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19"/>
  </p:notesMasterIdLst>
  <p:sldIdLst>
    <p:sldId id="256" r:id="rId2"/>
    <p:sldId id="257" r:id="rId3"/>
    <p:sldId id="258" r:id="rId4"/>
    <p:sldId id="259" r:id="rId5"/>
    <p:sldId id="260" r:id="rId6"/>
    <p:sldId id="261" r:id="rId7"/>
    <p:sldId id="262" r:id="rId8"/>
    <p:sldId id="263" r:id="rId9"/>
    <p:sldId id="272" r:id="rId10"/>
    <p:sldId id="273" r:id="rId11"/>
    <p:sldId id="274" r:id="rId12"/>
    <p:sldId id="264" r:id="rId13"/>
    <p:sldId id="266" r:id="rId14"/>
    <p:sldId id="267" r:id="rId15"/>
    <p:sldId id="268" r:id="rId16"/>
    <p:sldId id="265"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253"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674C55-9339-4691-B452-0B525389C918}" type="datetimeFigureOut">
              <a:rPr lang="en-US" smtClean="0"/>
              <a:t>6/12/2015</a:t>
            </a:fld>
            <a:endParaRPr lang="en-US"/>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CD1F5B-D20C-42C2-A0D9-13BA81252160}" type="slidenum">
              <a:rPr lang="en-US" smtClean="0"/>
              <a:t>‹#›</a:t>
            </a:fld>
            <a:endParaRPr lang="en-US"/>
          </a:p>
        </p:txBody>
      </p:sp>
    </p:spTree>
    <p:extLst>
      <p:ext uri="{BB962C8B-B14F-4D97-AF65-F5344CB8AC3E}">
        <p14:creationId xmlns:p14="http://schemas.microsoft.com/office/powerpoint/2010/main" val="1238988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tr-TR" smtClean="0"/>
              <a:t>Asıl başlık stili için tıklatın</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A16B42F-4BBB-49BC-9694-016D3ABA657D}" type="datetime1">
              <a:rPr lang="en-US" smtClean="0"/>
              <a:t>6/12/2015</a:t>
            </a:fld>
            <a:endParaRPr lang="en-US"/>
          </a:p>
        </p:txBody>
      </p:sp>
      <p:sp>
        <p:nvSpPr>
          <p:cNvPr id="5" name="Footer Placeholder 4"/>
          <p:cNvSpPr>
            <a:spLocks noGrp="1"/>
          </p:cNvSpPr>
          <p:nvPr>
            <p:ph type="ftr" sz="quarter" idx="11"/>
          </p:nvPr>
        </p:nvSpPr>
        <p:spPr/>
        <p:txBody>
          <a:bodyPr/>
          <a:lstStyle/>
          <a:p>
            <a:r>
              <a:rPr lang="en-US" smtClean="0"/>
              <a:t>20. Ulusal Pazarlama Kongresi - Eskişehir</a:t>
            </a:r>
            <a:endParaRPr lang="en-US"/>
          </a:p>
        </p:txBody>
      </p:sp>
      <p:sp>
        <p:nvSpPr>
          <p:cNvPr id="6" name="Slide Number Placeholder 5"/>
          <p:cNvSpPr>
            <a:spLocks noGrp="1"/>
          </p:cNvSpPr>
          <p:nvPr>
            <p:ph type="sldNum" sz="quarter" idx="12"/>
          </p:nvPr>
        </p:nvSpPr>
        <p:spPr/>
        <p:txBody>
          <a:bodyPr/>
          <a:lstStyle/>
          <a:p>
            <a:fld id="{7FDF3E3E-0FB3-4646-BD65-4AA8E4E95A2A}"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39A9729-A4D1-40F2-BCE5-673FEC0FCE26}" type="datetime1">
              <a:rPr lang="en-US" smtClean="0"/>
              <a:t>6/12/2015</a:t>
            </a:fld>
            <a:endParaRPr lang="en-US"/>
          </a:p>
        </p:txBody>
      </p:sp>
      <p:sp>
        <p:nvSpPr>
          <p:cNvPr id="5" name="Footer Placeholder 4"/>
          <p:cNvSpPr>
            <a:spLocks noGrp="1"/>
          </p:cNvSpPr>
          <p:nvPr>
            <p:ph type="ftr" sz="quarter" idx="11"/>
          </p:nvPr>
        </p:nvSpPr>
        <p:spPr/>
        <p:txBody>
          <a:bodyPr/>
          <a:lstStyle/>
          <a:p>
            <a:r>
              <a:rPr lang="en-US" smtClean="0"/>
              <a:t>20. Ulusal Pazarlama Kongresi - Eskişehir</a:t>
            </a:r>
            <a:endParaRPr lang="en-US"/>
          </a:p>
        </p:txBody>
      </p:sp>
      <p:sp>
        <p:nvSpPr>
          <p:cNvPr id="6" name="Slide Number Placeholder 5"/>
          <p:cNvSpPr>
            <a:spLocks noGrp="1"/>
          </p:cNvSpPr>
          <p:nvPr>
            <p:ph type="sldNum" sz="quarter" idx="12"/>
          </p:nvPr>
        </p:nvSpPr>
        <p:spPr/>
        <p:txBody>
          <a:bodyPr/>
          <a:lstStyle/>
          <a:p>
            <a:fld id="{7FDF3E3E-0FB3-4646-BD65-4AA8E4E95A2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0E3FA44-6FF5-4682-A1D5-05A154D18FE2}" type="datetime1">
              <a:rPr lang="en-US" smtClean="0"/>
              <a:t>6/12/2015</a:t>
            </a:fld>
            <a:endParaRPr lang="en-US"/>
          </a:p>
        </p:txBody>
      </p:sp>
      <p:sp>
        <p:nvSpPr>
          <p:cNvPr id="5" name="Footer Placeholder 4"/>
          <p:cNvSpPr>
            <a:spLocks noGrp="1"/>
          </p:cNvSpPr>
          <p:nvPr>
            <p:ph type="ftr" sz="quarter" idx="11"/>
          </p:nvPr>
        </p:nvSpPr>
        <p:spPr/>
        <p:txBody>
          <a:bodyPr/>
          <a:lstStyle/>
          <a:p>
            <a:r>
              <a:rPr lang="en-US" smtClean="0"/>
              <a:t>20. Ulusal Pazarlama Kongresi - Eskişehir</a:t>
            </a:r>
            <a:endParaRPr lang="en-US"/>
          </a:p>
        </p:txBody>
      </p:sp>
      <p:sp>
        <p:nvSpPr>
          <p:cNvPr id="6" name="Slide Number Placeholder 5"/>
          <p:cNvSpPr>
            <a:spLocks noGrp="1"/>
          </p:cNvSpPr>
          <p:nvPr>
            <p:ph type="sldNum" sz="quarter" idx="12"/>
          </p:nvPr>
        </p:nvSpPr>
        <p:spPr/>
        <p:txBody>
          <a:bodyPr/>
          <a:lstStyle/>
          <a:p>
            <a:fld id="{7FDF3E3E-0FB3-4646-BD65-4AA8E4E95A2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967E6C6-DB58-48AD-98A3-C5B096FBBE51}" type="datetime1">
              <a:rPr lang="en-US" smtClean="0"/>
              <a:t>6/12/2015</a:t>
            </a:fld>
            <a:endParaRPr lang="en-US"/>
          </a:p>
        </p:txBody>
      </p:sp>
      <p:sp>
        <p:nvSpPr>
          <p:cNvPr id="5" name="Footer Placeholder 4"/>
          <p:cNvSpPr>
            <a:spLocks noGrp="1"/>
          </p:cNvSpPr>
          <p:nvPr>
            <p:ph type="ftr" sz="quarter" idx="11"/>
          </p:nvPr>
        </p:nvSpPr>
        <p:spPr/>
        <p:txBody>
          <a:bodyPr/>
          <a:lstStyle/>
          <a:p>
            <a:r>
              <a:rPr lang="en-US" smtClean="0"/>
              <a:t>20. Ulusal Pazarlama Kongresi - Eskişehir</a:t>
            </a:r>
            <a:endParaRPr lang="en-US"/>
          </a:p>
        </p:txBody>
      </p:sp>
      <p:sp>
        <p:nvSpPr>
          <p:cNvPr id="6" name="Slide Number Placeholder 5"/>
          <p:cNvSpPr>
            <a:spLocks noGrp="1"/>
          </p:cNvSpPr>
          <p:nvPr>
            <p:ph type="sldNum" sz="quarter" idx="12"/>
          </p:nvPr>
        </p:nvSpPr>
        <p:spPr/>
        <p:txBody>
          <a:bodyPr/>
          <a:lstStyle/>
          <a:p>
            <a:fld id="{7FDF3E3E-0FB3-4646-BD65-4AA8E4E95A2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7895F53-D771-447B-9F17-06456C1F97DE}" type="datetime1">
              <a:rPr lang="en-US" smtClean="0"/>
              <a:t>6/12/2015</a:t>
            </a:fld>
            <a:endParaRPr lang="en-US"/>
          </a:p>
        </p:txBody>
      </p:sp>
      <p:sp>
        <p:nvSpPr>
          <p:cNvPr id="5" name="Footer Placeholder 4"/>
          <p:cNvSpPr>
            <a:spLocks noGrp="1"/>
          </p:cNvSpPr>
          <p:nvPr>
            <p:ph type="ftr" sz="quarter" idx="11"/>
          </p:nvPr>
        </p:nvSpPr>
        <p:spPr/>
        <p:txBody>
          <a:bodyPr/>
          <a:lstStyle/>
          <a:p>
            <a:r>
              <a:rPr lang="en-US" smtClean="0"/>
              <a:t>20. Ulusal Pazarlama Kongresi - Eskişehir</a:t>
            </a:r>
            <a:endParaRPr lang="en-US"/>
          </a:p>
        </p:txBody>
      </p:sp>
      <p:sp>
        <p:nvSpPr>
          <p:cNvPr id="6" name="Slide Number Placeholder 5"/>
          <p:cNvSpPr>
            <a:spLocks noGrp="1"/>
          </p:cNvSpPr>
          <p:nvPr>
            <p:ph type="sldNum" sz="quarter" idx="12"/>
          </p:nvPr>
        </p:nvSpPr>
        <p:spPr/>
        <p:txBody>
          <a:bodyPr/>
          <a:lstStyle/>
          <a:p>
            <a:fld id="{7FDF3E3E-0FB3-4646-BD65-4AA8E4E95A2A}"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824EF75-8C85-4C3D-999E-D78F7B987A45}" type="datetime1">
              <a:rPr lang="en-US" smtClean="0"/>
              <a:t>6/12/2015</a:t>
            </a:fld>
            <a:endParaRPr lang="en-US"/>
          </a:p>
        </p:txBody>
      </p:sp>
      <p:sp>
        <p:nvSpPr>
          <p:cNvPr id="6" name="Footer Placeholder 5"/>
          <p:cNvSpPr>
            <a:spLocks noGrp="1"/>
          </p:cNvSpPr>
          <p:nvPr>
            <p:ph type="ftr" sz="quarter" idx="11"/>
          </p:nvPr>
        </p:nvSpPr>
        <p:spPr/>
        <p:txBody>
          <a:bodyPr/>
          <a:lstStyle/>
          <a:p>
            <a:r>
              <a:rPr lang="en-US" smtClean="0"/>
              <a:t>20. Ulusal Pazarlama Kongresi - Eskişehir</a:t>
            </a:r>
            <a:endParaRPr lang="en-US"/>
          </a:p>
        </p:txBody>
      </p:sp>
      <p:sp>
        <p:nvSpPr>
          <p:cNvPr id="7" name="Slide Number Placeholder 6"/>
          <p:cNvSpPr>
            <a:spLocks noGrp="1"/>
          </p:cNvSpPr>
          <p:nvPr>
            <p:ph type="sldNum" sz="quarter" idx="12"/>
          </p:nvPr>
        </p:nvSpPr>
        <p:spPr/>
        <p:txBody>
          <a:bodyPr/>
          <a:lstStyle/>
          <a:p>
            <a:fld id="{7FDF3E3E-0FB3-4646-BD65-4AA8E4E95A2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5251B9D-9418-453A-83D9-C2EC1252D9AF}" type="datetime1">
              <a:rPr lang="en-US" smtClean="0"/>
              <a:t>6/12/2015</a:t>
            </a:fld>
            <a:endParaRPr lang="en-US"/>
          </a:p>
        </p:txBody>
      </p:sp>
      <p:sp>
        <p:nvSpPr>
          <p:cNvPr id="8" name="Footer Placeholder 7"/>
          <p:cNvSpPr>
            <a:spLocks noGrp="1"/>
          </p:cNvSpPr>
          <p:nvPr>
            <p:ph type="ftr" sz="quarter" idx="11"/>
          </p:nvPr>
        </p:nvSpPr>
        <p:spPr/>
        <p:txBody>
          <a:bodyPr/>
          <a:lstStyle/>
          <a:p>
            <a:r>
              <a:rPr lang="en-US" smtClean="0"/>
              <a:t>20. Ulusal Pazarlama Kongresi - Eskişehir</a:t>
            </a:r>
            <a:endParaRPr lang="en-US"/>
          </a:p>
        </p:txBody>
      </p:sp>
      <p:sp>
        <p:nvSpPr>
          <p:cNvPr id="9" name="Slide Number Placeholder 8"/>
          <p:cNvSpPr>
            <a:spLocks noGrp="1"/>
          </p:cNvSpPr>
          <p:nvPr>
            <p:ph type="sldNum" sz="quarter" idx="12"/>
          </p:nvPr>
        </p:nvSpPr>
        <p:spPr/>
        <p:txBody>
          <a:bodyPr/>
          <a:lstStyle/>
          <a:p>
            <a:fld id="{7FDF3E3E-0FB3-4646-BD65-4AA8E4E95A2A}"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DBBF7853-E622-4E07-BD86-D6AFB8C73589}" type="datetime1">
              <a:rPr lang="en-US" smtClean="0"/>
              <a:t>6/12/2015</a:t>
            </a:fld>
            <a:endParaRPr lang="en-US"/>
          </a:p>
        </p:txBody>
      </p:sp>
      <p:sp>
        <p:nvSpPr>
          <p:cNvPr id="4" name="Footer Placeholder 3"/>
          <p:cNvSpPr>
            <a:spLocks noGrp="1"/>
          </p:cNvSpPr>
          <p:nvPr>
            <p:ph type="ftr" sz="quarter" idx="11"/>
          </p:nvPr>
        </p:nvSpPr>
        <p:spPr/>
        <p:txBody>
          <a:bodyPr/>
          <a:lstStyle/>
          <a:p>
            <a:r>
              <a:rPr lang="en-US" smtClean="0"/>
              <a:t>20. Ulusal Pazarlama Kongresi - Eskişehir</a:t>
            </a:r>
            <a:endParaRPr lang="en-US"/>
          </a:p>
        </p:txBody>
      </p:sp>
      <p:sp>
        <p:nvSpPr>
          <p:cNvPr id="5" name="Slide Number Placeholder 4"/>
          <p:cNvSpPr>
            <a:spLocks noGrp="1"/>
          </p:cNvSpPr>
          <p:nvPr>
            <p:ph type="sldNum" sz="quarter" idx="12"/>
          </p:nvPr>
        </p:nvSpPr>
        <p:spPr/>
        <p:txBody>
          <a:bodyPr/>
          <a:lstStyle/>
          <a:p>
            <a:fld id="{7FDF3E3E-0FB3-4646-BD65-4AA8E4E95A2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A7879-84C7-4AC7-8FCC-2CD2730BB12B}" type="datetime1">
              <a:rPr lang="en-US" smtClean="0"/>
              <a:t>6/12/2015</a:t>
            </a:fld>
            <a:endParaRPr lang="en-US"/>
          </a:p>
        </p:txBody>
      </p:sp>
      <p:sp>
        <p:nvSpPr>
          <p:cNvPr id="3" name="Footer Placeholder 2"/>
          <p:cNvSpPr>
            <a:spLocks noGrp="1"/>
          </p:cNvSpPr>
          <p:nvPr>
            <p:ph type="ftr" sz="quarter" idx="11"/>
          </p:nvPr>
        </p:nvSpPr>
        <p:spPr/>
        <p:txBody>
          <a:bodyPr/>
          <a:lstStyle/>
          <a:p>
            <a:r>
              <a:rPr lang="en-US" smtClean="0"/>
              <a:t>20. Ulusal Pazarlama Kongresi - Eskişehir</a:t>
            </a:r>
            <a:endParaRPr lang="en-US"/>
          </a:p>
        </p:txBody>
      </p:sp>
      <p:sp>
        <p:nvSpPr>
          <p:cNvPr id="4" name="Slide Number Placeholder 3"/>
          <p:cNvSpPr>
            <a:spLocks noGrp="1"/>
          </p:cNvSpPr>
          <p:nvPr>
            <p:ph type="sldNum" sz="quarter" idx="12"/>
          </p:nvPr>
        </p:nvSpPr>
        <p:spPr/>
        <p:txBody>
          <a:bodyPr/>
          <a:lstStyle/>
          <a:p>
            <a:fld id="{7FDF3E3E-0FB3-4646-BD65-4AA8E4E95A2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C37908B-4A33-4BBD-AB9E-E81ADF444768}" type="datetime1">
              <a:rPr lang="en-US" smtClean="0"/>
              <a:t>6/12/2015</a:t>
            </a:fld>
            <a:endParaRPr lang="en-US"/>
          </a:p>
        </p:txBody>
      </p:sp>
      <p:sp>
        <p:nvSpPr>
          <p:cNvPr id="6" name="Footer Placeholder 5"/>
          <p:cNvSpPr>
            <a:spLocks noGrp="1"/>
          </p:cNvSpPr>
          <p:nvPr>
            <p:ph type="ftr" sz="quarter" idx="11"/>
          </p:nvPr>
        </p:nvSpPr>
        <p:spPr/>
        <p:txBody>
          <a:bodyPr/>
          <a:lstStyle/>
          <a:p>
            <a:r>
              <a:rPr lang="en-US" smtClean="0"/>
              <a:t>20. Ulusal Pazarlama Kongresi - Eskişehir</a:t>
            </a:r>
            <a:endParaRPr lang="en-US"/>
          </a:p>
        </p:txBody>
      </p:sp>
      <p:sp>
        <p:nvSpPr>
          <p:cNvPr id="7" name="Slide Number Placeholder 6"/>
          <p:cNvSpPr>
            <a:spLocks noGrp="1"/>
          </p:cNvSpPr>
          <p:nvPr>
            <p:ph type="sldNum" sz="quarter" idx="12"/>
          </p:nvPr>
        </p:nvSpPr>
        <p:spPr/>
        <p:txBody>
          <a:bodyPr/>
          <a:lstStyle/>
          <a:p>
            <a:fld id="{7FDF3E3E-0FB3-4646-BD65-4AA8E4E95A2A}"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F396F03-CB9D-440C-A14F-EBCFA9E7BF60}" type="datetime1">
              <a:rPr lang="en-US" smtClean="0"/>
              <a:t>6/12/2015</a:t>
            </a:fld>
            <a:endParaRPr lang="en-US"/>
          </a:p>
        </p:txBody>
      </p:sp>
      <p:sp>
        <p:nvSpPr>
          <p:cNvPr id="6" name="Footer Placeholder 5"/>
          <p:cNvSpPr>
            <a:spLocks noGrp="1"/>
          </p:cNvSpPr>
          <p:nvPr>
            <p:ph type="ftr" sz="quarter" idx="11"/>
          </p:nvPr>
        </p:nvSpPr>
        <p:spPr/>
        <p:txBody>
          <a:bodyPr/>
          <a:lstStyle/>
          <a:p>
            <a:r>
              <a:rPr lang="en-US" smtClean="0"/>
              <a:t>20. Ulusal Pazarlama Kongresi - Eskişehir</a:t>
            </a:r>
            <a:endParaRPr lang="en-US"/>
          </a:p>
        </p:txBody>
      </p:sp>
      <p:sp>
        <p:nvSpPr>
          <p:cNvPr id="7" name="Slide Number Placeholder 6"/>
          <p:cNvSpPr>
            <a:spLocks noGrp="1"/>
          </p:cNvSpPr>
          <p:nvPr>
            <p:ph type="sldNum" sz="quarter" idx="12"/>
          </p:nvPr>
        </p:nvSpPr>
        <p:spPr/>
        <p:txBody>
          <a:bodyPr/>
          <a:lstStyle/>
          <a:p>
            <a:fld id="{7FDF3E3E-0FB3-4646-BD65-4AA8E4E95A2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91539510-558C-4E93-AB6D-DD3DBD6F581E}" type="datetime1">
              <a:rPr lang="en-US" smtClean="0"/>
              <a:t>6/12/2015</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lang="en-US" smtClean="0"/>
              <a:t>20. Ulusal Pazarlama Kongresi - Eskişehir</a:t>
            </a:r>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7FDF3E3E-0FB3-4646-BD65-4AA8E4E95A2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762001"/>
            <a:ext cx="7772400" cy="2838450"/>
          </a:xfrm>
        </p:spPr>
        <p:txBody>
          <a:bodyPr>
            <a:normAutofit/>
          </a:bodyPr>
          <a:lstStyle/>
          <a:p>
            <a:r>
              <a:rPr lang="tr-TR" sz="3600" dirty="0" smtClean="0"/>
              <a:t>İşletme Öğrencilerinin Öğrenme Stilleri: Pazarlama </a:t>
            </a:r>
            <a:r>
              <a:rPr lang="tr-TR" sz="3600" dirty="0"/>
              <a:t>Ö</a:t>
            </a:r>
            <a:r>
              <a:rPr lang="tr-TR" sz="3600" dirty="0" smtClean="0"/>
              <a:t>ğrencileri </a:t>
            </a:r>
            <a:r>
              <a:rPr lang="tr-TR" sz="3600" dirty="0" err="1" smtClean="0"/>
              <a:t>FarklI</a:t>
            </a:r>
            <a:r>
              <a:rPr lang="tr-TR" sz="3600" dirty="0" smtClean="0"/>
              <a:t> </a:t>
            </a:r>
            <a:r>
              <a:rPr lang="tr-TR" sz="3600" dirty="0" err="1" smtClean="0"/>
              <a:t>mI</a:t>
            </a:r>
            <a:r>
              <a:rPr lang="tr-TR" sz="3600" dirty="0" smtClean="0"/>
              <a:t>?</a:t>
            </a:r>
            <a:br>
              <a:rPr lang="tr-TR" sz="3600" dirty="0" smtClean="0"/>
            </a:br>
            <a:endParaRPr lang="en-US" sz="3600" dirty="0"/>
          </a:p>
        </p:txBody>
      </p:sp>
      <p:sp>
        <p:nvSpPr>
          <p:cNvPr id="3" name="Alt Başlık 2"/>
          <p:cNvSpPr>
            <a:spLocks noGrp="1"/>
          </p:cNvSpPr>
          <p:nvPr>
            <p:ph type="subTitle" idx="1"/>
          </p:nvPr>
        </p:nvSpPr>
        <p:spPr>
          <a:xfrm>
            <a:off x="685800" y="3933056"/>
            <a:ext cx="6400800" cy="1324744"/>
          </a:xfrm>
        </p:spPr>
        <p:txBody>
          <a:bodyPr>
            <a:normAutofit lnSpcReduction="10000"/>
          </a:bodyPr>
          <a:lstStyle/>
          <a:p>
            <a:r>
              <a:rPr lang="tr-TR" dirty="0" smtClean="0"/>
              <a:t>Yrd. Doç. Dr. Elif </a:t>
            </a:r>
            <a:r>
              <a:rPr lang="tr-TR" dirty="0" err="1" smtClean="0"/>
              <a:t>Yolbulan</a:t>
            </a:r>
            <a:r>
              <a:rPr lang="tr-TR" dirty="0" smtClean="0"/>
              <a:t> Okan</a:t>
            </a:r>
          </a:p>
          <a:p>
            <a:r>
              <a:rPr lang="tr-TR" dirty="0" smtClean="0"/>
              <a:t>Yrd. Doç. Dr. Yusuf Can ERDEM</a:t>
            </a:r>
          </a:p>
          <a:p>
            <a:r>
              <a:rPr lang="tr-TR" dirty="0" smtClean="0"/>
              <a:t>Yeditepe </a:t>
            </a:r>
            <a:r>
              <a:rPr lang="tr-TR" dirty="0" err="1" smtClean="0"/>
              <a:t>Universitesi</a:t>
            </a:r>
            <a:r>
              <a:rPr lang="tr-TR" dirty="0" smtClean="0"/>
              <a:t>, İstanbul</a:t>
            </a:r>
            <a:endParaRPr lang="en-US" dirty="0"/>
          </a:p>
        </p:txBody>
      </p:sp>
    </p:spTree>
    <p:extLst>
      <p:ext uri="{BB962C8B-B14F-4D97-AF65-F5344CB8AC3E}">
        <p14:creationId xmlns:p14="http://schemas.microsoft.com/office/powerpoint/2010/main" val="6730013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t>
            </a:r>
            <a:endParaRPr lang="en-US" dirty="0"/>
          </a:p>
        </p:txBody>
      </p:sp>
      <p:sp>
        <p:nvSpPr>
          <p:cNvPr id="4" name="Altbilgi Yer Tutucusu 3"/>
          <p:cNvSpPr>
            <a:spLocks noGrp="1"/>
          </p:cNvSpPr>
          <p:nvPr>
            <p:ph type="ftr" sz="quarter" idx="11"/>
          </p:nvPr>
        </p:nvSpPr>
        <p:spPr/>
        <p:txBody>
          <a:bodyPr/>
          <a:lstStyle/>
          <a:p>
            <a:r>
              <a:rPr lang="en-US" smtClean="0"/>
              <a:t>20. Ulusal Pazarlama Kongresi - Eskişehir</a:t>
            </a:r>
            <a:endParaRPr lang="en-US"/>
          </a:p>
        </p:txBody>
      </p:sp>
      <p:sp>
        <p:nvSpPr>
          <p:cNvPr id="5" name="Slayt Numarası Yer Tutucusu 4"/>
          <p:cNvSpPr>
            <a:spLocks noGrp="1"/>
          </p:cNvSpPr>
          <p:nvPr>
            <p:ph type="sldNum" sz="quarter" idx="12"/>
          </p:nvPr>
        </p:nvSpPr>
        <p:spPr/>
        <p:txBody>
          <a:bodyPr/>
          <a:lstStyle/>
          <a:p>
            <a:fld id="{7FDF3E3E-0FB3-4646-BD65-4AA8E4E95A2A}" type="slidenum">
              <a:rPr lang="en-US" smtClean="0"/>
              <a:t>10</a:t>
            </a:fld>
            <a:endParaRPr lang="en-US"/>
          </a:p>
        </p:txBody>
      </p:sp>
      <p:sp>
        <p:nvSpPr>
          <p:cNvPr id="6" name="İçerik Yer Tutucusu 5"/>
          <p:cNvSpPr>
            <a:spLocks noGrp="1"/>
          </p:cNvSpPr>
          <p:nvPr>
            <p:ph idx="1"/>
          </p:nvPr>
        </p:nvSpPr>
        <p:spPr>
          <a:xfrm>
            <a:off x="457200" y="764704"/>
            <a:ext cx="8229600" cy="5712296"/>
          </a:xfrm>
        </p:spPr>
        <p:txBody>
          <a:bodyPr>
            <a:normAutofit/>
          </a:bodyPr>
          <a:lstStyle/>
          <a:p>
            <a:r>
              <a:rPr lang="tr-TR" sz="2600" b="1" dirty="0" smtClean="0"/>
              <a:t>Değiştiren öğrenme sitili </a:t>
            </a:r>
            <a:r>
              <a:rPr lang="tr-TR" sz="2600" dirty="0" smtClean="0"/>
              <a:t>(</a:t>
            </a:r>
            <a:r>
              <a:rPr lang="tr-TR" sz="2600" b="1" dirty="0" smtClean="0"/>
              <a:t>hisseder ve izler</a:t>
            </a:r>
            <a:r>
              <a:rPr lang="tr-TR" sz="2600" dirty="0" smtClean="0"/>
              <a:t>):Bu sitilde eylemden ziyade gözleyerek uyum sağlama vurgulanır. Alternatif fikirleri geliştirme konusunda öne çıkarlar.</a:t>
            </a:r>
          </a:p>
          <a:p>
            <a:endParaRPr lang="tr-TR" sz="2600" dirty="0" smtClean="0"/>
          </a:p>
          <a:p>
            <a:r>
              <a:rPr lang="tr-TR" sz="2600" b="1" dirty="0" smtClean="0"/>
              <a:t>Özümseyen öğrenme sitili (düşünür ve izler)</a:t>
            </a:r>
            <a:r>
              <a:rPr lang="tr-TR" sz="2600" dirty="0" smtClean="0"/>
              <a:t>: Baskın öğrenme yetenekleri soyut kavramsallaştırma ve yansıtıcı gözlemdir. Bu bireylerin en önemli özellikleri, kavramsal modelleri oluşturma yeteneklerinin olmasıdır. İzleyerek ve düşünerek öğrenme söz konusudur</a:t>
            </a:r>
            <a:r>
              <a:rPr lang="en-US" dirty="0" smtClean="0"/>
              <a:t>.</a:t>
            </a:r>
            <a:endParaRPr lang="en-US" dirty="0"/>
          </a:p>
          <a:p>
            <a:endParaRPr lang="tr-TR" dirty="0" smtClean="0"/>
          </a:p>
          <a:p>
            <a:endParaRPr lang="en-US" dirty="0"/>
          </a:p>
        </p:txBody>
      </p:sp>
    </p:spTree>
    <p:extLst>
      <p:ext uri="{BB962C8B-B14F-4D97-AF65-F5344CB8AC3E}">
        <p14:creationId xmlns:p14="http://schemas.microsoft.com/office/powerpoint/2010/main" val="1258390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a:t>
            </a:r>
            <a:br>
              <a:rPr lang="tr-TR" dirty="0" smtClean="0"/>
            </a:br>
            <a:endParaRPr lang="en-US" dirty="0"/>
          </a:p>
        </p:txBody>
      </p:sp>
      <p:sp>
        <p:nvSpPr>
          <p:cNvPr id="3" name="İçerik Yer Tutucusu 2"/>
          <p:cNvSpPr>
            <a:spLocks noGrp="1"/>
          </p:cNvSpPr>
          <p:nvPr>
            <p:ph idx="1"/>
          </p:nvPr>
        </p:nvSpPr>
        <p:spPr>
          <a:xfrm>
            <a:off x="457200" y="980728"/>
            <a:ext cx="8229600" cy="5496272"/>
          </a:xfrm>
        </p:spPr>
        <p:txBody>
          <a:bodyPr>
            <a:normAutofit lnSpcReduction="10000"/>
          </a:bodyPr>
          <a:lstStyle/>
          <a:p>
            <a:r>
              <a:rPr lang="tr-TR" b="1" dirty="0" smtClean="0"/>
              <a:t>Ayrıştıran öğrenme sitili (düşünür ve yapar)</a:t>
            </a:r>
          </a:p>
          <a:p>
            <a:pPr marL="0" indent="0">
              <a:buNone/>
            </a:pPr>
            <a:r>
              <a:rPr lang="tr-TR" dirty="0" smtClean="0"/>
              <a:t>Baskın yetenekleri soyut kavramsallaştırma ve aktif yaşantı öğrenmeleridir. Bu bireylerin en önemli özellikleri problem çözme, karar verme, fikirleri pratikte uygulama, fikirlerin mantıksal analizini yapma ve sistematik plânlama yapmadır. Problem çözme ve teknik konularda başarılıdırlar. </a:t>
            </a:r>
          </a:p>
          <a:p>
            <a:endParaRPr lang="tr-TR" dirty="0" smtClean="0"/>
          </a:p>
          <a:p>
            <a:r>
              <a:rPr lang="tr-TR" b="1" dirty="0" smtClean="0"/>
              <a:t>Yerleştiren Öğrenme Stili (hisseder ve yapar)</a:t>
            </a:r>
          </a:p>
          <a:p>
            <a:pPr marL="0" indent="0">
              <a:buNone/>
            </a:pPr>
            <a:r>
              <a:rPr lang="tr-TR" dirty="0" smtClean="0"/>
              <a:t>Somut yaşantı ve aktif yaşantı öğrenme yetenekleri baskındır. Bu sitilde, fırsat arama, risk alma, eylemde bulunma vurgulanır. Sabırsız görünebilirler ancak açık fikirlidirler ve değişmelere karşı kolaylıkla uyum sağlarlar. </a:t>
            </a:r>
          </a:p>
          <a:p>
            <a:r>
              <a:rPr lang="tr-TR" dirty="0" smtClean="0"/>
              <a:t>.</a:t>
            </a:r>
            <a:endParaRPr lang="en-US" dirty="0"/>
          </a:p>
        </p:txBody>
      </p:sp>
      <p:sp>
        <p:nvSpPr>
          <p:cNvPr id="4" name="Altbilgi Yer Tutucusu 3"/>
          <p:cNvSpPr>
            <a:spLocks noGrp="1"/>
          </p:cNvSpPr>
          <p:nvPr>
            <p:ph type="ftr" sz="quarter" idx="11"/>
          </p:nvPr>
        </p:nvSpPr>
        <p:spPr/>
        <p:txBody>
          <a:bodyPr/>
          <a:lstStyle/>
          <a:p>
            <a:r>
              <a:rPr lang="en-US" smtClean="0"/>
              <a:t>20. Ulusal Pazarlama Kongresi - Eskişehir</a:t>
            </a:r>
            <a:endParaRPr lang="en-US"/>
          </a:p>
        </p:txBody>
      </p:sp>
      <p:sp>
        <p:nvSpPr>
          <p:cNvPr id="5" name="Slayt Numarası Yer Tutucusu 4"/>
          <p:cNvSpPr>
            <a:spLocks noGrp="1"/>
          </p:cNvSpPr>
          <p:nvPr>
            <p:ph type="sldNum" sz="quarter" idx="12"/>
          </p:nvPr>
        </p:nvSpPr>
        <p:spPr/>
        <p:txBody>
          <a:bodyPr/>
          <a:lstStyle/>
          <a:p>
            <a:fld id="{7FDF3E3E-0FB3-4646-BD65-4AA8E4E95A2A}" type="slidenum">
              <a:rPr lang="en-US" smtClean="0"/>
              <a:t>11</a:t>
            </a:fld>
            <a:endParaRPr lang="en-US"/>
          </a:p>
        </p:txBody>
      </p:sp>
    </p:spTree>
    <p:extLst>
      <p:ext uri="{BB962C8B-B14F-4D97-AF65-F5344CB8AC3E}">
        <p14:creationId xmlns:p14="http://schemas.microsoft.com/office/powerpoint/2010/main" val="8151728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lstStyle/>
          <a:p>
            <a:r>
              <a:rPr lang="tr-TR" dirty="0" smtClean="0"/>
              <a:t>Araştırma Tasarımı</a:t>
            </a:r>
            <a:endParaRPr lang="en-US" dirty="0"/>
          </a:p>
        </p:txBody>
      </p:sp>
      <p:sp>
        <p:nvSpPr>
          <p:cNvPr id="2" name="İçerik Yer Tutucusu 1"/>
          <p:cNvSpPr>
            <a:spLocks noGrp="1"/>
          </p:cNvSpPr>
          <p:nvPr>
            <p:ph idx="1"/>
          </p:nvPr>
        </p:nvSpPr>
        <p:spPr/>
        <p:txBody>
          <a:bodyPr>
            <a:normAutofit/>
          </a:bodyPr>
          <a:lstStyle/>
          <a:p>
            <a:r>
              <a:rPr lang="tr-TR" dirty="0" smtClean="0"/>
              <a:t>Çalışmada veri toplama aracı olarak 12 maddeden oluşan </a:t>
            </a:r>
            <a:r>
              <a:rPr lang="tr-TR" dirty="0" err="1" smtClean="0"/>
              <a:t>Kolb</a:t>
            </a:r>
            <a:r>
              <a:rPr lang="tr-TR" dirty="0" smtClean="0"/>
              <a:t> Öğrenme Stilleri envanteri (1984) kullanılır</a:t>
            </a:r>
          </a:p>
          <a:p>
            <a:r>
              <a:rPr lang="tr-TR" dirty="0" smtClean="0"/>
              <a:t>Envanterin Aşkar ve Akkoyunlu (1993) çalışmasında kullanılan tercümesi tercih edildi</a:t>
            </a:r>
            <a:endParaRPr lang="tr-TR" dirty="0"/>
          </a:p>
          <a:p>
            <a:r>
              <a:rPr lang="tr-TR" dirty="0" smtClean="0"/>
              <a:t>Ayrıca katılımcılara uzmanlık alanı (muhasebe, finans, pazarlama, yönetim, girişimcilik, insan kaynakları, teknoloji yönetimi)  tercihleri soruldu </a:t>
            </a:r>
          </a:p>
          <a:p>
            <a:r>
              <a:rPr lang="tr-TR" dirty="0" smtClean="0"/>
              <a:t>Yeditepe Üniversitesi İşletme Bölümü öğrencilerinin tamamına (570 kayıtlı öğrenci) uygulanması planlandı. </a:t>
            </a:r>
          </a:p>
          <a:p>
            <a:endParaRPr lang="tr-TR" dirty="0" smtClean="0"/>
          </a:p>
          <a:p>
            <a:endParaRPr lang="en-US" dirty="0"/>
          </a:p>
        </p:txBody>
      </p:sp>
      <p:sp>
        <p:nvSpPr>
          <p:cNvPr id="3" name="Altbilgi Yer Tutucusu 2"/>
          <p:cNvSpPr>
            <a:spLocks noGrp="1"/>
          </p:cNvSpPr>
          <p:nvPr>
            <p:ph type="ftr" sz="quarter" idx="11"/>
          </p:nvPr>
        </p:nvSpPr>
        <p:spPr/>
        <p:txBody>
          <a:bodyPr/>
          <a:lstStyle/>
          <a:p>
            <a:r>
              <a:rPr lang="en-US" smtClean="0"/>
              <a:t>20. Ulusal Pazarlama Kongresi - Eskişehir</a:t>
            </a:r>
            <a:endParaRPr lang="en-US"/>
          </a:p>
        </p:txBody>
      </p:sp>
      <p:sp>
        <p:nvSpPr>
          <p:cNvPr id="4" name="Slayt Numarası Yer Tutucusu 3"/>
          <p:cNvSpPr>
            <a:spLocks noGrp="1"/>
          </p:cNvSpPr>
          <p:nvPr>
            <p:ph type="sldNum" sz="quarter" idx="12"/>
          </p:nvPr>
        </p:nvSpPr>
        <p:spPr/>
        <p:txBody>
          <a:bodyPr/>
          <a:lstStyle/>
          <a:p>
            <a:fld id="{7FDF3E3E-0FB3-4646-BD65-4AA8E4E95A2A}" type="slidenum">
              <a:rPr lang="en-US" smtClean="0"/>
              <a:t>12</a:t>
            </a:fld>
            <a:endParaRPr lang="en-US"/>
          </a:p>
        </p:txBody>
      </p:sp>
    </p:spTree>
    <p:extLst>
      <p:ext uri="{BB962C8B-B14F-4D97-AF65-F5344CB8AC3E}">
        <p14:creationId xmlns:p14="http://schemas.microsoft.com/office/powerpoint/2010/main" val="20466804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lstStyle/>
          <a:p>
            <a:r>
              <a:rPr lang="tr-TR" dirty="0" smtClean="0"/>
              <a:t>Bulgular</a:t>
            </a:r>
            <a:endParaRPr lang="en-US" dirty="0"/>
          </a:p>
        </p:txBody>
      </p:sp>
      <p:sp>
        <p:nvSpPr>
          <p:cNvPr id="2" name="İçerik Yer Tutucusu 1"/>
          <p:cNvSpPr>
            <a:spLocks noGrp="1"/>
          </p:cNvSpPr>
          <p:nvPr>
            <p:ph idx="1"/>
          </p:nvPr>
        </p:nvSpPr>
        <p:spPr/>
        <p:txBody>
          <a:bodyPr/>
          <a:lstStyle/>
          <a:p>
            <a:r>
              <a:rPr lang="tr-TR" dirty="0" smtClean="0"/>
              <a:t>2015 bahar dönemi ve finaller süresince çalışmanın saha kısmı tamamlanmaya gayret gösterilmekte olup analizler en kısa zamanda tamamlanacaktır.</a:t>
            </a:r>
          </a:p>
        </p:txBody>
      </p:sp>
      <p:sp>
        <p:nvSpPr>
          <p:cNvPr id="3" name="Altbilgi Yer Tutucusu 2"/>
          <p:cNvSpPr>
            <a:spLocks noGrp="1"/>
          </p:cNvSpPr>
          <p:nvPr>
            <p:ph type="ftr" sz="quarter" idx="11"/>
          </p:nvPr>
        </p:nvSpPr>
        <p:spPr/>
        <p:txBody>
          <a:bodyPr/>
          <a:lstStyle/>
          <a:p>
            <a:r>
              <a:rPr lang="en-US" smtClean="0"/>
              <a:t>20. Ulusal Pazarlama Kongresi - Eskişehir</a:t>
            </a:r>
            <a:endParaRPr lang="en-US"/>
          </a:p>
        </p:txBody>
      </p:sp>
      <p:sp>
        <p:nvSpPr>
          <p:cNvPr id="4" name="Slayt Numarası Yer Tutucusu 3"/>
          <p:cNvSpPr>
            <a:spLocks noGrp="1"/>
          </p:cNvSpPr>
          <p:nvPr>
            <p:ph type="sldNum" sz="quarter" idx="12"/>
          </p:nvPr>
        </p:nvSpPr>
        <p:spPr/>
        <p:txBody>
          <a:bodyPr/>
          <a:lstStyle/>
          <a:p>
            <a:fld id="{7FDF3E3E-0FB3-4646-BD65-4AA8E4E95A2A}" type="slidenum">
              <a:rPr lang="en-US" smtClean="0"/>
              <a:t>13</a:t>
            </a:fld>
            <a:endParaRPr lang="en-US"/>
          </a:p>
        </p:txBody>
      </p:sp>
    </p:spTree>
    <p:extLst>
      <p:ext uri="{BB962C8B-B14F-4D97-AF65-F5344CB8AC3E}">
        <p14:creationId xmlns:p14="http://schemas.microsoft.com/office/powerpoint/2010/main" val="2212220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lstStyle/>
          <a:p>
            <a:r>
              <a:rPr lang="tr-TR" dirty="0" smtClean="0"/>
              <a:t>Tartışma</a:t>
            </a:r>
            <a:endParaRPr lang="en-US" dirty="0"/>
          </a:p>
        </p:txBody>
      </p:sp>
      <p:sp>
        <p:nvSpPr>
          <p:cNvPr id="2" name="İçerik Yer Tutucusu 1"/>
          <p:cNvSpPr>
            <a:spLocks noGrp="1"/>
          </p:cNvSpPr>
          <p:nvPr>
            <p:ph idx="1"/>
          </p:nvPr>
        </p:nvSpPr>
        <p:spPr/>
        <p:txBody>
          <a:bodyPr>
            <a:normAutofit/>
          </a:bodyPr>
          <a:lstStyle/>
          <a:p>
            <a:pPr marL="182880" lvl="1"/>
            <a:r>
              <a:rPr lang="tr-TR" sz="2400" dirty="0"/>
              <a:t>Muhasebe uzmanlık dalı seçen öğrenciler </a:t>
            </a:r>
            <a:r>
              <a:rPr lang="tr-TR" sz="2400" dirty="0" err="1"/>
              <a:t>Novin</a:t>
            </a:r>
            <a:r>
              <a:rPr lang="tr-TR" sz="2400" dirty="0"/>
              <a:t> </a:t>
            </a:r>
            <a:r>
              <a:rPr lang="tr-TR" sz="2400" dirty="0" err="1"/>
              <a:t>vd</a:t>
            </a:r>
            <a:r>
              <a:rPr lang="tr-TR" sz="2400" dirty="0"/>
              <a:t> (2003) çalışmasında ayrıştıran uygulamalı öğrenme stiline sahip bulunmuştur. Aktif öğrenme isteğine bağlı bu grup pratik metotları kolay benimser ve bilgisayar destekli güncel konuların işlendiği dersleri tercih eder. Mantık ve objektif kriterlerin ortaya konmasına önem </a:t>
            </a:r>
            <a:r>
              <a:rPr lang="tr-TR" sz="2400" dirty="0" smtClean="0"/>
              <a:t>verilmelidir.</a:t>
            </a:r>
            <a:endParaRPr lang="tr-TR" sz="2400" dirty="0"/>
          </a:p>
          <a:p>
            <a:pPr marL="182880" lvl="1"/>
            <a:endParaRPr lang="tr-TR" sz="2400" dirty="0"/>
          </a:p>
          <a:p>
            <a:endParaRPr lang="en-US" dirty="0"/>
          </a:p>
        </p:txBody>
      </p:sp>
      <p:sp>
        <p:nvSpPr>
          <p:cNvPr id="3" name="Altbilgi Yer Tutucusu 2"/>
          <p:cNvSpPr>
            <a:spLocks noGrp="1"/>
          </p:cNvSpPr>
          <p:nvPr>
            <p:ph type="ftr" sz="quarter" idx="11"/>
          </p:nvPr>
        </p:nvSpPr>
        <p:spPr/>
        <p:txBody>
          <a:bodyPr/>
          <a:lstStyle/>
          <a:p>
            <a:r>
              <a:rPr lang="en-US" smtClean="0"/>
              <a:t>20. Ulusal Pazarlama Kongresi - Eskişehir</a:t>
            </a:r>
            <a:endParaRPr lang="en-US"/>
          </a:p>
        </p:txBody>
      </p:sp>
      <p:sp>
        <p:nvSpPr>
          <p:cNvPr id="4" name="Slayt Numarası Yer Tutucusu 3"/>
          <p:cNvSpPr>
            <a:spLocks noGrp="1"/>
          </p:cNvSpPr>
          <p:nvPr>
            <p:ph type="sldNum" sz="quarter" idx="12"/>
          </p:nvPr>
        </p:nvSpPr>
        <p:spPr/>
        <p:txBody>
          <a:bodyPr/>
          <a:lstStyle/>
          <a:p>
            <a:fld id="{7FDF3E3E-0FB3-4646-BD65-4AA8E4E95A2A}" type="slidenum">
              <a:rPr lang="en-US" smtClean="0"/>
              <a:t>14</a:t>
            </a:fld>
            <a:endParaRPr lang="en-US"/>
          </a:p>
        </p:txBody>
      </p:sp>
    </p:spTree>
    <p:extLst>
      <p:ext uri="{BB962C8B-B14F-4D97-AF65-F5344CB8AC3E}">
        <p14:creationId xmlns:p14="http://schemas.microsoft.com/office/powerpoint/2010/main" val="32848963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lstStyle/>
          <a:p>
            <a:r>
              <a:rPr lang="tr-TR" dirty="0" smtClean="0"/>
              <a:t>Tartışma</a:t>
            </a:r>
            <a:endParaRPr lang="en-US" dirty="0"/>
          </a:p>
        </p:txBody>
      </p:sp>
      <p:sp>
        <p:nvSpPr>
          <p:cNvPr id="2" name="İçerik Yer Tutucusu 1"/>
          <p:cNvSpPr>
            <a:spLocks noGrp="1"/>
          </p:cNvSpPr>
          <p:nvPr>
            <p:ph idx="1"/>
          </p:nvPr>
        </p:nvSpPr>
        <p:spPr>
          <a:xfrm>
            <a:off x="107504" y="1268760"/>
            <a:ext cx="8579296" cy="4738531"/>
          </a:xfrm>
        </p:spPr>
        <p:txBody>
          <a:bodyPr/>
          <a:lstStyle/>
          <a:p>
            <a:endParaRPr lang="tr-TR" dirty="0" smtClean="0"/>
          </a:p>
          <a:p>
            <a:r>
              <a:rPr lang="tr-TR" dirty="0" smtClean="0"/>
              <a:t>Pazarlama ve yönetim dallarında kariyer edinmek isteyen öğrencilerin özümseyen-teorik öğrenme stiline sahip oldukları belirtilmiştir. Yönergeleri ve çalışma formatı önceden belirli vaka çalışmalarını faydalı buldukları belirtilmiş (</a:t>
            </a:r>
            <a:r>
              <a:rPr lang="tr-TR" dirty="0" err="1" smtClean="0"/>
              <a:t>Novin</a:t>
            </a:r>
            <a:r>
              <a:rPr lang="tr-TR" dirty="0" smtClean="0"/>
              <a:t> vd., 2003).</a:t>
            </a:r>
          </a:p>
          <a:p>
            <a:pPr marL="0" indent="0">
              <a:buNone/>
            </a:pPr>
            <a:endParaRPr lang="tr-TR" dirty="0" smtClean="0"/>
          </a:p>
          <a:p>
            <a:r>
              <a:rPr lang="tr-TR" dirty="0"/>
              <a:t>P</a:t>
            </a:r>
            <a:r>
              <a:rPr lang="tr-TR" dirty="0" smtClean="0"/>
              <a:t>azarlama eğitimi kapsamında deneyimsel öğrenmenin gerçek hayata dayalı vaka analizinin yeterli değildir (</a:t>
            </a:r>
            <a:r>
              <a:rPr lang="tr-TR" dirty="0" err="1" smtClean="0"/>
              <a:t>Brennan</a:t>
            </a:r>
            <a:r>
              <a:rPr lang="tr-TR" dirty="0" smtClean="0"/>
              <a:t>, 2014). </a:t>
            </a:r>
          </a:p>
          <a:p>
            <a:endParaRPr lang="en-US" dirty="0"/>
          </a:p>
        </p:txBody>
      </p:sp>
      <p:sp>
        <p:nvSpPr>
          <p:cNvPr id="3" name="Altbilgi Yer Tutucusu 2"/>
          <p:cNvSpPr>
            <a:spLocks noGrp="1"/>
          </p:cNvSpPr>
          <p:nvPr>
            <p:ph type="ftr" sz="quarter" idx="11"/>
          </p:nvPr>
        </p:nvSpPr>
        <p:spPr/>
        <p:txBody>
          <a:bodyPr/>
          <a:lstStyle/>
          <a:p>
            <a:r>
              <a:rPr lang="en-US" smtClean="0"/>
              <a:t>20. Ulusal Pazarlama Kongresi - Eskişehir</a:t>
            </a:r>
            <a:endParaRPr lang="en-US"/>
          </a:p>
        </p:txBody>
      </p:sp>
      <p:sp>
        <p:nvSpPr>
          <p:cNvPr id="4" name="Slayt Numarası Yer Tutucusu 3"/>
          <p:cNvSpPr>
            <a:spLocks noGrp="1"/>
          </p:cNvSpPr>
          <p:nvPr>
            <p:ph type="sldNum" sz="quarter" idx="12"/>
          </p:nvPr>
        </p:nvSpPr>
        <p:spPr/>
        <p:txBody>
          <a:bodyPr/>
          <a:lstStyle/>
          <a:p>
            <a:fld id="{7FDF3E3E-0FB3-4646-BD65-4AA8E4E95A2A}" type="slidenum">
              <a:rPr lang="en-US" smtClean="0"/>
              <a:t>15</a:t>
            </a:fld>
            <a:endParaRPr lang="en-US"/>
          </a:p>
        </p:txBody>
      </p:sp>
    </p:spTree>
    <p:extLst>
      <p:ext uri="{BB962C8B-B14F-4D97-AF65-F5344CB8AC3E}">
        <p14:creationId xmlns:p14="http://schemas.microsoft.com/office/powerpoint/2010/main" val="24335665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lstStyle/>
          <a:p>
            <a:r>
              <a:rPr lang="tr-TR" dirty="0" smtClean="0"/>
              <a:t>Sonuç, öneri ve kısıtlar</a:t>
            </a:r>
            <a:endParaRPr lang="en-US" dirty="0"/>
          </a:p>
        </p:txBody>
      </p:sp>
      <p:sp>
        <p:nvSpPr>
          <p:cNvPr id="2" name="İçerik Yer Tutucusu 1"/>
          <p:cNvSpPr>
            <a:spLocks noGrp="1"/>
          </p:cNvSpPr>
          <p:nvPr>
            <p:ph idx="1"/>
          </p:nvPr>
        </p:nvSpPr>
        <p:spPr/>
        <p:txBody>
          <a:bodyPr/>
          <a:lstStyle/>
          <a:p>
            <a:r>
              <a:rPr lang="tr-TR" dirty="0" smtClean="0"/>
              <a:t>Deneyimsel öğrenme bütüncül ve sürece dayalı olmalı, öğrenim çıktıları somut ve öğrencilere net iletilmelidir.</a:t>
            </a:r>
          </a:p>
          <a:p>
            <a:endParaRPr lang="tr-TR" dirty="0"/>
          </a:p>
          <a:p>
            <a:r>
              <a:rPr lang="tr-TR" dirty="0" err="1" smtClean="0"/>
              <a:t>Kolb’un</a:t>
            </a:r>
            <a:r>
              <a:rPr lang="tr-TR" dirty="0" smtClean="0"/>
              <a:t> deneyimsel öğrenme modeli aşamalarının tamamı pazarlama eğitimi için önemli olup, her aşamayı kapsayacak eğitim planlamaları yapılabilir. </a:t>
            </a:r>
          </a:p>
          <a:p>
            <a:endParaRPr lang="tr-TR" dirty="0" smtClean="0"/>
          </a:p>
          <a:p>
            <a:endParaRPr lang="tr-TR" dirty="0"/>
          </a:p>
          <a:p>
            <a:r>
              <a:rPr lang="tr-TR" smtClean="0"/>
              <a:t>Teşekkürler…</a:t>
            </a:r>
            <a:endParaRPr lang="tr-TR" dirty="0"/>
          </a:p>
          <a:p>
            <a:endParaRPr lang="tr-TR" dirty="0" smtClean="0"/>
          </a:p>
          <a:p>
            <a:endParaRPr lang="en-US" dirty="0"/>
          </a:p>
        </p:txBody>
      </p:sp>
      <p:sp>
        <p:nvSpPr>
          <p:cNvPr id="3" name="Altbilgi Yer Tutucusu 2"/>
          <p:cNvSpPr>
            <a:spLocks noGrp="1"/>
          </p:cNvSpPr>
          <p:nvPr>
            <p:ph type="ftr" sz="quarter" idx="11"/>
          </p:nvPr>
        </p:nvSpPr>
        <p:spPr>
          <a:xfrm>
            <a:off x="3131840" y="6453336"/>
            <a:ext cx="3598913" cy="319733"/>
          </a:xfrm>
        </p:spPr>
        <p:txBody>
          <a:bodyPr/>
          <a:lstStyle/>
          <a:p>
            <a:r>
              <a:rPr lang="en-US" dirty="0" smtClean="0"/>
              <a:t>20. </a:t>
            </a:r>
            <a:r>
              <a:rPr lang="en-US" dirty="0" err="1" smtClean="0"/>
              <a:t>Ulusal</a:t>
            </a:r>
            <a:r>
              <a:rPr lang="en-US" dirty="0" smtClean="0"/>
              <a:t> </a:t>
            </a:r>
            <a:r>
              <a:rPr lang="en-US" dirty="0" err="1" smtClean="0"/>
              <a:t>Pazarlama</a:t>
            </a:r>
            <a:r>
              <a:rPr lang="en-US" dirty="0" smtClean="0"/>
              <a:t> </a:t>
            </a:r>
            <a:r>
              <a:rPr lang="en-US" dirty="0" err="1" smtClean="0"/>
              <a:t>Kongresi</a:t>
            </a:r>
            <a:r>
              <a:rPr lang="en-US" dirty="0" smtClean="0"/>
              <a:t> - </a:t>
            </a:r>
            <a:r>
              <a:rPr lang="en-US" dirty="0" err="1" smtClean="0"/>
              <a:t>Eskişehir</a:t>
            </a:r>
            <a:endParaRPr lang="en-US" dirty="0"/>
          </a:p>
        </p:txBody>
      </p:sp>
      <p:sp>
        <p:nvSpPr>
          <p:cNvPr id="4" name="Slayt Numarası Yer Tutucusu 3"/>
          <p:cNvSpPr>
            <a:spLocks noGrp="1"/>
          </p:cNvSpPr>
          <p:nvPr>
            <p:ph type="sldNum" sz="quarter" idx="12"/>
          </p:nvPr>
        </p:nvSpPr>
        <p:spPr/>
        <p:txBody>
          <a:bodyPr/>
          <a:lstStyle/>
          <a:p>
            <a:fld id="{7FDF3E3E-0FB3-4646-BD65-4AA8E4E95A2A}" type="slidenum">
              <a:rPr lang="en-US" smtClean="0"/>
              <a:t>16</a:t>
            </a:fld>
            <a:endParaRPr lang="en-US"/>
          </a:p>
        </p:txBody>
      </p:sp>
    </p:spTree>
    <p:extLst>
      <p:ext uri="{BB962C8B-B14F-4D97-AF65-F5344CB8AC3E}">
        <p14:creationId xmlns:p14="http://schemas.microsoft.com/office/powerpoint/2010/main" val="30203807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Bir İşletme Bölümü Mezunu Değerlendirmesi</a:t>
            </a:r>
            <a:endParaRPr lang="en-US" dirty="0"/>
          </a:p>
        </p:txBody>
      </p:sp>
      <p:sp>
        <p:nvSpPr>
          <p:cNvPr id="3" name="İçerik Yer Tutucusu 2"/>
          <p:cNvSpPr>
            <a:spLocks noGrp="1"/>
          </p:cNvSpPr>
          <p:nvPr>
            <p:ph idx="1"/>
          </p:nvPr>
        </p:nvSpPr>
        <p:spPr/>
        <p:txBody>
          <a:bodyPr>
            <a:normAutofit fontScale="92500" lnSpcReduction="20000"/>
          </a:bodyPr>
          <a:lstStyle/>
          <a:p>
            <a:r>
              <a:rPr lang="tr-TR" i="1" dirty="0" smtClean="0">
                <a:latin typeface="+mj-lt"/>
              </a:rPr>
              <a:t>1968 yılından beri ailecek işlettiğimiz çiftliğimizin ürünleri ile perakende sektörüne girmeye karar vermemle beraber, kendi işimi kurdum. Dahası, ürettiğimiz zeytinyağından kişisel bakım ürünleri ürettirmeye karar verdim. Bu aşamada, üniversitede uygulamalı olarak gördüğüm dersler çok etkileyici oldu. Bir reklam filmi çekmek, başından sonuna her aşamasında bulunmak inanılmaz bir tecrübe idi. Mezun olduktan sonra yaptığım hiçbir iş tanımında bu süreci yaşamamışken, markamı oluştururken üniversitede aldığım uygulamalı dersler yeterli olmuştu. Ürünü </a:t>
            </a:r>
            <a:r>
              <a:rPr lang="tr-TR" i="1" dirty="0" err="1" smtClean="0">
                <a:latin typeface="+mj-lt"/>
              </a:rPr>
              <a:t>hikayeleştirebilmek</a:t>
            </a:r>
            <a:r>
              <a:rPr lang="tr-TR" i="1" dirty="0" smtClean="0">
                <a:latin typeface="+mj-lt"/>
              </a:rPr>
              <a:t>, ambalaj modelinden, renginden yazı karakterine kadar anlatmasını istediğimi sağlamak, yeri geldiğinde bir maskottan faydalanabilmek o kadar önemliydi ki... Bu sayede bir yıldan kısa bir sürede Hakime Hanım </a:t>
            </a:r>
            <a:r>
              <a:rPr lang="en-US" i="1" dirty="0" err="1" smtClean="0"/>
              <a:t>Çiftliği</a:t>
            </a:r>
            <a:r>
              <a:rPr lang="en-US" i="1" dirty="0" smtClean="0"/>
              <a:t> </a:t>
            </a:r>
            <a:r>
              <a:rPr lang="en-US" i="1" dirty="0" err="1"/>
              <a:t>markasını</a:t>
            </a:r>
            <a:r>
              <a:rPr lang="en-US" i="1" dirty="0"/>
              <a:t> </a:t>
            </a:r>
            <a:r>
              <a:rPr lang="en-US" i="1" dirty="0" err="1"/>
              <a:t>istediğim</a:t>
            </a:r>
            <a:r>
              <a:rPr lang="en-US" i="1" dirty="0"/>
              <a:t> </a:t>
            </a:r>
            <a:r>
              <a:rPr lang="en-US" i="1" dirty="0" err="1"/>
              <a:t>gibi</a:t>
            </a:r>
            <a:r>
              <a:rPr lang="en-US" i="1" dirty="0"/>
              <a:t> </a:t>
            </a:r>
            <a:r>
              <a:rPr lang="en-US" i="1" dirty="0" err="1"/>
              <a:t>oluşturabildiğimi</a:t>
            </a:r>
            <a:r>
              <a:rPr lang="en-US" i="1" dirty="0"/>
              <a:t> </a:t>
            </a:r>
            <a:r>
              <a:rPr lang="en-US" i="1" dirty="0" err="1"/>
              <a:t>düşünüyorum</a:t>
            </a:r>
            <a:r>
              <a:rPr lang="en-US" i="1" dirty="0"/>
              <a:t>....</a:t>
            </a:r>
          </a:p>
          <a:p>
            <a:r>
              <a:rPr lang="tr-TR" dirty="0" smtClean="0"/>
              <a:t>Emine </a:t>
            </a:r>
            <a:r>
              <a:rPr lang="tr-TR" dirty="0" err="1" smtClean="0"/>
              <a:t>Yücekök</a:t>
            </a:r>
            <a:r>
              <a:rPr lang="tr-TR" dirty="0" smtClean="0"/>
              <a:t> 2008 Yeditepe İşletme Mezunu</a:t>
            </a:r>
            <a:endParaRPr lang="en-US" dirty="0"/>
          </a:p>
        </p:txBody>
      </p:sp>
      <p:sp>
        <p:nvSpPr>
          <p:cNvPr id="4" name="Altbilgi Yer Tutucusu 3"/>
          <p:cNvSpPr>
            <a:spLocks noGrp="1"/>
          </p:cNvSpPr>
          <p:nvPr>
            <p:ph type="ftr" sz="quarter" idx="11"/>
          </p:nvPr>
        </p:nvSpPr>
        <p:spPr/>
        <p:txBody>
          <a:bodyPr/>
          <a:lstStyle/>
          <a:p>
            <a:r>
              <a:rPr lang="en-US" smtClean="0"/>
              <a:t>20. Ulusal Pazarlama Kongresi - Eskişehir</a:t>
            </a:r>
            <a:endParaRPr lang="en-US"/>
          </a:p>
        </p:txBody>
      </p:sp>
      <p:sp>
        <p:nvSpPr>
          <p:cNvPr id="5" name="Slayt Numarası Yer Tutucusu 4"/>
          <p:cNvSpPr>
            <a:spLocks noGrp="1"/>
          </p:cNvSpPr>
          <p:nvPr>
            <p:ph type="sldNum" sz="quarter" idx="12"/>
          </p:nvPr>
        </p:nvSpPr>
        <p:spPr/>
        <p:txBody>
          <a:bodyPr/>
          <a:lstStyle/>
          <a:p>
            <a:fld id="{7FDF3E3E-0FB3-4646-BD65-4AA8E4E95A2A}" type="slidenum">
              <a:rPr lang="en-US" smtClean="0"/>
              <a:t>17</a:t>
            </a:fld>
            <a:endParaRPr lang="en-US"/>
          </a:p>
        </p:txBody>
      </p:sp>
    </p:spTree>
    <p:extLst>
      <p:ext uri="{BB962C8B-B14F-4D97-AF65-F5344CB8AC3E}">
        <p14:creationId xmlns:p14="http://schemas.microsoft.com/office/powerpoint/2010/main" val="5947671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Giriş</a:t>
            </a:r>
            <a:endParaRPr lang="en-US" dirty="0"/>
          </a:p>
        </p:txBody>
      </p:sp>
      <p:sp>
        <p:nvSpPr>
          <p:cNvPr id="3" name="İçerik Yer Tutucusu 2"/>
          <p:cNvSpPr>
            <a:spLocks noGrp="1"/>
          </p:cNvSpPr>
          <p:nvPr>
            <p:ph idx="1"/>
          </p:nvPr>
        </p:nvSpPr>
        <p:spPr/>
        <p:txBody>
          <a:bodyPr/>
          <a:lstStyle/>
          <a:p>
            <a:endParaRPr lang="tr-TR" dirty="0" smtClean="0"/>
          </a:p>
          <a:p>
            <a:endParaRPr lang="tr-TR" dirty="0"/>
          </a:p>
          <a:p>
            <a:r>
              <a:rPr lang="tr-TR" dirty="0" smtClean="0"/>
              <a:t>Türkiye’de artan eğitim kurumları</a:t>
            </a:r>
          </a:p>
          <a:p>
            <a:r>
              <a:rPr lang="tr-TR" dirty="0" smtClean="0"/>
              <a:t>İşletme eğitiminden iş dünyasının beklentileri</a:t>
            </a:r>
          </a:p>
          <a:p>
            <a:r>
              <a:rPr lang="tr-TR" dirty="0" smtClean="0"/>
              <a:t>İşletme eğitimi sonrası karşılaşılan problemler</a:t>
            </a:r>
          </a:p>
          <a:p>
            <a:r>
              <a:rPr lang="tr-TR" dirty="0" smtClean="0"/>
              <a:t>Pazarlama bölümlerine olan ihtiyaç ve bu kapsamda yapılması gereken altyapı çalışmaları (program geliştirme/ders tasarımları) </a:t>
            </a:r>
          </a:p>
          <a:p>
            <a:r>
              <a:rPr lang="tr-TR" dirty="0" smtClean="0"/>
              <a:t>Öğrencilerin mensubu olduğu kuşağı daha yakından tanıma ihtiyacı</a:t>
            </a:r>
          </a:p>
          <a:p>
            <a:endParaRPr lang="tr-TR" dirty="0" smtClean="0"/>
          </a:p>
          <a:p>
            <a:endParaRPr lang="tr-TR" dirty="0" smtClean="0"/>
          </a:p>
          <a:p>
            <a:endParaRPr lang="tr-TR" dirty="0" smtClean="0"/>
          </a:p>
        </p:txBody>
      </p:sp>
      <p:sp>
        <p:nvSpPr>
          <p:cNvPr id="4" name="Altbilgi Yer Tutucusu 3"/>
          <p:cNvSpPr>
            <a:spLocks noGrp="1"/>
          </p:cNvSpPr>
          <p:nvPr>
            <p:ph type="ftr" sz="quarter" idx="11"/>
          </p:nvPr>
        </p:nvSpPr>
        <p:spPr/>
        <p:txBody>
          <a:bodyPr/>
          <a:lstStyle/>
          <a:p>
            <a:r>
              <a:rPr lang="en-US" smtClean="0"/>
              <a:t>20. Ulusal Pazarlama Kongresi - Eskişehir</a:t>
            </a:r>
            <a:endParaRPr lang="en-US"/>
          </a:p>
        </p:txBody>
      </p:sp>
      <p:sp>
        <p:nvSpPr>
          <p:cNvPr id="5" name="Slayt Numarası Yer Tutucusu 4"/>
          <p:cNvSpPr>
            <a:spLocks noGrp="1"/>
          </p:cNvSpPr>
          <p:nvPr>
            <p:ph type="sldNum" sz="quarter" idx="12"/>
          </p:nvPr>
        </p:nvSpPr>
        <p:spPr/>
        <p:txBody>
          <a:bodyPr/>
          <a:lstStyle/>
          <a:p>
            <a:fld id="{7FDF3E3E-0FB3-4646-BD65-4AA8E4E95A2A}" type="slidenum">
              <a:rPr lang="en-US" smtClean="0"/>
              <a:t>2</a:t>
            </a:fld>
            <a:endParaRPr lang="en-US"/>
          </a:p>
        </p:txBody>
      </p:sp>
    </p:spTree>
    <p:extLst>
      <p:ext uri="{BB962C8B-B14F-4D97-AF65-F5344CB8AC3E}">
        <p14:creationId xmlns:p14="http://schemas.microsoft.com/office/powerpoint/2010/main" val="35746464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lstStyle/>
          <a:p>
            <a:r>
              <a:rPr lang="tr-TR" dirty="0" smtClean="0"/>
              <a:t>Çalışmanın Amacı</a:t>
            </a:r>
            <a:endParaRPr lang="en-US" dirty="0"/>
          </a:p>
        </p:txBody>
      </p:sp>
      <p:sp>
        <p:nvSpPr>
          <p:cNvPr id="2" name="İçerik Yer Tutucusu 1"/>
          <p:cNvSpPr>
            <a:spLocks noGrp="1"/>
          </p:cNvSpPr>
          <p:nvPr>
            <p:ph idx="1"/>
          </p:nvPr>
        </p:nvSpPr>
        <p:spPr/>
        <p:txBody>
          <a:bodyPr>
            <a:normAutofit/>
          </a:bodyPr>
          <a:lstStyle/>
          <a:p>
            <a:r>
              <a:rPr lang="tr-TR" dirty="0" smtClean="0"/>
              <a:t>İşletme eğitimi alan ancak farklı alanlarda uzmanlaşmak isteyen gençlerin öğrenme stilleri arasında fark var mı?</a:t>
            </a:r>
          </a:p>
          <a:p>
            <a:endParaRPr lang="tr-TR" dirty="0"/>
          </a:p>
          <a:p>
            <a:endParaRPr lang="tr-TR" dirty="0"/>
          </a:p>
          <a:p>
            <a:r>
              <a:rPr lang="tr-TR" dirty="0" smtClean="0"/>
              <a:t>Bunun sonucunda farklı eğitim metotları uygulanmalı mı?</a:t>
            </a:r>
          </a:p>
          <a:p>
            <a:endParaRPr lang="tr-TR" dirty="0" smtClean="0"/>
          </a:p>
          <a:p>
            <a:endParaRPr lang="tr-TR" dirty="0"/>
          </a:p>
          <a:p>
            <a:r>
              <a:rPr lang="tr-TR" dirty="0" smtClean="0"/>
              <a:t>Özellikle pazarlama alanında uzmanlaşmak isteyen gençlerin öğrenme stilleri farklı mı ? Bu fark eğitim metotlarını belirleyebilir mi?</a:t>
            </a:r>
            <a:endParaRPr lang="en-US" dirty="0"/>
          </a:p>
        </p:txBody>
      </p:sp>
      <p:sp>
        <p:nvSpPr>
          <p:cNvPr id="3" name="Altbilgi Yer Tutucusu 2"/>
          <p:cNvSpPr>
            <a:spLocks noGrp="1"/>
          </p:cNvSpPr>
          <p:nvPr>
            <p:ph type="ftr" sz="quarter" idx="11"/>
          </p:nvPr>
        </p:nvSpPr>
        <p:spPr/>
        <p:txBody>
          <a:bodyPr/>
          <a:lstStyle/>
          <a:p>
            <a:r>
              <a:rPr lang="en-US" smtClean="0"/>
              <a:t>20. Ulusal Pazarlama Kongresi - Eskişehir</a:t>
            </a:r>
            <a:endParaRPr lang="en-US"/>
          </a:p>
        </p:txBody>
      </p:sp>
      <p:sp>
        <p:nvSpPr>
          <p:cNvPr id="4" name="Slayt Numarası Yer Tutucusu 3"/>
          <p:cNvSpPr>
            <a:spLocks noGrp="1"/>
          </p:cNvSpPr>
          <p:nvPr>
            <p:ph type="sldNum" sz="quarter" idx="12"/>
          </p:nvPr>
        </p:nvSpPr>
        <p:spPr/>
        <p:txBody>
          <a:bodyPr/>
          <a:lstStyle/>
          <a:p>
            <a:fld id="{7FDF3E3E-0FB3-4646-BD65-4AA8E4E95A2A}" type="slidenum">
              <a:rPr lang="en-US" smtClean="0"/>
              <a:t>3</a:t>
            </a:fld>
            <a:endParaRPr lang="en-US"/>
          </a:p>
        </p:txBody>
      </p:sp>
    </p:spTree>
    <p:extLst>
      <p:ext uri="{BB962C8B-B14F-4D97-AF65-F5344CB8AC3E}">
        <p14:creationId xmlns:p14="http://schemas.microsoft.com/office/powerpoint/2010/main" val="32653248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lstStyle/>
          <a:p>
            <a:r>
              <a:rPr lang="tr-TR" dirty="0" smtClean="0"/>
              <a:t>Literatür taraması</a:t>
            </a:r>
            <a:endParaRPr lang="en-US" dirty="0"/>
          </a:p>
        </p:txBody>
      </p:sp>
      <p:sp>
        <p:nvSpPr>
          <p:cNvPr id="2" name="İçerik Yer Tutucusu 1"/>
          <p:cNvSpPr>
            <a:spLocks noGrp="1"/>
          </p:cNvSpPr>
          <p:nvPr>
            <p:ph idx="1"/>
          </p:nvPr>
        </p:nvSpPr>
        <p:spPr/>
        <p:txBody>
          <a:bodyPr>
            <a:normAutofit/>
          </a:bodyPr>
          <a:lstStyle/>
          <a:p>
            <a:r>
              <a:rPr lang="tr-TR" dirty="0" smtClean="0"/>
              <a:t>Nitelikli iş gücüne olan artan talep karşısında eğitim kurumlarının yeterli kalite ve donanımda mezun vermediği (Önce, Kayabaşı ve Fettahoğlu, 2008).</a:t>
            </a:r>
          </a:p>
          <a:p>
            <a:endParaRPr lang="tr-TR" dirty="0" smtClean="0"/>
          </a:p>
          <a:p>
            <a:r>
              <a:rPr lang="tr-TR" dirty="0" smtClean="0"/>
              <a:t>Kapalı </a:t>
            </a:r>
            <a:r>
              <a:rPr lang="tr-TR" dirty="0"/>
              <a:t>sistemden öğrenci odaklı </a:t>
            </a:r>
            <a:r>
              <a:rPr lang="tr-TR" dirty="0" smtClean="0"/>
              <a:t>eğitime (Yıldız ve Ardıç, 1999)</a:t>
            </a:r>
          </a:p>
          <a:p>
            <a:endParaRPr lang="tr-TR" dirty="0" smtClean="0"/>
          </a:p>
          <a:p>
            <a:r>
              <a:rPr lang="tr-TR" dirty="0" smtClean="0"/>
              <a:t>Eğitimde toplam kalite anlayışı içinde öğrenci odaklı, işbirlikçi ve sürekli gelişime açıklık</a:t>
            </a:r>
          </a:p>
          <a:p>
            <a:endParaRPr lang="tr-TR" dirty="0"/>
          </a:p>
          <a:p>
            <a:endParaRPr lang="tr-TR" dirty="0"/>
          </a:p>
          <a:p>
            <a:endParaRPr lang="tr-TR" dirty="0" smtClean="0"/>
          </a:p>
          <a:p>
            <a:endParaRPr lang="en-US" dirty="0"/>
          </a:p>
        </p:txBody>
      </p:sp>
      <p:sp>
        <p:nvSpPr>
          <p:cNvPr id="3" name="Altbilgi Yer Tutucusu 2"/>
          <p:cNvSpPr>
            <a:spLocks noGrp="1"/>
          </p:cNvSpPr>
          <p:nvPr>
            <p:ph type="ftr" sz="quarter" idx="11"/>
          </p:nvPr>
        </p:nvSpPr>
        <p:spPr/>
        <p:txBody>
          <a:bodyPr/>
          <a:lstStyle/>
          <a:p>
            <a:r>
              <a:rPr lang="en-US" smtClean="0"/>
              <a:t>20. Ulusal Pazarlama Kongresi - Eskişehir</a:t>
            </a:r>
            <a:endParaRPr lang="en-US"/>
          </a:p>
        </p:txBody>
      </p:sp>
      <p:sp>
        <p:nvSpPr>
          <p:cNvPr id="4" name="Slayt Numarası Yer Tutucusu 3"/>
          <p:cNvSpPr>
            <a:spLocks noGrp="1"/>
          </p:cNvSpPr>
          <p:nvPr>
            <p:ph type="sldNum" sz="quarter" idx="12"/>
          </p:nvPr>
        </p:nvSpPr>
        <p:spPr/>
        <p:txBody>
          <a:bodyPr/>
          <a:lstStyle/>
          <a:p>
            <a:fld id="{7FDF3E3E-0FB3-4646-BD65-4AA8E4E95A2A}" type="slidenum">
              <a:rPr lang="en-US" smtClean="0"/>
              <a:t>4</a:t>
            </a:fld>
            <a:endParaRPr lang="en-US"/>
          </a:p>
        </p:txBody>
      </p:sp>
    </p:spTree>
    <p:extLst>
      <p:ext uri="{BB962C8B-B14F-4D97-AF65-F5344CB8AC3E}">
        <p14:creationId xmlns:p14="http://schemas.microsoft.com/office/powerpoint/2010/main" val="42630149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lstStyle/>
          <a:p>
            <a:r>
              <a:rPr lang="tr-TR" dirty="0" smtClean="0"/>
              <a:t>Öğrenme Stili Çalışmaları</a:t>
            </a:r>
            <a:endParaRPr lang="en-US" dirty="0"/>
          </a:p>
        </p:txBody>
      </p:sp>
      <p:sp>
        <p:nvSpPr>
          <p:cNvPr id="2" name="İçerik Yer Tutucusu 1"/>
          <p:cNvSpPr>
            <a:spLocks noGrp="1"/>
          </p:cNvSpPr>
          <p:nvPr>
            <p:ph idx="1"/>
          </p:nvPr>
        </p:nvSpPr>
        <p:spPr/>
        <p:txBody>
          <a:bodyPr/>
          <a:lstStyle/>
          <a:p>
            <a:r>
              <a:rPr lang="tr-TR" dirty="0" smtClean="0"/>
              <a:t>Öğrenci odaklı eğitimin temelinde bireylerin öğrenme stillerinin farklı olabileceği varsayımı ile öğretim tasarımı gerekliliği vardır.</a:t>
            </a:r>
          </a:p>
          <a:p>
            <a:endParaRPr lang="tr-TR" dirty="0"/>
          </a:p>
          <a:p>
            <a:r>
              <a:rPr lang="tr-TR" dirty="0" smtClean="0"/>
              <a:t>1940‘lı yıllarda başlayan çalışmalar 1970’lerde yoğunlaşır.</a:t>
            </a:r>
          </a:p>
          <a:p>
            <a:endParaRPr lang="tr-TR" dirty="0"/>
          </a:p>
          <a:p>
            <a:pPr marL="109728" indent="0">
              <a:buNone/>
            </a:pPr>
            <a:endParaRPr lang="tr-TR" dirty="0" smtClean="0"/>
          </a:p>
          <a:p>
            <a:endParaRPr lang="tr-TR" dirty="0" smtClean="0"/>
          </a:p>
          <a:p>
            <a:endParaRPr lang="en-US" dirty="0"/>
          </a:p>
        </p:txBody>
      </p:sp>
      <p:sp>
        <p:nvSpPr>
          <p:cNvPr id="3" name="Altbilgi Yer Tutucusu 2"/>
          <p:cNvSpPr>
            <a:spLocks noGrp="1"/>
          </p:cNvSpPr>
          <p:nvPr>
            <p:ph type="ftr" sz="quarter" idx="11"/>
          </p:nvPr>
        </p:nvSpPr>
        <p:spPr/>
        <p:txBody>
          <a:bodyPr/>
          <a:lstStyle/>
          <a:p>
            <a:r>
              <a:rPr lang="en-US" smtClean="0"/>
              <a:t>20. Ulusal Pazarlama Kongresi - Eskişehir</a:t>
            </a:r>
            <a:endParaRPr lang="en-US"/>
          </a:p>
        </p:txBody>
      </p:sp>
      <p:sp>
        <p:nvSpPr>
          <p:cNvPr id="4" name="Slayt Numarası Yer Tutucusu 3"/>
          <p:cNvSpPr>
            <a:spLocks noGrp="1"/>
          </p:cNvSpPr>
          <p:nvPr>
            <p:ph type="sldNum" sz="quarter" idx="12"/>
          </p:nvPr>
        </p:nvSpPr>
        <p:spPr/>
        <p:txBody>
          <a:bodyPr/>
          <a:lstStyle/>
          <a:p>
            <a:fld id="{7FDF3E3E-0FB3-4646-BD65-4AA8E4E95A2A}" type="slidenum">
              <a:rPr lang="en-US" smtClean="0"/>
              <a:t>5</a:t>
            </a:fld>
            <a:endParaRPr lang="en-US"/>
          </a:p>
        </p:txBody>
      </p:sp>
    </p:spTree>
    <p:extLst>
      <p:ext uri="{BB962C8B-B14F-4D97-AF65-F5344CB8AC3E}">
        <p14:creationId xmlns:p14="http://schemas.microsoft.com/office/powerpoint/2010/main" val="3083339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normAutofit fontScale="90000"/>
          </a:bodyPr>
          <a:lstStyle/>
          <a:p>
            <a:r>
              <a:rPr lang="tr-TR" dirty="0" err="1" smtClean="0"/>
              <a:t>Kolb</a:t>
            </a:r>
            <a:r>
              <a:rPr lang="tr-TR" dirty="0" smtClean="0"/>
              <a:t> Öğrenme Stili Modeli</a:t>
            </a:r>
            <a:br>
              <a:rPr lang="tr-TR" dirty="0" smtClean="0"/>
            </a:br>
            <a:endParaRPr lang="en-US" dirty="0"/>
          </a:p>
        </p:txBody>
      </p:sp>
      <p:sp>
        <p:nvSpPr>
          <p:cNvPr id="2" name="İçerik Yer Tutucusu 1"/>
          <p:cNvSpPr>
            <a:spLocks noGrp="1"/>
          </p:cNvSpPr>
          <p:nvPr>
            <p:ph idx="1"/>
          </p:nvPr>
        </p:nvSpPr>
        <p:spPr>
          <a:xfrm>
            <a:off x="323528" y="1196752"/>
            <a:ext cx="8363272" cy="4810539"/>
          </a:xfrm>
        </p:spPr>
        <p:txBody>
          <a:bodyPr>
            <a:normAutofit/>
          </a:bodyPr>
          <a:lstStyle/>
          <a:p>
            <a:r>
              <a:rPr lang="tr-TR" dirty="0" smtClean="0"/>
              <a:t>Öğrenme stili terimi son yıllarda David A. </a:t>
            </a:r>
            <a:r>
              <a:rPr lang="tr-TR" dirty="0" err="1" smtClean="0"/>
              <a:t>Kolb’un</a:t>
            </a:r>
            <a:r>
              <a:rPr lang="tr-TR" dirty="0" smtClean="0"/>
              <a:t>  ‘</a:t>
            </a:r>
            <a:r>
              <a:rPr lang="tr-TR" dirty="0" err="1" smtClean="0"/>
              <a:t>yaşantısal</a:t>
            </a:r>
            <a:r>
              <a:rPr lang="tr-TR" dirty="0" smtClean="0"/>
              <a:t> öğrenme kuramının bir uzantısı olarak görülmektedir.</a:t>
            </a:r>
          </a:p>
          <a:p>
            <a:endParaRPr lang="tr-TR" smtClean="0"/>
          </a:p>
          <a:p>
            <a:r>
              <a:rPr lang="tr-TR" smtClean="0"/>
              <a:t>Bu </a:t>
            </a:r>
            <a:r>
              <a:rPr lang="tr-TR" dirty="0" smtClean="0"/>
              <a:t>görüşe göre bireyler genellikle kendi yaşantılarından ve deneyimlerinden öğrenirler.</a:t>
            </a:r>
          </a:p>
          <a:p>
            <a:endParaRPr lang="tr-TR" dirty="0" smtClean="0"/>
          </a:p>
          <a:p>
            <a:r>
              <a:rPr lang="tr-TR" dirty="0" smtClean="0"/>
              <a:t>Öğrenme çıktıları yerine öğrenme sürecine odaklanılır.</a:t>
            </a:r>
          </a:p>
          <a:p>
            <a:endParaRPr lang="tr-TR" dirty="0" smtClean="0"/>
          </a:p>
          <a:p>
            <a:r>
              <a:rPr lang="tr-TR" dirty="0" smtClean="0"/>
              <a:t>Sürekli yenileme ve dönüştürme süreci içinde öğrenme gerçekleşir.</a:t>
            </a:r>
          </a:p>
          <a:p>
            <a:endParaRPr lang="tr-TR" dirty="0" smtClean="0"/>
          </a:p>
          <a:p>
            <a:endParaRPr lang="tr-TR" dirty="0" smtClean="0"/>
          </a:p>
          <a:p>
            <a:endParaRPr lang="tr-TR" dirty="0" smtClean="0"/>
          </a:p>
          <a:p>
            <a:endParaRPr lang="tr-TR" dirty="0"/>
          </a:p>
          <a:p>
            <a:endParaRPr lang="tr-TR" dirty="0" smtClean="0"/>
          </a:p>
          <a:p>
            <a:endParaRPr lang="tr-TR" dirty="0"/>
          </a:p>
          <a:p>
            <a:endParaRPr lang="tr-TR" dirty="0" smtClean="0"/>
          </a:p>
          <a:p>
            <a:endParaRPr lang="tr-TR" dirty="0" smtClean="0"/>
          </a:p>
          <a:p>
            <a:endParaRPr lang="en-US" dirty="0"/>
          </a:p>
        </p:txBody>
      </p:sp>
      <p:sp>
        <p:nvSpPr>
          <p:cNvPr id="3" name="Altbilgi Yer Tutucusu 2"/>
          <p:cNvSpPr>
            <a:spLocks noGrp="1"/>
          </p:cNvSpPr>
          <p:nvPr>
            <p:ph type="ftr" sz="quarter" idx="11"/>
          </p:nvPr>
        </p:nvSpPr>
        <p:spPr/>
        <p:txBody>
          <a:bodyPr/>
          <a:lstStyle/>
          <a:p>
            <a:r>
              <a:rPr lang="en-US" smtClean="0"/>
              <a:t>20. Ulusal Pazarlama Kongresi - Eskişehir</a:t>
            </a:r>
            <a:endParaRPr lang="en-US"/>
          </a:p>
        </p:txBody>
      </p:sp>
      <p:sp>
        <p:nvSpPr>
          <p:cNvPr id="4" name="Slayt Numarası Yer Tutucusu 3"/>
          <p:cNvSpPr>
            <a:spLocks noGrp="1"/>
          </p:cNvSpPr>
          <p:nvPr>
            <p:ph type="sldNum" sz="quarter" idx="12"/>
          </p:nvPr>
        </p:nvSpPr>
        <p:spPr/>
        <p:txBody>
          <a:bodyPr/>
          <a:lstStyle/>
          <a:p>
            <a:fld id="{7FDF3E3E-0FB3-4646-BD65-4AA8E4E95A2A}" type="slidenum">
              <a:rPr lang="en-US" smtClean="0"/>
              <a:t>6</a:t>
            </a:fld>
            <a:endParaRPr lang="en-US"/>
          </a:p>
        </p:txBody>
      </p:sp>
    </p:spTree>
    <p:extLst>
      <p:ext uri="{BB962C8B-B14F-4D97-AF65-F5344CB8AC3E}">
        <p14:creationId xmlns:p14="http://schemas.microsoft.com/office/powerpoint/2010/main" val="38399572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lstStyle/>
          <a:p>
            <a:r>
              <a:rPr lang="tr-TR" dirty="0" err="1" smtClean="0"/>
              <a:t>Kolb</a:t>
            </a:r>
            <a:r>
              <a:rPr lang="tr-TR" dirty="0" smtClean="0"/>
              <a:t> Öğrenme Stili Modeli </a:t>
            </a:r>
            <a:endParaRPr lang="en-US" dirty="0"/>
          </a:p>
        </p:txBody>
      </p:sp>
      <p:sp>
        <p:nvSpPr>
          <p:cNvPr id="2" name="İçerik Yer Tutucusu 1"/>
          <p:cNvSpPr>
            <a:spLocks noGrp="1"/>
          </p:cNvSpPr>
          <p:nvPr>
            <p:ph idx="1"/>
          </p:nvPr>
        </p:nvSpPr>
        <p:spPr/>
        <p:txBody>
          <a:bodyPr>
            <a:normAutofit/>
          </a:bodyPr>
          <a:lstStyle/>
          <a:p>
            <a:r>
              <a:rPr lang="tr-TR" dirty="0" err="1" smtClean="0"/>
              <a:t>Yaşantısal</a:t>
            </a:r>
            <a:r>
              <a:rPr lang="tr-TR" dirty="0" smtClean="0"/>
              <a:t> öğrenme kuramı öğrenmenin yaşantı, biliş, algı ve davranışın bir bileşimi olduğunu savunur.</a:t>
            </a:r>
          </a:p>
          <a:p>
            <a:endParaRPr lang="tr-TR" dirty="0" smtClean="0"/>
          </a:p>
          <a:p>
            <a:r>
              <a:rPr lang="tr-TR" dirty="0" smtClean="0"/>
              <a:t>Öğrenciler olay, olgu ve fikirlere nasıl yaklaştıkları ve günlük hayatlarında karşılaştıkları sorunları çözmek için hangi yollara başvurdukları konu edilir.</a:t>
            </a:r>
          </a:p>
          <a:p>
            <a:endParaRPr lang="tr-TR" dirty="0" smtClean="0"/>
          </a:p>
          <a:p>
            <a:r>
              <a:rPr lang="tr-TR" dirty="0" smtClean="0"/>
              <a:t>Farklı öğrenme stiline sahip bireyler farklı öğrenme yollarını tercih edebilir veya bir arada kullanabilir.</a:t>
            </a:r>
          </a:p>
          <a:p>
            <a:endParaRPr lang="tr-TR" dirty="0" smtClean="0"/>
          </a:p>
          <a:p>
            <a:pPr lvl="1"/>
            <a:endParaRPr lang="en-US" dirty="0"/>
          </a:p>
        </p:txBody>
      </p:sp>
      <p:sp>
        <p:nvSpPr>
          <p:cNvPr id="3" name="Altbilgi Yer Tutucusu 2"/>
          <p:cNvSpPr>
            <a:spLocks noGrp="1"/>
          </p:cNvSpPr>
          <p:nvPr>
            <p:ph type="ftr" sz="quarter" idx="11"/>
          </p:nvPr>
        </p:nvSpPr>
        <p:spPr/>
        <p:txBody>
          <a:bodyPr/>
          <a:lstStyle/>
          <a:p>
            <a:r>
              <a:rPr lang="en-US" smtClean="0"/>
              <a:t>20. Ulusal Pazarlama Kongresi - Eskişehir</a:t>
            </a:r>
            <a:endParaRPr lang="en-US"/>
          </a:p>
        </p:txBody>
      </p:sp>
      <p:sp>
        <p:nvSpPr>
          <p:cNvPr id="4" name="Slayt Numarası Yer Tutucusu 3"/>
          <p:cNvSpPr>
            <a:spLocks noGrp="1"/>
          </p:cNvSpPr>
          <p:nvPr>
            <p:ph type="sldNum" sz="quarter" idx="12"/>
          </p:nvPr>
        </p:nvSpPr>
        <p:spPr/>
        <p:txBody>
          <a:bodyPr/>
          <a:lstStyle/>
          <a:p>
            <a:fld id="{7FDF3E3E-0FB3-4646-BD65-4AA8E4E95A2A}" type="slidenum">
              <a:rPr lang="en-US" smtClean="0"/>
              <a:t>7</a:t>
            </a:fld>
            <a:endParaRPr lang="en-US"/>
          </a:p>
        </p:txBody>
      </p:sp>
    </p:spTree>
    <p:extLst>
      <p:ext uri="{BB962C8B-B14F-4D97-AF65-F5344CB8AC3E}">
        <p14:creationId xmlns:p14="http://schemas.microsoft.com/office/powerpoint/2010/main" val="7707502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lstStyle/>
          <a:p>
            <a:r>
              <a:rPr lang="tr-TR" dirty="0" err="1" smtClean="0"/>
              <a:t>Kolb</a:t>
            </a:r>
            <a:r>
              <a:rPr lang="tr-TR" dirty="0" smtClean="0"/>
              <a:t> Öğrenme Stili Modeli</a:t>
            </a:r>
            <a:endParaRPr lang="en-US" dirty="0"/>
          </a:p>
        </p:txBody>
      </p:sp>
      <p:sp>
        <p:nvSpPr>
          <p:cNvPr id="2" name="İçerik Yer Tutucusu 1"/>
          <p:cNvSpPr>
            <a:spLocks noGrp="1"/>
          </p:cNvSpPr>
          <p:nvPr>
            <p:ph idx="1"/>
          </p:nvPr>
        </p:nvSpPr>
        <p:spPr/>
        <p:txBody>
          <a:bodyPr/>
          <a:lstStyle/>
          <a:p>
            <a:r>
              <a:rPr lang="tr-TR" dirty="0" smtClean="0"/>
              <a:t>Bireyler bilgiyi hisseder veya düşünerek algılar, izleyerek veya yaparak işler. </a:t>
            </a:r>
            <a:endParaRPr lang="tr-TR" dirty="0" smtClean="0"/>
          </a:p>
          <a:p>
            <a:endParaRPr lang="tr-TR" dirty="0" smtClean="0"/>
          </a:p>
          <a:p>
            <a:r>
              <a:rPr lang="tr-TR" dirty="0" err="1" smtClean="0"/>
              <a:t>Yaşantısal</a:t>
            </a:r>
            <a:r>
              <a:rPr lang="tr-TR" dirty="0" smtClean="0"/>
              <a:t> </a:t>
            </a:r>
            <a:r>
              <a:rPr lang="tr-TR" dirty="0"/>
              <a:t>öğrenme kuramında dört öğrenme </a:t>
            </a:r>
            <a:r>
              <a:rPr lang="tr-TR" dirty="0" smtClean="0"/>
              <a:t>yolu; somut deneyim, soyut kavramsallaştırma, yansıtıcı gözlem, aktif deneyim bir döngü oluşturur</a:t>
            </a:r>
            <a:r>
              <a:rPr lang="tr-TR" dirty="0" smtClean="0"/>
              <a:t>.</a:t>
            </a:r>
          </a:p>
          <a:p>
            <a:endParaRPr lang="tr-TR" dirty="0" smtClean="0"/>
          </a:p>
          <a:p>
            <a:r>
              <a:rPr lang="tr-TR" dirty="0" smtClean="0"/>
              <a:t>Bireylerin öğrenme stilini tek bir yetenek belirlememekle birlikte, her bir bireyin öğrenme stili dört öğrenme yeteneğinin bileşenidir.</a:t>
            </a:r>
          </a:p>
          <a:p>
            <a:endParaRPr lang="en-US" dirty="0"/>
          </a:p>
        </p:txBody>
      </p:sp>
      <p:sp>
        <p:nvSpPr>
          <p:cNvPr id="3" name="Altbilgi Yer Tutucusu 2"/>
          <p:cNvSpPr>
            <a:spLocks noGrp="1"/>
          </p:cNvSpPr>
          <p:nvPr>
            <p:ph type="ftr" sz="quarter" idx="11"/>
          </p:nvPr>
        </p:nvSpPr>
        <p:spPr/>
        <p:txBody>
          <a:bodyPr/>
          <a:lstStyle/>
          <a:p>
            <a:r>
              <a:rPr lang="en-US" smtClean="0"/>
              <a:t>20. Ulusal Pazarlama Kongresi - Eskişehir</a:t>
            </a:r>
            <a:endParaRPr lang="en-US"/>
          </a:p>
        </p:txBody>
      </p:sp>
      <p:sp>
        <p:nvSpPr>
          <p:cNvPr id="4" name="Slayt Numarası Yer Tutucusu 3"/>
          <p:cNvSpPr>
            <a:spLocks noGrp="1"/>
          </p:cNvSpPr>
          <p:nvPr>
            <p:ph type="sldNum" sz="quarter" idx="12"/>
          </p:nvPr>
        </p:nvSpPr>
        <p:spPr/>
        <p:txBody>
          <a:bodyPr/>
          <a:lstStyle/>
          <a:p>
            <a:fld id="{7FDF3E3E-0FB3-4646-BD65-4AA8E4E95A2A}" type="slidenum">
              <a:rPr lang="en-US" smtClean="0"/>
              <a:t>8</a:t>
            </a:fld>
            <a:endParaRPr lang="en-US"/>
          </a:p>
        </p:txBody>
      </p:sp>
    </p:spTree>
    <p:extLst>
      <p:ext uri="{BB962C8B-B14F-4D97-AF65-F5344CB8AC3E}">
        <p14:creationId xmlns:p14="http://schemas.microsoft.com/office/powerpoint/2010/main" val="22043226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t>
            </a:r>
            <a:endParaRPr lang="en-US" dirty="0"/>
          </a:p>
        </p:txBody>
      </p:sp>
      <p:sp>
        <p:nvSpPr>
          <p:cNvPr id="4" name="Altbilgi Yer Tutucusu 3"/>
          <p:cNvSpPr>
            <a:spLocks noGrp="1"/>
          </p:cNvSpPr>
          <p:nvPr>
            <p:ph type="ftr" sz="quarter" idx="11"/>
          </p:nvPr>
        </p:nvSpPr>
        <p:spPr/>
        <p:txBody>
          <a:bodyPr/>
          <a:lstStyle/>
          <a:p>
            <a:r>
              <a:rPr lang="en-US" smtClean="0"/>
              <a:t>20. Ulusal Pazarlama Kongresi - Eskişehir</a:t>
            </a:r>
            <a:endParaRPr lang="en-US"/>
          </a:p>
        </p:txBody>
      </p:sp>
      <p:sp>
        <p:nvSpPr>
          <p:cNvPr id="5" name="Slayt Numarası Yer Tutucusu 4"/>
          <p:cNvSpPr>
            <a:spLocks noGrp="1"/>
          </p:cNvSpPr>
          <p:nvPr>
            <p:ph type="sldNum" sz="quarter" idx="12"/>
          </p:nvPr>
        </p:nvSpPr>
        <p:spPr/>
        <p:txBody>
          <a:bodyPr/>
          <a:lstStyle/>
          <a:p>
            <a:fld id="{7FDF3E3E-0FB3-4646-BD65-4AA8E4E95A2A}" type="slidenum">
              <a:rPr lang="en-US" smtClean="0"/>
              <a:t>9</a:t>
            </a:fld>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11040" y="3977640"/>
            <a:ext cx="121920" cy="1219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descr="http://image.slidesharecdn.com/kolb-130619021826-phpapp02/95/kolb-renme-stili-28-638.jpg?cb=13716084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4414" y="692696"/>
            <a:ext cx="9318414" cy="61653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281030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tlik">
  <a:themeElements>
    <a:clrScheme name="Netlik">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is Klasik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tlik">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721</TotalTime>
  <Words>991</Words>
  <Application>Microsoft Office PowerPoint</Application>
  <PresentationFormat>Ekran Gösterisi (4:3)</PresentationFormat>
  <Paragraphs>130</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Netlik</vt:lpstr>
      <vt:lpstr>İşletme Öğrencilerinin Öğrenme Stilleri: Pazarlama Öğrencileri FarklI mI? </vt:lpstr>
      <vt:lpstr>Giriş</vt:lpstr>
      <vt:lpstr>Çalışmanın Amacı</vt:lpstr>
      <vt:lpstr>Literatür taraması</vt:lpstr>
      <vt:lpstr>Öğrenme Stili Çalışmaları</vt:lpstr>
      <vt:lpstr>Kolb Öğrenme Stili Modeli </vt:lpstr>
      <vt:lpstr>Kolb Öğrenme Stili Modeli </vt:lpstr>
      <vt:lpstr>Kolb Öğrenme Stili Modeli</vt:lpstr>
      <vt:lpstr>.</vt:lpstr>
      <vt:lpstr>.</vt:lpstr>
      <vt:lpstr>. </vt:lpstr>
      <vt:lpstr>Araştırma Tasarımı</vt:lpstr>
      <vt:lpstr>Bulgular</vt:lpstr>
      <vt:lpstr>Tartışma</vt:lpstr>
      <vt:lpstr>Tartışma</vt:lpstr>
      <vt:lpstr>Sonuç, öneri ve kısıtlar</vt:lpstr>
      <vt:lpstr>Bir İşletme Bölümü Mezunu Değerlendirmesi</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ELIFOKAN-PC</dc:creator>
  <cp:lastModifiedBy>ELIFOKAN-PC</cp:lastModifiedBy>
  <cp:revision>47</cp:revision>
  <dcterms:created xsi:type="dcterms:W3CDTF">2015-06-01T12:48:18Z</dcterms:created>
  <dcterms:modified xsi:type="dcterms:W3CDTF">2015-06-12T07:26:03Z</dcterms:modified>
</cp:coreProperties>
</file>