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22"/>
  </p:notesMasterIdLst>
  <p:sldIdLst>
    <p:sldId id="256" r:id="rId2"/>
    <p:sldId id="294" r:id="rId3"/>
    <p:sldId id="271" r:id="rId4"/>
    <p:sldId id="301" r:id="rId5"/>
    <p:sldId id="287" r:id="rId6"/>
    <p:sldId id="288" r:id="rId7"/>
    <p:sldId id="272" r:id="rId8"/>
    <p:sldId id="274" r:id="rId9"/>
    <p:sldId id="277" r:id="rId10"/>
    <p:sldId id="290" r:id="rId11"/>
    <p:sldId id="279" r:id="rId12"/>
    <p:sldId id="296" r:id="rId13"/>
    <p:sldId id="298" r:id="rId14"/>
    <p:sldId id="299" r:id="rId15"/>
    <p:sldId id="302" r:id="rId16"/>
    <p:sldId id="306" r:id="rId17"/>
    <p:sldId id="307" r:id="rId18"/>
    <p:sldId id="305" r:id="rId19"/>
    <p:sldId id="280"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88126" autoAdjust="0"/>
  </p:normalViewPr>
  <p:slideViewPr>
    <p:cSldViewPr snapToGrid="0">
      <p:cViewPr varScale="1">
        <p:scale>
          <a:sx n="79" d="100"/>
          <a:sy n="79" d="100"/>
        </p:scale>
        <p:origin x="11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33BD9-29DC-4831-AB02-E5A93DB81753}" type="datetimeFigureOut">
              <a:rPr lang="en-US" smtClean="0"/>
              <a:t>6/12/2015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6499-93AC-445E-BEB8-1E3FB9557461}" type="slidenum">
              <a:rPr lang="en-US" smtClean="0"/>
              <a:t>‹#›</a:t>
            </a:fld>
            <a:endParaRPr lang="en-US"/>
          </a:p>
        </p:txBody>
      </p:sp>
    </p:spTree>
    <p:extLst>
      <p:ext uri="{BB962C8B-B14F-4D97-AF65-F5344CB8AC3E}">
        <p14:creationId xmlns:p14="http://schemas.microsoft.com/office/powerpoint/2010/main" val="401006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FA6499-93AC-445E-BEB8-1E3FB9557461}" type="slidenum">
              <a:rPr lang="en-US" smtClean="0"/>
              <a:t>2</a:t>
            </a:fld>
            <a:endParaRPr lang="en-US"/>
          </a:p>
        </p:txBody>
      </p:sp>
    </p:spTree>
    <p:extLst>
      <p:ext uri="{BB962C8B-B14F-4D97-AF65-F5344CB8AC3E}">
        <p14:creationId xmlns:p14="http://schemas.microsoft.com/office/powerpoint/2010/main" val="375287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mtClean="0"/>
              <a:t>Retro pazarlama literatürünün merkezinde yer alan nostalji kavramı ve araştırmalarda adı geçen “nostalji yatkınlığı” ölçeği (Holbrook, 1993) kişilerin retro ürün ve hizmetlere gösterdiği tutumu açıklamada yeterli değildir. Bu durum nostaljik ve retro ürünler arasındaki yapısal farktan kaynaklanmaktadır. </a:t>
            </a:r>
          </a:p>
          <a:p>
            <a:endParaRPr lang="en-US" dirty="0"/>
          </a:p>
        </p:txBody>
      </p:sp>
      <p:sp>
        <p:nvSpPr>
          <p:cNvPr id="4" name="Slide Number Placeholder 3"/>
          <p:cNvSpPr>
            <a:spLocks noGrp="1"/>
          </p:cNvSpPr>
          <p:nvPr>
            <p:ph type="sldNum" sz="quarter" idx="10"/>
          </p:nvPr>
        </p:nvSpPr>
        <p:spPr/>
        <p:txBody>
          <a:bodyPr/>
          <a:lstStyle/>
          <a:p>
            <a:fld id="{8BFA6499-93AC-445E-BEB8-1E3FB9557461}" type="slidenum">
              <a:rPr lang="en-US" smtClean="0"/>
              <a:t>3</a:t>
            </a:fld>
            <a:endParaRPr lang="en-US"/>
          </a:p>
        </p:txBody>
      </p:sp>
    </p:spTree>
    <p:extLst>
      <p:ext uri="{BB962C8B-B14F-4D97-AF65-F5344CB8AC3E}">
        <p14:creationId xmlns:p14="http://schemas.microsoft.com/office/powerpoint/2010/main" val="311279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8BFA6499-93AC-445E-BEB8-1E3FB9557461}" type="slidenum">
              <a:rPr lang="en-US" smtClean="0"/>
              <a:t>7</a:t>
            </a:fld>
            <a:endParaRPr lang="en-US"/>
          </a:p>
        </p:txBody>
      </p:sp>
    </p:spTree>
    <p:extLst>
      <p:ext uri="{BB962C8B-B14F-4D97-AF65-F5344CB8AC3E}">
        <p14:creationId xmlns:p14="http://schemas.microsoft.com/office/powerpoint/2010/main" val="16742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A6499-93AC-445E-BEB8-1E3FB9557461}" type="slidenum">
              <a:rPr lang="en-US" smtClean="0"/>
              <a:t>8</a:t>
            </a:fld>
            <a:endParaRPr lang="en-US"/>
          </a:p>
        </p:txBody>
      </p:sp>
    </p:spTree>
    <p:extLst>
      <p:ext uri="{BB962C8B-B14F-4D97-AF65-F5344CB8AC3E}">
        <p14:creationId xmlns:p14="http://schemas.microsoft.com/office/powerpoint/2010/main" val="22499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A6499-93AC-445E-BEB8-1E3FB9557461}" type="slidenum">
              <a:rPr lang="en-US" smtClean="0"/>
              <a:t>10</a:t>
            </a:fld>
            <a:endParaRPr lang="en-US"/>
          </a:p>
        </p:txBody>
      </p:sp>
    </p:spTree>
    <p:extLst>
      <p:ext uri="{BB962C8B-B14F-4D97-AF65-F5344CB8AC3E}">
        <p14:creationId xmlns:p14="http://schemas.microsoft.com/office/powerpoint/2010/main" val="17788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A6499-93AC-445E-BEB8-1E3FB9557461}" type="slidenum">
              <a:rPr lang="en-US" smtClean="0"/>
              <a:t>11</a:t>
            </a:fld>
            <a:endParaRPr lang="en-US"/>
          </a:p>
        </p:txBody>
      </p:sp>
    </p:spTree>
    <p:extLst>
      <p:ext uri="{BB962C8B-B14F-4D97-AF65-F5344CB8AC3E}">
        <p14:creationId xmlns:p14="http://schemas.microsoft.com/office/powerpoint/2010/main" val="137349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A6499-93AC-445E-BEB8-1E3FB9557461}" type="slidenum">
              <a:rPr lang="en-US" smtClean="0"/>
              <a:t>12</a:t>
            </a:fld>
            <a:endParaRPr lang="en-US"/>
          </a:p>
        </p:txBody>
      </p:sp>
    </p:spTree>
    <p:extLst>
      <p:ext uri="{BB962C8B-B14F-4D97-AF65-F5344CB8AC3E}">
        <p14:creationId xmlns:p14="http://schemas.microsoft.com/office/powerpoint/2010/main" val="88185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FA6499-93AC-445E-BEB8-1E3FB9557461}" type="slidenum">
              <a:rPr lang="en-US" smtClean="0"/>
              <a:t>20</a:t>
            </a:fld>
            <a:endParaRPr lang="en-US"/>
          </a:p>
        </p:txBody>
      </p:sp>
    </p:spTree>
    <p:extLst>
      <p:ext uri="{BB962C8B-B14F-4D97-AF65-F5344CB8AC3E}">
        <p14:creationId xmlns:p14="http://schemas.microsoft.com/office/powerpoint/2010/main" val="271206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D2C384D-284D-4551-BC9B-523AE0F63241}" type="datetime1">
              <a:rPr lang="en-US" smtClean="0"/>
              <a:t>6/12/2015</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A36D789-0C7D-4890-B75F-5FAF506EB3E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67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DA373-5673-467D-B939-8E5907F8E78A}" type="datetime1">
              <a:rPr lang="en-US" smtClean="0"/>
              <a:t>6/12/2015</a:t>
            </a:fld>
            <a:endParaRPr lang="en-US"/>
          </a:p>
        </p:txBody>
      </p:sp>
      <p:sp>
        <p:nvSpPr>
          <p:cNvPr id="6" name="Footer Placeholder 5"/>
          <p:cNvSpPr>
            <a:spLocks noGrp="1"/>
          </p:cNvSpPr>
          <p:nvPr>
            <p:ph type="ftr" sz="quarter" idx="11"/>
          </p:nvPr>
        </p:nvSpPr>
        <p:spPr/>
        <p:txBody>
          <a:bodyPr/>
          <a:lstStyle/>
          <a:p>
            <a:r>
              <a:rPr lang="en-US" smtClean="0"/>
              <a:t>20. Ulusal Pazarlama Kongresi</a:t>
            </a:r>
            <a:endParaRPr lang="en-US"/>
          </a:p>
        </p:txBody>
      </p:sp>
      <p:sp>
        <p:nvSpPr>
          <p:cNvPr id="7" name="Slide Number Placeholder 6"/>
          <p:cNvSpPr>
            <a:spLocks noGrp="1"/>
          </p:cNvSpPr>
          <p:nvPr>
            <p:ph type="sldNum" sz="quarter" idx="12"/>
          </p:nvPr>
        </p:nvSpPr>
        <p:spPr/>
        <p:txBody>
          <a:bodyPr/>
          <a:lstStyle/>
          <a:p>
            <a:fld id="{4A36D789-0C7D-4890-B75F-5FAF506EB3EA}" type="slidenum">
              <a:rPr lang="en-US" smtClean="0"/>
              <a:t>‹#›</a:t>
            </a:fld>
            <a:endParaRPr lang="en-US"/>
          </a:p>
        </p:txBody>
      </p:sp>
    </p:spTree>
    <p:extLst>
      <p:ext uri="{BB962C8B-B14F-4D97-AF65-F5344CB8AC3E}">
        <p14:creationId xmlns:p14="http://schemas.microsoft.com/office/powerpoint/2010/main" val="102935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BC464-5640-40D6-BBB0-D69E0EBFB386}" type="datetime1">
              <a:rPr lang="en-US" smtClean="0"/>
              <a:t>6/12/2015</a:t>
            </a:fld>
            <a:endParaRPr lang="en-US"/>
          </a:p>
        </p:txBody>
      </p:sp>
      <p:sp>
        <p:nvSpPr>
          <p:cNvPr id="5" name="Footer Placeholder 4"/>
          <p:cNvSpPr>
            <a:spLocks noGrp="1"/>
          </p:cNvSpPr>
          <p:nvPr>
            <p:ph type="ftr" sz="quarter" idx="11"/>
          </p:nvPr>
        </p:nvSpPr>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p:txBody>
          <a:bodyPr/>
          <a:lstStyle/>
          <a:p>
            <a:fld id="{4A36D789-0C7D-4890-B75F-5FAF506EB3E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07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C9A18-D237-4EB6-ABAE-F90808FB03DF}" type="datetime1">
              <a:rPr lang="en-US" smtClean="0"/>
              <a:t>6/12/2015</a:t>
            </a:fld>
            <a:endParaRPr lang="en-US"/>
          </a:p>
        </p:txBody>
      </p:sp>
      <p:sp>
        <p:nvSpPr>
          <p:cNvPr id="5" name="Footer Placeholder 4"/>
          <p:cNvSpPr>
            <a:spLocks noGrp="1"/>
          </p:cNvSpPr>
          <p:nvPr>
            <p:ph type="ftr" sz="quarter" idx="11"/>
          </p:nvPr>
        </p:nvSpPr>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p:txBody>
          <a:bodyPr/>
          <a:lstStyle/>
          <a:p>
            <a:fld id="{4A36D789-0C7D-4890-B75F-5FAF506EB3E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61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19410-592C-433C-865F-61704FFADD06}" type="datetime1">
              <a:rPr lang="en-US" smtClean="0"/>
              <a:t>6/12/2015</a:t>
            </a:fld>
            <a:endParaRPr lang="en-US"/>
          </a:p>
        </p:txBody>
      </p:sp>
      <p:sp>
        <p:nvSpPr>
          <p:cNvPr id="5" name="Footer Placeholder 4"/>
          <p:cNvSpPr>
            <a:spLocks noGrp="1"/>
          </p:cNvSpPr>
          <p:nvPr>
            <p:ph type="ftr" sz="quarter" idx="11"/>
          </p:nvPr>
        </p:nvSpPr>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p:txBody>
          <a:bodyPr/>
          <a:lstStyle/>
          <a:p>
            <a:fld id="{4A36D789-0C7D-4890-B75F-5FAF506EB3EA}" type="slidenum">
              <a:rPr lang="en-US" smtClean="0"/>
              <a:t>‹#›</a:t>
            </a:fld>
            <a:endParaRPr lang="en-US"/>
          </a:p>
        </p:txBody>
      </p:sp>
    </p:spTree>
    <p:extLst>
      <p:ext uri="{BB962C8B-B14F-4D97-AF65-F5344CB8AC3E}">
        <p14:creationId xmlns:p14="http://schemas.microsoft.com/office/powerpoint/2010/main" val="236417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3D6E-41C3-4F8B-A108-1D6A2F72AA74}" type="datetime1">
              <a:rPr lang="en-US" smtClean="0"/>
              <a:t>6/12/2015</a:t>
            </a:fld>
            <a:endParaRPr lang="en-US"/>
          </a:p>
        </p:txBody>
      </p:sp>
      <p:sp>
        <p:nvSpPr>
          <p:cNvPr id="5" name="Footer Placeholder 4"/>
          <p:cNvSpPr>
            <a:spLocks noGrp="1"/>
          </p:cNvSpPr>
          <p:nvPr>
            <p:ph type="ftr" sz="quarter" idx="11"/>
          </p:nvPr>
        </p:nvSpPr>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p:txBody>
          <a:bodyPr/>
          <a:lstStyle/>
          <a:p>
            <a:fld id="{4A36D789-0C7D-4890-B75F-5FAF506EB3E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30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5429C-9EE1-469B-B840-1DEF4152AFC5}" type="datetime1">
              <a:rPr lang="en-US" smtClean="0"/>
              <a:t>6/12/2015</a:t>
            </a:fld>
            <a:endParaRPr lang="en-US"/>
          </a:p>
        </p:txBody>
      </p:sp>
      <p:sp>
        <p:nvSpPr>
          <p:cNvPr id="5" name="Footer Placeholder 4"/>
          <p:cNvSpPr>
            <a:spLocks noGrp="1"/>
          </p:cNvSpPr>
          <p:nvPr>
            <p:ph type="ftr" sz="quarter" idx="11"/>
          </p:nvPr>
        </p:nvSpPr>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p:txBody>
          <a:bodyPr/>
          <a:lstStyle/>
          <a:p>
            <a:fld id="{4A36D789-0C7D-4890-B75F-5FAF506EB3E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615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BCB312-701C-47BC-902D-91B53D0E85F5}" type="datetime1">
              <a:rPr lang="en-US" smtClean="0"/>
              <a:t>6/12/2015</a:t>
            </a:fld>
            <a:endParaRPr lang="en-US"/>
          </a:p>
        </p:txBody>
      </p:sp>
      <p:sp>
        <p:nvSpPr>
          <p:cNvPr id="5" name="Footer Placeholder 4"/>
          <p:cNvSpPr>
            <a:spLocks noGrp="1"/>
          </p:cNvSpPr>
          <p:nvPr>
            <p:ph type="ftr" sz="quarter" idx="11"/>
          </p:nvPr>
        </p:nvSpPr>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p:txBody>
          <a:bodyPr/>
          <a:lstStyle/>
          <a:p>
            <a:fld id="{4A36D789-0C7D-4890-B75F-5FAF506EB3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575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E2ECAE-B56E-4E2D-9E4A-9B6789E4A3DD}" type="datetime1">
              <a:rPr lang="en-US" smtClean="0"/>
              <a:t>6/12/2015</a:t>
            </a:fld>
            <a:endParaRPr lang="en-US"/>
          </a:p>
        </p:txBody>
      </p:sp>
      <p:sp>
        <p:nvSpPr>
          <p:cNvPr id="5" name="Footer Placeholder 4"/>
          <p:cNvSpPr>
            <a:spLocks noGrp="1"/>
          </p:cNvSpPr>
          <p:nvPr>
            <p:ph type="ftr" sz="quarter" idx="11"/>
          </p:nvPr>
        </p:nvSpPr>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p:txBody>
          <a:bodyPr/>
          <a:lstStyle/>
          <a:p>
            <a:fld id="{4A36D789-0C7D-4890-B75F-5FAF506EB3E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44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1696257"/>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656316"/>
            <a:ext cx="9601196" cy="96227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95401" y="1773922"/>
            <a:ext cx="9601196" cy="4101946"/>
          </a:xfrm>
        </p:spPr>
        <p:txBody>
          <a:bodyPr/>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578600"/>
            <a:ext cx="1600200" cy="279400"/>
          </a:xfrm>
        </p:spPr>
        <p:txBody>
          <a:bodyPr/>
          <a:lstStyle>
            <a:lvl1pPr algn="l">
              <a:defRPr sz="1600" b="1"/>
            </a:lvl1pPr>
          </a:lstStyle>
          <a:p>
            <a:fld id="{16F92025-E5C5-45A0-89EC-D61E97540506}" type="datetime1">
              <a:rPr lang="en-US" smtClean="0"/>
              <a:pPr/>
              <a:t>6/12/2015</a:t>
            </a:fld>
            <a:endParaRPr lang="en-US" dirty="0"/>
          </a:p>
        </p:txBody>
      </p:sp>
      <p:sp>
        <p:nvSpPr>
          <p:cNvPr id="5" name="Footer Placeholder 4"/>
          <p:cNvSpPr>
            <a:spLocks noGrp="1"/>
          </p:cNvSpPr>
          <p:nvPr>
            <p:ph type="ftr" sz="quarter" idx="11"/>
          </p:nvPr>
        </p:nvSpPr>
        <p:spPr>
          <a:xfrm>
            <a:off x="2535622" y="6578600"/>
            <a:ext cx="7305900" cy="279400"/>
          </a:xfrm>
        </p:spPr>
        <p:txBody>
          <a:bodyPr/>
          <a:lstStyle>
            <a:lvl1pPr algn="ctr">
              <a:defRPr sz="1600" b="1"/>
            </a:lvl1pPr>
          </a:lstStyle>
          <a:p>
            <a:r>
              <a:rPr lang="tr-TR" smtClean="0"/>
              <a:t>20. Ulusal Pazarlama Kongresi</a:t>
            </a:r>
            <a:endParaRPr lang="en-US" dirty="0"/>
          </a:p>
        </p:txBody>
      </p:sp>
      <p:sp>
        <p:nvSpPr>
          <p:cNvPr id="6" name="Slide Number Placeholder 5"/>
          <p:cNvSpPr>
            <a:spLocks noGrp="1"/>
          </p:cNvSpPr>
          <p:nvPr>
            <p:ph type="sldNum" sz="quarter" idx="12"/>
          </p:nvPr>
        </p:nvSpPr>
        <p:spPr>
          <a:xfrm>
            <a:off x="11649303" y="6562834"/>
            <a:ext cx="542697" cy="279400"/>
          </a:xfrm>
        </p:spPr>
        <p:txBody>
          <a:bodyPr/>
          <a:lstStyle>
            <a:lvl1pPr>
              <a:defRPr sz="1600" b="1"/>
            </a:lvl1pPr>
          </a:lstStyle>
          <a:p>
            <a:fld id="{4A36D789-0C7D-4890-B75F-5FAF506EB3EA}" type="slidenum">
              <a:rPr lang="en-US" smtClean="0"/>
              <a:pPr/>
              <a:t>‹#›</a:t>
            </a:fld>
            <a:endParaRPr lang="en-US"/>
          </a:p>
        </p:txBody>
      </p:sp>
    </p:spTree>
    <p:extLst>
      <p:ext uri="{BB962C8B-B14F-4D97-AF65-F5344CB8AC3E}">
        <p14:creationId xmlns:p14="http://schemas.microsoft.com/office/powerpoint/2010/main" val="336517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389DA-3F94-4701-AF37-1D8F4B47432B}" type="datetime1">
              <a:rPr lang="en-US" smtClean="0"/>
              <a:t>6/12/2015</a:t>
            </a:fld>
            <a:endParaRPr lang="en-US"/>
          </a:p>
        </p:txBody>
      </p:sp>
      <p:sp>
        <p:nvSpPr>
          <p:cNvPr id="5" name="Footer Placeholder 4"/>
          <p:cNvSpPr>
            <a:spLocks noGrp="1"/>
          </p:cNvSpPr>
          <p:nvPr>
            <p:ph type="ftr" sz="quarter" idx="11"/>
          </p:nvPr>
        </p:nvSpPr>
        <p:spPr/>
        <p:txBody>
          <a:bodyPr/>
          <a:lstStyle/>
          <a:p>
            <a:r>
              <a:rPr lang="en-US" smtClean="0"/>
              <a:t>20. Ulusal Pazarlama Kongresi</a:t>
            </a:r>
            <a:endParaRPr lang="en-US"/>
          </a:p>
        </p:txBody>
      </p:sp>
      <p:sp>
        <p:nvSpPr>
          <p:cNvPr id="6" name="Slide Number Placeholder 5"/>
          <p:cNvSpPr>
            <a:spLocks noGrp="1"/>
          </p:cNvSpPr>
          <p:nvPr>
            <p:ph type="sldNum" sz="quarter" idx="12"/>
          </p:nvPr>
        </p:nvSpPr>
        <p:spPr/>
        <p:txBody>
          <a:bodyPr/>
          <a:lstStyle/>
          <a:p>
            <a:fld id="{4A36D789-0C7D-4890-B75F-5FAF506EB3E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30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6F9208-4D06-4CE4-A47B-2B17C551965B}" type="datetime1">
              <a:rPr lang="en-US" smtClean="0"/>
              <a:t>6/12/2015</a:t>
            </a:fld>
            <a:endParaRPr lang="en-US"/>
          </a:p>
        </p:txBody>
      </p:sp>
      <p:sp>
        <p:nvSpPr>
          <p:cNvPr id="6" name="Footer Placeholder 5"/>
          <p:cNvSpPr>
            <a:spLocks noGrp="1"/>
          </p:cNvSpPr>
          <p:nvPr>
            <p:ph type="ftr" sz="quarter" idx="11"/>
          </p:nvPr>
        </p:nvSpPr>
        <p:spPr/>
        <p:txBody>
          <a:bodyPr/>
          <a:lstStyle/>
          <a:p>
            <a:r>
              <a:rPr lang="en-US" smtClean="0"/>
              <a:t>20. Ulusal Pazarlama Kongresi</a:t>
            </a:r>
            <a:endParaRPr lang="en-US"/>
          </a:p>
        </p:txBody>
      </p:sp>
      <p:sp>
        <p:nvSpPr>
          <p:cNvPr id="7" name="Slide Number Placeholder 6"/>
          <p:cNvSpPr>
            <a:spLocks noGrp="1"/>
          </p:cNvSpPr>
          <p:nvPr>
            <p:ph type="sldNum" sz="quarter" idx="12"/>
          </p:nvPr>
        </p:nvSpPr>
        <p:spPr/>
        <p:txBody>
          <a:bodyPr/>
          <a:lstStyle/>
          <a:p>
            <a:fld id="{4A36D789-0C7D-4890-B75F-5FAF506EB3EA}" type="slidenum">
              <a:rPr lang="en-US" smtClean="0"/>
              <a:t>‹#›</a:t>
            </a:fld>
            <a:endParaRPr lang="en-US"/>
          </a:p>
        </p:txBody>
      </p:sp>
    </p:spTree>
    <p:extLst>
      <p:ext uri="{BB962C8B-B14F-4D97-AF65-F5344CB8AC3E}">
        <p14:creationId xmlns:p14="http://schemas.microsoft.com/office/powerpoint/2010/main" val="342994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47CFE0-90EA-4BEC-9972-09B8CC804B6A}" type="datetime1">
              <a:rPr lang="en-US" smtClean="0"/>
              <a:t>6/12/2015</a:t>
            </a:fld>
            <a:endParaRPr lang="en-US"/>
          </a:p>
        </p:txBody>
      </p:sp>
      <p:sp>
        <p:nvSpPr>
          <p:cNvPr id="8" name="Footer Placeholder 7"/>
          <p:cNvSpPr>
            <a:spLocks noGrp="1"/>
          </p:cNvSpPr>
          <p:nvPr>
            <p:ph type="ftr" sz="quarter" idx="11"/>
          </p:nvPr>
        </p:nvSpPr>
        <p:spPr/>
        <p:txBody>
          <a:bodyPr/>
          <a:lstStyle/>
          <a:p>
            <a:r>
              <a:rPr lang="en-US" smtClean="0"/>
              <a:t>20. Ulusal Pazarlama Kongresi</a:t>
            </a:r>
            <a:endParaRPr lang="en-US"/>
          </a:p>
        </p:txBody>
      </p:sp>
      <p:sp>
        <p:nvSpPr>
          <p:cNvPr id="9" name="Slide Number Placeholder 8"/>
          <p:cNvSpPr>
            <a:spLocks noGrp="1"/>
          </p:cNvSpPr>
          <p:nvPr>
            <p:ph type="sldNum" sz="quarter" idx="12"/>
          </p:nvPr>
        </p:nvSpPr>
        <p:spPr/>
        <p:txBody>
          <a:bodyPr/>
          <a:lstStyle/>
          <a:p>
            <a:fld id="{4A36D789-0C7D-4890-B75F-5FAF506EB3E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85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E5CE28-61B8-4229-91CD-BBFDAE449323}" type="datetime1">
              <a:rPr lang="en-US" smtClean="0"/>
              <a:t>6/12/2015</a:t>
            </a:fld>
            <a:endParaRPr lang="en-US"/>
          </a:p>
        </p:txBody>
      </p:sp>
      <p:sp>
        <p:nvSpPr>
          <p:cNvPr id="4" name="Footer Placeholder 3"/>
          <p:cNvSpPr>
            <a:spLocks noGrp="1"/>
          </p:cNvSpPr>
          <p:nvPr>
            <p:ph type="ftr" sz="quarter" idx="11"/>
          </p:nvPr>
        </p:nvSpPr>
        <p:spPr/>
        <p:txBody>
          <a:bodyPr/>
          <a:lstStyle/>
          <a:p>
            <a:r>
              <a:rPr lang="en-US" smtClean="0"/>
              <a:t>20. Ulusal Pazarlama Kongresi</a:t>
            </a:r>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81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4C828-225B-4CA3-B991-A2CFBBD50182}" type="datetime1">
              <a:rPr lang="en-US" smtClean="0"/>
              <a:t>6/12/2015</a:t>
            </a:fld>
            <a:endParaRPr lang="en-US"/>
          </a:p>
        </p:txBody>
      </p:sp>
      <p:sp>
        <p:nvSpPr>
          <p:cNvPr id="3" name="Footer Placeholder 2"/>
          <p:cNvSpPr>
            <a:spLocks noGrp="1"/>
          </p:cNvSpPr>
          <p:nvPr>
            <p:ph type="ftr" sz="quarter" idx="11"/>
          </p:nvPr>
        </p:nvSpPr>
        <p:spPr/>
        <p:txBody>
          <a:bodyPr/>
          <a:lstStyle/>
          <a:p>
            <a:r>
              <a:rPr lang="en-US" smtClean="0"/>
              <a:t>20. Ulusal Pazarlama Kongresi</a:t>
            </a:r>
            <a:endParaRPr lang="en-US"/>
          </a:p>
        </p:txBody>
      </p:sp>
      <p:sp>
        <p:nvSpPr>
          <p:cNvPr id="4" name="Slide Number Placeholder 3"/>
          <p:cNvSpPr>
            <a:spLocks noGrp="1"/>
          </p:cNvSpPr>
          <p:nvPr>
            <p:ph type="sldNum" sz="quarter" idx="12"/>
          </p:nvPr>
        </p:nvSpPr>
        <p:spPr/>
        <p:txBody>
          <a:bodyPr/>
          <a:lstStyle/>
          <a:p>
            <a:fld id="{4A36D789-0C7D-4890-B75F-5FAF506EB3EA}" type="slidenum">
              <a:rPr lang="en-US" smtClean="0"/>
              <a:t>‹#›</a:t>
            </a:fld>
            <a:endParaRPr lang="en-US"/>
          </a:p>
        </p:txBody>
      </p:sp>
    </p:spTree>
    <p:extLst>
      <p:ext uri="{BB962C8B-B14F-4D97-AF65-F5344CB8AC3E}">
        <p14:creationId xmlns:p14="http://schemas.microsoft.com/office/powerpoint/2010/main" val="331852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4358E-46D8-4E60-86DB-C30C7A534A5E}" type="datetime1">
              <a:rPr lang="en-US" smtClean="0"/>
              <a:t>6/12/2015</a:t>
            </a:fld>
            <a:endParaRPr lang="en-US"/>
          </a:p>
        </p:txBody>
      </p:sp>
      <p:sp>
        <p:nvSpPr>
          <p:cNvPr id="6" name="Footer Placeholder 5"/>
          <p:cNvSpPr>
            <a:spLocks noGrp="1"/>
          </p:cNvSpPr>
          <p:nvPr>
            <p:ph type="ftr" sz="quarter" idx="11"/>
          </p:nvPr>
        </p:nvSpPr>
        <p:spPr/>
        <p:txBody>
          <a:bodyPr/>
          <a:lstStyle/>
          <a:p>
            <a:r>
              <a:rPr lang="en-US" smtClean="0"/>
              <a:t>20. Ulusal Pazarlama Kongresi</a:t>
            </a:r>
            <a:endParaRPr lang="en-US"/>
          </a:p>
        </p:txBody>
      </p:sp>
      <p:sp>
        <p:nvSpPr>
          <p:cNvPr id="7" name="Slide Number Placeholder 6"/>
          <p:cNvSpPr>
            <a:spLocks noGrp="1"/>
          </p:cNvSpPr>
          <p:nvPr>
            <p:ph type="sldNum" sz="quarter" idx="12"/>
          </p:nvPr>
        </p:nvSpPr>
        <p:spPr/>
        <p:txBody>
          <a:bodyPr/>
          <a:lstStyle/>
          <a:p>
            <a:fld id="{4A36D789-0C7D-4890-B75F-5FAF506EB3E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66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F78DB-9FBC-43A4-89C3-FBDD142A4B29}" type="datetime1">
              <a:rPr lang="en-US" smtClean="0"/>
              <a:t>6/12/2015</a:t>
            </a:fld>
            <a:endParaRPr lang="en-US"/>
          </a:p>
        </p:txBody>
      </p:sp>
      <p:sp>
        <p:nvSpPr>
          <p:cNvPr id="6" name="Footer Placeholder 5"/>
          <p:cNvSpPr>
            <a:spLocks noGrp="1"/>
          </p:cNvSpPr>
          <p:nvPr>
            <p:ph type="ftr" sz="quarter" idx="11"/>
          </p:nvPr>
        </p:nvSpPr>
        <p:spPr/>
        <p:txBody>
          <a:bodyPr/>
          <a:lstStyle/>
          <a:p>
            <a:r>
              <a:rPr lang="en-US" smtClean="0"/>
              <a:t>20. Ulusal Pazarlama Kongresi</a:t>
            </a:r>
            <a:endParaRPr lang="en-US"/>
          </a:p>
        </p:txBody>
      </p:sp>
      <p:sp>
        <p:nvSpPr>
          <p:cNvPr id="7" name="Slide Number Placeholder 6"/>
          <p:cNvSpPr>
            <a:spLocks noGrp="1"/>
          </p:cNvSpPr>
          <p:nvPr>
            <p:ph type="sldNum" sz="quarter" idx="12"/>
          </p:nvPr>
        </p:nvSpPr>
        <p:spPr/>
        <p:txBody>
          <a:bodyPr/>
          <a:lstStyle/>
          <a:p>
            <a:fld id="{4A36D789-0C7D-4890-B75F-5FAF506EB3EA}" type="slidenum">
              <a:rPr lang="en-US" smtClean="0"/>
              <a:t>‹#›</a:t>
            </a:fld>
            <a:endParaRPr lang="en-US"/>
          </a:p>
        </p:txBody>
      </p:sp>
    </p:spTree>
    <p:extLst>
      <p:ext uri="{BB962C8B-B14F-4D97-AF65-F5344CB8AC3E}">
        <p14:creationId xmlns:p14="http://schemas.microsoft.com/office/powerpoint/2010/main" val="181172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6F38CA-C306-4B1C-B3D5-B5DBB0C29A57}" type="datetime1">
              <a:rPr lang="en-US" smtClean="0"/>
              <a:t>6/12/2015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20. Ulusal Pazarlama Kongresi</a:t>
            </a: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36D789-0C7D-4890-B75F-5FAF506EB3EA}" type="slidenum">
              <a:rPr lang="en-US" smtClean="0"/>
              <a:t>‹#›</a:t>
            </a:fld>
            <a:endParaRPr lang="en-US"/>
          </a:p>
        </p:txBody>
      </p:sp>
    </p:spTree>
    <p:extLst>
      <p:ext uri="{BB962C8B-B14F-4D97-AF65-F5344CB8AC3E}">
        <p14:creationId xmlns:p14="http://schemas.microsoft.com/office/powerpoint/2010/main" val="36603591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z="4400" b="1" dirty="0"/>
              <a:t>Bir Ölçek Geliştirme Çalışması: Retro Yatkınlığı</a:t>
            </a:r>
            <a:endParaRPr lang="en-US" sz="4400" b="1" dirty="0"/>
          </a:p>
        </p:txBody>
      </p:sp>
      <p:sp>
        <p:nvSpPr>
          <p:cNvPr id="3" name="Subtitle 2"/>
          <p:cNvSpPr>
            <a:spLocks noGrp="1"/>
          </p:cNvSpPr>
          <p:nvPr>
            <p:ph type="subTitle" idx="1"/>
          </p:nvPr>
        </p:nvSpPr>
        <p:spPr>
          <a:xfrm>
            <a:off x="1624208" y="3814980"/>
            <a:ext cx="9144000" cy="1655762"/>
          </a:xfrm>
        </p:spPr>
        <p:txBody>
          <a:bodyPr/>
          <a:lstStyle/>
          <a:p>
            <a:r>
              <a:rPr lang="tr-TR" dirty="0" smtClean="0"/>
              <a:t>Yrd.Doç.Dr. Barış Ursavaş </a:t>
            </a:r>
          </a:p>
          <a:p>
            <a:r>
              <a:rPr lang="tr-TR" dirty="0" smtClean="0"/>
              <a:t>&amp; </a:t>
            </a:r>
          </a:p>
          <a:p>
            <a:r>
              <a:rPr lang="tr-TR" dirty="0" smtClean="0"/>
              <a:t>Burcu Gümüş </a:t>
            </a:r>
            <a:endParaRPr lang="en-US" dirty="0"/>
          </a:p>
        </p:txBody>
      </p:sp>
    </p:spTree>
    <p:extLst>
      <p:ext uri="{BB962C8B-B14F-4D97-AF65-F5344CB8AC3E}">
        <p14:creationId xmlns:p14="http://schemas.microsoft.com/office/powerpoint/2010/main" val="41529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65656838"/>
              </p:ext>
            </p:extLst>
          </p:nvPr>
        </p:nvGraphicFramePr>
        <p:xfrm>
          <a:off x="999743" y="840145"/>
          <a:ext cx="10067860" cy="5182702"/>
        </p:xfrm>
        <a:graphic>
          <a:graphicData uri="http://schemas.openxmlformats.org/drawingml/2006/table">
            <a:tbl>
              <a:tblPr firstRow="1" bandRow="1">
                <a:tableStyleId>{638B1855-1B75-4FBE-930C-398BA8C253C6}</a:tableStyleId>
              </a:tblPr>
              <a:tblGrid>
                <a:gridCol w="5033930"/>
                <a:gridCol w="5033930"/>
              </a:tblGrid>
              <a:tr h="441081">
                <a:tc gridSpan="2">
                  <a:txBody>
                    <a:bodyPr/>
                    <a:lstStyle/>
                    <a:p>
                      <a:pPr algn="l"/>
                      <a:endParaRPr lang="en-US" dirty="0"/>
                    </a:p>
                  </a:txBody>
                  <a:tcPr/>
                </a:tc>
                <a:tc hMerge="1">
                  <a:txBody>
                    <a:bodyPr/>
                    <a:lstStyle/>
                    <a:p>
                      <a:pPr algn="l"/>
                      <a:endParaRPr lang="en-US" dirty="0"/>
                    </a:p>
                  </a:txBody>
                  <a:tcPr/>
                </a:tc>
              </a:tr>
              <a:tr h="771892">
                <a:tc>
                  <a:txBody>
                    <a:bodyPr/>
                    <a:lstStyle/>
                    <a:p>
                      <a:pPr algn="l"/>
                      <a:r>
                        <a:rPr lang="tr-TR" dirty="0" smtClean="0"/>
                        <a:t>Tüketicilerin</a:t>
                      </a:r>
                      <a:r>
                        <a:rPr lang="tr-TR" baseline="0" dirty="0" smtClean="0"/>
                        <a:t> </a:t>
                      </a:r>
                      <a:r>
                        <a:rPr lang="tr-TR" dirty="0" smtClean="0"/>
                        <a:t>geçmiş, bugün ve geleceğe ne denli odaklı oldukları </a:t>
                      </a:r>
                      <a:endParaRPr lang="en-US" dirty="0"/>
                    </a:p>
                  </a:txBody>
                  <a:tcPr/>
                </a:tc>
                <a:tc>
                  <a:txBody>
                    <a:bodyPr/>
                    <a:lstStyle/>
                    <a:p>
                      <a:pPr algn="l"/>
                      <a:r>
                        <a:rPr lang="tr-TR" dirty="0" smtClean="0"/>
                        <a:t>Zamansal Odaklılık Ölçeği (Temporal Focus Scale), Shipp vd., 2009 </a:t>
                      </a:r>
                      <a:endParaRPr lang="en-US" i="1" dirty="0">
                        <a:solidFill>
                          <a:schemeClr val="tx1"/>
                        </a:solidFill>
                      </a:endParaRPr>
                    </a:p>
                  </a:txBody>
                  <a:tcPr/>
                </a:tc>
              </a:tr>
              <a:tr h="1433513">
                <a:tc>
                  <a:txBody>
                    <a:bodyPr/>
                    <a:lstStyle/>
                    <a:p>
                      <a:pPr algn="l"/>
                      <a:endParaRPr lang="tr-TR" dirty="0" smtClean="0"/>
                    </a:p>
                    <a:p>
                      <a:pPr algn="l"/>
                      <a:r>
                        <a:rPr lang="tr-TR" dirty="0" smtClean="0"/>
                        <a:t>Tüketicilerin</a:t>
                      </a:r>
                      <a:r>
                        <a:rPr lang="tr-TR" baseline="0" dirty="0" smtClean="0"/>
                        <a:t> t</a:t>
                      </a:r>
                      <a:r>
                        <a:rPr lang="tr-TR" dirty="0" smtClean="0"/>
                        <a:t>eknolojiyi kullanmaya yatkınlıkları</a:t>
                      </a:r>
                      <a:endParaRPr lang="en-US" dirty="0"/>
                    </a:p>
                  </a:txBody>
                  <a:tcPr/>
                </a:tc>
                <a:tc>
                  <a:txBody>
                    <a:bodyPr/>
                    <a:lstStyle/>
                    <a:p>
                      <a:pPr algn="l"/>
                      <a:r>
                        <a:rPr lang="tr-TR" dirty="0" smtClean="0"/>
                        <a:t>Teknolojiye Hazırlık Ölçeği (Technology Readiness Index)</a:t>
                      </a:r>
                      <a:r>
                        <a:rPr lang="tr-TR" baseline="0" dirty="0" smtClean="0"/>
                        <a:t> - </a:t>
                      </a:r>
                      <a:r>
                        <a:rPr lang="tr-TR" dirty="0" smtClean="0"/>
                        <a:t>Parasuraman,  2000</a:t>
                      </a:r>
                    </a:p>
                    <a:p>
                      <a:pPr algn="l"/>
                      <a:r>
                        <a:rPr lang="tr-TR" dirty="0" smtClean="0"/>
                        <a:t>Teknoloji Kabul Modeli (Technology Acceptance Model)</a:t>
                      </a:r>
                      <a:r>
                        <a:rPr lang="tr-TR" baseline="0" dirty="0" smtClean="0"/>
                        <a:t> - </a:t>
                      </a:r>
                      <a:r>
                        <a:rPr lang="tr-TR" dirty="0" smtClean="0"/>
                        <a:t>Davies’in 1989 ve</a:t>
                      </a:r>
                      <a:r>
                        <a:rPr lang="tr-TR" baseline="0" dirty="0" smtClean="0"/>
                        <a:t> </a:t>
                      </a:r>
                      <a:r>
                        <a:rPr lang="tr-TR" dirty="0" smtClean="0"/>
                        <a:t>Venkatesh vd. 2003</a:t>
                      </a:r>
                      <a:endParaRPr lang="en-US" i="1" dirty="0"/>
                    </a:p>
                  </a:txBody>
                  <a:tcPr/>
                </a:tc>
              </a:tr>
              <a:tr h="1764324">
                <a:tc>
                  <a:txBody>
                    <a:bodyPr/>
                    <a:lstStyle/>
                    <a:p>
                      <a:pPr algn="l"/>
                      <a:r>
                        <a:rPr lang="tr-TR" dirty="0" smtClean="0"/>
                        <a:t>Retro görünüme sahip ileri teknolojik ürünlerin tüketici tarafından kullanımının ne denli karmaşık ya da kolay algılandığı, bu tarz ürünlerin kullanıcıların yaşam tarzlarına uyumlu olup olmadıklarının değerlendirilmesi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Ürünsel Zeka Ölçeği (Product Intelligence Scale)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Rijsdijk v.d., 2007</a:t>
                      </a:r>
                      <a:endParaRPr lang="en-US" i="1" dirty="0"/>
                    </a:p>
                  </a:txBody>
                  <a:tcPr/>
                </a:tc>
              </a:tr>
              <a:tr h="771892">
                <a:tc>
                  <a:txBody>
                    <a:bodyPr/>
                    <a:lstStyle/>
                    <a:p>
                      <a:pPr algn="l"/>
                      <a:r>
                        <a:rPr lang="tr-TR" dirty="0" smtClean="0"/>
                        <a:t>Retro görüntüye sahip ürün kullanımının aile ve arkadaş çevresindeki etkisi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mtClean="0">
                          <a:solidFill>
                            <a:schemeClr val="bg1"/>
                          </a:solidFill>
                        </a:rPr>
                        <a:t>Çevre Etkisi</a:t>
                      </a:r>
                      <a:r>
                        <a:rPr lang="tr-TR" baseline="0" smtClean="0">
                          <a:solidFill>
                            <a:schemeClr val="bg1"/>
                          </a:solidFill>
                        </a:rPr>
                        <a:t> Ölçeği (Peer Influence Scale) </a:t>
                      </a:r>
                      <a:r>
                        <a:rPr lang="tr-TR" smtClean="0">
                          <a:solidFill>
                            <a:schemeClr val="bg1"/>
                          </a:solidFill>
                        </a:rPr>
                        <a:t>Brewer</a:t>
                      </a:r>
                      <a:r>
                        <a:rPr lang="tr-TR" dirty="0" smtClean="0">
                          <a:solidFill>
                            <a:schemeClr val="bg1"/>
                          </a:solidFill>
                        </a:rPr>
                        <a:t>,</a:t>
                      </a:r>
                      <a:r>
                        <a:rPr lang="tr-TR" baseline="0" dirty="0" smtClean="0">
                          <a:solidFill>
                            <a:schemeClr val="bg1"/>
                          </a:solidFill>
                        </a:rPr>
                        <a:t> </a:t>
                      </a:r>
                      <a:r>
                        <a:rPr lang="tr-TR" dirty="0" smtClean="0">
                          <a:solidFill>
                            <a:schemeClr val="bg1"/>
                          </a:solidFill>
                        </a:rPr>
                        <a:t>1993 </a:t>
                      </a:r>
                      <a:endParaRPr lang="en-US" i="1" dirty="0">
                        <a:solidFill>
                          <a:schemeClr val="bg1"/>
                        </a:solidFill>
                      </a:endParaRPr>
                    </a:p>
                  </a:txBody>
                  <a:tcPr/>
                </a:tc>
              </a:tr>
            </a:tbl>
          </a:graphicData>
        </a:graphic>
      </p:graphicFrame>
      <p:sp>
        <p:nvSpPr>
          <p:cNvPr id="2" name="Date Placeholder 1"/>
          <p:cNvSpPr>
            <a:spLocks noGrp="1"/>
          </p:cNvSpPr>
          <p:nvPr>
            <p:ph type="dt" sz="half" idx="10"/>
          </p:nvPr>
        </p:nvSpPr>
        <p:spPr/>
        <p:txBody>
          <a:bodyPr/>
          <a:lstStyle/>
          <a:p>
            <a:fld id="{412DFE28-9D9C-48ED-B43B-21D9D383373B}" type="datetime1">
              <a:rPr lang="en-US" smtClean="0"/>
              <a:t>6/12/2015</a:t>
            </a:fld>
            <a:endParaRPr lang="en-US"/>
          </a:p>
        </p:txBody>
      </p:sp>
      <p:sp>
        <p:nvSpPr>
          <p:cNvPr id="3" name="Slide Number Placeholder 2"/>
          <p:cNvSpPr>
            <a:spLocks noGrp="1"/>
          </p:cNvSpPr>
          <p:nvPr>
            <p:ph type="sldNum" sz="quarter" idx="12"/>
          </p:nvPr>
        </p:nvSpPr>
        <p:spPr/>
        <p:txBody>
          <a:bodyPr/>
          <a:lstStyle/>
          <a:p>
            <a:fld id="{4A36D789-0C7D-4890-B75F-5FAF506EB3EA}" type="slidenum">
              <a:rPr lang="en-US" smtClean="0"/>
              <a:t>10</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3021634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Tasarım ve Yöntem</a:t>
            </a:r>
            <a:endParaRPr lang="en-US" b="1" dirty="0"/>
          </a:p>
        </p:txBody>
      </p:sp>
      <p:sp>
        <p:nvSpPr>
          <p:cNvPr id="3" name="Content Placeholder 2"/>
          <p:cNvSpPr>
            <a:spLocks noGrp="1"/>
          </p:cNvSpPr>
          <p:nvPr>
            <p:ph idx="1"/>
          </p:nvPr>
        </p:nvSpPr>
        <p:spPr/>
        <p:txBody>
          <a:bodyPr>
            <a:normAutofit/>
          </a:bodyPr>
          <a:lstStyle/>
          <a:p>
            <a:pPr algn="just"/>
            <a:r>
              <a:rPr lang="tr-TR" dirty="0"/>
              <a:t>Güvenirliği ve geçerliliği kabul görmüş ölçeklerden elde edilen maddelerin retro kavramının tüm boyutlarını yeterince yansıtmadığı anlaşıldığından, yeni ölçek maddeleri geliştirilebilmesi için nitel araştırma yapılmasına karar verilmiştir. </a:t>
            </a:r>
            <a:endParaRPr lang="tr-TR" dirty="0" smtClean="0"/>
          </a:p>
          <a:p>
            <a:pPr algn="just"/>
            <a:endParaRPr lang="tr-TR" dirty="0" smtClean="0"/>
          </a:p>
          <a:p>
            <a:pPr algn="just"/>
            <a:r>
              <a:rPr lang="tr-TR" dirty="0" smtClean="0"/>
              <a:t>Bu </a:t>
            </a:r>
            <a:r>
              <a:rPr lang="tr-TR" dirty="0"/>
              <a:t>amaçla, öncelikle retro ürün kullanan bireylerin bloglar üzerinden paylaştıkları yorumlar incelenmiş; </a:t>
            </a:r>
            <a:r>
              <a:rPr lang="tr-TR" dirty="0" smtClean="0"/>
              <a:t>10 </a:t>
            </a:r>
            <a:r>
              <a:rPr lang="tr-TR" dirty="0"/>
              <a:t>retro ürün tüketicisiyle </a:t>
            </a:r>
            <a:r>
              <a:rPr lang="tr-TR" dirty="0" smtClean="0"/>
              <a:t>de birebir </a:t>
            </a:r>
            <a:r>
              <a:rPr lang="tr-TR" dirty="0"/>
              <a:t>görüşmeler yapılmıştır. </a:t>
            </a:r>
            <a:r>
              <a:rPr lang="tr-TR" dirty="0" smtClean="0"/>
              <a:t>Nitel </a:t>
            </a:r>
            <a:r>
              <a:rPr lang="tr-TR" dirty="0"/>
              <a:t>veri toplama sürecinden elde edilen veriler içerik analizi ile </a:t>
            </a:r>
            <a:r>
              <a:rPr lang="tr-TR" dirty="0" smtClean="0"/>
              <a:t>incelenmiştir.</a:t>
            </a:r>
          </a:p>
        </p:txBody>
      </p:sp>
      <p:sp>
        <p:nvSpPr>
          <p:cNvPr id="4" name="Date Placeholder 3"/>
          <p:cNvSpPr>
            <a:spLocks noGrp="1"/>
          </p:cNvSpPr>
          <p:nvPr>
            <p:ph type="dt" sz="half" idx="10"/>
          </p:nvPr>
        </p:nvSpPr>
        <p:spPr/>
        <p:txBody>
          <a:bodyPr/>
          <a:lstStyle/>
          <a:p>
            <a:fld id="{4050BBB1-59B3-4842-B317-CA909EE41861}"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11</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394284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t>Görüşme Yapılan Kişiler</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3531652"/>
              </p:ext>
            </p:extLst>
          </p:nvPr>
        </p:nvGraphicFramePr>
        <p:xfrm>
          <a:off x="1295402" y="1773238"/>
          <a:ext cx="9754890" cy="4262881"/>
        </p:xfrm>
        <a:graphic>
          <a:graphicData uri="http://schemas.openxmlformats.org/drawingml/2006/table">
            <a:tbl>
              <a:tblPr firstRow="1" bandRow="1">
                <a:tableStyleId>{912C8C85-51F0-491E-9774-3900AFEF0FD7}</a:tableStyleId>
              </a:tblPr>
              <a:tblGrid>
                <a:gridCol w="1410084"/>
                <a:gridCol w="1107097"/>
                <a:gridCol w="1565329"/>
                <a:gridCol w="1735810"/>
                <a:gridCol w="3936570"/>
              </a:tblGrid>
              <a:tr h="601521">
                <a:tc>
                  <a:txBody>
                    <a:bodyPr/>
                    <a:lstStyle/>
                    <a:p>
                      <a:pPr algn="ctr"/>
                      <a:endParaRPr lang="en-US" dirty="0"/>
                    </a:p>
                  </a:txBody>
                  <a:tcPr marL="92356" marR="9235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Yaş</a:t>
                      </a:r>
                      <a:endParaRPr lang="en-US" dirty="0"/>
                    </a:p>
                  </a:txBody>
                  <a:tcPr marL="92356" marR="92356"/>
                </a:tc>
                <a:tc>
                  <a:txBody>
                    <a:bodyPr/>
                    <a:lstStyle/>
                    <a:p>
                      <a:pPr algn="ctr"/>
                      <a:r>
                        <a:rPr lang="tr-TR" dirty="0" smtClean="0"/>
                        <a:t>Cinsiyet</a:t>
                      </a:r>
                      <a:endParaRPr lang="en-US" dirty="0"/>
                    </a:p>
                  </a:txBody>
                  <a:tcPr marL="92356" marR="92356"/>
                </a:tc>
                <a:tc>
                  <a:txBody>
                    <a:bodyPr/>
                    <a:lstStyle/>
                    <a:p>
                      <a:pPr algn="ctr"/>
                      <a:r>
                        <a:rPr lang="tr-TR" dirty="0" smtClean="0"/>
                        <a:t>Eğitim</a:t>
                      </a:r>
                      <a:r>
                        <a:rPr lang="tr-TR" baseline="0" dirty="0" smtClean="0"/>
                        <a:t> </a:t>
                      </a:r>
                      <a:endParaRPr lang="en-US" dirty="0"/>
                    </a:p>
                  </a:txBody>
                  <a:tcPr marL="92356" marR="92356"/>
                </a:tc>
                <a:tc>
                  <a:txBody>
                    <a:bodyPr/>
                    <a:lstStyle/>
                    <a:p>
                      <a:pPr algn="ctr"/>
                      <a:r>
                        <a:rPr lang="tr-TR" dirty="0" smtClean="0"/>
                        <a:t>Kullandığı Eşya</a:t>
                      </a:r>
                      <a:endParaRPr lang="en-US" dirty="0"/>
                    </a:p>
                  </a:txBody>
                  <a:tcPr marL="92356" marR="92356"/>
                </a:tc>
              </a:tr>
              <a:tr h="366136">
                <a:tc>
                  <a:txBody>
                    <a:bodyPr/>
                    <a:lstStyle/>
                    <a:p>
                      <a:pPr algn="ctr"/>
                      <a:r>
                        <a:rPr lang="tr-TR" dirty="0" smtClean="0"/>
                        <a:t>1</a:t>
                      </a:r>
                      <a:endParaRPr lang="en-US" dirty="0"/>
                    </a:p>
                  </a:txBody>
                  <a:tcPr marL="92356" marR="92356"/>
                </a:tc>
                <a:tc>
                  <a:txBody>
                    <a:bodyPr/>
                    <a:lstStyle/>
                    <a:p>
                      <a:pPr algn="ctr"/>
                      <a:r>
                        <a:rPr lang="tr-TR" dirty="0" smtClean="0"/>
                        <a:t>42 </a:t>
                      </a:r>
                      <a:endParaRPr lang="en-US" dirty="0"/>
                    </a:p>
                  </a:txBody>
                  <a:tcPr marL="92356" marR="92356"/>
                </a:tc>
                <a:tc>
                  <a:txBody>
                    <a:bodyPr/>
                    <a:lstStyle/>
                    <a:p>
                      <a:pPr algn="ctr"/>
                      <a:r>
                        <a:rPr lang="tr-TR" dirty="0" smtClean="0"/>
                        <a:t>Kadın</a:t>
                      </a:r>
                      <a:endParaRPr lang="en-US" dirty="0"/>
                    </a:p>
                  </a:txBody>
                  <a:tcPr marL="92356" marR="92356"/>
                </a:tc>
                <a:tc>
                  <a:txBody>
                    <a:bodyPr/>
                    <a:lstStyle/>
                    <a:p>
                      <a:pPr algn="ctr"/>
                      <a:r>
                        <a:rPr lang="tr-TR" dirty="0" smtClean="0"/>
                        <a:t>Üniversite</a:t>
                      </a:r>
                      <a:endParaRPr lang="en-US" dirty="0"/>
                    </a:p>
                  </a:txBody>
                  <a:tcPr marL="92356" marR="92356"/>
                </a:tc>
                <a:tc>
                  <a:txBody>
                    <a:bodyPr/>
                    <a:lstStyle/>
                    <a:p>
                      <a:pPr algn="ctr"/>
                      <a:r>
                        <a:rPr lang="tr-TR" dirty="0" smtClean="0"/>
                        <a:t>Retro Buzdolabı</a:t>
                      </a:r>
                      <a:endParaRPr lang="en-US" dirty="0"/>
                    </a:p>
                  </a:txBody>
                  <a:tcPr marL="92356" marR="92356"/>
                </a:tc>
              </a:tr>
              <a:tr h="366136">
                <a:tc>
                  <a:txBody>
                    <a:bodyPr/>
                    <a:lstStyle/>
                    <a:p>
                      <a:pPr algn="ctr"/>
                      <a:r>
                        <a:rPr lang="tr-TR" dirty="0" smtClean="0"/>
                        <a:t>2</a:t>
                      </a:r>
                      <a:endParaRPr lang="en-US" dirty="0"/>
                    </a:p>
                  </a:txBody>
                  <a:tcPr marL="92356" marR="92356"/>
                </a:tc>
                <a:tc>
                  <a:txBody>
                    <a:bodyPr/>
                    <a:lstStyle/>
                    <a:p>
                      <a:pPr algn="ctr"/>
                      <a:r>
                        <a:rPr lang="tr-TR" dirty="0" smtClean="0"/>
                        <a:t>35</a:t>
                      </a:r>
                      <a:endParaRPr lang="en-US" dirty="0"/>
                    </a:p>
                  </a:txBody>
                  <a:tcPr marL="92356" marR="92356"/>
                </a:tc>
                <a:tc>
                  <a:txBody>
                    <a:bodyPr/>
                    <a:lstStyle/>
                    <a:p>
                      <a:pPr algn="ctr"/>
                      <a:r>
                        <a:rPr lang="tr-TR" dirty="0" smtClean="0"/>
                        <a:t>Erkek</a:t>
                      </a:r>
                      <a:endParaRPr lang="en-US" dirty="0"/>
                    </a:p>
                  </a:txBody>
                  <a:tcPr marL="92356" marR="92356"/>
                </a:tc>
                <a:tc>
                  <a:txBody>
                    <a:bodyPr/>
                    <a:lstStyle/>
                    <a:p>
                      <a:pPr algn="ctr"/>
                      <a:r>
                        <a:rPr lang="tr-TR" dirty="0" smtClean="0"/>
                        <a:t>Üniversite</a:t>
                      </a:r>
                      <a:r>
                        <a:rPr lang="tr-TR" baseline="0" dirty="0" smtClean="0"/>
                        <a:t> </a:t>
                      </a:r>
                      <a:endParaRPr lang="en-US" dirty="0"/>
                    </a:p>
                  </a:txBody>
                  <a:tcPr marL="92356" marR="92356"/>
                </a:tc>
                <a:tc>
                  <a:txBody>
                    <a:bodyPr/>
                    <a:lstStyle/>
                    <a:p>
                      <a:pPr algn="ctr"/>
                      <a:r>
                        <a:rPr lang="tr-TR" dirty="0" smtClean="0"/>
                        <a:t>Marshal</a:t>
                      </a:r>
                      <a:r>
                        <a:rPr lang="tr-TR" baseline="0" dirty="0" smtClean="0"/>
                        <a:t> Kolon </a:t>
                      </a:r>
                      <a:endParaRPr lang="en-US" dirty="0"/>
                    </a:p>
                  </a:txBody>
                  <a:tcPr marL="92356" marR="92356"/>
                </a:tc>
              </a:tr>
              <a:tr h="366136">
                <a:tc>
                  <a:txBody>
                    <a:bodyPr/>
                    <a:lstStyle/>
                    <a:p>
                      <a:pPr algn="ctr"/>
                      <a:r>
                        <a:rPr lang="tr-TR" dirty="0" smtClean="0"/>
                        <a:t>3</a:t>
                      </a:r>
                      <a:endParaRPr lang="en-US" dirty="0"/>
                    </a:p>
                  </a:txBody>
                  <a:tcPr marL="92356" marR="92356"/>
                </a:tc>
                <a:tc>
                  <a:txBody>
                    <a:bodyPr/>
                    <a:lstStyle/>
                    <a:p>
                      <a:pPr algn="ctr"/>
                      <a:r>
                        <a:rPr lang="tr-TR" dirty="0" smtClean="0"/>
                        <a:t>41</a:t>
                      </a:r>
                      <a:endParaRPr lang="en-US" dirty="0"/>
                    </a:p>
                  </a:txBody>
                  <a:tcPr marL="92356" marR="92356"/>
                </a:tc>
                <a:tc>
                  <a:txBody>
                    <a:bodyPr/>
                    <a:lstStyle/>
                    <a:p>
                      <a:pPr algn="ctr"/>
                      <a:r>
                        <a:rPr lang="tr-TR" dirty="0" smtClean="0"/>
                        <a:t>Kadın </a:t>
                      </a:r>
                      <a:endParaRPr lang="en-US" dirty="0"/>
                    </a:p>
                  </a:txBody>
                  <a:tcPr marL="92356" marR="92356"/>
                </a:tc>
                <a:tc>
                  <a:txBody>
                    <a:bodyPr/>
                    <a:lstStyle/>
                    <a:p>
                      <a:pPr algn="ctr"/>
                      <a:r>
                        <a:rPr lang="tr-TR" dirty="0" smtClean="0"/>
                        <a:t>Yüksek</a:t>
                      </a:r>
                      <a:r>
                        <a:rPr lang="tr-TR" baseline="0" dirty="0" smtClean="0"/>
                        <a:t> Lisans</a:t>
                      </a:r>
                      <a:endParaRPr lang="en-US" dirty="0"/>
                    </a:p>
                  </a:txBody>
                  <a:tcPr marL="92356" marR="92356"/>
                </a:tc>
                <a:tc>
                  <a:txBody>
                    <a:bodyPr/>
                    <a:lstStyle/>
                    <a:p>
                      <a:pPr algn="ctr"/>
                      <a:r>
                        <a:rPr lang="tr-TR" dirty="0" smtClean="0"/>
                        <a:t>Bettle Araba</a:t>
                      </a:r>
                      <a:endParaRPr lang="en-US" dirty="0"/>
                    </a:p>
                  </a:txBody>
                  <a:tcPr marL="92356" marR="92356"/>
                </a:tc>
              </a:tr>
              <a:tr h="366136">
                <a:tc>
                  <a:txBody>
                    <a:bodyPr/>
                    <a:lstStyle/>
                    <a:p>
                      <a:pPr algn="ctr"/>
                      <a:r>
                        <a:rPr lang="tr-TR" dirty="0" smtClean="0"/>
                        <a:t>4</a:t>
                      </a:r>
                      <a:endParaRPr lang="en-US" dirty="0"/>
                    </a:p>
                  </a:txBody>
                  <a:tcPr marL="92356" marR="92356"/>
                </a:tc>
                <a:tc>
                  <a:txBody>
                    <a:bodyPr/>
                    <a:lstStyle/>
                    <a:p>
                      <a:pPr algn="ctr"/>
                      <a:r>
                        <a:rPr lang="tr-TR" dirty="0" smtClean="0"/>
                        <a:t>27 </a:t>
                      </a:r>
                      <a:endParaRPr lang="en-US" dirty="0"/>
                    </a:p>
                  </a:txBody>
                  <a:tcPr marL="92356" marR="92356"/>
                </a:tc>
                <a:tc>
                  <a:txBody>
                    <a:bodyPr/>
                    <a:lstStyle/>
                    <a:p>
                      <a:pPr algn="ctr"/>
                      <a:r>
                        <a:rPr lang="tr-TR" dirty="0" smtClean="0"/>
                        <a:t>Kadın </a:t>
                      </a:r>
                      <a:endParaRPr lang="en-US" dirty="0"/>
                    </a:p>
                  </a:txBody>
                  <a:tcPr marL="92356" marR="92356"/>
                </a:tc>
                <a:tc>
                  <a:txBody>
                    <a:bodyPr/>
                    <a:lstStyle/>
                    <a:p>
                      <a:pPr algn="ctr"/>
                      <a:r>
                        <a:rPr lang="tr-TR" dirty="0" smtClean="0"/>
                        <a:t>Üniversite</a:t>
                      </a:r>
                      <a:endParaRPr lang="en-US" dirty="0"/>
                    </a:p>
                  </a:txBody>
                  <a:tcPr marL="92356" marR="92356"/>
                </a:tc>
                <a:tc>
                  <a:txBody>
                    <a:bodyPr/>
                    <a:lstStyle/>
                    <a:p>
                      <a:pPr algn="ctr"/>
                      <a:r>
                        <a:rPr lang="tr-TR" baseline="0" dirty="0" smtClean="0"/>
                        <a:t> Retro Aksesuar ve Takı</a:t>
                      </a:r>
                      <a:endParaRPr lang="en-US" dirty="0"/>
                    </a:p>
                  </a:txBody>
                  <a:tcPr marL="92356" marR="92356"/>
                </a:tc>
              </a:tr>
              <a:tr h="366136">
                <a:tc>
                  <a:txBody>
                    <a:bodyPr/>
                    <a:lstStyle/>
                    <a:p>
                      <a:pPr algn="ctr"/>
                      <a:r>
                        <a:rPr lang="tr-TR" dirty="0" smtClean="0"/>
                        <a:t>5</a:t>
                      </a:r>
                      <a:endParaRPr lang="en-US" dirty="0"/>
                    </a:p>
                  </a:txBody>
                  <a:tcPr marL="92356" marR="92356"/>
                </a:tc>
                <a:tc>
                  <a:txBody>
                    <a:bodyPr/>
                    <a:lstStyle/>
                    <a:p>
                      <a:pPr algn="ctr"/>
                      <a:r>
                        <a:rPr lang="tr-TR" dirty="0" smtClean="0"/>
                        <a:t>49 </a:t>
                      </a:r>
                      <a:endParaRPr lang="en-US" dirty="0"/>
                    </a:p>
                  </a:txBody>
                  <a:tcPr marL="92356" marR="92356"/>
                </a:tc>
                <a:tc>
                  <a:txBody>
                    <a:bodyPr/>
                    <a:lstStyle/>
                    <a:p>
                      <a:pPr algn="ctr"/>
                      <a:r>
                        <a:rPr lang="tr-TR" dirty="0" smtClean="0"/>
                        <a:t>Erkek</a:t>
                      </a:r>
                      <a:r>
                        <a:rPr lang="tr-TR" baseline="0" dirty="0" smtClean="0"/>
                        <a:t> </a:t>
                      </a:r>
                      <a:endParaRPr lang="en-US" dirty="0"/>
                    </a:p>
                  </a:txBody>
                  <a:tcPr marL="92356" marR="92356"/>
                </a:tc>
                <a:tc>
                  <a:txBody>
                    <a:bodyPr/>
                    <a:lstStyle/>
                    <a:p>
                      <a:pPr algn="ctr"/>
                      <a:r>
                        <a:rPr lang="tr-TR" dirty="0" smtClean="0"/>
                        <a:t>Lise</a:t>
                      </a:r>
                      <a:r>
                        <a:rPr lang="tr-TR" baseline="0" dirty="0" smtClean="0"/>
                        <a:t> </a:t>
                      </a:r>
                      <a:endParaRPr lang="en-US" dirty="0"/>
                    </a:p>
                  </a:txBody>
                  <a:tcPr marL="92356" marR="92356"/>
                </a:tc>
                <a:tc>
                  <a:txBody>
                    <a:bodyPr/>
                    <a:lstStyle/>
                    <a:p>
                      <a:pPr algn="ctr"/>
                      <a:r>
                        <a:rPr lang="tr-TR" dirty="0" smtClean="0"/>
                        <a:t>Retro Mobilyalar</a:t>
                      </a:r>
                      <a:endParaRPr lang="en-US" dirty="0"/>
                    </a:p>
                  </a:txBody>
                  <a:tcPr marL="92356" marR="92356"/>
                </a:tc>
              </a:tr>
              <a:tr h="366136">
                <a:tc>
                  <a:txBody>
                    <a:bodyPr/>
                    <a:lstStyle/>
                    <a:p>
                      <a:pPr algn="ctr"/>
                      <a:r>
                        <a:rPr lang="tr-TR" dirty="0" smtClean="0"/>
                        <a:t>6</a:t>
                      </a:r>
                      <a:endParaRPr lang="en-US" dirty="0"/>
                    </a:p>
                  </a:txBody>
                  <a:tcPr marL="92356" marR="92356"/>
                </a:tc>
                <a:tc>
                  <a:txBody>
                    <a:bodyPr/>
                    <a:lstStyle/>
                    <a:p>
                      <a:pPr algn="ctr"/>
                      <a:r>
                        <a:rPr lang="tr-TR" dirty="0" smtClean="0"/>
                        <a:t>53</a:t>
                      </a:r>
                      <a:endParaRPr lang="en-US" dirty="0"/>
                    </a:p>
                  </a:txBody>
                  <a:tcPr marL="92356" marR="92356"/>
                </a:tc>
                <a:tc>
                  <a:txBody>
                    <a:bodyPr/>
                    <a:lstStyle/>
                    <a:p>
                      <a:pPr algn="ctr"/>
                      <a:r>
                        <a:rPr lang="tr-TR" dirty="0" smtClean="0"/>
                        <a:t>Erkek</a:t>
                      </a:r>
                      <a:endParaRPr lang="en-US" dirty="0"/>
                    </a:p>
                  </a:txBody>
                  <a:tcPr marL="92356" marR="92356"/>
                </a:tc>
                <a:tc>
                  <a:txBody>
                    <a:bodyPr/>
                    <a:lstStyle/>
                    <a:p>
                      <a:pPr algn="ctr"/>
                      <a:r>
                        <a:rPr lang="tr-TR" dirty="0" smtClean="0"/>
                        <a:t>Üniversite</a:t>
                      </a:r>
                      <a:endParaRPr lang="en-US" dirty="0"/>
                    </a:p>
                  </a:txBody>
                  <a:tcPr marL="92356" marR="92356"/>
                </a:tc>
                <a:tc>
                  <a:txBody>
                    <a:bodyPr/>
                    <a:lstStyle/>
                    <a:p>
                      <a:pPr algn="ctr"/>
                      <a:r>
                        <a:rPr lang="tr-TR" dirty="0" smtClean="0"/>
                        <a:t>Retro</a:t>
                      </a:r>
                      <a:r>
                        <a:rPr lang="tr-TR" baseline="0" dirty="0" smtClean="0"/>
                        <a:t> Buzdolabı ve Bulaşık Makinesi </a:t>
                      </a:r>
                      <a:endParaRPr lang="en-US" dirty="0"/>
                    </a:p>
                  </a:txBody>
                  <a:tcPr marL="92356" marR="92356"/>
                </a:tc>
              </a:tr>
              <a:tr h="366136">
                <a:tc>
                  <a:txBody>
                    <a:bodyPr/>
                    <a:lstStyle/>
                    <a:p>
                      <a:pPr algn="ctr"/>
                      <a:r>
                        <a:rPr lang="tr-TR" dirty="0" smtClean="0"/>
                        <a:t>7</a:t>
                      </a:r>
                      <a:endParaRPr lang="en-US" dirty="0"/>
                    </a:p>
                  </a:txBody>
                  <a:tcPr marL="92356" marR="92356"/>
                </a:tc>
                <a:tc>
                  <a:txBody>
                    <a:bodyPr/>
                    <a:lstStyle/>
                    <a:p>
                      <a:pPr algn="ctr"/>
                      <a:r>
                        <a:rPr lang="tr-TR" dirty="0" smtClean="0"/>
                        <a:t>33</a:t>
                      </a:r>
                      <a:endParaRPr lang="en-US" dirty="0"/>
                    </a:p>
                  </a:txBody>
                  <a:tcPr marL="92356" marR="92356"/>
                </a:tc>
                <a:tc>
                  <a:txBody>
                    <a:bodyPr/>
                    <a:lstStyle/>
                    <a:p>
                      <a:pPr algn="ctr"/>
                      <a:r>
                        <a:rPr lang="tr-TR" dirty="0" smtClean="0"/>
                        <a:t>Kadın </a:t>
                      </a:r>
                      <a:endParaRPr lang="en-US" dirty="0"/>
                    </a:p>
                  </a:txBody>
                  <a:tcPr marL="92356" marR="92356"/>
                </a:tc>
                <a:tc>
                  <a:txBody>
                    <a:bodyPr/>
                    <a:lstStyle/>
                    <a:p>
                      <a:pPr algn="ctr"/>
                      <a:r>
                        <a:rPr lang="tr-TR" dirty="0" smtClean="0"/>
                        <a:t>Yüksek Lisans</a:t>
                      </a:r>
                      <a:endParaRPr lang="en-US" dirty="0"/>
                    </a:p>
                  </a:txBody>
                  <a:tcPr marL="92356" marR="92356"/>
                </a:tc>
                <a:tc>
                  <a:txBody>
                    <a:bodyPr/>
                    <a:lstStyle/>
                    <a:p>
                      <a:pPr algn="ctr"/>
                      <a:r>
                        <a:rPr lang="tr-TR" dirty="0" smtClean="0"/>
                        <a:t>Retro Mobilyalar</a:t>
                      </a:r>
                      <a:r>
                        <a:rPr lang="tr-TR" baseline="0" dirty="0" smtClean="0"/>
                        <a:t> ve Ev Aksesuarları</a:t>
                      </a:r>
                      <a:endParaRPr lang="en-US" dirty="0"/>
                    </a:p>
                  </a:txBody>
                  <a:tcPr marL="92356" marR="92356"/>
                </a:tc>
              </a:tr>
              <a:tr h="366136">
                <a:tc>
                  <a:txBody>
                    <a:bodyPr/>
                    <a:lstStyle/>
                    <a:p>
                      <a:pPr algn="ctr"/>
                      <a:r>
                        <a:rPr lang="tr-TR" dirty="0" smtClean="0"/>
                        <a:t>8</a:t>
                      </a:r>
                      <a:endParaRPr lang="en-US" dirty="0"/>
                    </a:p>
                  </a:txBody>
                  <a:tcPr marL="92356" marR="92356"/>
                </a:tc>
                <a:tc>
                  <a:txBody>
                    <a:bodyPr/>
                    <a:lstStyle/>
                    <a:p>
                      <a:pPr algn="ctr"/>
                      <a:r>
                        <a:rPr lang="tr-TR" dirty="0" smtClean="0"/>
                        <a:t>22</a:t>
                      </a:r>
                      <a:endParaRPr lang="en-US" dirty="0"/>
                    </a:p>
                  </a:txBody>
                  <a:tcPr marL="92356" marR="92356"/>
                </a:tc>
                <a:tc>
                  <a:txBody>
                    <a:bodyPr/>
                    <a:lstStyle/>
                    <a:p>
                      <a:pPr algn="ctr"/>
                      <a:r>
                        <a:rPr lang="tr-TR" dirty="0" smtClean="0"/>
                        <a:t>Kadın </a:t>
                      </a:r>
                      <a:endParaRPr lang="en-US" dirty="0"/>
                    </a:p>
                  </a:txBody>
                  <a:tcPr marL="92356" marR="92356"/>
                </a:tc>
                <a:tc>
                  <a:txBody>
                    <a:bodyPr/>
                    <a:lstStyle/>
                    <a:p>
                      <a:pPr algn="ctr"/>
                      <a:r>
                        <a:rPr lang="tr-TR" dirty="0" smtClean="0"/>
                        <a:t>Lise</a:t>
                      </a:r>
                      <a:endParaRPr lang="en-US" dirty="0"/>
                    </a:p>
                  </a:txBody>
                  <a:tcPr marL="92356" marR="92356"/>
                </a:tc>
                <a:tc>
                  <a:txBody>
                    <a:bodyPr/>
                    <a:lstStyle/>
                    <a:p>
                      <a:pPr algn="ctr"/>
                      <a:r>
                        <a:rPr lang="tr-TR" dirty="0" smtClean="0"/>
                        <a:t>Retro Aksesua</a:t>
                      </a:r>
                      <a:r>
                        <a:rPr lang="tr-TR" baseline="0" dirty="0" smtClean="0"/>
                        <a:t>r ve Takı </a:t>
                      </a:r>
                      <a:endParaRPr lang="en-US" dirty="0"/>
                    </a:p>
                  </a:txBody>
                  <a:tcPr marL="92356" marR="92356"/>
                </a:tc>
              </a:tr>
              <a:tr h="366136">
                <a:tc>
                  <a:txBody>
                    <a:bodyPr/>
                    <a:lstStyle/>
                    <a:p>
                      <a:pPr algn="ctr"/>
                      <a:r>
                        <a:rPr lang="tr-TR" dirty="0" smtClean="0"/>
                        <a:t>9</a:t>
                      </a:r>
                      <a:endParaRPr lang="en-US" dirty="0"/>
                    </a:p>
                  </a:txBody>
                  <a:tcPr marL="92356" marR="92356"/>
                </a:tc>
                <a:tc>
                  <a:txBody>
                    <a:bodyPr/>
                    <a:lstStyle/>
                    <a:p>
                      <a:pPr algn="ctr"/>
                      <a:r>
                        <a:rPr lang="tr-TR" dirty="0" smtClean="0"/>
                        <a:t>49 </a:t>
                      </a:r>
                      <a:endParaRPr lang="en-US" dirty="0"/>
                    </a:p>
                  </a:txBody>
                  <a:tcPr marL="92356" marR="92356"/>
                </a:tc>
                <a:tc>
                  <a:txBody>
                    <a:bodyPr/>
                    <a:lstStyle/>
                    <a:p>
                      <a:pPr algn="ctr"/>
                      <a:r>
                        <a:rPr lang="tr-TR" dirty="0" smtClean="0"/>
                        <a:t>Erkek </a:t>
                      </a:r>
                      <a:endParaRPr lang="en-US" dirty="0"/>
                    </a:p>
                  </a:txBody>
                  <a:tcPr marL="92356" marR="92356"/>
                </a:tc>
                <a:tc>
                  <a:txBody>
                    <a:bodyPr/>
                    <a:lstStyle/>
                    <a:p>
                      <a:pPr algn="ctr"/>
                      <a:r>
                        <a:rPr lang="tr-TR" dirty="0" smtClean="0"/>
                        <a:t>Doktora</a:t>
                      </a:r>
                      <a:endParaRPr lang="en-US" dirty="0"/>
                    </a:p>
                  </a:txBody>
                  <a:tcPr marL="92356" marR="92356"/>
                </a:tc>
                <a:tc>
                  <a:txBody>
                    <a:bodyPr/>
                    <a:lstStyle/>
                    <a:p>
                      <a:pPr algn="ctr"/>
                      <a:r>
                        <a:rPr lang="tr-TR" dirty="0" smtClean="0"/>
                        <a:t>Retro Gitar  ve Kolon</a:t>
                      </a:r>
                      <a:endParaRPr lang="en-US" dirty="0"/>
                    </a:p>
                  </a:txBody>
                  <a:tcPr marL="92356" marR="92356"/>
                </a:tc>
              </a:tr>
              <a:tr h="366136">
                <a:tc>
                  <a:txBody>
                    <a:bodyPr/>
                    <a:lstStyle/>
                    <a:p>
                      <a:pPr algn="ctr"/>
                      <a:r>
                        <a:rPr lang="tr-TR" dirty="0" smtClean="0"/>
                        <a:t>10</a:t>
                      </a:r>
                      <a:endParaRPr lang="en-US" dirty="0"/>
                    </a:p>
                  </a:txBody>
                  <a:tcPr marL="92356" marR="92356"/>
                </a:tc>
                <a:tc>
                  <a:txBody>
                    <a:bodyPr/>
                    <a:lstStyle/>
                    <a:p>
                      <a:pPr algn="ctr"/>
                      <a:r>
                        <a:rPr lang="tr-TR" dirty="0" smtClean="0"/>
                        <a:t>36 </a:t>
                      </a:r>
                      <a:endParaRPr lang="en-US" dirty="0"/>
                    </a:p>
                  </a:txBody>
                  <a:tcPr marL="92356" marR="92356"/>
                </a:tc>
                <a:tc>
                  <a:txBody>
                    <a:bodyPr/>
                    <a:lstStyle/>
                    <a:p>
                      <a:pPr algn="ctr"/>
                      <a:r>
                        <a:rPr lang="tr-TR" dirty="0" smtClean="0"/>
                        <a:t>Kadın</a:t>
                      </a:r>
                      <a:r>
                        <a:rPr lang="tr-TR" baseline="0" dirty="0" smtClean="0"/>
                        <a:t> </a:t>
                      </a:r>
                      <a:endParaRPr lang="en-US" dirty="0"/>
                    </a:p>
                  </a:txBody>
                  <a:tcPr marL="92356" marR="92356"/>
                </a:tc>
                <a:tc>
                  <a:txBody>
                    <a:bodyPr/>
                    <a:lstStyle/>
                    <a:p>
                      <a:pPr algn="ctr"/>
                      <a:r>
                        <a:rPr lang="tr-TR" dirty="0" smtClean="0"/>
                        <a:t>Yüksek Lisans</a:t>
                      </a:r>
                      <a:endParaRPr lang="en-US" dirty="0"/>
                    </a:p>
                  </a:txBody>
                  <a:tcPr marL="92356" marR="92356"/>
                </a:tc>
                <a:tc>
                  <a:txBody>
                    <a:bodyPr/>
                    <a:lstStyle/>
                    <a:p>
                      <a:pPr algn="ctr"/>
                      <a:r>
                        <a:rPr lang="tr-TR" dirty="0" smtClean="0"/>
                        <a:t>Retro Mobilya ve Aksesuar</a:t>
                      </a:r>
                      <a:endParaRPr lang="en-US" dirty="0"/>
                    </a:p>
                  </a:txBody>
                  <a:tcPr marL="92356" marR="92356"/>
                </a:tc>
              </a:tr>
            </a:tbl>
          </a:graphicData>
        </a:graphic>
      </p:graphicFrame>
      <p:sp>
        <p:nvSpPr>
          <p:cNvPr id="3" name="Date Placeholder 2"/>
          <p:cNvSpPr>
            <a:spLocks noGrp="1"/>
          </p:cNvSpPr>
          <p:nvPr>
            <p:ph type="dt" sz="half" idx="10"/>
          </p:nvPr>
        </p:nvSpPr>
        <p:spPr/>
        <p:txBody>
          <a:bodyPr/>
          <a:lstStyle/>
          <a:p>
            <a:fld id="{8BCC4246-3764-44E8-AC32-8C1CAB65A04E}" type="datetime1">
              <a:rPr lang="en-US" smtClean="0"/>
              <a:t>6/12/2015</a:t>
            </a:fld>
            <a:endParaRPr lang="en-US"/>
          </a:p>
        </p:txBody>
      </p:sp>
      <p:sp>
        <p:nvSpPr>
          <p:cNvPr id="4" name="Slide Number Placeholder 3"/>
          <p:cNvSpPr>
            <a:spLocks noGrp="1"/>
          </p:cNvSpPr>
          <p:nvPr>
            <p:ph type="sldNum" sz="quarter" idx="12"/>
          </p:nvPr>
        </p:nvSpPr>
        <p:spPr/>
        <p:txBody>
          <a:bodyPr/>
          <a:lstStyle/>
          <a:p>
            <a:fld id="{4A36D789-0C7D-4890-B75F-5FAF506EB3EA}" type="slidenum">
              <a:rPr lang="en-US" smtClean="0"/>
              <a:t>12</a:t>
            </a:fld>
            <a:endParaRPr lang="en-US"/>
          </a:p>
        </p:txBody>
      </p:sp>
      <p:sp>
        <p:nvSpPr>
          <p:cNvPr id="6" name="Footer Placeholder 5"/>
          <p:cNvSpPr>
            <a:spLocks noGrp="1"/>
          </p:cNvSpPr>
          <p:nvPr>
            <p:ph type="ftr" sz="quarter" idx="11"/>
          </p:nvPr>
        </p:nvSpPr>
        <p:spPr/>
        <p:txBody>
          <a:bodyPr/>
          <a:lstStyle/>
          <a:p>
            <a:r>
              <a:rPr lang="tr-TR" dirty="0" smtClean="0"/>
              <a:t>20. Ulusal Pazarlama Kongresi</a:t>
            </a:r>
            <a:endParaRPr lang="en-US" dirty="0"/>
          </a:p>
        </p:txBody>
      </p:sp>
    </p:spTree>
    <p:extLst>
      <p:ext uri="{BB962C8B-B14F-4D97-AF65-F5344CB8AC3E}">
        <p14:creationId xmlns:p14="http://schemas.microsoft.com/office/powerpoint/2010/main" val="339710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Ölçek Geliştirme</a:t>
            </a:r>
            <a:endParaRPr lang="en-US" dirty="0"/>
          </a:p>
        </p:txBody>
      </p:sp>
      <p:sp>
        <p:nvSpPr>
          <p:cNvPr id="3" name="Content Placeholder 2"/>
          <p:cNvSpPr>
            <a:spLocks noGrp="1"/>
          </p:cNvSpPr>
          <p:nvPr>
            <p:ph idx="1"/>
          </p:nvPr>
        </p:nvSpPr>
        <p:spPr/>
        <p:txBody>
          <a:bodyPr>
            <a:normAutofit/>
          </a:bodyPr>
          <a:lstStyle/>
          <a:p>
            <a:pPr algn="just"/>
            <a:r>
              <a:rPr lang="tr-TR" dirty="0" smtClean="0"/>
              <a:t>Görüşmeler tamamlandıktan sonra takip edilecek olan adımlar için </a:t>
            </a:r>
            <a:r>
              <a:rPr lang="en-US" dirty="0" smtClean="0"/>
              <a:t>Zimmer </a:t>
            </a:r>
            <a:r>
              <a:rPr lang="en-US" dirty="0"/>
              <a:t>and </a:t>
            </a:r>
            <a:r>
              <a:rPr lang="en-US" dirty="0" smtClean="0"/>
              <a:t>Golden</a:t>
            </a:r>
            <a:r>
              <a:rPr lang="tr-TR" dirty="0" smtClean="0"/>
              <a:t>‘den </a:t>
            </a:r>
            <a:r>
              <a:rPr lang="en-US" dirty="0" smtClean="0"/>
              <a:t>(1988)</a:t>
            </a:r>
            <a:r>
              <a:rPr lang="tr-TR" dirty="0" smtClean="0"/>
              <a:t> yararlanılmıştır. Elde edilen verilerin içerik analizi ile incelenmesi sonucunda ortaya çıkan maddeler ile var olan ölçek maddeleri karşılaştırılmıştır. </a:t>
            </a:r>
          </a:p>
          <a:p>
            <a:pPr algn="just"/>
            <a:endParaRPr lang="tr-TR" dirty="0" smtClean="0"/>
          </a:p>
          <a:p>
            <a:pPr algn="just"/>
            <a:r>
              <a:rPr lang="tr-TR" dirty="0" smtClean="0"/>
              <a:t>Yapılan kıyaslamalar sonucunda var olan anketlerden 10 madde ve yapılan içerik analizleri sonucunda </a:t>
            </a:r>
            <a:r>
              <a:rPr lang="tr-TR" smtClean="0"/>
              <a:t>ortaya çıkan 9  </a:t>
            </a:r>
            <a:r>
              <a:rPr lang="tr-TR" dirty="0" smtClean="0"/>
              <a:t>madde bir araya getirilerek </a:t>
            </a:r>
            <a:r>
              <a:rPr lang="tr-TR" smtClean="0"/>
              <a:t>toplamda 19 </a:t>
            </a:r>
            <a:r>
              <a:rPr lang="tr-TR" dirty="0" smtClean="0"/>
              <a:t>maddelik bir ölçek geliştirilmiştir. </a:t>
            </a:r>
          </a:p>
          <a:p>
            <a:pPr algn="just"/>
            <a:endParaRPr lang="tr-TR" dirty="0"/>
          </a:p>
          <a:p>
            <a:pPr algn="just"/>
            <a:endParaRPr lang="en-US" dirty="0"/>
          </a:p>
        </p:txBody>
      </p:sp>
      <p:sp>
        <p:nvSpPr>
          <p:cNvPr id="4" name="Date Placeholder 3"/>
          <p:cNvSpPr>
            <a:spLocks noGrp="1"/>
          </p:cNvSpPr>
          <p:nvPr>
            <p:ph type="dt" sz="half" idx="10"/>
          </p:nvPr>
        </p:nvSpPr>
        <p:spPr/>
        <p:txBody>
          <a:bodyPr/>
          <a:lstStyle/>
          <a:p>
            <a:fld id="{E29BCC9E-FA92-4397-8A55-D8F994A82649}"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13</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34936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Ön test </a:t>
            </a:r>
            <a:endParaRPr lang="en-US" b="1" dirty="0"/>
          </a:p>
        </p:txBody>
      </p:sp>
      <p:sp>
        <p:nvSpPr>
          <p:cNvPr id="3" name="Content Placeholder 2"/>
          <p:cNvSpPr>
            <a:spLocks noGrp="1"/>
          </p:cNvSpPr>
          <p:nvPr>
            <p:ph idx="1"/>
          </p:nvPr>
        </p:nvSpPr>
        <p:spPr/>
        <p:txBody>
          <a:bodyPr>
            <a:normAutofit/>
          </a:bodyPr>
          <a:lstStyle/>
          <a:p>
            <a:pPr algn="just"/>
            <a:r>
              <a:rPr lang="tr-TR" dirty="0" smtClean="0"/>
              <a:t>Oluşturulan 19 soruluk çalışma 5’li likert ölçeği kullanılarak (1=kesinlikle katılmıyorum; 5=kesinlikle katılıyorum) ilk olarak 203 kişiye yapılan bir öntest ile değerlendirilmiştir. </a:t>
            </a:r>
          </a:p>
          <a:p>
            <a:pPr algn="just"/>
            <a:endParaRPr lang="en-US" dirty="0"/>
          </a:p>
          <a:p>
            <a:pPr algn="just"/>
            <a:r>
              <a:rPr lang="tr-TR" dirty="0" smtClean="0"/>
              <a:t>Bu ön test de heterojen bir yapıya sahiptir. Ön test’e katılan toplam 203 kişinin, %  60 kadın ve % 40  erkektir. Katılımcıların yaş ortalaması ise 31. </a:t>
            </a:r>
          </a:p>
          <a:p>
            <a:pPr algn="just"/>
            <a:endParaRPr lang="tr-TR" dirty="0"/>
          </a:p>
          <a:p>
            <a:pPr algn="just"/>
            <a:r>
              <a:rPr lang="tr-TR" dirty="0" smtClean="0"/>
              <a:t>Ön teste katılan katılımcılara ölçek sorularını cevaplamaları ve anlaşılmayan ya da cevap vermekte zorlandıkları soruların olması durumunda bilgi vermeleri istenmiştir. </a:t>
            </a:r>
            <a:endParaRPr lang="en-US" dirty="0"/>
          </a:p>
        </p:txBody>
      </p:sp>
      <p:sp>
        <p:nvSpPr>
          <p:cNvPr id="4" name="Date Placeholder 3"/>
          <p:cNvSpPr>
            <a:spLocks noGrp="1"/>
          </p:cNvSpPr>
          <p:nvPr>
            <p:ph type="dt" sz="half" idx="10"/>
          </p:nvPr>
        </p:nvSpPr>
        <p:spPr/>
        <p:txBody>
          <a:bodyPr/>
          <a:lstStyle/>
          <a:p>
            <a:fld id="{E7751897-5D4E-4A7A-8881-DD2BF24D2484}"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14</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1799088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Açıklayıcı Faktör Analizi</a:t>
            </a:r>
            <a:endParaRPr lang="en-US" b="1" dirty="0"/>
          </a:p>
        </p:txBody>
      </p:sp>
      <p:sp>
        <p:nvSpPr>
          <p:cNvPr id="3" name="Content Placeholder 2"/>
          <p:cNvSpPr>
            <a:spLocks noGrp="1"/>
          </p:cNvSpPr>
          <p:nvPr>
            <p:ph idx="1"/>
          </p:nvPr>
        </p:nvSpPr>
        <p:spPr/>
        <p:txBody>
          <a:bodyPr>
            <a:normAutofit/>
          </a:bodyPr>
          <a:lstStyle/>
          <a:p>
            <a:pPr algn="just"/>
            <a:r>
              <a:rPr lang="tr-TR" dirty="0" smtClean="0"/>
              <a:t>Geliştirdiğimiz ölçek maddelerinin iç tutarlılık,  boyutluluk ve tek boyutluluk  değerlendirmeleri hem güvenilirlik testleri ile hem de açıklayıcı faktör analizi (EFA) ile kontrol edilmiştir </a:t>
            </a:r>
            <a:r>
              <a:rPr lang="en-US" sz="1800" dirty="0"/>
              <a:t>(</a:t>
            </a:r>
            <a:r>
              <a:rPr lang="en-US" sz="1800" dirty="0" err="1" smtClean="0"/>
              <a:t>Gerbing</a:t>
            </a:r>
            <a:r>
              <a:rPr lang="tr-TR" sz="1800" dirty="0" smtClean="0"/>
              <a:t> ve</a:t>
            </a:r>
            <a:r>
              <a:rPr lang="en-US" sz="1800" dirty="0" smtClean="0"/>
              <a:t> </a:t>
            </a:r>
            <a:r>
              <a:rPr lang="en-US" sz="1800" dirty="0"/>
              <a:t>Anderson, 1988)</a:t>
            </a:r>
            <a:r>
              <a:rPr lang="tr-TR" dirty="0" smtClean="0"/>
              <a:t>.Retro yatkınlığını değerlendirmek amacıyla oluşturulan 19 Maddenin iç tutarlılıkları </a:t>
            </a:r>
            <a:r>
              <a:rPr lang="en-US" dirty="0" smtClean="0"/>
              <a:t>Cronbach’s </a:t>
            </a:r>
            <a:r>
              <a:rPr lang="en-US" dirty="0"/>
              <a:t>alpha </a:t>
            </a:r>
            <a:r>
              <a:rPr lang="tr-TR" dirty="0" smtClean="0"/>
              <a:t>değerleri dikkate alınarak  yorumlanmıştır. </a:t>
            </a:r>
            <a:r>
              <a:rPr lang="tr-TR" dirty="0" smtClean="0"/>
              <a:t>Bizim çalışmamızda </a:t>
            </a:r>
            <a:r>
              <a:rPr lang="tr-TR" dirty="0" smtClean="0"/>
              <a:t>bulunan </a:t>
            </a:r>
            <a:r>
              <a:rPr lang="en-US" dirty="0"/>
              <a:t>Cronbach’s alpha </a:t>
            </a:r>
            <a:r>
              <a:rPr lang="tr-TR" dirty="0"/>
              <a:t>değerleri </a:t>
            </a:r>
            <a:r>
              <a:rPr lang="tr-TR" dirty="0" smtClean="0"/>
              <a:t>.85’dir</a:t>
            </a:r>
            <a:r>
              <a:rPr lang="tr-TR" smtClean="0"/>
              <a:t>. </a:t>
            </a:r>
            <a:endParaRPr lang="tr-TR" dirty="0"/>
          </a:p>
          <a:p>
            <a:pPr marL="0" indent="0" algn="just">
              <a:buNone/>
            </a:pPr>
            <a:endParaRPr lang="en-US" dirty="0"/>
          </a:p>
        </p:txBody>
      </p:sp>
      <p:sp>
        <p:nvSpPr>
          <p:cNvPr id="4" name="Date Placeholder 3"/>
          <p:cNvSpPr>
            <a:spLocks noGrp="1"/>
          </p:cNvSpPr>
          <p:nvPr>
            <p:ph type="dt" sz="half" idx="10"/>
          </p:nvPr>
        </p:nvSpPr>
        <p:spPr/>
        <p:txBody>
          <a:bodyPr/>
          <a:lstStyle/>
          <a:p>
            <a:fld id="{16F92025-E5C5-45A0-89EC-D61E97540506}" type="datetime1">
              <a:rPr lang="en-US" smtClean="0"/>
              <a:pPr/>
              <a:t>6/12/2015</a:t>
            </a:fld>
            <a:endParaRPr lang="en-US" dirty="0"/>
          </a:p>
        </p:txBody>
      </p:sp>
      <p:sp>
        <p:nvSpPr>
          <p:cNvPr id="5" name="Footer Placeholder 4"/>
          <p:cNvSpPr>
            <a:spLocks noGrp="1"/>
          </p:cNvSpPr>
          <p:nvPr>
            <p:ph type="ftr" sz="quarter" idx="11"/>
          </p:nvPr>
        </p:nvSpPr>
        <p:spPr/>
        <p:txBody>
          <a:bodyPr/>
          <a:lstStyle/>
          <a:p>
            <a:r>
              <a:rPr lang="tr-TR" smtClean="0"/>
              <a:t>20. Ulusal Pazarlama Kongresi</a:t>
            </a:r>
            <a:endParaRPr lang="en-US" dirty="0"/>
          </a:p>
        </p:txBody>
      </p:sp>
      <p:sp>
        <p:nvSpPr>
          <p:cNvPr id="6" name="Slide Number Placeholder 5"/>
          <p:cNvSpPr>
            <a:spLocks noGrp="1"/>
          </p:cNvSpPr>
          <p:nvPr>
            <p:ph type="sldNum" sz="quarter" idx="12"/>
          </p:nvPr>
        </p:nvSpPr>
        <p:spPr/>
        <p:txBody>
          <a:bodyPr/>
          <a:lstStyle/>
          <a:p>
            <a:fld id="{4A36D789-0C7D-4890-B75F-5FAF506EB3EA}" type="slidenum">
              <a:rPr lang="en-US" smtClean="0"/>
              <a:pPr/>
              <a:t>15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885674341"/>
              </p:ext>
            </p:extLst>
          </p:nvPr>
        </p:nvGraphicFramePr>
        <p:xfrm>
          <a:off x="3718306" y="4425655"/>
          <a:ext cx="4230878" cy="1706923"/>
        </p:xfrm>
        <a:graphic>
          <a:graphicData uri="http://schemas.openxmlformats.org/drawingml/2006/table">
            <a:tbl>
              <a:tblPr>
                <a:tableStyleId>{69C7853C-536D-4A76-A0AE-DD22124D55A5}</a:tableStyleId>
              </a:tblPr>
              <a:tblGrid>
                <a:gridCol w="1824820"/>
                <a:gridCol w="1365235"/>
                <a:gridCol w="1040823"/>
              </a:tblGrid>
              <a:tr h="236180">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gridSpan="2">
                  <a:txBody>
                    <a:bodyPr/>
                    <a:lstStyle/>
                    <a:p>
                      <a:pPr>
                        <a:lnSpc>
                          <a:spcPct val="107000"/>
                        </a:lnSpc>
                        <a:spcAft>
                          <a:spcPts val="800"/>
                        </a:spcAft>
                      </a:pPr>
                      <a:r>
                        <a:rPr lang="en-US" sz="1100" b="1" dirty="0" err="1">
                          <a:effectLst/>
                        </a:rPr>
                        <a:t>Faktörlere</a:t>
                      </a:r>
                      <a:r>
                        <a:rPr lang="en-US" sz="1100" b="1" dirty="0">
                          <a:effectLst/>
                        </a:rPr>
                        <a:t> </a:t>
                      </a:r>
                      <a:r>
                        <a:rPr lang="en-US" sz="1100" b="1" dirty="0" err="1">
                          <a:effectLst/>
                        </a:rPr>
                        <a:t>Göre</a:t>
                      </a:r>
                      <a:r>
                        <a:rPr lang="en-US" sz="1100" b="1" dirty="0">
                          <a:effectLst/>
                        </a:rPr>
                        <a:t> </a:t>
                      </a:r>
                      <a:r>
                        <a:rPr lang="en-US" sz="1100" b="1" dirty="0" err="1">
                          <a:effectLst/>
                        </a:rPr>
                        <a:t>Güvenilirlik</a:t>
                      </a:r>
                      <a:r>
                        <a:rPr lang="en-US" sz="1100" b="1" dirty="0">
                          <a:effectLst/>
                        </a:rPr>
                        <a:t> </a:t>
                      </a:r>
                      <a:r>
                        <a:rPr lang="en-US" sz="1100" b="1" dirty="0" err="1">
                          <a:effectLst/>
                        </a:rPr>
                        <a:t>Sonuçları</a:t>
                      </a: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en-US"/>
                    </a:p>
                  </a:txBody>
                  <a:tcPr/>
                </a:tc>
              </a:tr>
              <a:tr h="215103">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spcAft>
                          <a:spcPts val="800"/>
                        </a:spcAft>
                      </a:pPr>
                      <a:r>
                        <a:rPr lang="en-US" sz="1100" b="1" dirty="0">
                          <a:effectLst/>
                        </a:rPr>
                        <a:t>Cronbach's Alpha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spcAft>
                          <a:spcPts val="800"/>
                        </a:spcAft>
                      </a:pPr>
                      <a:r>
                        <a:rPr lang="en-US" sz="1100" b="1" dirty="0">
                          <a:effectLst/>
                        </a:rPr>
                        <a:t> </a:t>
                      </a:r>
                      <a:r>
                        <a:rPr lang="en-US" sz="1100" b="1" dirty="0" err="1">
                          <a:effectLst/>
                        </a:rPr>
                        <a:t>Madde</a:t>
                      </a:r>
                      <a:r>
                        <a:rPr lang="en-US" sz="1100" b="1" dirty="0">
                          <a:effectLst/>
                        </a:rPr>
                        <a:t> #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r>
              <a:tr h="251128">
                <a:tc>
                  <a:txBody>
                    <a:bodyPr/>
                    <a:lstStyle/>
                    <a:p>
                      <a:pPr>
                        <a:lnSpc>
                          <a:spcPct val="107000"/>
                        </a:lnSpc>
                        <a:spcAft>
                          <a:spcPts val="800"/>
                        </a:spcAft>
                      </a:pPr>
                      <a:r>
                        <a:rPr lang="tr-TR" sz="1100" b="1" dirty="0">
                          <a:effectLst/>
                        </a:rPr>
                        <a:t>Moda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spcAft>
                          <a:spcPts val="800"/>
                        </a:spcAft>
                      </a:pPr>
                      <a:r>
                        <a:rPr lang="en-US" sz="1100" dirty="0">
                          <a:effectLst/>
                        </a:rPr>
                        <a:t>,892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251128">
                <a:tc>
                  <a:txBody>
                    <a:bodyPr/>
                    <a:lstStyle/>
                    <a:p>
                      <a:pPr>
                        <a:lnSpc>
                          <a:spcPct val="107000"/>
                        </a:lnSpc>
                        <a:spcAft>
                          <a:spcPts val="800"/>
                        </a:spcAft>
                      </a:pPr>
                      <a:r>
                        <a:rPr lang="tr-TR" sz="1100" b="1" dirty="0">
                          <a:effectLst/>
                        </a:rPr>
                        <a:t>Geçmişe Özlem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spcAft>
                          <a:spcPts val="800"/>
                        </a:spcAft>
                      </a:pPr>
                      <a:r>
                        <a:rPr lang="en-US" sz="1100">
                          <a:effectLst/>
                        </a:rPr>
                        <a:t>,809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r>
              <a:tr h="251128">
                <a:tc>
                  <a:txBody>
                    <a:bodyPr/>
                    <a:lstStyle/>
                    <a:p>
                      <a:pPr>
                        <a:lnSpc>
                          <a:spcPct val="107000"/>
                        </a:lnSpc>
                        <a:spcAft>
                          <a:spcPts val="800"/>
                        </a:spcAft>
                      </a:pPr>
                      <a:r>
                        <a:rPr lang="tr-TR" sz="1100" b="1" dirty="0">
                          <a:effectLst/>
                        </a:rPr>
                        <a:t>Kişisel Motivasyon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spcAft>
                          <a:spcPts val="800"/>
                        </a:spcAft>
                      </a:pPr>
                      <a:r>
                        <a:rPr lang="en-US" sz="1100">
                          <a:effectLst/>
                        </a:rPr>
                        <a:t>,745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r>
              <a:tr h="251128">
                <a:tc>
                  <a:txBody>
                    <a:bodyPr/>
                    <a:lstStyle/>
                    <a:p>
                      <a:pPr>
                        <a:lnSpc>
                          <a:spcPct val="107000"/>
                        </a:lnSpc>
                        <a:spcAft>
                          <a:spcPts val="800"/>
                        </a:spcAft>
                      </a:pPr>
                      <a:r>
                        <a:rPr lang="en-US" sz="1100" b="1" dirty="0" err="1">
                          <a:effectLst/>
                        </a:rPr>
                        <a:t>Eski</a:t>
                      </a:r>
                      <a:r>
                        <a:rPr lang="en-US" sz="1100" b="1" dirty="0">
                          <a:effectLst/>
                        </a:rPr>
                        <a:t> – </a:t>
                      </a:r>
                      <a:r>
                        <a:rPr lang="en-US" sz="1100" b="1" dirty="0" err="1">
                          <a:effectLst/>
                        </a:rPr>
                        <a:t>Yeni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spcAft>
                          <a:spcPts val="800"/>
                        </a:spcAft>
                      </a:pPr>
                      <a:r>
                        <a:rPr lang="en-US" sz="1100">
                          <a:effectLst/>
                        </a:rPr>
                        <a:t>,613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r>
              <a:tr h="251128">
                <a:tc>
                  <a:txBody>
                    <a:bodyPr/>
                    <a:lstStyle/>
                    <a:p>
                      <a:pPr>
                        <a:lnSpc>
                          <a:spcPct val="107000"/>
                        </a:lnSpc>
                        <a:spcAft>
                          <a:spcPts val="800"/>
                        </a:spcAft>
                      </a:pPr>
                      <a:r>
                        <a:rPr lang="en-US" sz="1100" b="1" dirty="0" err="1">
                          <a:effectLst/>
                        </a:rPr>
                        <a:t>Lüks</a:t>
                      </a: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spcAft>
                          <a:spcPts val="800"/>
                        </a:spcAft>
                      </a:pPr>
                      <a:r>
                        <a:rPr lang="en-US" sz="1100">
                          <a:effectLst/>
                        </a:rPr>
                        <a:t>,741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3473277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F92025-E5C5-45A0-89EC-D61E97540506}" type="datetime1">
              <a:rPr lang="en-US" smtClean="0"/>
              <a:pPr/>
              <a:t>6/12/2015</a:t>
            </a:fld>
            <a:endParaRPr lang="en-US" dirty="0"/>
          </a:p>
        </p:txBody>
      </p:sp>
      <p:sp>
        <p:nvSpPr>
          <p:cNvPr id="5" name="Footer Placeholder 4"/>
          <p:cNvSpPr>
            <a:spLocks noGrp="1"/>
          </p:cNvSpPr>
          <p:nvPr>
            <p:ph type="ftr" sz="quarter" idx="11"/>
          </p:nvPr>
        </p:nvSpPr>
        <p:spPr/>
        <p:txBody>
          <a:bodyPr/>
          <a:lstStyle/>
          <a:p>
            <a:r>
              <a:rPr lang="tr-TR" smtClean="0"/>
              <a:t>20. Ulusal Pazarlama Kongresi</a:t>
            </a:r>
            <a:endParaRPr lang="en-US" dirty="0"/>
          </a:p>
        </p:txBody>
      </p:sp>
      <p:sp>
        <p:nvSpPr>
          <p:cNvPr id="6" name="Slide Number Placeholder 5"/>
          <p:cNvSpPr>
            <a:spLocks noGrp="1"/>
          </p:cNvSpPr>
          <p:nvPr>
            <p:ph type="sldNum" sz="quarter" idx="12"/>
          </p:nvPr>
        </p:nvSpPr>
        <p:spPr/>
        <p:txBody>
          <a:bodyPr/>
          <a:lstStyle/>
          <a:p>
            <a:fld id="{4A36D789-0C7D-4890-B75F-5FAF506EB3EA}" type="slidenum">
              <a:rPr lang="en-US" smtClean="0"/>
              <a:pPr/>
              <a:t>16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90676019"/>
              </p:ext>
            </p:extLst>
          </p:nvPr>
        </p:nvGraphicFramePr>
        <p:xfrm>
          <a:off x="914400" y="630468"/>
          <a:ext cx="10351009" cy="5611222"/>
        </p:xfrm>
        <a:graphic>
          <a:graphicData uri="http://schemas.openxmlformats.org/drawingml/2006/table">
            <a:tbl>
              <a:tblPr>
                <a:tableStyleId>{638B1855-1B75-4FBE-930C-398BA8C253C6}</a:tableStyleId>
              </a:tblPr>
              <a:tblGrid>
                <a:gridCol w="6457209"/>
                <a:gridCol w="778760"/>
                <a:gridCol w="778760"/>
                <a:gridCol w="778760"/>
                <a:gridCol w="778760"/>
                <a:gridCol w="778760"/>
              </a:tblGrid>
              <a:tr h="247395">
                <a:tc>
                  <a:txBody>
                    <a:bodyPr/>
                    <a:lstStyle/>
                    <a:p>
                      <a:pPr algn="l" fontAlgn="b"/>
                      <a:r>
                        <a:rPr lang="en-US" sz="1600" b="1" u="none" strike="noStrike" dirty="0" err="1">
                          <a:solidFill>
                            <a:schemeClr val="tx1"/>
                          </a:solidFill>
                          <a:effectLst/>
                        </a:rPr>
                        <a:t>Faktör</a:t>
                      </a:r>
                      <a:r>
                        <a:rPr lang="en-US" sz="1600" b="1" u="none" strike="noStrike" dirty="0">
                          <a:solidFill>
                            <a:schemeClr val="tx1"/>
                          </a:solidFill>
                          <a:effectLst/>
                        </a:rPr>
                        <a:t> </a:t>
                      </a:r>
                      <a:r>
                        <a:rPr lang="en-US" sz="1600" b="1" u="none" strike="noStrike" dirty="0" err="1">
                          <a:solidFill>
                            <a:schemeClr val="tx1"/>
                          </a:solidFill>
                          <a:effectLst/>
                        </a:rPr>
                        <a:t>Yüklemeleri</a:t>
                      </a:r>
                      <a:r>
                        <a:rPr lang="en-US" sz="1600" b="1" u="none" strike="noStrike" dirty="0">
                          <a:solidFill>
                            <a:schemeClr val="tx1"/>
                          </a:solidFill>
                          <a:effectLst/>
                        </a:rPr>
                        <a:t> </a:t>
                      </a:r>
                      <a:endParaRPr lang="en-US" sz="1600" b="1" i="0" u="none" strike="noStrike" dirty="0">
                        <a:solidFill>
                          <a:schemeClr val="tx1"/>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6" marR="7596" marT="7596" marB="0" anchor="b"/>
                </a:tc>
              </a:tr>
              <a:tr h="247395">
                <a:tc>
                  <a:txBody>
                    <a:bodyPr/>
                    <a:lstStyle/>
                    <a:p>
                      <a:pPr algn="l" fontAlgn="b"/>
                      <a:r>
                        <a:rPr lang="en-US" sz="1600" b="1" u="none" strike="noStrike" dirty="0" err="1">
                          <a:solidFill>
                            <a:schemeClr val="tx1"/>
                          </a:solidFill>
                          <a:effectLst/>
                        </a:rPr>
                        <a:t>Maddeler</a:t>
                      </a:r>
                      <a:endParaRPr lang="en-US" sz="1600" b="1" i="0" u="none" strike="noStrike" dirty="0">
                        <a:solidFill>
                          <a:schemeClr val="tx1"/>
                        </a:solidFill>
                        <a:effectLst/>
                        <a:latin typeface="Calibri" panose="020F0502020204030204" pitchFamily="34" charset="0"/>
                      </a:endParaRPr>
                    </a:p>
                  </a:txBody>
                  <a:tcPr marL="7596" marR="7596" marT="7596" marB="0" anchor="b"/>
                </a:tc>
                <a:tc>
                  <a:txBody>
                    <a:bodyPr/>
                    <a:lstStyle/>
                    <a:p>
                      <a:pPr algn="l" fontAlgn="b"/>
                      <a:r>
                        <a:rPr lang="en-US" sz="1200" u="none" strike="noStrike" dirty="0" err="1">
                          <a:effectLst/>
                        </a:rPr>
                        <a:t>Boyut</a:t>
                      </a:r>
                      <a:r>
                        <a:rPr lang="en-US" sz="1200" u="none" strike="noStrike" dirty="0">
                          <a:effectLst/>
                        </a:rPr>
                        <a:t> 1 </a:t>
                      </a:r>
                      <a:endParaRPr lang="en-US" sz="12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r>
                        <a:rPr lang="en-US" sz="1200" u="none" strike="noStrike" dirty="0" err="1">
                          <a:effectLst/>
                        </a:rPr>
                        <a:t>Boyut</a:t>
                      </a:r>
                      <a:r>
                        <a:rPr lang="en-US" sz="1200" u="none" strike="noStrike" dirty="0">
                          <a:effectLst/>
                        </a:rPr>
                        <a:t> 2 </a:t>
                      </a:r>
                      <a:endParaRPr lang="en-US" sz="12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r>
                        <a:rPr lang="en-US" sz="1200" u="none" strike="noStrike" dirty="0" err="1">
                          <a:effectLst/>
                        </a:rPr>
                        <a:t>Boyut</a:t>
                      </a:r>
                      <a:r>
                        <a:rPr lang="en-US" sz="1200" u="none" strike="noStrike" dirty="0">
                          <a:effectLst/>
                        </a:rPr>
                        <a:t> 3</a:t>
                      </a:r>
                      <a:endParaRPr lang="en-US" sz="12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r>
                        <a:rPr lang="en-US" sz="1200" u="none" strike="noStrike" dirty="0" err="1">
                          <a:effectLst/>
                        </a:rPr>
                        <a:t>Boyut</a:t>
                      </a:r>
                      <a:r>
                        <a:rPr lang="en-US" sz="1200" u="none" strike="noStrike" dirty="0">
                          <a:effectLst/>
                        </a:rPr>
                        <a:t> 4</a:t>
                      </a:r>
                      <a:endParaRPr lang="en-US" sz="12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r>
                        <a:rPr lang="en-US" sz="1200" u="none" strike="noStrike" dirty="0" err="1">
                          <a:effectLst/>
                        </a:rPr>
                        <a:t>Boyut</a:t>
                      </a:r>
                      <a:r>
                        <a:rPr lang="en-US" sz="1200" u="none" strike="noStrike" dirty="0">
                          <a:effectLst/>
                        </a:rPr>
                        <a:t> 5</a:t>
                      </a:r>
                      <a:endParaRPr lang="en-US" sz="1200" b="0" i="0" u="none" strike="noStrike" dirty="0">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dirty="0">
                          <a:effectLst/>
                        </a:rPr>
                        <a:t>Retro </a:t>
                      </a:r>
                      <a:r>
                        <a:rPr lang="en-US" sz="1400" u="none" strike="noStrike" dirty="0" err="1">
                          <a:effectLst/>
                        </a:rPr>
                        <a:t>görünüme</a:t>
                      </a:r>
                      <a:r>
                        <a:rPr lang="en-US" sz="1400" u="none" strike="noStrike" dirty="0">
                          <a:effectLst/>
                        </a:rPr>
                        <a:t> </a:t>
                      </a:r>
                      <a:r>
                        <a:rPr lang="en-US" sz="1400" u="none" strike="noStrike" dirty="0" err="1">
                          <a:effectLst/>
                        </a:rPr>
                        <a:t>sahip</a:t>
                      </a:r>
                      <a:r>
                        <a:rPr lang="en-US" sz="1400" u="none" strike="noStrike" dirty="0">
                          <a:effectLst/>
                        </a:rPr>
                        <a:t> </a:t>
                      </a:r>
                      <a:r>
                        <a:rPr lang="en-US" sz="1400" u="none" strike="noStrike" dirty="0" err="1">
                          <a:effectLst/>
                        </a:rPr>
                        <a:t>ürünler</a:t>
                      </a:r>
                      <a:r>
                        <a:rPr lang="en-US" sz="1400" u="none" strike="noStrike" dirty="0">
                          <a:effectLst/>
                        </a:rPr>
                        <a:t> </a:t>
                      </a:r>
                      <a:r>
                        <a:rPr lang="en-US" sz="1400" u="none" strike="noStrike" dirty="0" err="1">
                          <a:effectLst/>
                        </a:rPr>
                        <a:t>seçtiğim</a:t>
                      </a:r>
                      <a:r>
                        <a:rPr lang="en-US" sz="1400" u="none" strike="noStrike" dirty="0">
                          <a:effectLst/>
                        </a:rPr>
                        <a:t> </a:t>
                      </a:r>
                      <a:r>
                        <a:rPr lang="en-US" sz="1400" u="none" strike="noStrike" dirty="0" err="1">
                          <a:effectLst/>
                        </a:rPr>
                        <a:t>yaşam</a:t>
                      </a:r>
                      <a:r>
                        <a:rPr lang="en-US" sz="1400" u="none" strike="noStrike" dirty="0">
                          <a:effectLst/>
                        </a:rPr>
                        <a:t> </a:t>
                      </a:r>
                      <a:r>
                        <a:rPr lang="en-US" sz="1400" u="none" strike="noStrike" dirty="0" err="1">
                          <a:effectLst/>
                        </a:rPr>
                        <a:t>tarzı</a:t>
                      </a:r>
                      <a:r>
                        <a:rPr lang="en-US" sz="1400" u="none" strike="noStrike" dirty="0">
                          <a:effectLst/>
                        </a:rPr>
                        <a:t> </a:t>
                      </a:r>
                      <a:r>
                        <a:rPr lang="en-US" sz="1400" u="none" strike="noStrike" dirty="0" err="1">
                          <a:effectLst/>
                        </a:rPr>
                        <a:t>ile</a:t>
                      </a:r>
                      <a:r>
                        <a:rPr lang="en-US" sz="1400" u="none" strike="noStrike" dirty="0">
                          <a:effectLst/>
                        </a:rPr>
                        <a:t> </a:t>
                      </a:r>
                      <a:r>
                        <a:rPr lang="en-US" sz="1400" u="none" strike="noStrike" dirty="0" err="1">
                          <a:effectLst/>
                        </a:rPr>
                        <a:t>örtüşmektedir</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.797</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dirty="0">
                          <a:effectLst/>
                        </a:rPr>
                        <a:t>Retro </a:t>
                      </a:r>
                      <a:r>
                        <a:rPr lang="en-US" sz="1400" u="none" strike="noStrike" dirty="0" err="1">
                          <a:effectLst/>
                        </a:rPr>
                        <a:t>ürünleri</a:t>
                      </a:r>
                      <a:r>
                        <a:rPr lang="en-US" sz="1400" u="none" strike="noStrike" dirty="0">
                          <a:effectLst/>
                        </a:rPr>
                        <a:t> modern </a:t>
                      </a:r>
                      <a:r>
                        <a:rPr lang="en-US" sz="1400" u="none" strike="noStrike" dirty="0" err="1">
                          <a:effectLst/>
                        </a:rPr>
                        <a:t>ürünlere</a:t>
                      </a:r>
                      <a:r>
                        <a:rPr lang="en-US" sz="1400" u="none" strike="noStrike" dirty="0">
                          <a:effectLst/>
                        </a:rPr>
                        <a:t> </a:t>
                      </a:r>
                      <a:r>
                        <a:rPr lang="en-US" sz="1400" u="none" strike="noStrike" dirty="0" err="1">
                          <a:effectLst/>
                        </a:rPr>
                        <a:t>tercih</a:t>
                      </a:r>
                      <a:r>
                        <a:rPr lang="en-US" sz="1400" u="none" strike="noStrike" dirty="0">
                          <a:effectLst/>
                        </a:rPr>
                        <a:t> </a:t>
                      </a:r>
                      <a:r>
                        <a:rPr lang="en-US" sz="1400" u="none" strike="noStrike" dirty="0" err="1">
                          <a:effectLst/>
                        </a:rPr>
                        <a:t>ederim</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.765</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görünümlü bir ürüne modern görünümlü bir üründen daha fazla para öderim.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dirty="0">
                          <a:effectLst/>
                        </a:rPr>
                        <a:t>.749</a:t>
                      </a:r>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Yakın zamanda retro görünümlü bir ürün alabilirim.</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.723</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 Retro kişiliğimle örtüşür.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.576</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dirty="0">
                          <a:effectLst/>
                        </a:rPr>
                        <a:t>Retro </a:t>
                      </a:r>
                      <a:r>
                        <a:rPr lang="en-US" sz="1400" u="none" strike="noStrike" dirty="0" err="1">
                          <a:effectLst/>
                        </a:rPr>
                        <a:t>görünüme</a:t>
                      </a:r>
                      <a:r>
                        <a:rPr lang="en-US" sz="1400" u="none" strike="noStrike" dirty="0">
                          <a:effectLst/>
                        </a:rPr>
                        <a:t> </a:t>
                      </a:r>
                      <a:r>
                        <a:rPr lang="en-US" sz="1400" u="none" strike="noStrike" dirty="0" err="1">
                          <a:effectLst/>
                        </a:rPr>
                        <a:t>sahip</a:t>
                      </a:r>
                      <a:r>
                        <a:rPr lang="en-US" sz="1400" u="none" strike="noStrike" dirty="0">
                          <a:effectLst/>
                        </a:rPr>
                        <a:t> </a:t>
                      </a:r>
                      <a:r>
                        <a:rPr lang="en-US" sz="1400" u="none" strike="noStrike" dirty="0" err="1">
                          <a:effectLst/>
                        </a:rPr>
                        <a:t>ürünler</a:t>
                      </a:r>
                      <a:r>
                        <a:rPr lang="en-US" sz="1400" u="none" strike="noStrike" dirty="0">
                          <a:effectLst/>
                        </a:rPr>
                        <a:t> </a:t>
                      </a:r>
                      <a:r>
                        <a:rPr lang="en-US" sz="1400" u="none" strike="noStrike" dirty="0" err="1">
                          <a:effectLst/>
                        </a:rPr>
                        <a:t>beni</a:t>
                      </a:r>
                      <a:r>
                        <a:rPr lang="en-US" sz="1400" u="none" strike="noStrike" dirty="0">
                          <a:effectLst/>
                        </a:rPr>
                        <a:t> modern </a:t>
                      </a:r>
                      <a:r>
                        <a:rPr lang="en-US" sz="1400" u="none" strike="noStrike" dirty="0" err="1">
                          <a:effectLst/>
                        </a:rPr>
                        <a:t>görünümlü</a:t>
                      </a:r>
                      <a:r>
                        <a:rPr lang="en-US" sz="1400" u="none" strike="noStrike" dirty="0">
                          <a:effectLst/>
                        </a:rPr>
                        <a:t> </a:t>
                      </a:r>
                      <a:r>
                        <a:rPr lang="en-US" sz="1400" u="none" strike="noStrike" dirty="0" err="1">
                          <a:effectLst/>
                        </a:rPr>
                        <a:t>ürünlerden</a:t>
                      </a:r>
                      <a:r>
                        <a:rPr lang="en-US" sz="1400" u="none" strike="noStrike" dirty="0">
                          <a:effectLst/>
                        </a:rPr>
                        <a:t> </a:t>
                      </a:r>
                      <a:r>
                        <a:rPr lang="en-US" sz="1400" u="none" strike="noStrike" dirty="0" err="1">
                          <a:effectLst/>
                        </a:rPr>
                        <a:t>daha</a:t>
                      </a:r>
                      <a:r>
                        <a:rPr lang="en-US" sz="1400" u="none" strike="noStrike" dirty="0">
                          <a:effectLst/>
                        </a:rPr>
                        <a:t> </a:t>
                      </a:r>
                      <a:r>
                        <a:rPr lang="en-US" sz="1400" u="none" strike="noStrike" dirty="0" err="1">
                          <a:effectLst/>
                        </a:rPr>
                        <a:t>fazla</a:t>
                      </a:r>
                      <a:r>
                        <a:rPr lang="en-US" sz="1400" u="none" strike="noStrike" dirty="0">
                          <a:effectLst/>
                        </a:rPr>
                        <a:t> </a:t>
                      </a:r>
                      <a:r>
                        <a:rPr lang="en-US" sz="1400" u="none" strike="noStrike" dirty="0" err="1">
                          <a:effectLst/>
                        </a:rPr>
                        <a:t>cezbeder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.613</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ürünleri kullanırken geçmişime sahip çıktığımı hissederim.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.788</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dirty="0">
                          <a:effectLst/>
                        </a:rPr>
                        <a:t>Retro </a:t>
                      </a:r>
                      <a:r>
                        <a:rPr lang="en-US" sz="1400" u="none" strike="noStrike" dirty="0" err="1">
                          <a:effectLst/>
                        </a:rPr>
                        <a:t>eski</a:t>
                      </a:r>
                      <a:r>
                        <a:rPr lang="en-US" sz="1400" u="none" strike="noStrike" dirty="0">
                          <a:effectLst/>
                        </a:rPr>
                        <a:t> </a:t>
                      </a:r>
                      <a:r>
                        <a:rPr lang="en-US" sz="1400" u="none" strike="noStrike" dirty="0" err="1">
                          <a:effectLst/>
                        </a:rPr>
                        <a:t>güzel</a:t>
                      </a:r>
                      <a:r>
                        <a:rPr lang="en-US" sz="1400" u="none" strike="noStrike" dirty="0">
                          <a:effectLst/>
                        </a:rPr>
                        <a:t> </a:t>
                      </a:r>
                      <a:r>
                        <a:rPr lang="en-US" sz="1400" u="none" strike="noStrike" dirty="0" err="1">
                          <a:effectLst/>
                        </a:rPr>
                        <a:t>günleri</a:t>
                      </a:r>
                      <a:r>
                        <a:rPr lang="en-US" sz="1400" u="none" strike="noStrike" dirty="0">
                          <a:effectLst/>
                        </a:rPr>
                        <a:t> </a:t>
                      </a:r>
                      <a:r>
                        <a:rPr lang="en-US" sz="1400" u="none" strike="noStrike" dirty="0" err="1">
                          <a:effectLst/>
                        </a:rPr>
                        <a:t>bugün</a:t>
                      </a:r>
                      <a:r>
                        <a:rPr lang="en-US" sz="1400" u="none" strike="noStrike" dirty="0">
                          <a:effectLst/>
                        </a:rPr>
                        <a:t> de </a:t>
                      </a:r>
                      <a:r>
                        <a:rPr lang="en-US" sz="1400" u="none" strike="noStrike" dirty="0" err="1">
                          <a:effectLst/>
                        </a:rPr>
                        <a:t>yaşamamı</a:t>
                      </a:r>
                      <a:r>
                        <a:rPr lang="en-US" sz="1400" u="none" strike="noStrike" dirty="0">
                          <a:effectLst/>
                        </a:rPr>
                        <a:t> </a:t>
                      </a:r>
                      <a:r>
                        <a:rPr lang="en-US" sz="1400" u="none" strike="noStrike" dirty="0" err="1">
                          <a:effectLst/>
                        </a:rPr>
                        <a:t>sağlar</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.758</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eski güzel günleri geri getirmese de o zamanların ruhunu getirir.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.626</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bana kim olduğumu hatırlattığı için önemlidir.</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.599</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görünüme sahip ürünler güvende hissetmemi sağlar.</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.530</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dirty="0">
                          <a:effectLst/>
                        </a:rPr>
                        <a:t>Retro </a:t>
                      </a:r>
                      <a:r>
                        <a:rPr lang="en-US" sz="1400" u="none" strike="noStrike" dirty="0" err="1">
                          <a:effectLst/>
                        </a:rPr>
                        <a:t>görünüme</a:t>
                      </a:r>
                      <a:r>
                        <a:rPr lang="en-US" sz="1400" u="none" strike="noStrike" dirty="0">
                          <a:effectLst/>
                        </a:rPr>
                        <a:t> </a:t>
                      </a:r>
                      <a:r>
                        <a:rPr lang="en-US" sz="1400" u="none" strike="noStrike" dirty="0" err="1">
                          <a:effectLst/>
                        </a:rPr>
                        <a:t>sahip</a:t>
                      </a:r>
                      <a:r>
                        <a:rPr lang="en-US" sz="1400" u="none" strike="noStrike" dirty="0">
                          <a:effectLst/>
                        </a:rPr>
                        <a:t> </a:t>
                      </a:r>
                      <a:r>
                        <a:rPr lang="en-US" sz="1400" u="none" strike="noStrike" dirty="0" err="1">
                          <a:effectLst/>
                        </a:rPr>
                        <a:t>ürünleri</a:t>
                      </a:r>
                      <a:r>
                        <a:rPr lang="en-US" sz="1400" u="none" strike="noStrike" dirty="0">
                          <a:effectLst/>
                        </a:rPr>
                        <a:t> </a:t>
                      </a:r>
                      <a:r>
                        <a:rPr lang="en-US" sz="1400" u="none" strike="noStrike" dirty="0" err="1">
                          <a:effectLst/>
                        </a:rPr>
                        <a:t>kullanmak</a:t>
                      </a:r>
                      <a:r>
                        <a:rPr lang="en-US" sz="1400" u="none" strike="noStrike" dirty="0">
                          <a:effectLst/>
                        </a:rPr>
                        <a:t> </a:t>
                      </a:r>
                      <a:r>
                        <a:rPr lang="en-US" sz="1400" u="none" strike="noStrike" dirty="0" err="1">
                          <a:effectLst/>
                        </a:rPr>
                        <a:t>bende</a:t>
                      </a:r>
                      <a:r>
                        <a:rPr lang="en-US" sz="1400" u="none" strike="noStrike" dirty="0">
                          <a:effectLst/>
                        </a:rPr>
                        <a:t> </a:t>
                      </a:r>
                      <a:r>
                        <a:rPr lang="en-US" sz="1400" u="none" strike="noStrike" dirty="0" err="1">
                          <a:effectLst/>
                        </a:rPr>
                        <a:t>kuşku</a:t>
                      </a:r>
                      <a:r>
                        <a:rPr lang="en-US" sz="1400" u="none" strike="noStrike" dirty="0">
                          <a:effectLst/>
                        </a:rPr>
                        <a:t> </a:t>
                      </a:r>
                      <a:r>
                        <a:rPr lang="en-US" sz="1400" u="none" strike="noStrike" dirty="0" err="1">
                          <a:effectLst/>
                        </a:rPr>
                        <a:t>yaratır</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.817</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görünüme sahip ürünler kullanışsızdır.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.813</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görünüme sahip ürünler hayal kırıklığı yaratır.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.633</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eski ve yeni olanın birleşimidir.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.786</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zamandan bağımsız olmaktır.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.713</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görünüme sahip ürünler pahalıdır.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.829</a:t>
                      </a:r>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a:effectLst/>
                        </a:rPr>
                        <a:t>Retro görünüme sahip ürünler lüks ürünlerdir. </a:t>
                      </a:r>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a:effectLst/>
                        </a:rPr>
                        <a:t>.784</a:t>
                      </a:r>
                      <a:endParaRPr lang="en-US" sz="1400" b="0" i="0" u="none" strike="noStrike">
                        <a:solidFill>
                          <a:srgbClr val="000000"/>
                        </a:solidFill>
                        <a:effectLst/>
                        <a:latin typeface="Calibri" panose="020F0502020204030204" pitchFamily="34" charset="0"/>
                      </a:endParaRPr>
                    </a:p>
                  </a:txBody>
                  <a:tcPr marL="7596" marR="7596" marT="7596" marB="0" anchor="b"/>
                </a:tc>
              </a:tr>
              <a:tr h="217405">
                <a:tc>
                  <a:txBody>
                    <a:bodyPr/>
                    <a:lstStyle/>
                    <a:p>
                      <a:pPr algn="l" fontAlgn="b"/>
                      <a:r>
                        <a:rPr lang="en-US" sz="1400" u="none" strike="noStrike" dirty="0">
                          <a:effectLst/>
                        </a:rPr>
                        <a:t>Retro </a:t>
                      </a:r>
                      <a:r>
                        <a:rPr lang="en-US" sz="1400" u="none" strike="noStrike" dirty="0" err="1">
                          <a:effectLst/>
                        </a:rPr>
                        <a:t>görünüme</a:t>
                      </a:r>
                      <a:r>
                        <a:rPr lang="en-US" sz="1400" u="none" strike="noStrike" dirty="0">
                          <a:effectLst/>
                        </a:rPr>
                        <a:t> </a:t>
                      </a:r>
                      <a:r>
                        <a:rPr lang="en-US" sz="1400" u="none" strike="noStrike" dirty="0" err="1">
                          <a:effectLst/>
                        </a:rPr>
                        <a:t>sahip</a:t>
                      </a:r>
                      <a:r>
                        <a:rPr lang="en-US" sz="1400" u="none" strike="noStrike" dirty="0">
                          <a:effectLst/>
                        </a:rPr>
                        <a:t> </a:t>
                      </a:r>
                      <a:r>
                        <a:rPr lang="en-US" sz="1400" u="none" strike="noStrike" dirty="0" err="1">
                          <a:effectLst/>
                        </a:rPr>
                        <a:t>ürünler</a:t>
                      </a:r>
                      <a:r>
                        <a:rPr lang="en-US" sz="1400" u="none" strike="noStrike" dirty="0">
                          <a:effectLst/>
                        </a:rPr>
                        <a:t> </a:t>
                      </a:r>
                      <a:r>
                        <a:rPr lang="en-US" sz="1400" u="none" strike="noStrike" dirty="0" err="1">
                          <a:effectLst/>
                        </a:rPr>
                        <a:t>kişiye</a:t>
                      </a:r>
                      <a:r>
                        <a:rPr lang="en-US" sz="1400" u="none" strike="noStrike" dirty="0">
                          <a:effectLst/>
                        </a:rPr>
                        <a:t> </a:t>
                      </a:r>
                      <a:r>
                        <a:rPr lang="en-US" sz="1400" u="none" strike="noStrike" dirty="0" err="1">
                          <a:effectLst/>
                        </a:rPr>
                        <a:t>özel</a:t>
                      </a:r>
                      <a:r>
                        <a:rPr lang="en-US" sz="1400" u="none" strike="noStrike" dirty="0">
                          <a:effectLst/>
                        </a:rPr>
                        <a:t> </a:t>
                      </a:r>
                      <a:r>
                        <a:rPr lang="en-US" sz="1400" u="none" strike="noStrike" dirty="0" err="1">
                          <a:effectLst/>
                        </a:rPr>
                        <a:t>hazırlanmış</a:t>
                      </a:r>
                      <a:r>
                        <a:rPr lang="en-US" sz="1400" u="none" strike="noStrike" dirty="0">
                          <a:effectLst/>
                        </a:rPr>
                        <a:t> </a:t>
                      </a:r>
                      <a:r>
                        <a:rPr lang="en-US" sz="1400" u="none" strike="noStrike" dirty="0" err="1">
                          <a:effectLst/>
                        </a:rPr>
                        <a:t>algısı</a:t>
                      </a:r>
                      <a:r>
                        <a:rPr lang="en-US" sz="1400" u="none" strike="noStrike" dirty="0">
                          <a:effectLst/>
                        </a:rPr>
                        <a:t> </a:t>
                      </a:r>
                      <a:r>
                        <a:rPr lang="en-US" sz="1400" u="none" strike="noStrike" dirty="0" err="1">
                          <a:effectLst/>
                        </a:rPr>
                        <a:t>yaratır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596" marR="7596" marT="7596" marB="0" anchor="b"/>
                </a:tc>
                <a:tc>
                  <a:txBody>
                    <a:bodyPr/>
                    <a:lstStyle/>
                    <a:p>
                      <a:pPr algn="l" fontAlgn="b"/>
                      <a:r>
                        <a:rPr lang="en-US" sz="1400" u="none" strike="noStrike" dirty="0">
                          <a:effectLst/>
                        </a:rPr>
                        <a:t>.523</a:t>
                      </a:r>
                      <a:endParaRPr lang="en-US" sz="1400" b="0" i="0" u="none" strike="noStrike" dirty="0">
                        <a:solidFill>
                          <a:srgbClr val="000000"/>
                        </a:solidFill>
                        <a:effectLst/>
                        <a:latin typeface="Calibri" panose="020F0502020204030204" pitchFamily="34" charset="0"/>
                      </a:endParaRPr>
                    </a:p>
                  </a:txBody>
                  <a:tcPr marL="7596" marR="7596" marT="7596" marB="0" anchor="b"/>
                </a:tc>
              </a:tr>
              <a:tr h="169379">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r>
              <a:tr h="187415">
                <a:tc>
                  <a:txBody>
                    <a:bodyPr/>
                    <a:lstStyle/>
                    <a:p>
                      <a:pPr algn="l" fontAlgn="b"/>
                      <a:r>
                        <a:rPr lang="en-US" sz="1200" b="1" u="none" strike="noStrike">
                          <a:solidFill>
                            <a:schemeClr val="tx1"/>
                          </a:solidFill>
                          <a:effectLst/>
                        </a:rPr>
                        <a:t>Kaiser-Meyer-Olkin örneklem ölçüm yeterlilik değeri = .88</a:t>
                      </a:r>
                      <a:endParaRPr lang="en-US" sz="1200" b="1" i="0" u="none" strike="noStrike">
                        <a:solidFill>
                          <a:schemeClr val="tx1"/>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r>
              <a:tr h="187415">
                <a:tc>
                  <a:txBody>
                    <a:bodyPr/>
                    <a:lstStyle/>
                    <a:p>
                      <a:pPr algn="l" fontAlgn="b"/>
                      <a:r>
                        <a:rPr lang="en-US" sz="1200" b="1" u="none" strike="noStrike" dirty="0">
                          <a:solidFill>
                            <a:schemeClr val="tx1"/>
                          </a:solidFill>
                          <a:effectLst/>
                        </a:rPr>
                        <a:t>Bartlett Test = .00</a:t>
                      </a:r>
                      <a:endParaRPr lang="en-US" sz="1200" b="1" i="0" u="none" strike="noStrike" dirty="0">
                        <a:solidFill>
                          <a:schemeClr val="tx1"/>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r>
              <a:tr h="187415">
                <a:tc>
                  <a:txBody>
                    <a:bodyPr/>
                    <a:lstStyle/>
                    <a:p>
                      <a:pPr algn="l" fontAlgn="b"/>
                      <a:r>
                        <a:rPr lang="en-US" sz="1200" b="1" u="none" strike="noStrike" dirty="0" err="1">
                          <a:solidFill>
                            <a:schemeClr val="tx1"/>
                          </a:solidFill>
                          <a:effectLst/>
                        </a:rPr>
                        <a:t>Toplam</a:t>
                      </a:r>
                      <a:r>
                        <a:rPr lang="en-US" sz="1200" b="1" u="none" strike="noStrike" dirty="0">
                          <a:solidFill>
                            <a:schemeClr val="tx1"/>
                          </a:solidFill>
                          <a:effectLst/>
                        </a:rPr>
                        <a:t> </a:t>
                      </a:r>
                      <a:r>
                        <a:rPr lang="en-US" sz="1200" b="1" u="none" strike="noStrike" dirty="0" err="1">
                          <a:solidFill>
                            <a:schemeClr val="tx1"/>
                          </a:solidFill>
                          <a:effectLst/>
                        </a:rPr>
                        <a:t>açıklanan</a:t>
                      </a:r>
                      <a:r>
                        <a:rPr lang="en-US" sz="1200" b="1" u="none" strike="noStrike" dirty="0">
                          <a:solidFill>
                            <a:schemeClr val="tx1"/>
                          </a:solidFill>
                          <a:effectLst/>
                        </a:rPr>
                        <a:t> </a:t>
                      </a:r>
                      <a:r>
                        <a:rPr lang="en-US" sz="1200" b="1" u="none" strike="noStrike" dirty="0" err="1">
                          <a:solidFill>
                            <a:schemeClr val="tx1"/>
                          </a:solidFill>
                          <a:effectLst/>
                        </a:rPr>
                        <a:t>varyans</a:t>
                      </a:r>
                      <a:r>
                        <a:rPr lang="en-US" sz="1200" b="1" u="none" strike="noStrike" dirty="0">
                          <a:solidFill>
                            <a:schemeClr val="tx1"/>
                          </a:solidFill>
                          <a:effectLst/>
                        </a:rPr>
                        <a:t> = %66</a:t>
                      </a:r>
                      <a:endParaRPr lang="en-US" sz="1200" b="1" i="0" u="none" strike="noStrike" dirty="0">
                        <a:solidFill>
                          <a:schemeClr val="tx1"/>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r>
              <a:tr h="169379">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96" marR="7596" marT="7596"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6" marR="7596" marT="7596" marB="0" anchor="b"/>
                </a:tc>
              </a:tr>
            </a:tbl>
          </a:graphicData>
        </a:graphic>
      </p:graphicFrame>
    </p:spTree>
    <p:extLst>
      <p:ext uri="{BB962C8B-B14F-4D97-AF65-F5344CB8AC3E}">
        <p14:creationId xmlns:p14="http://schemas.microsoft.com/office/powerpoint/2010/main" val="27366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F92025-E5C5-45A0-89EC-D61E97540506}" type="datetime1">
              <a:rPr lang="en-US" smtClean="0"/>
              <a:pPr/>
              <a:t>6/12/2015</a:t>
            </a:fld>
            <a:endParaRPr lang="en-US" dirty="0"/>
          </a:p>
        </p:txBody>
      </p:sp>
      <p:sp>
        <p:nvSpPr>
          <p:cNvPr id="5" name="Footer Placeholder 4"/>
          <p:cNvSpPr>
            <a:spLocks noGrp="1"/>
          </p:cNvSpPr>
          <p:nvPr>
            <p:ph type="ftr" sz="quarter" idx="11"/>
          </p:nvPr>
        </p:nvSpPr>
        <p:spPr/>
        <p:txBody>
          <a:bodyPr/>
          <a:lstStyle/>
          <a:p>
            <a:r>
              <a:rPr lang="tr-TR" smtClean="0"/>
              <a:t>20. Ulusal Pazarlama Kongresi</a:t>
            </a:r>
            <a:endParaRPr lang="en-US" dirty="0"/>
          </a:p>
        </p:txBody>
      </p:sp>
      <p:sp>
        <p:nvSpPr>
          <p:cNvPr id="6" name="Slide Number Placeholder 5"/>
          <p:cNvSpPr>
            <a:spLocks noGrp="1"/>
          </p:cNvSpPr>
          <p:nvPr>
            <p:ph type="sldNum" sz="quarter" idx="12"/>
          </p:nvPr>
        </p:nvSpPr>
        <p:spPr/>
        <p:txBody>
          <a:bodyPr/>
          <a:lstStyle/>
          <a:p>
            <a:fld id="{4A36D789-0C7D-4890-B75F-5FAF506EB3EA}" type="slidenum">
              <a:rPr lang="en-US" smtClean="0"/>
              <a:pPr/>
              <a:t>17</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3797269"/>
              </p:ext>
            </p:extLst>
          </p:nvPr>
        </p:nvGraphicFramePr>
        <p:xfrm>
          <a:off x="963169" y="853434"/>
          <a:ext cx="10290047" cy="5181615"/>
        </p:xfrm>
        <a:graphic>
          <a:graphicData uri="http://schemas.openxmlformats.org/drawingml/2006/table">
            <a:tbl>
              <a:tblPr>
                <a:tableStyleId>{638B1855-1B75-4FBE-930C-398BA8C253C6}</a:tableStyleId>
              </a:tblPr>
              <a:tblGrid>
                <a:gridCol w="6977038"/>
                <a:gridCol w="1947475"/>
                <a:gridCol w="1365534"/>
              </a:tblGrid>
              <a:tr h="471055">
                <a:tc>
                  <a:txBody>
                    <a:bodyPr/>
                    <a:lstStyle/>
                    <a:p>
                      <a:pPr algn="l" fontAlgn="ctr"/>
                      <a:r>
                        <a:rPr lang="en-US" sz="1400" u="none" strike="noStrike" dirty="0" err="1">
                          <a:effectLst/>
                        </a:rPr>
                        <a:t>Maddeler</a:t>
                      </a:r>
                      <a:endParaRPr lang="en-US" sz="1400" b="0" i="0" u="none" strike="noStrike" dirty="0">
                        <a:solidFill>
                          <a:srgbClr val="000000"/>
                        </a:solidFill>
                        <a:effectLst/>
                        <a:latin typeface="Calibri" panose="020F0502020204030204" pitchFamily="34" charset="0"/>
                      </a:endParaRPr>
                    </a:p>
                  </a:txBody>
                  <a:tcPr marL="7541" marR="7541" marT="7541" marB="0" anchor="ctr"/>
                </a:tc>
                <a:tc>
                  <a:txBody>
                    <a:bodyPr/>
                    <a:lstStyle/>
                    <a:p>
                      <a:pPr algn="ctr" fontAlgn="b"/>
                      <a:r>
                        <a:rPr lang="en-US" sz="1400" u="none" strike="noStrike" kern="1200" dirty="0" smtClean="0">
                          <a:solidFill>
                            <a:schemeClr val="lt1"/>
                          </a:solidFill>
                          <a:effectLst/>
                          <a:latin typeface="+mn-lt"/>
                          <a:ea typeface="+mn-ea"/>
                          <a:cs typeface="+mn-cs"/>
                        </a:rPr>
                        <a:t>Standardize</a:t>
                      </a:r>
                      <a:r>
                        <a:rPr lang="en-US" sz="1400" u="none" strike="noStrike" dirty="0" smtClean="0">
                          <a:effectLst/>
                        </a:rPr>
                        <a:t> </a:t>
                      </a:r>
                      <a:r>
                        <a:rPr lang="en-US" sz="1400" u="none" strike="noStrike" dirty="0" err="1" smtClean="0">
                          <a:effectLst/>
                        </a:rPr>
                        <a:t>Faktör</a:t>
                      </a:r>
                      <a:r>
                        <a:rPr lang="en-US" sz="1400" u="none" strike="noStrike" dirty="0" smtClean="0">
                          <a:effectLst/>
                        </a:rPr>
                        <a:t> </a:t>
                      </a:r>
                      <a:r>
                        <a:rPr lang="en-US" sz="1400" u="none" strike="noStrike" dirty="0" err="1" smtClean="0">
                          <a:effectLst/>
                        </a:rPr>
                        <a:t>Yükleri</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ctr"/>
                      <a:endParaRPr lang="tr-TR" sz="1400" u="none" strike="noStrike" dirty="0" smtClean="0">
                        <a:effectLst/>
                      </a:endParaRPr>
                    </a:p>
                    <a:p>
                      <a:pPr algn="ctr" fontAlgn="ctr"/>
                      <a:r>
                        <a:rPr lang="en-US" sz="1400" u="none" strike="noStrike" dirty="0" smtClean="0">
                          <a:effectLst/>
                        </a:rPr>
                        <a:t>t-</a:t>
                      </a:r>
                      <a:r>
                        <a:rPr lang="en-US" sz="1400" u="none" strike="noStrike" dirty="0" err="1" smtClean="0">
                          <a:effectLst/>
                        </a:rPr>
                        <a:t>değerleri</a:t>
                      </a:r>
                      <a:endParaRPr lang="en-US" sz="1400" b="0" i="0" u="none" strike="noStrike" dirty="0">
                        <a:solidFill>
                          <a:srgbClr val="000000"/>
                        </a:solidFill>
                        <a:effectLst/>
                        <a:latin typeface="Calibri" panose="020F0502020204030204" pitchFamily="34" charset="0"/>
                      </a:endParaRPr>
                    </a:p>
                  </a:txBody>
                  <a:tcPr marL="7541" marR="7541" marT="7541" marB="0" anchor="ctr"/>
                </a:tc>
              </a:tr>
              <a:tr h="235528">
                <a:tc>
                  <a:txBody>
                    <a:bodyPr/>
                    <a:lstStyle/>
                    <a:p>
                      <a:pPr algn="l" fontAlgn="b"/>
                      <a:r>
                        <a:rPr lang="en-US" sz="1400" u="none" strike="noStrike">
                          <a:effectLst/>
                        </a:rPr>
                        <a:t>Retro görünüme sahip ürünler seçtiğim yaşam tarzı ile örtüşmektedir.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.754***</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10.259</a:t>
                      </a:r>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dirty="0">
                          <a:effectLst/>
                        </a:rPr>
                        <a:t>Retro </a:t>
                      </a:r>
                      <a:r>
                        <a:rPr lang="en-US" sz="1400" u="none" strike="noStrike" dirty="0" err="1">
                          <a:effectLst/>
                        </a:rPr>
                        <a:t>ürünleri</a:t>
                      </a:r>
                      <a:r>
                        <a:rPr lang="en-US" sz="1400" u="none" strike="noStrike" dirty="0">
                          <a:effectLst/>
                        </a:rPr>
                        <a:t> modern </a:t>
                      </a:r>
                      <a:r>
                        <a:rPr lang="en-US" sz="1400" u="none" strike="noStrike" dirty="0" err="1">
                          <a:effectLst/>
                        </a:rPr>
                        <a:t>ürünlere</a:t>
                      </a:r>
                      <a:r>
                        <a:rPr lang="en-US" sz="1400" u="none" strike="noStrike" dirty="0">
                          <a:effectLst/>
                        </a:rPr>
                        <a:t> </a:t>
                      </a:r>
                      <a:r>
                        <a:rPr lang="en-US" sz="1400" u="none" strike="noStrike" dirty="0" err="1">
                          <a:effectLst/>
                        </a:rPr>
                        <a:t>tercih</a:t>
                      </a:r>
                      <a:r>
                        <a:rPr lang="en-US" sz="1400" u="none" strike="noStrike" dirty="0">
                          <a:effectLst/>
                        </a:rPr>
                        <a:t> </a:t>
                      </a:r>
                      <a:r>
                        <a:rPr lang="en-US" sz="1400" u="none" strike="noStrike" dirty="0" err="1">
                          <a:effectLst/>
                        </a:rPr>
                        <a:t>ederim</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.832***</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11.300</a:t>
                      </a:r>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görünümlü bir ürüne modern görünümlü bir üründen daha fazla para öderim.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.717***</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Yakın zamanda retro görünümlü bir ürün alabilirim.</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.806***</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10.870</a:t>
                      </a:r>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 Retro kişiliğimle örtüşür.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.676***</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8.976</a:t>
                      </a:r>
                      <a:endParaRPr lang="en-US" sz="1400" b="0" i="0" u="none" strike="noStrike">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görünüme sahip ürünler beni modern görünümlü ürünlerden daha fazla cezbeder.</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.762***</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10.129</a:t>
                      </a:r>
                      <a:endParaRPr lang="en-US" sz="1400" b="0" i="0" u="none" strike="noStrike">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ürünleri kullanırken geçmişime sahip çıktığımı hissederim.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.699***</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9.298</a:t>
                      </a:r>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eski güzel günleri bugün de yaşamamı sağlar.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.847***</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11.736</a:t>
                      </a:r>
                      <a:endParaRPr lang="en-US" sz="1400" b="0" i="0" u="none" strike="noStrike">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dirty="0">
                          <a:effectLst/>
                        </a:rPr>
                        <a:t>Retro </a:t>
                      </a:r>
                      <a:r>
                        <a:rPr lang="en-US" sz="1400" u="none" strike="noStrike" dirty="0" err="1">
                          <a:effectLst/>
                        </a:rPr>
                        <a:t>eski</a:t>
                      </a:r>
                      <a:r>
                        <a:rPr lang="en-US" sz="1400" u="none" strike="noStrike" dirty="0">
                          <a:effectLst/>
                        </a:rPr>
                        <a:t> </a:t>
                      </a:r>
                      <a:r>
                        <a:rPr lang="en-US" sz="1400" u="none" strike="noStrike" dirty="0" err="1">
                          <a:effectLst/>
                        </a:rPr>
                        <a:t>güzel</a:t>
                      </a:r>
                      <a:r>
                        <a:rPr lang="en-US" sz="1400" u="none" strike="noStrike" dirty="0">
                          <a:effectLst/>
                        </a:rPr>
                        <a:t> </a:t>
                      </a:r>
                      <a:r>
                        <a:rPr lang="en-US" sz="1400" u="none" strike="noStrike" dirty="0" err="1">
                          <a:effectLst/>
                        </a:rPr>
                        <a:t>günleri</a:t>
                      </a:r>
                      <a:r>
                        <a:rPr lang="en-US" sz="1400" u="none" strike="noStrike" dirty="0">
                          <a:effectLst/>
                        </a:rPr>
                        <a:t> </a:t>
                      </a:r>
                      <a:r>
                        <a:rPr lang="en-US" sz="1400" u="none" strike="noStrike" dirty="0" err="1">
                          <a:effectLst/>
                        </a:rPr>
                        <a:t>geri</a:t>
                      </a:r>
                      <a:r>
                        <a:rPr lang="en-US" sz="1400" u="none" strike="noStrike" dirty="0">
                          <a:effectLst/>
                        </a:rPr>
                        <a:t> </a:t>
                      </a:r>
                      <a:r>
                        <a:rPr lang="en-US" sz="1400" u="none" strike="noStrike" dirty="0" err="1">
                          <a:effectLst/>
                        </a:rPr>
                        <a:t>getirmese</a:t>
                      </a:r>
                      <a:r>
                        <a:rPr lang="en-US" sz="1400" u="none" strike="noStrike" dirty="0">
                          <a:effectLst/>
                        </a:rPr>
                        <a:t> de o </a:t>
                      </a:r>
                      <a:r>
                        <a:rPr lang="en-US" sz="1400" u="none" strike="noStrike" dirty="0" err="1">
                          <a:effectLst/>
                        </a:rPr>
                        <a:t>zamanların</a:t>
                      </a:r>
                      <a:r>
                        <a:rPr lang="en-US" sz="1400" u="none" strike="noStrike" dirty="0">
                          <a:effectLst/>
                        </a:rPr>
                        <a:t> </a:t>
                      </a:r>
                      <a:r>
                        <a:rPr lang="en-US" sz="1400" u="none" strike="noStrike" dirty="0" err="1">
                          <a:effectLst/>
                        </a:rPr>
                        <a:t>ruhunu</a:t>
                      </a:r>
                      <a:r>
                        <a:rPr lang="en-US" sz="1400" u="none" strike="noStrike" dirty="0">
                          <a:effectLst/>
                        </a:rPr>
                        <a:t> </a:t>
                      </a:r>
                      <a:r>
                        <a:rPr lang="en-US" sz="1400" u="none" strike="noStrike" dirty="0" err="1">
                          <a:effectLst/>
                        </a:rPr>
                        <a:t>getirir</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.750***</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bana kim olduğumu hatırlattığı için önemlidir.</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Deleted</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görünüme sahip ürünler güvende hissetmemi sağlar.</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Deleted</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görünüme sahip ürünleri kullanmak bende kuşku yaratır.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.711***</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görünüme sahip ürünler kullanışsızdır.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.798***</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8.367</a:t>
                      </a:r>
                      <a:endParaRPr lang="en-US" sz="1400" b="0" i="0" u="none" strike="noStrike">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görünüme sahip ürünler hayal kırıklığı yaratır.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.624***</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7.204</a:t>
                      </a:r>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eski ve yeni olanın birleşimidir.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.589***</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dirty="0">
                          <a:effectLst/>
                        </a:rPr>
                        <a:t>5.753</a:t>
                      </a:r>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zamandan bağımsız olmaktır.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.756***</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görünüme sahip ürünler pahalıdır.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.737***</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7.596</a:t>
                      </a:r>
                      <a:endParaRPr lang="en-US" sz="1400" b="0" i="0" u="none" strike="noStrike">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görünüme sahip ürünler lüks ürünlerdir. </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.787***</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a:effectLst/>
                        </a:rPr>
                        <a:t>Retro görünüme sahip ürünler kişiye özel hazırlanmış algısı yaratır.</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r>
                        <a:rPr lang="en-US" sz="1400" u="none" strike="noStrike">
                          <a:effectLst/>
                        </a:rPr>
                        <a:t>Deleted</a:t>
                      </a:r>
                      <a:endParaRPr lang="en-US" sz="1400" b="0" i="0" u="none" strike="noStrike">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541" marR="7541" marT="7541" marB="0" anchor="b"/>
                </a:tc>
              </a:tr>
              <a:tr h="235528">
                <a:tc>
                  <a:txBody>
                    <a:bodyPr/>
                    <a:lstStyle/>
                    <a:p>
                      <a:pPr algn="l" fontAlgn="b"/>
                      <a:r>
                        <a:rPr lang="en-US" sz="1400" u="none" strike="noStrike" dirty="0">
                          <a:effectLst/>
                        </a:rPr>
                        <a:t>*** p&lt;.01 (one-tailed tests).</a:t>
                      </a:r>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541" marR="7541" marT="7541"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541" marR="7541" marT="7541" marB="0" anchor="b"/>
                </a:tc>
              </a:tr>
            </a:tbl>
          </a:graphicData>
        </a:graphic>
      </p:graphicFrame>
    </p:spTree>
    <p:extLst>
      <p:ext uri="{BB962C8B-B14F-4D97-AF65-F5344CB8AC3E}">
        <p14:creationId xmlns:p14="http://schemas.microsoft.com/office/powerpoint/2010/main" val="3502925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Doğrulayıcı Faktör Analizi </a:t>
            </a:r>
            <a:endParaRPr lang="en-US" b="1" dirty="0"/>
          </a:p>
        </p:txBody>
      </p:sp>
      <p:sp>
        <p:nvSpPr>
          <p:cNvPr id="3" name="Content Placeholder 2"/>
          <p:cNvSpPr>
            <a:spLocks noGrp="1"/>
          </p:cNvSpPr>
          <p:nvPr>
            <p:ph idx="1"/>
          </p:nvPr>
        </p:nvSpPr>
        <p:spPr/>
        <p:txBody>
          <a:bodyPr>
            <a:normAutofit/>
          </a:bodyPr>
          <a:lstStyle/>
          <a:p>
            <a:pPr algn="just"/>
            <a:r>
              <a:rPr lang="tr-TR" dirty="0" smtClean="0"/>
              <a:t>Doğrulayıcı Faktör analizinin sonucunda ulaşılan değerler gözlemlenen ve tahmin edilen covaryans matrisinin uyumlu olduğunu göstermiştir </a:t>
            </a:r>
            <a:r>
              <a:rPr lang="en-US" dirty="0" smtClean="0"/>
              <a:t>[</a:t>
            </a:r>
            <a:r>
              <a:rPr lang="en-US" dirty="0"/>
              <a:t>Comparative Fit Index </a:t>
            </a:r>
            <a:r>
              <a:rPr lang="en-US" dirty="0" smtClean="0"/>
              <a:t>(CFI</a:t>
            </a:r>
            <a:r>
              <a:rPr lang="en-US" dirty="0"/>
              <a:t>) = .</a:t>
            </a:r>
            <a:r>
              <a:rPr lang="en-US" dirty="0" smtClean="0"/>
              <a:t>9</a:t>
            </a:r>
            <a:r>
              <a:rPr lang="tr-TR" dirty="0"/>
              <a:t>5</a:t>
            </a:r>
            <a:r>
              <a:rPr lang="tr-TR" dirty="0" smtClean="0"/>
              <a:t>; </a:t>
            </a:r>
            <a:r>
              <a:rPr lang="en-US" dirty="0" smtClean="0"/>
              <a:t>Root </a:t>
            </a:r>
            <a:r>
              <a:rPr lang="en-US" dirty="0"/>
              <a:t>mean square </a:t>
            </a:r>
            <a:r>
              <a:rPr lang="en-US" dirty="0" smtClean="0"/>
              <a:t>residual</a:t>
            </a:r>
            <a:r>
              <a:rPr lang="tr-TR" dirty="0" smtClean="0"/>
              <a:t> (RMR) = .05, </a:t>
            </a:r>
            <a:r>
              <a:rPr lang="en-US" dirty="0"/>
              <a:t>Goodness of Fit Index </a:t>
            </a:r>
            <a:r>
              <a:rPr lang="tr-TR" dirty="0"/>
              <a:t>(GFI)= .</a:t>
            </a:r>
            <a:r>
              <a:rPr lang="tr-TR" dirty="0" smtClean="0"/>
              <a:t>90; </a:t>
            </a:r>
            <a:r>
              <a:rPr lang="en-US" dirty="0"/>
              <a:t>The Tucker-Lewis coefficient </a:t>
            </a:r>
            <a:r>
              <a:rPr lang="tr-TR" dirty="0" smtClean="0"/>
              <a:t>(TLI); 93 R</a:t>
            </a:r>
            <a:r>
              <a:rPr lang="en-US" dirty="0" err="1" smtClean="0"/>
              <a:t>oot</a:t>
            </a:r>
            <a:r>
              <a:rPr lang="en-US" dirty="0" smtClean="0"/>
              <a:t> </a:t>
            </a:r>
            <a:r>
              <a:rPr lang="en-US" dirty="0"/>
              <a:t>mean square error of approximation (RMSEA) = .</a:t>
            </a:r>
            <a:r>
              <a:rPr lang="en-US" dirty="0" smtClean="0"/>
              <a:t>0</a:t>
            </a:r>
            <a:r>
              <a:rPr lang="tr-TR" dirty="0"/>
              <a:t>6</a:t>
            </a:r>
            <a:r>
              <a:rPr lang="en-US" dirty="0" smtClean="0"/>
              <a:t>]</a:t>
            </a:r>
            <a:r>
              <a:rPr lang="tr-TR" dirty="0" smtClean="0"/>
              <a:t>.</a:t>
            </a:r>
          </a:p>
          <a:p>
            <a:pPr marL="0" indent="0" algn="just">
              <a:buNone/>
            </a:pPr>
            <a:r>
              <a:rPr lang="tr-TR" dirty="0" smtClean="0"/>
              <a:t> </a:t>
            </a:r>
            <a:endParaRPr lang="en-US" dirty="0"/>
          </a:p>
        </p:txBody>
      </p:sp>
      <p:sp>
        <p:nvSpPr>
          <p:cNvPr id="4" name="Date Placeholder 3"/>
          <p:cNvSpPr>
            <a:spLocks noGrp="1"/>
          </p:cNvSpPr>
          <p:nvPr>
            <p:ph type="dt" sz="half" idx="10"/>
          </p:nvPr>
        </p:nvSpPr>
        <p:spPr/>
        <p:txBody>
          <a:bodyPr/>
          <a:lstStyle/>
          <a:p>
            <a:fld id="{16F92025-E5C5-45A0-89EC-D61E97540506}" type="datetime1">
              <a:rPr lang="en-US" smtClean="0"/>
              <a:pPr/>
              <a:t>6/12/2015</a:t>
            </a:fld>
            <a:endParaRPr lang="en-US" dirty="0"/>
          </a:p>
        </p:txBody>
      </p:sp>
      <p:sp>
        <p:nvSpPr>
          <p:cNvPr id="5" name="Footer Placeholder 4"/>
          <p:cNvSpPr>
            <a:spLocks noGrp="1"/>
          </p:cNvSpPr>
          <p:nvPr>
            <p:ph type="ftr" sz="quarter" idx="11"/>
          </p:nvPr>
        </p:nvSpPr>
        <p:spPr/>
        <p:txBody>
          <a:bodyPr/>
          <a:lstStyle/>
          <a:p>
            <a:r>
              <a:rPr lang="tr-TR" smtClean="0"/>
              <a:t>20. Ulusal Pazarlama Kongresi</a:t>
            </a:r>
            <a:endParaRPr lang="en-US" dirty="0"/>
          </a:p>
        </p:txBody>
      </p:sp>
      <p:sp>
        <p:nvSpPr>
          <p:cNvPr id="6" name="Slide Number Placeholder 5"/>
          <p:cNvSpPr>
            <a:spLocks noGrp="1"/>
          </p:cNvSpPr>
          <p:nvPr>
            <p:ph type="sldNum" sz="quarter" idx="12"/>
          </p:nvPr>
        </p:nvSpPr>
        <p:spPr/>
        <p:txBody>
          <a:bodyPr/>
          <a:lstStyle/>
          <a:p>
            <a:fld id="{4A36D789-0C7D-4890-B75F-5FAF506EB3EA}" type="slidenum">
              <a:rPr lang="en-US" smtClean="0"/>
              <a:pPr/>
              <a:t>18</a:t>
            </a:fld>
            <a:endParaRPr lang="en-US"/>
          </a:p>
        </p:txBody>
      </p:sp>
    </p:spTree>
    <p:extLst>
      <p:ext uri="{BB962C8B-B14F-4D97-AF65-F5344CB8AC3E}">
        <p14:creationId xmlns:p14="http://schemas.microsoft.com/office/powerpoint/2010/main" val="190063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Sonuç </a:t>
            </a:r>
            <a:endParaRPr lang="en-US" b="1" dirty="0"/>
          </a:p>
        </p:txBody>
      </p:sp>
      <p:sp>
        <p:nvSpPr>
          <p:cNvPr id="3" name="Content Placeholder 2"/>
          <p:cNvSpPr>
            <a:spLocks noGrp="1"/>
          </p:cNvSpPr>
          <p:nvPr>
            <p:ph idx="1"/>
          </p:nvPr>
        </p:nvSpPr>
        <p:spPr/>
        <p:txBody>
          <a:bodyPr>
            <a:normAutofit lnSpcReduction="10000"/>
          </a:bodyPr>
          <a:lstStyle/>
          <a:p>
            <a:pPr algn="just"/>
            <a:r>
              <a:rPr lang="tr-TR" dirty="0"/>
              <a:t>Retro pazarlama araştırmalarında gözlemlenen genel yaklaşım kişilerin retro ürünlere olan merakının nostalji üzerinden açıklanmaya çalışılmasıdır. Oysa, literatür analizi kısmında da belirtildiği üzere, retro -sunduğu yenilik bakımından- nostaljiden ayrışmaktadır. Günümüz tüketicisi Holbrook’un (1993) tanımladığı nostaljiden farklı bir “neo-nostalji” (Jameson, 1991) özlemi </a:t>
            </a:r>
            <a:r>
              <a:rPr lang="tr-TR" dirty="0" smtClean="0"/>
              <a:t>içindedir.</a:t>
            </a:r>
          </a:p>
          <a:p>
            <a:pPr algn="just"/>
            <a:r>
              <a:rPr lang="tr-TR" dirty="0"/>
              <a:t>Bu çalışmada ulaşılması beklenen sonuç sözü edilen bu önemli yapısal farkı vurgulayan ve dolayısıyla günümüz tüketicisinin retro yatkınlığını yansıtan yeni bir ölçek meydana getirmektir. Bu bağlamda, adı geçen ölçek için üretilen maddelerin yöntem kısmında belirtilen boyutlarla örtüşmesi ve ölçeğin tüketiciler arasında giderek arttığı gözlemlenen bu eğilimi açıklaması hedeflenmektedir.</a:t>
            </a:r>
            <a:endParaRPr lang="en-US" dirty="0"/>
          </a:p>
          <a:p>
            <a:pPr algn="just"/>
            <a:endParaRPr lang="en-US" dirty="0"/>
          </a:p>
        </p:txBody>
      </p:sp>
      <p:sp>
        <p:nvSpPr>
          <p:cNvPr id="4" name="Date Placeholder 3"/>
          <p:cNvSpPr>
            <a:spLocks noGrp="1"/>
          </p:cNvSpPr>
          <p:nvPr>
            <p:ph type="dt" sz="half" idx="10"/>
          </p:nvPr>
        </p:nvSpPr>
        <p:spPr/>
        <p:txBody>
          <a:bodyPr/>
          <a:lstStyle/>
          <a:p>
            <a:fld id="{BFFC4B43-850B-4384-A06F-12AE974D547C}"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19</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318095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Sunum Planı</a:t>
            </a:r>
            <a:endParaRPr lang="en-US" b="1" dirty="0"/>
          </a:p>
        </p:txBody>
      </p:sp>
      <p:sp>
        <p:nvSpPr>
          <p:cNvPr id="3" name="Content Placeholder 2"/>
          <p:cNvSpPr>
            <a:spLocks noGrp="1"/>
          </p:cNvSpPr>
          <p:nvPr>
            <p:ph idx="1"/>
          </p:nvPr>
        </p:nvSpPr>
        <p:spPr/>
        <p:txBody>
          <a:bodyPr/>
          <a:lstStyle/>
          <a:p>
            <a:r>
              <a:rPr lang="tr-TR" dirty="0" smtClean="0"/>
              <a:t>Çalışmanın Amacı </a:t>
            </a:r>
          </a:p>
          <a:p>
            <a:r>
              <a:rPr lang="tr-TR" dirty="0" smtClean="0"/>
              <a:t>Retro </a:t>
            </a:r>
          </a:p>
          <a:p>
            <a:r>
              <a:rPr lang="tr-TR" dirty="0" smtClean="0"/>
              <a:t>Retro ve Nostalji Arasındaki İlişki</a:t>
            </a:r>
          </a:p>
          <a:p>
            <a:r>
              <a:rPr lang="tr-TR" dirty="0" smtClean="0"/>
              <a:t>Nostalji </a:t>
            </a:r>
          </a:p>
          <a:p>
            <a:r>
              <a:rPr lang="tr-TR" dirty="0" smtClean="0"/>
              <a:t>Vintage </a:t>
            </a:r>
          </a:p>
          <a:p>
            <a:r>
              <a:rPr lang="tr-TR" dirty="0" smtClean="0"/>
              <a:t>Neden Yeni Bir Ölçek? </a:t>
            </a:r>
          </a:p>
          <a:p>
            <a:r>
              <a:rPr lang="tr-TR" dirty="0" smtClean="0"/>
              <a:t>Tasarım ve Yöntem</a:t>
            </a:r>
          </a:p>
          <a:p>
            <a:r>
              <a:rPr lang="tr-TR" dirty="0" smtClean="0"/>
              <a:t>Sonuç</a:t>
            </a:r>
          </a:p>
          <a:p>
            <a:endParaRPr lang="tr-TR" dirty="0" smtClean="0"/>
          </a:p>
          <a:p>
            <a:endParaRPr lang="en-US" dirty="0"/>
          </a:p>
        </p:txBody>
      </p:sp>
      <p:sp>
        <p:nvSpPr>
          <p:cNvPr id="4" name="Date Placeholder 3"/>
          <p:cNvSpPr>
            <a:spLocks noGrp="1"/>
          </p:cNvSpPr>
          <p:nvPr>
            <p:ph type="dt" sz="half" idx="10"/>
          </p:nvPr>
        </p:nvSpPr>
        <p:spPr/>
        <p:txBody>
          <a:bodyPr/>
          <a:lstStyle/>
          <a:p>
            <a:fld id="{548CEE09-D3FE-4627-87CF-8FE11BDE9500}"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2</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262537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9937" y="2779776"/>
            <a:ext cx="4315968" cy="769441"/>
          </a:xfrm>
          <a:prstGeom prst="rect">
            <a:avLst/>
          </a:prstGeom>
        </p:spPr>
        <p:txBody>
          <a:bodyPr wrap="square">
            <a:spAutoFit/>
          </a:bodyPr>
          <a:lstStyle/>
          <a:p>
            <a:pPr algn="ctr"/>
            <a:r>
              <a:rPr lang="tr-TR" sz="4400" b="1" dirty="0"/>
              <a:t>Teşekkürler</a:t>
            </a:r>
            <a:endParaRPr lang="en-US" sz="4400" dirty="0"/>
          </a:p>
        </p:txBody>
      </p:sp>
    </p:spTree>
    <p:extLst>
      <p:ext uri="{BB962C8B-B14F-4D97-AF65-F5344CB8AC3E}">
        <p14:creationId xmlns:p14="http://schemas.microsoft.com/office/powerpoint/2010/main" val="375955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Çalışmanın Amacı </a:t>
            </a:r>
            <a:endParaRPr lang="en-US" b="1" dirty="0"/>
          </a:p>
        </p:txBody>
      </p:sp>
      <p:sp>
        <p:nvSpPr>
          <p:cNvPr id="3" name="Content Placeholder 2"/>
          <p:cNvSpPr>
            <a:spLocks noGrp="1"/>
          </p:cNvSpPr>
          <p:nvPr>
            <p:ph idx="1"/>
          </p:nvPr>
        </p:nvSpPr>
        <p:spPr/>
        <p:txBody>
          <a:bodyPr>
            <a:normAutofit/>
          </a:bodyPr>
          <a:lstStyle/>
          <a:p>
            <a:pPr algn="just"/>
            <a:r>
              <a:rPr lang="tr-TR" dirty="0" smtClean="0"/>
              <a:t>Retro </a:t>
            </a:r>
            <a:r>
              <a:rPr lang="tr-TR" dirty="0"/>
              <a:t>pazarlama araştırmalarının kavramsal tabanını </a:t>
            </a:r>
            <a:r>
              <a:rPr lang="tr-TR" dirty="0" smtClean="0"/>
              <a:t>genişletmek</a:t>
            </a:r>
          </a:p>
          <a:p>
            <a:pPr marL="0" indent="0" algn="just">
              <a:buNone/>
            </a:pPr>
            <a:endParaRPr lang="tr-TR" dirty="0"/>
          </a:p>
          <a:p>
            <a:pPr algn="just"/>
            <a:r>
              <a:rPr lang="tr-TR" dirty="0"/>
              <a:t>Tüketicilerin retro ürünlere olan yatkınlığının nicel pazarlama araştırmalarında ölçümlenmesine imkan verecek bir “</a:t>
            </a:r>
            <a:r>
              <a:rPr lang="tr-TR" b="1" dirty="0">
                <a:solidFill>
                  <a:schemeClr val="accent1">
                    <a:lumMod val="75000"/>
                  </a:schemeClr>
                </a:solidFill>
              </a:rPr>
              <a:t>retro yatkınlığı</a:t>
            </a:r>
            <a:r>
              <a:rPr lang="tr-TR" dirty="0"/>
              <a:t>” ölçeği </a:t>
            </a:r>
            <a:r>
              <a:rPr lang="tr-TR" dirty="0" smtClean="0"/>
              <a:t>geliştirerek </a:t>
            </a:r>
            <a:r>
              <a:rPr lang="tr-TR" dirty="0"/>
              <a:t>literatürün </a:t>
            </a:r>
            <a:r>
              <a:rPr lang="tr-TR" dirty="0" smtClean="0"/>
              <a:t>zenginleştirilmesine katkıda bulunmak</a:t>
            </a:r>
          </a:p>
          <a:p>
            <a:pPr algn="just"/>
            <a:endParaRPr lang="tr-TR" dirty="0" smtClean="0"/>
          </a:p>
          <a:p>
            <a:pPr algn="just"/>
            <a:r>
              <a:rPr lang="tr-TR" dirty="0" smtClean="0"/>
              <a:t>Retro </a:t>
            </a:r>
            <a:r>
              <a:rPr lang="tr-TR" dirty="0"/>
              <a:t>yatkınlığının tüketici davranışlarına olan etkisinin daha derinlikli anlaşılabilmesini </a:t>
            </a:r>
            <a:r>
              <a:rPr lang="tr-TR" dirty="0" smtClean="0"/>
              <a:t>sağlamak</a:t>
            </a:r>
            <a:endParaRPr lang="en-US" dirty="0"/>
          </a:p>
          <a:p>
            <a:pPr algn="just"/>
            <a:endParaRPr lang="tr-TR" dirty="0"/>
          </a:p>
          <a:p>
            <a:pPr algn="just"/>
            <a:endParaRPr lang="en-US" dirty="0"/>
          </a:p>
        </p:txBody>
      </p:sp>
      <p:sp>
        <p:nvSpPr>
          <p:cNvPr id="4" name="Date Placeholder 3"/>
          <p:cNvSpPr>
            <a:spLocks noGrp="1"/>
          </p:cNvSpPr>
          <p:nvPr>
            <p:ph type="dt" sz="half" idx="10"/>
          </p:nvPr>
        </p:nvSpPr>
        <p:spPr/>
        <p:txBody>
          <a:bodyPr/>
          <a:lstStyle/>
          <a:p>
            <a:fld id="{06EA6C74-DA60-410C-B6BD-5AAE5E74866F}"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3</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302735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4C828-225B-4CA3-B991-A2CFBBD50182}" type="datetime1">
              <a:rPr lang="en-US" smtClean="0"/>
              <a:t>6/12/2015</a:t>
            </a:fld>
            <a:endParaRPr lang="en-US"/>
          </a:p>
        </p:txBody>
      </p:sp>
      <p:sp>
        <p:nvSpPr>
          <p:cNvPr id="3" name="Footer Placeholder 2"/>
          <p:cNvSpPr>
            <a:spLocks noGrp="1"/>
          </p:cNvSpPr>
          <p:nvPr>
            <p:ph type="ftr" sz="quarter" idx="11"/>
          </p:nvPr>
        </p:nvSpPr>
        <p:spPr/>
        <p:txBody>
          <a:bodyPr/>
          <a:lstStyle/>
          <a:p>
            <a:r>
              <a:rPr lang="en-US" smtClean="0"/>
              <a:t>20. Ulusal Pazarlama Kongresi</a:t>
            </a:r>
            <a:endParaRPr lang="en-US"/>
          </a:p>
        </p:txBody>
      </p:sp>
      <p:sp>
        <p:nvSpPr>
          <p:cNvPr id="4" name="Slide Number Placeholder 3"/>
          <p:cNvSpPr>
            <a:spLocks noGrp="1"/>
          </p:cNvSpPr>
          <p:nvPr>
            <p:ph type="sldNum" sz="quarter" idx="12"/>
          </p:nvPr>
        </p:nvSpPr>
        <p:spPr/>
        <p:txBody>
          <a:bodyPr/>
          <a:lstStyle/>
          <a:p>
            <a:fld id="{4A36D789-0C7D-4890-B75F-5FAF506EB3EA}" type="slidenum">
              <a:rPr lang="en-US" smtClean="0"/>
              <a:t>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341" y="3098329"/>
            <a:ext cx="1548273" cy="9289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54" y="903720"/>
            <a:ext cx="2743200" cy="1371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114" y="1227013"/>
            <a:ext cx="3111233" cy="1742290"/>
          </a:xfrm>
          <a:prstGeom prst="rect">
            <a:avLst/>
          </a:prstGeom>
        </p:spPr>
      </p:pic>
      <p:pic>
        <p:nvPicPr>
          <p:cNvPr id="10" name="Picture 9"/>
          <p:cNvPicPr>
            <a:picLocks noChangeAspect="1"/>
          </p:cNvPicPr>
          <p:nvPr/>
        </p:nvPicPr>
        <p:blipFill>
          <a:blip r:embed="rId5"/>
          <a:stretch>
            <a:fillRect/>
          </a:stretch>
        </p:blipFill>
        <p:spPr>
          <a:xfrm>
            <a:off x="882707" y="2627964"/>
            <a:ext cx="1933699" cy="3602294"/>
          </a:xfrm>
          <a:prstGeom prst="rect">
            <a:avLst/>
          </a:prstGeom>
        </p:spPr>
      </p:pic>
      <p:pic>
        <p:nvPicPr>
          <p:cNvPr id="11" name="Picture 10"/>
          <p:cNvPicPr>
            <a:picLocks noChangeAspect="1"/>
          </p:cNvPicPr>
          <p:nvPr/>
        </p:nvPicPr>
        <p:blipFill rotWithShape="1">
          <a:blip r:embed="rId6"/>
          <a:srcRect r="8857"/>
          <a:stretch/>
        </p:blipFill>
        <p:spPr>
          <a:xfrm>
            <a:off x="2935123" y="2424905"/>
            <a:ext cx="602268" cy="118282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9235" y="4530622"/>
            <a:ext cx="1427330" cy="126011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6716" y="672946"/>
            <a:ext cx="1714500" cy="26670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6923" y="4543807"/>
            <a:ext cx="2466785" cy="1641533"/>
          </a:xfrm>
          <a:prstGeom prst="rect">
            <a:avLst/>
          </a:prstGeom>
        </p:spPr>
      </p:pic>
      <p:pic>
        <p:nvPicPr>
          <p:cNvPr id="15" name="Picture 14"/>
          <p:cNvPicPr>
            <a:picLocks noChangeAspect="1"/>
          </p:cNvPicPr>
          <p:nvPr/>
        </p:nvPicPr>
        <p:blipFill>
          <a:blip r:embed="rId10"/>
          <a:stretch>
            <a:fillRect/>
          </a:stretch>
        </p:blipFill>
        <p:spPr>
          <a:xfrm>
            <a:off x="8807012" y="4659681"/>
            <a:ext cx="1985968" cy="133919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4695" y="3137619"/>
            <a:ext cx="1179769" cy="1179769"/>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64620" y="3339946"/>
            <a:ext cx="1442871" cy="1082153"/>
          </a:xfrm>
          <a:prstGeom prst="rect">
            <a:avLst/>
          </a:prstGeom>
        </p:spPr>
      </p:pic>
      <p:pic>
        <p:nvPicPr>
          <p:cNvPr id="18" name="Picture 17"/>
          <p:cNvPicPr>
            <a:picLocks noChangeAspect="1"/>
          </p:cNvPicPr>
          <p:nvPr/>
        </p:nvPicPr>
        <p:blipFill>
          <a:blip r:embed="rId13"/>
          <a:stretch>
            <a:fillRect/>
          </a:stretch>
        </p:blipFill>
        <p:spPr>
          <a:xfrm>
            <a:off x="7593708" y="1227013"/>
            <a:ext cx="1920419" cy="1652454"/>
          </a:xfrm>
          <a:prstGeom prst="rect">
            <a:avLst/>
          </a:prstGeom>
        </p:spPr>
      </p:pic>
    </p:spTree>
    <p:extLst>
      <p:ext uri="{BB962C8B-B14F-4D97-AF65-F5344CB8AC3E}">
        <p14:creationId xmlns:p14="http://schemas.microsoft.com/office/powerpoint/2010/main" val="246839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Retro ve Nostalji Arasındaki İlişki</a:t>
            </a:r>
            <a:endParaRPr lang="en-US" b="1" dirty="0"/>
          </a:p>
        </p:txBody>
      </p:sp>
      <p:sp>
        <p:nvSpPr>
          <p:cNvPr id="3" name="Content Placeholder 2"/>
          <p:cNvSpPr>
            <a:spLocks noGrp="1"/>
          </p:cNvSpPr>
          <p:nvPr>
            <p:ph idx="1"/>
          </p:nvPr>
        </p:nvSpPr>
        <p:spPr/>
        <p:txBody>
          <a:bodyPr>
            <a:normAutofit/>
          </a:bodyPr>
          <a:lstStyle/>
          <a:p>
            <a:pPr algn="just"/>
            <a:r>
              <a:rPr lang="tr-TR" dirty="0" smtClean="0"/>
              <a:t>Retro Pazarlama kavramını ilk tanımlayan araştırmacı olan Stephen Brown (1999, 2001) retro pazarlamada geçmişten gelen tasarımlar kullanılarak kişinin nostalji ihtiyacına hitap edildiğine dikkat çekmektedir. </a:t>
            </a:r>
          </a:p>
          <a:p>
            <a:pPr algn="just"/>
            <a:endParaRPr lang="tr-TR" dirty="0"/>
          </a:p>
          <a:p>
            <a:pPr algn="just"/>
            <a:r>
              <a:rPr lang="tr-TR" dirty="0" smtClean="0"/>
              <a:t>Bu bağlamda, retro çalışmaların merkezinde </a:t>
            </a:r>
            <a:r>
              <a:rPr lang="tr-TR" i="1" dirty="0" smtClean="0"/>
              <a:t>nostalji</a:t>
            </a:r>
            <a:r>
              <a:rPr lang="tr-TR" dirty="0" smtClean="0"/>
              <a:t> kavramı yer almaktadır.</a:t>
            </a:r>
          </a:p>
          <a:p>
            <a:pPr algn="just"/>
            <a:endParaRPr lang="en-US" dirty="0"/>
          </a:p>
        </p:txBody>
      </p:sp>
      <p:sp>
        <p:nvSpPr>
          <p:cNvPr id="4" name="Date Placeholder 3"/>
          <p:cNvSpPr>
            <a:spLocks noGrp="1"/>
          </p:cNvSpPr>
          <p:nvPr>
            <p:ph type="dt" sz="half" idx="10"/>
          </p:nvPr>
        </p:nvSpPr>
        <p:spPr/>
        <p:txBody>
          <a:bodyPr/>
          <a:lstStyle/>
          <a:p>
            <a:fld id="{BA324EAE-7FAC-4AB2-BAC8-CD46F26059AD}"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5</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32755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Nostalji </a:t>
            </a:r>
            <a:endParaRPr lang="en-US" b="1" dirty="0"/>
          </a:p>
        </p:txBody>
      </p:sp>
      <p:sp>
        <p:nvSpPr>
          <p:cNvPr id="3" name="Content Placeholder 2"/>
          <p:cNvSpPr>
            <a:spLocks noGrp="1"/>
          </p:cNvSpPr>
          <p:nvPr>
            <p:ph idx="1"/>
          </p:nvPr>
        </p:nvSpPr>
        <p:spPr/>
        <p:txBody>
          <a:bodyPr>
            <a:normAutofit/>
          </a:bodyPr>
          <a:lstStyle/>
          <a:p>
            <a:pPr algn="just"/>
            <a:r>
              <a:rPr lang="tr-TR" dirty="0" smtClean="0"/>
              <a:t>Nostalji, geçmişe duyulan özlem ya da geçmişte yaşanmış olaylara duyulan sevgiyi ifade eder </a:t>
            </a:r>
            <a:r>
              <a:rPr lang="tr-TR" sz="1800" dirty="0" smtClean="0"/>
              <a:t>(Holbrook ve Schindler, 1991)</a:t>
            </a:r>
            <a:r>
              <a:rPr lang="tr-TR" dirty="0" smtClean="0"/>
              <a:t>. </a:t>
            </a:r>
          </a:p>
          <a:p>
            <a:pPr algn="just"/>
            <a:endParaRPr lang="tr-TR" dirty="0" smtClean="0"/>
          </a:p>
          <a:p>
            <a:pPr algn="just"/>
            <a:r>
              <a:rPr lang="tr-TR" dirty="0" smtClean="0"/>
              <a:t>Holbrook </a:t>
            </a:r>
            <a:r>
              <a:rPr lang="tr-TR" dirty="0"/>
              <a:t>(1993</a:t>
            </a:r>
            <a:r>
              <a:rPr lang="tr-TR" dirty="0" smtClean="0"/>
              <a:t>), </a:t>
            </a:r>
            <a:r>
              <a:rPr lang="tr-TR" dirty="0"/>
              <a:t>geliştirdiği nostaljiye yatkınlık ölçeği ile bireylerin nostaljiye yatkınlıklarının zamandan ve yaştan bağımsız olarak kişilerin karakter özelliklerine göre şekillendiğini ortaya koymuştur.</a:t>
            </a:r>
          </a:p>
          <a:p>
            <a:pPr algn="just"/>
            <a:endParaRPr lang="en-US" dirty="0"/>
          </a:p>
          <a:p>
            <a:pPr algn="just"/>
            <a:endParaRPr lang="en-US" dirty="0" smtClean="0"/>
          </a:p>
          <a:p>
            <a:endParaRPr lang="en-US" dirty="0"/>
          </a:p>
        </p:txBody>
      </p:sp>
      <p:sp>
        <p:nvSpPr>
          <p:cNvPr id="4" name="Date Placeholder 3"/>
          <p:cNvSpPr>
            <a:spLocks noGrp="1"/>
          </p:cNvSpPr>
          <p:nvPr>
            <p:ph type="dt" sz="half" idx="10"/>
          </p:nvPr>
        </p:nvSpPr>
        <p:spPr/>
        <p:txBody>
          <a:bodyPr/>
          <a:lstStyle/>
          <a:p>
            <a:fld id="{1D2B501E-4B71-4119-87E2-8D844FDB059F}"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6</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1496507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Vintage </a:t>
            </a:r>
            <a:endParaRPr lang="en-US" b="1" dirty="0"/>
          </a:p>
        </p:txBody>
      </p:sp>
      <p:sp>
        <p:nvSpPr>
          <p:cNvPr id="3" name="Content Placeholder 2"/>
          <p:cNvSpPr>
            <a:spLocks noGrp="1"/>
          </p:cNvSpPr>
          <p:nvPr>
            <p:ph idx="1"/>
          </p:nvPr>
        </p:nvSpPr>
        <p:spPr/>
        <p:txBody>
          <a:bodyPr>
            <a:normAutofit/>
          </a:bodyPr>
          <a:lstStyle/>
          <a:p>
            <a:pPr algn="just"/>
            <a:r>
              <a:rPr lang="tr-TR" dirty="0"/>
              <a:t>V</a:t>
            </a:r>
            <a:r>
              <a:rPr lang="tr-TR" dirty="0" smtClean="0"/>
              <a:t>intage'ın türkçe </a:t>
            </a:r>
            <a:r>
              <a:rPr lang="tr-TR" dirty="0"/>
              <a:t>karşılığı </a:t>
            </a:r>
            <a:r>
              <a:rPr lang="tr-TR" dirty="0" smtClean="0"/>
              <a:t>bağ bozumudur</a:t>
            </a:r>
            <a:r>
              <a:rPr lang="en-US" dirty="0" smtClean="0"/>
              <a:t>.</a:t>
            </a:r>
            <a:r>
              <a:rPr lang="tr-TR" dirty="0" smtClean="0"/>
              <a:t> </a:t>
            </a:r>
          </a:p>
          <a:p>
            <a:pPr fontAlgn="base"/>
            <a:r>
              <a:rPr lang="tr-TR" dirty="0" smtClean="0"/>
              <a:t>Bir</a:t>
            </a:r>
            <a:r>
              <a:rPr lang="en-US" dirty="0" smtClean="0"/>
              <a:t> </a:t>
            </a:r>
            <a:r>
              <a:rPr lang="tr-TR" dirty="0" smtClean="0"/>
              <a:t>objenin</a:t>
            </a:r>
            <a:r>
              <a:rPr lang="en-US" dirty="0" smtClean="0"/>
              <a:t> </a:t>
            </a:r>
            <a:r>
              <a:rPr lang="en-US" dirty="0"/>
              <a:t>vintage </a:t>
            </a:r>
            <a:r>
              <a:rPr lang="tr-TR" dirty="0" smtClean="0"/>
              <a:t>olabilmesi</a:t>
            </a:r>
            <a:r>
              <a:rPr lang="en-US" dirty="0" smtClean="0"/>
              <a:t> </a:t>
            </a:r>
            <a:r>
              <a:rPr lang="tr-TR" dirty="0" smtClean="0"/>
              <a:t>iç</a:t>
            </a:r>
            <a:r>
              <a:rPr lang="en-US" dirty="0" smtClean="0"/>
              <a:t>in </a:t>
            </a:r>
            <a:r>
              <a:rPr lang="en-US" dirty="0"/>
              <a:t>en </a:t>
            </a:r>
            <a:r>
              <a:rPr lang="tr-TR" dirty="0" smtClean="0"/>
              <a:t>az</a:t>
            </a:r>
            <a:r>
              <a:rPr lang="en-US" dirty="0" smtClean="0"/>
              <a:t> </a:t>
            </a:r>
            <a:r>
              <a:rPr lang="en-US" dirty="0"/>
              <a:t>25 </a:t>
            </a:r>
            <a:r>
              <a:rPr lang="en-US" dirty="0" smtClean="0"/>
              <a:t>y</a:t>
            </a:r>
            <a:r>
              <a:rPr lang="tr-TR" dirty="0" smtClean="0"/>
              <a:t>ıllı</a:t>
            </a:r>
            <a:r>
              <a:rPr lang="en-US" dirty="0" smtClean="0"/>
              <a:t>k </a:t>
            </a:r>
            <a:r>
              <a:rPr lang="tr-TR" dirty="0" smtClean="0"/>
              <a:t>olması</a:t>
            </a:r>
            <a:r>
              <a:rPr lang="en-US" dirty="0" smtClean="0"/>
              <a:t> </a:t>
            </a:r>
            <a:r>
              <a:rPr lang="tr-TR" dirty="0" smtClean="0"/>
              <a:t>gerekir</a:t>
            </a:r>
            <a:r>
              <a:rPr lang="en-US" dirty="0" smtClean="0"/>
              <a:t>.</a:t>
            </a:r>
            <a:endParaRPr lang="tr-TR" dirty="0" smtClean="0"/>
          </a:p>
          <a:p>
            <a:pPr fontAlgn="base"/>
            <a:endParaRPr lang="tr-TR" dirty="0"/>
          </a:p>
          <a:p>
            <a:pPr algn="just"/>
            <a:r>
              <a:rPr lang="tr-TR" b="1" dirty="0">
                <a:solidFill>
                  <a:schemeClr val="accent1">
                    <a:lumMod val="75000"/>
                  </a:schemeClr>
                </a:solidFill>
              </a:rPr>
              <a:t>V</a:t>
            </a:r>
            <a:r>
              <a:rPr lang="en-US" b="1" dirty="0" err="1" smtClean="0">
                <a:solidFill>
                  <a:schemeClr val="accent1">
                    <a:lumMod val="75000"/>
                  </a:schemeClr>
                </a:solidFill>
              </a:rPr>
              <a:t>intage</a:t>
            </a:r>
            <a:r>
              <a:rPr lang="en-US" dirty="0">
                <a:solidFill>
                  <a:schemeClr val="accent1">
                    <a:lumMod val="75000"/>
                  </a:schemeClr>
                </a:solidFill>
              </a:rPr>
              <a:t>;</a:t>
            </a:r>
            <a:r>
              <a:rPr lang="en-US" dirty="0"/>
              <a:t> </a:t>
            </a:r>
            <a:r>
              <a:rPr lang="tr-TR" dirty="0" smtClean="0"/>
              <a:t>eski</a:t>
            </a:r>
            <a:r>
              <a:rPr lang="en-US" dirty="0" smtClean="0"/>
              <a:t>, </a:t>
            </a:r>
            <a:endParaRPr lang="tr-TR" dirty="0"/>
          </a:p>
          <a:p>
            <a:pPr algn="just"/>
            <a:r>
              <a:rPr lang="tr-TR" b="1" dirty="0">
                <a:solidFill>
                  <a:schemeClr val="accent1">
                    <a:lumMod val="75000"/>
                  </a:schemeClr>
                </a:solidFill>
              </a:rPr>
              <a:t>R</a:t>
            </a:r>
            <a:r>
              <a:rPr lang="en-US" b="1" dirty="0" err="1" smtClean="0">
                <a:solidFill>
                  <a:schemeClr val="accent1">
                    <a:lumMod val="75000"/>
                  </a:schemeClr>
                </a:solidFill>
              </a:rPr>
              <a:t>etro</a:t>
            </a:r>
            <a:r>
              <a:rPr lang="en-US" dirty="0">
                <a:solidFill>
                  <a:schemeClr val="accent1">
                    <a:lumMod val="75000"/>
                  </a:schemeClr>
                </a:solidFill>
              </a:rPr>
              <a:t>; </a:t>
            </a:r>
            <a:r>
              <a:rPr lang="tr-TR" dirty="0" smtClean="0"/>
              <a:t>eski görünümlü yeni demektir</a:t>
            </a:r>
            <a:r>
              <a:rPr lang="en-US" dirty="0" smtClean="0"/>
              <a:t>.</a:t>
            </a:r>
            <a:endParaRPr lang="en-US" dirty="0"/>
          </a:p>
        </p:txBody>
      </p:sp>
      <p:sp>
        <p:nvSpPr>
          <p:cNvPr id="4" name="Date Placeholder 3"/>
          <p:cNvSpPr>
            <a:spLocks noGrp="1"/>
          </p:cNvSpPr>
          <p:nvPr>
            <p:ph type="dt" sz="half" idx="10"/>
          </p:nvPr>
        </p:nvSpPr>
        <p:spPr/>
        <p:txBody>
          <a:bodyPr/>
          <a:lstStyle/>
          <a:p>
            <a:fld id="{CF554DB3-BDEC-49EF-97E3-9732B327B660}"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7</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3777307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Neden Yeni Bir Ölçek? </a:t>
            </a:r>
            <a:endParaRPr lang="en-US" b="1" dirty="0"/>
          </a:p>
        </p:txBody>
      </p:sp>
      <p:sp>
        <p:nvSpPr>
          <p:cNvPr id="3" name="Content Placeholder 2"/>
          <p:cNvSpPr>
            <a:spLocks noGrp="1"/>
          </p:cNvSpPr>
          <p:nvPr>
            <p:ph idx="1"/>
          </p:nvPr>
        </p:nvSpPr>
        <p:spPr/>
        <p:txBody>
          <a:bodyPr>
            <a:normAutofit/>
          </a:bodyPr>
          <a:lstStyle/>
          <a:p>
            <a:pPr algn="just"/>
            <a:r>
              <a:rPr lang="tr-TR" dirty="0"/>
              <a:t>Bireyin nostaljiye yatkınlığı retro pazarlama araştırmalarının teorik çekirdeğinde yer alsa da adı geçen yatkınlığın  kişilerin retroya olan ilgisini açıklamada yeterli olmadığı bu çalışmanın </a:t>
            </a:r>
            <a:r>
              <a:rPr lang="tr-TR" dirty="0" smtClean="0"/>
              <a:t>ana hedefini </a:t>
            </a:r>
            <a:r>
              <a:rPr lang="tr-TR" dirty="0"/>
              <a:t>oluşturmaktadır. </a:t>
            </a:r>
            <a:endParaRPr lang="tr-TR" dirty="0" smtClean="0"/>
          </a:p>
          <a:p>
            <a:pPr algn="just"/>
            <a:endParaRPr lang="tr-TR" dirty="0" smtClean="0"/>
          </a:p>
          <a:p>
            <a:pPr algn="just"/>
            <a:r>
              <a:rPr lang="tr-TR" dirty="0" smtClean="0"/>
              <a:t>Bu </a:t>
            </a:r>
            <a:r>
              <a:rPr lang="tr-TR" dirty="0"/>
              <a:t>düşünce, nostaljik ve retro ürünler arasında gözlemlenen önemli bir farktan kaynaklanmaktadır. </a:t>
            </a:r>
            <a:endParaRPr lang="tr-TR" dirty="0" smtClean="0"/>
          </a:p>
        </p:txBody>
      </p:sp>
      <p:sp>
        <p:nvSpPr>
          <p:cNvPr id="4" name="Date Placeholder 3"/>
          <p:cNvSpPr>
            <a:spLocks noGrp="1"/>
          </p:cNvSpPr>
          <p:nvPr>
            <p:ph type="dt" sz="half" idx="10"/>
          </p:nvPr>
        </p:nvSpPr>
        <p:spPr/>
        <p:txBody>
          <a:bodyPr/>
          <a:lstStyle/>
          <a:p>
            <a:fld id="{8746286F-1994-4688-B965-82070FF5CB39}"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8</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2991834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Tasarım ve Yöntem</a:t>
            </a:r>
            <a:endParaRPr lang="en-US" b="1" dirty="0"/>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tr-TR" dirty="0" smtClean="0"/>
              <a:t>Oluşturmaya </a:t>
            </a:r>
            <a:r>
              <a:rPr lang="tr-TR" dirty="0"/>
              <a:t>çalışılan retro yatkınlığı ölçeğinde Churchill’in (1979) ortaya koyduğu ölçek geliştirme aşamaları takip edilmiştir. </a:t>
            </a:r>
            <a:endParaRPr lang="en-US" dirty="0"/>
          </a:p>
          <a:p>
            <a:pPr marL="0" indent="0" algn="just">
              <a:buNone/>
            </a:pPr>
            <a:endParaRPr lang="tr-TR" dirty="0">
              <a:ea typeface="Calibri" panose="020F0502020204030204" pitchFamily="34" charset="0"/>
              <a:cs typeface="Times New Roman" panose="02020603050405020304" pitchFamily="18" charset="0"/>
            </a:endParaRPr>
          </a:p>
          <a:p>
            <a:pPr algn="just"/>
            <a:r>
              <a:rPr lang="tr-TR" dirty="0" smtClean="0">
                <a:effectLst/>
                <a:ea typeface="Calibri" panose="020F0502020204030204" pitchFamily="34" charset="0"/>
                <a:cs typeface="Times New Roman" panose="02020603050405020304" pitchFamily="18" charset="0"/>
              </a:rPr>
              <a:t>Bu çalışma sonucunda, geliştirilmeye çalışılan ölçekte </a:t>
            </a:r>
            <a:r>
              <a:rPr lang="tr-TR" dirty="0" smtClean="0">
                <a:solidFill>
                  <a:schemeClr val="accent1">
                    <a:lumMod val="75000"/>
                  </a:schemeClr>
                </a:solidFill>
                <a:effectLst/>
                <a:ea typeface="Calibri" panose="020F0502020204030204" pitchFamily="34" charset="0"/>
                <a:cs typeface="Times New Roman" panose="02020603050405020304" pitchFamily="18" charset="0"/>
              </a:rPr>
              <a:t>“moda, eski-yeni, </a:t>
            </a:r>
            <a:r>
              <a:rPr lang="tr-TR" dirty="0">
                <a:solidFill>
                  <a:schemeClr val="accent1">
                    <a:lumMod val="75000"/>
                  </a:schemeClr>
                </a:solidFill>
                <a:ea typeface="Calibri" panose="020F0502020204030204" pitchFamily="34" charset="0"/>
                <a:cs typeface="Times New Roman" panose="02020603050405020304" pitchFamily="18" charset="0"/>
              </a:rPr>
              <a:t>kişisel motivasyon, geçmişe özlem, </a:t>
            </a:r>
            <a:r>
              <a:rPr lang="tr-TR" dirty="0" smtClean="0">
                <a:solidFill>
                  <a:schemeClr val="accent1">
                    <a:lumMod val="75000"/>
                  </a:schemeClr>
                </a:solidFill>
                <a:ea typeface="Calibri" panose="020F0502020204030204" pitchFamily="34" charset="0"/>
                <a:cs typeface="Times New Roman" panose="02020603050405020304" pitchFamily="18" charset="0"/>
              </a:rPr>
              <a:t>lüks</a:t>
            </a:r>
            <a:r>
              <a:rPr lang="tr-TR" dirty="0" smtClean="0">
                <a:solidFill>
                  <a:schemeClr val="accent1">
                    <a:lumMod val="75000"/>
                  </a:schemeClr>
                </a:solidFill>
                <a:effectLst/>
                <a:ea typeface="Calibri" panose="020F0502020204030204" pitchFamily="34" charset="0"/>
                <a:cs typeface="Times New Roman" panose="02020603050405020304" pitchFamily="18" charset="0"/>
              </a:rPr>
              <a:t>” </a:t>
            </a:r>
            <a:r>
              <a:rPr lang="tr-TR" dirty="0" smtClean="0">
                <a:effectLst/>
                <a:ea typeface="Calibri" panose="020F0502020204030204" pitchFamily="34" charset="0"/>
                <a:cs typeface="Times New Roman" panose="02020603050405020304" pitchFamily="18" charset="0"/>
              </a:rPr>
              <a:t>boyutlarının çalışılmasına karar verilmiştir. </a:t>
            </a:r>
            <a:endParaRPr lang="en-US" sz="2400" dirty="0" smtClean="0">
              <a:effectLst/>
              <a:ea typeface="Calibri" panose="020F0502020204030204" pitchFamily="34" charset="0"/>
              <a:cs typeface="Times New Roman" panose="02020603050405020304" pitchFamily="18" charset="0"/>
            </a:endParaRPr>
          </a:p>
          <a:p>
            <a:pPr algn="just"/>
            <a:endParaRPr lang="en-US" dirty="0"/>
          </a:p>
        </p:txBody>
      </p:sp>
      <p:sp>
        <p:nvSpPr>
          <p:cNvPr id="4" name="Date Placeholder 3"/>
          <p:cNvSpPr>
            <a:spLocks noGrp="1"/>
          </p:cNvSpPr>
          <p:nvPr>
            <p:ph type="dt" sz="half" idx="10"/>
          </p:nvPr>
        </p:nvSpPr>
        <p:spPr/>
        <p:txBody>
          <a:bodyPr/>
          <a:lstStyle/>
          <a:p>
            <a:fld id="{242BB17E-DA3B-4E0A-A243-61B631A9DE0B}" type="datetime1">
              <a:rPr lang="en-US" smtClean="0"/>
              <a:t>6/12/2015</a:t>
            </a:fld>
            <a:endParaRPr lang="en-US"/>
          </a:p>
        </p:txBody>
      </p:sp>
      <p:sp>
        <p:nvSpPr>
          <p:cNvPr id="5" name="Slide Number Placeholder 4"/>
          <p:cNvSpPr>
            <a:spLocks noGrp="1"/>
          </p:cNvSpPr>
          <p:nvPr>
            <p:ph type="sldNum" sz="quarter" idx="12"/>
          </p:nvPr>
        </p:nvSpPr>
        <p:spPr/>
        <p:txBody>
          <a:bodyPr/>
          <a:lstStyle/>
          <a:p>
            <a:fld id="{4A36D789-0C7D-4890-B75F-5FAF506EB3EA}" type="slidenum">
              <a:rPr lang="en-US" smtClean="0"/>
              <a:t>9</a:t>
            </a:fld>
            <a:endParaRPr lang="en-US"/>
          </a:p>
        </p:txBody>
      </p:sp>
      <p:sp>
        <p:nvSpPr>
          <p:cNvPr id="7" name="Footer Placeholder 6"/>
          <p:cNvSpPr>
            <a:spLocks noGrp="1"/>
          </p:cNvSpPr>
          <p:nvPr>
            <p:ph type="ftr" sz="quarter" idx="11"/>
          </p:nvPr>
        </p:nvSpPr>
        <p:spPr/>
        <p:txBody>
          <a:bodyPr/>
          <a:lstStyle/>
          <a:p>
            <a:r>
              <a:rPr lang="tr-TR" smtClean="0"/>
              <a:t>20. Ulusal Pazarlama Kongresi</a:t>
            </a:r>
            <a:endParaRPr lang="en-US" dirty="0"/>
          </a:p>
        </p:txBody>
      </p:sp>
    </p:spTree>
    <p:extLst>
      <p:ext uri="{BB962C8B-B14F-4D97-AF65-F5344CB8AC3E}">
        <p14:creationId xmlns:p14="http://schemas.microsoft.com/office/powerpoint/2010/main" val="3274100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1654</TotalTime>
  <Words>1563</Words>
  <Application>Microsoft Office PowerPoint</Application>
  <PresentationFormat>Widescreen</PresentationFormat>
  <Paragraphs>317</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Times New Roman</vt:lpstr>
      <vt:lpstr>Organic</vt:lpstr>
      <vt:lpstr>Bir Ölçek Geliştirme Çalışması: Retro Yatkınlığı</vt:lpstr>
      <vt:lpstr>Sunum Planı</vt:lpstr>
      <vt:lpstr>Çalışmanın Amacı </vt:lpstr>
      <vt:lpstr>PowerPoint Presentation</vt:lpstr>
      <vt:lpstr>Retro ve Nostalji Arasındaki İlişki</vt:lpstr>
      <vt:lpstr>Nostalji </vt:lpstr>
      <vt:lpstr>Vintage </vt:lpstr>
      <vt:lpstr>Neden Yeni Bir Ölçek? </vt:lpstr>
      <vt:lpstr>Tasarım ve Yöntem</vt:lpstr>
      <vt:lpstr>PowerPoint Presentation</vt:lpstr>
      <vt:lpstr>Tasarım ve Yöntem</vt:lpstr>
      <vt:lpstr>Görüşme Yapılan Kişiler</vt:lpstr>
      <vt:lpstr>Ölçek Geliştirme</vt:lpstr>
      <vt:lpstr>Ön test </vt:lpstr>
      <vt:lpstr>Açıklayıcı Faktör Analizi</vt:lpstr>
      <vt:lpstr>PowerPoint Presentation</vt:lpstr>
      <vt:lpstr>PowerPoint Presentation</vt:lpstr>
      <vt:lpstr>Doğrulayıcı Faktör Analizi </vt:lpstr>
      <vt:lpstr>Sonuç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Burcu Gumus</dc:creator>
  <cp:lastModifiedBy>Burcu Gumus</cp:lastModifiedBy>
  <cp:revision>153</cp:revision>
  <dcterms:created xsi:type="dcterms:W3CDTF">2015-06-05T13:54:17Z</dcterms:created>
  <dcterms:modified xsi:type="dcterms:W3CDTF">2015-06-12T07:12:38Z</dcterms:modified>
</cp:coreProperties>
</file>