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76" r:id="rId3"/>
    <p:sldId id="260" r:id="rId4"/>
    <p:sldId id="273" r:id="rId5"/>
    <p:sldId id="274" r:id="rId6"/>
    <p:sldId id="281" r:id="rId7"/>
    <p:sldId id="261" r:id="rId8"/>
    <p:sldId id="262" r:id="rId9"/>
    <p:sldId id="263" r:id="rId10"/>
    <p:sldId id="264" r:id="rId11"/>
    <p:sldId id="265" r:id="rId12"/>
    <p:sldId id="277" r:id="rId13"/>
    <p:sldId id="278" r:id="rId14"/>
    <p:sldId id="267" r:id="rId15"/>
    <p:sldId id="279" r:id="rId16"/>
    <p:sldId id="268" r:id="rId17"/>
    <p:sldId id="280" r:id="rId18"/>
    <p:sldId id="269" r:id="rId19"/>
    <p:sldId id="270" r:id="rId20"/>
    <p:sldId id="271" r:id="rId21"/>
    <p:sldId id="272" r:id="rId22"/>
    <p:sldId id="275" r:id="rId23"/>
    <p:sldId id="282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9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77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C1CE6-7841-4CD6-8D7D-C3E5EA8D96C8}" type="doc">
      <dgm:prSet loTypeId="urn:microsoft.com/office/officeart/2005/8/layout/vList5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DC7653D0-E082-48D3-B219-6153465629A8}">
      <dgm:prSet phldrT="[Text]" custT="1"/>
      <dgm:spPr>
        <a:solidFill>
          <a:srgbClr val="008E90"/>
        </a:solidFill>
      </dgm:spPr>
      <dgm:t>
        <a:bodyPr/>
        <a:lstStyle/>
        <a:p>
          <a:r>
            <a:rPr lang="tr-TR" sz="2000" dirty="0" smtClean="0"/>
            <a:t>Informational</a:t>
          </a:r>
          <a:endParaRPr lang="tr-TR" sz="2000" dirty="0"/>
        </a:p>
      </dgm:t>
    </dgm:pt>
    <dgm:pt modelId="{4463F8AC-4A67-4349-ADC4-9AC6B9D709F9}" type="parTrans" cxnId="{34ABC8E0-A68E-431A-8A4B-6D346EB7EEA5}">
      <dgm:prSet/>
      <dgm:spPr/>
      <dgm:t>
        <a:bodyPr/>
        <a:lstStyle/>
        <a:p>
          <a:endParaRPr lang="tr-TR" sz="1200"/>
        </a:p>
      </dgm:t>
    </dgm:pt>
    <dgm:pt modelId="{F3880B4B-D187-4C32-B9C3-F80B019EE68C}" type="sibTrans" cxnId="{34ABC8E0-A68E-431A-8A4B-6D346EB7EEA5}">
      <dgm:prSet/>
      <dgm:spPr/>
      <dgm:t>
        <a:bodyPr/>
        <a:lstStyle/>
        <a:p>
          <a:endParaRPr lang="tr-TR" sz="1200"/>
        </a:p>
      </dgm:t>
    </dgm:pt>
    <dgm:pt modelId="{156A772E-5AD8-44A3-99BF-1AF83EACB70B}">
      <dgm:prSet phldrT="[Text]" custT="1"/>
      <dgm:spPr/>
      <dgm:t>
        <a:bodyPr/>
        <a:lstStyle/>
        <a:p>
          <a:r>
            <a:rPr lang="en-US" sz="1800" dirty="0" smtClean="0"/>
            <a:t>marketing messages</a:t>
          </a:r>
          <a:endParaRPr lang="tr-TR" sz="1800" dirty="0"/>
        </a:p>
      </dgm:t>
    </dgm:pt>
    <dgm:pt modelId="{48D019B6-4E56-45C4-8266-03C5F1B59D68}" type="parTrans" cxnId="{FB86BE92-F99A-4D84-BA8F-EB7EE6A853B2}">
      <dgm:prSet/>
      <dgm:spPr/>
      <dgm:t>
        <a:bodyPr/>
        <a:lstStyle/>
        <a:p>
          <a:endParaRPr lang="tr-TR" sz="1200"/>
        </a:p>
      </dgm:t>
    </dgm:pt>
    <dgm:pt modelId="{886ACD53-D142-46A0-B769-DB6218486B93}" type="sibTrans" cxnId="{FB86BE92-F99A-4D84-BA8F-EB7EE6A853B2}">
      <dgm:prSet/>
      <dgm:spPr/>
      <dgm:t>
        <a:bodyPr/>
        <a:lstStyle/>
        <a:p>
          <a:endParaRPr lang="tr-TR" sz="1200"/>
        </a:p>
      </dgm:t>
    </dgm:pt>
    <dgm:pt modelId="{FCD641CD-2D94-4E1B-8967-921B4C7DCC03}">
      <dgm:prSet phldrT="[Text]" custT="1"/>
      <dgm:spPr/>
      <dgm:t>
        <a:bodyPr/>
        <a:lstStyle/>
        <a:p>
          <a:r>
            <a:rPr lang="en-US" sz="1800" dirty="0" smtClean="0"/>
            <a:t>public education messages</a:t>
          </a:r>
          <a:endParaRPr lang="tr-TR" sz="1800" dirty="0"/>
        </a:p>
      </dgm:t>
    </dgm:pt>
    <dgm:pt modelId="{22AD1F58-3B4E-4427-8058-1678EC630629}" type="parTrans" cxnId="{DC5D5A7A-800E-453D-BB33-5CB99F229F22}">
      <dgm:prSet/>
      <dgm:spPr/>
      <dgm:t>
        <a:bodyPr/>
        <a:lstStyle/>
        <a:p>
          <a:endParaRPr lang="tr-TR" sz="1200"/>
        </a:p>
      </dgm:t>
    </dgm:pt>
    <dgm:pt modelId="{E358109A-008F-4B1F-B591-57D6B18ABAC1}" type="sibTrans" cxnId="{DC5D5A7A-800E-453D-BB33-5CB99F229F22}">
      <dgm:prSet/>
      <dgm:spPr/>
      <dgm:t>
        <a:bodyPr/>
        <a:lstStyle/>
        <a:p>
          <a:endParaRPr lang="tr-TR" sz="1200"/>
        </a:p>
      </dgm:t>
    </dgm:pt>
    <dgm:pt modelId="{3D07322E-DA37-4D7F-BB1B-8C96D79D4245}">
      <dgm:prSet phldrT="[Text]" custT="1"/>
      <dgm:spPr>
        <a:solidFill>
          <a:srgbClr val="008E90"/>
        </a:solidFill>
      </dgm:spPr>
      <dgm:t>
        <a:bodyPr/>
        <a:lstStyle/>
        <a:p>
          <a:r>
            <a:rPr lang="tr-TR" sz="2000" dirty="0" smtClean="0"/>
            <a:t>Promotional</a:t>
          </a:r>
          <a:endParaRPr lang="tr-TR" sz="2000" dirty="0"/>
        </a:p>
      </dgm:t>
    </dgm:pt>
    <dgm:pt modelId="{737B7F72-A632-4F73-9D78-74B719CA7762}" type="parTrans" cxnId="{C9065AB8-F2B3-4CD5-A221-DF371107A0C2}">
      <dgm:prSet/>
      <dgm:spPr/>
      <dgm:t>
        <a:bodyPr/>
        <a:lstStyle/>
        <a:p>
          <a:endParaRPr lang="tr-TR" sz="1200"/>
        </a:p>
      </dgm:t>
    </dgm:pt>
    <dgm:pt modelId="{289E7956-67B1-476C-BBFD-7BCDD2C8BA6F}" type="sibTrans" cxnId="{C9065AB8-F2B3-4CD5-A221-DF371107A0C2}">
      <dgm:prSet/>
      <dgm:spPr/>
      <dgm:t>
        <a:bodyPr/>
        <a:lstStyle/>
        <a:p>
          <a:endParaRPr lang="tr-TR" sz="1200"/>
        </a:p>
      </dgm:t>
    </dgm:pt>
    <dgm:pt modelId="{579CB80D-303F-46AD-B29A-6B6C3445A4DA}">
      <dgm:prSet phldrT="[Text]" custT="1"/>
      <dgm:spPr/>
      <dgm:t>
        <a:bodyPr/>
        <a:lstStyle/>
        <a:p>
          <a:r>
            <a:rPr lang="en-US" sz="1800" dirty="0" smtClean="0"/>
            <a:t>call-to-action messages</a:t>
          </a:r>
          <a:endParaRPr lang="tr-TR" sz="1800" dirty="0"/>
        </a:p>
      </dgm:t>
    </dgm:pt>
    <dgm:pt modelId="{EE21FF39-0F4E-4D42-B91A-C5FDEA3EA0B4}" type="parTrans" cxnId="{3F0035A9-E240-4482-A2E9-4953C5681FBA}">
      <dgm:prSet/>
      <dgm:spPr/>
      <dgm:t>
        <a:bodyPr/>
        <a:lstStyle/>
        <a:p>
          <a:endParaRPr lang="tr-TR" sz="1200"/>
        </a:p>
      </dgm:t>
    </dgm:pt>
    <dgm:pt modelId="{1AB3967B-315B-4E71-B6A1-EBC28660BA55}" type="sibTrans" cxnId="{3F0035A9-E240-4482-A2E9-4953C5681FBA}">
      <dgm:prSet/>
      <dgm:spPr/>
      <dgm:t>
        <a:bodyPr/>
        <a:lstStyle/>
        <a:p>
          <a:endParaRPr lang="tr-TR" sz="1200"/>
        </a:p>
      </dgm:t>
    </dgm:pt>
    <dgm:pt modelId="{93C98478-6E5B-4F4B-952E-F3AF08E504C1}">
      <dgm:prSet phldrT="[Text]" custT="1"/>
      <dgm:spPr/>
      <dgm:t>
        <a:bodyPr/>
        <a:lstStyle/>
        <a:p>
          <a:r>
            <a:rPr lang="en-US" sz="1800" dirty="0" smtClean="0"/>
            <a:t>events and promotion messages</a:t>
          </a:r>
          <a:endParaRPr lang="tr-TR" sz="1800" dirty="0"/>
        </a:p>
      </dgm:t>
    </dgm:pt>
    <dgm:pt modelId="{1BB83B37-DF84-46C5-AE44-F8727F4E2691}" type="parTrans" cxnId="{559F3861-C198-4628-B68F-6948B48B064C}">
      <dgm:prSet/>
      <dgm:spPr/>
      <dgm:t>
        <a:bodyPr/>
        <a:lstStyle/>
        <a:p>
          <a:endParaRPr lang="tr-TR" sz="1200"/>
        </a:p>
      </dgm:t>
    </dgm:pt>
    <dgm:pt modelId="{33E4FCE6-C617-4D18-B993-649056616B7A}" type="sibTrans" cxnId="{559F3861-C198-4628-B68F-6948B48B064C}">
      <dgm:prSet/>
      <dgm:spPr/>
      <dgm:t>
        <a:bodyPr/>
        <a:lstStyle/>
        <a:p>
          <a:endParaRPr lang="tr-TR" sz="1200"/>
        </a:p>
      </dgm:t>
    </dgm:pt>
    <dgm:pt modelId="{D71A3A93-3235-4247-A8B5-48307637424C}">
      <dgm:prSet phldrT="[Text]" custT="1"/>
      <dgm:spPr>
        <a:solidFill>
          <a:srgbClr val="008E90"/>
        </a:solidFill>
      </dgm:spPr>
      <dgm:t>
        <a:bodyPr/>
        <a:lstStyle/>
        <a:p>
          <a:r>
            <a:rPr lang="tr-TR" sz="2000" dirty="0" smtClean="0"/>
            <a:t>Community Building</a:t>
          </a:r>
          <a:endParaRPr lang="tr-TR" sz="2000" dirty="0"/>
        </a:p>
      </dgm:t>
    </dgm:pt>
    <dgm:pt modelId="{BC937804-4377-4C45-AA36-F1E091C9648D}" type="parTrans" cxnId="{CD46BBCA-74A6-4959-9921-CB66B4F4BF4B}">
      <dgm:prSet/>
      <dgm:spPr/>
      <dgm:t>
        <a:bodyPr/>
        <a:lstStyle/>
        <a:p>
          <a:endParaRPr lang="tr-TR" sz="1200"/>
        </a:p>
      </dgm:t>
    </dgm:pt>
    <dgm:pt modelId="{89A3CC4A-B977-4383-8989-7624EB5CDA0B}" type="sibTrans" cxnId="{CD46BBCA-74A6-4959-9921-CB66B4F4BF4B}">
      <dgm:prSet/>
      <dgm:spPr/>
      <dgm:t>
        <a:bodyPr/>
        <a:lstStyle/>
        <a:p>
          <a:endParaRPr lang="tr-TR" sz="1200"/>
        </a:p>
      </dgm:t>
    </dgm:pt>
    <dgm:pt modelId="{E066C822-EE0B-4F4B-9103-3A213936A8CC}">
      <dgm:prSet phldrT="[Text]" custT="1"/>
      <dgm:spPr/>
      <dgm:t>
        <a:bodyPr/>
        <a:lstStyle/>
        <a:p>
          <a:r>
            <a:rPr lang="en-US" sz="1800" dirty="0" smtClean="0"/>
            <a:t>fundraising messages</a:t>
          </a:r>
          <a:endParaRPr lang="tr-TR" sz="1800" dirty="0"/>
        </a:p>
      </dgm:t>
    </dgm:pt>
    <dgm:pt modelId="{BBE709F5-0005-4D27-B9D1-E4B56C8D9811}" type="parTrans" cxnId="{0B16BED1-C7C6-4801-894D-E46F5557BD76}">
      <dgm:prSet/>
      <dgm:spPr/>
      <dgm:t>
        <a:bodyPr/>
        <a:lstStyle/>
        <a:p>
          <a:endParaRPr lang="tr-TR"/>
        </a:p>
      </dgm:t>
    </dgm:pt>
    <dgm:pt modelId="{49EB4474-1C8A-4615-9884-9A49B74E85AE}" type="sibTrans" cxnId="{0B16BED1-C7C6-4801-894D-E46F5557BD76}">
      <dgm:prSet/>
      <dgm:spPr/>
      <dgm:t>
        <a:bodyPr/>
        <a:lstStyle/>
        <a:p>
          <a:endParaRPr lang="tr-TR"/>
        </a:p>
      </dgm:t>
    </dgm:pt>
    <dgm:pt modelId="{CA4E0773-3CCD-492F-A7A2-D5F32B4F73ED}" type="pres">
      <dgm:prSet presAssocID="{FD9C1CE6-7841-4CD6-8D7D-C3E5EA8D96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B2F6BDA-2694-43FE-9FE4-EF5A50A87AEE}" type="pres">
      <dgm:prSet presAssocID="{DC7653D0-E082-48D3-B219-6153465629A8}" presName="linNode" presStyleCnt="0"/>
      <dgm:spPr/>
    </dgm:pt>
    <dgm:pt modelId="{C27AF93F-F217-48E6-ACA5-53EAC42BEC51}" type="pres">
      <dgm:prSet presAssocID="{DC7653D0-E082-48D3-B219-6153465629A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007AAD-DD66-401A-9B0C-184BF91AA388}" type="pres">
      <dgm:prSet presAssocID="{DC7653D0-E082-48D3-B219-6153465629A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314974-177A-4595-8ECA-C15FB5D5322E}" type="pres">
      <dgm:prSet presAssocID="{F3880B4B-D187-4C32-B9C3-F80B019EE68C}" presName="sp" presStyleCnt="0"/>
      <dgm:spPr/>
    </dgm:pt>
    <dgm:pt modelId="{9C672411-7E9A-4751-B9D4-7DC00C995715}" type="pres">
      <dgm:prSet presAssocID="{3D07322E-DA37-4D7F-BB1B-8C96D79D4245}" presName="linNode" presStyleCnt="0"/>
      <dgm:spPr/>
    </dgm:pt>
    <dgm:pt modelId="{6AD53A27-5576-46A9-B3DF-A1A0C1994C81}" type="pres">
      <dgm:prSet presAssocID="{3D07322E-DA37-4D7F-BB1B-8C96D79D424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622684-B85F-4810-844D-D2133CB32E1F}" type="pres">
      <dgm:prSet presAssocID="{3D07322E-DA37-4D7F-BB1B-8C96D79D424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F9B1B3-A0BC-42BB-ABF8-B2FA543EA906}" type="pres">
      <dgm:prSet presAssocID="{289E7956-67B1-476C-BBFD-7BCDD2C8BA6F}" presName="sp" presStyleCnt="0"/>
      <dgm:spPr/>
    </dgm:pt>
    <dgm:pt modelId="{41028DEB-3143-485F-9509-44A27ED0C857}" type="pres">
      <dgm:prSet presAssocID="{D71A3A93-3235-4247-A8B5-48307637424C}" presName="linNode" presStyleCnt="0"/>
      <dgm:spPr/>
    </dgm:pt>
    <dgm:pt modelId="{7F021C03-82C7-47E8-B908-B3EF9DD216AE}" type="pres">
      <dgm:prSet presAssocID="{D71A3A93-3235-4247-A8B5-48307637424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59F3861-C198-4628-B68F-6948B48B064C}" srcId="{3D07322E-DA37-4D7F-BB1B-8C96D79D4245}" destId="{93C98478-6E5B-4F4B-952E-F3AF08E504C1}" srcOrd="1" destOrd="0" parTransId="{1BB83B37-DF84-46C5-AE44-F8727F4E2691}" sibTransId="{33E4FCE6-C617-4D18-B993-649056616B7A}"/>
    <dgm:cxn modelId="{0310E9F5-6FAA-4278-9F61-32A3B37D52F7}" type="presOf" srcId="{3D07322E-DA37-4D7F-BB1B-8C96D79D4245}" destId="{6AD53A27-5576-46A9-B3DF-A1A0C1994C81}" srcOrd="0" destOrd="0" presId="urn:microsoft.com/office/officeart/2005/8/layout/vList5"/>
    <dgm:cxn modelId="{9D651B24-5D09-4FE9-A483-D9D1397AF422}" type="presOf" srcId="{579CB80D-303F-46AD-B29A-6B6C3445A4DA}" destId="{4C622684-B85F-4810-844D-D2133CB32E1F}" srcOrd="0" destOrd="0" presId="urn:microsoft.com/office/officeart/2005/8/layout/vList5"/>
    <dgm:cxn modelId="{49396155-1A82-4C39-8F45-12CBAB492093}" type="presOf" srcId="{FD9C1CE6-7841-4CD6-8D7D-C3E5EA8D96C8}" destId="{CA4E0773-3CCD-492F-A7A2-D5F32B4F73ED}" srcOrd="0" destOrd="0" presId="urn:microsoft.com/office/officeart/2005/8/layout/vList5"/>
    <dgm:cxn modelId="{CD46BBCA-74A6-4959-9921-CB66B4F4BF4B}" srcId="{FD9C1CE6-7841-4CD6-8D7D-C3E5EA8D96C8}" destId="{D71A3A93-3235-4247-A8B5-48307637424C}" srcOrd="2" destOrd="0" parTransId="{BC937804-4377-4C45-AA36-F1E091C9648D}" sibTransId="{89A3CC4A-B977-4383-8989-7624EB5CDA0B}"/>
    <dgm:cxn modelId="{7ED216BE-5C32-4234-AFE5-732BA83DFAC5}" type="presOf" srcId="{DC7653D0-E082-48D3-B219-6153465629A8}" destId="{C27AF93F-F217-48E6-ACA5-53EAC42BEC51}" srcOrd="0" destOrd="0" presId="urn:microsoft.com/office/officeart/2005/8/layout/vList5"/>
    <dgm:cxn modelId="{0B16BED1-C7C6-4801-894D-E46F5557BD76}" srcId="{3D07322E-DA37-4D7F-BB1B-8C96D79D4245}" destId="{E066C822-EE0B-4F4B-9103-3A213936A8CC}" srcOrd="2" destOrd="0" parTransId="{BBE709F5-0005-4D27-B9D1-E4B56C8D9811}" sibTransId="{49EB4474-1C8A-4615-9884-9A49B74E85AE}"/>
    <dgm:cxn modelId="{C9065AB8-F2B3-4CD5-A221-DF371107A0C2}" srcId="{FD9C1CE6-7841-4CD6-8D7D-C3E5EA8D96C8}" destId="{3D07322E-DA37-4D7F-BB1B-8C96D79D4245}" srcOrd="1" destOrd="0" parTransId="{737B7F72-A632-4F73-9D78-74B719CA7762}" sibTransId="{289E7956-67B1-476C-BBFD-7BCDD2C8BA6F}"/>
    <dgm:cxn modelId="{F30EECA4-F4BF-4DFD-9748-C19CDA2C83D8}" type="presOf" srcId="{93C98478-6E5B-4F4B-952E-F3AF08E504C1}" destId="{4C622684-B85F-4810-844D-D2133CB32E1F}" srcOrd="0" destOrd="1" presId="urn:microsoft.com/office/officeart/2005/8/layout/vList5"/>
    <dgm:cxn modelId="{0C833F7D-A7E7-4D6A-BB38-0319E378386D}" type="presOf" srcId="{E066C822-EE0B-4F4B-9103-3A213936A8CC}" destId="{4C622684-B85F-4810-844D-D2133CB32E1F}" srcOrd="0" destOrd="2" presId="urn:microsoft.com/office/officeart/2005/8/layout/vList5"/>
    <dgm:cxn modelId="{34ABC8E0-A68E-431A-8A4B-6D346EB7EEA5}" srcId="{FD9C1CE6-7841-4CD6-8D7D-C3E5EA8D96C8}" destId="{DC7653D0-E082-48D3-B219-6153465629A8}" srcOrd="0" destOrd="0" parTransId="{4463F8AC-4A67-4349-ADC4-9AC6B9D709F9}" sibTransId="{F3880B4B-D187-4C32-B9C3-F80B019EE68C}"/>
    <dgm:cxn modelId="{DC5D5A7A-800E-453D-BB33-5CB99F229F22}" srcId="{DC7653D0-E082-48D3-B219-6153465629A8}" destId="{FCD641CD-2D94-4E1B-8967-921B4C7DCC03}" srcOrd="1" destOrd="0" parTransId="{22AD1F58-3B4E-4427-8058-1678EC630629}" sibTransId="{E358109A-008F-4B1F-B591-57D6B18ABAC1}"/>
    <dgm:cxn modelId="{1FEFD023-1334-4A08-90E9-440C7887CDA5}" type="presOf" srcId="{D71A3A93-3235-4247-A8B5-48307637424C}" destId="{7F021C03-82C7-47E8-B908-B3EF9DD216AE}" srcOrd="0" destOrd="0" presId="urn:microsoft.com/office/officeart/2005/8/layout/vList5"/>
    <dgm:cxn modelId="{3F0035A9-E240-4482-A2E9-4953C5681FBA}" srcId="{3D07322E-DA37-4D7F-BB1B-8C96D79D4245}" destId="{579CB80D-303F-46AD-B29A-6B6C3445A4DA}" srcOrd="0" destOrd="0" parTransId="{EE21FF39-0F4E-4D42-B91A-C5FDEA3EA0B4}" sibTransId="{1AB3967B-315B-4E71-B6A1-EBC28660BA55}"/>
    <dgm:cxn modelId="{FB86BE92-F99A-4D84-BA8F-EB7EE6A853B2}" srcId="{DC7653D0-E082-48D3-B219-6153465629A8}" destId="{156A772E-5AD8-44A3-99BF-1AF83EACB70B}" srcOrd="0" destOrd="0" parTransId="{48D019B6-4E56-45C4-8266-03C5F1B59D68}" sibTransId="{886ACD53-D142-46A0-B769-DB6218486B93}"/>
    <dgm:cxn modelId="{51D9E5CC-4B8A-48A7-B4B5-B02521CBBADF}" type="presOf" srcId="{156A772E-5AD8-44A3-99BF-1AF83EACB70B}" destId="{00007AAD-DD66-401A-9B0C-184BF91AA388}" srcOrd="0" destOrd="0" presId="urn:microsoft.com/office/officeart/2005/8/layout/vList5"/>
    <dgm:cxn modelId="{376A3617-7041-4BF3-996A-73C39545691E}" type="presOf" srcId="{FCD641CD-2D94-4E1B-8967-921B4C7DCC03}" destId="{00007AAD-DD66-401A-9B0C-184BF91AA388}" srcOrd="0" destOrd="1" presId="urn:microsoft.com/office/officeart/2005/8/layout/vList5"/>
    <dgm:cxn modelId="{96C649CD-1A0E-4327-B79C-CA33D399F0AE}" type="presParOf" srcId="{CA4E0773-3CCD-492F-A7A2-D5F32B4F73ED}" destId="{EB2F6BDA-2694-43FE-9FE4-EF5A50A87AEE}" srcOrd="0" destOrd="0" presId="urn:microsoft.com/office/officeart/2005/8/layout/vList5"/>
    <dgm:cxn modelId="{A1FF7088-DBBE-459E-9241-0AC5E98168F1}" type="presParOf" srcId="{EB2F6BDA-2694-43FE-9FE4-EF5A50A87AEE}" destId="{C27AF93F-F217-48E6-ACA5-53EAC42BEC51}" srcOrd="0" destOrd="0" presId="urn:microsoft.com/office/officeart/2005/8/layout/vList5"/>
    <dgm:cxn modelId="{7A9CE38D-ADE2-4B37-B79E-EFD8620BC455}" type="presParOf" srcId="{EB2F6BDA-2694-43FE-9FE4-EF5A50A87AEE}" destId="{00007AAD-DD66-401A-9B0C-184BF91AA388}" srcOrd="1" destOrd="0" presId="urn:microsoft.com/office/officeart/2005/8/layout/vList5"/>
    <dgm:cxn modelId="{0F92643C-F39C-45F9-8591-DBD78C3F54C2}" type="presParOf" srcId="{CA4E0773-3CCD-492F-A7A2-D5F32B4F73ED}" destId="{88314974-177A-4595-8ECA-C15FB5D5322E}" srcOrd="1" destOrd="0" presId="urn:microsoft.com/office/officeart/2005/8/layout/vList5"/>
    <dgm:cxn modelId="{8BEA6CE2-6A67-4853-B94D-6FCEBC10EF8C}" type="presParOf" srcId="{CA4E0773-3CCD-492F-A7A2-D5F32B4F73ED}" destId="{9C672411-7E9A-4751-B9D4-7DC00C995715}" srcOrd="2" destOrd="0" presId="urn:microsoft.com/office/officeart/2005/8/layout/vList5"/>
    <dgm:cxn modelId="{C753C0D8-5BA1-4219-9432-0A37FE6C2EA5}" type="presParOf" srcId="{9C672411-7E9A-4751-B9D4-7DC00C995715}" destId="{6AD53A27-5576-46A9-B3DF-A1A0C1994C81}" srcOrd="0" destOrd="0" presId="urn:microsoft.com/office/officeart/2005/8/layout/vList5"/>
    <dgm:cxn modelId="{EDEAC50E-155A-409D-BAAC-01ACCD41A79C}" type="presParOf" srcId="{9C672411-7E9A-4751-B9D4-7DC00C995715}" destId="{4C622684-B85F-4810-844D-D2133CB32E1F}" srcOrd="1" destOrd="0" presId="urn:microsoft.com/office/officeart/2005/8/layout/vList5"/>
    <dgm:cxn modelId="{FE3487E0-8B8C-43C2-809F-86561DE4BB17}" type="presParOf" srcId="{CA4E0773-3CCD-492F-A7A2-D5F32B4F73ED}" destId="{DBF9B1B3-A0BC-42BB-ABF8-B2FA543EA906}" srcOrd="3" destOrd="0" presId="urn:microsoft.com/office/officeart/2005/8/layout/vList5"/>
    <dgm:cxn modelId="{922017C6-D2FA-4BAC-99BB-4878A4327CB0}" type="presParOf" srcId="{CA4E0773-3CCD-492F-A7A2-D5F32B4F73ED}" destId="{41028DEB-3143-485F-9509-44A27ED0C857}" srcOrd="4" destOrd="0" presId="urn:microsoft.com/office/officeart/2005/8/layout/vList5"/>
    <dgm:cxn modelId="{A548B7DB-343B-4FFB-A38A-6A36AA4C0E86}" type="presParOf" srcId="{41028DEB-3143-485F-9509-44A27ED0C857}" destId="{7F021C03-82C7-47E8-B908-B3EF9DD216A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C1CE6-7841-4CD6-8D7D-C3E5EA8D96C8}" type="doc">
      <dgm:prSet loTypeId="urn:microsoft.com/office/officeart/2005/8/layout/vList5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DC7653D0-E082-48D3-B219-6153465629A8}">
      <dgm:prSet phldrT="[Text]" custT="1"/>
      <dgm:spPr>
        <a:solidFill>
          <a:srgbClr val="008E90"/>
        </a:solidFill>
      </dgm:spPr>
      <dgm:t>
        <a:bodyPr/>
        <a:lstStyle/>
        <a:p>
          <a:r>
            <a:rPr lang="tr-TR" sz="2000" dirty="0" smtClean="0"/>
            <a:t>Egoistic</a:t>
          </a:r>
          <a:endParaRPr lang="tr-TR" sz="2000" dirty="0"/>
        </a:p>
      </dgm:t>
    </dgm:pt>
    <dgm:pt modelId="{4463F8AC-4A67-4349-ADC4-9AC6B9D709F9}" type="parTrans" cxnId="{34ABC8E0-A68E-431A-8A4B-6D346EB7EEA5}">
      <dgm:prSet/>
      <dgm:spPr/>
      <dgm:t>
        <a:bodyPr/>
        <a:lstStyle/>
        <a:p>
          <a:endParaRPr lang="tr-TR" sz="1200"/>
        </a:p>
      </dgm:t>
    </dgm:pt>
    <dgm:pt modelId="{F3880B4B-D187-4C32-B9C3-F80B019EE68C}" type="sibTrans" cxnId="{34ABC8E0-A68E-431A-8A4B-6D346EB7EEA5}">
      <dgm:prSet/>
      <dgm:spPr/>
      <dgm:t>
        <a:bodyPr/>
        <a:lstStyle/>
        <a:p>
          <a:endParaRPr lang="tr-TR" sz="1200"/>
        </a:p>
      </dgm:t>
    </dgm:pt>
    <dgm:pt modelId="{156A772E-5AD8-44A3-99BF-1AF83EACB70B}">
      <dgm:prSet phldrT="[Text]" custT="1"/>
      <dgm:spPr/>
      <dgm:t>
        <a:bodyPr/>
        <a:lstStyle/>
        <a:p>
          <a:r>
            <a:rPr lang="en-US" sz="1800" dirty="0" smtClean="0"/>
            <a:t>self-oriented goals such as health, quality of life, prosperity, convenience</a:t>
          </a:r>
          <a:endParaRPr lang="tr-TR" sz="1800" dirty="0"/>
        </a:p>
      </dgm:t>
    </dgm:pt>
    <dgm:pt modelId="{48D019B6-4E56-45C4-8266-03C5F1B59D68}" type="parTrans" cxnId="{FB86BE92-F99A-4D84-BA8F-EB7EE6A853B2}">
      <dgm:prSet/>
      <dgm:spPr/>
      <dgm:t>
        <a:bodyPr/>
        <a:lstStyle/>
        <a:p>
          <a:endParaRPr lang="tr-TR" sz="1200"/>
        </a:p>
      </dgm:t>
    </dgm:pt>
    <dgm:pt modelId="{886ACD53-D142-46A0-B769-DB6218486B93}" type="sibTrans" cxnId="{FB86BE92-F99A-4D84-BA8F-EB7EE6A853B2}">
      <dgm:prSet/>
      <dgm:spPr/>
      <dgm:t>
        <a:bodyPr/>
        <a:lstStyle/>
        <a:p>
          <a:endParaRPr lang="tr-TR" sz="1200"/>
        </a:p>
      </dgm:t>
    </dgm:pt>
    <dgm:pt modelId="{3D07322E-DA37-4D7F-BB1B-8C96D79D4245}">
      <dgm:prSet phldrT="[Text]" custT="1"/>
      <dgm:spPr>
        <a:solidFill>
          <a:srgbClr val="008E90"/>
        </a:solidFill>
      </dgm:spPr>
      <dgm:t>
        <a:bodyPr/>
        <a:lstStyle/>
        <a:p>
          <a:r>
            <a:rPr lang="tr-TR" sz="2000" dirty="0" smtClean="0"/>
            <a:t>Altrustic</a:t>
          </a:r>
          <a:endParaRPr lang="tr-TR" sz="2000" dirty="0"/>
        </a:p>
      </dgm:t>
    </dgm:pt>
    <dgm:pt modelId="{737B7F72-A632-4F73-9D78-74B719CA7762}" type="parTrans" cxnId="{C9065AB8-F2B3-4CD5-A221-DF371107A0C2}">
      <dgm:prSet/>
      <dgm:spPr/>
      <dgm:t>
        <a:bodyPr/>
        <a:lstStyle/>
        <a:p>
          <a:endParaRPr lang="tr-TR" sz="1200"/>
        </a:p>
      </dgm:t>
    </dgm:pt>
    <dgm:pt modelId="{289E7956-67B1-476C-BBFD-7BCDD2C8BA6F}" type="sibTrans" cxnId="{C9065AB8-F2B3-4CD5-A221-DF371107A0C2}">
      <dgm:prSet/>
      <dgm:spPr/>
      <dgm:t>
        <a:bodyPr/>
        <a:lstStyle/>
        <a:p>
          <a:endParaRPr lang="tr-TR" sz="1200"/>
        </a:p>
      </dgm:t>
    </dgm:pt>
    <dgm:pt modelId="{579CB80D-303F-46AD-B29A-6B6C3445A4DA}">
      <dgm:prSet phldrT="[Text]" custT="1"/>
      <dgm:spPr/>
      <dgm:t>
        <a:bodyPr/>
        <a:lstStyle/>
        <a:p>
          <a:r>
            <a:rPr lang="en-US" sz="1800" dirty="0" smtClean="0"/>
            <a:t>concentrate on other people such as children, family, community, humanity</a:t>
          </a:r>
          <a:endParaRPr lang="tr-TR" sz="1800" dirty="0"/>
        </a:p>
      </dgm:t>
    </dgm:pt>
    <dgm:pt modelId="{EE21FF39-0F4E-4D42-B91A-C5FDEA3EA0B4}" type="parTrans" cxnId="{3F0035A9-E240-4482-A2E9-4953C5681FBA}">
      <dgm:prSet/>
      <dgm:spPr/>
      <dgm:t>
        <a:bodyPr/>
        <a:lstStyle/>
        <a:p>
          <a:endParaRPr lang="tr-TR" sz="1200"/>
        </a:p>
      </dgm:t>
    </dgm:pt>
    <dgm:pt modelId="{1AB3967B-315B-4E71-B6A1-EBC28660BA55}" type="sibTrans" cxnId="{3F0035A9-E240-4482-A2E9-4953C5681FBA}">
      <dgm:prSet/>
      <dgm:spPr/>
      <dgm:t>
        <a:bodyPr/>
        <a:lstStyle/>
        <a:p>
          <a:endParaRPr lang="tr-TR" sz="1200"/>
        </a:p>
      </dgm:t>
    </dgm:pt>
    <dgm:pt modelId="{C87A0DE0-6376-487F-90BA-0063AE4F3AEA}">
      <dgm:prSet phldrT="[Text]" custT="1"/>
      <dgm:spPr/>
      <dgm:t>
        <a:bodyPr/>
        <a:lstStyle/>
        <a:p>
          <a:r>
            <a:rPr lang="en-US" sz="1800" dirty="0" smtClean="0"/>
            <a:t>biospheric messages give attention to the well-being of living things such as plants, animals, trees</a:t>
          </a:r>
          <a:endParaRPr lang="tr-TR" sz="1800" dirty="0" smtClean="0"/>
        </a:p>
      </dgm:t>
    </dgm:pt>
    <dgm:pt modelId="{F002F3D6-1909-4BEA-926F-D76108316BDC}" type="parTrans" cxnId="{AD65419F-5376-48F9-A33E-B5158B7B5EF7}">
      <dgm:prSet/>
      <dgm:spPr/>
      <dgm:t>
        <a:bodyPr/>
        <a:lstStyle/>
        <a:p>
          <a:endParaRPr lang="tr-TR"/>
        </a:p>
      </dgm:t>
    </dgm:pt>
    <dgm:pt modelId="{BB36969E-3644-4789-9E72-5781008DE769}" type="sibTrans" cxnId="{AD65419F-5376-48F9-A33E-B5158B7B5EF7}">
      <dgm:prSet/>
      <dgm:spPr/>
      <dgm:t>
        <a:bodyPr/>
        <a:lstStyle/>
        <a:p>
          <a:endParaRPr lang="tr-TR"/>
        </a:p>
      </dgm:t>
    </dgm:pt>
    <dgm:pt modelId="{BED44B05-3986-4AB5-BA1F-486B30CBF904}">
      <dgm:prSet phldrT="[Text]" custT="1"/>
      <dgm:spPr>
        <a:solidFill>
          <a:srgbClr val="008E90"/>
        </a:solidFill>
      </dgm:spPr>
      <dgm:t>
        <a:bodyPr/>
        <a:lstStyle/>
        <a:p>
          <a:r>
            <a:rPr lang="tr-TR" sz="1800" dirty="0" smtClean="0"/>
            <a:t>Biospheric</a:t>
          </a:r>
          <a:endParaRPr lang="tr-TR" sz="1800" dirty="0"/>
        </a:p>
      </dgm:t>
    </dgm:pt>
    <dgm:pt modelId="{DD115213-36BF-404F-A955-109FE6EB2C68}" type="sibTrans" cxnId="{084E5C41-DBFE-4B92-95E5-5B21857B76C5}">
      <dgm:prSet/>
      <dgm:spPr/>
      <dgm:t>
        <a:bodyPr/>
        <a:lstStyle/>
        <a:p>
          <a:endParaRPr lang="tr-TR"/>
        </a:p>
      </dgm:t>
    </dgm:pt>
    <dgm:pt modelId="{E3D35476-14E6-4C46-A43A-047E5EE16BC0}" type="parTrans" cxnId="{084E5C41-DBFE-4B92-95E5-5B21857B76C5}">
      <dgm:prSet/>
      <dgm:spPr/>
      <dgm:t>
        <a:bodyPr/>
        <a:lstStyle/>
        <a:p>
          <a:endParaRPr lang="tr-TR"/>
        </a:p>
      </dgm:t>
    </dgm:pt>
    <dgm:pt modelId="{CA4E0773-3CCD-492F-A7A2-D5F32B4F73ED}" type="pres">
      <dgm:prSet presAssocID="{FD9C1CE6-7841-4CD6-8D7D-C3E5EA8D96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B2F6BDA-2694-43FE-9FE4-EF5A50A87AEE}" type="pres">
      <dgm:prSet presAssocID="{DC7653D0-E082-48D3-B219-6153465629A8}" presName="linNode" presStyleCnt="0"/>
      <dgm:spPr/>
    </dgm:pt>
    <dgm:pt modelId="{C27AF93F-F217-48E6-ACA5-53EAC42BEC51}" type="pres">
      <dgm:prSet presAssocID="{DC7653D0-E082-48D3-B219-6153465629A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007AAD-DD66-401A-9B0C-184BF91AA388}" type="pres">
      <dgm:prSet presAssocID="{DC7653D0-E082-48D3-B219-6153465629A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314974-177A-4595-8ECA-C15FB5D5322E}" type="pres">
      <dgm:prSet presAssocID="{F3880B4B-D187-4C32-B9C3-F80B019EE68C}" presName="sp" presStyleCnt="0"/>
      <dgm:spPr/>
    </dgm:pt>
    <dgm:pt modelId="{9C672411-7E9A-4751-B9D4-7DC00C995715}" type="pres">
      <dgm:prSet presAssocID="{3D07322E-DA37-4D7F-BB1B-8C96D79D4245}" presName="linNode" presStyleCnt="0"/>
      <dgm:spPr/>
    </dgm:pt>
    <dgm:pt modelId="{6AD53A27-5576-46A9-B3DF-A1A0C1994C81}" type="pres">
      <dgm:prSet presAssocID="{3D07322E-DA37-4D7F-BB1B-8C96D79D424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622684-B85F-4810-844D-D2133CB32E1F}" type="pres">
      <dgm:prSet presAssocID="{3D07322E-DA37-4D7F-BB1B-8C96D79D424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F9B1B3-A0BC-42BB-ABF8-B2FA543EA906}" type="pres">
      <dgm:prSet presAssocID="{289E7956-67B1-476C-BBFD-7BCDD2C8BA6F}" presName="sp" presStyleCnt="0"/>
      <dgm:spPr/>
    </dgm:pt>
    <dgm:pt modelId="{7B2B1B8A-A99E-41EB-8FE1-5F07F57FAE35}" type="pres">
      <dgm:prSet presAssocID="{BED44B05-3986-4AB5-BA1F-486B30CBF904}" presName="linNode" presStyleCnt="0"/>
      <dgm:spPr/>
    </dgm:pt>
    <dgm:pt modelId="{BB8412B1-D101-4A5C-85EC-ECC735BD20DF}" type="pres">
      <dgm:prSet presAssocID="{BED44B05-3986-4AB5-BA1F-486B30CBF90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B2CF31-2BF1-4F16-82DD-500C6F822C09}" type="pres">
      <dgm:prSet presAssocID="{BED44B05-3986-4AB5-BA1F-486B30CBF90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C593C1-1413-46D6-B368-78B6BC39AA01}" type="presOf" srcId="{579CB80D-303F-46AD-B29A-6B6C3445A4DA}" destId="{4C622684-B85F-4810-844D-D2133CB32E1F}" srcOrd="0" destOrd="0" presId="urn:microsoft.com/office/officeart/2005/8/layout/vList5"/>
    <dgm:cxn modelId="{084E5C41-DBFE-4B92-95E5-5B21857B76C5}" srcId="{FD9C1CE6-7841-4CD6-8D7D-C3E5EA8D96C8}" destId="{BED44B05-3986-4AB5-BA1F-486B30CBF904}" srcOrd="2" destOrd="0" parTransId="{E3D35476-14E6-4C46-A43A-047E5EE16BC0}" sibTransId="{DD115213-36BF-404F-A955-109FE6EB2C68}"/>
    <dgm:cxn modelId="{C9065AB8-F2B3-4CD5-A221-DF371107A0C2}" srcId="{FD9C1CE6-7841-4CD6-8D7D-C3E5EA8D96C8}" destId="{3D07322E-DA37-4D7F-BB1B-8C96D79D4245}" srcOrd="1" destOrd="0" parTransId="{737B7F72-A632-4F73-9D78-74B719CA7762}" sibTransId="{289E7956-67B1-476C-BBFD-7BCDD2C8BA6F}"/>
    <dgm:cxn modelId="{07553919-DB07-422F-9B3F-574B7BBB91BE}" type="presOf" srcId="{3D07322E-DA37-4D7F-BB1B-8C96D79D4245}" destId="{6AD53A27-5576-46A9-B3DF-A1A0C1994C81}" srcOrd="0" destOrd="0" presId="urn:microsoft.com/office/officeart/2005/8/layout/vList5"/>
    <dgm:cxn modelId="{AD65419F-5376-48F9-A33E-B5158B7B5EF7}" srcId="{BED44B05-3986-4AB5-BA1F-486B30CBF904}" destId="{C87A0DE0-6376-487F-90BA-0063AE4F3AEA}" srcOrd="0" destOrd="0" parTransId="{F002F3D6-1909-4BEA-926F-D76108316BDC}" sibTransId="{BB36969E-3644-4789-9E72-5781008DE769}"/>
    <dgm:cxn modelId="{34ABC8E0-A68E-431A-8A4B-6D346EB7EEA5}" srcId="{FD9C1CE6-7841-4CD6-8D7D-C3E5EA8D96C8}" destId="{DC7653D0-E082-48D3-B219-6153465629A8}" srcOrd="0" destOrd="0" parTransId="{4463F8AC-4A67-4349-ADC4-9AC6B9D709F9}" sibTransId="{F3880B4B-D187-4C32-B9C3-F80B019EE68C}"/>
    <dgm:cxn modelId="{3F0035A9-E240-4482-A2E9-4953C5681FBA}" srcId="{3D07322E-DA37-4D7F-BB1B-8C96D79D4245}" destId="{579CB80D-303F-46AD-B29A-6B6C3445A4DA}" srcOrd="0" destOrd="0" parTransId="{EE21FF39-0F4E-4D42-B91A-C5FDEA3EA0B4}" sibTransId="{1AB3967B-315B-4E71-B6A1-EBC28660BA55}"/>
    <dgm:cxn modelId="{CA568C25-6905-4889-80E7-7F876501FBA4}" type="presOf" srcId="{C87A0DE0-6376-487F-90BA-0063AE4F3AEA}" destId="{97B2CF31-2BF1-4F16-82DD-500C6F822C09}" srcOrd="0" destOrd="0" presId="urn:microsoft.com/office/officeart/2005/8/layout/vList5"/>
    <dgm:cxn modelId="{FB86BE92-F99A-4D84-BA8F-EB7EE6A853B2}" srcId="{DC7653D0-E082-48D3-B219-6153465629A8}" destId="{156A772E-5AD8-44A3-99BF-1AF83EACB70B}" srcOrd="0" destOrd="0" parTransId="{48D019B6-4E56-45C4-8266-03C5F1B59D68}" sibTransId="{886ACD53-D142-46A0-B769-DB6218486B93}"/>
    <dgm:cxn modelId="{179AC5D1-E353-4B4A-876B-E044F642AC66}" type="presOf" srcId="{BED44B05-3986-4AB5-BA1F-486B30CBF904}" destId="{BB8412B1-D101-4A5C-85EC-ECC735BD20DF}" srcOrd="0" destOrd="0" presId="urn:microsoft.com/office/officeart/2005/8/layout/vList5"/>
    <dgm:cxn modelId="{9204E50B-A423-4321-8E7A-D628C8708654}" type="presOf" srcId="{FD9C1CE6-7841-4CD6-8D7D-C3E5EA8D96C8}" destId="{CA4E0773-3CCD-492F-A7A2-D5F32B4F73ED}" srcOrd="0" destOrd="0" presId="urn:microsoft.com/office/officeart/2005/8/layout/vList5"/>
    <dgm:cxn modelId="{FA892B44-5308-4121-87F2-C9A475759C0F}" type="presOf" srcId="{156A772E-5AD8-44A3-99BF-1AF83EACB70B}" destId="{00007AAD-DD66-401A-9B0C-184BF91AA388}" srcOrd="0" destOrd="0" presId="urn:microsoft.com/office/officeart/2005/8/layout/vList5"/>
    <dgm:cxn modelId="{179CAFC5-C916-426C-97B8-D58F55A08F54}" type="presOf" srcId="{DC7653D0-E082-48D3-B219-6153465629A8}" destId="{C27AF93F-F217-48E6-ACA5-53EAC42BEC51}" srcOrd="0" destOrd="0" presId="urn:microsoft.com/office/officeart/2005/8/layout/vList5"/>
    <dgm:cxn modelId="{5B000ABA-0D8C-40EA-8387-6F4E6BBD2D80}" type="presParOf" srcId="{CA4E0773-3CCD-492F-A7A2-D5F32B4F73ED}" destId="{EB2F6BDA-2694-43FE-9FE4-EF5A50A87AEE}" srcOrd="0" destOrd="0" presId="urn:microsoft.com/office/officeart/2005/8/layout/vList5"/>
    <dgm:cxn modelId="{AB215CC3-1CF0-4374-8939-DBF49B1DD900}" type="presParOf" srcId="{EB2F6BDA-2694-43FE-9FE4-EF5A50A87AEE}" destId="{C27AF93F-F217-48E6-ACA5-53EAC42BEC51}" srcOrd="0" destOrd="0" presId="urn:microsoft.com/office/officeart/2005/8/layout/vList5"/>
    <dgm:cxn modelId="{58A66CFC-AAE4-4FC4-B9C0-B7FF2348257D}" type="presParOf" srcId="{EB2F6BDA-2694-43FE-9FE4-EF5A50A87AEE}" destId="{00007AAD-DD66-401A-9B0C-184BF91AA388}" srcOrd="1" destOrd="0" presId="urn:microsoft.com/office/officeart/2005/8/layout/vList5"/>
    <dgm:cxn modelId="{2033C6E1-5BB5-41F8-B841-7B1F8EE0DC95}" type="presParOf" srcId="{CA4E0773-3CCD-492F-A7A2-D5F32B4F73ED}" destId="{88314974-177A-4595-8ECA-C15FB5D5322E}" srcOrd="1" destOrd="0" presId="urn:microsoft.com/office/officeart/2005/8/layout/vList5"/>
    <dgm:cxn modelId="{42FAFD96-9BA9-42C1-A011-9555EA8D1AB0}" type="presParOf" srcId="{CA4E0773-3CCD-492F-A7A2-D5F32B4F73ED}" destId="{9C672411-7E9A-4751-B9D4-7DC00C995715}" srcOrd="2" destOrd="0" presId="urn:microsoft.com/office/officeart/2005/8/layout/vList5"/>
    <dgm:cxn modelId="{3B468318-BE9D-40A3-8CDB-9FED83599FEF}" type="presParOf" srcId="{9C672411-7E9A-4751-B9D4-7DC00C995715}" destId="{6AD53A27-5576-46A9-B3DF-A1A0C1994C81}" srcOrd="0" destOrd="0" presId="urn:microsoft.com/office/officeart/2005/8/layout/vList5"/>
    <dgm:cxn modelId="{3AC1B2AB-FCB9-4D67-A82D-51F28B6C92CC}" type="presParOf" srcId="{9C672411-7E9A-4751-B9D4-7DC00C995715}" destId="{4C622684-B85F-4810-844D-D2133CB32E1F}" srcOrd="1" destOrd="0" presId="urn:microsoft.com/office/officeart/2005/8/layout/vList5"/>
    <dgm:cxn modelId="{4257190D-F29E-4D6E-8AD4-C9E4B6C76A3B}" type="presParOf" srcId="{CA4E0773-3CCD-492F-A7A2-D5F32B4F73ED}" destId="{DBF9B1B3-A0BC-42BB-ABF8-B2FA543EA906}" srcOrd="3" destOrd="0" presId="urn:microsoft.com/office/officeart/2005/8/layout/vList5"/>
    <dgm:cxn modelId="{2A0C6865-1A48-4805-B289-61D95A26635E}" type="presParOf" srcId="{CA4E0773-3CCD-492F-A7A2-D5F32B4F73ED}" destId="{7B2B1B8A-A99E-41EB-8FE1-5F07F57FAE35}" srcOrd="4" destOrd="0" presId="urn:microsoft.com/office/officeart/2005/8/layout/vList5"/>
    <dgm:cxn modelId="{AEECC797-094E-4E4A-9813-EA82FF9927F6}" type="presParOf" srcId="{7B2B1B8A-A99E-41EB-8FE1-5F07F57FAE35}" destId="{BB8412B1-D101-4A5C-85EC-ECC735BD20DF}" srcOrd="0" destOrd="0" presId="urn:microsoft.com/office/officeart/2005/8/layout/vList5"/>
    <dgm:cxn modelId="{FED7C15C-329E-4887-A7CB-6116AEA9828E}" type="presParOf" srcId="{7B2B1B8A-A99E-41EB-8FE1-5F07F57FAE35}" destId="{97B2CF31-2BF1-4F16-82DD-500C6F822C0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07AAD-DD66-401A-9B0C-184BF91AA388}">
      <dsp:nvSpPr>
        <dsp:cNvPr id="0" name=""/>
        <dsp:cNvSpPr/>
      </dsp:nvSpPr>
      <dsp:spPr>
        <a:xfrm rot="5400000">
          <a:off x="4343448" y="-1751588"/>
          <a:ext cx="746649" cy="443931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marketing messages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public education messages</a:t>
          </a:r>
          <a:endParaRPr lang="tr-TR" sz="1800" kern="1200" dirty="0"/>
        </a:p>
      </dsp:txBody>
      <dsp:txXfrm rot="5400000">
        <a:off x="4343448" y="-1751588"/>
        <a:ext cx="746649" cy="4439316"/>
      </dsp:txXfrm>
    </dsp:sp>
    <dsp:sp modelId="{C27AF93F-F217-48E6-ACA5-53EAC42BEC51}">
      <dsp:nvSpPr>
        <dsp:cNvPr id="0" name=""/>
        <dsp:cNvSpPr/>
      </dsp:nvSpPr>
      <dsp:spPr>
        <a:xfrm>
          <a:off x="0" y="1414"/>
          <a:ext cx="2497115" cy="933312"/>
        </a:xfrm>
        <a:prstGeom prst="roundRect">
          <a:avLst/>
        </a:prstGeom>
        <a:solidFill>
          <a:srgbClr val="008E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Informational</a:t>
          </a:r>
          <a:endParaRPr lang="tr-TR" sz="2000" kern="1200" dirty="0"/>
        </a:p>
      </dsp:txBody>
      <dsp:txXfrm>
        <a:off x="0" y="1414"/>
        <a:ext cx="2497115" cy="933312"/>
      </dsp:txXfrm>
    </dsp:sp>
    <dsp:sp modelId="{4C622684-B85F-4810-844D-D2133CB32E1F}">
      <dsp:nvSpPr>
        <dsp:cNvPr id="0" name=""/>
        <dsp:cNvSpPr/>
      </dsp:nvSpPr>
      <dsp:spPr>
        <a:xfrm rot="5400000">
          <a:off x="4343448" y="-771610"/>
          <a:ext cx="746649" cy="443931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call-to-action messages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events and promotion messages</a:t>
          </a:r>
          <a:endParaRPr lang="tr-T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fundraising messages</a:t>
          </a:r>
          <a:endParaRPr lang="tr-TR" sz="1800" kern="1200" dirty="0"/>
        </a:p>
      </dsp:txBody>
      <dsp:txXfrm rot="5400000">
        <a:off x="4343448" y="-771610"/>
        <a:ext cx="746649" cy="4439316"/>
      </dsp:txXfrm>
    </dsp:sp>
    <dsp:sp modelId="{6AD53A27-5576-46A9-B3DF-A1A0C1994C81}">
      <dsp:nvSpPr>
        <dsp:cNvPr id="0" name=""/>
        <dsp:cNvSpPr/>
      </dsp:nvSpPr>
      <dsp:spPr>
        <a:xfrm>
          <a:off x="0" y="981391"/>
          <a:ext cx="2497115" cy="933312"/>
        </a:xfrm>
        <a:prstGeom prst="roundRect">
          <a:avLst/>
        </a:prstGeom>
        <a:solidFill>
          <a:srgbClr val="008E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Promotional</a:t>
          </a:r>
          <a:endParaRPr lang="tr-TR" sz="2000" kern="1200" dirty="0"/>
        </a:p>
      </dsp:txBody>
      <dsp:txXfrm>
        <a:off x="0" y="981391"/>
        <a:ext cx="2497115" cy="933312"/>
      </dsp:txXfrm>
    </dsp:sp>
    <dsp:sp modelId="{7F021C03-82C7-47E8-B908-B3EF9DD216AE}">
      <dsp:nvSpPr>
        <dsp:cNvPr id="0" name=""/>
        <dsp:cNvSpPr/>
      </dsp:nvSpPr>
      <dsp:spPr>
        <a:xfrm>
          <a:off x="0" y="1961369"/>
          <a:ext cx="2497115" cy="933312"/>
        </a:xfrm>
        <a:prstGeom prst="roundRect">
          <a:avLst/>
        </a:prstGeom>
        <a:solidFill>
          <a:srgbClr val="008E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Community Building</a:t>
          </a:r>
          <a:endParaRPr lang="tr-TR" sz="2000" kern="1200" dirty="0"/>
        </a:p>
      </dsp:txBody>
      <dsp:txXfrm>
        <a:off x="0" y="1961369"/>
        <a:ext cx="2497115" cy="9333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007AAD-DD66-401A-9B0C-184BF91AA388}">
      <dsp:nvSpPr>
        <dsp:cNvPr id="0" name=""/>
        <dsp:cNvSpPr/>
      </dsp:nvSpPr>
      <dsp:spPr>
        <a:xfrm rot="5400000">
          <a:off x="4343448" y="-1751588"/>
          <a:ext cx="746649" cy="443931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self-oriented goals such as health, quality of life, prosperity, convenience</a:t>
          </a:r>
          <a:endParaRPr lang="tr-TR" sz="1800" kern="1200" dirty="0"/>
        </a:p>
      </dsp:txBody>
      <dsp:txXfrm rot="5400000">
        <a:off x="4343448" y="-1751588"/>
        <a:ext cx="746649" cy="4439316"/>
      </dsp:txXfrm>
    </dsp:sp>
    <dsp:sp modelId="{C27AF93F-F217-48E6-ACA5-53EAC42BEC51}">
      <dsp:nvSpPr>
        <dsp:cNvPr id="0" name=""/>
        <dsp:cNvSpPr/>
      </dsp:nvSpPr>
      <dsp:spPr>
        <a:xfrm>
          <a:off x="0" y="1414"/>
          <a:ext cx="2497115" cy="933312"/>
        </a:xfrm>
        <a:prstGeom prst="roundRect">
          <a:avLst/>
        </a:prstGeom>
        <a:solidFill>
          <a:srgbClr val="008E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Egoistic</a:t>
          </a:r>
          <a:endParaRPr lang="tr-TR" sz="2000" kern="1200" dirty="0"/>
        </a:p>
      </dsp:txBody>
      <dsp:txXfrm>
        <a:off x="0" y="1414"/>
        <a:ext cx="2497115" cy="933312"/>
      </dsp:txXfrm>
    </dsp:sp>
    <dsp:sp modelId="{4C622684-B85F-4810-844D-D2133CB32E1F}">
      <dsp:nvSpPr>
        <dsp:cNvPr id="0" name=""/>
        <dsp:cNvSpPr/>
      </dsp:nvSpPr>
      <dsp:spPr>
        <a:xfrm rot="5400000">
          <a:off x="4343448" y="-771610"/>
          <a:ext cx="746649" cy="443931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concentrate on other people such as children, family, community, humanity</a:t>
          </a:r>
          <a:endParaRPr lang="tr-TR" sz="1800" kern="1200" dirty="0"/>
        </a:p>
      </dsp:txBody>
      <dsp:txXfrm rot="5400000">
        <a:off x="4343448" y="-771610"/>
        <a:ext cx="746649" cy="4439316"/>
      </dsp:txXfrm>
    </dsp:sp>
    <dsp:sp modelId="{6AD53A27-5576-46A9-B3DF-A1A0C1994C81}">
      <dsp:nvSpPr>
        <dsp:cNvPr id="0" name=""/>
        <dsp:cNvSpPr/>
      </dsp:nvSpPr>
      <dsp:spPr>
        <a:xfrm>
          <a:off x="0" y="981391"/>
          <a:ext cx="2497115" cy="933312"/>
        </a:xfrm>
        <a:prstGeom prst="roundRect">
          <a:avLst/>
        </a:prstGeom>
        <a:solidFill>
          <a:srgbClr val="008E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Altrustic</a:t>
          </a:r>
          <a:endParaRPr lang="tr-TR" sz="2000" kern="1200" dirty="0"/>
        </a:p>
      </dsp:txBody>
      <dsp:txXfrm>
        <a:off x="0" y="981391"/>
        <a:ext cx="2497115" cy="933312"/>
      </dsp:txXfrm>
    </dsp:sp>
    <dsp:sp modelId="{97B2CF31-2BF1-4F16-82DD-500C6F822C09}">
      <dsp:nvSpPr>
        <dsp:cNvPr id="0" name=""/>
        <dsp:cNvSpPr/>
      </dsp:nvSpPr>
      <dsp:spPr>
        <a:xfrm rot="5400000">
          <a:off x="4343448" y="208367"/>
          <a:ext cx="746649" cy="443931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biospheric messages give attention to the well-being of living things such as plants, animals, trees</a:t>
          </a:r>
          <a:endParaRPr lang="tr-TR" sz="1800" kern="1200" dirty="0" smtClean="0"/>
        </a:p>
      </dsp:txBody>
      <dsp:txXfrm rot="5400000">
        <a:off x="4343448" y="208367"/>
        <a:ext cx="746649" cy="4439316"/>
      </dsp:txXfrm>
    </dsp:sp>
    <dsp:sp modelId="{BB8412B1-D101-4A5C-85EC-ECC735BD20DF}">
      <dsp:nvSpPr>
        <dsp:cNvPr id="0" name=""/>
        <dsp:cNvSpPr/>
      </dsp:nvSpPr>
      <dsp:spPr>
        <a:xfrm>
          <a:off x="0" y="1961369"/>
          <a:ext cx="2497115" cy="933312"/>
        </a:xfrm>
        <a:prstGeom prst="roundRect">
          <a:avLst/>
        </a:prstGeom>
        <a:solidFill>
          <a:srgbClr val="008E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Biospheric</a:t>
          </a:r>
          <a:endParaRPr lang="tr-TR" sz="1800" kern="1200" dirty="0"/>
        </a:p>
      </dsp:txBody>
      <dsp:txXfrm>
        <a:off x="0" y="1961369"/>
        <a:ext cx="2497115" cy="933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B407B-13F3-49CA-923A-1D63D9D98F97}" type="datetimeFigureOut">
              <a:rPr lang="tr-TR" smtClean="0"/>
              <a:pPr/>
              <a:t>11.06.2015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703A1-3107-466D-B721-9337FC046CB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BB8408-3F8E-4761-9874-8E0E8470D50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Rectangle 6"/>
          <p:cNvSpPr/>
          <p:nvPr userDrawn="1"/>
        </p:nvSpPr>
        <p:spPr>
          <a:xfrm rot="5400000" flipV="1">
            <a:off x="5966988" y="3023789"/>
            <a:ext cx="6093297" cy="45719"/>
          </a:xfrm>
          <a:prstGeom prst="rect">
            <a:avLst/>
          </a:prstGeom>
          <a:solidFill>
            <a:srgbClr val="008E90"/>
          </a:solidFill>
          <a:ln>
            <a:solidFill>
              <a:srgbClr val="008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Picture 7" descr="http://interngroup.theinterngroup.netdna-cdn.com/wp-content/uploads/2014/10/Screen-shot-2014-10-20-at-4.28.42-PM.png"/>
          <p:cNvPicPr>
            <a:picLocks noChangeAspect="1" noChangeArrowheads="1"/>
          </p:cNvPicPr>
          <p:nvPr userDrawn="1"/>
        </p:nvPicPr>
        <p:blipFill>
          <a:blip r:embed="rId13" cstate="print"/>
          <a:srcRect l="50522"/>
          <a:stretch>
            <a:fillRect/>
          </a:stretch>
        </p:blipFill>
        <p:spPr bwMode="auto">
          <a:xfrm flipH="1">
            <a:off x="8352170" y="5013176"/>
            <a:ext cx="791830" cy="1844824"/>
          </a:xfrm>
          <a:prstGeom prst="rect">
            <a:avLst/>
          </a:prstGeom>
          <a:noFill/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95536" y="6455742"/>
            <a:ext cx="1306488" cy="213618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8E90"/>
                </a:solidFill>
                <a:latin typeface="+mn-lt"/>
              </a:defRPr>
            </a:lvl1pPr>
          </a:lstStyle>
          <a:p>
            <a:r>
              <a:rPr lang="tr-TR" smtClean="0"/>
              <a:t>12.06.2015</a:t>
            </a:r>
            <a:endParaRPr lang="tr-T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6455742"/>
            <a:ext cx="7560840" cy="213618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8E90"/>
                </a:solidFill>
                <a:latin typeface="+mn-lt"/>
              </a:defRPr>
            </a:lvl1pPr>
          </a:lstStyle>
          <a:p>
            <a:r>
              <a:rPr lang="en-US" smtClean="0"/>
              <a:t>MESSAGE FRAMING OF FACEBOOK POSTS: An Analysis of Non Governmental Organizations (NGOS) </a:t>
            </a:r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8E9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131840" y="2705472"/>
            <a:ext cx="5940152" cy="1371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b="1" dirty="0" err="1">
                <a:solidFill>
                  <a:srgbClr val="008E90"/>
                </a:solidFill>
              </a:rPr>
              <a:t>Özge</a:t>
            </a:r>
            <a:r>
              <a:rPr lang="en-US" b="1" dirty="0">
                <a:solidFill>
                  <a:srgbClr val="008E90"/>
                </a:solidFill>
              </a:rPr>
              <a:t> </a:t>
            </a:r>
            <a:r>
              <a:rPr lang="en-US" b="1" dirty="0" err="1" smtClean="0">
                <a:solidFill>
                  <a:srgbClr val="008E90"/>
                </a:solidFill>
              </a:rPr>
              <a:t>Özgen</a:t>
            </a:r>
            <a:r>
              <a:rPr lang="tr-TR" b="1" dirty="0">
                <a:solidFill>
                  <a:srgbClr val="008E90"/>
                </a:solidFill>
              </a:rPr>
              <a:t>	</a:t>
            </a:r>
            <a:r>
              <a:rPr lang="tr-TR" b="1" dirty="0" smtClean="0">
                <a:solidFill>
                  <a:srgbClr val="008E90"/>
                </a:solidFill>
              </a:rPr>
              <a:t>		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b="1" dirty="0" err="1" smtClean="0">
                <a:solidFill>
                  <a:srgbClr val="008E90"/>
                </a:solidFill>
              </a:rPr>
              <a:t>Banu</a:t>
            </a:r>
            <a:r>
              <a:rPr lang="en-US" b="1" dirty="0" smtClean="0">
                <a:solidFill>
                  <a:srgbClr val="008E90"/>
                </a:solidFill>
              </a:rPr>
              <a:t> </a:t>
            </a:r>
            <a:r>
              <a:rPr lang="en-US" b="1" dirty="0" err="1" smtClean="0">
                <a:solidFill>
                  <a:srgbClr val="008E90"/>
                </a:solidFill>
              </a:rPr>
              <a:t>Atrek</a:t>
            </a:r>
            <a:endParaRPr lang="en-US" b="1" dirty="0" smtClean="0">
              <a:solidFill>
                <a:srgbClr val="008E90"/>
              </a:solidFill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b="1" dirty="0" err="1" smtClean="0">
                <a:solidFill>
                  <a:srgbClr val="008E90"/>
                </a:solidFill>
              </a:rPr>
              <a:t>Sumeyra</a:t>
            </a:r>
            <a:r>
              <a:rPr lang="en-US" b="1" dirty="0" smtClean="0">
                <a:solidFill>
                  <a:srgbClr val="008E90"/>
                </a:solidFill>
              </a:rPr>
              <a:t> </a:t>
            </a:r>
            <a:r>
              <a:rPr lang="en-US" b="1" dirty="0" err="1">
                <a:solidFill>
                  <a:srgbClr val="008E90"/>
                </a:solidFill>
              </a:rPr>
              <a:t>Duman</a:t>
            </a:r>
            <a:r>
              <a:rPr lang="en-US" b="1" dirty="0">
                <a:solidFill>
                  <a:srgbClr val="008E90"/>
                </a:solidFill>
              </a:rPr>
              <a:t> </a:t>
            </a:r>
            <a:r>
              <a:rPr lang="en-US" b="1" dirty="0" smtClean="0">
                <a:solidFill>
                  <a:srgbClr val="008E90"/>
                </a:solidFill>
              </a:rPr>
              <a:t>Kurt</a:t>
            </a:r>
            <a:r>
              <a:rPr lang="tr-TR" b="1" dirty="0" smtClean="0">
                <a:solidFill>
                  <a:srgbClr val="008E90"/>
                </a:solidFill>
              </a:rPr>
              <a:t>		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b="1" dirty="0" err="1" smtClean="0">
                <a:solidFill>
                  <a:srgbClr val="008E90"/>
                </a:solidFill>
              </a:rPr>
              <a:t>Canan</a:t>
            </a:r>
            <a:r>
              <a:rPr lang="en-US" b="1" dirty="0" smtClean="0">
                <a:solidFill>
                  <a:srgbClr val="008E90"/>
                </a:solidFill>
              </a:rPr>
              <a:t> </a:t>
            </a:r>
            <a:r>
              <a:rPr lang="en-US" b="1" dirty="0" err="1" smtClean="0">
                <a:solidFill>
                  <a:srgbClr val="008E90"/>
                </a:solidFill>
              </a:rPr>
              <a:t>Madran</a:t>
            </a:r>
            <a:endParaRPr lang="en-US" b="1" dirty="0" smtClean="0">
              <a:solidFill>
                <a:srgbClr val="008E9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04" name="Picture 4" descr="http://interngroup.theinterngroup.netdna-cdn.com/wp-content/uploads/2014/10/Screen-shot-2014-10-20-at-4.28.42-PM.png"/>
          <p:cNvPicPr>
            <a:picLocks noChangeAspect="1" noChangeArrowheads="1"/>
          </p:cNvPicPr>
          <p:nvPr/>
        </p:nvPicPr>
        <p:blipFill>
          <a:blip r:embed="rId2" cstate="print"/>
          <a:srcRect l="54675"/>
          <a:stretch>
            <a:fillRect/>
          </a:stretch>
        </p:blipFill>
        <p:spPr bwMode="auto">
          <a:xfrm>
            <a:off x="-36512" y="0"/>
            <a:ext cx="274506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404664"/>
            <a:ext cx="6300192" cy="1828800"/>
          </a:xfrm>
        </p:spPr>
        <p:txBody>
          <a:bodyPr>
            <a:noAutofit/>
          </a:bodyPr>
          <a:lstStyle/>
          <a:p>
            <a:pPr algn="l">
              <a:lnSpc>
                <a:spcPts val="3600"/>
              </a:lnSpc>
            </a:pPr>
            <a:r>
              <a:rPr lang="en-US" sz="2800" b="1" dirty="0" smtClean="0">
                <a:solidFill>
                  <a:srgbClr val="C00000"/>
                </a:solidFill>
              </a:rPr>
              <a:t>MESSAGE FRAMING </a:t>
            </a:r>
            <a:r>
              <a:rPr lang="tr-TR" sz="2800" b="1" dirty="0" smtClean="0">
                <a:solidFill>
                  <a:srgbClr val="C00000"/>
                </a:solidFill>
              </a:rPr>
              <a:t>O</a:t>
            </a:r>
            <a:r>
              <a:rPr lang="en-US" sz="2800" b="1" dirty="0" smtClean="0">
                <a:solidFill>
                  <a:srgbClr val="C00000"/>
                </a:solidFill>
              </a:rPr>
              <a:t>F </a:t>
            </a:r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FACEBOOK POSTS</a:t>
            </a:r>
            <a:r>
              <a:rPr lang="tr-TR" sz="2800" b="1" dirty="0" smtClean="0">
                <a:solidFill>
                  <a:srgbClr val="C00000"/>
                </a:solidFill>
              </a:rPr>
              <a:t>:</a:t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An Analysis </a:t>
            </a:r>
            <a:r>
              <a:rPr lang="tr-TR" sz="2000" b="1" dirty="0">
                <a:solidFill>
                  <a:srgbClr val="C00000"/>
                </a:solidFill>
              </a:rPr>
              <a:t>o</a:t>
            </a:r>
            <a:r>
              <a:rPr lang="en-US" sz="2000" b="1" dirty="0" smtClean="0">
                <a:solidFill>
                  <a:srgbClr val="C00000"/>
                </a:solidFill>
              </a:rPr>
              <a:t>f Non Governmental Organizations (NGOS) </a:t>
            </a:r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08520" y="5904656"/>
            <a:ext cx="9144000" cy="548680"/>
          </a:xfrm>
        </p:spPr>
        <p:txBody>
          <a:bodyPr>
            <a:noAutofit/>
          </a:bodyPr>
          <a:lstStyle/>
          <a:p>
            <a:pPr algn="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600" b="1" baseline="30000" dirty="0" smtClean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 International Biannual</a:t>
            </a:r>
            <a:r>
              <a:rPr lang="tr-TR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Social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Business@Anadolu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Conference</a:t>
            </a:r>
          </a:p>
          <a:p>
            <a:pPr algn="r"/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Social Business: Business As If People Mattered</a:t>
            </a:r>
            <a:endParaRPr lang="tr-TR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tr-TR" sz="1600" b="1" dirty="0" smtClean="0">
                <a:solidFill>
                  <a:schemeClr val="bg1">
                    <a:lumMod val="50000"/>
                  </a:schemeClr>
                </a:solidFill>
              </a:rPr>
              <a:t>12.6.2015 - Eskişehir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tr-T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3848" y="4077072"/>
            <a:ext cx="3528392" cy="45719"/>
          </a:xfrm>
          <a:prstGeom prst="rect">
            <a:avLst/>
          </a:prstGeom>
          <a:solidFill>
            <a:srgbClr val="008E90"/>
          </a:solidFill>
          <a:ln>
            <a:solidFill>
              <a:srgbClr val="008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06" name="Picture 6" descr="http://isletme.deu.edu.tr/Kurumsal-Materyaller/deu-isletme-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645024"/>
            <a:ext cx="2232248" cy="81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Reactions toward the Social Media Posts of Selected NGOs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8" name="Content Placeholder 7" descr="iks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30804" y="1704678"/>
            <a:ext cx="897480" cy="910942"/>
          </a:xfrm>
        </p:spPr>
      </p:pic>
      <p:pic>
        <p:nvPicPr>
          <p:cNvPr id="9" name="Picture 8" descr="LOSEV.jpg"/>
          <p:cNvPicPr>
            <a:picLocks noChangeAspect="1"/>
          </p:cNvPicPr>
          <p:nvPr/>
        </p:nvPicPr>
        <p:blipFill>
          <a:blip r:embed="rId3" cstate="print"/>
          <a:srcRect l="22298" r="19321" b="18095"/>
          <a:stretch>
            <a:fillRect/>
          </a:stretch>
        </p:blipFill>
        <p:spPr>
          <a:xfrm>
            <a:off x="1151620" y="1836113"/>
            <a:ext cx="1224136" cy="648072"/>
          </a:xfrm>
          <a:prstGeom prst="rect">
            <a:avLst/>
          </a:prstGeom>
        </p:spPr>
      </p:pic>
      <p:pic>
        <p:nvPicPr>
          <p:cNvPr id="10" name="Picture 9" descr="tegv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5245" y="1790518"/>
            <a:ext cx="739262" cy="739262"/>
          </a:xfrm>
          <a:prstGeom prst="rect">
            <a:avLst/>
          </a:prstGeom>
        </p:spPr>
      </p:pic>
      <p:pic>
        <p:nvPicPr>
          <p:cNvPr id="11" name="Picture 10" descr="TE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866814"/>
            <a:ext cx="1512168" cy="586671"/>
          </a:xfrm>
          <a:prstGeom prst="rect">
            <a:avLst/>
          </a:prstGeom>
        </p:spPr>
      </p:pic>
      <p:pic>
        <p:nvPicPr>
          <p:cNvPr id="12" name="Picture 11" descr="T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84035" y="1692097"/>
            <a:ext cx="1248139" cy="936104"/>
          </a:xfrm>
          <a:prstGeom prst="rect">
            <a:avLst/>
          </a:prstGeom>
        </p:spPr>
      </p:pic>
      <p:pic>
        <p:nvPicPr>
          <p:cNvPr id="13" name="Picture 12" descr="gplogo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4288" y="1980317"/>
            <a:ext cx="1620012" cy="3596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9652" y="27783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26</a:t>
            </a:r>
            <a:endParaRPr lang="tr-T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43808" y="27783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26</a:t>
            </a:r>
            <a:endParaRPr lang="tr-T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00840" y="27783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30</a:t>
            </a:r>
            <a:endParaRPr lang="tr-T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184068" y="27783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14</a:t>
            </a:r>
            <a:endParaRPr lang="tr-T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55508" y="27783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16</a:t>
            </a:r>
            <a:endParaRPr lang="tr-T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50258" y="277831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40</a:t>
            </a:r>
            <a:endParaRPr lang="tr-T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7504" y="2670592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Number of Posts</a:t>
            </a:r>
            <a:endParaRPr lang="tr-TR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7504" y="356430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Number of </a:t>
            </a:r>
            <a:r>
              <a:rPr lang="tr-TR" sz="1600" b="1" dirty="0" smtClean="0">
                <a:solidFill>
                  <a:srgbClr val="FF0000"/>
                </a:solidFill>
              </a:rPr>
              <a:t>Likes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504" y="456370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Number of </a:t>
            </a:r>
            <a:r>
              <a:rPr lang="tr-TR" sz="1600" b="1" dirty="0" smtClean="0">
                <a:solidFill>
                  <a:srgbClr val="FF0000"/>
                </a:solidFill>
              </a:rPr>
              <a:t>Comments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504" y="5364505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Number of </a:t>
            </a:r>
            <a:r>
              <a:rPr lang="tr-TR" sz="1600" b="1" dirty="0" smtClean="0">
                <a:solidFill>
                  <a:srgbClr val="FF0000"/>
                </a:solidFill>
              </a:rPr>
              <a:t>Shares</a:t>
            </a:r>
            <a:endParaRPr lang="tr-TR" sz="16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9632" y="36270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138,978</a:t>
            </a:r>
            <a:endParaRPr lang="tr-T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663788" y="362702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31,424</a:t>
            </a:r>
            <a:endParaRPr lang="tr-TR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56824" y="362702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13,806</a:t>
            </a:r>
            <a:endParaRPr lang="tr-T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040052" y="362702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2,008</a:t>
            </a:r>
            <a:endParaRPr lang="tr-TR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211492" y="3627021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1,458</a:t>
            </a:r>
            <a:endParaRPr lang="tr-TR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34234" y="362702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250,969</a:t>
            </a:r>
            <a:endParaRPr lang="tr-TR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259632" y="463513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1,099</a:t>
            </a:r>
            <a:endParaRPr lang="tr-TR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63788" y="463513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213</a:t>
            </a:r>
            <a:endParaRPr lang="tr-TR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4056824" y="463513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79</a:t>
            </a:r>
            <a:endParaRPr lang="tr-TR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040052" y="463513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17</a:t>
            </a:r>
            <a:endParaRPr lang="tr-TR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211492" y="463513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17</a:t>
            </a:r>
            <a:endParaRPr lang="tr-TR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434234" y="463513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15,656</a:t>
            </a:r>
            <a:endParaRPr lang="tr-TR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259632" y="549922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13,637</a:t>
            </a:r>
            <a:endParaRPr lang="tr-TR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663788" y="549922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3,175</a:t>
            </a:r>
            <a:endParaRPr lang="tr-TR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056824" y="549922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759</a:t>
            </a:r>
            <a:endParaRPr lang="tr-TR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040052" y="549922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102</a:t>
            </a:r>
            <a:endParaRPr lang="tr-TR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211492" y="5499229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162</a:t>
            </a:r>
            <a:endParaRPr lang="tr-TR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434234" y="549922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147,097</a:t>
            </a:r>
            <a:endParaRPr lang="tr-TR" b="1" dirty="0"/>
          </a:p>
        </p:txBody>
      </p:sp>
      <p:sp>
        <p:nvSpPr>
          <p:cNvPr id="59" name="Rectangle 58"/>
          <p:cNvSpPr/>
          <p:nvPr/>
        </p:nvSpPr>
        <p:spPr>
          <a:xfrm>
            <a:off x="1187624" y="1268760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</a:rPr>
              <a:t>H</a:t>
            </a:r>
            <a:r>
              <a:rPr lang="en-US" b="1" i="1" dirty="0" err="1" smtClean="0">
                <a:solidFill>
                  <a:srgbClr val="C00000"/>
                </a:solidFill>
              </a:rPr>
              <a:t>ealth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11760" y="126876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</a:rPr>
              <a:t>Environment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779912" y="126876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</a:rPr>
              <a:t>Education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60032" y="126876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</a:rPr>
              <a:t>Society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940152" y="126876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i="1" dirty="0" smtClean="0">
                <a:solidFill>
                  <a:srgbClr val="C00000"/>
                </a:solidFill>
              </a:rPr>
              <a:t>Culture</a:t>
            </a:r>
            <a:endParaRPr lang="tr-TR" b="1" i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7504" y="206084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NGOs</a:t>
            </a:r>
            <a:endParaRPr lang="tr-TR" sz="16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107504" y="1268760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Category of NGOs</a:t>
            </a:r>
            <a:endParaRPr lang="tr-TR" sz="1600" b="1" dirty="0"/>
          </a:p>
        </p:txBody>
      </p:sp>
      <p:sp>
        <p:nvSpPr>
          <p:cNvPr id="6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 Content and Time Horizon of the Social Media Posts of Selected NGOs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821" t="32360" r="17688" b="10941"/>
          <a:stretch>
            <a:fillRect/>
          </a:stretch>
        </p:blipFill>
        <p:spPr bwMode="auto">
          <a:xfrm>
            <a:off x="0" y="1380653"/>
            <a:ext cx="9144000" cy="478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>
            <a:off x="4716016" y="2420888"/>
            <a:ext cx="1080120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ight Arrow 18"/>
          <p:cNvSpPr/>
          <p:nvPr/>
        </p:nvSpPr>
        <p:spPr>
          <a:xfrm rot="10800000">
            <a:off x="7740352" y="2420888"/>
            <a:ext cx="1080120" cy="7920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Rectangle 19"/>
          <p:cNvSpPr/>
          <p:nvPr/>
        </p:nvSpPr>
        <p:spPr>
          <a:xfrm>
            <a:off x="0" y="2492896"/>
            <a:ext cx="4572000" cy="64807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5801" t="18500" r="15473" b="12201"/>
          <a:stretch>
            <a:fillRect/>
          </a:stretch>
        </p:blipFill>
        <p:spPr bwMode="auto">
          <a:xfrm>
            <a:off x="251520" y="147059"/>
            <a:ext cx="7308304" cy="6090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586" t="17240" r="24332" b="7161"/>
          <a:stretch>
            <a:fillRect/>
          </a:stretch>
        </p:blipFill>
        <p:spPr bwMode="auto">
          <a:xfrm>
            <a:off x="1691680" y="404664"/>
            <a:ext cx="6083052" cy="6403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5801" t="22280" r="15473" b="14721"/>
          <a:stretch>
            <a:fillRect/>
          </a:stretch>
        </p:blipFill>
        <p:spPr bwMode="auto">
          <a:xfrm>
            <a:off x="532494" y="1124744"/>
            <a:ext cx="7567898" cy="573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12.06.2015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MESSAGE FRAMING OF FACEBOOK POSTS: An Analysis of Non Governmental Organizations (NGOS) </a:t>
            </a:r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063" t="22280" r="16950" b="10941"/>
          <a:stretch>
            <a:fillRect/>
          </a:stretch>
        </p:blipFill>
        <p:spPr bwMode="auto">
          <a:xfrm>
            <a:off x="0" y="108738"/>
            <a:ext cx="5220072" cy="4256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4641" r="3125" b="5901"/>
          <a:stretch>
            <a:fillRect/>
          </a:stretch>
        </p:blipFill>
        <p:spPr bwMode="auto">
          <a:xfrm>
            <a:off x="1835696" y="2771801"/>
            <a:ext cx="7308304" cy="4086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/>
          <p:cNvCxnSpPr/>
          <p:nvPr/>
        </p:nvCxnSpPr>
        <p:spPr>
          <a:xfrm>
            <a:off x="2915816" y="1412776"/>
            <a:ext cx="4536504" cy="424847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Message Focus of the Social Media Posts of Selected NGOs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8821" t="52520" r="17688" b="18500"/>
          <a:stretch>
            <a:fillRect/>
          </a:stretch>
        </p:blipFill>
        <p:spPr bwMode="auto">
          <a:xfrm>
            <a:off x="0" y="2276872"/>
            <a:ext cx="91544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  <p:sp>
        <p:nvSpPr>
          <p:cNvPr id="7" name="Right Arrow 6"/>
          <p:cNvSpPr/>
          <p:nvPr/>
        </p:nvSpPr>
        <p:spPr>
          <a:xfrm>
            <a:off x="4716016" y="2780928"/>
            <a:ext cx="108012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0" y="2778794"/>
            <a:ext cx="4572000" cy="28803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062" t="8421" r="22118" b="10940"/>
          <a:stretch>
            <a:fillRect/>
          </a:stretch>
        </p:blipFill>
        <p:spPr bwMode="auto">
          <a:xfrm>
            <a:off x="251520" y="-1"/>
            <a:ext cx="5976664" cy="6594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324" t="19760" r="21379" b="7161"/>
          <a:stretch>
            <a:fillRect/>
          </a:stretch>
        </p:blipFill>
        <p:spPr bwMode="auto">
          <a:xfrm>
            <a:off x="3347863" y="1700808"/>
            <a:ext cx="4990899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Message Direction of the Social Media Posts of Selected NGO</a:t>
            </a:r>
            <a:r>
              <a:rPr lang="tr-TR" dirty="0" smtClean="0"/>
              <a:t>s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082" t="43700" r="17688" b="32360"/>
          <a:stretch>
            <a:fillRect/>
          </a:stretch>
        </p:blipFill>
        <p:spPr bwMode="auto">
          <a:xfrm>
            <a:off x="0" y="1196752"/>
            <a:ext cx="9144000" cy="19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8254" t="57560" r="17516" b="23540"/>
          <a:stretch>
            <a:fillRect/>
          </a:stretch>
        </p:blipFill>
        <p:spPr bwMode="auto">
          <a:xfrm>
            <a:off x="-1" y="4653136"/>
            <a:ext cx="91882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9"/>
          <p:cNvSpPr txBox="1">
            <a:spLocks/>
          </p:cNvSpPr>
          <p:nvPr/>
        </p:nvSpPr>
        <p:spPr>
          <a:xfrm>
            <a:off x="446856" y="33661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Message 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Tonality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the Social Media Posts of Selected NGO</a:t>
            </a:r>
            <a:r>
              <a:rPr kumimoji="0" lang="tr-T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tr-TR" sz="3600" b="1" i="0" u="none" strike="noStrike" kern="1200" cap="none" spc="0" normalizeH="0" baseline="0" noProof="0" dirty="0">
              <a:ln>
                <a:noFill/>
              </a:ln>
              <a:solidFill>
                <a:srgbClr val="008E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  <p:sp>
        <p:nvSpPr>
          <p:cNvPr id="8" name="Right Arrow 7"/>
          <p:cNvSpPr/>
          <p:nvPr/>
        </p:nvSpPr>
        <p:spPr>
          <a:xfrm>
            <a:off x="4716016" y="1844824"/>
            <a:ext cx="252028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1842690"/>
            <a:ext cx="4572000" cy="28803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716016" y="1556792"/>
            <a:ext cx="1080120" cy="288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ectangle 14"/>
          <p:cNvSpPr/>
          <p:nvPr/>
        </p:nvSpPr>
        <p:spPr>
          <a:xfrm>
            <a:off x="0" y="1554658"/>
            <a:ext cx="4572000" cy="288032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063" t="21020" r="23594" b="15981"/>
          <a:stretch>
            <a:fillRect/>
          </a:stretch>
        </p:blipFill>
        <p:spPr bwMode="auto">
          <a:xfrm>
            <a:off x="0" y="0"/>
            <a:ext cx="768096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3758" t="17240" r="22684" b="8421"/>
          <a:stretch>
            <a:fillRect/>
          </a:stretch>
        </p:blipFill>
        <p:spPr bwMode="auto">
          <a:xfrm>
            <a:off x="1115616" y="0"/>
            <a:ext cx="6768752" cy="6768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34496" t="15980" r="22684" b="8421"/>
          <a:stretch>
            <a:fillRect/>
          </a:stretch>
        </p:blipFill>
        <p:spPr bwMode="auto">
          <a:xfrm>
            <a:off x="2479104" y="0"/>
            <a:ext cx="66294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According to </a:t>
            </a:r>
            <a:r>
              <a:rPr lang="en-US" dirty="0" smtClean="0"/>
              <a:t>ANOVA Results for Turkish NGOs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</a:t>
            </a:r>
            <a:r>
              <a:rPr lang="en-US" dirty="0" err="1" smtClean="0"/>
              <a:t>osts</a:t>
            </a:r>
            <a:r>
              <a:rPr lang="en-US" dirty="0" smtClean="0"/>
              <a:t> </a:t>
            </a:r>
            <a:r>
              <a:rPr lang="en-US" dirty="0" smtClean="0"/>
              <a:t>on special occasion days, “single” messages, having an “informational”, “community building” content, “altruistic” focus </a:t>
            </a:r>
            <a:r>
              <a:rPr lang="en-US" b="1" dirty="0" smtClean="0"/>
              <a:t>get more likes</a:t>
            </a:r>
            <a:r>
              <a:rPr lang="tr-TR" b="1" dirty="0" smtClean="0"/>
              <a:t> </a:t>
            </a:r>
            <a:r>
              <a:rPr lang="en-US" b="1" dirty="0" smtClean="0"/>
              <a:t> </a:t>
            </a:r>
            <a:endParaRPr lang="tr-TR" b="1" dirty="0" smtClean="0"/>
          </a:p>
          <a:p>
            <a:r>
              <a:rPr lang="en-US" dirty="0" smtClean="0"/>
              <a:t>It is also remarkable that </a:t>
            </a:r>
            <a:r>
              <a:rPr lang="en-US" b="1" dirty="0" smtClean="0"/>
              <a:t>volunteer testimonials </a:t>
            </a:r>
            <a:r>
              <a:rPr lang="en-US" dirty="0" smtClean="0"/>
              <a:t>trigger more response from the followers of these pages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Conclusion (1)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U</a:t>
            </a:r>
            <a:r>
              <a:rPr lang="en-US" dirty="0" smtClean="0"/>
              <a:t>sage of social media of NGOs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en-US" dirty="0" smtClean="0"/>
              <a:t>key to transform the society from “consumer to citizen“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(?)</a:t>
            </a:r>
          </a:p>
          <a:p>
            <a:r>
              <a:rPr lang="en-US" dirty="0" smtClean="0"/>
              <a:t>Turkish NGOs </a:t>
            </a:r>
            <a:endParaRPr lang="tr-TR" dirty="0" smtClean="0"/>
          </a:p>
          <a:p>
            <a:pPr lvl="1"/>
            <a:r>
              <a:rPr lang="en-US" dirty="0" smtClean="0"/>
              <a:t>do not facilitate </a:t>
            </a:r>
            <a:r>
              <a:rPr lang="en-US" dirty="0" err="1" smtClean="0"/>
              <a:t>Facebook</a:t>
            </a:r>
            <a:r>
              <a:rPr lang="en-US" dirty="0" smtClean="0"/>
              <a:t> effectively</a:t>
            </a:r>
            <a:endParaRPr lang="tr-TR" dirty="0" smtClean="0"/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 with </a:t>
            </a:r>
            <a:r>
              <a:rPr lang="en-US" b="1" dirty="0" smtClean="0"/>
              <a:t>a limited usage of </a:t>
            </a:r>
            <a:r>
              <a:rPr lang="en-US" b="1" i="1" dirty="0" smtClean="0"/>
              <a:t>public education</a:t>
            </a:r>
            <a:r>
              <a:rPr lang="en-US" b="1" dirty="0" smtClean="0"/>
              <a:t> and </a:t>
            </a:r>
            <a:r>
              <a:rPr lang="en-US" b="1" i="1" dirty="0" smtClean="0"/>
              <a:t>call to action</a:t>
            </a:r>
            <a:r>
              <a:rPr lang="en-US" b="1" dirty="0" smtClean="0"/>
              <a:t> content, less usage of </a:t>
            </a:r>
            <a:r>
              <a:rPr lang="en-US" b="1" i="1" dirty="0" smtClean="0"/>
              <a:t>rich media solutions</a:t>
            </a:r>
            <a:r>
              <a:rPr lang="en-US" b="1" dirty="0" smtClean="0"/>
              <a:t>, and prevention focus.</a:t>
            </a:r>
            <a:endParaRPr lang="tr-TR" dirty="0" smtClean="0"/>
          </a:p>
          <a:p>
            <a:r>
              <a:rPr lang="en-US" dirty="0" smtClean="0"/>
              <a:t>Greenpeace uses </a:t>
            </a:r>
            <a:r>
              <a:rPr lang="en-US" b="1" dirty="0" smtClean="0"/>
              <a:t>more negatively framed and loss framed messages</a:t>
            </a:r>
            <a:r>
              <a:rPr lang="en-US" dirty="0" smtClean="0"/>
              <a:t> while Turkish NGOs prefer positively framed and gain framed messages</a:t>
            </a:r>
            <a:endParaRPr lang="tr-T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interngroup.theinterngroup.netdna-cdn.com/wp-content/uploads/2014/10/Screen-shot-2014-10-20-at-4.28.42-PM.png"/>
          <p:cNvPicPr>
            <a:picLocks noChangeAspect="1" noChangeArrowheads="1"/>
          </p:cNvPicPr>
          <p:nvPr/>
        </p:nvPicPr>
        <p:blipFill>
          <a:blip r:embed="rId2" cstate="print"/>
          <a:srcRect l="54675"/>
          <a:stretch>
            <a:fillRect/>
          </a:stretch>
        </p:blipFill>
        <p:spPr bwMode="auto">
          <a:xfrm flipH="1">
            <a:off x="6560470" y="0"/>
            <a:ext cx="2583530" cy="6858000"/>
          </a:xfrm>
          <a:prstGeom prst="rect">
            <a:avLst/>
          </a:prstGeom>
          <a:noFill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4848" y="557808"/>
            <a:ext cx="8229600" cy="1143000"/>
          </a:xfrm>
        </p:spPr>
        <p:txBody>
          <a:bodyPr/>
          <a:lstStyle/>
          <a:p>
            <a:r>
              <a:rPr lang="tr-TR" dirty="0" smtClean="0"/>
              <a:t>Structure</a:t>
            </a:r>
            <a:endParaRPr lang="tr-T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95536" y="1628800"/>
            <a:ext cx="64807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742950" lvl="1" indent="-285750">
              <a:spcBef>
                <a:spcPct val="20000"/>
              </a:spcBef>
              <a:buBlip>
                <a:blip r:embed="rId4"/>
              </a:buBlip>
            </a:pPr>
            <a:r>
              <a:rPr lang="tr-TR" sz="2400" dirty="0" smtClean="0"/>
              <a:t>Social </a:t>
            </a:r>
            <a:r>
              <a:rPr lang="tr-TR" sz="2400" dirty="0" smtClean="0"/>
              <a:t>Networking Sites</a:t>
            </a:r>
            <a:r>
              <a:rPr lang="tr-TR" sz="2400" dirty="0" smtClean="0"/>
              <a:t>, </a:t>
            </a:r>
            <a:r>
              <a:rPr lang="tr-TR" sz="2400" dirty="0" smtClean="0"/>
              <a:t>NGOs and Message Framing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Research Objectives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analyz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posts of the NGOs 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their message framing determinants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dentify</a:t>
            </a: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whether responses (like, share, comment) differ according to the types of framing determinants</a:t>
            </a: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Message Framing Literature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Methodology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Conclusion (2)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Facebook reactions are differing according to message framing determinants BUT!!!</a:t>
            </a:r>
          </a:p>
          <a:p>
            <a:r>
              <a:rPr lang="en-US" dirty="0" smtClean="0"/>
              <a:t>the need to go beyond the aim of </a:t>
            </a:r>
            <a:r>
              <a:rPr lang="en-US" b="1" u="sng" dirty="0" smtClean="0"/>
              <a:t>not only</a:t>
            </a:r>
            <a:r>
              <a:rPr lang="en-US" dirty="0" smtClean="0"/>
              <a:t> existing on </a:t>
            </a:r>
            <a:r>
              <a:rPr lang="en-US" dirty="0" err="1" smtClean="0"/>
              <a:t>Facebook</a:t>
            </a:r>
            <a:r>
              <a:rPr lang="en-US" dirty="0" smtClean="0"/>
              <a:t> but also facilitating the necessary usage of message framing and social media communication functions </a:t>
            </a:r>
            <a:endParaRPr lang="tr-TR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2008" y="3759175"/>
            <a:ext cx="8748464" cy="1470025"/>
          </a:xfrm>
        </p:spPr>
        <p:txBody>
          <a:bodyPr>
            <a:noAutofit/>
          </a:bodyPr>
          <a:lstStyle/>
          <a:p>
            <a:pPr algn="ctr"/>
            <a:r>
              <a:rPr lang="tr-TR" dirty="0" smtClean="0"/>
              <a:t>CREATING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A CITIZEN </a:t>
            </a:r>
            <a:br>
              <a:rPr lang="tr-TR" dirty="0" smtClean="0"/>
            </a:br>
            <a:r>
              <a:rPr lang="tr-TR" dirty="0" smtClean="0"/>
              <a:t>OR </a:t>
            </a:r>
            <a:br>
              <a:rPr lang="tr-TR" dirty="0" smtClean="0"/>
            </a:br>
            <a:r>
              <a:rPr lang="tr-TR" dirty="0" smtClean="0"/>
              <a:t> A CONSUMER OF SOCIAL MEDIA WORLD</a:t>
            </a:r>
            <a:endParaRPr lang="tr-T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403350" y="6356350"/>
            <a:ext cx="7740650" cy="241300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  <p:pic>
        <p:nvPicPr>
          <p:cNvPr id="1029" name="Picture 5" descr="http://www.cmswire.com/~/media/5c1169f2407b409f95dd2b73f19b3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28575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707904" y="836712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2" descr="http://gossipgenie.com/wp-content/uploads/2014/05/socmediaa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57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453296">
            <a:off x="4415876" y="4154967"/>
            <a:ext cx="4596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  CITIZEN</a:t>
            </a:r>
            <a:endParaRPr lang="tr-TR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/>
          <a:lstStyle/>
          <a:p>
            <a:r>
              <a:rPr lang="tr-TR" dirty="0" smtClean="0"/>
              <a:t>Thanks for listening, questions and contributions</a:t>
            </a:r>
            <a:endParaRPr lang="tr-TR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188640" y="4628728"/>
            <a:ext cx="6400800" cy="1752600"/>
          </a:xfrm>
        </p:spPr>
        <p:txBody>
          <a:bodyPr>
            <a:normAutofit/>
          </a:bodyPr>
          <a:lstStyle/>
          <a:p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smtClean="0">
                <a:solidFill>
                  <a:srgbClr val="FF0000"/>
                </a:solidFill>
              </a:rPr>
              <a:t>ozge.ozgen@deu.edu.tr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0080" y="3573016"/>
            <a:ext cx="5940152" cy="1371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b="1" dirty="0" err="1">
                <a:solidFill>
                  <a:srgbClr val="008E90"/>
                </a:solidFill>
              </a:rPr>
              <a:t>Özge</a:t>
            </a:r>
            <a:r>
              <a:rPr lang="en-US" b="1" dirty="0">
                <a:solidFill>
                  <a:srgbClr val="008E90"/>
                </a:solidFill>
              </a:rPr>
              <a:t> </a:t>
            </a:r>
            <a:r>
              <a:rPr lang="en-US" b="1" dirty="0" err="1" smtClean="0">
                <a:solidFill>
                  <a:srgbClr val="008E90"/>
                </a:solidFill>
              </a:rPr>
              <a:t>Özgen</a:t>
            </a:r>
            <a:r>
              <a:rPr lang="tr-TR" b="1" dirty="0">
                <a:solidFill>
                  <a:srgbClr val="008E90"/>
                </a:solidFill>
              </a:rPr>
              <a:t>	</a:t>
            </a:r>
            <a:r>
              <a:rPr lang="tr-TR" b="1" dirty="0" smtClean="0">
                <a:solidFill>
                  <a:srgbClr val="008E90"/>
                </a:solidFill>
              </a:rPr>
              <a:t>		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b="1" dirty="0" err="1" smtClean="0">
                <a:solidFill>
                  <a:srgbClr val="008E90"/>
                </a:solidFill>
              </a:rPr>
              <a:t>Banu</a:t>
            </a:r>
            <a:r>
              <a:rPr lang="en-US" b="1" dirty="0" smtClean="0">
                <a:solidFill>
                  <a:srgbClr val="008E90"/>
                </a:solidFill>
              </a:rPr>
              <a:t> </a:t>
            </a:r>
            <a:r>
              <a:rPr lang="en-US" b="1" dirty="0" err="1" smtClean="0">
                <a:solidFill>
                  <a:srgbClr val="008E90"/>
                </a:solidFill>
              </a:rPr>
              <a:t>Atrek</a:t>
            </a:r>
            <a:endParaRPr lang="en-US" b="1" dirty="0" smtClean="0">
              <a:solidFill>
                <a:srgbClr val="008E90"/>
              </a:solidFill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b="1" dirty="0" err="1" smtClean="0">
                <a:solidFill>
                  <a:srgbClr val="008E90"/>
                </a:solidFill>
              </a:rPr>
              <a:t>Sumeyra</a:t>
            </a:r>
            <a:r>
              <a:rPr lang="en-US" b="1" dirty="0" smtClean="0">
                <a:solidFill>
                  <a:srgbClr val="008E90"/>
                </a:solidFill>
              </a:rPr>
              <a:t> </a:t>
            </a:r>
            <a:r>
              <a:rPr lang="en-US" b="1" dirty="0" err="1">
                <a:solidFill>
                  <a:srgbClr val="008E90"/>
                </a:solidFill>
              </a:rPr>
              <a:t>Duman</a:t>
            </a:r>
            <a:r>
              <a:rPr lang="en-US" b="1" dirty="0">
                <a:solidFill>
                  <a:srgbClr val="008E90"/>
                </a:solidFill>
              </a:rPr>
              <a:t> </a:t>
            </a:r>
            <a:r>
              <a:rPr lang="en-US" b="1" dirty="0" smtClean="0">
                <a:solidFill>
                  <a:srgbClr val="008E90"/>
                </a:solidFill>
              </a:rPr>
              <a:t>Kurt</a:t>
            </a:r>
            <a:r>
              <a:rPr lang="tr-TR" b="1" dirty="0" smtClean="0">
                <a:solidFill>
                  <a:srgbClr val="008E90"/>
                </a:solidFill>
              </a:rPr>
              <a:t>		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b="1" dirty="0" err="1" smtClean="0">
                <a:solidFill>
                  <a:srgbClr val="008E90"/>
                </a:solidFill>
              </a:rPr>
              <a:t>Canan</a:t>
            </a:r>
            <a:r>
              <a:rPr lang="en-US" b="1" dirty="0" smtClean="0">
                <a:solidFill>
                  <a:srgbClr val="008E90"/>
                </a:solidFill>
              </a:rPr>
              <a:t> </a:t>
            </a:r>
            <a:r>
              <a:rPr lang="en-US" b="1" dirty="0" err="1" smtClean="0">
                <a:solidFill>
                  <a:srgbClr val="008E90"/>
                </a:solidFill>
              </a:rPr>
              <a:t>Madran</a:t>
            </a:r>
            <a:endParaRPr lang="en-US" b="1" dirty="0" smtClean="0">
              <a:solidFill>
                <a:srgbClr val="008E90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tr-TR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2088" y="4944616"/>
            <a:ext cx="4572000" cy="68560"/>
          </a:xfrm>
          <a:prstGeom prst="rect">
            <a:avLst/>
          </a:prstGeom>
          <a:solidFill>
            <a:srgbClr val="008E90"/>
          </a:solidFill>
          <a:ln>
            <a:solidFill>
              <a:srgbClr val="008E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6" descr="http://isletme.deu.edu.tr/Kurumsal-Materyaller/deu-isletme-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12568"/>
            <a:ext cx="2232248" cy="818491"/>
          </a:xfrm>
          <a:prstGeom prst="rect">
            <a:avLst/>
          </a:prstGeom>
          <a:noFill/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12.06.2015 -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1403350" y="6356350"/>
            <a:ext cx="7740650" cy="2413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MESSAGE FRAMING </a:t>
            </a:r>
            <a:r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FACEBOOK POSTS</a:t>
            </a:r>
            <a:r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Analysis </a:t>
            </a:r>
            <a:r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8E9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Non Governmental Organizations (NGOS) </a:t>
            </a:r>
            <a:endParaRPr kumimoji="0" lang="tr-TR" sz="1400" b="0" i="0" u="none" strike="noStrike" kern="1200" cap="none" spc="0" normalizeH="0" baseline="0" noProof="0" dirty="0">
              <a:ln>
                <a:noFill/>
              </a:ln>
              <a:solidFill>
                <a:srgbClr val="008E9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dirty="0"/>
              <a:t>Message Framing Determinants in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Social </a:t>
            </a:r>
            <a:r>
              <a:rPr lang="en-US" dirty="0"/>
              <a:t>Marketing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Framing</a:t>
            </a:r>
          </a:p>
          <a:p>
            <a:pPr lvl="1"/>
            <a:r>
              <a:rPr lang="en-US" dirty="0"/>
              <a:t>way of selecting some aspects of perceived reality and </a:t>
            </a:r>
            <a:endParaRPr lang="tr-TR" dirty="0" smtClean="0"/>
          </a:p>
          <a:p>
            <a:pPr lvl="1"/>
            <a:r>
              <a:rPr lang="en-US" dirty="0" smtClean="0"/>
              <a:t>making </a:t>
            </a:r>
            <a:r>
              <a:rPr lang="en-US" dirty="0"/>
              <a:t>them more noticeable, meaningful, or memorable to the audience in a communicating text </a:t>
            </a:r>
            <a:r>
              <a:rPr lang="en-US" sz="1800" dirty="0"/>
              <a:t>(</a:t>
            </a:r>
            <a:r>
              <a:rPr lang="en-US" sz="1800" dirty="0" err="1"/>
              <a:t>Entman</a:t>
            </a:r>
            <a:r>
              <a:rPr lang="en-US" sz="1800" dirty="0"/>
              <a:t>, 1993</a:t>
            </a:r>
            <a:r>
              <a:rPr lang="en-US" sz="1800" dirty="0" smtClean="0"/>
              <a:t>)</a:t>
            </a:r>
            <a:endParaRPr lang="tr-TR" dirty="0" smtClean="0"/>
          </a:p>
          <a:p>
            <a:r>
              <a:rPr lang="en-US" dirty="0"/>
              <a:t>Primary framing determinants in social marketing within a holistic model </a:t>
            </a:r>
            <a:endParaRPr lang="tr-TR" dirty="0" smtClean="0"/>
          </a:p>
          <a:p>
            <a:pPr lvl="1"/>
            <a:r>
              <a:rPr lang="en-US" dirty="0" smtClean="0"/>
              <a:t>“</a:t>
            </a:r>
            <a:r>
              <a:rPr lang="en-US" dirty="0"/>
              <a:t>content, time horizon, focus, direction, and tonality” </a:t>
            </a:r>
            <a:r>
              <a:rPr lang="tr-TR" dirty="0" smtClean="0"/>
              <a:t>(</a:t>
            </a:r>
            <a:r>
              <a:rPr lang="en-US" dirty="0" err="1" smtClean="0"/>
              <a:t>Helmig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err="1" smtClean="0"/>
              <a:t>Thaler</a:t>
            </a:r>
            <a:r>
              <a:rPr lang="tr-TR" dirty="0" smtClean="0"/>
              <a:t>, </a:t>
            </a:r>
            <a:r>
              <a:rPr lang="en-US" dirty="0" smtClean="0"/>
              <a:t>2010)</a:t>
            </a:r>
            <a:endParaRPr lang="tr-TR" dirty="0"/>
          </a:p>
          <a:p>
            <a:endParaRPr lang="tr-T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r-TR" dirty="0" smtClean="0"/>
              <a:t>Message Content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754"/>
            <a:ext cx="836327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informational/promotional/community</a:t>
            </a:r>
            <a:r>
              <a:rPr lang="tr-TR" sz="2000" dirty="0" smtClean="0"/>
              <a:t> </a:t>
            </a:r>
            <a:r>
              <a:rPr lang="en-US" sz="2000" dirty="0" smtClean="0"/>
              <a:t>building </a:t>
            </a:r>
            <a:r>
              <a:rPr lang="en-US" sz="2000" dirty="0" smtClean="0"/>
              <a:t>messages, </a:t>
            </a:r>
            <a:endParaRPr lang="tr-TR" sz="2000" dirty="0" smtClean="0"/>
          </a:p>
          <a:p>
            <a:r>
              <a:rPr lang="en-US" sz="2000" dirty="0" smtClean="0"/>
              <a:t>messages focusing on prevention/detection behavior, </a:t>
            </a:r>
            <a:endParaRPr lang="tr-TR" sz="2000" dirty="0" smtClean="0"/>
          </a:p>
          <a:p>
            <a:r>
              <a:rPr lang="en-US" sz="2000" dirty="0" smtClean="0"/>
              <a:t>qualitative/quantitative messages, single/multiple message(s), and </a:t>
            </a:r>
            <a:endParaRPr lang="tr-TR" sz="2000" dirty="0" smtClean="0"/>
          </a:p>
          <a:p>
            <a:r>
              <a:rPr lang="en-US" sz="2000" dirty="0" smtClean="0"/>
              <a:t>messages with unknown/known facts </a:t>
            </a:r>
            <a:endParaRPr lang="tr-TR" sz="2000" dirty="0" smtClean="0"/>
          </a:p>
          <a:p>
            <a:pPr>
              <a:buNone/>
            </a:pPr>
            <a:r>
              <a:rPr lang="en-US" sz="1800" dirty="0" smtClean="0"/>
              <a:t>(e.g., Guidry, Waters &amp; Saxton, 2014; </a:t>
            </a:r>
            <a:r>
              <a:rPr lang="en-US" sz="1800" dirty="0" err="1" smtClean="0"/>
              <a:t>Helmig</a:t>
            </a:r>
            <a:r>
              <a:rPr lang="en-US" sz="1800" dirty="0" smtClean="0"/>
              <a:t> &amp; </a:t>
            </a:r>
            <a:r>
              <a:rPr lang="en-US" sz="1800" dirty="0" err="1" smtClean="0"/>
              <a:t>Thaler</a:t>
            </a:r>
            <a:r>
              <a:rPr lang="en-US" sz="1800" dirty="0" smtClean="0"/>
              <a:t>, 2010; Lovejoy &amp;</a:t>
            </a:r>
            <a:r>
              <a:rPr lang="tr-TR" sz="1800" dirty="0" smtClean="0"/>
              <a:t> </a:t>
            </a:r>
            <a:r>
              <a:rPr lang="en-US" sz="1800" dirty="0" smtClean="0"/>
              <a:t>Saxton, 2012)</a:t>
            </a:r>
            <a:endParaRPr lang="tr-TR" sz="18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683568" y="3284984"/>
          <a:ext cx="6936432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tr-TR" dirty="0" smtClean="0"/>
              <a:t>Message Focus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7253"/>
            <a:ext cx="8686800" cy="24377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egoistic(self-oriented)/alturistic(other-oriented)/biospheric(other oriented) messages and </a:t>
            </a:r>
            <a:endParaRPr lang="tr-TR" sz="2400" dirty="0" smtClean="0"/>
          </a:p>
          <a:p>
            <a:r>
              <a:rPr lang="en-US" sz="2400" dirty="0" smtClean="0"/>
              <a:t>testimonial dimension which consists of celebrity, expert, volunteer testimonials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None/>
            </a:pPr>
            <a:r>
              <a:rPr lang="en-US" sz="1800" dirty="0" smtClean="0"/>
              <a:t>(</a:t>
            </a:r>
            <a:r>
              <a:rPr lang="en-US" sz="1800" dirty="0" err="1" smtClean="0"/>
              <a:t>Helmig</a:t>
            </a:r>
            <a:r>
              <a:rPr lang="en-US" sz="1800" dirty="0" smtClean="0"/>
              <a:t> &amp; </a:t>
            </a:r>
            <a:r>
              <a:rPr lang="en-US" sz="1800" dirty="0" err="1" smtClean="0"/>
              <a:t>Thaler</a:t>
            </a:r>
            <a:r>
              <a:rPr lang="en-US" sz="1800" dirty="0" smtClean="0"/>
              <a:t>, 2010; </a:t>
            </a:r>
            <a:r>
              <a:rPr lang="en-US" sz="1800" dirty="0" err="1" smtClean="0"/>
              <a:t>Reinard</a:t>
            </a:r>
            <a:r>
              <a:rPr lang="en-US" sz="1800" dirty="0" smtClean="0"/>
              <a:t>, 1998 as cited in Stewart, 2014</a:t>
            </a:r>
            <a:r>
              <a:rPr lang="tr-TR" sz="1800" dirty="0" smtClean="0"/>
              <a:t>; </a:t>
            </a:r>
            <a:r>
              <a:rPr lang="en-US" sz="1800" dirty="0" smtClean="0"/>
              <a:t>Schultz &amp; </a:t>
            </a:r>
            <a:r>
              <a:rPr lang="en-US" sz="1800" dirty="0" err="1" smtClean="0"/>
              <a:t>Zelezny</a:t>
            </a:r>
            <a:r>
              <a:rPr lang="en-US" sz="1800" dirty="0" smtClean="0"/>
              <a:t>, 2003) </a:t>
            </a:r>
            <a:endParaRPr lang="tr-TR" sz="1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827584" y="3140968"/>
          <a:ext cx="6936432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/>
          <a:lstStyle/>
          <a:p>
            <a:r>
              <a:rPr lang="tr-TR" dirty="0" smtClean="0"/>
              <a:t>Message Direction and Tonality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686800" cy="2437731"/>
          </a:xfrm>
        </p:spPr>
        <p:txBody>
          <a:bodyPr>
            <a:normAutofit lnSpcReduction="10000"/>
          </a:bodyPr>
          <a:lstStyle/>
          <a:p>
            <a:r>
              <a:rPr lang="tr-TR" sz="2400" dirty="0" smtClean="0"/>
              <a:t>Direction</a:t>
            </a:r>
          </a:p>
          <a:p>
            <a:pPr lvl="1"/>
            <a:r>
              <a:rPr lang="tr-TR" dirty="0" smtClean="0"/>
              <a:t>Positive or negative and gain or loss framed </a:t>
            </a:r>
            <a:r>
              <a:rPr lang="en-US" dirty="0" smtClean="0"/>
              <a:t>messages </a:t>
            </a:r>
            <a:endParaRPr lang="tr-TR" dirty="0" smtClean="0"/>
          </a:p>
          <a:p>
            <a:pPr lvl="1"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Kahneman</a:t>
            </a:r>
            <a:r>
              <a:rPr lang="en-US" sz="2000" dirty="0" smtClean="0"/>
              <a:t> &amp; </a:t>
            </a:r>
            <a:r>
              <a:rPr lang="en-US" sz="2000" dirty="0" err="1" smtClean="0"/>
              <a:t>Tversky</a:t>
            </a:r>
            <a:r>
              <a:rPr lang="en-US" sz="2000" dirty="0" smtClean="0"/>
              <a:t>, 1979, 1982; </a:t>
            </a:r>
            <a:r>
              <a:rPr lang="en-US" sz="2000" dirty="0" err="1" smtClean="0"/>
              <a:t>Tversky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Kahneman</a:t>
            </a:r>
            <a:r>
              <a:rPr lang="en-US" sz="2000" dirty="0" smtClean="0"/>
              <a:t>, 1981)</a:t>
            </a:r>
            <a:endParaRPr lang="tr-TR" sz="2000" dirty="0" smtClean="0"/>
          </a:p>
          <a:p>
            <a:r>
              <a:rPr lang="tr-TR" sz="2400" dirty="0" smtClean="0"/>
              <a:t>Tonality</a:t>
            </a:r>
          </a:p>
          <a:p>
            <a:pPr lvl="1"/>
            <a:r>
              <a:rPr lang="tr-TR" dirty="0" smtClean="0"/>
              <a:t>Emotional or rational gain/loss</a:t>
            </a:r>
          </a:p>
          <a:p>
            <a:pPr lvl="1">
              <a:buNone/>
            </a:pPr>
            <a:r>
              <a:rPr lang="en-US" sz="1800" dirty="0" smtClean="0"/>
              <a:t>Brennan &amp; </a:t>
            </a:r>
            <a:r>
              <a:rPr lang="en-US" sz="1800" dirty="0" err="1" smtClean="0"/>
              <a:t>Binney</a:t>
            </a:r>
            <a:r>
              <a:rPr lang="tr-TR" sz="1800" dirty="0" smtClean="0"/>
              <a:t>, </a:t>
            </a:r>
            <a:r>
              <a:rPr lang="en-US" sz="1800" dirty="0" smtClean="0"/>
              <a:t>2010 </a:t>
            </a:r>
            <a:r>
              <a:rPr lang="tr-TR" sz="1800" dirty="0" smtClean="0"/>
              <a:t> </a:t>
            </a:r>
            <a:r>
              <a:rPr lang="en-US" sz="1800" dirty="0" err="1" smtClean="0"/>
              <a:t>Helmig</a:t>
            </a:r>
            <a:r>
              <a:rPr lang="en-US" sz="1800" dirty="0" smtClean="0"/>
              <a:t> &amp; </a:t>
            </a:r>
            <a:r>
              <a:rPr lang="en-US" sz="1800" dirty="0" err="1" smtClean="0"/>
              <a:t>Thaler</a:t>
            </a:r>
            <a:r>
              <a:rPr lang="en-US" sz="1800" dirty="0" smtClean="0"/>
              <a:t>, 2010; </a:t>
            </a:r>
            <a:r>
              <a:rPr lang="en-US" sz="1800" dirty="0" err="1" smtClean="0"/>
              <a:t>Laverie</a:t>
            </a:r>
            <a:r>
              <a:rPr lang="en-US" sz="1800" dirty="0" smtClean="0"/>
              <a:t> &amp; McDonald, 2007</a:t>
            </a:r>
            <a:endParaRPr lang="tr-TR" sz="1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Research Questions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RQ</a:t>
            </a:r>
            <a:r>
              <a:rPr lang="tr-TR" sz="2400" baseline="-25000" dirty="0" smtClean="0"/>
              <a:t>1-5</a:t>
            </a:r>
            <a:r>
              <a:rPr lang="tr-TR" sz="2400" dirty="0" smtClean="0"/>
              <a:t>: </a:t>
            </a:r>
            <a:r>
              <a:rPr lang="en-US" sz="2400" dirty="0" smtClean="0"/>
              <a:t>What </a:t>
            </a:r>
            <a:r>
              <a:rPr lang="tr-TR" sz="2400" dirty="0" smtClean="0"/>
              <a:t>are</a:t>
            </a:r>
            <a:r>
              <a:rPr lang="en-US" sz="2400" dirty="0" smtClean="0"/>
              <a:t> the </a:t>
            </a:r>
            <a:r>
              <a:rPr lang="tr-TR" sz="2400" b="1" dirty="0" smtClean="0"/>
              <a:t>(1)</a:t>
            </a:r>
            <a:r>
              <a:rPr lang="en-US" sz="2400" b="1" dirty="0" smtClean="0"/>
              <a:t>message content</a:t>
            </a:r>
            <a:r>
              <a:rPr lang="tr-TR" sz="2400" b="1" dirty="0" smtClean="0"/>
              <a:t>, (2)time horizon, (3)message focus, (4)message direction and (5)message tonality</a:t>
            </a:r>
            <a:r>
              <a:rPr lang="en-US" sz="2400" dirty="0" smtClean="0"/>
              <a:t> of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posts of Turkish NGOs?</a:t>
            </a:r>
            <a:endParaRPr lang="tr-TR" sz="2400" dirty="0" smtClean="0"/>
          </a:p>
          <a:p>
            <a:r>
              <a:rPr lang="tr-TR" sz="2400" dirty="0" smtClean="0"/>
              <a:t>RQ</a:t>
            </a:r>
            <a:r>
              <a:rPr lang="tr-TR" sz="2400" baseline="-25000" dirty="0"/>
              <a:t>6</a:t>
            </a:r>
            <a:r>
              <a:rPr lang="tr-TR" sz="2400" dirty="0" smtClean="0"/>
              <a:t>: </a:t>
            </a:r>
            <a:r>
              <a:rPr lang="en-US" sz="2400" dirty="0" smtClean="0"/>
              <a:t>How </a:t>
            </a:r>
            <a:r>
              <a:rPr lang="en-US" sz="2400" dirty="0"/>
              <a:t>does the use of message framing determinants on </a:t>
            </a:r>
            <a:r>
              <a:rPr lang="en-US" sz="2400" dirty="0" err="1"/>
              <a:t>Facebook</a:t>
            </a:r>
            <a:r>
              <a:rPr lang="en-US" sz="2400" dirty="0"/>
              <a:t> with respect to (a) message content, (b) time horizon, (c) message focus, (d) message direction (e) message tonality differ between </a:t>
            </a:r>
            <a:r>
              <a:rPr lang="en-US" sz="2400" b="1" dirty="0"/>
              <a:t>the Turkish NGOs </a:t>
            </a:r>
            <a:r>
              <a:rPr lang="en-US" sz="2400" dirty="0"/>
              <a:t>and </a:t>
            </a:r>
            <a:r>
              <a:rPr lang="en-US" sz="2400" b="1" dirty="0"/>
              <a:t>Greenpeace International</a:t>
            </a:r>
            <a:r>
              <a:rPr lang="en-US" sz="2400" dirty="0"/>
              <a:t>?</a:t>
            </a:r>
            <a:endParaRPr lang="tr-TR" sz="2400" dirty="0"/>
          </a:p>
          <a:p>
            <a:r>
              <a:rPr lang="tr-TR" sz="2400" dirty="0" smtClean="0"/>
              <a:t>RQ</a:t>
            </a:r>
            <a:r>
              <a:rPr lang="tr-TR" sz="2400" baseline="-25000" dirty="0"/>
              <a:t>7</a:t>
            </a:r>
            <a:r>
              <a:rPr lang="tr-TR" sz="2400" dirty="0" smtClean="0"/>
              <a:t>: </a:t>
            </a:r>
            <a:r>
              <a:rPr lang="en-US" sz="2400" dirty="0" smtClean="0"/>
              <a:t>Which </a:t>
            </a:r>
            <a:r>
              <a:rPr lang="en-US" sz="2400" dirty="0"/>
              <a:t>types of message framing determinants elicit more </a:t>
            </a:r>
            <a:r>
              <a:rPr lang="en-US" sz="2400" b="1" dirty="0" err="1"/>
              <a:t>Facebook</a:t>
            </a:r>
            <a:r>
              <a:rPr lang="en-US" sz="2400" b="1" dirty="0"/>
              <a:t> responses with respect to (a)like, (b)comment, and (c)share</a:t>
            </a:r>
            <a:r>
              <a:rPr lang="en-US" sz="2400" dirty="0"/>
              <a:t>?</a:t>
            </a:r>
            <a:endParaRPr lang="tr-TR" sz="24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Methodology (1)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</a:t>
            </a:r>
            <a:r>
              <a:rPr lang="en-US" dirty="0" err="1" smtClean="0"/>
              <a:t>xploratory</a:t>
            </a:r>
            <a:r>
              <a:rPr lang="en-US" dirty="0" smtClean="0"/>
              <a:t> </a:t>
            </a:r>
            <a:r>
              <a:rPr lang="en-US" dirty="0"/>
              <a:t>study and content </a:t>
            </a:r>
            <a:r>
              <a:rPr lang="en-US" dirty="0" smtClean="0"/>
              <a:t>analysis</a:t>
            </a:r>
            <a:endParaRPr lang="tr-TR" dirty="0" smtClean="0"/>
          </a:p>
          <a:p>
            <a:r>
              <a:rPr lang="tr-TR" dirty="0" smtClean="0"/>
              <a:t>Th</a:t>
            </a:r>
            <a:r>
              <a:rPr lang="en-US" dirty="0" smtClean="0"/>
              <a:t>e </a:t>
            </a:r>
            <a:r>
              <a:rPr lang="en-US" dirty="0"/>
              <a:t>list of all NGOs that operate in Turkey </a:t>
            </a:r>
            <a:endParaRPr lang="tr-TR" dirty="0" smtClean="0"/>
          </a:p>
          <a:p>
            <a:pPr lvl="1"/>
            <a:r>
              <a:rPr lang="en-US" dirty="0" smtClean="0"/>
              <a:t>56 </a:t>
            </a:r>
            <a:r>
              <a:rPr lang="en-US" dirty="0"/>
              <a:t>foundations </a:t>
            </a:r>
            <a:r>
              <a:rPr lang="en-US" dirty="0" smtClean="0"/>
              <a:t>w</a:t>
            </a:r>
            <a:r>
              <a:rPr lang="tr-TR" dirty="0" smtClean="0"/>
              <a:t>ere</a:t>
            </a:r>
            <a:r>
              <a:rPr lang="en-US" dirty="0" smtClean="0"/>
              <a:t> </a:t>
            </a:r>
            <a:r>
              <a:rPr lang="en-US" dirty="0"/>
              <a:t>categorized </a:t>
            </a:r>
            <a:r>
              <a:rPr lang="en-US" dirty="0" smtClean="0"/>
              <a:t>under </a:t>
            </a:r>
            <a:r>
              <a:rPr lang="en-US" dirty="0"/>
              <a:t>5 groups: </a:t>
            </a:r>
            <a:endParaRPr lang="tr-TR" dirty="0" smtClean="0"/>
          </a:p>
          <a:p>
            <a:pPr lvl="1"/>
            <a:r>
              <a:rPr lang="en-US" i="1" dirty="0" smtClean="0"/>
              <a:t>health</a:t>
            </a:r>
            <a:r>
              <a:rPr lang="en-US" dirty="0"/>
              <a:t>, </a:t>
            </a:r>
            <a:r>
              <a:rPr lang="en-US" i="1" dirty="0"/>
              <a:t>culture and education</a:t>
            </a:r>
            <a:r>
              <a:rPr lang="en-US" dirty="0"/>
              <a:t>, </a:t>
            </a:r>
            <a:r>
              <a:rPr lang="en-US" i="1" dirty="0"/>
              <a:t>environment</a:t>
            </a:r>
            <a:r>
              <a:rPr lang="en-US" dirty="0"/>
              <a:t>, </a:t>
            </a:r>
            <a:r>
              <a:rPr lang="en-US" i="1" dirty="0"/>
              <a:t>society</a:t>
            </a:r>
            <a:r>
              <a:rPr lang="en-US" dirty="0"/>
              <a:t> and </a:t>
            </a:r>
            <a:r>
              <a:rPr lang="en-US" i="1" dirty="0"/>
              <a:t>profession</a:t>
            </a:r>
            <a:r>
              <a:rPr lang="en-US" dirty="0"/>
              <a:t>.  </a:t>
            </a:r>
            <a:endParaRPr lang="tr-TR" dirty="0" smtClean="0"/>
          </a:p>
          <a:p>
            <a:pPr lvl="3"/>
            <a:r>
              <a:rPr lang="en-US" dirty="0" smtClean="0"/>
              <a:t>Foundations </a:t>
            </a:r>
            <a:r>
              <a:rPr lang="en-US" dirty="0"/>
              <a:t>for professionals are disregarded from the analysis within the scope of this study. </a:t>
            </a:r>
            <a:endParaRPr lang="tr-TR" dirty="0" smtClean="0"/>
          </a:p>
          <a:p>
            <a:r>
              <a:rPr lang="tr-TR" dirty="0" smtClean="0"/>
              <a:t>One </a:t>
            </a:r>
            <a:r>
              <a:rPr lang="en-US" dirty="0" smtClean="0"/>
              <a:t>NGO</a:t>
            </a:r>
            <a:r>
              <a:rPr lang="tr-TR" dirty="0" smtClean="0"/>
              <a:t> which has</a:t>
            </a:r>
            <a:r>
              <a:rPr lang="en-US" dirty="0" smtClean="0"/>
              <a:t> the highest number of followers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Facebook</a:t>
            </a:r>
            <a:r>
              <a:rPr lang="tr-TR" dirty="0" smtClean="0"/>
              <a:t> was selected</a:t>
            </a:r>
            <a:r>
              <a:rPr lang="en-US" dirty="0" smtClean="0"/>
              <a:t> </a:t>
            </a:r>
            <a:r>
              <a:rPr lang="tr-TR" dirty="0" smtClean="0"/>
              <a:t>from each category</a:t>
            </a:r>
          </a:p>
          <a:p>
            <a:r>
              <a:rPr lang="tr-TR" dirty="0" smtClean="0"/>
              <a:t>+++Greenpeace as one of the </a:t>
            </a:r>
            <a:r>
              <a:rPr lang="en-US" dirty="0" smtClean="0"/>
              <a:t>world’s </a:t>
            </a:r>
            <a:r>
              <a:rPr lang="en-US" dirty="0"/>
              <a:t>most powerful </a:t>
            </a:r>
            <a:r>
              <a:rPr lang="en-US" dirty="0" smtClean="0"/>
              <a:t>NGO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Methodology (2)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B</a:t>
            </a:r>
            <a:r>
              <a:rPr lang="en-US" dirty="0" err="1" smtClean="0"/>
              <a:t>etween</a:t>
            </a:r>
            <a:r>
              <a:rPr lang="en-US" dirty="0" smtClean="0"/>
              <a:t> 01.10.2014 </a:t>
            </a:r>
            <a:r>
              <a:rPr lang="en-US" dirty="0"/>
              <a:t>– </a:t>
            </a:r>
            <a:r>
              <a:rPr lang="en-US" dirty="0" smtClean="0"/>
              <a:t>31.12.2014</a:t>
            </a:r>
            <a:r>
              <a:rPr lang="tr-TR" dirty="0" smtClean="0"/>
              <a:t> (3 months period)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database </a:t>
            </a:r>
            <a:r>
              <a:rPr lang="en-US" dirty="0" smtClean="0"/>
              <a:t>contain</a:t>
            </a:r>
            <a:r>
              <a:rPr lang="tr-TR" dirty="0" smtClean="0"/>
              <a:t>s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en-US" dirty="0" smtClean="0"/>
              <a:t>152 posts </a:t>
            </a:r>
            <a:endParaRPr lang="tr-TR" dirty="0" smtClean="0"/>
          </a:p>
          <a:p>
            <a:r>
              <a:rPr lang="tr-TR" dirty="0" smtClean="0"/>
              <a:t>M</a:t>
            </a:r>
            <a:r>
              <a:rPr lang="en-US" dirty="0" err="1" smtClean="0"/>
              <a:t>essage</a:t>
            </a:r>
            <a:r>
              <a:rPr lang="en-US" dirty="0" smtClean="0"/>
              <a:t> </a:t>
            </a:r>
            <a:r>
              <a:rPr lang="en-US" dirty="0"/>
              <a:t>framing determinants of </a:t>
            </a:r>
            <a:r>
              <a:rPr lang="en-US" dirty="0" err="1"/>
              <a:t>Helmig</a:t>
            </a:r>
            <a:r>
              <a:rPr lang="en-US" dirty="0"/>
              <a:t> and </a:t>
            </a:r>
            <a:r>
              <a:rPr lang="en-US" dirty="0" err="1"/>
              <a:t>Thaler</a:t>
            </a:r>
            <a:r>
              <a:rPr lang="en-US" dirty="0"/>
              <a:t> (2010</a:t>
            </a:r>
            <a:r>
              <a:rPr lang="en-US" dirty="0" smtClean="0"/>
              <a:t>) </a:t>
            </a:r>
            <a:endParaRPr lang="tr-TR" dirty="0" smtClean="0"/>
          </a:p>
          <a:p>
            <a:r>
              <a:rPr lang="en-US" dirty="0" smtClean="0"/>
              <a:t>Using </a:t>
            </a:r>
            <a:r>
              <a:rPr lang="en-US" dirty="0"/>
              <a:t>the refined coding protocol, two scholars coded all posts with 90% inter-coder agreement. 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50168" y="6356350"/>
            <a:ext cx="2133600" cy="365125"/>
          </a:xfrm>
        </p:spPr>
        <p:txBody>
          <a:bodyPr/>
          <a:lstStyle/>
          <a:p>
            <a:r>
              <a:rPr lang="tr-TR" sz="1400" dirty="0" smtClean="0">
                <a:solidFill>
                  <a:srgbClr val="C00000"/>
                </a:solidFill>
              </a:rPr>
              <a:t>12.06.2015 -</a:t>
            </a:r>
            <a:endParaRPr lang="tr-TR" sz="1400" dirty="0">
              <a:solidFill>
                <a:srgbClr val="C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7740352" cy="241002"/>
          </a:xfrm>
        </p:spPr>
        <p:txBody>
          <a:bodyPr/>
          <a:lstStyle/>
          <a:p>
            <a:r>
              <a:rPr lang="en-US" b="1" dirty="0" smtClean="0"/>
              <a:t>MESSAGE FRAMING </a:t>
            </a:r>
            <a:r>
              <a:rPr lang="tr-TR" b="1" dirty="0" smtClean="0"/>
              <a:t>O</a:t>
            </a:r>
            <a:r>
              <a:rPr lang="en-US" b="1" dirty="0" smtClean="0"/>
              <a:t>F FACEBOOK POSTS</a:t>
            </a:r>
            <a:r>
              <a:rPr lang="tr-TR" b="1" dirty="0" smtClean="0"/>
              <a:t>: </a:t>
            </a:r>
            <a:r>
              <a:rPr lang="en-US" b="1" dirty="0" smtClean="0"/>
              <a:t>An Analysis </a:t>
            </a:r>
            <a:r>
              <a:rPr lang="tr-TR" b="1" dirty="0" smtClean="0"/>
              <a:t>o</a:t>
            </a:r>
            <a:r>
              <a:rPr lang="en-US" b="1" dirty="0" smtClean="0"/>
              <a:t>f Non Governmental Organizations (NGOS)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1177</Words>
  <Application>Microsoft Office PowerPoint</Application>
  <PresentationFormat>On-screen Show (4:3)</PresentationFormat>
  <Paragraphs>169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MESSAGE FRAMING OF  FACEBOOK POSTS: An Analysis of Non Governmental Organizations (NGOS) </vt:lpstr>
      <vt:lpstr>Structure</vt:lpstr>
      <vt:lpstr>Message Framing Determinants in  Social Marketing</vt:lpstr>
      <vt:lpstr>Message Content</vt:lpstr>
      <vt:lpstr>Message Focus</vt:lpstr>
      <vt:lpstr>Message Direction and Tonality</vt:lpstr>
      <vt:lpstr>Research Questions</vt:lpstr>
      <vt:lpstr>Methodology (1)</vt:lpstr>
      <vt:lpstr>Methodology (2)</vt:lpstr>
      <vt:lpstr>Reactions toward the Social Media Posts of Selected NGOs </vt:lpstr>
      <vt:lpstr>Message Content and Time Horizon of the Social Media Posts of Selected NGOs</vt:lpstr>
      <vt:lpstr>Slide 12</vt:lpstr>
      <vt:lpstr>Slide 13</vt:lpstr>
      <vt:lpstr>Message Focus of the Social Media Posts of Selected NGOs</vt:lpstr>
      <vt:lpstr>Slide 15</vt:lpstr>
      <vt:lpstr>Message Direction of the Social Media Posts of Selected NGOs</vt:lpstr>
      <vt:lpstr>Slide 17</vt:lpstr>
      <vt:lpstr>According to ANOVA Results for Turkish NGOs</vt:lpstr>
      <vt:lpstr>Conclusion (1)</vt:lpstr>
      <vt:lpstr>Conclusion (2)</vt:lpstr>
      <vt:lpstr>CREATING A CITIZEN  OR   A CONSUMER OF SOCIAL MEDIA WORLD</vt:lpstr>
      <vt:lpstr>Slide 22</vt:lpstr>
      <vt:lpstr>Thanks for listening, questions and contributions</vt:lpstr>
    </vt:vector>
  </TitlesOfParts>
  <Company>Berts-pc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MESSAGE FRAMING OF  FACEBOOK POSTS: An Analysis of Non Governmental Organizations (NGOS)</dc:title>
  <dc:creator>Ozge Ozgen</dc:creator>
  <cp:lastModifiedBy>Ozge Ozgen</cp:lastModifiedBy>
  <cp:revision>26</cp:revision>
  <dcterms:created xsi:type="dcterms:W3CDTF">2015-06-10T18:47:27Z</dcterms:created>
  <dcterms:modified xsi:type="dcterms:W3CDTF">2015-06-11T21:00:04Z</dcterms:modified>
</cp:coreProperties>
</file>