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18" r:id="rId2"/>
    <p:sldId id="319" r:id="rId3"/>
    <p:sldId id="341" r:id="rId4"/>
    <p:sldId id="321" r:id="rId5"/>
    <p:sldId id="322" r:id="rId6"/>
    <p:sldId id="324" r:id="rId7"/>
    <p:sldId id="325" r:id="rId8"/>
    <p:sldId id="326" r:id="rId9"/>
    <p:sldId id="327" r:id="rId10"/>
    <p:sldId id="328" r:id="rId11"/>
    <p:sldId id="329" r:id="rId12"/>
    <p:sldId id="330" r:id="rId13"/>
    <p:sldId id="331" r:id="rId14"/>
    <p:sldId id="332" r:id="rId15"/>
    <p:sldId id="334" r:id="rId16"/>
    <p:sldId id="283" r:id="rId17"/>
    <p:sldId id="284" r:id="rId18"/>
    <p:sldId id="335" r:id="rId19"/>
    <p:sldId id="336" r:id="rId20"/>
    <p:sldId id="288" r:id="rId21"/>
    <p:sldId id="291" r:id="rId22"/>
    <p:sldId id="317" r:id="rId23"/>
    <p:sldId id="294" r:id="rId24"/>
    <p:sldId id="340" r:id="rId25"/>
    <p:sldId id="343" r:id="rId26"/>
    <p:sldId id="296" r:id="rId27"/>
    <p:sldId id="297" r:id="rId28"/>
    <p:sldId id="342" r:id="rId29"/>
    <p:sldId id="300" r:id="rId30"/>
    <p:sldId id="301" r:id="rId31"/>
    <p:sldId id="302" r:id="rId32"/>
    <p:sldId id="303" r:id="rId33"/>
    <p:sldId id="304" r:id="rId34"/>
    <p:sldId id="305" r:id="rId35"/>
    <p:sldId id="306" r:id="rId36"/>
    <p:sldId id="307" r:id="rId37"/>
    <p:sldId id="308" r:id="rId38"/>
    <p:sldId id="309" r:id="rId39"/>
    <p:sldId id="310" r:id="rId40"/>
    <p:sldId id="311" r:id="rId4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82" autoAdjust="0"/>
    <p:restoredTop sz="94660"/>
  </p:normalViewPr>
  <p:slideViewPr>
    <p:cSldViewPr>
      <p:cViewPr>
        <p:scale>
          <a:sx n="72" d="100"/>
          <a:sy n="72" d="100"/>
        </p:scale>
        <p:origin x="-1230" y="48"/>
      </p:cViewPr>
      <p:guideLst>
        <p:guide orient="horz" pos="2160"/>
        <p:guide pos="2880"/>
      </p:guideLst>
    </p:cSldViewPr>
  </p:slideViewPr>
  <p:notesTextViewPr>
    <p:cViewPr>
      <p:scale>
        <a:sx n="1" d="1"/>
        <a:sy n="1" d="1"/>
      </p:scale>
      <p:origin x="0" y="0"/>
    </p:cViewPr>
  </p:notesTextViewPr>
  <p:sorterViewPr>
    <p:cViewPr>
      <p:scale>
        <a:sx n="100" d="100"/>
        <a:sy n="100" d="100"/>
      </p:scale>
      <p:origin x="0" y="318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98EA813B-8479-4F34-9BE5-5BF57AA9B134}" type="datetimeFigureOut">
              <a:rPr lang="tr-TR" smtClean="0"/>
              <a:pPr/>
              <a:t>11.06.2015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DC401BC-020B-4DA3-8D8D-D83C36BB0650}" type="slidenum">
              <a:rPr lang="tr-TR" smtClean="0"/>
              <a:pPr/>
              <a:t>‹#›</a:t>
            </a:fld>
            <a:endParaRPr lang="tr-TR"/>
          </a:p>
        </p:txBody>
      </p:sp>
    </p:spTree>
    <p:extLst>
      <p:ext uri="{BB962C8B-B14F-4D97-AF65-F5344CB8AC3E}">
        <p14:creationId xmlns:p14="http://schemas.microsoft.com/office/powerpoint/2010/main" val="1412694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8EA813B-8479-4F34-9BE5-5BF57AA9B134}" type="datetimeFigureOut">
              <a:rPr lang="tr-TR" smtClean="0"/>
              <a:pPr/>
              <a:t>11.06.2015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DC401BC-020B-4DA3-8D8D-D83C36BB0650}" type="slidenum">
              <a:rPr lang="tr-TR" smtClean="0"/>
              <a:pPr/>
              <a:t>‹#›</a:t>
            </a:fld>
            <a:endParaRPr lang="tr-TR"/>
          </a:p>
        </p:txBody>
      </p:sp>
    </p:spTree>
    <p:extLst>
      <p:ext uri="{BB962C8B-B14F-4D97-AF65-F5344CB8AC3E}">
        <p14:creationId xmlns:p14="http://schemas.microsoft.com/office/powerpoint/2010/main" val="7493055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8EA813B-8479-4F34-9BE5-5BF57AA9B134}" type="datetimeFigureOut">
              <a:rPr lang="tr-TR" smtClean="0"/>
              <a:pPr/>
              <a:t>11.06.2015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DC401BC-020B-4DA3-8D8D-D83C36BB0650}" type="slidenum">
              <a:rPr lang="tr-TR" smtClean="0"/>
              <a:pPr/>
              <a:t>‹#›</a:t>
            </a:fld>
            <a:endParaRPr lang="tr-TR"/>
          </a:p>
        </p:txBody>
      </p:sp>
    </p:spTree>
    <p:extLst>
      <p:ext uri="{BB962C8B-B14F-4D97-AF65-F5344CB8AC3E}">
        <p14:creationId xmlns:p14="http://schemas.microsoft.com/office/powerpoint/2010/main" val="27870494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8EA813B-8479-4F34-9BE5-5BF57AA9B134}" type="datetimeFigureOut">
              <a:rPr lang="tr-TR" smtClean="0"/>
              <a:pPr/>
              <a:t>11.06.2015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DC401BC-020B-4DA3-8D8D-D83C36BB0650}" type="slidenum">
              <a:rPr lang="tr-TR" smtClean="0"/>
              <a:pPr/>
              <a:t>‹#›</a:t>
            </a:fld>
            <a:endParaRPr lang="tr-TR"/>
          </a:p>
        </p:txBody>
      </p:sp>
    </p:spTree>
    <p:extLst>
      <p:ext uri="{BB962C8B-B14F-4D97-AF65-F5344CB8AC3E}">
        <p14:creationId xmlns:p14="http://schemas.microsoft.com/office/powerpoint/2010/main" val="34198812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98EA813B-8479-4F34-9BE5-5BF57AA9B134}" type="datetimeFigureOut">
              <a:rPr lang="tr-TR" smtClean="0"/>
              <a:pPr/>
              <a:t>11.06.2015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DC401BC-020B-4DA3-8D8D-D83C36BB0650}" type="slidenum">
              <a:rPr lang="tr-TR" smtClean="0"/>
              <a:pPr/>
              <a:t>‹#›</a:t>
            </a:fld>
            <a:endParaRPr lang="tr-TR"/>
          </a:p>
        </p:txBody>
      </p:sp>
    </p:spTree>
    <p:extLst>
      <p:ext uri="{BB962C8B-B14F-4D97-AF65-F5344CB8AC3E}">
        <p14:creationId xmlns:p14="http://schemas.microsoft.com/office/powerpoint/2010/main" val="2831129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98EA813B-8479-4F34-9BE5-5BF57AA9B134}" type="datetimeFigureOut">
              <a:rPr lang="tr-TR" smtClean="0"/>
              <a:pPr/>
              <a:t>11.06.2015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DC401BC-020B-4DA3-8D8D-D83C36BB0650}" type="slidenum">
              <a:rPr lang="tr-TR" smtClean="0"/>
              <a:pPr/>
              <a:t>‹#›</a:t>
            </a:fld>
            <a:endParaRPr lang="tr-TR"/>
          </a:p>
        </p:txBody>
      </p:sp>
    </p:spTree>
    <p:extLst>
      <p:ext uri="{BB962C8B-B14F-4D97-AF65-F5344CB8AC3E}">
        <p14:creationId xmlns:p14="http://schemas.microsoft.com/office/powerpoint/2010/main" val="11231361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98EA813B-8479-4F34-9BE5-5BF57AA9B134}" type="datetimeFigureOut">
              <a:rPr lang="tr-TR" smtClean="0"/>
              <a:pPr/>
              <a:t>11.06.2015</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DC401BC-020B-4DA3-8D8D-D83C36BB0650}" type="slidenum">
              <a:rPr lang="tr-TR" smtClean="0"/>
              <a:pPr/>
              <a:t>‹#›</a:t>
            </a:fld>
            <a:endParaRPr lang="tr-TR"/>
          </a:p>
        </p:txBody>
      </p:sp>
    </p:spTree>
    <p:extLst>
      <p:ext uri="{BB962C8B-B14F-4D97-AF65-F5344CB8AC3E}">
        <p14:creationId xmlns:p14="http://schemas.microsoft.com/office/powerpoint/2010/main" val="36262384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8EA813B-8479-4F34-9BE5-5BF57AA9B134}" type="datetimeFigureOut">
              <a:rPr lang="tr-TR" smtClean="0"/>
              <a:pPr/>
              <a:t>11.06.2015</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DC401BC-020B-4DA3-8D8D-D83C36BB0650}" type="slidenum">
              <a:rPr lang="tr-TR" smtClean="0"/>
              <a:pPr/>
              <a:t>‹#›</a:t>
            </a:fld>
            <a:endParaRPr lang="tr-TR"/>
          </a:p>
        </p:txBody>
      </p:sp>
    </p:spTree>
    <p:extLst>
      <p:ext uri="{BB962C8B-B14F-4D97-AF65-F5344CB8AC3E}">
        <p14:creationId xmlns:p14="http://schemas.microsoft.com/office/powerpoint/2010/main" val="29384350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8EA813B-8479-4F34-9BE5-5BF57AA9B134}" type="datetimeFigureOut">
              <a:rPr lang="tr-TR" smtClean="0"/>
              <a:pPr/>
              <a:t>11.06.2015</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DC401BC-020B-4DA3-8D8D-D83C36BB0650}" type="slidenum">
              <a:rPr lang="tr-TR" smtClean="0"/>
              <a:pPr/>
              <a:t>‹#›</a:t>
            </a:fld>
            <a:endParaRPr lang="tr-TR"/>
          </a:p>
        </p:txBody>
      </p:sp>
    </p:spTree>
    <p:extLst>
      <p:ext uri="{BB962C8B-B14F-4D97-AF65-F5344CB8AC3E}">
        <p14:creationId xmlns:p14="http://schemas.microsoft.com/office/powerpoint/2010/main" val="320791579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98EA813B-8479-4F34-9BE5-5BF57AA9B134}" type="datetimeFigureOut">
              <a:rPr lang="tr-TR" smtClean="0"/>
              <a:pPr/>
              <a:t>11.06.2015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DC401BC-020B-4DA3-8D8D-D83C36BB0650}" type="slidenum">
              <a:rPr lang="tr-TR" smtClean="0"/>
              <a:pPr/>
              <a:t>‹#›</a:t>
            </a:fld>
            <a:endParaRPr lang="tr-TR"/>
          </a:p>
        </p:txBody>
      </p:sp>
    </p:spTree>
    <p:extLst>
      <p:ext uri="{BB962C8B-B14F-4D97-AF65-F5344CB8AC3E}">
        <p14:creationId xmlns:p14="http://schemas.microsoft.com/office/powerpoint/2010/main" val="24616053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98EA813B-8479-4F34-9BE5-5BF57AA9B134}" type="datetimeFigureOut">
              <a:rPr lang="tr-TR" smtClean="0"/>
              <a:pPr/>
              <a:t>11.06.2015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DC401BC-020B-4DA3-8D8D-D83C36BB0650}" type="slidenum">
              <a:rPr lang="tr-TR" smtClean="0"/>
              <a:pPr/>
              <a:t>‹#›</a:t>
            </a:fld>
            <a:endParaRPr lang="tr-TR"/>
          </a:p>
        </p:txBody>
      </p:sp>
    </p:spTree>
    <p:extLst>
      <p:ext uri="{BB962C8B-B14F-4D97-AF65-F5344CB8AC3E}">
        <p14:creationId xmlns:p14="http://schemas.microsoft.com/office/powerpoint/2010/main" val="2382873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EA813B-8479-4F34-9BE5-5BF57AA9B134}" type="datetimeFigureOut">
              <a:rPr lang="tr-TR" smtClean="0"/>
              <a:pPr/>
              <a:t>11.06.2015</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C401BC-020B-4DA3-8D8D-D83C36BB0650}" type="slidenum">
              <a:rPr lang="tr-TR" smtClean="0"/>
              <a:pPr/>
              <a:t>‹#›</a:t>
            </a:fld>
            <a:endParaRPr lang="tr-TR"/>
          </a:p>
        </p:txBody>
      </p:sp>
    </p:spTree>
    <p:extLst>
      <p:ext uri="{BB962C8B-B14F-4D97-AF65-F5344CB8AC3E}">
        <p14:creationId xmlns:p14="http://schemas.microsoft.com/office/powerpoint/2010/main" val="3324727688"/>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1858218"/>
          </a:xfrm>
        </p:spPr>
        <p:txBody>
          <a:bodyPr>
            <a:normAutofit/>
          </a:bodyPr>
          <a:lstStyle/>
          <a:p>
            <a:r>
              <a:rPr lang="tr-TR" sz="2800" b="1" dirty="0">
                <a:latin typeface="Times New Roman" panose="02020603050405020304" pitchFamily="18" charset="0"/>
                <a:cs typeface="Times New Roman" panose="02020603050405020304" pitchFamily="18" charset="0"/>
              </a:rPr>
              <a:t>TELEVİZYON REKLAMLARINA YÖNELİK TÜKETİCİLERİN ETİKSEL ALGI FARKLILIKLARI: İKİ ÜNİVERSİTE ÇALIŞANLARINA YÖNELİK BİR ARAŞTIRMA</a:t>
            </a:r>
            <a:endParaRPr lang="tr-TR" sz="2800" dirty="0">
              <a:latin typeface="Times New Roman" panose="02020603050405020304" pitchFamily="18" charset="0"/>
              <a:cs typeface="Times New Roman" panose="02020603050405020304" pitchFamily="18" charset="0"/>
            </a:endParaRPr>
          </a:p>
        </p:txBody>
      </p:sp>
      <p:sp>
        <p:nvSpPr>
          <p:cNvPr id="4" name="İçerik Yer Tutucusu 2"/>
          <p:cNvSpPr>
            <a:spLocks noGrp="1"/>
          </p:cNvSpPr>
          <p:nvPr>
            <p:ph idx="1"/>
          </p:nvPr>
        </p:nvSpPr>
        <p:spPr>
          <a:xfrm>
            <a:off x="323528" y="5157192"/>
            <a:ext cx="8568952" cy="1584176"/>
          </a:xfrm>
          <a:ln>
            <a:solidFill>
              <a:srgbClr val="002060"/>
            </a:solidFill>
          </a:ln>
        </p:spPr>
        <p:txBody>
          <a:bodyPr>
            <a:noAutofit/>
          </a:bodyPr>
          <a:lstStyle/>
          <a:p>
            <a:pPr marL="0" indent="0" algn="r">
              <a:lnSpc>
                <a:spcPct val="120000"/>
              </a:lnSpc>
              <a:spcBef>
                <a:spcPts val="0"/>
              </a:spcBef>
              <a:buNone/>
            </a:pPr>
            <a:r>
              <a:rPr lang="tr-TR" altLang="tr-TR" sz="2200" b="1" dirty="0">
                <a:latin typeface="Times New Roman" panose="02020603050405020304" pitchFamily="18" charset="0"/>
                <a:cs typeface="Times New Roman" panose="02020603050405020304" pitchFamily="18" charset="0"/>
              </a:rPr>
              <a:t>Doç. Dr. Suzan ÇOBAN</a:t>
            </a:r>
            <a:br>
              <a:rPr lang="tr-TR" altLang="tr-TR" sz="2200" b="1" dirty="0">
                <a:latin typeface="Times New Roman" panose="02020603050405020304" pitchFamily="18" charset="0"/>
                <a:cs typeface="Times New Roman" panose="02020603050405020304" pitchFamily="18" charset="0"/>
              </a:rPr>
            </a:br>
            <a:r>
              <a:rPr lang="tr-TR" altLang="tr-TR" sz="2200" b="1" dirty="0">
                <a:latin typeface="Times New Roman" panose="02020603050405020304" pitchFamily="18" charset="0"/>
                <a:cs typeface="Times New Roman" panose="02020603050405020304" pitchFamily="18" charset="0"/>
              </a:rPr>
              <a:t>Yrd. Doç. Dr. </a:t>
            </a:r>
            <a:r>
              <a:rPr lang="tr-TR" altLang="tr-TR" sz="2200" b="1" dirty="0" smtClean="0">
                <a:latin typeface="Times New Roman" panose="02020603050405020304" pitchFamily="18" charset="0"/>
                <a:cs typeface="Times New Roman" panose="02020603050405020304" pitchFamily="18" charset="0"/>
              </a:rPr>
              <a:t>B. </a:t>
            </a:r>
            <a:r>
              <a:rPr lang="tr-TR" altLang="tr-TR" sz="2200" b="1" dirty="0" err="1">
                <a:latin typeface="Times New Roman" panose="02020603050405020304" pitchFamily="18" charset="0"/>
                <a:cs typeface="Times New Roman" panose="02020603050405020304" pitchFamily="18" charset="0"/>
              </a:rPr>
              <a:t>Gülsevil</a:t>
            </a:r>
            <a:r>
              <a:rPr lang="tr-TR" altLang="tr-TR" sz="2200" b="1" dirty="0">
                <a:latin typeface="Times New Roman" panose="02020603050405020304" pitchFamily="18" charset="0"/>
                <a:cs typeface="Times New Roman" panose="02020603050405020304" pitchFamily="18" charset="0"/>
              </a:rPr>
              <a:t> BELBER</a:t>
            </a:r>
            <a:endParaRPr lang="tr-TR" sz="2200" b="1" dirty="0" smtClean="0">
              <a:latin typeface="Times New Roman" panose="02020603050405020304" pitchFamily="18" charset="0"/>
              <a:cs typeface="Times New Roman" panose="02020603050405020304" pitchFamily="18" charset="0"/>
            </a:endParaRPr>
          </a:p>
          <a:p>
            <a:pPr marL="0" indent="0" algn="r">
              <a:lnSpc>
                <a:spcPct val="120000"/>
              </a:lnSpc>
              <a:spcBef>
                <a:spcPts val="0"/>
              </a:spcBef>
              <a:buNone/>
            </a:pPr>
            <a:r>
              <a:rPr lang="tr-TR" sz="2200" b="1" dirty="0" smtClean="0">
                <a:latin typeface="Times New Roman" panose="02020603050405020304" pitchFamily="18" charset="0"/>
                <a:cs typeface="Times New Roman" panose="02020603050405020304" pitchFamily="18" charset="0"/>
              </a:rPr>
              <a:t>Yrd</a:t>
            </a:r>
            <a:r>
              <a:rPr lang="tr-TR" sz="2200" b="1" dirty="0">
                <a:latin typeface="Times New Roman" panose="02020603050405020304" pitchFamily="18" charset="0"/>
                <a:cs typeface="Times New Roman" panose="02020603050405020304" pitchFamily="18" charset="0"/>
              </a:rPr>
              <a:t>. Doç. Dr. Neşe ACAR</a:t>
            </a:r>
          </a:p>
          <a:p>
            <a:pPr marL="0" indent="0" algn="r">
              <a:lnSpc>
                <a:spcPct val="120000"/>
              </a:lnSpc>
              <a:spcBef>
                <a:spcPts val="0"/>
              </a:spcBef>
              <a:buNone/>
            </a:pPr>
            <a:r>
              <a:rPr lang="tr-TR" sz="2200" b="1" dirty="0">
                <a:latin typeface="Times New Roman" panose="02020603050405020304" pitchFamily="18" charset="0"/>
                <a:cs typeface="Times New Roman" panose="02020603050405020304" pitchFamily="18" charset="0"/>
              </a:rPr>
              <a:t>Öğretim Görevlisi Ruhan İRİ</a:t>
            </a:r>
          </a:p>
          <a:p>
            <a:endParaRPr lang="tr-TR" sz="2200" dirty="0"/>
          </a:p>
        </p:txBody>
      </p:sp>
      <p:pic>
        <p:nvPicPr>
          <p:cNvPr id="5" name="Picture 2"/>
          <p:cNvPicPr/>
          <p:nvPr/>
        </p:nvPicPr>
        <p:blipFill>
          <a:blip r:embed="rId2">
            <a:extLst>
              <a:ext uri="{28A0092B-C50C-407E-A947-70E740481C1C}">
                <a14:useLocalDpi xmlns:a14="http://schemas.microsoft.com/office/drawing/2010/main" val="0"/>
              </a:ext>
            </a:extLst>
          </a:blip>
          <a:srcRect/>
          <a:stretch>
            <a:fillRect/>
          </a:stretch>
        </p:blipFill>
        <p:spPr bwMode="auto">
          <a:xfrm>
            <a:off x="323528" y="2060848"/>
            <a:ext cx="8640960" cy="3096344"/>
          </a:xfrm>
          <a:prstGeom prst="rect">
            <a:avLst/>
          </a:prstGeom>
          <a:noFill/>
          <a:ln>
            <a:noFill/>
          </a:ln>
          <a:effectLst/>
        </p:spPr>
      </p:pic>
    </p:spTree>
    <p:extLst>
      <p:ext uri="{BB962C8B-B14F-4D97-AF65-F5344CB8AC3E}">
        <p14:creationId xmlns:p14="http://schemas.microsoft.com/office/powerpoint/2010/main" val="22256444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23528" y="764704"/>
            <a:ext cx="8568952" cy="5112568"/>
          </a:xfrm>
        </p:spPr>
        <p:txBody>
          <a:bodyPr>
            <a:normAutofit/>
          </a:bodyPr>
          <a:lstStyle/>
          <a:p>
            <a:pPr>
              <a:lnSpc>
                <a:spcPct val="120000"/>
              </a:lnSpc>
            </a:pPr>
            <a:r>
              <a:rPr lang="tr-TR" sz="3100" dirty="0">
                <a:latin typeface="Times New Roman" panose="02020603050405020304" pitchFamily="18" charset="0"/>
                <a:cs typeface="Times New Roman" panose="02020603050405020304" pitchFamily="18" charset="0"/>
              </a:rPr>
              <a:t>Şiddet kullanımı, cinsel içerikli sahneler, insan doğası ile </a:t>
            </a:r>
            <a:r>
              <a:rPr lang="tr-TR" sz="3100" dirty="0" smtClean="0">
                <a:latin typeface="Times New Roman" panose="02020603050405020304" pitchFamily="18" charset="0"/>
                <a:cs typeface="Times New Roman" panose="02020603050405020304" pitchFamily="18" charset="0"/>
              </a:rPr>
              <a:t>bağdaşmayan </a:t>
            </a:r>
            <a:r>
              <a:rPr lang="tr-TR" sz="3100" dirty="0">
                <a:latin typeface="Times New Roman" panose="02020603050405020304" pitchFamily="18" charset="0"/>
                <a:cs typeface="Times New Roman" panose="02020603050405020304" pitchFamily="18" charset="0"/>
              </a:rPr>
              <a:t>aşırı alaycı ifadeler </a:t>
            </a:r>
            <a:r>
              <a:rPr lang="tr-TR" sz="3100" dirty="0" smtClean="0">
                <a:latin typeface="Times New Roman" panose="02020603050405020304" pitchFamily="18" charset="0"/>
                <a:cs typeface="Times New Roman" panose="02020603050405020304" pitchFamily="18" charset="0"/>
              </a:rPr>
              <a:t>kullanılması, </a:t>
            </a:r>
          </a:p>
          <a:p>
            <a:pPr>
              <a:lnSpc>
                <a:spcPct val="120000"/>
              </a:lnSpc>
            </a:pPr>
            <a:r>
              <a:rPr lang="tr-TR" sz="3100" dirty="0" smtClean="0">
                <a:latin typeface="Times New Roman" panose="02020603050405020304" pitchFamily="18" charset="0"/>
                <a:cs typeface="Times New Roman" panose="02020603050405020304" pitchFamily="18" charset="0"/>
              </a:rPr>
              <a:t>Tüketicilerde suni ihtiyaçların </a:t>
            </a:r>
            <a:r>
              <a:rPr lang="tr-TR" sz="3100" dirty="0">
                <a:latin typeface="Times New Roman" panose="02020603050405020304" pitchFamily="18" charset="0"/>
                <a:cs typeface="Times New Roman" panose="02020603050405020304" pitchFamily="18" charset="0"/>
              </a:rPr>
              <a:t>harekete </a:t>
            </a:r>
            <a:r>
              <a:rPr lang="tr-TR" sz="3100" dirty="0" smtClean="0">
                <a:latin typeface="Times New Roman" panose="02020603050405020304" pitchFamily="18" charset="0"/>
                <a:cs typeface="Times New Roman" panose="02020603050405020304" pitchFamily="18" charset="0"/>
              </a:rPr>
              <a:t>geçirilmesi,</a:t>
            </a:r>
          </a:p>
          <a:p>
            <a:pPr>
              <a:lnSpc>
                <a:spcPct val="120000"/>
              </a:lnSpc>
            </a:pPr>
            <a:r>
              <a:rPr lang="tr-TR" sz="3100" dirty="0" smtClean="0">
                <a:latin typeface="Times New Roman" panose="02020603050405020304" pitchFamily="18" charset="0"/>
                <a:cs typeface="Times New Roman" panose="02020603050405020304" pitchFamily="18" charset="0"/>
              </a:rPr>
              <a:t>Reklamlarda rakiplerle karşılaştırma yapılması, </a:t>
            </a:r>
          </a:p>
          <a:p>
            <a:pPr>
              <a:lnSpc>
                <a:spcPct val="120000"/>
              </a:lnSpc>
            </a:pPr>
            <a:r>
              <a:rPr lang="tr-TR" sz="3100" dirty="0" smtClean="0">
                <a:latin typeface="Times New Roman" panose="02020603050405020304" pitchFamily="18" charset="0"/>
                <a:cs typeface="Times New Roman" panose="02020603050405020304" pitchFamily="18" charset="0"/>
              </a:rPr>
              <a:t>Bilinçaltına yönelik ve </a:t>
            </a:r>
            <a:r>
              <a:rPr lang="tr-TR" sz="3100" dirty="0">
                <a:latin typeface="Times New Roman" panose="02020603050405020304" pitchFamily="18" charset="0"/>
                <a:cs typeface="Times New Roman" panose="02020603050405020304" pitchFamily="18" charset="0"/>
              </a:rPr>
              <a:t>gizli </a:t>
            </a:r>
            <a:r>
              <a:rPr lang="tr-TR" sz="3100" dirty="0" smtClean="0">
                <a:latin typeface="Times New Roman" panose="02020603050405020304" pitchFamily="18" charset="0"/>
                <a:cs typeface="Times New Roman" panose="02020603050405020304" pitchFamily="18" charset="0"/>
              </a:rPr>
              <a:t>mesajların kullanılması.  </a:t>
            </a:r>
            <a:endParaRPr lang="tr-TR" sz="31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958588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55576" y="1484785"/>
            <a:ext cx="7848872" cy="4104456"/>
          </a:xfrm>
        </p:spPr>
        <p:txBody>
          <a:bodyPr>
            <a:normAutofit/>
          </a:bodyPr>
          <a:lstStyle/>
          <a:p>
            <a:pPr marL="0" indent="0" algn="just">
              <a:buNone/>
            </a:pPr>
            <a:r>
              <a:rPr lang="tr-TR" dirty="0">
                <a:latin typeface="Times New Roman" panose="02020603050405020304" pitchFamily="18" charset="0"/>
                <a:cs typeface="Times New Roman" panose="02020603050405020304" pitchFamily="18" charset="0"/>
              </a:rPr>
              <a:t>Literatürde reklamda </a:t>
            </a:r>
            <a:r>
              <a:rPr lang="tr-TR" dirty="0" smtClean="0">
                <a:latin typeface="Times New Roman" panose="02020603050405020304" pitchFamily="18" charset="0"/>
                <a:cs typeface="Times New Roman" panose="02020603050405020304" pitchFamily="18" charset="0"/>
              </a:rPr>
              <a:t>etik konusunda; </a:t>
            </a:r>
          </a:p>
          <a:p>
            <a:pPr marL="0" indent="0" algn="just">
              <a:buNone/>
            </a:pPr>
            <a:r>
              <a:rPr lang="tr-TR" dirty="0" smtClean="0">
                <a:latin typeface="Times New Roman" panose="02020603050405020304" pitchFamily="18" charset="0"/>
                <a:cs typeface="Times New Roman" panose="02020603050405020304" pitchFamily="18" charset="0"/>
              </a:rPr>
              <a:t>Etik </a:t>
            </a:r>
            <a:r>
              <a:rPr lang="tr-TR" dirty="0">
                <a:latin typeface="Times New Roman" panose="02020603050405020304" pitchFamily="18" charset="0"/>
                <a:cs typeface="Times New Roman" panose="02020603050405020304" pitchFamily="18" charset="0"/>
              </a:rPr>
              <a:t>ve </a:t>
            </a:r>
            <a:r>
              <a:rPr lang="tr-TR" dirty="0" smtClean="0">
                <a:latin typeface="Times New Roman" panose="02020603050405020304" pitchFamily="18" charset="0"/>
                <a:cs typeface="Times New Roman" panose="02020603050405020304" pitchFamily="18" charset="0"/>
              </a:rPr>
              <a:t>boyutları ile </a:t>
            </a:r>
            <a:r>
              <a:rPr lang="tr-TR" dirty="0">
                <a:latin typeface="Times New Roman" panose="02020603050405020304" pitchFamily="18" charset="0"/>
                <a:cs typeface="Times New Roman" panose="02020603050405020304" pitchFamily="18" charset="0"/>
              </a:rPr>
              <a:t>bu yapının sosyal-psikolojik, </a:t>
            </a:r>
            <a:r>
              <a:rPr lang="tr-TR" dirty="0" err="1">
                <a:latin typeface="Times New Roman" panose="02020603050405020304" pitchFamily="18" charset="0"/>
                <a:cs typeface="Times New Roman" panose="02020603050405020304" pitchFamily="18" charset="0"/>
              </a:rPr>
              <a:t>sektörel</a:t>
            </a:r>
            <a:r>
              <a:rPr lang="tr-TR" dirty="0">
                <a:latin typeface="Times New Roman" panose="02020603050405020304" pitchFamily="18" charset="0"/>
                <a:cs typeface="Times New Roman" panose="02020603050405020304" pitchFamily="18" charset="0"/>
              </a:rPr>
              <a:t> ve iletişime </a:t>
            </a:r>
            <a:r>
              <a:rPr lang="tr-TR" dirty="0" smtClean="0">
                <a:latin typeface="Times New Roman" panose="02020603050405020304" pitchFamily="18" charset="0"/>
                <a:cs typeface="Times New Roman" panose="02020603050405020304" pitchFamily="18" charset="0"/>
              </a:rPr>
              <a:t>olan etkileri</a:t>
            </a:r>
            <a:r>
              <a:rPr lang="tr-TR" dirty="0">
                <a:latin typeface="Times New Roman" panose="02020603050405020304" pitchFamily="18" charset="0"/>
                <a:cs typeface="Times New Roman" panose="02020603050405020304" pitchFamily="18" charset="0"/>
              </a:rPr>
              <a:t>, denetim ve mevzuat konuları incelenmiştir.</a:t>
            </a:r>
          </a:p>
        </p:txBody>
      </p:sp>
    </p:spTree>
    <p:extLst>
      <p:ext uri="{BB962C8B-B14F-4D97-AF65-F5344CB8AC3E}">
        <p14:creationId xmlns:p14="http://schemas.microsoft.com/office/powerpoint/2010/main" val="27539329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1"/>
            <a:ext cx="8229600" cy="3340968"/>
          </a:xfrm>
        </p:spPr>
        <p:txBody>
          <a:bodyPr>
            <a:normAutofit/>
          </a:bodyPr>
          <a:lstStyle/>
          <a:p>
            <a:pPr marL="0" indent="0" algn="just">
              <a:buNone/>
            </a:pPr>
            <a:r>
              <a:rPr lang="tr-TR" dirty="0">
                <a:latin typeface="Times New Roman" panose="02020603050405020304" pitchFamily="18" charset="0"/>
                <a:cs typeface="Times New Roman" panose="02020603050405020304" pitchFamily="18" charset="0"/>
              </a:rPr>
              <a:t>Reklamın iletişim ve satışlara etkisini arttırmak </a:t>
            </a:r>
            <a:r>
              <a:rPr lang="tr-TR" dirty="0" smtClean="0">
                <a:latin typeface="Times New Roman" panose="02020603050405020304" pitchFamily="18" charset="0"/>
                <a:cs typeface="Times New Roman" panose="02020603050405020304" pitchFamily="18" charset="0"/>
              </a:rPr>
              <a:t>için, </a:t>
            </a:r>
            <a:r>
              <a:rPr lang="tr-TR" dirty="0">
                <a:latin typeface="Times New Roman" panose="02020603050405020304" pitchFamily="18" charset="0"/>
                <a:cs typeface="Times New Roman" panose="02020603050405020304" pitchFamily="18" charset="0"/>
              </a:rPr>
              <a:t>algılanan etiksel boyutları </a:t>
            </a:r>
            <a:r>
              <a:rPr lang="tr-TR" dirty="0" smtClean="0">
                <a:latin typeface="Times New Roman" panose="02020603050405020304" pitchFamily="18" charset="0"/>
                <a:cs typeface="Times New Roman" panose="02020603050405020304" pitchFamily="18" charset="0"/>
              </a:rPr>
              <a:t>belirlemek </a:t>
            </a:r>
            <a:r>
              <a:rPr lang="tr-TR" dirty="0">
                <a:latin typeface="Times New Roman" panose="02020603050405020304" pitchFamily="18" charset="0"/>
                <a:cs typeface="Times New Roman" panose="02020603050405020304" pitchFamily="18" charset="0"/>
              </a:rPr>
              <a:t>ve düzeltici tedbirler </a:t>
            </a:r>
            <a:r>
              <a:rPr lang="tr-TR" dirty="0" smtClean="0">
                <a:latin typeface="Times New Roman" panose="02020603050405020304" pitchFamily="18" charset="0"/>
                <a:cs typeface="Times New Roman" panose="02020603050405020304" pitchFamily="18" charset="0"/>
              </a:rPr>
              <a:t>almak, bunun </a:t>
            </a:r>
            <a:r>
              <a:rPr lang="tr-TR" dirty="0" err="1" smtClean="0">
                <a:latin typeface="Times New Roman" panose="02020603050405020304" pitchFamily="18" charset="0"/>
                <a:cs typeface="Times New Roman" panose="02020603050405020304" pitchFamily="18" charset="0"/>
              </a:rPr>
              <a:t>yanısıra</a:t>
            </a:r>
            <a:r>
              <a:rPr lang="tr-TR" dirty="0" smtClean="0">
                <a:latin typeface="Times New Roman" panose="02020603050405020304" pitchFamily="18" charset="0"/>
                <a:cs typeface="Times New Roman" panose="02020603050405020304" pitchFamily="18" charset="0"/>
              </a:rPr>
              <a:t> hedef </a:t>
            </a:r>
            <a:r>
              <a:rPr lang="tr-TR" dirty="0">
                <a:latin typeface="Times New Roman" panose="02020603050405020304" pitchFamily="18" charset="0"/>
                <a:cs typeface="Times New Roman" panose="02020603050405020304" pitchFamily="18" charset="0"/>
              </a:rPr>
              <a:t>kitlelere karşı duyarlı çalışmaların yapılması </a:t>
            </a:r>
            <a:r>
              <a:rPr lang="tr-TR" dirty="0" smtClean="0">
                <a:latin typeface="Times New Roman" panose="02020603050405020304" pitchFamily="18" charset="0"/>
                <a:cs typeface="Times New Roman" panose="02020603050405020304" pitchFamily="18" charset="0"/>
              </a:rPr>
              <a:t>da gerekmektedir.</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861190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556793"/>
            <a:ext cx="8229600" cy="3168352"/>
          </a:xfrm>
        </p:spPr>
        <p:txBody>
          <a:bodyPr/>
          <a:lstStyle/>
          <a:p>
            <a:pPr marL="0" indent="0" algn="just">
              <a:buNone/>
            </a:pPr>
            <a:r>
              <a:rPr lang="tr-TR" dirty="0">
                <a:latin typeface="Times New Roman" panose="02020603050405020304" pitchFamily="18" charset="0"/>
                <a:cs typeface="Times New Roman" panose="02020603050405020304" pitchFamily="18" charset="0"/>
              </a:rPr>
              <a:t>Bu kapsamda özellikle farklı demografik özelliklere sahip </a:t>
            </a:r>
            <a:r>
              <a:rPr lang="tr-TR" dirty="0" smtClean="0">
                <a:latin typeface="Times New Roman" panose="02020603050405020304" pitchFamily="18" charset="0"/>
                <a:cs typeface="Times New Roman" panose="02020603050405020304" pitchFamily="18" charset="0"/>
              </a:rPr>
              <a:t>tüketicilerin </a:t>
            </a:r>
            <a:r>
              <a:rPr lang="tr-TR" dirty="0">
                <a:latin typeface="Times New Roman" panose="02020603050405020304" pitchFamily="18" charset="0"/>
                <a:cs typeface="Times New Roman" panose="02020603050405020304" pitchFamily="18" charset="0"/>
              </a:rPr>
              <a:t>algıladıkları etiksel boyutları </a:t>
            </a:r>
            <a:r>
              <a:rPr lang="tr-TR" dirty="0" smtClean="0">
                <a:latin typeface="Times New Roman" panose="02020603050405020304" pitchFamily="18" charset="0"/>
                <a:cs typeface="Times New Roman" panose="02020603050405020304" pitchFamily="18" charset="0"/>
              </a:rPr>
              <a:t>belirlemek ve </a:t>
            </a:r>
            <a:r>
              <a:rPr lang="tr-TR" dirty="0">
                <a:latin typeface="Times New Roman" panose="02020603050405020304" pitchFamily="18" charset="0"/>
                <a:cs typeface="Times New Roman" panose="02020603050405020304" pitchFamily="18" charset="0"/>
              </a:rPr>
              <a:t>bu yapıya uygun reklam </a:t>
            </a:r>
            <a:r>
              <a:rPr lang="tr-TR" dirty="0" smtClean="0">
                <a:latin typeface="Times New Roman" panose="02020603050405020304" pitchFamily="18" charset="0"/>
                <a:cs typeface="Times New Roman" panose="02020603050405020304" pitchFamily="18" charset="0"/>
              </a:rPr>
              <a:t>mesajları </a:t>
            </a:r>
            <a:r>
              <a:rPr lang="tr-TR" dirty="0">
                <a:latin typeface="Times New Roman" panose="02020603050405020304" pitchFamily="18" charset="0"/>
                <a:cs typeface="Times New Roman" panose="02020603050405020304" pitchFamily="18" charset="0"/>
              </a:rPr>
              <a:t>oluşturmak </a:t>
            </a:r>
            <a:r>
              <a:rPr lang="tr-TR" dirty="0" smtClean="0">
                <a:latin typeface="Times New Roman" panose="02020603050405020304" pitchFamily="18" charset="0"/>
                <a:cs typeface="Times New Roman" panose="02020603050405020304" pitchFamily="18" charset="0"/>
              </a:rPr>
              <a:t>önem kazanmaktadır</a:t>
            </a:r>
            <a:r>
              <a:rPr lang="tr-TR"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46796563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764704"/>
            <a:ext cx="8229600" cy="936104"/>
          </a:xfrm>
        </p:spPr>
        <p:txBody>
          <a:bodyPr>
            <a:normAutofit/>
          </a:bodyPr>
          <a:lstStyle/>
          <a:p>
            <a:r>
              <a:rPr lang="tr-TR" dirty="0" smtClean="0">
                <a:latin typeface="Times New Roman" panose="02020603050405020304" pitchFamily="18" charset="0"/>
                <a:cs typeface="Times New Roman" panose="02020603050405020304" pitchFamily="18" charset="0"/>
              </a:rPr>
              <a:t>ARAŞTIRMANIN AMACI</a:t>
            </a:r>
            <a:endParaRPr lang="tr-TR"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457200" y="2060849"/>
            <a:ext cx="8229600" cy="3096344"/>
          </a:xfrm>
        </p:spPr>
        <p:txBody>
          <a:bodyPr/>
          <a:lstStyle/>
          <a:p>
            <a:pPr marL="0" indent="0" algn="just">
              <a:buNone/>
            </a:pPr>
            <a:r>
              <a:rPr lang="tr-TR" dirty="0">
                <a:latin typeface="Times New Roman" panose="02020603050405020304" pitchFamily="18" charset="0"/>
                <a:cs typeface="Times New Roman" panose="02020603050405020304" pitchFamily="18" charset="0"/>
              </a:rPr>
              <a:t>T</a:t>
            </a:r>
            <a:r>
              <a:rPr lang="tr-TR" dirty="0" smtClean="0">
                <a:latin typeface="Times New Roman" panose="02020603050405020304" pitchFamily="18" charset="0"/>
                <a:cs typeface="Times New Roman" panose="02020603050405020304" pitchFamily="18" charset="0"/>
              </a:rPr>
              <a:t>elevizyon </a:t>
            </a:r>
            <a:r>
              <a:rPr lang="tr-TR" dirty="0">
                <a:latin typeface="Times New Roman" panose="02020603050405020304" pitchFamily="18" charset="0"/>
                <a:cs typeface="Times New Roman" panose="02020603050405020304" pitchFamily="18" charset="0"/>
              </a:rPr>
              <a:t>reklam mesajlarında algılanan etiksel faktörleri belirlemek ve </a:t>
            </a:r>
            <a:r>
              <a:rPr lang="tr-TR" dirty="0" smtClean="0">
                <a:latin typeface="Times New Roman" panose="02020603050405020304" pitchFamily="18" charset="0"/>
                <a:cs typeface="Times New Roman" panose="02020603050405020304" pitchFamily="18" charset="0"/>
              </a:rPr>
              <a:t>tüketicilerin demografik </a:t>
            </a:r>
            <a:r>
              <a:rPr lang="tr-TR" dirty="0">
                <a:latin typeface="Times New Roman" panose="02020603050405020304" pitchFamily="18" charset="0"/>
                <a:cs typeface="Times New Roman" panose="02020603050405020304" pitchFamily="18" charset="0"/>
              </a:rPr>
              <a:t>özelliklerine göre </a:t>
            </a:r>
            <a:r>
              <a:rPr lang="tr-TR" dirty="0" smtClean="0">
                <a:latin typeface="Times New Roman" panose="02020603050405020304" pitchFamily="18" charset="0"/>
                <a:cs typeface="Times New Roman" panose="02020603050405020304" pitchFamily="18" charset="0"/>
              </a:rPr>
              <a:t>bu </a:t>
            </a:r>
            <a:r>
              <a:rPr lang="tr-TR" dirty="0">
                <a:latin typeface="Times New Roman" panose="02020603050405020304" pitchFamily="18" charset="0"/>
                <a:cs typeface="Times New Roman" panose="02020603050405020304" pitchFamily="18" charset="0"/>
              </a:rPr>
              <a:t>faktörleri algılamalarında farklılık olup olmadığını tespit </a:t>
            </a:r>
            <a:r>
              <a:rPr lang="tr-TR" dirty="0" smtClean="0">
                <a:latin typeface="Times New Roman" panose="02020603050405020304" pitchFamily="18" charset="0"/>
                <a:cs typeface="Times New Roman" panose="02020603050405020304" pitchFamily="18" charset="0"/>
              </a:rPr>
              <a:t>etmektir.</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7508219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620688"/>
            <a:ext cx="8229600" cy="796950"/>
          </a:xfrm>
        </p:spPr>
        <p:txBody>
          <a:bodyPr/>
          <a:lstStyle/>
          <a:p>
            <a:r>
              <a:rPr lang="tr-TR" dirty="0" smtClean="0">
                <a:latin typeface="Times New Roman" panose="02020603050405020304" pitchFamily="18" charset="0"/>
                <a:cs typeface="Times New Roman" panose="02020603050405020304" pitchFamily="18" charset="0"/>
              </a:rPr>
              <a:t>ARAŞTIRMANIN MODELİ</a:t>
            </a:r>
            <a:endParaRPr lang="tr-TR" dirty="0">
              <a:latin typeface="Times New Roman" panose="02020603050405020304" pitchFamily="18" charset="0"/>
              <a:cs typeface="Times New Roman" panose="02020603050405020304" pitchFamily="18" charset="0"/>
            </a:endParaRP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79401670"/>
              </p:ext>
            </p:extLst>
          </p:nvPr>
        </p:nvGraphicFramePr>
        <p:xfrm>
          <a:off x="613224" y="2276872"/>
          <a:ext cx="3240360" cy="3612074"/>
        </p:xfrm>
        <a:graphic>
          <a:graphicData uri="http://schemas.openxmlformats.org/drawingml/2006/table">
            <a:tbl>
              <a:tblPr>
                <a:tableStyleId>{5C22544A-7EE6-4342-B048-85BDC9FD1C3A}</a:tableStyleId>
              </a:tblPr>
              <a:tblGrid>
                <a:gridCol w="3240360"/>
              </a:tblGrid>
              <a:tr h="3612074">
                <a:tc>
                  <a:txBody>
                    <a:bodyPr/>
                    <a:lstStyle/>
                    <a:p>
                      <a:pPr marL="154940" algn="just">
                        <a:lnSpc>
                          <a:spcPct val="115000"/>
                        </a:lnSpc>
                        <a:spcAft>
                          <a:spcPts val="600"/>
                        </a:spcAft>
                      </a:pPr>
                      <a:r>
                        <a:rPr lang="tr-TR" sz="2400" dirty="0">
                          <a:effectLst/>
                          <a:latin typeface="Times New Roman" panose="02020603050405020304" pitchFamily="18" charset="0"/>
                          <a:cs typeface="Times New Roman" panose="02020603050405020304" pitchFamily="18" charset="0"/>
                        </a:rPr>
                        <a:t>Demografik Özellikler</a:t>
                      </a:r>
                    </a:p>
                    <a:p>
                      <a:pPr marL="342900" lvl="0" indent="-342900" algn="just">
                        <a:lnSpc>
                          <a:spcPct val="115000"/>
                        </a:lnSpc>
                        <a:spcAft>
                          <a:spcPts val="0"/>
                        </a:spcAft>
                        <a:buFont typeface="Wingdings"/>
                        <a:buChar char=""/>
                      </a:pPr>
                      <a:r>
                        <a:rPr lang="tr-TR" sz="2400" dirty="0">
                          <a:effectLst/>
                          <a:latin typeface="Times New Roman" panose="02020603050405020304" pitchFamily="18" charset="0"/>
                          <a:cs typeface="Times New Roman" panose="02020603050405020304" pitchFamily="18" charset="0"/>
                        </a:rPr>
                        <a:t>Cinsiyet</a:t>
                      </a:r>
                    </a:p>
                    <a:p>
                      <a:pPr marL="342900" lvl="0" indent="-342900" algn="just">
                        <a:lnSpc>
                          <a:spcPct val="115000"/>
                        </a:lnSpc>
                        <a:spcAft>
                          <a:spcPts val="0"/>
                        </a:spcAft>
                        <a:buFont typeface="Wingdings"/>
                        <a:buChar char=""/>
                      </a:pPr>
                      <a:r>
                        <a:rPr lang="tr-TR" sz="2400" dirty="0">
                          <a:effectLst/>
                          <a:latin typeface="Times New Roman" panose="02020603050405020304" pitchFamily="18" charset="0"/>
                          <a:cs typeface="Times New Roman" panose="02020603050405020304" pitchFamily="18" charset="0"/>
                        </a:rPr>
                        <a:t>Yaş</a:t>
                      </a:r>
                    </a:p>
                    <a:p>
                      <a:pPr marL="342900" lvl="0" indent="-342900" algn="just">
                        <a:lnSpc>
                          <a:spcPct val="115000"/>
                        </a:lnSpc>
                        <a:spcAft>
                          <a:spcPts val="0"/>
                        </a:spcAft>
                        <a:buFont typeface="Wingdings"/>
                        <a:buChar char=""/>
                      </a:pPr>
                      <a:r>
                        <a:rPr lang="tr-TR" sz="2400" dirty="0">
                          <a:effectLst/>
                          <a:latin typeface="Times New Roman" panose="02020603050405020304" pitchFamily="18" charset="0"/>
                          <a:cs typeface="Times New Roman" panose="02020603050405020304" pitchFamily="18" charset="0"/>
                        </a:rPr>
                        <a:t>Medeni Durum</a:t>
                      </a:r>
                    </a:p>
                    <a:p>
                      <a:pPr marL="342900" lvl="0" indent="-342900" algn="just">
                        <a:lnSpc>
                          <a:spcPct val="115000"/>
                        </a:lnSpc>
                        <a:spcAft>
                          <a:spcPts val="0"/>
                        </a:spcAft>
                        <a:buFont typeface="Wingdings"/>
                        <a:buChar char=""/>
                      </a:pPr>
                      <a:r>
                        <a:rPr lang="tr-TR" sz="2400" dirty="0">
                          <a:effectLst/>
                          <a:latin typeface="Times New Roman" panose="02020603050405020304" pitchFamily="18" charset="0"/>
                          <a:cs typeface="Times New Roman" panose="02020603050405020304" pitchFamily="18" charset="0"/>
                        </a:rPr>
                        <a:t>Eğitim Durumu </a:t>
                      </a:r>
                    </a:p>
                    <a:p>
                      <a:pPr marL="342900" lvl="0" indent="-342900" algn="just">
                        <a:lnSpc>
                          <a:spcPct val="115000"/>
                        </a:lnSpc>
                        <a:spcAft>
                          <a:spcPts val="0"/>
                        </a:spcAft>
                        <a:buFont typeface="Wingdings"/>
                        <a:buChar char=""/>
                      </a:pPr>
                      <a:r>
                        <a:rPr lang="tr-TR" sz="2400" dirty="0">
                          <a:effectLst/>
                          <a:latin typeface="Times New Roman" panose="02020603050405020304" pitchFamily="18" charset="0"/>
                          <a:cs typeface="Times New Roman" panose="02020603050405020304" pitchFamily="18" charset="0"/>
                        </a:rPr>
                        <a:t>Aylık Gelir</a:t>
                      </a:r>
                    </a:p>
                    <a:p>
                      <a:pPr marL="342900" lvl="0" indent="-342900" algn="just">
                        <a:lnSpc>
                          <a:spcPct val="115000"/>
                        </a:lnSpc>
                        <a:spcAft>
                          <a:spcPts val="0"/>
                        </a:spcAft>
                        <a:buFont typeface="Wingdings"/>
                        <a:buChar char=""/>
                      </a:pPr>
                      <a:r>
                        <a:rPr lang="tr-TR" sz="2400" dirty="0">
                          <a:effectLst/>
                          <a:latin typeface="Times New Roman" panose="02020603050405020304" pitchFamily="18" charset="0"/>
                          <a:cs typeface="Times New Roman" panose="02020603050405020304" pitchFamily="18" charset="0"/>
                        </a:rPr>
                        <a:t>Kadro Durumu</a:t>
                      </a:r>
                    </a:p>
                    <a:p>
                      <a:pPr marL="342900" lvl="0" indent="-342900" algn="just">
                        <a:lnSpc>
                          <a:spcPct val="115000"/>
                        </a:lnSpc>
                        <a:spcAft>
                          <a:spcPts val="0"/>
                        </a:spcAft>
                        <a:buFont typeface="Wingdings"/>
                        <a:buChar char=""/>
                      </a:pPr>
                      <a:r>
                        <a:rPr lang="tr-TR" sz="2400" dirty="0">
                          <a:effectLst/>
                          <a:latin typeface="Times New Roman" panose="02020603050405020304" pitchFamily="18" charset="0"/>
                          <a:cs typeface="Times New Roman" panose="02020603050405020304" pitchFamily="18" charset="0"/>
                        </a:rPr>
                        <a:t>Üniversite </a:t>
                      </a:r>
                      <a:endParaRPr lang="tr-TR" sz="2400" dirty="0">
                        <a:effectLst/>
                        <a:latin typeface="Times New Roman" panose="02020603050405020304" pitchFamily="18" charset="0"/>
                        <a:ea typeface="Times New Roman"/>
                        <a:cs typeface="Times New Roman" panose="02020603050405020304" pitchFamily="18" charset="0"/>
                      </a:endParaRPr>
                    </a:p>
                  </a:txBody>
                  <a:tcPr marL="44450" marR="44450" marT="0" marB="0">
                    <a:solidFill>
                      <a:srgbClr val="FFC000"/>
                    </a:solidFill>
                  </a:tcPr>
                </a:tc>
              </a:tr>
            </a:tbl>
          </a:graphicData>
        </a:graphic>
      </p:graphicFrame>
      <p:graphicFrame>
        <p:nvGraphicFramePr>
          <p:cNvPr id="5" name="Tablo 4"/>
          <p:cNvGraphicFramePr>
            <a:graphicFrameLocks noGrp="1"/>
          </p:cNvGraphicFramePr>
          <p:nvPr>
            <p:extLst>
              <p:ext uri="{D42A27DB-BD31-4B8C-83A1-F6EECF244321}">
                <p14:modId xmlns:p14="http://schemas.microsoft.com/office/powerpoint/2010/main" val="2128257319"/>
              </p:ext>
            </p:extLst>
          </p:nvPr>
        </p:nvGraphicFramePr>
        <p:xfrm>
          <a:off x="4622416" y="2060848"/>
          <a:ext cx="3960440" cy="4132712"/>
        </p:xfrm>
        <a:graphic>
          <a:graphicData uri="http://schemas.openxmlformats.org/drawingml/2006/table">
            <a:tbl>
              <a:tblPr>
                <a:tableStyleId>{5C22544A-7EE6-4342-B048-85BDC9FD1C3A}</a:tableStyleId>
              </a:tblPr>
              <a:tblGrid>
                <a:gridCol w="3960440"/>
              </a:tblGrid>
              <a:tr h="4132712">
                <a:tc>
                  <a:txBody>
                    <a:bodyPr/>
                    <a:lstStyle/>
                    <a:p>
                      <a:pPr algn="ctr">
                        <a:lnSpc>
                          <a:spcPct val="115000"/>
                        </a:lnSpc>
                        <a:spcAft>
                          <a:spcPts val="600"/>
                        </a:spcAft>
                      </a:pPr>
                      <a:r>
                        <a:rPr lang="tr-TR" sz="2400" dirty="0">
                          <a:effectLst/>
                          <a:latin typeface="Times New Roman" panose="02020603050405020304" pitchFamily="18" charset="0"/>
                          <a:cs typeface="Times New Roman" panose="02020603050405020304" pitchFamily="18" charset="0"/>
                        </a:rPr>
                        <a:t>Televizyon Reklamlarında Etik Algı Faktörleri</a:t>
                      </a:r>
                    </a:p>
                    <a:p>
                      <a:pPr marL="342900" lvl="0" indent="-342900" algn="just">
                        <a:lnSpc>
                          <a:spcPct val="115000"/>
                        </a:lnSpc>
                        <a:spcAft>
                          <a:spcPts val="0"/>
                        </a:spcAft>
                        <a:buFont typeface="Wingdings"/>
                        <a:buChar char=""/>
                        <a:tabLst>
                          <a:tab pos="180340" algn="l"/>
                        </a:tabLst>
                      </a:pPr>
                      <a:r>
                        <a:rPr lang="tr-TR" sz="2400" dirty="0">
                          <a:effectLst/>
                          <a:latin typeface="Times New Roman" panose="02020603050405020304" pitchFamily="18" charset="0"/>
                          <a:cs typeface="Times New Roman" panose="02020603050405020304" pitchFamily="18" charset="0"/>
                        </a:rPr>
                        <a:t>Kadın, erkek ve çocukların manipülasyonu</a:t>
                      </a:r>
                    </a:p>
                    <a:p>
                      <a:pPr marL="342900" lvl="0" indent="-342900" algn="just">
                        <a:lnSpc>
                          <a:spcPct val="115000"/>
                        </a:lnSpc>
                        <a:spcAft>
                          <a:spcPts val="0"/>
                        </a:spcAft>
                        <a:buFont typeface="Wingdings"/>
                        <a:buChar char=""/>
                        <a:tabLst>
                          <a:tab pos="180340" algn="l"/>
                        </a:tabLst>
                      </a:pPr>
                      <a:r>
                        <a:rPr lang="tr-TR" sz="2400" dirty="0">
                          <a:effectLst/>
                          <a:latin typeface="Times New Roman" panose="02020603050405020304" pitchFamily="18" charset="0"/>
                          <a:cs typeface="Times New Roman" panose="02020603050405020304" pitchFamily="18" charset="0"/>
                        </a:rPr>
                        <a:t>Sosyal ve dil</a:t>
                      </a:r>
                    </a:p>
                    <a:p>
                      <a:pPr marL="342900" lvl="0" indent="-342900" algn="just">
                        <a:lnSpc>
                          <a:spcPct val="115000"/>
                        </a:lnSpc>
                        <a:spcAft>
                          <a:spcPts val="0"/>
                        </a:spcAft>
                        <a:buFont typeface="Wingdings"/>
                        <a:buChar char=""/>
                        <a:tabLst>
                          <a:tab pos="180340" algn="l"/>
                        </a:tabLst>
                      </a:pPr>
                      <a:r>
                        <a:rPr lang="tr-TR" sz="2400" dirty="0">
                          <a:effectLst/>
                          <a:latin typeface="Times New Roman" panose="02020603050405020304" pitchFamily="18" charset="0"/>
                          <a:cs typeface="Times New Roman" panose="02020603050405020304" pitchFamily="18" charset="0"/>
                        </a:rPr>
                        <a:t>Aldatma-yanıltma</a:t>
                      </a:r>
                    </a:p>
                    <a:p>
                      <a:pPr marL="342900" lvl="0" indent="-342900" algn="just">
                        <a:lnSpc>
                          <a:spcPct val="115000"/>
                        </a:lnSpc>
                        <a:spcAft>
                          <a:spcPts val="0"/>
                        </a:spcAft>
                        <a:buFont typeface="Wingdings"/>
                        <a:buChar char=""/>
                        <a:tabLst>
                          <a:tab pos="180340" algn="l"/>
                        </a:tabLst>
                      </a:pPr>
                      <a:r>
                        <a:rPr lang="tr-TR" sz="2400" dirty="0">
                          <a:effectLst/>
                          <a:latin typeface="Times New Roman" panose="02020603050405020304" pitchFamily="18" charset="0"/>
                          <a:cs typeface="Times New Roman" panose="02020603050405020304" pitchFamily="18" charset="0"/>
                        </a:rPr>
                        <a:t>Aşırı tüketim ve seçim hakkı boyutu</a:t>
                      </a:r>
                      <a:endParaRPr lang="tr-TR" sz="2400" dirty="0">
                        <a:effectLst/>
                        <a:latin typeface="Times New Roman" panose="02020603050405020304" pitchFamily="18" charset="0"/>
                        <a:ea typeface="Times New Roman"/>
                        <a:cs typeface="Times New Roman" panose="02020603050405020304" pitchFamily="18" charset="0"/>
                      </a:endParaRPr>
                    </a:p>
                  </a:txBody>
                  <a:tcPr marL="44450" marR="44450" marT="0" marB="0">
                    <a:solidFill>
                      <a:srgbClr val="FFC000"/>
                    </a:solidFill>
                  </a:tcPr>
                </a:tc>
              </a:tr>
            </a:tbl>
          </a:graphicData>
        </a:graphic>
      </p:graphicFrame>
      <p:pic>
        <p:nvPicPr>
          <p:cNvPr id="1025"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05642" y="3933056"/>
            <a:ext cx="744537" cy="377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070279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25"/>
                                        </p:tgtEl>
                                        <p:attrNameLst>
                                          <p:attrName>style.visibility</p:attrName>
                                        </p:attrNameLst>
                                      </p:cBhvr>
                                      <p:to>
                                        <p:strVal val="visible"/>
                                      </p:to>
                                    </p:set>
                                    <p:anim calcmode="lin" valueType="num">
                                      <p:cBhvr additive="base">
                                        <p:cTn id="13" dur="500" fill="hold"/>
                                        <p:tgtEl>
                                          <p:spTgt spid="1025"/>
                                        </p:tgtEl>
                                        <p:attrNameLst>
                                          <p:attrName>ppt_x</p:attrName>
                                        </p:attrNameLst>
                                      </p:cBhvr>
                                      <p:tavLst>
                                        <p:tav tm="0">
                                          <p:val>
                                            <p:strVal val="#ppt_x"/>
                                          </p:val>
                                        </p:tav>
                                        <p:tav tm="100000">
                                          <p:val>
                                            <p:strVal val="#ppt_x"/>
                                          </p:val>
                                        </p:tav>
                                      </p:tavLst>
                                    </p:anim>
                                    <p:anim calcmode="lin" valueType="num">
                                      <p:cBhvr additive="base">
                                        <p:cTn id="14" dur="500" fill="hold"/>
                                        <p:tgtEl>
                                          <p:spTgt spid="102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1+#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latin typeface="Times New Roman" panose="02020603050405020304" pitchFamily="18" charset="0"/>
                <a:cs typeface="Times New Roman" panose="02020603050405020304" pitchFamily="18" charset="0"/>
              </a:rPr>
              <a:t>ARAŞTIRMA HİPOTEZLERİ</a:t>
            </a:r>
            <a:endParaRPr lang="tr-TR"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lnSpcReduction="10000"/>
          </a:bodyPr>
          <a:lstStyle/>
          <a:p>
            <a:pPr marL="0" indent="0" algn="just">
              <a:buNone/>
            </a:pPr>
            <a:r>
              <a:rPr lang="tr-TR" dirty="0" smtClean="0">
                <a:latin typeface="Times New Roman" panose="02020603050405020304" pitchFamily="18" charset="0"/>
                <a:cs typeface="Times New Roman" panose="02020603050405020304" pitchFamily="18" charset="0"/>
              </a:rPr>
              <a:t>H1: Cinsiyetlerine göre katılımcıların, televizyon reklamlarına yönelik </a:t>
            </a:r>
            <a:r>
              <a:rPr lang="tr-TR" dirty="0" err="1" smtClean="0">
                <a:latin typeface="Times New Roman" panose="02020603050405020304" pitchFamily="18" charset="0"/>
                <a:cs typeface="Times New Roman" panose="02020603050405020304" pitchFamily="18" charset="0"/>
              </a:rPr>
              <a:t>etiksel</a:t>
            </a:r>
            <a:r>
              <a:rPr lang="tr-TR" dirty="0" smtClean="0">
                <a:latin typeface="Times New Roman" panose="02020603050405020304" pitchFamily="18" charset="0"/>
                <a:cs typeface="Times New Roman" panose="02020603050405020304" pitchFamily="18" charset="0"/>
              </a:rPr>
              <a:t> algıları anlamlı bir farklılık taşımaktadır.</a:t>
            </a:r>
          </a:p>
          <a:p>
            <a:pPr marL="0" indent="0" algn="just">
              <a:buNone/>
            </a:pPr>
            <a:r>
              <a:rPr lang="tr-TR" dirty="0" smtClean="0">
                <a:latin typeface="Times New Roman" panose="02020603050405020304" pitchFamily="18" charset="0"/>
                <a:cs typeface="Times New Roman" panose="02020603050405020304" pitchFamily="18" charset="0"/>
              </a:rPr>
              <a:t>H2: Yaş gruplarına göre katılımcıların televizyon reklamlarına yönelik </a:t>
            </a:r>
            <a:r>
              <a:rPr lang="tr-TR" dirty="0" err="1" smtClean="0">
                <a:latin typeface="Times New Roman" panose="02020603050405020304" pitchFamily="18" charset="0"/>
                <a:cs typeface="Times New Roman" panose="02020603050405020304" pitchFamily="18" charset="0"/>
              </a:rPr>
              <a:t>etiksel</a:t>
            </a:r>
            <a:r>
              <a:rPr lang="tr-TR" dirty="0" smtClean="0">
                <a:latin typeface="Times New Roman" panose="02020603050405020304" pitchFamily="18" charset="0"/>
                <a:cs typeface="Times New Roman" panose="02020603050405020304" pitchFamily="18" charset="0"/>
              </a:rPr>
              <a:t> algıları anlamlı bir farklılık taşımaktadır.</a:t>
            </a:r>
          </a:p>
          <a:p>
            <a:pPr marL="0" indent="0" algn="just">
              <a:buNone/>
            </a:pPr>
            <a:r>
              <a:rPr lang="tr-TR" dirty="0" smtClean="0">
                <a:latin typeface="Times New Roman" panose="02020603050405020304" pitchFamily="18" charset="0"/>
                <a:cs typeface="Times New Roman" panose="02020603050405020304" pitchFamily="18" charset="0"/>
              </a:rPr>
              <a:t>H3: Katılımcıların medeni durumlarına göre, televizyon reklamlarına yönelik </a:t>
            </a:r>
            <a:r>
              <a:rPr lang="tr-TR" dirty="0" err="1" smtClean="0">
                <a:latin typeface="Times New Roman" panose="02020603050405020304" pitchFamily="18" charset="0"/>
                <a:cs typeface="Times New Roman" panose="02020603050405020304" pitchFamily="18" charset="0"/>
              </a:rPr>
              <a:t>etiksel</a:t>
            </a:r>
            <a:r>
              <a:rPr lang="tr-TR" dirty="0" smtClean="0">
                <a:latin typeface="Times New Roman" panose="02020603050405020304" pitchFamily="18" charset="0"/>
                <a:cs typeface="Times New Roman" panose="02020603050405020304" pitchFamily="18" charset="0"/>
              </a:rPr>
              <a:t> algıları anlamlı bir farklılık taşımaktadır.</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663159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23528" y="764704"/>
            <a:ext cx="8229600" cy="5544616"/>
          </a:xfrm>
        </p:spPr>
        <p:txBody>
          <a:bodyPr>
            <a:normAutofit fontScale="92500" lnSpcReduction="20000"/>
          </a:bodyPr>
          <a:lstStyle/>
          <a:p>
            <a:pPr marL="0" indent="0" algn="just">
              <a:buNone/>
            </a:pPr>
            <a:r>
              <a:rPr lang="tr-TR" sz="3500" dirty="0" smtClean="0">
                <a:latin typeface="Times New Roman" panose="02020603050405020304" pitchFamily="18" charset="0"/>
                <a:cs typeface="Times New Roman" panose="02020603050405020304" pitchFamily="18" charset="0"/>
              </a:rPr>
              <a:t>H4: Eğitim durumlarına göre katılımcıların televizyon reklamlarına yönelik </a:t>
            </a:r>
            <a:r>
              <a:rPr lang="tr-TR" sz="3500" dirty="0" err="1" smtClean="0">
                <a:latin typeface="Times New Roman" panose="02020603050405020304" pitchFamily="18" charset="0"/>
                <a:cs typeface="Times New Roman" panose="02020603050405020304" pitchFamily="18" charset="0"/>
              </a:rPr>
              <a:t>etiksel</a:t>
            </a:r>
            <a:r>
              <a:rPr lang="tr-TR" sz="3500" dirty="0" smtClean="0">
                <a:latin typeface="Times New Roman" panose="02020603050405020304" pitchFamily="18" charset="0"/>
                <a:cs typeface="Times New Roman" panose="02020603050405020304" pitchFamily="18" charset="0"/>
              </a:rPr>
              <a:t> algıları anlamlı bir farklılık taşımaktadır</a:t>
            </a:r>
          </a:p>
          <a:p>
            <a:pPr marL="0" indent="0" algn="just">
              <a:buNone/>
            </a:pPr>
            <a:r>
              <a:rPr lang="tr-TR" sz="3500" dirty="0" smtClean="0">
                <a:latin typeface="Times New Roman" panose="02020603050405020304" pitchFamily="18" charset="0"/>
                <a:cs typeface="Times New Roman" panose="02020603050405020304" pitchFamily="18" charset="0"/>
              </a:rPr>
              <a:t>H5: Katılımcıların kadro durumlarına göre, televizyon reklamlarına yönelik </a:t>
            </a:r>
            <a:r>
              <a:rPr lang="tr-TR" sz="3500" dirty="0" err="1" smtClean="0">
                <a:latin typeface="Times New Roman" panose="02020603050405020304" pitchFamily="18" charset="0"/>
                <a:cs typeface="Times New Roman" panose="02020603050405020304" pitchFamily="18" charset="0"/>
              </a:rPr>
              <a:t>etiksel</a:t>
            </a:r>
            <a:r>
              <a:rPr lang="tr-TR" sz="3500" dirty="0" smtClean="0">
                <a:latin typeface="Times New Roman" panose="02020603050405020304" pitchFamily="18" charset="0"/>
                <a:cs typeface="Times New Roman" panose="02020603050405020304" pitchFamily="18" charset="0"/>
              </a:rPr>
              <a:t> algıları anlamlı bir farklılık taşımaktadır.</a:t>
            </a:r>
          </a:p>
          <a:p>
            <a:pPr marL="0" indent="0" algn="just">
              <a:buNone/>
            </a:pPr>
            <a:r>
              <a:rPr lang="tr-TR" sz="3500" dirty="0" smtClean="0">
                <a:latin typeface="Times New Roman" panose="02020603050405020304" pitchFamily="18" charset="0"/>
                <a:cs typeface="Times New Roman" panose="02020603050405020304" pitchFamily="18" charset="0"/>
              </a:rPr>
              <a:t>H6: Aylık gelir durumlarına göre katılımcıların televizyon reklamlarına yönelik </a:t>
            </a:r>
            <a:r>
              <a:rPr lang="tr-TR" sz="3500" dirty="0" err="1" smtClean="0">
                <a:latin typeface="Times New Roman" panose="02020603050405020304" pitchFamily="18" charset="0"/>
                <a:cs typeface="Times New Roman" panose="02020603050405020304" pitchFamily="18" charset="0"/>
              </a:rPr>
              <a:t>etiksel</a:t>
            </a:r>
            <a:r>
              <a:rPr lang="tr-TR" sz="3500" dirty="0" smtClean="0">
                <a:latin typeface="Times New Roman" panose="02020603050405020304" pitchFamily="18" charset="0"/>
                <a:cs typeface="Times New Roman" panose="02020603050405020304" pitchFamily="18" charset="0"/>
              </a:rPr>
              <a:t> algıları anlamlı bir farklılık taşımaktadır.</a:t>
            </a:r>
          </a:p>
          <a:p>
            <a:pPr marL="0" indent="0" algn="just">
              <a:buNone/>
            </a:pPr>
            <a:r>
              <a:rPr lang="tr-TR" sz="3500" dirty="0" smtClean="0">
                <a:latin typeface="Times New Roman" panose="02020603050405020304" pitchFamily="18" charset="0"/>
                <a:cs typeface="Times New Roman" panose="02020603050405020304" pitchFamily="18" charset="0"/>
              </a:rPr>
              <a:t>H7: Görev yaptıkları üniversiteye göre katılımcıların televizyon reklamlarına yönelik </a:t>
            </a:r>
            <a:r>
              <a:rPr lang="tr-TR" sz="3500" dirty="0" err="1" smtClean="0">
                <a:latin typeface="Times New Roman" panose="02020603050405020304" pitchFamily="18" charset="0"/>
                <a:cs typeface="Times New Roman" panose="02020603050405020304" pitchFamily="18" charset="0"/>
              </a:rPr>
              <a:t>etiksel</a:t>
            </a:r>
            <a:r>
              <a:rPr lang="tr-TR" sz="3500" dirty="0" smtClean="0">
                <a:latin typeface="Times New Roman" panose="02020603050405020304" pitchFamily="18" charset="0"/>
                <a:cs typeface="Times New Roman" panose="02020603050405020304" pitchFamily="18" charset="0"/>
              </a:rPr>
              <a:t> algıları anlamlı bir farklılık taşımaktadır</a:t>
            </a:r>
            <a:r>
              <a:rPr lang="tr-TR" dirty="0" smtClean="0"/>
              <a:t>.</a:t>
            </a:r>
          </a:p>
          <a:p>
            <a:endParaRPr lang="tr-TR" dirty="0"/>
          </a:p>
        </p:txBody>
      </p:sp>
    </p:spTree>
    <p:extLst>
      <p:ext uri="{BB962C8B-B14F-4D97-AF65-F5344CB8AC3E}">
        <p14:creationId xmlns:p14="http://schemas.microsoft.com/office/powerpoint/2010/main" val="13170571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476672"/>
            <a:ext cx="8229600" cy="940966"/>
          </a:xfrm>
        </p:spPr>
        <p:txBody>
          <a:bodyPr>
            <a:normAutofit/>
          </a:bodyPr>
          <a:lstStyle/>
          <a:p>
            <a:r>
              <a:rPr lang="tr-TR" dirty="0" smtClean="0">
                <a:latin typeface="Times New Roman" panose="02020603050405020304" pitchFamily="18" charset="0"/>
                <a:cs typeface="Times New Roman" panose="02020603050405020304" pitchFamily="18" charset="0"/>
              </a:rPr>
              <a:t>ARAŞTIRMANIN YÖNTEMİ</a:t>
            </a:r>
            <a:endParaRPr lang="tr-TR"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457200" y="1916833"/>
            <a:ext cx="8229600" cy="3744416"/>
          </a:xfrm>
        </p:spPr>
        <p:txBody>
          <a:bodyPr/>
          <a:lstStyle/>
          <a:p>
            <a:pPr marL="0" indent="0" algn="just">
              <a:buNone/>
            </a:pPr>
            <a:r>
              <a:rPr lang="tr-TR" dirty="0">
                <a:latin typeface="Times New Roman" panose="02020603050405020304" pitchFamily="18" charset="0"/>
                <a:cs typeface="Times New Roman" panose="02020603050405020304" pitchFamily="18" charset="0"/>
              </a:rPr>
              <a:t>Araştırmada ana </a:t>
            </a:r>
            <a:r>
              <a:rPr lang="tr-TR" dirty="0" smtClean="0">
                <a:latin typeface="Times New Roman" panose="02020603050405020304" pitchFamily="18" charset="0"/>
                <a:cs typeface="Times New Roman" panose="02020603050405020304" pitchFamily="18" charset="0"/>
              </a:rPr>
              <a:t>kütleyi, </a:t>
            </a:r>
            <a:r>
              <a:rPr lang="tr-TR" dirty="0">
                <a:latin typeface="Times New Roman" panose="02020603050405020304" pitchFamily="18" charset="0"/>
                <a:cs typeface="Times New Roman" panose="02020603050405020304" pitchFamily="18" charset="0"/>
              </a:rPr>
              <a:t>Nevşehir Hacı Bektaş </a:t>
            </a:r>
            <a:r>
              <a:rPr lang="tr-TR" dirty="0" smtClean="0">
                <a:latin typeface="Times New Roman" panose="02020603050405020304" pitchFamily="18" charset="0"/>
                <a:cs typeface="Times New Roman" panose="02020603050405020304" pitchFamily="18" charset="0"/>
              </a:rPr>
              <a:t>Veli </a:t>
            </a:r>
            <a:r>
              <a:rPr lang="tr-TR" dirty="0">
                <a:latin typeface="Times New Roman" panose="02020603050405020304" pitchFamily="18" charset="0"/>
                <a:cs typeface="Times New Roman" panose="02020603050405020304" pitchFamily="18" charset="0"/>
              </a:rPr>
              <a:t>ve Niğde </a:t>
            </a:r>
            <a:r>
              <a:rPr lang="tr-TR" dirty="0" smtClean="0">
                <a:latin typeface="Times New Roman" panose="02020603050405020304" pitchFamily="18" charset="0"/>
                <a:cs typeface="Times New Roman" panose="02020603050405020304" pitchFamily="18" charset="0"/>
              </a:rPr>
              <a:t>Üniversitesi </a:t>
            </a:r>
            <a:r>
              <a:rPr lang="tr-TR" dirty="0">
                <a:latin typeface="Times New Roman" panose="02020603050405020304" pitchFamily="18" charset="0"/>
                <a:cs typeface="Times New Roman" panose="02020603050405020304" pitchFamily="18" charset="0"/>
              </a:rPr>
              <a:t>çalışanları oluşturmaktadır. </a:t>
            </a:r>
            <a:r>
              <a:rPr lang="tr-TR" dirty="0" smtClean="0">
                <a:latin typeface="Times New Roman" panose="02020603050405020304" pitchFamily="18" charset="0"/>
                <a:cs typeface="Times New Roman" panose="02020603050405020304" pitchFamily="18" charset="0"/>
              </a:rPr>
              <a:t>Çalışmada basit tesadüfi </a:t>
            </a:r>
            <a:r>
              <a:rPr lang="tr-TR" dirty="0">
                <a:latin typeface="Times New Roman" panose="02020603050405020304" pitchFamily="18" charset="0"/>
                <a:cs typeface="Times New Roman" panose="02020603050405020304" pitchFamily="18" charset="0"/>
              </a:rPr>
              <a:t>örnekleme yönteminden </a:t>
            </a:r>
            <a:r>
              <a:rPr lang="tr-TR" dirty="0" smtClean="0">
                <a:latin typeface="Times New Roman" panose="02020603050405020304" pitchFamily="18" charset="0"/>
                <a:cs typeface="Times New Roman" panose="02020603050405020304" pitchFamily="18" charset="0"/>
              </a:rPr>
              <a:t>yararlanılmıştır. 460 kişiye yüz </a:t>
            </a:r>
            <a:r>
              <a:rPr lang="tr-TR" dirty="0">
                <a:latin typeface="Times New Roman" panose="02020603050405020304" pitchFamily="18" charset="0"/>
                <a:cs typeface="Times New Roman" panose="02020603050405020304" pitchFamily="18" charset="0"/>
              </a:rPr>
              <a:t>yüze görüşme </a:t>
            </a:r>
            <a:r>
              <a:rPr lang="tr-TR" dirty="0" smtClean="0">
                <a:latin typeface="Times New Roman" panose="02020603050405020304" pitchFamily="18" charset="0"/>
                <a:cs typeface="Times New Roman" panose="02020603050405020304" pitchFamily="18" charset="0"/>
              </a:rPr>
              <a:t>yöntemiyle anket uygulanmıştır</a:t>
            </a:r>
            <a:r>
              <a:rPr lang="tr-TR"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62456409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196752"/>
            <a:ext cx="8229600" cy="4929411"/>
          </a:xfrm>
        </p:spPr>
        <p:txBody>
          <a:bodyPr>
            <a:normAutofit/>
          </a:bodyPr>
          <a:lstStyle/>
          <a:p>
            <a:pPr marL="0" indent="0" algn="just">
              <a:buNone/>
            </a:pPr>
            <a:r>
              <a:rPr lang="tr-TR" dirty="0">
                <a:latin typeface="Times New Roman" panose="02020603050405020304" pitchFamily="18" charset="0"/>
                <a:cs typeface="Times New Roman" panose="02020603050405020304" pitchFamily="18" charset="0"/>
              </a:rPr>
              <a:t>Anket üç bölümden oluşmaktadır</a:t>
            </a:r>
            <a:r>
              <a:rPr lang="tr-TR" dirty="0" smtClean="0">
                <a:latin typeface="Times New Roman" panose="02020603050405020304" pitchFamily="18" charset="0"/>
                <a:cs typeface="Times New Roman" panose="02020603050405020304" pitchFamily="18" charset="0"/>
              </a:rPr>
              <a:t>.</a:t>
            </a:r>
          </a:p>
          <a:p>
            <a:pPr marL="0" indent="0" algn="just">
              <a:buNone/>
            </a:pPr>
            <a:r>
              <a:rPr lang="tr-TR" dirty="0">
                <a:latin typeface="Times New Roman" panose="02020603050405020304" pitchFamily="18" charset="0"/>
                <a:cs typeface="Times New Roman" panose="02020603050405020304" pitchFamily="18" charset="0"/>
              </a:rPr>
              <a:t>Birinci bölümde, tüketicilerin, televizyon reklamlarına yönelik etik algılarıyla ilgili 5’li </a:t>
            </a:r>
            <a:r>
              <a:rPr lang="tr-TR" dirty="0" err="1">
                <a:latin typeface="Times New Roman" panose="02020603050405020304" pitchFamily="18" charset="0"/>
                <a:cs typeface="Times New Roman" panose="02020603050405020304" pitchFamily="18" charset="0"/>
              </a:rPr>
              <a:t>Likert</a:t>
            </a:r>
            <a:r>
              <a:rPr lang="tr-TR" dirty="0">
                <a:latin typeface="Times New Roman" panose="02020603050405020304" pitchFamily="18" charset="0"/>
                <a:cs typeface="Times New Roman" panose="02020603050405020304" pitchFamily="18" charset="0"/>
              </a:rPr>
              <a:t> ölçeğine dayalı </a:t>
            </a:r>
            <a:r>
              <a:rPr lang="tr-TR" dirty="0" smtClean="0">
                <a:latin typeface="Times New Roman" panose="02020603050405020304" pitchFamily="18" charset="0"/>
                <a:cs typeface="Times New Roman" panose="02020603050405020304" pitchFamily="18" charset="0"/>
              </a:rPr>
              <a:t>23 </a:t>
            </a:r>
            <a:r>
              <a:rPr lang="tr-TR" dirty="0">
                <a:latin typeface="Times New Roman" panose="02020603050405020304" pitchFamily="18" charset="0"/>
                <a:cs typeface="Times New Roman" panose="02020603050405020304" pitchFamily="18" charset="0"/>
              </a:rPr>
              <a:t>ifade yer almaktadır. İkinci ve üçüncü bölümlerde ise, etik ve tüketicilerin demografik özellikleri ile ilgili seçenekli sorular yer almaktadır. </a:t>
            </a:r>
          </a:p>
        </p:txBody>
      </p:sp>
    </p:spTree>
    <p:extLst>
      <p:ext uri="{BB962C8B-B14F-4D97-AF65-F5344CB8AC3E}">
        <p14:creationId xmlns:p14="http://schemas.microsoft.com/office/powerpoint/2010/main" val="29957110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778694"/>
            <a:ext cx="8229600" cy="922114"/>
          </a:xfrm>
        </p:spPr>
        <p:txBody>
          <a:bodyPr/>
          <a:lstStyle/>
          <a:p>
            <a:r>
              <a:rPr lang="tr-TR" dirty="0">
                <a:latin typeface="Times New Roman" panose="02020603050405020304" pitchFamily="18" charset="0"/>
                <a:cs typeface="Times New Roman" panose="02020603050405020304" pitchFamily="18" charset="0"/>
              </a:rPr>
              <a:t>GİRİŞ</a:t>
            </a:r>
          </a:p>
        </p:txBody>
      </p:sp>
      <p:sp>
        <p:nvSpPr>
          <p:cNvPr id="3" name="İçerik Yer Tutucusu 2"/>
          <p:cNvSpPr>
            <a:spLocks noGrp="1"/>
          </p:cNvSpPr>
          <p:nvPr>
            <p:ph idx="1"/>
          </p:nvPr>
        </p:nvSpPr>
        <p:spPr>
          <a:xfrm>
            <a:off x="457200" y="2348880"/>
            <a:ext cx="8229600" cy="3744416"/>
          </a:xfrm>
        </p:spPr>
        <p:txBody>
          <a:bodyPr>
            <a:noAutofit/>
          </a:bodyPr>
          <a:lstStyle/>
          <a:p>
            <a:pPr marL="0" indent="0" algn="just">
              <a:buNone/>
            </a:pPr>
            <a:r>
              <a:rPr lang="tr-TR" dirty="0">
                <a:latin typeface="Times New Roman" panose="02020603050405020304" pitchFamily="18" charset="0"/>
                <a:cs typeface="Times New Roman" panose="02020603050405020304" pitchFamily="18" charset="0"/>
              </a:rPr>
              <a:t>Günümüzde ürün çeşitliliğinin artması, yeni ürünlerin ortaya </a:t>
            </a:r>
            <a:r>
              <a:rPr lang="tr-TR" dirty="0" smtClean="0">
                <a:latin typeface="Times New Roman" panose="02020603050405020304" pitchFamily="18" charset="0"/>
                <a:cs typeface="Times New Roman" panose="02020603050405020304" pitchFamily="18" charset="0"/>
              </a:rPr>
              <a:t>çıkması, aynı </a:t>
            </a:r>
            <a:r>
              <a:rPr lang="tr-TR" dirty="0">
                <a:latin typeface="Times New Roman" panose="02020603050405020304" pitchFamily="18" charset="0"/>
                <a:cs typeface="Times New Roman" panose="02020603050405020304" pitchFamily="18" charset="0"/>
              </a:rPr>
              <a:t>işlevi </a:t>
            </a:r>
            <a:r>
              <a:rPr lang="tr-TR" dirty="0" smtClean="0">
                <a:latin typeface="Times New Roman" panose="02020603050405020304" pitchFamily="18" charset="0"/>
                <a:cs typeface="Times New Roman" panose="02020603050405020304" pitchFamily="18" charset="0"/>
              </a:rPr>
              <a:t>gören</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ve  </a:t>
            </a:r>
            <a:r>
              <a:rPr lang="tr-TR" dirty="0">
                <a:latin typeface="Times New Roman" panose="02020603050405020304" pitchFamily="18" charset="0"/>
                <a:cs typeface="Times New Roman" panose="02020603050405020304" pitchFamily="18" charset="0"/>
              </a:rPr>
              <a:t>fiyat olarak birbirine yakın ürünlerin </a:t>
            </a:r>
            <a:r>
              <a:rPr lang="tr-TR" dirty="0" smtClean="0">
                <a:latin typeface="Times New Roman" panose="02020603050405020304" pitchFamily="18" charset="0"/>
                <a:cs typeface="Times New Roman" panose="02020603050405020304" pitchFamily="18" charset="0"/>
              </a:rPr>
              <a:t>varlığı, tüketicileri </a:t>
            </a:r>
            <a:r>
              <a:rPr lang="tr-TR" dirty="0">
                <a:latin typeface="Times New Roman" panose="02020603050405020304" pitchFamily="18" charset="0"/>
                <a:cs typeface="Times New Roman" panose="02020603050405020304" pitchFamily="18" charset="0"/>
              </a:rPr>
              <a:t>benzer ürünler arasından seçim </a:t>
            </a:r>
            <a:r>
              <a:rPr lang="tr-TR" dirty="0" smtClean="0">
                <a:latin typeface="Times New Roman" panose="02020603050405020304" pitchFamily="18" charset="0"/>
                <a:cs typeface="Times New Roman" panose="02020603050405020304" pitchFamily="18" charset="0"/>
              </a:rPr>
              <a:t>yapmaya zorlamaktadır.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8964062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836712"/>
            <a:ext cx="8229600" cy="5289451"/>
          </a:xfrm>
        </p:spPr>
        <p:txBody>
          <a:bodyPr>
            <a:normAutofit/>
          </a:bodyPr>
          <a:lstStyle/>
          <a:p>
            <a:pPr marL="0" indent="0" algn="just">
              <a:buNone/>
            </a:pPr>
            <a:r>
              <a:rPr lang="tr-TR" dirty="0" smtClean="0">
                <a:latin typeface="Times New Roman" panose="02020603050405020304" pitchFamily="18" charset="0"/>
                <a:cs typeface="Times New Roman" panose="02020603050405020304" pitchFamily="18" charset="0"/>
              </a:rPr>
              <a:t>Televizyon reklamlarının etiksel boyutlarını (faktörler) belirlemek amacıyla </a:t>
            </a:r>
            <a:r>
              <a:rPr lang="tr-TR" dirty="0" smtClean="0">
                <a:solidFill>
                  <a:srgbClr val="FFC000"/>
                </a:solidFill>
                <a:latin typeface="Times New Roman" panose="02020603050405020304" pitchFamily="18" charset="0"/>
                <a:cs typeface="Times New Roman" panose="02020603050405020304" pitchFamily="18" charset="0"/>
              </a:rPr>
              <a:t>FAKTÖR </a:t>
            </a:r>
            <a:r>
              <a:rPr lang="tr-TR" dirty="0" smtClean="0">
                <a:latin typeface="Times New Roman" panose="02020603050405020304" pitchFamily="18" charset="0"/>
                <a:cs typeface="Times New Roman" panose="02020603050405020304" pitchFamily="18" charset="0"/>
              </a:rPr>
              <a:t>analizi yapılmıştır.</a:t>
            </a:r>
          </a:p>
          <a:p>
            <a:pPr marL="0" indent="0" algn="just">
              <a:buNone/>
            </a:pPr>
            <a:r>
              <a:rPr lang="tr-TR" dirty="0" smtClean="0">
                <a:latin typeface="Times New Roman" panose="02020603050405020304" pitchFamily="18" charset="0"/>
                <a:cs typeface="Times New Roman" panose="02020603050405020304" pitchFamily="18" charset="0"/>
              </a:rPr>
              <a:t>Katılımcıların demografik özelliklerine göre, reklamlara yönelik etik algı farklılıklarını saptamak amacıyla ise </a:t>
            </a:r>
            <a:r>
              <a:rPr lang="tr-TR" dirty="0" smtClean="0">
                <a:solidFill>
                  <a:srgbClr val="FFC000"/>
                </a:solidFill>
                <a:latin typeface="Times New Roman" panose="02020603050405020304" pitchFamily="18" charset="0"/>
                <a:cs typeface="Times New Roman" panose="02020603050405020304" pitchFamily="18" charset="0"/>
              </a:rPr>
              <a:t>MANOVA</a:t>
            </a:r>
            <a:r>
              <a:rPr lang="tr-TR" dirty="0" smtClean="0">
                <a:latin typeface="Times New Roman" panose="02020603050405020304" pitchFamily="18" charset="0"/>
                <a:cs typeface="Times New Roman" panose="02020603050405020304" pitchFamily="18" charset="0"/>
              </a:rPr>
              <a:t> (çok değişkenli </a:t>
            </a:r>
            <a:r>
              <a:rPr lang="tr-TR" dirty="0" err="1" smtClean="0">
                <a:latin typeface="Times New Roman" panose="02020603050405020304" pitchFamily="18" charset="0"/>
                <a:cs typeface="Times New Roman" panose="02020603050405020304" pitchFamily="18" charset="0"/>
              </a:rPr>
              <a:t>varyans</a:t>
            </a:r>
            <a:r>
              <a:rPr lang="tr-TR" dirty="0" smtClean="0">
                <a:latin typeface="Times New Roman" panose="02020603050405020304" pitchFamily="18" charset="0"/>
                <a:cs typeface="Times New Roman" panose="02020603050405020304" pitchFamily="18" charset="0"/>
              </a:rPr>
              <a:t> analizi) analizi kullanılmıştır. Demografik özellikler ve etik ile ilgili seçenekli sorularda, tanımlayıcı istatistiklerden yararlanılmıştır.</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1605087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2430016" y="2708927"/>
            <a:ext cx="4806279" cy="2262158"/>
          </a:xfrm>
          <a:prstGeom prst="rect">
            <a:avLst/>
          </a:prstGeom>
        </p:spPr>
        <p:txBody>
          <a:bodyPr wrap="square">
            <a:spAutoFit/>
          </a:bodyPr>
          <a:lstStyle/>
          <a:p>
            <a:pPr algn="ctr"/>
            <a:r>
              <a:rPr lang="tr-TR" sz="4700" dirty="0">
                <a:latin typeface="Times New Roman" panose="02020603050405020304" pitchFamily="18" charset="0"/>
                <a:cs typeface="Times New Roman" panose="02020603050405020304" pitchFamily="18" charset="0"/>
              </a:rPr>
              <a:t>TÜKETİCİLERİN DEMOGRAFİK ÖZELLİKLERİ</a:t>
            </a:r>
          </a:p>
        </p:txBody>
      </p:sp>
      <p:graphicFrame>
        <p:nvGraphicFramePr>
          <p:cNvPr id="2" name="Tablo 1"/>
          <p:cNvGraphicFramePr>
            <a:graphicFrameLocks noGrp="1"/>
          </p:cNvGraphicFramePr>
          <p:nvPr>
            <p:extLst>
              <p:ext uri="{D42A27DB-BD31-4B8C-83A1-F6EECF244321}">
                <p14:modId xmlns:p14="http://schemas.microsoft.com/office/powerpoint/2010/main" val="4023285970"/>
              </p:ext>
            </p:extLst>
          </p:nvPr>
        </p:nvGraphicFramePr>
        <p:xfrm>
          <a:off x="1043608" y="1340768"/>
          <a:ext cx="3191491" cy="1452829"/>
        </p:xfrm>
        <a:graphic>
          <a:graphicData uri="http://schemas.openxmlformats.org/drawingml/2006/table">
            <a:tbl>
              <a:tblPr/>
              <a:tblGrid>
                <a:gridCol w="1575311"/>
                <a:gridCol w="653724"/>
                <a:gridCol w="962456"/>
              </a:tblGrid>
              <a:tr h="388138">
                <a:tc>
                  <a:txBody>
                    <a:bodyPr/>
                    <a:lstStyle/>
                    <a:p>
                      <a:pPr algn="just">
                        <a:lnSpc>
                          <a:spcPct val="115000"/>
                        </a:lnSpc>
                        <a:spcAft>
                          <a:spcPts val="0"/>
                        </a:spcAft>
                        <a:tabLst>
                          <a:tab pos="540385" algn="l"/>
                        </a:tabLst>
                      </a:pPr>
                      <a:r>
                        <a:rPr lang="tr-TR" sz="1800" b="1" dirty="0" smtClean="0">
                          <a:effectLst/>
                          <a:latin typeface="Times New Roman" panose="02020603050405020304" pitchFamily="18" charset="0"/>
                          <a:ea typeface="Calibri"/>
                          <a:cs typeface="Times New Roman" panose="02020603050405020304" pitchFamily="18" charset="0"/>
                        </a:rPr>
                        <a:t>YAŞ</a:t>
                      </a:r>
                      <a:endParaRPr lang="tr-TR" sz="1800" b="1"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tabLst>
                          <a:tab pos="540385" algn="l"/>
                        </a:tabLst>
                      </a:pPr>
                      <a:r>
                        <a:rPr lang="tr-TR" sz="1800" b="1" dirty="0">
                          <a:effectLst/>
                          <a:latin typeface="Times New Roman" panose="02020603050405020304" pitchFamily="18" charset="0"/>
                          <a:ea typeface="Times New Roman"/>
                          <a:cs typeface="Times New Roman" panose="02020603050405020304" pitchFamily="18" charset="0"/>
                        </a:rPr>
                        <a:t>f</a:t>
                      </a:r>
                      <a:endParaRPr lang="tr-TR" sz="1800" b="1" dirty="0">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tabLst>
                          <a:tab pos="540385" algn="l"/>
                        </a:tabLst>
                      </a:pPr>
                      <a:r>
                        <a:rPr lang="tr-TR" sz="1800" b="1" dirty="0" smtClean="0">
                          <a:effectLst/>
                          <a:latin typeface="Times New Roman" panose="02020603050405020304" pitchFamily="18" charset="0"/>
                          <a:ea typeface="Times New Roman"/>
                          <a:cs typeface="Times New Roman" panose="02020603050405020304" pitchFamily="18" charset="0"/>
                        </a:rPr>
                        <a:t>%</a:t>
                      </a:r>
                      <a:endParaRPr lang="tr-TR" sz="1800" b="1" dirty="0">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354897">
                <a:tc>
                  <a:txBody>
                    <a:bodyPr/>
                    <a:lstStyle/>
                    <a:p>
                      <a:pPr algn="just">
                        <a:lnSpc>
                          <a:spcPct val="115000"/>
                        </a:lnSpc>
                        <a:spcAft>
                          <a:spcPts val="0"/>
                        </a:spcAft>
                        <a:tabLst>
                          <a:tab pos="540385" algn="l"/>
                        </a:tabLst>
                      </a:pPr>
                      <a:r>
                        <a:rPr lang="tr-TR" sz="1800" dirty="0">
                          <a:effectLst/>
                          <a:latin typeface="Times New Roman" panose="02020603050405020304" pitchFamily="18" charset="0"/>
                          <a:ea typeface="Times New Roman"/>
                          <a:cs typeface="Times New Roman" panose="02020603050405020304" pitchFamily="18" charset="0"/>
                        </a:rPr>
                        <a:t>25-35</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a:lnSpc>
                          <a:spcPct val="115000"/>
                        </a:lnSpc>
                        <a:spcAft>
                          <a:spcPts val="0"/>
                        </a:spcAft>
                        <a:tabLst>
                          <a:tab pos="540385" algn="l"/>
                        </a:tabLst>
                      </a:pPr>
                      <a:r>
                        <a:rPr lang="tr-TR" sz="1800" dirty="0" smtClean="0">
                          <a:effectLst/>
                          <a:latin typeface="Times New Roman" panose="02020603050405020304" pitchFamily="18" charset="0"/>
                          <a:ea typeface="Times New Roman"/>
                          <a:cs typeface="Times New Roman" panose="02020603050405020304" pitchFamily="18" charset="0"/>
                        </a:rPr>
                        <a:t>240</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a:lnSpc>
                          <a:spcPct val="115000"/>
                        </a:lnSpc>
                        <a:spcAft>
                          <a:spcPts val="0"/>
                        </a:spcAft>
                        <a:tabLst>
                          <a:tab pos="540385" algn="l"/>
                        </a:tabLst>
                      </a:pPr>
                      <a:r>
                        <a:rPr lang="tr-TR" sz="1800" dirty="0">
                          <a:effectLst/>
                          <a:latin typeface="Times New Roman" panose="02020603050405020304" pitchFamily="18" charset="0"/>
                          <a:ea typeface="Times New Roman"/>
                          <a:cs typeface="Times New Roman" panose="02020603050405020304" pitchFamily="18" charset="0"/>
                        </a:rPr>
                        <a:t>52,2</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r>
              <a:tr h="354897">
                <a:tc>
                  <a:txBody>
                    <a:bodyPr/>
                    <a:lstStyle/>
                    <a:p>
                      <a:pPr algn="just">
                        <a:lnSpc>
                          <a:spcPct val="115000"/>
                        </a:lnSpc>
                        <a:spcAft>
                          <a:spcPts val="0"/>
                        </a:spcAft>
                        <a:tabLst>
                          <a:tab pos="540385" algn="l"/>
                        </a:tabLst>
                      </a:pPr>
                      <a:r>
                        <a:rPr lang="tr-TR" sz="1800" dirty="0">
                          <a:effectLst/>
                          <a:latin typeface="Times New Roman" panose="02020603050405020304" pitchFamily="18" charset="0"/>
                          <a:ea typeface="Times New Roman"/>
                          <a:cs typeface="Times New Roman" panose="02020603050405020304" pitchFamily="18" charset="0"/>
                        </a:rPr>
                        <a:t>36-44</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a:lnSpc>
                          <a:spcPct val="115000"/>
                        </a:lnSpc>
                        <a:spcAft>
                          <a:spcPts val="0"/>
                        </a:spcAft>
                        <a:tabLst>
                          <a:tab pos="540385" algn="l"/>
                        </a:tabLst>
                      </a:pPr>
                      <a:r>
                        <a:rPr lang="tr-TR" sz="1800" dirty="0">
                          <a:effectLst/>
                          <a:latin typeface="Times New Roman" panose="02020603050405020304" pitchFamily="18" charset="0"/>
                          <a:ea typeface="Times New Roman"/>
                          <a:cs typeface="Times New Roman" panose="02020603050405020304" pitchFamily="18" charset="0"/>
                        </a:rPr>
                        <a:t>152</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a:lnSpc>
                          <a:spcPct val="115000"/>
                        </a:lnSpc>
                        <a:spcAft>
                          <a:spcPts val="0"/>
                        </a:spcAft>
                        <a:tabLst>
                          <a:tab pos="540385" algn="l"/>
                        </a:tabLst>
                      </a:pPr>
                      <a:r>
                        <a:rPr lang="tr-TR" sz="1800" dirty="0" smtClean="0">
                          <a:effectLst/>
                          <a:latin typeface="Times New Roman" panose="02020603050405020304" pitchFamily="18" charset="0"/>
                          <a:ea typeface="Times New Roman"/>
                          <a:cs typeface="Times New Roman" panose="02020603050405020304" pitchFamily="18" charset="0"/>
                        </a:rPr>
                        <a:t>33</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r>
              <a:tr h="354897">
                <a:tc>
                  <a:txBody>
                    <a:bodyPr/>
                    <a:lstStyle/>
                    <a:p>
                      <a:pPr algn="just">
                        <a:lnSpc>
                          <a:spcPct val="115000"/>
                        </a:lnSpc>
                        <a:spcAft>
                          <a:spcPts val="0"/>
                        </a:spcAft>
                        <a:tabLst>
                          <a:tab pos="540385" algn="l"/>
                        </a:tabLst>
                      </a:pPr>
                      <a:r>
                        <a:rPr lang="tr-TR" sz="1800" dirty="0">
                          <a:effectLst/>
                          <a:latin typeface="Times New Roman" panose="02020603050405020304" pitchFamily="18" charset="0"/>
                          <a:ea typeface="Times New Roman"/>
                          <a:cs typeface="Times New Roman" panose="02020603050405020304" pitchFamily="18" charset="0"/>
                        </a:rPr>
                        <a:t>45-54</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a:lnSpc>
                          <a:spcPct val="115000"/>
                        </a:lnSpc>
                        <a:spcAft>
                          <a:spcPts val="0"/>
                        </a:spcAft>
                        <a:tabLst>
                          <a:tab pos="540385" algn="l"/>
                        </a:tabLst>
                      </a:pPr>
                      <a:r>
                        <a:rPr lang="tr-TR" sz="1800" dirty="0">
                          <a:effectLst/>
                          <a:latin typeface="Times New Roman" panose="02020603050405020304" pitchFamily="18" charset="0"/>
                          <a:ea typeface="Times New Roman"/>
                          <a:cs typeface="Times New Roman" panose="02020603050405020304" pitchFamily="18" charset="0"/>
                        </a:rPr>
                        <a:t>68</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a:lnSpc>
                          <a:spcPct val="115000"/>
                        </a:lnSpc>
                        <a:spcAft>
                          <a:spcPts val="0"/>
                        </a:spcAft>
                        <a:tabLst>
                          <a:tab pos="540385" algn="l"/>
                        </a:tabLst>
                      </a:pPr>
                      <a:r>
                        <a:rPr lang="tr-TR" sz="1800" dirty="0">
                          <a:effectLst/>
                          <a:latin typeface="Times New Roman" panose="02020603050405020304" pitchFamily="18" charset="0"/>
                          <a:ea typeface="Times New Roman"/>
                          <a:cs typeface="Times New Roman" panose="02020603050405020304" pitchFamily="18" charset="0"/>
                        </a:rPr>
                        <a:t>14,8</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r>
            </a:tbl>
          </a:graphicData>
        </a:graphic>
      </p:graphicFrame>
      <p:graphicFrame>
        <p:nvGraphicFramePr>
          <p:cNvPr id="8" name="Tablo 7"/>
          <p:cNvGraphicFramePr>
            <a:graphicFrameLocks noGrp="1"/>
          </p:cNvGraphicFramePr>
          <p:nvPr>
            <p:extLst>
              <p:ext uri="{D42A27DB-BD31-4B8C-83A1-F6EECF244321}">
                <p14:modId xmlns:p14="http://schemas.microsoft.com/office/powerpoint/2010/main" val="1020352139"/>
              </p:ext>
            </p:extLst>
          </p:nvPr>
        </p:nvGraphicFramePr>
        <p:xfrm>
          <a:off x="1043608" y="2789051"/>
          <a:ext cx="3191491" cy="1025262"/>
        </p:xfrm>
        <a:graphic>
          <a:graphicData uri="http://schemas.openxmlformats.org/drawingml/2006/table">
            <a:tbl>
              <a:tblPr/>
              <a:tblGrid>
                <a:gridCol w="1575311"/>
                <a:gridCol w="653724"/>
                <a:gridCol w="962456"/>
              </a:tblGrid>
              <a:tr h="82294">
                <a:tc>
                  <a:txBody>
                    <a:bodyPr/>
                    <a:lstStyle/>
                    <a:p>
                      <a:pPr algn="just">
                        <a:lnSpc>
                          <a:spcPct val="115000"/>
                        </a:lnSpc>
                        <a:spcAft>
                          <a:spcPts val="0"/>
                        </a:spcAft>
                        <a:tabLst>
                          <a:tab pos="540385" algn="l"/>
                        </a:tabLst>
                      </a:pPr>
                      <a:r>
                        <a:rPr lang="tr-TR" sz="1800" b="1" dirty="0" smtClean="0">
                          <a:effectLst/>
                          <a:latin typeface="Times New Roman" panose="02020603050405020304" pitchFamily="18" charset="0"/>
                          <a:ea typeface="Times New Roman"/>
                          <a:cs typeface="Times New Roman" panose="02020603050405020304" pitchFamily="18" charset="0"/>
                        </a:rPr>
                        <a:t>CİNSİYET</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tabLst>
                          <a:tab pos="540385" algn="l"/>
                        </a:tabLst>
                      </a:pPr>
                      <a:r>
                        <a:rPr lang="tr-TR" sz="1800" b="1" dirty="0">
                          <a:effectLst/>
                          <a:latin typeface="Times New Roman" panose="02020603050405020304" pitchFamily="18" charset="0"/>
                          <a:ea typeface="Times New Roman"/>
                          <a:cs typeface="Times New Roman" panose="02020603050405020304" pitchFamily="18" charset="0"/>
                        </a:rPr>
                        <a:t>f</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tabLst>
                          <a:tab pos="540385" algn="l"/>
                        </a:tabLst>
                      </a:pPr>
                      <a:r>
                        <a:rPr lang="tr-TR" sz="1800" b="1" dirty="0">
                          <a:effectLst/>
                          <a:latin typeface="Times New Roman" panose="02020603050405020304" pitchFamily="18" charset="0"/>
                          <a:ea typeface="Times New Roman"/>
                          <a:cs typeface="Times New Roman" panose="02020603050405020304" pitchFamily="18" charset="0"/>
                        </a:rPr>
                        <a:t>%</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354897">
                <a:tc>
                  <a:txBody>
                    <a:bodyPr/>
                    <a:lstStyle/>
                    <a:p>
                      <a:pPr algn="just">
                        <a:lnSpc>
                          <a:spcPct val="115000"/>
                        </a:lnSpc>
                        <a:spcAft>
                          <a:spcPts val="0"/>
                        </a:spcAft>
                        <a:tabLst>
                          <a:tab pos="540385" algn="l"/>
                        </a:tabLst>
                      </a:pPr>
                      <a:r>
                        <a:rPr lang="tr-TR" sz="1800" dirty="0">
                          <a:effectLst/>
                          <a:latin typeface="Times New Roman" panose="02020603050405020304" pitchFamily="18" charset="0"/>
                          <a:ea typeface="Times New Roman"/>
                          <a:cs typeface="Times New Roman" panose="02020603050405020304" pitchFamily="18" charset="0"/>
                        </a:rPr>
                        <a:t>Erkek</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a:lnSpc>
                          <a:spcPct val="115000"/>
                        </a:lnSpc>
                        <a:spcAft>
                          <a:spcPts val="0"/>
                        </a:spcAft>
                        <a:tabLst>
                          <a:tab pos="540385" algn="l"/>
                        </a:tabLst>
                      </a:pPr>
                      <a:r>
                        <a:rPr lang="tr-TR" sz="1800" dirty="0">
                          <a:effectLst/>
                          <a:latin typeface="Times New Roman" panose="02020603050405020304" pitchFamily="18" charset="0"/>
                          <a:ea typeface="Times New Roman"/>
                          <a:cs typeface="Times New Roman" panose="02020603050405020304" pitchFamily="18" charset="0"/>
                        </a:rPr>
                        <a:t>269</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a:lnSpc>
                          <a:spcPct val="115000"/>
                        </a:lnSpc>
                        <a:spcAft>
                          <a:spcPts val="0"/>
                        </a:spcAft>
                        <a:tabLst>
                          <a:tab pos="540385" algn="l"/>
                        </a:tabLst>
                      </a:pPr>
                      <a:r>
                        <a:rPr lang="tr-TR" sz="1800" dirty="0">
                          <a:effectLst/>
                          <a:latin typeface="Times New Roman" panose="02020603050405020304" pitchFamily="18" charset="0"/>
                          <a:ea typeface="Times New Roman"/>
                          <a:cs typeface="Times New Roman" panose="02020603050405020304" pitchFamily="18" charset="0"/>
                        </a:rPr>
                        <a:t>58,5</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r>
              <a:tr h="354897">
                <a:tc>
                  <a:txBody>
                    <a:bodyPr/>
                    <a:lstStyle/>
                    <a:p>
                      <a:pPr algn="just">
                        <a:lnSpc>
                          <a:spcPct val="115000"/>
                        </a:lnSpc>
                        <a:spcAft>
                          <a:spcPts val="0"/>
                        </a:spcAft>
                        <a:tabLst>
                          <a:tab pos="540385" algn="l"/>
                        </a:tabLst>
                      </a:pPr>
                      <a:r>
                        <a:rPr lang="tr-TR" sz="1800" dirty="0">
                          <a:effectLst/>
                          <a:latin typeface="Times New Roman" panose="02020603050405020304" pitchFamily="18" charset="0"/>
                          <a:ea typeface="Times New Roman"/>
                          <a:cs typeface="Times New Roman" panose="02020603050405020304" pitchFamily="18" charset="0"/>
                        </a:rPr>
                        <a:t>Kadın</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a:lnSpc>
                          <a:spcPct val="115000"/>
                        </a:lnSpc>
                        <a:spcAft>
                          <a:spcPts val="0"/>
                        </a:spcAft>
                        <a:tabLst>
                          <a:tab pos="540385" algn="l"/>
                        </a:tabLst>
                      </a:pPr>
                      <a:r>
                        <a:rPr lang="tr-TR" sz="1800" dirty="0">
                          <a:effectLst/>
                          <a:latin typeface="Times New Roman" panose="02020603050405020304" pitchFamily="18" charset="0"/>
                          <a:ea typeface="Times New Roman"/>
                          <a:cs typeface="Times New Roman" panose="02020603050405020304" pitchFamily="18" charset="0"/>
                        </a:rPr>
                        <a:t>191</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a:lnSpc>
                          <a:spcPct val="115000"/>
                        </a:lnSpc>
                        <a:spcAft>
                          <a:spcPts val="0"/>
                        </a:spcAft>
                        <a:tabLst>
                          <a:tab pos="540385" algn="l"/>
                        </a:tabLst>
                      </a:pPr>
                      <a:r>
                        <a:rPr lang="tr-TR" sz="1800" dirty="0">
                          <a:effectLst/>
                          <a:latin typeface="Times New Roman" panose="02020603050405020304" pitchFamily="18" charset="0"/>
                          <a:ea typeface="Times New Roman"/>
                          <a:cs typeface="Times New Roman" panose="02020603050405020304" pitchFamily="18" charset="0"/>
                        </a:rPr>
                        <a:t>41,5</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r>
            </a:tbl>
          </a:graphicData>
        </a:graphic>
      </p:graphicFrame>
      <p:graphicFrame>
        <p:nvGraphicFramePr>
          <p:cNvPr id="9" name="Tablo 8"/>
          <p:cNvGraphicFramePr>
            <a:graphicFrameLocks noGrp="1"/>
          </p:cNvGraphicFramePr>
          <p:nvPr>
            <p:extLst>
              <p:ext uri="{D42A27DB-BD31-4B8C-83A1-F6EECF244321}">
                <p14:modId xmlns:p14="http://schemas.microsoft.com/office/powerpoint/2010/main" val="1085502259"/>
              </p:ext>
            </p:extLst>
          </p:nvPr>
        </p:nvGraphicFramePr>
        <p:xfrm>
          <a:off x="1043609" y="3744461"/>
          <a:ext cx="3191491" cy="1340730"/>
        </p:xfrm>
        <a:graphic>
          <a:graphicData uri="http://schemas.openxmlformats.org/drawingml/2006/table">
            <a:tbl>
              <a:tblPr/>
              <a:tblGrid>
                <a:gridCol w="1575311"/>
                <a:gridCol w="653724"/>
                <a:gridCol w="962456"/>
              </a:tblGrid>
              <a:tr h="354897">
                <a:tc>
                  <a:txBody>
                    <a:bodyPr/>
                    <a:lstStyle/>
                    <a:p>
                      <a:pPr algn="just">
                        <a:lnSpc>
                          <a:spcPct val="115000"/>
                        </a:lnSpc>
                        <a:spcAft>
                          <a:spcPts val="0"/>
                        </a:spcAft>
                        <a:tabLst>
                          <a:tab pos="540385" algn="l"/>
                        </a:tabLst>
                      </a:pPr>
                      <a:r>
                        <a:rPr lang="tr-TR" sz="1800" b="1" dirty="0" smtClean="0">
                          <a:effectLst/>
                          <a:latin typeface="Times New Roman" panose="02020603050405020304" pitchFamily="18" charset="0"/>
                          <a:ea typeface="Times New Roman"/>
                          <a:cs typeface="Times New Roman" panose="02020603050405020304" pitchFamily="18" charset="0"/>
                        </a:rPr>
                        <a:t>MEDENİ DURUM</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tabLst>
                          <a:tab pos="540385" algn="l"/>
                        </a:tabLst>
                      </a:pPr>
                      <a:r>
                        <a:rPr lang="tr-TR" sz="1800" b="1" dirty="0">
                          <a:effectLst/>
                          <a:latin typeface="Times New Roman" panose="02020603050405020304" pitchFamily="18" charset="0"/>
                          <a:ea typeface="Times New Roman"/>
                          <a:cs typeface="Times New Roman" panose="02020603050405020304" pitchFamily="18" charset="0"/>
                        </a:rPr>
                        <a:t>f</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tabLst>
                          <a:tab pos="540385" algn="l"/>
                        </a:tabLst>
                      </a:pPr>
                      <a:r>
                        <a:rPr lang="tr-TR" sz="1800" b="1" dirty="0">
                          <a:effectLst/>
                          <a:latin typeface="Times New Roman" panose="02020603050405020304" pitchFamily="18" charset="0"/>
                          <a:ea typeface="Times New Roman"/>
                          <a:cs typeface="Times New Roman" panose="02020603050405020304" pitchFamily="18" charset="0"/>
                        </a:rPr>
                        <a:t>%</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354897">
                <a:tc>
                  <a:txBody>
                    <a:bodyPr/>
                    <a:lstStyle/>
                    <a:p>
                      <a:pPr algn="just">
                        <a:lnSpc>
                          <a:spcPct val="115000"/>
                        </a:lnSpc>
                        <a:spcAft>
                          <a:spcPts val="0"/>
                        </a:spcAft>
                        <a:tabLst>
                          <a:tab pos="540385" algn="l"/>
                        </a:tabLst>
                      </a:pPr>
                      <a:r>
                        <a:rPr lang="tr-TR" sz="1800">
                          <a:effectLst/>
                          <a:latin typeface="Times New Roman" panose="02020603050405020304" pitchFamily="18" charset="0"/>
                          <a:ea typeface="Times New Roman"/>
                          <a:cs typeface="Times New Roman" panose="02020603050405020304" pitchFamily="18" charset="0"/>
                        </a:rPr>
                        <a:t>Bekar</a:t>
                      </a:r>
                      <a:endParaRPr lang="tr-TR" sz="180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a:lnSpc>
                          <a:spcPct val="115000"/>
                        </a:lnSpc>
                        <a:spcAft>
                          <a:spcPts val="0"/>
                        </a:spcAft>
                        <a:tabLst>
                          <a:tab pos="540385" algn="l"/>
                        </a:tabLst>
                      </a:pPr>
                      <a:r>
                        <a:rPr lang="tr-TR" sz="1800" dirty="0">
                          <a:effectLst/>
                          <a:latin typeface="Times New Roman" panose="02020603050405020304" pitchFamily="18" charset="0"/>
                          <a:ea typeface="Times New Roman"/>
                          <a:cs typeface="Times New Roman" panose="02020603050405020304" pitchFamily="18" charset="0"/>
                        </a:rPr>
                        <a:t>149</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a:lnSpc>
                          <a:spcPct val="115000"/>
                        </a:lnSpc>
                        <a:spcAft>
                          <a:spcPts val="0"/>
                        </a:spcAft>
                        <a:tabLst>
                          <a:tab pos="540385" algn="l"/>
                        </a:tabLst>
                      </a:pPr>
                      <a:r>
                        <a:rPr lang="tr-TR" sz="1800" dirty="0">
                          <a:effectLst/>
                          <a:latin typeface="Times New Roman" panose="02020603050405020304" pitchFamily="18" charset="0"/>
                          <a:ea typeface="Times New Roman"/>
                          <a:cs typeface="Times New Roman" panose="02020603050405020304" pitchFamily="18" charset="0"/>
                        </a:rPr>
                        <a:t>32,4</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r>
              <a:tr h="354897">
                <a:tc>
                  <a:txBody>
                    <a:bodyPr/>
                    <a:lstStyle/>
                    <a:p>
                      <a:pPr algn="just">
                        <a:lnSpc>
                          <a:spcPct val="115000"/>
                        </a:lnSpc>
                        <a:spcAft>
                          <a:spcPts val="0"/>
                        </a:spcAft>
                        <a:tabLst>
                          <a:tab pos="540385" algn="l"/>
                        </a:tabLst>
                      </a:pPr>
                      <a:r>
                        <a:rPr lang="tr-TR" sz="1800">
                          <a:effectLst/>
                          <a:latin typeface="Times New Roman" panose="02020603050405020304" pitchFamily="18" charset="0"/>
                          <a:ea typeface="Times New Roman"/>
                          <a:cs typeface="Times New Roman" panose="02020603050405020304" pitchFamily="18" charset="0"/>
                        </a:rPr>
                        <a:t>Evli</a:t>
                      </a:r>
                      <a:endParaRPr lang="tr-TR" sz="180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a:lnSpc>
                          <a:spcPct val="115000"/>
                        </a:lnSpc>
                        <a:spcAft>
                          <a:spcPts val="0"/>
                        </a:spcAft>
                        <a:tabLst>
                          <a:tab pos="540385" algn="l"/>
                        </a:tabLst>
                      </a:pPr>
                      <a:r>
                        <a:rPr lang="tr-TR" sz="1800">
                          <a:effectLst/>
                          <a:latin typeface="Times New Roman" panose="02020603050405020304" pitchFamily="18" charset="0"/>
                          <a:ea typeface="Times New Roman"/>
                          <a:cs typeface="Times New Roman" panose="02020603050405020304" pitchFamily="18" charset="0"/>
                        </a:rPr>
                        <a:t>311</a:t>
                      </a:r>
                      <a:endParaRPr lang="tr-TR" sz="1800">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a:lnSpc>
                          <a:spcPct val="115000"/>
                        </a:lnSpc>
                        <a:spcAft>
                          <a:spcPts val="0"/>
                        </a:spcAft>
                        <a:tabLst>
                          <a:tab pos="540385" algn="l"/>
                        </a:tabLst>
                      </a:pPr>
                      <a:r>
                        <a:rPr lang="tr-TR" sz="1800" dirty="0">
                          <a:effectLst/>
                          <a:latin typeface="Times New Roman" panose="02020603050405020304" pitchFamily="18" charset="0"/>
                          <a:ea typeface="Times New Roman"/>
                          <a:cs typeface="Times New Roman" panose="02020603050405020304" pitchFamily="18" charset="0"/>
                        </a:rPr>
                        <a:t>67,6</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r>
            </a:tbl>
          </a:graphicData>
        </a:graphic>
      </p:graphicFrame>
      <p:graphicFrame>
        <p:nvGraphicFramePr>
          <p:cNvPr id="10" name="Tablo 9"/>
          <p:cNvGraphicFramePr>
            <a:graphicFrameLocks noGrp="1"/>
          </p:cNvGraphicFramePr>
          <p:nvPr>
            <p:extLst>
              <p:ext uri="{D42A27DB-BD31-4B8C-83A1-F6EECF244321}">
                <p14:modId xmlns:p14="http://schemas.microsoft.com/office/powerpoint/2010/main" val="4214582908"/>
              </p:ext>
            </p:extLst>
          </p:nvPr>
        </p:nvGraphicFramePr>
        <p:xfrm>
          <a:off x="1043609" y="5013183"/>
          <a:ext cx="3191491" cy="1340730"/>
        </p:xfrm>
        <a:graphic>
          <a:graphicData uri="http://schemas.openxmlformats.org/drawingml/2006/table">
            <a:tbl>
              <a:tblPr/>
              <a:tblGrid>
                <a:gridCol w="1575311"/>
                <a:gridCol w="653724"/>
                <a:gridCol w="962456"/>
              </a:tblGrid>
              <a:tr h="354897">
                <a:tc>
                  <a:txBody>
                    <a:bodyPr/>
                    <a:lstStyle/>
                    <a:p>
                      <a:pPr algn="just">
                        <a:lnSpc>
                          <a:spcPct val="115000"/>
                        </a:lnSpc>
                        <a:spcAft>
                          <a:spcPts val="0"/>
                        </a:spcAft>
                        <a:tabLst>
                          <a:tab pos="540385" algn="l"/>
                        </a:tabLst>
                      </a:pPr>
                      <a:r>
                        <a:rPr lang="tr-TR" sz="1800" b="1" dirty="0" smtClean="0">
                          <a:effectLst/>
                          <a:latin typeface="Times New Roman" panose="02020603050405020304" pitchFamily="18" charset="0"/>
                          <a:ea typeface="Times New Roman"/>
                          <a:cs typeface="Times New Roman" panose="02020603050405020304" pitchFamily="18" charset="0"/>
                        </a:rPr>
                        <a:t>KADRO</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tabLst>
                          <a:tab pos="540385" algn="l"/>
                        </a:tabLst>
                      </a:pPr>
                      <a:r>
                        <a:rPr lang="tr-TR" sz="1800" b="1" dirty="0">
                          <a:effectLst/>
                          <a:latin typeface="Times New Roman" panose="02020603050405020304" pitchFamily="18" charset="0"/>
                          <a:ea typeface="Times New Roman"/>
                          <a:cs typeface="Times New Roman" panose="02020603050405020304" pitchFamily="18" charset="0"/>
                        </a:rPr>
                        <a:t>f</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tabLst>
                          <a:tab pos="540385" algn="l"/>
                        </a:tabLst>
                      </a:pPr>
                      <a:r>
                        <a:rPr lang="tr-TR" sz="1800" b="1" dirty="0">
                          <a:effectLst/>
                          <a:latin typeface="+mj-lt"/>
                          <a:ea typeface="Times New Roman"/>
                          <a:cs typeface="Times New Roman"/>
                        </a:rPr>
                        <a:t>%</a:t>
                      </a:r>
                      <a:endParaRPr lang="tr-TR" sz="1800" dirty="0">
                        <a:effectLst/>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354897">
                <a:tc>
                  <a:txBody>
                    <a:bodyPr/>
                    <a:lstStyle/>
                    <a:p>
                      <a:pPr algn="just">
                        <a:lnSpc>
                          <a:spcPct val="115000"/>
                        </a:lnSpc>
                        <a:spcAft>
                          <a:spcPts val="0"/>
                        </a:spcAft>
                        <a:tabLst>
                          <a:tab pos="540385" algn="l"/>
                        </a:tabLst>
                      </a:pPr>
                      <a:r>
                        <a:rPr lang="tr-TR" sz="1800" dirty="0">
                          <a:effectLst/>
                          <a:latin typeface="Times New Roman" panose="02020603050405020304" pitchFamily="18" charset="0"/>
                          <a:ea typeface="Times New Roman"/>
                          <a:cs typeface="Times New Roman" panose="02020603050405020304" pitchFamily="18" charset="0"/>
                        </a:rPr>
                        <a:t>Öğretim Elemanı</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a:lnSpc>
                          <a:spcPct val="115000"/>
                        </a:lnSpc>
                        <a:spcAft>
                          <a:spcPts val="0"/>
                        </a:spcAft>
                        <a:tabLst>
                          <a:tab pos="540385" algn="l"/>
                        </a:tabLst>
                      </a:pPr>
                      <a:r>
                        <a:rPr lang="tr-TR" sz="1800" dirty="0">
                          <a:effectLst/>
                          <a:latin typeface="Times New Roman" panose="02020603050405020304" pitchFamily="18" charset="0"/>
                          <a:ea typeface="Times New Roman"/>
                          <a:cs typeface="Times New Roman" panose="02020603050405020304" pitchFamily="18" charset="0"/>
                        </a:rPr>
                        <a:t>286</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a:lnSpc>
                          <a:spcPct val="115000"/>
                        </a:lnSpc>
                        <a:spcAft>
                          <a:spcPts val="0"/>
                        </a:spcAft>
                        <a:tabLst>
                          <a:tab pos="540385" algn="l"/>
                        </a:tabLst>
                      </a:pPr>
                      <a:r>
                        <a:rPr lang="tr-TR" sz="1800" dirty="0">
                          <a:effectLst/>
                          <a:latin typeface="Times New Roman" panose="02020603050405020304" pitchFamily="18" charset="0"/>
                          <a:ea typeface="Times New Roman"/>
                          <a:cs typeface="Times New Roman" panose="02020603050405020304" pitchFamily="18" charset="0"/>
                        </a:rPr>
                        <a:t>62,2</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r>
              <a:tr h="354897">
                <a:tc>
                  <a:txBody>
                    <a:bodyPr/>
                    <a:lstStyle/>
                    <a:p>
                      <a:pPr algn="just">
                        <a:lnSpc>
                          <a:spcPct val="115000"/>
                        </a:lnSpc>
                        <a:spcAft>
                          <a:spcPts val="0"/>
                        </a:spcAft>
                        <a:tabLst>
                          <a:tab pos="540385" algn="l"/>
                        </a:tabLst>
                      </a:pPr>
                      <a:r>
                        <a:rPr lang="tr-TR" sz="1800" dirty="0">
                          <a:effectLst/>
                          <a:latin typeface="Times New Roman" panose="02020603050405020304" pitchFamily="18" charset="0"/>
                          <a:ea typeface="Times New Roman"/>
                          <a:cs typeface="Times New Roman" panose="02020603050405020304" pitchFamily="18" charset="0"/>
                        </a:rPr>
                        <a:t>Memur</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a:lnSpc>
                          <a:spcPct val="115000"/>
                        </a:lnSpc>
                        <a:spcAft>
                          <a:spcPts val="0"/>
                        </a:spcAft>
                        <a:tabLst>
                          <a:tab pos="540385" algn="l"/>
                        </a:tabLst>
                      </a:pPr>
                      <a:r>
                        <a:rPr lang="tr-TR" sz="1800" dirty="0">
                          <a:effectLst/>
                          <a:latin typeface="Times New Roman" panose="02020603050405020304" pitchFamily="18" charset="0"/>
                          <a:ea typeface="Times New Roman"/>
                          <a:cs typeface="Times New Roman" panose="02020603050405020304" pitchFamily="18" charset="0"/>
                        </a:rPr>
                        <a:t>174</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a:lnSpc>
                          <a:spcPct val="115000"/>
                        </a:lnSpc>
                        <a:spcAft>
                          <a:spcPts val="0"/>
                        </a:spcAft>
                        <a:tabLst>
                          <a:tab pos="540385" algn="l"/>
                        </a:tabLst>
                      </a:pPr>
                      <a:r>
                        <a:rPr lang="tr-TR" sz="1800" dirty="0">
                          <a:effectLst/>
                          <a:latin typeface="Times New Roman" panose="02020603050405020304" pitchFamily="18" charset="0"/>
                          <a:ea typeface="Times New Roman"/>
                          <a:cs typeface="Times New Roman" panose="02020603050405020304" pitchFamily="18" charset="0"/>
                        </a:rPr>
                        <a:t>37,8</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r>
            </a:tbl>
          </a:graphicData>
        </a:graphic>
      </p:graphicFrame>
      <p:graphicFrame>
        <p:nvGraphicFramePr>
          <p:cNvPr id="11" name="Tablo 10"/>
          <p:cNvGraphicFramePr>
            <a:graphicFrameLocks noGrp="1"/>
          </p:cNvGraphicFramePr>
          <p:nvPr>
            <p:extLst>
              <p:ext uri="{D42A27DB-BD31-4B8C-83A1-F6EECF244321}">
                <p14:modId xmlns:p14="http://schemas.microsoft.com/office/powerpoint/2010/main" val="580762849"/>
              </p:ext>
            </p:extLst>
          </p:nvPr>
        </p:nvGraphicFramePr>
        <p:xfrm>
          <a:off x="4279588" y="4884589"/>
          <a:ext cx="3964820" cy="1064691"/>
        </p:xfrm>
        <a:graphic>
          <a:graphicData uri="http://schemas.openxmlformats.org/drawingml/2006/table">
            <a:tbl>
              <a:tblPr/>
              <a:tblGrid>
                <a:gridCol w="1908335"/>
                <a:gridCol w="1028761"/>
                <a:gridCol w="1027724"/>
              </a:tblGrid>
              <a:tr h="354897">
                <a:tc>
                  <a:txBody>
                    <a:bodyPr/>
                    <a:lstStyle/>
                    <a:p>
                      <a:pPr algn="just">
                        <a:lnSpc>
                          <a:spcPct val="115000"/>
                        </a:lnSpc>
                        <a:spcAft>
                          <a:spcPts val="0"/>
                        </a:spcAft>
                        <a:tabLst>
                          <a:tab pos="540385" algn="l"/>
                        </a:tabLst>
                      </a:pPr>
                      <a:r>
                        <a:rPr lang="tr-TR" sz="1800" b="1" dirty="0" smtClean="0">
                          <a:solidFill>
                            <a:schemeClr val="tx1"/>
                          </a:solidFill>
                          <a:effectLst/>
                          <a:latin typeface="Times New Roman" panose="02020603050405020304" pitchFamily="18" charset="0"/>
                          <a:ea typeface="Times New Roman"/>
                          <a:cs typeface="Times New Roman" panose="02020603050405020304" pitchFamily="18" charset="0"/>
                        </a:rPr>
                        <a:t>ÜNİVERSİTE</a:t>
                      </a:r>
                      <a:endParaRPr lang="tr-TR" sz="18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tabLst>
                          <a:tab pos="540385" algn="l"/>
                        </a:tabLst>
                      </a:pPr>
                      <a:r>
                        <a:rPr lang="tr-TR" sz="1800" b="1" dirty="0">
                          <a:effectLst/>
                          <a:latin typeface="Times New Roman" panose="02020603050405020304" pitchFamily="18" charset="0"/>
                          <a:ea typeface="Times New Roman"/>
                          <a:cs typeface="Times New Roman" panose="02020603050405020304" pitchFamily="18" charset="0"/>
                        </a:rPr>
                        <a:t>f</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tabLst>
                          <a:tab pos="540385" algn="l"/>
                        </a:tabLst>
                      </a:pPr>
                      <a:r>
                        <a:rPr lang="tr-TR" sz="1800" b="1" dirty="0">
                          <a:effectLst/>
                          <a:latin typeface="+mj-lt"/>
                          <a:ea typeface="Times New Roman"/>
                          <a:cs typeface="Times New Roman"/>
                        </a:rPr>
                        <a:t>%</a:t>
                      </a:r>
                      <a:endParaRPr lang="tr-TR" sz="1800" dirty="0">
                        <a:effectLst/>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354897">
                <a:tc>
                  <a:txBody>
                    <a:bodyPr/>
                    <a:lstStyle/>
                    <a:p>
                      <a:pPr algn="just">
                        <a:lnSpc>
                          <a:spcPct val="115000"/>
                        </a:lnSpc>
                        <a:spcAft>
                          <a:spcPts val="0"/>
                        </a:spcAft>
                        <a:tabLst>
                          <a:tab pos="540385" algn="l"/>
                        </a:tabLst>
                      </a:pPr>
                      <a:r>
                        <a:rPr lang="tr-TR" sz="1800" dirty="0">
                          <a:effectLst/>
                          <a:latin typeface="Times New Roman" panose="02020603050405020304" pitchFamily="18" charset="0"/>
                          <a:ea typeface="Times New Roman"/>
                          <a:cs typeface="Times New Roman" panose="02020603050405020304" pitchFamily="18" charset="0"/>
                        </a:rPr>
                        <a:t>Niğde Üniversitesi</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a:lnSpc>
                          <a:spcPct val="115000"/>
                        </a:lnSpc>
                        <a:spcAft>
                          <a:spcPts val="0"/>
                        </a:spcAft>
                        <a:tabLst>
                          <a:tab pos="540385" algn="l"/>
                        </a:tabLst>
                      </a:pPr>
                      <a:r>
                        <a:rPr lang="tr-TR" sz="1800" dirty="0">
                          <a:effectLst/>
                          <a:latin typeface="Times New Roman" panose="02020603050405020304" pitchFamily="18" charset="0"/>
                          <a:ea typeface="Times New Roman"/>
                          <a:cs typeface="Times New Roman" panose="02020603050405020304" pitchFamily="18" charset="0"/>
                        </a:rPr>
                        <a:t>250</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a:lnSpc>
                          <a:spcPct val="115000"/>
                        </a:lnSpc>
                        <a:spcAft>
                          <a:spcPts val="0"/>
                        </a:spcAft>
                        <a:tabLst>
                          <a:tab pos="540385" algn="l"/>
                        </a:tabLst>
                      </a:pPr>
                      <a:r>
                        <a:rPr lang="tr-TR" sz="1800" dirty="0">
                          <a:effectLst/>
                          <a:latin typeface="Times New Roman" panose="02020603050405020304" pitchFamily="18" charset="0"/>
                          <a:ea typeface="Times New Roman"/>
                          <a:cs typeface="Times New Roman" panose="02020603050405020304" pitchFamily="18" charset="0"/>
                        </a:rPr>
                        <a:t>0,53</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r>
              <a:tr h="354897">
                <a:tc>
                  <a:txBody>
                    <a:bodyPr/>
                    <a:lstStyle/>
                    <a:p>
                      <a:pPr algn="just">
                        <a:lnSpc>
                          <a:spcPct val="115000"/>
                        </a:lnSpc>
                        <a:spcAft>
                          <a:spcPts val="0"/>
                        </a:spcAft>
                        <a:tabLst>
                          <a:tab pos="540385" algn="l"/>
                        </a:tabLst>
                      </a:pPr>
                      <a:r>
                        <a:rPr lang="tr-TR" sz="1800" dirty="0">
                          <a:effectLst/>
                          <a:latin typeface="Times New Roman" panose="02020603050405020304" pitchFamily="18" charset="0"/>
                          <a:ea typeface="Times New Roman"/>
                          <a:cs typeface="Times New Roman" panose="02020603050405020304" pitchFamily="18" charset="0"/>
                        </a:rPr>
                        <a:t>HBV Üniversitesi</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a:lnSpc>
                          <a:spcPct val="115000"/>
                        </a:lnSpc>
                        <a:spcAft>
                          <a:spcPts val="0"/>
                        </a:spcAft>
                        <a:tabLst>
                          <a:tab pos="540385" algn="l"/>
                        </a:tabLst>
                      </a:pPr>
                      <a:r>
                        <a:rPr lang="tr-TR" sz="1800" dirty="0">
                          <a:effectLst/>
                          <a:latin typeface="Times New Roman" panose="02020603050405020304" pitchFamily="18" charset="0"/>
                          <a:ea typeface="Times New Roman"/>
                          <a:cs typeface="Times New Roman" panose="02020603050405020304" pitchFamily="18" charset="0"/>
                        </a:rPr>
                        <a:t>210</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a:lnSpc>
                          <a:spcPct val="115000"/>
                        </a:lnSpc>
                        <a:spcAft>
                          <a:spcPts val="0"/>
                        </a:spcAft>
                        <a:tabLst>
                          <a:tab pos="540385" algn="l"/>
                        </a:tabLst>
                      </a:pPr>
                      <a:r>
                        <a:rPr lang="tr-TR" sz="1800" dirty="0">
                          <a:effectLst/>
                          <a:latin typeface="Times New Roman" panose="02020603050405020304" pitchFamily="18" charset="0"/>
                          <a:ea typeface="Times New Roman"/>
                          <a:cs typeface="Times New Roman" panose="02020603050405020304" pitchFamily="18" charset="0"/>
                        </a:rPr>
                        <a:t>0,47</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r>
            </a:tbl>
          </a:graphicData>
        </a:graphic>
      </p:graphicFrame>
      <p:graphicFrame>
        <p:nvGraphicFramePr>
          <p:cNvPr id="12" name="Tablo 11"/>
          <p:cNvGraphicFramePr>
            <a:graphicFrameLocks noGrp="1"/>
          </p:cNvGraphicFramePr>
          <p:nvPr>
            <p:extLst>
              <p:ext uri="{D42A27DB-BD31-4B8C-83A1-F6EECF244321}">
                <p14:modId xmlns:p14="http://schemas.microsoft.com/office/powerpoint/2010/main" val="1754919118"/>
              </p:ext>
            </p:extLst>
          </p:nvPr>
        </p:nvGraphicFramePr>
        <p:xfrm>
          <a:off x="4279588" y="3094675"/>
          <a:ext cx="3964820" cy="1774485"/>
        </p:xfrm>
        <a:graphic>
          <a:graphicData uri="http://schemas.openxmlformats.org/drawingml/2006/table">
            <a:tbl>
              <a:tblPr/>
              <a:tblGrid>
                <a:gridCol w="1908335"/>
                <a:gridCol w="1028761"/>
                <a:gridCol w="1027724"/>
              </a:tblGrid>
              <a:tr h="354897">
                <a:tc>
                  <a:txBody>
                    <a:bodyPr/>
                    <a:lstStyle/>
                    <a:p>
                      <a:pPr algn="just">
                        <a:lnSpc>
                          <a:spcPct val="115000"/>
                        </a:lnSpc>
                        <a:spcAft>
                          <a:spcPts val="0"/>
                        </a:spcAft>
                        <a:tabLst>
                          <a:tab pos="540385" algn="l"/>
                        </a:tabLst>
                      </a:pPr>
                      <a:r>
                        <a:rPr lang="tr-TR" sz="1800" b="1" dirty="0" smtClean="0">
                          <a:effectLst/>
                          <a:latin typeface="Times New Roman" panose="02020603050405020304" pitchFamily="18" charset="0"/>
                          <a:ea typeface="Times New Roman"/>
                          <a:cs typeface="Times New Roman" panose="02020603050405020304" pitchFamily="18" charset="0"/>
                        </a:rPr>
                        <a:t>EĞİTİM</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tabLst>
                          <a:tab pos="540385" algn="l"/>
                        </a:tabLst>
                      </a:pPr>
                      <a:r>
                        <a:rPr lang="tr-TR" sz="1800" b="1" dirty="0">
                          <a:effectLst/>
                          <a:latin typeface="Times New Roman" panose="02020603050405020304" pitchFamily="18" charset="0"/>
                          <a:ea typeface="Times New Roman"/>
                          <a:cs typeface="Times New Roman" panose="02020603050405020304" pitchFamily="18" charset="0"/>
                        </a:rPr>
                        <a:t>f</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tabLst>
                          <a:tab pos="540385" algn="l"/>
                        </a:tabLst>
                      </a:pPr>
                      <a:r>
                        <a:rPr lang="tr-TR" sz="1800" b="1" dirty="0">
                          <a:effectLst/>
                          <a:latin typeface="Times New Roman" panose="02020603050405020304" pitchFamily="18" charset="0"/>
                          <a:ea typeface="Times New Roman"/>
                          <a:cs typeface="Times New Roman" panose="02020603050405020304" pitchFamily="18" charset="0"/>
                        </a:rPr>
                        <a:t>%</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354897">
                <a:tc>
                  <a:txBody>
                    <a:bodyPr/>
                    <a:lstStyle/>
                    <a:p>
                      <a:pPr algn="just">
                        <a:lnSpc>
                          <a:spcPct val="115000"/>
                        </a:lnSpc>
                        <a:spcAft>
                          <a:spcPts val="0"/>
                        </a:spcAft>
                        <a:tabLst>
                          <a:tab pos="540385" algn="l"/>
                        </a:tabLst>
                      </a:pPr>
                      <a:r>
                        <a:rPr lang="tr-TR" sz="1800" dirty="0">
                          <a:effectLst/>
                          <a:latin typeface="Times New Roman" panose="02020603050405020304" pitchFamily="18" charset="0"/>
                          <a:ea typeface="Times New Roman"/>
                          <a:cs typeface="Times New Roman" panose="02020603050405020304" pitchFamily="18" charset="0"/>
                        </a:rPr>
                        <a:t>Lise</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a:lnSpc>
                          <a:spcPct val="115000"/>
                        </a:lnSpc>
                        <a:spcAft>
                          <a:spcPts val="0"/>
                        </a:spcAft>
                        <a:tabLst>
                          <a:tab pos="540385" algn="l"/>
                        </a:tabLst>
                      </a:pPr>
                      <a:r>
                        <a:rPr lang="tr-TR" sz="1800" dirty="0" smtClean="0">
                          <a:effectLst/>
                          <a:latin typeface="Times New Roman" panose="02020603050405020304" pitchFamily="18" charset="0"/>
                          <a:ea typeface="Times New Roman"/>
                          <a:cs typeface="Times New Roman" panose="02020603050405020304" pitchFamily="18" charset="0"/>
                        </a:rPr>
                        <a:t>26</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a:lnSpc>
                          <a:spcPct val="115000"/>
                        </a:lnSpc>
                        <a:spcAft>
                          <a:spcPts val="0"/>
                        </a:spcAft>
                        <a:tabLst>
                          <a:tab pos="540385" algn="l"/>
                        </a:tabLst>
                      </a:pPr>
                      <a:r>
                        <a:rPr lang="tr-TR" sz="1800" dirty="0">
                          <a:effectLst/>
                          <a:latin typeface="Times New Roman" panose="02020603050405020304" pitchFamily="18" charset="0"/>
                          <a:ea typeface="Times New Roman"/>
                          <a:cs typeface="Times New Roman" panose="02020603050405020304" pitchFamily="18" charset="0"/>
                        </a:rPr>
                        <a:t>5,7</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r>
              <a:tr h="354897">
                <a:tc>
                  <a:txBody>
                    <a:bodyPr/>
                    <a:lstStyle/>
                    <a:p>
                      <a:pPr algn="just">
                        <a:lnSpc>
                          <a:spcPct val="115000"/>
                        </a:lnSpc>
                        <a:spcAft>
                          <a:spcPts val="0"/>
                        </a:spcAft>
                        <a:tabLst>
                          <a:tab pos="540385" algn="l"/>
                        </a:tabLst>
                      </a:pPr>
                      <a:r>
                        <a:rPr lang="tr-TR" sz="1800" dirty="0" err="1">
                          <a:effectLst/>
                          <a:latin typeface="Times New Roman" panose="02020603050405020304" pitchFamily="18" charset="0"/>
                          <a:ea typeface="Times New Roman"/>
                          <a:cs typeface="Times New Roman" panose="02020603050405020304" pitchFamily="18" charset="0"/>
                        </a:rPr>
                        <a:t>Önlisans</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a:lnSpc>
                          <a:spcPct val="115000"/>
                        </a:lnSpc>
                        <a:spcAft>
                          <a:spcPts val="0"/>
                        </a:spcAft>
                        <a:tabLst>
                          <a:tab pos="540385" algn="l"/>
                        </a:tabLst>
                      </a:pPr>
                      <a:r>
                        <a:rPr lang="tr-TR" sz="1800" dirty="0">
                          <a:effectLst/>
                          <a:latin typeface="Times New Roman" panose="02020603050405020304" pitchFamily="18" charset="0"/>
                          <a:ea typeface="Times New Roman"/>
                          <a:cs typeface="Times New Roman" panose="02020603050405020304" pitchFamily="18" charset="0"/>
                        </a:rPr>
                        <a:t>59</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a:lnSpc>
                          <a:spcPct val="115000"/>
                        </a:lnSpc>
                        <a:spcAft>
                          <a:spcPts val="0"/>
                        </a:spcAft>
                        <a:tabLst>
                          <a:tab pos="540385" algn="l"/>
                        </a:tabLst>
                      </a:pPr>
                      <a:r>
                        <a:rPr lang="tr-TR" sz="1800">
                          <a:effectLst/>
                          <a:latin typeface="Times New Roman" panose="02020603050405020304" pitchFamily="18" charset="0"/>
                          <a:ea typeface="Times New Roman"/>
                          <a:cs typeface="Times New Roman" panose="02020603050405020304" pitchFamily="18" charset="0"/>
                        </a:rPr>
                        <a:t>12,8</a:t>
                      </a:r>
                      <a:endParaRPr lang="tr-TR" sz="1800">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r>
              <a:tr h="354897">
                <a:tc>
                  <a:txBody>
                    <a:bodyPr/>
                    <a:lstStyle/>
                    <a:p>
                      <a:pPr algn="just">
                        <a:lnSpc>
                          <a:spcPct val="115000"/>
                        </a:lnSpc>
                        <a:spcAft>
                          <a:spcPts val="0"/>
                        </a:spcAft>
                        <a:tabLst>
                          <a:tab pos="540385" algn="l"/>
                        </a:tabLst>
                      </a:pPr>
                      <a:r>
                        <a:rPr lang="tr-TR" sz="1800" dirty="0">
                          <a:effectLst/>
                          <a:latin typeface="Times New Roman" panose="02020603050405020304" pitchFamily="18" charset="0"/>
                          <a:ea typeface="Times New Roman"/>
                          <a:cs typeface="Times New Roman" panose="02020603050405020304" pitchFamily="18" charset="0"/>
                        </a:rPr>
                        <a:t>Lisans</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a:lnSpc>
                          <a:spcPct val="115000"/>
                        </a:lnSpc>
                        <a:spcAft>
                          <a:spcPts val="0"/>
                        </a:spcAft>
                        <a:tabLst>
                          <a:tab pos="540385" algn="l"/>
                        </a:tabLst>
                      </a:pPr>
                      <a:r>
                        <a:rPr lang="tr-TR" sz="1800" dirty="0">
                          <a:effectLst/>
                          <a:latin typeface="Times New Roman" panose="02020603050405020304" pitchFamily="18" charset="0"/>
                          <a:ea typeface="Times New Roman"/>
                          <a:cs typeface="Times New Roman" panose="02020603050405020304" pitchFamily="18" charset="0"/>
                        </a:rPr>
                        <a:t>120</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a:lnSpc>
                          <a:spcPct val="115000"/>
                        </a:lnSpc>
                        <a:spcAft>
                          <a:spcPts val="0"/>
                        </a:spcAft>
                        <a:tabLst>
                          <a:tab pos="540385" algn="l"/>
                        </a:tabLst>
                      </a:pPr>
                      <a:r>
                        <a:rPr lang="tr-TR" sz="1800" dirty="0">
                          <a:effectLst/>
                          <a:latin typeface="Times New Roman" panose="02020603050405020304" pitchFamily="18" charset="0"/>
                          <a:ea typeface="Times New Roman"/>
                          <a:cs typeface="Times New Roman" panose="02020603050405020304" pitchFamily="18" charset="0"/>
                        </a:rPr>
                        <a:t>26,1</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r>
              <a:tr h="354897">
                <a:tc>
                  <a:txBody>
                    <a:bodyPr/>
                    <a:lstStyle/>
                    <a:p>
                      <a:pPr algn="just">
                        <a:lnSpc>
                          <a:spcPct val="115000"/>
                        </a:lnSpc>
                        <a:spcAft>
                          <a:spcPts val="0"/>
                        </a:spcAft>
                        <a:tabLst>
                          <a:tab pos="540385" algn="l"/>
                        </a:tabLst>
                      </a:pPr>
                      <a:r>
                        <a:rPr lang="tr-TR" sz="1800" dirty="0">
                          <a:effectLst/>
                          <a:latin typeface="Times New Roman" panose="02020603050405020304" pitchFamily="18" charset="0"/>
                          <a:ea typeface="Times New Roman"/>
                          <a:cs typeface="Times New Roman" panose="02020603050405020304" pitchFamily="18" charset="0"/>
                        </a:rPr>
                        <a:t>Lisansüstü</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a:lnSpc>
                          <a:spcPct val="115000"/>
                        </a:lnSpc>
                        <a:spcAft>
                          <a:spcPts val="0"/>
                        </a:spcAft>
                        <a:tabLst>
                          <a:tab pos="540385" algn="l"/>
                        </a:tabLst>
                      </a:pPr>
                      <a:r>
                        <a:rPr lang="tr-TR" sz="1800" dirty="0">
                          <a:effectLst/>
                          <a:latin typeface="Times New Roman" panose="02020603050405020304" pitchFamily="18" charset="0"/>
                          <a:ea typeface="Times New Roman"/>
                          <a:cs typeface="Times New Roman" panose="02020603050405020304" pitchFamily="18" charset="0"/>
                        </a:rPr>
                        <a:t>255</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a:lnSpc>
                          <a:spcPct val="115000"/>
                        </a:lnSpc>
                        <a:spcAft>
                          <a:spcPts val="0"/>
                        </a:spcAft>
                        <a:tabLst>
                          <a:tab pos="540385" algn="l"/>
                        </a:tabLst>
                      </a:pPr>
                      <a:r>
                        <a:rPr lang="tr-TR" sz="1800" dirty="0">
                          <a:effectLst/>
                          <a:latin typeface="Times New Roman" panose="02020603050405020304" pitchFamily="18" charset="0"/>
                          <a:ea typeface="Times New Roman"/>
                          <a:cs typeface="Times New Roman" panose="02020603050405020304" pitchFamily="18" charset="0"/>
                        </a:rPr>
                        <a:t>55,4</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r>
            </a:tbl>
          </a:graphicData>
        </a:graphic>
      </p:graphicFrame>
      <p:graphicFrame>
        <p:nvGraphicFramePr>
          <p:cNvPr id="13" name="Tablo 12"/>
          <p:cNvGraphicFramePr>
            <a:graphicFrameLocks noGrp="1"/>
          </p:cNvGraphicFramePr>
          <p:nvPr>
            <p:extLst>
              <p:ext uri="{D42A27DB-BD31-4B8C-83A1-F6EECF244321}">
                <p14:modId xmlns:p14="http://schemas.microsoft.com/office/powerpoint/2010/main" val="1059685087"/>
              </p:ext>
            </p:extLst>
          </p:nvPr>
        </p:nvGraphicFramePr>
        <p:xfrm>
          <a:off x="4279588" y="1366483"/>
          <a:ext cx="3964820" cy="1774485"/>
        </p:xfrm>
        <a:graphic>
          <a:graphicData uri="http://schemas.openxmlformats.org/drawingml/2006/table">
            <a:tbl>
              <a:tblPr/>
              <a:tblGrid>
                <a:gridCol w="1908335"/>
                <a:gridCol w="1028761"/>
                <a:gridCol w="1027724"/>
              </a:tblGrid>
              <a:tr h="354897">
                <a:tc>
                  <a:txBody>
                    <a:bodyPr/>
                    <a:lstStyle/>
                    <a:p>
                      <a:pPr algn="just">
                        <a:lnSpc>
                          <a:spcPct val="115000"/>
                        </a:lnSpc>
                        <a:spcAft>
                          <a:spcPts val="0"/>
                        </a:spcAft>
                        <a:tabLst>
                          <a:tab pos="540385" algn="l"/>
                        </a:tabLst>
                      </a:pPr>
                      <a:r>
                        <a:rPr lang="tr-TR" sz="1800" b="1" dirty="0" smtClean="0">
                          <a:effectLst/>
                          <a:latin typeface="Times New Roman" panose="02020603050405020304" pitchFamily="18" charset="0"/>
                          <a:ea typeface="Times New Roman"/>
                          <a:cs typeface="Times New Roman" panose="02020603050405020304" pitchFamily="18" charset="0"/>
                        </a:rPr>
                        <a:t>GELİR</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tabLst>
                          <a:tab pos="540385" algn="l"/>
                        </a:tabLst>
                      </a:pPr>
                      <a:r>
                        <a:rPr lang="tr-TR" sz="1800" b="1" dirty="0">
                          <a:effectLst/>
                          <a:latin typeface="Times New Roman" panose="02020603050405020304" pitchFamily="18" charset="0"/>
                          <a:ea typeface="Times New Roman"/>
                          <a:cs typeface="Times New Roman" panose="02020603050405020304" pitchFamily="18" charset="0"/>
                        </a:rPr>
                        <a:t>f</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tabLst>
                          <a:tab pos="540385" algn="l"/>
                        </a:tabLst>
                      </a:pPr>
                      <a:r>
                        <a:rPr lang="tr-TR" sz="1800" b="1" dirty="0">
                          <a:effectLst/>
                          <a:latin typeface="Times New Roman" panose="02020603050405020304" pitchFamily="18" charset="0"/>
                          <a:ea typeface="Times New Roman"/>
                          <a:cs typeface="Times New Roman" panose="02020603050405020304" pitchFamily="18" charset="0"/>
                        </a:rPr>
                        <a:t>%</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354897">
                <a:tc>
                  <a:txBody>
                    <a:bodyPr/>
                    <a:lstStyle/>
                    <a:p>
                      <a:pPr algn="just">
                        <a:lnSpc>
                          <a:spcPct val="115000"/>
                        </a:lnSpc>
                        <a:spcAft>
                          <a:spcPts val="0"/>
                        </a:spcAft>
                        <a:tabLst>
                          <a:tab pos="540385" algn="l"/>
                        </a:tabLst>
                      </a:pPr>
                      <a:r>
                        <a:rPr lang="tr-TR" sz="1800" dirty="0">
                          <a:effectLst/>
                          <a:latin typeface="Times New Roman" panose="02020603050405020304" pitchFamily="18" charset="0"/>
                          <a:ea typeface="Times New Roman"/>
                          <a:cs typeface="Times New Roman" panose="02020603050405020304" pitchFamily="18" charset="0"/>
                        </a:rPr>
                        <a:t>1.500-2.000</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a:lnSpc>
                          <a:spcPct val="115000"/>
                        </a:lnSpc>
                        <a:spcAft>
                          <a:spcPts val="0"/>
                        </a:spcAft>
                        <a:tabLst>
                          <a:tab pos="540385" algn="l"/>
                        </a:tabLst>
                      </a:pPr>
                      <a:r>
                        <a:rPr lang="tr-TR" sz="1800" dirty="0">
                          <a:effectLst/>
                          <a:latin typeface="Times New Roman" panose="02020603050405020304" pitchFamily="18" charset="0"/>
                          <a:ea typeface="Times New Roman"/>
                          <a:cs typeface="Times New Roman" panose="02020603050405020304" pitchFamily="18" charset="0"/>
                        </a:rPr>
                        <a:t>68</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a:lnSpc>
                          <a:spcPct val="115000"/>
                        </a:lnSpc>
                        <a:spcAft>
                          <a:spcPts val="0"/>
                        </a:spcAft>
                        <a:tabLst>
                          <a:tab pos="540385" algn="l"/>
                        </a:tabLst>
                      </a:pPr>
                      <a:r>
                        <a:rPr lang="tr-TR" sz="1800">
                          <a:effectLst/>
                          <a:latin typeface="Times New Roman" panose="02020603050405020304" pitchFamily="18" charset="0"/>
                          <a:ea typeface="Times New Roman"/>
                          <a:cs typeface="Times New Roman" panose="02020603050405020304" pitchFamily="18" charset="0"/>
                        </a:rPr>
                        <a:t>14,8</a:t>
                      </a:r>
                      <a:endParaRPr lang="tr-TR" sz="1800">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r>
              <a:tr h="354897">
                <a:tc>
                  <a:txBody>
                    <a:bodyPr/>
                    <a:lstStyle/>
                    <a:p>
                      <a:pPr algn="just">
                        <a:lnSpc>
                          <a:spcPct val="115000"/>
                        </a:lnSpc>
                        <a:spcAft>
                          <a:spcPts val="0"/>
                        </a:spcAft>
                        <a:tabLst>
                          <a:tab pos="540385" algn="l"/>
                        </a:tabLst>
                      </a:pPr>
                      <a:r>
                        <a:rPr lang="tr-TR" sz="1800" dirty="0">
                          <a:effectLst/>
                          <a:latin typeface="Times New Roman" panose="02020603050405020304" pitchFamily="18" charset="0"/>
                          <a:ea typeface="Times New Roman"/>
                          <a:cs typeface="Times New Roman" panose="02020603050405020304" pitchFamily="18" charset="0"/>
                        </a:rPr>
                        <a:t>2.001-3.000</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a:lnSpc>
                          <a:spcPct val="115000"/>
                        </a:lnSpc>
                        <a:spcAft>
                          <a:spcPts val="0"/>
                        </a:spcAft>
                        <a:tabLst>
                          <a:tab pos="540385" algn="l"/>
                        </a:tabLst>
                      </a:pPr>
                      <a:r>
                        <a:rPr lang="tr-TR" sz="1800" dirty="0">
                          <a:effectLst/>
                          <a:latin typeface="Times New Roman" panose="02020603050405020304" pitchFamily="18" charset="0"/>
                          <a:ea typeface="Times New Roman"/>
                          <a:cs typeface="Times New Roman" panose="02020603050405020304" pitchFamily="18" charset="0"/>
                        </a:rPr>
                        <a:t>154</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a:lnSpc>
                          <a:spcPct val="115000"/>
                        </a:lnSpc>
                        <a:spcAft>
                          <a:spcPts val="0"/>
                        </a:spcAft>
                        <a:tabLst>
                          <a:tab pos="540385" algn="l"/>
                        </a:tabLst>
                      </a:pPr>
                      <a:r>
                        <a:rPr lang="tr-TR" sz="1800" dirty="0">
                          <a:effectLst/>
                          <a:latin typeface="Times New Roman" panose="02020603050405020304" pitchFamily="18" charset="0"/>
                          <a:ea typeface="Times New Roman"/>
                          <a:cs typeface="Times New Roman" panose="02020603050405020304" pitchFamily="18" charset="0"/>
                        </a:rPr>
                        <a:t>33,5</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r>
              <a:tr h="354897">
                <a:tc>
                  <a:txBody>
                    <a:bodyPr/>
                    <a:lstStyle/>
                    <a:p>
                      <a:pPr algn="just">
                        <a:lnSpc>
                          <a:spcPct val="115000"/>
                        </a:lnSpc>
                        <a:spcAft>
                          <a:spcPts val="0"/>
                        </a:spcAft>
                        <a:tabLst>
                          <a:tab pos="540385" algn="l"/>
                        </a:tabLst>
                      </a:pPr>
                      <a:r>
                        <a:rPr lang="tr-TR" sz="1800" dirty="0">
                          <a:effectLst/>
                          <a:latin typeface="Times New Roman" panose="02020603050405020304" pitchFamily="18" charset="0"/>
                          <a:ea typeface="Times New Roman"/>
                          <a:cs typeface="Times New Roman" panose="02020603050405020304" pitchFamily="18" charset="0"/>
                        </a:rPr>
                        <a:t>3.001-5.000</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a:lnSpc>
                          <a:spcPct val="115000"/>
                        </a:lnSpc>
                        <a:spcAft>
                          <a:spcPts val="0"/>
                        </a:spcAft>
                        <a:tabLst>
                          <a:tab pos="540385" algn="l"/>
                        </a:tabLst>
                      </a:pPr>
                      <a:r>
                        <a:rPr lang="tr-TR" sz="1800" dirty="0">
                          <a:effectLst/>
                          <a:latin typeface="Times New Roman" panose="02020603050405020304" pitchFamily="18" charset="0"/>
                          <a:ea typeface="Times New Roman"/>
                          <a:cs typeface="Times New Roman" panose="02020603050405020304" pitchFamily="18" charset="0"/>
                        </a:rPr>
                        <a:t>223</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a:lnSpc>
                          <a:spcPct val="115000"/>
                        </a:lnSpc>
                        <a:spcAft>
                          <a:spcPts val="0"/>
                        </a:spcAft>
                        <a:tabLst>
                          <a:tab pos="540385" algn="l"/>
                        </a:tabLst>
                      </a:pPr>
                      <a:r>
                        <a:rPr lang="tr-TR" sz="1800" dirty="0">
                          <a:effectLst/>
                          <a:latin typeface="Times New Roman" panose="02020603050405020304" pitchFamily="18" charset="0"/>
                          <a:ea typeface="Times New Roman"/>
                          <a:cs typeface="Times New Roman" panose="02020603050405020304" pitchFamily="18" charset="0"/>
                        </a:rPr>
                        <a:t>48,5</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r>
              <a:tr h="354897">
                <a:tc>
                  <a:txBody>
                    <a:bodyPr/>
                    <a:lstStyle/>
                    <a:p>
                      <a:pPr algn="just">
                        <a:lnSpc>
                          <a:spcPct val="115000"/>
                        </a:lnSpc>
                        <a:spcAft>
                          <a:spcPts val="0"/>
                        </a:spcAft>
                        <a:tabLst>
                          <a:tab pos="540385" algn="l"/>
                        </a:tabLst>
                      </a:pPr>
                      <a:r>
                        <a:rPr lang="tr-TR" sz="1800" dirty="0">
                          <a:effectLst/>
                          <a:latin typeface="Times New Roman" panose="02020603050405020304" pitchFamily="18" charset="0"/>
                          <a:ea typeface="Times New Roman"/>
                          <a:cs typeface="Times New Roman" panose="02020603050405020304" pitchFamily="18" charset="0"/>
                        </a:rPr>
                        <a:t>5.001 ve üzeri</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a:lnSpc>
                          <a:spcPct val="115000"/>
                        </a:lnSpc>
                        <a:spcAft>
                          <a:spcPts val="0"/>
                        </a:spcAft>
                        <a:tabLst>
                          <a:tab pos="540385" algn="l"/>
                        </a:tabLst>
                      </a:pPr>
                      <a:r>
                        <a:rPr lang="tr-TR" sz="1800" dirty="0">
                          <a:effectLst/>
                          <a:latin typeface="Times New Roman" panose="02020603050405020304" pitchFamily="18" charset="0"/>
                          <a:ea typeface="Times New Roman"/>
                          <a:cs typeface="Times New Roman" panose="02020603050405020304" pitchFamily="18" charset="0"/>
                        </a:rPr>
                        <a:t>15</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a:lnSpc>
                          <a:spcPct val="115000"/>
                        </a:lnSpc>
                        <a:spcAft>
                          <a:spcPts val="0"/>
                        </a:spcAft>
                        <a:tabLst>
                          <a:tab pos="540385" algn="l"/>
                        </a:tabLst>
                      </a:pPr>
                      <a:r>
                        <a:rPr lang="tr-TR" sz="1800" dirty="0">
                          <a:effectLst/>
                          <a:latin typeface="Times New Roman" panose="02020603050405020304" pitchFamily="18" charset="0"/>
                          <a:ea typeface="Times New Roman"/>
                          <a:cs typeface="Times New Roman" panose="02020603050405020304" pitchFamily="18" charset="0"/>
                        </a:rPr>
                        <a:t>3,3</a:t>
                      </a:r>
                      <a:endParaRPr lang="tr-TR" sz="1800" dirty="0">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r>
            </a:tbl>
          </a:graphicData>
        </a:graphic>
      </p:graphicFrame>
      <p:sp>
        <p:nvSpPr>
          <p:cNvPr id="4" name="Dikdörtgen 3"/>
          <p:cNvSpPr/>
          <p:nvPr/>
        </p:nvSpPr>
        <p:spPr>
          <a:xfrm>
            <a:off x="3563888" y="332656"/>
            <a:ext cx="2363147" cy="553998"/>
          </a:xfrm>
          <a:prstGeom prst="rect">
            <a:avLst/>
          </a:prstGeom>
        </p:spPr>
        <p:txBody>
          <a:bodyPr wrap="none">
            <a:spAutoFit/>
          </a:bodyPr>
          <a:lstStyle/>
          <a:p>
            <a:r>
              <a:rPr lang="tr-TR" sz="3000" b="1" dirty="0">
                <a:latin typeface="Times New Roman" panose="02020603050405020304" pitchFamily="18" charset="0"/>
                <a:cs typeface="Times New Roman" panose="02020603050405020304" pitchFamily="18" charset="0"/>
              </a:rPr>
              <a:t>BULGULAR</a:t>
            </a:r>
            <a:endParaRPr lang="tr-TR" sz="3000" b="1" dirty="0"/>
          </a:p>
        </p:txBody>
      </p:sp>
    </p:spTree>
    <p:extLst>
      <p:ext uri="{BB962C8B-B14F-4D97-AF65-F5344CB8AC3E}">
        <p14:creationId xmlns:p14="http://schemas.microsoft.com/office/powerpoint/2010/main" val="1733852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0-#ppt_w/2"/>
                                          </p:val>
                                        </p:tav>
                                        <p:tav tm="100000">
                                          <p:val>
                                            <p:strVal val="#ppt_x"/>
                                          </p:val>
                                        </p:tav>
                                      </p:tavLst>
                                    </p:anim>
                                    <p:anim calcmode="lin" valueType="num">
                                      <p:cBhvr additive="base">
                                        <p:cTn id="14"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0-#ppt_w/2"/>
                                          </p:val>
                                        </p:tav>
                                        <p:tav tm="100000">
                                          <p:val>
                                            <p:strVal val="#ppt_x"/>
                                          </p:val>
                                        </p:tav>
                                      </p:tavLst>
                                    </p:anim>
                                    <p:anim calcmode="lin" valueType="num">
                                      <p:cBhvr additive="base">
                                        <p:cTn id="20"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0-#ppt_w/2"/>
                                          </p:val>
                                        </p:tav>
                                        <p:tav tm="100000">
                                          <p:val>
                                            <p:strVal val="#ppt_x"/>
                                          </p:val>
                                        </p:tav>
                                      </p:tavLst>
                                    </p:anim>
                                    <p:anim calcmode="lin" valueType="num">
                                      <p:cBhvr additive="base">
                                        <p:cTn id="26"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nodeType="click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1+#ppt_w/2"/>
                                          </p:val>
                                        </p:tav>
                                        <p:tav tm="100000">
                                          <p:val>
                                            <p:strVal val="#ppt_x"/>
                                          </p:val>
                                        </p:tav>
                                      </p:tavLst>
                                    </p:anim>
                                    <p:anim calcmode="lin" valueType="num">
                                      <p:cBhvr additive="base">
                                        <p:cTn id="32" dur="500" fill="hold"/>
                                        <p:tgtEl>
                                          <p:spTgt spid="13"/>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2" fill="hold" nodeType="clickEffect">
                                  <p:stCondLst>
                                    <p:cond delay="0"/>
                                  </p:stCondLst>
                                  <p:childTnLst>
                                    <p:set>
                                      <p:cBhvr>
                                        <p:cTn id="36" dur="1" fill="hold">
                                          <p:stCondLst>
                                            <p:cond delay="0"/>
                                          </p:stCondLst>
                                        </p:cTn>
                                        <p:tgtEl>
                                          <p:spTgt spid="12"/>
                                        </p:tgtEl>
                                        <p:attrNameLst>
                                          <p:attrName>style.visibility</p:attrName>
                                        </p:attrNameLst>
                                      </p:cBhvr>
                                      <p:to>
                                        <p:strVal val="visible"/>
                                      </p:to>
                                    </p:set>
                                    <p:anim calcmode="lin" valueType="num">
                                      <p:cBhvr additive="base">
                                        <p:cTn id="37" dur="500" fill="hold"/>
                                        <p:tgtEl>
                                          <p:spTgt spid="12"/>
                                        </p:tgtEl>
                                        <p:attrNameLst>
                                          <p:attrName>ppt_x</p:attrName>
                                        </p:attrNameLst>
                                      </p:cBhvr>
                                      <p:tavLst>
                                        <p:tav tm="0">
                                          <p:val>
                                            <p:strVal val="1+#ppt_w/2"/>
                                          </p:val>
                                        </p:tav>
                                        <p:tav tm="100000">
                                          <p:val>
                                            <p:strVal val="#ppt_x"/>
                                          </p:val>
                                        </p:tav>
                                      </p:tavLst>
                                    </p:anim>
                                    <p:anim calcmode="lin" valueType="num">
                                      <p:cBhvr additive="base">
                                        <p:cTn id="38"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2" fill="hold" nodeType="clickEffect">
                                  <p:stCondLst>
                                    <p:cond delay="0"/>
                                  </p:stCondLst>
                                  <p:childTnLst>
                                    <p:set>
                                      <p:cBhvr>
                                        <p:cTn id="42" dur="1" fill="hold">
                                          <p:stCondLst>
                                            <p:cond delay="0"/>
                                          </p:stCondLst>
                                        </p:cTn>
                                        <p:tgtEl>
                                          <p:spTgt spid="11"/>
                                        </p:tgtEl>
                                        <p:attrNameLst>
                                          <p:attrName>style.visibility</p:attrName>
                                        </p:attrNameLst>
                                      </p:cBhvr>
                                      <p:to>
                                        <p:strVal val="visible"/>
                                      </p:to>
                                    </p:set>
                                    <p:anim calcmode="lin" valueType="num">
                                      <p:cBhvr additive="base">
                                        <p:cTn id="43" dur="500" fill="hold"/>
                                        <p:tgtEl>
                                          <p:spTgt spid="11"/>
                                        </p:tgtEl>
                                        <p:attrNameLst>
                                          <p:attrName>ppt_x</p:attrName>
                                        </p:attrNameLst>
                                      </p:cBhvr>
                                      <p:tavLst>
                                        <p:tav tm="0">
                                          <p:val>
                                            <p:strVal val="1+#ppt_w/2"/>
                                          </p:val>
                                        </p:tav>
                                        <p:tav tm="100000">
                                          <p:val>
                                            <p:strVal val="#ppt_x"/>
                                          </p:val>
                                        </p:tav>
                                      </p:tavLst>
                                    </p:anim>
                                    <p:anim calcmode="lin" valueType="num">
                                      <p:cBhvr additive="base">
                                        <p:cTn id="44" dur="500" fill="hold"/>
                                        <p:tgtEl>
                                          <p:spTgt spid="1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2875480"/>
            <a:ext cx="7848872" cy="2054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Dikdörtgen 9"/>
          <p:cNvSpPr/>
          <p:nvPr/>
        </p:nvSpPr>
        <p:spPr>
          <a:xfrm>
            <a:off x="1128339" y="2894480"/>
            <a:ext cx="6984776" cy="1754326"/>
          </a:xfrm>
          <a:prstGeom prst="rect">
            <a:avLst/>
          </a:prstGeom>
        </p:spPr>
        <p:txBody>
          <a:bodyPr wrap="square">
            <a:spAutoFit/>
          </a:bodyPr>
          <a:lstStyle/>
          <a:p>
            <a:pPr algn="ctr"/>
            <a:r>
              <a:rPr lang="tr-TR" sz="3600" dirty="0">
                <a:latin typeface="Times New Roman" panose="02020603050405020304" pitchFamily="18" charset="0"/>
                <a:cs typeface="Times New Roman" panose="02020603050405020304" pitchFamily="18" charset="0"/>
              </a:rPr>
              <a:t>KATILIMCILARIN TELEVİZYON REKLAMI MESAJLARINI ETİK BULUP BULMAMA ORANLARI</a:t>
            </a:r>
          </a:p>
        </p:txBody>
      </p:sp>
      <p:sp>
        <p:nvSpPr>
          <p:cNvPr id="8" name="Dikdörtgen 7"/>
          <p:cNvSpPr/>
          <p:nvPr/>
        </p:nvSpPr>
        <p:spPr>
          <a:xfrm>
            <a:off x="755576" y="3182512"/>
            <a:ext cx="7344816" cy="1754326"/>
          </a:xfrm>
          <a:prstGeom prst="rect">
            <a:avLst/>
          </a:prstGeom>
        </p:spPr>
        <p:txBody>
          <a:bodyPr wrap="square">
            <a:spAutoFit/>
          </a:bodyPr>
          <a:lstStyle/>
          <a:p>
            <a:r>
              <a:rPr lang="tr-TR" sz="3600" dirty="0">
                <a:latin typeface="Times New Roman" panose="02020603050405020304" pitchFamily="18" charset="0"/>
                <a:cs typeface="Times New Roman" panose="02020603050405020304" pitchFamily="18" charset="0"/>
              </a:rPr>
              <a:t>KATILIMCILARIN TELEVİZYON REKLAMI MESAJLARINI ETİK BULUP BULMAMA ORANLARI</a:t>
            </a:r>
          </a:p>
        </p:txBody>
      </p:sp>
      <p:graphicFrame>
        <p:nvGraphicFramePr>
          <p:cNvPr id="2" name="Tablo 1"/>
          <p:cNvGraphicFramePr>
            <a:graphicFrameLocks noGrp="1"/>
          </p:cNvGraphicFramePr>
          <p:nvPr>
            <p:extLst>
              <p:ext uri="{D42A27DB-BD31-4B8C-83A1-F6EECF244321}">
                <p14:modId xmlns:p14="http://schemas.microsoft.com/office/powerpoint/2010/main" val="2973110163"/>
              </p:ext>
            </p:extLst>
          </p:nvPr>
        </p:nvGraphicFramePr>
        <p:xfrm>
          <a:off x="755577" y="2060848"/>
          <a:ext cx="7632847" cy="1121664"/>
        </p:xfrm>
        <a:graphic>
          <a:graphicData uri="http://schemas.openxmlformats.org/drawingml/2006/table">
            <a:tbl>
              <a:tblPr/>
              <a:tblGrid>
                <a:gridCol w="5801635"/>
                <a:gridCol w="1096666"/>
                <a:gridCol w="734546"/>
              </a:tblGrid>
              <a:tr h="180340">
                <a:tc>
                  <a:txBody>
                    <a:bodyPr/>
                    <a:lstStyle/>
                    <a:p>
                      <a:pPr>
                        <a:lnSpc>
                          <a:spcPct val="115000"/>
                        </a:lnSpc>
                        <a:spcAft>
                          <a:spcPts val="0"/>
                        </a:spcAft>
                        <a:tabLst>
                          <a:tab pos="540385" algn="l"/>
                        </a:tabLst>
                      </a:pPr>
                      <a:r>
                        <a:rPr lang="tr-TR" sz="3200" b="1" i="0" dirty="0">
                          <a:solidFill>
                            <a:schemeClr val="tx1"/>
                          </a:solidFill>
                          <a:effectLst/>
                          <a:latin typeface="Times New Roman" panose="02020603050405020304" pitchFamily="18" charset="0"/>
                          <a:ea typeface="Calibri"/>
                          <a:cs typeface="Times New Roman" panose="02020603050405020304" pitchFamily="18" charset="0"/>
                        </a:rPr>
                        <a:t>Reklam Mesajlarında Etik Sorunlar Bulma</a:t>
                      </a:r>
                      <a:endParaRPr lang="tr-TR" sz="3200" i="0" dirty="0">
                        <a:solidFill>
                          <a:schemeClr val="tx1"/>
                        </a:solidFill>
                        <a:effectLst/>
                        <a:latin typeface="Times New Roman" panose="02020603050405020304" pitchFamily="18" charset="0"/>
                        <a:ea typeface="Calibri"/>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tabLst>
                          <a:tab pos="540385" algn="l"/>
                        </a:tabLst>
                      </a:pPr>
                      <a:r>
                        <a:rPr lang="tr-TR" sz="3200" b="1" i="0" dirty="0">
                          <a:solidFill>
                            <a:schemeClr val="tx1"/>
                          </a:solidFill>
                          <a:effectLst/>
                          <a:latin typeface="Times New Roman" panose="02020603050405020304" pitchFamily="18" charset="0"/>
                          <a:ea typeface="Calibri"/>
                          <a:cs typeface="Times New Roman" panose="02020603050405020304" pitchFamily="18" charset="0"/>
                        </a:rPr>
                        <a:t>f</a:t>
                      </a:r>
                      <a:endParaRPr lang="tr-TR" sz="3200" i="0" dirty="0">
                        <a:solidFill>
                          <a:schemeClr val="tx1"/>
                        </a:solidFill>
                        <a:effectLst/>
                        <a:latin typeface="Times New Roman" panose="02020603050405020304" pitchFamily="18" charset="0"/>
                        <a:ea typeface="Calibri"/>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indent="45720" algn="ctr">
                        <a:lnSpc>
                          <a:spcPct val="115000"/>
                        </a:lnSpc>
                        <a:spcAft>
                          <a:spcPts val="0"/>
                        </a:spcAft>
                        <a:tabLst>
                          <a:tab pos="540385" algn="l"/>
                        </a:tabLst>
                      </a:pPr>
                      <a:r>
                        <a:rPr lang="tr-TR" sz="3200" b="1" i="0" dirty="0">
                          <a:solidFill>
                            <a:schemeClr val="tx1"/>
                          </a:solidFill>
                          <a:effectLst/>
                          <a:latin typeface="Times New Roman" panose="02020603050405020304" pitchFamily="18" charset="0"/>
                          <a:ea typeface="Calibri"/>
                          <a:cs typeface="Times New Roman" panose="02020603050405020304" pitchFamily="18" charset="0"/>
                        </a:rPr>
                        <a:t>%</a:t>
                      </a:r>
                      <a:endParaRPr lang="tr-TR" sz="3200" i="0" dirty="0">
                        <a:solidFill>
                          <a:schemeClr val="tx1"/>
                        </a:solidFill>
                        <a:effectLst/>
                        <a:latin typeface="Times New Roman" panose="02020603050405020304" pitchFamily="18" charset="0"/>
                        <a:ea typeface="Calibri"/>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bl>
          </a:graphicData>
        </a:graphic>
      </p:graphicFrame>
      <p:graphicFrame>
        <p:nvGraphicFramePr>
          <p:cNvPr id="4" name="Tablo 3"/>
          <p:cNvGraphicFramePr>
            <a:graphicFrameLocks noGrp="1"/>
          </p:cNvGraphicFramePr>
          <p:nvPr>
            <p:extLst>
              <p:ext uri="{D42A27DB-BD31-4B8C-83A1-F6EECF244321}">
                <p14:modId xmlns:p14="http://schemas.microsoft.com/office/powerpoint/2010/main" val="1196615581"/>
              </p:ext>
            </p:extLst>
          </p:nvPr>
        </p:nvGraphicFramePr>
        <p:xfrm>
          <a:off x="755576" y="3614560"/>
          <a:ext cx="7632848" cy="560832"/>
        </p:xfrm>
        <a:graphic>
          <a:graphicData uri="http://schemas.openxmlformats.org/drawingml/2006/table">
            <a:tbl>
              <a:tblPr/>
              <a:tblGrid>
                <a:gridCol w="5801635"/>
                <a:gridCol w="1096666"/>
                <a:gridCol w="734547"/>
              </a:tblGrid>
              <a:tr h="180340">
                <a:tc>
                  <a:txBody>
                    <a:bodyPr/>
                    <a:lstStyle/>
                    <a:p>
                      <a:pPr>
                        <a:lnSpc>
                          <a:spcPct val="115000"/>
                        </a:lnSpc>
                        <a:spcAft>
                          <a:spcPts val="0"/>
                        </a:spcAft>
                        <a:tabLst>
                          <a:tab pos="540385" algn="l"/>
                        </a:tabLst>
                      </a:pPr>
                      <a:r>
                        <a:rPr lang="tr-TR" sz="3200" dirty="0" smtClean="0">
                          <a:solidFill>
                            <a:schemeClr val="tx1"/>
                          </a:solidFill>
                          <a:effectLst/>
                          <a:latin typeface="Times New Roman" panose="02020603050405020304" pitchFamily="18" charset="0"/>
                          <a:ea typeface="Calibri"/>
                          <a:cs typeface="Times New Roman" panose="02020603050405020304" pitchFamily="18" charset="0"/>
                        </a:rPr>
                        <a:t>Kısmen</a:t>
                      </a:r>
                      <a:endParaRPr lang="tr-TR" sz="3200" dirty="0">
                        <a:solidFill>
                          <a:schemeClr val="tx1"/>
                        </a:solidFill>
                        <a:effectLst/>
                        <a:latin typeface="Times New Roman" panose="02020603050405020304" pitchFamily="18" charset="0"/>
                        <a:ea typeface="Calibri"/>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lgn="ctr">
                        <a:lnSpc>
                          <a:spcPct val="115000"/>
                        </a:lnSpc>
                        <a:spcAft>
                          <a:spcPts val="0"/>
                        </a:spcAft>
                        <a:tabLst>
                          <a:tab pos="540385" algn="l"/>
                        </a:tabLst>
                      </a:pPr>
                      <a:r>
                        <a:rPr lang="tr-TR" sz="3200">
                          <a:solidFill>
                            <a:schemeClr val="tx1"/>
                          </a:solidFill>
                          <a:effectLst/>
                          <a:latin typeface="Times New Roman" panose="02020603050405020304" pitchFamily="18" charset="0"/>
                          <a:ea typeface="Calibri"/>
                          <a:cs typeface="Times New Roman" panose="02020603050405020304" pitchFamily="18" charset="0"/>
                        </a:rPr>
                        <a:t>156</a:t>
                      </a: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indent="-44450" algn="ctr">
                        <a:lnSpc>
                          <a:spcPct val="115000"/>
                        </a:lnSpc>
                        <a:spcAft>
                          <a:spcPts val="0"/>
                        </a:spcAft>
                        <a:tabLst>
                          <a:tab pos="540385" algn="l"/>
                        </a:tabLst>
                      </a:pPr>
                      <a:r>
                        <a:rPr lang="tr-TR" sz="3200" dirty="0">
                          <a:solidFill>
                            <a:schemeClr val="tx1"/>
                          </a:solidFill>
                          <a:effectLst/>
                          <a:latin typeface="Times New Roman" panose="02020603050405020304" pitchFamily="18" charset="0"/>
                          <a:ea typeface="Calibri"/>
                          <a:cs typeface="Times New Roman" panose="02020603050405020304" pitchFamily="18" charset="0"/>
                        </a:rPr>
                        <a:t> 34</a:t>
                      </a: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r>
            </a:tbl>
          </a:graphicData>
        </a:graphic>
      </p:graphicFrame>
      <p:graphicFrame>
        <p:nvGraphicFramePr>
          <p:cNvPr id="5" name="Tablo 4"/>
          <p:cNvGraphicFramePr>
            <a:graphicFrameLocks noGrp="1"/>
          </p:cNvGraphicFramePr>
          <p:nvPr>
            <p:extLst>
              <p:ext uri="{D42A27DB-BD31-4B8C-83A1-F6EECF244321}">
                <p14:modId xmlns:p14="http://schemas.microsoft.com/office/powerpoint/2010/main" val="4144313658"/>
              </p:ext>
            </p:extLst>
          </p:nvPr>
        </p:nvGraphicFramePr>
        <p:xfrm>
          <a:off x="755576" y="4118616"/>
          <a:ext cx="7632847" cy="560832"/>
        </p:xfrm>
        <a:graphic>
          <a:graphicData uri="http://schemas.openxmlformats.org/drawingml/2006/table">
            <a:tbl>
              <a:tblPr/>
              <a:tblGrid>
                <a:gridCol w="5801634"/>
                <a:gridCol w="1096667"/>
                <a:gridCol w="734546"/>
              </a:tblGrid>
              <a:tr h="360040">
                <a:tc>
                  <a:txBody>
                    <a:bodyPr/>
                    <a:lstStyle/>
                    <a:p>
                      <a:pPr>
                        <a:lnSpc>
                          <a:spcPct val="115000"/>
                        </a:lnSpc>
                        <a:spcAft>
                          <a:spcPts val="0"/>
                        </a:spcAft>
                        <a:tabLst>
                          <a:tab pos="540385" algn="l"/>
                        </a:tabLst>
                      </a:pPr>
                      <a:r>
                        <a:rPr lang="tr-TR" sz="3200" dirty="0">
                          <a:solidFill>
                            <a:schemeClr val="tx1"/>
                          </a:solidFill>
                          <a:effectLst/>
                          <a:latin typeface="Times New Roman" panose="02020603050405020304" pitchFamily="18" charset="0"/>
                          <a:ea typeface="Calibri"/>
                          <a:cs typeface="Times New Roman" panose="02020603050405020304" pitchFamily="18" charset="0"/>
                        </a:rPr>
                        <a:t>Hayır</a:t>
                      </a: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lgn="ctr">
                        <a:lnSpc>
                          <a:spcPct val="115000"/>
                        </a:lnSpc>
                        <a:spcAft>
                          <a:spcPts val="0"/>
                        </a:spcAft>
                        <a:tabLst>
                          <a:tab pos="540385" algn="l"/>
                        </a:tabLst>
                      </a:pPr>
                      <a:r>
                        <a:rPr lang="tr-TR" sz="3200" dirty="0">
                          <a:solidFill>
                            <a:schemeClr val="tx1"/>
                          </a:solidFill>
                          <a:effectLst/>
                          <a:latin typeface="Times New Roman" panose="02020603050405020304" pitchFamily="18" charset="0"/>
                          <a:ea typeface="Calibri"/>
                          <a:cs typeface="Times New Roman" panose="02020603050405020304" pitchFamily="18" charset="0"/>
                        </a:rPr>
                        <a:t>55</a:t>
                      </a: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lgn="ctr">
                        <a:lnSpc>
                          <a:spcPct val="115000"/>
                        </a:lnSpc>
                        <a:spcAft>
                          <a:spcPts val="0"/>
                        </a:spcAft>
                        <a:tabLst>
                          <a:tab pos="540385" algn="l"/>
                        </a:tabLst>
                      </a:pPr>
                      <a:r>
                        <a:rPr lang="tr-TR" sz="3200" dirty="0">
                          <a:solidFill>
                            <a:schemeClr val="tx1"/>
                          </a:solidFill>
                          <a:effectLst/>
                          <a:latin typeface="Times New Roman" panose="02020603050405020304" pitchFamily="18" charset="0"/>
                          <a:ea typeface="Calibri"/>
                          <a:cs typeface="Times New Roman" panose="02020603050405020304" pitchFamily="18" charset="0"/>
                        </a:rPr>
                        <a:t>12</a:t>
                      </a: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r>
            </a:tbl>
          </a:graphicData>
        </a:graphic>
      </p:graphicFrame>
      <p:graphicFrame>
        <p:nvGraphicFramePr>
          <p:cNvPr id="6" name="Tablo 5"/>
          <p:cNvGraphicFramePr>
            <a:graphicFrameLocks noGrp="1"/>
          </p:cNvGraphicFramePr>
          <p:nvPr>
            <p:extLst>
              <p:ext uri="{D42A27DB-BD31-4B8C-83A1-F6EECF244321}">
                <p14:modId xmlns:p14="http://schemas.microsoft.com/office/powerpoint/2010/main" val="664359019"/>
              </p:ext>
            </p:extLst>
          </p:nvPr>
        </p:nvGraphicFramePr>
        <p:xfrm>
          <a:off x="755577" y="4622672"/>
          <a:ext cx="7632846" cy="560832"/>
        </p:xfrm>
        <a:graphic>
          <a:graphicData uri="http://schemas.openxmlformats.org/drawingml/2006/table">
            <a:tbl>
              <a:tblPr/>
              <a:tblGrid>
                <a:gridCol w="5801633"/>
                <a:gridCol w="1096666"/>
                <a:gridCol w="734547"/>
              </a:tblGrid>
              <a:tr h="360040">
                <a:tc>
                  <a:txBody>
                    <a:bodyPr/>
                    <a:lstStyle/>
                    <a:p>
                      <a:pPr>
                        <a:lnSpc>
                          <a:spcPct val="115000"/>
                        </a:lnSpc>
                        <a:spcAft>
                          <a:spcPts val="0"/>
                        </a:spcAft>
                        <a:tabLst>
                          <a:tab pos="540385" algn="l"/>
                        </a:tabLst>
                      </a:pPr>
                      <a:r>
                        <a:rPr lang="tr-TR" sz="3200" dirty="0">
                          <a:solidFill>
                            <a:schemeClr val="tx1"/>
                          </a:solidFill>
                          <a:effectLst/>
                          <a:latin typeface="Times New Roman" panose="02020603050405020304" pitchFamily="18" charset="0"/>
                          <a:ea typeface="Calibri"/>
                          <a:cs typeface="Times New Roman" panose="02020603050405020304" pitchFamily="18" charset="0"/>
                        </a:rPr>
                        <a:t>Toplam</a:t>
                      </a: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tabLst>
                          <a:tab pos="540385" algn="l"/>
                        </a:tabLst>
                      </a:pPr>
                      <a:r>
                        <a:rPr lang="tr-TR" sz="3200" dirty="0">
                          <a:solidFill>
                            <a:schemeClr val="tx1"/>
                          </a:solidFill>
                          <a:effectLst/>
                          <a:latin typeface="Times New Roman" panose="02020603050405020304" pitchFamily="18" charset="0"/>
                          <a:ea typeface="Calibri"/>
                          <a:cs typeface="Times New Roman" panose="02020603050405020304" pitchFamily="18" charset="0"/>
                        </a:rPr>
                        <a:t>460</a:t>
                      </a: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indent="-44450" algn="ctr">
                        <a:lnSpc>
                          <a:spcPct val="115000"/>
                        </a:lnSpc>
                        <a:spcAft>
                          <a:spcPts val="0"/>
                        </a:spcAft>
                        <a:tabLst>
                          <a:tab pos="540385" algn="l"/>
                        </a:tabLst>
                      </a:pPr>
                      <a:r>
                        <a:rPr lang="tr-TR" sz="3200" dirty="0">
                          <a:solidFill>
                            <a:schemeClr val="tx1"/>
                          </a:solidFill>
                          <a:effectLst/>
                          <a:latin typeface="Times New Roman" panose="02020603050405020304" pitchFamily="18" charset="0"/>
                          <a:ea typeface="Calibri"/>
                          <a:cs typeface="Times New Roman" panose="02020603050405020304" pitchFamily="18" charset="0"/>
                        </a:rPr>
                        <a:t>100</a:t>
                      </a: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bl>
          </a:graphicData>
        </a:graphic>
      </p:graphicFrame>
      <p:graphicFrame>
        <p:nvGraphicFramePr>
          <p:cNvPr id="7" name="Tablo 6"/>
          <p:cNvGraphicFramePr>
            <a:graphicFrameLocks noGrp="1"/>
          </p:cNvGraphicFramePr>
          <p:nvPr>
            <p:extLst>
              <p:ext uri="{D42A27DB-BD31-4B8C-83A1-F6EECF244321}">
                <p14:modId xmlns:p14="http://schemas.microsoft.com/office/powerpoint/2010/main" val="1134695689"/>
              </p:ext>
            </p:extLst>
          </p:nvPr>
        </p:nvGraphicFramePr>
        <p:xfrm>
          <a:off x="755576" y="3125736"/>
          <a:ext cx="7632847" cy="560832"/>
        </p:xfrm>
        <a:graphic>
          <a:graphicData uri="http://schemas.openxmlformats.org/drawingml/2006/table">
            <a:tbl>
              <a:tblPr/>
              <a:tblGrid>
                <a:gridCol w="5801634"/>
                <a:gridCol w="1096666"/>
                <a:gridCol w="734547"/>
              </a:tblGrid>
              <a:tr h="180340">
                <a:tc>
                  <a:txBody>
                    <a:bodyPr/>
                    <a:lstStyle/>
                    <a:p>
                      <a:pPr>
                        <a:lnSpc>
                          <a:spcPct val="115000"/>
                        </a:lnSpc>
                        <a:spcAft>
                          <a:spcPts val="0"/>
                        </a:spcAft>
                        <a:tabLst>
                          <a:tab pos="540385" algn="l"/>
                        </a:tabLst>
                      </a:pPr>
                      <a:r>
                        <a:rPr lang="tr-TR" sz="3200" b="0" dirty="0">
                          <a:solidFill>
                            <a:schemeClr val="tx1"/>
                          </a:solidFill>
                          <a:effectLst/>
                          <a:latin typeface="Times New Roman" panose="02020603050405020304" pitchFamily="18" charset="0"/>
                          <a:ea typeface="Calibri"/>
                          <a:cs typeface="Times New Roman" panose="02020603050405020304" pitchFamily="18" charset="0"/>
                        </a:rPr>
                        <a:t>Evet</a:t>
                      </a: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indent="-44450" algn="ctr">
                        <a:lnSpc>
                          <a:spcPct val="115000"/>
                        </a:lnSpc>
                        <a:spcAft>
                          <a:spcPts val="0"/>
                        </a:spcAft>
                        <a:tabLst>
                          <a:tab pos="540385" algn="l"/>
                        </a:tabLst>
                      </a:pPr>
                      <a:r>
                        <a:rPr lang="tr-TR" sz="3200" b="0" dirty="0">
                          <a:solidFill>
                            <a:schemeClr val="tx1"/>
                          </a:solidFill>
                          <a:effectLst/>
                          <a:latin typeface="Times New Roman" panose="02020603050405020304" pitchFamily="18" charset="0"/>
                          <a:ea typeface="Calibri"/>
                          <a:cs typeface="Times New Roman" panose="02020603050405020304" pitchFamily="18" charset="0"/>
                        </a:rPr>
                        <a:t>249</a:t>
                      </a: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lgn="ctr">
                        <a:lnSpc>
                          <a:spcPct val="115000"/>
                        </a:lnSpc>
                        <a:spcAft>
                          <a:spcPts val="0"/>
                        </a:spcAft>
                        <a:tabLst>
                          <a:tab pos="540385" algn="l"/>
                        </a:tabLst>
                      </a:pPr>
                      <a:r>
                        <a:rPr lang="tr-TR" sz="3200" b="0" dirty="0">
                          <a:solidFill>
                            <a:schemeClr val="tx1"/>
                          </a:solidFill>
                          <a:effectLst/>
                          <a:latin typeface="Times New Roman" panose="02020603050405020304" pitchFamily="18" charset="0"/>
                          <a:ea typeface="Calibri"/>
                          <a:cs typeface="Times New Roman" panose="02020603050405020304" pitchFamily="18" charset="0"/>
                        </a:rPr>
                        <a:t>54</a:t>
                      </a: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r>
            </a:tbl>
          </a:graphicData>
        </a:graphic>
      </p:graphicFrame>
      <p:graphicFrame>
        <p:nvGraphicFramePr>
          <p:cNvPr id="9" name="Tablo 8"/>
          <p:cNvGraphicFramePr>
            <a:graphicFrameLocks noGrp="1"/>
          </p:cNvGraphicFramePr>
          <p:nvPr>
            <p:extLst>
              <p:ext uri="{D42A27DB-BD31-4B8C-83A1-F6EECF244321}">
                <p14:modId xmlns:p14="http://schemas.microsoft.com/office/powerpoint/2010/main" val="3991638438"/>
              </p:ext>
            </p:extLst>
          </p:nvPr>
        </p:nvGraphicFramePr>
        <p:xfrm>
          <a:off x="755576" y="3110504"/>
          <a:ext cx="7632847" cy="560832"/>
        </p:xfrm>
        <a:graphic>
          <a:graphicData uri="http://schemas.openxmlformats.org/drawingml/2006/table">
            <a:tbl>
              <a:tblPr/>
              <a:tblGrid>
                <a:gridCol w="5801634"/>
                <a:gridCol w="1096666"/>
                <a:gridCol w="734547"/>
              </a:tblGrid>
              <a:tr h="180340">
                <a:tc>
                  <a:txBody>
                    <a:bodyPr/>
                    <a:lstStyle/>
                    <a:p>
                      <a:pPr>
                        <a:lnSpc>
                          <a:spcPct val="115000"/>
                        </a:lnSpc>
                        <a:spcAft>
                          <a:spcPts val="0"/>
                        </a:spcAft>
                        <a:tabLst>
                          <a:tab pos="540385" algn="l"/>
                        </a:tabLst>
                      </a:pPr>
                      <a:r>
                        <a:rPr lang="tr-TR" sz="3200" b="0" dirty="0">
                          <a:solidFill>
                            <a:schemeClr val="tx1"/>
                          </a:solidFill>
                          <a:effectLst/>
                          <a:latin typeface="Times New Roman" panose="02020603050405020304" pitchFamily="18" charset="0"/>
                          <a:ea typeface="Calibri"/>
                          <a:cs typeface="Times New Roman" panose="02020603050405020304" pitchFamily="18" charset="0"/>
                        </a:rPr>
                        <a:t>Evet</a:t>
                      </a: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indent="-44450" algn="ctr">
                        <a:lnSpc>
                          <a:spcPct val="115000"/>
                        </a:lnSpc>
                        <a:spcAft>
                          <a:spcPts val="0"/>
                        </a:spcAft>
                        <a:tabLst>
                          <a:tab pos="540385" algn="l"/>
                        </a:tabLst>
                      </a:pPr>
                      <a:r>
                        <a:rPr lang="tr-TR" sz="3200" b="0" dirty="0">
                          <a:solidFill>
                            <a:schemeClr val="tx1"/>
                          </a:solidFill>
                          <a:effectLst/>
                          <a:latin typeface="Times New Roman" panose="02020603050405020304" pitchFamily="18" charset="0"/>
                          <a:ea typeface="Calibri"/>
                          <a:cs typeface="Times New Roman" panose="02020603050405020304" pitchFamily="18" charset="0"/>
                        </a:rPr>
                        <a:t>249</a:t>
                      </a: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a:lnSpc>
                          <a:spcPct val="115000"/>
                        </a:lnSpc>
                        <a:spcAft>
                          <a:spcPts val="0"/>
                        </a:spcAft>
                        <a:tabLst>
                          <a:tab pos="540385" algn="l"/>
                        </a:tabLst>
                      </a:pPr>
                      <a:r>
                        <a:rPr lang="tr-TR" sz="3200" b="0" dirty="0">
                          <a:solidFill>
                            <a:schemeClr val="tx1"/>
                          </a:solidFill>
                          <a:effectLst/>
                          <a:latin typeface="Times New Roman" panose="02020603050405020304" pitchFamily="18" charset="0"/>
                          <a:ea typeface="Calibri"/>
                          <a:cs typeface="Times New Roman" panose="02020603050405020304" pitchFamily="18" charset="0"/>
                        </a:rPr>
                        <a:t>54</a:t>
                      </a: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bl>
          </a:graphicData>
        </a:graphic>
      </p:graphicFrame>
      <p:sp>
        <p:nvSpPr>
          <p:cNvPr id="3" name="Dikdörtgen 2"/>
          <p:cNvSpPr/>
          <p:nvPr/>
        </p:nvSpPr>
        <p:spPr>
          <a:xfrm>
            <a:off x="107504" y="736248"/>
            <a:ext cx="8856984" cy="892552"/>
          </a:xfrm>
          <a:prstGeom prst="rect">
            <a:avLst/>
          </a:prstGeom>
        </p:spPr>
        <p:txBody>
          <a:bodyPr wrap="square">
            <a:spAutoFit/>
          </a:bodyPr>
          <a:lstStyle/>
          <a:p>
            <a:pPr algn="ctr"/>
            <a:r>
              <a:rPr lang="tr-TR" sz="2600" b="1" dirty="0">
                <a:latin typeface="Times New Roman" panose="02020603050405020304" pitchFamily="18" charset="0"/>
                <a:cs typeface="Times New Roman" panose="02020603050405020304" pitchFamily="18" charset="0"/>
              </a:rPr>
              <a:t>KATILIMCILARIN TELEVİZYON REKLAMI MESAJLARINI ETİK BULUP BULMAMA ORANLARI</a:t>
            </a:r>
          </a:p>
        </p:txBody>
      </p:sp>
    </p:spTree>
    <p:extLst>
      <p:ext uri="{BB962C8B-B14F-4D97-AF65-F5344CB8AC3E}">
        <p14:creationId xmlns:p14="http://schemas.microsoft.com/office/powerpoint/2010/main" val="2106868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checkerboard(across)">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744216"/>
            <a:ext cx="8229600" cy="4061048"/>
          </a:xfrm>
        </p:spPr>
        <p:txBody>
          <a:bodyPr>
            <a:normAutofit/>
          </a:bodyPr>
          <a:lstStyle/>
          <a:p>
            <a:pPr marL="0" indent="0" algn="just">
              <a:buNone/>
            </a:pPr>
            <a:r>
              <a:rPr lang="tr-TR" sz="3100" dirty="0" smtClean="0">
                <a:latin typeface="Times New Roman" panose="02020603050405020304" pitchFamily="18" charset="0"/>
                <a:cs typeface="Times New Roman" panose="02020603050405020304" pitchFamily="18" charset="0"/>
              </a:rPr>
              <a:t>Tüketicilerin televizyon reklamlarına ilişkin </a:t>
            </a:r>
            <a:r>
              <a:rPr lang="tr-TR" sz="3100" dirty="0" err="1" smtClean="0">
                <a:latin typeface="Times New Roman" panose="02020603050405020304" pitchFamily="18" charset="0"/>
                <a:cs typeface="Times New Roman" panose="02020603050405020304" pitchFamily="18" charset="0"/>
              </a:rPr>
              <a:t>etiksel</a:t>
            </a:r>
            <a:r>
              <a:rPr lang="tr-TR" sz="3100" dirty="0" smtClean="0">
                <a:latin typeface="Times New Roman" panose="02020603050405020304" pitchFamily="18" charset="0"/>
                <a:cs typeface="Times New Roman" panose="02020603050405020304" pitchFamily="18" charset="0"/>
              </a:rPr>
              <a:t> algılamaları ile ilgili </a:t>
            </a:r>
            <a:r>
              <a:rPr lang="tr-TR" sz="3100" dirty="0" smtClean="0">
                <a:solidFill>
                  <a:srgbClr val="FFC000"/>
                </a:solidFill>
                <a:latin typeface="Times New Roman" panose="02020603050405020304" pitchFamily="18" charset="0"/>
                <a:cs typeface="Times New Roman" panose="02020603050405020304" pitchFamily="18" charset="0"/>
              </a:rPr>
              <a:t>23</a:t>
            </a:r>
            <a:r>
              <a:rPr lang="tr-TR" sz="3100" dirty="0" smtClean="0">
                <a:latin typeface="Times New Roman" panose="02020603050405020304" pitchFamily="18" charset="0"/>
                <a:cs typeface="Times New Roman" panose="02020603050405020304" pitchFamily="18" charset="0"/>
              </a:rPr>
              <a:t> değişkene faktör analizi uygulanmıştır. Analizde faktör yükleri düşük olan </a:t>
            </a:r>
            <a:r>
              <a:rPr lang="tr-TR" sz="3100" dirty="0" smtClean="0">
                <a:solidFill>
                  <a:srgbClr val="FFC000"/>
                </a:solidFill>
                <a:latin typeface="Times New Roman" panose="02020603050405020304" pitchFamily="18" charset="0"/>
                <a:cs typeface="Times New Roman" panose="02020603050405020304" pitchFamily="18" charset="0"/>
              </a:rPr>
              <a:t>5</a:t>
            </a:r>
            <a:r>
              <a:rPr lang="tr-TR" sz="3100" dirty="0" smtClean="0">
                <a:latin typeface="Times New Roman" panose="02020603050405020304" pitchFamily="18" charset="0"/>
                <a:cs typeface="Times New Roman" panose="02020603050405020304" pitchFamily="18" charset="0"/>
              </a:rPr>
              <a:t> değişken çıkarılmış ve kalan </a:t>
            </a:r>
            <a:r>
              <a:rPr lang="tr-TR" sz="3100" dirty="0" smtClean="0">
                <a:solidFill>
                  <a:srgbClr val="FFC000"/>
                </a:solidFill>
                <a:latin typeface="Times New Roman" panose="02020603050405020304" pitchFamily="18" charset="0"/>
                <a:cs typeface="Times New Roman" panose="02020603050405020304" pitchFamily="18" charset="0"/>
              </a:rPr>
              <a:t>18</a:t>
            </a:r>
            <a:r>
              <a:rPr lang="tr-TR" sz="3100" dirty="0" smtClean="0">
                <a:latin typeface="Times New Roman" panose="02020603050405020304" pitchFamily="18" charset="0"/>
                <a:cs typeface="Times New Roman" panose="02020603050405020304" pitchFamily="18" charset="0"/>
              </a:rPr>
              <a:t> değişkene yeniden faktör analizi uygulanmıştır. Faktör analizi sonucu öz değerleri 1’den büyük dört faktör belirlenmiştir.</a:t>
            </a:r>
            <a:endParaRPr lang="tr-TR" sz="3100" dirty="0">
              <a:latin typeface="Times New Roman" panose="02020603050405020304" pitchFamily="18" charset="0"/>
              <a:cs typeface="Times New Roman" panose="02020603050405020304" pitchFamily="18" charset="0"/>
            </a:endParaRPr>
          </a:p>
        </p:txBody>
      </p:sp>
      <p:sp>
        <p:nvSpPr>
          <p:cNvPr id="2" name="Dikdörtgen 1"/>
          <p:cNvSpPr/>
          <p:nvPr/>
        </p:nvSpPr>
        <p:spPr>
          <a:xfrm>
            <a:off x="755576" y="404664"/>
            <a:ext cx="7920880" cy="1015663"/>
          </a:xfrm>
          <a:prstGeom prst="rect">
            <a:avLst/>
          </a:prstGeom>
        </p:spPr>
        <p:txBody>
          <a:bodyPr wrap="square">
            <a:spAutoFit/>
          </a:bodyPr>
          <a:lstStyle/>
          <a:p>
            <a:pPr algn="ctr"/>
            <a:r>
              <a:rPr lang="tr-TR" sz="3000" b="1" dirty="0">
                <a:latin typeface="Times New Roman" panose="02020603050405020304" pitchFamily="18" charset="0"/>
                <a:cs typeface="Times New Roman" panose="02020603050405020304" pitchFamily="18" charset="0"/>
              </a:rPr>
              <a:t>REKLAM MESAJLARINDA ALGILANAN </a:t>
            </a:r>
            <a:endParaRPr lang="tr-TR" sz="3000" b="1" dirty="0" smtClean="0">
              <a:latin typeface="Times New Roman" panose="02020603050405020304" pitchFamily="18" charset="0"/>
              <a:cs typeface="Times New Roman" panose="02020603050405020304" pitchFamily="18" charset="0"/>
            </a:endParaRPr>
          </a:p>
          <a:p>
            <a:pPr algn="ctr"/>
            <a:r>
              <a:rPr lang="tr-TR" sz="3000" b="1" dirty="0" smtClean="0">
                <a:latin typeface="Times New Roman" panose="02020603050405020304" pitchFamily="18" charset="0"/>
                <a:cs typeface="Times New Roman" panose="02020603050405020304" pitchFamily="18" charset="0"/>
              </a:rPr>
              <a:t>ETİKSEL </a:t>
            </a:r>
            <a:r>
              <a:rPr lang="tr-TR" sz="3000" b="1" dirty="0">
                <a:latin typeface="Times New Roman" panose="02020603050405020304" pitchFamily="18" charset="0"/>
                <a:cs typeface="Times New Roman" panose="02020603050405020304" pitchFamily="18" charset="0"/>
              </a:rPr>
              <a:t>FAKTÖRLER</a:t>
            </a:r>
          </a:p>
        </p:txBody>
      </p:sp>
    </p:spTree>
    <p:extLst>
      <p:ext uri="{BB962C8B-B14F-4D97-AF65-F5344CB8AC3E}">
        <p14:creationId xmlns:p14="http://schemas.microsoft.com/office/powerpoint/2010/main" val="243113941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p:cNvGraphicFramePr>
            <a:graphicFrameLocks noGrp="1"/>
          </p:cNvGraphicFramePr>
          <p:nvPr>
            <p:extLst>
              <p:ext uri="{D42A27DB-BD31-4B8C-83A1-F6EECF244321}">
                <p14:modId xmlns:p14="http://schemas.microsoft.com/office/powerpoint/2010/main" val="2936767878"/>
              </p:ext>
            </p:extLst>
          </p:nvPr>
        </p:nvGraphicFramePr>
        <p:xfrm>
          <a:off x="35496" y="0"/>
          <a:ext cx="9218160" cy="5763812"/>
        </p:xfrm>
        <a:graphic>
          <a:graphicData uri="http://schemas.openxmlformats.org/drawingml/2006/table">
            <a:tbl>
              <a:tblPr firstRow="1" firstCol="1" lastRow="1" lastCol="1" bandRow="1" bandCol="1">
                <a:tableStyleId>{5C22544A-7EE6-4342-B048-85BDC9FD1C3A}</a:tableStyleId>
              </a:tblPr>
              <a:tblGrid>
                <a:gridCol w="4968552"/>
                <a:gridCol w="1296144"/>
                <a:gridCol w="936104"/>
                <a:gridCol w="864096"/>
                <a:gridCol w="1153264"/>
              </a:tblGrid>
              <a:tr h="587395">
                <a:tc>
                  <a:txBody>
                    <a:bodyPr/>
                    <a:lstStyle/>
                    <a:p>
                      <a:pPr>
                        <a:lnSpc>
                          <a:spcPct val="115000"/>
                        </a:lnSpc>
                        <a:spcAft>
                          <a:spcPts val="0"/>
                        </a:spcAft>
                        <a:tabLst>
                          <a:tab pos="3696970" algn="l"/>
                        </a:tabLst>
                      </a:pPr>
                      <a:r>
                        <a:rPr lang="tr-TR" sz="2000" dirty="0" smtClean="0">
                          <a:effectLst/>
                          <a:latin typeface="Times New Roman" panose="02020603050405020304" pitchFamily="18" charset="0"/>
                          <a:cs typeface="Times New Roman" panose="02020603050405020304" pitchFamily="18" charset="0"/>
                        </a:rPr>
                        <a:t>ALGISAL FAKTÖRLER*</a:t>
                      </a:r>
                      <a:endParaRPr lang="tr-TR" sz="2000" dirty="0">
                        <a:effectLst/>
                        <a:latin typeface="Times New Roman" panose="02020603050405020304" pitchFamily="18" charset="0"/>
                        <a:ea typeface="Times New Roman"/>
                        <a:cs typeface="Times New Roman" panose="02020603050405020304" pitchFamily="18" charset="0"/>
                      </a:endParaRPr>
                    </a:p>
                  </a:txBody>
                  <a:tcPr marL="68580" marR="68580" marT="0" marB="0">
                    <a:solidFill>
                      <a:srgbClr val="FFC000"/>
                    </a:solidFill>
                  </a:tcPr>
                </a:tc>
                <a:tc>
                  <a:txBody>
                    <a:bodyPr/>
                    <a:lstStyle/>
                    <a:p>
                      <a:pPr algn="ctr">
                        <a:lnSpc>
                          <a:spcPct val="115000"/>
                        </a:lnSpc>
                        <a:spcAft>
                          <a:spcPts val="0"/>
                        </a:spcAft>
                      </a:pPr>
                      <a:r>
                        <a:rPr lang="tr-TR" sz="1600" b="1" smtClean="0">
                          <a:effectLst/>
                          <a:latin typeface="Times New Roman" panose="02020603050405020304" pitchFamily="18" charset="0"/>
                          <a:cs typeface="Times New Roman" panose="02020603050405020304" pitchFamily="18" charset="0"/>
                        </a:rPr>
                        <a:t>Cronbach's Alpha</a:t>
                      </a:r>
                      <a:endParaRPr lang="tr-TR" sz="1600" b="1" dirty="0">
                        <a:effectLst/>
                        <a:latin typeface="Times New Roman" panose="02020603050405020304" pitchFamily="18" charset="0"/>
                        <a:ea typeface="Times New Roman"/>
                        <a:cs typeface="Times New Roman" panose="02020603050405020304" pitchFamily="18" charset="0"/>
                      </a:endParaRPr>
                    </a:p>
                  </a:txBody>
                  <a:tcPr marL="68580" marR="68580" marT="0" marB="0">
                    <a:solidFill>
                      <a:srgbClr val="FFC000"/>
                    </a:solidFill>
                  </a:tcPr>
                </a:tc>
                <a:tc>
                  <a:txBody>
                    <a:bodyPr/>
                    <a:lstStyle/>
                    <a:p>
                      <a:pPr algn="ctr">
                        <a:lnSpc>
                          <a:spcPct val="115000"/>
                        </a:lnSpc>
                        <a:spcAft>
                          <a:spcPts val="0"/>
                        </a:spcAft>
                      </a:pPr>
                      <a:r>
                        <a:rPr lang="tr-TR" sz="1600" b="1" smtClean="0">
                          <a:effectLst/>
                          <a:latin typeface="Times New Roman" panose="02020603050405020304" pitchFamily="18" charset="0"/>
                          <a:cs typeface="Times New Roman" panose="02020603050405020304" pitchFamily="18" charset="0"/>
                        </a:rPr>
                        <a:t>Özdeğer</a:t>
                      </a:r>
                      <a:endParaRPr lang="tr-TR" sz="1600" b="1" dirty="0">
                        <a:effectLst/>
                        <a:latin typeface="Times New Roman" panose="02020603050405020304" pitchFamily="18" charset="0"/>
                        <a:ea typeface="Times New Roman"/>
                        <a:cs typeface="Times New Roman" panose="02020603050405020304" pitchFamily="18" charset="0"/>
                      </a:endParaRPr>
                    </a:p>
                  </a:txBody>
                  <a:tcPr marL="68580" marR="68580" marT="0" marB="0">
                    <a:solidFill>
                      <a:srgbClr val="FFC000"/>
                    </a:solidFill>
                  </a:tcPr>
                </a:tc>
                <a:tc>
                  <a:txBody>
                    <a:bodyPr/>
                    <a:lstStyle/>
                    <a:p>
                      <a:pPr algn="ctr">
                        <a:lnSpc>
                          <a:spcPct val="115000"/>
                        </a:lnSpc>
                        <a:spcAft>
                          <a:spcPts val="0"/>
                        </a:spcAft>
                      </a:pPr>
                      <a:r>
                        <a:rPr lang="tr-TR" sz="1600" b="1" dirty="0" err="1" smtClean="0">
                          <a:effectLst/>
                          <a:latin typeface="Times New Roman" panose="02020603050405020304" pitchFamily="18" charset="0"/>
                          <a:cs typeface="Times New Roman" panose="02020603050405020304" pitchFamily="18" charset="0"/>
                        </a:rPr>
                        <a:t>Varyans</a:t>
                      </a:r>
                      <a:r>
                        <a:rPr lang="tr-TR" sz="1600" b="1" dirty="0" smtClean="0">
                          <a:effectLst/>
                          <a:latin typeface="Times New Roman" panose="02020603050405020304" pitchFamily="18" charset="0"/>
                          <a:cs typeface="Times New Roman" panose="02020603050405020304" pitchFamily="18" charset="0"/>
                        </a:rPr>
                        <a:t> Yüzdesi</a:t>
                      </a:r>
                      <a:endParaRPr lang="tr-TR" sz="1600" b="1" dirty="0">
                        <a:effectLst/>
                        <a:latin typeface="Times New Roman" panose="02020603050405020304" pitchFamily="18" charset="0"/>
                        <a:ea typeface="Times New Roman"/>
                        <a:cs typeface="Times New Roman" panose="02020603050405020304" pitchFamily="18" charset="0"/>
                      </a:endParaRPr>
                    </a:p>
                  </a:txBody>
                  <a:tcPr marL="68580" marR="68580" marT="0" marB="0">
                    <a:solidFill>
                      <a:srgbClr val="FFC000"/>
                    </a:solidFill>
                  </a:tcPr>
                </a:tc>
                <a:tc>
                  <a:txBody>
                    <a:bodyPr/>
                    <a:lstStyle/>
                    <a:p>
                      <a:pPr marR="38100" algn="ctr">
                        <a:lnSpc>
                          <a:spcPct val="115000"/>
                        </a:lnSpc>
                        <a:spcAft>
                          <a:spcPts val="0"/>
                        </a:spcAft>
                        <a:tabLst>
                          <a:tab pos="1828800" algn="l"/>
                          <a:tab pos="1943100" algn="l"/>
                          <a:tab pos="2713990" algn="l"/>
                          <a:tab pos="3696970" algn="l"/>
                        </a:tabLst>
                      </a:pPr>
                      <a:r>
                        <a:rPr lang="tr-TR" sz="1600" b="1" dirty="0" smtClean="0">
                          <a:effectLst/>
                          <a:latin typeface="Times New Roman" panose="02020603050405020304" pitchFamily="18" charset="0"/>
                          <a:cs typeface="Times New Roman" panose="02020603050405020304" pitchFamily="18" charset="0"/>
                        </a:rPr>
                        <a:t>Faktör Yükleri</a:t>
                      </a:r>
                      <a:endParaRPr lang="tr-TR" sz="1600" b="1" dirty="0">
                        <a:effectLst/>
                        <a:latin typeface="Times New Roman" panose="02020603050405020304" pitchFamily="18" charset="0"/>
                        <a:ea typeface="Times New Roman"/>
                        <a:cs typeface="Times New Roman" panose="02020603050405020304" pitchFamily="18" charset="0"/>
                      </a:endParaRPr>
                    </a:p>
                  </a:txBody>
                  <a:tcPr marL="68580" marR="68580" marT="0" marB="0">
                    <a:solidFill>
                      <a:srgbClr val="FFC000"/>
                    </a:solidFill>
                  </a:tcPr>
                </a:tc>
              </a:tr>
              <a:tr h="1321638">
                <a:tc>
                  <a:txBody>
                    <a:bodyPr/>
                    <a:lstStyle/>
                    <a:p>
                      <a:pPr marL="505460" indent="-505460" algn="just">
                        <a:lnSpc>
                          <a:spcPct val="115000"/>
                        </a:lnSpc>
                        <a:spcAft>
                          <a:spcPts val="0"/>
                        </a:spcAft>
                      </a:pPr>
                      <a:r>
                        <a:rPr lang="tr-TR" sz="2400" dirty="0" smtClean="0">
                          <a:effectLst/>
                          <a:latin typeface="Times New Roman" panose="02020603050405020304" pitchFamily="18" charset="0"/>
                          <a:cs typeface="Times New Roman" panose="02020603050405020304" pitchFamily="18" charset="0"/>
                        </a:rPr>
                        <a:t>FAKTÖR 1: ERKEK</a:t>
                      </a:r>
                      <a:r>
                        <a:rPr lang="tr-TR" sz="2400" baseline="0" dirty="0" smtClean="0">
                          <a:effectLst/>
                          <a:latin typeface="Times New Roman" panose="02020603050405020304" pitchFamily="18" charset="0"/>
                          <a:cs typeface="Times New Roman" panose="02020603050405020304" pitchFamily="18" charset="0"/>
                        </a:rPr>
                        <a:t>, KADIN  VE ÇOCUKLARIN MANİPÜLASYONU BOYUTU</a:t>
                      </a:r>
                      <a:endParaRPr lang="tr-TR" sz="2400" dirty="0">
                        <a:effectLst/>
                        <a:latin typeface="Times New Roman" panose="02020603050405020304" pitchFamily="18" charset="0"/>
                        <a:ea typeface="Times New Roman"/>
                        <a:cs typeface="Times New Roman" panose="02020603050405020304" pitchFamily="18" charset="0"/>
                      </a:endParaRPr>
                    </a:p>
                  </a:txBody>
                  <a:tcPr marL="68580" marR="68580" marT="0" marB="0" anchor="ctr"/>
                </a:tc>
                <a:tc>
                  <a:txBody>
                    <a:bodyPr/>
                    <a:lstStyle/>
                    <a:p>
                      <a:pPr algn="ctr">
                        <a:lnSpc>
                          <a:spcPct val="115000"/>
                        </a:lnSpc>
                        <a:spcAft>
                          <a:spcPts val="0"/>
                        </a:spcAft>
                      </a:pPr>
                      <a:r>
                        <a:rPr lang="tr-TR" sz="1800" dirty="0">
                          <a:solidFill>
                            <a:schemeClr val="tx1"/>
                          </a:solidFill>
                          <a:effectLst/>
                          <a:latin typeface="Times New Roman" panose="02020603050405020304" pitchFamily="18" charset="0"/>
                          <a:cs typeface="Times New Roman" panose="02020603050405020304" pitchFamily="18" charset="0"/>
                        </a:rPr>
                        <a:t>,868</a:t>
                      </a:r>
                      <a:endParaRPr lang="tr-TR" sz="18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nchor="ctr"/>
                </a:tc>
                <a:tc>
                  <a:txBody>
                    <a:bodyPr/>
                    <a:lstStyle/>
                    <a:p>
                      <a:pPr algn="ctr">
                        <a:lnSpc>
                          <a:spcPct val="115000"/>
                        </a:lnSpc>
                        <a:spcAft>
                          <a:spcPts val="0"/>
                        </a:spcAft>
                      </a:pPr>
                      <a:r>
                        <a:rPr lang="tr-TR" sz="1800" dirty="0">
                          <a:solidFill>
                            <a:schemeClr val="tx1"/>
                          </a:solidFill>
                          <a:effectLst/>
                          <a:latin typeface="Times New Roman" panose="02020603050405020304" pitchFamily="18" charset="0"/>
                          <a:cs typeface="Times New Roman" panose="02020603050405020304" pitchFamily="18" charset="0"/>
                        </a:rPr>
                        <a:t>7,154</a:t>
                      </a:r>
                      <a:endParaRPr lang="tr-TR" sz="18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nchor="ctr"/>
                </a:tc>
                <a:tc>
                  <a:txBody>
                    <a:bodyPr/>
                    <a:lstStyle/>
                    <a:p>
                      <a:pPr algn="ctr">
                        <a:lnSpc>
                          <a:spcPct val="115000"/>
                        </a:lnSpc>
                        <a:spcAft>
                          <a:spcPts val="0"/>
                        </a:spcAft>
                      </a:pPr>
                      <a:r>
                        <a:rPr lang="tr-TR" sz="1800" dirty="0">
                          <a:solidFill>
                            <a:schemeClr val="tx1"/>
                          </a:solidFill>
                          <a:effectLst/>
                          <a:latin typeface="Times New Roman" panose="02020603050405020304" pitchFamily="18" charset="0"/>
                          <a:cs typeface="Times New Roman" panose="02020603050405020304" pitchFamily="18" charset="0"/>
                        </a:rPr>
                        <a:t>39,742</a:t>
                      </a:r>
                      <a:endParaRPr lang="tr-TR" sz="18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nchor="ctr"/>
                </a:tc>
                <a:tc>
                  <a:txBody>
                    <a:bodyPr/>
                    <a:lstStyle/>
                    <a:p>
                      <a:pPr algn="ctr">
                        <a:lnSpc>
                          <a:spcPct val="115000"/>
                        </a:lnSpc>
                        <a:spcAft>
                          <a:spcPts val="0"/>
                        </a:spcAft>
                      </a:pPr>
                      <a:r>
                        <a:rPr lang="tr-TR" sz="1800" dirty="0">
                          <a:solidFill>
                            <a:schemeClr val="tx1"/>
                          </a:solidFill>
                          <a:effectLst/>
                          <a:latin typeface="Times New Roman" panose="02020603050405020304" pitchFamily="18" charset="0"/>
                          <a:cs typeface="Times New Roman" panose="02020603050405020304" pitchFamily="18" charset="0"/>
                        </a:rPr>
                        <a:t> </a:t>
                      </a:r>
                      <a:endParaRPr lang="tr-TR" sz="18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nchor="ctr"/>
                </a:tc>
              </a:tr>
              <a:tr h="770956">
                <a:tc>
                  <a:txBody>
                    <a:bodyPr/>
                    <a:lstStyle/>
                    <a:p>
                      <a:pPr>
                        <a:lnSpc>
                          <a:spcPct val="115000"/>
                        </a:lnSpc>
                        <a:spcAft>
                          <a:spcPts val="0"/>
                        </a:spcAft>
                      </a:pPr>
                      <a:r>
                        <a:rPr lang="tr-TR" sz="1400" dirty="0">
                          <a:solidFill>
                            <a:schemeClr val="bg1"/>
                          </a:solidFill>
                          <a:effectLst/>
                          <a:latin typeface="Times New Roman" panose="02020603050405020304" pitchFamily="18" charset="0"/>
                          <a:cs typeface="Times New Roman" panose="02020603050405020304" pitchFamily="18" charset="0"/>
                        </a:rPr>
                        <a:t>Reklamlarda yer alan bazı mesajlar, çocukların beslenme alışkanlıkları üzerinde olumsuz etki yaratmaktadır  (sağlıksız beslenme).</a:t>
                      </a:r>
                      <a:endParaRPr lang="tr-TR" sz="1400" dirty="0">
                        <a:solidFill>
                          <a:schemeClr val="bg1"/>
                        </a:solidFill>
                        <a:effectLst/>
                        <a:latin typeface="Times New Roman" panose="02020603050405020304" pitchFamily="18" charset="0"/>
                        <a:ea typeface="Times New Roman"/>
                        <a:cs typeface="Times New Roman" panose="02020603050405020304" pitchFamily="18" charset="0"/>
                      </a:endParaRPr>
                    </a:p>
                  </a:txBody>
                  <a:tcPr marL="68580" marR="68580" marT="0" marB="0">
                    <a:solidFill>
                      <a:srgbClr val="92D050"/>
                    </a:solidFill>
                  </a:tcPr>
                </a:tc>
                <a:tc>
                  <a:txBody>
                    <a:bodyPr/>
                    <a:lstStyle/>
                    <a:p>
                      <a:pPr algn="ctr">
                        <a:lnSpc>
                          <a:spcPct val="115000"/>
                        </a:lnSpc>
                        <a:spcAft>
                          <a:spcPts val="0"/>
                        </a:spcAft>
                      </a:pPr>
                      <a:r>
                        <a:rPr lang="tr-TR" sz="1400" dirty="0">
                          <a:solidFill>
                            <a:schemeClr val="bg1"/>
                          </a:solidFill>
                          <a:effectLst/>
                          <a:latin typeface="Times New Roman" panose="02020603050405020304" pitchFamily="18" charset="0"/>
                          <a:cs typeface="Times New Roman" panose="02020603050405020304" pitchFamily="18" charset="0"/>
                        </a:rPr>
                        <a:t> </a:t>
                      </a:r>
                      <a:endParaRPr lang="tr-TR" sz="1400" dirty="0">
                        <a:solidFill>
                          <a:schemeClr val="bg1"/>
                        </a:solidFill>
                        <a:effectLst/>
                        <a:latin typeface="Times New Roman" panose="02020603050405020304" pitchFamily="18" charset="0"/>
                        <a:ea typeface="Times New Roman"/>
                        <a:cs typeface="Times New Roman" panose="02020603050405020304" pitchFamily="18" charset="0"/>
                      </a:endParaRPr>
                    </a:p>
                  </a:txBody>
                  <a:tcPr marL="68580" marR="68580" marT="0" marB="0" anchor="ctr">
                    <a:solidFill>
                      <a:srgbClr val="92D050"/>
                    </a:solidFill>
                  </a:tcPr>
                </a:tc>
                <a:tc>
                  <a:txBody>
                    <a:bodyPr/>
                    <a:lstStyle/>
                    <a:p>
                      <a:pPr algn="ctr">
                        <a:lnSpc>
                          <a:spcPct val="115000"/>
                        </a:lnSpc>
                        <a:spcAft>
                          <a:spcPts val="0"/>
                        </a:spcAft>
                      </a:pPr>
                      <a:r>
                        <a:rPr lang="tr-TR" sz="1400" dirty="0">
                          <a:solidFill>
                            <a:schemeClr val="bg1"/>
                          </a:solidFill>
                          <a:effectLst/>
                          <a:latin typeface="Times New Roman" panose="02020603050405020304" pitchFamily="18" charset="0"/>
                          <a:cs typeface="Times New Roman" panose="02020603050405020304" pitchFamily="18" charset="0"/>
                        </a:rPr>
                        <a:t> </a:t>
                      </a:r>
                      <a:endParaRPr lang="tr-TR" sz="1400" dirty="0">
                        <a:solidFill>
                          <a:schemeClr val="bg1"/>
                        </a:solidFill>
                        <a:effectLst/>
                        <a:latin typeface="Times New Roman" panose="02020603050405020304" pitchFamily="18" charset="0"/>
                        <a:ea typeface="Times New Roman"/>
                        <a:cs typeface="Times New Roman" panose="02020603050405020304" pitchFamily="18" charset="0"/>
                      </a:endParaRPr>
                    </a:p>
                  </a:txBody>
                  <a:tcPr marL="68580" marR="68580" marT="0" marB="0" anchor="ctr">
                    <a:solidFill>
                      <a:srgbClr val="92D050"/>
                    </a:solidFill>
                  </a:tcPr>
                </a:tc>
                <a:tc>
                  <a:txBody>
                    <a:bodyPr/>
                    <a:lstStyle/>
                    <a:p>
                      <a:pPr algn="ctr">
                        <a:lnSpc>
                          <a:spcPct val="115000"/>
                        </a:lnSpc>
                        <a:spcAft>
                          <a:spcPts val="0"/>
                        </a:spcAft>
                      </a:pPr>
                      <a:r>
                        <a:rPr lang="tr-TR" sz="1400">
                          <a:solidFill>
                            <a:schemeClr val="bg1"/>
                          </a:solidFill>
                          <a:effectLst/>
                          <a:latin typeface="Times New Roman" panose="02020603050405020304" pitchFamily="18" charset="0"/>
                          <a:cs typeface="Times New Roman" panose="02020603050405020304" pitchFamily="18" charset="0"/>
                        </a:rPr>
                        <a:t> </a:t>
                      </a:r>
                      <a:endParaRPr lang="tr-TR" sz="1400">
                        <a:solidFill>
                          <a:schemeClr val="bg1"/>
                        </a:solidFill>
                        <a:effectLst/>
                        <a:latin typeface="Times New Roman" panose="02020603050405020304" pitchFamily="18" charset="0"/>
                        <a:ea typeface="Times New Roman"/>
                        <a:cs typeface="Times New Roman" panose="02020603050405020304" pitchFamily="18" charset="0"/>
                      </a:endParaRPr>
                    </a:p>
                  </a:txBody>
                  <a:tcPr marL="68580" marR="68580" marT="0" marB="0" anchor="ctr">
                    <a:solidFill>
                      <a:srgbClr val="92D050"/>
                    </a:solidFill>
                  </a:tcPr>
                </a:tc>
                <a:tc>
                  <a:txBody>
                    <a:bodyPr/>
                    <a:lstStyle/>
                    <a:p>
                      <a:pPr algn="ctr">
                        <a:lnSpc>
                          <a:spcPct val="115000"/>
                        </a:lnSpc>
                        <a:spcAft>
                          <a:spcPts val="0"/>
                        </a:spcAft>
                      </a:pPr>
                      <a:r>
                        <a:rPr lang="tr-TR" sz="1400">
                          <a:solidFill>
                            <a:schemeClr val="bg1"/>
                          </a:solidFill>
                          <a:effectLst/>
                          <a:latin typeface="Times New Roman" panose="02020603050405020304" pitchFamily="18" charset="0"/>
                          <a:cs typeface="Times New Roman" panose="02020603050405020304" pitchFamily="18" charset="0"/>
                        </a:rPr>
                        <a:t>,756</a:t>
                      </a:r>
                      <a:endParaRPr lang="tr-TR" sz="1400">
                        <a:solidFill>
                          <a:schemeClr val="bg1"/>
                        </a:solidFill>
                        <a:effectLst/>
                        <a:latin typeface="Times New Roman" panose="02020603050405020304" pitchFamily="18" charset="0"/>
                        <a:ea typeface="Times New Roman"/>
                        <a:cs typeface="Times New Roman" panose="02020603050405020304" pitchFamily="18" charset="0"/>
                      </a:endParaRPr>
                    </a:p>
                  </a:txBody>
                  <a:tcPr marL="68580" marR="68580" marT="0" marB="0" anchor="ctr">
                    <a:solidFill>
                      <a:srgbClr val="92D050"/>
                    </a:solidFill>
                  </a:tcPr>
                </a:tc>
              </a:tr>
              <a:tr h="1027941">
                <a:tc>
                  <a:txBody>
                    <a:bodyPr/>
                    <a:lstStyle/>
                    <a:p>
                      <a:pPr>
                        <a:lnSpc>
                          <a:spcPct val="115000"/>
                        </a:lnSpc>
                        <a:spcAft>
                          <a:spcPts val="0"/>
                        </a:spcAft>
                      </a:pPr>
                      <a:r>
                        <a:rPr lang="tr-TR" sz="1400" dirty="0">
                          <a:solidFill>
                            <a:schemeClr val="bg1"/>
                          </a:solidFill>
                          <a:effectLst/>
                          <a:latin typeface="Times New Roman" panose="02020603050405020304" pitchFamily="18" charset="0"/>
                          <a:cs typeface="Times New Roman" panose="02020603050405020304" pitchFamily="18" charset="0"/>
                        </a:rPr>
                        <a:t>Çocuklara yönelik ürünlerin reklamlarında çizgi film kahramanları, oyuncak ve maskot gibi hediyelerin promosyon olarak verileceğinin söylenmesi, çocuklar üzerinde aşırı tüketim isteği yaratmaktadır.</a:t>
                      </a:r>
                      <a:endParaRPr lang="tr-TR" sz="1400" dirty="0">
                        <a:solidFill>
                          <a:schemeClr val="bg1"/>
                        </a:solidFill>
                        <a:effectLst/>
                        <a:latin typeface="Times New Roman" panose="02020603050405020304" pitchFamily="18" charset="0"/>
                        <a:ea typeface="Times New Roman"/>
                        <a:cs typeface="Times New Roman" panose="02020603050405020304" pitchFamily="18" charset="0"/>
                      </a:endParaRPr>
                    </a:p>
                  </a:txBody>
                  <a:tcPr marL="68580" marR="68580" marT="0" marB="0">
                    <a:solidFill>
                      <a:srgbClr val="92D050"/>
                    </a:solidFill>
                  </a:tcPr>
                </a:tc>
                <a:tc>
                  <a:txBody>
                    <a:bodyPr/>
                    <a:lstStyle/>
                    <a:p>
                      <a:pPr algn="ctr">
                        <a:lnSpc>
                          <a:spcPct val="115000"/>
                        </a:lnSpc>
                        <a:spcAft>
                          <a:spcPts val="0"/>
                        </a:spcAft>
                      </a:pPr>
                      <a:r>
                        <a:rPr lang="tr-TR" sz="1400" dirty="0">
                          <a:solidFill>
                            <a:schemeClr val="bg1"/>
                          </a:solidFill>
                          <a:effectLst/>
                          <a:latin typeface="Times New Roman" panose="02020603050405020304" pitchFamily="18" charset="0"/>
                          <a:cs typeface="Times New Roman" panose="02020603050405020304" pitchFamily="18" charset="0"/>
                        </a:rPr>
                        <a:t> </a:t>
                      </a:r>
                      <a:endParaRPr lang="tr-TR" sz="1400" dirty="0">
                        <a:solidFill>
                          <a:schemeClr val="bg1"/>
                        </a:solidFill>
                        <a:effectLst/>
                        <a:latin typeface="Times New Roman" panose="02020603050405020304" pitchFamily="18" charset="0"/>
                        <a:ea typeface="Times New Roman"/>
                        <a:cs typeface="Times New Roman" panose="02020603050405020304" pitchFamily="18" charset="0"/>
                      </a:endParaRPr>
                    </a:p>
                  </a:txBody>
                  <a:tcPr marL="68580" marR="68580" marT="0" marB="0" anchor="ctr">
                    <a:solidFill>
                      <a:srgbClr val="92D050"/>
                    </a:solidFill>
                  </a:tcPr>
                </a:tc>
                <a:tc>
                  <a:txBody>
                    <a:bodyPr/>
                    <a:lstStyle/>
                    <a:p>
                      <a:pPr algn="ctr">
                        <a:lnSpc>
                          <a:spcPct val="115000"/>
                        </a:lnSpc>
                        <a:spcAft>
                          <a:spcPts val="0"/>
                        </a:spcAft>
                      </a:pPr>
                      <a:r>
                        <a:rPr lang="tr-TR" sz="1400" dirty="0">
                          <a:solidFill>
                            <a:schemeClr val="bg1"/>
                          </a:solidFill>
                          <a:effectLst/>
                          <a:latin typeface="Times New Roman" panose="02020603050405020304" pitchFamily="18" charset="0"/>
                          <a:cs typeface="Times New Roman" panose="02020603050405020304" pitchFamily="18" charset="0"/>
                        </a:rPr>
                        <a:t> </a:t>
                      </a:r>
                      <a:endParaRPr lang="tr-TR" sz="1400" dirty="0">
                        <a:solidFill>
                          <a:schemeClr val="bg1"/>
                        </a:solidFill>
                        <a:effectLst/>
                        <a:latin typeface="Times New Roman" panose="02020603050405020304" pitchFamily="18" charset="0"/>
                        <a:ea typeface="Times New Roman"/>
                        <a:cs typeface="Times New Roman" panose="02020603050405020304" pitchFamily="18" charset="0"/>
                      </a:endParaRPr>
                    </a:p>
                  </a:txBody>
                  <a:tcPr marL="68580" marR="68580" marT="0" marB="0" anchor="ctr">
                    <a:solidFill>
                      <a:srgbClr val="92D050"/>
                    </a:solidFill>
                  </a:tcPr>
                </a:tc>
                <a:tc>
                  <a:txBody>
                    <a:bodyPr/>
                    <a:lstStyle/>
                    <a:p>
                      <a:pPr algn="ctr">
                        <a:lnSpc>
                          <a:spcPct val="115000"/>
                        </a:lnSpc>
                        <a:spcAft>
                          <a:spcPts val="0"/>
                        </a:spcAft>
                      </a:pPr>
                      <a:r>
                        <a:rPr lang="tr-TR" sz="1400" dirty="0">
                          <a:solidFill>
                            <a:schemeClr val="bg1"/>
                          </a:solidFill>
                          <a:effectLst/>
                          <a:latin typeface="Times New Roman" panose="02020603050405020304" pitchFamily="18" charset="0"/>
                          <a:cs typeface="Times New Roman" panose="02020603050405020304" pitchFamily="18" charset="0"/>
                        </a:rPr>
                        <a:t> </a:t>
                      </a:r>
                      <a:endParaRPr lang="tr-TR" sz="1400" dirty="0">
                        <a:solidFill>
                          <a:schemeClr val="bg1"/>
                        </a:solidFill>
                        <a:effectLst/>
                        <a:latin typeface="Times New Roman" panose="02020603050405020304" pitchFamily="18" charset="0"/>
                        <a:ea typeface="Times New Roman"/>
                        <a:cs typeface="Times New Roman" panose="02020603050405020304" pitchFamily="18" charset="0"/>
                      </a:endParaRPr>
                    </a:p>
                  </a:txBody>
                  <a:tcPr marL="68580" marR="68580" marT="0" marB="0" anchor="ctr">
                    <a:solidFill>
                      <a:srgbClr val="92D050"/>
                    </a:solidFill>
                  </a:tcPr>
                </a:tc>
                <a:tc>
                  <a:txBody>
                    <a:bodyPr/>
                    <a:lstStyle/>
                    <a:p>
                      <a:pPr algn="ctr">
                        <a:lnSpc>
                          <a:spcPct val="115000"/>
                        </a:lnSpc>
                        <a:spcAft>
                          <a:spcPts val="0"/>
                        </a:spcAft>
                      </a:pPr>
                      <a:r>
                        <a:rPr lang="tr-TR" sz="1400">
                          <a:solidFill>
                            <a:schemeClr val="bg1"/>
                          </a:solidFill>
                          <a:effectLst/>
                          <a:latin typeface="Times New Roman" panose="02020603050405020304" pitchFamily="18" charset="0"/>
                          <a:cs typeface="Times New Roman" panose="02020603050405020304" pitchFamily="18" charset="0"/>
                        </a:rPr>
                        <a:t>,745</a:t>
                      </a:r>
                      <a:endParaRPr lang="tr-TR" sz="1400">
                        <a:solidFill>
                          <a:schemeClr val="bg1"/>
                        </a:solidFill>
                        <a:effectLst/>
                        <a:latin typeface="Times New Roman" panose="02020603050405020304" pitchFamily="18" charset="0"/>
                        <a:ea typeface="Times New Roman"/>
                        <a:cs typeface="Times New Roman" panose="02020603050405020304" pitchFamily="18" charset="0"/>
                      </a:endParaRPr>
                    </a:p>
                  </a:txBody>
                  <a:tcPr marL="68580" marR="68580" marT="0" marB="0" anchor="ctr">
                    <a:solidFill>
                      <a:srgbClr val="92D050"/>
                    </a:solidFill>
                  </a:tcPr>
                </a:tc>
              </a:tr>
              <a:tr h="513970">
                <a:tc>
                  <a:txBody>
                    <a:bodyPr/>
                    <a:lstStyle/>
                    <a:p>
                      <a:pPr>
                        <a:lnSpc>
                          <a:spcPct val="115000"/>
                        </a:lnSpc>
                        <a:spcAft>
                          <a:spcPts val="0"/>
                        </a:spcAft>
                      </a:pPr>
                      <a:r>
                        <a:rPr lang="tr-TR" sz="1400">
                          <a:solidFill>
                            <a:schemeClr val="bg1"/>
                          </a:solidFill>
                          <a:effectLst/>
                          <a:latin typeface="Times New Roman" panose="02020603050405020304" pitchFamily="18" charset="0"/>
                          <a:cs typeface="Times New Roman" panose="02020603050405020304" pitchFamily="18" charset="0"/>
                        </a:rPr>
                        <a:t>Cinsellik ile ilgisi olmayan ürünlerin reklamında,  kadın veya erkeğin cinsel obje olarak kullanılması, yanlış bir yaklaşımdır.</a:t>
                      </a:r>
                      <a:endParaRPr lang="tr-TR" sz="1400">
                        <a:solidFill>
                          <a:schemeClr val="bg1"/>
                        </a:solidFill>
                        <a:effectLst/>
                        <a:latin typeface="Times New Roman" panose="02020603050405020304" pitchFamily="18" charset="0"/>
                        <a:ea typeface="Times New Roman"/>
                        <a:cs typeface="Times New Roman" panose="02020603050405020304" pitchFamily="18" charset="0"/>
                      </a:endParaRPr>
                    </a:p>
                  </a:txBody>
                  <a:tcPr marL="68580" marR="68580" marT="0" marB="0">
                    <a:solidFill>
                      <a:srgbClr val="92D050"/>
                    </a:solidFill>
                  </a:tcPr>
                </a:tc>
                <a:tc>
                  <a:txBody>
                    <a:bodyPr/>
                    <a:lstStyle/>
                    <a:p>
                      <a:pPr algn="ctr">
                        <a:lnSpc>
                          <a:spcPct val="115000"/>
                        </a:lnSpc>
                        <a:spcAft>
                          <a:spcPts val="0"/>
                        </a:spcAft>
                      </a:pPr>
                      <a:r>
                        <a:rPr lang="tr-TR" sz="1400" dirty="0">
                          <a:solidFill>
                            <a:schemeClr val="bg1"/>
                          </a:solidFill>
                          <a:effectLst/>
                          <a:latin typeface="Times New Roman" panose="02020603050405020304" pitchFamily="18" charset="0"/>
                          <a:cs typeface="Times New Roman" panose="02020603050405020304" pitchFamily="18" charset="0"/>
                        </a:rPr>
                        <a:t> </a:t>
                      </a:r>
                      <a:endParaRPr lang="tr-TR" sz="1400" dirty="0">
                        <a:solidFill>
                          <a:schemeClr val="bg1"/>
                        </a:solidFill>
                        <a:effectLst/>
                        <a:latin typeface="Times New Roman" panose="02020603050405020304" pitchFamily="18" charset="0"/>
                        <a:ea typeface="Times New Roman"/>
                        <a:cs typeface="Times New Roman" panose="02020603050405020304" pitchFamily="18" charset="0"/>
                      </a:endParaRPr>
                    </a:p>
                  </a:txBody>
                  <a:tcPr marL="68580" marR="68580" marT="0" marB="0" anchor="ctr">
                    <a:solidFill>
                      <a:srgbClr val="92D050"/>
                    </a:solidFill>
                  </a:tcPr>
                </a:tc>
                <a:tc>
                  <a:txBody>
                    <a:bodyPr/>
                    <a:lstStyle/>
                    <a:p>
                      <a:pPr algn="ctr">
                        <a:lnSpc>
                          <a:spcPct val="115000"/>
                        </a:lnSpc>
                        <a:spcAft>
                          <a:spcPts val="0"/>
                        </a:spcAft>
                      </a:pPr>
                      <a:r>
                        <a:rPr lang="tr-TR" sz="1400" dirty="0">
                          <a:solidFill>
                            <a:schemeClr val="bg1"/>
                          </a:solidFill>
                          <a:effectLst/>
                          <a:latin typeface="Times New Roman" panose="02020603050405020304" pitchFamily="18" charset="0"/>
                          <a:cs typeface="Times New Roman" panose="02020603050405020304" pitchFamily="18" charset="0"/>
                        </a:rPr>
                        <a:t> </a:t>
                      </a:r>
                      <a:endParaRPr lang="tr-TR" sz="1400" dirty="0">
                        <a:solidFill>
                          <a:schemeClr val="bg1"/>
                        </a:solidFill>
                        <a:effectLst/>
                        <a:latin typeface="Times New Roman" panose="02020603050405020304" pitchFamily="18" charset="0"/>
                        <a:ea typeface="Times New Roman"/>
                        <a:cs typeface="Times New Roman" panose="02020603050405020304" pitchFamily="18" charset="0"/>
                      </a:endParaRPr>
                    </a:p>
                  </a:txBody>
                  <a:tcPr marL="68580" marR="68580" marT="0" marB="0" anchor="ctr">
                    <a:solidFill>
                      <a:srgbClr val="92D050"/>
                    </a:solidFill>
                  </a:tcPr>
                </a:tc>
                <a:tc>
                  <a:txBody>
                    <a:bodyPr/>
                    <a:lstStyle/>
                    <a:p>
                      <a:pPr algn="ctr">
                        <a:lnSpc>
                          <a:spcPct val="115000"/>
                        </a:lnSpc>
                        <a:spcAft>
                          <a:spcPts val="0"/>
                        </a:spcAft>
                      </a:pPr>
                      <a:r>
                        <a:rPr lang="tr-TR" sz="1400" dirty="0">
                          <a:solidFill>
                            <a:schemeClr val="bg1"/>
                          </a:solidFill>
                          <a:effectLst/>
                          <a:latin typeface="Times New Roman" panose="02020603050405020304" pitchFamily="18" charset="0"/>
                          <a:cs typeface="Times New Roman" panose="02020603050405020304" pitchFamily="18" charset="0"/>
                        </a:rPr>
                        <a:t> </a:t>
                      </a:r>
                      <a:endParaRPr lang="tr-TR" sz="1400" dirty="0">
                        <a:solidFill>
                          <a:schemeClr val="bg1"/>
                        </a:solidFill>
                        <a:effectLst/>
                        <a:latin typeface="Times New Roman" panose="02020603050405020304" pitchFamily="18" charset="0"/>
                        <a:ea typeface="Times New Roman"/>
                        <a:cs typeface="Times New Roman" panose="02020603050405020304" pitchFamily="18" charset="0"/>
                      </a:endParaRPr>
                    </a:p>
                  </a:txBody>
                  <a:tcPr marL="68580" marR="68580" marT="0" marB="0" anchor="ctr">
                    <a:solidFill>
                      <a:srgbClr val="92D050"/>
                    </a:solidFill>
                  </a:tcPr>
                </a:tc>
                <a:tc>
                  <a:txBody>
                    <a:bodyPr/>
                    <a:lstStyle/>
                    <a:p>
                      <a:pPr algn="ctr">
                        <a:lnSpc>
                          <a:spcPct val="115000"/>
                        </a:lnSpc>
                        <a:spcAft>
                          <a:spcPts val="0"/>
                        </a:spcAft>
                      </a:pPr>
                      <a:r>
                        <a:rPr lang="tr-TR" sz="1400" dirty="0">
                          <a:solidFill>
                            <a:schemeClr val="bg1"/>
                          </a:solidFill>
                          <a:effectLst/>
                          <a:latin typeface="Times New Roman" panose="02020603050405020304" pitchFamily="18" charset="0"/>
                          <a:cs typeface="Times New Roman" panose="02020603050405020304" pitchFamily="18" charset="0"/>
                        </a:rPr>
                        <a:t>,730</a:t>
                      </a:r>
                      <a:endParaRPr lang="tr-TR" sz="1400" dirty="0">
                        <a:solidFill>
                          <a:schemeClr val="bg1"/>
                        </a:solidFill>
                        <a:effectLst/>
                        <a:latin typeface="Times New Roman" panose="02020603050405020304" pitchFamily="18" charset="0"/>
                        <a:ea typeface="Times New Roman"/>
                        <a:cs typeface="Times New Roman" panose="02020603050405020304" pitchFamily="18" charset="0"/>
                      </a:endParaRPr>
                    </a:p>
                  </a:txBody>
                  <a:tcPr marL="68580" marR="68580" marT="0" marB="0" anchor="ctr">
                    <a:solidFill>
                      <a:srgbClr val="92D050"/>
                    </a:solidFill>
                  </a:tcPr>
                </a:tc>
              </a:tr>
              <a:tr h="770956">
                <a:tc>
                  <a:txBody>
                    <a:bodyPr/>
                    <a:lstStyle/>
                    <a:p>
                      <a:pPr>
                        <a:lnSpc>
                          <a:spcPct val="115000"/>
                        </a:lnSpc>
                        <a:spcAft>
                          <a:spcPts val="0"/>
                        </a:spcAft>
                      </a:pPr>
                      <a:r>
                        <a:rPr lang="tr-TR" sz="1400">
                          <a:solidFill>
                            <a:schemeClr val="bg1"/>
                          </a:solidFill>
                          <a:effectLst/>
                          <a:latin typeface="Times New Roman" panose="02020603050405020304" pitchFamily="18" charset="0"/>
                          <a:cs typeface="Times New Roman" panose="02020603050405020304" pitchFamily="18" charset="0"/>
                        </a:rPr>
                        <a:t>Çocukların çocuğa has özelliklerini içeren roller haricinde reklamlarda kullanılması, çocuk psikolojisini olumsuz etkilemektedir.</a:t>
                      </a:r>
                      <a:endParaRPr lang="tr-TR" sz="1400">
                        <a:solidFill>
                          <a:schemeClr val="bg1"/>
                        </a:solidFill>
                        <a:effectLst/>
                        <a:latin typeface="Times New Roman" panose="02020603050405020304" pitchFamily="18" charset="0"/>
                        <a:ea typeface="Times New Roman"/>
                        <a:cs typeface="Times New Roman" panose="02020603050405020304" pitchFamily="18" charset="0"/>
                      </a:endParaRPr>
                    </a:p>
                  </a:txBody>
                  <a:tcPr marL="68580" marR="68580" marT="0" marB="0">
                    <a:solidFill>
                      <a:srgbClr val="92D050"/>
                    </a:solidFill>
                  </a:tcPr>
                </a:tc>
                <a:tc>
                  <a:txBody>
                    <a:bodyPr/>
                    <a:lstStyle/>
                    <a:p>
                      <a:pPr algn="ctr">
                        <a:lnSpc>
                          <a:spcPct val="115000"/>
                        </a:lnSpc>
                        <a:spcAft>
                          <a:spcPts val="0"/>
                        </a:spcAft>
                      </a:pPr>
                      <a:r>
                        <a:rPr lang="tr-TR" sz="1400">
                          <a:solidFill>
                            <a:schemeClr val="bg1"/>
                          </a:solidFill>
                          <a:effectLst/>
                          <a:latin typeface="Times New Roman" panose="02020603050405020304" pitchFamily="18" charset="0"/>
                          <a:cs typeface="Times New Roman" panose="02020603050405020304" pitchFamily="18" charset="0"/>
                        </a:rPr>
                        <a:t> </a:t>
                      </a:r>
                      <a:endParaRPr lang="tr-TR" sz="1400">
                        <a:solidFill>
                          <a:schemeClr val="bg1"/>
                        </a:solidFill>
                        <a:effectLst/>
                        <a:latin typeface="Times New Roman" panose="02020603050405020304" pitchFamily="18" charset="0"/>
                        <a:ea typeface="Times New Roman"/>
                        <a:cs typeface="Times New Roman" panose="02020603050405020304" pitchFamily="18" charset="0"/>
                      </a:endParaRPr>
                    </a:p>
                  </a:txBody>
                  <a:tcPr marL="68580" marR="68580" marT="0" marB="0" anchor="ctr">
                    <a:solidFill>
                      <a:srgbClr val="92D050"/>
                    </a:solidFill>
                  </a:tcPr>
                </a:tc>
                <a:tc>
                  <a:txBody>
                    <a:bodyPr/>
                    <a:lstStyle/>
                    <a:p>
                      <a:pPr algn="ctr">
                        <a:lnSpc>
                          <a:spcPct val="115000"/>
                        </a:lnSpc>
                        <a:spcAft>
                          <a:spcPts val="0"/>
                        </a:spcAft>
                      </a:pPr>
                      <a:r>
                        <a:rPr lang="tr-TR" sz="1400" dirty="0">
                          <a:solidFill>
                            <a:schemeClr val="bg1"/>
                          </a:solidFill>
                          <a:effectLst/>
                          <a:latin typeface="Times New Roman" panose="02020603050405020304" pitchFamily="18" charset="0"/>
                          <a:cs typeface="Times New Roman" panose="02020603050405020304" pitchFamily="18" charset="0"/>
                        </a:rPr>
                        <a:t> </a:t>
                      </a:r>
                      <a:endParaRPr lang="tr-TR" sz="1400" dirty="0">
                        <a:solidFill>
                          <a:schemeClr val="bg1"/>
                        </a:solidFill>
                        <a:effectLst/>
                        <a:latin typeface="Times New Roman" panose="02020603050405020304" pitchFamily="18" charset="0"/>
                        <a:ea typeface="Times New Roman"/>
                        <a:cs typeface="Times New Roman" panose="02020603050405020304" pitchFamily="18" charset="0"/>
                      </a:endParaRPr>
                    </a:p>
                  </a:txBody>
                  <a:tcPr marL="68580" marR="68580" marT="0" marB="0" anchor="ctr">
                    <a:solidFill>
                      <a:srgbClr val="92D050"/>
                    </a:solidFill>
                  </a:tcPr>
                </a:tc>
                <a:tc>
                  <a:txBody>
                    <a:bodyPr/>
                    <a:lstStyle/>
                    <a:p>
                      <a:pPr algn="ctr">
                        <a:lnSpc>
                          <a:spcPct val="115000"/>
                        </a:lnSpc>
                        <a:spcAft>
                          <a:spcPts val="0"/>
                        </a:spcAft>
                      </a:pPr>
                      <a:r>
                        <a:rPr lang="tr-TR" sz="1400" dirty="0">
                          <a:solidFill>
                            <a:schemeClr val="bg1"/>
                          </a:solidFill>
                          <a:effectLst/>
                          <a:latin typeface="Times New Roman" panose="02020603050405020304" pitchFamily="18" charset="0"/>
                          <a:cs typeface="Times New Roman" panose="02020603050405020304" pitchFamily="18" charset="0"/>
                        </a:rPr>
                        <a:t> </a:t>
                      </a:r>
                      <a:endParaRPr lang="tr-TR" sz="1400" dirty="0">
                        <a:solidFill>
                          <a:schemeClr val="bg1"/>
                        </a:solidFill>
                        <a:effectLst/>
                        <a:latin typeface="Times New Roman" panose="02020603050405020304" pitchFamily="18" charset="0"/>
                        <a:ea typeface="Times New Roman"/>
                        <a:cs typeface="Times New Roman" panose="02020603050405020304" pitchFamily="18" charset="0"/>
                      </a:endParaRPr>
                    </a:p>
                  </a:txBody>
                  <a:tcPr marL="68580" marR="68580" marT="0" marB="0" anchor="ctr">
                    <a:solidFill>
                      <a:srgbClr val="92D050"/>
                    </a:solidFill>
                  </a:tcPr>
                </a:tc>
                <a:tc>
                  <a:txBody>
                    <a:bodyPr/>
                    <a:lstStyle/>
                    <a:p>
                      <a:pPr algn="ctr">
                        <a:lnSpc>
                          <a:spcPct val="115000"/>
                        </a:lnSpc>
                        <a:spcAft>
                          <a:spcPts val="0"/>
                        </a:spcAft>
                      </a:pPr>
                      <a:r>
                        <a:rPr lang="tr-TR" sz="1400" dirty="0">
                          <a:solidFill>
                            <a:schemeClr val="bg1"/>
                          </a:solidFill>
                          <a:effectLst/>
                          <a:latin typeface="Times New Roman" panose="02020603050405020304" pitchFamily="18" charset="0"/>
                          <a:cs typeface="Times New Roman" panose="02020603050405020304" pitchFamily="18" charset="0"/>
                        </a:rPr>
                        <a:t>,691</a:t>
                      </a:r>
                      <a:endParaRPr lang="tr-TR" sz="1400" dirty="0">
                        <a:solidFill>
                          <a:schemeClr val="bg1"/>
                        </a:solidFill>
                        <a:effectLst/>
                        <a:latin typeface="Times New Roman" panose="02020603050405020304" pitchFamily="18" charset="0"/>
                        <a:ea typeface="Times New Roman"/>
                        <a:cs typeface="Times New Roman" panose="02020603050405020304" pitchFamily="18" charset="0"/>
                      </a:endParaRPr>
                    </a:p>
                  </a:txBody>
                  <a:tcPr marL="68580" marR="68580" marT="0" marB="0" anchor="ctr">
                    <a:solidFill>
                      <a:srgbClr val="92D050"/>
                    </a:solidFill>
                  </a:tcPr>
                </a:tc>
              </a:tr>
              <a:tr h="770956">
                <a:tc>
                  <a:txBody>
                    <a:bodyPr/>
                    <a:lstStyle/>
                    <a:p>
                      <a:pPr>
                        <a:lnSpc>
                          <a:spcPct val="115000"/>
                        </a:lnSpc>
                        <a:spcAft>
                          <a:spcPts val="0"/>
                        </a:spcAft>
                      </a:pPr>
                      <a:r>
                        <a:rPr lang="tr-TR" sz="1400">
                          <a:solidFill>
                            <a:schemeClr val="bg1"/>
                          </a:solidFill>
                          <a:effectLst/>
                          <a:latin typeface="Times New Roman" panose="02020603050405020304" pitchFamily="18" charset="0"/>
                          <a:cs typeface="Times New Roman" panose="02020603050405020304" pitchFamily="18" charset="0"/>
                        </a:rPr>
                        <a:t>Çocuklarla ilgisi olmayan ürünlerin reklamlarında (otomobil, tatil, cep telefonu bilgisayar gibi) çocukların kullanılması, çocuk-ebeveyn ilişkisine zarar vermektedir.</a:t>
                      </a:r>
                      <a:endParaRPr lang="tr-TR" sz="1400">
                        <a:solidFill>
                          <a:schemeClr val="bg1"/>
                        </a:solidFill>
                        <a:effectLst/>
                        <a:latin typeface="Times New Roman" panose="02020603050405020304" pitchFamily="18" charset="0"/>
                        <a:ea typeface="Times New Roman"/>
                        <a:cs typeface="Times New Roman" panose="02020603050405020304" pitchFamily="18" charset="0"/>
                      </a:endParaRPr>
                    </a:p>
                  </a:txBody>
                  <a:tcPr marL="68580" marR="68580" marT="0" marB="0">
                    <a:solidFill>
                      <a:srgbClr val="92D050"/>
                    </a:solidFill>
                  </a:tcPr>
                </a:tc>
                <a:tc>
                  <a:txBody>
                    <a:bodyPr/>
                    <a:lstStyle/>
                    <a:p>
                      <a:pPr algn="ctr">
                        <a:lnSpc>
                          <a:spcPct val="115000"/>
                        </a:lnSpc>
                        <a:spcAft>
                          <a:spcPts val="0"/>
                        </a:spcAft>
                      </a:pPr>
                      <a:r>
                        <a:rPr lang="tr-TR" sz="1400">
                          <a:solidFill>
                            <a:schemeClr val="bg1"/>
                          </a:solidFill>
                          <a:effectLst/>
                          <a:latin typeface="Times New Roman" panose="02020603050405020304" pitchFamily="18" charset="0"/>
                          <a:cs typeface="Times New Roman" panose="02020603050405020304" pitchFamily="18" charset="0"/>
                        </a:rPr>
                        <a:t> </a:t>
                      </a:r>
                      <a:endParaRPr lang="tr-TR" sz="1400">
                        <a:solidFill>
                          <a:schemeClr val="bg1"/>
                        </a:solidFill>
                        <a:effectLst/>
                        <a:latin typeface="Times New Roman" panose="02020603050405020304" pitchFamily="18" charset="0"/>
                        <a:ea typeface="Times New Roman"/>
                        <a:cs typeface="Times New Roman" panose="02020603050405020304" pitchFamily="18" charset="0"/>
                      </a:endParaRPr>
                    </a:p>
                  </a:txBody>
                  <a:tcPr marL="68580" marR="68580" marT="0" marB="0" anchor="ctr">
                    <a:solidFill>
                      <a:srgbClr val="92D050"/>
                    </a:solidFill>
                  </a:tcPr>
                </a:tc>
                <a:tc>
                  <a:txBody>
                    <a:bodyPr/>
                    <a:lstStyle/>
                    <a:p>
                      <a:pPr algn="ctr">
                        <a:lnSpc>
                          <a:spcPct val="115000"/>
                        </a:lnSpc>
                        <a:spcAft>
                          <a:spcPts val="0"/>
                        </a:spcAft>
                      </a:pPr>
                      <a:r>
                        <a:rPr lang="tr-TR" sz="1400">
                          <a:solidFill>
                            <a:schemeClr val="bg1"/>
                          </a:solidFill>
                          <a:effectLst/>
                          <a:latin typeface="Times New Roman" panose="02020603050405020304" pitchFamily="18" charset="0"/>
                          <a:cs typeface="Times New Roman" panose="02020603050405020304" pitchFamily="18" charset="0"/>
                        </a:rPr>
                        <a:t> </a:t>
                      </a:r>
                      <a:endParaRPr lang="tr-TR" sz="1400">
                        <a:solidFill>
                          <a:schemeClr val="bg1"/>
                        </a:solidFill>
                        <a:effectLst/>
                        <a:latin typeface="Times New Roman" panose="02020603050405020304" pitchFamily="18" charset="0"/>
                        <a:ea typeface="Times New Roman"/>
                        <a:cs typeface="Times New Roman" panose="02020603050405020304" pitchFamily="18" charset="0"/>
                      </a:endParaRPr>
                    </a:p>
                  </a:txBody>
                  <a:tcPr marL="68580" marR="68580" marT="0" marB="0" anchor="ctr">
                    <a:solidFill>
                      <a:srgbClr val="92D050"/>
                    </a:solidFill>
                  </a:tcPr>
                </a:tc>
                <a:tc>
                  <a:txBody>
                    <a:bodyPr/>
                    <a:lstStyle/>
                    <a:p>
                      <a:pPr algn="ctr">
                        <a:lnSpc>
                          <a:spcPct val="115000"/>
                        </a:lnSpc>
                        <a:spcAft>
                          <a:spcPts val="0"/>
                        </a:spcAft>
                      </a:pPr>
                      <a:r>
                        <a:rPr lang="tr-TR" sz="1400">
                          <a:solidFill>
                            <a:schemeClr val="bg1"/>
                          </a:solidFill>
                          <a:effectLst/>
                          <a:latin typeface="Times New Roman" panose="02020603050405020304" pitchFamily="18" charset="0"/>
                          <a:cs typeface="Times New Roman" panose="02020603050405020304" pitchFamily="18" charset="0"/>
                        </a:rPr>
                        <a:t> </a:t>
                      </a:r>
                      <a:endParaRPr lang="tr-TR" sz="1400">
                        <a:solidFill>
                          <a:schemeClr val="bg1"/>
                        </a:solidFill>
                        <a:effectLst/>
                        <a:latin typeface="Times New Roman" panose="02020603050405020304" pitchFamily="18" charset="0"/>
                        <a:ea typeface="Times New Roman"/>
                        <a:cs typeface="Times New Roman" panose="02020603050405020304" pitchFamily="18" charset="0"/>
                      </a:endParaRPr>
                    </a:p>
                  </a:txBody>
                  <a:tcPr marL="68580" marR="68580" marT="0" marB="0" anchor="ctr">
                    <a:solidFill>
                      <a:srgbClr val="92D050"/>
                    </a:solidFill>
                  </a:tcPr>
                </a:tc>
                <a:tc>
                  <a:txBody>
                    <a:bodyPr/>
                    <a:lstStyle/>
                    <a:p>
                      <a:pPr algn="ctr">
                        <a:lnSpc>
                          <a:spcPct val="115000"/>
                        </a:lnSpc>
                        <a:spcAft>
                          <a:spcPts val="0"/>
                        </a:spcAft>
                      </a:pPr>
                      <a:r>
                        <a:rPr lang="tr-TR" sz="1400" dirty="0">
                          <a:solidFill>
                            <a:schemeClr val="bg1"/>
                          </a:solidFill>
                          <a:effectLst/>
                          <a:latin typeface="Times New Roman" panose="02020603050405020304" pitchFamily="18" charset="0"/>
                          <a:cs typeface="Times New Roman" panose="02020603050405020304" pitchFamily="18" charset="0"/>
                        </a:rPr>
                        <a:t>,670</a:t>
                      </a:r>
                      <a:endParaRPr lang="tr-TR" sz="1400" dirty="0">
                        <a:solidFill>
                          <a:schemeClr val="bg1"/>
                        </a:solidFill>
                        <a:effectLst/>
                        <a:latin typeface="Times New Roman" panose="02020603050405020304" pitchFamily="18" charset="0"/>
                        <a:ea typeface="Times New Roman"/>
                        <a:cs typeface="Times New Roman" panose="02020603050405020304" pitchFamily="18" charset="0"/>
                      </a:endParaRPr>
                    </a:p>
                  </a:txBody>
                  <a:tcPr marL="68580" marR="68580" marT="0" marB="0" anchor="ctr">
                    <a:solidFill>
                      <a:srgbClr val="92D050"/>
                    </a:solidFill>
                  </a:tcPr>
                </a:tc>
              </a:tr>
            </a:tbl>
          </a:graphicData>
        </a:graphic>
      </p:graphicFrame>
      <p:graphicFrame>
        <p:nvGraphicFramePr>
          <p:cNvPr id="7" name="Tablo 6"/>
          <p:cNvGraphicFramePr>
            <a:graphicFrameLocks noGrp="1"/>
          </p:cNvGraphicFramePr>
          <p:nvPr>
            <p:extLst>
              <p:ext uri="{D42A27DB-BD31-4B8C-83A1-F6EECF244321}">
                <p14:modId xmlns:p14="http://schemas.microsoft.com/office/powerpoint/2010/main" val="2268871994"/>
              </p:ext>
            </p:extLst>
          </p:nvPr>
        </p:nvGraphicFramePr>
        <p:xfrm>
          <a:off x="-598" y="1844824"/>
          <a:ext cx="9253118" cy="4767072"/>
        </p:xfrm>
        <a:graphic>
          <a:graphicData uri="http://schemas.openxmlformats.org/drawingml/2006/table">
            <a:tbl>
              <a:tblPr firstRow="1" firstCol="1" lastRow="1" lastCol="1" bandRow="1" bandCol="1"/>
              <a:tblGrid>
                <a:gridCol w="4991175"/>
                <a:gridCol w="1333521"/>
                <a:gridCol w="925217"/>
                <a:gridCol w="841213"/>
                <a:gridCol w="1161992"/>
              </a:tblGrid>
              <a:tr h="90170">
                <a:tc>
                  <a:txBody>
                    <a:bodyPr/>
                    <a:lstStyle/>
                    <a:p>
                      <a:pPr>
                        <a:lnSpc>
                          <a:spcPct val="115000"/>
                        </a:lnSpc>
                        <a:spcAft>
                          <a:spcPts val="0"/>
                        </a:spcAft>
                      </a:pPr>
                      <a:r>
                        <a:rPr lang="tr-TR" sz="2400" b="1" dirty="0" smtClean="0">
                          <a:solidFill>
                            <a:schemeClr val="tx1"/>
                          </a:solidFill>
                          <a:effectLst/>
                          <a:latin typeface="Times New Roman"/>
                          <a:ea typeface="Times New Roman"/>
                          <a:cs typeface="Times New Roman"/>
                        </a:rPr>
                        <a:t>FAKTÖR 2: SOSYAL VE DİL BOYUTU</a:t>
                      </a:r>
                      <a:endParaRPr lang="tr-TR" sz="2400" dirty="0">
                        <a:solidFill>
                          <a:schemeClr val="tx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tr-TR" sz="2000" b="1" dirty="0">
                          <a:solidFill>
                            <a:schemeClr val="tx1"/>
                          </a:solidFill>
                          <a:effectLst/>
                          <a:latin typeface="Times New Roman"/>
                          <a:ea typeface="Times New Roman"/>
                          <a:cs typeface="Times New Roman"/>
                        </a:rPr>
                        <a:t>,832</a:t>
                      </a:r>
                      <a:endParaRPr lang="tr-TR" sz="2000" b="1" dirty="0">
                        <a:solidFill>
                          <a:schemeClr val="tx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tr-TR" sz="2000" b="1" dirty="0">
                          <a:solidFill>
                            <a:schemeClr val="tx1"/>
                          </a:solidFill>
                          <a:effectLst/>
                          <a:latin typeface="Times New Roman"/>
                          <a:ea typeface="Times New Roman"/>
                          <a:cs typeface="Times New Roman"/>
                        </a:rPr>
                        <a:t>1,709</a:t>
                      </a:r>
                      <a:endParaRPr lang="tr-TR" sz="2000" b="1" dirty="0">
                        <a:solidFill>
                          <a:schemeClr val="tx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tr-TR" sz="2000" b="1" dirty="0">
                          <a:solidFill>
                            <a:schemeClr val="tx1"/>
                          </a:solidFill>
                          <a:effectLst/>
                          <a:latin typeface="Times New Roman"/>
                          <a:ea typeface="Times New Roman"/>
                          <a:cs typeface="Times New Roman"/>
                        </a:rPr>
                        <a:t>9,493</a:t>
                      </a:r>
                      <a:endParaRPr lang="tr-TR" sz="2000" b="1" dirty="0">
                        <a:solidFill>
                          <a:schemeClr val="tx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tr-TR" sz="1400" b="1" dirty="0">
                          <a:effectLst/>
                          <a:latin typeface="Times New Roman"/>
                          <a:ea typeface="Times New Roman"/>
                          <a:cs typeface="Times New Roman"/>
                        </a:rPr>
                        <a:t> </a:t>
                      </a:r>
                      <a:endParaRPr lang="tr-TR" sz="14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r>
              <a:tr h="90170">
                <a:tc>
                  <a:txBody>
                    <a:bodyPr/>
                    <a:lstStyle/>
                    <a:p>
                      <a:pPr>
                        <a:lnSpc>
                          <a:spcPct val="115000"/>
                        </a:lnSpc>
                        <a:spcAft>
                          <a:spcPts val="0"/>
                        </a:spcAft>
                      </a:pPr>
                      <a:r>
                        <a:rPr lang="tr-TR" sz="1400" dirty="0">
                          <a:solidFill>
                            <a:schemeClr val="bg1"/>
                          </a:solidFill>
                          <a:effectLst/>
                          <a:latin typeface="Times New Roman"/>
                          <a:ea typeface="Times New Roman"/>
                          <a:cs typeface="Times New Roman"/>
                        </a:rPr>
                        <a:t>Mizah içerikli reklamlarda, izleyicinin algılama ve anlama kapasitesi hafife alınmaktadır</a:t>
                      </a:r>
                      <a:endParaRPr lang="tr-TR" sz="1400" dirty="0">
                        <a:solidFill>
                          <a:schemeClr val="bg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1400" b="1" dirty="0">
                          <a:solidFill>
                            <a:schemeClr val="bg1"/>
                          </a:solidFill>
                          <a:effectLst/>
                          <a:latin typeface="Times New Roman"/>
                          <a:ea typeface="Times New Roman"/>
                          <a:cs typeface="Times New Roman"/>
                        </a:rPr>
                        <a:t> </a:t>
                      </a:r>
                      <a:endParaRPr lang="tr-TR" sz="1400" b="1" dirty="0">
                        <a:solidFill>
                          <a:schemeClr val="bg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1400" b="1" dirty="0">
                          <a:solidFill>
                            <a:schemeClr val="bg1"/>
                          </a:solidFill>
                          <a:effectLst/>
                          <a:latin typeface="Times New Roman"/>
                          <a:ea typeface="Times New Roman"/>
                          <a:cs typeface="Times New Roman"/>
                        </a:rPr>
                        <a:t> </a:t>
                      </a:r>
                      <a:endParaRPr lang="tr-TR" sz="1400" b="1" dirty="0">
                        <a:solidFill>
                          <a:schemeClr val="bg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1400" b="1" dirty="0">
                          <a:solidFill>
                            <a:schemeClr val="bg1"/>
                          </a:solidFill>
                          <a:effectLst/>
                          <a:latin typeface="Times New Roman"/>
                          <a:ea typeface="Times New Roman"/>
                          <a:cs typeface="Times New Roman"/>
                        </a:rPr>
                        <a:t> </a:t>
                      </a:r>
                      <a:endParaRPr lang="tr-TR" sz="1400" b="1" dirty="0">
                        <a:solidFill>
                          <a:schemeClr val="bg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1400" b="1" dirty="0">
                          <a:solidFill>
                            <a:schemeClr val="bg1"/>
                          </a:solidFill>
                          <a:effectLst/>
                          <a:latin typeface="Times New Roman"/>
                          <a:ea typeface="Times New Roman"/>
                          <a:cs typeface="Times New Roman"/>
                        </a:rPr>
                        <a:t>,743</a:t>
                      </a:r>
                      <a:endParaRPr lang="tr-TR" sz="1400" b="1" dirty="0">
                        <a:solidFill>
                          <a:schemeClr val="bg1"/>
                        </a:solidFill>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90170">
                <a:tc>
                  <a:txBody>
                    <a:bodyPr/>
                    <a:lstStyle/>
                    <a:p>
                      <a:pPr>
                        <a:lnSpc>
                          <a:spcPct val="115000"/>
                        </a:lnSpc>
                        <a:spcAft>
                          <a:spcPts val="0"/>
                        </a:spcAft>
                      </a:pPr>
                      <a:r>
                        <a:rPr lang="tr-TR" sz="1400" dirty="0">
                          <a:solidFill>
                            <a:schemeClr val="bg1"/>
                          </a:solidFill>
                          <a:effectLst/>
                          <a:latin typeface="Times New Roman"/>
                          <a:ea typeface="Times New Roman"/>
                          <a:cs typeface="Times New Roman"/>
                        </a:rPr>
                        <a:t>Reklamda ayıp, kaba, taciz içeren, küfür niteliği taşıyan, tahrik edici sözler yer almaktadır</a:t>
                      </a:r>
                      <a:endParaRPr lang="tr-TR" sz="1400" dirty="0">
                        <a:solidFill>
                          <a:schemeClr val="bg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1400">
                          <a:solidFill>
                            <a:schemeClr val="bg1"/>
                          </a:solidFill>
                          <a:effectLst/>
                          <a:latin typeface="Times New Roman"/>
                          <a:ea typeface="Times New Roman"/>
                          <a:cs typeface="Times New Roman"/>
                        </a:rPr>
                        <a:t> </a:t>
                      </a:r>
                      <a:endParaRPr lang="tr-TR" sz="1400">
                        <a:solidFill>
                          <a:schemeClr val="bg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1400">
                          <a:solidFill>
                            <a:schemeClr val="bg1"/>
                          </a:solidFill>
                          <a:effectLst/>
                          <a:latin typeface="Times New Roman"/>
                          <a:ea typeface="Times New Roman"/>
                          <a:cs typeface="Times New Roman"/>
                        </a:rPr>
                        <a:t> </a:t>
                      </a:r>
                      <a:endParaRPr lang="tr-TR" sz="1400">
                        <a:solidFill>
                          <a:schemeClr val="bg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1400" dirty="0">
                          <a:solidFill>
                            <a:schemeClr val="bg1"/>
                          </a:solidFill>
                          <a:effectLst/>
                          <a:latin typeface="Times New Roman"/>
                          <a:ea typeface="Times New Roman"/>
                          <a:cs typeface="Times New Roman"/>
                        </a:rPr>
                        <a:t> </a:t>
                      </a:r>
                      <a:endParaRPr lang="tr-TR" sz="1400" dirty="0">
                        <a:solidFill>
                          <a:schemeClr val="bg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1400" dirty="0">
                          <a:solidFill>
                            <a:schemeClr val="bg1"/>
                          </a:solidFill>
                          <a:effectLst/>
                          <a:latin typeface="Times New Roman"/>
                          <a:ea typeface="Times New Roman"/>
                          <a:cs typeface="Times New Roman"/>
                        </a:rPr>
                        <a:t>,740</a:t>
                      </a:r>
                      <a:endParaRPr lang="tr-TR" sz="1400" dirty="0">
                        <a:solidFill>
                          <a:schemeClr val="bg1"/>
                        </a:solidFill>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90170">
                <a:tc>
                  <a:txBody>
                    <a:bodyPr/>
                    <a:lstStyle/>
                    <a:p>
                      <a:pPr>
                        <a:lnSpc>
                          <a:spcPct val="115000"/>
                        </a:lnSpc>
                        <a:spcAft>
                          <a:spcPts val="0"/>
                        </a:spcAft>
                      </a:pPr>
                      <a:r>
                        <a:rPr lang="tr-TR" sz="1400" dirty="0">
                          <a:solidFill>
                            <a:schemeClr val="bg1"/>
                          </a:solidFill>
                          <a:effectLst/>
                          <a:latin typeface="Times New Roman"/>
                          <a:ea typeface="Times New Roman"/>
                          <a:cs typeface="Times New Roman"/>
                        </a:rPr>
                        <a:t>Bazı televizyon reklamlarında, çevre (doğa, bitki ve hayvanlar)  duyarlılığına uymayan görüntüler yer almaktadır.</a:t>
                      </a:r>
                      <a:endParaRPr lang="tr-TR" sz="1400" dirty="0">
                        <a:solidFill>
                          <a:schemeClr val="bg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1400" dirty="0">
                          <a:solidFill>
                            <a:schemeClr val="bg1"/>
                          </a:solidFill>
                          <a:effectLst/>
                          <a:latin typeface="Times New Roman"/>
                          <a:ea typeface="Times New Roman"/>
                          <a:cs typeface="Times New Roman"/>
                        </a:rPr>
                        <a:t> </a:t>
                      </a:r>
                      <a:endParaRPr lang="tr-TR" sz="1400" dirty="0">
                        <a:solidFill>
                          <a:schemeClr val="bg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1400" dirty="0">
                          <a:solidFill>
                            <a:schemeClr val="bg1"/>
                          </a:solidFill>
                          <a:effectLst/>
                          <a:latin typeface="Times New Roman"/>
                          <a:ea typeface="Times New Roman"/>
                          <a:cs typeface="Times New Roman"/>
                        </a:rPr>
                        <a:t> </a:t>
                      </a:r>
                      <a:endParaRPr lang="tr-TR" sz="1400" dirty="0">
                        <a:solidFill>
                          <a:schemeClr val="bg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1400" dirty="0">
                          <a:solidFill>
                            <a:schemeClr val="bg1"/>
                          </a:solidFill>
                          <a:effectLst/>
                          <a:latin typeface="Times New Roman"/>
                          <a:ea typeface="Times New Roman"/>
                          <a:cs typeface="Times New Roman"/>
                        </a:rPr>
                        <a:t> </a:t>
                      </a:r>
                      <a:endParaRPr lang="tr-TR" sz="1400" dirty="0">
                        <a:solidFill>
                          <a:schemeClr val="bg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1400">
                          <a:solidFill>
                            <a:schemeClr val="bg1"/>
                          </a:solidFill>
                          <a:effectLst/>
                          <a:latin typeface="Times New Roman"/>
                          <a:ea typeface="Times New Roman"/>
                          <a:cs typeface="Times New Roman"/>
                        </a:rPr>
                        <a:t>,701</a:t>
                      </a:r>
                      <a:endParaRPr lang="tr-TR" sz="1400">
                        <a:solidFill>
                          <a:schemeClr val="bg1"/>
                        </a:solidFill>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90170">
                <a:tc>
                  <a:txBody>
                    <a:bodyPr/>
                    <a:lstStyle/>
                    <a:p>
                      <a:pPr>
                        <a:lnSpc>
                          <a:spcPct val="115000"/>
                        </a:lnSpc>
                        <a:spcAft>
                          <a:spcPts val="0"/>
                        </a:spcAft>
                      </a:pPr>
                      <a:r>
                        <a:rPr lang="tr-TR" sz="1400" dirty="0">
                          <a:solidFill>
                            <a:schemeClr val="bg1"/>
                          </a:solidFill>
                          <a:effectLst/>
                          <a:latin typeface="Times New Roman"/>
                          <a:ea typeface="Times New Roman"/>
                          <a:cs typeface="Times New Roman"/>
                        </a:rPr>
                        <a:t>Bazı televizyon reklamlarında, farklı anlamlara gelebilecek söz, ifade veya beden dili kullanılmaktadır.</a:t>
                      </a:r>
                      <a:endParaRPr lang="tr-TR" sz="1400" dirty="0">
                        <a:solidFill>
                          <a:schemeClr val="bg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1400" dirty="0">
                          <a:solidFill>
                            <a:schemeClr val="bg1"/>
                          </a:solidFill>
                          <a:effectLst/>
                          <a:latin typeface="Times New Roman"/>
                          <a:ea typeface="Times New Roman"/>
                          <a:cs typeface="Times New Roman"/>
                        </a:rPr>
                        <a:t> </a:t>
                      </a:r>
                      <a:endParaRPr lang="tr-TR" sz="1400" dirty="0">
                        <a:solidFill>
                          <a:schemeClr val="bg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1400" dirty="0">
                          <a:solidFill>
                            <a:schemeClr val="bg1"/>
                          </a:solidFill>
                          <a:effectLst/>
                          <a:latin typeface="Times New Roman"/>
                          <a:ea typeface="Times New Roman"/>
                          <a:cs typeface="Times New Roman"/>
                        </a:rPr>
                        <a:t> </a:t>
                      </a:r>
                      <a:endParaRPr lang="tr-TR" sz="1400" dirty="0">
                        <a:solidFill>
                          <a:schemeClr val="bg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1400" dirty="0">
                          <a:solidFill>
                            <a:schemeClr val="bg1"/>
                          </a:solidFill>
                          <a:effectLst/>
                          <a:latin typeface="Times New Roman"/>
                          <a:ea typeface="Times New Roman"/>
                          <a:cs typeface="Times New Roman"/>
                        </a:rPr>
                        <a:t> </a:t>
                      </a:r>
                      <a:endParaRPr lang="tr-TR" sz="1400" dirty="0">
                        <a:solidFill>
                          <a:schemeClr val="bg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1400" dirty="0">
                          <a:solidFill>
                            <a:schemeClr val="bg1"/>
                          </a:solidFill>
                          <a:effectLst/>
                          <a:latin typeface="Times New Roman"/>
                          <a:ea typeface="Times New Roman"/>
                          <a:cs typeface="Times New Roman"/>
                        </a:rPr>
                        <a:t>,649</a:t>
                      </a:r>
                      <a:endParaRPr lang="tr-TR" sz="1400" dirty="0">
                        <a:solidFill>
                          <a:schemeClr val="bg1"/>
                        </a:solidFill>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90170">
                <a:tc>
                  <a:txBody>
                    <a:bodyPr/>
                    <a:lstStyle/>
                    <a:p>
                      <a:pPr>
                        <a:lnSpc>
                          <a:spcPct val="115000"/>
                        </a:lnSpc>
                        <a:spcAft>
                          <a:spcPts val="0"/>
                        </a:spcAft>
                      </a:pPr>
                      <a:r>
                        <a:rPr lang="tr-TR" sz="1400" dirty="0">
                          <a:solidFill>
                            <a:schemeClr val="bg1"/>
                          </a:solidFill>
                          <a:effectLst/>
                          <a:latin typeface="Times New Roman"/>
                          <a:ea typeface="Times New Roman"/>
                          <a:cs typeface="Times New Roman"/>
                        </a:rPr>
                        <a:t>Reklamlarda kullanılan dil, Türkçenin bozulmasına ve anlaşılmaz hale gelmesine neden olmaktadır.</a:t>
                      </a:r>
                      <a:endParaRPr lang="tr-TR" sz="1400" dirty="0">
                        <a:solidFill>
                          <a:schemeClr val="bg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1400">
                          <a:solidFill>
                            <a:schemeClr val="bg1"/>
                          </a:solidFill>
                          <a:effectLst/>
                          <a:latin typeface="Times New Roman"/>
                          <a:ea typeface="Times New Roman"/>
                          <a:cs typeface="Times New Roman"/>
                        </a:rPr>
                        <a:t> </a:t>
                      </a:r>
                      <a:endParaRPr lang="tr-TR" sz="1400">
                        <a:solidFill>
                          <a:schemeClr val="bg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1400" dirty="0">
                          <a:solidFill>
                            <a:schemeClr val="bg1"/>
                          </a:solidFill>
                          <a:effectLst/>
                          <a:latin typeface="Times New Roman"/>
                          <a:ea typeface="Times New Roman"/>
                          <a:cs typeface="Times New Roman"/>
                        </a:rPr>
                        <a:t> </a:t>
                      </a:r>
                      <a:endParaRPr lang="tr-TR" sz="1400" dirty="0">
                        <a:solidFill>
                          <a:schemeClr val="bg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1400" dirty="0">
                          <a:solidFill>
                            <a:schemeClr val="bg1"/>
                          </a:solidFill>
                          <a:effectLst/>
                          <a:latin typeface="Times New Roman"/>
                          <a:ea typeface="Times New Roman"/>
                          <a:cs typeface="Times New Roman"/>
                        </a:rPr>
                        <a:t> </a:t>
                      </a:r>
                      <a:endParaRPr lang="tr-TR" sz="1400" dirty="0">
                        <a:solidFill>
                          <a:schemeClr val="bg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1400">
                          <a:solidFill>
                            <a:schemeClr val="bg1"/>
                          </a:solidFill>
                          <a:effectLst/>
                          <a:latin typeface="Times New Roman"/>
                          <a:ea typeface="Times New Roman"/>
                          <a:cs typeface="Times New Roman"/>
                        </a:rPr>
                        <a:t>,616</a:t>
                      </a:r>
                      <a:endParaRPr lang="tr-TR" sz="1400">
                        <a:solidFill>
                          <a:schemeClr val="bg1"/>
                        </a:solidFill>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90170">
                <a:tc>
                  <a:txBody>
                    <a:bodyPr/>
                    <a:lstStyle/>
                    <a:p>
                      <a:pPr>
                        <a:lnSpc>
                          <a:spcPct val="115000"/>
                        </a:lnSpc>
                        <a:spcAft>
                          <a:spcPts val="0"/>
                        </a:spcAft>
                      </a:pPr>
                      <a:r>
                        <a:rPr lang="tr-TR" sz="1400">
                          <a:solidFill>
                            <a:schemeClr val="bg1"/>
                          </a:solidFill>
                          <a:effectLst/>
                          <a:latin typeface="Times New Roman"/>
                          <a:ea typeface="Times New Roman"/>
                          <a:cs typeface="Times New Roman"/>
                        </a:rPr>
                        <a:t>Bazı televizyon reklamlarında; inanç, örf ve adetlere ters düşen davranışlar yer almaktadır</a:t>
                      </a:r>
                      <a:endParaRPr lang="tr-TR" sz="1400">
                        <a:solidFill>
                          <a:schemeClr val="bg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1400" dirty="0">
                          <a:solidFill>
                            <a:schemeClr val="bg1"/>
                          </a:solidFill>
                          <a:effectLst/>
                          <a:latin typeface="Times New Roman"/>
                          <a:ea typeface="Times New Roman"/>
                          <a:cs typeface="Times New Roman"/>
                        </a:rPr>
                        <a:t> </a:t>
                      </a:r>
                      <a:endParaRPr lang="tr-TR" sz="1400" dirty="0">
                        <a:solidFill>
                          <a:schemeClr val="bg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1400">
                          <a:solidFill>
                            <a:schemeClr val="bg1"/>
                          </a:solidFill>
                          <a:effectLst/>
                          <a:latin typeface="Times New Roman"/>
                          <a:ea typeface="Times New Roman"/>
                          <a:cs typeface="Times New Roman"/>
                        </a:rPr>
                        <a:t> </a:t>
                      </a:r>
                      <a:endParaRPr lang="tr-TR" sz="1400">
                        <a:solidFill>
                          <a:schemeClr val="bg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1400" dirty="0">
                          <a:solidFill>
                            <a:schemeClr val="bg1"/>
                          </a:solidFill>
                          <a:effectLst/>
                          <a:latin typeface="Times New Roman"/>
                          <a:ea typeface="Times New Roman"/>
                          <a:cs typeface="Times New Roman"/>
                        </a:rPr>
                        <a:t> </a:t>
                      </a:r>
                      <a:endParaRPr lang="tr-TR" sz="1400" dirty="0">
                        <a:solidFill>
                          <a:schemeClr val="bg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1400" dirty="0">
                          <a:solidFill>
                            <a:schemeClr val="bg1"/>
                          </a:solidFill>
                          <a:effectLst/>
                          <a:latin typeface="Times New Roman"/>
                          <a:ea typeface="Times New Roman"/>
                          <a:cs typeface="Times New Roman"/>
                        </a:rPr>
                        <a:t>,585</a:t>
                      </a:r>
                      <a:endParaRPr lang="tr-TR" sz="1400" dirty="0">
                        <a:solidFill>
                          <a:schemeClr val="bg1"/>
                        </a:solidFill>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90170">
                <a:tc>
                  <a:txBody>
                    <a:bodyPr/>
                    <a:lstStyle/>
                    <a:p>
                      <a:pPr>
                        <a:lnSpc>
                          <a:spcPct val="115000"/>
                        </a:lnSpc>
                        <a:spcAft>
                          <a:spcPts val="0"/>
                        </a:spcAft>
                      </a:pPr>
                      <a:r>
                        <a:rPr lang="tr-TR" sz="1400">
                          <a:solidFill>
                            <a:schemeClr val="bg1"/>
                          </a:solidFill>
                          <a:effectLst/>
                          <a:latin typeface="Times New Roman"/>
                          <a:ea typeface="Times New Roman"/>
                          <a:cs typeface="Times New Roman"/>
                        </a:rPr>
                        <a:t> </a:t>
                      </a:r>
                      <a:endParaRPr lang="tr-TR" sz="1400">
                        <a:solidFill>
                          <a:schemeClr val="bg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1400" dirty="0">
                          <a:solidFill>
                            <a:schemeClr val="bg1"/>
                          </a:solidFill>
                          <a:effectLst/>
                          <a:latin typeface="Times New Roman"/>
                          <a:ea typeface="Times New Roman"/>
                          <a:cs typeface="Times New Roman"/>
                        </a:rPr>
                        <a:t> </a:t>
                      </a:r>
                      <a:endParaRPr lang="tr-TR" sz="1400" dirty="0">
                        <a:solidFill>
                          <a:schemeClr val="bg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1400" dirty="0">
                          <a:solidFill>
                            <a:schemeClr val="bg1"/>
                          </a:solidFill>
                          <a:effectLst/>
                          <a:latin typeface="Times New Roman"/>
                          <a:ea typeface="Times New Roman"/>
                          <a:cs typeface="Times New Roman"/>
                        </a:rPr>
                        <a:t> </a:t>
                      </a:r>
                      <a:endParaRPr lang="tr-TR" sz="1400" dirty="0">
                        <a:solidFill>
                          <a:schemeClr val="bg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1400" dirty="0">
                          <a:solidFill>
                            <a:schemeClr val="bg1"/>
                          </a:solidFill>
                          <a:effectLst/>
                          <a:latin typeface="Times New Roman"/>
                          <a:ea typeface="Times New Roman"/>
                          <a:cs typeface="Times New Roman"/>
                        </a:rPr>
                        <a:t> </a:t>
                      </a:r>
                      <a:endParaRPr lang="tr-TR" sz="1400" dirty="0">
                        <a:solidFill>
                          <a:schemeClr val="bg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1400" dirty="0">
                          <a:solidFill>
                            <a:schemeClr val="bg1"/>
                          </a:solidFill>
                          <a:effectLst/>
                          <a:latin typeface="Times New Roman"/>
                          <a:ea typeface="Times New Roman"/>
                          <a:cs typeface="Times New Roman"/>
                        </a:rPr>
                        <a:t> </a:t>
                      </a:r>
                      <a:endParaRPr lang="tr-TR" sz="1400" dirty="0">
                        <a:solidFill>
                          <a:schemeClr val="bg1"/>
                        </a:solidFill>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90170">
                <a:tc>
                  <a:txBody>
                    <a:bodyPr/>
                    <a:lstStyle/>
                    <a:p>
                      <a:pPr>
                        <a:lnSpc>
                          <a:spcPct val="115000"/>
                        </a:lnSpc>
                        <a:spcAft>
                          <a:spcPts val="0"/>
                        </a:spcAft>
                      </a:pPr>
                      <a:r>
                        <a:rPr lang="tr-TR" sz="1400">
                          <a:solidFill>
                            <a:schemeClr val="bg1"/>
                          </a:solidFill>
                          <a:effectLst/>
                          <a:latin typeface="Times New Roman"/>
                          <a:ea typeface="Times New Roman"/>
                          <a:cs typeface="Times New Roman"/>
                        </a:rPr>
                        <a:t> </a:t>
                      </a:r>
                      <a:endParaRPr lang="tr-TR" sz="1400">
                        <a:solidFill>
                          <a:schemeClr val="bg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1400">
                          <a:solidFill>
                            <a:schemeClr val="bg1"/>
                          </a:solidFill>
                          <a:effectLst/>
                          <a:latin typeface="Times New Roman"/>
                          <a:ea typeface="Times New Roman"/>
                          <a:cs typeface="Times New Roman"/>
                        </a:rPr>
                        <a:t> </a:t>
                      </a:r>
                      <a:endParaRPr lang="tr-TR" sz="1400">
                        <a:solidFill>
                          <a:schemeClr val="bg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1400">
                          <a:solidFill>
                            <a:schemeClr val="bg1"/>
                          </a:solidFill>
                          <a:effectLst/>
                          <a:latin typeface="Times New Roman"/>
                          <a:ea typeface="Times New Roman"/>
                          <a:cs typeface="Times New Roman"/>
                        </a:rPr>
                        <a:t> </a:t>
                      </a:r>
                      <a:endParaRPr lang="tr-TR" sz="1400">
                        <a:solidFill>
                          <a:schemeClr val="bg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1400" dirty="0">
                          <a:solidFill>
                            <a:schemeClr val="bg1"/>
                          </a:solidFill>
                          <a:effectLst/>
                          <a:latin typeface="Times New Roman"/>
                          <a:ea typeface="Times New Roman"/>
                          <a:cs typeface="Times New Roman"/>
                        </a:rPr>
                        <a:t> </a:t>
                      </a:r>
                      <a:endParaRPr lang="tr-TR" sz="1400" dirty="0">
                        <a:solidFill>
                          <a:schemeClr val="bg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1400" dirty="0">
                          <a:solidFill>
                            <a:schemeClr val="bg1"/>
                          </a:solidFill>
                          <a:effectLst/>
                          <a:latin typeface="Times New Roman"/>
                          <a:ea typeface="Times New Roman"/>
                          <a:cs typeface="Times New Roman"/>
                        </a:rPr>
                        <a:t> </a:t>
                      </a:r>
                      <a:endParaRPr lang="tr-TR" sz="1400" dirty="0">
                        <a:solidFill>
                          <a:schemeClr val="bg1"/>
                        </a:solidFill>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90170">
                <a:tc>
                  <a:txBody>
                    <a:bodyPr/>
                    <a:lstStyle/>
                    <a:p>
                      <a:pPr>
                        <a:lnSpc>
                          <a:spcPct val="115000"/>
                        </a:lnSpc>
                        <a:spcAft>
                          <a:spcPts val="0"/>
                        </a:spcAft>
                      </a:pPr>
                      <a:r>
                        <a:rPr lang="tr-TR" sz="1400">
                          <a:solidFill>
                            <a:schemeClr val="bg1"/>
                          </a:solidFill>
                          <a:effectLst/>
                          <a:latin typeface="Times New Roman"/>
                          <a:ea typeface="Times New Roman"/>
                          <a:cs typeface="Times New Roman"/>
                        </a:rPr>
                        <a:t> </a:t>
                      </a:r>
                      <a:endParaRPr lang="tr-TR" sz="1400">
                        <a:solidFill>
                          <a:schemeClr val="bg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1400">
                          <a:solidFill>
                            <a:schemeClr val="bg1"/>
                          </a:solidFill>
                          <a:effectLst/>
                          <a:latin typeface="Times New Roman"/>
                          <a:ea typeface="Times New Roman"/>
                          <a:cs typeface="Times New Roman"/>
                        </a:rPr>
                        <a:t> </a:t>
                      </a:r>
                      <a:endParaRPr lang="tr-TR" sz="1400">
                        <a:solidFill>
                          <a:schemeClr val="bg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1400">
                          <a:solidFill>
                            <a:schemeClr val="bg1"/>
                          </a:solidFill>
                          <a:effectLst/>
                          <a:latin typeface="Times New Roman"/>
                          <a:ea typeface="Times New Roman"/>
                          <a:cs typeface="Times New Roman"/>
                        </a:rPr>
                        <a:t> </a:t>
                      </a:r>
                      <a:endParaRPr lang="tr-TR" sz="1400">
                        <a:solidFill>
                          <a:schemeClr val="bg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1400" dirty="0">
                          <a:solidFill>
                            <a:schemeClr val="bg1"/>
                          </a:solidFill>
                          <a:effectLst/>
                          <a:latin typeface="Times New Roman"/>
                          <a:ea typeface="Times New Roman"/>
                          <a:cs typeface="Times New Roman"/>
                        </a:rPr>
                        <a:t> </a:t>
                      </a:r>
                      <a:endParaRPr lang="tr-TR" sz="1400" dirty="0">
                        <a:solidFill>
                          <a:schemeClr val="bg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1400" dirty="0">
                          <a:solidFill>
                            <a:schemeClr val="bg1"/>
                          </a:solidFill>
                          <a:effectLst/>
                          <a:latin typeface="Times New Roman"/>
                          <a:ea typeface="Times New Roman"/>
                          <a:cs typeface="Times New Roman"/>
                        </a:rPr>
                        <a:t> </a:t>
                      </a:r>
                      <a:endParaRPr lang="tr-TR" sz="1400" dirty="0">
                        <a:solidFill>
                          <a:schemeClr val="bg1"/>
                        </a:solidFill>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90170">
                <a:tc>
                  <a:txBody>
                    <a:bodyPr/>
                    <a:lstStyle/>
                    <a:p>
                      <a:pPr>
                        <a:lnSpc>
                          <a:spcPct val="115000"/>
                        </a:lnSpc>
                        <a:spcAft>
                          <a:spcPts val="0"/>
                        </a:spcAft>
                      </a:pPr>
                      <a:r>
                        <a:rPr lang="tr-TR" sz="1400" dirty="0">
                          <a:effectLst/>
                          <a:latin typeface="Times New Roman"/>
                          <a:ea typeface="Times New Roman"/>
                          <a:cs typeface="Times New Roman"/>
                        </a:rPr>
                        <a:t> </a:t>
                      </a:r>
                      <a:endParaRPr lang="tr-TR" sz="14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400">
                          <a:effectLst/>
                          <a:latin typeface="Times New Roman"/>
                          <a:ea typeface="Times New Roman"/>
                          <a:cs typeface="Times New Roman"/>
                        </a:rPr>
                        <a:t> </a:t>
                      </a:r>
                      <a:endParaRPr lang="tr-TR" sz="14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400">
                          <a:effectLst/>
                          <a:latin typeface="Times New Roman"/>
                          <a:ea typeface="Times New Roman"/>
                          <a:cs typeface="Times New Roman"/>
                        </a:rPr>
                        <a:t> </a:t>
                      </a:r>
                      <a:endParaRPr lang="tr-TR" sz="14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400">
                          <a:solidFill>
                            <a:srgbClr val="000000"/>
                          </a:solidFill>
                          <a:effectLst/>
                          <a:latin typeface="Times New Roman"/>
                          <a:ea typeface="Times New Roman"/>
                          <a:cs typeface="Times New Roman"/>
                        </a:rPr>
                        <a:t> </a:t>
                      </a:r>
                      <a:endParaRPr lang="tr-TR" sz="14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400" dirty="0">
                          <a:effectLst/>
                          <a:latin typeface="Times New Roman"/>
                          <a:ea typeface="Times New Roman"/>
                          <a:cs typeface="Times New Roman"/>
                        </a:rPr>
                        <a:t> </a:t>
                      </a:r>
                      <a:endParaRPr lang="tr-TR" sz="14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8" name="Tablo 7"/>
          <p:cNvGraphicFramePr>
            <a:graphicFrameLocks noGrp="1"/>
          </p:cNvGraphicFramePr>
          <p:nvPr>
            <p:extLst>
              <p:ext uri="{D42A27DB-BD31-4B8C-83A1-F6EECF244321}">
                <p14:modId xmlns:p14="http://schemas.microsoft.com/office/powerpoint/2010/main" val="1075010104"/>
              </p:ext>
            </p:extLst>
          </p:nvPr>
        </p:nvGraphicFramePr>
        <p:xfrm>
          <a:off x="0" y="2636912"/>
          <a:ext cx="9252520" cy="3785616"/>
        </p:xfrm>
        <a:graphic>
          <a:graphicData uri="http://schemas.openxmlformats.org/drawingml/2006/table">
            <a:tbl>
              <a:tblPr firstRow="1" firstCol="1" lastRow="1" lastCol="1" bandRow="1" bandCol="1"/>
              <a:tblGrid>
                <a:gridCol w="4990573"/>
                <a:gridCol w="1333715"/>
                <a:gridCol w="925025"/>
                <a:gridCol w="841290"/>
                <a:gridCol w="1161917"/>
              </a:tblGrid>
              <a:tr h="90170">
                <a:tc>
                  <a:txBody>
                    <a:bodyPr/>
                    <a:lstStyle/>
                    <a:p>
                      <a:pPr>
                        <a:lnSpc>
                          <a:spcPct val="115000"/>
                        </a:lnSpc>
                        <a:spcAft>
                          <a:spcPts val="0"/>
                        </a:spcAft>
                      </a:pPr>
                      <a:r>
                        <a:rPr lang="tr-TR" sz="2400" b="1" dirty="0" smtClean="0">
                          <a:solidFill>
                            <a:schemeClr val="tx1"/>
                          </a:solidFill>
                          <a:effectLst/>
                          <a:latin typeface="Times New Roman"/>
                          <a:ea typeface="Times New Roman"/>
                          <a:cs typeface="Times New Roman"/>
                        </a:rPr>
                        <a:t>FAKTÖR 3: ALDATMA VE YANILTMA BOYUTU</a:t>
                      </a:r>
                      <a:endParaRPr lang="tr-TR" sz="2400" dirty="0">
                        <a:solidFill>
                          <a:schemeClr val="tx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tr-TR" sz="2000" b="1" dirty="0">
                          <a:solidFill>
                            <a:schemeClr val="tx1"/>
                          </a:solidFill>
                          <a:effectLst/>
                          <a:latin typeface="Times New Roman"/>
                          <a:ea typeface="Times New Roman"/>
                          <a:cs typeface="Times New Roman"/>
                        </a:rPr>
                        <a:t>,710</a:t>
                      </a:r>
                      <a:endParaRPr lang="tr-TR" sz="2000" b="1" dirty="0">
                        <a:solidFill>
                          <a:schemeClr val="tx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tr-TR" sz="2000" b="1" dirty="0">
                          <a:solidFill>
                            <a:schemeClr val="tx1"/>
                          </a:solidFill>
                          <a:effectLst/>
                          <a:latin typeface="Times New Roman"/>
                          <a:ea typeface="Times New Roman"/>
                          <a:cs typeface="Times New Roman"/>
                        </a:rPr>
                        <a:t>1,149</a:t>
                      </a:r>
                      <a:endParaRPr lang="tr-TR" sz="2000" b="1" dirty="0">
                        <a:solidFill>
                          <a:schemeClr val="tx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tr-TR" sz="2000" b="1" dirty="0">
                          <a:solidFill>
                            <a:schemeClr val="tx1"/>
                          </a:solidFill>
                          <a:effectLst/>
                          <a:latin typeface="Times New Roman"/>
                          <a:ea typeface="Times New Roman"/>
                          <a:cs typeface="Times New Roman"/>
                        </a:rPr>
                        <a:t>6,385</a:t>
                      </a:r>
                      <a:endParaRPr lang="tr-TR" sz="2000" b="1" dirty="0">
                        <a:solidFill>
                          <a:schemeClr val="tx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tr-TR" sz="1400" dirty="0">
                          <a:effectLst/>
                          <a:latin typeface="Times New Roman"/>
                          <a:ea typeface="Times New Roman"/>
                          <a:cs typeface="Times New Roman"/>
                        </a:rPr>
                        <a:t> </a:t>
                      </a:r>
                      <a:endParaRPr lang="tr-TR" sz="14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r>
              <a:tr h="90170">
                <a:tc>
                  <a:txBody>
                    <a:bodyPr/>
                    <a:lstStyle/>
                    <a:p>
                      <a:pPr>
                        <a:lnSpc>
                          <a:spcPct val="115000"/>
                        </a:lnSpc>
                        <a:spcAft>
                          <a:spcPts val="0"/>
                        </a:spcAft>
                      </a:pPr>
                      <a:r>
                        <a:rPr lang="tr-TR" sz="1400" dirty="0">
                          <a:solidFill>
                            <a:schemeClr val="bg1"/>
                          </a:solidFill>
                          <a:effectLst/>
                          <a:latin typeface="Times New Roman"/>
                          <a:ea typeface="Times New Roman"/>
                          <a:cs typeface="Times New Roman"/>
                        </a:rPr>
                        <a:t>Reklamlarda kullanılan üniversite veya araştırma laboratuvar sonuçlarını, güvenilir bulmuyorum.</a:t>
                      </a:r>
                      <a:endParaRPr lang="tr-TR" sz="1400" dirty="0">
                        <a:solidFill>
                          <a:schemeClr val="bg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1400">
                          <a:solidFill>
                            <a:schemeClr val="bg1"/>
                          </a:solidFill>
                          <a:effectLst/>
                          <a:latin typeface="Times New Roman"/>
                          <a:ea typeface="Times New Roman"/>
                          <a:cs typeface="Times New Roman"/>
                        </a:rPr>
                        <a:t> </a:t>
                      </a:r>
                      <a:endParaRPr lang="tr-TR" sz="1400">
                        <a:solidFill>
                          <a:schemeClr val="bg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1400">
                          <a:solidFill>
                            <a:schemeClr val="bg1"/>
                          </a:solidFill>
                          <a:effectLst/>
                          <a:latin typeface="Times New Roman"/>
                          <a:ea typeface="Times New Roman"/>
                          <a:cs typeface="Times New Roman"/>
                        </a:rPr>
                        <a:t> </a:t>
                      </a:r>
                      <a:endParaRPr lang="tr-TR" sz="1400">
                        <a:solidFill>
                          <a:schemeClr val="bg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1400">
                          <a:solidFill>
                            <a:schemeClr val="bg1"/>
                          </a:solidFill>
                          <a:effectLst/>
                          <a:latin typeface="Times New Roman"/>
                          <a:ea typeface="Times New Roman"/>
                          <a:cs typeface="Times New Roman"/>
                        </a:rPr>
                        <a:t> </a:t>
                      </a:r>
                      <a:endParaRPr lang="tr-TR" sz="1400">
                        <a:solidFill>
                          <a:schemeClr val="bg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1400">
                          <a:solidFill>
                            <a:schemeClr val="bg1"/>
                          </a:solidFill>
                          <a:effectLst/>
                          <a:latin typeface="Times New Roman"/>
                          <a:ea typeface="Times New Roman"/>
                          <a:cs typeface="Times New Roman"/>
                        </a:rPr>
                        <a:t>,775</a:t>
                      </a:r>
                      <a:endParaRPr lang="tr-TR" sz="1400">
                        <a:solidFill>
                          <a:schemeClr val="bg1"/>
                        </a:solidFill>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90170">
                <a:tc>
                  <a:txBody>
                    <a:bodyPr/>
                    <a:lstStyle/>
                    <a:p>
                      <a:pPr>
                        <a:lnSpc>
                          <a:spcPct val="115000"/>
                        </a:lnSpc>
                        <a:spcAft>
                          <a:spcPts val="0"/>
                        </a:spcAft>
                      </a:pPr>
                      <a:r>
                        <a:rPr lang="tr-TR" sz="1400" dirty="0">
                          <a:solidFill>
                            <a:schemeClr val="bg1"/>
                          </a:solidFill>
                          <a:effectLst/>
                          <a:latin typeface="Times New Roman"/>
                          <a:ea typeface="Times New Roman"/>
                          <a:cs typeface="Times New Roman"/>
                        </a:rPr>
                        <a:t>Reklamlarda çoğunlukla tüketicilere yanlış, eksik ve yanıltıcı bilgi verilmektedir</a:t>
                      </a:r>
                      <a:endParaRPr lang="tr-TR" sz="1400" dirty="0">
                        <a:solidFill>
                          <a:schemeClr val="bg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1400" dirty="0">
                          <a:solidFill>
                            <a:schemeClr val="bg1"/>
                          </a:solidFill>
                          <a:effectLst/>
                          <a:latin typeface="Times New Roman"/>
                          <a:ea typeface="Times New Roman"/>
                          <a:cs typeface="Times New Roman"/>
                        </a:rPr>
                        <a:t> </a:t>
                      </a:r>
                      <a:endParaRPr lang="tr-TR" sz="1400" dirty="0">
                        <a:solidFill>
                          <a:schemeClr val="bg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1400">
                          <a:solidFill>
                            <a:schemeClr val="bg1"/>
                          </a:solidFill>
                          <a:effectLst/>
                          <a:latin typeface="Times New Roman"/>
                          <a:ea typeface="Times New Roman"/>
                          <a:cs typeface="Times New Roman"/>
                        </a:rPr>
                        <a:t> </a:t>
                      </a:r>
                      <a:endParaRPr lang="tr-TR" sz="1400">
                        <a:solidFill>
                          <a:schemeClr val="bg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1400">
                          <a:solidFill>
                            <a:schemeClr val="bg1"/>
                          </a:solidFill>
                          <a:effectLst/>
                          <a:latin typeface="Times New Roman"/>
                          <a:ea typeface="Times New Roman"/>
                          <a:cs typeface="Times New Roman"/>
                        </a:rPr>
                        <a:t> </a:t>
                      </a:r>
                      <a:endParaRPr lang="tr-TR" sz="1400">
                        <a:solidFill>
                          <a:schemeClr val="bg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1400">
                          <a:solidFill>
                            <a:schemeClr val="bg1"/>
                          </a:solidFill>
                          <a:effectLst/>
                          <a:latin typeface="Times New Roman"/>
                          <a:ea typeface="Times New Roman"/>
                          <a:cs typeface="Times New Roman"/>
                        </a:rPr>
                        <a:t>,709</a:t>
                      </a:r>
                      <a:endParaRPr lang="tr-TR" sz="1400">
                        <a:solidFill>
                          <a:schemeClr val="bg1"/>
                        </a:solidFill>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90170">
                <a:tc>
                  <a:txBody>
                    <a:bodyPr/>
                    <a:lstStyle/>
                    <a:p>
                      <a:pPr>
                        <a:lnSpc>
                          <a:spcPct val="115000"/>
                        </a:lnSpc>
                        <a:spcAft>
                          <a:spcPts val="0"/>
                        </a:spcAft>
                      </a:pPr>
                      <a:r>
                        <a:rPr lang="tr-TR" sz="1400" dirty="0">
                          <a:solidFill>
                            <a:schemeClr val="bg1"/>
                          </a:solidFill>
                          <a:effectLst/>
                          <a:latin typeface="Times New Roman"/>
                          <a:ea typeface="Times New Roman"/>
                          <a:cs typeface="Times New Roman"/>
                        </a:rPr>
                        <a:t>Reklamlarda, ürünü kullandığını belirten ünlü kişilerin gösterilmesini ve fikirlerini açıklamalarını, inandırıcılıktan uzak buluyorum.</a:t>
                      </a:r>
                      <a:endParaRPr lang="tr-TR" sz="1400" dirty="0">
                        <a:solidFill>
                          <a:schemeClr val="bg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1400" dirty="0">
                          <a:solidFill>
                            <a:schemeClr val="bg1"/>
                          </a:solidFill>
                          <a:effectLst/>
                          <a:latin typeface="Times New Roman"/>
                          <a:ea typeface="Times New Roman"/>
                          <a:cs typeface="Times New Roman"/>
                        </a:rPr>
                        <a:t> </a:t>
                      </a:r>
                      <a:endParaRPr lang="tr-TR" sz="1400" dirty="0">
                        <a:solidFill>
                          <a:schemeClr val="bg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1400" dirty="0">
                          <a:solidFill>
                            <a:schemeClr val="bg1"/>
                          </a:solidFill>
                          <a:effectLst/>
                          <a:latin typeface="Times New Roman"/>
                          <a:ea typeface="Times New Roman"/>
                          <a:cs typeface="Times New Roman"/>
                        </a:rPr>
                        <a:t> </a:t>
                      </a:r>
                      <a:endParaRPr lang="tr-TR" sz="1400" dirty="0">
                        <a:solidFill>
                          <a:schemeClr val="bg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1400" dirty="0">
                          <a:solidFill>
                            <a:schemeClr val="bg1"/>
                          </a:solidFill>
                          <a:effectLst/>
                          <a:latin typeface="Times New Roman"/>
                          <a:ea typeface="Times New Roman"/>
                          <a:cs typeface="Times New Roman"/>
                        </a:rPr>
                        <a:t> </a:t>
                      </a:r>
                      <a:endParaRPr lang="tr-TR" sz="1400" dirty="0">
                        <a:solidFill>
                          <a:schemeClr val="bg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1400">
                          <a:solidFill>
                            <a:schemeClr val="bg1"/>
                          </a:solidFill>
                          <a:effectLst/>
                          <a:latin typeface="Times New Roman"/>
                          <a:ea typeface="Times New Roman"/>
                          <a:cs typeface="Times New Roman"/>
                        </a:rPr>
                        <a:t>,686</a:t>
                      </a:r>
                      <a:endParaRPr lang="tr-TR" sz="1400">
                        <a:solidFill>
                          <a:schemeClr val="bg1"/>
                        </a:solidFill>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90170">
                <a:tc>
                  <a:txBody>
                    <a:bodyPr/>
                    <a:lstStyle/>
                    <a:p>
                      <a:pPr>
                        <a:lnSpc>
                          <a:spcPct val="115000"/>
                        </a:lnSpc>
                        <a:spcAft>
                          <a:spcPts val="0"/>
                        </a:spcAft>
                      </a:pPr>
                      <a:r>
                        <a:rPr lang="tr-TR" sz="1400">
                          <a:solidFill>
                            <a:schemeClr val="bg1"/>
                          </a:solidFill>
                          <a:effectLst/>
                          <a:latin typeface="Times New Roman"/>
                          <a:ea typeface="Times New Roman"/>
                          <a:cs typeface="Times New Roman"/>
                        </a:rPr>
                        <a:t> Mesajlarda tüketicilerin anlamını bilmediği teknik terimlere kullanılarak talep şekillendirilmektedir. </a:t>
                      </a:r>
                      <a:endParaRPr lang="tr-TR" sz="1400">
                        <a:solidFill>
                          <a:schemeClr val="bg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r">
                        <a:lnSpc>
                          <a:spcPct val="115000"/>
                        </a:lnSpc>
                        <a:spcAft>
                          <a:spcPts val="0"/>
                        </a:spcAft>
                      </a:pPr>
                      <a:r>
                        <a:rPr lang="tr-TR" sz="1400" dirty="0">
                          <a:solidFill>
                            <a:schemeClr val="bg1"/>
                          </a:solidFill>
                          <a:effectLst/>
                          <a:latin typeface="Times New Roman"/>
                          <a:ea typeface="Times New Roman"/>
                          <a:cs typeface="Times New Roman"/>
                        </a:rPr>
                        <a:t> </a:t>
                      </a:r>
                      <a:endParaRPr lang="tr-TR" sz="1400" dirty="0">
                        <a:solidFill>
                          <a:schemeClr val="bg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r">
                        <a:lnSpc>
                          <a:spcPct val="115000"/>
                        </a:lnSpc>
                        <a:spcAft>
                          <a:spcPts val="0"/>
                        </a:spcAft>
                      </a:pPr>
                      <a:r>
                        <a:rPr lang="tr-TR" sz="1400" dirty="0">
                          <a:solidFill>
                            <a:schemeClr val="bg1"/>
                          </a:solidFill>
                          <a:effectLst/>
                          <a:latin typeface="Times New Roman"/>
                          <a:ea typeface="Times New Roman"/>
                          <a:cs typeface="Times New Roman"/>
                        </a:rPr>
                        <a:t> </a:t>
                      </a:r>
                      <a:endParaRPr lang="tr-TR" sz="1400" dirty="0">
                        <a:solidFill>
                          <a:schemeClr val="bg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r">
                        <a:lnSpc>
                          <a:spcPct val="115000"/>
                        </a:lnSpc>
                        <a:spcAft>
                          <a:spcPts val="0"/>
                        </a:spcAft>
                      </a:pPr>
                      <a:r>
                        <a:rPr lang="tr-TR" sz="1400" dirty="0">
                          <a:solidFill>
                            <a:schemeClr val="bg1"/>
                          </a:solidFill>
                          <a:effectLst/>
                          <a:latin typeface="Times New Roman"/>
                          <a:ea typeface="Times New Roman"/>
                          <a:cs typeface="Times New Roman"/>
                        </a:rPr>
                        <a:t> </a:t>
                      </a:r>
                      <a:endParaRPr lang="tr-TR" sz="1400" dirty="0">
                        <a:solidFill>
                          <a:schemeClr val="bg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1400" dirty="0">
                          <a:solidFill>
                            <a:schemeClr val="bg1"/>
                          </a:solidFill>
                          <a:effectLst/>
                          <a:latin typeface="Times New Roman"/>
                          <a:ea typeface="Times New Roman"/>
                          <a:cs typeface="Times New Roman"/>
                        </a:rPr>
                        <a:t>,477</a:t>
                      </a:r>
                      <a:endParaRPr lang="tr-TR" sz="1400" dirty="0">
                        <a:solidFill>
                          <a:schemeClr val="bg1"/>
                        </a:solidFill>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90170">
                <a:tc>
                  <a:txBody>
                    <a:bodyPr/>
                    <a:lstStyle/>
                    <a:p>
                      <a:pPr>
                        <a:lnSpc>
                          <a:spcPct val="115000"/>
                        </a:lnSpc>
                        <a:spcAft>
                          <a:spcPts val="0"/>
                        </a:spcAft>
                      </a:pPr>
                      <a:r>
                        <a:rPr lang="tr-TR" sz="1400">
                          <a:solidFill>
                            <a:schemeClr val="bg1"/>
                          </a:solidFill>
                          <a:effectLst/>
                          <a:latin typeface="Times New Roman"/>
                          <a:ea typeface="Times New Roman"/>
                          <a:cs typeface="Times New Roman"/>
                        </a:rPr>
                        <a:t> </a:t>
                      </a:r>
                      <a:endParaRPr lang="tr-TR" sz="1400">
                        <a:solidFill>
                          <a:schemeClr val="bg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r">
                        <a:lnSpc>
                          <a:spcPct val="115000"/>
                        </a:lnSpc>
                        <a:spcAft>
                          <a:spcPts val="0"/>
                        </a:spcAft>
                      </a:pPr>
                      <a:r>
                        <a:rPr lang="tr-TR" sz="1400">
                          <a:solidFill>
                            <a:schemeClr val="bg1"/>
                          </a:solidFill>
                          <a:effectLst/>
                          <a:latin typeface="Times New Roman"/>
                          <a:ea typeface="Times New Roman"/>
                          <a:cs typeface="Times New Roman"/>
                        </a:rPr>
                        <a:t> </a:t>
                      </a:r>
                      <a:endParaRPr lang="tr-TR" sz="1400">
                        <a:solidFill>
                          <a:schemeClr val="bg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r">
                        <a:lnSpc>
                          <a:spcPct val="115000"/>
                        </a:lnSpc>
                        <a:spcAft>
                          <a:spcPts val="0"/>
                        </a:spcAft>
                      </a:pPr>
                      <a:r>
                        <a:rPr lang="tr-TR" sz="1400" dirty="0">
                          <a:solidFill>
                            <a:schemeClr val="bg1"/>
                          </a:solidFill>
                          <a:effectLst/>
                          <a:latin typeface="Times New Roman"/>
                          <a:ea typeface="Times New Roman"/>
                          <a:cs typeface="Times New Roman"/>
                        </a:rPr>
                        <a:t> </a:t>
                      </a:r>
                      <a:endParaRPr lang="tr-TR" sz="1400" dirty="0">
                        <a:solidFill>
                          <a:schemeClr val="bg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r">
                        <a:lnSpc>
                          <a:spcPct val="115000"/>
                        </a:lnSpc>
                        <a:spcAft>
                          <a:spcPts val="0"/>
                        </a:spcAft>
                      </a:pPr>
                      <a:r>
                        <a:rPr lang="tr-TR" sz="1400">
                          <a:solidFill>
                            <a:schemeClr val="bg1"/>
                          </a:solidFill>
                          <a:effectLst/>
                          <a:latin typeface="Times New Roman"/>
                          <a:ea typeface="Times New Roman"/>
                          <a:cs typeface="Times New Roman"/>
                        </a:rPr>
                        <a:t> </a:t>
                      </a:r>
                      <a:endParaRPr lang="tr-TR" sz="1400">
                        <a:solidFill>
                          <a:schemeClr val="bg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1400" dirty="0">
                          <a:solidFill>
                            <a:schemeClr val="bg1"/>
                          </a:solidFill>
                          <a:effectLst/>
                          <a:latin typeface="Times New Roman"/>
                          <a:ea typeface="Times New Roman"/>
                          <a:cs typeface="Times New Roman"/>
                        </a:rPr>
                        <a:t> </a:t>
                      </a:r>
                      <a:endParaRPr lang="tr-TR" sz="1400" dirty="0">
                        <a:solidFill>
                          <a:schemeClr val="bg1"/>
                        </a:solidFill>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90170">
                <a:tc>
                  <a:txBody>
                    <a:bodyPr/>
                    <a:lstStyle/>
                    <a:p>
                      <a:pPr>
                        <a:lnSpc>
                          <a:spcPct val="115000"/>
                        </a:lnSpc>
                        <a:spcAft>
                          <a:spcPts val="0"/>
                        </a:spcAft>
                      </a:pPr>
                      <a:r>
                        <a:rPr lang="tr-TR" sz="1400">
                          <a:effectLst/>
                          <a:latin typeface="Times New Roman"/>
                          <a:ea typeface="Times New Roman"/>
                          <a:cs typeface="Times New Roman"/>
                        </a:rPr>
                        <a:t> </a:t>
                      </a:r>
                      <a:endParaRPr lang="tr-TR" sz="14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r">
                        <a:lnSpc>
                          <a:spcPct val="115000"/>
                        </a:lnSpc>
                        <a:spcAft>
                          <a:spcPts val="0"/>
                        </a:spcAft>
                      </a:pPr>
                      <a:r>
                        <a:rPr lang="tr-TR" sz="1400">
                          <a:effectLst/>
                          <a:latin typeface="Times New Roman"/>
                          <a:ea typeface="Times New Roman"/>
                          <a:cs typeface="Times New Roman"/>
                        </a:rPr>
                        <a:t> </a:t>
                      </a:r>
                      <a:endParaRPr lang="tr-TR" sz="14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r">
                        <a:lnSpc>
                          <a:spcPct val="115000"/>
                        </a:lnSpc>
                        <a:spcAft>
                          <a:spcPts val="0"/>
                        </a:spcAft>
                      </a:pPr>
                      <a:r>
                        <a:rPr lang="tr-TR" sz="1400" dirty="0">
                          <a:effectLst/>
                          <a:latin typeface="Times New Roman"/>
                          <a:ea typeface="Times New Roman"/>
                          <a:cs typeface="Times New Roman"/>
                        </a:rPr>
                        <a:t> </a:t>
                      </a:r>
                      <a:endParaRPr lang="tr-TR" sz="14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r">
                        <a:lnSpc>
                          <a:spcPct val="115000"/>
                        </a:lnSpc>
                        <a:spcAft>
                          <a:spcPts val="0"/>
                        </a:spcAft>
                      </a:pPr>
                      <a:r>
                        <a:rPr lang="tr-TR" sz="1400">
                          <a:solidFill>
                            <a:srgbClr val="000000"/>
                          </a:solidFill>
                          <a:effectLst/>
                          <a:latin typeface="Times New Roman"/>
                          <a:ea typeface="Times New Roman"/>
                          <a:cs typeface="Times New Roman"/>
                        </a:rPr>
                        <a:t> </a:t>
                      </a:r>
                      <a:endParaRPr lang="tr-TR" sz="14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1400" dirty="0">
                          <a:effectLst/>
                          <a:latin typeface="Times New Roman"/>
                          <a:ea typeface="Times New Roman"/>
                          <a:cs typeface="Times New Roman"/>
                        </a:rPr>
                        <a:t> </a:t>
                      </a:r>
                      <a:endParaRPr lang="tr-TR" sz="14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90170">
                <a:tc>
                  <a:txBody>
                    <a:bodyPr/>
                    <a:lstStyle/>
                    <a:p>
                      <a:pPr>
                        <a:lnSpc>
                          <a:spcPct val="115000"/>
                        </a:lnSpc>
                        <a:spcAft>
                          <a:spcPts val="0"/>
                        </a:spcAft>
                      </a:pPr>
                      <a:r>
                        <a:rPr lang="tr-TR" sz="1400" dirty="0">
                          <a:effectLst/>
                          <a:latin typeface="Times New Roman"/>
                          <a:ea typeface="Times New Roman"/>
                          <a:cs typeface="Times New Roman"/>
                        </a:rPr>
                        <a:t> </a:t>
                      </a:r>
                      <a:endParaRPr lang="tr-TR" sz="14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r">
                        <a:lnSpc>
                          <a:spcPct val="115000"/>
                        </a:lnSpc>
                        <a:spcAft>
                          <a:spcPts val="0"/>
                        </a:spcAft>
                      </a:pPr>
                      <a:r>
                        <a:rPr lang="tr-TR" sz="1400">
                          <a:effectLst/>
                          <a:latin typeface="Times New Roman"/>
                          <a:ea typeface="Times New Roman"/>
                          <a:cs typeface="Times New Roman"/>
                        </a:rPr>
                        <a:t> </a:t>
                      </a:r>
                      <a:endParaRPr lang="tr-TR" sz="14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r">
                        <a:lnSpc>
                          <a:spcPct val="115000"/>
                        </a:lnSpc>
                        <a:spcAft>
                          <a:spcPts val="0"/>
                        </a:spcAft>
                      </a:pPr>
                      <a:r>
                        <a:rPr lang="tr-TR" sz="1400">
                          <a:effectLst/>
                          <a:latin typeface="Times New Roman"/>
                          <a:ea typeface="Times New Roman"/>
                          <a:cs typeface="Times New Roman"/>
                        </a:rPr>
                        <a:t> </a:t>
                      </a:r>
                      <a:endParaRPr lang="tr-TR" sz="14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r">
                        <a:lnSpc>
                          <a:spcPct val="115000"/>
                        </a:lnSpc>
                        <a:spcAft>
                          <a:spcPts val="0"/>
                        </a:spcAft>
                      </a:pPr>
                      <a:r>
                        <a:rPr lang="tr-TR" sz="1400" dirty="0">
                          <a:solidFill>
                            <a:srgbClr val="000000"/>
                          </a:solidFill>
                          <a:effectLst/>
                          <a:latin typeface="Times New Roman"/>
                          <a:ea typeface="Times New Roman"/>
                          <a:cs typeface="Times New Roman"/>
                        </a:rPr>
                        <a:t> </a:t>
                      </a:r>
                      <a:endParaRPr lang="tr-TR" sz="14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1400" dirty="0">
                          <a:effectLst/>
                          <a:latin typeface="Times New Roman"/>
                          <a:ea typeface="Times New Roman"/>
                          <a:cs typeface="Times New Roman"/>
                        </a:rPr>
                        <a:t> </a:t>
                      </a:r>
                      <a:endParaRPr lang="tr-TR" sz="14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bl>
          </a:graphicData>
        </a:graphic>
      </p:graphicFrame>
      <p:graphicFrame>
        <p:nvGraphicFramePr>
          <p:cNvPr id="10" name="Tablo 9"/>
          <p:cNvGraphicFramePr>
            <a:graphicFrameLocks noGrp="1"/>
          </p:cNvGraphicFramePr>
          <p:nvPr>
            <p:extLst>
              <p:ext uri="{D42A27DB-BD31-4B8C-83A1-F6EECF244321}">
                <p14:modId xmlns:p14="http://schemas.microsoft.com/office/powerpoint/2010/main" val="3451766095"/>
              </p:ext>
            </p:extLst>
          </p:nvPr>
        </p:nvGraphicFramePr>
        <p:xfrm>
          <a:off x="2316" y="3429000"/>
          <a:ext cx="9250204" cy="3429002"/>
        </p:xfrm>
        <a:graphic>
          <a:graphicData uri="http://schemas.openxmlformats.org/drawingml/2006/table">
            <a:tbl>
              <a:tblPr firstRow="1" firstCol="1" lastRow="1" lastCol="1" bandRow="1" bandCol="1"/>
              <a:tblGrid>
                <a:gridCol w="4967148"/>
                <a:gridCol w="1330728"/>
                <a:gridCol w="941416"/>
                <a:gridCol w="858784"/>
                <a:gridCol w="1152128"/>
              </a:tblGrid>
              <a:tr h="1317026">
                <a:tc>
                  <a:txBody>
                    <a:bodyPr/>
                    <a:lstStyle/>
                    <a:p>
                      <a:pPr algn="just">
                        <a:lnSpc>
                          <a:spcPct val="115000"/>
                        </a:lnSpc>
                        <a:spcAft>
                          <a:spcPts val="0"/>
                        </a:spcAft>
                      </a:pPr>
                      <a:r>
                        <a:rPr lang="tr-TR" sz="2400" b="1" kern="1200" dirty="0">
                          <a:solidFill>
                            <a:srgbClr val="FFFFFF"/>
                          </a:solidFill>
                          <a:effectLst/>
                          <a:latin typeface="Times New Roman"/>
                          <a:ea typeface="Times New Roman"/>
                          <a:cs typeface="Times New Roman"/>
                        </a:rPr>
                        <a:t>FAKTÖR 4: AŞIRI TÜKETİM VE SEÇİM HAKKI BOYUTU</a:t>
                      </a:r>
                      <a:endParaRPr lang="tr-TR" sz="2400" dirty="0">
                        <a:effectLst/>
                        <a:latin typeface="Calibri"/>
                        <a:ea typeface="Calibri"/>
                        <a:cs typeface="Times New Roman"/>
                      </a:endParaRPr>
                    </a:p>
                  </a:txBody>
                  <a:tcPr marL="61383" marR="61383" marT="8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tr-TR" sz="2000" b="1" kern="1200" dirty="0">
                          <a:solidFill>
                            <a:srgbClr val="FFFFFF"/>
                          </a:solidFill>
                          <a:effectLst/>
                          <a:latin typeface="Times New Roman"/>
                          <a:ea typeface="Times New Roman"/>
                          <a:cs typeface="Times New Roman"/>
                        </a:rPr>
                        <a:t>,769</a:t>
                      </a:r>
                      <a:endParaRPr lang="tr-TR" sz="2000" b="1" dirty="0">
                        <a:effectLst/>
                        <a:latin typeface="Calibri"/>
                        <a:ea typeface="Calibri"/>
                        <a:cs typeface="Times New Roman"/>
                      </a:endParaRPr>
                    </a:p>
                  </a:txBody>
                  <a:tcPr marL="61383" marR="61383" marT="8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tr-TR" sz="2000" b="1" kern="1200" dirty="0">
                          <a:solidFill>
                            <a:srgbClr val="FFFFFF"/>
                          </a:solidFill>
                          <a:effectLst/>
                          <a:latin typeface="Times New Roman"/>
                          <a:ea typeface="Times New Roman"/>
                          <a:cs typeface="Times New Roman"/>
                        </a:rPr>
                        <a:t>1,093</a:t>
                      </a:r>
                      <a:endParaRPr lang="tr-TR" sz="2000" b="1" dirty="0">
                        <a:effectLst/>
                        <a:latin typeface="Calibri"/>
                        <a:ea typeface="Calibri"/>
                        <a:cs typeface="Times New Roman"/>
                      </a:endParaRPr>
                    </a:p>
                  </a:txBody>
                  <a:tcPr marL="61383" marR="61383" marT="8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tr-TR" sz="2000" b="1" kern="1200" dirty="0">
                          <a:solidFill>
                            <a:srgbClr val="FFFFFF"/>
                          </a:solidFill>
                          <a:effectLst/>
                          <a:latin typeface="Times New Roman"/>
                          <a:ea typeface="Times New Roman"/>
                          <a:cs typeface="Times New Roman"/>
                        </a:rPr>
                        <a:t>6,072</a:t>
                      </a:r>
                      <a:endParaRPr lang="tr-TR" sz="2000" b="1" dirty="0">
                        <a:effectLst/>
                        <a:latin typeface="Calibri"/>
                        <a:ea typeface="Calibri"/>
                        <a:cs typeface="Times New Roman"/>
                      </a:endParaRPr>
                    </a:p>
                  </a:txBody>
                  <a:tcPr marL="61383" marR="61383" marT="8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tr-TR" sz="1800" b="1" kern="1200" dirty="0">
                          <a:solidFill>
                            <a:srgbClr val="FFFFFF"/>
                          </a:solidFill>
                          <a:effectLst/>
                          <a:latin typeface="Times New Roman"/>
                          <a:ea typeface="Times New Roman"/>
                          <a:cs typeface="Times New Roman"/>
                        </a:rPr>
                        <a:t> </a:t>
                      </a:r>
                      <a:endParaRPr lang="tr-TR" sz="1800" b="1" dirty="0">
                        <a:effectLst/>
                        <a:latin typeface="Calibri"/>
                        <a:ea typeface="Calibri"/>
                        <a:cs typeface="Times New Roman"/>
                      </a:endParaRPr>
                    </a:p>
                  </a:txBody>
                  <a:tcPr marL="61383" marR="61383" marT="8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r>
              <a:tr h="772376">
                <a:tc>
                  <a:txBody>
                    <a:bodyPr/>
                    <a:lstStyle/>
                    <a:p>
                      <a:pPr>
                        <a:lnSpc>
                          <a:spcPct val="115000"/>
                        </a:lnSpc>
                        <a:spcAft>
                          <a:spcPts val="0"/>
                        </a:spcAft>
                      </a:pPr>
                      <a:r>
                        <a:rPr lang="tr-TR" sz="1300" kern="1200" dirty="0">
                          <a:solidFill>
                            <a:srgbClr val="000000"/>
                          </a:solidFill>
                          <a:effectLst/>
                          <a:latin typeface="Times New Roman"/>
                          <a:ea typeface="Times New Roman"/>
                          <a:cs typeface="Times New Roman"/>
                        </a:rPr>
                        <a:t>Yoğun reklam kampanyaları ile serbest karar verme ve seçme hakkımız engellenmektedir</a:t>
                      </a:r>
                      <a:endParaRPr lang="tr-TR" sz="1000" dirty="0">
                        <a:effectLst/>
                        <a:latin typeface="Calibri"/>
                        <a:ea typeface="Calibri"/>
                        <a:cs typeface="Times New Roman"/>
                      </a:endParaRPr>
                    </a:p>
                  </a:txBody>
                  <a:tcPr marL="61383" marR="61383" marT="8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1300" kern="1200">
                          <a:solidFill>
                            <a:srgbClr val="000000"/>
                          </a:solidFill>
                          <a:effectLst/>
                          <a:latin typeface="Times New Roman"/>
                          <a:ea typeface="Times New Roman"/>
                          <a:cs typeface="Times New Roman"/>
                        </a:rPr>
                        <a:t> </a:t>
                      </a:r>
                      <a:endParaRPr lang="tr-TR" sz="1000">
                        <a:effectLst/>
                        <a:latin typeface="Calibri"/>
                        <a:ea typeface="Calibri"/>
                        <a:cs typeface="Times New Roman"/>
                      </a:endParaRPr>
                    </a:p>
                  </a:txBody>
                  <a:tcPr marL="61383" marR="61383" marT="8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1300" kern="1200">
                          <a:solidFill>
                            <a:srgbClr val="000000"/>
                          </a:solidFill>
                          <a:effectLst/>
                          <a:latin typeface="Times New Roman"/>
                          <a:ea typeface="Times New Roman"/>
                          <a:cs typeface="Times New Roman"/>
                        </a:rPr>
                        <a:t> </a:t>
                      </a:r>
                      <a:endParaRPr lang="tr-TR" sz="1000">
                        <a:effectLst/>
                        <a:latin typeface="Calibri"/>
                        <a:ea typeface="Calibri"/>
                        <a:cs typeface="Times New Roman"/>
                      </a:endParaRPr>
                    </a:p>
                  </a:txBody>
                  <a:tcPr marL="61383" marR="61383" marT="8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1300" kern="1200">
                          <a:solidFill>
                            <a:srgbClr val="000000"/>
                          </a:solidFill>
                          <a:effectLst/>
                          <a:latin typeface="Times New Roman"/>
                          <a:ea typeface="Times New Roman"/>
                          <a:cs typeface="Times New Roman"/>
                        </a:rPr>
                        <a:t> </a:t>
                      </a:r>
                      <a:endParaRPr lang="tr-TR" sz="1000">
                        <a:effectLst/>
                        <a:latin typeface="Calibri"/>
                        <a:ea typeface="Calibri"/>
                        <a:cs typeface="Times New Roman"/>
                      </a:endParaRPr>
                    </a:p>
                  </a:txBody>
                  <a:tcPr marL="61383" marR="61383" marT="8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1300" kern="1200">
                          <a:solidFill>
                            <a:srgbClr val="000000"/>
                          </a:solidFill>
                          <a:effectLst/>
                          <a:latin typeface="Times New Roman"/>
                          <a:ea typeface="Times New Roman"/>
                          <a:cs typeface="Times New Roman"/>
                        </a:rPr>
                        <a:t>,812</a:t>
                      </a:r>
                      <a:endParaRPr lang="tr-TR" sz="1000">
                        <a:effectLst/>
                        <a:latin typeface="Calibri"/>
                        <a:ea typeface="Calibri"/>
                        <a:cs typeface="Times New Roman"/>
                      </a:endParaRPr>
                    </a:p>
                  </a:txBody>
                  <a:tcPr marL="61383" marR="61383" marT="8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283612">
                <a:tc>
                  <a:txBody>
                    <a:bodyPr/>
                    <a:lstStyle/>
                    <a:p>
                      <a:pPr>
                        <a:lnSpc>
                          <a:spcPct val="115000"/>
                        </a:lnSpc>
                        <a:spcAft>
                          <a:spcPts val="0"/>
                        </a:spcAft>
                      </a:pPr>
                      <a:r>
                        <a:rPr lang="tr-TR" sz="1300" kern="1200">
                          <a:solidFill>
                            <a:srgbClr val="000000"/>
                          </a:solidFill>
                          <a:effectLst/>
                          <a:latin typeface="Times New Roman"/>
                          <a:ea typeface="Times New Roman"/>
                          <a:cs typeface="Times New Roman"/>
                        </a:rPr>
                        <a:t>Reklamlar aşırı tüketime yol açmaktadır.</a:t>
                      </a:r>
                      <a:endParaRPr lang="tr-TR" sz="1000">
                        <a:effectLst/>
                        <a:latin typeface="Calibri"/>
                        <a:ea typeface="Calibri"/>
                        <a:cs typeface="Times New Roman"/>
                      </a:endParaRPr>
                    </a:p>
                  </a:txBody>
                  <a:tcPr marL="61383" marR="61383" marT="8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r">
                        <a:lnSpc>
                          <a:spcPct val="115000"/>
                        </a:lnSpc>
                        <a:spcAft>
                          <a:spcPts val="0"/>
                        </a:spcAft>
                      </a:pPr>
                      <a:r>
                        <a:rPr lang="tr-TR" sz="1300" kern="1200">
                          <a:solidFill>
                            <a:srgbClr val="000000"/>
                          </a:solidFill>
                          <a:effectLst/>
                          <a:latin typeface="Times New Roman"/>
                          <a:ea typeface="Times New Roman"/>
                          <a:cs typeface="Times New Roman"/>
                        </a:rPr>
                        <a:t> </a:t>
                      </a:r>
                      <a:endParaRPr lang="tr-TR" sz="1000">
                        <a:effectLst/>
                        <a:latin typeface="Calibri"/>
                        <a:ea typeface="Calibri"/>
                        <a:cs typeface="Times New Roman"/>
                      </a:endParaRPr>
                    </a:p>
                  </a:txBody>
                  <a:tcPr marL="61383" marR="61383" marT="8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r">
                        <a:lnSpc>
                          <a:spcPct val="115000"/>
                        </a:lnSpc>
                        <a:spcAft>
                          <a:spcPts val="0"/>
                        </a:spcAft>
                      </a:pPr>
                      <a:r>
                        <a:rPr lang="tr-TR" sz="1300" kern="1200">
                          <a:solidFill>
                            <a:srgbClr val="000000"/>
                          </a:solidFill>
                          <a:effectLst/>
                          <a:latin typeface="Times New Roman"/>
                          <a:ea typeface="Times New Roman"/>
                          <a:cs typeface="Times New Roman"/>
                        </a:rPr>
                        <a:t> </a:t>
                      </a:r>
                      <a:endParaRPr lang="tr-TR" sz="1000">
                        <a:effectLst/>
                        <a:latin typeface="Calibri"/>
                        <a:ea typeface="Calibri"/>
                        <a:cs typeface="Times New Roman"/>
                      </a:endParaRPr>
                    </a:p>
                  </a:txBody>
                  <a:tcPr marL="61383" marR="61383" marT="8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r">
                        <a:lnSpc>
                          <a:spcPct val="115000"/>
                        </a:lnSpc>
                        <a:spcAft>
                          <a:spcPts val="0"/>
                        </a:spcAft>
                      </a:pPr>
                      <a:r>
                        <a:rPr lang="tr-TR" sz="1300" kern="1200">
                          <a:solidFill>
                            <a:srgbClr val="000000"/>
                          </a:solidFill>
                          <a:effectLst/>
                          <a:latin typeface="Times New Roman"/>
                          <a:ea typeface="Times New Roman"/>
                          <a:cs typeface="Times New Roman"/>
                        </a:rPr>
                        <a:t> </a:t>
                      </a:r>
                      <a:endParaRPr lang="tr-TR" sz="1000">
                        <a:effectLst/>
                        <a:latin typeface="Calibri"/>
                        <a:ea typeface="Calibri"/>
                        <a:cs typeface="Times New Roman"/>
                      </a:endParaRPr>
                    </a:p>
                  </a:txBody>
                  <a:tcPr marL="61383" marR="61383" marT="8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1300" kern="1200">
                          <a:solidFill>
                            <a:srgbClr val="000000"/>
                          </a:solidFill>
                          <a:effectLst/>
                          <a:latin typeface="Times New Roman"/>
                          <a:ea typeface="Times New Roman"/>
                          <a:cs typeface="Times New Roman"/>
                        </a:rPr>
                        <a:t>,770</a:t>
                      </a:r>
                      <a:endParaRPr lang="tr-TR" sz="1000">
                        <a:effectLst/>
                        <a:latin typeface="Calibri"/>
                        <a:ea typeface="Calibri"/>
                        <a:cs typeface="Times New Roman"/>
                      </a:endParaRPr>
                    </a:p>
                  </a:txBody>
                  <a:tcPr marL="61383" marR="61383" marT="8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772376">
                <a:tc>
                  <a:txBody>
                    <a:bodyPr/>
                    <a:lstStyle/>
                    <a:p>
                      <a:pPr>
                        <a:lnSpc>
                          <a:spcPct val="115000"/>
                        </a:lnSpc>
                        <a:spcAft>
                          <a:spcPts val="0"/>
                        </a:spcAft>
                      </a:pPr>
                      <a:r>
                        <a:rPr lang="tr-TR" sz="1300" kern="1200" dirty="0">
                          <a:solidFill>
                            <a:srgbClr val="000000"/>
                          </a:solidFill>
                          <a:effectLst/>
                          <a:latin typeface="Times New Roman"/>
                          <a:ea typeface="Times New Roman"/>
                          <a:cs typeface="Times New Roman"/>
                        </a:rPr>
                        <a:t>Suni farklılıklar vurgulanarak, ihtiyaç duyulmayan ürünlerin satın alınmasına sebep olunmaktadır.</a:t>
                      </a:r>
                      <a:endParaRPr lang="tr-TR" sz="1000" dirty="0">
                        <a:effectLst/>
                        <a:latin typeface="Calibri"/>
                        <a:ea typeface="Calibri"/>
                        <a:cs typeface="Times New Roman"/>
                      </a:endParaRPr>
                    </a:p>
                  </a:txBody>
                  <a:tcPr marL="61383" marR="61383" marT="8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r">
                        <a:lnSpc>
                          <a:spcPct val="115000"/>
                        </a:lnSpc>
                        <a:spcAft>
                          <a:spcPts val="0"/>
                        </a:spcAft>
                      </a:pPr>
                      <a:r>
                        <a:rPr lang="tr-TR" sz="1300" kern="1200">
                          <a:solidFill>
                            <a:srgbClr val="000000"/>
                          </a:solidFill>
                          <a:effectLst/>
                          <a:latin typeface="Times New Roman"/>
                          <a:ea typeface="Times New Roman"/>
                          <a:cs typeface="Times New Roman"/>
                        </a:rPr>
                        <a:t> </a:t>
                      </a:r>
                      <a:endParaRPr lang="tr-TR" sz="1000">
                        <a:effectLst/>
                        <a:latin typeface="Calibri"/>
                        <a:ea typeface="Calibri"/>
                        <a:cs typeface="Times New Roman"/>
                      </a:endParaRPr>
                    </a:p>
                  </a:txBody>
                  <a:tcPr marL="61383" marR="61383" marT="8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r">
                        <a:lnSpc>
                          <a:spcPct val="115000"/>
                        </a:lnSpc>
                        <a:spcAft>
                          <a:spcPts val="0"/>
                        </a:spcAft>
                      </a:pPr>
                      <a:r>
                        <a:rPr lang="tr-TR" sz="1300" kern="1200">
                          <a:solidFill>
                            <a:srgbClr val="000000"/>
                          </a:solidFill>
                          <a:effectLst/>
                          <a:latin typeface="Times New Roman"/>
                          <a:ea typeface="Times New Roman"/>
                          <a:cs typeface="Times New Roman"/>
                        </a:rPr>
                        <a:t> </a:t>
                      </a:r>
                      <a:endParaRPr lang="tr-TR" sz="1000">
                        <a:effectLst/>
                        <a:latin typeface="Calibri"/>
                        <a:ea typeface="Calibri"/>
                        <a:cs typeface="Times New Roman"/>
                      </a:endParaRPr>
                    </a:p>
                  </a:txBody>
                  <a:tcPr marL="61383" marR="61383" marT="8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r">
                        <a:lnSpc>
                          <a:spcPct val="115000"/>
                        </a:lnSpc>
                        <a:spcAft>
                          <a:spcPts val="0"/>
                        </a:spcAft>
                      </a:pPr>
                      <a:r>
                        <a:rPr lang="tr-TR" sz="1300" kern="1200">
                          <a:solidFill>
                            <a:srgbClr val="000000"/>
                          </a:solidFill>
                          <a:effectLst/>
                          <a:latin typeface="Times New Roman"/>
                          <a:ea typeface="Times New Roman"/>
                          <a:cs typeface="Times New Roman"/>
                        </a:rPr>
                        <a:t> </a:t>
                      </a:r>
                      <a:endParaRPr lang="tr-TR" sz="1000">
                        <a:effectLst/>
                        <a:latin typeface="Calibri"/>
                        <a:ea typeface="Calibri"/>
                        <a:cs typeface="Times New Roman"/>
                      </a:endParaRPr>
                    </a:p>
                  </a:txBody>
                  <a:tcPr marL="61383" marR="61383" marT="8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1300" kern="1200" dirty="0">
                          <a:solidFill>
                            <a:srgbClr val="000000"/>
                          </a:solidFill>
                          <a:effectLst/>
                          <a:latin typeface="Times New Roman"/>
                          <a:ea typeface="Times New Roman"/>
                          <a:cs typeface="Times New Roman"/>
                        </a:rPr>
                        <a:t>,591</a:t>
                      </a:r>
                      <a:endParaRPr lang="tr-TR" sz="1000" dirty="0">
                        <a:effectLst/>
                        <a:latin typeface="Calibri"/>
                        <a:ea typeface="Calibri"/>
                        <a:cs typeface="Times New Roman"/>
                      </a:endParaRPr>
                    </a:p>
                  </a:txBody>
                  <a:tcPr marL="61383" marR="61383" marT="8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283612">
                <a:tc>
                  <a:txBody>
                    <a:bodyPr/>
                    <a:lstStyle/>
                    <a:p>
                      <a:pPr>
                        <a:lnSpc>
                          <a:spcPct val="115000"/>
                        </a:lnSpc>
                        <a:spcAft>
                          <a:spcPts val="0"/>
                        </a:spcAft>
                      </a:pPr>
                      <a:r>
                        <a:rPr lang="tr-TR" sz="1300" kern="1200" dirty="0">
                          <a:solidFill>
                            <a:srgbClr val="000000"/>
                          </a:solidFill>
                          <a:effectLst/>
                          <a:latin typeface="Times New Roman"/>
                          <a:ea typeface="Times New Roman"/>
                          <a:cs typeface="Times New Roman"/>
                        </a:rPr>
                        <a:t> </a:t>
                      </a:r>
                      <a:endParaRPr lang="tr-TR" sz="1000" dirty="0">
                        <a:effectLst/>
                        <a:latin typeface="Calibri"/>
                        <a:ea typeface="Calibri"/>
                        <a:cs typeface="Times New Roman"/>
                      </a:endParaRPr>
                    </a:p>
                  </a:txBody>
                  <a:tcPr marL="61383" marR="61383" marT="8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r">
                        <a:lnSpc>
                          <a:spcPct val="115000"/>
                        </a:lnSpc>
                        <a:spcAft>
                          <a:spcPts val="0"/>
                        </a:spcAft>
                      </a:pPr>
                      <a:r>
                        <a:rPr lang="tr-TR" sz="1300" kern="1200">
                          <a:solidFill>
                            <a:srgbClr val="000000"/>
                          </a:solidFill>
                          <a:effectLst/>
                          <a:latin typeface="Times New Roman"/>
                          <a:ea typeface="Times New Roman"/>
                          <a:cs typeface="Times New Roman"/>
                        </a:rPr>
                        <a:t> </a:t>
                      </a:r>
                      <a:endParaRPr lang="tr-TR" sz="1000">
                        <a:effectLst/>
                        <a:latin typeface="Calibri"/>
                        <a:ea typeface="Calibri"/>
                        <a:cs typeface="Times New Roman"/>
                      </a:endParaRPr>
                    </a:p>
                  </a:txBody>
                  <a:tcPr marL="61383" marR="61383" marT="8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r">
                        <a:lnSpc>
                          <a:spcPct val="115000"/>
                        </a:lnSpc>
                        <a:spcAft>
                          <a:spcPts val="0"/>
                        </a:spcAft>
                      </a:pPr>
                      <a:r>
                        <a:rPr lang="tr-TR" sz="1300" kern="1200">
                          <a:solidFill>
                            <a:srgbClr val="000000"/>
                          </a:solidFill>
                          <a:effectLst/>
                          <a:latin typeface="Times New Roman"/>
                          <a:ea typeface="Times New Roman"/>
                          <a:cs typeface="Times New Roman"/>
                        </a:rPr>
                        <a:t> </a:t>
                      </a:r>
                      <a:endParaRPr lang="tr-TR" sz="1000">
                        <a:effectLst/>
                        <a:latin typeface="Calibri"/>
                        <a:ea typeface="Calibri"/>
                        <a:cs typeface="Times New Roman"/>
                      </a:endParaRPr>
                    </a:p>
                  </a:txBody>
                  <a:tcPr marL="61383" marR="61383" marT="8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r">
                        <a:lnSpc>
                          <a:spcPct val="115000"/>
                        </a:lnSpc>
                        <a:spcAft>
                          <a:spcPts val="0"/>
                        </a:spcAft>
                      </a:pPr>
                      <a:r>
                        <a:rPr lang="tr-TR" sz="1300" kern="1200">
                          <a:solidFill>
                            <a:srgbClr val="000000"/>
                          </a:solidFill>
                          <a:effectLst/>
                          <a:latin typeface="Times New Roman"/>
                          <a:ea typeface="Times New Roman"/>
                          <a:cs typeface="Times New Roman"/>
                        </a:rPr>
                        <a:t> </a:t>
                      </a:r>
                      <a:endParaRPr lang="tr-TR" sz="1000">
                        <a:effectLst/>
                        <a:latin typeface="Calibri"/>
                        <a:ea typeface="Calibri"/>
                        <a:cs typeface="Times New Roman"/>
                      </a:endParaRPr>
                    </a:p>
                  </a:txBody>
                  <a:tcPr marL="61383" marR="61383" marT="8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1300" kern="1200" dirty="0">
                          <a:solidFill>
                            <a:srgbClr val="000000"/>
                          </a:solidFill>
                          <a:effectLst/>
                          <a:latin typeface="Times New Roman"/>
                          <a:ea typeface="Times New Roman"/>
                          <a:cs typeface="Times New Roman"/>
                        </a:rPr>
                        <a:t> </a:t>
                      </a:r>
                      <a:endParaRPr lang="tr-TR" sz="1000" dirty="0">
                        <a:effectLst/>
                        <a:latin typeface="Calibri"/>
                        <a:ea typeface="Calibri"/>
                        <a:cs typeface="Times New Roman"/>
                      </a:endParaRPr>
                    </a:p>
                  </a:txBody>
                  <a:tcPr marL="61383" marR="61383" marT="8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bl>
          </a:graphicData>
        </a:graphic>
      </p:graphicFrame>
      <p:graphicFrame>
        <p:nvGraphicFramePr>
          <p:cNvPr id="12" name="Tablo 11"/>
          <p:cNvGraphicFramePr>
            <a:graphicFrameLocks noGrp="1"/>
          </p:cNvGraphicFramePr>
          <p:nvPr>
            <p:extLst>
              <p:ext uri="{D42A27DB-BD31-4B8C-83A1-F6EECF244321}">
                <p14:modId xmlns:p14="http://schemas.microsoft.com/office/powerpoint/2010/main" val="1215747597"/>
              </p:ext>
            </p:extLst>
          </p:nvPr>
        </p:nvGraphicFramePr>
        <p:xfrm>
          <a:off x="0" y="620689"/>
          <a:ext cx="9252521" cy="1224136"/>
        </p:xfrm>
        <a:graphic>
          <a:graphicData uri="http://schemas.openxmlformats.org/drawingml/2006/table">
            <a:tbl>
              <a:tblPr firstRow="1" firstCol="1" lastRow="1" lastCol="1" bandRow="1" bandCol="1">
                <a:tableStyleId>{5C22544A-7EE6-4342-B048-85BDC9FD1C3A}</a:tableStyleId>
              </a:tblPr>
              <a:tblGrid>
                <a:gridCol w="5010021"/>
                <a:gridCol w="1314267"/>
                <a:gridCol w="912008"/>
                <a:gridCol w="864096"/>
                <a:gridCol w="1152129"/>
              </a:tblGrid>
              <a:tr h="1224136">
                <a:tc>
                  <a:txBody>
                    <a:bodyPr/>
                    <a:lstStyle/>
                    <a:p>
                      <a:pPr marL="0" indent="0" algn="l">
                        <a:lnSpc>
                          <a:spcPct val="115000"/>
                        </a:lnSpc>
                        <a:spcAft>
                          <a:spcPts val="0"/>
                        </a:spcAft>
                      </a:pPr>
                      <a:r>
                        <a:rPr lang="tr-TR" sz="2200" dirty="0" smtClean="0">
                          <a:effectLst/>
                          <a:latin typeface="Times New Roman" panose="02020603050405020304" pitchFamily="18" charset="0"/>
                          <a:cs typeface="Times New Roman" panose="02020603050405020304" pitchFamily="18" charset="0"/>
                        </a:rPr>
                        <a:t>FAKTÖR 1: ERKEK</a:t>
                      </a:r>
                      <a:r>
                        <a:rPr lang="tr-TR" sz="2200" baseline="0" dirty="0" smtClean="0">
                          <a:effectLst/>
                          <a:latin typeface="Times New Roman" panose="02020603050405020304" pitchFamily="18" charset="0"/>
                          <a:cs typeface="Times New Roman" panose="02020603050405020304" pitchFamily="18" charset="0"/>
                        </a:rPr>
                        <a:t>, KADIN  VE ÇOCUKLARIN YÖNLENDİRİLMESİ (MANİPÜLASYONU) BOYUTU</a:t>
                      </a:r>
                      <a:endParaRPr lang="tr-TR" sz="2200" dirty="0">
                        <a:effectLst/>
                        <a:latin typeface="Times New Roman" panose="02020603050405020304" pitchFamily="18" charset="0"/>
                        <a:ea typeface="Times New Roman"/>
                        <a:cs typeface="Times New Roman" panose="02020603050405020304" pitchFamily="18" charset="0"/>
                      </a:endParaRPr>
                    </a:p>
                  </a:txBody>
                  <a:tcPr marL="68580" marR="68580" marT="0" marB="0">
                    <a:solidFill>
                      <a:srgbClr val="00B050"/>
                    </a:solidFill>
                  </a:tcPr>
                </a:tc>
                <a:tc>
                  <a:txBody>
                    <a:bodyPr/>
                    <a:lstStyle/>
                    <a:p>
                      <a:pPr algn="ctr">
                        <a:lnSpc>
                          <a:spcPct val="115000"/>
                        </a:lnSpc>
                        <a:spcAft>
                          <a:spcPts val="0"/>
                        </a:spcAft>
                      </a:pPr>
                      <a:r>
                        <a:rPr lang="tr-TR" sz="2000" dirty="0">
                          <a:solidFill>
                            <a:schemeClr val="tx1"/>
                          </a:solidFill>
                          <a:effectLst/>
                          <a:latin typeface="Times New Roman" panose="02020603050405020304" pitchFamily="18" charset="0"/>
                          <a:cs typeface="Times New Roman" panose="02020603050405020304" pitchFamily="18" charset="0"/>
                        </a:rPr>
                        <a:t>,868</a:t>
                      </a:r>
                      <a:endParaRPr lang="tr-TR" sz="20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nchor="ctr">
                    <a:solidFill>
                      <a:srgbClr val="00B050"/>
                    </a:solidFill>
                  </a:tcPr>
                </a:tc>
                <a:tc>
                  <a:txBody>
                    <a:bodyPr/>
                    <a:lstStyle/>
                    <a:p>
                      <a:pPr algn="ctr">
                        <a:lnSpc>
                          <a:spcPct val="115000"/>
                        </a:lnSpc>
                        <a:spcAft>
                          <a:spcPts val="0"/>
                        </a:spcAft>
                      </a:pPr>
                      <a:r>
                        <a:rPr lang="tr-TR" sz="2000" dirty="0">
                          <a:solidFill>
                            <a:schemeClr val="tx1"/>
                          </a:solidFill>
                          <a:effectLst/>
                          <a:latin typeface="Times New Roman" panose="02020603050405020304" pitchFamily="18" charset="0"/>
                          <a:cs typeface="Times New Roman" panose="02020603050405020304" pitchFamily="18" charset="0"/>
                        </a:rPr>
                        <a:t>7,154</a:t>
                      </a:r>
                      <a:endParaRPr lang="tr-TR" sz="20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nchor="ctr">
                    <a:solidFill>
                      <a:srgbClr val="00B050"/>
                    </a:solidFill>
                  </a:tcPr>
                </a:tc>
                <a:tc>
                  <a:txBody>
                    <a:bodyPr/>
                    <a:lstStyle/>
                    <a:p>
                      <a:pPr algn="ctr">
                        <a:lnSpc>
                          <a:spcPct val="115000"/>
                        </a:lnSpc>
                        <a:spcAft>
                          <a:spcPts val="0"/>
                        </a:spcAft>
                      </a:pPr>
                      <a:r>
                        <a:rPr lang="tr-TR" sz="2000" dirty="0">
                          <a:solidFill>
                            <a:schemeClr val="tx1"/>
                          </a:solidFill>
                          <a:effectLst/>
                          <a:latin typeface="Times New Roman" panose="02020603050405020304" pitchFamily="18" charset="0"/>
                          <a:cs typeface="Times New Roman" panose="02020603050405020304" pitchFamily="18" charset="0"/>
                        </a:rPr>
                        <a:t>39,742</a:t>
                      </a:r>
                      <a:endParaRPr lang="tr-TR" sz="20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nchor="ctr">
                    <a:solidFill>
                      <a:srgbClr val="00B050"/>
                    </a:solidFill>
                  </a:tcPr>
                </a:tc>
                <a:tc>
                  <a:txBody>
                    <a:bodyPr/>
                    <a:lstStyle/>
                    <a:p>
                      <a:pPr algn="ctr">
                        <a:lnSpc>
                          <a:spcPct val="115000"/>
                        </a:lnSpc>
                        <a:spcAft>
                          <a:spcPts val="0"/>
                        </a:spcAft>
                      </a:pPr>
                      <a:r>
                        <a:rPr lang="tr-TR" sz="1800" dirty="0">
                          <a:solidFill>
                            <a:schemeClr val="tx1"/>
                          </a:solidFill>
                          <a:effectLst/>
                          <a:latin typeface="Times New Roman" panose="02020603050405020304" pitchFamily="18" charset="0"/>
                          <a:cs typeface="Times New Roman" panose="02020603050405020304" pitchFamily="18" charset="0"/>
                        </a:rPr>
                        <a:t> </a:t>
                      </a:r>
                      <a:endParaRPr lang="tr-TR" sz="18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nchor="ctr">
                    <a:solidFill>
                      <a:srgbClr val="00B050"/>
                    </a:solidFill>
                  </a:tcPr>
                </a:tc>
              </a:tr>
            </a:tbl>
          </a:graphicData>
        </a:graphic>
      </p:graphicFrame>
    </p:spTree>
    <p:extLst>
      <p:ext uri="{BB962C8B-B14F-4D97-AF65-F5344CB8AC3E}">
        <p14:creationId xmlns:p14="http://schemas.microsoft.com/office/powerpoint/2010/main" val="284750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checkerboard(across)">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fade">
                                      <p:cBhvr>
                                        <p:cTn id="19" dur="1000"/>
                                        <p:tgtEl>
                                          <p:spTgt spid="8"/>
                                        </p:tgtEl>
                                      </p:cBhvr>
                                    </p:animEffect>
                                    <p:anim calcmode="lin" valueType="num">
                                      <p:cBhvr>
                                        <p:cTn id="20" dur="1000" fill="hold"/>
                                        <p:tgtEl>
                                          <p:spTgt spid="8"/>
                                        </p:tgtEl>
                                        <p:attrNameLst>
                                          <p:attrName>ppt_x</p:attrName>
                                        </p:attrNameLst>
                                      </p:cBhvr>
                                      <p:tavLst>
                                        <p:tav tm="0">
                                          <p:val>
                                            <p:strVal val="#ppt_x"/>
                                          </p:val>
                                        </p:tav>
                                        <p:tav tm="100000">
                                          <p:val>
                                            <p:strVal val="#ppt_x"/>
                                          </p:val>
                                        </p:tav>
                                      </p:tavLst>
                                    </p:anim>
                                    <p:anim calcmode="lin" valueType="num">
                                      <p:cBhvr>
                                        <p:cTn id="21"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10"/>
                                        </p:tgtEl>
                                        <p:attrNameLst>
                                          <p:attrName>style.visibility</p:attrName>
                                        </p:attrNameLst>
                                      </p:cBhvr>
                                      <p:to>
                                        <p:strVal val="visible"/>
                                      </p:to>
                                    </p:set>
                                    <p:animEffect transition="in" filter="fade">
                                      <p:cBhvr>
                                        <p:cTn id="26" dur="1000"/>
                                        <p:tgtEl>
                                          <p:spTgt spid="10"/>
                                        </p:tgtEl>
                                      </p:cBhvr>
                                    </p:animEffect>
                                    <p:anim calcmode="lin" valueType="num">
                                      <p:cBhvr>
                                        <p:cTn id="27" dur="1000" fill="hold"/>
                                        <p:tgtEl>
                                          <p:spTgt spid="10"/>
                                        </p:tgtEl>
                                        <p:attrNameLst>
                                          <p:attrName>ppt_x</p:attrName>
                                        </p:attrNameLst>
                                      </p:cBhvr>
                                      <p:tavLst>
                                        <p:tav tm="0">
                                          <p:val>
                                            <p:strVal val="#ppt_x"/>
                                          </p:val>
                                        </p:tav>
                                        <p:tav tm="100000">
                                          <p:val>
                                            <p:strVal val="#ppt_x"/>
                                          </p:val>
                                        </p:tav>
                                      </p:tavLst>
                                    </p:anim>
                                    <p:anim calcmode="lin" valueType="num">
                                      <p:cBhvr>
                                        <p:cTn id="28"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1 Tablo"/>
          <p:cNvGraphicFramePr>
            <a:graphicFrameLocks noGrp="1"/>
          </p:cNvGraphicFramePr>
          <p:nvPr>
            <p:extLst>
              <p:ext uri="{D42A27DB-BD31-4B8C-83A1-F6EECF244321}">
                <p14:modId xmlns:p14="http://schemas.microsoft.com/office/powerpoint/2010/main" val="3963398659"/>
              </p:ext>
            </p:extLst>
          </p:nvPr>
        </p:nvGraphicFramePr>
        <p:xfrm>
          <a:off x="467544" y="620688"/>
          <a:ext cx="8472265" cy="4670266"/>
        </p:xfrm>
        <a:graphic>
          <a:graphicData uri="http://schemas.openxmlformats.org/drawingml/2006/table">
            <a:tbl>
              <a:tblPr firstRow="1" bandRow="1">
                <a:tableStyleId>{5C22544A-7EE6-4342-B048-85BDC9FD1C3A}</a:tableStyleId>
              </a:tblPr>
              <a:tblGrid>
                <a:gridCol w="4761458"/>
                <a:gridCol w="1245305"/>
                <a:gridCol w="1318557"/>
                <a:gridCol w="1146945"/>
              </a:tblGrid>
              <a:tr h="1293038">
                <a:tc>
                  <a:txBody>
                    <a:bodyPr/>
                    <a:lstStyle/>
                    <a:p>
                      <a:pPr algn="just">
                        <a:lnSpc>
                          <a:spcPct val="115000"/>
                        </a:lnSpc>
                        <a:spcAft>
                          <a:spcPts val="0"/>
                        </a:spcAft>
                        <a:tabLst>
                          <a:tab pos="3696970" algn="l"/>
                        </a:tabLst>
                      </a:pPr>
                      <a:r>
                        <a:rPr lang="tr-TR" sz="1800" dirty="0" smtClean="0">
                          <a:effectLst/>
                          <a:latin typeface="Times New Roman" pitchFamily="18" charset="0"/>
                          <a:cs typeface="Times New Roman" pitchFamily="18" charset="0"/>
                        </a:rPr>
                        <a:t>ALGISAL FAKTÖRLER*</a:t>
                      </a:r>
                      <a:endParaRPr lang="tr-TR" sz="1800" dirty="0">
                        <a:effectLst/>
                        <a:latin typeface="Times New Roman" pitchFamily="18" charset="0"/>
                        <a:ea typeface="Times New Roman"/>
                        <a:cs typeface="Times New Roman" pitchFamily="18" charset="0"/>
                      </a:endParaRPr>
                    </a:p>
                  </a:txBody>
                  <a:tcPr/>
                </a:tc>
                <a:tc>
                  <a:txBody>
                    <a:bodyPr/>
                    <a:lstStyle/>
                    <a:p>
                      <a:pPr algn="ctr">
                        <a:lnSpc>
                          <a:spcPct val="115000"/>
                        </a:lnSpc>
                        <a:spcAft>
                          <a:spcPts val="0"/>
                        </a:spcAft>
                      </a:pPr>
                      <a:r>
                        <a:rPr lang="tr-TR" sz="1800" b="1" dirty="0" err="1" smtClean="0">
                          <a:effectLst/>
                          <a:latin typeface="Times New Roman" pitchFamily="18" charset="0"/>
                          <a:cs typeface="Times New Roman" pitchFamily="18" charset="0"/>
                        </a:rPr>
                        <a:t>Cronbach's</a:t>
                      </a:r>
                      <a:r>
                        <a:rPr lang="tr-TR" sz="1800" b="1" dirty="0" smtClean="0">
                          <a:effectLst/>
                          <a:latin typeface="Times New Roman" pitchFamily="18" charset="0"/>
                          <a:cs typeface="Times New Roman" pitchFamily="18" charset="0"/>
                        </a:rPr>
                        <a:t> </a:t>
                      </a:r>
                      <a:r>
                        <a:rPr lang="tr-TR" sz="1800" b="1" dirty="0" err="1" smtClean="0">
                          <a:effectLst/>
                          <a:latin typeface="Times New Roman" pitchFamily="18" charset="0"/>
                          <a:cs typeface="Times New Roman" pitchFamily="18" charset="0"/>
                        </a:rPr>
                        <a:t>Alpha</a:t>
                      </a:r>
                      <a:endParaRPr lang="tr-TR" sz="1800" b="1" dirty="0">
                        <a:effectLst/>
                        <a:latin typeface="Times New Roman" pitchFamily="18" charset="0"/>
                        <a:ea typeface="Times New Roman"/>
                        <a:cs typeface="Times New Roman" pitchFamily="18" charset="0"/>
                      </a:endParaRPr>
                    </a:p>
                  </a:txBody>
                  <a:tcPr marL="68580" marR="68580" marT="0" marB="0"/>
                </a:tc>
                <a:tc>
                  <a:txBody>
                    <a:bodyPr/>
                    <a:lstStyle/>
                    <a:p>
                      <a:pPr algn="ctr">
                        <a:lnSpc>
                          <a:spcPct val="115000"/>
                        </a:lnSpc>
                        <a:spcAft>
                          <a:spcPts val="0"/>
                        </a:spcAft>
                      </a:pPr>
                      <a:r>
                        <a:rPr lang="tr-TR" sz="1800" b="1" dirty="0" err="1" smtClean="0">
                          <a:effectLst/>
                          <a:latin typeface="Times New Roman" pitchFamily="18" charset="0"/>
                          <a:cs typeface="Times New Roman" pitchFamily="18" charset="0"/>
                        </a:rPr>
                        <a:t>Özdeğer</a:t>
                      </a:r>
                      <a:endParaRPr lang="tr-TR" sz="1800" b="1" dirty="0">
                        <a:effectLst/>
                        <a:latin typeface="Times New Roman" pitchFamily="18" charset="0"/>
                        <a:ea typeface="Times New Roman"/>
                        <a:cs typeface="Times New Roman" pitchFamily="18" charset="0"/>
                      </a:endParaRPr>
                    </a:p>
                  </a:txBody>
                  <a:tcPr marL="68580" marR="68580" marT="0" marB="0"/>
                </a:tc>
                <a:tc>
                  <a:txBody>
                    <a:bodyPr/>
                    <a:lstStyle/>
                    <a:p>
                      <a:pPr algn="ctr">
                        <a:lnSpc>
                          <a:spcPct val="115000"/>
                        </a:lnSpc>
                        <a:spcAft>
                          <a:spcPts val="0"/>
                        </a:spcAft>
                      </a:pPr>
                      <a:r>
                        <a:rPr lang="tr-TR" sz="1800" b="1" dirty="0" err="1" smtClean="0">
                          <a:effectLst/>
                          <a:latin typeface="Times New Roman" pitchFamily="18" charset="0"/>
                          <a:cs typeface="Times New Roman" pitchFamily="18" charset="0"/>
                        </a:rPr>
                        <a:t>Varyans</a:t>
                      </a:r>
                      <a:r>
                        <a:rPr lang="tr-TR" sz="1800" b="1" dirty="0" smtClean="0">
                          <a:effectLst/>
                          <a:latin typeface="Times New Roman" pitchFamily="18" charset="0"/>
                          <a:cs typeface="Times New Roman" pitchFamily="18" charset="0"/>
                        </a:rPr>
                        <a:t> Yüzdesi</a:t>
                      </a:r>
                      <a:endParaRPr lang="tr-TR" sz="1800" b="1" dirty="0">
                        <a:effectLst/>
                        <a:latin typeface="Times New Roman" pitchFamily="18" charset="0"/>
                        <a:ea typeface="Times New Roman"/>
                        <a:cs typeface="Times New Roman" pitchFamily="18" charset="0"/>
                      </a:endParaRPr>
                    </a:p>
                  </a:txBody>
                  <a:tcPr marL="68580" marR="68580" marT="0" marB="0"/>
                </a:tc>
              </a:tr>
              <a:tr h="723184">
                <a:tc>
                  <a:txBody>
                    <a:bodyPr/>
                    <a:lstStyle/>
                    <a:p>
                      <a:pPr algn="just"/>
                      <a:r>
                        <a:rPr lang="tr-TR" sz="1800" b="1" dirty="0" smtClean="0">
                          <a:effectLst/>
                          <a:latin typeface="Times New Roman" pitchFamily="18" charset="0"/>
                          <a:cs typeface="Times New Roman" pitchFamily="18" charset="0"/>
                        </a:rPr>
                        <a:t>Erkek</a:t>
                      </a:r>
                      <a:r>
                        <a:rPr lang="tr-TR" sz="1800" b="1" baseline="0" dirty="0" smtClean="0">
                          <a:effectLst/>
                          <a:latin typeface="Times New Roman" pitchFamily="18" charset="0"/>
                          <a:cs typeface="Times New Roman" pitchFamily="18" charset="0"/>
                        </a:rPr>
                        <a:t>, Kadın  ve Çocukların Yönlendirilmesi (Manipülasyonu) Boyutu</a:t>
                      </a:r>
                      <a:endParaRPr lang="tr-TR" sz="1800" b="1" dirty="0">
                        <a:latin typeface="Times New Roman" pitchFamily="18" charset="0"/>
                        <a:cs typeface="Times New Roman" pitchFamily="18" charset="0"/>
                      </a:endParaRPr>
                    </a:p>
                  </a:txBody>
                  <a:tcPr/>
                </a:tc>
                <a:tc>
                  <a:txBody>
                    <a:bodyPr/>
                    <a:lstStyle/>
                    <a:p>
                      <a:pPr algn="ctr"/>
                      <a:r>
                        <a:rPr lang="tr-TR" sz="1800" dirty="0" smtClean="0">
                          <a:latin typeface="Times New Roman" pitchFamily="18" charset="0"/>
                          <a:cs typeface="Times New Roman" pitchFamily="18" charset="0"/>
                        </a:rPr>
                        <a:t>,868</a:t>
                      </a:r>
                      <a:endParaRPr lang="tr-TR" sz="1800" dirty="0">
                        <a:latin typeface="Times New Roman" pitchFamily="18" charset="0"/>
                        <a:cs typeface="Times New Roman" pitchFamily="18" charset="0"/>
                      </a:endParaRPr>
                    </a:p>
                  </a:txBody>
                  <a:tcPr/>
                </a:tc>
                <a:tc>
                  <a:txBody>
                    <a:bodyPr/>
                    <a:lstStyle/>
                    <a:p>
                      <a:pPr algn="ctr"/>
                      <a:r>
                        <a:rPr lang="tr-TR" sz="1800" dirty="0" smtClean="0">
                          <a:latin typeface="Times New Roman" pitchFamily="18" charset="0"/>
                          <a:cs typeface="Times New Roman" pitchFamily="18" charset="0"/>
                        </a:rPr>
                        <a:t>7,154</a:t>
                      </a:r>
                      <a:endParaRPr lang="tr-TR" sz="1800" dirty="0">
                        <a:latin typeface="Times New Roman" pitchFamily="18" charset="0"/>
                        <a:cs typeface="Times New Roman" pitchFamily="18" charset="0"/>
                      </a:endParaRPr>
                    </a:p>
                  </a:txBody>
                  <a:tcPr/>
                </a:tc>
                <a:tc>
                  <a:txBody>
                    <a:bodyPr/>
                    <a:lstStyle/>
                    <a:p>
                      <a:pPr algn="ctr"/>
                      <a:r>
                        <a:rPr lang="tr-TR" sz="1800" dirty="0" smtClean="0">
                          <a:latin typeface="Times New Roman" pitchFamily="18" charset="0"/>
                          <a:cs typeface="Times New Roman" pitchFamily="18" charset="0"/>
                        </a:rPr>
                        <a:t>39,742</a:t>
                      </a:r>
                      <a:endParaRPr lang="tr-TR" sz="1800" dirty="0">
                        <a:latin typeface="Times New Roman" pitchFamily="18" charset="0"/>
                        <a:cs typeface="Times New Roman" pitchFamily="18" charset="0"/>
                      </a:endParaRPr>
                    </a:p>
                  </a:txBody>
                  <a:tcPr/>
                </a:tc>
              </a:tr>
              <a:tr h="576064">
                <a:tc>
                  <a:txBody>
                    <a:bodyPr/>
                    <a:lstStyle/>
                    <a:p>
                      <a:pPr algn="just">
                        <a:lnSpc>
                          <a:spcPct val="115000"/>
                        </a:lnSpc>
                        <a:spcAft>
                          <a:spcPts val="0"/>
                        </a:spcAft>
                      </a:pPr>
                      <a:r>
                        <a:rPr lang="tr-TR" sz="1800" b="1" smtClean="0">
                          <a:solidFill>
                            <a:schemeClr val="bg1"/>
                          </a:solidFill>
                          <a:effectLst/>
                          <a:latin typeface="Times New Roman" pitchFamily="18" charset="0"/>
                          <a:ea typeface="Times New Roman"/>
                          <a:cs typeface="Times New Roman" pitchFamily="18" charset="0"/>
                        </a:rPr>
                        <a:t>Sosyal ve </a:t>
                      </a:r>
                      <a:r>
                        <a:rPr lang="tr-TR" sz="1800" b="1" dirty="0" smtClean="0">
                          <a:solidFill>
                            <a:schemeClr val="bg1"/>
                          </a:solidFill>
                          <a:effectLst/>
                          <a:latin typeface="Times New Roman" pitchFamily="18" charset="0"/>
                          <a:ea typeface="Times New Roman"/>
                          <a:cs typeface="Times New Roman" pitchFamily="18" charset="0"/>
                        </a:rPr>
                        <a:t>Dil Boyutu</a:t>
                      </a:r>
                      <a:endParaRPr lang="tr-TR" sz="1800" dirty="0">
                        <a:solidFill>
                          <a:schemeClr val="bg1"/>
                        </a:solidFill>
                        <a:effectLst/>
                        <a:latin typeface="Times New Roman" pitchFamily="18" charset="0"/>
                        <a:ea typeface="Calibri"/>
                        <a:cs typeface="Times New Roman" pitchFamily="18" charset="0"/>
                      </a:endParaRPr>
                    </a:p>
                  </a:txBody>
                  <a:tcPr/>
                </a:tc>
                <a:tc>
                  <a:txBody>
                    <a:bodyPr/>
                    <a:lstStyle/>
                    <a:p>
                      <a:pPr algn="ctr"/>
                      <a:r>
                        <a:rPr lang="tr-TR" sz="1800" dirty="0" smtClean="0">
                          <a:latin typeface="Times New Roman" pitchFamily="18" charset="0"/>
                          <a:cs typeface="Times New Roman" pitchFamily="18" charset="0"/>
                        </a:rPr>
                        <a:t>,832</a:t>
                      </a:r>
                      <a:endParaRPr lang="tr-TR" sz="1800" dirty="0">
                        <a:latin typeface="Times New Roman" pitchFamily="18" charset="0"/>
                        <a:cs typeface="Times New Roman" pitchFamily="18" charset="0"/>
                      </a:endParaRPr>
                    </a:p>
                  </a:txBody>
                  <a:tcPr/>
                </a:tc>
                <a:tc>
                  <a:txBody>
                    <a:bodyPr/>
                    <a:lstStyle/>
                    <a:p>
                      <a:pPr algn="ctr"/>
                      <a:r>
                        <a:rPr lang="tr-TR" sz="1800" dirty="0" smtClean="0">
                          <a:latin typeface="Times New Roman" pitchFamily="18" charset="0"/>
                          <a:cs typeface="Times New Roman" pitchFamily="18" charset="0"/>
                        </a:rPr>
                        <a:t>1,709</a:t>
                      </a:r>
                      <a:endParaRPr lang="tr-TR" sz="1800" dirty="0">
                        <a:latin typeface="Times New Roman" pitchFamily="18" charset="0"/>
                        <a:cs typeface="Times New Roman" pitchFamily="18" charset="0"/>
                      </a:endParaRPr>
                    </a:p>
                  </a:txBody>
                  <a:tcPr/>
                </a:tc>
                <a:tc>
                  <a:txBody>
                    <a:bodyPr/>
                    <a:lstStyle/>
                    <a:p>
                      <a:pPr algn="ctr"/>
                      <a:r>
                        <a:rPr lang="tr-TR" sz="1800" dirty="0" smtClean="0">
                          <a:latin typeface="Times New Roman" pitchFamily="18" charset="0"/>
                          <a:cs typeface="Times New Roman" pitchFamily="18" charset="0"/>
                        </a:rPr>
                        <a:t>9,493</a:t>
                      </a:r>
                      <a:endParaRPr lang="tr-TR" sz="1800" dirty="0">
                        <a:latin typeface="Times New Roman" pitchFamily="18" charset="0"/>
                        <a:cs typeface="Times New Roman" pitchFamily="18" charset="0"/>
                      </a:endParaRPr>
                    </a:p>
                  </a:txBody>
                  <a:tcPr/>
                </a:tc>
              </a:tr>
              <a:tr h="338445">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bg1"/>
                          </a:solidFill>
                          <a:effectLst/>
                          <a:latin typeface="Times New Roman" pitchFamily="18" charset="0"/>
                          <a:ea typeface="Times New Roman"/>
                          <a:cs typeface="Times New Roman" pitchFamily="18" charset="0"/>
                        </a:rPr>
                        <a:t>Aldatma ve Yanıltma Boyutu</a:t>
                      </a:r>
                      <a:endParaRPr lang="tr-TR" sz="1800" dirty="0" smtClean="0">
                        <a:solidFill>
                          <a:schemeClr val="bg1"/>
                        </a:solidFill>
                        <a:effectLst/>
                        <a:latin typeface="Times New Roman" pitchFamily="18" charset="0"/>
                        <a:ea typeface="Calibri"/>
                        <a:cs typeface="Times New Roman" pitchFamily="18" charset="0"/>
                      </a:endParaRPr>
                    </a:p>
                    <a:p>
                      <a:pPr algn="just"/>
                      <a:endParaRPr lang="tr-TR" sz="1800" dirty="0">
                        <a:latin typeface="Times New Roman" pitchFamily="18" charset="0"/>
                        <a:cs typeface="Times New Roman" pitchFamily="18" charset="0"/>
                      </a:endParaRPr>
                    </a:p>
                  </a:txBody>
                  <a:tcPr/>
                </a:tc>
                <a:tc>
                  <a:txBody>
                    <a:bodyPr/>
                    <a:lstStyle/>
                    <a:p>
                      <a:pPr algn="ctr"/>
                      <a:r>
                        <a:rPr lang="tr-TR" sz="1800" dirty="0" smtClean="0">
                          <a:latin typeface="Times New Roman" pitchFamily="18" charset="0"/>
                          <a:cs typeface="Times New Roman" pitchFamily="18" charset="0"/>
                        </a:rPr>
                        <a:t>,710</a:t>
                      </a:r>
                      <a:endParaRPr lang="tr-TR" sz="1800" dirty="0">
                        <a:latin typeface="Times New Roman" pitchFamily="18" charset="0"/>
                        <a:cs typeface="Times New Roman" pitchFamily="18" charset="0"/>
                      </a:endParaRPr>
                    </a:p>
                  </a:txBody>
                  <a:tcPr/>
                </a:tc>
                <a:tc>
                  <a:txBody>
                    <a:bodyPr/>
                    <a:lstStyle/>
                    <a:p>
                      <a:pPr algn="ctr"/>
                      <a:r>
                        <a:rPr lang="tr-TR" sz="1800" dirty="0" smtClean="0">
                          <a:latin typeface="Times New Roman" pitchFamily="18" charset="0"/>
                          <a:cs typeface="Times New Roman" pitchFamily="18" charset="0"/>
                        </a:rPr>
                        <a:t>1,149</a:t>
                      </a:r>
                      <a:endParaRPr lang="tr-TR" sz="1800" dirty="0">
                        <a:latin typeface="Times New Roman" pitchFamily="18" charset="0"/>
                        <a:cs typeface="Times New Roman" pitchFamily="18" charset="0"/>
                      </a:endParaRPr>
                    </a:p>
                  </a:txBody>
                  <a:tcPr/>
                </a:tc>
                <a:tc>
                  <a:txBody>
                    <a:bodyPr/>
                    <a:lstStyle/>
                    <a:p>
                      <a:pPr algn="ctr"/>
                      <a:r>
                        <a:rPr lang="tr-TR" sz="1800" dirty="0" smtClean="0">
                          <a:latin typeface="Times New Roman" pitchFamily="18" charset="0"/>
                          <a:cs typeface="Times New Roman" pitchFamily="18" charset="0"/>
                        </a:rPr>
                        <a:t>6,385</a:t>
                      </a:r>
                      <a:endParaRPr lang="tr-TR" sz="1800" dirty="0">
                        <a:latin typeface="Times New Roman" pitchFamily="18" charset="0"/>
                        <a:cs typeface="Times New Roman" pitchFamily="18" charset="0"/>
                      </a:endParaRPr>
                    </a:p>
                  </a:txBody>
                  <a:tcPr/>
                </a:tc>
              </a:tr>
              <a:tr h="418445">
                <a:tc>
                  <a:txBody>
                    <a:bodyPr/>
                    <a:lstStyle/>
                    <a:p>
                      <a:pPr algn="just"/>
                      <a:r>
                        <a:rPr lang="tr-TR" sz="1800" b="1" kern="1200" dirty="0" smtClean="0">
                          <a:solidFill>
                            <a:schemeClr val="bg1"/>
                          </a:solidFill>
                          <a:effectLst/>
                          <a:latin typeface="Times New Roman" pitchFamily="18" charset="0"/>
                          <a:ea typeface="Times New Roman"/>
                          <a:cs typeface="Times New Roman" pitchFamily="18" charset="0"/>
                        </a:rPr>
                        <a:t>Aşırı Tüketim Ve Seçim Hakkı Boyutu</a:t>
                      </a:r>
                      <a:endParaRPr lang="tr-TR" sz="1800" dirty="0">
                        <a:solidFill>
                          <a:schemeClr val="bg1"/>
                        </a:solidFill>
                        <a:latin typeface="Times New Roman" pitchFamily="18" charset="0"/>
                        <a:cs typeface="Times New Roman" pitchFamily="18" charset="0"/>
                      </a:endParaRPr>
                    </a:p>
                  </a:txBody>
                  <a:tcPr/>
                </a:tc>
                <a:tc>
                  <a:txBody>
                    <a:bodyPr/>
                    <a:lstStyle/>
                    <a:p>
                      <a:pPr algn="ctr"/>
                      <a:r>
                        <a:rPr lang="tr-TR" sz="1800" dirty="0" smtClean="0">
                          <a:latin typeface="Times New Roman" pitchFamily="18" charset="0"/>
                          <a:cs typeface="Times New Roman" pitchFamily="18" charset="0"/>
                        </a:rPr>
                        <a:t>,769</a:t>
                      </a:r>
                      <a:endParaRPr lang="tr-TR" sz="1800" dirty="0">
                        <a:latin typeface="Times New Roman" pitchFamily="18" charset="0"/>
                        <a:cs typeface="Times New Roman" pitchFamily="18" charset="0"/>
                      </a:endParaRPr>
                    </a:p>
                  </a:txBody>
                  <a:tcPr/>
                </a:tc>
                <a:tc>
                  <a:txBody>
                    <a:bodyPr/>
                    <a:lstStyle/>
                    <a:p>
                      <a:pPr algn="ctr"/>
                      <a:r>
                        <a:rPr lang="tr-TR" sz="1800" dirty="0" smtClean="0">
                          <a:latin typeface="Times New Roman" pitchFamily="18" charset="0"/>
                          <a:cs typeface="Times New Roman" pitchFamily="18" charset="0"/>
                        </a:rPr>
                        <a:t>1,093</a:t>
                      </a:r>
                      <a:endParaRPr lang="tr-TR" sz="1800" dirty="0">
                        <a:latin typeface="Times New Roman" pitchFamily="18" charset="0"/>
                        <a:cs typeface="Times New Roman" pitchFamily="18" charset="0"/>
                      </a:endParaRPr>
                    </a:p>
                  </a:txBody>
                  <a:tcPr/>
                </a:tc>
                <a:tc>
                  <a:txBody>
                    <a:bodyPr/>
                    <a:lstStyle/>
                    <a:p>
                      <a:pPr algn="ctr"/>
                      <a:r>
                        <a:rPr lang="tr-TR" sz="1800" dirty="0" smtClean="0">
                          <a:latin typeface="Times New Roman" pitchFamily="18" charset="0"/>
                          <a:cs typeface="Times New Roman" pitchFamily="18" charset="0"/>
                        </a:rPr>
                        <a:t>6,072</a:t>
                      </a:r>
                      <a:endParaRPr lang="tr-TR" sz="1800" dirty="0">
                        <a:latin typeface="Times New Roman" pitchFamily="18" charset="0"/>
                        <a:cs typeface="Times New Roman" pitchFamily="18" charset="0"/>
                      </a:endParaRPr>
                    </a:p>
                  </a:txBody>
                  <a:tcPr/>
                </a:tc>
              </a:tr>
              <a:tr h="1019455">
                <a:tc gridSpan="4">
                  <a:txBody>
                    <a:bodyPr/>
                    <a:lstStyle/>
                    <a:p>
                      <a:r>
                        <a:rPr lang="tr-TR" sz="1800" dirty="0" smtClean="0">
                          <a:latin typeface="Times New Roman" pitchFamily="18" charset="0"/>
                          <a:cs typeface="Times New Roman" pitchFamily="18" charset="0"/>
                        </a:rPr>
                        <a:t>KMO:  0,930 </a:t>
                      </a:r>
                    </a:p>
                    <a:p>
                      <a:pPr marL="0" marR="0" indent="0" algn="l" defTabSz="914400" rtl="0" eaLnBrk="1" fontAlgn="auto" latinLnBrk="0" hangingPunct="1">
                        <a:lnSpc>
                          <a:spcPct val="100000"/>
                        </a:lnSpc>
                        <a:spcBef>
                          <a:spcPts val="0"/>
                        </a:spcBef>
                        <a:spcAft>
                          <a:spcPts val="0"/>
                        </a:spcAft>
                        <a:buClrTx/>
                        <a:buSzTx/>
                        <a:buFontTx/>
                        <a:buNone/>
                        <a:tabLst/>
                        <a:defRPr/>
                      </a:pPr>
                      <a:r>
                        <a:rPr lang="tr-TR" sz="1800" dirty="0" smtClean="0">
                          <a:latin typeface="Times New Roman" pitchFamily="18" charset="0"/>
                          <a:cs typeface="Times New Roman" pitchFamily="18" charset="0"/>
                        </a:rPr>
                        <a:t>Barlett</a:t>
                      </a:r>
                      <a:r>
                        <a:rPr lang="tr-TR" sz="1800" baseline="0" dirty="0" smtClean="0">
                          <a:latin typeface="Times New Roman" pitchFamily="18" charset="0"/>
                          <a:cs typeface="Times New Roman" pitchFamily="18" charset="0"/>
                        </a:rPr>
                        <a:t> Testi: 3477                                                               </a:t>
                      </a:r>
                    </a:p>
                    <a:p>
                      <a:pPr marL="0" marR="0" indent="0" algn="l" defTabSz="914400" rtl="0" eaLnBrk="1" fontAlgn="auto" latinLnBrk="0" hangingPunct="1">
                        <a:lnSpc>
                          <a:spcPct val="100000"/>
                        </a:lnSpc>
                        <a:spcBef>
                          <a:spcPts val="0"/>
                        </a:spcBef>
                        <a:spcAft>
                          <a:spcPts val="0"/>
                        </a:spcAft>
                        <a:buClrTx/>
                        <a:buSzTx/>
                        <a:buFontTx/>
                        <a:buNone/>
                        <a:tabLst/>
                        <a:defRPr/>
                      </a:pPr>
                      <a:r>
                        <a:rPr lang="tr-TR" sz="1800" baseline="0" dirty="0" smtClean="0">
                          <a:latin typeface="Times New Roman" pitchFamily="18" charset="0"/>
                          <a:cs typeface="Times New Roman" pitchFamily="18" charset="0"/>
                        </a:rPr>
                        <a:t>p: 0,000 &lt; 0,05                                                 </a:t>
                      </a:r>
                    </a:p>
                  </a:txBody>
                  <a:tcPr/>
                </a:tc>
                <a:tc hMerge="1">
                  <a:txBody>
                    <a:bodyPr/>
                    <a:lstStyle/>
                    <a:p>
                      <a:endParaRPr lang="tr-TR"/>
                    </a:p>
                  </a:txBody>
                  <a:tcPr/>
                </a:tc>
                <a:tc hMerge="1">
                  <a:txBody>
                    <a:bodyPr/>
                    <a:lstStyle/>
                    <a:p>
                      <a:endParaRPr lang="tr-TR"/>
                    </a:p>
                  </a:txBody>
                  <a:tcPr/>
                </a:tc>
                <a:tc hMerge="1">
                  <a:txBody>
                    <a:bodyPr/>
                    <a:lstStyle/>
                    <a:p>
                      <a:endParaRPr lang="tr-TR" dirty="0"/>
                    </a:p>
                  </a:txBody>
                  <a:tcPr/>
                </a:tc>
              </a:tr>
            </a:tbl>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484784"/>
            <a:ext cx="8229600" cy="4752528"/>
          </a:xfrm>
        </p:spPr>
        <p:txBody>
          <a:bodyPr>
            <a:normAutofit/>
          </a:bodyPr>
          <a:lstStyle/>
          <a:p>
            <a:pPr marL="0" indent="0" algn="just">
              <a:buNone/>
            </a:pPr>
            <a:r>
              <a:rPr lang="tr-TR" dirty="0" smtClean="0">
                <a:latin typeface="Times New Roman" panose="02020603050405020304" pitchFamily="18" charset="0"/>
                <a:cs typeface="Times New Roman" panose="02020603050405020304" pitchFamily="18" charset="0"/>
              </a:rPr>
              <a:t>Katılımcıların demografik özelliklerine göre televizyon reklamlarını algılamalarında </a:t>
            </a:r>
            <a:r>
              <a:rPr lang="tr-TR" dirty="0" err="1" smtClean="0">
                <a:latin typeface="Times New Roman" panose="02020603050405020304" pitchFamily="18" charset="0"/>
                <a:cs typeface="Times New Roman" panose="02020603050405020304" pitchFamily="18" charset="0"/>
              </a:rPr>
              <a:t>etiksel</a:t>
            </a:r>
            <a:r>
              <a:rPr lang="tr-TR" dirty="0" smtClean="0">
                <a:latin typeface="Times New Roman" panose="02020603050405020304" pitchFamily="18" charset="0"/>
                <a:cs typeface="Times New Roman" panose="02020603050405020304" pitchFamily="18" charset="0"/>
              </a:rPr>
              <a:t> farklılıkları belirlemek amacıyla MANOVA analizi yapılmıştır. Yapılan analiz sonucunda bu farklılıkların </a:t>
            </a:r>
            <a:r>
              <a:rPr lang="tr-TR" dirty="0" smtClean="0">
                <a:solidFill>
                  <a:srgbClr val="FFC000"/>
                </a:solidFill>
                <a:latin typeface="Times New Roman" panose="02020603050405020304" pitchFamily="18" charset="0"/>
                <a:cs typeface="Times New Roman" panose="02020603050405020304" pitchFamily="18" charset="0"/>
              </a:rPr>
              <a:t>AYLIK GELİR </a:t>
            </a:r>
            <a:r>
              <a:rPr lang="tr-TR" dirty="0" smtClean="0">
                <a:latin typeface="Times New Roman" panose="02020603050405020304" pitchFamily="18" charset="0"/>
                <a:cs typeface="Times New Roman" panose="02020603050405020304" pitchFamily="18" charset="0"/>
              </a:rPr>
              <a:t>(</a:t>
            </a:r>
            <a:r>
              <a:rPr lang="tr-TR" dirty="0" err="1" smtClean="0">
                <a:latin typeface="Times New Roman" panose="02020603050405020304" pitchFamily="18" charset="0"/>
                <a:cs typeface="Times New Roman" panose="02020603050405020304" pitchFamily="18" charset="0"/>
              </a:rPr>
              <a:t>Hotelling’s</a:t>
            </a:r>
            <a:r>
              <a:rPr lang="tr-TR" dirty="0" smtClean="0">
                <a:latin typeface="Times New Roman" panose="02020603050405020304" pitchFamily="18" charset="0"/>
                <a:cs typeface="Times New Roman" panose="02020603050405020304" pitchFamily="18" charset="0"/>
              </a:rPr>
              <a:t> Trace:0,075, F:2,819, p:0,001&lt;0,005) ve </a:t>
            </a:r>
            <a:r>
              <a:rPr lang="tr-TR" dirty="0" smtClean="0">
                <a:solidFill>
                  <a:srgbClr val="FFC000"/>
                </a:solidFill>
                <a:latin typeface="Times New Roman" panose="02020603050405020304" pitchFamily="18" charset="0"/>
                <a:cs typeface="Times New Roman" panose="02020603050405020304" pitchFamily="18" charset="0"/>
              </a:rPr>
              <a:t>MENSUP OLUNAN ÜNİVERSİTEDEN</a:t>
            </a:r>
            <a:r>
              <a:rPr lang="tr-TR" dirty="0" smtClean="0">
                <a:latin typeface="Times New Roman" panose="02020603050405020304" pitchFamily="18" charset="0"/>
                <a:cs typeface="Times New Roman" panose="02020603050405020304" pitchFamily="18" charset="0"/>
              </a:rPr>
              <a:t> kaynaklandığı saptanmıştır. (</a:t>
            </a:r>
            <a:r>
              <a:rPr lang="tr-TR" dirty="0" err="1" smtClean="0">
                <a:latin typeface="Times New Roman" panose="02020603050405020304" pitchFamily="18" charset="0"/>
                <a:cs typeface="Times New Roman" panose="02020603050405020304" pitchFamily="18" charset="0"/>
              </a:rPr>
              <a:t>Hotelling's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Trace</a:t>
            </a:r>
            <a:r>
              <a:rPr lang="tr-TR" dirty="0" smtClean="0">
                <a:latin typeface="Times New Roman" panose="02020603050405020304" pitchFamily="18" charset="0"/>
                <a:cs typeface="Times New Roman" panose="02020603050405020304" pitchFamily="18" charset="0"/>
              </a:rPr>
              <a:t> Değeri: 0,081, F: 9,267,  p: 0,000&lt;0,05).</a:t>
            </a:r>
          </a:p>
          <a:p>
            <a:endParaRPr lang="tr-TR" dirty="0"/>
          </a:p>
        </p:txBody>
      </p:sp>
      <p:sp>
        <p:nvSpPr>
          <p:cNvPr id="2" name="Dikdörtgen 1"/>
          <p:cNvSpPr/>
          <p:nvPr/>
        </p:nvSpPr>
        <p:spPr>
          <a:xfrm>
            <a:off x="539552" y="406986"/>
            <a:ext cx="8136904" cy="861774"/>
          </a:xfrm>
          <a:prstGeom prst="rect">
            <a:avLst/>
          </a:prstGeom>
        </p:spPr>
        <p:txBody>
          <a:bodyPr wrap="square">
            <a:spAutoFit/>
          </a:bodyPr>
          <a:lstStyle/>
          <a:p>
            <a:pPr algn="ctr"/>
            <a:r>
              <a:rPr lang="tr-TR" sz="2500" b="1" dirty="0">
                <a:latin typeface="Times New Roman" panose="02020603050405020304" pitchFamily="18" charset="0"/>
                <a:cs typeface="Times New Roman" panose="02020603050405020304" pitchFamily="18" charset="0"/>
              </a:rPr>
              <a:t>DEMOGRAFİK ÖZELLİKLERİNE GÖRE ETİKSEL ALGI FARKLILIKLARI</a:t>
            </a:r>
          </a:p>
        </p:txBody>
      </p:sp>
    </p:spTree>
    <p:extLst>
      <p:ext uri="{BB962C8B-B14F-4D97-AF65-F5344CB8AC3E}">
        <p14:creationId xmlns:p14="http://schemas.microsoft.com/office/powerpoint/2010/main" val="68822181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268760"/>
            <a:ext cx="8229600" cy="4857403"/>
          </a:xfrm>
        </p:spPr>
        <p:txBody>
          <a:bodyPr>
            <a:normAutofit/>
          </a:bodyPr>
          <a:lstStyle/>
          <a:p>
            <a:pPr marL="0" indent="0">
              <a:buNone/>
            </a:pPr>
            <a:r>
              <a:rPr lang="tr-TR" dirty="0" smtClean="0">
                <a:latin typeface="Times New Roman" panose="02020603050405020304" pitchFamily="18" charset="0"/>
                <a:cs typeface="Times New Roman" panose="02020603050405020304" pitchFamily="18" charset="0"/>
              </a:rPr>
              <a:t>Katılımcıların </a:t>
            </a:r>
            <a:r>
              <a:rPr lang="tr-TR" dirty="0" smtClean="0">
                <a:solidFill>
                  <a:srgbClr val="FFC000"/>
                </a:solidFill>
                <a:latin typeface="Times New Roman" panose="02020603050405020304" pitchFamily="18" charset="0"/>
                <a:cs typeface="Times New Roman" panose="02020603050405020304" pitchFamily="18" charset="0"/>
              </a:rPr>
              <a:t>AYLIK GELİRLERİNE </a:t>
            </a:r>
            <a:r>
              <a:rPr lang="tr-TR" dirty="0" smtClean="0">
                <a:latin typeface="Times New Roman" panose="02020603050405020304" pitchFamily="18" charset="0"/>
                <a:cs typeface="Times New Roman" panose="02020603050405020304" pitchFamily="18" charset="0"/>
              </a:rPr>
              <a:t>göre televizyon reklamlarındaki </a:t>
            </a:r>
            <a:r>
              <a:rPr lang="tr-TR" dirty="0" err="1" smtClean="0">
                <a:latin typeface="Times New Roman" panose="02020603050405020304" pitchFamily="18" charset="0"/>
                <a:cs typeface="Times New Roman" panose="02020603050405020304" pitchFamily="18" charset="0"/>
              </a:rPr>
              <a:t>etiksel</a:t>
            </a:r>
            <a:r>
              <a:rPr lang="tr-TR" dirty="0" smtClean="0">
                <a:latin typeface="Times New Roman" panose="02020603050405020304" pitchFamily="18" charset="0"/>
                <a:cs typeface="Times New Roman" panose="02020603050405020304" pitchFamily="18" charset="0"/>
              </a:rPr>
              <a:t> algıları, </a:t>
            </a:r>
          </a:p>
          <a:p>
            <a:r>
              <a:rPr lang="tr-TR" dirty="0">
                <a:latin typeface="Times New Roman" panose="02020603050405020304" pitchFamily="18" charset="0"/>
                <a:cs typeface="Times New Roman" panose="02020603050405020304" pitchFamily="18" charset="0"/>
              </a:rPr>
              <a:t>K</a:t>
            </a:r>
            <a:r>
              <a:rPr lang="tr-TR" dirty="0" smtClean="0">
                <a:latin typeface="Times New Roman" panose="02020603050405020304" pitchFamily="18" charset="0"/>
                <a:cs typeface="Times New Roman" panose="02020603050405020304" pitchFamily="18" charset="0"/>
              </a:rPr>
              <a:t>adın, erkek ve çocukların yönlendirilmesi (manipülasyonu) boyutu</a:t>
            </a:r>
          </a:p>
          <a:p>
            <a:r>
              <a:rPr lang="tr-TR" dirty="0">
                <a:latin typeface="Times New Roman" panose="02020603050405020304" pitchFamily="18" charset="0"/>
                <a:cs typeface="Times New Roman" panose="02020603050405020304" pitchFamily="18" charset="0"/>
              </a:rPr>
              <a:t>A</a:t>
            </a:r>
            <a:r>
              <a:rPr lang="tr-TR" dirty="0" smtClean="0">
                <a:latin typeface="Times New Roman" panose="02020603050405020304" pitchFamily="18" charset="0"/>
                <a:cs typeface="Times New Roman" panose="02020603050405020304" pitchFamily="18" charset="0"/>
              </a:rPr>
              <a:t>ldatma-yanıltma boyutu</a:t>
            </a:r>
          </a:p>
          <a:p>
            <a:r>
              <a:rPr lang="tr-TR" dirty="0" smtClean="0">
                <a:latin typeface="Times New Roman" panose="02020603050405020304" pitchFamily="18" charset="0"/>
                <a:cs typeface="Times New Roman" panose="02020603050405020304" pitchFamily="18" charset="0"/>
              </a:rPr>
              <a:t>Aşırı tüketim ve seçim hakkı boyutu faktörlerinde farklıdır.</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34262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2677217171"/>
              </p:ext>
            </p:extLst>
          </p:nvPr>
        </p:nvGraphicFramePr>
        <p:xfrm>
          <a:off x="323528" y="1556792"/>
          <a:ext cx="8640961" cy="3565144"/>
        </p:xfrm>
        <a:graphic>
          <a:graphicData uri="http://schemas.openxmlformats.org/drawingml/2006/table">
            <a:tbl>
              <a:tblPr firstRow="1" firstCol="1" lastRow="1" lastCol="1" bandRow="1" bandCol="1"/>
              <a:tblGrid>
                <a:gridCol w="3282664"/>
                <a:gridCol w="932532"/>
                <a:gridCol w="932532"/>
                <a:gridCol w="1013376"/>
                <a:gridCol w="799984"/>
                <a:gridCol w="1013376"/>
                <a:gridCol w="666497"/>
              </a:tblGrid>
              <a:tr h="431580">
                <a:tc rowSpan="2">
                  <a:txBody>
                    <a:bodyPr/>
                    <a:lstStyle/>
                    <a:p>
                      <a:pPr>
                        <a:lnSpc>
                          <a:spcPct val="115000"/>
                        </a:lnSpc>
                        <a:spcAft>
                          <a:spcPts val="0"/>
                        </a:spcAft>
                      </a:pPr>
                      <a:r>
                        <a:rPr lang="tr-TR" sz="2000" b="1" dirty="0">
                          <a:solidFill>
                            <a:schemeClr val="tx1"/>
                          </a:solidFill>
                          <a:effectLst/>
                          <a:latin typeface="Times New Roman" panose="02020603050405020304" pitchFamily="18" charset="0"/>
                          <a:ea typeface="Times New Roman"/>
                          <a:cs typeface="Times New Roman" panose="02020603050405020304" pitchFamily="18" charset="0"/>
                        </a:rPr>
                        <a:t>Değişkenler</a:t>
                      </a:r>
                      <a:endParaRPr lang="tr-TR" sz="20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gridSpan="4">
                  <a:txBody>
                    <a:bodyPr/>
                    <a:lstStyle/>
                    <a:p>
                      <a:pPr algn="ctr">
                        <a:lnSpc>
                          <a:spcPct val="115000"/>
                        </a:lnSpc>
                        <a:spcAft>
                          <a:spcPts val="0"/>
                        </a:spcAft>
                      </a:pPr>
                      <a:r>
                        <a:rPr lang="tr-TR" sz="2000" b="1" dirty="0">
                          <a:solidFill>
                            <a:schemeClr val="tx1"/>
                          </a:solidFill>
                          <a:effectLst/>
                          <a:latin typeface="Times New Roman" panose="02020603050405020304" pitchFamily="18" charset="0"/>
                          <a:ea typeface="Times New Roman"/>
                          <a:cs typeface="Times New Roman" panose="02020603050405020304" pitchFamily="18" charset="0"/>
                        </a:rPr>
                        <a:t>Ortalamalar</a:t>
                      </a:r>
                      <a:endParaRPr lang="tr-TR" sz="20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hMerge="1">
                  <a:txBody>
                    <a:bodyPr/>
                    <a:lstStyle/>
                    <a:p>
                      <a:endParaRPr lang="tr-TR"/>
                    </a:p>
                  </a:txBody>
                  <a:tcPr/>
                </a:tc>
                <a:tc hMerge="1">
                  <a:txBody>
                    <a:bodyPr/>
                    <a:lstStyle/>
                    <a:p>
                      <a:endParaRPr lang="tr-TR"/>
                    </a:p>
                  </a:txBody>
                  <a:tcPr/>
                </a:tc>
                <a:tc hMerge="1">
                  <a:txBody>
                    <a:bodyPr/>
                    <a:lstStyle/>
                    <a:p>
                      <a:endParaRPr lang="tr-TR"/>
                    </a:p>
                  </a:txBody>
                  <a:tcPr/>
                </a:tc>
                <a:tc rowSpan="2">
                  <a:txBody>
                    <a:bodyPr/>
                    <a:lstStyle/>
                    <a:p>
                      <a:pPr algn="ctr">
                        <a:lnSpc>
                          <a:spcPct val="115000"/>
                        </a:lnSpc>
                        <a:spcAft>
                          <a:spcPts val="0"/>
                        </a:spcAft>
                      </a:pPr>
                      <a:r>
                        <a:rPr lang="tr-TR" sz="2000" b="1">
                          <a:solidFill>
                            <a:schemeClr val="tx1"/>
                          </a:solidFill>
                          <a:effectLst/>
                          <a:latin typeface="Times New Roman" panose="02020603050405020304" pitchFamily="18" charset="0"/>
                          <a:ea typeface="Times New Roman"/>
                          <a:cs typeface="Times New Roman" panose="02020603050405020304" pitchFamily="18" charset="0"/>
                        </a:rPr>
                        <a:t>F</a:t>
                      </a:r>
                      <a:endParaRPr lang="tr-TR" sz="200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rowSpan="2">
                  <a:txBody>
                    <a:bodyPr/>
                    <a:lstStyle/>
                    <a:p>
                      <a:pPr algn="ctr">
                        <a:lnSpc>
                          <a:spcPct val="115000"/>
                        </a:lnSpc>
                        <a:spcAft>
                          <a:spcPts val="0"/>
                        </a:spcAft>
                        <a:tabLst>
                          <a:tab pos="3696970" algn="l"/>
                        </a:tabLst>
                      </a:pPr>
                      <a:r>
                        <a:rPr lang="tr-TR" sz="2000" b="1" dirty="0">
                          <a:solidFill>
                            <a:schemeClr val="tx1"/>
                          </a:solidFill>
                          <a:effectLst/>
                          <a:latin typeface="Times New Roman" panose="02020603050405020304" pitchFamily="18" charset="0"/>
                          <a:ea typeface="Times New Roman"/>
                          <a:cs typeface="Times New Roman" panose="02020603050405020304" pitchFamily="18" charset="0"/>
                        </a:rPr>
                        <a:t>p</a:t>
                      </a:r>
                      <a:endParaRPr lang="tr-TR" sz="20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r>
              <a:tr h="585659">
                <a:tc vMerge="1">
                  <a:txBody>
                    <a:bodyPr/>
                    <a:lstStyle/>
                    <a:p>
                      <a:endParaRPr lang="tr-TR"/>
                    </a:p>
                  </a:txBody>
                  <a:tcPr/>
                </a:tc>
                <a:tc>
                  <a:txBody>
                    <a:bodyPr/>
                    <a:lstStyle/>
                    <a:p>
                      <a:pPr algn="ctr">
                        <a:lnSpc>
                          <a:spcPct val="115000"/>
                        </a:lnSpc>
                        <a:spcAft>
                          <a:spcPts val="0"/>
                        </a:spcAft>
                      </a:pPr>
                      <a:r>
                        <a:rPr lang="tr-TR" sz="2000" b="1" dirty="0">
                          <a:solidFill>
                            <a:schemeClr val="tx1"/>
                          </a:solidFill>
                          <a:effectLst/>
                          <a:latin typeface="Times New Roman" panose="02020603050405020304" pitchFamily="18" charset="0"/>
                          <a:ea typeface="Times New Roman"/>
                          <a:cs typeface="Times New Roman" panose="02020603050405020304" pitchFamily="18" charset="0"/>
                        </a:rPr>
                        <a:t>1500-2000</a:t>
                      </a:r>
                      <a:endParaRPr lang="tr-TR" sz="20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tr-TR" sz="2000" b="1" dirty="0">
                          <a:solidFill>
                            <a:schemeClr val="tx1"/>
                          </a:solidFill>
                          <a:effectLst/>
                          <a:latin typeface="Times New Roman" panose="02020603050405020304" pitchFamily="18" charset="0"/>
                          <a:ea typeface="Times New Roman"/>
                          <a:cs typeface="Times New Roman" panose="02020603050405020304" pitchFamily="18" charset="0"/>
                        </a:rPr>
                        <a:t>2001-3000</a:t>
                      </a:r>
                      <a:endParaRPr lang="tr-TR" sz="20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tr-TR" sz="2000" b="1" dirty="0">
                          <a:solidFill>
                            <a:schemeClr val="tx1"/>
                          </a:solidFill>
                          <a:effectLst/>
                          <a:latin typeface="Times New Roman" panose="02020603050405020304" pitchFamily="18" charset="0"/>
                          <a:ea typeface="Times New Roman"/>
                          <a:cs typeface="Times New Roman" panose="02020603050405020304" pitchFamily="18" charset="0"/>
                        </a:rPr>
                        <a:t>3001-5000</a:t>
                      </a:r>
                      <a:endParaRPr lang="tr-TR" sz="20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tr-TR" sz="2000" b="1" dirty="0">
                          <a:solidFill>
                            <a:schemeClr val="tx1"/>
                          </a:solidFill>
                          <a:effectLst/>
                          <a:latin typeface="Times New Roman" panose="02020603050405020304" pitchFamily="18" charset="0"/>
                          <a:ea typeface="Times New Roman"/>
                          <a:cs typeface="Times New Roman" panose="02020603050405020304" pitchFamily="18" charset="0"/>
                        </a:rPr>
                        <a:t>5001+</a:t>
                      </a:r>
                      <a:endParaRPr lang="tr-TR" sz="20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vMerge="1">
                  <a:txBody>
                    <a:bodyPr/>
                    <a:lstStyle/>
                    <a:p>
                      <a:endParaRPr lang="tr-TR"/>
                    </a:p>
                  </a:txBody>
                  <a:tcPr/>
                </a:tc>
                <a:tc vMerge="1">
                  <a:txBody>
                    <a:bodyPr/>
                    <a:lstStyle/>
                    <a:p>
                      <a:endParaRPr lang="tr-TR"/>
                    </a:p>
                  </a:txBody>
                  <a:tcPr/>
                </a:tc>
              </a:tr>
              <a:tr h="585659">
                <a:tc>
                  <a:txBody>
                    <a:bodyPr/>
                    <a:lstStyle/>
                    <a:p>
                      <a:pPr algn="just">
                        <a:lnSpc>
                          <a:spcPct val="115000"/>
                        </a:lnSpc>
                        <a:spcAft>
                          <a:spcPts val="0"/>
                        </a:spcAft>
                        <a:tabLst>
                          <a:tab pos="3696970" algn="l"/>
                        </a:tabLst>
                      </a:pPr>
                      <a:r>
                        <a:rPr lang="tr-TR" sz="2000" dirty="0">
                          <a:effectLst/>
                          <a:latin typeface="Times New Roman" panose="02020603050405020304" pitchFamily="18" charset="0"/>
                          <a:ea typeface="Times New Roman"/>
                          <a:cs typeface="Times New Roman" panose="02020603050405020304" pitchFamily="18" charset="0"/>
                        </a:rPr>
                        <a:t>Erkek- kadın ve çocuk manipülasyonu</a:t>
                      </a:r>
                      <a:endParaRPr lang="tr-TR" sz="20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000" dirty="0">
                          <a:effectLst/>
                          <a:latin typeface="Times New Roman" panose="02020603050405020304" pitchFamily="18" charset="0"/>
                          <a:ea typeface="Times New Roman"/>
                          <a:cs typeface="Times New Roman" panose="02020603050405020304" pitchFamily="18" charset="0"/>
                        </a:rPr>
                        <a:t>3,782</a:t>
                      </a:r>
                      <a:endParaRPr lang="tr-TR" sz="20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000" dirty="0">
                          <a:solidFill>
                            <a:schemeClr val="tx1"/>
                          </a:solidFill>
                          <a:effectLst/>
                          <a:latin typeface="Times New Roman" panose="02020603050405020304" pitchFamily="18" charset="0"/>
                          <a:ea typeface="Times New Roman"/>
                          <a:cs typeface="Times New Roman" panose="02020603050405020304" pitchFamily="18" charset="0"/>
                        </a:rPr>
                        <a:t>3,530</a:t>
                      </a:r>
                      <a:endParaRPr lang="tr-TR" sz="20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000" dirty="0">
                          <a:effectLst/>
                          <a:latin typeface="Times New Roman" panose="02020603050405020304" pitchFamily="18" charset="0"/>
                          <a:ea typeface="Times New Roman"/>
                          <a:cs typeface="Times New Roman" panose="02020603050405020304" pitchFamily="18" charset="0"/>
                        </a:rPr>
                        <a:t>3,976</a:t>
                      </a:r>
                      <a:endParaRPr lang="tr-TR" sz="20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000" dirty="0">
                          <a:effectLst/>
                          <a:latin typeface="Times New Roman" panose="02020603050405020304" pitchFamily="18" charset="0"/>
                          <a:ea typeface="Times New Roman"/>
                          <a:cs typeface="Times New Roman" panose="02020603050405020304" pitchFamily="18" charset="0"/>
                        </a:rPr>
                        <a:t>4,133</a:t>
                      </a:r>
                      <a:endParaRPr lang="tr-TR" sz="20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000" dirty="0">
                          <a:effectLst/>
                          <a:latin typeface="Times New Roman" panose="02020603050405020304" pitchFamily="18" charset="0"/>
                          <a:ea typeface="Times New Roman"/>
                          <a:cs typeface="Times New Roman" panose="02020603050405020304" pitchFamily="18" charset="0"/>
                        </a:rPr>
                        <a:t>6,549</a:t>
                      </a:r>
                      <a:endParaRPr lang="tr-TR" sz="20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000" dirty="0">
                          <a:effectLst/>
                          <a:latin typeface="+mj-lt"/>
                          <a:ea typeface="Times New Roman"/>
                          <a:cs typeface="Times New Roman"/>
                        </a:rPr>
                        <a:t>,000</a:t>
                      </a:r>
                      <a:endParaRPr lang="tr-TR" sz="2000" dirty="0">
                        <a:effectLst/>
                        <a:latin typeface="+mj-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98864">
                <a:tc>
                  <a:txBody>
                    <a:bodyPr/>
                    <a:lstStyle/>
                    <a:p>
                      <a:pPr algn="just">
                        <a:lnSpc>
                          <a:spcPct val="115000"/>
                        </a:lnSpc>
                        <a:spcAft>
                          <a:spcPts val="0"/>
                        </a:spcAft>
                        <a:tabLst>
                          <a:tab pos="3696970" algn="l"/>
                        </a:tabLst>
                      </a:pPr>
                      <a:r>
                        <a:rPr lang="tr-TR" sz="2000" dirty="0">
                          <a:effectLst/>
                          <a:latin typeface="Times New Roman" panose="02020603050405020304" pitchFamily="18" charset="0"/>
                          <a:ea typeface="Times New Roman"/>
                          <a:cs typeface="Times New Roman" panose="02020603050405020304" pitchFamily="18" charset="0"/>
                        </a:rPr>
                        <a:t>Aldatma ve yanıltma boyutu</a:t>
                      </a:r>
                      <a:endParaRPr lang="tr-TR" sz="20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000" dirty="0">
                          <a:effectLst/>
                          <a:latin typeface="Times New Roman" panose="02020603050405020304" pitchFamily="18" charset="0"/>
                          <a:ea typeface="Times New Roman"/>
                          <a:cs typeface="Times New Roman" panose="02020603050405020304" pitchFamily="18" charset="0"/>
                        </a:rPr>
                        <a:t>3,665</a:t>
                      </a:r>
                      <a:endParaRPr lang="tr-TR" sz="20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000" dirty="0">
                          <a:effectLst/>
                          <a:latin typeface="Times New Roman" panose="02020603050405020304" pitchFamily="18" charset="0"/>
                          <a:ea typeface="Times New Roman"/>
                          <a:cs typeface="Times New Roman" panose="02020603050405020304" pitchFamily="18" charset="0"/>
                        </a:rPr>
                        <a:t>3,456</a:t>
                      </a:r>
                      <a:endParaRPr lang="tr-TR" sz="20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000">
                          <a:effectLst/>
                          <a:latin typeface="Times New Roman" panose="02020603050405020304" pitchFamily="18" charset="0"/>
                          <a:ea typeface="Times New Roman"/>
                          <a:cs typeface="Times New Roman" panose="02020603050405020304" pitchFamily="18" charset="0"/>
                        </a:rPr>
                        <a:t>3,702</a:t>
                      </a:r>
                      <a:endParaRPr lang="tr-TR" sz="200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000" dirty="0">
                          <a:effectLst/>
                          <a:latin typeface="Times New Roman" panose="02020603050405020304" pitchFamily="18" charset="0"/>
                          <a:ea typeface="Times New Roman"/>
                          <a:cs typeface="Times New Roman" panose="02020603050405020304" pitchFamily="18" charset="0"/>
                        </a:rPr>
                        <a:t>3,383</a:t>
                      </a:r>
                      <a:endParaRPr lang="tr-TR" sz="20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000" dirty="0">
                          <a:effectLst/>
                          <a:latin typeface="Times New Roman" panose="02020603050405020304" pitchFamily="18" charset="0"/>
                          <a:ea typeface="Times New Roman"/>
                          <a:cs typeface="Times New Roman" panose="02020603050405020304" pitchFamily="18" charset="0"/>
                        </a:rPr>
                        <a:t>3,003</a:t>
                      </a:r>
                      <a:endParaRPr lang="tr-TR" sz="20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000" dirty="0">
                          <a:effectLst/>
                          <a:latin typeface="+mj-lt"/>
                          <a:ea typeface="Times New Roman"/>
                          <a:cs typeface="Times New Roman"/>
                        </a:rPr>
                        <a:t>,030</a:t>
                      </a:r>
                      <a:endParaRPr lang="tr-TR" sz="2000" dirty="0">
                        <a:effectLst/>
                        <a:latin typeface="+mj-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85659">
                <a:tc>
                  <a:txBody>
                    <a:bodyPr/>
                    <a:lstStyle/>
                    <a:p>
                      <a:pPr algn="just">
                        <a:lnSpc>
                          <a:spcPct val="115000"/>
                        </a:lnSpc>
                        <a:spcAft>
                          <a:spcPts val="0"/>
                        </a:spcAft>
                        <a:tabLst>
                          <a:tab pos="3696970" algn="l"/>
                        </a:tabLst>
                      </a:pPr>
                      <a:r>
                        <a:rPr lang="tr-TR" sz="2000" dirty="0">
                          <a:effectLst/>
                          <a:latin typeface="Times New Roman" panose="02020603050405020304" pitchFamily="18" charset="0"/>
                          <a:ea typeface="Times New Roman"/>
                          <a:cs typeface="Times New Roman" panose="02020603050405020304" pitchFamily="18" charset="0"/>
                        </a:rPr>
                        <a:t>Aşırı tüketim ve seçim hakkı boyutu</a:t>
                      </a:r>
                      <a:endParaRPr lang="tr-TR" sz="20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000">
                          <a:effectLst/>
                          <a:latin typeface="Times New Roman" panose="02020603050405020304" pitchFamily="18" charset="0"/>
                          <a:ea typeface="Times New Roman"/>
                          <a:cs typeface="Times New Roman" panose="02020603050405020304" pitchFamily="18" charset="0"/>
                        </a:rPr>
                        <a:t>3,466</a:t>
                      </a:r>
                      <a:endParaRPr lang="tr-TR" sz="200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000" dirty="0">
                          <a:effectLst/>
                          <a:latin typeface="Times New Roman" panose="02020603050405020304" pitchFamily="18" charset="0"/>
                          <a:ea typeface="Times New Roman"/>
                          <a:cs typeface="Times New Roman" panose="02020603050405020304" pitchFamily="18" charset="0"/>
                        </a:rPr>
                        <a:t>3,221</a:t>
                      </a:r>
                      <a:endParaRPr lang="tr-TR" sz="20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000" dirty="0">
                          <a:effectLst/>
                          <a:latin typeface="Times New Roman" panose="02020603050405020304" pitchFamily="18" charset="0"/>
                          <a:ea typeface="Times New Roman"/>
                          <a:cs typeface="Times New Roman" panose="02020603050405020304" pitchFamily="18" charset="0"/>
                        </a:rPr>
                        <a:t>3,441</a:t>
                      </a:r>
                      <a:endParaRPr lang="tr-TR" sz="20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000" dirty="0">
                          <a:effectLst/>
                          <a:latin typeface="Times New Roman" panose="02020603050405020304" pitchFamily="18" charset="0"/>
                          <a:ea typeface="Times New Roman"/>
                          <a:cs typeface="Times New Roman" panose="02020603050405020304" pitchFamily="18" charset="0"/>
                        </a:rPr>
                        <a:t>3,822</a:t>
                      </a:r>
                      <a:endParaRPr lang="tr-TR" sz="20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000" dirty="0">
                          <a:effectLst/>
                          <a:latin typeface="Times New Roman" panose="02020603050405020304" pitchFamily="18" charset="0"/>
                          <a:ea typeface="Times New Roman"/>
                          <a:cs typeface="Times New Roman" panose="02020603050405020304" pitchFamily="18" charset="0"/>
                        </a:rPr>
                        <a:t>2,641</a:t>
                      </a:r>
                      <a:endParaRPr lang="tr-TR" sz="20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000" dirty="0">
                          <a:effectLst/>
                          <a:latin typeface="+mj-lt"/>
                          <a:ea typeface="Times New Roman"/>
                          <a:cs typeface="Times New Roman"/>
                        </a:rPr>
                        <a:t>,049</a:t>
                      </a:r>
                      <a:endParaRPr lang="tr-TR" sz="2000" dirty="0">
                        <a:effectLst/>
                        <a:latin typeface="+mj-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1580">
                <a:tc gridSpan="7">
                  <a:txBody>
                    <a:bodyPr/>
                    <a:lstStyle/>
                    <a:p>
                      <a:pPr>
                        <a:lnSpc>
                          <a:spcPct val="115000"/>
                        </a:lnSpc>
                        <a:spcAft>
                          <a:spcPts val="0"/>
                        </a:spcAft>
                      </a:pPr>
                      <a:r>
                        <a:rPr lang="tr-TR" sz="2000" dirty="0" err="1">
                          <a:solidFill>
                            <a:schemeClr val="tx1"/>
                          </a:solidFill>
                          <a:effectLst/>
                          <a:latin typeface="Times New Roman" panose="02020603050405020304" pitchFamily="18" charset="0"/>
                          <a:ea typeface="Times New Roman"/>
                          <a:cs typeface="Times New Roman" panose="02020603050405020304" pitchFamily="18" charset="0"/>
                        </a:rPr>
                        <a:t>Hotelling'sTrace</a:t>
                      </a:r>
                      <a:r>
                        <a:rPr lang="tr-TR" sz="2000" dirty="0">
                          <a:solidFill>
                            <a:schemeClr val="tx1"/>
                          </a:solidFill>
                          <a:effectLst/>
                          <a:latin typeface="Times New Roman" panose="02020603050405020304" pitchFamily="18" charset="0"/>
                          <a:ea typeface="Times New Roman"/>
                          <a:cs typeface="Times New Roman" panose="02020603050405020304" pitchFamily="18" charset="0"/>
                        </a:rPr>
                        <a:t> Değeri: </a:t>
                      </a:r>
                      <a:r>
                        <a:rPr lang="tr-TR" sz="2000" dirty="0" smtClean="0">
                          <a:solidFill>
                            <a:schemeClr val="tx1"/>
                          </a:solidFill>
                          <a:effectLst/>
                          <a:latin typeface="Times New Roman" panose="02020603050405020304" pitchFamily="18" charset="0"/>
                          <a:ea typeface="Times New Roman"/>
                          <a:cs typeface="Times New Roman" panose="02020603050405020304" pitchFamily="18" charset="0"/>
                        </a:rPr>
                        <a:t>         0,075         </a:t>
                      </a:r>
                      <a:r>
                        <a:rPr lang="tr-TR" sz="2000" dirty="0">
                          <a:solidFill>
                            <a:schemeClr val="tx1"/>
                          </a:solidFill>
                          <a:effectLst/>
                          <a:latin typeface="Times New Roman" panose="02020603050405020304" pitchFamily="18" charset="0"/>
                          <a:ea typeface="Times New Roman"/>
                          <a:cs typeface="Times New Roman" panose="02020603050405020304" pitchFamily="18" charset="0"/>
                        </a:rPr>
                        <a:t>F: 2,819                     p: 0,001</a:t>
                      </a:r>
                      <a:endParaRPr lang="tr-TR" sz="20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r>
            </a:tbl>
          </a:graphicData>
        </a:graphic>
      </p:graphicFrame>
      <p:graphicFrame>
        <p:nvGraphicFramePr>
          <p:cNvPr id="6" name="Tablo 5"/>
          <p:cNvGraphicFramePr>
            <a:graphicFrameLocks noGrp="1"/>
          </p:cNvGraphicFramePr>
          <p:nvPr>
            <p:extLst>
              <p:ext uri="{D42A27DB-BD31-4B8C-83A1-F6EECF244321}">
                <p14:modId xmlns:p14="http://schemas.microsoft.com/office/powerpoint/2010/main" val="190805057"/>
              </p:ext>
            </p:extLst>
          </p:nvPr>
        </p:nvGraphicFramePr>
        <p:xfrm>
          <a:off x="323528" y="2636912"/>
          <a:ext cx="8640961" cy="701040"/>
        </p:xfrm>
        <a:graphic>
          <a:graphicData uri="http://schemas.openxmlformats.org/drawingml/2006/table">
            <a:tbl>
              <a:tblPr firstRow="1" firstCol="1" lastRow="1" lastCol="1" bandRow="1" bandCol="1"/>
              <a:tblGrid>
                <a:gridCol w="3282664"/>
                <a:gridCol w="932532"/>
                <a:gridCol w="932532"/>
                <a:gridCol w="1013376"/>
                <a:gridCol w="799984"/>
                <a:gridCol w="1013376"/>
                <a:gridCol w="666497"/>
              </a:tblGrid>
              <a:tr h="585659">
                <a:tc>
                  <a:txBody>
                    <a:bodyPr/>
                    <a:lstStyle/>
                    <a:p>
                      <a:pPr algn="just">
                        <a:lnSpc>
                          <a:spcPct val="115000"/>
                        </a:lnSpc>
                        <a:spcAft>
                          <a:spcPts val="0"/>
                        </a:spcAft>
                        <a:tabLst>
                          <a:tab pos="3696970" algn="l"/>
                        </a:tabLst>
                      </a:pPr>
                      <a:r>
                        <a:rPr lang="tr-TR" sz="2000" dirty="0">
                          <a:effectLst/>
                          <a:latin typeface="Times New Roman" panose="02020603050405020304" pitchFamily="18" charset="0"/>
                          <a:ea typeface="Times New Roman"/>
                          <a:cs typeface="Times New Roman" panose="02020603050405020304" pitchFamily="18" charset="0"/>
                        </a:rPr>
                        <a:t>Erkek- kadın ve çocuk manipülasyonu</a:t>
                      </a:r>
                      <a:endParaRPr lang="tr-TR" sz="20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2000" dirty="0">
                          <a:effectLst/>
                          <a:latin typeface="Times New Roman" panose="02020603050405020304" pitchFamily="18" charset="0"/>
                          <a:ea typeface="Times New Roman"/>
                          <a:cs typeface="Times New Roman" panose="02020603050405020304" pitchFamily="18" charset="0"/>
                        </a:rPr>
                        <a:t>3,782</a:t>
                      </a:r>
                      <a:endParaRPr lang="tr-TR" sz="20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2000" dirty="0">
                          <a:solidFill>
                            <a:schemeClr val="tx1"/>
                          </a:solidFill>
                          <a:effectLst/>
                          <a:latin typeface="Times New Roman" panose="02020603050405020304" pitchFamily="18" charset="0"/>
                          <a:ea typeface="Times New Roman"/>
                          <a:cs typeface="Times New Roman" panose="02020603050405020304" pitchFamily="18" charset="0"/>
                        </a:rPr>
                        <a:t>3,530</a:t>
                      </a:r>
                      <a:endParaRPr lang="tr-TR" sz="20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2000" dirty="0">
                          <a:effectLst/>
                          <a:latin typeface="Times New Roman" panose="02020603050405020304" pitchFamily="18" charset="0"/>
                          <a:ea typeface="Times New Roman"/>
                          <a:cs typeface="Times New Roman" panose="02020603050405020304" pitchFamily="18" charset="0"/>
                        </a:rPr>
                        <a:t>3,976</a:t>
                      </a:r>
                      <a:endParaRPr lang="tr-TR" sz="20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2000" dirty="0">
                          <a:effectLst/>
                          <a:latin typeface="Times New Roman" panose="02020603050405020304" pitchFamily="18" charset="0"/>
                          <a:ea typeface="Times New Roman"/>
                          <a:cs typeface="Times New Roman" panose="02020603050405020304" pitchFamily="18" charset="0"/>
                        </a:rPr>
                        <a:t>4,133</a:t>
                      </a:r>
                      <a:endParaRPr lang="tr-TR" sz="20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2000" dirty="0">
                          <a:effectLst/>
                          <a:latin typeface="Times New Roman" panose="02020603050405020304" pitchFamily="18" charset="0"/>
                          <a:ea typeface="Times New Roman"/>
                          <a:cs typeface="Times New Roman" panose="02020603050405020304" pitchFamily="18" charset="0"/>
                        </a:rPr>
                        <a:t>6,549</a:t>
                      </a:r>
                      <a:endParaRPr lang="tr-TR" sz="20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2000" dirty="0">
                          <a:effectLst/>
                          <a:latin typeface="Times New Roman" panose="02020603050405020304" pitchFamily="18" charset="0"/>
                          <a:ea typeface="Times New Roman"/>
                          <a:cs typeface="Times New Roman" panose="02020603050405020304" pitchFamily="18" charset="0"/>
                        </a:rPr>
                        <a:t>,000</a:t>
                      </a:r>
                      <a:endParaRPr lang="tr-TR" sz="20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bl>
          </a:graphicData>
        </a:graphic>
      </p:graphicFrame>
      <p:graphicFrame>
        <p:nvGraphicFramePr>
          <p:cNvPr id="7" name="Tablo 6"/>
          <p:cNvGraphicFramePr>
            <a:graphicFrameLocks noGrp="1"/>
          </p:cNvGraphicFramePr>
          <p:nvPr>
            <p:extLst>
              <p:ext uri="{D42A27DB-BD31-4B8C-83A1-F6EECF244321}">
                <p14:modId xmlns:p14="http://schemas.microsoft.com/office/powerpoint/2010/main" val="3906799209"/>
              </p:ext>
            </p:extLst>
          </p:nvPr>
        </p:nvGraphicFramePr>
        <p:xfrm>
          <a:off x="323528" y="3334192"/>
          <a:ext cx="8640961" cy="598864"/>
        </p:xfrm>
        <a:graphic>
          <a:graphicData uri="http://schemas.openxmlformats.org/drawingml/2006/table">
            <a:tbl>
              <a:tblPr firstRow="1" firstCol="1" lastRow="1" lastCol="1" bandRow="1" bandCol="1"/>
              <a:tblGrid>
                <a:gridCol w="3282664"/>
                <a:gridCol w="932532"/>
                <a:gridCol w="932532"/>
                <a:gridCol w="1013376"/>
                <a:gridCol w="799984"/>
                <a:gridCol w="1013376"/>
                <a:gridCol w="666497"/>
              </a:tblGrid>
              <a:tr h="598864">
                <a:tc>
                  <a:txBody>
                    <a:bodyPr/>
                    <a:lstStyle/>
                    <a:p>
                      <a:pPr algn="just">
                        <a:lnSpc>
                          <a:spcPct val="115000"/>
                        </a:lnSpc>
                        <a:spcAft>
                          <a:spcPts val="0"/>
                        </a:spcAft>
                        <a:tabLst>
                          <a:tab pos="3696970" algn="l"/>
                        </a:tabLst>
                      </a:pPr>
                      <a:r>
                        <a:rPr lang="tr-TR" sz="2000" dirty="0">
                          <a:effectLst/>
                          <a:latin typeface="Times New Roman" panose="02020603050405020304" pitchFamily="18" charset="0"/>
                          <a:ea typeface="Times New Roman"/>
                          <a:cs typeface="Times New Roman" panose="02020603050405020304" pitchFamily="18" charset="0"/>
                        </a:rPr>
                        <a:t>Aldatma ve yanıltma boyutu</a:t>
                      </a:r>
                      <a:endParaRPr lang="tr-TR" sz="20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2000" dirty="0">
                          <a:effectLst/>
                          <a:latin typeface="Times New Roman" panose="02020603050405020304" pitchFamily="18" charset="0"/>
                          <a:ea typeface="Times New Roman"/>
                          <a:cs typeface="Times New Roman" panose="02020603050405020304" pitchFamily="18" charset="0"/>
                        </a:rPr>
                        <a:t>3,665</a:t>
                      </a:r>
                      <a:endParaRPr lang="tr-TR" sz="20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2000" dirty="0">
                          <a:effectLst/>
                          <a:latin typeface="Times New Roman" panose="02020603050405020304" pitchFamily="18" charset="0"/>
                          <a:ea typeface="Times New Roman"/>
                          <a:cs typeface="Times New Roman" panose="02020603050405020304" pitchFamily="18" charset="0"/>
                        </a:rPr>
                        <a:t>3,456</a:t>
                      </a:r>
                      <a:endParaRPr lang="tr-TR" sz="20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2000">
                          <a:effectLst/>
                          <a:latin typeface="Times New Roman" panose="02020603050405020304" pitchFamily="18" charset="0"/>
                          <a:ea typeface="Times New Roman"/>
                          <a:cs typeface="Times New Roman" panose="02020603050405020304" pitchFamily="18" charset="0"/>
                        </a:rPr>
                        <a:t>3,702</a:t>
                      </a:r>
                      <a:endParaRPr lang="tr-TR" sz="200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2000" dirty="0">
                          <a:effectLst/>
                          <a:latin typeface="Times New Roman" panose="02020603050405020304" pitchFamily="18" charset="0"/>
                          <a:ea typeface="Times New Roman"/>
                          <a:cs typeface="Times New Roman" panose="02020603050405020304" pitchFamily="18" charset="0"/>
                        </a:rPr>
                        <a:t>3,383</a:t>
                      </a:r>
                      <a:endParaRPr lang="tr-TR" sz="20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2000" dirty="0">
                          <a:effectLst/>
                          <a:latin typeface="Times New Roman" panose="02020603050405020304" pitchFamily="18" charset="0"/>
                          <a:ea typeface="Times New Roman"/>
                          <a:cs typeface="Times New Roman" panose="02020603050405020304" pitchFamily="18" charset="0"/>
                        </a:rPr>
                        <a:t>3,003</a:t>
                      </a:r>
                      <a:endParaRPr lang="tr-TR" sz="20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2000" dirty="0">
                          <a:effectLst/>
                          <a:latin typeface="Times New Roman" panose="02020603050405020304" pitchFamily="18" charset="0"/>
                          <a:ea typeface="Times New Roman"/>
                          <a:cs typeface="Times New Roman" panose="02020603050405020304" pitchFamily="18" charset="0"/>
                        </a:rPr>
                        <a:t>,030</a:t>
                      </a:r>
                      <a:endParaRPr lang="tr-TR" sz="20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bl>
          </a:graphicData>
        </a:graphic>
      </p:graphicFrame>
      <p:graphicFrame>
        <p:nvGraphicFramePr>
          <p:cNvPr id="8" name="Tablo 7"/>
          <p:cNvGraphicFramePr>
            <a:graphicFrameLocks noGrp="1"/>
          </p:cNvGraphicFramePr>
          <p:nvPr>
            <p:extLst>
              <p:ext uri="{D42A27DB-BD31-4B8C-83A1-F6EECF244321}">
                <p14:modId xmlns:p14="http://schemas.microsoft.com/office/powerpoint/2010/main" val="1070159064"/>
              </p:ext>
            </p:extLst>
          </p:nvPr>
        </p:nvGraphicFramePr>
        <p:xfrm>
          <a:off x="323528" y="3933056"/>
          <a:ext cx="8640961" cy="792088"/>
        </p:xfrm>
        <a:graphic>
          <a:graphicData uri="http://schemas.openxmlformats.org/drawingml/2006/table">
            <a:tbl>
              <a:tblPr firstRow="1" firstCol="1" lastRow="1" lastCol="1" bandRow="1" bandCol="1"/>
              <a:tblGrid>
                <a:gridCol w="3282664"/>
                <a:gridCol w="932532"/>
                <a:gridCol w="932532"/>
                <a:gridCol w="1013376"/>
                <a:gridCol w="799984"/>
                <a:gridCol w="1013376"/>
                <a:gridCol w="666497"/>
              </a:tblGrid>
              <a:tr h="792088">
                <a:tc>
                  <a:txBody>
                    <a:bodyPr/>
                    <a:lstStyle/>
                    <a:p>
                      <a:pPr algn="just">
                        <a:lnSpc>
                          <a:spcPct val="115000"/>
                        </a:lnSpc>
                        <a:spcAft>
                          <a:spcPts val="0"/>
                        </a:spcAft>
                        <a:tabLst>
                          <a:tab pos="3696970" algn="l"/>
                        </a:tabLst>
                      </a:pPr>
                      <a:r>
                        <a:rPr lang="tr-TR" sz="2000" dirty="0">
                          <a:effectLst/>
                          <a:latin typeface="Times New Roman" panose="02020603050405020304" pitchFamily="18" charset="0"/>
                          <a:ea typeface="Times New Roman"/>
                          <a:cs typeface="Times New Roman" panose="02020603050405020304" pitchFamily="18" charset="0"/>
                        </a:rPr>
                        <a:t>Aşırı tüketim ve seçim hakkı boyutu</a:t>
                      </a:r>
                      <a:endParaRPr lang="tr-TR" sz="20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2000">
                          <a:effectLst/>
                          <a:latin typeface="Times New Roman" panose="02020603050405020304" pitchFamily="18" charset="0"/>
                          <a:ea typeface="Times New Roman"/>
                          <a:cs typeface="Times New Roman" panose="02020603050405020304" pitchFamily="18" charset="0"/>
                        </a:rPr>
                        <a:t>3,466</a:t>
                      </a:r>
                      <a:endParaRPr lang="tr-TR" sz="200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2000" dirty="0">
                          <a:effectLst/>
                          <a:latin typeface="Times New Roman" panose="02020603050405020304" pitchFamily="18" charset="0"/>
                          <a:ea typeface="Times New Roman"/>
                          <a:cs typeface="Times New Roman" panose="02020603050405020304" pitchFamily="18" charset="0"/>
                        </a:rPr>
                        <a:t>3,221</a:t>
                      </a:r>
                      <a:endParaRPr lang="tr-TR" sz="20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2000" dirty="0">
                          <a:effectLst/>
                          <a:latin typeface="Times New Roman" panose="02020603050405020304" pitchFamily="18" charset="0"/>
                          <a:ea typeface="Times New Roman"/>
                          <a:cs typeface="Times New Roman" panose="02020603050405020304" pitchFamily="18" charset="0"/>
                        </a:rPr>
                        <a:t>3,441</a:t>
                      </a:r>
                      <a:endParaRPr lang="tr-TR" sz="20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2000" dirty="0">
                          <a:effectLst/>
                          <a:latin typeface="Times New Roman" panose="02020603050405020304" pitchFamily="18" charset="0"/>
                          <a:ea typeface="Times New Roman"/>
                          <a:cs typeface="Times New Roman" panose="02020603050405020304" pitchFamily="18" charset="0"/>
                        </a:rPr>
                        <a:t>3,822</a:t>
                      </a:r>
                      <a:endParaRPr lang="tr-TR" sz="20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2000" dirty="0">
                          <a:effectLst/>
                          <a:latin typeface="Times New Roman" panose="02020603050405020304" pitchFamily="18" charset="0"/>
                          <a:ea typeface="Times New Roman"/>
                          <a:cs typeface="Times New Roman" panose="02020603050405020304" pitchFamily="18" charset="0"/>
                        </a:rPr>
                        <a:t>2,641</a:t>
                      </a:r>
                      <a:endParaRPr lang="tr-TR" sz="20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2000" dirty="0">
                          <a:effectLst/>
                          <a:latin typeface="Times New Roman" panose="02020603050405020304" pitchFamily="18" charset="0"/>
                          <a:ea typeface="Times New Roman"/>
                          <a:cs typeface="Times New Roman" panose="02020603050405020304" pitchFamily="18" charset="0"/>
                        </a:rPr>
                        <a:t>,049</a:t>
                      </a:r>
                      <a:endParaRPr lang="tr-TR" sz="20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bl>
          </a:graphicData>
        </a:graphic>
      </p:graphicFrame>
    </p:spTree>
    <p:extLst>
      <p:ext uri="{BB962C8B-B14F-4D97-AF65-F5344CB8AC3E}">
        <p14:creationId xmlns:p14="http://schemas.microsoft.com/office/powerpoint/2010/main" val="18598056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checkerboard(across)">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checkerboard(across)">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836712"/>
            <a:ext cx="8229600" cy="5289451"/>
          </a:xfrm>
        </p:spPr>
        <p:txBody>
          <a:bodyPr>
            <a:normAutofit/>
          </a:bodyPr>
          <a:lstStyle/>
          <a:p>
            <a:pPr marL="0" indent="0" algn="just">
              <a:buNone/>
            </a:pPr>
            <a:r>
              <a:rPr lang="tr-TR" dirty="0" smtClean="0">
                <a:latin typeface="Times New Roman" panose="02020603050405020304" pitchFamily="18" charset="0"/>
                <a:cs typeface="Times New Roman" panose="02020603050405020304" pitchFamily="18" charset="0"/>
              </a:rPr>
              <a:t>Katılımcıların </a:t>
            </a:r>
            <a:r>
              <a:rPr lang="tr-TR" dirty="0" smtClean="0">
                <a:solidFill>
                  <a:srgbClr val="FFC000"/>
                </a:solidFill>
                <a:latin typeface="Times New Roman" panose="02020603050405020304" pitchFamily="18" charset="0"/>
                <a:cs typeface="Times New Roman" panose="02020603050405020304" pitchFamily="18" charset="0"/>
              </a:rPr>
              <a:t>GÖREV YAPTIKLARI ÜNİVERSİTEYE </a:t>
            </a:r>
            <a:r>
              <a:rPr lang="tr-TR" dirty="0" smtClean="0">
                <a:latin typeface="Times New Roman" panose="02020603050405020304" pitchFamily="18" charset="0"/>
                <a:cs typeface="Times New Roman" panose="02020603050405020304" pitchFamily="18" charset="0"/>
              </a:rPr>
              <a:t>göre televizyon reklamlarındaki </a:t>
            </a:r>
            <a:r>
              <a:rPr lang="tr-TR" dirty="0" err="1" smtClean="0">
                <a:latin typeface="Times New Roman" panose="02020603050405020304" pitchFamily="18" charset="0"/>
                <a:cs typeface="Times New Roman" panose="02020603050405020304" pitchFamily="18" charset="0"/>
              </a:rPr>
              <a:t>etiksel</a:t>
            </a:r>
            <a:r>
              <a:rPr lang="tr-TR" dirty="0" smtClean="0">
                <a:latin typeface="Times New Roman" panose="02020603050405020304" pitchFamily="18" charset="0"/>
                <a:cs typeface="Times New Roman" panose="02020603050405020304" pitchFamily="18" charset="0"/>
              </a:rPr>
              <a:t> algıları,</a:t>
            </a:r>
          </a:p>
          <a:p>
            <a:pPr algn="just"/>
            <a:r>
              <a:rPr lang="tr-TR" dirty="0" smtClean="0">
                <a:latin typeface="Times New Roman" panose="02020603050405020304" pitchFamily="18" charset="0"/>
                <a:cs typeface="Times New Roman" panose="02020603050405020304" pitchFamily="18" charset="0"/>
              </a:rPr>
              <a:t>Kadın, erkek ve çocukların yönlendirilmesi (manipülasyonu) boyutu, </a:t>
            </a:r>
          </a:p>
          <a:p>
            <a:pPr algn="just"/>
            <a:r>
              <a:rPr lang="tr-TR" dirty="0" smtClean="0">
                <a:latin typeface="Times New Roman" panose="02020603050405020304" pitchFamily="18" charset="0"/>
                <a:cs typeface="Times New Roman" panose="02020603050405020304" pitchFamily="18" charset="0"/>
              </a:rPr>
              <a:t>Sosyal ve dil boyutu, </a:t>
            </a:r>
          </a:p>
          <a:p>
            <a:pPr algn="just"/>
            <a:r>
              <a:rPr lang="tr-TR" dirty="0" smtClean="0">
                <a:latin typeface="Times New Roman" panose="02020603050405020304" pitchFamily="18" charset="0"/>
                <a:cs typeface="Times New Roman" panose="02020603050405020304" pitchFamily="18" charset="0"/>
              </a:rPr>
              <a:t>Aldatma ve yanıltma boyutu,</a:t>
            </a:r>
          </a:p>
          <a:p>
            <a:pPr algn="just"/>
            <a:r>
              <a:rPr lang="tr-TR" dirty="0" smtClean="0">
                <a:latin typeface="Times New Roman" panose="02020603050405020304" pitchFamily="18" charset="0"/>
                <a:cs typeface="Times New Roman" panose="02020603050405020304" pitchFamily="18" charset="0"/>
              </a:rPr>
              <a:t>Aşırı tüketim ve seçim hakkı boyutu faktörlerinde farklıdır.</a:t>
            </a:r>
          </a:p>
          <a:p>
            <a:endParaRPr lang="tr-TR" dirty="0"/>
          </a:p>
        </p:txBody>
      </p:sp>
    </p:spTree>
    <p:extLst>
      <p:ext uri="{BB962C8B-B14F-4D97-AF65-F5344CB8AC3E}">
        <p14:creationId xmlns:p14="http://schemas.microsoft.com/office/powerpoint/2010/main" val="8189090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145435"/>
          </a:xfrm>
        </p:spPr>
        <p:txBody>
          <a:bodyPr/>
          <a:lstStyle/>
          <a:p>
            <a:pPr marL="0" indent="0" algn="just">
              <a:buNone/>
            </a:pPr>
            <a:r>
              <a:rPr lang="tr-TR" dirty="0" smtClean="0">
                <a:latin typeface="Times New Roman" panose="02020603050405020304" pitchFamily="18" charset="0"/>
                <a:cs typeface="Times New Roman" panose="02020603050405020304" pitchFamily="18" charset="0"/>
              </a:rPr>
              <a:t>Bu seçim aşamasında yönlendirici temel faktörlerden biri kitle iletişim araçları vasıtayla  sürekli karşımıza çıkarılan reklamlar </a:t>
            </a:r>
            <a:r>
              <a:rPr lang="tr-TR" dirty="0">
                <a:latin typeface="Times New Roman" panose="02020603050405020304" pitchFamily="18" charset="0"/>
                <a:cs typeface="Times New Roman" panose="02020603050405020304" pitchFamily="18" charset="0"/>
              </a:rPr>
              <a:t>olmaktadır. Reklamın </a:t>
            </a:r>
            <a:r>
              <a:rPr lang="tr-TR" dirty="0" smtClean="0">
                <a:latin typeface="Times New Roman" panose="02020603050405020304" pitchFamily="18" charset="0"/>
                <a:cs typeface="Times New Roman" panose="02020603050405020304" pitchFamily="18" charset="0"/>
              </a:rPr>
              <a:t>ikna etme ve </a:t>
            </a:r>
            <a:r>
              <a:rPr lang="tr-TR" dirty="0">
                <a:latin typeface="Times New Roman" panose="02020603050405020304" pitchFamily="18" charset="0"/>
                <a:cs typeface="Times New Roman" panose="02020603050405020304" pitchFamily="18" charset="0"/>
              </a:rPr>
              <a:t>yönlendirme </a:t>
            </a:r>
            <a:r>
              <a:rPr lang="tr-TR" dirty="0" smtClean="0">
                <a:latin typeface="Times New Roman" panose="02020603050405020304" pitchFamily="18" charset="0"/>
                <a:cs typeface="Times New Roman" panose="02020603050405020304" pitchFamily="18" charset="0"/>
              </a:rPr>
              <a:t>özelliğinin </a:t>
            </a:r>
            <a:r>
              <a:rPr lang="tr-TR" dirty="0">
                <a:latin typeface="Times New Roman" panose="02020603050405020304" pitchFamily="18" charset="0"/>
                <a:cs typeface="Times New Roman" panose="02020603050405020304" pitchFamily="18" charset="0"/>
              </a:rPr>
              <a:t>kötüye kullanılma olasılığı nedeniyle, reklamcılıkta etik sorunlar sıklıkla gündeme </a:t>
            </a:r>
            <a:r>
              <a:rPr lang="tr-TR" dirty="0" smtClean="0">
                <a:latin typeface="Times New Roman" panose="02020603050405020304" pitchFamily="18" charset="0"/>
                <a:cs typeface="Times New Roman" panose="02020603050405020304" pitchFamily="18" charset="0"/>
              </a:rPr>
              <a:t>gelmektedir.</a:t>
            </a:r>
          </a:p>
          <a:p>
            <a:endParaRPr lang="tr-TR" dirty="0"/>
          </a:p>
        </p:txBody>
      </p:sp>
    </p:spTree>
    <p:extLst>
      <p:ext uri="{BB962C8B-B14F-4D97-AF65-F5344CB8AC3E}">
        <p14:creationId xmlns:p14="http://schemas.microsoft.com/office/powerpoint/2010/main" val="62427844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1771951045"/>
              </p:ext>
            </p:extLst>
          </p:nvPr>
        </p:nvGraphicFramePr>
        <p:xfrm>
          <a:off x="323526" y="908720"/>
          <a:ext cx="8568953" cy="4913520"/>
        </p:xfrm>
        <a:graphic>
          <a:graphicData uri="http://schemas.openxmlformats.org/drawingml/2006/table">
            <a:tbl>
              <a:tblPr firstRow="1" firstCol="1" lastRow="1" lastCol="1" bandRow="1" bandCol="1"/>
              <a:tblGrid>
                <a:gridCol w="3816426"/>
                <a:gridCol w="1584176"/>
                <a:gridCol w="1512168"/>
                <a:gridCol w="959225"/>
                <a:gridCol w="696958"/>
              </a:tblGrid>
              <a:tr h="585240">
                <a:tc rowSpan="2">
                  <a:txBody>
                    <a:bodyPr/>
                    <a:lstStyle/>
                    <a:p>
                      <a:pPr algn="ctr">
                        <a:lnSpc>
                          <a:spcPct val="115000"/>
                        </a:lnSpc>
                        <a:spcAft>
                          <a:spcPts val="0"/>
                        </a:spcAft>
                      </a:pPr>
                      <a:r>
                        <a:rPr lang="tr-TR" sz="2000" b="1" dirty="0">
                          <a:solidFill>
                            <a:schemeClr val="tx1"/>
                          </a:solidFill>
                          <a:effectLst/>
                          <a:latin typeface="Times New Roman" panose="02020603050405020304" pitchFamily="18" charset="0"/>
                          <a:ea typeface="Times New Roman"/>
                          <a:cs typeface="Times New Roman" panose="02020603050405020304" pitchFamily="18" charset="0"/>
                        </a:rPr>
                        <a:t>Değişkenler</a:t>
                      </a:r>
                      <a:endParaRPr lang="tr-TR" sz="20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gridSpan="2">
                  <a:txBody>
                    <a:bodyPr/>
                    <a:lstStyle/>
                    <a:p>
                      <a:pPr algn="ctr">
                        <a:lnSpc>
                          <a:spcPct val="115000"/>
                        </a:lnSpc>
                        <a:spcAft>
                          <a:spcPts val="0"/>
                        </a:spcAft>
                      </a:pPr>
                      <a:r>
                        <a:rPr lang="tr-TR" sz="2000" b="1" dirty="0">
                          <a:solidFill>
                            <a:schemeClr val="tx1"/>
                          </a:solidFill>
                          <a:effectLst/>
                          <a:latin typeface="Times New Roman" panose="02020603050405020304" pitchFamily="18" charset="0"/>
                          <a:ea typeface="Times New Roman"/>
                          <a:cs typeface="Times New Roman" panose="02020603050405020304" pitchFamily="18" charset="0"/>
                        </a:rPr>
                        <a:t>Ortalamalar</a:t>
                      </a:r>
                      <a:endParaRPr lang="tr-TR" sz="20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hMerge="1">
                  <a:txBody>
                    <a:bodyPr/>
                    <a:lstStyle/>
                    <a:p>
                      <a:endParaRPr lang="tr-TR"/>
                    </a:p>
                  </a:txBody>
                  <a:tcPr/>
                </a:tc>
                <a:tc rowSpan="2">
                  <a:txBody>
                    <a:bodyPr/>
                    <a:lstStyle/>
                    <a:p>
                      <a:pPr algn="ctr">
                        <a:lnSpc>
                          <a:spcPct val="115000"/>
                        </a:lnSpc>
                        <a:spcAft>
                          <a:spcPts val="0"/>
                        </a:spcAft>
                      </a:pPr>
                      <a:r>
                        <a:rPr lang="tr-TR" sz="2000" b="1">
                          <a:solidFill>
                            <a:schemeClr val="tx1"/>
                          </a:solidFill>
                          <a:effectLst/>
                          <a:latin typeface="Times New Roman" panose="02020603050405020304" pitchFamily="18" charset="0"/>
                          <a:ea typeface="Times New Roman"/>
                          <a:cs typeface="Times New Roman" panose="02020603050405020304" pitchFamily="18" charset="0"/>
                        </a:rPr>
                        <a:t>F</a:t>
                      </a:r>
                      <a:endParaRPr lang="tr-TR" sz="200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rowSpan="2">
                  <a:txBody>
                    <a:bodyPr/>
                    <a:lstStyle/>
                    <a:p>
                      <a:pPr algn="ctr">
                        <a:lnSpc>
                          <a:spcPct val="115000"/>
                        </a:lnSpc>
                        <a:spcAft>
                          <a:spcPts val="0"/>
                        </a:spcAft>
                        <a:tabLst>
                          <a:tab pos="3696970" algn="l"/>
                        </a:tabLst>
                      </a:pPr>
                      <a:r>
                        <a:rPr lang="tr-TR" sz="2000" b="1" dirty="0">
                          <a:solidFill>
                            <a:schemeClr val="tx1"/>
                          </a:solidFill>
                          <a:effectLst/>
                          <a:latin typeface="+mj-lt"/>
                          <a:ea typeface="Times New Roman"/>
                          <a:cs typeface="Times New Roman"/>
                        </a:rPr>
                        <a:t>p</a:t>
                      </a:r>
                      <a:endParaRPr lang="tr-TR" sz="2000" dirty="0">
                        <a:solidFill>
                          <a:schemeClr val="tx1"/>
                        </a:solidFill>
                        <a:effectLst/>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r>
              <a:tr h="1170480">
                <a:tc vMerge="1">
                  <a:txBody>
                    <a:bodyPr/>
                    <a:lstStyle/>
                    <a:p>
                      <a:endParaRPr lang="tr-TR"/>
                    </a:p>
                  </a:txBody>
                  <a:tcPr/>
                </a:tc>
                <a:tc>
                  <a:txBody>
                    <a:bodyPr/>
                    <a:lstStyle/>
                    <a:p>
                      <a:pPr algn="ctr">
                        <a:lnSpc>
                          <a:spcPct val="115000"/>
                        </a:lnSpc>
                        <a:spcAft>
                          <a:spcPts val="0"/>
                        </a:spcAft>
                      </a:pPr>
                      <a:r>
                        <a:rPr lang="tr-TR" sz="2000" b="1" dirty="0">
                          <a:solidFill>
                            <a:schemeClr val="tx1"/>
                          </a:solidFill>
                          <a:effectLst/>
                          <a:latin typeface="Times New Roman" panose="02020603050405020304" pitchFamily="18" charset="0"/>
                          <a:ea typeface="Times New Roman"/>
                          <a:cs typeface="Times New Roman" panose="02020603050405020304" pitchFamily="18" charset="0"/>
                        </a:rPr>
                        <a:t>Niğde Üniversitesi</a:t>
                      </a:r>
                      <a:endParaRPr lang="tr-TR" sz="20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tr-TR" sz="2000" b="1" dirty="0">
                          <a:solidFill>
                            <a:schemeClr val="tx1"/>
                          </a:solidFill>
                          <a:effectLst/>
                          <a:latin typeface="Times New Roman" panose="02020603050405020304" pitchFamily="18" charset="0"/>
                          <a:ea typeface="Times New Roman"/>
                          <a:cs typeface="Times New Roman" panose="02020603050405020304" pitchFamily="18" charset="0"/>
                        </a:rPr>
                        <a:t>Nevşehir HBV Üniversitesi</a:t>
                      </a:r>
                      <a:endParaRPr lang="tr-TR" sz="20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vMerge="1">
                  <a:txBody>
                    <a:bodyPr/>
                    <a:lstStyle/>
                    <a:p>
                      <a:endParaRPr lang="tr-TR"/>
                    </a:p>
                  </a:txBody>
                  <a:tcPr/>
                </a:tc>
                <a:tc vMerge="1">
                  <a:txBody>
                    <a:bodyPr/>
                    <a:lstStyle/>
                    <a:p>
                      <a:endParaRPr lang="tr-TR"/>
                    </a:p>
                  </a:txBody>
                  <a:tcPr/>
                </a:tc>
              </a:tr>
              <a:tr h="692552">
                <a:tc>
                  <a:txBody>
                    <a:bodyPr/>
                    <a:lstStyle/>
                    <a:p>
                      <a:pPr>
                        <a:lnSpc>
                          <a:spcPct val="115000"/>
                        </a:lnSpc>
                        <a:spcAft>
                          <a:spcPts val="0"/>
                        </a:spcAft>
                        <a:tabLst>
                          <a:tab pos="3696970" algn="l"/>
                        </a:tabLst>
                      </a:pPr>
                      <a:r>
                        <a:rPr lang="tr-TR" sz="2000" dirty="0">
                          <a:effectLst/>
                          <a:latin typeface="Times New Roman" panose="02020603050405020304" pitchFamily="18" charset="0"/>
                          <a:ea typeface="Times New Roman"/>
                          <a:cs typeface="Times New Roman" panose="02020603050405020304" pitchFamily="18" charset="0"/>
                        </a:rPr>
                        <a:t>Kadın, erkek ve çocukların manipülasyonu boyutu</a:t>
                      </a:r>
                      <a:endParaRPr lang="tr-TR" sz="20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000" dirty="0">
                          <a:effectLst/>
                          <a:latin typeface="Times New Roman" panose="02020603050405020304" pitchFamily="18" charset="0"/>
                          <a:ea typeface="Times New Roman"/>
                          <a:cs typeface="Times New Roman" panose="02020603050405020304" pitchFamily="18" charset="0"/>
                        </a:rPr>
                        <a:t>3,5592</a:t>
                      </a:r>
                      <a:endParaRPr lang="tr-TR" sz="20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000" dirty="0">
                          <a:effectLst/>
                          <a:latin typeface="Times New Roman" panose="02020603050405020304" pitchFamily="18" charset="0"/>
                          <a:ea typeface="Times New Roman"/>
                          <a:cs typeface="Times New Roman" panose="02020603050405020304" pitchFamily="18" charset="0"/>
                        </a:rPr>
                        <a:t>4,0933</a:t>
                      </a:r>
                      <a:endParaRPr lang="tr-TR" sz="20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000" dirty="0">
                          <a:effectLst/>
                          <a:latin typeface="Times New Roman" panose="02020603050405020304" pitchFamily="18" charset="0"/>
                          <a:ea typeface="Times New Roman"/>
                          <a:cs typeface="Times New Roman" panose="02020603050405020304" pitchFamily="18" charset="0"/>
                        </a:rPr>
                        <a:t>33,357</a:t>
                      </a:r>
                      <a:endParaRPr lang="tr-TR" sz="20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000" dirty="0">
                          <a:effectLst/>
                          <a:latin typeface="+mj-lt"/>
                          <a:ea typeface="Times New Roman"/>
                          <a:cs typeface="Times New Roman"/>
                        </a:rPr>
                        <a:t>,000</a:t>
                      </a:r>
                      <a:endParaRPr lang="tr-TR" sz="2000" dirty="0">
                        <a:effectLst/>
                        <a:latin typeface="+mj-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85240">
                <a:tc>
                  <a:txBody>
                    <a:bodyPr/>
                    <a:lstStyle/>
                    <a:p>
                      <a:pPr>
                        <a:lnSpc>
                          <a:spcPct val="115000"/>
                        </a:lnSpc>
                        <a:spcAft>
                          <a:spcPts val="0"/>
                        </a:spcAft>
                        <a:tabLst>
                          <a:tab pos="3696970" algn="l"/>
                        </a:tabLst>
                      </a:pPr>
                      <a:r>
                        <a:rPr lang="tr-TR" sz="2000" dirty="0">
                          <a:effectLst/>
                          <a:latin typeface="Times New Roman" panose="02020603050405020304" pitchFamily="18" charset="0"/>
                          <a:ea typeface="Times New Roman"/>
                          <a:cs typeface="Times New Roman" panose="02020603050405020304" pitchFamily="18" charset="0"/>
                        </a:rPr>
                        <a:t>Sosyal ve dil boyutu</a:t>
                      </a:r>
                      <a:endParaRPr lang="tr-TR" sz="20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000" dirty="0">
                          <a:effectLst/>
                          <a:latin typeface="Times New Roman" panose="02020603050405020304" pitchFamily="18" charset="0"/>
                          <a:ea typeface="Times New Roman"/>
                          <a:cs typeface="Times New Roman" panose="02020603050405020304" pitchFamily="18" charset="0"/>
                        </a:rPr>
                        <a:t>3,222</a:t>
                      </a:r>
                      <a:endParaRPr lang="tr-TR" sz="20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000" dirty="0">
                          <a:effectLst/>
                          <a:latin typeface="Times New Roman" panose="02020603050405020304" pitchFamily="18" charset="0"/>
                          <a:ea typeface="Times New Roman"/>
                          <a:cs typeface="Times New Roman" panose="02020603050405020304" pitchFamily="18" charset="0"/>
                        </a:rPr>
                        <a:t>3,5429</a:t>
                      </a:r>
                      <a:endParaRPr lang="tr-TR" sz="20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000" dirty="0">
                          <a:effectLst/>
                          <a:latin typeface="Times New Roman" panose="02020603050405020304" pitchFamily="18" charset="0"/>
                          <a:ea typeface="Times New Roman"/>
                          <a:cs typeface="Times New Roman" panose="02020603050405020304" pitchFamily="18" charset="0"/>
                        </a:rPr>
                        <a:t>14,584</a:t>
                      </a:r>
                      <a:endParaRPr lang="tr-TR" sz="20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000" dirty="0">
                          <a:effectLst/>
                          <a:latin typeface="+mj-lt"/>
                          <a:ea typeface="Times New Roman"/>
                          <a:cs typeface="Times New Roman"/>
                        </a:rPr>
                        <a:t>,000</a:t>
                      </a:r>
                      <a:endParaRPr lang="tr-TR" sz="2000" dirty="0">
                        <a:effectLst/>
                        <a:latin typeface="+mj-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85240">
                <a:tc>
                  <a:txBody>
                    <a:bodyPr/>
                    <a:lstStyle/>
                    <a:p>
                      <a:pPr>
                        <a:lnSpc>
                          <a:spcPct val="115000"/>
                        </a:lnSpc>
                        <a:spcAft>
                          <a:spcPts val="0"/>
                        </a:spcAft>
                        <a:tabLst>
                          <a:tab pos="3696970" algn="l"/>
                        </a:tabLst>
                      </a:pPr>
                      <a:r>
                        <a:rPr lang="tr-TR" sz="2000" dirty="0">
                          <a:effectLst/>
                          <a:latin typeface="Times New Roman" panose="02020603050405020304" pitchFamily="18" charset="0"/>
                          <a:ea typeface="Times New Roman"/>
                          <a:cs typeface="Times New Roman" panose="02020603050405020304" pitchFamily="18" charset="0"/>
                        </a:rPr>
                        <a:t>Aldatma ve yanıltma boyutu</a:t>
                      </a:r>
                      <a:endParaRPr lang="tr-TR" sz="20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000">
                          <a:effectLst/>
                          <a:latin typeface="Times New Roman" panose="02020603050405020304" pitchFamily="18" charset="0"/>
                          <a:ea typeface="Times New Roman"/>
                          <a:cs typeface="Times New Roman" panose="02020603050405020304" pitchFamily="18" charset="0"/>
                        </a:rPr>
                        <a:t>3,436</a:t>
                      </a:r>
                      <a:endParaRPr lang="tr-TR" sz="200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000" dirty="0">
                          <a:effectLst/>
                          <a:latin typeface="Times New Roman" panose="02020603050405020304" pitchFamily="18" charset="0"/>
                          <a:ea typeface="Times New Roman"/>
                          <a:cs typeface="Times New Roman" panose="02020603050405020304" pitchFamily="18" charset="0"/>
                        </a:rPr>
                        <a:t>3,8036</a:t>
                      </a:r>
                      <a:endParaRPr lang="tr-TR" sz="20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000" dirty="0">
                          <a:effectLst/>
                          <a:latin typeface="Times New Roman" panose="02020603050405020304" pitchFamily="18" charset="0"/>
                          <a:ea typeface="Times New Roman"/>
                          <a:cs typeface="Times New Roman" panose="02020603050405020304" pitchFamily="18" charset="0"/>
                        </a:rPr>
                        <a:t>22,118</a:t>
                      </a:r>
                      <a:endParaRPr lang="tr-TR" sz="20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000" dirty="0">
                          <a:effectLst/>
                          <a:latin typeface="+mj-lt"/>
                          <a:ea typeface="Times New Roman"/>
                          <a:cs typeface="Times New Roman"/>
                        </a:rPr>
                        <a:t>,000</a:t>
                      </a:r>
                      <a:endParaRPr lang="tr-TR" sz="2000" dirty="0">
                        <a:effectLst/>
                        <a:latin typeface="+mj-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92552">
                <a:tc>
                  <a:txBody>
                    <a:bodyPr/>
                    <a:lstStyle/>
                    <a:p>
                      <a:pPr>
                        <a:lnSpc>
                          <a:spcPct val="115000"/>
                        </a:lnSpc>
                        <a:spcAft>
                          <a:spcPts val="0"/>
                        </a:spcAft>
                        <a:tabLst>
                          <a:tab pos="3696970" algn="l"/>
                        </a:tabLst>
                      </a:pPr>
                      <a:r>
                        <a:rPr lang="tr-TR" sz="2000">
                          <a:effectLst/>
                          <a:latin typeface="Times New Roman" panose="02020603050405020304" pitchFamily="18" charset="0"/>
                          <a:ea typeface="Times New Roman"/>
                          <a:cs typeface="Times New Roman" panose="02020603050405020304" pitchFamily="18" charset="0"/>
                        </a:rPr>
                        <a:t>Aşırı tüketim ve seçim hakkı boyutu</a:t>
                      </a:r>
                      <a:endParaRPr lang="tr-TR" sz="200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000">
                          <a:effectLst/>
                          <a:latin typeface="Times New Roman" panose="02020603050405020304" pitchFamily="18" charset="0"/>
                          <a:ea typeface="Times New Roman"/>
                          <a:cs typeface="Times New Roman" panose="02020603050405020304" pitchFamily="18" charset="0"/>
                        </a:rPr>
                        <a:t>3,2507</a:t>
                      </a:r>
                      <a:endParaRPr lang="tr-TR" sz="200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000" dirty="0">
                          <a:effectLst/>
                          <a:latin typeface="Times New Roman" panose="02020603050405020304" pitchFamily="18" charset="0"/>
                          <a:ea typeface="Times New Roman"/>
                          <a:cs typeface="Times New Roman" panose="02020603050405020304" pitchFamily="18" charset="0"/>
                        </a:rPr>
                        <a:t>3,5413</a:t>
                      </a:r>
                      <a:endParaRPr lang="tr-TR" sz="20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000" dirty="0">
                          <a:effectLst/>
                          <a:latin typeface="Times New Roman" panose="02020603050405020304" pitchFamily="18" charset="0"/>
                          <a:ea typeface="Times New Roman"/>
                          <a:cs typeface="Times New Roman" panose="02020603050405020304" pitchFamily="18" charset="0"/>
                        </a:rPr>
                        <a:t>9,428</a:t>
                      </a:r>
                      <a:endParaRPr lang="tr-TR" sz="20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000" dirty="0">
                          <a:effectLst/>
                          <a:latin typeface="+mj-lt"/>
                          <a:ea typeface="Times New Roman"/>
                          <a:cs typeface="Times New Roman"/>
                        </a:rPr>
                        <a:t>,002</a:t>
                      </a:r>
                      <a:endParaRPr lang="tr-TR" sz="2000" dirty="0">
                        <a:effectLst/>
                        <a:latin typeface="+mj-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85240">
                <a:tc gridSpan="5">
                  <a:txBody>
                    <a:bodyPr/>
                    <a:lstStyle/>
                    <a:p>
                      <a:pPr>
                        <a:lnSpc>
                          <a:spcPct val="115000"/>
                        </a:lnSpc>
                        <a:spcAft>
                          <a:spcPts val="0"/>
                        </a:spcAft>
                      </a:pPr>
                      <a:r>
                        <a:rPr lang="tr-TR" sz="2000" dirty="0" err="1">
                          <a:solidFill>
                            <a:schemeClr val="tx1"/>
                          </a:solidFill>
                          <a:effectLst/>
                          <a:latin typeface="Times New Roman" panose="02020603050405020304" pitchFamily="18" charset="0"/>
                          <a:ea typeface="Times New Roman"/>
                          <a:cs typeface="Times New Roman" panose="02020603050405020304" pitchFamily="18" charset="0"/>
                        </a:rPr>
                        <a:t>Hotelling'sTrace</a:t>
                      </a:r>
                      <a:r>
                        <a:rPr lang="tr-TR" sz="2000" dirty="0">
                          <a:solidFill>
                            <a:schemeClr val="tx1"/>
                          </a:solidFill>
                          <a:effectLst/>
                          <a:latin typeface="Times New Roman" panose="02020603050405020304" pitchFamily="18" charset="0"/>
                          <a:ea typeface="Times New Roman"/>
                          <a:cs typeface="Times New Roman" panose="02020603050405020304" pitchFamily="18" charset="0"/>
                        </a:rPr>
                        <a:t> Değeri: </a:t>
                      </a:r>
                      <a:r>
                        <a:rPr lang="tr-TR" sz="2000" dirty="0" smtClean="0">
                          <a:solidFill>
                            <a:schemeClr val="tx1"/>
                          </a:solidFill>
                          <a:effectLst/>
                          <a:latin typeface="Times New Roman" panose="02020603050405020304" pitchFamily="18" charset="0"/>
                          <a:ea typeface="Times New Roman"/>
                          <a:cs typeface="Times New Roman" panose="02020603050405020304" pitchFamily="18" charset="0"/>
                        </a:rPr>
                        <a:t>      0,081         F: </a:t>
                      </a:r>
                      <a:r>
                        <a:rPr lang="tr-TR" sz="2000" dirty="0">
                          <a:solidFill>
                            <a:schemeClr val="tx1"/>
                          </a:solidFill>
                          <a:effectLst/>
                          <a:latin typeface="Times New Roman" panose="02020603050405020304" pitchFamily="18" charset="0"/>
                          <a:ea typeface="Times New Roman"/>
                          <a:cs typeface="Times New Roman" panose="02020603050405020304" pitchFamily="18" charset="0"/>
                        </a:rPr>
                        <a:t>9,267       </a:t>
                      </a:r>
                      <a:r>
                        <a:rPr lang="tr-TR" sz="2000" dirty="0" smtClean="0">
                          <a:solidFill>
                            <a:schemeClr val="tx1"/>
                          </a:solidFill>
                          <a:effectLst/>
                          <a:latin typeface="Times New Roman" panose="02020603050405020304" pitchFamily="18" charset="0"/>
                          <a:ea typeface="Times New Roman"/>
                          <a:cs typeface="Times New Roman" panose="02020603050405020304" pitchFamily="18" charset="0"/>
                        </a:rPr>
                        <a:t> </a:t>
                      </a:r>
                      <a:r>
                        <a:rPr lang="tr-TR" sz="2000" dirty="0">
                          <a:solidFill>
                            <a:schemeClr val="tx1"/>
                          </a:solidFill>
                          <a:effectLst/>
                          <a:latin typeface="Times New Roman" panose="02020603050405020304" pitchFamily="18" charset="0"/>
                          <a:ea typeface="Times New Roman"/>
                          <a:cs typeface="Times New Roman" panose="02020603050405020304" pitchFamily="18" charset="0"/>
                        </a:rPr>
                        <a:t>p: 0,000</a:t>
                      </a:r>
                      <a:endParaRPr lang="tr-TR" sz="20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r>
            </a:tbl>
          </a:graphicData>
        </a:graphic>
      </p:graphicFrame>
      <p:graphicFrame>
        <p:nvGraphicFramePr>
          <p:cNvPr id="7" name="Tablo 6"/>
          <p:cNvGraphicFramePr>
            <a:graphicFrameLocks noGrp="1"/>
          </p:cNvGraphicFramePr>
          <p:nvPr>
            <p:extLst>
              <p:ext uri="{D42A27DB-BD31-4B8C-83A1-F6EECF244321}">
                <p14:modId xmlns:p14="http://schemas.microsoft.com/office/powerpoint/2010/main" val="763200876"/>
              </p:ext>
            </p:extLst>
          </p:nvPr>
        </p:nvGraphicFramePr>
        <p:xfrm>
          <a:off x="323528" y="2655952"/>
          <a:ext cx="8568953" cy="701040"/>
        </p:xfrm>
        <a:graphic>
          <a:graphicData uri="http://schemas.openxmlformats.org/drawingml/2006/table">
            <a:tbl>
              <a:tblPr firstRow="1" firstCol="1" lastRow="1" lastCol="1" bandRow="1" bandCol="1"/>
              <a:tblGrid>
                <a:gridCol w="3816426"/>
                <a:gridCol w="1584176"/>
                <a:gridCol w="1512168"/>
                <a:gridCol w="959225"/>
                <a:gridCol w="696958"/>
              </a:tblGrid>
              <a:tr h="692552">
                <a:tc>
                  <a:txBody>
                    <a:bodyPr/>
                    <a:lstStyle/>
                    <a:p>
                      <a:pPr>
                        <a:lnSpc>
                          <a:spcPct val="115000"/>
                        </a:lnSpc>
                        <a:spcAft>
                          <a:spcPts val="0"/>
                        </a:spcAft>
                        <a:tabLst>
                          <a:tab pos="3696970" algn="l"/>
                        </a:tabLst>
                      </a:pPr>
                      <a:r>
                        <a:rPr lang="tr-TR" sz="2000" dirty="0">
                          <a:effectLst/>
                          <a:latin typeface="Times New Roman" panose="02020603050405020304" pitchFamily="18" charset="0"/>
                          <a:ea typeface="Times New Roman"/>
                          <a:cs typeface="Times New Roman" panose="02020603050405020304" pitchFamily="18" charset="0"/>
                        </a:rPr>
                        <a:t>Kadın, erkek ve çocukların manipülasyonu boyutu</a:t>
                      </a:r>
                      <a:endParaRPr lang="tr-TR" sz="20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2000" dirty="0">
                          <a:effectLst/>
                          <a:latin typeface="Times New Roman" panose="02020603050405020304" pitchFamily="18" charset="0"/>
                          <a:ea typeface="Times New Roman"/>
                          <a:cs typeface="Times New Roman" panose="02020603050405020304" pitchFamily="18" charset="0"/>
                        </a:rPr>
                        <a:t>3,5592</a:t>
                      </a:r>
                      <a:endParaRPr lang="tr-TR" sz="20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2000" dirty="0">
                          <a:effectLst/>
                          <a:latin typeface="Times New Roman" panose="02020603050405020304" pitchFamily="18" charset="0"/>
                          <a:ea typeface="Times New Roman"/>
                          <a:cs typeface="Times New Roman" panose="02020603050405020304" pitchFamily="18" charset="0"/>
                        </a:rPr>
                        <a:t>4,0933</a:t>
                      </a:r>
                      <a:endParaRPr lang="tr-TR" sz="20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2000" dirty="0">
                          <a:effectLst/>
                          <a:latin typeface="Times New Roman" panose="02020603050405020304" pitchFamily="18" charset="0"/>
                          <a:ea typeface="Times New Roman"/>
                          <a:cs typeface="Times New Roman" panose="02020603050405020304" pitchFamily="18" charset="0"/>
                        </a:rPr>
                        <a:t>33,357</a:t>
                      </a:r>
                      <a:endParaRPr lang="tr-TR" sz="20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2000" dirty="0">
                          <a:effectLst/>
                          <a:latin typeface="Times New Roman" panose="02020603050405020304" pitchFamily="18" charset="0"/>
                          <a:ea typeface="Times New Roman"/>
                          <a:cs typeface="Times New Roman" panose="02020603050405020304" pitchFamily="18" charset="0"/>
                        </a:rPr>
                        <a:t>,000</a:t>
                      </a:r>
                      <a:endParaRPr lang="tr-TR" sz="20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bl>
          </a:graphicData>
        </a:graphic>
      </p:graphicFrame>
      <p:graphicFrame>
        <p:nvGraphicFramePr>
          <p:cNvPr id="8" name="Tablo 7"/>
          <p:cNvGraphicFramePr>
            <a:graphicFrameLocks noGrp="1"/>
          </p:cNvGraphicFramePr>
          <p:nvPr>
            <p:extLst>
              <p:ext uri="{D42A27DB-BD31-4B8C-83A1-F6EECF244321}">
                <p14:modId xmlns:p14="http://schemas.microsoft.com/office/powerpoint/2010/main" val="1006599761"/>
              </p:ext>
            </p:extLst>
          </p:nvPr>
        </p:nvGraphicFramePr>
        <p:xfrm>
          <a:off x="323528" y="3356992"/>
          <a:ext cx="8568953" cy="585240"/>
        </p:xfrm>
        <a:graphic>
          <a:graphicData uri="http://schemas.openxmlformats.org/drawingml/2006/table">
            <a:tbl>
              <a:tblPr firstRow="1" firstCol="1" lastRow="1" lastCol="1" bandRow="1" bandCol="1"/>
              <a:tblGrid>
                <a:gridCol w="3816426"/>
                <a:gridCol w="1584176"/>
                <a:gridCol w="1512168"/>
                <a:gridCol w="959225"/>
                <a:gridCol w="696958"/>
              </a:tblGrid>
              <a:tr h="585240">
                <a:tc>
                  <a:txBody>
                    <a:bodyPr/>
                    <a:lstStyle/>
                    <a:p>
                      <a:pPr>
                        <a:lnSpc>
                          <a:spcPct val="115000"/>
                        </a:lnSpc>
                        <a:spcAft>
                          <a:spcPts val="0"/>
                        </a:spcAft>
                        <a:tabLst>
                          <a:tab pos="3696970" algn="l"/>
                        </a:tabLst>
                      </a:pPr>
                      <a:r>
                        <a:rPr lang="tr-TR" sz="2000" dirty="0">
                          <a:effectLst/>
                          <a:latin typeface="Times New Roman" panose="02020603050405020304" pitchFamily="18" charset="0"/>
                          <a:ea typeface="Times New Roman"/>
                          <a:cs typeface="Times New Roman" panose="02020603050405020304" pitchFamily="18" charset="0"/>
                        </a:rPr>
                        <a:t>Sosyal ve dil boyutu</a:t>
                      </a:r>
                      <a:endParaRPr lang="tr-TR" sz="20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2000" dirty="0">
                          <a:effectLst/>
                          <a:latin typeface="Times New Roman" panose="02020603050405020304" pitchFamily="18" charset="0"/>
                          <a:ea typeface="Times New Roman"/>
                          <a:cs typeface="Times New Roman" panose="02020603050405020304" pitchFamily="18" charset="0"/>
                        </a:rPr>
                        <a:t>3,222</a:t>
                      </a:r>
                      <a:endParaRPr lang="tr-TR" sz="20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2000" dirty="0">
                          <a:effectLst/>
                          <a:latin typeface="Times New Roman" panose="02020603050405020304" pitchFamily="18" charset="0"/>
                          <a:ea typeface="Times New Roman"/>
                          <a:cs typeface="Times New Roman" panose="02020603050405020304" pitchFamily="18" charset="0"/>
                        </a:rPr>
                        <a:t>3,5429</a:t>
                      </a:r>
                      <a:endParaRPr lang="tr-TR" sz="20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2000" dirty="0">
                          <a:effectLst/>
                          <a:latin typeface="Times New Roman" panose="02020603050405020304" pitchFamily="18" charset="0"/>
                          <a:ea typeface="Times New Roman"/>
                          <a:cs typeface="Times New Roman" panose="02020603050405020304" pitchFamily="18" charset="0"/>
                        </a:rPr>
                        <a:t>14,584</a:t>
                      </a:r>
                      <a:endParaRPr lang="tr-TR" sz="20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2000" dirty="0">
                          <a:effectLst/>
                          <a:latin typeface="Times New Roman" panose="02020603050405020304" pitchFamily="18" charset="0"/>
                          <a:ea typeface="Times New Roman"/>
                          <a:cs typeface="Times New Roman" panose="02020603050405020304" pitchFamily="18" charset="0"/>
                        </a:rPr>
                        <a:t>,000</a:t>
                      </a:r>
                      <a:endParaRPr lang="tr-TR" sz="20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bl>
          </a:graphicData>
        </a:graphic>
      </p:graphicFrame>
      <p:graphicFrame>
        <p:nvGraphicFramePr>
          <p:cNvPr id="9" name="Tablo 8"/>
          <p:cNvGraphicFramePr>
            <a:graphicFrameLocks noGrp="1"/>
          </p:cNvGraphicFramePr>
          <p:nvPr>
            <p:extLst>
              <p:ext uri="{D42A27DB-BD31-4B8C-83A1-F6EECF244321}">
                <p14:modId xmlns:p14="http://schemas.microsoft.com/office/powerpoint/2010/main" val="2977190562"/>
              </p:ext>
            </p:extLst>
          </p:nvPr>
        </p:nvGraphicFramePr>
        <p:xfrm>
          <a:off x="323528" y="3933056"/>
          <a:ext cx="8568953" cy="585240"/>
        </p:xfrm>
        <a:graphic>
          <a:graphicData uri="http://schemas.openxmlformats.org/drawingml/2006/table">
            <a:tbl>
              <a:tblPr firstRow="1" firstCol="1" lastRow="1" lastCol="1" bandRow="1" bandCol="1"/>
              <a:tblGrid>
                <a:gridCol w="3816426"/>
                <a:gridCol w="1584176"/>
                <a:gridCol w="1512168"/>
                <a:gridCol w="959225"/>
                <a:gridCol w="696958"/>
              </a:tblGrid>
              <a:tr h="585240">
                <a:tc>
                  <a:txBody>
                    <a:bodyPr/>
                    <a:lstStyle/>
                    <a:p>
                      <a:pPr>
                        <a:lnSpc>
                          <a:spcPct val="115000"/>
                        </a:lnSpc>
                        <a:spcAft>
                          <a:spcPts val="0"/>
                        </a:spcAft>
                        <a:tabLst>
                          <a:tab pos="3696970" algn="l"/>
                        </a:tabLst>
                      </a:pPr>
                      <a:r>
                        <a:rPr lang="tr-TR" sz="2000" dirty="0">
                          <a:effectLst/>
                          <a:latin typeface="Times New Roman" panose="02020603050405020304" pitchFamily="18" charset="0"/>
                          <a:ea typeface="Times New Roman"/>
                          <a:cs typeface="Times New Roman" panose="02020603050405020304" pitchFamily="18" charset="0"/>
                        </a:rPr>
                        <a:t>Aldatma ve yanıltma boyutu</a:t>
                      </a:r>
                      <a:endParaRPr lang="tr-TR" sz="20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2000">
                          <a:effectLst/>
                          <a:latin typeface="Times New Roman" panose="02020603050405020304" pitchFamily="18" charset="0"/>
                          <a:ea typeface="Times New Roman"/>
                          <a:cs typeface="Times New Roman" panose="02020603050405020304" pitchFamily="18" charset="0"/>
                        </a:rPr>
                        <a:t>3,436</a:t>
                      </a:r>
                      <a:endParaRPr lang="tr-TR" sz="200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2000" dirty="0">
                          <a:effectLst/>
                          <a:latin typeface="Times New Roman" panose="02020603050405020304" pitchFamily="18" charset="0"/>
                          <a:ea typeface="Times New Roman"/>
                          <a:cs typeface="Times New Roman" panose="02020603050405020304" pitchFamily="18" charset="0"/>
                        </a:rPr>
                        <a:t>3,8036</a:t>
                      </a:r>
                      <a:endParaRPr lang="tr-TR" sz="20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2000" dirty="0">
                          <a:effectLst/>
                          <a:latin typeface="Times New Roman" panose="02020603050405020304" pitchFamily="18" charset="0"/>
                          <a:ea typeface="Times New Roman"/>
                          <a:cs typeface="Times New Roman" panose="02020603050405020304" pitchFamily="18" charset="0"/>
                        </a:rPr>
                        <a:t>22,118</a:t>
                      </a:r>
                      <a:endParaRPr lang="tr-TR" sz="20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2000" dirty="0">
                          <a:effectLst/>
                          <a:latin typeface="Times New Roman" panose="02020603050405020304" pitchFamily="18" charset="0"/>
                          <a:ea typeface="Times New Roman"/>
                          <a:cs typeface="Times New Roman" panose="02020603050405020304" pitchFamily="18" charset="0"/>
                        </a:rPr>
                        <a:t>,000</a:t>
                      </a:r>
                      <a:endParaRPr lang="tr-TR" sz="20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bl>
          </a:graphicData>
        </a:graphic>
      </p:graphicFrame>
      <p:graphicFrame>
        <p:nvGraphicFramePr>
          <p:cNvPr id="10" name="Tablo 9"/>
          <p:cNvGraphicFramePr>
            <a:graphicFrameLocks noGrp="1"/>
          </p:cNvGraphicFramePr>
          <p:nvPr>
            <p:extLst>
              <p:ext uri="{D42A27DB-BD31-4B8C-83A1-F6EECF244321}">
                <p14:modId xmlns:p14="http://schemas.microsoft.com/office/powerpoint/2010/main" val="3154416004"/>
              </p:ext>
            </p:extLst>
          </p:nvPr>
        </p:nvGraphicFramePr>
        <p:xfrm>
          <a:off x="323528" y="4528160"/>
          <a:ext cx="8568953" cy="701040"/>
        </p:xfrm>
        <a:graphic>
          <a:graphicData uri="http://schemas.openxmlformats.org/drawingml/2006/table">
            <a:tbl>
              <a:tblPr firstRow="1" firstCol="1" lastRow="1" lastCol="1" bandRow="1" bandCol="1"/>
              <a:tblGrid>
                <a:gridCol w="3816426"/>
                <a:gridCol w="1584176"/>
                <a:gridCol w="1512168"/>
                <a:gridCol w="959225"/>
                <a:gridCol w="696958"/>
              </a:tblGrid>
              <a:tr h="692552">
                <a:tc>
                  <a:txBody>
                    <a:bodyPr/>
                    <a:lstStyle/>
                    <a:p>
                      <a:pPr>
                        <a:lnSpc>
                          <a:spcPct val="115000"/>
                        </a:lnSpc>
                        <a:spcAft>
                          <a:spcPts val="0"/>
                        </a:spcAft>
                        <a:tabLst>
                          <a:tab pos="3696970" algn="l"/>
                        </a:tabLst>
                      </a:pPr>
                      <a:r>
                        <a:rPr lang="tr-TR" sz="2000" dirty="0">
                          <a:effectLst/>
                          <a:latin typeface="Times New Roman" panose="02020603050405020304" pitchFamily="18" charset="0"/>
                          <a:ea typeface="Times New Roman"/>
                          <a:cs typeface="Times New Roman" panose="02020603050405020304" pitchFamily="18" charset="0"/>
                        </a:rPr>
                        <a:t>Aşırı tüketim ve seçim hakkı boyutu</a:t>
                      </a:r>
                      <a:endParaRPr lang="tr-TR" sz="20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2000">
                          <a:effectLst/>
                          <a:latin typeface="Times New Roman" panose="02020603050405020304" pitchFamily="18" charset="0"/>
                          <a:ea typeface="Times New Roman"/>
                          <a:cs typeface="Times New Roman" panose="02020603050405020304" pitchFamily="18" charset="0"/>
                        </a:rPr>
                        <a:t>3,2507</a:t>
                      </a:r>
                      <a:endParaRPr lang="tr-TR" sz="200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2000" dirty="0">
                          <a:effectLst/>
                          <a:latin typeface="Times New Roman" panose="02020603050405020304" pitchFamily="18" charset="0"/>
                          <a:ea typeface="Times New Roman"/>
                          <a:cs typeface="Times New Roman" panose="02020603050405020304" pitchFamily="18" charset="0"/>
                        </a:rPr>
                        <a:t>3,5413</a:t>
                      </a:r>
                      <a:endParaRPr lang="tr-TR" sz="20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2000" dirty="0">
                          <a:effectLst/>
                          <a:latin typeface="Times New Roman" panose="02020603050405020304" pitchFamily="18" charset="0"/>
                          <a:ea typeface="Times New Roman"/>
                          <a:cs typeface="Times New Roman" panose="02020603050405020304" pitchFamily="18" charset="0"/>
                        </a:rPr>
                        <a:t>9,428</a:t>
                      </a:r>
                      <a:endParaRPr lang="tr-TR" sz="20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tr-TR" sz="2000" dirty="0">
                          <a:effectLst/>
                          <a:latin typeface="Times New Roman" panose="02020603050405020304" pitchFamily="18" charset="0"/>
                          <a:ea typeface="Times New Roman"/>
                          <a:cs typeface="Times New Roman" panose="02020603050405020304" pitchFamily="18" charset="0"/>
                        </a:rPr>
                        <a:t>,002</a:t>
                      </a:r>
                      <a:endParaRPr lang="tr-TR" sz="20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bl>
          </a:graphicData>
        </a:graphic>
      </p:graphicFrame>
    </p:spTree>
    <p:extLst>
      <p:ext uri="{BB962C8B-B14F-4D97-AF65-F5344CB8AC3E}">
        <p14:creationId xmlns:p14="http://schemas.microsoft.com/office/powerpoint/2010/main" val="21572128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heckerboard(across)">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checkerboard(across)">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checkerboard(across)">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checkerboard(across)">
                                      <p:cBhvr>
                                        <p:cTn id="2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latin typeface="Times New Roman" panose="02020603050405020304" pitchFamily="18" charset="0"/>
                <a:cs typeface="Times New Roman" panose="02020603050405020304" pitchFamily="18" charset="0"/>
              </a:rPr>
              <a:t>SONUÇ</a:t>
            </a:r>
            <a:endParaRPr lang="tr-TR"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fontScale="85000" lnSpcReduction="20000"/>
          </a:bodyPr>
          <a:lstStyle/>
          <a:p>
            <a:pPr marL="0" indent="0" algn="just">
              <a:buNone/>
            </a:pPr>
            <a:r>
              <a:rPr lang="tr-TR" dirty="0" smtClean="0">
                <a:latin typeface="Times New Roman" panose="02020603050405020304" pitchFamily="18" charset="0"/>
                <a:cs typeface="Times New Roman" panose="02020603050405020304" pitchFamily="18" charset="0"/>
              </a:rPr>
              <a:t>Televizyon reklamlarının bireyleri ve toplumun genelini etkileme gücü ve kültürel yapıyı şekillendirme becerisi, katkıları kadar olumsuz ve etik sorunlar yaratan yönlerini de tartışma konusu haline getirmektedir.  </a:t>
            </a:r>
          </a:p>
          <a:p>
            <a:pPr marL="0" indent="0" algn="just">
              <a:buNone/>
            </a:pPr>
            <a:r>
              <a:rPr lang="tr-TR" dirty="0" smtClean="0">
                <a:latin typeface="Times New Roman" panose="02020603050405020304" pitchFamily="18" charset="0"/>
                <a:cs typeface="Times New Roman" panose="02020603050405020304" pitchFamily="18" charset="0"/>
              </a:rPr>
              <a:t>Dolayısıyla reklamın içerik ve kurgulanışında toplumsal, bireysel ve </a:t>
            </a:r>
            <a:r>
              <a:rPr lang="tr-TR" dirty="0" err="1" smtClean="0">
                <a:latin typeface="Times New Roman" panose="02020603050405020304" pitchFamily="18" charset="0"/>
                <a:cs typeface="Times New Roman" panose="02020603050405020304" pitchFamily="18" charset="0"/>
              </a:rPr>
              <a:t>sektörel</a:t>
            </a:r>
            <a:r>
              <a:rPr lang="tr-TR" dirty="0" smtClean="0">
                <a:latin typeface="Times New Roman" panose="02020603050405020304" pitchFamily="18" charset="0"/>
                <a:cs typeface="Times New Roman" panose="02020603050405020304" pitchFamily="18" charset="0"/>
              </a:rPr>
              <a:t> anlamda etik sorunları minimize etmek, reklamın etkinliğini artırabilir. Bu bağlamda televizyon reklamlarının, etik kurallara uygun olarak hazırlanması, toplumun şekillenmesinde, insanlar arasında güvene dayalı ilişkilerin yürütülmesinde ve başarılı pazarlama faaliyetlerinin gerçekleşmesinde önem arz etmektedir.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8296820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lgn="just">
              <a:buNone/>
            </a:pPr>
            <a:r>
              <a:rPr lang="tr-TR" dirty="0" smtClean="0">
                <a:latin typeface="Times New Roman" panose="02020603050405020304" pitchFamily="18" charset="0"/>
                <a:cs typeface="Times New Roman" panose="02020603050405020304" pitchFamily="18" charset="0"/>
              </a:rPr>
              <a:t>Reklam mesajlarında algılanan etiksel faktörleri  tespit etmek ve demografik özelliklerine göre katılımcıların etiksel faktörleri algılamalarındaki farklılıkları belirlemek amacıyla yapılan çalışmada şu sonuçlara ulaşılmıştır:</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0185254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lgn="just">
              <a:buNone/>
            </a:pPr>
            <a:r>
              <a:rPr lang="tr-TR" dirty="0" smtClean="0">
                <a:latin typeface="Times New Roman" panose="02020603050405020304" pitchFamily="18" charset="0"/>
                <a:cs typeface="Times New Roman" panose="02020603050405020304" pitchFamily="18" charset="0"/>
              </a:rPr>
              <a:t>Katılımcıların %88’i (kısmen ve tamamen) televizyon reklamlarındaki mesajları etik bulmamaktadırlar. Televizyon reklamlarında algılanan en önemli etik sorunlar şu şekilde sıralanmaktadır: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9666821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124744"/>
            <a:ext cx="8229600" cy="5001419"/>
          </a:xfrm>
        </p:spPr>
        <p:txBody>
          <a:bodyPr>
            <a:normAutofit lnSpcReduction="10000"/>
          </a:bodyPr>
          <a:lstStyle/>
          <a:p>
            <a:r>
              <a:rPr lang="tr-TR" dirty="0" smtClean="0">
                <a:latin typeface="Times New Roman" panose="02020603050405020304" pitchFamily="18" charset="0"/>
                <a:cs typeface="Times New Roman" panose="02020603050405020304" pitchFamily="18" charset="0"/>
              </a:rPr>
              <a:t>Televizyon reklamlarının çocuk beslenmesinde olumsuz etki oluşturması,</a:t>
            </a:r>
          </a:p>
          <a:p>
            <a:r>
              <a:rPr lang="tr-TR" dirty="0" smtClean="0">
                <a:latin typeface="Times New Roman" panose="02020603050405020304" pitchFamily="18" charset="0"/>
                <a:cs typeface="Times New Roman" panose="02020603050405020304" pitchFamily="18" charset="0"/>
              </a:rPr>
              <a:t>Cinsellikle ilişkisi olmayan ürünlerde kadın ve erkeğin cinsel obje olarak kullanılması, </a:t>
            </a:r>
          </a:p>
          <a:p>
            <a:r>
              <a:rPr lang="tr-TR" dirty="0" smtClean="0">
                <a:latin typeface="Times New Roman" panose="02020603050405020304" pitchFamily="18" charset="0"/>
                <a:cs typeface="Times New Roman" panose="02020603050405020304" pitchFamily="18" charset="0"/>
              </a:rPr>
              <a:t>Çocuklarda aşırı tüketim isteği uyandırılması,</a:t>
            </a:r>
          </a:p>
          <a:p>
            <a:r>
              <a:rPr lang="tr-TR" dirty="0" smtClean="0">
                <a:latin typeface="Times New Roman" panose="02020603050405020304" pitchFamily="18" charset="0"/>
                <a:cs typeface="Times New Roman" panose="02020603050405020304" pitchFamily="18" charset="0"/>
              </a:rPr>
              <a:t>Ünlü kişilerce verilen reklam mesajına güven duyulmaması,</a:t>
            </a:r>
          </a:p>
          <a:p>
            <a:r>
              <a:rPr lang="tr-TR" dirty="0" smtClean="0">
                <a:latin typeface="Times New Roman" panose="02020603050405020304" pitchFamily="18" charset="0"/>
                <a:cs typeface="Times New Roman" panose="02020603050405020304" pitchFamily="18" charset="0"/>
              </a:rPr>
              <a:t>Çocuk psikolojisini olumsuz etkilemesi,</a:t>
            </a:r>
          </a:p>
          <a:p>
            <a:r>
              <a:rPr lang="tr-TR" dirty="0" smtClean="0">
                <a:latin typeface="Times New Roman" panose="02020603050405020304" pitchFamily="18" charset="0"/>
                <a:cs typeface="Times New Roman" panose="02020603050405020304" pitchFamily="18" charset="0"/>
              </a:rPr>
              <a:t>Tüketicilere eksik ve yanıltıcı bilgiler verilmesi</a:t>
            </a:r>
            <a:r>
              <a:rPr lang="tr-TR" dirty="0" smtClean="0"/>
              <a:t>.</a:t>
            </a:r>
          </a:p>
          <a:p>
            <a:endParaRPr lang="tr-TR" dirty="0"/>
          </a:p>
        </p:txBody>
      </p:sp>
    </p:spTree>
    <p:extLst>
      <p:ext uri="{BB962C8B-B14F-4D97-AF65-F5344CB8AC3E}">
        <p14:creationId xmlns:p14="http://schemas.microsoft.com/office/powerpoint/2010/main" val="20436167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1520" y="404664"/>
            <a:ext cx="8568952" cy="5976664"/>
          </a:xfrm>
        </p:spPr>
        <p:txBody>
          <a:bodyPr>
            <a:noAutofit/>
          </a:bodyPr>
          <a:lstStyle/>
          <a:p>
            <a:pPr marL="0" indent="0" algn="just">
              <a:buNone/>
            </a:pPr>
            <a:r>
              <a:rPr lang="tr-TR" sz="2100" dirty="0" smtClean="0">
                <a:latin typeface="Times New Roman" panose="02020603050405020304" pitchFamily="18" charset="0"/>
                <a:cs typeface="Times New Roman" panose="02020603050405020304" pitchFamily="18" charset="0"/>
              </a:rPr>
              <a:t>Katılımcıların aylık gelir durumlarına ve görev yaptıkları üniversiteye göre, televizyon reklamlarına yönelik etiksel algılarında anlamlı bir farklılık olduğu bulunmuştur.</a:t>
            </a:r>
          </a:p>
          <a:p>
            <a:pPr marL="0" indent="0" algn="just">
              <a:buNone/>
            </a:pPr>
            <a:r>
              <a:rPr lang="tr-TR" sz="2100" dirty="0" smtClean="0">
                <a:latin typeface="Times New Roman"/>
              </a:rPr>
              <a:t>Orta </a:t>
            </a:r>
            <a:r>
              <a:rPr lang="tr-TR" sz="2100" dirty="0">
                <a:latin typeface="Times New Roman"/>
              </a:rPr>
              <a:t>gelir grubuna dahil </a:t>
            </a:r>
            <a:r>
              <a:rPr lang="tr-TR" sz="2100" dirty="0" smtClean="0">
                <a:latin typeface="Times New Roman"/>
              </a:rPr>
              <a:t>katılımcıların etiksel </a:t>
            </a:r>
            <a:r>
              <a:rPr lang="tr-TR" sz="2100" dirty="0">
                <a:latin typeface="Times New Roman"/>
              </a:rPr>
              <a:t>faktörler ile ilgili düşüncelere katılma </a:t>
            </a:r>
            <a:r>
              <a:rPr lang="tr-TR" sz="2100" dirty="0" smtClean="0">
                <a:latin typeface="Times New Roman"/>
              </a:rPr>
              <a:t>düzeyleri, </a:t>
            </a:r>
            <a:r>
              <a:rPr lang="tr-TR" sz="2100" dirty="0">
                <a:solidFill>
                  <a:srgbClr val="FFC000"/>
                </a:solidFill>
                <a:latin typeface="Times New Roman"/>
              </a:rPr>
              <a:t>alt, yüksek ve üst gelir</a:t>
            </a:r>
            <a:r>
              <a:rPr lang="tr-TR" sz="2100" dirty="0">
                <a:latin typeface="Times New Roman"/>
              </a:rPr>
              <a:t> gruplarına göre daha </a:t>
            </a:r>
            <a:r>
              <a:rPr lang="tr-TR" sz="2100" dirty="0" smtClean="0">
                <a:latin typeface="Times New Roman"/>
              </a:rPr>
              <a:t>düşük </a:t>
            </a:r>
            <a:r>
              <a:rPr lang="tr-TR" sz="2100" dirty="0" smtClean="0">
                <a:latin typeface="Times New Roman"/>
              </a:rPr>
              <a:t>çıkmıştır. </a:t>
            </a:r>
            <a:r>
              <a:rPr lang="tr-TR" sz="2100" dirty="0" smtClean="0">
                <a:latin typeface="Times New Roman"/>
              </a:rPr>
              <a:t>Bu sonuca; alt gelir seviyesindeki </a:t>
            </a:r>
            <a:r>
              <a:rPr lang="tr-TR" sz="2100" dirty="0" smtClean="0">
                <a:latin typeface="Times New Roman"/>
              </a:rPr>
              <a:t>tüketicilerin, </a:t>
            </a:r>
            <a:r>
              <a:rPr lang="tr-TR" sz="2100" dirty="0" smtClean="0">
                <a:latin typeface="Times New Roman"/>
              </a:rPr>
              <a:t>«etik olmayan mesajlarla tüketime aşırı teşvik edilip, gelir düzeylerinin satın almaya elverişli olmamasından kaynaklanan gerginliğin» sebep olduğu düşünülmektedir. Yüksek ve üst gelir gruplarında ise; zaten isteyip de alamayacakları bir ürün grubunun az olması sebebiyle reklamlardaki aşırı teşvik edici mesajların gereksiz olduğunu düşünmelerinden kaynaklandığı söylenebilir. </a:t>
            </a:r>
          </a:p>
          <a:p>
            <a:pPr marL="0" indent="0" algn="just">
              <a:buNone/>
            </a:pPr>
            <a:r>
              <a:rPr lang="tr-TR" sz="2100" dirty="0" smtClean="0">
                <a:latin typeface="Times New Roman"/>
              </a:rPr>
              <a:t>Literatürdeki çalışmaların çoğunluğunda, yaş ilerledikçe tüketicilerin etikle ilgili duyarlılıklarının arttığı görülmektedir. Dolayısıyla araştırmadaki görev yapılan üniversiteye göre; </a:t>
            </a:r>
            <a:r>
              <a:rPr lang="tr-TR" sz="2100" dirty="0" smtClean="0">
                <a:solidFill>
                  <a:srgbClr val="FFC000"/>
                </a:solidFill>
                <a:latin typeface="Times New Roman"/>
              </a:rPr>
              <a:t>Nevşehir HBV Üniversitesi mensuplarının, Niğde Üniversitesi çalışanlarına göre reklama daha eleştirel yaklaşmaları</a:t>
            </a:r>
            <a:r>
              <a:rPr lang="tr-TR" sz="2100" dirty="0" smtClean="0">
                <a:latin typeface="Times New Roman"/>
              </a:rPr>
              <a:t>, </a:t>
            </a:r>
            <a:r>
              <a:rPr lang="tr-TR" sz="2100" dirty="0" smtClean="0">
                <a:latin typeface="Times New Roman"/>
              </a:rPr>
              <a:t>Nevşehir HBV Üniversitesi’ndeki akademisyen ve idari personelin yaş ortalamalarının, Niğde Üniversitesi’ndeki çalışanlara göre daha yüksek olmasından kaynaklandığı düşünülmektedir. </a:t>
            </a:r>
            <a:endParaRPr lang="tr-TR" sz="21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8826589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124744"/>
            <a:ext cx="8229600" cy="5001419"/>
          </a:xfrm>
        </p:spPr>
        <p:txBody>
          <a:bodyPr>
            <a:normAutofit/>
          </a:bodyPr>
          <a:lstStyle/>
          <a:p>
            <a:pPr marL="0" indent="0" algn="just">
              <a:buNone/>
            </a:pPr>
            <a:r>
              <a:rPr lang="tr-TR" dirty="0" smtClean="0">
                <a:latin typeface="Times New Roman" panose="02020603050405020304" pitchFamily="18" charset="0"/>
                <a:cs typeface="Times New Roman" panose="02020603050405020304" pitchFamily="18" charset="0"/>
              </a:rPr>
              <a:t>Çalışmada elde edilen sonuçlara göre, katılımcıların televizyon reklamlarına yönelik </a:t>
            </a:r>
            <a:r>
              <a:rPr lang="tr-TR" dirty="0" err="1" smtClean="0">
                <a:latin typeface="Times New Roman" panose="02020603050405020304" pitchFamily="18" charset="0"/>
                <a:cs typeface="Times New Roman" panose="02020603050405020304" pitchFamily="18" charset="0"/>
              </a:rPr>
              <a:t>etiksel</a:t>
            </a:r>
            <a:r>
              <a:rPr lang="tr-TR" dirty="0" smtClean="0">
                <a:latin typeface="Times New Roman" panose="02020603050405020304" pitchFamily="18" charset="0"/>
                <a:cs typeface="Times New Roman" panose="02020603050405020304" pitchFamily="18" charset="0"/>
              </a:rPr>
              <a:t> algılamalarında, çocuklara karşı hassas oldukları, aldatıcı ve yanıltıcı bilgiler verildiğine inandıkları tespit edilmiştir. Bu sebeple oluşturulacak televizyon reklamlarında doğru, güvenilir, çocuklar açısından olumsuz etkiler yaratmayacak ve toplumsal hassasiyetlere önem verecek mesajlar hazırlanması ve yayınlanması gerekmektedir.</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9121986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lgn="just">
              <a:buNone/>
            </a:pPr>
            <a:r>
              <a:rPr lang="tr-TR" dirty="0" smtClean="0">
                <a:latin typeface="Times New Roman" panose="02020603050405020304" pitchFamily="18" charset="0"/>
                <a:cs typeface="Times New Roman" panose="02020603050405020304" pitchFamily="18" charset="0"/>
              </a:rPr>
              <a:t>Bu doğrultuda reklamlarda dikkat edilmesi gereken etik kriterlerin oluşturulması ve söz konusu kriterlere göre hareket edilmesini sağlamak üzere, işletmelerin ve/veya reklam ajanslarının kendi bünyelerinde, reklam etiği kurulu veya bölümü oluşturmaları faydalı sonuçlar verebilir.</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7999312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lgn="just">
              <a:buNone/>
            </a:pPr>
            <a:r>
              <a:rPr lang="tr-TR" dirty="0" smtClean="0">
                <a:latin typeface="Times New Roman" panose="02020603050405020304" pitchFamily="18" charset="0"/>
                <a:cs typeface="Times New Roman" panose="02020603050405020304" pitchFamily="18" charset="0"/>
              </a:rPr>
              <a:t>Çalışma Nevşehir HBV ve Niğde üniversiteleri çalışanlarına uygulanmıştır. Örnek hacmi çok geniş olmakla birlikte bu çalışmada elde edilen veriler, sadece Nevşehir HBV ve Niğde üniversitelerinde çalışanları kapsayabilir</a:t>
            </a:r>
            <a:r>
              <a:rPr lang="tr-TR" dirty="0" smtClean="0"/>
              <a:t>.</a:t>
            </a:r>
            <a:endParaRPr lang="tr-TR" dirty="0"/>
          </a:p>
        </p:txBody>
      </p:sp>
    </p:spTree>
    <p:extLst>
      <p:ext uri="{BB962C8B-B14F-4D97-AF65-F5344CB8AC3E}">
        <p14:creationId xmlns:p14="http://schemas.microsoft.com/office/powerpoint/2010/main" val="373917804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268760"/>
            <a:ext cx="8229600" cy="4857403"/>
          </a:xfrm>
        </p:spPr>
        <p:txBody>
          <a:bodyPr>
            <a:normAutofit/>
          </a:bodyPr>
          <a:lstStyle/>
          <a:p>
            <a:pPr marL="0" indent="0" algn="just">
              <a:buNone/>
            </a:pPr>
            <a:r>
              <a:rPr lang="tr-TR" dirty="0" smtClean="0">
                <a:latin typeface="Times New Roman" panose="02020603050405020304" pitchFamily="18" charset="0"/>
                <a:cs typeface="Times New Roman" panose="02020603050405020304" pitchFamily="18" charset="0"/>
              </a:rPr>
              <a:t>Gelecekte yapılacak çalışmalarda ise, “çocuklarla ilgili ürünlerde reklam etiği”, “reklam etiğinin çocuklar ve tüketici satın alma kararlarına etkisi”, “reklam etiğinin marka imajına etkisi” gibi konular, teorik ve uygulamalı olarak incelenebilir.  Ayrıca, kültüre göre etik konusu farklı değerlendirilebileceği için bölgesel, ulusal ve uluslararası düzeyde karşılaştırmalı çalışmalar yapılabilir.</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151558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28800"/>
            <a:ext cx="8229600" cy="4032448"/>
          </a:xfrm>
        </p:spPr>
        <p:txBody>
          <a:bodyPr/>
          <a:lstStyle/>
          <a:p>
            <a:pPr marL="0" indent="0" algn="just">
              <a:buNone/>
            </a:pPr>
            <a:r>
              <a:rPr lang="tr-TR" dirty="0">
                <a:latin typeface="Times New Roman" panose="02020603050405020304" pitchFamily="18" charset="0"/>
                <a:cs typeface="Times New Roman" panose="02020603050405020304" pitchFamily="18" charset="0"/>
              </a:rPr>
              <a:t>Bazı </a:t>
            </a:r>
            <a:r>
              <a:rPr lang="tr-TR" dirty="0" smtClean="0">
                <a:latin typeface="Times New Roman" panose="02020603050405020304" pitchFamily="18" charset="0"/>
                <a:cs typeface="Times New Roman" panose="02020603050405020304" pitchFamily="18" charset="0"/>
              </a:rPr>
              <a:t>yasalar ve düzenlemeler, reklamcılıkta </a:t>
            </a:r>
            <a:r>
              <a:rPr lang="tr-TR" dirty="0">
                <a:latin typeface="Times New Roman" panose="02020603050405020304" pitchFamily="18" charset="0"/>
                <a:cs typeface="Times New Roman" panose="02020603050405020304" pitchFamily="18" charset="0"/>
              </a:rPr>
              <a:t>etik sorununa çözüm getirmeye çalışsa da reklamın toplum üzerindeki potansiyel etkileri, reklamcılıkta etik sorun tartışmasını gündemde tutmaktadır </a:t>
            </a:r>
            <a:r>
              <a:rPr lang="tr-TR" dirty="0" smtClean="0">
                <a:latin typeface="Times New Roman" panose="02020603050405020304" pitchFamily="18" charset="0"/>
                <a:cs typeface="Times New Roman" panose="02020603050405020304" pitchFamily="18" charset="0"/>
              </a:rPr>
              <a:t>.</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6043854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39552" y="2708920"/>
            <a:ext cx="8229600" cy="864096"/>
          </a:xfrm>
        </p:spPr>
        <p:txBody>
          <a:bodyPr>
            <a:normAutofit/>
          </a:bodyPr>
          <a:lstStyle/>
          <a:p>
            <a:pPr marL="0" indent="0" algn="ctr">
              <a:buNone/>
            </a:pPr>
            <a:r>
              <a:rPr lang="pt-BR" sz="5000" b="1" dirty="0" smtClean="0">
                <a:latin typeface="Monotype Corsiva" panose="03010101010201010101" pitchFamily="66" charset="0"/>
                <a:cs typeface="Times New Roman" panose="02020603050405020304" pitchFamily="18" charset="0"/>
              </a:rPr>
              <a:t>T E Ş E K K Ü RL E R</a:t>
            </a:r>
            <a:endParaRPr lang="tr-TR" sz="5000" b="1" dirty="0">
              <a:latin typeface="Monotype Corsiva" panose="03010101010201010101" pitchFamily="66" charset="0"/>
              <a:cs typeface="Times New Roman" panose="02020603050405020304" pitchFamily="18" charset="0"/>
            </a:endParaRPr>
          </a:p>
        </p:txBody>
      </p:sp>
    </p:spTree>
    <p:extLst>
      <p:ext uri="{BB962C8B-B14F-4D97-AF65-F5344CB8AC3E}">
        <p14:creationId xmlns:p14="http://schemas.microsoft.com/office/powerpoint/2010/main" val="19918517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1"/>
            <a:ext cx="8229600" cy="3052936"/>
          </a:xfrm>
        </p:spPr>
        <p:txBody>
          <a:bodyPr/>
          <a:lstStyle/>
          <a:p>
            <a:pPr marL="0" indent="0" algn="just">
              <a:buNone/>
            </a:pPr>
            <a:r>
              <a:rPr lang="tr-TR" dirty="0">
                <a:latin typeface="Times New Roman" panose="02020603050405020304" pitchFamily="18" charset="0"/>
                <a:cs typeface="Times New Roman" panose="02020603050405020304" pitchFamily="18" charset="0"/>
              </a:rPr>
              <a:t>Bir reklam ortamı olarak televizyon, </a:t>
            </a:r>
            <a:r>
              <a:rPr lang="tr-TR" dirty="0" smtClean="0">
                <a:latin typeface="Times New Roman" panose="02020603050405020304" pitchFamily="18" charset="0"/>
                <a:cs typeface="Times New Roman" panose="02020603050405020304" pitchFamily="18" charset="0"/>
              </a:rPr>
              <a:t>ilgili mesajı </a:t>
            </a:r>
            <a:r>
              <a:rPr lang="tr-TR" dirty="0">
                <a:latin typeface="Times New Roman" panose="02020603050405020304" pitchFamily="18" charset="0"/>
                <a:cs typeface="Times New Roman" panose="02020603050405020304" pitchFamily="18" charset="0"/>
              </a:rPr>
              <a:t>geniş kitlelere hızla </a:t>
            </a:r>
            <a:r>
              <a:rPr lang="tr-TR" dirty="0" smtClean="0">
                <a:latin typeface="Times New Roman" panose="02020603050405020304" pitchFamily="18" charset="0"/>
                <a:cs typeface="Times New Roman" panose="02020603050405020304" pitchFamily="18" charset="0"/>
              </a:rPr>
              <a:t>iletmeye, görsel ve işitsel yöntemlerle </a:t>
            </a:r>
            <a:r>
              <a:rPr lang="tr-TR" dirty="0">
                <a:latin typeface="Times New Roman" panose="02020603050405020304" pitchFamily="18" charset="0"/>
                <a:cs typeface="Times New Roman" panose="02020603050405020304" pitchFamily="18" charset="0"/>
              </a:rPr>
              <a:t>etkileyici </a:t>
            </a:r>
            <a:r>
              <a:rPr lang="tr-TR" dirty="0" smtClean="0">
                <a:latin typeface="Times New Roman" panose="02020603050405020304" pitchFamily="18" charset="0"/>
                <a:cs typeface="Times New Roman" panose="02020603050405020304" pitchFamily="18" charset="0"/>
              </a:rPr>
              <a:t>bir biçimde sunmaya </a:t>
            </a:r>
            <a:r>
              <a:rPr lang="tr-TR" dirty="0">
                <a:latin typeface="Times New Roman" panose="02020603050405020304" pitchFamily="18" charset="0"/>
                <a:cs typeface="Times New Roman" panose="02020603050405020304" pitchFamily="18" charset="0"/>
              </a:rPr>
              <a:t>ve bunun yanında tek yönlü iletişime dayanmaktadır. </a:t>
            </a:r>
          </a:p>
        </p:txBody>
      </p:sp>
    </p:spTree>
    <p:extLst>
      <p:ext uri="{BB962C8B-B14F-4D97-AF65-F5344CB8AC3E}">
        <p14:creationId xmlns:p14="http://schemas.microsoft.com/office/powerpoint/2010/main" val="23110017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124744"/>
            <a:ext cx="8229600" cy="4525963"/>
          </a:xfrm>
        </p:spPr>
        <p:txBody>
          <a:bodyPr>
            <a:normAutofit/>
          </a:bodyPr>
          <a:lstStyle/>
          <a:p>
            <a:pPr marL="0" indent="0" algn="just">
              <a:buNone/>
            </a:pPr>
            <a:r>
              <a:rPr lang="tr-TR" dirty="0">
                <a:latin typeface="Times New Roman" panose="02020603050405020304" pitchFamily="18" charset="0"/>
                <a:cs typeface="Times New Roman" panose="02020603050405020304" pitchFamily="18" charset="0"/>
              </a:rPr>
              <a:t>Televizyon reklamları, amaca ve etik değerlere uygun </a:t>
            </a:r>
            <a:r>
              <a:rPr lang="tr-TR" dirty="0" smtClean="0">
                <a:latin typeface="Times New Roman" panose="02020603050405020304" pitchFamily="18" charset="0"/>
                <a:cs typeface="Times New Roman" panose="02020603050405020304" pitchFamily="18" charset="0"/>
              </a:rPr>
              <a:t>kullanıldığında, </a:t>
            </a:r>
            <a:r>
              <a:rPr lang="tr-TR" dirty="0">
                <a:latin typeface="Times New Roman" panose="02020603050405020304" pitchFamily="18" charset="0"/>
                <a:cs typeface="Times New Roman" panose="02020603050405020304" pitchFamily="18" charset="0"/>
              </a:rPr>
              <a:t>başta işletmelerin </a:t>
            </a:r>
            <a:r>
              <a:rPr lang="tr-TR" dirty="0" smtClean="0">
                <a:latin typeface="Times New Roman" panose="02020603050405020304" pitchFamily="18" charset="0"/>
                <a:cs typeface="Times New Roman" panose="02020603050405020304" pitchFamily="18" charset="0"/>
              </a:rPr>
              <a:t>kârlılığı </a:t>
            </a:r>
            <a:r>
              <a:rPr lang="tr-TR" dirty="0">
                <a:latin typeface="Times New Roman" panose="02020603050405020304" pitchFamily="18" charset="0"/>
                <a:cs typeface="Times New Roman" panose="02020603050405020304" pitchFamily="18" charset="0"/>
              </a:rPr>
              <a:t>olmak üzere, satışların </a:t>
            </a:r>
            <a:r>
              <a:rPr lang="tr-TR" dirty="0" smtClean="0">
                <a:latin typeface="Times New Roman" panose="02020603050405020304" pitchFamily="18" charset="0"/>
                <a:cs typeface="Times New Roman" panose="02020603050405020304" pitchFamily="18" charset="0"/>
              </a:rPr>
              <a:t>artması, </a:t>
            </a:r>
            <a:r>
              <a:rPr lang="tr-TR" dirty="0">
                <a:latin typeface="Times New Roman" panose="02020603050405020304" pitchFamily="18" charset="0"/>
                <a:cs typeface="Times New Roman" panose="02020603050405020304" pitchFamily="18" charset="0"/>
              </a:rPr>
              <a:t>toplumun ve bireylerin </a:t>
            </a:r>
            <a:r>
              <a:rPr lang="tr-TR" dirty="0" smtClean="0">
                <a:latin typeface="Times New Roman" panose="02020603050405020304" pitchFamily="18" charset="0"/>
                <a:cs typeface="Times New Roman" panose="02020603050405020304" pitchFamily="18" charset="0"/>
              </a:rPr>
              <a:t>bilgilendirilmesi gibi konularda </a:t>
            </a:r>
            <a:r>
              <a:rPr lang="tr-TR" dirty="0">
                <a:latin typeface="Times New Roman" panose="02020603050405020304" pitchFamily="18" charset="0"/>
                <a:cs typeface="Times New Roman" panose="02020603050405020304" pitchFamily="18" charset="0"/>
              </a:rPr>
              <a:t>çeşitli faydalar sağlamaktadır. </a:t>
            </a:r>
            <a:r>
              <a:rPr lang="tr-TR" dirty="0" smtClean="0">
                <a:latin typeface="Times New Roman" panose="02020603050405020304" pitchFamily="18" charset="0"/>
                <a:cs typeface="Times New Roman" panose="02020603050405020304" pitchFamily="18" charset="0"/>
              </a:rPr>
              <a:t>Ancak bilinçli </a:t>
            </a:r>
            <a:r>
              <a:rPr lang="tr-TR" dirty="0">
                <a:latin typeface="Times New Roman" panose="02020603050405020304" pitchFamily="18" charset="0"/>
                <a:cs typeface="Times New Roman" panose="02020603050405020304" pitchFamily="18" charset="0"/>
              </a:rPr>
              <a:t>ve amacına uygun olarak </a:t>
            </a:r>
            <a:r>
              <a:rPr lang="tr-TR" dirty="0" smtClean="0">
                <a:latin typeface="Times New Roman" panose="02020603050405020304" pitchFamily="18" charset="0"/>
                <a:cs typeface="Times New Roman" panose="02020603050405020304" pitchFamily="18" charset="0"/>
              </a:rPr>
              <a:t>kullanılmazsa, </a:t>
            </a:r>
            <a:r>
              <a:rPr lang="tr-TR" dirty="0">
                <a:latin typeface="Times New Roman" panose="02020603050405020304" pitchFamily="18" charset="0"/>
                <a:cs typeface="Times New Roman" panose="02020603050405020304" pitchFamily="18" charset="0"/>
              </a:rPr>
              <a:t>özellikle çocuklar başta olmak üzere, yetişkinler ve toplum üzerinde çok ciddi olumsuz etkilere yol açabilmektedir</a:t>
            </a:r>
            <a:r>
              <a:rPr lang="tr-TR" dirty="0"/>
              <a:t>.</a:t>
            </a:r>
          </a:p>
          <a:p>
            <a:endParaRPr lang="tr-TR" dirty="0"/>
          </a:p>
        </p:txBody>
      </p:sp>
    </p:spTree>
    <p:extLst>
      <p:ext uri="{BB962C8B-B14F-4D97-AF65-F5344CB8AC3E}">
        <p14:creationId xmlns:p14="http://schemas.microsoft.com/office/powerpoint/2010/main" val="22351348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1"/>
            <a:ext cx="8229600" cy="4277072"/>
          </a:xfrm>
        </p:spPr>
        <p:txBody>
          <a:bodyPr/>
          <a:lstStyle/>
          <a:p>
            <a:pPr marL="0" indent="0" algn="just">
              <a:buNone/>
            </a:pPr>
            <a:r>
              <a:rPr lang="tr-TR" dirty="0" smtClean="0">
                <a:latin typeface="Times New Roman" panose="02020603050405020304" pitchFamily="18" charset="0"/>
                <a:cs typeface="Times New Roman" panose="02020603050405020304" pitchFamily="18" charset="0"/>
              </a:rPr>
              <a:t>Bu sebeple televizyon reklamlarında etik konusu, hem işletmeler hem de tüketiciler açısından önemli hale gelmiştir. </a:t>
            </a:r>
          </a:p>
          <a:p>
            <a:pPr marL="0" indent="0" algn="just">
              <a:buNone/>
            </a:pPr>
            <a:r>
              <a:rPr lang="tr-TR" dirty="0" smtClean="0">
                <a:latin typeface="Times New Roman" panose="02020603050405020304" pitchFamily="18" charset="0"/>
                <a:cs typeface="Times New Roman" panose="02020603050405020304" pitchFamily="18" charset="0"/>
              </a:rPr>
              <a:t>Oldukça </a:t>
            </a:r>
            <a:r>
              <a:rPr lang="tr-TR" dirty="0">
                <a:latin typeface="Times New Roman" panose="02020603050405020304" pitchFamily="18" charset="0"/>
                <a:cs typeface="Times New Roman" panose="02020603050405020304" pitchFamily="18" charset="0"/>
              </a:rPr>
              <a:t>kapsamlı ve geniş bir konu olan </a:t>
            </a:r>
            <a:r>
              <a:rPr lang="tr-TR" dirty="0">
                <a:solidFill>
                  <a:srgbClr val="FFC000"/>
                </a:solidFill>
                <a:latin typeface="Times New Roman" panose="02020603050405020304" pitchFamily="18" charset="0"/>
                <a:cs typeface="Times New Roman" panose="02020603050405020304" pitchFamily="18" charset="0"/>
              </a:rPr>
              <a:t>reklam etiği</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satıcılar </a:t>
            </a:r>
            <a:r>
              <a:rPr lang="tr-TR" dirty="0">
                <a:latin typeface="Times New Roman" panose="02020603050405020304" pitchFamily="18" charset="0"/>
                <a:cs typeface="Times New Roman" panose="02020603050405020304" pitchFamily="18" charset="0"/>
              </a:rPr>
              <a:t>ile </a:t>
            </a:r>
            <a:r>
              <a:rPr lang="tr-TR" dirty="0" smtClean="0">
                <a:latin typeface="Times New Roman" panose="02020603050405020304" pitchFamily="18" charset="0"/>
                <a:cs typeface="Times New Roman" panose="02020603050405020304" pitchFamily="18" charset="0"/>
              </a:rPr>
              <a:t>alıcılar arasında </a:t>
            </a:r>
            <a:r>
              <a:rPr lang="tr-TR" dirty="0">
                <a:latin typeface="Times New Roman" panose="02020603050405020304" pitchFamily="18" charset="0"/>
                <a:cs typeface="Times New Roman" panose="02020603050405020304" pitchFamily="18" charset="0"/>
              </a:rPr>
              <a:t>yer alan iletişim yollarını yöneten iyi </a:t>
            </a:r>
            <a:r>
              <a:rPr lang="tr-TR" dirty="0" smtClean="0">
                <a:latin typeface="Times New Roman" panose="02020603050405020304" pitchFamily="18" charset="0"/>
                <a:cs typeface="Times New Roman" panose="02020603050405020304" pitchFamily="18" charset="0"/>
              </a:rPr>
              <a:t>tanımlanmış, </a:t>
            </a:r>
            <a:r>
              <a:rPr lang="tr-TR" dirty="0">
                <a:latin typeface="Times New Roman" panose="02020603050405020304" pitchFamily="18" charset="0"/>
                <a:cs typeface="Times New Roman" panose="02020603050405020304" pitchFamily="18" charset="0"/>
              </a:rPr>
              <a:t>bir dizi norm ve ilkeler bütünü anlamına gelmektedir.</a:t>
            </a:r>
          </a:p>
          <a:p>
            <a:pPr marL="0" indent="0">
              <a:buNone/>
            </a:pPr>
            <a:endParaRPr lang="tr-TR" dirty="0"/>
          </a:p>
        </p:txBody>
      </p:sp>
    </p:spTree>
    <p:extLst>
      <p:ext uri="{BB962C8B-B14F-4D97-AF65-F5344CB8AC3E}">
        <p14:creationId xmlns:p14="http://schemas.microsoft.com/office/powerpoint/2010/main" val="42244701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lgn="just">
              <a:buNone/>
            </a:pPr>
            <a:r>
              <a:rPr lang="tr-TR" dirty="0">
                <a:latin typeface="Times New Roman" panose="02020603050405020304" pitchFamily="18" charset="0"/>
                <a:cs typeface="Times New Roman" panose="02020603050405020304" pitchFamily="18" charset="0"/>
              </a:rPr>
              <a:t>Etik bir </a:t>
            </a:r>
            <a:r>
              <a:rPr lang="tr-TR" dirty="0" smtClean="0">
                <a:latin typeface="Times New Roman" panose="02020603050405020304" pitchFamily="18" charset="0"/>
                <a:cs typeface="Times New Roman" panose="02020603050405020304" pitchFamily="18" charset="0"/>
              </a:rPr>
              <a:t>reklam; </a:t>
            </a:r>
            <a:r>
              <a:rPr lang="tr-TR" dirty="0">
                <a:latin typeface="Times New Roman" panose="02020603050405020304" pitchFamily="18" charset="0"/>
                <a:cs typeface="Times New Roman" panose="02020603050405020304" pitchFamily="18" charset="0"/>
              </a:rPr>
              <a:t>sahte, yalan, yanıltıcı, aldatıcı veya yanlış iddialarda bulunmadan, sosyal sorumluluk bilincinde, tüketiciyi bilgilendirici ve bilinçlendirici, global </a:t>
            </a:r>
            <a:r>
              <a:rPr lang="tr-TR" dirty="0" smtClean="0">
                <a:latin typeface="Times New Roman" panose="02020603050405020304" pitchFamily="18" charset="0"/>
                <a:cs typeface="Times New Roman" panose="02020603050405020304" pitchFamily="18" charset="0"/>
              </a:rPr>
              <a:t>ahlâk </a:t>
            </a:r>
            <a:r>
              <a:rPr lang="tr-TR" dirty="0">
                <a:latin typeface="Times New Roman" panose="02020603050405020304" pitchFamily="18" charset="0"/>
                <a:cs typeface="Times New Roman" panose="02020603050405020304" pitchFamily="18" charset="0"/>
              </a:rPr>
              <a:t>ve terbiye sınırları içerisinde </a:t>
            </a:r>
            <a:r>
              <a:rPr lang="tr-TR" dirty="0" smtClean="0">
                <a:latin typeface="Times New Roman" panose="02020603050405020304" pitchFamily="18" charset="0"/>
                <a:cs typeface="Times New Roman" panose="02020603050405020304" pitchFamily="18" charset="0"/>
              </a:rPr>
              <a:t>gerçekleştirilmelidir.</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895530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145435"/>
          </a:xfrm>
        </p:spPr>
        <p:txBody>
          <a:bodyPr>
            <a:noAutofit/>
          </a:bodyPr>
          <a:lstStyle/>
          <a:p>
            <a:pPr marL="0" indent="0" algn="just">
              <a:buNone/>
            </a:pPr>
            <a:endParaRPr lang="tr-TR" dirty="0" smtClean="0">
              <a:latin typeface="Times New Roman" panose="02020603050405020304" pitchFamily="18" charset="0"/>
              <a:cs typeface="Times New Roman" panose="02020603050405020304" pitchFamily="18" charset="0"/>
            </a:endParaRPr>
          </a:p>
          <a:p>
            <a:pPr marL="0" indent="0" algn="just">
              <a:buNone/>
            </a:pPr>
            <a:r>
              <a:rPr lang="tr-TR" dirty="0" smtClean="0">
                <a:latin typeface="Times New Roman" panose="02020603050405020304" pitchFamily="18" charset="0"/>
                <a:cs typeface="Times New Roman" panose="02020603050405020304" pitchFamily="18" charset="0"/>
              </a:rPr>
              <a:t>Reklam </a:t>
            </a:r>
            <a:r>
              <a:rPr lang="tr-TR" dirty="0">
                <a:latin typeface="Times New Roman" panose="02020603050405020304" pitchFamily="18" charset="0"/>
                <a:cs typeface="Times New Roman" panose="02020603050405020304" pitchFamily="18" charset="0"/>
              </a:rPr>
              <a:t>etiği </a:t>
            </a:r>
            <a:r>
              <a:rPr lang="tr-TR" dirty="0" smtClean="0">
                <a:latin typeface="Times New Roman" panose="02020603050405020304" pitchFamily="18" charset="0"/>
                <a:cs typeface="Times New Roman" panose="02020603050405020304" pitchFamily="18" charset="0"/>
              </a:rPr>
              <a:t>konusuyla ilgili </a:t>
            </a:r>
            <a:r>
              <a:rPr lang="tr-TR" dirty="0">
                <a:latin typeface="Times New Roman" panose="02020603050405020304" pitchFamily="18" charset="0"/>
                <a:cs typeface="Times New Roman" panose="02020603050405020304" pitchFamily="18" charset="0"/>
              </a:rPr>
              <a:t>çeşitli </a:t>
            </a:r>
            <a:r>
              <a:rPr lang="tr-TR" dirty="0" smtClean="0">
                <a:latin typeface="Times New Roman" panose="02020603050405020304" pitchFamily="18" charset="0"/>
                <a:cs typeface="Times New Roman" panose="02020603050405020304" pitchFamily="18" charset="0"/>
              </a:rPr>
              <a:t>yazarlar tarafından, şu eleştiriler dile getirilmiştir:</a:t>
            </a:r>
          </a:p>
          <a:p>
            <a:pPr algn="just"/>
            <a:r>
              <a:rPr lang="tr-TR" dirty="0" smtClean="0">
                <a:latin typeface="Times New Roman" panose="02020603050405020304" pitchFamily="18" charset="0"/>
                <a:cs typeface="Times New Roman" panose="02020603050405020304" pitchFamily="18" charset="0"/>
              </a:rPr>
              <a:t>Bazı reklamlardaki yönlendirmeler (manipülasyonlar); bireylerin </a:t>
            </a:r>
            <a:r>
              <a:rPr lang="tr-TR" dirty="0">
                <a:latin typeface="Times New Roman" panose="02020603050405020304" pitchFamily="18" charset="0"/>
                <a:cs typeface="Times New Roman" panose="02020603050405020304" pitchFamily="18" charset="0"/>
              </a:rPr>
              <a:t>iradelerini etkilemekte ve özgür seçim </a:t>
            </a:r>
            <a:r>
              <a:rPr lang="tr-TR" dirty="0" smtClean="0">
                <a:latin typeface="Times New Roman" panose="02020603050405020304" pitchFamily="18" charset="0"/>
                <a:cs typeface="Times New Roman" panose="02020603050405020304" pitchFamily="18" charset="0"/>
              </a:rPr>
              <a:t>yapmalarını </a:t>
            </a:r>
            <a:r>
              <a:rPr lang="tr-TR" dirty="0">
                <a:latin typeface="Times New Roman" panose="02020603050405020304" pitchFamily="18" charset="0"/>
                <a:cs typeface="Times New Roman" panose="02020603050405020304" pitchFamily="18" charset="0"/>
              </a:rPr>
              <a:t>zora </a:t>
            </a:r>
            <a:r>
              <a:rPr lang="tr-TR" dirty="0" smtClean="0">
                <a:latin typeface="Times New Roman" panose="02020603050405020304" pitchFamily="18" charset="0"/>
                <a:cs typeface="Times New Roman" panose="02020603050405020304" pitchFamily="18" charset="0"/>
              </a:rPr>
              <a:t>sokmaktadır.</a:t>
            </a:r>
          </a:p>
          <a:p>
            <a:pPr algn="just"/>
            <a:r>
              <a:rPr lang="tr-TR" dirty="0" smtClean="0">
                <a:latin typeface="Times New Roman" panose="02020603050405020304" pitchFamily="18" charset="0"/>
                <a:cs typeface="Times New Roman" panose="02020603050405020304" pitchFamily="18" charset="0"/>
              </a:rPr>
              <a:t>Tüketicinin aldatılması,</a:t>
            </a:r>
          </a:p>
        </p:txBody>
      </p:sp>
    </p:spTree>
    <p:extLst>
      <p:ext uri="{BB962C8B-B14F-4D97-AF65-F5344CB8AC3E}">
        <p14:creationId xmlns:p14="http://schemas.microsoft.com/office/powerpoint/2010/main" val="20232921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2">
      <a:majorFont>
        <a:latin typeface="Calibri"/>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705</TotalTime>
  <Words>2170</Words>
  <Application>Microsoft Office PowerPoint</Application>
  <PresentationFormat>Ekran Gösterisi (4:3)</PresentationFormat>
  <Paragraphs>470</Paragraphs>
  <Slides>40</Slides>
  <Notes>0</Notes>
  <HiddenSlides>0</HiddenSlides>
  <MMClips>0</MMClips>
  <ScaleCrop>false</ScaleCrop>
  <HeadingPairs>
    <vt:vector size="4" baseType="variant">
      <vt:variant>
        <vt:lpstr>Tema</vt:lpstr>
      </vt:variant>
      <vt:variant>
        <vt:i4>1</vt:i4>
      </vt:variant>
      <vt:variant>
        <vt:lpstr>Slayt Başlıkları</vt:lpstr>
      </vt:variant>
      <vt:variant>
        <vt:i4>40</vt:i4>
      </vt:variant>
    </vt:vector>
  </HeadingPairs>
  <TitlesOfParts>
    <vt:vector size="41" baseType="lpstr">
      <vt:lpstr>Ofis Teması</vt:lpstr>
      <vt:lpstr>TELEVİZYON REKLAMLARINA YÖNELİK TÜKETİCİLERİN ETİKSEL ALGI FARKLILIKLARI: İKİ ÜNİVERSİTE ÇALIŞANLARINA YÖNELİK BİR ARAŞTIRMA</vt:lpstr>
      <vt:lpstr>GİRİŞ</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ARAŞTIRMANIN AMACI</vt:lpstr>
      <vt:lpstr>ARAŞTIRMANIN MODELİ</vt:lpstr>
      <vt:lpstr>ARAŞTIRMA HİPOTEZLERİ</vt:lpstr>
      <vt:lpstr>PowerPoint Sunusu</vt:lpstr>
      <vt:lpstr>ARAŞTIRMANIN YÖNTEMİ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SONUÇ</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Dell</dc:creator>
  <cp:lastModifiedBy>Dell</cp:lastModifiedBy>
  <cp:revision>107</cp:revision>
  <dcterms:created xsi:type="dcterms:W3CDTF">2015-05-19T13:21:06Z</dcterms:created>
  <dcterms:modified xsi:type="dcterms:W3CDTF">2015-06-11T08:52:45Z</dcterms:modified>
</cp:coreProperties>
</file>