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311" r:id="rId3"/>
    <p:sldId id="312" r:id="rId4"/>
    <p:sldId id="314" r:id="rId5"/>
    <p:sldId id="302" r:id="rId6"/>
    <p:sldId id="304" r:id="rId7"/>
    <p:sldId id="259" r:id="rId8"/>
    <p:sldId id="260" r:id="rId9"/>
    <p:sldId id="261" r:id="rId10"/>
    <p:sldId id="263" r:id="rId11"/>
    <p:sldId id="315" r:id="rId12"/>
    <p:sldId id="265" r:id="rId13"/>
    <p:sldId id="266" r:id="rId14"/>
    <p:sldId id="267" r:id="rId15"/>
    <p:sldId id="268" r:id="rId16"/>
    <p:sldId id="318" r:id="rId17"/>
    <p:sldId id="271" r:id="rId18"/>
    <p:sldId id="272" r:id="rId19"/>
    <p:sldId id="316" r:id="rId20"/>
    <p:sldId id="317" r:id="rId21"/>
    <p:sldId id="319" r:id="rId22"/>
    <p:sldId id="296"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9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953" autoAdjust="0"/>
  </p:normalViewPr>
  <p:slideViewPr>
    <p:cSldViewPr>
      <p:cViewPr>
        <p:scale>
          <a:sx n="86" d="100"/>
          <a:sy n="86" d="100"/>
        </p:scale>
        <p:origin x="-894" y="42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1179F7B-8124-4802-9E5A-B06A28692586}" type="datetimeFigureOut">
              <a:rPr lang="tr-TR" smtClean="0"/>
              <a:pPr/>
              <a:t>29.5.2015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BDBA8-127F-4614-AF66-BB62B0718C16}" type="slidenum">
              <a:rPr lang="tr-TR" smtClean="0"/>
              <a:pPr/>
              <a:t>‹#›</a:t>
            </a:fld>
            <a:endParaRPr lang="tr-T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179F7B-8124-4802-9E5A-B06A28692586}" type="datetimeFigureOut">
              <a:rPr lang="tr-TR" smtClean="0"/>
              <a:pPr/>
              <a:t>29.5.2015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179F7B-8124-4802-9E5A-B06A28692586}" type="datetimeFigureOut">
              <a:rPr lang="tr-TR" smtClean="0"/>
              <a:pPr/>
              <a:t>29.5.2015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179F7B-8124-4802-9E5A-B06A28692586}" type="datetimeFigureOut">
              <a:rPr lang="tr-TR" smtClean="0"/>
              <a:pPr/>
              <a:t>29.5.2015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179F7B-8124-4802-9E5A-B06A28692586}" type="datetimeFigureOut">
              <a:rPr lang="tr-TR" smtClean="0"/>
              <a:pPr/>
              <a:t>29.5.2015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BDBA8-127F-4614-AF66-BB62B0718C16}" type="slidenum">
              <a:rPr lang="tr-TR" smtClean="0"/>
              <a:pPr/>
              <a:t>‹#›</a:t>
            </a:fld>
            <a:endParaRPr lang="tr-T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1179F7B-8124-4802-9E5A-B06A28692586}" type="datetimeFigureOut">
              <a:rPr lang="tr-TR" smtClean="0"/>
              <a:pPr/>
              <a:t>29.5.2015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1179F7B-8124-4802-9E5A-B06A28692586}" type="datetimeFigureOut">
              <a:rPr lang="tr-TR" smtClean="0"/>
              <a:pPr/>
              <a:t>29.5.2015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FBDBA8-127F-4614-AF66-BB62B0718C16}" type="slidenum">
              <a:rPr lang="tr-TR" smtClean="0"/>
              <a:pPr/>
              <a:t>‹#›</a:t>
            </a:fld>
            <a:endParaRPr lang="tr-T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179F7B-8124-4802-9E5A-B06A28692586}" type="datetimeFigureOut">
              <a:rPr lang="tr-TR" smtClean="0"/>
              <a:pPr/>
              <a:t>29.5.2015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79F7B-8124-4802-9E5A-B06A28692586}" type="datetimeFigureOut">
              <a:rPr lang="tr-TR" smtClean="0"/>
              <a:pPr/>
              <a:t>29.5.2015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179F7B-8124-4802-9E5A-B06A28692586}" type="datetimeFigureOut">
              <a:rPr lang="tr-TR" smtClean="0"/>
              <a:pPr/>
              <a:t>29.5.2015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FBDBA8-127F-4614-AF66-BB62B0718C16}" type="slidenum">
              <a:rPr lang="tr-TR" smtClean="0"/>
              <a:pPr/>
              <a:t>‹#›</a:t>
            </a:fld>
            <a:endParaRPr lang="tr-T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179F7B-8124-4802-9E5A-B06A28692586}" type="datetimeFigureOut">
              <a:rPr lang="tr-TR" smtClean="0"/>
              <a:pPr/>
              <a:t>29.5.2015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51179F7B-8124-4802-9E5A-B06A28692586}" type="datetimeFigureOut">
              <a:rPr lang="tr-TR" smtClean="0"/>
              <a:pPr/>
              <a:t>29.5.2015</a:t>
            </a:fld>
            <a:endParaRPr lang="tr-T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tr-T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FFBDBA8-127F-4614-AF66-BB62B0718C1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115616" y="1484784"/>
            <a:ext cx="7128792" cy="3312368"/>
          </a:xfrm>
        </p:spPr>
        <p:txBody>
          <a:bodyPr>
            <a:normAutofit fontScale="55000" lnSpcReduction="20000"/>
          </a:bodyPr>
          <a:lstStyle/>
          <a:p>
            <a:pPr>
              <a:buNone/>
            </a:pPr>
            <a:r>
              <a:rPr lang="tr-TR" b="1" dirty="0">
                <a:latin typeface="+mj-lt"/>
              </a:rPr>
              <a:t> </a:t>
            </a:r>
            <a:endParaRPr lang="tr-TR" sz="3600" b="1" dirty="0" smtClean="0">
              <a:latin typeface="+mj-lt"/>
            </a:endParaRPr>
          </a:p>
          <a:p>
            <a:pPr algn="ctr"/>
            <a:r>
              <a:rPr lang="tr-TR" sz="5100" b="1" dirty="0" smtClean="0">
                <a:latin typeface="+mj-lt"/>
              </a:rPr>
              <a:t>Pazarlama Anlayışındaki Değişimler Açısından Kurumsal Sosyal Sorumluluğun Müşteri Tatmini Ve Müşteri Sadakatiyle İlişkisi Üzerine Bir Araştırma</a:t>
            </a:r>
            <a:endParaRPr lang="tr-TR" sz="5100" dirty="0" smtClean="0">
              <a:latin typeface="+mj-lt"/>
            </a:endParaRPr>
          </a:p>
          <a:p>
            <a:pPr>
              <a:buNone/>
            </a:pPr>
            <a:endParaRPr lang="tr-TR" sz="2400" b="1" dirty="0" smtClean="0">
              <a:solidFill>
                <a:schemeClr val="tx1"/>
              </a:solidFill>
              <a:latin typeface="+mj-lt"/>
              <a:cs typeface="Arial" pitchFamily="34" charset="0"/>
            </a:endParaRPr>
          </a:p>
          <a:p>
            <a:pPr>
              <a:buNone/>
            </a:pPr>
            <a:endParaRPr lang="tr-TR" b="1" dirty="0" smtClean="0">
              <a:solidFill>
                <a:schemeClr val="tx1"/>
              </a:solidFill>
              <a:latin typeface="+mj-lt"/>
              <a:cs typeface="Arial" pitchFamily="34" charset="0"/>
            </a:endParaRPr>
          </a:p>
          <a:p>
            <a:pPr>
              <a:buNone/>
            </a:pPr>
            <a:endParaRPr lang="tr-TR" sz="2400" b="1" dirty="0" smtClean="0">
              <a:solidFill>
                <a:schemeClr val="tx1"/>
              </a:solidFill>
              <a:latin typeface="+mj-lt"/>
              <a:cs typeface="Arial" pitchFamily="34" charset="0"/>
            </a:endParaRPr>
          </a:p>
          <a:p>
            <a:pPr>
              <a:buNone/>
            </a:pPr>
            <a:endParaRPr lang="tr-TR" b="1" dirty="0" smtClean="0">
              <a:solidFill>
                <a:schemeClr val="tx1"/>
              </a:solidFill>
              <a:latin typeface="+mj-lt"/>
              <a:cs typeface="Arial" pitchFamily="34" charset="0"/>
            </a:endParaRPr>
          </a:p>
          <a:p>
            <a:pPr>
              <a:buNone/>
            </a:pPr>
            <a:endParaRPr lang="tr-TR" sz="2400" b="1" dirty="0">
              <a:solidFill>
                <a:schemeClr val="tx1"/>
              </a:solidFill>
              <a:latin typeface="+mj-lt"/>
              <a:cs typeface="Arial" pitchFamily="34" charset="0"/>
            </a:endParaRPr>
          </a:p>
          <a:p>
            <a:pPr algn="ctr">
              <a:buNone/>
            </a:pPr>
            <a:r>
              <a:rPr lang="tr-TR" sz="3600" b="1" dirty="0" smtClean="0">
                <a:solidFill>
                  <a:schemeClr val="tx1"/>
                </a:solidFill>
                <a:latin typeface="+mj-lt"/>
                <a:cs typeface="Arial" pitchFamily="34" charset="0"/>
              </a:rPr>
              <a:t>Ş. GİZEM KÖSE</a:t>
            </a:r>
          </a:p>
          <a:p>
            <a:endParaRPr lang="tr-TR" sz="2400" b="1" dirty="0" smtClean="0">
              <a:solidFill>
                <a:schemeClr val="tx1"/>
              </a:solidFill>
              <a:latin typeface="+mj-lt"/>
              <a:cs typeface="Arial" pitchFamily="34" charset="0"/>
            </a:endParaRPr>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04664"/>
            <a:ext cx="8229600" cy="990600"/>
          </a:xfrm>
        </p:spPr>
        <p:txBody>
          <a:bodyPr/>
          <a:lstStyle/>
          <a:p>
            <a:r>
              <a:rPr lang="tr-TR" b="1" dirty="0" smtClean="0"/>
              <a:t>MÜŞTERİ TATMİNİ</a:t>
            </a:r>
            <a:endParaRPr lang="tr-TR" b="1" dirty="0"/>
          </a:p>
        </p:txBody>
      </p:sp>
      <p:sp>
        <p:nvSpPr>
          <p:cNvPr id="3" name="2 İçerik Yer Tutucusu"/>
          <p:cNvSpPr>
            <a:spLocks noGrp="1"/>
          </p:cNvSpPr>
          <p:nvPr>
            <p:ph idx="1"/>
          </p:nvPr>
        </p:nvSpPr>
        <p:spPr/>
        <p:txBody>
          <a:bodyPr>
            <a:normAutofit/>
          </a:bodyPr>
          <a:lstStyle/>
          <a:p>
            <a:pPr>
              <a:buNone/>
            </a:pPr>
            <a:r>
              <a:rPr lang="tr-TR" dirty="0" smtClean="0"/>
              <a:t>    Tatmin, hoşnutluğa erişmedir. (</a:t>
            </a:r>
            <a:r>
              <a:rPr lang="tr-TR" dirty="0" err="1" smtClean="0"/>
              <a:t>Oliver</a:t>
            </a:r>
            <a:r>
              <a:rPr lang="tr-TR" dirty="0" smtClean="0"/>
              <a:t>, 1999)</a:t>
            </a:r>
          </a:p>
          <a:p>
            <a:pPr>
              <a:buNone/>
            </a:pPr>
            <a:r>
              <a:rPr lang="tr-TR" dirty="0" smtClean="0"/>
              <a:t>    Tatmin, müşterinin tüketiminin amacını, arzusunu veya ihtiyacını yerine getirmesi ve bundan hoşnut olması durumunda gerçekleşmektedir.</a:t>
            </a:r>
          </a:p>
          <a:p>
            <a:pPr>
              <a:buNone/>
            </a:pPr>
            <a:endParaRPr lang="tr-TR" b="1" dirty="0" smtClean="0"/>
          </a:p>
          <a:p>
            <a:pPr>
              <a:buNone/>
            </a:pPr>
            <a:r>
              <a:rPr lang="tr-TR" b="1" dirty="0" smtClean="0"/>
              <a:t>Müşteri Tatmini Yaklaşımları</a:t>
            </a:r>
          </a:p>
          <a:p>
            <a:endParaRPr lang="tr-TR" dirty="0" smtClean="0"/>
          </a:p>
          <a:p>
            <a:r>
              <a:rPr lang="tr-TR" dirty="0" smtClean="0"/>
              <a:t>İşlem Bazlı (ürün ya da servis etkileşimi)</a:t>
            </a:r>
          </a:p>
          <a:p>
            <a:r>
              <a:rPr lang="tr-TR" dirty="0" smtClean="0"/>
              <a:t>Kümülatif (elde tutma, kârlılık)</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533400"/>
            <a:ext cx="9144000" cy="990600"/>
          </a:xfrm>
        </p:spPr>
        <p:txBody>
          <a:bodyPr>
            <a:normAutofit/>
          </a:bodyPr>
          <a:lstStyle/>
          <a:p>
            <a:r>
              <a:rPr lang="tr-TR" b="1" dirty="0" smtClean="0"/>
              <a:t>                ARAŞTIRMANIN AMACI</a:t>
            </a:r>
            <a:endParaRPr lang="tr-TR" dirty="0"/>
          </a:p>
        </p:txBody>
      </p:sp>
      <p:sp>
        <p:nvSpPr>
          <p:cNvPr id="3" name="2 İçerik Yer Tutucusu"/>
          <p:cNvSpPr>
            <a:spLocks noGrp="1"/>
          </p:cNvSpPr>
          <p:nvPr>
            <p:ph idx="1"/>
          </p:nvPr>
        </p:nvSpPr>
        <p:spPr/>
        <p:txBody>
          <a:bodyPr>
            <a:normAutofit/>
          </a:bodyPr>
          <a:lstStyle/>
          <a:p>
            <a:r>
              <a:rPr lang="tr-TR" sz="2400" dirty="0" smtClean="0"/>
              <a:t>Araştırma; En geniş paydaşlardan biri olan tüketici üzerinde yapılmıştır.</a:t>
            </a:r>
          </a:p>
          <a:p>
            <a:endParaRPr lang="tr-TR" sz="2400" dirty="0" smtClean="0"/>
          </a:p>
          <a:p>
            <a:r>
              <a:rPr lang="tr-TR" sz="2400" dirty="0" smtClean="0"/>
              <a:t>Araştırmanın amaçları;</a:t>
            </a:r>
          </a:p>
          <a:p>
            <a:pPr>
              <a:buFont typeface="Wingdings" pitchFamily="2" charset="2"/>
              <a:buChar char="Ø"/>
            </a:pPr>
            <a:r>
              <a:rPr lang="tr-TR" sz="2400" dirty="0" smtClean="0"/>
              <a:t>Telekomünikasyon sektöründe kurumsal sosyal sorumluluk algısının müşteri tatmini ve müşteri sadakati ile ilişkisinin,</a:t>
            </a:r>
          </a:p>
          <a:p>
            <a:pPr>
              <a:buFont typeface="Wingdings" pitchFamily="2" charset="2"/>
              <a:buChar char="Ø"/>
            </a:pPr>
            <a:r>
              <a:rPr lang="tr-TR" dirty="0" smtClean="0"/>
              <a:t>Telekomünikasyon sektöründe müşteri tatmini ile müşteri sadakati ilişkinin incelenmesidir.</a:t>
            </a:r>
            <a:endParaRPr lang="tr-TR" sz="2400" dirty="0" smtClean="0"/>
          </a:p>
          <a:p>
            <a:pPr marL="457200" indent="-457200">
              <a:buFont typeface="Courier New" pitchFamily="49" charset="0"/>
              <a:buChar char="o"/>
            </a:pPr>
            <a:endParaRPr lang="tr-TR" sz="2400" dirty="0" smtClean="0"/>
          </a:p>
          <a:p>
            <a:endParaRPr lang="tr-TR"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23728" y="1196752"/>
            <a:ext cx="8229600" cy="990600"/>
          </a:xfrm>
        </p:spPr>
        <p:txBody>
          <a:bodyPr/>
          <a:lstStyle/>
          <a:p>
            <a:r>
              <a:rPr lang="tr-TR" b="1" dirty="0" smtClean="0"/>
              <a:t>ARAŞTIRMA MODELİ</a:t>
            </a:r>
            <a:endParaRPr lang="tr-TR" dirty="0"/>
          </a:p>
        </p:txBody>
      </p:sp>
      <p:pic>
        <p:nvPicPr>
          <p:cNvPr id="1027" name="Picture 3"/>
          <p:cNvPicPr>
            <a:picLocks noChangeAspect="1" noChangeArrowheads="1"/>
          </p:cNvPicPr>
          <p:nvPr/>
        </p:nvPicPr>
        <p:blipFill>
          <a:blip r:embed="rId2" cstate="print"/>
          <a:srcRect/>
          <a:stretch>
            <a:fillRect/>
          </a:stretch>
        </p:blipFill>
        <p:spPr bwMode="auto">
          <a:xfrm>
            <a:off x="2195736" y="2371723"/>
            <a:ext cx="4680520" cy="302248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32656"/>
            <a:ext cx="7467600" cy="1143000"/>
          </a:xfrm>
        </p:spPr>
        <p:txBody>
          <a:bodyPr/>
          <a:lstStyle/>
          <a:p>
            <a:r>
              <a:rPr lang="tr-TR" b="1" dirty="0" smtClean="0"/>
              <a:t>ARAŞTIRMA HİPOTEZLERİ</a:t>
            </a:r>
            <a:endParaRPr lang="tr-TR" dirty="0"/>
          </a:p>
        </p:txBody>
      </p:sp>
      <p:sp>
        <p:nvSpPr>
          <p:cNvPr id="3" name="2 İçerik Yer Tutucusu"/>
          <p:cNvSpPr>
            <a:spLocks noGrp="1"/>
          </p:cNvSpPr>
          <p:nvPr>
            <p:ph idx="1"/>
          </p:nvPr>
        </p:nvSpPr>
        <p:spPr>
          <a:xfrm>
            <a:off x="107504" y="1268760"/>
            <a:ext cx="8928992" cy="5328592"/>
          </a:xfrm>
        </p:spPr>
        <p:txBody>
          <a:bodyPr>
            <a:normAutofit fontScale="92500" lnSpcReduction="10000"/>
          </a:bodyPr>
          <a:lstStyle/>
          <a:p>
            <a:endParaRPr lang="tr-TR" sz="2900" dirty="0" smtClean="0"/>
          </a:p>
          <a:p>
            <a:pPr algn="just"/>
            <a:r>
              <a:rPr lang="tr-TR" sz="1900" b="1" dirty="0" smtClean="0"/>
              <a:t>H1: Öğrencilerin kurumsal sosyal sorumluluk algıları ile müşteri sadakati arasında </a:t>
            </a:r>
            <a:r>
              <a:rPr lang="el-GR" sz="1900" b="1" dirty="0" smtClean="0"/>
              <a:t>α= 0,05</a:t>
            </a:r>
            <a:r>
              <a:rPr lang="tr-TR" sz="1900" b="1" dirty="0" smtClean="0"/>
              <a:t> anlamlılık düzeyinde istatistiki olarak anlamlı bir ilişki vardır.</a:t>
            </a:r>
          </a:p>
          <a:p>
            <a:r>
              <a:rPr lang="en-US" sz="1900" dirty="0" smtClean="0"/>
              <a:t>H</a:t>
            </a:r>
            <a:r>
              <a:rPr lang="en-US" sz="1900" baseline="-25000" dirty="0" smtClean="0"/>
              <a:t>2-1: </a:t>
            </a:r>
            <a:r>
              <a:rPr lang="en-US" sz="1900" dirty="0" err="1" smtClean="0"/>
              <a:t>Öğrencilerin</a:t>
            </a:r>
            <a:r>
              <a:rPr lang="en-US" sz="1900" dirty="0" smtClean="0"/>
              <a:t> </a:t>
            </a:r>
            <a:r>
              <a:rPr lang="en-US" sz="1900" dirty="0" err="1" smtClean="0"/>
              <a:t>kurumsal</a:t>
            </a:r>
            <a:r>
              <a:rPr lang="en-US" sz="1900" dirty="0" smtClean="0"/>
              <a:t> </a:t>
            </a:r>
            <a:r>
              <a:rPr lang="en-US" sz="1900" dirty="0" err="1" smtClean="0"/>
              <a:t>sosyal</a:t>
            </a:r>
            <a:r>
              <a:rPr lang="en-US" sz="1900" dirty="0" smtClean="0"/>
              <a:t> </a:t>
            </a:r>
            <a:r>
              <a:rPr lang="en-US" sz="1900" dirty="0" err="1" smtClean="0"/>
              <a:t>sorumluluk</a:t>
            </a:r>
            <a:r>
              <a:rPr lang="en-US" sz="1900" dirty="0" smtClean="0"/>
              <a:t> </a:t>
            </a:r>
            <a:r>
              <a:rPr lang="en-US" sz="1900" dirty="0" err="1" smtClean="0"/>
              <a:t>algıları</a:t>
            </a:r>
            <a:r>
              <a:rPr lang="en-US" sz="1900" dirty="0" smtClean="0"/>
              <a:t> </a:t>
            </a:r>
            <a:r>
              <a:rPr lang="en-US" sz="1900" dirty="0" err="1" smtClean="0"/>
              <a:t>ile</a:t>
            </a:r>
            <a:r>
              <a:rPr lang="en-US" sz="1900" dirty="0" smtClean="0"/>
              <a:t> </a:t>
            </a:r>
            <a:r>
              <a:rPr lang="en-US" sz="1900" dirty="0" err="1" smtClean="0"/>
              <a:t>tutumsal</a:t>
            </a:r>
            <a:r>
              <a:rPr lang="en-US" sz="1900" dirty="0" smtClean="0"/>
              <a:t> </a:t>
            </a:r>
            <a:r>
              <a:rPr lang="en-US" sz="1900" dirty="0" err="1" smtClean="0"/>
              <a:t>ve</a:t>
            </a:r>
            <a:r>
              <a:rPr lang="en-US" sz="1900" dirty="0" smtClean="0"/>
              <a:t> </a:t>
            </a:r>
            <a:r>
              <a:rPr lang="en-US" sz="1900" dirty="0" err="1" smtClean="0"/>
              <a:t>davranışsal</a:t>
            </a:r>
            <a:r>
              <a:rPr lang="en-US" sz="1900" dirty="0" smtClean="0"/>
              <a:t> (karma) </a:t>
            </a:r>
            <a:r>
              <a:rPr lang="en-US" sz="1900" dirty="0" err="1" smtClean="0"/>
              <a:t>sadakat</a:t>
            </a:r>
            <a:r>
              <a:rPr lang="en-US" sz="1900" dirty="0" smtClean="0"/>
              <a:t> </a:t>
            </a:r>
            <a:r>
              <a:rPr lang="en-US" sz="1900" dirty="0" err="1" smtClean="0"/>
              <a:t>arasında</a:t>
            </a:r>
            <a:r>
              <a:rPr lang="en-US" sz="1900" dirty="0" smtClean="0"/>
              <a:t> α=0,05 </a:t>
            </a:r>
            <a:r>
              <a:rPr lang="en-US" sz="1900" dirty="0" err="1" smtClean="0"/>
              <a:t>anlamlılık</a:t>
            </a:r>
            <a:r>
              <a:rPr lang="en-US" sz="1900" dirty="0" smtClean="0"/>
              <a:t> </a:t>
            </a:r>
            <a:r>
              <a:rPr lang="en-US" sz="1900" dirty="0" err="1" smtClean="0"/>
              <a:t>düzeyinde</a:t>
            </a:r>
            <a:r>
              <a:rPr lang="en-US" sz="1900" dirty="0" smtClean="0"/>
              <a:t> </a:t>
            </a:r>
            <a:r>
              <a:rPr lang="en-US" sz="1900" dirty="0" err="1" smtClean="0"/>
              <a:t>istatistiki</a:t>
            </a:r>
            <a:r>
              <a:rPr lang="en-US" sz="1900" dirty="0" smtClean="0"/>
              <a:t> </a:t>
            </a:r>
            <a:r>
              <a:rPr lang="en-US" sz="1900" dirty="0" err="1" smtClean="0"/>
              <a:t>olarak</a:t>
            </a:r>
            <a:r>
              <a:rPr lang="en-US" sz="1900" dirty="0" smtClean="0"/>
              <a:t> </a:t>
            </a:r>
            <a:r>
              <a:rPr lang="en-US" sz="1900" dirty="0" err="1" smtClean="0"/>
              <a:t>anlamlı</a:t>
            </a:r>
            <a:r>
              <a:rPr lang="en-US" sz="1900" dirty="0" smtClean="0"/>
              <a:t> </a:t>
            </a:r>
            <a:r>
              <a:rPr lang="en-US" sz="1900" dirty="0" err="1" smtClean="0"/>
              <a:t>bir</a:t>
            </a:r>
            <a:r>
              <a:rPr lang="en-US" sz="1900" dirty="0" smtClean="0"/>
              <a:t> </a:t>
            </a:r>
            <a:r>
              <a:rPr lang="en-US" sz="1900" dirty="0" err="1" smtClean="0"/>
              <a:t>ilişki</a:t>
            </a:r>
            <a:r>
              <a:rPr lang="en-US" sz="1900" dirty="0" smtClean="0"/>
              <a:t> </a:t>
            </a:r>
            <a:r>
              <a:rPr lang="en-US" sz="1900" dirty="0" err="1" smtClean="0"/>
              <a:t>vardır</a:t>
            </a:r>
            <a:r>
              <a:rPr lang="en-US" sz="1900" dirty="0" smtClean="0"/>
              <a:t>.</a:t>
            </a:r>
            <a:endParaRPr lang="tr-TR" sz="1900" dirty="0" smtClean="0"/>
          </a:p>
          <a:p>
            <a:r>
              <a:rPr lang="tr-TR" sz="1900" dirty="0" smtClean="0"/>
              <a:t>H</a:t>
            </a:r>
            <a:r>
              <a:rPr lang="tr-TR" sz="1900" baseline="-25000" dirty="0" smtClean="0"/>
              <a:t>2-2: </a:t>
            </a:r>
            <a:r>
              <a:rPr lang="tr-TR" sz="1900" dirty="0" smtClean="0"/>
              <a:t>Öğrencilerin kurumsal sosyal sorumluluk algıları ile bilişsel sadakat arasında α=0,05 anlamlılık düzeyinde istatistiki olarak anlamlı bir ilişki vardır.</a:t>
            </a:r>
          </a:p>
          <a:p>
            <a:pPr algn="just"/>
            <a:endParaRPr lang="tr-TR" sz="1900" dirty="0" smtClean="0"/>
          </a:p>
          <a:p>
            <a:pPr algn="just"/>
            <a:r>
              <a:rPr lang="tr-TR" sz="1900" b="1" dirty="0" smtClean="0"/>
              <a:t>H2: Öğrencilerin kurumsal sosyal sorumluluk algıları ile müşteri tatmini arasında α= 0,05 anlamlılık düzeyinde istatistiki olarak anlamlı bir ilişki vardır.</a:t>
            </a:r>
          </a:p>
          <a:p>
            <a:pPr algn="just"/>
            <a:endParaRPr lang="tr-TR" sz="1900" dirty="0" smtClean="0"/>
          </a:p>
          <a:p>
            <a:pPr algn="just"/>
            <a:r>
              <a:rPr lang="tr-TR" sz="1900" b="1" dirty="0" smtClean="0"/>
              <a:t>H3: Müşteri tatmini ile müşteri sadakati arasında α= 0,05 anlamlılık düzeyinde istatistiki olarak anlamlı bir ilişki vardır.</a:t>
            </a:r>
          </a:p>
          <a:p>
            <a:r>
              <a:rPr lang="en-US" sz="1900" dirty="0" smtClean="0"/>
              <a:t>H</a:t>
            </a:r>
            <a:r>
              <a:rPr lang="tr-TR" sz="1900" baseline="-25000" dirty="0" smtClean="0"/>
              <a:t>3</a:t>
            </a:r>
            <a:r>
              <a:rPr lang="en-US" sz="1900" baseline="-25000" dirty="0" smtClean="0"/>
              <a:t>-1</a:t>
            </a:r>
            <a:r>
              <a:rPr lang="en-US" sz="1900" dirty="0" smtClean="0"/>
              <a:t>: </a:t>
            </a:r>
            <a:r>
              <a:rPr lang="tr-TR" sz="1900" dirty="0" smtClean="0"/>
              <a:t>Müşteri tatmini ile tutumsal ve davranışsal (karma) sadakat arasında </a:t>
            </a:r>
            <a:r>
              <a:rPr lang="en-US" sz="1900" dirty="0" smtClean="0"/>
              <a:t>α=</a:t>
            </a:r>
            <a:r>
              <a:rPr lang="tr-TR" sz="1900" dirty="0" smtClean="0"/>
              <a:t>0,05 anlamlılık düzeyinde istatistiki olarak anlamlı bir ilişki vardır.</a:t>
            </a:r>
          </a:p>
          <a:p>
            <a:r>
              <a:rPr lang="tr-TR" sz="1900" dirty="0" smtClean="0"/>
              <a:t>H</a:t>
            </a:r>
            <a:r>
              <a:rPr lang="tr-TR" sz="1900" baseline="-25000" dirty="0" smtClean="0"/>
              <a:t>3-2</a:t>
            </a:r>
            <a:r>
              <a:rPr lang="tr-TR" sz="1900" dirty="0" smtClean="0"/>
              <a:t>: Müşteri tatmini ile bilişsel sadakat arasında α=0,05 anlamlılık düzeyinde istatistiki olarak anlamlı bir ilişki vardır.</a:t>
            </a:r>
          </a:p>
          <a:p>
            <a:endParaRPr lang="tr-TR" sz="1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404664"/>
            <a:ext cx="9144000" cy="990600"/>
          </a:xfrm>
        </p:spPr>
        <p:txBody>
          <a:bodyPr>
            <a:normAutofit/>
          </a:bodyPr>
          <a:lstStyle/>
          <a:p>
            <a:r>
              <a:rPr lang="tr-TR" b="1" dirty="0" smtClean="0"/>
              <a:t>                 VERİ TOPLAMA YÖNTEMİ</a:t>
            </a:r>
            <a:endParaRPr lang="tr-TR" dirty="0"/>
          </a:p>
        </p:txBody>
      </p:sp>
      <p:sp>
        <p:nvSpPr>
          <p:cNvPr id="3" name="2 İçerik Yer Tutucusu"/>
          <p:cNvSpPr>
            <a:spLocks noGrp="1"/>
          </p:cNvSpPr>
          <p:nvPr>
            <p:ph idx="1"/>
          </p:nvPr>
        </p:nvSpPr>
        <p:spPr>
          <a:xfrm>
            <a:off x="467544" y="1772816"/>
            <a:ext cx="8229600" cy="4853136"/>
          </a:xfrm>
        </p:spPr>
        <p:txBody>
          <a:bodyPr>
            <a:normAutofit fontScale="85000" lnSpcReduction="20000"/>
          </a:bodyPr>
          <a:lstStyle/>
          <a:p>
            <a:r>
              <a:rPr lang="tr-TR" dirty="0" smtClean="0"/>
              <a:t>Anket yöntemi</a:t>
            </a:r>
          </a:p>
          <a:p>
            <a:endParaRPr lang="tr-TR" dirty="0" smtClean="0"/>
          </a:p>
          <a:p>
            <a:r>
              <a:rPr lang="tr-TR" dirty="0" smtClean="0"/>
              <a:t>GSM operatörü tercihine yönelik soru</a:t>
            </a:r>
          </a:p>
          <a:p>
            <a:r>
              <a:rPr lang="tr-TR" dirty="0" err="1" smtClean="0"/>
              <a:t>Likert</a:t>
            </a:r>
            <a:r>
              <a:rPr lang="tr-TR" dirty="0" smtClean="0"/>
              <a:t> tipi sorular:</a:t>
            </a:r>
          </a:p>
          <a:p>
            <a:endParaRPr lang="tr-TR" dirty="0" smtClean="0"/>
          </a:p>
          <a:p>
            <a:pPr>
              <a:buNone/>
            </a:pPr>
            <a:r>
              <a:rPr lang="tr-TR" i="1" dirty="0" smtClean="0"/>
              <a:t>Kurumsal sosyal sorumluluk algısı: </a:t>
            </a:r>
            <a:r>
              <a:rPr lang="tr-TR" sz="2100" dirty="0" err="1" smtClean="0"/>
              <a:t>Ma</a:t>
            </a:r>
            <a:r>
              <a:rPr lang="tr-TR" sz="2100" dirty="0" smtClean="0"/>
              <a:t> del Mar </a:t>
            </a:r>
            <a:r>
              <a:rPr lang="tr-TR" sz="2100" dirty="0" err="1" smtClean="0"/>
              <a:t>Garcia</a:t>
            </a:r>
            <a:r>
              <a:rPr lang="tr-TR" sz="2100" dirty="0" smtClean="0"/>
              <a:t> de </a:t>
            </a:r>
            <a:r>
              <a:rPr lang="tr-TR" sz="2100" dirty="0" err="1" smtClean="0"/>
              <a:t>los</a:t>
            </a:r>
            <a:r>
              <a:rPr lang="tr-TR" sz="2100" dirty="0" smtClean="0"/>
              <a:t> </a:t>
            </a:r>
            <a:r>
              <a:rPr lang="tr-TR" sz="2100" dirty="0" err="1" smtClean="0"/>
              <a:t>Salmones</a:t>
            </a:r>
            <a:r>
              <a:rPr lang="tr-TR" sz="2100" dirty="0" smtClean="0"/>
              <a:t>, </a:t>
            </a:r>
            <a:r>
              <a:rPr lang="tr-TR" sz="2100" dirty="0" err="1" smtClean="0"/>
              <a:t>Angel</a:t>
            </a:r>
            <a:r>
              <a:rPr lang="tr-TR" sz="2100" dirty="0" smtClean="0"/>
              <a:t> </a:t>
            </a:r>
            <a:r>
              <a:rPr lang="tr-TR" sz="2100" dirty="0" err="1" smtClean="0"/>
              <a:t>Herrero</a:t>
            </a:r>
            <a:r>
              <a:rPr lang="tr-TR" sz="2100" dirty="0" smtClean="0"/>
              <a:t> </a:t>
            </a:r>
            <a:r>
              <a:rPr lang="tr-TR" sz="2100" dirty="0" err="1" smtClean="0"/>
              <a:t>Crespo</a:t>
            </a:r>
            <a:r>
              <a:rPr lang="tr-TR" sz="2100" dirty="0" smtClean="0"/>
              <a:t> ve </a:t>
            </a:r>
            <a:r>
              <a:rPr lang="tr-TR" sz="2100" dirty="0" err="1" smtClean="0"/>
              <a:t>Ignacio</a:t>
            </a:r>
            <a:r>
              <a:rPr lang="tr-TR" sz="2100" dirty="0" smtClean="0"/>
              <a:t> </a:t>
            </a:r>
            <a:r>
              <a:rPr lang="tr-TR" sz="2100" dirty="0" err="1" smtClean="0"/>
              <a:t>Rodriguez</a:t>
            </a:r>
            <a:r>
              <a:rPr lang="tr-TR" sz="2100" dirty="0" smtClean="0"/>
              <a:t> del </a:t>
            </a:r>
            <a:r>
              <a:rPr lang="tr-TR" sz="2100" dirty="0" err="1" smtClean="0"/>
              <a:t>Bosque</a:t>
            </a:r>
            <a:r>
              <a:rPr lang="tr-TR" sz="2100" dirty="0" smtClean="0"/>
              <a:t> tarafında</a:t>
            </a:r>
            <a:r>
              <a:rPr lang="tr-TR" dirty="0" smtClean="0"/>
              <a:t>n geliştirilen ölçek ile,</a:t>
            </a:r>
          </a:p>
          <a:p>
            <a:pPr>
              <a:buNone/>
            </a:pPr>
            <a:r>
              <a:rPr lang="tr-TR" i="1" dirty="0" smtClean="0"/>
              <a:t>Telekomünikasyon sektörü için müşteri sadakati</a:t>
            </a:r>
            <a:r>
              <a:rPr lang="tr-TR" dirty="0" smtClean="0"/>
              <a:t>: </a:t>
            </a:r>
            <a:r>
              <a:rPr lang="tr-TR" sz="2100" dirty="0" err="1" smtClean="0"/>
              <a:t>Ma</a:t>
            </a:r>
            <a:r>
              <a:rPr lang="tr-TR" sz="2100" dirty="0" smtClean="0"/>
              <a:t> del Mar </a:t>
            </a:r>
            <a:r>
              <a:rPr lang="tr-TR" sz="2100" dirty="0" err="1" smtClean="0"/>
              <a:t>Garcia</a:t>
            </a:r>
            <a:r>
              <a:rPr lang="tr-TR" sz="2100" dirty="0" smtClean="0"/>
              <a:t> de </a:t>
            </a:r>
            <a:r>
              <a:rPr lang="tr-TR" sz="2100" dirty="0" err="1" smtClean="0"/>
              <a:t>los</a:t>
            </a:r>
            <a:r>
              <a:rPr lang="tr-TR" sz="2100" dirty="0" smtClean="0"/>
              <a:t> </a:t>
            </a:r>
            <a:r>
              <a:rPr lang="tr-TR" sz="2100" dirty="0" err="1" smtClean="0"/>
              <a:t>Salmones</a:t>
            </a:r>
            <a:r>
              <a:rPr lang="tr-TR" sz="2100" dirty="0" smtClean="0"/>
              <a:t>, </a:t>
            </a:r>
            <a:r>
              <a:rPr lang="tr-TR" sz="2100" dirty="0" err="1" smtClean="0"/>
              <a:t>Angel</a:t>
            </a:r>
            <a:r>
              <a:rPr lang="tr-TR" sz="2100" dirty="0" smtClean="0"/>
              <a:t> </a:t>
            </a:r>
            <a:r>
              <a:rPr lang="tr-TR" sz="2100" dirty="0" err="1" smtClean="0"/>
              <a:t>Herrero</a:t>
            </a:r>
            <a:r>
              <a:rPr lang="tr-TR" sz="2100" dirty="0" smtClean="0"/>
              <a:t> </a:t>
            </a:r>
            <a:r>
              <a:rPr lang="tr-TR" sz="2100" dirty="0" err="1" smtClean="0"/>
              <a:t>Crespo</a:t>
            </a:r>
            <a:r>
              <a:rPr lang="tr-TR" sz="2100" dirty="0" smtClean="0"/>
              <a:t> ve </a:t>
            </a:r>
            <a:r>
              <a:rPr lang="tr-TR" sz="2100" dirty="0" err="1" smtClean="0"/>
              <a:t>Ignacio</a:t>
            </a:r>
            <a:r>
              <a:rPr lang="tr-TR" sz="2100" dirty="0" smtClean="0"/>
              <a:t> </a:t>
            </a:r>
            <a:r>
              <a:rPr lang="tr-TR" sz="2100" dirty="0" err="1" smtClean="0"/>
              <a:t>Rodriguez</a:t>
            </a:r>
            <a:r>
              <a:rPr lang="tr-TR" sz="2100" dirty="0" smtClean="0"/>
              <a:t> del </a:t>
            </a:r>
            <a:r>
              <a:rPr lang="tr-TR" sz="2100" dirty="0" err="1" smtClean="0"/>
              <a:t>Bosque</a:t>
            </a:r>
            <a:r>
              <a:rPr lang="tr-TR" sz="2100" dirty="0" smtClean="0"/>
              <a:t> tarafından geliştirilen ölçek ile,</a:t>
            </a:r>
          </a:p>
          <a:p>
            <a:pPr>
              <a:buNone/>
            </a:pPr>
            <a:r>
              <a:rPr lang="tr-TR" i="1" dirty="0" smtClean="0"/>
              <a:t>Telekomünikasyon sektörü için müşteri tatmini</a:t>
            </a:r>
            <a:r>
              <a:rPr lang="tr-TR" dirty="0" smtClean="0"/>
              <a:t>: </a:t>
            </a:r>
            <a:r>
              <a:rPr lang="tr-TR" sz="2100" dirty="0" smtClean="0"/>
              <a:t>Resul Usta ve Salih </a:t>
            </a:r>
            <a:r>
              <a:rPr lang="tr-TR" sz="2100" dirty="0" err="1" smtClean="0"/>
              <a:t>Memiş</a:t>
            </a:r>
            <a:r>
              <a:rPr lang="tr-TR" sz="2100" dirty="0" smtClean="0"/>
              <a:t> tarafından mobil iletişim sektörüne uyarlanan, Richard </a:t>
            </a:r>
            <a:r>
              <a:rPr lang="tr-TR" sz="2100" dirty="0" err="1" smtClean="0"/>
              <a:t>L.Oliver'in</a:t>
            </a:r>
            <a:r>
              <a:rPr lang="tr-TR" sz="2100" dirty="0" smtClean="0"/>
              <a:t> geliştirdiği ölçek ile ölçülmüştür.</a:t>
            </a:r>
          </a:p>
          <a:p>
            <a:pPr>
              <a:buNone/>
            </a:pPr>
            <a:endParaRPr lang="tr-TR" dirty="0" smtClean="0"/>
          </a:p>
          <a:p>
            <a:r>
              <a:rPr lang="tr-TR" dirty="0" smtClean="0"/>
              <a:t>Demografik değişkenlere yönelik sorular: cinsiyete, medeni duruma, yaşa, eğitim düzeyine ve aylık kişisel gelire ilişkin 5 soru</a:t>
            </a:r>
          </a:p>
          <a:p>
            <a:endParaRPr lang="tr-TR" dirty="0" smtClean="0"/>
          </a:p>
          <a:p>
            <a:endParaRPr lang="tr-TR" dirty="0" smtClean="0"/>
          </a:p>
          <a:p>
            <a:pPr>
              <a:buNone/>
            </a:pPr>
            <a:endParaRPr lang="tr-TR" dirty="0" smtClean="0"/>
          </a:p>
        </p:txBody>
      </p:sp>
      <p:pic>
        <p:nvPicPr>
          <p:cNvPr id="22529" name="Picture 1" descr="C:\Users\gizemkose\Desktop\survey.jpg"/>
          <p:cNvPicPr>
            <a:picLocks noChangeAspect="1" noChangeArrowheads="1"/>
          </p:cNvPicPr>
          <p:nvPr/>
        </p:nvPicPr>
        <p:blipFill>
          <a:blip r:embed="rId2" cstate="print"/>
          <a:srcRect/>
          <a:stretch>
            <a:fillRect/>
          </a:stretch>
        </p:blipFill>
        <p:spPr bwMode="auto">
          <a:xfrm>
            <a:off x="6732240" y="1700808"/>
            <a:ext cx="1224136" cy="114398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04664"/>
            <a:ext cx="8229600" cy="990600"/>
          </a:xfrm>
        </p:spPr>
        <p:txBody>
          <a:bodyPr/>
          <a:lstStyle/>
          <a:p>
            <a:r>
              <a:rPr lang="tr-TR" b="1" dirty="0" smtClean="0"/>
              <a:t>ÖRNEKLEME SÜRECİ</a:t>
            </a:r>
            <a:endParaRPr lang="tr-TR" b="1" dirty="0"/>
          </a:p>
        </p:txBody>
      </p:sp>
      <p:sp>
        <p:nvSpPr>
          <p:cNvPr id="3" name="2 İçerik Yer Tutucusu"/>
          <p:cNvSpPr>
            <a:spLocks noGrp="1"/>
          </p:cNvSpPr>
          <p:nvPr>
            <p:ph idx="1"/>
          </p:nvPr>
        </p:nvSpPr>
        <p:spPr/>
        <p:txBody>
          <a:bodyPr>
            <a:normAutofit fontScale="92500" lnSpcReduction="20000"/>
          </a:bodyPr>
          <a:lstStyle/>
          <a:p>
            <a:r>
              <a:rPr lang="tr-TR" dirty="0" smtClean="0"/>
              <a:t>Kolayda örnekleme yöntemi</a:t>
            </a:r>
          </a:p>
          <a:p>
            <a:r>
              <a:rPr lang="tr-TR" dirty="0" smtClean="0"/>
              <a:t>Örneklem büyüklüğü hesaplanmasında aşağıdaki formül kullanılmıştır;</a:t>
            </a:r>
          </a:p>
          <a:p>
            <a:endParaRPr lang="tr-TR" dirty="0" smtClean="0"/>
          </a:p>
          <a:p>
            <a:pPr>
              <a:buNone/>
            </a:pPr>
            <a:r>
              <a:rPr lang="tr-TR" dirty="0" smtClean="0"/>
              <a:t>                           n= p . q / (e / z)</a:t>
            </a:r>
            <a:r>
              <a:rPr lang="tr-TR" baseline="30000" dirty="0" smtClean="0"/>
              <a:t>2</a:t>
            </a:r>
            <a:endParaRPr lang="tr-TR" dirty="0" smtClean="0"/>
          </a:p>
          <a:p>
            <a:endParaRPr lang="tr-TR" dirty="0" smtClean="0"/>
          </a:p>
          <a:p>
            <a:pPr>
              <a:buNone/>
            </a:pPr>
            <a:r>
              <a:rPr lang="tr-TR" dirty="0" smtClean="0"/>
              <a:t> Buna göre örneklem büyüklüğü şu şekildedir;</a:t>
            </a:r>
          </a:p>
          <a:p>
            <a:pPr>
              <a:buNone/>
            </a:pPr>
            <a:r>
              <a:rPr lang="tr-TR" dirty="0" smtClean="0"/>
              <a:t>n= 0,5 x 0,5 / (0,05 / 1,96)</a:t>
            </a:r>
            <a:r>
              <a:rPr lang="tr-TR" baseline="30000" dirty="0" smtClean="0"/>
              <a:t>2</a:t>
            </a:r>
            <a:endParaRPr lang="tr-TR" dirty="0" smtClean="0"/>
          </a:p>
          <a:p>
            <a:pPr>
              <a:buNone/>
            </a:pPr>
            <a:r>
              <a:rPr lang="tr-TR" dirty="0" smtClean="0"/>
              <a:t>n= 384,16 </a:t>
            </a:r>
          </a:p>
          <a:p>
            <a:pPr>
              <a:buNone/>
            </a:pPr>
            <a:r>
              <a:rPr lang="tr-TR" dirty="0" smtClean="0"/>
              <a:t>n= 385 kişidir.</a:t>
            </a:r>
          </a:p>
          <a:p>
            <a:pPr>
              <a:buNone/>
            </a:pPr>
            <a:endParaRPr lang="tr-TR" dirty="0" smtClean="0"/>
          </a:p>
          <a:p>
            <a:pPr>
              <a:buNone/>
            </a:pPr>
            <a:r>
              <a:rPr lang="tr-TR" dirty="0" smtClean="0"/>
              <a:t>*Yıldız Teknik Üniversitesi</a:t>
            </a:r>
          </a:p>
          <a:p>
            <a:pPr>
              <a:buNone/>
            </a:pPr>
            <a:r>
              <a:rPr lang="tr-TR" dirty="0" smtClean="0"/>
              <a:t>   </a:t>
            </a:r>
            <a:r>
              <a:rPr lang="tr-TR" dirty="0" err="1" smtClean="0"/>
              <a:t>Bahçeşehir</a:t>
            </a:r>
            <a:r>
              <a:rPr lang="tr-TR" dirty="0" smtClean="0"/>
              <a:t> Üniversitesi</a:t>
            </a:r>
          </a:p>
          <a:p>
            <a:pPr>
              <a:buNone/>
            </a:pPr>
            <a:r>
              <a:rPr lang="tr-TR" dirty="0" smtClean="0"/>
              <a:t>   Marmara Üniversitesi</a:t>
            </a:r>
          </a:p>
          <a:p>
            <a:pPr>
              <a:buNone/>
            </a:pP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692696"/>
            <a:ext cx="8229600" cy="990600"/>
          </a:xfrm>
        </p:spPr>
        <p:txBody>
          <a:bodyPr>
            <a:normAutofit/>
          </a:bodyPr>
          <a:lstStyle/>
          <a:p>
            <a:r>
              <a:rPr lang="tr-TR" dirty="0" smtClean="0"/>
              <a:t>Örnek Karakteristikleri</a:t>
            </a:r>
            <a:endParaRPr lang="tr-TR" dirty="0"/>
          </a:p>
        </p:txBody>
      </p:sp>
      <p:pic>
        <p:nvPicPr>
          <p:cNvPr id="1030" name="Picture 6"/>
          <p:cNvPicPr>
            <a:picLocks noChangeAspect="1" noChangeArrowheads="1"/>
          </p:cNvPicPr>
          <p:nvPr/>
        </p:nvPicPr>
        <p:blipFill>
          <a:blip r:embed="rId2" cstate="print"/>
          <a:srcRect/>
          <a:stretch>
            <a:fillRect/>
          </a:stretch>
        </p:blipFill>
        <p:spPr bwMode="auto">
          <a:xfrm>
            <a:off x="1475656" y="2276872"/>
            <a:ext cx="5976664" cy="27363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87624" y="476672"/>
            <a:ext cx="5976664" cy="1143000"/>
          </a:xfrm>
        </p:spPr>
        <p:txBody>
          <a:bodyPr/>
          <a:lstStyle/>
          <a:p>
            <a:r>
              <a:rPr lang="tr-TR" b="1" dirty="0" smtClean="0"/>
              <a:t>GÜVENİLİRLİK ANALİZİ</a:t>
            </a:r>
            <a:endParaRPr lang="tr-TR" b="1" dirty="0"/>
          </a:p>
        </p:txBody>
      </p:sp>
      <p:pic>
        <p:nvPicPr>
          <p:cNvPr id="3074" name="Picture 2"/>
          <p:cNvPicPr>
            <a:picLocks noChangeAspect="1" noChangeArrowheads="1"/>
          </p:cNvPicPr>
          <p:nvPr/>
        </p:nvPicPr>
        <p:blipFill>
          <a:blip r:embed="rId2" cstate="print"/>
          <a:srcRect/>
          <a:stretch>
            <a:fillRect/>
          </a:stretch>
        </p:blipFill>
        <p:spPr bwMode="auto">
          <a:xfrm>
            <a:off x="1475656" y="1700808"/>
            <a:ext cx="4968552" cy="1296144"/>
          </a:xfrm>
          <a:prstGeom prst="rect">
            <a:avLst/>
          </a:prstGeom>
          <a:noFill/>
          <a:ln w="9525">
            <a:noFill/>
            <a:miter lim="800000"/>
            <a:headEnd/>
            <a:tailEnd/>
          </a:ln>
        </p:spPr>
      </p:pic>
      <p:sp>
        <p:nvSpPr>
          <p:cNvPr id="14" name="1 Başlık"/>
          <p:cNvSpPr txBox="1">
            <a:spLocks/>
          </p:cNvSpPr>
          <p:nvPr/>
        </p:nvSpPr>
        <p:spPr>
          <a:xfrm>
            <a:off x="1259632" y="2996952"/>
            <a:ext cx="5976664" cy="11430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tr-TR" sz="4000" b="1" i="0" u="none" strike="noStrike" kern="1200" cap="none" spc="-100" normalizeH="0" baseline="0" noProof="0" dirty="0" smtClean="0">
                <a:ln>
                  <a:noFill/>
                </a:ln>
                <a:solidFill>
                  <a:schemeClr val="tx2"/>
                </a:solidFill>
                <a:effectLst/>
                <a:uLnTx/>
                <a:uFillTx/>
                <a:latin typeface="+mj-lt"/>
                <a:ea typeface="+mj-ea"/>
                <a:cs typeface="+mj-cs"/>
              </a:rPr>
              <a:t>FAKTÖR</a:t>
            </a:r>
            <a:r>
              <a:rPr kumimoji="0" lang="tr-TR" sz="4000" b="1" i="0" u="none" strike="noStrike" kern="1200" cap="none" spc="-100" normalizeH="0" noProof="0" dirty="0" smtClean="0">
                <a:ln>
                  <a:noFill/>
                </a:ln>
                <a:solidFill>
                  <a:schemeClr val="tx2"/>
                </a:solidFill>
                <a:effectLst/>
                <a:uLnTx/>
                <a:uFillTx/>
                <a:latin typeface="+mj-lt"/>
                <a:ea typeface="+mj-ea"/>
                <a:cs typeface="+mj-cs"/>
              </a:rPr>
              <a:t> </a:t>
            </a:r>
            <a:r>
              <a:rPr kumimoji="0" lang="tr-TR" sz="4000" b="1" i="0" u="none" strike="noStrike" kern="1200" cap="none" spc="-100" normalizeH="0" baseline="0" noProof="0" dirty="0" smtClean="0">
                <a:ln>
                  <a:noFill/>
                </a:ln>
                <a:solidFill>
                  <a:schemeClr val="tx2"/>
                </a:solidFill>
                <a:effectLst/>
                <a:uLnTx/>
                <a:uFillTx/>
                <a:latin typeface="+mj-lt"/>
                <a:ea typeface="+mj-ea"/>
                <a:cs typeface="+mj-cs"/>
              </a:rPr>
              <a:t>ANALİZİ</a:t>
            </a:r>
            <a:endParaRPr kumimoji="0" lang="tr-TR" sz="4000" b="1" i="0" u="none" strike="noStrike" kern="1200" cap="none" spc="-100" normalizeH="0" baseline="0" noProof="0" dirty="0">
              <a:ln>
                <a:noFill/>
              </a:ln>
              <a:solidFill>
                <a:schemeClr val="tx2"/>
              </a:solidFill>
              <a:effectLst/>
              <a:uLnTx/>
              <a:uFillTx/>
              <a:latin typeface="+mj-lt"/>
              <a:ea typeface="+mj-ea"/>
              <a:cs typeface="+mj-cs"/>
            </a:endParaRPr>
          </a:p>
        </p:txBody>
      </p:sp>
      <p:pic>
        <p:nvPicPr>
          <p:cNvPr id="3077" name="Picture 5"/>
          <p:cNvPicPr>
            <a:picLocks noChangeAspect="1" noChangeArrowheads="1"/>
          </p:cNvPicPr>
          <p:nvPr/>
        </p:nvPicPr>
        <p:blipFill>
          <a:blip r:embed="rId3" cstate="print"/>
          <a:srcRect/>
          <a:stretch>
            <a:fillRect/>
          </a:stretch>
        </p:blipFill>
        <p:spPr bwMode="auto">
          <a:xfrm>
            <a:off x="1475656" y="3861048"/>
            <a:ext cx="5040560" cy="18722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332656"/>
            <a:ext cx="8075240" cy="1143000"/>
          </a:xfrm>
        </p:spPr>
        <p:txBody>
          <a:bodyPr>
            <a:normAutofit/>
          </a:bodyPr>
          <a:lstStyle/>
          <a:p>
            <a:r>
              <a:rPr lang="tr-TR" sz="2400" b="1" dirty="0" smtClean="0"/>
              <a:t>FAKTÖRLERİN GÜVENİLİRLİK ANALİZİ</a:t>
            </a:r>
            <a:endParaRPr lang="tr-TR" sz="2400" b="1" dirty="0"/>
          </a:p>
        </p:txBody>
      </p:sp>
      <p:pic>
        <p:nvPicPr>
          <p:cNvPr id="4098" name="Picture 2"/>
          <p:cNvPicPr>
            <a:picLocks noChangeAspect="1" noChangeArrowheads="1"/>
          </p:cNvPicPr>
          <p:nvPr/>
        </p:nvPicPr>
        <p:blipFill>
          <a:blip r:embed="rId2" cstate="print"/>
          <a:srcRect/>
          <a:stretch>
            <a:fillRect/>
          </a:stretch>
        </p:blipFill>
        <p:spPr bwMode="auto">
          <a:xfrm>
            <a:off x="1763688" y="1700808"/>
            <a:ext cx="5616623" cy="36724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Regresyon Analizi Sonuçları</a:t>
            </a:r>
            <a:endParaRPr lang="tr-TR" b="1" dirty="0"/>
          </a:p>
        </p:txBody>
      </p:sp>
      <p:pic>
        <p:nvPicPr>
          <p:cNvPr id="2050" name="Picture 2"/>
          <p:cNvPicPr>
            <a:picLocks noChangeAspect="1" noChangeArrowheads="1"/>
          </p:cNvPicPr>
          <p:nvPr/>
        </p:nvPicPr>
        <p:blipFill>
          <a:blip r:embed="rId2" cstate="print"/>
          <a:srcRect/>
          <a:stretch>
            <a:fillRect/>
          </a:stretch>
        </p:blipFill>
        <p:spPr bwMode="auto">
          <a:xfrm>
            <a:off x="1403648" y="1628800"/>
            <a:ext cx="5904656" cy="464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Giriş</a:t>
            </a:r>
            <a:endParaRPr lang="tr-TR" b="1" dirty="0"/>
          </a:p>
        </p:txBody>
      </p:sp>
      <p:sp>
        <p:nvSpPr>
          <p:cNvPr id="3" name="2 İçerik Yer Tutucusu"/>
          <p:cNvSpPr>
            <a:spLocks noGrp="1"/>
          </p:cNvSpPr>
          <p:nvPr>
            <p:ph idx="1"/>
          </p:nvPr>
        </p:nvSpPr>
        <p:spPr>
          <a:xfrm>
            <a:off x="179512" y="1700808"/>
            <a:ext cx="8964488" cy="5257800"/>
          </a:xfrm>
        </p:spPr>
        <p:txBody>
          <a:bodyPr>
            <a:normAutofit/>
          </a:bodyPr>
          <a:lstStyle/>
          <a:p>
            <a:r>
              <a:rPr lang="tr-TR" sz="1600" dirty="0" smtClean="0"/>
              <a:t>20. Yüzyılın sonlarında meydana gelen siyasi, sosyal, kültürel, ekonomik ve teknolojik gelişmeler</a:t>
            </a:r>
          </a:p>
          <a:p>
            <a:pPr>
              <a:buNone/>
            </a:pPr>
            <a:endParaRPr lang="tr-TR" sz="1600" dirty="0" smtClean="0"/>
          </a:p>
          <a:p>
            <a:r>
              <a:rPr lang="tr-TR" sz="1600" dirty="0" smtClean="0"/>
              <a:t> Sanayi devrimi ve müşteri odaklı pazarlama</a:t>
            </a:r>
          </a:p>
          <a:p>
            <a:endParaRPr lang="tr-TR" sz="1600" dirty="0" smtClean="0"/>
          </a:p>
          <a:p>
            <a:r>
              <a:rPr lang="tr-TR" sz="1600" dirty="0" smtClean="0"/>
              <a:t>Sanayi devriminin kirliliğe sebep olması ve çevresel etkilerinden dolayı sürdürülebilirlik ve değer odaklı Pazarlama 3.0 anlayışının ortaya çıkması</a:t>
            </a:r>
          </a:p>
          <a:p>
            <a:endParaRPr lang="tr-TR" sz="1600" dirty="0" smtClean="0"/>
          </a:p>
          <a:p>
            <a:r>
              <a:rPr lang="tr-TR" sz="1600" dirty="0" smtClean="0"/>
              <a:t>Karışıklığın hakim olduğu bir dünyada tüketicilerin misyon, vizyon ve değerlerinde sosyal, ekonomik ve çevresel adalete dair ihtiyaçlara seslenen şirketleri aramaları</a:t>
            </a:r>
          </a:p>
          <a:p>
            <a:endParaRPr lang="tr-TR" sz="1600" dirty="0" smtClean="0"/>
          </a:p>
          <a:p>
            <a:r>
              <a:rPr lang="tr-TR" sz="1600" dirty="0" smtClean="0"/>
              <a:t> Pazarlama 3.0, tüketicilerin dünyanın durumuyla ilgili endişeleri olan insanlar olarak görüldüğü bir felsefedir.</a:t>
            </a:r>
          </a:p>
          <a:p>
            <a:endParaRPr lang="tr-TR" sz="1600" dirty="0" smtClean="0"/>
          </a:p>
          <a:p>
            <a:r>
              <a:rPr lang="tr-TR" sz="1600" dirty="0" smtClean="0"/>
              <a:t>Sonuç olarak; kurumsal sosyal sorumluluğun gereği ve önemi artmıştır.</a:t>
            </a:r>
          </a:p>
          <a:p>
            <a:pPr>
              <a:buNone/>
            </a:pPr>
            <a:endParaRPr lang="tr-TR" sz="1600" dirty="0" smtClean="0"/>
          </a:p>
          <a:p>
            <a:pPr>
              <a:buNone/>
            </a:pPr>
            <a:endParaRPr lang="tr-TR" sz="1600" dirty="0" smtClean="0"/>
          </a:p>
          <a:p>
            <a:endParaRPr lang="tr-TR"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Sonuç ve Öneriler</a:t>
            </a:r>
            <a:endParaRPr lang="tr-TR" b="1" dirty="0"/>
          </a:p>
        </p:txBody>
      </p:sp>
      <p:sp>
        <p:nvSpPr>
          <p:cNvPr id="3" name="2 İçerik Yer Tutucusu"/>
          <p:cNvSpPr>
            <a:spLocks noGrp="1"/>
          </p:cNvSpPr>
          <p:nvPr>
            <p:ph idx="1"/>
          </p:nvPr>
        </p:nvSpPr>
        <p:spPr/>
        <p:txBody>
          <a:bodyPr/>
          <a:lstStyle/>
          <a:p>
            <a:r>
              <a:rPr lang="tr-TR" dirty="0" smtClean="0"/>
              <a:t>Telekomünikasyon sektöründe kurumsal sosyal sorumluluk algısı bileşenleri ile müşteri sadakatinin bileşenleri olan tutumsal ve davranışsal (karma) sadakat ve bilişsel sadakat arasında anlamlı ve pozitif yönde bir ilişki söz konusudur. </a:t>
            </a:r>
          </a:p>
          <a:p>
            <a:endParaRPr lang="tr-TR" dirty="0" smtClean="0"/>
          </a:p>
          <a:p>
            <a:r>
              <a:rPr lang="tr-TR" dirty="0" smtClean="0"/>
              <a:t>Bu durumda H</a:t>
            </a:r>
            <a:r>
              <a:rPr lang="tr-TR" baseline="-25000" dirty="0" smtClean="0"/>
              <a:t>1-1</a:t>
            </a:r>
            <a:r>
              <a:rPr lang="tr-TR" dirty="0" smtClean="0"/>
              <a:t>, H</a:t>
            </a:r>
            <a:r>
              <a:rPr lang="tr-TR" baseline="-25000" dirty="0" smtClean="0"/>
              <a:t>1-2</a:t>
            </a:r>
            <a:r>
              <a:rPr lang="tr-TR" dirty="0" smtClean="0"/>
              <a:t>, H</a:t>
            </a:r>
            <a:r>
              <a:rPr lang="tr-TR" baseline="-25000" dirty="0" smtClean="0"/>
              <a:t>1-3</a:t>
            </a:r>
            <a:r>
              <a:rPr lang="tr-TR" dirty="0" smtClean="0"/>
              <a:t>, H</a:t>
            </a:r>
            <a:r>
              <a:rPr lang="tr-TR" baseline="-25000" dirty="0" smtClean="0"/>
              <a:t>1-4</a:t>
            </a:r>
            <a:r>
              <a:rPr lang="tr-TR" dirty="0" smtClean="0"/>
              <a:t>, H</a:t>
            </a:r>
            <a:r>
              <a:rPr lang="tr-TR" baseline="-25000" dirty="0" smtClean="0"/>
              <a:t>1-5</a:t>
            </a:r>
            <a:r>
              <a:rPr lang="tr-TR" dirty="0" smtClean="0"/>
              <a:t> ve H</a:t>
            </a:r>
            <a:r>
              <a:rPr lang="tr-TR" baseline="-25000" dirty="0" smtClean="0"/>
              <a:t>1-6  </a:t>
            </a:r>
            <a:r>
              <a:rPr lang="tr-TR" dirty="0" smtClean="0"/>
              <a:t>hipotezleri kabul edilmektedir.</a:t>
            </a:r>
          </a:p>
          <a:p>
            <a:endParaRPr lang="tr-TR" dirty="0" smtClean="0"/>
          </a:p>
          <a:p>
            <a:r>
              <a:rPr lang="tr-TR" dirty="0" smtClean="0"/>
              <a:t>Telekomünikasyon sektöründe müşteri tatmini ve sadakatin bileşenleri olan tutumsal ve davranışsal (karma) sadakat ile bilişsel sadakat arasında anlamlı ve pozitif yönde bir ilişki vardır. Dolayısıyla H</a:t>
            </a:r>
            <a:r>
              <a:rPr lang="tr-TR" baseline="-25000" dirty="0" smtClean="0"/>
              <a:t>3-1</a:t>
            </a:r>
            <a:r>
              <a:rPr lang="tr-TR" dirty="0" smtClean="0"/>
              <a:t> ve H</a:t>
            </a:r>
            <a:r>
              <a:rPr lang="tr-TR" baseline="-25000" dirty="0" smtClean="0"/>
              <a:t>3-2</a:t>
            </a:r>
            <a:r>
              <a:rPr lang="tr-TR" dirty="0" smtClean="0"/>
              <a:t> hipotezleri de kabul edilmektedir.</a:t>
            </a:r>
          </a:p>
          <a:p>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Sonuç ve Öneriler</a:t>
            </a:r>
            <a:endParaRPr lang="tr-TR" b="1" dirty="0"/>
          </a:p>
        </p:txBody>
      </p:sp>
      <p:sp>
        <p:nvSpPr>
          <p:cNvPr id="3" name="2 İçerik Yer Tutucusu"/>
          <p:cNvSpPr>
            <a:spLocks noGrp="1"/>
          </p:cNvSpPr>
          <p:nvPr>
            <p:ph idx="1"/>
          </p:nvPr>
        </p:nvSpPr>
        <p:spPr/>
        <p:txBody>
          <a:bodyPr>
            <a:normAutofit fontScale="70000" lnSpcReduction="20000"/>
          </a:bodyPr>
          <a:lstStyle/>
          <a:p>
            <a:r>
              <a:rPr lang="tr-TR" dirty="0" smtClean="0"/>
              <a:t>Telekomünikasyon sektöründe müşteri sadakatini artırmak isteyen firmalar için kurumsal sosyal sorumluluk faaliyetlerinin günümüzde önem taşıdığı açıktır. </a:t>
            </a:r>
          </a:p>
          <a:p>
            <a:endParaRPr lang="tr-TR" dirty="0" smtClean="0"/>
          </a:p>
          <a:p>
            <a:r>
              <a:rPr lang="tr-TR" dirty="0" smtClean="0"/>
              <a:t>Ayrıca bu sektörde müşteri sadakatini artırma çabasında olan şirketlerin müşteri tatminini artırmaları gerekmektedir.</a:t>
            </a:r>
          </a:p>
          <a:p>
            <a:endParaRPr lang="tr-TR" dirty="0" smtClean="0"/>
          </a:p>
          <a:p>
            <a:r>
              <a:rPr lang="tr-TR" dirty="0" smtClean="0"/>
              <a:t>Çalışmanın ileride yapılacak çalışmalarda örneklem daha büyük tutularak veya farklı kültürler ve müşteri grupları üzerinde uygulanarak ile geneli temsil etme kabiliyeti de arttırılabilir. </a:t>
            </a:r>
          </a:p>
          <a:p>
            <a:endParaRPr lang="tr-TR" dirty="0" smtClean="0"/>
          </a:p>
          <a:p>
            <a:r>
              <a:rPr lang="tr-TR" dirty="0" smtClean="0"/>
              <a:t>Bu çalışmada işletmenin sorumluluğu olan paydaşlardan biri olan tüketiciye odaklanılmıştır. Çalışma şirketlerin diğer paydaşları üzerinde yapılarak genişletilebilir. </a:t>
            </a:r>
          </a:p>
          <a:p>
            <a:endParaRPr lang="tr-TR" dirty="0" smtClean="0"/>
          </a:p>
          <a:p>
            <a:r>
              <a:rPr lang="tr-TR" dirty="0" smtClean="0"/>
              <a:t>Ayrıca çalışma sadece telekomünikasyon sektöründe yapıldığından, karşılaştırma yapılabilmesi adına çalışmanın başka sektörlerde de uygulanması yarar sağlayacaktır.  </a:t>
            </a:r>
          </a:p>
          <a:p>
            <a:endParaRPr lang="tr-TR" dirty="0" smtClean="0"/>
          </a:p>
          <a:p>
            <a:r>
              <a:rPr lang="tr-TR" dirty="0" smtClean="0"/>
              <a:t>Bu sektörde müşteri sadakatini etkileyen müşteri güveni, müşteri beklentileri, algılanan değer, algılanan kalite, marka imajı, kurumsal imaj, değiştirme maliyeti gibi pek çok unsur arasından bu çalışmada sadece kurumsal sosyal sorumluluk ve müşteri tatmini ele alınmıştır. İlerdeki çalışmalarda diğer unsurlara bakılması faydalı olacaktır.  </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332656"/>
            <a:ext cx="7467600" cy="4873752"/>
          </a:xfrm>
        </p:spPr>
        <p:txBody>
          <a:bodyPr>
            <a:normAutofit/>
          </a:bodyPr>
          <a:lstStyle/>
          <a:p>
            <a:pPr algn="ctr">
              <a:buNone/>
            </a:pPr>
            <a:r>
              <a:rPr lang="tr-TR" sz="7200" dirty="0" smtClean="0"/>
              <a:t> Dinlediğiniz İçin Teşekkür Ederim…</a:t>
            </a:r>
            <a:endParaRPr lang="tr-TR" sz="7200" dirty="0"/>
          </a:p>
        </p:txBody>
      </p:sp>
      <p:pic>
        <p:nvPicPr>
          <p:cNvPr id="54274" name="Picture 2" descr="C:\Users\gizemkose\Desktop\imagesre.jpeg"/>
          <p:cNvPicPr>
            <a:picLocks noChangeAspect="1" noChangeArrowheads="1"/>
          </p:cNvPicPr>
          <p:nvPr/>
        </p:nvPicPr>
        <p:blipFill>
          <a:blip r:embed="rId2" cstate="print"/>
          <a:srcRect/>
          <a:stretch>
            <a:fillRect/>
          </a:stretch>
        </p:blipFill>
        <p:spPr bwMode="auto">
          <a:xfrm>
            <a:off x="3707904" y="3933056"/>
            <a:ext cx="2219325" cy="20574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Giriş</a:t>
            </a:r>
            <a:endParaRPr lang="tr-TR" b="1" dirty="0"/>
          </a:p>
        </p:txBody>
      </p:sp>
      <p:sp>
        <p:nvSpPr>
          <p:cNvPr id="3" name="2 İçerik Yer Tutucusu"/>
          <p:cNvSpPr>
            <a:spLocks noGrp="1"/>
          </p:cNvSpPr>
          <p:nvPr>
            <p:ph idx="1"/>
          </p:nvPr>
        </p:nvSpPr>
        <p:spPr/>
        <p:txBody>
          <a:bodyPr>
            <a:normAutofit fontScale="70000" lnSpcReduction="20000"/>
          </a:bodyPr>
          <a:lstStyle/>
          <a:p>
            <a:pPr>
              <a:buNone/>
            </a:pPr>
            <a:r>
              <a:rPr lang="tr-TR" sz="3400" dirty="0" smtClean="0"/>
              <a:t>Niçin GSM?</a:t>
            </a:r>
          </a:p>
          <a:p>
            <a:endParaRPr lang="tr-TR" dirty="0" smtClean="0"/>
          </a:p>
          <a:p>
            <a:r>
              <a:rPr lang="tr-TR" dirty="0" smtClean="0"/>
              <a:t>Türk GSM sektöründe az sayıda operatör vardır ve her bir operatörün bilinirliği yüksektir. </a:t>
            </a:r>
          </a:p>
          <a:p>
            <a:pPr>
              <a:buNone/>
            </a:pPr>
            <a:endParaRPr lang="tr-TR" dirty="0" smtClean="0"/>
          </a:p>
          <a:p>
            <a:r>
              <a:rPr lang="tr-TR" dirty="0" smtClean="0"/>
              <a:t>GSM sektöründe faaliyet gösteren tüm operatörler, ürün bazında yapacakları sınırlı olduğundan kurumsal sosyal sorumluluk alanında sürekli olarak çalışma yapmaktadır. </a:t>
            </a:r>
          </a:p>
          <a:p>
            <a:pPr>
              <a:buNone/>
            </a:pPr>
            <a:endParaRPr lang="tr-TR" dirty="0" smtClean="0"/>
          </a:p>
          <a:p>
            <a:r>
              <a:rPr lang="tr-TR" dirty="0" smtClean="0"/>
              <a:t>Ayrıca Türk GSM sektöründe faaliyet gösteren üç operatörün de genç tüketicileri hedef alan platformları vardır. </a:t>
            </a:r>
          </a:p>
          <a:p>
            <a:pPr>
              <a:buFont typeface="Wingdings" pitchFamily="2" charset="2"/>
              <a:buChar char="Ø"/>
            </a:pPr>
            <a:r>
              <a:rPr lang="tr-TR" dirty="0" err="1" smtClean="0"/>
              <a:t>Turkcell</a:t>
            </a:r>
            <a:r>
              <a:rPr lang="tr-TR" dirty="0" smtClean="0"/>
              <a:t> </a:t>
            </a:r>
            <a:r>
              <a:rPr lang="tr-TR" dirty="0" err="1" smtClean="0"/>
              <a:t>Gnctrkcll</a:t>
            </a:r>
            <a:r>
              <a:rPr lang="tr-TR" dirty="0" smtClean="0"/>
              <a:t> ile,</a:t>
            </a:r>
          </a:p>
          <a:p>
            <a:pPr>
              <a:buFont typeface="Wingdings" pitchFamily="2" charset="2"/>
              <a:buChar char="Ø"/>
            </a:pPr>
            <a:r>
              <a:rPr lang="tr-TR" dirty="0" err="1" smtClean="0"/>
              <a:t>Vodafone</a:t>
            </a:r>
            <a:r>
              <a:rPr lang="tr-TR" dirty="0" smtClean="0"/>
              <a:t> </a:t>
            </a:r>
            <a:r>
              <a:rPr lang="tr-TR" dirty="0" err="1" smtClean="0"/>
              <a:t>Freezone</a:t>
            </a:r>
            <a:r>
              <a:rPr lang="tr-TR" dirty="0" smtClean="0"/>
              <a:t> </a:t>
            </a:r>
          </a:p>
          <a:p>
            <a:pPr>
              <a:buFont typeface="Wingdings" pitchFamily="2" charset="2"/>
              <a:buChar char="Ø"/>
            </a:pPr>
            <a:r>
              <a:rPr lang="tr-TR" dirty="0" err="1" smtClean="0"/>
              <a:t>Avea</a:t>
            </a:r>
            <a:r>
              <a:rPr lang="tr-TR" dirty="0" smtClean="0"/>
              <a:t> da </a:t>
            </a:r>
            <a:r>
              <a:rPr lang="tr-TR" dirty="0" err="1" smtClean="0"/>
              <a:t>Woops</a:t>
            </a:r>
            <a:r>
              <a:rPr lang="tr-TR" dirty="0" smtClean="0"/>
              <a:t> ile bu pazar bölümüne seslenmektedir. </a:t>
            </a:r>
          </a:p>
          <a:p>
            <a:endParaRPr lang="tr-TR" dirty="0" smtClean="0"/>
          </a:p>
          <a:p>
            <a:endParaRPr lang="tr-TR" dirty="0" smtClean="0"/>
          </a:p>
          <a:p>
            <a:r>
              <a:rPr lang="tr-TR" dirty="0" smtClean="0"/>
              <a:t>Telekomünikasyon şirketleri, teknolojide muazzam ölçüde ileri gitmelerinin sonucu olarak yoğun bir rekabetle karşı karşıyadır. </a:t>
            </a:r>
          </a:p>
          <a:p>
            <a:endParaRPr lang="tr-TR" dirty="0" smtClean="0"/>
          </a:p>
          <a:p>
            <a:endParaRPr lang="tr-TR" dirty="0" smtClean="0"/>
          </a:p>
          <a:p>
            <a:pPr>
              <a:buNone/>
            </a:pPr>
            <a:endParaRPr lang="tr-TR" dirty="0" smtClean="0"/>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b="1" dirty="0" smtClean="0"/>
              <a:t>Pazarlama Anlayışındaki Değişimler ve Pazarlama 3.0</a:t>
            </a:r>
            <a:endParaRPr lang="tr-TR" b="1" dirty="0"/>
          </a:p>
        </p:txBody>
      </p:sp>
      <p:sp>
        <p:nvSpPr>
          <p:cNvPr id="3" name="2 İçerik Yer Tutucusu"/>
          <p:cNvSpPr>
            <a:spLocks noGrp="1"/>
          </p:cNvSpPr>
          <p:nvPr>
            <p:ph idx="1"/>
          </p:nvPr>
        </p:nvSpPr>
        <p:spPr>
          <a:xfrm>
            <a:off x="457200" y="2132856"/>
            <a:ext cx="8229600" cy="4344144"/>
          </a:xfrm>
        </p:spPr>
        <p:txBody>
          <a:bodyPr/>
          <a:lstStyle/>
          <a:p>
            <a:r>
              <a:rPr lang="tr-TR" dirty="0" smtClean="0"/>
              <a:t>Pazarlama 3.0 ya da değere dayalı pazarlama çağında, pazarlamacılar insanlara tüketici gibi davranmak yerine onlara aklı, kalbi ve ruhu olan insanlar olarak yaklaşmaktadır. </a:t>
            </a:r>
          </a:p>
          <a:p>
            <a:endParaRPr lang="tr-TR" dirty="0" smtClean="0"/>
          </a:p>
          <a:p>
            <a:pPr>
              <a:buNone/>
            </a:pPr>
            <a:r>
              <a:rPr lang="tr-TR" dirty="0" smtClean="0"/>
              <a:t>Pazarlama 3.0'ın yapıtaşları; </a:t>
            </a:r>
          </a:p>
          <a:p>
            <a:r>
              <a:rPr lang="tr-TR" dirty="0" smtClean="0"/>
              <a:t>katılım ve işbirliğine dayalı pazarlama çağı, </a:t>
            </a:r>
          </a:p>
          <a:p>
            <a:r>
              <a:rPr lang="tr-TR" dirty="0" smtClean="0"/>
              <a:t>küreselleşme paradoksu çağı ve kültürel pazarlama,</a:t>
            </a:r>
          </a:p>
          <a:p>
            <a:r>
              <a:rPr lang="tr-TR" dirty="0" smtClean="0"/>
              <a:t>yaratıcı toplum çağı ve insan ruhu pazarlamasıdır. </a:t>
            </a:r>
          </a:p>
          <a:p>
            <a:endParaRPr lang="tr-TR" dirty="0" smtClean="0"/>
          </a:p>
          <a:p>
            <a:pPr>
              <a:buNone/>
            </a:pPr>
            <a:endParaRPr lang="tr-TR" dirty="0" smtClean="0"/>
          </a:p>
          <a:p>
            <a:pPr>
              <a:buNone/>
            </a:pPr>
            <a:endParaRPr lang="tr-TR" dirty="0" smtClean="0"/>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Pazarlama 3.0 ve Sosyal Sorumluluk</a:t>
            </a:r>
            <a:endParaRPr lang="tr-TR" b="1" dirty="0"/>
          </a:p>
        </p:txBody>
      </p:sp>
      <p:sp>
        <p:nvSpPr>
          <p:cNvPr id="3" name="2 İçerik Yer Tutucusu"/>
          <p:cNvSpPr>
            <a:spLocks noGrp="1"/>
          </p:cNvSpPr>
          <p:nvPr>
            <p:ph idx="1"/>
          </p:nvPr>
        </p:nvSpPr>
        <p:spPr/>
        <p:txBody>
          <a:bodyPr/>
          <a:lstStyle/>
          <a:p>
            <a:r>
              <a:rPr lang="tr-TR" dirty="0" smtClean="0"/>
              <a:t>Tüketiciler artık sadece işlevsel ve duygusal doyum peşinde değildir. </a:t>
            </a:r>
          </a:p>
          <a:p>
            <a:r>
              <a:rPr lang="tr-TR" dirty="0" smtClean="0"/>
              <a:t>Tüketiciler artık seçtikleri ürünlerde ve servislerde </a:t>
            </a:r>
            <a:r>
              <a:rPr lang="tr-TR" sz="2800" dirty="0" smtClean="0"/>
              <a:t>insan ruhu doyumunu </a:t>
            </a:r>
            <a:r>
              <a:rPr lang="tr-TR" dirty="0" smtClean="0"/>
              <a:t>da aramaktadır.</a:t>
            </a:r>
          </a:p>
          <a:p>
            <a:r>
              <a:rPr lang="tr-TR" dirty="0" smtClean="0"/>
              <a:t>Tüketiciler ürünlerini satın aldıkları şirketlerin değerlerini, </a:t>
            </a:r>
            <a:r>
              <a:rPr lang="tr-TR" i="1" dirty="0" smtClean="0"/>
              <a:t>dünyayı daha iyi bir yer yapma </a:t>
            </a:r>
            <a:r>
              <a:rPr lang="tr-TR" dirty="0" smtClean="0"/>
              <a:t>isteklerine uyumlu olup olmadığını bilmek istemektedir.</a:t>
            </a: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Pazarlama 3.0 ve Sosyal Sorumluluk</a:t>
            </a:r>
            <a:endParaRPr lang="tr-TR" b="1" dirty="0"/>
          </a:p>
        </p:txBody>
      </p:sp>
      <p:sp>
        <p:nvSpPr>
          <p:cNvPr id="5" name="4 Metin kutusu"/>
          <p:cNvSpPr txBox="1"/>
          <p:nvPr/>
        </p:nvSpPr>
        <p:spPr>
          <a:xfrm>
            <a:off x="395536" y="2132856"/>
            <a:ext cx="4968552" cy="923330"/>
          </a:xfrm>
          <a:prstGeom prst="rect">
            <a:avLst/>
          </a:prstGeom>
          <a:noFill/>
        </p:spPr>
        <p:txBody>
          <a:bodyPr wrap="square" rtlCol="0">
            <a:spAutoFit/>
          </a:bodyPr>
          <a:lstStyle/>
          <a:p>
            <a:r>
              <a:rPr lang="tr-TR" dirty="0" smtClean="0"/>
              <a:t>Tüketicilerin akıllarını, kalplerini ve ruhlarını hedefleyebilmek için, pazarlamacıların tüketicilerin arzularını ve endişelerini anlamaları gerekir.</a:t>
            </a:r>
            <a:endParaRPr lang="tr-TR" dirty="0"/>
          </a:p>
        </p:txBody>
      </p:sp>
      <p:sp>
        <p:nvSpPr>
          <p:cNvPr id="6" name="5 Metin kutusu"/>
          <p:cNvSpPr txBox="1"/>
          <p:nvPr/>
        </p:nvSpPr>
        <p:spPr>
          <a:xfrm>
            <a:off x="899592" y="3212976"/>
            <a:ext cx="7056784" cy="646331"/>
          </a:xfrm>
          <a:prstGeom prst="rect">
            <a:avLst/>
          </a:prstGeom>
          <a:noFill/>
        </p:spPr>
        <p:txBody>
          <a:bodyPr wrap="square" rtlCol="0">
            <a:spAutoFit/>
          </a:bodyPr>
          <a:lstStyle/>
          <a:p>
            <a:r>
              <a:rPr lang="tr-TR" dirty="0" smtClean="0"/>
              <a:t>Küreselleşme paradoksu çağında, tüketiciler toplumu ve dünyayı daha iyi, hatta yaşamak için ideal bir yer haline getirmek istemektedir.</a:t>
            </a:r>
            <a:endParaRPr lang="tr-TR" dirty="0"/>
          </a:p>
        </p:txBody>
      </p:sp>
      <p:sp>
        <p:nvSpPr>
          <p:cNvPr id="7" name="6 Metin kutusu"/>
          <p:cNvSpPr txBox="1"/>
          <p:nvPr/>
        </p:nvSpPr>
        <p:spPr>
          <a:xfrm>
            <a:off x="467544" y="4221088"/>
            <a:ext cx="7848872" cy="646331"/>
          </a:xfrm>
          <a:prstGeom prst="rect">
            <a:avLst/>
          </a:prstGeom>
          <a:noFill/>
        </p:spPr>
        <p:txBody>
          <a:bodyPr wrap="square" rtlCol="0">
            <a:spAutoFit/>
          </a:bodyPr>
          <a:lstStyle/>
          <a:p>
            <a:r>
              <a:rPr lang="tr-TR" dirty="0" smtClean="0"/>
              <a:t>Şirketler tüketicilerle aynı hayale sahip olmalıdır. ve bunları kurum kültürü, misyon, vizyon ve değerlere entegre etmelidir.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04664"/>
            <a:ext cx="8075240" cy="1143000"/>
          </a:xfrm>
        </p:spPr>
        <p:txBody>
          <a:bodyPr>
            <a:normAutofit/>
          </a:bodyPr>
          <a:lstStyle/>
          <a:p>
            <a:r>
              <a:rPr lang="tr-TR" b="1" dirty="0" smtClean="0"/>
              <a:t>KURUMSAL SOSYAL SORUMLULUK</a:t>
            </a:r>
            <a:endParaRPr lang="tr-TR" b="1" dirty="0"/>
          </a:p>
        </p:txBody>
      </p:sp>
      <p:sp>
        <p:nvSpPr>
          <p:cNvPr id="3" name="2 İçerik Yer Tutucusu"/>
          <p:cNvSpPr>
            <a:spLocks noGrp="1"/>
          </p:cNvSpPr>
          <p:nvPr>
            <p:ph idx="1"/>
          </p:nvPr>
        </p:nvSpPr>
        <p:spPr/>
        <p:txBody>
          <a:bodyPr>
            <a:normAutofit/>
          </a:bodyPr>
          <a:lstStyle/>
          <a:p>
            <a:r>
              <a:rPr lang="tr-TR" dirty="0" err="1" smtClean="0"/>
              <a:t>Bowen</a:t>
            </a:r>
            <a:r>
              <a:rPr lang="tr-TR" dirty="0" smtClean="0"/>
              <a:t>: “İş Adamının Sosyal Sorumluluğu” (1953)</a:t>
            </a:r>
          </a:p>
          <a:p>
            <a:r>
              <a:rPr lang="tr-TR" dirty="0" err="1" smtClean="0"/>
              <a:t>Kotler</a:t>
            </a:r>
            <a:r>
              <a:rPr lang="tr-TR" dirty="0" smtClean="0"/>
              <a:t> ve Lee: “kaynakların katkıları aracılığıyla toplumun refahını iyileştirmek için üstlenilen bir yükümlülük” </a:t>
            </a:r>
          </a:p>
          <a:p>
            <a:r>
              <a:rPr lang="tr-TR" dirty="0" err="1" smtClean="0"/>
              <a:t>Buchholtz</a:t>
            </a:r>
            <a:r>
              <a:rPr lang="tr-TR" dirty="0" smtClean="0"/>
              <a:t> ve </a:t>
            </a:r>
            <a:r>
              <a:rPr lang="tr-TR" dirty="0" err="1" smtClean="0"/>
              <a:t>Carroll</a:t>
            </a:r>
            <a:r>
              <a:rPr lang="tr-TR" dirty="0" smtClean="0"/>
              <a:t>: “bir kuruluşun insanları, toplumu ve çevreyi etkileyen her hareketinden sorumlu tutulması gerekliliği”</a:t>
            </a:r>
          </a:p>
          <a:p>
            <a:endParaRPr lang="tr-TR" dirty="0" smtClean="0"/>
          </a:p>
          <a:p>
            <a:r>
              <a:rPr lang="tr-TR" dirty="0" err="1" smtClean="0"/>
              <a:t>Dahlsrud</a:t>
            </a:r>
            <a:r>
              <a:rPr lang="tr-TR" dirty="0" smtClean="0"/>
              <a:t> çalışmasında kurumsal sosyal sorumluluğun tanımlarını çevresel boyut, sosyal boyut, ekonomik boyut, paydaş boyutu ve gönüllülük boyutu olmak üzere beş boyutta toplamıştır.</a:t>
            </a:r>
          </a:p>
          <a:p>
            <a:endParaRPr lang="tr-TR" dirty="0" smtClean="0"/>
          </a:p>
          <a:p>
            <a:pPr lvl="1"/>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60648"/>
            <a:ext cx="8003232" cy="1143000"/>
          </a:xfrm>
        </p:spPr>
        <p:txBody>
          <a:bodyPr>
            <a:normAutofit/>
          </a:bodyPr>
          <a:lstStyle/>
          <a:p>
            <a:r>
              <a:rPr lang="tr-TR" b="1" dirty="0" smtClean="0"/>
              <a:t>KURUMSAL SOSYAL SORUMLULUK</a:t>
            </a:r>
            <a:endParaRPr lang="tr-TR" dirty="0"/>
          </a:p>
        </p:txBody>
      </p:sp>
      <p:sp>
        <p:nvSpPr>
          <p:cNvPr id="3" name="2 İçerik Yer Tutucusu"/>
          <p:cNvSpPr>
            <a:spLocks noGrp="1"/>
          </p:cNvSpPr>
          <p:nvPr>
            <p:ph idx="1"/>
          </p:nvPr>
        </p:nvSpPr>
        <p:spPr>
          <a:xfrm>
            <a:off x="457200" y="1600200"/>
            <a:ext cx="4474840" cy="4525963"/>
          </a:xfrm>
        </p:spPr>
        <p:txBody>
          <a:bodyPr>
            <a:normAutofit/>
          </a:bodyPr>
          <a:lstStyle/>
          <a:p>
            <a:pPr marL="342900" lvl="3" indent="-342900">
              <a:buNone/>
            </a:pPr>
            <a:r>
              <a:rPr lang="tr-TR" sz="2400" b="1" dirty="0" smtClean="0"/>
              <a:t>Sosyal Sorumluluğun Boyutlar</a:t>
            </a:r>
            <a:r>
              <a:rPr lang="tr-TR" sz="2000" b="1" dirty="0" smtClean="0"/>
              <a:t>ı</a:t>
            </a:r>
          </a:p>
          <a:p>
            <a:pPr marL="342900" lvl="3" indent="-342900">
              <a:buNone/>
            </a:pPr>
            <a:endParaRPr lang="tr-TR" sz="1800" dirty="0" smtClean="0"/>
          </a:p>
          <a:p>
            <a:r>
              <a:rPr lang="tr-TR" sz="2000" dirty="0" err="1" smtClean="0"/>
              <a:t>Carroll’un</a:t>
            </a:r>
            <a:r>
              <a:rPr lang="tr-TR" sz="2000" dirty="0" smtClean="0"/>
              <a:t> 4 Boyutlu Sosyal Sorumluluk Modeli</a:t>
            </a:r>
          </a:p>
          <a:p>
            <a:pPr>
              <a:buNone/>
            </a:pPr>
            <a:endParaRPr lang="tr-TR" sz="2000" dirty="0" smtClean="0"/>
          </a:p>
          <a:p>
            <a:pPr>
              <a:buNone/>
            </a:pPr>
            <a:r>
              <a:rPr lang="tr-TR" sz="2000" dirty="0" err="1" smtClean="0"/>
              <a:t>Lantos'un</a:t>
            </a:r>
            <a:r>
              <a:rPr lang="tr-TR" sz="2000" dirty="0" smtClean="0"/>
              <a:t> sınıflandırması; </a:t>
            </a:r>
          </a:p>
          <a:p>
            <a:r>
              <a:rPr lang="tr-TR" sz="2000" dirty="0" smtClean="0"/>
              <a:t>hayırseverlik odaklı  KSS</a:t>
            </a:r>
          </a:p>
          <a:p>
            <a:r>
              <a:rPr lang="tr-TR" sz="2000" dirty="0" smtClean="0"/>
              <a:t>etik KSS</a:t>
            </a:r>
          </a:p>
          <a:p>
            <a:r>
              <a:rPr lang="tr-TR" sz="2000" dirty="0" smtClean="0"/>
              <a:t>stratejik KSS</a:t>
            </a:r>
          </a:p>
          <a:p>
            <a:endParaRPr lang="tr-TR" sz="2000" dirty="0" smtClean="0"/>
          </a:p>
          <a:p>
            <a:r>
              <a:rPr lang="tr-TR" sz="2000" dirty="0" err="1" smtClean="0"/>
              <a:t>Davis</a:t>
            </a:r>
            <a:r>
              <a:rPr lang="tr-TR" sz="2000" dirty="0" smtClean="0"/>
              <a:t> ve </a:t>
            </a:r>
            <a:r>
              <a:rPr lang="tr-TR" sz="2000" dirty="0" err="1" smtClean="0"/>
              <a:t>Blomstrom’un</a:t>
            </a:r>
            <a:r>
              <a:rPr lang="tr-TR" sz="2000" dirty="0" smtClean="0"/>
              <a:t> 3 Çember Modeli</a:t>
            </a:r>
            <a:endParaRPr lang="tr-TR" sz="2000" dirty="0"/>
          </a:p>
        </p:txBody>
      </p:sp>
      <p:pic>
        <p:nvPicPr>
          <p:cNvPr id="2050" name="Picture 2" descr="C:\Documents and Settings\user123\Desktop\2419_09_sek_9_2.gif"/>
          <p:cNvPicPr>
            <a:picLocks noChangeAspect="1" noChangeArrowheads="1"/>
          </p:cNvPicPr>
          <p:nvPr/>
        </p:nvPicPr>
        <p:blipFill>
          <a:blip r:embed="rId2" cstate="print"/>
          <a:srcRect/>
          <a:stretch>
            <a:fillRect/>
          </a:stretch>
        </p:blipFill>
        <p:spPr bwMode="auto">
          <a:xfrm>
            <a:off x="4860032" y="1628800"/>
            <a:ext cx="2933700" cy="1981200"/>
          </a:xfrm>
          <a:prstGeom prst="rect">
            <a:avLst/>
          </a:prstGeom>
          <a:noFill/>
        </p:spPr>
      </p:pic>
      <p:pic>
        <p:nvPicPr>
          <p:cNvPr id="1026" name="Picture 2" descr="C:\Users\gizemkose\Desktop\sosyal-sorumluluk-cemberi.jpg"/>
          <p:cNvPicPr>
            <a:picLocks noChangeAspect="1" noChangeArrowheads="1"/>
          </p:cNvPicPr>
          <p:nvPr/>
        </p:nvPicPr>
        <p:blipFill>
          <a:blip r:embed="rId3" cstate="print"/>
          <a:srcRect/>
          <a:stretch>
            <a:fillRect/>
          </a:stretch>
        </p:blipFill>
        <p:spPr bwMode="auto">
          <a:xfrm>
            <a:off x="4788024" y="3933056"/>
            <a:ext cx="3888432" cy="2526919"/>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04664"/>
            <a:ext cx="8229600" cy="990600"/>
          </a:xfrm>
        </p:spPr>
        <p:txBody>
          <a:bodyPr/>
          <a:lstStyle/>
          <a:p>
            <a:r>
              <a:rPr lang="tr-TR" b="1" dirty="0" smtClean="0"/>
              <a:t>MÜŞTERİ SADAKATİ</a:t>
            </a:r>
            <a:endParaRPr lang="tr-TR" b="1" dirty="0"/>
          </a:p>
        </p:txBody>
      </p:sp>
      <p:sp>
        <p:nvSpPr>
          <p:cNvPr id="3" name="2 İçerik Yer Tutucusu"/>
          <p:cNvSpPr>
            <a:spLocks noGrp="1"/>
          </p:cNvSpPr>
          <p:nvPr>
            <p:ph idx="1"/>
          </p:nvPr>
        </p:nvSpPr>
        <p:spPr/>
        <p:txBody>
          <a:bodyPr>
            <a:normAutofit/>
          </a:bodyPr>
          <a:lstStyle/>
          <a:p>
            <a:pPr>
              <a:buNone/>
            </a:pPr>
            <a:r>
              <a:rPr lang="tr-TR" sz="2000" dirty="0" smtClean="0"/>
              <a:t>      </a:t>
            </a:r>
            <a:r>
              <a:rPr lang="tr-TR" sz="2000" b="1" dirty="0" smtClean="0"/>
              <a:t>Sadakat</a:t>
            </a:r>
            <a:r>
              <a:rPr lang="tr-TR" sz="2000" dirty="0" smtClean="0"/>
              <a:t> tüketiciyi bir markayla ilişki kurmaya yönlendiren tutumsal bir bağlılığın ifadesi, tekrar satın alımların bir düzeni ve müşterinin kişisel özellikleri, içinde bulunduğu koşulları ve/ veya satın alma gücü tarafından yönlendirilen davranışlarının bileşimidir.</a:t>
            </a:r>
          </a:p>
          <a:p>
            <a:pPr>
              <a:buNone/>
            </a:pPr>
            <a:endParaRPr lang="tr-TR" sz="2000" dirty="0" smtClean="0"/>
          </a:p>
          <a:p>
            <a:r>
              <a:rPr lang="tr-TR" sz="2000" dirty="0" smtClean="0"/>
              <a:t>Tutumsal Sadakat</a:t>
            </a:r>
          </a:p>
          <a:p>
            <a:r>
              <a:rPr lang="tr-TR" sz="2000" dirty="0" smtClean="0"/>
              <a:t>Davranışsal Sadakat</a:t>
            </a:r>
          </a:p>
          <a:p>
            <a:r>
              <a:rPr lang="tr-TR" sz="2000" dirty="0" smtClean="0"/>
              <a:t>Karma Sadakat</a:t>
            </a:r>
          </a:p>
          <a:p>
            <a:pPr>
              <a:buNone/>
            </a:pPr>
            <a:endParaRPr lang="tr-TR" dirty="0"/>
          </a:p>
          <a:p>
            <a:pPr>
              <a:buNone/>
            </a:pPr>
            <a:r>
              <a:rPr lang="tr-TR" sz="2000" dirty="0" smtClean="0"/>
              <a:t>      </a:t>
            </a:r>
            <a:r>
              <a:rPr lang="tr-TR" sz="2000" b="1" dirty="0" smtClean="0"/>
              <a:t>Servis</a:t>
            </a:r>
            <a:r>
              <a:rPr lang="tr-TR" sz="2000" dirty="0" smtClean="0"/>
              <a:t> </a:t>
            </a:r>
            <a:r>
              <a:rPr lang="tr-TR" sz="2000" b="1" dirty="0" smtClean="0"/>
              <a:t>sadakati</a:t>
            </a:r>
            <a:r>
              <a:rPr lang="tr-TR" sz="2000" dirty="0" smtClean="0"/>
              <a:t> bir tüketicinin bir servis sağlayıcına karşı tekrarlı satın alma davranışı gösterme, servis sağlayıcıya karşı olumlu tutum eğilimi ve belirli bir servise ihtiyaç duyduğunda sadece o servis sağlayıcıyı kullanmayı düşünme derecesidir.</a:t>
            </a:r>
          </a:p>
          <a:p>
            <a:pPr>
              <a:buNone/>
            </a:pPr>
            <a:endParaRPr lang="tr-TR" sz="20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6869</TotalTime>
  <Words>1204</Words>
  <Application>Microsoft Office PowerPoint</Application>
  <PresentationFormat>Ekran Gösterisi (4:3)</PresentationFormat>
  <Paragraphs>155</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Clarity</vt:lpstr>
      <vt:lpstr>Slayt 1</vt:lpstr>
      <vt:lpstr>Giriş</vt:lpstr>
      <vt:lpstr>Giriş</vt:lpstr>
      <vt:lpstr>Pazarlama Anlayışındaki Değişimler ve Pazarlama 3.0</vt:lpstr>
      <vt:lpstr>Pazarlama 3.0 ve Sosyal Sorumluluk</vt:lpstr>
      <vt:lpstr>Pazarlama 3.0 ve Sosyal Sorumluluk</vt:lpstr>
      <vt:lpstr>KURUMSAL SOSYAL SORUMLULUK</vt:lpstr>
      <vt:lpstr>KURUMSAL SOSYAL SORUMLULUK</vt:lpstr>
      <vt:lpstr>MÜŞTERİ SADAKATİ</vt:lpstr>
      <vt:lpstr>MÜŞTERİ TATMİNİ</vt:lpstr>
      <vt:lpstr>                ARAŞTIRMANIN AMACI</vt:lpstr>
      <vt:lpstr>ARAŞTIRMA MODELİ</vt:lpstr>
      <vt:lpstr>ARAŞTIRMA HİPOTEZLERİ</vt:lpstr>
      <vt:lpstr>                 VERİ TOPLAMA YÖNTEMİ</vt:lpstr>
      <vt:lpstr>ÖRNEKLEME SÜRECİ</vt:lpstr>
      <vt:lpstr>Örnek Karakteristikleri</vt:lpstr>
      <vt:lpstr>GÜVENİLİRLİK ANALİZİ</vt:lpstr>
      <vt:lpstr>FAKTÖRLERİN GÜVENİLİRLİK ANALİZİ</vt:lpstr>
      <vt:lpstr>Regresyon Analizi Sonuçları</vt:lpstr>
      <vt:lpstr>Sonuç ve Öneriler</vt:lpstr>
      <vt:lpstr>Sonuç ve Öneriler</vt:lpstr>
      <vt:lpstr>Slayt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gizemkose</cp:lastModifiedBy>
  <cp:revision>236</cp:revision>
  <dcterms:created xsi:type="dcterms:W3CDTF">2014-10-31T13:46:22Z</dcterms:created>
  <dcterms:modified xsi:type="dcterms:W3CDTF">2015-05-29T16:28:45Z</dcterms:modified>
</cp:coreProperties>
</file>