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12" r:id="rId1"/>
  </p:sldMasterIdLst>
  <p:notesMasterIdLst>
    <p:notesMasterId r:id="rId17"/>
  </p:notesMasterIdLst>
  <p:sldIdLst>
    <p:sldId id="256" r:id="rId2"/>
    <p:sldId id="283" r:id="rId3"/>
    <p:sldId id="291" r:id="rId4"/>
    <p:sldId id="284" r:id="rId5"/>
    <p:sldId id="285" r:id="rId6"/>
    <p:sldId id="288" r:id="rId7"/>
    <p:sldId id="289" r:id="rId8"/>
    <p:sldId id="266" r:id="rId9"/>
    <p:sldId id="290" r:id="rId10"/>
    <p:sldId id="296" r:id="rId11"/>
    <p:sldId id="263" r:id="rId12"/>
    <p:sldId id="270" r:id="rId13"/>
    <p:sldId id="295" r:id="rId14"/>
    <p:sldId id="272" r:id="rId15"/>
    <p:sldId id="280"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57" autoAdjust="0"/>
  </p:normalViewPr>
  <p:slideViewPr>
    <p:cSldViewPr>
      <p:cViewPr varScale="1">
        <p:scale>
          <a:sx n="73" d="100"/>
          <a:sy n="73" d="100"/>
        </p:scale>
        <p:origin x="-113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dirty="0"/>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9A5D8A4-4CA9-4D12-A2B4-0EA883A01D18}" type="datetimeFigureOut">
              <a:rPr lang="en-US"/>
              <a:pPr>
                <a:defRPr/>
              </a:pPr>
              <a:t>6/12/2015</a:t>
            </a:fld>
            <a:endParaRPr lang="en-US" dirty="0"/>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en-US" noProof="0"/>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BFEAE7E-C937-460F-B8BE-F71A5B7EE2BF}" type="slidenum">
              <a:rPr lang="en-US"/>
              <a:pPr>
                <a:defRPr/>
              </a:pPr>
              <a:t>‹#›</a:t>
            </a:fld>
            <a:endParaRPr lang="en-US" dirty="0"/>
          </a:p>
        </p:txBody>
      </p:sp>
    </p:spTree>
    <p:extLst>
      <p:ext uri="{BB962C8B-B14F-4D97-AF65-F5344CB8AC3E}">
        <p14:creationId xmlns:p14="http://schemas.microsoft.com/office/powerpoint/2010/main" val="16896485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Date Placeholder 29"/>
          <p:cNvSpPr>
            <a:spLocks noGrp="1"/>
          </p:cNvSpPr>
          <p:nvPr>
            <p:ph type="dt" sz="half" idx="10"/>
          </p:nvPr>
        </p:nvSpPr>
        <p:spPr/>
        <p:txBody>
          <a:bodyPr/>
          <a:lstStyle>
            <a:lvl1pPr>
              <a:defRPr/>
            </a:lvl1pPr>
          </a:lstStyle>
          <a:p>
            <a:pPr>
              <a:defRPr/>
            </a:pPr>
            <a:fld id="{4BC442B6-A63F-48BD-BC8B-99827CD03646}" type="datetime1">
              <a:rPr lang="en-US"/>
              <a:pPr>
                <a:defRPr/>
              </a:pPr>
              <a:t>6/12/2015</a:t>
            </a:fld>
            <a:endParaRPr lang="en-US" dirty="0"/>
          </a:p>
        </p:txBody>
      </p:sp>
      <p:sp>
        <p:nvSpPr>
          <p:cNvPr id="5" name="Footer Placeholder 18"/>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6" name="Slide Number Placeholder 26"/>
          <p:cNvSpPr>
            <a:spLocks noGrp="1"/>
          </p:cNvSpPr>
          <p:nvPr>
            <p:ph type="sldNum" sz="quarter" idx="12"/>
          </p:nvPr>
        </p:nvSpPr>
        <p:spPr/>
        <p:txBody>
          <a:bodyPr/>
          <a:lstStyle>
            <a:lvl1pPr>
              <a:defRPr/>
            </a:lvl1pPr>
          </a:lstStyle>
          <a:p>
            <a:pPr>
              <a:defRPr/>
            </a:pPr>
            <a:fld id="{50B52C0C-6781-437D-8606-48B776B4CA5E}"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9"/>
          <p:cNvSpPr>
            <a:spLocks noGrp="1"/>
          </p:cNvSpPr>
          <p:nvPr>
            <p:ph type="dt" sz="half" idx="10"/>
          </p:nvPr>
        </p:nvSpPr>
        <p:spPr/>
        <p:txBody>
          <a:bodyPr/>
          <a:lstStyle>
            <a:lvl1pPr>
              <a:defRPr/>
            </a:lvl1pPr>
          </a:lstStyle>
          <a:p>
            <a:pPr>
              <a:defRPr/>
            </a:pPr>
            <a:fld id="{DECA50F7-52C6-48CD-B876-FC3B34737A4B}" type="datetime1">
              <a:rPr lang="en-US"/>
              <a:pPr>
                <a:defRPr/>
              </a:pPr>
              <a:t>6/12/2015</a:t>
            </a:fld>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6" name="Slide Number Placeholder 17"/>
          <p:cNvSpPr>
            <a:spLocks noGrp="1"/>
          </p:cNvSpPr>
          <p:nvPr>
            <p:ph type="sldNum" sz="quarter" idx="12"/>
          </p:nvPr>
        </p:nvSpPr>
        <p:spPr/>
        <p:txBody>
          <a:bodyPr/>
          <a:lstStyle>
            <a:lvl1pPr>
              <a:defRPr/>
            </a:lvl1pPr>
          </a:lstStyle>
          <a:p>
            <a:pPr>
              <a:defRPr/>
            </a:pPr>
            <a:fld id="{77319DF4-B382-4A39-A7D9-144C727E31B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9"/>
          <p:cNvSpPr>
            <a:spLocks noGrp="1"/>
          </p:cNvSpPr>
          <p:nvPr>
            <p:ph type="dt" sz="half" idx="10"/>
          </p:nvPr>
        </p:nvSpPr>
        <p:spPr/>
        <p:txBody>
          <a:bodyPr/>
          <a:lstStyle>
            <a:lvl1pPr>
              <a:defRPr/>
            </a:lvl1pPr>
          </a:lstStyle>
          <a:p>
            <a:pPr>
              <a:defRPr/>
            </a:pPr>
            <a:fld id="{7D8E5A75-74F4-4EBD-B440-F74784C9F733}" type="datetime1">
              <a:rPr lang="en-US"/>
              <a:pPr>
                <a:defRPr/>
              </a:pPr>
              <a:t>6/12/2015</a:t>
            </a:fld>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6" name="Slide Number Placeholder 17"/>
          <p:cNvSpPr>
            <a:spLocks noGrp="1"/>
          </p:cNvSpPr>
          <p:nvPr>
            <p:ph type="sldNum" sz="quarter" idx="12"/>
          </p:nvPr>
        </p:nvSpPr>
        <p:spPr/>
        <p:txBody>
          <a:bodyPr/>
          <a:lstStyle>
            <a:lvl1pPr>
              <a:defRPr/>
            </a:lvl1pPr>
          </a:lstStyle>
          <a:p>
            <a:pPr>
              <a:defRPr/>
            </a:pPr>
            <a:fld id="{93758EC4-4EC4-4BCF-8E89-8C66E6C9BA5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9"/>
          <p:cNvSpPr>
            <a:spLocks noGrp="1"/>
          </p:cNvSpPr>
          <p:nvPr>
            <p:ph type="dt" sz="half" idx="10"/>
          </p:nvPr>
        </p:nvSpPr>
        <p:spPr/>
        <p:txBody>
          <a:bodyPr/>
          <a:lstStyle>
            <a:lvl1pPr>
              <a:defRPr/>
            </a:lvl1pPr>
          </a:lstStyle>
          <a:p>
            <a:pPr>
              <a:defRPr/>
            </a:pPr>
            <a:fld id="{08A348C3-89FC-4657-8BFE-D7CD2BACA721}" type="datetime1">
              <a:rPr lang="en-US"/>
              <a:pPr>
                <a:defRPr/>
              </a:pPr>
              <a:t>6/12/2015</a:t>
            </a:fld>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6" name="Slide Number Placeholder 17"/>
          <p:cNvSpPr>
            <a:spLocks noGrp="1"/>
          </p:cNvSpPr>
          <p:nvPr>
            <p:ph type="sldNum" sz="quarter" idx="12"/>
          </p:nvPr>
        </p:nvSpPr>
        <p:spPr/>
        <p:txBody>
          <a:bodyPr/>
          <a:lstStyle>
            <a:lvl1pPr>
              <a:defRPr/>
            </a:lvl1pPr>
          </a:lstStyle>
          <a:p>
            <a:pPr>
              <a:defRPr/>
            </a:pPr>
            <a:fld id="{AA0CD7B1-7FE7-42D6-AE93-645803CB9BA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vl1pPr>
          </a:lstStyle>
          <a:p>
            <a:pPr>
              <a:defRPr/>
            </a:pPr>
            <a:fld id="{5B81446E-32C8-4952-B2BA-2AD732B2774E}" type="datetime1">
              <a:rPr lang="en-US"/>
              <a:pPr>
                <a:defRPr/>
              </a:pPr>
              <a:t>6/12/2015</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6" name="Slide Number Placeholder 5"/>
          <p:cNvSpPr>
            <a:spLocks noGrp="1"/>
          </p:cNvSpPr>
          <p:nvPr>
            <p:ph type="sldNum" sz="quarter" idx="12"/>
          </p:nvPr>
        </p:nvSpPr>
        <p:spPr/>
        <p:txBody>
          <a:bodyPr/>
          <a:lstStyle>
            <a:lvl1pPr>
              <a:defRPr/>
            </a:lvl1pPr>
          </a:lstStyle>
          <a:p>
            <a:pPr>
              <a:defRPr/>
            </a:pPr>
            <a:fld id="{38BE517D-4107-4547-9447-956A5C52E74B}"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9"/>
          <p:cNvSpPr>
            <a:spLocks noGrp="1"/>
          </p:cNvSpPr>
          <p:nvPr>
            <p:ph type="dt" sz="half" idx="10"/>
          </p:nvPr>
        </p:nvSpPr>
        <p:spPr/>
        <p:txBody>
          <a:bodyPr/>
          <a:lstStyle>
            <a:lvl1pPr>
              <a:defRPr/>
            </a:lvl1pPr>
          </a:lstStyle>
          <a:p>
            <a:pPr>
              <a:defRPr/>
            </a:pPr>
            <a:fld id="{486093C9-313A-40A3-8D50-CD942DDF8D76}" type="datetime1">
              <a:rPr lang="en-US"/>
              <a:pPr>
                <a:defRPr/>
              </a:pPr>
              <a:t>6/12/2015</a:t>
            </a:fld>
            <a:endParaRPr lang="en-US" dirty="0"/>
          </a:p>
        </p:txBody>
      </p:sp>
      <p:sp>
        <p:nvSpPr>
          <p:cNvPr id="6" name="Footer Placeholder 21"/>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7" name="Slide Number Placeholder 17"/>
          <p:cNvSpPr>
            <a:spLocks noGrp="1"/>
          </p:cNvSpPr>
          <p:nvPr>
            <p:ph type="sldNum" sz="quarter" idx="12"/>
          </p:nvPr>
        </p:nvSpPr>
        <p:spPr/>
        <p:txBody>
          <a:bodyPr/>
          <a:lstStyle>
            <a:lvl1pPr>
              <a:defRPr/>
            </a:lvl1pPr>
          </a:lstStyle>
          <a:p>
            <a:pPr>
              <a:defRPr/>
            </a:pPr>
            <a:fld id="{896C4D3A-108A-4629-B8AF-75CAAF7D745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9"/>
          <p:cNvSpPr>
            <a:spLocks noGrp="1"/>
          </p:cNvSpPr>
          <p:nvPr>
            <p:ph type="dt" sz="half" idx="10"/>
          </p:nvPr>
        </p:nvSpPr>
        <p:spPr/>
        <p:txBody>
          <a:bodyPr/>
          <a:lstStyle>
            <a:lvl1pPr>
              <a:defRPr/>
            </a:lvl1pPr>
          </a:lstStyle>
          <a:p>
            <a:pPr>
              <a:defRPr/>
            </a:pPr>
            <a:fld id="{9F66224B-4275-43E9-8182-6BB99B01F5A7}" type="datetime1">
              <a:rPr lang="en-US"/>
              <a:pPr>
                <a:defRPr/>
              </a:pPr>
              <a:t>6/12/2015</a:t>
            </a:fld>
            <a:endParaRPr lang="en-US" dirty="0"/>
          </a:p>
        </p:txBody>
      </p:sp>
      <p:sp>
        <p:nvSpPr>
          <p:cNvPr id="8" name="Footer Placeholder 21"/>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9" name="Slide Number Placeholder 17"/>
          <p:cNvSpPr>
            <a:spLocks noGrp="1"/>
          </p:cNvSpPr>
          <p:nvPr>
            <p:ph type="sldNum" sz="quarter" idx="12"/>
          </p:nvPr>
        </p:nvSpPr>
        <p:spPr/>
        <p:txBody>
          <a:bodyPr/>
          <a:lstStyle>
            <a:lvl1pPr>
              <a:defRPr/>
            </a:lvl1pPr>
          </a:lstStyle>
          <a:p>
            <a:pPr>
              <a:defRPr/>
            </a:pPr>
            <a:fld id="{D50A0CD0-3C07-4CA8-AE0C-B9C8890410B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Date Placeholder 9"/>
          <p:cNvSpPr>
            <a:spLocks noGrp="1"/>
          </p:cNvSpPr>
          <p:nvPr>
            <p:ph type="dt" sz="half" idx="10"/>
          </p:nvPr>
        </p:nvSpPr>
        <p:spPr/>
        <p:txBody>
          <a:bodyPr/>
          <a:lstStyle>
            <a:lvl1pPr>
              <a:defRPr/>
            </a:lvl1pPr>
          </a:lstStyle>
          <a:p>
            <a:pPr>
              <a:defRPr/>
            </a:pPr>
            <a:fld id="{56FF8D7C-91C9-49F9-9C2D-DF96FB8E4CE1}" type="datetime1">
              <a:rPr lang="en-US"/>
              <a:pPr>
                <a:defRPr/>
              </a:pPr>
              <a:t>6/12/2015</a:t>
            </a:fld>
            <a:endParaRPr lang="en-US" dirty="0"/>
          </a:p>
        </p:txBody>
      </p:sp>
      <p:sp>
        <p:nvSpPr>
          <p:cNvPr id="4" name="Footer Placeholder 21"/>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5" name="Slide Number Placeholder 17"/>
          <p:cNvSpPr>
            <a:spLocks noGrp="1"/>
          </p:cNvSpPr>
          <p:nvPr>
            <p:ph type="sldNum" sz="quarter" idx="12"/>
          </p:nvPr>
        </p:nvSpPr>
        <p:spPr/>
        <p:txBody>
          <a:bodyPr/>
          <a:lstStyle>
            <a:lvl1pPr>
              <a:defRPr/>
            </a:lvl1pPr>
          </a:lstStyle>
          <a:p>
            <a:pPr>
              <a:defRPr/>
            </a:pPr>
            <a:fld id="{6544E122-886A-4014-B3AE-CC2A95FB3BD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1A617984-BF7F-4C82-A915-1F124278F4EF}" type="datetime1">
              <a:rPr lang="en-US"/>
              <a:pPr>
                <a:defRPr/>
              </a:pPr>
              <a:t>6/12/2015</a:t>
            </a:fld>
            <a:endParaRPr lang="en-US" dirty="0"/>
          </a:p>
        </p:txBody>
      </p:sp>
      <p:sp>
        <p:nvSpPr>
          <p:cNvPr id="3" name="Footer Placeholder 21"/>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4" name="Slide Number Placeholder 17"/>
          <p:cNvSpPr>
            <a:spLocks noGrp="1"/>
          </p:cNvSpPr>
          <p:nvPr>
            <p:ph type="sldNum" sz="quarter" idx="12"/>
          </p:nvPr>
        </p:nvSpPr>
        <p:spPr/>
        <p:txBody>
          <a:bodyPr/>
          <a:lstStyle>
            <a:lvl1pPr>
              <a:defRPr/>
            </a:lvl1pPr>
          </a:lstStyle>
          <a:p>
            <a:pPr>
              <a:defRPr/>
            </a:pPr>
            <a:fld id="{8EF7BE71-81BB-4863-B15D-3AE183EF745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9"/>
          <p:cNvSpPr>
            <a:spLocks noGrp="1"/>
          </p:cNvSpPr>
          <p:nvPr>
            <p:ph type="dt" sz="half" idx="10"/>
          </p:nvPr>
        </p:nvSpPr>
        <p:spPr/>
        <p:txBody>
          <a:bodyPr/>
          <a:lstStyle>
            <a:lvl1pPr>
              <a:defRPr/>
            </a:lvl1pPr>
          </a:lstStyle>
          <a:p>
            <a:pPr>
              <a:defRPr/>
            </a:pPr>
            <a:fld id="{807302B2-97CD-4D83-9471-37821E3D53C5}" type="datetime1">
              <a:rPr lang="en-US"/>
              <a:pPr>
                <a:defRPr/>
              </a:pPr>
              <a:t>6/12/2015</a:t>
            </a:fld>
            <a:endParaRPr lang="en-US" dirty="0"/>
          </a:p>
        </p:txBody>
      </p:sp>
      <p:sp>
        <p:nvSpPr>
          <p:cNvPr id="6" name="Footer Placeholder 21"/>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7" name="Slide Number Placeholder 17"/>
          <p:cNvSpPr>
            <a:spLocks noGrp="1"/>
          </p:cNvSpPr>
          <p:nvPr>
            <p:ph type="sldNum" sz="quarter" idx="12"/>
          </p:nvPr>
        </p:nvSpPr>
        <p:spPr/>
        <p:txBody>
          <a:bodyPr/>
          <a:lstStyle>
            <a:lvl1pPr>
              <a:defRPr/>
            </a:lvl1pPr>
          </a:lstStyle>
          <a:p>
            <a:pPr>
              <a:defRPr/>
            </a:pPr>
            <a:fld id="{194907C9-6D48-4298-8A7B-1E9AD8761CF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Date Placeholder 4"/>
          <p:cNvSpPr>
            <a:spLocks noGrp="1"/>
          </p:cNvSpPr>
          <p:nvPr>
            <p:ph type="dt" sz="half" idx="10"/>
          </p:nvPr>
        </p:nvSpPr>
        <p:spPr/>
        <p:txBody>
          <a:bodyPr/>
          <a:lstStyle>
            <a:lvl1pPr>
              <a:defRPr/>
            </a:lvl1pPr>
          </a:lstStyle>
          <a:p>
            <a:pPr>
              <a:defRPr/>
            </a:pPr>
            <a:fld id="{638D81F4-FBF0-47F8-B2A1-593A1D7C1A1B}" type="datetime1">
              <a:rPr lang="en-US"/>
              <a:pPr>
                <a:defRPr/>
              </a:pPr>
              <a:t>6/12/2015</a:t>
            </a:fld>
            <a:endParaRPr lang="en-US" dirty="0"/>
          </a:p>
        </p:txBody>
      </p:sp>
      <p:sp>
        <p:nvSpPr>
          <p:cNvPr id="10" name="Footer Placeholder 5"/>
          <p:cNvSpPr>
            <a:spLocks noGrp="1"/>
          </p:cNvSpPr>
          <p:nvPr>
            <p:ph type="ftr" sz="quarter" idx="11"/>
          </p:nvPr>
        </p:nvSpPr>
        <p:spPr/>
        <p:txBody>
          <a:bodyPr/>
          <a:lstStyle>
            <a:lvl1pPr>
              <a:defRPr/>
            </a:lvl1pPr>
          </a:lstStyle>
          <a:p>
            <a:pPr>
              <a:defRPr/>
            </a:pPr>
            <a:r>
              <a:rPr lang="en-US" dirty="0"/>
              <a:t>© Altıniğne &amp; </a:t>
            </a:r>
            <a:r>
              <a:rPr lang="en-US" dirty="0" err="1"/>
              <a:t>Bilgin-Wührer</a:t>
            </a:r>
            <a:r>
              <a:rPr lang="en-US" dirty="0"/>
              <a:t>,   Marketing Trends Conference, Paris 2015</a:t>
            </a: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567065A3-2108-4725-A017-1C9C5E3AC97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tr-TR" smtClean="0"/>
              <a:t>Asıl başlık stili için tıklatın</a:t>
            </a:r>
            <a:endParaRPr lang="en-US" smtClean="0"/>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4E06954E-3A38-4D55-8B0F-4A742ED768B0}" type="datetime1">
              <a:rPr lang="en-US"/>
              <a:pPr>
                <a:defRPr/>
              </a:pPr>
              <a:t>6/12/2015</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r>
              <a:rPr lang="en-US" dirty="0"/>
              <a:t>© Altıniğne &amp; </a:t>
            </a:r>
            <a:r>
              <a:rPr lang="en-US" dirty="0" err="1"/>
              <a:t>Bilgin-Wührer</a:t>
            </a:r>
            <a:r>
              <a:rPr lang="en-US" dirty="0"/>
              <a:t>,   Marketing Trends Conference, Paris 2015</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FFE0A50D-80C8-4ECF-AC7C-67713ACD7BD1}" type="slidenum">
              <a:rPr lang="en-US"/>
              <a:pPr>
                <a:defRPr/>
              </a:pPr>
              <a:t>‹#›</a:t>
            </a:fld>
            <a:endParaRPr lang="en-US"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grpSp>
    </p:spTree>
  </p:cSld>
  <p:clrMap bg1="lt1" tx1="dk1" bg2="lt2" tx2="dk2" accent1="accent1" accent2="accent2" accent3="accent3" accent4="accent4" accent5="accent5" accent6="accent6" hlink="hlink" folHlink="folHlink"/>
  <p:sldLayoutIdLst>
    <p:sldLayoutId id="2147483924" r:id="rId1"/>
    <p:sldLayoutId id="2147483923" r:id="rId2"/>
    <p:sldLayoutId id="2147483925" r:id="rId3"/>
    <p:sldLayoutId id="2147483922" r:id="rId4"/>
    <p:sldLayoutId id="2147483921" r:id="rId5"/>
    <p:sldLayoutId id="2147483920" r:id="rId6"/>
    <p:sldLayoutId id="2147483919" r:id="rId7"/>
    <p:sldLayoutId id="2147483918" r:id="rId8"/>
    <p:sldLayoutId id="2147483926" r:id="rId9"/>
    <p:sldLayoutId id="2147483917" r:id="rId10"/>
    <p:sldLayoutId id="2147483916" r:id="rId11"/>
  </p:sldLayoutIdLst>
  <p:hf hd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karaosman5@itu.edu.tr" TargetMode="External"/><Relationship Id="rId2" Type="http://schemas.openxmlformats.org/officeDocument/2006/relationships/hyperlink" Target="mailto:nesenur.altinigne@bilgi.edu.t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2924944"/>
            <a:ext cx="7772400" cy="2691730"/>
          </a:xfrm>
        </p:spPr>
        <p:txBody>
          <a:bodyPr>
            <a:normAutofit fontScale="90000"/>
          </a:bodyPr>
          <a:lstStyle/>
          <a:p>
            <a:r>
              <a:rPr lang="tr-TR" sz="3300" dirty="0">
                <a:solidFill>
                  <a:schemeClr val="bg1"/>
                </a:solidFill>
                <a:effectLst/>
              </a:rPr>
              <a:t>KURUMSAL KİMLİKTE ETİK VURGUSUNUN </a:t>
            </a:r>
            <a:r>
              <a:rPr lang="tr-TR" sz="3300" dirty="0" smtClean="0">
                <a:solidFill>
                  <a:schemeClr val="bg1"/>
                </a:solidFill>
                <a:effectLst/>
              </a:rPr>
              <a:t>KURUMSAL SOSYAL SORUMLULUK VE </a:t>
            </a:r>
            <a:r>
              <a:rPr lang="tr-TR" sz="3300" dirty="0">
                <a:solidFill>
                  <a:schemeClr val="bg1"/>
                </a:solidFill>
                <a:effectLst/>
              </a:rPr>
              <a:t>TÜKETİCİ EKSTRA ROL DAVRANIŞI İLİŞKİSİNE ETKİSİ</a:t>
            </a:r>
            <a:r>
              <a:rPr lang="tr-TR" sz="3600" dirty="0">
                <a:effectLst/>
              </a:rPr>
              <a:t/>
            </a:r>
            <a:br>
              <a:rPr lang="tr-TR" sz="3600" dirty="0">
                <a:effectLst/>
              </a:rPr>
            </a:br>
            <a:r>
              <a:rPr lang="tr-TR" dirty="0">
                <a:effectLst/>
              </a:rPr>
              <a:t> </a:t>
            </a:r>
            <a:br>
              <a:rPr lang="tr-TR" dirty="0">
                <a:effectLst/>
              </a:rPr>
            </a:br>
            <a:endParaRPr lang="en-US" dirty="0">
              <a:solidFill>
                <a:srgbClr val="00B0F0"/>
              </a:solidFill>
            </a:endParaRPr>
          </a:p>
        </p:txBody>
      </p:sp>
      <p:sp>
        <p:nvSpPr>
          <p:cNvPr id="14338" name="Alt Başlık 2"/>
          <p:cNvSpPr>
            <a:spLocks noGrp="1"/>
          </p:cNvSpPr>
          <p:nvPr>
            <p:ph type="subTitle" idx="1"/>
          </p:nvPr>
        </p:nvSpPr>
        <p:spPr>
          <a:xfrm>
            <a:off x="611560" y="4149080"/>
            <a:ext cx="7848351" cy="2279650"/>
          </a:xfrm>
        </p:spPr>
        <p:txBody>
          <a:bodyPr/>
          <a:lstStyle/>
          <a:p>
            <a:pPr marR="0"/>
            <a:endParaRPr lang="tr-TR" dirty="0" smtClean="0"/>
          </a:p>
          <a:p>
            <a:pPr marR="0"/>
            <a:r>
              <a:rPr lang="tr-TR" dirty="0" smtClean="0">
                <a:solidFill>
                  <a:schemeClr val="bg1"/>
                </a:solidFill>
              </a:rPr>
              <a:t>Doç. Dr. Elif Karaosmanoğlu</a:t>
            </a:r>
          </a:p>
          <a:p>
            <a:pPr marR="0"/>
            <a:r>
              <a:rPr lang="tr-TR" sz="1800" dirty="0" smtClean="0">
                <a:solidFill>
                  <a:schemeClr val="bg1"/>
                </a:solidFill>
              </a:rPr>
              <a:t>Istanbul Teknik Universitesi</a:t>
            </a:r>
            <a:endParaRPr lang="en-US" sz="1800" dirty="0" smtClean="0">
              <a:solidFill>
                <a:schemeClr val="bg1"/>
              </a:solidFill>
            </a:endParaRPr>
          </a:p>
          <a:p>
            <a:pPr marR="0"/>
            <a:r>
              <a:rPr lang="en-US" dirty="0">
                <a:solidFill>
                  <a:schemeClr val="bg1"/>
                </a:solidFill>
              </a:rPr>
              <a:t>Ne</a:t>
            </a:r>
            <a:r>
              <a:rPr lang="tr-TR" dirty="0">
                <a:solidFill>
                  <a:schemeClr val="bg1"/>
                </a:solidFill>
              </a:rPr>
              <a:t>ş</a:t>
            </a:r>
            <a:r>
              <a:rPr lang="en-US" dirty="0">
                <a:solidFill>
                  <a:schemeClr val="bg1"/>
                </a:solidFill>
              </a:rPr>
              <a:t>enur Alt</a:t>
            </a:r>
            <a:r>
              <a:rPr lang="tr-TR" dirty="0">
                <a:solidFill>
                  <a:schemeClr val="bg1"/>
                </a:solidFill>
              </a:rPr>
              <a:t>ı</a:t>
            </a:r>
            <a:r>
              <a:rPr lang="en-US" dirty="0">
                <a:solidFill>
                  <a:schemeClr val="bg1"/>
                </a:solidFill>
              </a:rPr>
              <a:t>ni</a:t>
            </a:r>
            <a:r>
              <a:rPr lang="tr-TR" dirty="0">
                <a:solidFill>
                  <a:schemeClr val="bg1"/>
                </a:solidFill>
              </a:rPr>
              <a:t>ğ</a:t>
            </a:r>
            <a:r>
              <a:rPr lang="en-US" dirty="0">
                <a:solidFill>
                  <a:schemeClr val="bg1"/>
                </a:solidFill>
              </a:rPr>
              <a:t>ne    </a:t>
            </a:r>
            <a:endParaRPr lang="tr-TR" dirty="0">
              <a:solidFill>
                <a:schemeClr val="bg1"/>
              </a:solidFill>
            </a:endParaRPr>
          </a:p>
          <a:p>
            <a:pPr marR="0"/>
            <a:r>
              <a:rPr lang="tr-TR" sz="1800" dirty="0" smtClean="0">
                <a:solidFill>
                  <a:schemeClr val="bg1"/>
                </a:solidFill>
              </a:rPr>
              <a:t>Istanbul </a:t>
            </a:r>
            <a:r>
              <a:rPr lang="tr-TR" sz="1800" dirty="0">
                <a:solidFill>
                  <a:schemeClr val="bg1"/>
                </a:solidFill>
              </a:rPr>
              <a:t>Bilgi  </a:t>
            </a:r>
            <a:r>
              <a:rPr lang="tr-TR" sz="1800" dirty="0" smtClean="0">
                <a:solidFill>
                  <a:schemeClr val="bg1"/>
                </a:solidFill>
              </a:rPr>
              <a:t>Universitesi</a:t>
            </a:r>
            <a:endParaRPr lang="en-US" sz="1800" dirty="0">
              <a:solidFill>
                <a:schemeClr val="bg1"/>
              </a:solidFill>
            </a:endParaRPr>
          </a:p>
          <a:p>
            <a:pPr marR="0"/>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1143000"/>
          </a:xfrm>
        </p:spPr>
        <p:txBody>
          <a:bodyPr/>
          <a:lstStyle/>
          <a:p>
            <a:pPr algn="ctr"/>
            <a:r>
              <a:rPr lang="tr-TR" sz="3600" b="1" dirty="0" smtClean="0"/>
              <a:t>Senaryo</a:t>
            </a:r>
            <a:endParaRPr lang="tr-TR" sz="3600" b="1" dirty="0"/>
          </a:p>
        </p:txBody>
      </p:sp>
      <p:sp>
        <p:nvSpPr>
          <p:cNvPr id="5" name="Slide Number Placeholder 4"/>
          <p:cNvSpPr>
            <a:spLocks noGrp="1"/>
          </p:cNvSpPr>
          <p:nvPr>
            <p:ph type="sldNum" sz="quarter" idx="12"/>
          </p:nvPr>
        </p:nvSpPr>
        <p:spPr/>
        <p:txBody>
          <a:bodyPr/>
          <a:lstStyle/>
          <a:p>
            <a:pPr>
              <a:defRPr/>
            </a:pPr>
            <a:fld id="{AA0CD7B1-7FE7-42D6-AE93-645803CB9BA5}" type="slidenum">
              <a:rPr lang="en-US" smtClean="0"/>
              <a:pPr>
                <a:defRPr/>
              </a:pPr>
              <a:t>10</a:t>
            </a:fld>
            <a:endParaRPr lang="en-US" dirty="0"/>
          </a:p>
        </p:txBody>
      </p:sp>
      <p:sp>
        <p:nvSpPr>
          <p:cNvPr id="6" name="Content Placeholder 5"/>
          <p:cNvSpPr txBox="1">
            <a:spLocks noGrp="1"/>
          </p:cNvSpPr>
          <p:nvPr>
            <p:ph idx="1"/>
          </p:nvPr>
        </p:nvSpPr>
        <p:spPr>
          <a:xfrm>
            <a:off x="24381" y="964921"/>
            <a:ext cx="3682752" cy="5693866"/>
          </a:xfrm>
          <a:prstGeom prst="rect">
            <a:avLst/>
          </a:prstGeom>
          <a:noFill/>
        </p:spPr>
        <p:txBody>
          <a:bodyPr wrap="square" rtlCol="0">
            <a:spAutoFit/>
          </a:bodyPr>
          <a:lstStyle/>
          <a:p>
            <a:pPr marL="0" indent="0" algn="ctr">
              <a:buNone/>
            </a:pPr>
            <a:r>
              <a:rPr lang="tr-TR" sz="2000" b="1" dirty="0" smtClean="0"/>
              <a:t>Kamu Yararına</a:t>
            </a:r>
          </a:p>
          <a:p>
            <a:r>
              <a:rPr lang="tr-TR" sz="2000" dirty="0" smtClean="0"/>
              <a:t>Genel </a:t>
            </a:r>
            <a:r>
              <a:rPr lang="tr-TR" sz="2000" dirty="0"/>
              <a:t>müdür bilgisayar okuryazarlığı kampanyası ile ilgili yaptığı açıklamada ülkemizde pek çok insanın içinde bulunduğu kötü şartlar nedeniyle bilgisayar kullanmayı öğrenemediğini ve bu durumun kişilerin iş bulma ya da kariyerlerinde ilerleme ihtimalini azalttığını belirtmiştir. Şirket, bilgisayar okuryazarlığı sosyal sorumluluk projesini yaparak topluma bilgisayar okuryazarlığı konusunda katkıda bulunmayı amaçlamaktadır</a:t>
            </a:r>
            <a:r>
              <a:rPr lang="tr-TR" sz="2000" dirty="0" smtClean="0"/>
              <a:t>.</a:t>
            </a:r>
            <a:endParaRPr lang="tr-TR" sz="2000" dirty="0"/>
          </a:p>
        </p:txBody>
      </p:sp>
      <p:sp>
        <p:nvSpPr>
          <p:cNvPr id="7" name="Content Placeholder 5"/>
          <p:cNvSpPr txBox="1">
            <a:spLocks/>
          </p:cNvSpPr>
          <p:nvPr/>
        </p:nvSpPr>
        <p:spPr bwMode="auto">
          <a:xfrm>
            <a:off x="5364088" y="958885"/>
            <a:ext cx="3682752" cy="6063198"/>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spAutoFit/>
          </a:bodyPr>
          <a:lst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Font typeface="Wingdings 2" pitchFamily="18" charset="2"/>
              <a:buNone/>
            </a:pPr>
            <a:r>
              <a:rPr lang="tr-TR" sz="2000" b="1" dirty="0" smtClean="0"/>
              <a:t>Firma Yararına</a:t>
            </a:r>
          </a:p>
          <a:p>
            <a:r>
              <a:rPr lang="tr-TR" sz="2000" dirty="0" smtClean="0"/>
              <a:t>Genel </a:t>
            </a:r>
            <a:r>
              <a:rPr lang="tr-TR" sz="2000" dirty="0"/>
              <a:t>müdür bilgisayar okuryazarlığı kampanyası ile ilgili yaptığı açıklamada ülkemizde pek çok insanın içinde bulunduğu kötü şartlar nedeniyle bilgisayar kullanmayı öğrenemediğini ve </a:t>
            </a:r>
            <a:r>
              <a:rPr lang="tr-TR" sz="2000" b="1" dirty="0"/>
              <a:t>bu durumun bilgisayar satış rakamlarını olumsuz etkilediğini belirtmiştir. Şirket bilgisayar okuryazarlığı sosyal sorumluluk kampanyası ile bilgisayar kullanıcı sayısını arttırarak yeni müşteriler kazanmayı hedeflemektedir.</a:t>
            </a:r>
          </a:p>
          <a:p>
            <a:pPr marL="0" indent="0">
              <a:buNone/>
            </a:pPr>
            <a:endParaRPr lang="tr-TR" sz="2000" b="1" dirty="0"/>
          </a:p>
        </p:txBody>
      </p:sp>
    </p:spTree>
    <p:extLst>
      <p:ext uri="{BB962C8B-B14F-4D97-AF65-F5344CB8AC3E}">
        <p14:creationId xmlns:p14="http://schemas.microsoft.com/office/powerpoint/2010/main" val="602711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Başlık 1"/>
          <p:cNvSpPr>
            <a:spLocks noGrp="1"/>
          </p:cNvSpPr>
          <p:nvPr>
            <p:ph type="title"/>
          </p:nvPr>
        </p:nvSpPr>
        <p:spPr>
          <a:xfrm>
            <a:off x="323528" y="0"/>
            <a:ext cx="8229600" cy="1152525"/>
          </a:xfrm>
        </p:spPr>
        <p:txBody>
          <a:bodyPr/>
          <a:lstStyle/>
          <a:p>
            <a:pPr algn="ctr"/>
            <a:r>
              <a:rPr lang="en-US" sz="3600" b="1" dirty="0"/>
              <a:t>Bulgular</a:t>
            </a:r>
            <a:r>
              <a:rPr lang="en-US" sz="4400" b="1" dirty="0"/>
              <a:t> </a:t>
            </a:r>
            <a:endParaRPr lang="en-US" sz="4400" b="1" dirty="0" smtClean="0"/>
          </a:p>
        </p:txBody>
      </p:sp>
      <p:sp>
        <p:nvSpPr>
          <p:cNvPr id="22530" name="İçerik Yer Tutucusu 2"/>
          <p:cNvSpPr>
            <a:spLocks noGrp="1"/>
          </p:cNvSpPr>
          <p:nvPr>
            <p:ph idx="1"/>
          </p:nvPr>
        </p:nvSpPr>
        <p:spPr>
          <a:xfrm>
            <a:off x="184586" y="1196752"/>
            <a:ext cx="8959414" cy="5040560"/>
          </a:xfrm>
        </p:spPr>
        <p:txBody>
          <a:bodyPr/>
          <a:lstStyle/>
          <a:p>
            <a:r>
              <a:rPr lang="tr-TR" sz="2000" dirty="0"/>
              <a:t>Senaryo inandırıcılığı </a:t>
            </a:r>
            <a:r>
              <a:rPr lang="tr-TR" sz="2000" dirty="0" smtClean="0"/>
              <a:t>(</a:t>
            </a:r>
            <a:r>
              <a:rPr lang="tr-TR" sz="2000" i="1" dirty="0"/>
              <a:t>M</a:t>
            </a:r>
            <a:r>
              <a:rPr lang="tr-TR" sz="2000" dirty="0"/>
              <a:t> = 4.39, p &lt; 0.05</a:t>
            </a:r>
            <a:r>
              <a:rPr lang="tr-TR" sz="2000" dirty="0" smtClean="0"/>
              <a:t>)</a:t>
            </a:r>
          </a:p>
          <a:p>
            <a:pPr marL="0" indent="0">
              <a:buNone/>
            </a:pPr>
            <a:r>
              <a:rPr lang="tr-TR" sz="2000" dirty="0" smtClean="0"/>
              <a:t> </a:t>
            </a:r>
            <a:endParaRPr lang="tr-TR" sz="2000" dirty="0"/>
          </a:p>
          <a:p>
            <a:r>
              <a:rPr lang="tr-TR" sz="2000" dirty="0" smtClean="0"/>
              <a:t>Güvenilirlik (α &gt; 0,70) (Nunally, 1978)</a:t>
            </a:r>
          </a:p>
          <a:p>
            <a:pPr lvl="1"/>
            <a:r>
              <a:rPr lang="tr-TR" sz="2000" dirty="0" smtClean="0"/>
              <a:t>algılanan </a:t>
            </a:r>
            <a:r>
              <a:rPr lang="tr-TR" sz="2000" dirty="0"/>
              <a:t>etik </a:t>
            </a:r>
            <a:r>
              <a:rPr lang="tr-TR" sz="2000" dirty="0" smtClean="0"/>
              <a:t>kimlik</a:t>
            </a:r>
            <a:r>
              <a:rPr lang="tr-TR" sz="2000" dirty="0"/>
              <a:t> </a:t>
            </a:r>
            <a:r>
              <a:rPr lang="tr-TR" sz="2000" dirty="0" smtClean="0"/>
              <a:t>(α</a:t>
            </a:r>
            <a:r>
              <a:rPr lang="tr-TR" sz="2000" baseline="-25000" dirty="0" smtClean="0"/>
              <a:t>ETH</a:t>
            </a:r>
            <a:r>
              <a:rPr lang="tr-TR" sz="2000" dirty="0" smtClean="0"/>
              <a:t>=0,975)</a:t>
            </a:r>
          </a:p>
          <a:p>
            <a:pPr lvl="1"/>
            <a:r>
              <a:rPr lang="tr-TR" sz="2000" dirty="0" smtClean="0"/>
              <a:t>kamu </a:t>
            </a:r>
            <a:r>
              <a:rPr lang="tr-TR" sz="2000" dirty="0"/>
              <a:t>yararına </a:t>
            </a:r>
            <a:r>
              <a:rPr lang="tr-TR" sz="2000" dirty="0" smtClean="0"/>
              <a:t>motivasyon (α</a:t>
            </a:r>
            <a:r>
              <a:rPr lang="tr-TR" sz="2000" baseline="-25000" dirty="0" smtClean="0"/>
              <a:t>PSMTV</a:t>
            </a:r>
            <a:r>
              <a:rPr lang="tr-TR" sz="2000" dirty="0" smtClean="0"/>
              <a:t>=0,968)</a:t>
            </a:r>
          </a:p>
          <a:p>
            <a:pPr lvl="1"/>
            <a:r>
              <a:rPr lang="tr-TR" sz="2000" dirty="0" smtClean="0"/>
              <a:t>firma </a:t>
            </a:r>
            <a:r>
              <a:rPr lang="tr-TR" sz="2000" dirty="0"/>
              <a:t>yararına motivasyon, (α</a:t>
            </a:r>
            <a:r>
              <a:rPr lang="tr-TR" sz="2000" baseline="-25000" dirty="0"/>
              <a:t>FSMTV</a:t>
            </a:r>
            <a:r>
              <a:rPr lang="tr-TR" sz="2000" dirty="0"/>
              <a:t>=0,964</a:t>
            </a:r>
            <a:r>
              <a:rPr lang="tr-TR" sz="2000" dirty="0" smtClean="0"/>
              <a:t>)</a:t>
            </a:r>
          </a:p>
          <a:p>
            <a:pPr lvl="1"/>
            <a:r>
              <a:rPr lang="tr-TR" sz="2000" dirty="0" smtClean="0"/>
              <a:t>tüketici </a:t>
            </a:r>
            <a:r>
              <a:rPr lang="tr-TR" sz="2000" dirty="0"/>
              <a:t>ekstra rol </a:t>
            </a:r>
            <a:r>
              <a:rPr lang="tr-TR" sz="2000" dirty="0" smtClean="0"/>
              <a:t>davranışı </a:t>
            </a:r>
            <a:r>
              <a:rPr lang="tr-TR" sz="2000" dirty="0"/>
              <a:t>α</a:t>
            </a:r>
            <a:r>
              <a:rPr lang="tr-TR" sz="2000" baseline="-25000" dirty="0"/>
              <a:t>EXTR</a:t>
            </a:r>
            <a:r>
              <a:rPr lang="tr-TR" sz="2000" dirty="0"/>
              <a:t>=0,873</a:t>
            </a:r>
            <a:r>
              <a:rPr lang="tr-TR" sz="2000" dirty="0" smtClean="0"/>
              <a:t>)</a:t>
            </a:r>
          </a:p>
          <a:p>
            <a:pPr marL="393700" lvl="1" indent="0">
              <a:buNone/>
            </a:pPr>
            <a:endParaRPr lang="tr-TR" sz="2000" dirty="0" smtClean="0"/>
          </a:p>
          <a:p>
            <a:r>
              <a:rPr lang="tr-TR" sz="2000" dirty="0" smtClean="0"/>
              <a:t>Değişimleme Kontrolü</a:t>
            </a:r>
          </a:p>
          <a:p>
            <a:pPr lvl="1"/>
            <a:r>
              <a:rPr lang="tr-TR" sz="2000" i="1" dirty="0" smtClean="0"/>
              <a:t>M</a:t>
            </a:r>
            <a:r>
              <a:rPr lang="tr-TR" sz="2000" i="1" baseline="-25000" dirty="0"/>
              <a:t>F</a:t>
            </a:r>
            <a:r>
              <a:rPr lang="tr-TR" sz="2000" i="1" baseline="-25000" dirty="0" smtClean="0"/>
              <a:t>SMTV</a:t>
            </a:r>
            <a:r>
              <a:rPr lang="tr-TR" sz="2000" baseline="-25000" dirty="0" smtClean="0"/>
              <a:t> </a:t>
            </a:r>
            <a:r>
              <a:rPr lang="tr-TR" sz="2000" dirty="0"/>
              <a:t>= 2,06 </a:t>
            </a:r>
            <a:r>
              <a:rPr lang="tr-TR" sz="2000" dirty="0" smtClean="0"/>
              <a:t>/ </a:t>
            </a:r>
            <a:r>
              <a:rPr lang="tr-TR" sz="2000" i="1" dirty="0" smtClean="0"/>
              <a:t>M</a:t>
            </a:r>
            <a:r>
              <a:rPr lang="tr-TR" sz="2000" i="1" baseline="-25000" dirty="0" smtClean="0"/>
              <a:t>PSMTV</a:t>
            </a:r>
            <a:r>
              <a:rPr lang="tr-TR" sz="2000" dirty="0" smtClean="0"/>
              <a:t> </a:t>
            </a:r>
            <a:r>
              <a:rPr lang="tr-TR" sz="2000" dirty="0"/>
              <a:t>= 4,19 </a:t>
            </a:r>
            <a:r>
              <a:rPr lang="tr-TR" sz="2000" dirty="0" smtClean="0"/>
              <a:t>; </a:t>
            </a:r>
            <a:r>
              <a:rPr lang="tr-TR" sz="2000" dirty="0" smtClean="0"/>
              <a:t>F=4,61</a:t>
            </a:r>
            <a:r>
              <a:rPr lang="tr-TR" sz="2000" dirty="0"/>
              <a:t>, p &lt; 0,05; </a:t>
            </a:r>
            <a:endParaRPr lang="tr-TR" sz="2000" dirty="0" smtClean="0"/>
          </a:p>
          <a:p>
            <a:pPr marL="393700" lvl="1" indent="0">
              <a:buNone/>
            </a:pPr>
            <a:r>
              <a:rPr lang="tr-TR" sz="2000" dirty="0" smtClean="0"/>
              <a:t>(firma yararına / </a:t>
            </a:r>
            <a:r>
              <a:rPr lang="tr-TR" sz="2000" dirty="0"/>
              <a:t>kamu </a:t>
            </a:r>
            <a:r>
              <a:rPr lang="tr-TR" sz="2000" dirty="0" smtClean="0"/>
              <a:t>yararına) </a:t>
            </a:r>
          </a:p>
          <a:p>
            <a:pPr lvl="1"/>
            <a:r>
              <a:rPr lang="tr-TR" sz="2000" i="1" dirty="0" smtClean="0"/>
              <a:t>M</a:t>
            </a:r>
            <a:r>
              <a:rPr lang="tr-TR" sz="2000" i="1" baseline="-25000" dirty="0" smtClean="0"/>
              <a:t>EMP</a:t>
            </a:r>
            <a:r>
              <a:rPr lang="tr-TR" sz="2000" dirty="0" smtClean="0"/>
              <a:t> </a:t>
            </a:r>
            <a:r>
              <a:rPr lang="tr-TR" sz="2000" dirty="0"/>
              <a:t>= 4,18 /</a:t>
            </a:r>
            <a:r>
              <a:rPr lang="tr-TR" sz="2000" dirty="0" smtClean="0"/>
              <a:t> </a:t>
            </a:r>
            <a:r>
              <a:rPr lang="tr-TR" sz="2000" i="1" dirty="0" smtClean="0"/>
              <a:t>M</a:t>
            </a:r>
            <a:r>
              <a:rPr lang="tr-TR" sz="2000" i="1" baseline="-25000" dirty="0" smtClean="0"/>
              <a:t>NEMP</a:t>
            </a:r>
            <a:r>
              <a:rPr lang="tr-TR" sz="2000" dirty="0" smtClean="0"/>
              <a:t> </a:t>
            </a:r>
            <a:r>
              <a:rPr lang="tr-TR" sz="2000" dirty="0" smtClean="0"/>
              <a:t>= 1.62</a:t>
            </a:r>
            <a:r>
              <a:rPr lang="tr-TR" sz="2000" dirty="0"/>
              <a:t>; F=0,884, p &lt;</a:t>
            </a:r>
            <a:r>
              <a:rPr lang="tr-TR" sz="2000" dirty="0" smtClean="0"/>
              <a:t>0,05</a:t>
            </a:r>
          </a:p>
          <a:p>
            <a:pPr marL="0" indent="0">
              <a:buNone/>
            </a:pPr>
            <a:r>
              <a:rPr lang="tr-TR" sz="2000" dirty="0" smtClean="0"/>
              <a:t>(vurgulanmış etik kurumsal kimlik / vurgulanmamış etik kurumsal kimlik</a:t>
            </a:r>
            <a:r>
              <a:rPr lang="tr-TR" sz="2000" dirty="0"/>
              <a:t>)</a:t>
            </a:r>
          </a:p>
          <a:p>
            <a:endParaRPr lang="de-AT" sz="2000" dirty="0" smtClean="0"/>
          </a:p>
        </p:txBody>
      </p:sp>
      <p:sp>
        <p:nvSpPr>
          <p:cNvPr id="5" name="Slayt Numarası Yer Tutucusu 4"/>
          <p:cNvSpPr>
            <a:spLocks noGrp="1"/>
          </p:cNvSpPr>
          <p:nvPr>
            <p:ph type="sldNum" sz="quarter" idx="12"/>
          </p:nvPr>
        </p:nvSpPr>
        <p:spPr>
          <a:xfrm>
            <a:off x="7885113" y="6165850"/>
            <a:ext cx="762000" cy="365125"/>
          </a:xfrm>
        </p:spPr>
        <p:txBody>
          <a:bodyPr>
            <a:normAutofit/>
          </a:bodyPr>
          <a:lstStyle/>
          <a:p>
            <a:pPr>
              <a:defRPr/>
            </a:pPr>
            <a:fld id="{05C515F9-159E-4738-89C8-D3D83EF77DB7}" type="slidenum">
              <a:rPr lang="en-US"/>
              <a:pPr>
                <a:defRPr/>
              </a:pPr>
              <a:t>11</a:t>
            </a:fld>
            <a:endParaRPr lang="en-US" dirty="0"/>
          </a:p>
        </p:txBody>
      </p:sp>
      <p:sp>
        <p:nvSpPr>
          <p:cNvPr id="7"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2148" y="548680"/>
            <a:ext cx="8374062" cy="719138"/>
          </a:xfrm>
        </p:spPr>
        <p:txBody>
          <a:bodyPr>
            <a:normAutofit/>
          </a:bodyPr>
          <a:lstStyle/>
          <a:p>
            <a:pPr algn="ctr"/>
            <a:r>
              <a:rPr lang="en-US" sz="3600" b="1" dirty="0" smtClean="0"/>
              <a:t>Bulgular</a:t>
            </a:r>
            <a:r>
              <a:rPr lang="tr-TR" sz="3600" b="1" dirty="0" smtClean="0"/>
              <a:t>: Ana Etki</a:t>
            </a:r>
            <a:r>
              <a:rPr lang="en-US" sz="3600" b="1" dirty="0" smtClean="0"/>
              <a:t> </a:t>
            </a:r>
          </a:p>
        </p:txBody>
      </p:sp>
      <p:sp>
        <p:nvSpPr>
          <p:cNvPr id="6" name="Slayt Numarası Yer Tutucusu 5"/>
          <p:cNvSpPr>
            <a:spLocks noGrp="1"/>
          </p:cNvSpPr>
          <p:nvPr>
            <p:ph type="sldNum" sz="quarter" idx="12"/>
          </p:nvPr>
        </p:nvSpPr>
        <p:spPr/>
        <p:txBody>
          <a:bodyPr>
            <a:normAutofit/>
          </a:bodyPr>
          <a:lstStyle/>
          <a:p>
            <a:pPr>
              <a:defRPr/>
            </a:pPr>
            <a:fld id="{085038A5-AEDE-4477-9415-72F646CCD16A}" type="slidenum">
              <a:rPr lang="en-US"/>
              <a:pPr>
                <a:defRPr/>
              </a:pPr>
              <a:t>12</a:t>
            </a:fld>
            <a:endParaRPr lang="en-US" dirty="0"/>
          </a:p>
        </p:txBody>
      </p:sp>
      <p:sp>
        <p:nvSpPr>
          <p:cNvPr id="3" name="Content Placeholder 2"/>
          <p:cNvSpPr>
            <a:spLocks noGrp="1"/>
          </p:cNvSpPr>
          <p:nvPr>
            <p:ph idx="1"/>
          </p:nvPr>
        </p:nvSpPr>
        <p:spPr>
          <a:xfrm>
            <a:off x="395536" y="1052736"/>
            <a:ext cx="8229600" cy="5472608"/>
          </a:xfrm>
        </p:spPr>
        <p:txBody>
          <a:bodyPr/>
          <a:lstStyle/>
          <a:p>
            <a:endParaRPr lang="tr-TR" sz="2400" dirty="0" smtClean="0"/>
          </a:p>
          <a:p>
            <a:endParaRPr lang="tr-TR" sz="2400" dirty="0" smtClean="0"/>
          </a:p>
          <a:p>
            <a:r>
              <a:rPr lang="tr-TR" sz="2200" dirty="0" smtClean="0"/>
              <a:t>KSS               Ekstra rol davranışı  (F=163,6</a:t>
            </a:r>
            <a:r>
              <a:rPr lang="tr-TR" sz="2200" dirty="0"/>
              <a:t>, p &lt;0,01</a:t>
            </a:r>
            <a:r>
              <a:rPr lang="tr-TR" sz="2200" dirty="0" smtClean="0"/>
              <a:t>)</a:t>
            </a:r>
          </a:p>
          <a:p>
            <a:endParaRPr lang="tr-TR" sz="2200" dirty="0"/>
          </a:p>
          <a:p>
            <a:endParaRPr lang="tr-TR" sz="2200" dirty="0" smtClean="0"/>
          </a:p>
          <a:p>
            <a:r>
              <a:rPr lang="tr-TR" sz="2200" dirty="0" smtClean="0"/>
              <a:t>Etik kurumsal kimlik vurgusu             Ekstra </a:t>
            </a:r>
            <a:r>
              <a:rPr lang="tr-TR" sz="2200" dirty="0"/>
              <a:t>rol </a:t>
            </a:r>
            <a:r>
              <a:rPr lang="tr-TR" sz="2200" dirty="0" smtClean="0"/>
              <a:t>davranışı </a:t>
            </a:r>
          </a:p>
          <a:p>
            <a:pPr marL="0" indent="0" algn="r">
              <a:buNone/>
            </a:pPr>
            <a:r>
              <a:rPr lang="tr-TR" sz="2200" dirty="0" smtClean="0"/>
              <a:t>(</a:t>
            </a:r>
            <a:r>
              <a:rPr lang="tr-TR" sz="2200" dirty="0"/>
              <a:t>F=519,8, p &lt;0,01</a:t>
            </a:r>
            <a:r>
              <a:rPr lang="tr-TR" sz="2200" dirty="0" smtClean="0"/>
              <a:t>) </a:t>
            </a:r>
            <a:endParaRPr lang="tr-TR" sz="2200" dirty="0"/>
          </a:p>
        </p:txBody>
      </p:sp>
      <p:sp>
        <p:nvSpPr>
          <p:cNvPr id="7"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cxnSp>
        <p:nvCxnSpPr>
          <p:cNvPr id="5" name="Straight Arrow Connector 4"/>
          <p:cNvCxnSpPr/>
          <p:nvPr/>
        </p:nvCxnSpPr>
        <p:spPr>
          <a:xfrm>
            <a:off x="1331640" y="2132856"/>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348441" y="3356992"/>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539552" y="4509119"/>
            <a:ext cx="2160240" cy="8942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smtClean="0"/>
              <a:t>KSS Motivasyonları</a:t>
            </a:r>
          </a:p>
          <a:p>
            <a:pPr marL="171450" indent="-171450" algn="ctr">
              <a:buFont typeface="Arial" pitchFamily="34" charset="0"/>
              <a:buChar char="•"/>
            </a:pPr>
            <a:r>
              <a:rPr lang="tr-TR" sz="1600" b="1" dirty="0" smtClean="0"/>
              <a:t>Firma Yararına</a:t>
            </a:r>
          </a:p>
          <a:p>
            <a:pPr marL="171450" indent="-171450" algn="ctr">
              <a:buFont typeface="Arial" pitchFamily="34" charset="0"/>
              <a:buChar char="•"/>
            </a:pPr>
            <a:r>
              <a:rPr lang="tr-TR" sz="1600" b="1" dirty="0" smtClean="0"/>
              <a:t>Kamu Yararına</a:t>
            </a:r>
            <a:endParaRPr lang="tr-TR" sz="1600" b="1" dirty="0"/>
          </a:p>
        </p:txBody>
      </p:sp>
      <p:sp>
        <p:nvSpPr>
          <p:cNvPr id="9" name="Rounded Rectangle 8"/>
          <p:cNvSpPr/>
          <p:nvPr/>
        </p:nvSpPr>
        <p:spPr>
          <a:xfrm>
            <a:off x="5004048" y="4411404"/>
            <a:ext cx="2304256" cy="9919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smtClean="0"/>
              <a:t>Ekstra Rol Davranışı</a:t>
            </a:r>
          </a:p>
        </p:txBody>
      </p:sp>
      <p:cxnSp>
        <p:nvCxnSpPr>
          <p:cNvPr id="11" name="Straight Arrow Connector 10"/>
          <p:cNvCxnSpPr/>
          <p:nvPr/>
        </p:nvCxnSpPr>
        <p:spPr>
          <a:xfrm>
            <a:off x="2752367" y="4793866"/>
            <a:ext cx="21602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026" name="Picture 2" descr="Fabrika simgesi — Stok Vektör #4274677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32715" y="5059476"/>
            <a:ext cx="1462952" cy="103382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Fabrika simgesi — Stok Vektör #4274677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53929" y="3760046"/>
            <a:ext cx="1462952" cy="103382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descr="Yeşil kene — Stok fotoğraf #680369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10044" y="4086293"/>
            <a:ext cx="499135" cy="435997"/>
          </a:xfrm>
          <a:prstGeom prst="rect">
            <a:avLst/>
          </a:prstGeom>
          <a:noFill/>
          <a:ln>
            <a:noFill/>
          </a:ln>
        </p:spPr>
      </p:pic>
      <p:sp>
        <p:nvSpPr>
          <p:cNvPr id="15" name="TextBox 14"/>
          <p:cNvSpPr txBox="1"/>
          <p:nvPr/>
        </p:nvSpPr>
        <p:spPr>
          <a:xfrm>
            <a:off x="4024405" y="5403329"/>
            <a:ext cx="720080" cy="369332"/>
          </a:xfrm>
          <a:prstGeom prst="rect">
            <a:avLst/>
          </a:prstGeom>
          <a:noFill/>
        </p:spPr>
        <p:txBody>
          <a:bodyPr wrap="square" rtlCol="0">
            <a:spAutoFit/>
          </a:bodyPr>
          <a:lstStyle/>
          <a:p>
            <a:r>
              <a:rPr lang="tr-TR" b="1" dirty="0" smtClean="0">
                <a:solidFill>
                  <a:srgbClr val="FF0000"/>
                </a:solidFill>
              </a:rPr>
              <a:t>x</a:t>
            </a:r>
            <a:endParaRPr lang="tr-TR" b="1"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5191"/>
            <a:ext cx="8229600" cy="1143000"/>
          </a:xfrm>
        </p:spPr>
        <p:txBody>
          <a:bodyPr/>
          <a:lstStyle/>
          <a:p>
            <a:pPr algn="ctr"/>
            <a:r>
              <a:rPr lang="tr-TR" sz="3600" b="1" dirty="0" smtClean="0"/>
              <a:t>Bulgular: Ana Etki</a:t>
            </a:r>
            <a:endParaRPr lang="tr-TR" sz="3600" b="1" dirty="0"/>
          </a:p>
        </p:txBody>
      </p:sp>
      <p:sp>
        <p:nvSpPr>
          <p:cNvPr id="3" name="Content Placeholder 2"/>
          <p:cNvSpPr>
            <a:spLocks noGrp="1"/>
          </p:cNvSpPr>
          <p:nvPr>
            <p:ph idx="1"/>
          </p:nvPr>
        </p:nvSpPr>
        <p:spPr>
          <a:xfrm>
            <a:off x="5364089" y="1268760"/>
            <a:ext cx="3672408" cy="5256584"/>
          </a:xfrm>
        </p:spPr>
        <p:txBody>
          <a:bodyPr/>
          <a:lstStyle/>
          <a:p>
            <a:r>
              <a:rPr lang="tr-TR" sz="2000" dirty="0"/>
              <a:t>E</a:t>
            </a:r>
            <a:r>
              <a:rPr lang="tr-TR" sz="2000" dirty="0" smtClean="0"/>
              <a:t>tik kurumsal kimliği vurgulayan firmalara </a:t>
            </a:r>
            <a:r>
              <a:rPr lang="tr-TR" sz="2000" dirty="0"/>
              <a:t>yönelik ekstra rol </a:t>
            </a:r>
            <a:r>
              <a:rPr lang="tr-TR" sz="2000" dirty="0" smtClean="0"/>
              <a:t>davranışı, </a:t>
            </a:r>
            <a:r>
              <a:rPr lang="tr-TR" sz="2000" dirty="0"/>
              <a:t>KSS </a:t>
            </a:r>
            <a:r>
              <a:rPr lang="tr-TR" sz="2000" dirty="0" smtClean="0"/>
              <a:t>motivasyonundan bağımsız olarak (kamu </a:t>
            </a:r>
            <a:r>
              <a:rPr lang="tr-TR" sz="2000" dirty="0"/>
              <a:t>yararına </a:t>
            </a:r>
            <a:r>
              <a:rPr lang="tr-TR" sz="2000" dirty="0" smtClean="0"/>
              <a:t>veya </a:t>
            </a:r>
            <a:r>
              <a:rPr lang="tr-TR" sz="2000" dirty="0"/>
              <a:t>firma yararına) </a:t>
            </a:r>
            <a:r>
              <a:rPr lang="tr-TR" sz="2000" dirty="0" smtClean="0"/>
              <a:t>artmaktadır.</a:t>
            </a:r>
          </a:p>
          <a:p>
            <a:pPr marL="0" indent="0">
              <a:buNone/>
            </a:pPr>
            <a:r>
              <a:rPr lang="tr-TR" sz="2000" dirty="0" smtClean="0"/>
              <a:t> (</a:t>
            </a:r>
            <a:r>
              <a:rPr lang="tr-TR" sz="2000" i="1" dirty="0"/>
              <a:t>M</a:t>
            </a:r>
            <a:r>
              <a:rPr lang="tr-TR" sz="2000" i="1" baseline="-25000" dirty="0"/>
              <a:t>EXP</a:t>
            </a:r>
            <a:r>
              <a:rPr lang="tr-TR" sz="2000" dirty="0"/>
              <a:t> = 4,15 vs. </a:t>
            </a:r>
            <a:r>
              <a:rPr lang="tr-TR" sz="2000" i="1" dirty="0"/>
              <a:t>M</a:t>
            </a:r>
            <a:r>
              <a:rPr lang="tr-TR" sz="2000" i="1" baseline="-25000" dirty="0"/>
              <a:t>NEUT</a:t>
            </a:r>
            <a:r>
              <a:rPr lang="tr-TR" sz="2000" dirty="0"/>
              <a:t> = 2,86)</a:t>
            </a:r>
          </a:p>
          <a:p>
            <a:endParaRPr lang="tr-TR" sz="2000" dirty="0" smtClean="0"/>
          </a:p>
          <a:p>
            <a:r>
              <a:rPr lang="tr-TR" sz="2000" dirty="0" smtClean="0"/>
              <a:t>Kamu yararı güdülünce etik kurumsal kimliği vurgulayan firmalara karşı ekstra rol davranışı daha yüksek olmaktadır.</a:t>
            </a:r>
          </a:p>
          <a:p>
            <a:pPr marL="0" indent="0">
              <a:buNone/>
            </a:pPr>
            <a:r>
              <a:rPr lang="tr-TR" sz="2000" dirty="0" smtClean="0"/>
              <a:t>(</a:t>
            </a:r>
            <a:r>
              <a:rPr lang="tr-TR" sz="2000" i="1" dirty="0"/>
              <a:t>M</a:t>
            </a:r>
            <a:r>
              <a:rPr lang="tr-TR" sz="2000" i="1" baseline="-25000" dirty="0"/>
              <a:t>FSMTV</a:t>
            </a:r>
            <a:r>
              <a:rPr lang="tr-TR" sz="2000" dirty="0"/>
              <a:t>= 4,15 vs. </a:t>
            </a:r>
            <a:r>
              <a:rPr lang="tr-TR" sz="2000" i="1" dirty="0"/>
              <a:t>M</a:t>
            </a:r>
            <a:r>
              <a:rPr lang="tr-TR" sz="2000" i="1" baseline="-25000" dirty="0"/>
              <a:t>PSMTV</a:t>
            </a:r>
            <a:r>
              <a:rPr lang="tr-TR" sz="2000" dirty="0"/>
              <a:t> =3,52)</a:t>
            </a:r>
          </a:p>
          <a:p>
            <a:pPr marL="0" indent="0">
              <a:buNone/>
            </a:pPr>
            <a:endParaRPr lang="tr-TR" sz="2000" dirty="0" smtClean="0"/>
          </a:p>
        </p:txBody>
      </p:sp>
      <p:sp>
        <p:nvSpPr>
          <p:cNvPr id="5" name="Slide Number Placeholder 4"/>
          <p:cNvSpPr>
            <a:spLocks noGrp="1"/>
          </p:cNvSpPr>
          <p:nvPr>
            <p:ph type="sldNum" sz="quarter" idx="12"/>
          </p:nvPr>
        </p:nvSpPr>
        <p:spPr/>
        <p:txBody>
          <a:bodyPr/>
          <a:lstStyle/>
          <a:p>
            <a:pPr>
              <a:defRPr/>
            </a:pPr>
            <a:fld id="{AA0CD7B1-7FE7-42D6-AE93-645803CB9BA5}" type="slidenum">
              <a:rPr lang="en-US" smtClean="0"/>
              <a:pPr>
                <a:defRPr/>
              </a:pPr>
              <a:t>13</a:t>
            </a:fld>
            <a:endParaRPr lang="en-US"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67787" y="1340768"/>
            <a:ext cx="5112568" cy="3888432"/>
          </a:xfrm>
          <a:prstGeom prst="rect">
            <a:avLst/>
          </a:prstGeom>
          <a:noFill/>
          <a:ln>
            <a:noFill/>
          </a:ln>
        </p:spPr>
      </p:pic>
      <p:sp>
        <p:nvSpPr>
          <p:cNvPr id="12" name="Rounded Rectangle 11"/>
          <p:cNvSpPr/>
          <p:nvPr/>
        </p:nvSpPr>
        <p:spPr>
          <a:xfrm>
            <a:off x="4283967" y="1124744"/>
            <a:ext cx="1196387" cy="641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300" dirty="0" smtClean="0">
                <a:latin typeface="Arial" pitchFamily="34" charset="0"/>
                <a:cs typeface="Arial" pitchFamily="34" charset="0"/>
              </a:rPr>
              <a:t>KSS Motivasyonu</a:t>
            </a:r>
            <a:endParaRPr lang="tr-TR" sz="1300" dirty="0">
              <a:latin typeface="Arial" pitchFamily="34" charset="0"/>
              <a:cs typeface="Arial" pitchFamily="34" charset="0"/>
            </a:endParaRPr>
          </a:p>
        </p:txBody>
      </p:sp>
      <p:sp>
        <p:nvSpPr>
          <p:cNvPr id="8" name="Rounded Rectangle 7"/>
          <p:cNvSpPr/>
          <p:nvPr/>
        </p:nvSpPr>
        <p:spPr>
          <a:xfrm>
            <a:off x="3033706" y="4797152"/>
            <a:ext cx="1008112" cy="2842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latin typeface="Arial" pitchFamily="34" charset="0"/>
                <a:cs typeface="Arial" pitchFamily="34" charset="0"/>
              </a:rPr>
              <a:t>Vurgu+</a:t>
            </a:r>
            <a:endParaRPr lang="tr-TR" sz="1000" dirty="0"/>
          </a:p>
        </p:txBody>
      </p:sp>
      <p:sp>
        <p:nvSpPr>
          <p:cNvPr id="11" name="Rounded Rectangle 10"/>
          <p:cNvSpPr/>
          <p:nvPr/>
        </p:nvSpPr>
        <p:spPr>
          <a:xfrm>
            <a:off x="2032286" y="4999209"/>
            <a:ext cx="1080119" cy="8514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latin typeface="Arial" pitchFamily="34" charset="0"/>
                <a:cs typeface="Arial" pitchFamily="34" charset="0"/>
              </a:rPr>
              <a:t>Etik  Kurumsal Kimlik</a:t>
            </a:r>
          </a:p>
        </p:txBody>
      </p:sp>
      <p:sp>
        <p:nvSpPr>
          <p:cNvPr id="13" name="Rounded Rectangle 12"/>
          <p:cNvSpPr/>
          <p:nvPr/>
        </p:nvSpPr>
        <p:spPr>
          <a:xfrm>
            <a:off x="1161498" y="4780249"/>
            <a:ext cx="936104" cy="2842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latin typeface="Arial" pitchFamily="34" charset="0"/>
                <a:cs typeface="Arial" pitchFamily="34" charset="0"/>
              </a:rPr>
              <a:t>Vurgu -</a:t>
            </a:r>
            <a:endParaRPr lang="tr-TR" sz="800" dirty="0">
              <a:latin typeface="Arial" pitchFamily="34" charset="0"/>
              <a:cs typeface="Arial" pitchFamily="34" charset="0"/>
            </a:endParaRPr>
          </a:p>
        </p:txBody>
      </p:sp>
    </p:spTree>
    <p:extLst>
      <p:ext uri="{BB962C8B-B14F-4D97-AF65-F5344CB8AC3E}">
        <p14:creationId xmlns:p14="http://schemas.microsoft.com/office/powerpoint/2010/main" val="3330334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Başlık 1"/>
          <p:cNvSpPr>
            <a:spLocks noGrp="1"/>
          </p:cNvSpPr>
          <p:nvPr>
            <p:ph type="title"/>
          </p:nvPr>
        </p:nvSpPr>
        <p:spPr>
          <a:xfrm>
            <a:off x="467544" y="332656"/>
            <a:ext cx="8229600" cy="1081088"/>
          </a:xfrm>
        </p:spPr>
        <p:txBody>
          <a:bodyPr/>
          <a:lstStyle/>
          <a:p>
            <a:pPr algn="ctr"/>
            <a:r>
              <a:rPr lang="tr-TR" sz="3600" b="1" dirty="0" smtClean="0"/>
              <a:t>SONUÇ</a:t>
            </a:r>
            <a:endParaRPr lang="en-US" sz="3600" b="1" dirty="0" smtClean="0">
              <a:solidFill>
                <a:schemeClr val="tx1"/>
              </a:solidFill>
            </a:endParaRPr>
          </a:p>
        </p:txBody>
      </p:sp>
      <p:sp>
        <p:nvSpPr>
          <p:cNvPr id="27650" name="İçerik Yer Tutucusu 2"/>
          <p:cNvSpPr>
            <a:spLocks noGrp="1"/>
          </p:cNvSpPr>
          <p:nvPr>
            <p:ph idx="1"/>
          </p:nvPr>
        </p:nvSpPr>
        <p:spPr>
          <a:xfrm>
            <a:off x="323528" y="1988840"/>
            <a:ext cx="8291512" cy="3168352"/>
          </a:xfrm>
        </p:spPr>
        <p:txBody>
          <a:bodyPr/>
          <a:lstStyle/>
          <a:p>
            <a:pPr marL="0" indent="0" algn="ctr">
              <a:buNone/>
            </a:pPr>
            <a:r>
              <a:rPr lang="tr-TR" sz="2400" dirty="0"/>
              <a:t>Etik Kurumsal Kimlik </a:t>
            </a:r>
          </a:p>
          <a:p>
            <a:pPr marL="0" indent="0" algn="ctr">
              <a:buNone/>
            </a:pPr>
            <a:endParaRPr lang="tr-TR" sz="2400" dirty="0" smtClean="0"/>
          </a:p>
          <a:p>
            <a:pPr marL="0" indent="0" algn="ctr">
              <a:buNone/>
            </a:pPr>
            <a:r>
              <a:rPr lang="tr-TR" sz="2400" dirty="0" smtClean="0"/>
              <a:t>KSS </a:t>
            </a:r>
            <a:r>
              <a:rPr lang="tr-TR" sz="2400" dirty="0"/>
              <a:t>çalışmalarının olumlu çıktılarından biri </a:t>
            </a:r>
            <a:r>
              <a:rPr lang="tr-TR" sz="2400" dirty="0" smtClean="0"/>
              <a:t>olarak, </a:t>
            </a:r>
          </a:p>
          <a:p>
            <a:pPr marL="0" indent="0" algn="ctr">
              <a:buNone/>
            </a:pPr>
            <a:r>
              <a:rPr lang="tr-TR" sz="2400" dirty="0"/>
              <a:t>E</a:t>
            </a:r>
            <a:r>
              <a:rPr lang="tr-TR" sz="2400" dirty="0" smtClean="0"/>
              <a:t>kstra Rol </a:t>
            </a:r>
            <a:r>
              <a:rPr lang="tr-TR" sz="2400" dirty="0"/>
              <a:t>D</a:t>
            </a:r>
            <a:r>
              <a:rPr lang="tr-TR" sz="2400" dirty="0" smtClean="0"/>
              <a:t>avranışının etkisini güçlendirdiğinden</a:t>
            </a:r>
          </a:p>
          <a:p>
            <a:pPr marL="0" indent="0" algn="ctr">
              <a:buNone/>
            </a:pPr>
            <a:endParaRPr lang="tr-TR" sz="2400" dirty="0" smtClean="0"/>
          </a:p>
          <a:p>
            <a:pPr marL="0" indent="0" algn="ctr">
              <a:buNone/>
            </a:pPr>
            <a:r>
              <a:rPr lang="tr-TR" sz="2400" dirty="0" smtClean="0"/>
              <a:t>bir </a:t>
            </a:r>
            <a:r>
              <a:rPr lang="tr-TR" sz="2400" dirty="0"/>
              <a:t>konumlandırma unsuru olarak </a:t>
            </a:r>
            <a:r>
              <a:rPr lang="tr-TR" sz="2400" dirty="0" smtClean="0"/>
              <a:t>kullanılabilir.</a:t>
            </a:r>
          </a:p>
          <a:p>
            <a:pPr marL="0" indent="0">
              <a:buNone/>
            </a:pPr>
            <a:endParaRPr lang="tr-TR" sz="2400" dirty="0"/>
          </a:p>
        </p:txBody>
      </p:sp>
      <p:sp>
        <p:nvSpPr>
          <p:cNvPr id="5" name="Slayt Numarası Yer Tutucusu 4"/>
          <p:cNvSpPr>
            <a:spLocks noGrp="1"/>
          </p:cNvSpPr>
          <p:nvPr>
            <p:ph type="sldNum" sz="quarter" idx="12"/>
          </p:nvPr>
        </p:nvSpPr>
        <p:spPr/>
        <p:txBody>
          <a:bodyPr>
            <a:normAutofit/>
          </a:bodyPr>
          <a:lstStyle/>
          <a:p>
            <a:pPr>
              <a:defRPr/>
            </a:pPr>
            <a:fld id="{595DB8C0-4D7F-40E8-8B7A-D944DCC8D747}" type="slidenum">
              <a:rPr lang="en-US"/>
              <a:pPr>
                <a:defRPr/>
              </a:pPr>
              <a:t>14</a:t>
            </a:fld>
            <a:endParaRPr lang="en-US" dirty="0"/>
          </a:p>
        </p:txBody>
      </p:sp>
      <p:sp>
        <p:nvSpPr>
          <p:cNvPr id="6"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İçerik Yer Tutucusu 2"/>
          <p:cNvSpPr>
            <a:spLocks noGrp="1"/>
          </p:cNvSpPr>
          <p:nvPr>
            <p:ph idx="1"/>
          </p:nvPr>
        </p:nvSpPr>
        <p:spPr>
          <a:xfrm>
            <a:off x="457200" y="1052513"/>
            <a:ext cx="8229600" cy="5184775"/>
          </a:xfrm>
        </p:spPr>
        <p:txBody>
          <a:bodyPr/>
          <a:lstStyle/>
          <a:p>
            <a:pPr lvl="1" algn="ctr">
              <a:buFont typeface="Wingdings 2" pitchFamily="18" charset="2"/>
              <a:buNone/>
            </a:pPr>
            <a:r>
              <a:rPr lang="en-US" dirty="0" smtClean="0"/>
              <a:t>T</a:t>
            </a:r>
            <a:r>
              <a:rPr lang="tr-TR" dirty="0" smtClean="0"/>
              <a:t>eşekkür Ederiz</a:t>
            </a:r>
            <a:endParaRPr lang="en-US" dirty="0" smtClean="0"/>
          </a:p>
          <a:p>
            <a:pPr lvl="1" algn="ctr">
              <a:buFont typeface="Wingdings 2" pitchFamily="18" charset="2"/>
              <a:buNone/>
            </a:pPr>
            <a:endParaRPr lang="tr-TR" dirty="0" smtClean="0"/>
          </a:p>
          <a:p>
            <a:pPr lvl="1" algn="ctr">
              <a:buFont typeface="Wingdings 2" pitchFamily="18" charset="2"/>
              <a:buNone/>
            </a:pPr>
            <a:endParaRPr lang="en-US" dirty="0" smtClean="0"/>
          </a:p>
          <a:p>
            <a:pPr lvl="1" algn="ctr">
              <a:buFont typeface="Wingdings 2" pitchFamily="18" charset="2"/>
              <a:buNone/>
            </a:pPr>
            <a:r>
              <a:rPr lang="en-US" sz="2000" dirty="0" smtClean="0"/>
              <a:t>Ne</a:t>
            </a:r>
            <a:r>
              <a:rPr lang="tr-TR" sz="2000" dirty="0" smtClean="0"/>
              <a:t>ş</a:t>
            </a:r>
            <a:r>
              <a:rPr lang="en-US" sz="2000" dirty="0" smtClean="0"/>
              <a:t>enur Alt</a:t>
            </a:r>
            <a:r>
              <a:rPr lang="tr-TR" sz="2000" dirty="0" smtClean="0"/>
              <a:t>ı</a:t>
            </a:r>
            <a:r>
              <a:rPr lang="en-US" sz="2000" dirty="0" smtClean="0"/>
              <a:t>ni</a:t>
            </a:r>
            <a:r>
              <a:rPr lang="tr-TR" sz="2000" dirty="0" smtClean="0"/>
              <a:t>ğ</a:t>
            </a:r>
            <a:r>
              <a:rPr lang="en-US" sz="2000" dirty="0" smtClean="0"/>
              <a:t>ne – </a:t>
            </a:r>
            <a:r>
              <a:rPr lang="tr-TR" sz="2000" dirty="0" smtClean="0"/>
              <a:t>Istanbul </a:t>
            </a:r>
            <a:r>
              <a:rPr lang="en-US" sz="2000" dirty="0" smtClean="0"/>
              <a:t>Bilgi Universit</a:t>
            </a:r>
            <a:r>
              <a:rPr lang="tr-TR" sz="2000" dirty="0" smtClean="0"/>
              <a:t>esi </a:t>
            </a:r>
            <a:r>
              <a:rPr lang="en-US" sz="2000" dirty="0" smtClean="0">
                <a:solidFill>
                  <a:schemeClr val="accent1"/>
                </a:solidFill>
                <a:hlinkClick r:id="rId2"/>
              </a:rPr>
              <a:t>nesenur</a:t>
            </a:r>
            <a:r>
              <a:rPr lang="tr-TR" sz="2000" dirty="0" smtClean="0">
                <a:solidFill>
                  <a:schemeClr val="accent1"/>
                </a:solidFill>
                <a:hlinkClick r:id="rId2"/>
              </a:rPr>
              <a:t>.altinigne@bilgi.edu.tr</a:t>
            </a:r>
            <a:r>
              <a:rPr lang="tr-TR" sz="2000" dirty="0" smtClean="0">
                <a:solidFill>
                  <a:schemeClr val="accent1"/>
                </a:solidFill>
              </a:rPr>
              <a:t> </a:t>
            </a:r>
            <a:r>
              <a:rPr lang="en-US" sz="2000" dirty="0" smtClean="0">
                <a:solidFill>
                  <a:schemeClr val="accent1"/>
                </a:solidFill>
              </a:rPr>
              <a:t> </a:t>
            </a:r>
            <a:endParaRPr lang="tr-TR" sz="2000" dirty="0" smtClean="0">
              <a:solidFill>
                <a:schemeClr val="accent1"/>
              </a:solidFill>
            </a:endParaRPr>
          </a:p>
          <a:p>
            <a:pPr lvl="1" algn="ctr">
              <a:buFont typeface="Wingdings 2" pitchFamily="18" charset="2"/>
              <a:buNone/>
            </a:pPr>
            <a:endParaRPr lang="en-US" sz="2000" dirty="0" smtClean="0">
              <a:solidFill>
                <a:schemeClr val="accent1"/>
              </a:solidFill>
            </a:endParaRPr>
          </a:p>
          <a:p>
            <a:pPr lvl="1" algn="ctr">
              <a:buFont typeface="Wingdings 2" pitchFamily="18" charset="2"/>
              <a:buNone/>
            </a:pPr>
            <a:r>
              <a:rPr lang="tr-TR" sz="2000" dirty="0" smtClean="0"/>
              <a:t>Elif Karaosmanoğlu</a:t>
            </a:r>
            <a:r>
              <a:rPr lang="en-US" sz="2000" dirty="0" smtClean="0"/>
              <a:t>– </a:t>
            </a:r>
            <a:r>
              <a:rPr lang="tr-TR" sz="2000" dirty="0" smtClean="0"/>
              <a:t>Istanbul Teknik Universitesi</a:t>
            </a:r>
            <a:endParaRPr lang="en-US" sz="2000" dirty="0" smtClean="0"/>
          </a:p>
          <a:p>
            <a:pPr lvl="1" algn="ctr">
              <a:buFont typeface="Wingdings 2" pitchFamily="18" charset="2"/>
              <a:buNone/>
            </a:pPr>
            <a:r>
              <a:rPr lang="tr-TR" sz="2000" dirty="0" smtClean="0">
                <a:solidFill>
                  <a:srgbClr val="FFC000"/>
                </a:solidFill>
                <a:hlinkClick r:id="rId3"/>
              </a:rPr>
              <a:t>karaosman5</a:t>
            </a:r>
            <a:r>
              <a:rPr lang="en-US" sz="2000" dirty="0" smtClean="0">
                <a:solidFill>
                  <a:srgbClr val="FFC000"/>
                </a:solidFill>
                <a:hlinkClick r:id="rId3"/>
              </a:rPr>
              <a:t>@</a:t>
            </a:r>
            <a:r>
              <a:rPr lang="tr-TR" sz="2000" dirty="0" smtClean="0">
                <a:solidFill>
                  <a:srgbClr val="FFC000"/>
                </a:solidFill>
                <a:hlinkClick r:id="rId3"/>
              </a:rPr>
              <a:t>itu</a:t>
            </a:r>
            <a:r>
              <a:rPr lang="en-US" sz="2000" dirty="0" smtClean="0">
                <a:solidFill>
                  <a:srgbClr val="FFC000"/>
                </a:solidFill>
                <a:hlinkClick r:id="rId3"/>
              </a:rPr>
              <a:t>.</a:t>
            </a:r>
            <a:r>
              <a:rPr lang="tr-TR" sz="2000" dirty="0" smtClean="0">
                <a:solidFill>
                  <a:srgbClr val="FFC000"/>
                </a:solidFill>
                <a:hlinkClick r:id="rId3"/>
              </a:rPr>
              <a:t>edu.tr</a:t>
            </a:r>
            <a:r>
              <a:rPr lang="tr-TR" sz="2000" dirty="0" smtClean="0">
                <a:solidFill>
                  <a:srgbClr val="FFC000"/>
                </a:solidFill>
              </a:rPr>
              <a:t> </a:t>
            </a:r>
            <a:r>
              <a:rPr lang="en-US" sz="2000" dirty="0" smtClean="0">
                <a:solidFill>
                  <a:srgbClr val="FFC000"/>
                </a:solidFill>
              </a:rPr>
              <a:t> </a:t>
            </a:r>
          </a:p>
        </p:txBody>
      </p:sp>
      <p:sp>
        <p:nvSpPr>
          <p:cNvPr id="5" name="Slayt Numarası Yer Tutucusu 4"/>
          <p:cNvSpPr>
            <a:spLocks noGrp="1"/>
          </p:cNvSpPr>
          <p:nvPr>
            <p:ph type="sldNum" sz="quarter" idx="12"/>
          </p:nvPr>
        </p:nvSpPr>
        <p:spPr/>
        <p:txBody>
          <a:bodyPr>
            <a:normAutofit/>
          </a:bodyPr>
          <a:lstStyle/>
          <a:p>
            <a:pPr>
              <a:defRPr/>
            </a:pPr>
            <a:fld id="{98CBC57A-55D8-469B-A664-409FFA86AC3E}" type="slidenum">
              <a:rPr lang="en-US"/>
              <a:pPr>
                <a:defRPr/>
              </a:pPr>
              <a:t>15</a:t>
            </a:fld>
            <a:endParaRPr lang="en-US" dirty="0"/>
          </a:p>
        </p:txBody>
      </p:sp>
      <p:sp>
        <p:nvSpPr>
          <p:cNvPr id="6"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69530"/>
            <a:ext cx="8229600" cy="1143000"/>
          </a:xfrm>
        </p:spPr>
        <p:txBody>
          <a:bodyPr/>
          <a:lstStyle/>
          <a:p>
            <a:pPr algn="ctr"/>
            <a:r>
              <a:rPr lang="tr-TR" sz="3600" b="1" dirty="0" smtClean="0"/>
              <a:t>Çalışmanın amacı</a:t>
            </a:r>
            <a:endParaRPr lang="tr-TR" sz="3600" b="1" dirty="0"/>
          </a:p>
        </p:txBody>
      </p:sp>
      <p:sp>
        <p:nvSpPr>
          <p:cNvPr id="3" name="Content Placeholder 2"/>
          <p:cNvSpPr>
            <a:spLocks noGrp="1"/>
          </p:cNvSpPr>
          <p:nvPr>
            <p:ph idx="1"/>
          </p:nvPr>
        </p:nvSpPr>
        <p:spPr/>
        <p:txBody>
          <a:bodyPr/>
          <a:lstStyle/>
          <a:p>
            <a:pPr marL="0" indent="0">
              <a:buNone/>
            </a:pPr>
            <a:endParaRPr lang="tr-TR" dirty="0"/>
          </a:p>
          <a:p>
            <a:pPr marL="0" indent="0">
              <a:buNone/>
            </a:pPr>
            <a:endParaRPr lang="tr-TR" dirty="0"/>
          </a:p>
          <a:p>
            <a:r>
              <a:rPr lang="tr-TR" sz="2400" dirty="0" smtClean="0"/>
              <a:t>Kurumsal kimlik yönetimi ile </a:t>
            </a:r>
            <a:r>
              <a:rPr lang="en-GB" sz="2400" dirty="0" smtClean="0"/>
              <a:t>Kurumsal </a:t>
            </a:r>
            <a:r>
              <a:rPr lang="tr-TR" sz="2400" dirty="0" smtClean="0"/>
              <a:t>S</a:t>
            </a:r>
            <a:r>
              <a:rPr lang="tr-TR" sz="2400" dirty="0"/>
              <a:t>o</a:t>
            </a:r>
            <a:r>
              <a:rPr lang="en-GB" sz="2400" dirty="0" smtClean="0"/>
              <a:t>s</a:t>
            </a:r>
            <a:r>
              <a:rPr lang="tr-TR" sz="2400" dirty="0" smtClean="0"/>
              <a:t>yal So</a:t>
            </a:r>
            <a:r>
              <a:rPr lang="en-GB" sz="2400" dirty="0" smtClean="0"/>
              <a:t>r</a:t>
            </a:r>
            <a:r>
              <a:rPr lang="tr-TR" sz="2400" dirty="0" smtClean="0"/>
              <a:t>umluluk</a:t>
            </a:r>
            <a:r>
              <a:rPr lang="en-GB" sz="2400" dirty="0" smtClean="0"/>
              <a:t> </a:t>
            </a:r>
            <a:r>
              <a:rPr lang="tr-TR" sz="2400" dirty="0" smtClean="0"/>
              <a:t>(</a:t>
            </a:r>
            <a:r>
              <a:rPr lang="en-GB" sz="2400" dirty="0" smtClean="0"/>
              <a:t>KSS</a:t>
            </a:r>
            <a:r>
              <a:rPr lang="tr-TR" sz="2400" dirty="0" smtClean="0"/>
              <a:t>)</a:t>
            </a:r>
            <a:r>
              <a:rPr lang="en-GB" sz="2400" dirty="0" smtClean="0"/>
              <a:t> </a:t>
            </a:r>
            <a:r>
              <a:rPr lang="tr-TR" sz="2400" dirty="0" smtClean="0"/>
              <a:t>ve Ekstra </a:t>
            </a:r>
            <a:r>
              <a:rPr lang="tr-TR" sz="2400" dirty="0"/>
              <a:t>R</a:t>
            </a:r>
            <a:r>
              <a:rPr lang="tr-TR" sz="2400" dirty="0" smtClean="0"/>
              <a:t>ol </a:t>
            </a:r>
            <a:r>
              <a:rPr lang="tr-TR" sz="2400" dirty="0"/>
              <a:t>D</a:t>
            </a:r>
            <a:r>
              <a:rPr lang="tr-TR" sz="2400" dirty="0" smtClean="0"/>
              <a:t>avranışı arasında bir ilişkinin olup olmadığını ortaya koymak.</a:t>
            </a:r>
          </a:p>
          <a:p>
            <a:pPr marL="0" indent="0">
              <a:buNone/>
            </a:pPr>
            <a:endParaRPr lang="tr-TR" dirty="0"/>
          </a:p>
          <a:p>
            <a:pPr marL="0" indent="0">
              <a:buNone/>
            </a:pPr>
            <a:endParaRPr lang="tr-TR" dirty="0" smtClean="0"/>
          </a:p>
        </p:txBody>
      </p:sp>
      <p:sp>
        <p:nvSpPr>
          <p:cNvPr id="4" name="Footer Placeholder 3"/>
          <p:cNvSpPr>
            <a:spLocks noGrp="1"/>
          </p:cNvSpPr>
          <p:nvPr>
            <p:ph type="ftr" sz="quarter" idx="11"/>
          </p:nvPr>
        </p:nvSpPr>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
        <p:nvSpPr>
          <p:cNvPr id="5" name="Slide Number Placeholder 4"/>
          <p:cNvSpPr>
            <a:spLocks noGrp="1"/>
          </p:cNvSpPr>
          <p:nvPr>
            <p:ph type="sldNum" sz="quarter" idx="12"/>
          </p:nvPr>
        </p:nvSpPr>
        <p:spPr/>
        <p:txBody>
          <a:bodyPr/>
          <a:lstStyle/>
          <a:p>
            <a:pPr>
              <a:defRPr/>
            </a:pPr>
            <a:fld id="{AA0CD7B1-7FE7-42D6-AE93-645803CB9BA5}" type="slidenum">
              <a:rPr lang="en-US" smtClean="0"/>
              <a:pPr>
                <a:defRPr/>
              </a:pPr>
              <a:t>2</a:t>
            </a:fld>
            <a:endParaRPr lang="en-US" dirty="0"/>
          </a:p>
        </p:txBody>
      </p:sp>
    </p:spTree>
    <p:extLst>
      <p:ext uri="{BB962C8B-B14F-4D97-AF65-F5344CB8AC3E}">
        <p14:creationId xmlns:p14="http://schemas.microsoft.com/office/powerpoint/2010/main" val="1040582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566" y="188640"/>
            <a:ext cx="8712968" cy="1143000"/>
          </a:xfrm>
        </p:spPr>
        <p:txBody>
          <a:bodyPr/>
          <a:lstStyle/>
          <a:p>
            <a:pPr algn="ctr"/>
            <a:r>
              <a:rPr lang="tr-TR" sz="3600" b="1" dirty="0" smtClean="0"/>
              <a:t>Niçin KSS ve Ekstra Rol Davranışı İlişkisi</a:t>
            </a:r>
            <a:endParaRPr lang="tr-TR" sz="3600" b="1" dirty="0"/>
          </a:p>
        </p:txBody>
      </p:sp>
      <p:sp>
        <p:nvSpPr>
          <p:cNvPr id="5" name="Slide Number Placeholder 4"/>
          <p:cNvSpPr>
            <a:spLocks noGrp="1"/>
          </p:cNvSpPr>
          <p:nvPr>
            <p:ph type="sldNum" sz="quarter" idx="12"/>
          </p:nvPr>
        </p:nvSpPr>
        <p:spPr/>
        <p:txBody>
          <a:bodyPr/>
          <a:lstStyle/>
          <a:p>
            <a:pPr>
              <a:defRPr/>
            </a:pPr>
            <a:fld id="{AA0CD7B1-7FE7-42D6-AE93-645803CB9BA5}" type="slidenum">
              <a:rPr lang="en-US" smtClean="0"/>
              <a:pPr>
                <a:defRPr/>
              </a:pPr>
              <a:t>3</a:t>
            </a:fld>
            <a:endParaRPr lang="en-US" dirty="0"/>
          </a:p>
        </p:txBody>
      </p:sp>
      <p:sp>
        <p:nvSpPr>
          <p:cNvPr id="3" name="Right Brace 2"/>
          <p:cNvSpPr/>
          <p:nvPr/>
        </p:nvSpPr>
        <p:spPr>
          <a:xfrm>
            <a:off x="5220072" y="1700808"/>
            <a:ext cx="720080" cy="138500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7" name="TextBox 6"/>
          <p:cNvSpPr txBox="1"/>
          <p:nvPr/>
        </p:nvSpPr>
        <p:spPr>
          <a:xfrm>
            <a:off x="6300192" y="2252024"/>
            <a:ext cx="2160240" cy="369332"/>
          </a:xfrm>
          <a:prstGeom prst="rect">
            <a:avLst/>
          </a:prstGeom>
          <a:noFill/>
        </p:spPr>
        <p:txBody>
          <a:bodyPr wrap="square" rtlCol="0">
            <a:spAutoFit/>
          </a:bodyPr>
          <a:lstStyle/>
          <a:p>
            <a:r>
              <a:rPr lang="tr-TR" dirty="0" smtClean="0"/>
              <a:t>Firma Performansı</a:t>
            </a:r>
            <a:endParaRPr lang="tr-TR" dirty="0"/>
          </a:p>
        </p:txBody>
      </p:sp>
      <p:sp>
        <p:nvSpPr>
          <p:cNvPr id="11" name="TextBox 10"/>
          <p:cNvSpPr txBox="1"/>
          <p:nvPr/>
        </p:nvSpPr>
        <p:spPr>
          <a:xfrm>
            <a:off x="360444" y="3744294"/>
            <a:ext cx="8568952" cy="2646878"/>
          </a:xfrm>
          <a:prstGeom prst="rect">
            <a:avLst/>
          </a:prstGeom>
          <a:noFill/>
        </p:spPr>
        <p:txBody>
          <a:bodyPr wrap="square" rtlCol="0">
            <a:spAutoFit/>
          </a:bodyPr>
          <a:lstStyle/>
          <a:p>
            <a:r>
              <a:rPr lang="tr-TR" dirty="0">
                <a:latin typeface="+mn-lt"/>
              </a:rPr>
              <a:t>E</a:t>
            </a:r>
            <a:r>
              <a:rPr lang="en-GB" sz="2000" dirty="0">
                <a:latin typeface="+mn-lt"/>
              </a:rPr>
              <a:t>kstra rol davranışları</a:t>
            </a:r>
            <a:r>
              <a:rPr lang="tr-TR" sz="2000" dirty="0">
                <a:latin typeface="+mn-lt"/>
              </a:rPr>
              <a:t>, t</a:t>
            </a:r>
            <a:r>
              <a:rPr lang="en-GB" sz="2000" dirty="0">
                <a:latin typeface="+mn-lt"/>
              </a:rPr>
              <a:t>üketicilerin fimaların yararına</a:t>
            </a:r>
            <a:r>
              <a:rPr lang="tr-TR" sz="2000" dirty="0">
                <a:latin typeface="+mn-lt"/>
              </a:rPr>
              <a:t> </a:t>
            </a:r>
            <a:r>
              <a:rPr lang="en-GB" sz="2000" dirty="0" smtClean="0">
                <a:latin typeface="+mn-lt"/>
              </a:rPr>
              <a:t>beklenmedik</a:t>
            </a:r>
            <a:r>
              <a:rPr lang="en-GB" sz="2000" dirty="0">
                <a:latin typeface="+mn-lt"/>
              </a:rPr>
              <a:t>, ödüllendirilmeden ve gönüllü olarak </a:t>
            </a:r>
            <a:r>
              <a:rPr lang="en-GB" sz="2000" dirty="0" smtClean="0">
                <a:latin typeface="+mn-lt"/>
              </a:rPr>
              <a:t>sergiledikleri</a:t>
            </a:r>
            <a:r>
              <a:rPr lang="tr-TR" sz="2000" dirty="0" smtClean="0">
                <a:latin typeface="+mn-lt"/>
              </a:rPr>
              <a:t> davranışlar </a:t>
            </a:r>
            <a:r>
              <a:rPr lang="en-GB" sz="1400" dirty="0">
                <a:latin typeface="+mn-lt"/>
              </a:rPr>
              <a:t>(Groth, 2005</a:t>
            </a:r>
            <a:r>
              <a:rPr lang="en-GB" sz="1400" dirty="0" smtClean="0">
                <a:latin typeface="+mn-lt"/>
              </a:rPr>
              <a:t>)</a:t>
            </a:r>
            <a:endParaRPr lang="tr-TR" sz="1400" dirty="0" smtClean="0">
              <a:latin typeface="+mn-lt"/>
            </a:endParaRPr>
          </a:p>
          <a:p>
            <a:endParaRPr lang="tr-TR" sz="1400" dirty="0" smtClean="0">
              <a:latin typeface="+mn-lt"/>
            </a:endParaRPr>
          </a:p>
          <a:p>
            <a:pPr marL="285750" indent="-285750">
              <a:buFont typeface="Arial" pitchFamily="34" charset="0"/>
              <a:buChar char="•"/>
            </a:pPr>
            <a:r>
              <a:rPr lang="tr-TR" sz="2000" dirty="0" smtClean="0">
                <a:latin typeface="+mn-lt"/>
              </a:rPr>
              <a:t>ü</a:t>
            </a:r>
            <a:r>
              <a:rPr lang="en-GB" sz="2000" dirty="0">
                <a:latin typeface="+mn-lt"/>
              </a:rPr>
              <a:t>rün ya da hizmetlerle ilgili iyileştirmeler konusunda </a:t>
            </a:r>
            <a:r>
              <a:rPr lang="en-GB" sz="2000" dirty="0" smtClean="0">
                <a:latin typeface="+mn-lt"/>
              </a:rPr>
              <a:t>tavsiyele</a:t>
            </a:r>
            <a:r>
              <a:rPr lang="tr-TR" sz="2000" dirty="0" smtClean="0">
                <a:latin typeface="+mn-lt"/>
              </a:rPr>
              <a:t>r</a:t>
            </a:r>
          </a:p>
          <a:p>
            <a:pPr marL="285750" indent="-285750">
              <a:buFont typeface="Arial" pitchFamily="34" charset="0"/>
              <a:buChar char="•"/>
            </a:pPr>
            <a:endParaRPr lang="tr-TR" sz="1000" dirty="0" smtClean="0">
              <a:latin typeface="+mn-lt"/>
            </a:endParaRPr>
          </a:p>
          <a:p>
            <a:pPr marL="285750" indent="-285750">
              <a:buFont typeface="Arial" pitchFamily="34" charset="0"/>
              <a:buChar char="•"/>
            </a:pPr>
            <a:r>
              <a:rPr lang="en-GB" sz="2000" dirty="0" smtClean="0">
                <a:latin typeface="+mn-lt"/>
              </a:rPr>
              <a:t>firmaların </a:t>
            </a:r>
            <a:r>
              <a:rPr lang="en-GB" sz="2000" dirty="0">
                <a:latin typeface="+mn-lt"/>
              </a:rPr>
              <a:t>anket çalışmalarına </a:t>
            </a:r>
            <a:r>
              <a:rPr lang="en-GB" sz="2000" dirty="0" smtClean="0">
                <a:latin typeface="+mn-lt"/>
              </a:rPr>
              <a:t>katılma</a:t>
            </a:r>
            <a:endParaRPr lang="tr-TR" sz="2000" dirty="0" smtClean="0">
              <a:latin typeface="+mn-lt"/>
            </a:endParaRPr>
          </a:p>
          <a:p>
            <a:pPr marL="285750" indent="-285750">
              <a:buFont typeface="Arial" pitchFamily="34" charset="0"/>
              <a:buChar char="•"/>
            </a:pPr>
            <a:endParaRPr lang="tr-TR" sz="1000" dirty="0">
              <a:latin typeface="+mn-lt"/>
            </a:endParaRPr>
          </a:p>
          <a:p>
            <a:pPr marL="285750" indent="-285750">
              <a:buFont typeface="Arial" pitchFamily="34" charset="0"/>
              <a:buChar char="•"/>
            </a:pPr>
            <a:r>
              <a:rPr lang="en-GB" sz="2000" dirty="0" smtClean="0">
                <a:latin typeface="+mn-lt"/>
              </a:rPr>
              <a:t>rakiplere </a:t>
            </a:r>
            <a:r>
              <a:rPr lang="en-GB" sz="2000" dirty="0">
                <a:latin typeface="+mn-lt"/>
              </a:rPr>
              <a:t>karşı firmayı </a:t>
            </a:r>
            <a:r>
              <a:rPr lang="en-GB" sz="2000" dirty="0" smtClean="0">
                <a:latin typeface="+mn-lt"/>
              </a:rPr>
              <a:t>savunma</a:t>
            </a:r>
            <a:r>
              <a:rPr lang="tr-TR" sz="2000" dirty="0" smtClean="0">
                <a:latin typeface="+mn-lt"/>
              </a:rPr>
              <a:t> </a:t>
            </a:r>
            <a:r>
              <a:rPr lang="en-GB" sz="2000" dirty="0" smtClean="0">
                <a:latin typeface="+mn-lt"/>
              </a:rPr>
              <a:t>v</a:t>
            </a:r>
            <a:r>
              <a:rPr lang="tr-TR" sz="2000" dirty="0" smtClean="0">
                <a:latin typeface="+mn-lt"/>
              </a:rPr>
              <a:t>s </a:t>
            </a:r>
          </a:p>
          <a:p>
            <a:pPr algn="r"/>
            <a:r>
              <a:rPr lang="en-GB" sz="1400" dirty="0" smtClean="0">
                <a:latin typeface="+mn-lt"/>
              </a:rPr>
              <a:t>Ahearne, Bhattacharya ve Gruen, 2005; Anderson, Fornell ve Mazvancheryl</a:t>
            </a:r>
            <a:r>
              <a:rPr lang="tr-TR" sz="1400" dirty="0" smtClean="0">
                <a:latin typeface="+mn-lt"/>
              </a:rPr>
              <a:t> (</a:t>
            </a:r>
            <a:r>
              <a:rPr lang="en-GB" sz="1400" dirty="0" smtClean="0">
                <a:latin typeface="+mn-lt"/>
              </a:rPr>
              <a:t>2004</a:t>
            </a:r>
            <a:r>
              <a:rPr lang="tr-TR" sz="1400" dirty="0" smtClean="0">
                <a:latin typeface="+mn-lt"/>
              </a:rPr>
              <a:t>)</a:t>
            </a:r>
            <a:endParaRPr lang="tr-TR" sz="1400" dirty="0">
              <a:latin typeface="+mn-lt"/>
            </a:endParaRPr>
          </a:p>
          <a:p>
            <a:endParaRPr lang="tr-TR" dirty="0">
              <a:latin typeface="+mn-lt"/>
            </a:endParaRPr>
          </a:p>
        </p:txBody>
      </p:sp>
      <p:sp>
        <p:nvSpPr>
          <p:cNvPr id="12" name="Footer Placeholder 3"/>
          <p:cNvSpPr>
            <a:spLocks noGrp="1"/>
          </p:cNvSpPr>
          <p:nvPr>
            <p:ph type="ftr" sz="quarter" idx="11"/>
          </p:nvPr>
        </p:nvSpPr>
        <p:spPr>
          <a:xfrm>
            <a:off x="2699792" y="630932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
        <p:nvSpPr>
          <p:cNvPr id="8" name="Rounded Rectangle 7"/>
          <p:cNvSpPr/>
          <p:nvPr/>
        </p:nvSpPr>
        <p:spPr>
          <a:xfrm>
            <a:off x="611560" y="2281135"/>
            <a:ext cx="1512168"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KSS Çalışmaları</a:t>
            </a:r>
            <a:endParaRPr lang="tr-TR" dirty="0"/>
          </a:p>
        </p:txBody>
      </p:sp>
      <p:sp>
        <p:nvSpPr>
          <p:cNvPr id="10" name="Rounded Rectangle 9"/>
          <p:cNvSpPr/>
          <p:nvPr/>
        </p:nvSpPr>
        <p:spPr>
          <a:xfrm>
            <a:off x="2959102" y="1590473"/>
            <a:ext cx="1692188" cy="5714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Tutum (+)</a:t>
            </a:r>
            <a:endParaRPr lang="tr-TR" dirty="0"/>
          </a:p>
        </p:txBody>
      </p:sp>
      <p:sp>
        <p:nvSpPr>
          <p:cNvPr id="15" name="Rounded Rectangle 14"/>
          <p:cNvSpPr/>
          <p:nvPr/>
        </p:nvSpPr>
        <p:spPr>
          <a:xfrm>
            <a:off x="2963524" y="2306740"/>
            <a:ext cx="1692188" cy="5714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Satın Alma Davranışı (+)</a:t>
            </a:r>
            <a:endParaRPr lang="tr-TR" dirty="0"/>
          </a:p>
        </p:txBody>
      </p:sp>
      <p:sp>
        <p:nvSpPr>
          <p:cNvPr id="16" name="Rounded Rectangle 15"/>
          <p:cNvSpPr/>
          <p:nvPr/>
        </p:nvSpPr>
        <p:spPr>
          <a:xfrm>
            <a:off x="2952732" y="3085814"/>
            <a:ext cx="1692188" cy="5714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Ekstra Rol Davranışı</a:t>
            </a:r>
            <a:endParaRPr lang="tr-TR" dirty="0"/>
          </a:p>
        </p:txBody>
      </p:sp>
      <p:cxnSp>
        <p:nvCxnSpPr>
          <p:cNvPr id="18" name="Straight Arrow Connector 17"/>
          <p:cNvCxnSpPr/>
          <p:nvPr/>
        </p:nvCxnSpPr>
        <p:spPr>
          <a:xfrm flipV="1">
            <a:off x="2267744" y="2060848"/>
            <a:ext cx="576064" cy="4634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2267744" y="2605171"/>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2267744" y="2708920"/>
            <a:ext cx="576064" cy="3768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5394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587280" cy="1143000"/>
          </a:xfrm>
        </p:spPr>
        <p:txBody>
          <a:bodyPr/>
          <a:lstStyle/>
          <a:p>
            <a:pPr algn="ctr"/>
            <a:r>
              <a:rPr lang="tr-TR" sz="3600" b="1" dirty="0" smtClean="0"/>
              <a:t>KSS-Ekstra Rol İlişkisinde </a:t>
            </a:r>
            <a:r>
              <a:rPr lang="tr-TR" sz="3600" b="1" dirty="0"/>
              <a:t>Değişimleme </a:t>
            </a:r>
            <a:r>
              <a:rPr lang="tr-TR" sz="3600" b="1" dirty="0" smtClean="0"/>
              <a:t>Etkisi:</a:t>
            </a:r>
            <a:br>
              <a:rPr lang="tr-TR" sz="3600" b="1" dirty="0" smtClean="0"/>
            </a:br>
            <a:r>
              <a:rPr lang="tr-TR" sz="3600" b="1" dirty="0" smtClean="0"/>
              <a:t>Etik Kurumsal Kimlik Vurgusu</a:t>
            </a:r>
            <a:endParaRPr lang="tr-TR" sz="3600" b="1" dirty="0"/>
          </a:p>
        </p:txBody>
      </p:sp>
      <p:sp>
        <p:nvSpPr>
          <p:cNvPr id="3" name="Content Placeholder 2"/>
          <p:cNvSpPr>
            <a:spLocks noGrp="1"/>
          </p:cNvSpPr>
          <p:nvPr>
            <p:ph idx="1"/>
          </p:nvPr>
        </p:nvSpPr>
        <p:spPr>
          <a:xfrm>
            <a:off x="395536" y="1963443"/>
            <a:ext cx="8229600" cy="4129853"/>
          </a:xfrm>
        </p:spPr>
        <p:txBody>
          <a:bodyPr/>
          <a:lstStyle/>
          <a:p>
            <a:r>
              <a:rPr lang="tr-TR" sz="2200" dirty="0" smtClean="0"/>
              <a:t>Firmalar daha yakın takipte </a:t>
            </a:r>
            <a:r>
              <a:rPr lang="tr-TR" sz="2200" dirty="0"/>
              <a:t>ve sorgulanmakta (Maignan ve Ferrell, </a:t>
            </a:r>
            <a:r>
              <a:rPr lang="tr-TR" sz="2200" dirty="0" smtClean="0"/>
              <a:t>2004)</a:t>
            </a:r>
          </a:p>
          <a:p>
            <a:endParaRPr lang="tr-TR" sz="2200" dirty="0" smtClean="0"/>
          </a:p>
          <a:p>
            <a:r>
              <a:rPr lang="tr-TR" sz="2200" dirty="0" smtClean="0"/>
              <a:t>Etik değerlerin sadece iletişim </a:t>
            </a:r>
            <a:r>
              <a:rPr lang="tr-TR" sz="2200" dirty="0"/>
              <a:t>boyutunda ortaya çıkması </a:t>
            </a:r>
            <a:r>
              <a:rPr lang="tr-TR" sz="2200" dirty="0" smtClean="0"/>
              <a:t>(kurumsal kimliğin bir parçası halinde olmaması) </a:t>
            </a:r>
            <a:r>
              <a:rPr lang="tr-TR" sz="2200" dirty="0"/>
              <a:t>firmaların itibar kaybına neden </a:t>
            </a:r>
            <a:r>
              <a:rPr lang="tr-TR" sz="2200" dirty="0" smtClean="0"/>
              <a:t>olabilmekte </a:t>
            </a:r>
          </a:p>
          <a:p>
            <a:endParaRPr lang="tr-TR" sz="2200" dirty="0" smtClean="0"/>
          </a:p>
          <a:p>
            <a:pPr marL="0" indent="0" algn="ctr">
              <a:buNone/>
            </a:pPr>
            <a:r>
              <a:rPr lang="tr-TR" sz="2200" b="1" dirty="0" smtClean="0">
                <a:solidFill>
                  <a:schemeClr val="tx2"/>
                </a:solidFill>
              </a:rPr>
              <a:t>ÇÖZÜM NE OLABİLİR?</a:t>
            </a:r>
          </a:p>
          <a:p>
            <a:pPr lvl="1"/>
            <a:r>
              <a:rPr lang="tr-TR" sz="2200" dirty="0"/>
              <a:t>E</a:t>
            </a:r>
            <a:r>
              <a:rPr lang="tr-TR" sz="2200" dirty="0" smtClean="0"/>
              <a:t>tik kurumsal kimliğin vurgulanması, KSS </a:t>
            </a:r>
            <a:r>
              <a:rPr lang="tr-TR" sz="2200" dirty="0"/>
              <a:t>çalışmalarının daha samimi algılanmasını </a:t>
            </a:r>
            <a:r>
              <a:rPr lang="tr-TR" sz="2200" dirty="0" smtClean="0"/>
              <a:t>sağlamaktadır (Lin </a:t>
            </a:r>
            <a:r>
              <a:rPr lang="tr-TR" sz="2200" dirty="0"/>
              <a:t>vd., 2011).</a:t>
            </a:r>
          </a:p>
          <a:p>
            <a:pPr marL="0" indent="0">
              <a:buNone/>
            </a:pPr>
            <a:endParaRPr lang="tr-TR" sz="2400" dirty="0" smtClean="0"/>
          </a:p>
          <a:p>
            <a:endParaRPr lang="tr-TR" sz="2400" dirty="0" smtClean="0"/>
          </a:p>
          <a:p>
            <a:endParaRPr lang="tr-TR" sz="2400" dirty="0"/>
          </a:p>
        </p:txBody>
      </p:sp>
      <p:sp>
        <p:nvSpPr>
          <p:cNvPr id="5" name="Slide Number Placeholder 4"/>
          <p:cNvSpPr>
            <a:spLocks noGrp="1"/>
          </p:cNvSpPr>
          <p:nvPr>
            <p:ph type="sldNum" sz="quarter" idx="12"/>
          </p:nvPr>
        </p:nvSpPr>
        <p:spPr/>
        <p:txBody>
          <a:bodyPr/>
          <a:lstStyle/>
          <a:p>
            <a:pPr>
              <a:defRPr/>
            </a:pPr>
            <a:fld id="{AA0CD7B1-7FE7-42D6-AE93-645803CB9BA5}" type="slidenum">
              <a:rPr lang="en-US" smtClean="0"/>
              <a:pPr>
                <a:defRPr/>
              </a:pPr>
              <a:t>4</a:t>
            </a:fld>
            <a:endParaRPr lang="en-US" dirty="0"/>
          </a:p>
        </p:txBody>
      </p:sp>
      <p:sp>
        <p:nvSpPr>
          <p:cNvPr id="6"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Tree>
    <p:extLst>
      <p:ext uri="{BB962C8B-B14F-4D97-AF65-F5344CB8AC3E}">
        <p14:creationId xmlns:p14="http://schemas.microsoft.com/office/powerpoint/2010/main" val="4177304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445624" cy="1143000"/>
          </a:xfrm>
        </p:spPr>
        <p:txBody>
          <a:bodyPr/>
          <a:lstStyle/>
          <a:p>
            <a:pPr algn="ctr"/>
            <a:r>
              <a:rPr lang="tr-TR" sz="3600" b="1" dirty="0" smtClean="0"/>
              <a:t>Etik Kurumsal Kimlik</a:t>
            </a:r>
            <a:endParaRPr lang="tr-TR" sz="3600" b="1" dirty="0"/>
          </a:p>
        </p:txBody>
      </p:sp>
      <p:sp>
        <p:nvSpPr>
          <p:cNvPr id="3" name="Content Placeholder 2"/>
          <p:cNvSpPr>
            <a:spLocks noGrp="1"/>
          </p:cNvSpPr>
          <p:nvPr>
            <p:ph idx="1"/>
          </p:nvPr>
        </p:nvSpPr>
        <p:spPr>
          <a:xfrm>
            <a:off x="702678" y="1340768"/>
            <a:ext cx="7848872" cy="4968552"/>
          </a:xfrm>
        </p:spPr>
        <p:txBody>
          <a:bodyPr/>
          <a:lstStyle/>
          <a:p>
            <a:r>
              <a:rPr lang="tr-TR" sz="2200" dirty="0" smtClean="0"/>
              <a:t>Etik kurumsal kimlik, </a:t>
            </a:r>
            <a:r>
              <a:rPr lang="tr-TR" sz="2200" dirty="0"/>
              <a:t>etik </a:t>
            </a:r>
            <a:r>
              <a:rPr lang="tr-TR" sz="2200" dirty="0" smtClean="0"/>
              <a:t>değerlerin tanımlanarak,  çalışanlar arasında, tüketici ve </a:t>
            </a:r>
            <a:r>
              <a:rPr lang="tr-TR" sz="2200" dirty="0"/>
              <a:t>toplumla kurulan </a:t>
            </a:r>
            <a:r>
              <a:rPr lang="tr-TR" sz="2200" dirty="0" smtClean="0"/>
              <a:t>ilişkilerin </a:t>
            </a:r>
            <a:r>
              <a:rPr lang="tr-TR" sz="2200" dirty="0"/>
              <a:t>bu etik </a:t>
            </a:r>
            <a:r>
              <a:rPr lang="tr-TR" sz="2200" dirty="0" smtClean="0"/>
              <a:t>anlayış temeline </a:t>
            </a:r>
            <a:r>
              <a:rPr lang="tr-TR" sz="2200" dirty="0"/>
              <a:t>oturtulması </a:t>
            </a:r>
            <a:r>
              <a:rPr lang="tr-TR" sz="2200" dirty="0" smtClean="0"/>
              <a:t>demektir. </a:t>
            </a:r>
          </a:p>
          <a:p>
            <a:pPr marL="0" indent="0" algn="r">
              <a:buNone/>
            </a:pPr>
            <a:r>
              <a:rPr lang="tr-TR" sz="2200" dirty="0" smtClean="0"/>
              <a:t>                                                </a:t>
            </a:r>
            <a:r>
              <a:rPr lang="tr-TR" sz="1600" dirty="0" smtClean="0"/>
              <a:t>(Balmer</a:t>
            </a:r>
            <a:r>
              <a:rPr lang="tr-TR" sz="1600" dirty="0"/>
              <a:t>, Fukukawa ve Gray, 2007</a:t>
            </a:r>
            <a:r>
              <a:rPr lang="tr-TR" sz="1600" dirty="0" smtClean="0"/>
              <a:t>)</a:t>
            </a:r>
          </a:p>
          <a:p>
            <a:endParaRPr lang="tr-TR" sz="2200" dirty="0" smtClean="0"/>
          </a:p>
          <a:p>
            <a:endParaRPr lang="tr-TR" sz="2400" dirty="0"/>
          </a:p>
          <a:p>
            <a:endParaRPr lang="tr-TR" sz="2400" dirty="0" smtClean="0"/>
          </a:p>
          <a:p>
            <a:endParaRPr lang="tr-TR" sz="2400" dirty="0"/>
          </a:p>
          <a:p>
            <a:endParaRPr lang="tr-TR" sz="2400" dirty="0" smtClean="0"/>
          </a:p>
          <a:p>
            <a:r>
              <a:rPr lang="tr-TR" sz="2200" dirty="0" smtClean="0"/>
              <a:t>Etik Kurumsal Kimlik vurgusu KSS çalışmalarındaki motivasyonlardan bağımsız olarak olumlu çıktılar sağlayabilmektedir. </a:t>
            </a:r>
          </a:p>
          <a:p>
            <a:pPr marL="0" indent="0" algn="r">
              <a:buNone/>
            </a:pPr>
            <a:r>
              <a:rPr lang="tr-TR" sz="1600" dirty="0" smtClean="0"/>
              <a:t>(</a:t>
            </a:r>
            <a:r>
              <a:rPr lang="tr-TR" sz="1600" dirty="0"/>
              <a:t>Lin vd., 2011</a:t>
            </a:r>
            <a:r>
              <a:rPr lang="tr-TR" sz="1600" dirty="0" smtClean="0"/>
              <a:t>)</a:t>
            </a:r>
            <a:endParaRPr lang="tr-TR" sz="1600" dirty="0"/>
          </a:p>
          <a:p>
            <a:endParaRPr lang="tr-TR" sz="2400" dirty="0"/>
          </a:p>
        </p:txBody>
      </p:sp>
      <p:sp>
        <p:nvSpPr>
          <p:cNvPr id="5" name="Slide Number Placeholder 4"/>
          <p:cNvSpPr>
            <a:spLocks noGrp="1"/>
          </p:cNvSpPr>
          <p:nvPr>
            <p:ph type="sldNum" sz="quarter" idx="12"/>
          </p:nvPr>
        </p:nvSpPr>
        <p:spPr/>
        <p:txBody>
          <a:bodyPr/>
          <a:lstStyle/>
          <a:p>
            <a:pPr>
              <a:defRPr/>
            </a:pPr>
            <a:fld id="{AA0CD7B1-7FE7-42D6-AE93-645803CB9BA5}" type="slidenum">
              <a:rPr lang="en-US" smtClean="0"/>
              <a:pPr>
                <a:defRPr/>
              </a:pPr>
              <a:t>5</a:t>
            </a:fld>
            <a:endParaRPr lang="en-US" dirty="0"/>
          </a:p>
        </p:txBody>
      </p:sp>
      <p:sp>
        <p:nvSpPr>
          <p:cNvPr id="7"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764389"/>
            <a:ext cx="5094703" cy="2254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7614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pPr algn="ctr"/>
            <a:r>
              <a:rPr lang="tr-TR" sz="3600" b="1" dirty="0" smtClean="0"/>
              <a:t>KSS Motivasyonları</a:t>
            </a:r>
            <a:endParaRPr lang="tr-TR" sz="3600" b="1" dirty="0"/>
          </a:p>
        </p:txBody>
      </p:sp>
      <p:sp>
        <p:nvSpPr>
          <p:cNvPr id="3" name="Content Placeholder 2"/>
          <p:cNvSpPr>
            <a:spLocks noGrp="1"/>
          </p:cNvSpPr>
          <p:nvPr>
            <p:ph idx="1"/>
          </p:nvPr>
        </p:nvSpPr>
        <p:spPr>
          <a:xfrm>
            <a:off x="395536" y="1268760"/>
            <a:ext cx="8496944" cy="5256584"/>
          </a:xfrm>
        </p:spPr>
        <p:txBody>
          <a:bodyPr/>
          <a:lstStyle/>
          <a:p>
            <a:endParaRPr lang="tr-TR" sz="2400" dirty="0" smtClean="0"/>
          </a:p>
          <a:p>
            <a:endParaRPr lang="tr-TR" sz="2400" dirty="0"/>
          </a:p>
          <a:p>
            <a:endParaRPr lang="tr-TR" sz="2400" dirty="0" smtClean="0"/>
          </a:p>
          <a:p>
            <a:endParaRPr lang="tr-TR" sz="2400" dirty="0" smtClean="0"/>
          </a:p>
          <a:p>
            <a:endParaRPr lang="tr-TR" sz="2400" dirty="0"/>
          </a:p>
          <a:p>
            <a:endParaRPr lang="tr-TR" dirty="0"/>
          </a:p>
        </p:txBody>
      </p:sp>
      <p:sp>
        <p:nvSpPr>
          <p:cNvPr id="5" name="Slide Number Placeholder 4"/>
          <p:cNvSpPr>
            <a:spLocks noGrp="1"/>
          </p:cNvSpPr>
          <p:nvPr>
            <p:ph type="sldNum" sz="quarter" idx="12"/>
          </p:nvPr>
        </p:nvSpPr>
        <p:spPr/>
        <p:txBody>
          <a:bodyPr/>
          <a:lstStyle/>
          <a:p>
            <a:pPr>
              <a:defRPr/>
            </a:pPr>
            <a:fld id="{AA0CD7B1-7FE7-42D6-AE93-645803CB9BA5}" type="slidenum">
              <a:rPr lang="en-US" smtClean="0"/>
              <a:pPr>
                <a:defRPr/>
              </a:pPr>
              <a:t>6</a:t>
            </a:fld>
            <a:endParaRPr lang="en-US" dirty="0"/>
          </a:p>
        </p:txBody>
      </p:sp>
      <p:sp>
        <p:nvSpPr>
          <p:cNvPr id="6"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
        <p:nvSpPr>
          <p:cNvPr id="8" name="TextBox 7"/>
          <p:cNvSpPr txBox="1"/>
          <p:nvPr/>
        </p:nvSpPr>
        <p:spPr>
          <a:xfrm>
            <a:off x="2943978" y="1686819"/>
            <a:ext cx="2808312" cy="338554"/>
          </a:xfrm>
          <a:prstGeom prst="rect">
            <a:avLst/>
          </a:prstGeom>
          <a:noFill/>
        </p:spPr>
        <p:txBody>
          <a:bodyPr wrap="square" rtlCol="0">
            <a:spAutoFit/>
          </a:bodyPr>
          <a:lstStyle/>
          <a:p>
            <a:r>
              <a:rPr lang="tr-TR" sz="1600" dirty="0" smtClean="0">
                <a:solidFill>
                  <a:schemeClr val="bg1"/>
                </a:solidFill>
              </a:rPr>
              <a:t>ETİK KURUMSAL KİMLİK</a:t>
            </a:r>
            <a:endParaRPr lang="tr-TR" sz="1600" dirty="0">
              <a:solidFill>
                <a:schemeClr val="bg1"/>
              </a:solidFill>
            </a:endParaRPr>
          </a:p>
        </p:txBody>
      </p:sp>
      <p:sp>
        <p:nvSpPr>
          <p:cNvPr id="13" name="Rounded Rectangle 12"/>
          <p:cNvSpPr/>
          <p:nvPr/>
        </p:nvSpPr>
        <p:spPr>
          <a:xfrm>
            <a:off x="3563888" y="1373308"/>
            <a:ext cx="2376264" cy="44892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TextBox 13"/>
          <p:cNvSpPr txBox="1"/>
          <p:nvPr/>
        </p:nvSpPr>
        <p:spPr>
          <a:xfrm>
            <a:off x="3871030" y="1480026"/>
            <a:ext cx="2736304" cy="261610"/>
          </a:xfrm>
          <a:prstGeom prst="rect">
            <a:avLst/>
          </a:prstGeom>
          <a:noFill/>
        </p:spPr>
        <p:txBody>
          <a:bodyPr wrap="square" rtlCol="0">
            <a:spAutoFit/>
          </a:bodyPr>
          <a:lstStyle/>
          <a:p>
            <a:r>
              <a:rPr lang="tr-TR" sz="1100" b="1" dirty="0" smtClean="0">
                <a:solidFill>
                  <a:schemeClr val="bg1"/>
                </a:solidFill>
              </a:rPr>
              <a:t>KSS MOTİVASYONLARI</a:t>
            </a:r>
            <a:endParaRPr lang="tr-TR" sz="1100" b="1" dirty="0">
              <a:solidFill>
                <a:schemeClr val="bg1"/>
              </a:solidFill>
            </a:endParaRPr>
          </a:p>
        </p:txBody>
      </p:sp>
      <p:cxnSp>
        <p:nvCxnSpPr>
          <p:cNvPr id="17" name="Straight Arrow Connector 16"/>
          <p:cNvCxnSpPr/>
          <p:nvPr/>
        </p:nvCxnSpPr>
        <p:spPr>
          <a:xfrm flipH="1">
            <a:off x="3410472" y="1920869"/>
            <a:ext cx="814011"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172242" y="1888104"/>
            <a:ext cx="824822"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2483768" y="2928691"/>
            <a:ext cx="1628022" cy="67527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Rounded Rectangle 21"/>
          <p:cNvSpPr/>
          <p:nvPr/>
        </p:nvSpPr>
        <p:spPr>
          <a:xfrm>
            <a:off x="5145006" y="2927305"/>
            <a:ext cx="1768137" cy="70312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TextBox 22"/>
          <p:cNvSpPr txBox="1"/>
          <p:nvPr/>
        </p:nvSpPr>
        <p:spPr>
          <a:xfrm>
            <a:off x="2319779" y="3144544"/>
            <a:ext cx="1800200" cy="261610"/>
          </a:xfrm>
          <a:prstGeom prst="rect">
            <a:avLst/>
          </a:prstGeom>
          <a:noFill/>
        </p:spPr>
        <p:txBody>
          <a:bodyPr wrap="square" rtlCol="0">
            <a:spAutoFit/>
          </a:bodyPr>
          <a:lstStyle/>
          <a:p>
            <a:pPr algn="ctr"/>
            <a:r>
              <a:rPr lang="tr-TR" sz="1100" b="1" dirty="0" smtClean="0">
                <a:solidFill>
                  <a:schemeClr val="bg1"/>
                </a:solidFill>
              </a:rPr>
              <a:t>KAMU YARARINA</a:t>
            </a:r>
            <a:endParaRPr lang="tr-TR" sz="1100" b="1" dirty="0">
              <a:solidFill>
                <a:schemeClr val="bg1"/>
              </a:solidFill>
            </a:endParaRPr>
          </a:p>
        </p:txBody>
      </p:sp>
      <p:sp>
        <p:nvSpPr>
          <p:cNvPr id="24" name="TextBox 23"/>
          <p:cNvSpPr txBox="1"/>
          <p:nvPr/>
        </p:nvSpPr>
        <p:spPr>
          <a:xfrm>
            <a:off x="5096202" y="3149214"/>
            <a:ext cx="1936028" cy="276999"/>
          </a:xfrm>
          <a:prstGeom prst="rect">
            <a:avLst/>
          </a:prstGeom>
          <a:noFill/>
        </p:spPr>
        <p:txBody>
          <a:bodyPr wrap="square" rtlCol="0">
            <a:spAutoFit/>
          </a:bodyPr>
          <a:lstStyle/>
          <a:p>
            <a:pPr algn="ctr"/>
            <a:r>
              <a:rPr lang="tr-TR" sz="1200" b="1" dirty="0" smtClean="0">
                <a:solidFill>
                  <a:schemeClr val="bg1"/>
                </a:solidFill>
              </a:rPr>
              <a:t>FİRMA YARARINA</a:t>
            </a:r>
            <a:endParaRPr lang="tr-TR" sz="1200" b="1" dirty="0">
              <a:solidFill>
                <a:schemeClr val="bg1"/>
              </a:solidFill>
            </a:endParaRPr>
          </a:p>
        </p:txBody>
      </p:sp>
      <p:sp>
        <p:nvSpPr>
          <p:cNvPr id="25" name="TextBox 24"/>
          <p:cNvSpPr txBox="1"/>
          <p:nvPr/>
        </p:nvSpPr>
        <p:spPr>
          <a:xfrm>
            <a:off x="395536" y="4077072"/>
            <a:ext cx="8449966" cy="2523768"/>
          </a:xfrm>
          <a:prstGeom prst="rect">
            <a:avLst/>
          </a:prstGeom>
          <a:noFill/>
        </p:spPr>
        <p:txBody>
          <a:bodyPr wrap="square" rtlCol="0">
            <a:spAutoFit/>
          </a:bodyPr>
          <a:lstStyle/>
          <a:p>
            <a:r>
              <a:rPr lang="tr-TR" sz="2000" dirty="0">
                <a:latin typeface="+mn-lt"/>
              </a:rPr>
              <a:t>K</a:t>
            </a:r>
            <a:r>
              <a:rPr lang="tr-TR" sz="2000" dirty="0" smtClean="0">
                <a:latin typeface="+mn-lt"/>
              </a:rPr>
              <a:t>amu yararı güden </a:t>
            </a:r>
            <a:r>
              <a:rPr lang="tr-TR" sz="2000" dirty="0">
                <a:latin typeface="+mn-lt"/>
              </a:rPr>
              <a:t>KSS </a:t>
            </a:r>
            <a:r>
              <a:rPr lang="tr-TR" sz="2000" dirty="0" smtClean="0">
                <a:latin typeface="+mn-lt"/>
              </a:rPr>
              <a:t>çalışmaları, tüketicilerin </a:t>
            </a:r>
            <a:r>
              <a:rPr lang="tr-TR" sz="2000" dirty="0">
                <a:latin typeface="+mn-lt"/>
              </a:rPr>
              <a:t>daha fazla firma yararına davranışlar </a:t>
            </a:r>
            <a:r>
              <a:rPr lang="tr-TR" sz="2000" dirty="0" smtClean="0">
                <a:latin typeface="+mn-lt"/>
              </a:rPr>
              <a:t>göstermesini sağlar.</a:t>
            </a:r>
          </a:p>
          <a:p>
            <a:endParaRPr lang="tr-TR" sz="2000" dirty="0" smtClean="0">
              <a:latin typeface="+mn-lt"/>
            </a:endParaRPr>
          </a:p>
          <a:p>
            <a:r>
              <a:rPr lang="tr-TR" sz="2000" dirty="0">
                <a:latin typeface="+mn-lt"/>
              </a:rPr>
              <a:t>F</a:t>
            </a:r>
            <a:r>
              <a:rPr lang="tr-TR" sz="2000" dirty="0" smtClean="0">
                <a:latin typeface="+mn-lt"/>
              </a:rPr>
              <a:t>irma yararı güden </a:t>
            </a:r>
            <a:r>
              <a:rPr lang="tr-TR" sz="2000" dirty="0">
                <a:latin typeface="+mn-lt"/>
              </a:rPr>
              <a:t>KSS  </a:t>
            </a:r>
            <a:r>
              <a:rPr lang="tr-TR" sz="2000" dirty="0" smtClean="0">
                <a:latin typeface="+mn-lt"/>
              </a:rPr>
              <a:t>çalışmaları, firmalar niyetlerini açık ettikleri için </a:t>
            </a:r>
            <a:r>
              <a:rPr lang="tr-TR" sz="2000" dirty="0">
                <a:latin typeface="+mn-lt"/>
              </a:rPr>
              <a:t>samimi bulunmakta ve tüketicileri olumlu davranışlar sergilemeye teşvik edebilmektedir. </a:t>
            </a:r>
            <a:endParaRPr lang="tr-TR" sz="2000" dirty="0" smtClean="0">
              <a:latin typeface="+mn-lt"/>
            </a:endParaRPr>
          </a:p>
          <a:p>
            <a:pPr algn="r"/>
            <a:r>
              <a:rPr lang="tr-TR" sz="1600" dirty="0">
                <a:latin typeface="+mn-lt"/>
              </a:rPr>
              <a:t>Rifon, Choi, Trimble ve Li (2004</a:t>
            </a:r>
            <a:r>
              <a:rPr lang="tr-TR" sz="1600" dirty="0" smtClean="0">
                <a:latin typeface="+mn-lt"/>
              </a:rPr>
              <a:t>)</a:t>
            </a:r>
            <a:endParaRPr lang="tr-TR" sz="2000" dirty="0">
              <a:latin typeface="+mn-lt"/>
            </a:endParaRPr>
          </a:p>
          <a:p>
            <a:endParaRPr lang="tr-TR" dirty="0"/>
          </a:p>
        </p:txBody>
      </p:sp>
    </p:spTree>
    <p:extLst>
      <p:ext uri="{BB962C8B-B14F-4D97-AF65-F5344CB8AC3E}">
        <p14:creationId xmlns:p14="http://schemas.microsoft.com/office/powerpoint/2010/main" val="1401196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143000"/>
          </a:xfrm>
        </p:spPr>
        <p:txBody>
          <a:bodyPr/>
          <a:lstStyle/>
          <a:p>
            <a:pPr algn="ctr"/>
            <a:r>
              <a:rPr lang="tr-TR" sz="3600" b="1" dirty="0" smtClean="0"/>
              <a:t>Hipotez</a:t>
            </a:r>
            <a:endParaRPr lang="tr-TR" sz="3600" b="1" dirty="0"/>
          </a:p>
        </p:txBody>
      </p:sp>
      <p:sp>
        <p:nvSpPr>
          <p:cNvPr id="3" name="Content Placeholder 2"/>
          <p:cNvSpPr>
            <a:spLocks noGrp="1"/>
          </p:cNvSpPr>
          <p:nvPr>
            <p:ph idx="1"/>
          </p:nvPr>
        </p:nvSpPr>
        <p:spPr>
          <a:xfrm>
            <a:off x="467544" y="1340768"/>
            <a:ext cx="8229600" cy="4680520"/>
          </a:xfrm>
        </p:spPr>
        <p:txBody>
          <a:bodyPr/>
          <a:lstStyle/>
          <a:p>
            <a:pPr marL="0" indent="0">
              <a:buNone/>
            </a:pPr>
            <a:endParaRPr lang="tr-TR" sz="2400" dirty="0"/>
          </a:p>
          <a:p>
            <a:pPr marL="0" indent="0">
              <a:buNone/>
            </a:pPr>
            <a:endParaRPr lang="tr-TR" sz="2400" dirty="0"/>
          </a:p>
          <a:p>
            <a:pPr marL="0" indent="0" algn="ctr">
              <a:buNone/>
            </a:pPr>
            <a:r>
              <a:rPr lang="tr-TR" sz="2400" dirty="0" smtClean="0"/>
              <a:t>Etik </a:t>
            </a:r>
            <a:r>
              <a:rPr lang="tr-TR" sz="2400" dirty="0"/>
              <a:t>kurumsal </a:t>
            </a:r>
            <a:r>
              <a:rPr lang="tr-TR" sz="2400" dirty="0" smtClean="0"/>
              <a:t>kimliği vurgulayan firmalar </a:t>
            </a:r>
            <a:r>
              <a:rPr lang="tr-TR" sz="2400" dirty="0"/>
              <a:t>KSS çalışmaları </a:t>
            </a:r>
            <a:r>
              <a:rPr lang="tr-TR" sz="2400" dirty="0" smtClean="0"/>
              <a:t>gerçekleştirdiğinde; </a:t>
            </a:r>
          </a:p>
          <a:p>
            <a:pPr marL="0" indent="0" algn="ctr">
              <a:buNone/>
            </a:pPr>
            <a:r>
              <a:rPr lang="tr-TR" sz="2400" dirty="0" smtClean="0"/>
              <a:t>tüketiciler </a:t>
            </a:r>
            <a:r>
              <a:rPr lang="tr-TR" sz="2400" dirty="0"/>
              <a:t>bu firmalara karşı </a:t>
            </a:r>
            <a:r>
              <a:rPr lang="tr-TR" sz="2400" dirty="0" smtClean="0"/>
              <a:t>KSS’nin </a:t>
            </a:r>
            <a:r>
              <a:rPr lang="tr-TR" sz="2400" dirty="0"/>
              <a:t>temel motivasyonundan (firma veya kamu yararı) bağımsız </a:t>
            </a:r>
            <a:r>
              <a:rPr lang="tr-TR" sz="2400" dirty="0" smtClean="0"/>
              <a:t>olarak </a:t>
            </a:r>
          </a:p>
          <a:p>
            <a:pPr marL="0" indent="0" algn="ctr">
              <a:buNone/>
            </a:pPr>
            <a:r>
              <a:rPr lang="tr-TR" sz="2400" dirty="0" smtClean="0"/>
              <a:t>etik kurumsal kimliği vurgulamayan firmalara kıyasla </a:t>
            </a:r>
          </a:p>
          <a:p>
            <a:pPr marL="0" indent="0" algn="ctr">
              <a:buNone/>
            </a:pPr>
            <a:r>
              <a:rPr lang="tr-TR" sz="2400" dirty="0" smtClean="0"/>
              <a:t>ekstra </a:t>
            </a:r>
            <a:r>
              <a:rPr lang="tr-TR" sz="2400" dirty="0"/>
              <a:t>rol davranışı sergilemeye daha </a:t>
            </a:r>
            <a:r>
              <a:rPr lang="tr-TR" sz="2400" dirty="0" smtClean="0"/>
              <a:t>eğilimli olurlar. </a:t>
            </a:r>
            <a:endParaRPr lang="tr-TR" sz="2400" dirty="0"/>
          </a:p>
          <a:p>
            <a:endParaRPr lang="tr-TR" sz="2400" dirty="0"/>
          </a:p>
          <a:p>
            <a:endParaRPr lang="tr-TR" dirty="0"/>
          </a:p>
        </p:txBody>
      </p:sp>
      <p:sp>
        <p:nvSpPr>
          <p:cNvPr id="5" name="Slide Number Placeholder 4"/>
          <p:cNvSpPr>
            <a:spLocks noGrp="1"/>
          </p:cNvSpPr>
          <p:nvPr>
            <p:ph type="sldNum" sz="quarter" idx="12"/>
          </p:nvPr>
        </p:nvSpPr>
        <p:spPr/>
        <p:txBody>
          <a:bodyPr/>
          <a:lstStyle/>
          <a:p>
            <a:pPr>
              <a:defRPr/>
            </a:pPr>
            <a:fld id="{AA0CD7B1-7FE7-42D6-AE93-645803CB9BA5}" type="slidenum">
              <a:rPr lang="en-US" smtClean="0"/>
              <a:pPr>
                <a:defRPr/>
              </a:pPr>
              <a:t>7</a:t>
            </a:fld>
            <a:endParaRPr lang="en-US" dirty="0"/>
          </a:p>
        </p:txBody>
      </p:sp>
      <p:sp>
        <p:nvSpPr>
          <p:cNvPr id="6"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Tree>
    <p:extLst>
      <p:ext uri="{BB962C8B-B14F-4D97-AF65-F5344CB8AC3E}">
        <p14:creationId xmlns:p14="http://schemas.microsoft.com/office/powerpoint/2010/main" val="192498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18645"/>
            <a:ext cx="8229600" cy="719138"/>
          </a:xfrm>
        </p:spPr>
        <p:txBody>
          <a:bodyPr>
            <a:normAutofit/>
          </a:bodyPr>
          <a:lstStyle/>
          <a:p>
            <a:pPr algn="ctr"/>
            <a:r>
              <a:rPr lang="de-AT" sz="3600" b="1" dirty="0"/>
              <a:t>Tasarım ve </a:t>
            </a:r>
            <a:r>
              <a:rPr lang="de-AT" sz="3600" b="1" dirty="0" smtClean="0"/>
              <a:t>Yöntem</a:t>
            </a:r>
            <a:endParaRPr lang="en-US" sz="3600" b="1" dirty="0" smtClean="0"/>
          </a:p>
        </p:txBody>
      </p:sp>
      <p:sp>
        <p:nvSpPr>
          <p:cNvPr id="17410" name="İçerik Yer Tutucusu 2"/>
          <p:cNvSpPr>
            <a:spLocks noGrp="1"/>
          </p:cNvSpPr>
          <p:nvPr>
            <p:ph idx="1"/>
          </p:nvPr>
        </p:nvSpPr>
        <p:spPr>
          <a:xfrm>
            <a:off x="467544" y="1033303"/>
            <a:ext cx="8229600" cy="4895850"/>
          </a:xfrm>
        </p:spPr>
        <p:txBody>
          <a:bodyPr/>
          <a:lstStyle/>
          <a:p>
            <a:pPr marL="547687" indent="-457200"/>
            <a:r>
              <a:rPr lang="tr-TR" sz="2000" dirty="0" smtClean="0"/>
              <a:t>Deneysel Tasarım </a:t>
            </a:r>
          </a:p>
          <a:p>
            <a:pPr marL="800100" lvl="1" indent="-342900"/>
            <a:r>
              <a:rPr lang="tr-TR" sz="2000" dirty="0" smtClean="0"/>
              <a:t>Katılımcılar </a:t>
            </a:r>
            <a:r>
              <a:rPr lang="tr-TR" dirty="0" smtClean="0"/>
              <a:t>2</a:t>
            </a:r>
            <a:r>
              <a:rPr lang="tr-TR" sz="1800" dirty="0" smtClean="0"/>
              <a:t>X</a:t>
            </a:r>
            <a:r>
              <a:rPr lang="tr-TR" dirty="0" smtClean="0"/>
              <a:t>2</a:t>
            </a:r>
            <a:r>
              <a:rPr lang="tr-TR" sz="2000" dirty="0" smtClean="0"/>
              <a:t> (firma yararına ve kamu yararına KSS) X (etik kurumsal kimliği vurgulayan ve etik kurumsal  kimliği vurgulamayan) gruplar-arası tasarım</a:t>
            </a:r>
          </a:p>
          <a:p>
            <a:pPr marL="800100" lvl="1" indent="-342900"/>
            <a:r>
              <a:rPr lang="tr-TR" sz="2000" dirty="0" smtClean="0"/>
              <a:t>Denekler gruplara rassal olarak atanmıştır.</a:t>
            </a:r>
          </a:p>
          <a:p>
            <a:pPr marL="800100" lvl="1" indent="-342900"/>
            <a:endParaRPr lang="tr-TR" sz="1000" dirty="0"/>
          </a:p>
          <a:p>
            <a:r>
              <a:rPr lang="tr-TR" sz="2000" dirty="0"/>
              <a:t>K</a:t>
            </a:r>
            <a:r>
              <a:rPr lang="en-GB" sz="2000" dirty="0" smtClean="0"/>
              <a:t>olayda </a:t>
            </a:r>
            <a:r>
              <a:rPr lang="en-GB" sz="2000" dirty="0"/>
              <a:t>örneklem yöntem</a:t>
            </a:r>
            <a:r>
              <a:rPr lang="tr-TR" sz="2000" dirty="0" smtClean="0"/>
              <a:t>i</a:t>
            </a:r>
          </a:p>
          <a:p>
            <a:pPr marL="914400" lvl="1" indent="-457200"/>
            <a:r>
              <a:rPr lang="tr-TR" sz="2000" dirty="0"/>
              <a:t>Yaş  18-35 (üniversite öğrencileri)</a:t>
            </a:r>
          </a:p>
          <a:p>
            <a:pPr marL="914400" lvl="1" indent="-457200"/>
            <a:r>
              <a:rPr lang="tr-TR" sz="2000" dirty="0"/>
              <a:t>69 erkek ve 57 kadın</a:t>
            </a:r>
            <a:r>
              <a:rPr lang="en-US" sz="2000" dirty="0"/>
              <a:t>  </a:t>
            </a:r>
            <a:endParaRPr lang="tr-TR" sz="2000" dirty="0" smtClean="0"/>
          </a:p>
          <a:p>
            <a:pPr marL="914400" lvl="1" indent="-457200"/>
            <a:endParaRPr lang="tr-TR" sz="1000" dirty="0" smtClean="0"/>
          </a:p>
          <a:p>
            <a:r>
              <a:rPr lang="tr-TR" sz="2000" dirty="0" smtClean="0"/>
              <a:t>Kağıt-kalem yöntemi</a:t>
            </a:r>
          </a:p>
          <a:p>
            <a:pPr lvl="1"/>
            <a:r>
              <a:rPr lang="tr-TR" sz="2000" dirty="0" smtClean="0"/>
              <a:t>Senaryo ve anket uygulaması</a:t>
            </a:r>
          </a:p>
          <a:p>
            <a:pPr lvl="1"/>
            <a:endParaRPr lang="tr-TR" sz="1000" dirty="0" smtClean="0"/>
          </a:p>
          <a:p>
            <a:r>
              <a:rPr lang="tr-TR" sz="2000" dirty="0" smtClean="0"/>
              <a:t>Ölçekler</a:t>
            </a:r>
          </a:p>
          <a:p>
            <a:pPr lvl="1"/>
            <a:r>
              <a:rPr lang="tr-TR" sz="2000" dirty="0" smtClean="0"/>
              <a:t>algılanan </a:t>
            </a:r>
            <a:r>
              <a:rPr lang="tr-TR" sz="2000" dirty="0"/>
              <a:t>etik kimlik (Brunk, 2012); KSS  motivasyonu (Kim, Chaiy ve Chaiy, 2012) ve ekstra rol davranışı (Ahearne, Bhattacharya ve Gruen, 2005). </a:t>
            </a:r>
          </a:p>
          <a:p>
            <a:endParaRPr lang="tr-TR" sz="2000" dirty="0" smtClean="0"/>
          </a:p>
          <a:p>
            <a:endParaRPr lang="tr-TR" sz="2400" dirty="0"/>
          </a:p>
          <a:p>
            <a:pPr marL="800100" lvl="1" indent="-342900"/>
            <a:endParaRPr lang="tr-TR" dirty="0" smtClean="0"/>
          </a:p>
          <a:p>
            <a:pPr marL="914400" lvl="1" indent="-457200"/>
            <a:endParaRPr lang="tr-TR" sz="2200" dirty="0" smtClean="0"/>
          </a:p>
        </p:txBody>
      </p:sp>
      <p:sp>
        <p:nvSpPr>
          <p:cNvPr id="5" name="Slayt Numarası Yer Tutucusu 4"/>
          <p:cNvSpPr>
            <a:spLocks noGrp="1"/>
          </p:cNvSpPr>
          <p:nvPr>
            <p:ph type="sldNum" sz="quarter" idx="12"/>
          </p:nvPr>
        </p:nvSpPr>
        <p:spPr/>
        <p:txBody>
          <a:bodyPr>
            <a:normAutofit/>
          </a:bodyPr>
          <a:lstStyle/>
          <a:p>
            <a:pPr>
              <a:defRPr/>
            </a:pPr>
            <a:fld id="{07ADC479-05F5-45AE-B525-6EE7EF20ADF3}" type="slidenum">
              <a:rPr lang="en-US"/>
              <a:pPr>
                <a:defRPr/>
              </a:pPr>
              <a:t>8</a:t>
            </a:fld>
            <a:endParaRPr lang="en-US" dirty="0"/>
          </a:p>
        </p:txBody>
      </p:sp>
      <p:sp>
        <p:nvSpPr>
          <p:cNvPr id="6"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0"/>
            <a:ext cx="4752528" cy="1143000"/>
          </a:xfrm>
        </p:spPr>
        <p:txBody>
          <a:bodyPr/>
          <a:lstStyle/>
          <a:p>
            <a:pPr algn="ctr"/>
            <a:r>
              <a:rPr lang="tr-TR" sz="3600" b="1" dirty="0" smtClean="0"/>
              <a:t>SENARYO</a:t>
            </a:r>
            <a:endParaRPr lang="tr-TR" sz="3600" b="1" dirty="0"/>
          </a:p>
        </p:txBody>
      </p:sp>
      <p:sp>
        <p:nvSpPr>
          <p:cNvPr id="3" name="Content Placeholder 2"/>
          <p:cNvSpPr>
            <a:spLocks noGrp="1"/>
          </p:cNvSpPr>
          <p:nvPr>
            <p:ph idx="1"/>
          </p:nvPr>
        </p:nvSpPr>
        <p:spPr>
          <a:xfrm>
            <a:off x="18661" y="1107324"/>
            <a:ext cx="6948264" cy="3456384"/>
          </a:xfrm>
        </p:spPr>
        <p:txBody>
          <a:bodyPr/>
          <a:lstStyle/>
          <a:p>
            <a:pPr marL="0" indent="0">
              <a:buNone/>
            </a:pPr>
            <a:r>
              <a:rPr lang="tr-TR" sz="2000" dirty="0"/>
              <a:t>ABC Bilgisayar temel hedef ve amaçlarını  düzenlerken etik bir çerçeve belirlemiş </a:t>
            </a:r>
            <a:r>
              <a:rPr lang="tr-TR" sz="2000" b="1" dirty="0"/>
              <a:t>{belirlememiş}</a:t>
            </a:r>
            <a:r>
              <a:rPr lang="tr-TR" sz="2000" dirty="0"/>
              <a:t>bir elektronik firmasıdır. ABC Bilgisayar her yıl finansal tablolarını bir rapor halinde kamuya açıklamaktadır </a:t>
            </a:r>
            <a:r>
              <a:rPr lang="tr-TR" sz="2000" b="1" dirty="0"/>
              <a:t>{açıklamamaktadır}. </a:t>
            </a:r>
            <a:r>
              <a:rPr lang="tr-TR" sz="2000" dirty="0"/>
              <a:t>Şirket, iş dünyasındaki dergi ve dernekler tarafından verilen “Yılın En Etik Firması” ödülünü son 3 yılda olduğu gibi bu yıl da kazanmıştır </a:t>
            </a:r>
            <a:r>
              <a:rPr lang="tr-TR" sz="2000" b="1" dirty="0"/>
              <a:t>{yarışmalarına katılmamaktadır}. </a:t>
            </a:r>
            <a:r>
              <a:rPr lang="tr-TR" sz="2000" dirty="0"/>
              <a:t>Ayrıca bu etik konusunda tüketicilerin algısı ile ilgili bir anket çalışması da yürütmektedir </a:t>
            </a:r>
            <a:r>
              <a:rPr lang="tr-TR" sz="2000" b="1" dirty="0"/>
              <a:t>{yürütmemektedir}. </a:t>
            </a:r>
            <a:r>
              <a:rPr lang="tr-TR" sz="2000" dirty="0"/>
              <a:t>Şirket tüm çalışmalarında da etiğe verdiği önemi her fırsatta vurgulamaktadır </a:t>
            </a:r>
            <a:r>
              <a:rPr lang="tr-TR" sz="2000" b="1" dirty="0"/>
              <a:t>{etik ile ilgili bir konuyu öne çıkarmamaktadır</a:t>
            </a:r>
            <a:r>
              <a:rPr lang="tr-TR" sz="2000" b="1" dirty="0" smtClean="0"/>
              <a:t>}.</a:t>
            </a:r>
          </a:p>
          <a:p>
            <a:pPr marL="0" indent="0">
              <a:buNone/>
            </a:pPr>
            <a:endParaRPr lang="tr-TR" sz="2000" b="1" dirty="0"/>
          </a:p>
          <a:p>
            <a:pPr marL="0" indent="0">
              <a:buNone/>
            </a:pPr>
            <a:r>
              <a:rPr lang="tr-TR" sz="2000" dirty="0"/>
              <a:t>ABC Bilgisayar’ın genel müdürü geçen hafta bir basın toplantısı düzenleyerek şirketin bilgisayar okuryazarlığı ile ilgili yeni bir sosyal sorumluluk projesi başlattığını açıklamıştır.</a:t>
            </a:r>
          </a:p>
          <a:p>
            <a:pPr marL="0" indent="0">
              <a:buNone/>
            </a:pPr>
            <a:endParaRPr lang="tr-TR" sz="2000" dirty="0"/>
          </a:p>
        </p:txBody>
      </p:sp>
      <p:sp>
        <p:nvSpPr>
          <p:cNvPr id="5" name="Slide Number Placeholder 4"/>
          <p:cNvSpPr>
            <a:spLocks noGrp="1"/>
          </p:cNvSpPr>
          <p:nvPr>
            <p:ph type="sldNum" sz="quarter" idx="12"/>
          </p:nvPr>
        </p:nvSpPr>
        <p:spPr/>
        <p:txBody>
          <a:bodyPr/>
          <a:lstStyle/>
          <a:p>
            <a:pPr>
              <a:defRPr/>
            </a:pPr>
            <a:fld id="{AA0CD7B1-7FE7-42D6-AE93-645803CB9BA5}" type="slidenum">
              <a:rPr lang="en-US" smtClean="0"/>
              <a:pPr>
                <a:defRPr/>
              </a:pPr>
              <a:t>9</a:t>
            </a:fld>
            <a:endParaRPr lang="en-US" dirty="0"/>
          </a:p>
        </p:txBody>
      </p:sp>
      <p:sp>
        <p:nvSpPr>
          <p:cNvPr id="6" name="Footer Placeholder 3"/>
          <p:cNvSpPr>
            <a:spLocks noGrp="1"/>
          </p:cNvSpPr>
          <p:nvPr>
            <p:ph type="ftr" sz="quarter" idx="11"/>
          </p:nvPr>
        </p:nvSpPr>
        <p:spPr>
          <a:xfrm>
            <a:off x="2667000" y="6356350"/>
            <a:ext cx="3352800" cy="365125"/>
          </a:xfrm>
        </p:spPr>
        <p:txBody>
          <a:bodyPr/>
          <a:lstStyle/>
          <a:p>
            <a:pPr>
              <a:defRPr/>
            </a:pPr>
            <a:r>
              <a:rPr lang="en-US" dirty="0" smtClean="0"/>
              <a:t>© Altıniğne &amp; </a:t>
            </a:r>
            <a:r>
              <a:rPr lang="tr-TR" dirty="0" smtClean="0"/>
              <a:t>Karaosmanoğlu</a:t>
            </a:r>
            <a:r>
              <a:rPr lang="en-US" dirty="0" smtClean="0"/>
              <a:t>, </a:t>
            </a:r>
            <a:r>
              <a:rPr lang="tr-TR" dirty="0" smtClean="0"/>
              <a:t>UPK 20 ,2015</a:t>
            </a:r>
            <a:endParaRPr lang="en-US" dirty="0"/>
          </a:p>
        </p:txBody>
      </p:sp>
      <p:sp>
        <p:nvSpPr>
          <p:cNvPr id="4" name="Right Brace 3"/>
          <p:cNvSpPr/>
          <p:nvPr/>
        </p:nvSpPr>
        <p:spPr>
          <a:xfrm>
            <a:off x="7222706" y="980240"/>
            <a:ext cx="288032" cy="338486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7" name="TextBox 6"/>
          <p:cNvSpPr txBox="1"/>
          <p:nvPr/>
        </p:nvSpPr>
        <p:spPr>
          <a:xfrm>
            <a:off x="7596336" y="1844824"/>
            <a:ext cx="1296144" cy="1477328"/>
          </a:xfrm>
          <a:prstGeom prst="rect">
            <a:avLst/>
          </a:prstGeom>
          <a:noFill/>
        </p:spPr>
        <p:txBody>
          <a:bodyPr wrap="square" rtlCol="0">
            <a:spAutoFit/>
          </a:bodyPr>
          <a:lstStyle/>
          <a:p>
            <a:r>
              <a:rPr lang="tr-TR" dirty="0" smtClean="0"/>
              <a:t>Etik Vurgu olan/</a:t>
            </a:r>
            <a:r>
              <a:rPr lang="tr-TR" b="1" dirty="0" smtClean="0"/>
              <a:t>olmayan </a:t>
            </a:r>
            <a:r>
              <a:rPr lang="tr-TR" dirty="0" smtClean="0"/>
              <a:t>Kurumsal Kimlik</a:t>
            </a:r>
            <a:endParaRPr lang="tr-TR" dirty="0"/>
          </a:p>
        </p:txBody>
      </p:sp>
      <p:sp>
        <p:nvSpPr>
          <p:cNvPr id="10" name="Right Brace 9"/>
          <p:cNvSpPr/>
          <p:nvPr/>
        </p:nvSpPr>
        <p:spPr>
          <a:xfrm>
            <a:off x="7366722" y="5301208"/>
            <a:ext cx="177362" cy="108012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1" name="TextBox 10"/>
          <p:cNvSpPr txBox="1"/>
          <p:nvPr/>
        </p:nvSpPr>
        <p:spPr>
          <a:xfrm>
            <a:off x="7544084" y="5518102"/>
            <a:ext cx="1296144" cy="646331"/>
          </a:xfrm>
          <a:prstGeom prst="rect">
            <a:avLst/>
          </a:prstGeom>
          <a:noFill/>
        </p:spPr>
        <p:txBody>
          <a:bodyPr wrap="square" rtlCol="0">
            <a:spAutoFit/>
          </a:bodyPr>
          <a:lstStyle/>
          <a:p>
            <a:r>
              <a:rPr lang="tr-TR" dirty="0" smtClean="0"/>
              <a:t>Tek bağlam</a:t>
            </a:r>
            <a:endParaRPr lang="tr-TR" dirty="0"/>
          </a:p>
        </p:txBody>
      </p:sp>
    </p:spTree>
    <p:extLst>
      <p:ext uri="{BB962C8B-B14F-4D97-AF65-F5344CB8AC3E}">
        <p14:creationId xmlns:p14="http://schemas.microsoft.com/office/powerpoint/2010/main" val="14842002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Civic</Template>
  <TotalTime>1064</TotalTime>
  <Words>1050</Words>
  <Application>Microsoft Office PowerPoint</Application>
  <PresentationFormat>On-screen Show (4:3)</PresentationFormat>
  <Paragraphs>166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Akış</vt:lpstr>
      <vt:lpstr>KURUMSAL KİMLİKTE ETİK VURGUSUNUN KURUMSAL SOSYAL SORUMLULUK VE TÜKETİCİ EKSTRA ROL DAVRANIŞI İLİŞKİSİNE ETKİSİ   </vt:lpstr>
      <vt:lpstr>Çalışmanın amacı</vt:lpstr>
      <vt:lpstr>Niçin KSS ve Ekstra Rol Davranışı İlişkisi</vt:lpstr>
      <vt:lpstr>KSS-Ekstra Rol İlişkisinde Değişimleme Etkisi: Etik Kurumsal Kimlik Vurgusu</vt:lpstr>
      <vt:lpstr>Etik Kurumsal Kimlik</vt:lpstr>
      <vt:lpstr>KSS Motivasyonları</vt:lpstr>
      <vt:lpstr>Hipotez</vt:lpstr>
      <vt:lpstr>Tasarım ve Yöntem</vt:lpstr>
      <vt:lpstr>SENARYO</vt:lpstr>
      <vt:lpstr>Senaryo</vt:lpstr>
      <vt:lpstr>Bulgular </vt:lpstr>
      <vt:lpstr>Bulgular: Ana Etki </vt:lpstr>
      <vt:lpstr>Bulgular: Ana Etki</vt:lpstr>
      <vt:lpstr>SONUÇ</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 of Environmental Attitudes on Environmentally Conscious Behavior of University Students</dc:title>
  <dc:creator>Zeynep BİLGİN</dc:creator>
  <cp:lastModifiedBy>Nesenur</cp:lastModifiedBy>
  <cp:revision>126</cp:revision>
  <dcterms:created xsi:type="dcterms:W3CDTF">2014-12-29T11:16:31Z</dcterms:created>
  <dcterms:modified xsi:type="dcterms:W3CDTF">2015-06-12T03:58:00Z</dcterms:modified>
</cp:coreProperties>
</file>