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57"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12192000" cy="6858000"/>
  <p:notesSz cx="6858000" cy="9144000"/>
  <p:custDataLst>
    <p:tags r:id="rId4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64" d="100"/>
          <a:sy n="64" d="100"/>
        </p:scale>
        <p:origin x="78"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6/12/2015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6/12/2015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b="0" i="0" u="none"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zgiuzel@Beykoz.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sz="2400" b="1" dirty="0">
                <a:latin typeface="Arial" panose="020B0604020202020204" pitchFamily="34" charset="0"/>
                <a:cs typeface="Arial" panose="020B0604020202020204" pitchFamily="34" charset="0"/>
              </a:rPr>
              <a:t>ARAÇ KULLANANLARIN TEMEL GÜDÜLERİNİN ELEKTRİKLİ ARAÇ SATIN ALMA NİYETİNE ETKİSİ: İSTANBUL’DA ARAÇ KULLANANLAR ÜZERİNE KANTİTATİF BİR ÇALIŞMA</a:t>
            </a:r>
            <a:r>
              <a:rPr lang="tr-TR" sz="2400" dirty="0">
                <a:latin typeface="Arial" panose="020B0604020202020204" pitchFamily="34" charset="0"/>
                <a:cs typeface="Arial" panose="020B0604020202020204" pitchFamily="34" charset="0"/>
              </a:rPr>
              <a:t/>
            </a:r>
            <a:br>
              <a:rPr lang="tr-TR" sz="2400" dirty="0">
                <a:latin typeface="Arial" panose="020B0604020202020204" pitchFamily="34" charset="0"/>
                <a:cs typeface="Arial" panose="020B0604020202020204" pitchFamily="34" charset="0"/>
              </a:rPr>
            </a:br>
            <a:r>
              <a:rPr lang="tr-TR" sz="2400" dirty="0" smtClean="0">
                <a:latin typeface="Arial" panose="020B0604020202020204" pitchFamily="34" charset="0"/>
                <a:cs typeface="Arial" panose="020B0604020202020204" pitchFamily="34" charset="0"/>
              </a:rPr>
              <a:t> </a:t>
            </a:r>
            <a:endParaRPr lang="tr-TR" sz="2400"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lnSpcReduction="10000"/>
          </a:bodyPr>
          <a:lstStyle/>
          <a:p>
            <a:r>
              <a:rPr lang="tr-TR" dirty="0" err="1" smtClean="0"/>
              <a:t>Yard</a:t>
            </a:r>
            <a:r>
              <a:rPr lang="tr-TR" dirty="0" smtClean="0"/>
              <a:t>. Doç. Dr. Ezgi Uzel </a:t>
            </a:r>
            <a:r>
              <a:rPr lang="tr-TR" dirty="0" err="1" smtClean="0"/>
              <a:t>Aydınocak</a:t>
            </a:r>
            <a:r>
              <a:rPr lang="tr-TR" dirty="0" smtClean="0"/>
              <a:t> </a:t>
            </a:r>
          </a:p>
          <a:p>
            <a:r>
              <a:rPr lang="tr-TR" dirty="0" smtClean="0"/>
              <a:t>Beykoz Lojistik Meslek Yüksekokulu </a:t>
            </a:r>
          </a:p>
          <a:p>
            <a:r>
              <a:rPr lang="tr-TR" dirty="0" smtClean="0">
                <a:hlinkClick r:id="rId2"/>
              </a:rPr>
              <a:t>ezgiuzel@Beykoz.edu.tr</a:t>
            </a:r>
            <a:r>
              <a:rPr lang="tr-TR" dirty="0" smtClean="0"/>
              <a:t> </a:t>
            </a:r>
            <a:endParaRPr lang="tr-TR" dirty="0"/>
          </a:p>
        </p:txBody>
      </p:sp>
    </p:spTree>
    <p:extLst>
      <p:ext uri="{BB962C8B-B14F-4D97-AF65-F5344CB8AC3E}">
        <p14:creationId xmlns:p14="http://schemas.microsoft.com/office/powerpoint/2010/main" val="1862215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lstStyle/>
          <a:p>
            <a:pPr marL="0" indent="0">
              <a:buNone/>
            </a:pPr>
            <a:r>
              <a:rPr lang="tr-TR" b="1" dirty="0"/>
              <a:t>	</a:t>
            </a:r>
            <a:r>
              <a:rPr lang="tr-TR" b="1" dirty="0" smtClean="0"/>
              <a:t>Sürdürülebilir </a:t>
            </a:r>
            <a:r>
              <a:rPr lang="tr-TR" b="1" dirty="0"/>
              <a:t>Yaşam Biçimi Kavramı </a:t>
            </a:r>
            <a:endParaRPr lang="tr-TR" dirty="0"/>
          </a:p>
          <a:p>
            <a:pPr marL="0" indent="0" algn="just">
              <a:buNone/>
            </a:pPr>
            <a:endParaRPr lang="tr-TR" dirty="0"/>
          </a:p>
          <a:p>
            <a:pPr algn="just"/>
            <a:r>
              <a:rPr lang="tr-TR" dirty="0"/>
              <a:t>Bu konuda sosyal ve çevresel psikoloji alanında yapılan araştırmalarda çevreye karşı duyarlı olmanın davranış biçimine dönüşmüş halinin; araç kullanımının azaltılması (</a:t>
            </a:r>
            <a:r>
              <a:rPr lang="tr-TR" dirty="0" err="1"/>
              <a:t>Bamberg</a:t>
            </a:r>
            <a:r>
              <a:rPr lang="tr-TR" dirty="0"/>
              <a:t> ve </a:t>
            </a:r>
            <a:r>
              <a:rPr lang="tr-TR" dirty="0" err="1"/>
              <a:t>Schmidt</a:t>
            </a:r>
            <a:r>
              <a:rPr lang="tr-TR" dirty="0"/>
              <a:t>, 2003, </a:t>
            </a:r>
            <a:r>
              <a:rPr lang="tr-TR" dirty="0" err="1"/>
              <a:t>Nordlund</a:t>
            </a:r>
            <a:r>
              <a:rPr lang="tr-TR" dirty="0"/>
              <a:t> ve </a:t>
            </a:r>
            <a:r>
              <a:rPr lang="tr-TR" dirty="0" err="1"/>
              <a:t>Garvill</a:t>
            </a:r>
            <a:r>
              <a:rPr lang="tr-TR" dirty="0"/>
              <a:t>, 2003), geri dönüşüme önem verilmesi (</a:t>
            </a:r>
            <a:r>
              <a:rPr lang="tr-TR" dirty="0" err="1"/>
              <a:t>Guagnano</a:t>
            </a:r>
            <a:r>
              <a:rPr lang="tr-TR" dirty="0"/>
              <a:t> vd. 1995, </a:t>
            </a:r>
            <a:r>
              <a:rPr lang="tr-TR" dirty="0" err="1"/>
              <a:t>Schultz</a:t>
            </a:r>
            <a:r>
              <a:rPr lang="tr-TR" dirty="0"/>
              <a:t> vd. 1995) ve daha çok organik yiyecek tüketilmesi (</a:t>
            </a:r>
            <a:r>
              <a:rPr lang="tr-TR" dirty="0" err="1"/>
              <a:t>Grankvist</a:t>
            </a:r>
            <a:r>
              <a:rPr lang="tr-TR" dirty="0"/>
              <a:t> ve </a:t>
            </a:r>
            <a:r>
              <a:rPr lang="tr-TR" dirty="0" err="1"/>
              <a:t>Biel</a:t>
            </a:r>
            <a:r>
              <a:rPr lang="tr-TR" dirty="0"/>
              <a:t> 2001) gibi faaliyetler olarak ortaya çıktığı gözlemlenmiştir</a:t>
            </a:r>
            <a:r>
              <a:rPr lang="tr-TR" dirty="0" smtClean="0"/>
              <a:t>.</a:t>
            </a:r>
          </a:p>
          <a:p>
            <a:pPr algn="just"/>
            <a:endParaRPr lang="tr-TR" dirty="0"/>
          </a:p>
          <a:p>
            <a:pPr algn="just"/>
            <a:r>
              <a:rPr lang="tr-TR" dirty="0"/>
              <a:t>Bireysel olarak daha hızlı artan sürdürülebilir yaşam biçimlerinin sosyal ve çevresel olarak daha geniş bir alana yayılması konusu ise hala belirsizlik taşımaktadır. Bireysel olarak tercih edilmeye başlanan sürdürülebilir yaşam biçimi 1980’lerden bu yana “yeşil tüketici” kavramını da beraberinde getirmiştir (</a:t>
            </a:r>
            <a:r>
              <a:rPr lang="tr-TR" dirty="0" err="1"/>
              <a:t>Elikington</a:t>
            </a:r>
            <a:r>
              <a:rPr lang="tr-TR" dirty="0"/>
              <a:t> ve </a:t>
            </a:r>
            <a:r>
              <a:rPr lang="tr-TR" dirty="0" err="1"/>
              <a:t>Hailes</a:t>
            </a:r>
            <a:r>
              <a:rPr lang="tr-TR" dirty="0"/>
              <a:t>, 1988).</a:t>
            </a:r>
          </a:p>
        </p:txBody>
      </p:sp>
    </p:spTree>
    <p:extLst>
      <p:ext uri="{BB962C8B-B14F-4D97-AF65-F5344CB8AC3E}">
        <p14:creationId xmlns:p14="http://schemas.microsoft.com/office/powerpoint/2010/main" val="1026840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normAutofit lnSpcReduction="10000"/>
          </a:bodyPr>
          <a:lstStyle/>
          <a:p>
            <a:pPr marL="0" indent="0">
              <a:buNone/>
            </a:pPr>
            <a:r>
              <a:rPr lang="tr-TR" b="1" dirty="0"/>
              <a:t>	</a:t>
            </a:r>
            <a:r>
              <a:rPr lang="tr-TR" b="1" dirty="0" smtClean="0"/>
              <a:t>Sürdürülebilir </a:t>
            </a:r>
            <a:r>
              <a:rPr lang="tr-TR" b="1" dirty="0"/>
              <a:t>Yaşam Biçimi Kavramı </a:t>
            </a:r>
            <a:endParaRPr lang="tr-TR" dirty="0"/>
          </a:p>
          <a:p>
            <a:pPr marL="0" indent="0" algn="just">
              <a:buNone/>
            </a:pPr>
            <a:endParaRPr lang="tr-TR" dirty="0"/>
          </a:p>
          <a:p>
            <a:pPr algn="just"/>
            <a:r>
              <a:rPr lang="tr-TR" dirty="0"/>
              <a:t>Sürdürülebilir ürünlerin tüketilmesi ve yeşil tüketiciler kavramının yaratılması başta 1987 yılında serbest bir danışman olarak çalışan Julia </a:t>
            </a:r>
            <a:r>
              <a:rPr lang="tr-TR" dirty="0" err="1"/>
              <a:t>Hailes’in</a:t>
            </a:r>
            <a:r>
              <a:rPr lang="tr-TR" dirty="0"/>
              <a:t> yayınladığı “Yeşil Tüketicinin El Kitabı” ile kitlelere yayılmış, ardından tüketici davranışına yansıyacak birçok etkisi gerçekleşmiştir. </a:t>
            </a:r>
            <a:endParaRPr lang="tr-TR" dirty="0" smtClean="0"/>
          </a:p>
          <a:p>
            <a:pPr algn="just"/>
            <a:endParaRPr lang="tr-TR" dirty="0"/>
          </a:p>
          <a:p>
            <a:pPr algn="just"/>
            <a:r>
              <a:rPr lang="tr-TR" dirty="0" smtClean="0"/>
              <a:t>Bu </a:t>
            </a:r>
            <a:r>
              <a:rPr lang="tr-TR" dirty="0"/>
              <a:t>ilk başta yeni ürünler üretmek için bir fırsat olarak görülse de ekolojik ürünler hala niş bir pazar olarak varlığını sürdürmektedir. </a:t>
            </a:r>
            <a:endParaRPr lang="tr-TR" dirty="0" smtClean="0"/>
          </a:p>
          <a:p>
            <a:pPr algn="just"/>
            <a:endParaRPr lang="tr-TR" dirty="0"/>
          </a:p>
          <a:p>
            <a:pPr algn="just"/>
            <a:r>
              <a:rPr lang="tr-TR" dirty="0" err="1" smtClean="0"/>
              <a:t>İnovasyona</a:t>
            </a:r>
            <a:r>
              <a:rPr lang="tr-TR" dirty="0" smtClean="0"/>
              <a:t> </a:t>
            </a:r>
            <a:r>
              <a:rPr lang="tr-TR" dirty="0"/>
              <a:t>dayalı ve maliyetleri yüksek olabildiği bir pazar olması nedeniyle yaygınlaşma hızı beklenildiği gibi olmamakla beraber aslında </a:t>
            </a:r>
            <a:r>
              <a:rPr lang="tr-TR" dirty="0" err="1"/>
              <a:t>Kardash</a:t>
            </a:r>
            <a:r>
              <a:rPr lang="tr-TR" dirty="0"/>
              <a:t> (1974)’</a:t>
            </a:r>
            <a:r>
              <a:rPr lang="tr-TR" dirty="0" err="1"/>
              <a:t>ın</a:t>
            </a:r>
            <a:r>
              <a:rPr lang="tr-TR" dirty="0"/>
              <a:t> da dediği gibi herhangi bir tüketiciye birbirine benzer görünen, performansları ve fiyatları aynı olan iki ürünü sunup birini seçin denirse her tüketicinin daha çevresel olanı seçeceği beklenir. </a:t>
            </a:r>
          </a:p>
        </p:txBody>
      </p:sp>
    </p:spTree>
    <p:extLst>
      <p:ext uri="{BB962C8B-B14F-4D97-AF65-F5344CB8AC3E}">
        <p14:creationId xmlns:p14="http://schemas.microsoft.com/office/powerpoint/2010/main" val="1591002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LİTERATÜR ANALİZİ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	Sürdürülebilir </a:t>
            </a:r>
            <a:r>
              <a:rPr lang="tr-TR" b="1" dirty="0"/>
              <a:t>Yaşam Biçimi Kavramı </a:t>
            </a:r>
            <a:endParaRPr lang="tr-TR" dirty="0"/>
          </a:p>
          <a:p>
            <a:r>
              <a:rPr lang="tr-TR" dirty="0" smtClean="0"/>
              <a:t>Maalesef </a:t>
            </a:r>
            <a:r>
              <a:rPr lang="tr-TR" dirty="0"/>
              <a:t>eğer bir ürün fiyat, performans </a:t>
            </a:r>
            <a:r>
              <a:rPr lang="tr-TR" dirty="0" err="1"/>
              <a:t>vs</a:t>
            </a:r>
            <a:r>
              <a:rPr lang="tr-TR" dirty="0"/>
              <a:t> gibi konularda bir diğer ürüne eşit olamıyorsa tüketicinin seçimi bundan etkilenmektedir. Özellikle </a:t>
            </a:r>
            <a:r>
              <a:rPr lang="tr-TR" dirty="0" err="1"/>
              <a:t>Peattie</a:t>
            </a:r>
            <a:r>
              <a:rPr lang="tr-TR" dirty="0"/>
              <a:t> (2001)’in belirttiği gibi eğer iki ürün arasında aşağıdaki farklılıklar bulunuyorsa tüketicinin seçim kararı etkilenecektir :</a:t>
            </a:r>
          </a:p>
          <a:p>
            <a:pPr lvl="0">
              <a:buFont typeface="Wingdings" panose="05000000000000000000" pitchFamily="2" charset="2"/>
              <a:buChar char="v"/>
            </a:pPr>
            <a:r>
              <a:rPr lang="tr-TR" dirty="0" smtClean="0"/>
              <a:t>		Bir </a:t>
            </a:r>
            <a:r>
              <a:rPr lang="tr-TR" dirty="0"/>
              <a:t>ürüne sırf daha çevreci olduğu için daha fazla fiyat ödeniyorsa;</a:t>
            </a:r>
          </a:p>
          <a:p>
            <a:pPr lvl="0">
              <a:buFont typeface="Wingdings" panose="05000000000000000000" pitchFamily="2" charset="2"/>
              <a:buChar char="v"/>
            </a:pPr>
            <a:r>
              <a:rPr lang="tr-TR" dirty="0" smtClean="0"/>
              <a:t>		Bir </a:t>
            </a:r>
            <a:r>
              <a:rPr lang="tr-TR" dirty="0"/>
              <a:t>ürün sırf çevreci olduğu için daha az performans sergiliyorsa (örneğin </a:t>
            </a:r>
            <a:r>
              <a:rPr lang="tr-TR" dirty="0" smtClean="0"/>
              <a:t>		çevreci </a:t>
            </a:r>
            <a:r>
              <a:rPr lang="tr-TR" dirty="0"/>
              <a:t>deterjanlar);</a:t>
            </a:r>
          </a:p>
          <a:p>
            <a:pPr lvl="0">
              <a:buFont typeface="Wingdings" panose="05000000000000000000" pitchFamily="2" charset="2"/>
              <a:buChar char="v"/>
            </a:pPr>
            <a:r>
              <a:rPr lang="tr-TR" dirty="0" smtClean="0"/>
              <a:t>		Çevreci </a:t>
            </a:r>
            <a:r>
              <a:rPr lang="tr-TR" dirty="0"/>
              <a:t>ürünler dağıtımı yaygın olmayan </a:t>
            </a:r>
            <a:r>
              <a:rPr lang="tr-TR" dirty="0" err="1"/>
              <a:t>outletlerde</a:t>
            </a:r>
            <a:r>
              <a:rPr lang="tr-TR" dirty="0"/>
              <a:t>, tüketicinin belli bir </a:t>
            </a:r>
            <a:r>
              <a:rPr lang="tr-TR" dirty="0" smtClean="0"/>
              <a:t>		yol </a:t>
            </a:r>
            <a:r>
              <a:rPr lang="tr-TR" dirty="0" err="1"/>
              <a:t>katedip</a:t>
            </a:r>
            <a:r>
              <a:rPr lang="tr-TR" dirty="0"/>
              <a:t> ulaşabileceği yerlerde yapılıyorsa. </a:t>
            </a:r>
          </a:p>
          <a:p>
            <a:endParaRPr lang="tr-TR" dirty="0"/>
          </a:p>
        </p:txBody>
      </p:sp>
    </p:spTree>
    <p:extLst>
      <p:ext uri="{BB962C8B-B14F-4D97-AF65-F5344CB8AC3E}">
        <p14:creationId xmlns:p14="http://schemas.microsoft.com/office/powerpoint/2010/main" val="2679991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Dünyada ve Türkiye’de Elektrikli Araç Kullanımı </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Üretim </a:t>
            </a:r>
            <a:r>
              <a:rPr lang="tr-TR" dirty="0"/>
              <a:t>alanında, ısıtmada ve taşımacılıkta temel enerji kaynağı olarak çoğunlukla fosil kökenli yakıtların kullanılması dünyanın gidişatı üzerinde olumsuz etkiler bırakmaktadır. </a:t>
            </a:r>
            <a:endParaRPr lang="tr-TR" dirty="0" smtClean="0"/>
          </a:p>
          <a:p>
            <a:pPr algn="just"/>
            <a:endParaRPr lang="tr-TR" dirty="0"/>
          </a:p>
          <a:p>
            <a:pPr algn="just"/>
            <a:r>
              <a:rPr lang="tr-TR" dirty="0" smtClean="0"/>
              <a:t>Mevcut </a:t>
            </a:r>
            <a:r>
              <a:rPr lang="tr-TR" dirty="0"/>
              <a:t>araştırmalara bakıldığında, dünyadaki gaz salınımlarında 2030 yılı itibariyle % 34’lik bir artış, buna bağlı olarak sıcaklıklarda % 6’lık bir artış olması beklenmektedir (Ustaoğlu ve Yıldız, 2011). </a:t>
            </a:r>
            <a:endParaRPr lang="tr-TR" dirty="0" smtClean="0"/>
          </a:p>
          <a:p>
            <a:pPr algn="just"/>
            <a:endParaRPr lang="tr-TR" dirty="0"/>
          </a:p>
          <a:p>
            <a:pPr algn="just"/>
            <a:r>
              <a:rPr lang="tr-TR" dirty="0" smtClean="0"/>
              <a:t>Gelişen </a:t>
            </a:r>
            <a:r>
              <a:rPr lang="tr-TR" dirty="0"/>
              <a:t>teknoloji ile birlikte birçok alanda enerji kaynağı olarak elektrik gücünün kullanıldığı makinelerin sayısı artmıştır. </a:t>
            </a:r>
            <a:endParaRPr lang="tr-TR" dirty="0" smtClean="0"/>
          </a:p>
          <a:p>
            <a:pPr algn="just"/>
            <a:endParaRPr lang="tr-TR" dirty="0"/>
          </a:p>
          <a:p>
            <a:pPr algn="just"/>
            <a:r>
              <a:rPr lang="tr-TR" dirty="0" smtClean="0"/>
              <a:t>Fosil </a:t>
            </a:r>
            <a:r>
              <a:rPr lang="tr-TR" dirty="0"/>
              <a:t>yakıtların en çok tüketildiği taşımacılık alanında ise her geçen gün artan araç sayısının hava kirliliğine olumsuz etkileri göz önünde bulundurulduğunda, alternatif yakıt arayışı ivme kazanmıştır. </a:t>
            </a:r>
          </a:p>
        </p:txBody>
      </p:sp>
    </p:spTree>
    <p:extLst>
      <p:ext uri="{BB962C8B-B14F-4D97-AF65-F5344CB8AC3E}">
        <p14:creationId xmlns:p14="http://schemas.microsoft.com/office/powerpoint/2010/main" val="1759055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Dünyada ve Türkiye’de Elektrikli Araç Kullanımı </a:t>
            </a:r>
            <a:endParaRPr lang="tr-TR" dirty="0"/>
          </a:p>
        </p:txBody>
      </p:sp>
      <p:sp>
        <p:nvSpPr>
          <p:cNvPr id="3" name="İçerik Yer Tutucusu 2"/>
          <p:cNvSpPr>
            <a:spLocks noGrp="1"/>
          </p:cNvSpPr>
          <p:nvPr>
            <p:ph idx="1"/>
          </p:nvPr>
        </p:nvSpPr>
        <p:spPr/>
        <p:txBody>
          <a:bodyPr>
            <a:normAutofit lnSpcReduction="10000"/>
          </a:bodyPr>
          <a:lstStyle/>
          <a:p>
            <a:pPr algn="just"/>
            <a:r>
              <a:rPr lang="tr-TR" dirty="0"/>
              <a:t>Ancak otomobil sektörünün mevcut sistemlerinin farklılığı ve altyapı eksikliklerinin bulunması nedeniyle elektrik araçlara geçme süreci diğer alanlarla olduğu kadar hızla gerçekleşememiştir. </a:t>
            </a:r>
            <a:endParaRPr lang="tr-TR" dirty="0" smtClean="0"/>
          </a:p>
          <a:p>
            <a:pPr algn="just"/>
            <a:endParaRPr lang="tr-TR" dirty="0"/>
          </a:p>
          <a:p>
            <a:pPr algn="just"/>
            <a:r>
              <a:rPr lang="tr-TR" dirty="0" smtClean="0"/>
              <a:t>Oysa </a:t>
            </a:r>
            <a:r>
              <a:rPr lang="tr-TR" dirty="0"/>
              <a:t>ki 1800’li yıllardan beri elektrikli araç yapımı üzerinde çalışıldığı halde enerji yoğunluğu bakımından fosil yakıtların daha verimli olması nedeniyle elektrik bir kaynak olarak daha az tercih edilmiştir. </a:t>
            </a:r>
            <a:endParaRPr lang="tr-TR" dirty="0" smtClean="0"/>
          </a:p>
          <a:p>
            <a:pPr algn="just"/>
            <a:endParaRPr lang="tr-TR" dirty="0"/>
          </a:p>
          <a:p>
            <a:pPr algn="just"/>
            <a:r>
              <a:rPr lang="tr-TR" dirty="0" smtClean="0"/>
              <a:t>Bu </a:t>
            </a:r>
            <a:r>
              <a:rPr lang="tr-TR" dirty="0"/>
              <a:t>bağlamda, modern dünyada gerçekleştirilen ilk </a:t>
            </a:r>
            <a:r>
              <a:rPr lang="tr-TR" dirty="0" err="1"/>
              <a:t>hibrit</a:t>
            </a:r>
            <a:r>
              <a:rPr lang="tr-TR" dirty="0"/>
              <a:t> aracın Toyota firması tarafından 1997’de geliştirilmiş olan </a:t>
            </a:r>
            <a:r>
              <a:rPr lang="tr-TR" dirty="0" err="1"/>
              <a:t>Prius</a:t>
            </a:r>
            <a:r>
              <a:rPr lang="tr-TR" dirty="0"/>
              <a:t> modeli olduğu söylenebilir. Bu aracı takip eden bir diğer firma ise 1999 yılında </a:t>
            </a:r>
            <a:r>
              <a:rPr lang="tr-TR" dirty="0" err="1"/>
              <a:t>Insight</a:t>
            </a:r>
            <a:r>
              <a:rPr lang="tr-TR" dirty="0"/>
              <a:t> modeli ile Honda olmuştur (TÜBİTAK 2003). </a:t>
            </a:r>
          </a:p>
        </p:txBody>
      </p:sp>
    </p:spTree>
    <p:extLst>
      <p:ext uri="{BB962C8B-B14F-4D97-AF65-F5344CB8AC3E}">
        <p14:creationId xmlns:p14="http://schemas.microsoft.com/office/powerpoint/2010/main" val="1978011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Dünyada ve Türkiye’de Elektrikli Araç Kullanımı </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Aralık 2014 yılı raporlarına bakıldığında tüm dünyada toplam 712.000 elektrikli araç satışı yapılmış, bu satışların 290.000 adedi ile en büyük kısmı Amerika Birleşik Devletleri’nde gerçekleşmiş, onu 105.000 adet ile Japonya ve 81.000 adet ile ise Çin takip etmiştir. 2014 yılının ilk altı ayında Amerika Birleşik Devletleri’nde satışların % 48 arttığı belirtilmiştir. </a:t>
            </a:r>
            <a:endParaRPr lang="tr-TR" dirty="0" smtClean="0"/>
          </a:p>
          <a:p>
            <a:pPr algn="just"/>
            <a:endParaRPr lang="tr-TR" dirty="0"/>
          </a:p>
          <a:p>
            <a:pPr algn="just"/>
            <a:r>
              <a:rPr lang="tr-TR" dirty="0" smtClean="0"/>
              <a:t>Bu </a:t>
            </a:r>
            <a:r>
              <a:rPr lang="tr-TR" dirty="0"/>
              <a:t>artışla beraber teşviklerin ve şarj istasyonlarının artacağı da öngörülmüştür. Avrupa Otomobil Üreticileri Birliği (ACEA)’</a:t>
            </a:r>
            <a:r>
              <a:rPr lang="tr-TR" dirty="0" err="1"/>
              <a:t>nin</a:t>
            </a:r>
            <a:r>
              <a:rPr lang="tr-TR" dirty="0"/>
              <a:t> raporuna göre ise 2014 yılında Avrupa’da kaydı yapılan elektrikli araç sayısı % 36.6 artmıştır. Avrupa’nın birçok ülkesinde elektrik araçların pazar paylarında oldukça yüksek artışlar gözlemlenmiştir. </a:t>
            </a:r>
            <a:endParaRPr lang="tr-TR" dirty="0" smtClean="0"/>
          </a:p>
          <a:p>
            <a:pPr algn="just"/>
            <a:endParaRPr lang="tr-TR" dirty="0"/>
          </a:p>
          <a:p>
            <a:pPr algn="just"/>
            <a:r>
              <a:rPr lang="tr-TR" dirty="0" smtClean="0"/>
              <a:t>Örneğin</a:t>
            </a:r>
            <a:r>
              <a:rPr lang="tr-TR" dirty="0"/>
              <a:t>, Norveç’te 2014 yılında satışlar bir önceki yıla göre % 319.6 oranında, İngiltere’de ise % 132.9 artmıştır. </a:t>
            </a:r>
          </a:p>
        </p:txBody>
      </p:sp>
    </p:spTree>
    <p:extLst>
      <p:ext uri="{BB962C8B-B14F-4D97-AF65-F5344CB8AC3E}">
        <p14:creationId xmlns:p14="http://schemas.microsoft.com/office/powerpoint/2010/main" val="2468568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Türkiye’de </a:t>
            </a:r>
            <a:r>
              <a:rPr lang="tr-TR" b="1" dirty="0"/>
              <a:t>Elektrikli Araç Kullanımı </a:t>
            </a:r>
            <a:endParaRPr lang="tr-TR" dirty="0"/>
          </a:p>
        </p:txBody>
      </p:sp>
      <p:sp>
        <p:nvSpPr>
          <p:cNvPr id="3" name="İçerik Yer Tutucusu 2"/>
          <p:cNvSpPr>
            <a:spLocks noGrp="1"/>
          </p:cNvSpPr>
          <p:nvPr>
            <p:ph idx="1"/>
          </p:nvPr>
        </p:nvSpPr>
        <p:spPr/>
        <p:txBody>
          <a:bodyPr>
            <a:normAutofit/>
          </a:bodyPr>
          <a:lstStyle/>
          <a:p>
            <a:pPr algn="just"/>
            <a:r>
              <a:rPr lang="tr-TR" dirty="0"/>
              <a:t>Türkiye henüz elektrikli araç konusunda dünyanın ilk 10 ülkesi arasında yer almamaktadır. 2012 yılında Türkiye’de yaklaşık 190 adet elektrikli araç, 2013 yılında 31 adet, 2014 yılında ise 47 adet satıldığı bilinmektedir (</a:t>
            </a:r>
            <a:r>
              <a:rPr lang="tr-TR" dirty="0" err="1"/>
              <a:t>Frost</a:t>
            </a:r>
            <a:r>
              <a:rPr lang="tr-TR" dirty="0"/>
              <a:t> ve </a:t>
            </a:r>
            <a:r>
              <a:rPr lang="tr-TR" dirty="0" err="1"/>
              <a:t>Sullivan</a:t>
            </a:r>
            <a:r>
              <a:rPr lang="tr-TR" dirty="0"/>
              <a:t>, 2013). 2015 yılının sonunda yaklaşık 30.000 adet satışın gerçekleşmesi beklenmektedir (Yıldız, Ustaoğlu ve </a:t>
            </a:r>
            <a:r>
              <a:rPr lang="tr-TR" dirty="0" err="1"/>
              <a:t>İncekara</a:t>
            </a:r>
            <a:r>
              <a:rPr lang="tr-TR" dirty="0"/>
              <a:t>, 2014). </a:t>
            </a:r>
            <a:endParaRPr lang="tr-TR" dirty="0" smtClean="0"/>
          </a:p>
          <a:p>
            <a:pPr algn="just"/>
            <a:endParaRPr lang="tr-TR" dirty="0"/>
          </a:p>
          <a:p>
            <a:pPr algn="just"/>
            <a:r>
              <a:rPr lang="tr-TR" dirty="0" smtClean="0"/>
              <a:t>KPMG </a:t>
            </a:r>
            <a:r>
              <a:rPr lang="tr-TR" dirty="0"/>
              <a:t>Türkiye’nin 2014 Otomotiv Yöneticileri Araştırması Türkiye Otomotiv Sektöründe Sürdürülebilir Büyüme Raporu’na göre tüketicilerin alım kararlarında etkili olan önemli ürün özelliklerine bakıldığında % 32 ile ilk sırada yakıt verimliliği, % 27 ile ikinci sırada aracın tasarım özellikleri, % 18 ile üçüncü sırada güvenlik, % 16 ile dördüncü sırada ise ergonomi ve rahatlık geldiği görülmüştür. </a:t>
            </a:r>
            <a:endParaRPr lang="tr-TR" dirty="0" smtClean="0"/>
          </a:p>
          <a:p>
            <a:endParaRPr lang="tr-TR" dirty="0"/>
          </a:p>
        </p:txBody>
      </p:sp>
    </p:spTree>
    <p:extLst>
      <p:ext uri="{BB962C8B-B14F-4D97-AF65-F5344CB8AC3E}">
        <p14:creationId xmlns:p14="http://schemas.microsoft.com/office/powerpoint/2010/main" val="2691856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Türkiye’de Elektrikli Araç Kullanımı </a:t>
            </a:r>
            <a:endParaRPr lang="tr-TR" dirty="0"/>
          </a:p>
        </p:txBody>
      </p:sp>
      <p:sp>
        <p:nvSpPr>
          <p:cNvPr id="3" name="İçerik Yer Tutucusu 2"/>
          <p:cNvSpPr>
            <a:spLocks noGrp="1"/>
          </p:cNvSpPr>
          <p:nvPr>
            <p:ph idx="1"/>
          </p:nvPr>
        </p:nvSpPr>
        <p:spPr/>
        <p:txBody>
          <a:bodyPr/>
          <a:lstStyle/>
          <a:p>
            <a:pPr algn="just"/>
            <a:r>
              <a:rPr lang="tr-TR" dirty="0"/>
              <a:t>Araçların çevre dostu olma özellikleri ise yapılan araştırmada % 8 ile karar vermede en son etken olarak gözlemlenmiştir. Aynı raporda gelecek yıllarda yatırım konusunda ise motor-şanzıman alanından hemen sonra en büyük stratejik yatırımların </a:t>
            </a:r>
            <a:r>
              <a:rPr lang="tr-TR" dirty="0" err="1"/>
              <a:t>hibrit</a:t>
            </a:r>
            <a:r>
              <a:rPr lang="tr-TR" dirty="0"/>
              <a:t>/elektrikli araçlara yapılacağı belirtilmiştir. </a:t>
            </a:r>
          </a:p>
          <a:p>
            <a:endParaRPr lang="tr-TR" dirty="0"/>
          </a:p>
        </p:txBody>
      </p:sp>
    </p:spTree>
    <p:extLst>
      <p:ext uri="{BB962C8B-B14F-4D97-AF65-F5344CB8AC3E}">
        <p14:creationId xmlns:p14="http://schemas.microsoft.com/office/powerpoint/2010/main" val="321880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Araç Satın Alımını Etkileyen Temel Güdüler </a:t>
            </a:r>
            <a:endParaRPr lang="tr-TR" dirty="0"/>
          </a:p>
        </p:txBody>
      </p:sp>
      <p:sp>
        <p:nvSpPr>
          <p:cNvPr id="3" name="İçerik Yer Tutucusu 2"/>
          <p:cNvSpPr>
            <a:spLocks noGrp="1"/>
          </p:cNvSpPr>
          <p:nvPr>
            <p:ph idx="1"/>
          </p:nvPr>
        </p:nvSpPr>
        <p:spPr/>
        <p:txBody>
          <a:bodyPr>
            <a:normAutofit lnSpcReduction="10000"/>
          </a:bodyPr>
          <a:lstStyle/>
          <a:p>
            <a:pPr algn="just"/>
            <a:r>
              <a:rPr lang="tr-TR" dirty="0"/>
              <a:t>Tüketim dünyasında otomobiller sadece bir yerden bir yere gitmek için kullanılan araçlar olmanın yanı sıra kişilerin sosyal statülerini belli ettikleri bir sembol ya da zevk ve heyecan veren araçlar olarak da görülmektedir (</a:t>
            </a:r>
            <a:r>
              <a:rPr lang="tr-TR" dirty="0" err="1"/>
              <a:t>Steg</a:t>
            </a:r>
            <a:r>
              <a:rPr lang="tr-TR" dirty="0"/>
              <a:t>, 2004). </a:t>
            </a:r>
            <a:endParaRPr lang="tr-TR" dirty="0" smtClean="0"/>
          </a:p>
          <a:p>
            <a:pPr algn="just"/>
            <a:endParaRPr lang="tr-TR" dirty="0"/>
          </a:p>
          <a:p>
            <a:pPr algn="just"/>
            <a:r>
              <a:rPr lang="tr-TR" dirty="0" smtClean="0"/>
              <a:t>Dolayısıyla </a:t>
            </a:r>
            <a:r>
              <a:rPr lang="tr-TR" dirty="0"/>
              <a:t>araç satın alımında faydacı faktörler ön planda olduğu kadar aracın hızlı olması, sürücüye esneklik sağlaması ve markası gibi birtakım başka faktörlerin de kararları etkilediği söylenebilir (</a:t>
            </a:r>
            <a:r>
              <a:rPr lang="tr-TR" dirty="0" err="1"/>
              <a:t>Marsh</a:t>
            </a:r>
            <a:r>
              <a:rPr lang="tr-TR" dirty="0"/>
              <a:t> ve </a:t>
            </a:r>
            <a:r>
              <a:rPr lang="tr-TR" dirty="0" err="1"/>
              <a:t>Collett</a:t>
            </a:r>
            <a:r>
              <a:rPr lang="tr-TR" dirty="0"/>
              <a:t>, 1986; </a:t>
            </a:r>
            <a:r>
              <a:rPr lang="tr-TR" dirty="0" err="1"/>
              <a:t>Sachs</a:t>
            </a:r>
            <a:r>
              <a:rPr lang="tr-TR" dirty="0"/>
              <a:t>, 1984). </a:t>
            </a:r>
            <a:endParaRPr lang="tr-TR" dirty="0" smtClean="0"/>
          </a:p>
          <a:p>
            <a:pPr algn="just"/>
            <a:endParaRPr lang="tr-TR" dirty="0"/>
          </a:p>
          <a:p>
            <a:pPr algn="just"/>
            <a:r>
              <a:rPr lang="tr-TR" dirty="0" smtClean="0"/>
              <a:t>Araç </a:t>
            </a:r>
            <a:r>
              <a:rPr lang="tr-TR" dirty="0"/>
              <a:t>kullanımında daha derin güdülere bakılırsa </a:t>
            </a:r>
            <a:r>
              <a:rPr lang="tr-TR" dirty="0" err="1"/>
              <a:t>Stradling</a:t>
            </a:r>
            <a:r>
              <a:rPr lang="tr-TR" dirty="0"/>
              <a:t>, </a:t>
            </a:r>
            <a:r>
              <a:rPr lang="tr-TR" dirty="0" err="1"/>
              <a:t>Meadows</a:t>
            </a:r>
            <a:r>
              <a:rPr lang="tr-TR" dirty="0"/>
              <a:t> ve </a:t>
            </a:r>
            <a:r>
              <a:rPr lang="tr-TR" dirty="0" err="1"/>
              <a:t>Beatty</a:t>
            </a:r>
            <a:r>
              <a:rPr lang="tr-TR" dirty="0"/>
              <a:t> (1999) iki faktör önermiştir. Bunlardan biri araç kullanmanın kişiye bağımsızlık hissi verdiği, diğeri ise kimlik sahibi olma duygusu vermesidir. </a:t>
            </a:r>
          </a:p>
        </p:txBody>
      </p:sp>
    </p:spTree>
    <p:extLst>
      <p:ext uri="{BB962C8B-B14F-4D97-AF65-F5344CB8AC3E}">
        <p14:creationId xmlns:p14="http://schemas.microsoft.com/office/powerpoint/2010/main" val="3583665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Araç Satın Alımını Etkileyen Temel Güdüler </a:t>
            </a:r>
            <a:endParaRPr lang="tr-TR" dirty="0"/>
          </a:p>
        </p:txBody>
      </p:sp>
      <p:sp>
        <p:nvSpPr>
          <p:cNvPr id="3" name="İçerik Yer Tutucusu 2"/>
          <p:cNvSpPr>
            <a:spLocks noGrp="1"/>
          </p:cNvSpPr>
          <p:nvPr>
            <p:ph idx="1"/>
          </p:nvPr>
        </p:nvSpPr>
        <p:spPr/>
        <p:txBody>
          <a:bodyPr>
            <a:normAutofit lnSpcReduction="10000"/>
          </a:bodyPr>
          <a:lstStyle/>
          <a:p>
            <a:pPr algn="just"/>
            <a:r>
              <a:rPr lang="tr-TR" dirty="0" err="1"/>
              <a:t>Ditmar</a:t>
            </a:r>
            <a:r>
              <a:rPr lang="tr-TR" dirty="0"/>
              <a:t> (1992) da araç kullanımının kişilere hem yarar sağlayan hem de sembolik anlamlar kazandıran bir olgu olduğunu belirtmiştir. </a:t>
            </a:r>
            <a:r>
              <a:rPr lang="tr-TR" dirty="0" err="1"/>
              <a:t>Steg</a:t>
            </a:r>
            <a:r>
              <a:rPr lang="tr-TR" dirty="0"/>
              <a:t> (2004) tüm araştırmacıların önerdiği faktörleri göz önünde bulundurarak araç kullanımına öncülük eden üç faktör içeren bir model önermiştir. </a:t>
            </a:r>
            <a:endParaRPr lang="tr-TR" dirty="0" smtClean="0"/>
          </a:p>
          <a:p>
            <a:pPr algn="just"/>
            <a:endParaRPr lang="tr-TR" dirty="0"/>
          </a:p>
          <a:p>
            <a:pPr algn="just"/>
            <a:r>
              <a:rPr lang="tr-TR" dirty="0" smtClean="0"/>
              <a:t>Bu </a:t>
            </a:r>
            <a:r>
              <a:rPr lang="tr-TR" dirty="0"/>
              <a:t>faktörler; </a:t>
            </a:r>
            <a:r>
              <a:rPr lang="tr-TR" dirty="0" err="1"/>
              <a:t>faydasal</a:t>
            </a:r>
            <a:r>
              <a:rPr lang="tr-TR" dirty="0"/>
              <a:t>, etkili ve sosyal olarak belirtilmiştir. </a:t>
            </a:r>
            <a:r>
              <a:rPr lang="tr-TR" dirty="0" err="1"/>
              <a:t>Faydasal</a:t>
            </a:r>
            <a:r>
              <a:rPr lang="tr-TR" dirty="0"/>
              <a:t> faktörler bir aracın herkes için aşikar olan elverişli yönlerini ifade eder. Örneğin bir aracın hızlı olması, kişiye esneklik katması, güvenlik hissi vermesi ve çevreci olması gibi. </a:t>
            </a:r>
            <a:endParaRPr lang="tr-TR" dirty="0" smtClean="0"/>
          </a:p>
          <a:p>
            <a:pPr algn="just"/>
            <a:endParaRPr lang="tr-TR" dirty="0"/>
          </a:p>
          <a:p>
            <a:pPr algn="just"/>
            <a:r>
              <a:rPr lang="tr-TR" dirty="0" smtClean="0"/>
              <a:t>Etkili </a:t>
            </a:r>
            <a:r>
              <a:rPr lang="tr-TR" dirty="0"/>
              <a:t>faktör denilen ise araç kullanımının kişilere araç kullanmaktan ötürü ya da bir </a:t>
            </a:r>
            <a:r>
              <a:rPr lang="tr-TR" dirty="0" err="1"/>
              <a:t>seyahatta</a:t>
            </a:r>
            <a:r>
              <a:rPr lang="tr-TR" dirty="0"/>
              <a:t> seçim yapma şansı tanıması gibi nedenlerle pozitif bir duygu sağlaması olarak ifade edilebilir. </a:t>
            </a:r>
          </a:p>
        </p:txBody>
      </p:sp>
    </p:spTree>
    <p:extLst>
      <p:ext uri="{BB962C8B-B14F-4D97-AF65-F5344CB8AC3E}">
        <p14:creationId xmlns:p14="http://schemas.microsoft.com/office/powerpoint/2010/main" val="1942510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a:xfrm>
            <a:off x="677334" y="1292353"/>
            <a:ext cx="8596668" cy="4749010"/>
          </a:xfrm>
        </p:spPr>
        <p:txBody>
          <a:bodyPr>
            <a:normAutofit/>
          </a:bodyPr>
          <a:lstStyle/>
          <a:p>
            <a:pPr algn="just"/>
            <a:r>
              <a:rPr lang="tr-TR" dirty="0"/>
              <a:t>Dünyada hava kirliliğinin en büyük sebeplerinden birinin karbondioksit salınımı olduğu ve bunun da en fazla fosil yakıt tüketiminden kaynaklandığı bilinmektedir. </a:t>
            </a:r>
            <a:endParaRPr lang="tr-TR" dirty="0" smtClean="0"/>
          </a:p>
          <a:p>
            <a:pPr marL="0" indent="0" algn="just">
              <a:buNone/>
            </a:pPr>
            <a:endParaRPr lang="tr-TR" dirty="0" smtClean="0"/>
          </a:p>
          <a:p>
            <a:pPr algn="just"/>
            <a:r>
              <a:rPr lang="tr-TR" dirty="0" smtClean="0"/>
              <a:t>Özellikle </a:t>
            </a:r>
            <a:r>
              <a:rPr lang="tr-TR" dirty="0"/>
              <a:t>nüfusu yoğun ve araç kullanımı fazla olan metropollerde taşımacılığın hava kirliliğinde olumsuz etkisi bulunmaktadır. </a:t>
            </a:r>
            <a:endParaRPr lang="tr-TR" dirty="0" smtClean="0"/>
          </a:p>
          <a:p>
            <a:pPr algn="just"/>
            <a:endParaRPr lang="tr-TR" dirty="0" smtClean="0"/>
          </a:p>
          <a:p>
            <a:pPr algn="just"/>
            <a:r>
              <a:rPr lang="tr-TR" dirty="0"/>
              <a:t>Karbondioksit salınımı % 13 oranla taşımacılık nedeniyle meydana gelmekte ve fosil yakıt tüketiminin % 95’i taşımacılık alanında </a:t>
            </a:r>
            <a:r>
              <a:rPr lang="tr-TR" dirty="0" smtClean="0"/>
              <a:t>gerçekleşmektedir.</a:t>
            </a:r>
          </a:p>
          <a:p>
            <a:pPr algn="just"/>
            <a:endParaRPr lang="tr-TR" dirty="0"/>
          </a:p>
          <a:p>
            <a:pPr algn="just"/>
            <a:r>
              <a:rPr lang="tr-TR" dirty="0" smtClean="0"/>
              <a:t>Bu </a:t>
            </a:r>
            <a:r>
              <a:rPr lang="tr-TR" dirty="0"/>
              <a:t>bağlamda, sürdürülebilir tüketimin öncülerinden biri olarak çevreye duyarlı araç kullanımı önerilebilir. Özellikle son yıllarda otomotiv üreticilerinin de bu alanda çeşitli yenilikler yaparak pazara elektrikli veya </a:t>
            </a:r>
            <a:r>
              <a:rPr lang="tr-TR" dirty="0" err="1"/>
              <a:t>hibrit</a:t>
            </a:r>
            <a:r>
              <a:rPr lang="tr-TR" dirty="0"/>
              <a:t> araçlar sunma çabaları bulunmaktadır</a:t>
            </a:r>
            <a:endParaRPr lang="tr-TR" dirty="0" smtClean="0"/>
          </a:p>
          <a:p>
            <a:pPr algn="just"/>
            <a:endParaRPr lang="tr-TR" dirty="0"/>
          </a:p>
        </p:txBody>
      </p:sp>
    </p:spTree>
    <p:extLst>
      <p:ext uri="{BB962C8B-B14F-4D97-AF65-F5344CB8AC3E}">
        <p14:creationId xmlns:p14="http://schemas.microsoft.com/office/powerpoint/2010/main" val="15708181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Araç Satın Alımını Etkileyen Temel Güdüler </a:t>
            </a:r>
            <a:endParaRPr lang="tr-TR" dirty="0"/>
          </a:p>
        </p:txBody>
      </p:sp>
      <p:sp>
        <p:nvSpPr>
          <p:cNvPr id="3" name="İçerik Yer Tutucusu 2"/>
          <p:cNvSpPr>
            <a:spLocks noGrp="1"/>
          </p:cNvSpPr>
          <p:nvPr>
            <p:ph idx="1"/>
          </p:nvPr>
        </p:nvSpPr>
        <p:spPr/>
        <p:txBody>
          <a:bodyPr>
            <a:normAutofit/>
          </a:bodyPr>
          <a:lstStyle/>
          <a:p>
            <a:pPr algn="just"/>
            <a:r>
              <a:rPr lang="tr-TR" dirty="0"/>
              <a:t>Son olarak; sosyal faktör ise kişilerin sahip oldukları araç ile kendilerini ifade etme şansı buldukları, başkalarının araçlarıyla karşılaştırma yapabildikleri ve böylelikle sosyal statülerini gösterebildikleri bir faktör olarak kabul edilir. </a:t>
            </a:r>
          </a:p>
          <a:p>
            <a:pPr algn="just"/>
            <a:endParaRPr lang="tr-TR" dirty="0" smtClean="0"/>
          </a:p>
          <a:p>
            <a:pPr algn="just"/>
            <a:r>
              <a:rPr lang="tr-TR" dirty="0"/>
              <a:t>Son dönemde gündemde olan ekolojik araç kullanımını etkileyebilecek güdüler hakkında ise </a:t>
            </a:r>
            <a:r>
              <a:rPr lang="tr-TR" dirty="0" err="1"/>
              <a:t>Hahnel</a:t>
            </a:r>
            <a:r>
              <a:rPr lang="tr-TR" dirty="0"/>
              <a:t>, </a:t>
            </a:r>
            <a:r>
              <a:rPr lang="tr-TR" dirty="0" err="1"/>
              <a:t>Gölz</a:t>
            </a:r>
            <a:r>
              <a:rPr lang="tr-TR" dirty="0"/>
              <a:t> ve </a:t>
            </a:r>
            <a:r>
              <a:rPr lang="tr-TR" dirty="0" err="1"/>
              <a:t>Spada</a:t>
            </a:r>
            <a:r>
              <a:rPr lang="tr-TR" dirty="0"/>
              <a:t> (2014) elektrikli araç satın alma konusunda yukarıda bahsi geçen tüm faktörleri bir araya getirerek yaptıkları faktör analizi sonucunda dört temel güdü olan ekolojik, </a:t>
            </a:r>
            <a:r>
              <a:rPr lang="tr-TR" dirty="0" err="1"/>
              <a:t>hedonik</a:t>
            </a:r>
            <a:r>
              <a:rPr lang="tr-TR" dirty="0"/>
              <a:t>, finansal ve bağımsızlık güdülerinin ölçüldüğü bir çalışma yapmışlardır.</a:t>
            </a:r>
          </a:p>
        </p:txBody>
      </p:sp>
    </p:spTree>
    <p:extLst>
      <p:ext uri="{BB962C8B-B14F-4D97-AF65-F5344CB8AC3E}">
        <p14:creationId xmlns:p14="http://schemas.microsoft.com/office/powerpoint/2010/main" val="1317994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Araç Satın Alımını Etkileyen Temel Güdüler </a:t>
            </a:r>
            <a:endParaRPr lang="tr-TR" dirty="0"/>
          </a:p>
        </p:txBody>
      </p:sp>
      <p:sp>
        <p:nvSpPr>
          <p:cNvPr id="3" name="İçerik Yer Tutucusu 2"/>
          <p:cNvSpPr>
            <a:spLocks noGrp="1"/>
          </p:cNvSpPr>
          <p:nvPr>
            <p:ph idx="1"/>
          </p:nvPr>
        </p:nvSpPr>
        <p:spPr/>
        <p:txBody>
          <a:bodyPr>
            <a:normAutofit lnSpcReduction="10000"/>
          </a:bodyPr>
          <a:lstStyle/>
          <a:p>
            <a:pPr algn="just"/>
            <a:r>
              <a:rPr lang="tr-TR" dirty="0"/>
              <a:t>Ekolojik güdü olarak araç satın almak isteyenlerin çevreye duyarlı olmaları ve daha az karbon salınımı yapan araçları tercih edecekleri bir güdülenme biçimi olarak belirtilmiştir. </a:t>
            </a:r>
            <a:r>
              <a:rPr lang="tr-TR" dirty="0" err="1"/>
              <a:t>Hedonik</a:t>
            </a:r>
            <a:r>
              <a:rPr lang="tr-TR" dirty="0"/>
              <a:t> güdülenmede aracın beygir gücü ve hızı ön plana çıkmaktadır. </a:t>
            </a:r>
            <a:endParaRPr lang="tr-TR" dirty="0" smtClean="0"/>
          </a:p>
          <a:p>
            <a:pPr algn="just"/>
            <a:endParaRPr lang="tr-TR" dirty="0"/>
          </a:p>
          <a:p>
            <a:pPr algn="just"/>
            <a:r>
              <a:rPr lang="tr-TR" dirty="0" smtClean="0"/>
              <a:t>Finansal </a:t>
            </a:r>
            <a:r>
              <a:rPr lang="tr-TR" dirty="0"/>
              <a:t>güdüye bakıldığında, araç satın almak isteyenlerin özellikle yakıt konusunda daha tasarruflu bir aracı tercih etmeleri şeklinde bir güdülenme söz konusu olmaktadır. </a:t>
            </a:r>
            <a:endParaRPr lang="tr-TR" dirty="0" smtClean="0"/>
          </a:p>
          <a:p>
            <a:pPr algn="just"/>
            <a:endParaRPr lang="tr-TR" dirty="0"/>
          </a:p>
          <a:p>
            <a:pPr algn="just"/>
            <a:r>
              <a:rPr lang="tr-TR" dirty="0" smtClean="0"/>
              <a:t>Son </a:t>
            </a:r>
            <a:r>
              <a:rPr lang="tr-TR" dirty="0"/>
              <a:t>olarak bağımsızlık güdülenmesinde araç satın almak isteyenlerin seyahatlerinde kendilerini en az kısıtlanmış biçimde hissettikleri bir güdülenmeden bahsedilmektedir.  Bu çalışmada da belirtilen güdülerden oluşan ölçek kullanılmıştır. </a:t>
            </a:r>
          </a:p>
        </p:txBody>
      </p:sp>
    </p:spTree>
    <p:extLst>
      <p:ext uri="{BB962C8B-B14F-4D97-AF65-F5344CB8AC3E}">
        <p14:creationId xmlns:p14="http://schemas.microsoft.com/office/powerpoint/2010/main" val="2735565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677334" y="1426465"/>
                <a:ext cx="8596668" cy="4614898"/>
              </a:xfrm>
            </p:spPr>
            <p:txBody>
              <a:bodyPr>
                <a:normAutofit/>
              </a:bodyPr>
              <a:lstStyle/>
              <a:p>
                <a:pPr marL="0" lvl="1" indent="0" algn="just">
                  <a:buNone/>
                </a:pPr>
                <a:r>
                  <a:rPr lang="tr-TR" b="1" dirty="0" smtClean="0"/>
                  <a:t>	Örneklem </a:t>
                </a:r>
                <a:r>
                  <a:rPr lang="tr-TR" b="1" dirty="0"/>
                  <a:t>ve Verinin Toplanması</a:t>
                </a:r>
                <a:endParaRPr lang="tr-TR" dirty="0"/>
              </a:p>
              <a:p>
                <a:pPr marL="0" indent="0" algn="just">
                  <a:buNone/>
                </a:pPr>
                <a:endParaRPr lang="tr-TR" dirty="0" smtClean="0"/>
              </a:p>
              <a:p>
                <a:pPr marL="0" indent="0" algn="just">
                  <a:buNone/>
                </a:pPr>
                <a:r>
                  <a:rPr lang="tr-TR" dirty="0"/>
                  <a:t>Özel otomobil kullananların elektrikli araç satın alma niyetlerinin araştırıldığı çalışmada ana kütle olarak İstanbul ili alınmıştır.   TÜİK, 2013 Motorlu Kara Taşıtları </a:t>
                </a:r>
                <a:r>
                  <a:rPr lang="tr-TR" dirty="0" err="1"/>
                  <a:t>İstatistikleri’ne</a:t>
                </a:r>
                <a:r>
                  <a:rPr lang="tr-TR" dirty="0"/>
                  <a:t> göre, 2013 yılsonu itibariyle İstanbul’daki toplam motorlu karayolu taşıtı 2.979.445 adet olarak belirlenmiştir (TUIK, 2013). Ayrıca TÜİK, Motorlu Kara Taşıtları İstatistikleri 2013 yılı itibariyle İstanbul’daki özel otomobil sayısı 2.099.753 kaydedilmiştir. </a:t>
                </a:r>
                <a:endParaRPr lang="tr-TR" dirty="0" smtClean="0"/>
              </a:p>
              <a:p>
                <a:pPr marL="0" indent="0" algn="just">
                  <a:buNone/>
                </a:pPr>
                <a:r>
                  <a:rPr lang="tr-TR" dirty="0" smtClean="0"/>
                  <a:t>Buna </a:t>
                </a:r>
                <a:r>
                  <a:rPr lang="tr-TR" dirty="0"/>
                  <a:t>göre örnek birimi sayısı aşağıdaki gibi hesaplanmıştır: 				</a:t>
                </a:r>
                <a:br>
                  <a:rPr lang="tr-TR" dirty="0"/>
                </a:b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𝑛</m:t>
                      </m:r>
                      <m:r>
                        <a:rPr lang="tr-TR">
                          <a:latin typeface="Cambria Math" panose="02040503050406030204" pitchFamily="18" charset="0"/>
                        </a:rPr>
                        <m:t>=</m:t>
                      </m:r>
                      <m:f>
                        <m:fPr>
                          <m:ctrlPr>
                            <a:rPr lang="tr-TR" i="1">
                              <a:latin typeface="Cambria Math" panose="02040503050406030204" pitchFamily="18" charset="0"/>
                            </a:rPr>
                          </m:ctrlPr>
                        </m:fPr>
                        <m:num>
                          <m:r>
                            <a:rPr lang="tr-TR" i="1">
                              <a:latin typeface="Cambria Math" panose="02040503050406030204" pitchFamily="18" charset="0"/>
                            </a:rPr>
                            <m:t>𝑁𝑝𝑞</m:t>
                          </m:r>
                          <m:sSup>
                            <m:sSupPr>
                              <m:ctrlPr>
                                <a:rPr lang="tr-TR" i="1">
                                  <a:latin typeface="Cambria Math" panose="02040503050406030204" pitchFamily="18" charset="0"/>
                                </a:rPr>
                              </m:ctrlPr>
                            </m:sSupPr>
                            <m:e>
                              <m:r>
                                <a:rPr lang="tr-TR" i="1">
                                  <a:latin typeface="Cambria Math" panose="02040503050406030204" pitchFamily="18" charset="0"/>
                                </a:rPr>
                                <m:t>𝑍</m:t>
                              </m:r>
                            </m:e>
                            <m:sup>
                              <m:r>
                                <a:rPr lang="tr-TR">
                                  <a:latin typeface="Cambria Math" panose="02040503050406030204" pitchFamily="18" charset="0"/>
                                </a:rPr>
                                <m:t>2</m:t>
                              </m:r>
                            </m:sup>
                          </m:sSup>
                        </m:num>
                        <m:den>
                          <m:d>
                            <m:dPr>
                              <m:ctrlPr>
                                <a:rPr lang="tr-TR" i="1">
                                  <a:latin typeface="Cambria Math" panose="02040503050406030204" pitchFamily="18" charset="0"/>
                                </a:rPr>
                              </m:ctrlPr>
                            </m:dPr>
                            <m:e>
                              <m:r>
                                <a:rPr lang="tr-TR" i="1">
                                  <a:latin typeface="Cambria Math" panose="02040503050406030204" pitchFamily="18" charset="0"/>
                                </a:rPr>
                                <m:t>𝑁</m:t>
                              </m:r>
                              <m:r>
                                <a:rPr lang="tr-TR" i="1">
                                  <a:latin typeface="Cambria Math" panose="02040503050406030204" pitchFamily="18" charset="0"/>
                                </a:rPr>
                                <m:t>−</m:t>
                              </m:r>
                              <m:r>
                                <a:rPr lang="tr-TR">
                                  <a:latin typeface="Cambria Math" panose="02040503050406030204" pitchFamily="18" charset="0"/>
                                </a:rPr>
                                <m:t>1</m:t>
                              </m:r>
                            </m:e>
                          </m:d>
                          <m:sSup>
                            <m:sSupPr>
                              <m:ctrlPr>
                                <a:rPr lang="tr-TR" i="1">
                                  <a:latin typeface="Cambria Math" panose="02040503050406030204" pitchFamily="18" charset="0"/>
                                </a:rPr>
                              </m:ctrlPr>
                            </m:sSupPr>
                            <m:e>
                              <m:r>
                                <a:rPr lang="tr-TR" i="1">
                                  <a:latin typeface="Cambria Math" panose="02040503050406030204" pitchFamily="18" charset="0"/>
                                </a:rPr>
                                <m:t>𝑑</m:t>
                              </m:r>
                            </m:e>
                            <m:sup>
                              <m:r>
                                <a:rPr lang="tr-TR">
                                  <a:latin typeface="Cambria Math" panose="02040503050406030204" pitchFamily="18" charset="0"/>
                                </a:rPr>
                                <m:t>2</m:t>
                              </m:r>
                            </m:sup>
                          </m:sSup>
                          <m:r>
                            <a:rPr lang="tr-TR">
                              <a:latin typeface="Cambria Math" panose="02040503050406030204" pitchFamily="18" charset="0"/>
                            </a:rPr>
                            <m:t>+</m:t>
                          </m:r>
                          <m:r>
                            <a:rPr lang="tr-TR" i="1">
                              <a:latin typeface="Cambria Math" panose="02040503050406030204" pitchFamily="18" charset="0"/>
                            </a:rPr>
                            <m:t>𝑝𝑞</m:t>
                          </m:r>
                          <m:sSup>
                            <m:sSupPr>
                              <m:ctrlPr>
                                <a:rPr lang="tr-TR" i="1">
                                  <a:latin typeface="Cambria Math" panose="02040503050406030204" pitchFamily="18" charset="0"/>
                                </a:rPr>
                              </m:ctrlPr>
                            </m:sSupPr>
                            <m:e>
                              <m:r>
                                <a:rPr lang="tr-TR" i="1">
                                  <a:latin typeface="Cambria Math" panose="02040503050406030204" pitchFamily="18" charset="0"/>
                                </a:rPr>
                                <m:t>𝑍</m:t>
                              </m:r>
                            </m:e>
                            <m:sup>
                              <m:r>
                                <a:rPr lang="tr-TR">
                                  <a:latin typeface="Cambria Math" panose="02040503050406030204" pitchFamily="18" charset="0"/>
                                </a:rPr>
                                <m:t>2</m:t>
                              </m:r>
                            </m:sup>
                          </m:sSup>
                        </m:den>
                      </m:f>
                    </m:oMath>
                  </m:oMathPara>
                </a14:m>
                <a:endParaRPr lang="tr-TR" dirty="0"/>
              </a:p>
              <a:p>
                <a:pPr marL="0" indent="0" algn="just">
                  <a:buNone/>
                </a:pPr>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677334" y="1426465"/>
                <a:ext cx="8596668" cy="4614898"/>
              </a:xfrm>
              <a:blipFill rotWithShape="0">
                <a:blip r:embed="rId2"/>
                <a:stretch>
                  <a:fillRect l="-567" t="-528" r="-638"/>
                </a:stretch>
              </a:blipFill>
            </p:spPr>
            <p:txBody>
              <a:bodyPr/>
              <a:lstStyle/>
              <a:p>
                <a:r>
                  <a:rPr lang="tr-TR">
                    <a:noFill/>
                  </a:rPr>
                  <a:t> </a:t>
                </a:r>
              </a:p>
            </p:txBody>
          </p:sp>
        </mc:Fallback>
      </mc:AlternateContent>
    </p:spTree>
    <p:extLst>
      <p:ext uri="{BB962C8B-B14F-4D97-AF65-F5344CB8AC3E}">
        <p14:creationId xmlns:p14="http://schemas.microsoft.com/office/powerpoint/2010/main" val="2084265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677334" y="1426465"/>
                <a:ext cx="8596668" cy="4614898"/>
              </a:xfrm>
            </p:spPr>
            <p:txBody>
              <a:bodyPr>
                <a:normAutofit/>
              </a:bodyPr>
              <a:lstStyle/>
              <a:p>
                <a:pPr marL="0" lvl="1" indent="0" algn="just">
                  <a:buNone/>
                </a:pPr>
                <a:r>
                  <a:rPr lang="tr-TR" b="1" dirty="0" smtClean="0"/>
                  <a:t>	Örneklem </a:t>
                </a:r>
                <a:r>
                  <a:rPr lang="tr-TR" b="1" dirty="0"/>
                  <a:t>ve Verinin Toplanması</a:t>
                </a:r>
                <a:endParaRPr lang="tr-TR" dirty="0"/>
              </a:p>
              <a:p>
                <a:pPr marL="0" indent="0" algn="just">
                  <a:buNone/>
                </a:pPr>
                <a:endParaRPr lang="tr-TR" dirty="0" smtClean="0"/>
              </a:p>
              <a:p>
                <a:r>
                  <a:rPr lang="tr-TR" dirty="0"/>
                  <a:t>Formülde yer alan n örneklem birim sayısı, N ana kütle birim sayısı, p özel amaçlı motorlu kara taşıtı olma olasılığı, q özel amaçlı otomobil olmama olasılığı, d hata payı, Z ise (1-</a:t>
                </a:r>
                <a14:m>
                  <m:oMath xmlns:m="http://schemas.openxmlformats.org/officeDocument/2006/math">
                    <m:r>
                      <a:rPr lang="tr-TR" i="1">
                        <a:latin typeface="Cambria Math" panose="02040503050406030204" pitchFamily="18" charset="0"/>
                      </a:rPr>
                      <m:t>𝛼</m:t>
                    </m:r>
                    <m:r>
                      <a:rPr lang="tr-TR">
                        <a:latin typeface="Cambria Math" panose="02040503050406030204" pitchFamily="18" charset="0"/>
                      </a:rPr>
                      <m:t>)</m:t>
                    </m:r>
                  </m:oMath>
                </a14:m>
                <a:r>
                  <a:rPr lang="tr-TR" dirty="0"/>
                  <a:t> güven düzeyinde normal dağılım tablosu değeridir.</a:t>
                </a:r>
              </a:p>
              <a:p>
                <a14:m>
                  <m:oMath xmlns:m="http://schemas.openxmlformats.org/officeDocument/2006/math">
                    <m:r>
                      <a:rPr lang="tr-TR" i="1">
                        <a:latin typeface="Cambria Math" panose="02040503050406030204" pitchFamily="18" charset="0"/>
                      </a:rPr>
                      <m:t>𝛼</m:t>
                    </m:r>
                  </m:oMath>
                </a14:m>
                <a:r>
                  <a:rPr lang="tr-TR" dirty="0"/>
                  <a:t> =0,05</a:t>
                </a:r>
              </a:p>
              <a:p>
                <a:r>
                  <a:rPr lang="tr-TR" dirty="0"/>
                  <a:t>İstanbul’daki motorlu karayolu taşıtı sayısı, N=2.979.445</a:t>
                </a:r>
              </a:p>
              <a:p>
                <a:r>
                  <a:rPr lang="tr-TR" dirty="0"/>
                  <a:t>İstanbul’da özel amaçlı motorlu kara taşıtı olasılığı, p= 0.704</a:t>
                </a:r>
              </a:p>
              <a:p>
                <a:r>
                  <a:rPr lang="tr-TR" dirty="0"/>
                  <a:t>İstanbul’da özel amaçlı motorlu kara taşıtı olmama olasılığı, q=(1-p)=0.296</a:t>
                </a:r>
              </a:p>
              <a:p>
                <a:r>
                  <a:rPr lang="tr-TR" dirty="0"/>
                  <a:t>Z= a hata payı 0,05 olduğunda tablo değeri 1.96</a:t>
                </a:r>
                <a:r>
                  <a:rPr lang="tr-TR" dirty="0" smtClean="0"/>
                  <a:t>,</a:t>
                </a:r>
              </a:p>
              <a:p>
                <a:r>
                  <a:rPr lang="tr-TR" dirty="0"/>
                  <a:t>d= örneklem hatası 0,05 olduğunda minimum örnek büyüklüğü,</a:t>
                </a:r>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677334" y="1426465"/>
                <a:ext cx="8596668" cy="4614898"/>
              </a:xfrm>
              <a:blipFill rotWithShape="0">
                <a:blip r:embed="rId2"/>
                <a:stretch>
                  <a:fillRect l="-142" t="-528"/>
                </a:stretch>
              </a:blipFill>
            </p:spPr>
            <p:txBody>
              <a:bodyPr/>
              <a:lstStyle/>
              <a:p>
                <a:r>
                  <a:rPr lang="tr-TR">
                    <a:noFill/>
                  </a:rPr>
                  <a:t> </a:t>
                </a:r>
              </a:p>
            </p:txBody>
          </p:sp>
        </mc:Fallback>
      </mc:AlternateContent>
    </p:spTree>
    <p:extLst>
      <p:ext uri="{BB962C8B-B14F-4D97-AF65-F5344CB8AC3E}">
        <p14:creationId xmlns:p14="http://schemas.microsoft.com/office/powerpoint/2010/main" val="1022617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677334" y="1426465"/>
                <a:ext cx="8596668" cy="4614898"/>
              </a:xfrm>
            </p:spPr>
            <p:txBody>
              <a:bodyPr>
                <a:normAutofit/>
              </a:bodyPr>
              <a:lstStyle/>
              <a:p>
                <a:pPr marL="0" lvl="1" indent="0" algn="just">
                  <a:buNone/>
                </a:pPr>
                <a:r>
                  <a:rPr lang="tr-TR" b="1" dirty="0" smtClean="0"/>
                  <a:t>	Örneklem </a:t>
                </a:r>
                <a:r>
                  <a:rPr lang="tr-TR" b="1" dirty="0"/>
                  <a:t>ve Verinin Toplanması</a:t>
                </a:r>
                <a:endParaRPr lang="tr-TR" dirty="0"/>
              </a:p>
              <a:p>
                <a:pPr marL="0" indent="0" algn="just">
                  <a:buNone/>
                </a:pPr>
                <a:endParaRPr lang="tr-TR" dirty="0" smtClean="0"/>
              </a:p>
              <a:p>
                <a:pPr marL="0" indent="0" algn="ctr">
                  <a:buNone/>
                </a:pPr>
                <a:r>
                  <a:rPr lang="tr-TR" dirty="0"/>
                  <a:t>	</a:t>
                </a:r>
                <a:br>
                  <a:rPr lang="tr-TR" dirty="0"/>
                </a:br>
                <a14:m>
                  <m:oMath xmlns:m="http://schemas.openxmlformats.org/officeDocument/2006/math">
                    <m:r>
                      <a:rPr lang="tr-TR" i="1">
                        <a:latin typeface="Cambria Math" panose="02040503050406030204" pitchFamily="18" charset="0"/>
                      </a:rPr>
                      <m:t>𝑛</m:t>
                    </m:r>
                    <m:r>
                      <a:rPr lang="tr-TR">
                        <a:latin typeface="Cambria Math" panose="02040503050406030204" pitchFamily="18" charset="0"/>
                      </a:rPr>
                      <m:t>=</m:t>
                    </m:r>
                    <m:f>
                      <m:fPr>
                        <m:ctrlPr>
                          <a:rPr lang="tr-TR" i="1">
                            <a:latin typeface="Cambria Math" panose="02040503050406030204" pitchFamily="18" charset="0"/>
                          </a:rPr>
                        </m:ctrlPr>
                      </m:fPr>
                      <m:num>
                        <m:r>
                          <a:rPr lang="tr-TR">
                            <a:latin typeface="Cambria Math" panose="02040503050406030204" pitchFamily="18" charset="0"/>
                          </a:rPr>
                          <m:t>2.979.445</m:t>
                        </m:r>
                        <m:r>
                          <a:rPr lang="tr-TR" i="1">
                            <a:latin typeface="Cambria Math" panose="02040503050406030204" pitchFamily="18" charset="0"/>
                          </a:rPr>
                          <m:t>𝑥</m:t>
                        </m:r>
                        <m:r>
                          <a:rPr lang="tr-TR">
                            <a:latin typeface="Cambria Math" panose="02040503050406030204" pitchFamily="18" charset="0"/>
                          </a:rPr>
                          <m:t>0.704</m:t>
                        </m:r>
                        <m:r>
                          <a:rPr lang="tr-TR" i="1">
                            <a:latin typeface="Cambria Math" panose="02040503050406030204" pitchFamily="18" charset="0"/>
                          </a:rPr>
                          <m:t>𝑥</m:t>
                        </m:r>
                        <m:r>
                          <a:rPr lang="tr-TR">
                            <a:latin typeface="Cambria Math" panose="02040503050406030204" pitchFamily="18" charset="0"/>
                          </a:rPr>
                          <m:t>0.296</m:t>
                        </m:r>
                        <m:r>
                          <a:rPr lang="tr-TR" i="1">
                            <a:latin typeface="Cambria Math" panose="02040503050406030204" pitchFamily="18" charset="0"/>
                          </a:rPr>
                          <m:t>𝑥</m:t>
                        </m:r>
                        <m:sSup>
                          <m:sSupPr>
                            <m:ctrlPr>
                              <a:rPr lang="tr-TR" i="1">
                                <a:latin typeface="Cambria Math" panose="02040503050406030204" pitchFamily="18" charset="0"/>
                              </a:rPr>
                            </m:ctrlPr>
                          </m:sSupPr>
                          <m:e>
                            <m:r>
                              <a:rPr lang="tr-TR">
                                <a:latin typeface="Cambria Math" panose="02040503050406030204" pitchFamily="18" charset="0"/>
                              </a:rPr>
                              <m:t>(1.96)</m:t>
                            </m:r>
                          </m:e>
                          <m:sup>
                            <m:r>
                              <a:rPr lang="tr-TR">
                                <a:latin typeface="Cambria Math" panose="02040503050406030204" pitchFamily="18" charset="0"/>
                              </a:rPr>
                              <m:t>2</m:t>
                            </m:r>
                          </m:sup>
                        </m:sSup>
                      </m:num>
                      <m:den>
                        <m:d>
                          <m:dPr>
                            <m:ctrlPr>
                              <a:rPr lang="tr-TR" i="1">
                                <a:latin typeface="Cambria Math" panose="02040503050406030204" pitchFamily="18" charset="0"/>
                              </a:rPr>
                            </m:ctrlPr>
                          </m:dPr>
                          <m:e>
                            <m:r>
                              <a:rPr lang="tr-TR">
                                <a:latin typeface="Cambria Math" panose="02040503050406030204" pitchFamily="18" charset="0"/>
                              </a:rPr>
                              <m:t>2.979.445</m:t>
                            </m:r>
                            <m:r>
                              <a:rPr lang="tr-TR" i="1">
                                <a:latin typeface="Cambria Math" panose="02040503050406030204" pitchFamily="18" charset="0"/>
                              </a:rPr>
                              <m:t>−</m:t>
                            </m:r>
                            <m:r>
                              <a:rPr lang="tr-TR">
                                <a:latin typeface="Cambria Math" panose="02040503050406030204" pitchFamily="18" charset="0"/>
                              </a:rPr>
                              <m:t>1</m:t>
                            </m:r>
                          </m:e>
                        </m:d>
                        <m:sSup>
                          <m:sSupPr>
                            <m:ctrlPr>
                              <a:rPr lang="tr-TR" i="1">
                                <a:latin typeface="Cambria Math" panose="02040503050406030204" pitchFamily="18" charset="0"/>
                              </a:rPr>
                            </m:ctrlPr>
                          </m:sSupPr>
                          <m:e>
                            <m:r>
                              <a:rPr lang="tr-TR">
                                <a:latin typeface="Cambria Math" panose="02040503050406030204" pitchFamily="18" charset="0"/>
                              </a:rPr>
                              <m:t>(0.05)</m:t>
                            </m:r>
                          </m:e>
                          <m:sup>
                            <m:r>
                              <a:rPr lang="tr-TR">
                                <a:latin typeface="Cambria Math" panose="02040503050406030204" pitchFamily="18" charset="0"/>
                              </a:rPr>
                              <m:t>2</m:t>
                            </m:r>
                          </m:sup>
                        </m:sSup>
                        <m:r>
                          <a:rPr lang="tr-TR">
                            <a:latin typeface="Cambria Math" panose="02040503050406030204" pitchFamily="18" charset="0"/>
                          </a:rPr>
                          <m:t>+0.704</m:t>
                        </m:r>
                        <m:r>
                          <a:rPr lang="tr-TR" i="1">
                            <a:latin typeface="Cambria Math" panose="02040503050406030204" pitchFamily="18" charset="0"/>
                          </a:rPr>
                          <m:t>𝑥</m:t>
                        </m:r>
                        <m:r>
                          <a:rPr lang="tr-TR">
                            <a:latin typeface="Cambria Math" panose="02040503050406030204" pitchFamily="18" charset="0"/>
                          </a:rPr>
                          <m:t>0.296</m:t>
                        </m:r>
                        <m:r>
                          <a:rPr lang="tr-TR" i="1">
                            <a:latin typeface="Cambria Math" panose="02040503050406030204" pitchFamily="18" charset="0"/>
                          </a:rPr>
                          <m:t>𝑥</m:t>
                        </m:r>
                        <m:sSup>
                          <m:sSupPr>
                            <m:ctrlPr>
                              <a:rPr lang="tr-TR" i="1">
                                <a:latin typeface="Cambria Math" panose="02040503050406030204" pitchFamily="18" charset="0"/>
                              </a:rPr>
                            </m:ctrlPr>
                          </m:sSupPr>
                          <m:e>
                            <m:r>
                              <a:rPr lang="tr-TR">
                                <a:latin typeface="Cambria Math" panose="02040503050406030204" pitchFamily="18" charset="0"/>
                              </a:rPr>
                              <m:t>(1.96)</m:t>
                            </m:r>
                          </m:e>
                          <m:sup>
                            <m:r>
                              <a:rPr lang="tr-TR">
                                <a:latin typeface="Cambria Math" panose="02040503050406030204" pitchFamily="18" charset="0"/>
                              </a:rPr>
                              <m:t>2</m:t>
                            </m:r>
                          </m:sup>
                        </m:sSup>
                      </m:den>
                    </m:f>
                  </m:oMath>
                </a14:m>
                <a:r>
                  <a:rPr lang="tr-TR" dirty="0"/>
                  <a:t>	 </a:t>
                </a:r>
                <a:endParaRPr lang="tr-TR" dirty="0" smtClean="0"/>
              </a:p>
              <a:p>
                <a:pPr algn="ctr"/>
                <a:endParaRPr lang="tr-TR" dirty="0"/>
              </a:p>
              <a:p>
                <a:pPr algn="ctr"/>
                <a:endParaRPr lang="tr-TR" dirty="0" smtClean="0"/>
              </a:p>
              <a:p>
                <a:pPr marL="0" indent="0" algn="ctr">
                  <a:buNone/>
                </a:pPr>
                <a:r>
                  <a:rPr lang="tr-TR" dirty="0"/>
                  <a:t>	           </a:t>
                </a:r>
                <a:r>
                  <a:rPr lang="tr-TR"/>
                  <a:t/>
                </a:r>
                <a:br>
                  <a:rPr lang="tr-TR"/>
                </a:br>
                <a:r>
                  <a:rPr lang="tr-TR" dirty="0"/>
                  <a:t> = 320 	olarak bulunmuştur. 	</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677334" y="1426465"/>
                <a:ext cx="8596668" cy="4614898"/>
              </a:xfrm>
              <a:blipFill rotWithShape="0">
                <a:blip r:embed="rId2"/>
                <a:stretch>
                  <a:fillRect t="-528"/>
                </a:stretch>
              </a:blipFill>
            </p:spPr>
            <p:txBody>
              <a:bodyPr/>
              <a:lstStyle/>
              <a:p>
                <a:r>
                  <a:rPr lang="tr-TR">
                    <a:noFill/>
                  </a:rPr>
                  <a:t> </a:t>
                </a:r>
              </a:p>
            </p:txBody>
          </p:sp>
        </mc:Fallback>
      </mc:AlternateContent>
    </p:spTree>
    <p:extLst>
      <p:ext uri="{BB962C8B-B14F-4D97-AF65-F5344CB8AC3E}">
        <p14:creationId xmlns:p14="http://schemas.microsoft.com/office/powerpoint/2010/main" val="490186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fontScale="92500" lnSpcReduction="10000"/>
          </a:bodyPr>
          <a:lstStyle/>
          <a:p>
            <a:pPr marL="0" lvl="1" indent="0" algn="just">
              <a:buNone/>
            </a:pPr>
            <a:r>
              <a:rPr lang="tr-TR" b="1" dirty="0" smtClean="0"/>
              <a:t>	Örneklem </a:t>
            </a:r>
            <a:r>
              <a:rPr lang="tr-TR" b="1" dirty="0"/>
              <a:t>ve Verinin Toplanması</a:t>
            </a:r>
            <a:endParaRPr lang="tr-TR" dirty="0"/>
          </a:p>
          <a:p>
            <a:pPr marL="0" indent="0" algn="just">
              <a:buNone/>
            </a:pPr>
            <a:endParaRPr lang="tr-TR" dirty="0" smtClean="0"/>
          </a:p>
          <a:p>
            <a:pPr algn="just"/>
            <a:r>
              <a:rPr lang="tr-TR" dirty="0"/>
              <a:t>Çalışma kapsamında veriler, 25 Ocak 2015 – 25 Şubat 2015 tarihleri arasındaki dönemde tesadüfi olmayan örnekleme yöntemlerinden kolayda ve kartopu örnekleme yöntemleri birlikte kullanılarak ana kütleyi temsil yeteneği olduğu düşünülen örnekler üzerinde internet yoluyla yapılan anketler ile toplanmıştır</a:t>
            </a:r>
            <a:r>
              <a:rPr lang="tr-TR" dirty="0" smtClean="0"/>
              <a:t>.</a:t>
            </a:r>
          </a:p>
          <a:p>
            <a:pPr marL="0" indent="0" algn="just">
              <a:buNone/>
            </a:pPr>
            <a:r>
              <a:rPr lang="tr-TR" dirty="0" smtClean="0"/>
              <a:t> </a:t>
            </a:r>
            <a:endParaRPr lang="tr-TR" dirty="0"/>
          </a:p>
          <a:p>
            <a:pPr algn="just"/>
            <a:r>
              <a:rPr lang="tr-TR" dirty="0"/>
              <a:t>Çalışmada minimum örnek büyüklüğü 320 olarak belirlenmesine rağmen eksik anket formları olabileceği düşüncesiyle kartopu yöntemi kullanılarak daha geniş bir kitleye ulaşılmaya çalışılmıştır. </a:t>
            </a:r>
            <a:r>
              <a:rPr lang="tr-TR" dirty="0" smtClean="0"/>
              <a:t>A</a:t>
            </a:r>
          </a:p>
          <a:p>
            <a:pPr algn="just"/>
            <a:endParaRPr lang="tr-TR" dirty="0"/>
          </a:p>
          <a:p>
            <a:pPr algn="just"/>
            <a:r>
              <a:rPr lang="tr-TR" dirty="0" smtClean="0"/>
              <a:t>Ankette </a:t>
            </a:r>
            <a:r>
              <a:rPr lang="tr-TR" dirty="0"/>
              <a:t>İstanbul’da araç kullanan herkes örneklemin bir parçası olarak kabul edilmiştir ve neticede toplam 331 ankete ulaşılmıştır. Anket formları incelendiğinde 11 anketin hatalı ve eksik olduğuna karar verilmiş, bu anketler çalışma dışında tutularak 320 anket formundan elde edilen bilgilerden yararlanılarak analizler yapılmıştır.</a:t>
            </a:r>
          </a:p>
          <a:p>
            <a:endParaRPr lang="tr-TR" dirty="0"/>
          </a:p>
        </p:txBody>
      </p:sp>
    </p:spTree>
    <p:extLst>
      <p:ext uri="{BB962C8B-B14F-4D97-AF65-F5344CB8AC3E}">
        <p14:creationId xmlns:p14="http://schemas.microsoft.com/office/powerpoint/2010/main" val="76877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r>
              <a:rPr lang="tr-TR" b="1" dirty="0" smtClean="0"/>
              <a:t>	</a:t>
            </a:r>
            <a:r>
              <a:rPr lang="tr-TR" dirty="0"/>
              <a:t>Ankete katılanlar ilgili dağılımlar aşağıdaki gibi gerçekleşmiştir : </a:t>
            </a:r>
            <a:endParaRPr lang="tr-TR" sz="1600" dirty="0"/>
          </a:p>
          <a:p>
            <a:pPr marL="0" indent="0">
              <a:buNone/>
            </a:pPr>
            <a:endParaRPr lang="tr-TR" dirty="0" smtClean="0"/>
          </a:p>
          <a:p>
            <a:pPr marL="0" indent="0">
              <a:buNone/>
            </a:pPr>
            <a:r>
              <a:rPr lang="tr-TR" dirty="0"/>
              <a:t>	</a:t>
            </a:r>
            <a:r>
              <a:rPr lang="tr-TR" dirty="0" smtClean="0"/>
              <a:t>		Tablo </a:t>
            </a:r>
            <a:r>
              <a:rPr lang="tr-TR" dirty="0"/>
              <a:t>: Katılımcıların Demografik Dağılımları</a:t>
            </a:r>
          </a:p>
          <a:p>
            <a:pPr marL="0" indent="0" algn="just">
              <a:buNone/>
            </a:pPr>
            <a:endParaRPr lang="tr-TR" dirty="0" smtClean="0"/>
          </a:p>
        </p:txBody>
      </p:sp>
      <p:pic>
        <p:nvPicPr>
          <p:cNvPr id="5" name="Resim 4"/>
          <p:cNvPicPr/>
          <p:nvPr/>
        </p:nvPicPr>
        <p:blipFill>
          <a:blip r:embed="rId2">
            <a:extLst>
              <a:ext uri="{28A0092B-C50C-407E-A947-70E740481C1C}">
                <a14:useLocalDpi xmlns:a14="http://schemas.microsoft.com/office/drawing/2010/main" val="0"/>
              </a:ext>
            </a:extLst>
          </a:blip>
          <a:srcRect/>
          <a:stretch>
            <a:fillRect/>
          </a:stretch>
        </p:blipFill>
        <p:spPr bwMode="auto">
          <a:xfrm>
            <a:off x="1703832" y="2675572"/>
            <a:ext cx="5760720" cy="3701415"/>
          </a:xfrm>
          <a:prstGeom prst="rect">
            <a:avLst/>
          </a:prstGeom>
          <a:noFill/>
          <a:ln>
            <a:noFill/>
          </a:ln>
        </p:spPr>
      </p:pic>
    </p:spTree>
    <p:extLst>
      <p:ext uri="{BB962C8B-B14F-4D97-AF65-F5344CB8AC3E}">
        <p14:creationId xmlns:p14="http://schemas.microsoft.com/office/powerpoint/2010/main" val="82163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smtClean="0"/>
              <a:t>Ölçekler</a:t>
            </a:r>
            <a:endParaRPr lang="tr-TR" sz="1400" dirty="0"/>
          </a:p>
          <a:p>
            <a:pPr marL="0" indent="0">
              <a:buNone/>
            </a:pPr>
            <a:endParaRPr lang="tr-TR" dirty="0"/>
          </a:p>
          <a:p>
            <a:pPr algn="just"/>
            <a:r>
              <a:rPr lang="tr-TR" dirty="0"/>
              <a:t>Araştırmanın bağımsız değişkeni olan araç satın almada tüketicilerin temel güdüleri için ölçek olarak </a:t>
            </a:r>
            <a:r>
              <a:rPr lang="tr-TR" dirty="0" err="1"/>
              <a:t>Hahnel</a:t>
            </a:r>
            <a:r>
              <a:rPr lang="tr-TR" dirty="0"/>
              <a:t>, </a:t>
            </a:r>
            <a:r>
              <a:rPr lang="tr-TR" dirty="0" err="1"/>
              <a:t>Gölz</a:t>
            </a:r>
            <a:r>
              <a:rPr lang="tr-TR" dirty="0"/>
              <a:t> ve </a:t>
            </a:r>
            <a:r>
              <a:rPr lang="tr-TR" dirty="0" err="1"/>
              <a:t>Spada</a:t>
            </a:r>
            <a:r>
              <a:rPr lang="tr-TR" dirty="0"/>
              <a:t> (2014)’</a:t>
            </a:r>
            <a:r>
              <a:rPr lang="tr-TR" dirty="0" err="1"/>
              <a:t>nın</a:t>
            </a:r>
            <a:r>
              <a:rPr lang="tr-TR" dirty="0"/>
              <a:t> </a:t>
            </a:r>
            <a:r>
              <a:rPr lang="tr-TR" dirty="0" err="1"/>
              <a:t>Steg</a:t>
            </a:r>
            <a:r>
              <a:rPr lang="tr-TR" dirty="0"/>
              <a:t> (2005)’</a:t>
            </a:r>
            <a:r>
              <a:rPr lang="tr-TR" dirty="0" err="1"/>
              <a:t>nın</a:t>
            </a:r>
            <a:r>
              <a:rPr lang="tr-TR" dirty="0"/>
              <a:t> araç kullanımı üzerine belirlediği güdüler ve elektrikli araçlar hakkında elde edilen (</a:t>
            </a:r>
            <a:r>
              <a:rPr lang="tr-TR" dirty="0" err="1"/>
              <a:t>Bühler</a:t>
            </a:r>
            <a:r>
              <a:rPr lang="tr-TR" dirty="0"/>
              <a:t> vd. 2011; </a:t>
            </a:r>
            <a:r>
              <a:rPr lang="tr-TR" dirty="0" err="1"/>
              <a:t>Caperello</a:t>
            </a:r>
            <a:r>
              <a:rPr lang="tr-TR" dirty="0"/>
              <a:t> ve </a:t>
            </a:r>
            <a:r>
              <a:rPr lang="tr-TR" dirty="0" err="1"/>
              <a:t>Kurani</a:t>
            </a:r>
            <a:r>
              <a:rPr lang="tr-TR" dirty="0"/>
              <a:t>, 2012;Egbue ve </a:t>
            </a:r>
            <a:r>
              <a:rPr lang="tr-TR" dirty="0" err="1"/>
              <a:t>Long</a:t>
            </a:r>
            <a:r>
              <a:rPr lang="tr-TR" dirty="0"/>
              <a:t>; 2012; </a:t>
            </a:r>
            <a:r>
              <a:rPr lang="tr-TR" dirty="0" err="1"/>
              <a:t>Krems</a:t>
            </a:r>
            <a:r>
              <a:rPr lang="tr-TR" dirty="0"/>
              <a:t> vd.,2010) bulgular çerçevesinde oluşturulan bir soru havuzundan seçilen sorulardan oluşan bir anket kullanılmıştır. </a:t>
            </a:r>
            <a:endParaRPr lang="tr-TR" dirty="0" smtClean="0"/>
          </a:p>
          <a:p>
            <a:pPr algn="just"/>
            <a:endParaRPr lang="tr-TR" dirty="0"/>
          </a:p>
          <a:p>
            <a:pPr algn="just"/>
            <a:r>
              <a:rPr lang="tr-TR" dirty="0" smtClean="0"/>
              <a:t>Buna </a:t>
            </a:r>
            <a:r>
              <a:rPr lang="tr-TR" dirty="0"/>
              <a:t>göre, elektrikli araç satın alınmasında tüketicileri etkileyen temel güdüler; ekolojik güdüler, </a:t>
            </a:r>
            <a:r>
              <a:rPr lang="tr-TR" dirty="0" err="1"/>
              <a:t>hedonik</a:t>
            </a:r>
            <a:r>
              <a:rPr lang="tr-TR" dirty="0"/>
              <a:t> güdüler, finansal güdüler ve bağımsızlık güdüleri olarak belirlenmiştir. Böylelikle temel güdülerin anketi toplam dört boyut ve 13 sorudan oluşmuştur.  </a:t>
            </a:r>
            <a:endParaRPr lang="tr-TR" sz="1600" dirty="0"/>
          </a:p>
        </p:txBody>
      </p:sp>
    </p:spTree>
    <p:extLst>
      <p:ext uri="{BB962C8B-B14F-4D97-AF65-F5344CB8AC3E}">
        <p14:creationId xmlns:p14="http://schemas.microsoft.com/office/powerpoint/2010/main" val="4013762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smtClean="0"/>
              <a:t>Ölçekler</a:t>
            </a:r>
            <a:endParaRPr lang="tr-TR" sz="1400" dirty="0"/>
          </a:p>
          <a:p>
            <a:pPr marL="0" indent="0">
              <a:buNone/>
            </a:pPr>
            <a:endParaRPr lang="tr-TR" dirty="0"/>
          </a:p>
          <a:p>
            <a:r>
              <a:rPr lang="tr-TR" dirty="0"/>
              <a:t>Araştırmanın bağımlı değişkeni olan satın alma niyeti ise yine </a:t>
            </a:r>
            <a:r>
              <a:rPr lang="tr-TR" dirty="0" err="1"/>
              <a:t>Hahnel</a:t>
            </a:r>
            <a:r>
              <a:rPr lang="tr-TR" dirty="0"/>
              <a:t>, </a:t>
            </a:r>
            <a:r>
              <a:rPr lang="tr-TR" dirty="0" err="1"/>
              <a:t>Gölz</a:t>
            </a:r>
            <a:r>
              <a:rPr lang="tr-TR" dirty="0"/>
              <a:t> ve </a:t>
            </a:r>
            <a:r>
              <a:rPr lang="tr-TR" dirty="0" err="1"/>
              <a:t>Spada</a:t>
            </a:r>
            <a:r>
              <a:rPr lang="tr-TR" dirty="0"/>
              <a:t> (2014)’</a:t>
            </a:r>
            <a:r>
              <a:rPr lang="tr-TR" dirty="0" err="1"/>
              <a:t>nın</a:t>
            </a:r>
            <a:r>
              <a:rPr lang="tr-TR" dirty="0"/>
              <a:t> çalışmalarındaki gibi toplam iki sorusu ile ölçülmeye çalışılmıştır. Buna göre, tüketiciler şu iki soruyu yanıtlamışlardır: “ Gelecekteki aracımın elektrikli bir araç olacağını hayal edebiliyorum” ve “Önümüzdeki 5 yıl içerisinde elektrikli bir araç satın alabileceğimi hayal edebiliyorum”. Son olarak anketteki  tüm sorular için beşli </a:t>
            </a:r>
            <a:r>
              <a:rPr lang="tr-TR" dirty="0" err="1"/>
              <a:t>Likert</a:t>
            </a:r>
            <a:r>
              <a:rPr lang="tr-TR" dirty="0"/>
              <a:t> tipi ölçeği aşağıdaki şekilde kullanılmıştır : </a:t>
            </a:r>
            <a:endParaRPr lang="tr-TR" dirty="0" smtClean="0"/>
          </a:p>
          <a:p>
            <a:pPr marL="0" indent="0">
              <a:buNone/>
            </a:pPr>
            <a:endParaRPr lang="tr-TR" dirty="0"/>
          </a:p>
          <a:p>
            <a:pPr marL="0" indent="0">
              <a:buNone/>
            </a:pPr>
            <a:r>
              <a:rPr lang="tr-TR" dirty="0" smtClean="0"/>
              <a:t>	Kesinlikle </a:t>
            </a:r>
            <a:r>
              <a:rPr lang="tr-TR" dirty="0"/>
              <a:t>Katılmıyorum                     Kesinlikle Katılıyorum</a:t>
            </a:r>
          </a:p>
          <a:p>
            <a:pPr marL="0" indent="0">
              <a:buNone/>
            </a:pPr>
            <a:r>
              <a:rPr lang="tr-TR" dirty="0" smtClean="0"/>
              <a:t>		1-</a:t>
            </a:r>
            <a:r>
              <a:rPr lang="tr-TR" dirty="0"/>
              <a:t>------------2-------------3-------------4---------------5</a:t>
            </a:r>
          </a:p>
        </p:txBody>
      </p:sp>
    </p:spTree>
    <p:extLst>
      <p:ext uri="{BB962C8B-B14F-4D97-AF65-F5344CB8AC3E}">
        <p14:creationId xmlns:p14="http://schemas.microsoft.com/office/powerpoint/2010/main" val="11569175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Faktör Analizi ve Güvenilirlik </a:t>
            </a:r>
            <a:endParaRPr lang="tr-TR" dirty="0"/>
          </a:p>
          <a:p>
            <a:pPr marL="0" indent="0">
              <a:buNone/>
            </a:pPr>
            <a:endParaRPr lang="tr-TR" dirty="0"/>
          </a:p>
          <a:p>
            <a:r>
              <a:rPr lang="tr-TR" dirty="0"/>
              <a:t>Bu çalışmanın bağımsız değişkeni olan elektrikli araç satın almada tüketicilerin temel güdüleri dört boyut olarak önerilmiştir. </a:t>
            </a:r>
            <a:endParaRPr lang="tr-TR" dirty="0" smtClean="0"/>
          </a:p>
          <a:p>
            <a:endParaRPr lang="tr-TR" dirty="0"/>
          </a:p>
          <a:p>
            <a:r>
              <a:rPr lang="tr-TR" dirty="0" smtClean="0"/>
              <a:t>Ekolojik</a:t>
            </a:r>
            <a:r>
              <a:rPr lang="tr-TR" dirty="0"/>
              <a:t>, </a:t>
            </a:r>
            <a:r>
              <a:rPr lang="tr-TR" dirty="0" err="1"/>
              <a:t>hedonik</a:t>
            </a:r>
            <a:r>
              <a:rPr lang="tr-TR" dirty="0"/>
              <a:t>, finansal ve bağımsızlık güdüleri olarak önerilen anket soruları toplam 13 adettir. </a:t>
            </a:r>
            <a:endParaRPr lang="tr-TR" dirty="0" smtClean="0"/>
          </a:p>
          <a:p>
            <a:endParaRPr lang="tr-TR" dirty="0"/>
          </a:p>
          <a:p>
            <a:r>
              <a:rPr lang="tr-TR" dirty="0" smtClean="0"/>
              <a:t>İlk </a:t>
            </a:r>
            <a:r>
              <a:rPr lang="tr-TR" dirty="0"/>
              <a:t>olarak, ankete </a:t>
            </a:r>
            <a:r>
              <a:rPr lang="tr-TR" dirty="0" err="1"/>
              <a:t>Kaiser-Meyer-Olkin</a:t>
            </a:r>
            <a:r>
              <a:rPr lang="tr-TR" dirty="0"/>
              <a:t> (KMO) ve </a:t>
            </a:r>
            <a:r>
              <a:rPr lang="tr-TR" dirty="0" err="1"/>
              <a:t>Bartlett’s</a:t>
            </a:r>
            <a:r>
              <a:rPr lang="tr-TR" dirty="0"/>
              <a:t> testi uygulanmış, KMO testi sonucu 0.827, </a:t>
            </a:r>
            <a:r>
              <a:rPr lang="tr-TR" dirty="0" err="1"/>
              <a:t>Bartlett’s</a:t>
            </a:r>
            <a:r>
              <a:rPr lang="tr-TR" dirty="0"/>
              <a:t> test sonucu da anlamlı bulunmuştur (p = 0.000 &lt; 0.001). Ardından faktör analizi uygulanmış, orijinal faktörler varlığını korumuş ve aşağıdaki sonuçlar elde edilmiştir: </a:t>
            </a:r>
          </a:p>
        </p:txBody>
      </p:sp>
    </p:spTree>
    <p:extLst>
      <p:ext uri="{BB962C8B-B14F-4D97-AF65-F5344CB8AC3E}">
        <p14:creationId xmlns:p14="http://schemas.microsoft.com/office/powerpoint/2010/main" val="211953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a:xfrm>
            <a:off x="677334" y="1292353"/>
            <a:ext cx="8596668" cy="4749010"/>
          </a:xfrm>
        </p:spPr>
        <p:txBody>
          <a:bodyPr>
            <a:normAutofit/>
          </a:bodyPr>
          <a:lstStyle/>
          <a:p>
            <a:r>
              <a:rPr lang="tr-TR" dirty="0" smtClean="0"/>
              <a:t>Türkiye’nin </a:t>
            </a:r>
            <a:r>
              <a:rPr lang="tr-TR" dirty="0"/>
              <a:t>metropolü olan İstanbul’da artan nüfus ve motorlu araç sayısı göz önünde bulundurulduğunda gün geçtikçe yaşam kalitesinin hava kirliliği nedeniyle azaldığı görülmektedir. </a:t>
            </a:r>
            <a:endParaRPr lang="tr-TR" dirty="0" smtClean="0"/>
          </a:p>
          <a:p>
            <a:endParaRPr lang="tr-TR" dirty="0"/>
          </a:p>
          <a:p>
            <a:r>
              <a:rPr lang="tr-TR" dirty="0" smtClean="0"/>
              <a:t>Emniyet </a:t>
            </a:r>
            <a:r>
              <a:rPr lang="tr-TR" dirty="0"/>
              <a:t>Genel Müdürlüğü verilerine göre, 2013 yılsonu itibariyle İstanbul’daki sürücü sayısı 5.178.801 kişi olarak belirlenmiştir (EGM, 10.06.2014a). TÜİK’İN 2013 verilerine göre ise İstanbul’da şahsi amaçlı kullanılan özel otomobil sayısı 2.099.753 adettir. </a:t>
            </a:r>
            <a:endParaRPr lang="tr-TR" dirty="0" smtClean="0"/>
          </a:p>
          <a:p>
            <a:endParaRPr lang="tr-TR" dirty="0"/>
          </a:p>
          <a:p>
            <a:r>
              <a:rPr lang="tr-TR" dirty="0" smtClean="0"/>
              <a:t>Bu </a:t>
            </a:r>
            <a:r>
              <a:rPr lang="tr-TR" dirty="0"/>
              <a:t>sayıya ticari ve resmi araçlar ise dahil değildir. Verilen bu istatistiklerin her geçen yıl yükselen bir eğilimde olduğu söylenebilir</a:t>
            </a:r>
          </a:p>
        </p:txBody>
      </p:sp>
    </p:spTree>
    <p:extLst>
      <p:ext uri="{BB962C8B-B14F-4D97-AF65-F5344CB8AC3E}">
        <p14:creationId xmlns:p14="http://schemas.microsoft.com/office/powerpoint/2010/main" val="37976003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Faktör Analizi ve Güvenilirlik </a:t>
            </a:r>
            <a:endParaRPr lang="tr-TR" dirty="0"/>
          </a:p>
          <a:p>
            <a:pPr marL="0" indent="0">
              <a:buNone/>
            </a:pPr>
            <a:endParaRPr lang="tr-TR" dirty="0"/>
          </a:p>
        </p:txBody>
      </p:sp>
      <p:pic>
        <p:nvPicPr>
          <p:cNvPr id="5" name="Resim 4"/>
          <p:cNvPicPr/>
          <p:nvPr/>
        </p:nvPicPr>
        <p:blipFill>
          <a:blip r:embed="rId2">
            <a:extLst>
              <a:ext uri="{28A0092B-C50C-407E-A947-70E740481C1C}">
                <a14:useLocalDpi xmlns:a14="http://schemas.microsoft.com/office/drawing/2010/main" val="0"/>
              </a:ext>
            </a:extLst>
          </a:blip>
          <a:srcRect/>
          <a:stretch>
            <a:fillRect/>
          </a:stretch>
        </p:blipFill>
        <p:spPr bwMode="auto">
          <a:xfrm>
            <a:off x="1813560" y="1919287"/>
            <a:ext cx="5760720" cy="4604385"/>
          </a:xfrm>
          <a:prstGeom prst="rect">
            <a:avLst/>
          </a:prstGeom>
          <a:noFill/>
          <a:ln>
            <a:noFill/>
          </a:ln>
        </p:spPr>
      </p:pic>
    </p:spTree>
    <p:extLst>
      <p:ext uri="{BB962C8B-B14F-4D97-AF65-F5344CB8AC3E}">
        <p14:creationId xmlns:p14="http://schemas.microsoft.com/office/powerpoint/2010/main" val="20347493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fontScale="92500"/>
          </a:bodyPr>
          <a:lstStyle/>
          <a:p>
            <a:pPr marL="457200" lvl="1" indent="0">
              <a:buNone/>
            </a:pPr>
            <a:r>
              <a:rPr lang="tr-TR" b="1" dirty="0"/>
              <a:t>Faktör Analizi ve Güvenilirlik </a:t>
            </a:r>
            <a:endParaRPr lang="tr-TR" dirty="0"/>
          </a:p>
          <a:p>
            <a:pPr marL="0" indent="0">
              <a:buNone/>
            </a:pPr>
            <a:endParaRPr lang="tr-TR" dirty="0"/>
          </a:p>
          <a:p>
            <a:pPr algn="just"/>
            <a:r>
              <a:rPr lang="tr-TR" dirty="0"/>
              <a:t>Ayrıca, bu çalışmanın bağımsız değişkenleri olan </a:t>
            </a:r>
            <a:r>
              <a:rPr lang="tr-TR" dirty="0" err="1"/>
              <a:t>Hahnel</a:t>
            </a:r>
            <a:r>
              <a:rPr lang="tr-TR" dirty="0"/>
              <a:t>, </a:t>
            </a:r>
            <a:r>
              <a:rPr lang="tr-TR" dirty="0" err="1"/>
              <a:t>Gölz</a:t>
            </a:r>
            <a:r>
              <a:rPr lang="tr-TR" dirty="0"/>
              <a:t> ve </a:t>
            </a:r>
            <a:r>
              <a:rPr lang="tr-TR" dirty="0" err="1"/>
              <a:t>Spada</a:t>
            </a:r>
            <a:r>
              <a:rPr lang="tr-TR" dirty="0"/>
              <a:t> (2014)’</a:t>
            </a:r>
            <a:r>
              <a:rPr lang="tr-TR" dirty="0" err="1"/>
              <a:t>ın</a:t>
            </a:r>
            <a:r>
              <a:rPr lang="tr-TR" dirty="0"/>
              <a:t> uyguladığı ankette soruların güvenilirliği (</a:t>
            </a:r>
            <a:r>
              <a:rPr lang="tr-TR" dirty="0" err="1"/>
              <a:t>Cronbach’s</a:t>
            </a:r>
            <a:r>
              <a:rPr lang="tr-TR" dirty="0"/>
              <a:t> </a:t>
            </a:r>
            <a:r>
              <a:rPr lang="tr-TR" dirty="0" err="1"/>
              <a:t>alpha</a:t>
            </a:r>
            <a:r>
              <a:rPr lang="tr-TR" dirty="0"/>
              <a:t>) 0.86 ile 0.93 arasında değişirken, bu çalışmada bağımsız değişkeninin boyutlarının güvenilirlikleri şu şekilde tespit edilmiştir: </a:t>
            </a:r>
            <a:endParaRPr lang="tr-TR" dirty="0" smtClean="0"/>
          </a:p>
          <a:p>
            <a:pPr algn="just"/>
            <a:endParaRPr lang="tr-TR" dirty="0"/>
          </a:p>
          <a:p>
            <a:pPr algn="just"/>
            <a:r>
              <a:rPr lang="tr-TR" dirty="0" smtClean="0"/>
              <a:t>Ekolojik </a:t>
            </a:r>
            <a:r>
              <a:rPr lang="tr-TR" dirty="0"/>
              <a:t>güdülerin güvenilirliği 0.93 (</a:t>
            </a:r>
            <a:r>
              <a:rPr lang="tr-TR" dirty="0" err="1"/>
              <a:t>Cronbach’s</a:t>
            </a:r>
            <a:r>
              <a:rPr lang="tr-TR" dirty="0"/>
              <a:t> </a:t>
            </a:r>
            <a:r>
              <a:rPr lang="tr-TR" dirty="0" err="1"/>
              <a:t>alpha</a:t>
            </a:r>
            <a:r>
              <a:rPr lang="tr-TR" dirty="0"/>
              <a:t>), </a:t>
            </a:r>
            <a:r>
              <a:rPr lang="tr-TR" dirty="0" err="1"/>
              <a:t>hedonik</a:t>
            </a:r>
            <a:r>
              <a:rPr lang="tr-TR" dirty="0"/>
              <a:t> güdülerin güvenilirliği 0.82 (</a:t>
            </a:r>
            <a:r>
              <a:rPr lang="tr-TR" dirty="0" err="1"/>
              <a:t>Cronbach’s</a:t>
            </a:r>
            <a:r>
              <a:rPr lang="tr-TR" dirty="0"/>
              <a:t> </a:t>
            </a:r>
            <a:r>
              <a:rPr lang="tr-TR" dirty="0" err="1"/>
              <a:t>alpha</a:t>
            </a:r>
            <a:r>
              <a:rPr lang="tr-TR" dirty="0"/>
              <a:t>),  finansal güdülerin güvenilirliği 0.95 (</a:t>
            </a:r>
            <a:r>
              <a:rPr lang="tr-TR" dirty="0" err="1"/>
              <a:t>Cronbach’s</a:t>
            </a:r>
            <a:r>
              <a:rPr lang="tr-TR" dirty="0"/>
              <a:t> </a:t>
            </a:r>
            <a:r>
              <a:rPr lang="tr-TR" dirty="0" err="1"/>
              <a:t>alpha</a:t>
            </a:r>
            <a:r>
              <a:rPr lang="tr-TR" dirty="0"/>
              <a:t>) ve bağımsızlık güdülerinin güvenilirliği 0.75 (</a:t>
            </a:r>
            <a:r>
              <a:rPr lang="tr-TR" dirty="0" err="1"/>
              <a:t>Cronbach’s</a:t>
            </a:r>
            <a:r>
              <a:rPr lang="tr-TR" dirty="0"/>
              <a:t> </a:t>
            </a:r>
            <a:r>
              <a:rPr lang="tr-TR" dirty="0" err="1"/>
              <a:t>alpha</a:t>
            </a:r>
            <a:r>
              <a:rPr lang="tr-TR" dirty="0"/>
              <a:t>) bulunmuştur. </a:t>
            </a:r>
          </a:p>
          <a:p>
            <a:pPr algn="just"/>
            <a:r>
              <a:rPr lang="tr-TR" dirty="0"/>
              <a:t>Bağımlı değişken olan satın alma niyetinin güvenilirliği ise 0.75 (</a:t>
            </a:r>
            <a:r>
              <a:rPr lang="tr-TR" dirty="0" err="1"/>
              <a:t>Cronbach’s</a:t>
            </a:r>
            <a:r>
              <a:rPr lang="tr-TR" dirty="0"/>
              <a:t> </a:t>
            </a:r>
            <a:r>
              <a:rPr lang="tr-TR" dirty="0" err="1"/>
              <a:t>alpha</a:t>
            </a:r>
            <a:r>
              <a:rPr lang="tr-TR" dirty="0"/>
              <a:t>) olarak belirlenmiştir. Toplam 15 sorudan anketin tamamının güvenirliği ise 0.846 (</a:t>
            </a:r>
            <a:r>
              <a:rPr lang="tr-TR" dirty="0" err="1"/>
              <a:t>Cronbach’s</a:t>
            </a:r>
            <a:r>
              <a:rPr lang="tr-TR" dirty="0"/>
              <a:t> </a:t>
            </a:r>
            <a:r>
              <a:rPr lang="tr-TR" dirty="0" err="1"/>
              <a:t>alpha</a:t>
            </a:r>
            <a:r>
              <a:rPr lang="tr-TR" dirty="0"/>
              <a:t>)’</a:t>
            </a:r>
            <a:r>
              <a:rPr lang="tr-TR" dirty="0" err="1"/>
              <a:t>dır</a:t>
            </a:r>
            <a:r>
              <a:rPr lang="tr-TR" dirty="0"/>
              <a:t>. Ayrıca bağımsız değişkenler arasında korelasyonlara bakıldığında çoklu </a:t>
            </a:r>
            <a:r>
              <a:rPr lang="tr-TR" dirty="0" err="1"/>
              <a:t>eşdoğrusallık</a:t>
            </a:r>
            <a:r>
              <a:rPr lang="tr-TR" dirty="0"/>
              <a:t> (</a:t>
            </a:r>
            <a:r>
              <a:rPr lang="tr-TR" dirty="0" err="1"/>
              <a:t>multi-collinearity</a:t>
            </a:r>
            <a:r>
              <a:rPr lang="tr-TR" dirty="0"/>
              <a:t>) görülmemiştir. </a:t>
            </a:r>
          </a:p>
        </p:txBody>
      </p:sp>
    </p:spTree>
    <p:extLst>
      <p:ext uri="{BB962C8B-B14F-4D97-AF65-F5344CB8AC3E}">
        <p14:creationId xmlns:p14="http://schemas.microsoft.com/office/powerpoint/2010/main" val="24627450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Araştırmanın Modeli ve Hipotezler</a:t>
            </a:r>
            <a:endParaRPr lang="tr-TR" dirty="0"/>
          </a:p>
          <a:p>
            <a:pPr marL="0" indent="0">
              <a:buNone/>
            </a:pPr>
            <a:endParaRPr lang="tr-TR" dirty="0"/>
          </a:p>
          <a:p>
            <a:pPr marL="0" indent="0">
              <a:buNone/>
            </a:pPr>
            <a:r>
              <a:rPr lang="tr-TR" dirty="0"/>
              <a:t>Bu çalışmada, bağımsız değişken olan temel güdüler ve alt boyutlarının elektrik araç satın alma niyetini etkilediği yönünde dört adet hipotez öne sürülmüştür. </a:t>
            </a:r>
            <a:endParaRPr lang="tr-TR" dirty="0" smtClean="0"/>
          </a:p>
          <a:p>
            <a:pPr marL="0" indent="0">
              <a:buNone/>
            </a:pPr>
            <a:endParaRPr lang="tr-TR" dirty="0"/>
          </a:p>
          <a:p>
            <a:r>
              <a:rPr lang="tr-TR" dirty="0"/>
              <a:t>H1: Ekolojik güdülerin elektrikli araç satın alma niyeti üzerinde pozitif etkisi vardır. </a:t>
            </a:r>
          </a:p>
          <a:p>
            <a:r>
              <a:rPr lang="tr-TR" dirty="0"/>
              <a:t>H2: </a:t>
            </a:r>
            <a:r>
              <a:rPr lang="tr-TR" dirty="0" err="1"/>
              <a:t>Hedonik</a:t>
            </a:r>
            <a:r>
              <a:rPr lang="tr-TR" dirty="0"/>
              <a:t> güdülerin elektrikli araç satın alma niyeti üzerinde negatif etkisi vardır. </a:t>
            </a:r>
          </a:p>
          <a:p>
            <a:r>
              <a:rPr lang="tr-TR" dirty="0"/>
              <a:t>H3: Finansal güdülerin elektrikli araç satın alma niyeti üzerinde pozitif etkisi vardır. </a:t>
            </a:r>
          </a:p>
          <a:p>
            <a:r>
              <a:rPr lang="tr-TR" dirty="0"/>
              <a:t>H4: Bağımsızlık güdülerinin elektrikli araç satın alma niyeti üzerinde negatif etkisi vardır. </a:t>
            </a:r>
          </a:p>
        </p:txBody>
      </p:sp>
    </p:spTree>
    <p:extLst>
      <p:ext uri="{BB962C8B-B14F-4D97-AF65-F5344CB8AC3E}">
        <p14:creationId xmlns:p14="http://schemas.microsoft.com/office/powerpoint/2010/main" val="10635367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pPr lvl="0"/>
            <a:r>
              <a:rPr lang="tr-TR" b="1" dirty="0"/>
              <a:t>ARAŞTIRMA YÖNTEMİ </a:t>
            </a: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Araştırmanın Modeli ve </a:t>
            </a:r>
            <a:r>
              <a:rPr lang="tr-TR" b="1" dirty="0" smtClean="0"/>
              <a:t>Hipotezler</a:t>
            </a:r>
          </a:p>
          <a:p>
            <a:pPr marL="457200" lvl="1" indent="0">
              <a:buNone/>
            </a:pPr>
            <a:endParaRPr lang="tr-TR" b="1" dirty="0"/>
          </a:p>
          <a:p>
            <a:pPr marL="457200" lvl="1" indent="0">
              <a:buNone/>
            </a:pPr>
            <a:endParaRPr lang="tr-TR" dirty="0"/>
          </a:p>
          <a:p>
            <a:pPr marL="0" indent="0">
              <a:buNone/>
            </a:pPr>
            <a:endParaRPr lang="tr-TR" dirty="0"/>
          </a:p>
          <a:p>
            <a:pPr marL="0" indent="0">
              <a:buNone/>
            </a:pPr>
            <a:endParaRPr lang="tr-TR" dirty="0"/>
          </a:p>
        </p:txBody>
      </p:sp>
      <p:grpSp>
        <p:nvGrpSpPr>
          <p:cNvPr id="4" name="Tuval 47"/>
          <p:cNvGrpSpPr/>
          <p:nvPr/>
        </p:nvGrpSpPr>
        <p:grpSpPr>
          <a:xfrm>
            <a:off x="1625601" y="2538526"/>
            <a:ext cx="5522912" cy="3252674"/>
            <a:chOff x="0" y="0"/>
            <a:chExt cx="4772025" cy="2390775"/>
          </a:xfrm>
        </p:grpSpPr>
        <p:sp>
          <p:nvSpPr>
            <p:cNvPr id="5" name="Dikdörtgen 4"/>
            <p:cNvSpPr/>
            <p:nvPr/>
          </p:nvSpPr>
          <p:spPr>
            <a:xfrm>
              <a:off x="0" y="0"/>
              <a:ext cx="4772025" cy="2390775"/>
            </a:xfrm>
            <a:prstGeom prst="rect">
              <a:avLst/>
            </a:prstGeom>
            <a:noFill/>
          </p:spPr>
        </p:sp>
        <p:sp>
          <p:nvSpPr>
            <p:cNvPr id="6" name="Rectangle 8"/>
            <p:cNvSpPr>
              <a:spLocks noChangeArrowheads="1"/>
            </p:cNvSpPr>
            <p:nvPr/>
          </p:nvSpPr>
          <p:spPr bwMode="auto">
            <a:xfrm>
              <a:off x="457200" y="219075"/>
              <a:ext cx="1143000" cy="3429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tr-TR" sz="700">
                  <a:effectLst/>
                  <a:latin typeface="Times New Roman" panose="02020603050405020304" pitchFamily="18" charset="0"/>
                  <a:ea typeface="Calibri" panose="020F0502020204030204" pitchFamily="34" charset="0"/>
                  <a:cs typeface="Times New Roman" panose="02020603050405020304" pitchFamily="18" charset="0"/>
                </a:rPr>
                <a:t>Ekolojik güdüler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9"/>
            <p:cNvSpPr>
              <a:spLocks noChangeArrowheads="1"/>
            </p:cNvSpPr>
            <p:nvPr/>
          </p:nvSpPr>
          <p:spPr bwMode="auto">
            <a:xfrm>
              <a:off x="466725" y="857250"/>
              <a:ext cx="1143000" cy="228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tr-TR" sz="700">
                  <a:effectLst/>
                  <a:latin typeface="Times New Roman" panose="02020603050405020304" pitchFamily="18" charset="0"/>
                  <a:ea typeface="Calibri" panose="020F0502020204030204" pitchFamily="34" charset="0"/>
                  <a:cs typeface="Times New Roman" panose="02020603050405020304" pitchFamily="18" charset="0"/>
                </a:rPr>
                <a:t>Finansal güdüler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10"/>
            <p:cNvSpPr>
              <a:spLocks noChangeArrowheads="1"/>
            </p:cNvSpPr>
            <p:nvPr/>
          </p:nvSpPr>
          <p:spPr bwMode="auto">
            <a:xfrm>
              <a:off x="495300" y="1419225"/>
              <a:ext cx="1143000" cy="228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tr-TR" sz="700">
                  <a:effectLst/>
                  <a:latin typeface="Times New Roman" panose="02020603050405020304" pitchFamily="18" charset="0"/>
                  <a:ea typeface="Calibri" panose="020F0502020204030204" pitchFamily="34" charset="0"/>
                  <a:cs typeface="Times New Roman" panose="02020603050405020304" pitchFamily="18" charset="0"/>
                </a:rPr>
                <a:t>Hedonik güdüler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11"/>
            <p:cNvSpPr>
              <a:spLocks noChangeArrowheads="1"/>
            </p:cNvSpPr>
            <p:nvPr/>
          </p:nvSpPr>
          <p:spPr bwMode="auto">
            <a:xfrm>
              <a:off x="495300" y="1933575"/>
              <a:ext cx="1143000" cy="228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tr-TR" sz="700">
                  <a:effectLst/>
                  <a:latin typeface="Times New Roman" panose="02020603050405020304" pitchFamily="18" charset="0"/>
                  <a:ea typeface="Calibri" panose="020F0502020204030204" pitchFamily="34" charset="0"/>
                  <a:cs typeface="Times New Roman" panose="02020603050405020304" pitchFamily="18" charset="0"/>
                </a:rPr>
                <a:t>Bağımsızlık güdüleri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17"/>
            <p:cNvSpPr>
              <a:spLocks noChangeArrowheads="1"/>
            </p:cNvSpPr>
            <p:nvPr/>
          </p:nvSpPr>
          <p:spPr bwMode="auto">
            <a:xfrm>
              <a:off x="2419350" y="771433"/>
              <a:ext cx="1143000" cy="47634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tr-TR" sz="800" b="1">
                  <a:effectLst/>
                  <a:latin typeface="Times New Roman" panose="02020603050405020304" pitchFamily="18" charset="0"/>
                  <a:ea typeface="Calibri" panose="020F0502020204030204" pitchFamily="34" charset="0"/>
                  <a:cs typeface="Times New Roman" panose="02020603050405020304" pitchFamily="18" charset="0"/>
                </a:rPr>
                <a:t>ELEKTRİKLİ ARAÇ SATIN ALMA NİYETİ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Düz Ok Bağlayıcısı 10"/>
            <p:cNvCxnSpPr/>
            <p:nvPr/>
          </p:nvCxnSpPr>
          <p:spPr>
            <a:xfrm>
              <a:off x="1619250" y="381000"/>
              <a:ext cx="790575" cy="552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Düz Ok Bağlayıcısı 11"/>
            <p:cNvCxnSpPr>
              <a:stCxn id="7" idx="3"/>
            </p:cNvCxnSpPr>
            <p:nvPr/>
          </p:nvCxnSpPr>
          <p:spPr>
            <a:xfrm flipV="1">
              <a:off x="1609725" y="933347"/>
              <a:ext cx="781050" cy="382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V="1">
              <a:off x="1647825" y="933347"/>
              <a:ext cx="742950" cy="609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Düz Ok Bağlayıcısı 13"/>
            <p:cNvCxnSpPr/>
            <p:nvPr/>
          </p:nvCxnSpPr>
          <p:spPr>
            <a:xfrm flipV="1">
              <a:off x="1647825" y="895250"/>
              <a:ext cx="752475" cy="1133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83450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lnSpcReduction="10000"/>
          </a:bodyPr>
          <a:lstStyle/>
          <a:p>
            <a:pPr marL="457200" lvl="1" indent="0">
              <a:buNone/>
            </a:pPr>
            <a:r>
              <a:rPr lang="tr-TR" b="1" dirty="0"/>
              <a:t>Fark Testleri ve Frekans </a:t>
            </a:r>
            <a:r>
              <a:rPr lang="tr-TR" b="1" dirty="0" smtClean="0"/>
              <a:t>Analizleri</a:t>
            </a:r>
          </a:p>
          <a:p>
            <a:pPr marL="457200" lvl="1" indent="0">
              <a:buNone/>
            </a:pPr>
            <a:endParaRPr lang="tr-TR" dirty="0"/>
          </a:p>
          <a:p>
            <a:pPr algn="just"/>
            <a:r>
              <a:rPr lang="tr-TR" dirty="0"/>
              <a:t>Çalışmada, tüketicilerin elektrikli araç satın alma niyetlerinde demografik değişkenlere (cinsiyet, yaş, eğitim ve gelir durumu) göre bir fark olup olmadığını saptamak üzere parametrik testler uygulanmıştır. </a:t>
            </a:r>
            <a:endParaRPr lang="tr-TR" dirty="0" smtClean="0"/>
          </a:p>
          <a:p>
            <a:pPr algn="just"/>
            <a:endParaRPr lang="tr-TR" dirty="0" smtClean="0"/>
          </a:p>
          <a:p>
            <a:pPr algn="just"/>
            <a:r>
              <a:rPr lang="tr-TR" dirty="0" smtClean="0"/>
              <a:t>Buna </a:t>
            </a:r>
            <a:r>
              <a:rPr lang="tr-TR" dirty="0"/>
              <a:t>göre; cinsiyet demografik değişkeninin bağımlı değişken üzerinde herhangi bir fark yaratmadığı yapılan T testi sonucunda bulunmuştur. </a:t>
            </a:r>
            <a:endParaRPr lang="tr-TR" dirty="0" smtClean="0"/>
          </a:p>
          <a:p>
            <a:pPr marL="0" indent="0" algn="just">
              <a:buNone/>
            </a:pPr>
            <a:endParaRPr lang="tr-TR" dirty="0"/>
          </a:p>
          <a:p>
            <a:pPr algn="just"/>
            <a:r>
              <a:rPr lang="tr-TR" dirty="0"/>
              <a:t>Yaş, gelir ve eğitim durumu dağılımlarına göre tüketicilerin elektrikli araç satın alma niyetlerinde bir fark olup olmadığına bakmak üzere önce homojenliği kontrol etmek amacıyla </a:t>
            </a:r>
            <a:r>
              <a:rPr lang="tr-TR" dirty="0" err="1"/>
              <a:t>Levene</a:t>
            </a:r>
            <a:r>
              <a:rPr lang="tr-TR" dirty="0"/>
              <a:t> testi uygulanmış, sonucu uygun çıktığından tek yönlü </a:t>
            </a:r>
            <a:r>
              <a:rPr lang="tr-TR" dirty="0" err="1"/>
              <a:t>varyans</a:t>
            </a:r>
            <a:r>
              <a:rPr lang="tr-TR" dirty="0"/>
              <a:t> analizi ANOVA uygulanmış ancak hiçbir durumda herhangi bir farklılığa rastlanmamıştır.</a:t>
            </a:r>
          </a:p>
        </p:txBody>
      </p:sp>
    </p:spTree>
    <p:extLst>
      <p:ext uri="{BB962C8B-B14F-4D97-AF65-F5344CB8AC3E}">
        <p14:creationId xmlns:p14="http://schemas.microsoft.com/office/powerpoint/2010/main" val="9756454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Fark Testleri ve Frekans </a:t>
            </a:r>
            <a:r>
              <a:rPr lang="tr-TR" b="1" dirty="0" smtClean="0"/>
              <a:t>Analizleri</a:t>
            </a:r>
          </a:p>
          <a:p>
            <a:pPr marL="457200" lvl="1" indent="0">
              <a:buNone/>
            </a:pPr>
            <a:endParaRPr lang="tr-TR" dirty="0"/>
          </a:p>
          <a:p>
            <a:pPr algn="just"/>
            <a:r>
              <a:rPr lang="tr-TR" dirty="0"/>
              <a:t>Araştırmada katılımcılara yılda yaptıkları toplam km sorulmuş, 320 kişinin 298’si soruya yanıt vermiş (298/320) ve yapılan aritmetik ortalama sonucunda yılda 20.510 km yol yapıldığı tespit edilmiştir. </a:t>
            </a:r>
          </a:p>
          <a:p>
            <a:pPr algn="just"/>
            <a:endParaRPr lang="tr-TR" dirty="0" smtClean="0"/>
          </a:p>
          <a:p>
            <a:pPr algn="just"/>
            <a:r>
              <a:rPr lang="tr-TR" dirty="0" smtClean="0"/>
              <a:t>Bunun </a:t>
            </a:r>
            <a:r>
              <a:rPr lang="tr-TR" dirty="0"/>
              <a:t>yanı sıra, katılımcılara araçlarının markaları sorulmuş ve Türkiye Otomotiv Distribütörleri Derneği’nin 2014 verilerine göre Türkiye’de 2014 yılında yapılan araç satışlarının markaları ile benzerlik gösterdiği fark edilmiştir.</a:t>
            </a:r>
          </a:p>
        </p:txBody>
      </p:sp>
    </p:spTree>
    <p:extLst>
      <p:ext uri="{BB962C8B-B14F-4D97-AF65-F5344CB8AC3E}">
        <p14:creationId xmlns:p14="http://schemas.microsoft.com/office/powerpoint/2010/main" val="20359001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Fark Testleri ve Frekans </a:t>
            </a:r>
            <a:r>
              <a:rPr lang="tr-TR" b="1" dirty="0" smtClean="0"/>
              <a:t>Analizleri</a:t>
            </a:r>
          </a:p>
          <a:p>
            <a:pPr marL="457200" lvl="1" indent="0">
              <a:buNone/>
            </a:pPr>
            <a:endParaRPr lang="tr-TR" dirty="0" smtClean="0"/>
          </a:p>
          <a:p>
            <a:pPr marL="457200" lvl="1" indent="0">
              <a:buNone/>
            </a:pPr>
            <a:r>
              <a:rPr lang="tr-TR" dirty="0"/>
              <a:t>	</a:t>
            </a:r>
            <a:r>
              <a:rPr lang="tr-TR" dirty="0" smtClean="0"/>
              <a:t>		Tablo </a:t>
            </a:r>
            <a:r>
              <a:rPr lang="tr-TR" dirty="0"/>
              <a:t>2: Katılımcıların Araç Marka Tercihleri</a:t>
            </a:r>
          </a:p>
          <a:p>
            <a:pPr marL="457200" lvl="1" indent="0">
              <a:buNone/>
            </a:pPr>
            <a:endParaRPr lang="tr-TR" dirty="0" smtClean="0"/>
          </a:p>
          <a:p>
            <a:pPr marL="457200" lvl="1" indent="0">
              <a:buNone/>
            </a:pPr>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2287587" y="2573337"/>
            <a:ext cx="5154613" cy="2811463"/>
          </a:xfrm>
          <a:prstGeom prst="rect">
            <a:avLst/>
          </a:prstGeom>
          <a:noFill/>
          <a:ln>
            <a:noFill/>
          </a:ln>
        </p:spPr>
      </p:pic>
    </p:spTree>
    <p:extLst>
      <p:ext uri="{BB962C8B-B14F-4D97-AF65-F5344CB8AC3E}">
        <p14:creationId xmlns:p14="http://schemas.microsoft.com/office/powerpoint/2010/main" val="11997189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Fark Testleri ve Frekans </a:t>
            </a:r>
            <a:r>
              <a:rPr lang="tr-TR" b="1" dirty="0" smtClean="0"/>
              <a:t>Analizleri</a:t>
            </a:r>
          </a:p>
          <a:p>
            <a:pPr marL="457200" lvl="1" indent="0">
              <a:buNone/>
            </a:pPr>
            <a:r>
              <a:rPr lang="tr-TR" dirty="0" smtClean="0"/>
              <a:t>			</a:t>
            </a:r>
          </a:p>
          <a:p>
            <a:pPr marL="457200" lvl="1" indent="0">
              <a:buNone/>
            </a:pPr>
            <a:r>
              <a:rPr lang="tr-TR" dirty="0"/>
              <a:t>	</a:t>
            </a:r>
            <a:r>
              <a:rPr lang="tr-TR" dirty="0" smtClean="0"/>
              <a:t>		Tablo </a:t>
            </a:r>
            <a:r>
              <a:rPr lang="tr-TR" dirty="0"/>
              <a:t>3: Katılımcıların Araç Kullanma </a:t>
            </a:r>
            <a:r>
              <a:rPr lang="tr-TR" dirty="0" smtClean="0"/>
              <a:t>Amaçları</a:t>
            </a:r>
          </a:p>
          <a:p>
            <a:pPr marL="457200" lvl="1" indent="0">
              <a:buNone/>
            </a:pPr>
            <a:endParaRPr lang="tr-TR" dirty="0"/>
          </a:p>
          <a:p>
            <a:pPr marL="457200" lvl="1" indent="0">
              <a:buNone/>
            </a:pPr>
            <a:endParaRPr lang="tr-TR" dirty="0" smtClean="0"/>
          </a:p>
          <a:p>
            <a:pPr marL="457200" lvl="1" indent="0">
              <a:buNone/>
            </a:pPr>
            <a:endParaRPr lang="tr-TR" dirty="0"/>
          </a:p>
          <a:p>
            <a:pPr marL="457200" lvl="1" indent="0">
              <a:buNone/>
            </a:pPr>
            <a:endParaRPr lang="tr-TR" dirty="0" smtClean="0"/>
          </a:p>
          <a:p>
            <a:pPr marL="457200" lvl="1" indent="0">
              <a:buNone/>
            </a:pPr>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3440751134"/>
              </p:ext>
            </p:extLst>
          </p:nvPr>
        </p:nvGraphicFramePr>
        <p:xfrm>
          <a:off x="2146299" y="2623026"/>
          <a:ext cx="5334000" cy="2194560"/>
        </p:xfrm>
        <a:graphic>
          <a:graphicData uri="http://schemas.openxmlformats.org/drawingml/2006/table">
            <a:tbl>
              <a:tblPr firstRow="1" firstCol="1" bandRow="1">
                <a:tableStyleId>{5C22544A-7EE6-4342-B048-85BDC9FD1C3A}</a:tableStyleId>
              </a:tblPr>
              <a:tblGrid>
                <a:gridCol w="1778000"/>
                <a:gridCol w="1778000"/>
                <a:gridCol w="1778000"/>
              </a:tblGrid>
              <a:tr h="57785">
                <a:tc>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50000"/>
                        </a:lnSpc>
                        <a:spcAft>
                          <a:spcPts val="0"/>
                        </a:spcAft>
                      </a:pPr>
                      <a:r>
                        <a:rPr lang="tr-TR" sz="1200">
                          <a:effectLst/>
                        </a:rPr>
                        <a:t>N=320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0">
                <a:tc>
                  <a:txBody>
                    <a:bodyPr/>
                    <a:lstStyle/>
                    <a:p>
                      <a:pPr algn="just">
                        <a:lnSpc>
                          <a:spcPct val="150000"/>
                        </a:lnSpc>
                        <a:spcAft>
                          <a:spcPts val="0"/>
                        </a:spcAft>
                      </a:pPr>
                      <a:r>
                        <a:rPr lang="tr-TR" sz="1200">
                          <a:effectLst/>
                        </a:rPr>
                        <a:t>Araç kullanma amacı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Frekans (Yüzde)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Kümülatif Yüzde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342900" lvl="0" indent="-342900" algn="just">
                        <a:lnSpc>
                          <a:spcPct val="150000"/>
                        </a:lnSpc>
                        <a:spcAft>
                          <a:spcPts val="0"/>
                        </a:spcAft>
                        <a:buFont typeface="Symbol" panose="05050102010706020507" pitchFamily="18" charset="2"/>
                        <a:buChar char=""/>
                      </a:pPr>
                      <a:r>
                        <a:rPr lang="tr-TR" sz="1200">
                          <a:effectLst/>
                        </a:rPr>
                        <a:t>İşe gitme</a:t>
                      </a:r>
                      <a:endParaRPr lang="tr-TR" sz="1100">
                        <a:effectLst/>
                      </a:endParaRPr>
                    </a:p>
                    <a:p>
                      <a:pPr marL="457200" algn="just">
                        <a:lnSpc>
                          <a:spcPct val="150000"/>
                        </a:lnSpc>
                        <a:spcAft>
                          <a:spcPts val="0"/>
                        </a:spcAft>
                      </a:pPr>
                      <a:r>
                        <a:rPr lang="tr-TR" sz="1200">
                          <a:effectLst/>
                        </a:rPr>
                        <a:t> </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Boş zamanlarda</a:t>
                      </a:r>
                      <a:endParaRPr lang="tr-TR" sz="1100">
                        <a:effectLst/>
                      </a:endParaRPr>
                    </a:p>
                    <a:p>
                      <a:pPr marL="457200" algn="just">
                        <a:lnSpc>
                          <a:spcPct val="150000"/>
                        </a:lnSpc>
                        <a:spcAft>
                          <a:spcPts val="0"/>
                        </a:spcAft>
                      </a:pPr>
                      <a:r>
                        <a:rPr lang="tr-TR" sz="1200">
                          <a:effectLst/>
                        </a:rPr>
                        <a:t> </a:t>
                      </a:r>
                      <a:endParaRPr lang="tr-TR" sz="1100">
                        <a:effectLst/>
                      </a:endParaRPr>
                    </a:p>
                    <a:p>
                      <a:pPr marL="228600" algn="just">
                        <a:lnSpc>
                          <a:spcPct val="150000"/>
                        </a:lnSpc>
                        <a:spcAft>
                          <a:spcPts val="0"/>
                        </a:spcAft>
                      </a:pPr>
                      <a:r>
                        <a:rPr lang="tr-TR" sz="1200">
                          <a:effectLst/>
                        </a:rPr>
                        <a:t> </a:t>
                      </a:r>
                      <a:endParaRPr lang="tr-TR" sz="1100">
                        <a:effectLst/>
                      </a:endParaRPr>
                    </a:p>
                    <a:p>
                      <a:pPr marL="228600" algn="just">
                        <a:lnSpc>
                          <a:spcPct val="150000"/>
                        </a:lnSpc>
                        <a:spcAft>
                          <a:spcPts val="0"/>
                        </a:spcAft>
                      </a:pPr>
                      <a:r>
                        <a:rPr lang="tr-TR" sz="1200">
                          <a:effectLst/>
                        </a:rPr>
                        <a:t>TOPLAM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      182 (56,9)</a:t>
                      </a:r>
                      <a:endParaRPr lang="tr-TR" sz="1100">
                        <a:effectLst/>
                      </a:endParaRPr>
                    </a:p>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138 (43,1)</a:t>
                      </a:r>
                      <a:endParaRPr lang="tr-TR" sz="1100">
                        <a:effectLst/>
                      </a:endParaRPr>
                    </a:p>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320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a:effectLst/>
                        </a:rPr>
                        <a:t>         56,9</a:t>
                      </a:r>
                      <a:endParaRPr lang="tr-TR" sz="1100" dirty="0">
                        <a:effectLst/>
                      </a:endParaRPr>
                    </a:p>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        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597312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Fark Testleri ve Frekans </a:t>
            </a:r>
            <a:r>
              <a:rPr lang="tr-TR" b="1" dirty="0" smtClean="0"/>
              <a:t>Analizleri</a:t>
            </a:r>
          </a:p>
          <a:p>
            <a:pPr marL="457200" lvl="1" indent="0">
              <a:buNone/>
            </a:pPr>
            <a:r>
              <a:rPr lang="tr-TR" dirty="0" smtClean="0"/>
              <a:t>			</a:t>
            </a:r>
          </a:p>
          <a:p>
            <a:pPr marL="457200" lvl="1" indent="0" algn="ctr">
              <a:buNone/>
            </a:pPr>
            <a:r>
              <a:rPr lang="tr-TR" dirty="0" smtClean="0"/>
              <a:t>Tablo </a:t>
            </a:r>
            <a:r>
              <a:rPr lang="tr-TR" dirty="0"/>
              <a:t>4: “Gelecekteki aracımın elektrikli bir araç olacağını hayal edebiliyorum” diyen Katılımcıların Dağılımları</a:t>
            </a:r>
          </a:p>
          <a:p>
            <a:pPr marL="457200" lvl="1" indent="0">
              <a:buNone/>
            </a:pPr>
            <a:endParaRPr lang="tr-TR" dirty="0" smtClean="0"/>
          </a:p>
          <a:p>
            <a:pPr marL="457200" lvl="1" indent="0">
              <a:buNone/>
            </a:pPr>
            <a:endParaRPr lang="tr-TR" dirty="0"/>
          </a:p>
          <a:p>
            <a:pPr marL="457200" lvl="1" indent="0">
              <a:buNone/>
            </a:pPr>
            <a:endParaRPr lang="tr-TR" dirty="0" smtClean="0"/>
          </a:p>
          <a:p>
            <a:pPr marL="457200" lvl="1" indent="0">
              <a:buNone/>
            </a:pPr>
            <a:endParaRPr lang="tr-TR" dirty="0"/>
          </a:p>
          <a:p>
            <a:pPr marL="457200" lvl="1" indent="0">
              <a:buNone/>
            </a:pPr>
            <a:endParaRPr lang="tr-TR" dirty="0" smtClean="0"/>
          </a:p>
          <a:p>
            <a:pPr marL="457200" lvl="1"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4044354757"/>
              </p:ext>
            </p:extLst>
          </p:nvPr>
        </p:nvGraphicFramePr>
        <p:xfrm>
          <a:off x="1439335" y="2935446"/>
          <a:ext cx="6752166" cy="3291840"/>
        </p:xfrm>
        <a:graphic>
          <a:graphicData uri="http://schemas.openxmlformats.org/drawingml/2006/table">
            <a:tbl>
              <a:tblPr firstRow="1" firstCol="1" bandRow="1">
                <a:tableStyleId>{5C22544A-7EE6-4342-B048-85BDC9FD1C3A}</a:tableStyleId>
              </a:tblPr>
              <a:tblGrid>
                <a:gridCol w="2250722"/>
                <a:gridCol w="2250722"/>
                <a:gridCol w="2250722"/>
              </a:tblGrid>
              <a:tr h="57785">
                <a:tc>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50000"/>
                        </a:lnSpc>
                        <a:spcAft>
                          <a:spcPts val="0"/>
                        </a:spcAft>
                      </a:pPr>
                      <a:r>
                        <a:rPr lang="tr-TR" sz="1200">
                          <a:effectLst/>
                        </a:rPr>
                        <a:t>N=320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57785">
                <a:tc>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0">
                <a:tc>
                  <a:txBody>
                    <a:bodyPr/>
                    <a:lstStyle/>
                    <a:p>
                      <a:pPr algn="just">
                        <a:lnSpc>
                          <a:spcPct val="150000"/>
                        </a:lnSpc>
                        <a:spcAft>
                          <a:spcPts val="0"/>
                        </a:spcAft>
                      </a:pPr>
                      <a:r>
                        <a:rPr lang="tr-TR" sz="1200">
                          <a:effectLst/>
                        </a:rPr>
                        <a:t>Demografikler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Frekans (Yüzde)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Kümülatif Yüzde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1200">
                          <a:effectLst/>
                        </a:rPr>
                        <a:t>Satın alma niyeti-1</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Kesinlikle katılmıyorum</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Katılmıyorum</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Ne katılıyorum ne katılmıyorum</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Katılıyorum </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Kesinlikle katılıyorum</a:t>
                      </a:r>
                      <a:endParaRPr lang="tr-TR" sz="1100">
                        <a:effectLst/>
                      </a:endParaRPr>
                    </a:p>
                    <a:p>
                      <a:pPr marL="228600" algn="just">
                        <a:lnSpc>
                          <a:spcPct val="150000"/>
                        </a:lnSpc>
                        <a:spcAft>
                          <a:spcPts val="0"/>
                        </a:spcAft>
                      </a:pPr>
                      <a:r>
                        <a:rPr lang="tr-TR" sz="1200">
                          <a:effectLst/>
                        </a:rPr>
                        <a:t> </a:t>
                      </a:r>
                      <a:endParaRPr lang="tr-TR" sz="1100">
                        <a:effectLst/>
                      </a:endParaRPr>
                    </a:p>
                    <a:p>
                      <a:pPr marL="228600" algn="just">
                        <a:lnSpc>
                          <a:spcPct val="150000"/>
                        </a:lnSpc>
                        <a:spcAft>
                          <a:spcPts val="0"/>
                        </a:spcAft>
                      </a:pPr>
                      <a:r>
                        <a:rPr lang="tr-TR" sz="1200">
                          <a:effectLst/>
                        </a:rPr>
                        <a:t>TOPLAM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15 (4,7)</a:t>
                      </a:r>
                      <a:endParaRPr lang="tr-TR" sz="1100">
                        <a:effectLst/>
                      </a:endParaRPr>
                    </a:p>
                    <a:p>
                      <a:pPr algn="just">
                        <a:lnSpc>
                          <a:spcPct val="150000"/>
                        </a:lnSpc>
                        <a:spcAft>
                          <a:spcPts val="0"/>
                        </a:spcAft>
                      </a:pPr>
                      <a:r>
                        <a:rPr lang="tr-TR" sz="1200">
                          <a:effectLst/>
                        </a:rPr>
                        <a:t>      22 (6,9)</a:t>
                      </a:r>
                      <a:endParaRPr lang="tr-TR" sz="1100">
                        <a:effectLst/>
                      </a:endParaRPr>
                    </a:p>
                    <a:p>
                      <a:pPr algn="just">
                        <a:lnSpc>
                          <a:spcPct val="150000"/>
                        </a:lnSpc>
                        <a:spcAft>
                          <a:spcPts val="0"/>
                        </a:spcAft>
                      </a:pPr>
                      <a:r>
                        <a:rPr lang="tr-TR" sz="1200">
                          <a:effectLst/>
                        </a:rPr>
                        <a:t>      62 (19,4)</a:t>
                      </a:r>
                      <a:endParaRPr lang="tr-TR" sz="1100">
                        <a:effectLst/>
                      </a:endParaRPr>
                    </a:p>
                    <a:p>
                      <a:pPr algn="just">
                        <a:lnSpc>
                          <a:spcPct val="150000"/>
                        </a:lnSpc>
                        <a:spcAft>
                          <a:spcPts val="0"/>
                        </a:spcAft>
                      </a:pPr>
                      <a:r>
                        <a:rPr lang="tr-TR" sz="1200">
                          <a:effectLst/>
                        </a:rPr>
                        <a:t>      94 (29,4)</a:t>
                      </a:r>
                      <a:endParaRPr lang="tr-TR" sz="1100">
                        <a:effectLst/>
                      </a:endParaRPr>
                    </a:p>
                    <a:p>
                      <a:pPr algn="just">
                        <a:lnSpc>
                          <a:spcPct val="150000"/>
                        </a:lnSpc>
                        <a:spcAft>
                          <a:spcPts val="0"/>
                        </a:spcAft>
                      </a:pPr>
                      <a:r>
                        <a:rPr lang="tr-TR" sz="1200">
                          <a:effectLst/>
                        </a:rPr>
                        <a:t>    127 (39,7)</a:t>
                      </a:r>
                      <a:endParaRPr lang="tr-TR" sz="1100">
                        <a:effectLst/>
                      </a:endParaRPr>
                    </a:p>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320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         4,7</a:t>
                      </a:r>
                      <a:endParaRPr lang="tr-TR" sz="1100" dirty="0">
                        <a:effectLst/>
                      </a:endParaRPr>
                    </a:p>
                    <a:p>
                      <a:pPr algn="just">
                        <a:lnSpc>
                          <a:spcPct val="150000"/>
                        </a:lnSpc>
                        <a:spcAft>
                          <a:spcPts val="0"/>
                        </a:spcAft>
                      </a:pPr>
                      <a:r>
                        <a:rPr lang="tr-TR" sz="1200" dirty="0">
                          <a:effectLst/>
                        </a:rPr>
                        <a:t>       11,6</a:t>
                      </a:r>
                      <a:endParaRPr lang="tr-TR" sz="1100" dirty="0">
                        <a:effectLst/>
                      </a:endParaRPr>
                    </a:p>
                    <a:p>
                      <a:pPr algn="just">
                        <a:lnSpc>
                          <a:spcPct val="150000"/>
                        </a:lnSpc>
                        <a:spcAft>
                          <a:spcPts val="0"/>
                        </a:spcAft>
                      </a:pPr>
                      <a:r>
                        <a:rPr lang="tr-TR" sz="1200" dirty="0">
                          <a:effectLst/>
                        </a:rPr>
                        <a:t>       30,9</a:t>
                      </a:r>
                      <a:endParaRPr lang="tr-TR" sz="1100" dirty="0">
                        <a:effectLst/>
                      </a:endParaRPr>
                    </a:p>
                    <a:p>
                      <a:pPr algn="just">
                        <a:lnSpc>
                          <a:spcPct val="150000"/>
                        </a:lnSpc>
                        <a:spcAft>
                          <a:spcPts val="0"/>
                        </a:spcAft>
                      </a:pPr>
                      <a:r>
                        <a:rPr lang="tr-TR" sz="1200" dirty="0">
                          <a:effectLst/>
                        </a:rPr>
                        <a:t>       60,3</a:t>
                      </a:r>
                      <a:endParaRPr lang="tr-TR" sz="1100" dirty="0">
                        <a:effectLst/>
                      </a:endParaRPr>
                    </a:p>
                    <a:p>
                      <a:pPr algn="just">
                        <a:lnSpc>
                          <a:spcPct val="150000"/>
                        </a:lnSpc>
                        <a:spcAft>
                          <a:spcPts val="0"/>
                        </a:spcAft>
                      </a:pPr>
                      <a:r>
                        <a:rPr lang="tr-TR" sz="1200" dirty="0">
                          <a:effectLst/>
                        </a:rPr>
                        <a:t>     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6878178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426465"/>
            <a:ext cx="8596668" cy="4614898"/>
          </a:xfrm>
        </p:spPr>
        <p:txBody>
          <a:bodyPr>
            <a:normAutofit/>
          </a:bodyPr>
          <a:lstStyle/>
          <a:p>
            <a:pPr marL="457200" lvl="1" indent="0">
              <a:buNone/>
            </a:pPr>
            <a:r>
              <a:rPr lang="tr-TR" b="1" dirty="0"/>
              <a:t>Fark Testleri ve Frekans </a:t>
            </a:r>
            <a:r>
              <a:rPr lang="tr-TR" b="1" dirty="0" smtClean="0"/>
              <a:t>Analizleri</a:t>
            </a:r>
          </a:p>
          <a:p>
            <a:pPr marL="457200" lvl="1" indent="0">
              <a:buNone/>
            </a:pPr>
            <a:r>
              <a:rPr lang="tr-TR" dirty="0" smtClean="0"/>
              <a:t>			</a:t>
            </a:r>
          </a:p>
          <a:p>
            <a:pPr marL="0" indent="0" algn="ctr">
              <a:buNone/>
            </a:pPr>
            <a:r>
              <a:rPr lang="tr-TR" dirty="0" smtClean="0"/>
              <a:t>	</a:t>
            </a:r>
            <a:r>
              <a:rPr lang="tr-TR" sz="1600" dirty="0"/>
              <a:t>Tablo 5: “Önümüzdeki 5 yıl içerisinde elektrikli bir araç satın alabileceğimi hayal edebiliyorum” diyen Katılımcılar Dağılımları</a:t>
            </a:r>
          </a:p>
          <a:p>
            <a:pPr marL="457200" lvl="1" indent="0">
              <a:buNone/>
            </a:pPr>
            <a:endParaRPr lang="tr-TR" dirty="0" smtClean="0"/>
          </a:p>
          <a:p>
            <a:pPr marL="457200" lvl="1" indent="0">
              <a:buNone/>
            </a:pPr>
            <a:endParaRPr lang="tr-TR" dirty="0"/>
          </a:p>
          <a:p>
            <a:pPr marL="457200" lvl="1" indent="0">
              <a:buNone/>
            </a:pPr>
            <a:endParaRPr lang="tr-TR" dirty="0" smtClean="0"/>
          </a:p>
          <a:p>
            <a:pPr marL="457200" lvl="1" indent="0">
              <a:buNone/>
            </a:pPr>
            <a:endParaRPr lang="tr-TR" dirty="0"/>
          </a:p>
          <a:p>
            <a:pPr marL="457200" lvl="1" indent="0">
              <a:buNone/>
            </a:pPr>
            <a:endParaRPr lang="tr-TR" dirty="0" smtClean="0"/>
          </a:p>
          <a:p>
            <a:pPr marL="457200" lvl="1" indent="0">
              <a:buNone/>
            </a:pPr>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816667700"/>
              </p:ext>
            </p:extLst>
          </p:nvPr>
        </p:nvGraphicFramePr>
        <p:xfrm>
          <a:off x="1185691" y="2989299"/>
          <a:ext cx="7628109" cy="3291840"/>
        </p:xfrm>
        <a:graphic>
          <a:graphicData uri="http://schemas.openxmlformats.org/drawingml/2006/table">
            <a:tbl>
              <a:tblPr firstRow="1" firstCol="1" bandRow="1">
                <a:tableStyleId>{5C22544A-7EE6-4342-B048-85BDC9FD1C3A}</a:tableStyleId>
              </a:tblPr>
              <a:tblGrid>
                <a:gridCol w="2542703"/>
                <a:gridCol w="2542703"/>
                <a:gridCol w="2542703"/>
              </a:tblGrid>
              <a:tr h="57785">
                <a:tc>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50000"/>
                        </a:lnSpc>
                        <a:spcAft>
                          <a:spcPts val="0"/>
                        </a:spcAft>
                      </a:pPr>
                      <a:r>
                        <a:rPr lang="tr-TR" sz="1200">
                          <a:effectLst/>
                        </a:rPr>
                        <a:t>N=320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57785">
                <a:tc>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50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0">
                <a:tc>
                  <a:txBody>
                    <a:bodyPr/>
                    <a:lstStyle/>
                    <a:p>
                      <a:pPr algn="just">
                        <a:lnSpc>
                          <a:spcPct val="150000"/>
                        </a:lnSpc>
                        <a:spcAft>
                          <a:spcPts val="0"/>
                        </a:spcAft>
                      </a:pPr>
                      <a:r>
                        <a:rPr lang="tr-TR" sz="1200">
                          <a:effectLst/>
                        </a:rPr>
                        <a:t>Demografikler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Frekans (Yüzde)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Kümülatif Yüzde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1200">
                          <a:effectLst/>
                        </a:rPr>
                        <a:t>Satın alma niyeti-2</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Kesinlikle katılmıyorum</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Katılmıyorum</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Ne katılıyorum ne katılmıyorum</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Katılıyorum </a:t>
                      </a:r>
                      <a:endParaRPr lang="tr-TR" sz="1100">
                        <a:effectLst/>
                      </a:endParaRPr>
                    </a:p>
                    <a:p>
                      <a:pPr marL="342900" lvl="0" indent="-342900" algn="just">
                        <a:lnSpc>
                          <a:spcPct val="150000"/>
                        </a:lnSpc>
                        <a:spcAft>
                          <a:spcPts val="0"/>
                        </a:spcAft>
                        <a:buFont typeface="Symbol" panose="05050102010706020507" pitchFamily="18" charset="2"/>
                        <a:buChar char=""/>
                      </a:pPr>
                      <a:r>
                        <a:rPr lang="tr-TR" sz="1200">
                          <a:effectLst/>
                        </a:rPr>
                        <a:t>Kesinlikle katılıyorum</a:t>
                      </a:r>
                      <a:endParaRPr lang="tr-TR" sz="1100">
                        <a:effectLst/>
                      </a:endParaRPr>
                    </a:p>
                    <a:p>
                      <a:pPr marL="228600" algn="just">
                        <a:lnSpc>
                          <a:spcPct val="150000"/>
                        </a:lnSpc>
                        <a:spcAft>
                          <a:spcPts val="0"/>
                        </a:spcAft>
                      </a:pPr>
                      <a:r>
                        <a:rPr lang="tr-TR" sz="1200">
                          <a:effectLst/>
                        </a:rPr>
                        <a:t> </a:t>
                      </a:r>
                      <a:endParaRPr lang="tr-TR" sz="1100">
                        <a:effectLst/>
                      </a:endParaRPr>
                    </a:p>
                    <a:p>
                      <a:pPr marL="228600" algn="just">
                        <a:lnSpc>
                          <a:spcPct val="150000"/>
                        </a:lnSpc>
                        <a:spcAft>
                          <a:spcPts val="0"/>
                        </a:spcAft>
                      </a:pPr>
                      <a:r>
                        <a:rPr lang="tr-TR" sz="1200">
                          <a:effectLst/>
                        </a:rPr>
                        <a:t>TOPLAM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29 (9,1)</a:t>
                      </a:r>
                      <a:endParaRPr lang="tr-TR" sz="1100">
                        <a:effectLst/>
                      </a:endParaRPr>
                    </a:p>
                    <a:p>
                      <a:pPr algn="just">
                        <a:lnSpc>
                          <a:spcPct val="150000"/>
                        </a:lnSpc>
                        <a:spcAft>
                          <a:spcPts val="0"/>
                        </a:spcAft>
                      </a:pPr>
                      <a:r>
                        <a:rPr lang="tr-TR" sz="1200">
                          <a:effectLst/>
                        </a:rPr>
                        <a:t>      53 (16,6)</a:t>
                      </a:r>
                      <a:endParaRPr lang="tr-TR" sz="1100">
                        <a:effectLst/>
                      </a:endParaRPr>
                    </a:p>
                    <a:p>
                      <a:pPr algn="just">
                        <a:lnSpc>
                          <a:spcPct val="150000"/>
                        </a:lnSpc>
                        <a:spcAft>
                          <a:spcPts val="0"/>
                        </a:spcAft>
                      </a:pPr>
                      <a:r>
                        <a:rPr lang="tr-TR" sz="1200">
                          <a:effectLst/>
                        </a:rPr>
                        <a:t>      97 (30,3)</a:t>
                      </a:r>
                      <a:endParaRPr lang="tr-TR" sz="1100">
                        <a:effectLst/>
                      </a:endParaRPr>
                    </a:p>
                    <a:p>
                      <a:pPr algn="just">
                        <a:lnSpc>
                          <a:spcPct val="150000"/>
                        </a:lnSpc>
                        <a:spcAft>
                          <a:spcPts val="0"/>
                        </a:spcAft>
                      </a:pPr>
                      <a:r>
                        <a:rPr lang="tr-TR" sz="1200">
                          <a:effectLst/>
                        </a:rPr>
                        <a:t>      73 (22,8)</a:t>
                      </a:r>
                      <a:endParaRPr lang="tr-TR" sz="1100">
                        <a:effectLst/>
                      </a:endParaRPr>
                    </a:p>
                    <a:p>
                      <a:pPr algn="just">
                        <a:lnSpc>
                          <a:spcPct val="150000"/>
                        </a:lnSpc>
                        <a:spcAft>
                          <a:spcPts val="0"/>
                        </a:spcAft>
                      </a:pPr>
                      <a:r>
                        <a:rPr lang="tr-TR" sz="1200">
                          <a:effectLst/>
                        </a:rPr>
                        <a:t>      68 (21,3)</a:t>
                      </a:r>
                      <a:endParaRPr lang="tr-TR" sz="1100">
                        <a:effectLst/>
                      </a:endParaRPr>
                    </a:p>
                    <a:p>
                      <a:pPr algn="just">
                        <a:lnSpc>
                          <a:spcPct val="150000"/>
                        </a:lnSpc>
                        <a:spcAft>
                          <a:spcPts val="0"/>
                        </a:spcAft>
                      </a:pPr>
                      <a:r>
                        <a:rPr lang="tr-TR" sz="1200">
                          <a:effectLst/>
                        </a:rPr>
                        <a:t>   </a:t>
                      </a:r>
                      <a:endParaRPr lang="tr-TR" sz="1100">
                        <a:effectLst/>
                      </a:endParaRPr>
                    </a:p>
                    <a:p>
                      <a:pPr algn="just">
                        <a:lnSpc>
                          <a:spcPct val="150000"/>
                        </a:lnSpc>
                        <a:spcAft>
                          <a:spcPts val="0"/>
                        </a:spcAft>
                      </a:pPr>
                      <a:r>
                        <a:rPr lang="tr-TR" sz="1200">
                          <a:effectLst/>
                        </a:rPr>
                        <a:t>      320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         9,1</a:t>
                      </a:r>
                      <a:endParaRPr lang="tr-TR" sz="1100" dirty="0">
                        <a:effectLst/>
                      </a:endParaRPr>
                    </a:p>
                    <a:p>
                      <a:pPr algn="just">
                        <a:lnSpc>
                          <a:spcPct val="150000"/>
                        </a:lnSpc>
                        <a:spcAft>
                          <a:spcPts val="0"/>
                        </a:spcAft>
                      </a:pPr>
                      <a:r>
                        <a:rPr lang="tr-TR" sz="1200" dirty="0">
                          <a:effectLst/>
                        </a:rPr>
                        <a:t>       25,6</a:t>
                      </a:r>
                      <a:endParaRPr lang="tr-TR" sz="1100" dirty="0">
                        <a:effectLst/>
                      </a:endParaRPr>
                    </a:p>
                    <a:p>
                      <a:pPr algn="just">
                        <a:lnSpc>
                          <a:spcPct val="150000"/>
                        </a:lnSpc>
                        <a:spcAft>
                          <a:spcPts val="0"/>
                        </a:spcAft>
                      </a:pPr>
                      <a:r>
                        <a:rPr lang="tr-TR" sz="1200" dirty="0">
                          <a:effectLst/>
                        </a:rPr>
                        <a:t>       55,9</a:t>
                      </a:r>
                      <a:endParaRPr lang="tr-TR" sz="1100" dirty="0">
                        <a:effectLst/>
                      </a:endParaRPr>
                    </a:p>
                    <a:p>
                      <a:pPr algn="just">
                        <a:lnSpc>
                          <a:spcPct val="150000"/>
                        </a:lnSpc>
                        <a:spcAft>
                          <a:spcPts val="0"/>
                        </a:spcAft>
                      </a:pPr>
                      <a:r>
                        <a:rPr lang="tr-TR" sz="1200" dirty="0">
                          <a:effectLst/>
                        </a:rPr>
                        <a:t>       78,8</a:t>
                      </a:r>
                      <a:endParaRPr lang="tr-TR" sz="1100" dirty="0">
                        <a:effectLst/>
                      </a:endParaRPr>
                    </a:p>
                    <a:p>
                      <a:pPr algn="just">
                        <a:lnSpc>
                          <a:spcPct val="150000"/>
                        </a:lnSpc>
                        <a:spcAft>
                          <a:spcPts val="0"/>
                        </a:spcAft>
                      </a:pPr>
                      <a:r>
                        <a:rPr lang="tr-TR" sz="1200" dirty="0">
                          <a:effectLst/>
                        </a:rPr>
                        <a:t>     100.0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420874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ARAŞTIRMANIN AMACI </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Bu çalışmada, Türkiye’nin nüfusunun ve araç sayısının en yoğun olduğu İstanbul şehrinde bulunan özel otomobil kullananların elektrikli araç satın alma niyetlerinin olup olmadığı araştırılmak istenmiştir. </a:t>
            </a:r>
            <a:endParaRPr lang="tr-TR" dirty="0" smtClean="0"/>
          </a:p>
          <a:p>
            <a:pPr algn="just"/>
            <a:endParaRPr lang="tr-TR" dirty="0"/>
          </a:p>
          <a:p>
            <a:pPr algn="just"/>
            <a:r>
              <a:rPr lang="tr-TR" dirty="0" smtClean="0"/>
              <a:t>Her </a:t>
            </a:r>
            <a:r>
              <a:rPr lang="tr-TR" dirty="0"/>
              <a:t>üründe olduğu gibi tüketicilerin bir ürünü satın alırken farklı güdüleri olduğu düşünülürse araç satın alırken de bu güdüler tarafından motive oldukları söylenebilir. </a:t>
            </a:r>
            <a:endParaRPr lang="tr-TR" dirty="0" smtClean="0"/>
          </a:p>
          <a:p>
            <a:pPr algn="just"/>
            <a:endParaRPr lang="tr-TR" dirty="0"/>
          </a:p>
          <a:p>
            <a:pPr algn="just"/>
            <a:r>
              <a:rPr lang="tr-TR" dirty="0" smtClean="0"/>
              <a:t>Bu </a:t>
            </a:r>
            <a:r>
              <a:rPr lang="tr-TR" dirty="0"/>
              <a:t>güdüler bu çalışmada; </a:t>
            </a:r>
            <a:r>
              <a:rPr lang="tr-TR" u="sng" dirty="0"/>
              <a:t>çevreye karşı duyarlı olma güdüsü, </a:t>
            </a:r>
            <a:r>
              <a:rPr lang="tr-TR" u="sng" dirty="0" err="1"/>
              <a:t>hedonik</a:t>
            </a:r>
            <a:r>
              <a:rPr lang="tr-TR" u="sng" dirty="0"/>
              <a:t> güdüler, finansal güdüler ve bağımsızlık güdüleri </a:t>
            </a:r>
            <a:r>
              <a:rPr lang="tr-TR" dirty="0"/>
              <a:t>olarak </a:t>
            </a:r>
            <a:r>
              <a:rPr lang="tr-TR" dirty="0" smtClean="0"/>
              <a:t>önerilmiştir. </a:t>
            </a:r>
          </a:p>
          <a:p>
            <a:pPr algn="just"/>
            <a:endParaRPr lang="tr-TR" dirty="0"/>
          </a:p>
          <a:p>
            <a:pPr algn="just"/>
            <a:r>
              <a:rPr lang="tr-TR" dirty="0" smtClean="0"/>
              <a:t>Bu </a:t>
            </a:r>
            <a:r>
              <a:rPr lang="tr-TR" dirty="0"/>
              <a:t>güdülerin İstanbul’da araç kullananların elektrikli araç satın alma niyetine etkileri ölçülmek istenmiştir. </a:t>
            </a:r>
          </a:p>
          <a:p>
            <a:endParaRPr lang="tr-TR" dirty="0"/>
          </a:p>
        </p:txBody>
      </p:sp>
    </p:spTree>
    <p:extLst>
      <p:ext uri="{BB962C8B-B14F-4D97-AF65-F5344CB8AC3E}">
        <p14:creationId xmlns:p14="http://schemas.microsoft.com/office/powerpoint/2010/main" val="16478375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117600"/>
            <a:ext cx="8596668" cy="4923763"/>
          </a:xfrm>
        </p:spPr>
        <p:txBody>
          <a:bodyPr>
            <a:normAutofit/>
          </a:bodyPr>
          <a:lstStyle/>
          <a:p>
            <a:pPr marL="457200" lvl="1" indent="0">
              <a:buNone/>
            </a:pPr>
            <a:r>
              <a:rPr lang="tr-TR" b="1" dirty="0"/>
              <a:t>Hipotezlerin Çoklu Regresyon Analizi ile Test Edilmesi </a:t>
            </a:r>
            <a:endParaRPr lang="tr-TR" dirty="0"/>
          </a:p>
          <a:p>
            <a:pPr marL="457200" lvl="1" indent="0">
              <a:buNone/>
            </a:pPr>
            <a:r>
              <a:rPr lang="tr-TR" dirty="0" smtClean="0"/>
              <a:t>			</a:t>
            </a:r>
            <a:r>
              <a:rPr lang="tr-TR" dirty="0" err="1" smtClean="0"/>
              <a:t>Table</a:t>
            </a:r>
            <a:r>
              <a:rPr lang="tr-TR" dirty="0" smtClean="0"/>
              <a:t> </a:t>
            </a:r>
            <a:r>
              <a:rPr lang="tr-TR" dirty="0"/>
              <a:t>6. Çoklu Regresyon Analiz Sonuçları</a:t>
            </a:r>
          </a:p>
          <a:p>
            <a:pPr marL="457200" lvl="1" indent="0">
              <a:buNone/>
            </a:pPr>
            <a:endParaRPr lang="tr-TR" dirty="0" smtClean="0"/>
          </a:p>
        </p:txBody>
      </p:sp>
      <p:graphicFrame>
        <p:nvGraphicFramePr>
          <p:cNvPr id="4" name="Tablo 3"/>
          <p:cNvGraphicFramePr>
            <a:graphicFrameLocks noGrp="1"/>
          </p:cNvGraphicFramePr>
          <p:nvPr>
            <p:extLst>
              <p:ext uri="{D42A27DB-BD31-4B8C-83A1-F6EECF244321}">
                <p14:modId xmlns:p14="http://schemas.microsoft.com/office/powerpoint/2010/main" val="1128070272"/>
              </p:ext>
            </p:extLst>
          </p:nvPr>
        </p:nvGraphicFramePr>
        <p:xfrm>
          <a:off x="2578100" y="2050694"/>
          <a:ext cx="4698999" cy="4101225"/>
        </p:xfrm>
        <a:graphic>
          <a:graphicData uri="http://schemas.openxmlformats.org/drawingml/2006/table">
            <a:tbl>
              <a:tblPr firstRow="1" firstCol="1" bandRow="1">
                <a:tableStyleId>{5C22544A-7EE6-4342-B048-85BDC9FD1C3A}</a:tableStyleId>
              </a:tblPr>
              <a:tblGrid>
                <a:gridCol w="2448180"/>
                <a:gridCol w="794465"/>
                <a:gridCol w="738221"/>
                <a:gridCol w="718133"/>
              </a:tblGrid>
              <a:tr h="153805">
                <a:tc>
                  <a:txBody>
                    <a:bodyPr/>
                    <a:lstStyle/>
                    <a:p>
                      <a:pPr algn="just">
                        <a:lnSpc>
                          <a:spcPct val="150000"/>
                        </a:lnSpc>
                        <a:spcAft>
                          <a:spcPts val="800"/>
                        </a:spcAft>
                      </a:pPr>
                      <a:r>
                        <a:rPr lang="tr-TR" sz="700">
                          <a:effectLst/>
                        </a:rPr>
                        <a:t>Bağımlı Değişken: Satın alma niyeti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Değişkenler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Beta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T</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p</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Model 1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Finansal</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0,307</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5,76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03249">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R=0,307; R2= 0,092; F= 33,160;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Model 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Finansal</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0,223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3,893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Bağımsızlık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0,205</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3,576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R=0,360; R2= 0,124; F= 23,589;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217178">
                <a:tc>
                  <a:txBody>
                    <a:bodyPr/>
                    <a:lstStyle/>
                    <a:p>
                      <a:pPr algn="just">
                        <a:lnSpc>
                          <a:spcPct val="150000"/>
                        </a:lnSpc>
                        <a:spcAft>
                          <a:spcPts val="800"/>
                        </a:spcAft>
                      </a:pPr>
                      <a:r>
                        <a:rPr lang="tr-TR" sz="700">
                          <a:effectLst/>
                        </a:rPr>
                        <a:t>Model 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Finansal</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0,227</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4,011</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Bağımsızlık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0,223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3,912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Hedonik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-0,156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-2,984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364574">
                <a:tc>
                  <a:txBody>
                    <a:bodyPr/>
                    <a:lstStyle/>
                    <a:p>
                      <a:pPr algn="just">
                        <a:lnSpc>
                          <a:spcPct val="150000"/>
                        </a:lnSpc>
                        <a:spcAft>
                          <a:spcPts val="800"/>
                        </a:spcAft>
                      </a:pPr>
                      <a:r>
                        <a:rPr lang="tr-TR" sz="700">
                          <a:effectLst/>
                        </a:rPr>
                        <a:t> </a:t>
                      </a:r>
                      <a:endParaRPr lang="tr-TR" sz="600">
                        <a:effectLst/>
                      </a:endParaRPr>
                    </a:p>
                    <a:p>
                      <a:pPr algn="just">
                        <a:lnSpc>
                          <a:spcPct val="150000"/>
                        </a:lnSpc>
                        <a:spcAft>
                          <a:spcPts val="800"/>
                        </a:spcAft>
                      </a:pPr>
                      <a:r>
                        <a:rPr lang="tr-TR" sz="700">
                          <a:effectLst/>
                        </a:rPr>
                        <a:t>R=0,392; R2= 0,145; F= 19,086;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Model 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217178">
                <a:tc>
                  <a:txBody>
                    <a:bodyPr/>
                    <a:lstStyle/>
                    <a:p>
                      <a:pPr algn="just">
                        <a:lnSpc>
                          <a:spcPct val="150000"/>
                        </a:lnSpc>
                        <a:spcAft>
                          <a:spcPts val="800"/>
                        </a:spcAft>
                      </a:pPr>
                      <a:r>
                        <a:rPr lang="tr-TR" sz="700">
                          <a:effectLst/>
                        </a:rPr>
                        <a:t>                                        Finansal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0,151</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2,266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0,024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 Bağımsızlık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0,204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3,549</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Hedonik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-0,142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-2,713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0,007</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Ekolojik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-0,142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2,185</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0,030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364574">
                <a:tc>
                  <a:txBody>
                    <a:bodyPr/>
                    <a:lstStyle/>
                    <a:p>
                      <a:pPr algn="just">
                        <a:lnSpc>
                          <a:spcPct val="150000"/>
                        </a:lnSpc>
                        <a:spcAft>
                          <a:spcPts val="800"/>
                        </a:spcAft>
                      </a:pPr>
                      <a:r>
                        <a:rPr lang="tr-TR" sz="700">
                          <a:effectLst/>
                        </a:rPr>
                        <a:t> </a:t>
                      </a:r>
                      <a:endParaRPr lang="tr-TR" sz="600">
                        <a:effectLst/>
                      </a:endParaRPr>
                    </a:p>
                    <a:p>
                      <a:pPr algn="just">
                        <a:lnSpc>
                          <a:spcPct val="150000"/>
                        </a:lnSpc>
                        <a:spcAft>
                          <a:spcPts val="800"/>
                        </a:spcAft>
                      </a:pPr>
                      <a:r>
                        <a:rPr lang="tr-TR" sz="700">
                          <a:effectLst/>
                        </a:rPr>
                        <a:t>R=0,407; R2= 0,155; F= 15,679;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dirty="0">
                          <a:effectLst/>
                        </a:rPr>
                        <a:t> </a:t>
                      </a:r>
                      <a:endParaRPr lang="tr-T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bl>
          </a:graphicData>
        </a:graphic>
      </p:graphicFrame>
    </p:spTree>
    <p:extLst>
      <p:ext uri="{BB962C8B-B14F-4D97-AF65-F5344CB8AC3E}">
        <p14:creationId xmlns:p14="http://schemas.microsoft.com/office/powerpoint/2010/main" val="2828417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fontScale="90000"/>
          </a:bodyPr>
          <a:lstStyle/>
          <a:p>
            <a:r>
              <a:rPr lang="tr-TR" b="1" dirty="0"/>
              <a:t>BULGULAR </a:t>
            </a:r>
            <a:r>
              <a:rPr lang="tr-TR" dirty="0"/>
              <a:t/>
            </a:r>
            <a:br>
              <a:rPr lang="tr-TR" dirty="0"/>
            </a:br>
            <a:r>
              <a:rPr lang="tr-TR" dirty="0"/>
              <a:t/>
            </a:r>
            <a:br>
              <a:rPr lang="tr-TR" dirty="0"/>
            </a:br>
            <a:r>
              <a:rPr lang="tr-TR" b="1" dirty="0"/>
              <a:t> </a:t>
            </a:r>
            <a:endParaRPr lang="tr-TR" dirty="0"/>
          </a:p>
        </p:txBody>
      </p:sp>
      <p:sp>
        <p:nvSpPr>
          <p:cNvPr id="3" name="İçerik Yer Tutucusu 2"/>
          <p:cNvSpPr>
            <a:spLocks noGrp="1"/>
          </p:cNvSpPr>
          <p:nvPr>
            <p:ph idx="1"/>
          </p:nvPr>
        </p:nvSpPr>
        <p:spPr>
          <a:xfrm>
            <a:off x="677334" y="1117600"/>
            <a:ext cx="8596668" cy="4923763"/>
          </a:xfrm>
        </p:spPr>
        <p:txBody>
          <a:bodyPr>
            <a:normAutofit/>
          </a:bodyPr>
          <a:lstStyle/>
          <a:p>
            <a:pPr marL="457200" lvl="1" indent="0">
              <a:buNone/>
            </a:pPr>
            <a:r>
              <a:rPr lang="tr-TR" b="1" dirty="0"/>
              <a:t>Hipotezlerin Çoklu Regresyon Analizi ile Test Edilmesi </a:t>
            </a:r>
            <a:endParaRPr lang="tr-TR" dirty="0"/>
          </a:p>
          <a:p>
            <a:pPr marL="457200" lvl="1" indent="0">
              <a:buNone/>
            </a:pPr>
            <a:r>
              <a:rPr lang="tr-TR" dirty="0" smtClean="0"/>
              <a:t>			</a:t>
            </a:r>
            <a:r>
              <a:rPr lang="tr-TR" dirty="0" err="1" smtClean="0"/>
              <a:t>Table</a:t>
            </a:r>
            <a:r>
              <a:rPr lang="tr-TR" dirty="0" smtClean="0"/>
              <a:t> </a:t>
            </a:r>
            <a:r>
              <a:rPr lang="tr-TR" dirty="0"/>
              <a:t>6. Çoklu Regresyon Analiz Sonuçları</a:t>
            </a:r>
          </a:p>
          <a:p>
            <a:pPr marL="457200" lvl="1" indent="0">
              <a:buNone/>
            </a:pPr>
            <a:endParaRPr lang="tr-TR" dirty="0" smtClean="0"/>
          </a:p>
        </p:txBody>
      </p:sp>
      <p:graphicFrame>
        <p:nvGraphicFramePr>
          <p:cNvPr id="4" name="Tablo 3"/>
          <p:cNvGraphicFramePr>
            <a:graphicFrameLocks noGrp="1"/>
          </p:cNvGraphicFramePr>
          <p:nvPr>
            <p:extLst>
              <p:ext uri="{D42A27DB-BD31-4B8C-83A1-F6EECF244321}">
                <p14:modId xmlns:p14="http://schemas.microsoft.com/office/powerpoint/2010/main" val="3457494046"/>
              </p:ext>
            </p:extLst>
          </p:nvPr>
        </p:nvGraphicFramePr>
        <p:xfrm>
          <a:off x="2578100" y="2050694"/>
          <a:ext cx="4698999" cy="4101225"/>
        </p:xfrm>
        <a:graphic>
          <a:graphicData uri="http://schemas.openxmlformats.org/drawingml/2006/table">
            <a:tbl>
              <a:tblPr firstRow="1" firstCol="1" bandRow="1">
                <a:tableStyleId>{5C22544A-7EE6-4342-B048-85BDC9FD1C3A}</a:tableStyleId>
              </a:tblPr>
              <a:tblGrid>
                <a:gridCol w="2448180"/>
                <a:gridCol w="794465"/>
                <a:gridCol w="738221"/>
                <a:gridCol w="718133"/>
              </a:tblGrid>
              <a:tr h="153805">
                <a:tc>
                  <a:txBody>
                    <a:bodyPr/>
                    <a:lstStyle/>
                    <a:p>
                      <a:pPr algn="just">
                        <a:lnSpc>
                          <a:spcPct val="150000"/>
                        </a:lnSpc>
                        <a:spcAft>
                          <a:spcPts val="800"/>
                        </a:spcAft>
                      </a:pPr>
                      <a:r>
                        <a:rPr lang="tr-TR" sz="700" dirty="0">
                          <a:effectLst/>
                        </a:rPr>
                        <a:t>Bağımlı Değişken: Satın alma niyeti </a:t>
                      </a:r>
                      <a:endParaRPr lang="tr-T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Değişkenler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Beta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T</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p</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Model 1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Finansal</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0,307</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5,76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03249">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R=0,307; R2= 0,092; F= 33,160;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Model 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Finansal</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0,223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3,893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Bağımsızlık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0,205</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3,576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R=0,360; R2= 0,124; F= 23,589;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217178">
                <a:tc>
                  <a:txBody>
                    <a:bodyPr/>
                    <a:lstStyle/>
                    <a:p>
                      <a:pPr algn="just">
                        <a:lnSpc>
                          <a:spcPct val="150000"/>
                        </a:lnSpc>
                        <a:spcAft>
                          <a:spcPts val="800"/>
                        </a:spcAft>
                      </a:pPr>
                      <a:r>
                        <a:rPr lang="tr-TR" sz="700">
                          <a:effectLst/>
                        </a:rPr>
                        <a:t>Model 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c>
                  <a:txBody>
                    <a:bodyPr/>
                    <a:lstStyle/>
                    <a:p>
                      <a:pPr>
                        <a:lnSpc>
                          <a:spcPct val="107000"/>
                        </a:lnSpc>
                      </a:pPr>
                      <a:endParaRPr lang="tr-TR" sz="600">
                        <a:effectLst/>
                        <a:latin typeface="Calibri" panose="020F0502020204030204" pitchFamily="34" charset="0"/>
                      </a:endParaRPr>
                    </a:p>
                  </a:txBody>
                  <a:tcPr marL="24922" marR="24922" marT="0" marB="0" anchor="b"/>
                </a:tc>
              </a:tr>
              <a:tr h="153805">
                <a:tc>
                  <a:txBody>
                    <a:bodyPr/>
                    <a:lstStyle/>
                    <a:p>
                      <a:pPr algn="just">
                        <a:lnSpc>
                          <a:spcPct val="150000"/>
                        </a:lnSpc>
                        <a:spcAft>
                          <a:spcPts val="800"/>
                        </a:spcAft>
                      </a:pPr>
                      <a:r>
                        <a:rPr lang="tr-TR" sz="700">
                          <a:effectLst/>
                        </a:rPr>
                        <a:t>Finansal</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0,227</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4,011</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Bağımsızlık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0,223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3,912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Hedonik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-0,156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-2,984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364574">
                <a:tc>
                  <a:txBody>
                    <a:bodyPr/>
                    <a:lstStyle/>
                    <a:p>
                      <a:pPr algn="just">
                        <a:lnSpc>
                          <a:spcPct val="150000"/>
                        </a:lnSpc>
                        <a:spcAft>
                          <a:spcPts val="800"/>
                        </a:spcAft>
                      </a:pPr>
                      <a:r>
                        <a:rPr lang="tr-TR" sz="700">
                          <a:effectLst/>
                        </a:rPr>
                        <a:t> </a:t>
                      </a:r>
                      <a:endParaRPr lang="tr-TR" sz="600">
                        <a:effectLst/>
                      </a:endParaRPr>
                    </a:p>
                    <a:p>
                      <a:pPr algn="just">
                        <a:lnSpc>
                          <a:spcPct val="150000"/>
                        </a:lnSpc>
                        <a:spcAft>
                          <a:spcPts val="800"/>
                        </a:spcAft>
                      </a:pPr>
                      <a:r>
                        <a:rPr lang="tr-TR" sz="700">
                          <a:effectLst/>
                        </a:rPr>
                        <a:t>R=0,392; R2= 0,145; F= 19,086;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Model 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217178">
                <a:tc>
                  <a:txBody>
                    <a:bodyPr/>
                    <a:lstStyle/>
                    <a:p>
                      <a:pPr algn="just">
                        <a:lnSpc>
                          <a:spcPct val="150000"/>
                        </a:lnSpc>
                        <a:spcAft>
                          <a:spcPts val="800"/>
                        </a:spcAft>
                      </a:pPr>
                      <a:r>
                        <a:rPr lang="tr-TR" sz="700">
                          <a:effectLst/>
                        </a:rPr>
                        <a:t>                                        Finansal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0,151</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2,266</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0,024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 Bağımsızlık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0,204</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3,549</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Hedonik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-0,142</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-2,713</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0,007</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Ekolojik</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baseline="0" dirty="0">
                          <a:effectLst/>
                        </a:rPr>
                        <a:t> </a:t>
                      </a:r>
                      <a:r>
                        <a:rPr lang="tr-TR" sz="700" smtClean="0">
                          <a:effectLst/>
                        </a:rPr>
                        <a:t>0,142</a:t>
                      </a:r>
                      <a:endParaRPr lang="tr-T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2,185</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0,030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364574">
                <a:tc>
                  <a:txBody>
                    <a:bodyPr/>
                    <a:lstStyle/>
                    <a:p>
                      <a:pPr algn="just">
                        <a:lnSpc>
                          <a:spcPct val="150000"/>
                        </a:lnSpc>
                        <a:spcAft>
                          <a:spcPts val="800"/>
                        </a:spcAft>
                      </a:pPr>
                      <a:r>
                        <a:rPr lang="tr-TR" sz="700">
                          <a:effectLst/>
                        </a:rPr>
                        <a:t> </a:t>
                      </a:r>
                      <a:endParaRPr lang="tr-TR" sz="600">
                        <a:effectLst/>
                      </a:endParaRPr>
                    </a:p>
                    <a:p>
                      <a:pPr algn="just">
                        <a:lnSpc>
                          <a:spcPct val="150000"/>
                        </a:lnSpc>
                        <a:spcAft>
                          <a:spcPts val="800"/>
                        </a:spcAft>
                      </a:pPr>
                      <a:r>
                        <a:rPr lang="tr-TR" sz="700">
                          <a:effectLst/>
                        </a:rPr>
                        <a:t>R=0,407; R2= 0,155; F= 15,679; P=0,000</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r h="153805">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a:effectLst/>
                        </a:rPr>
                        <a:t> </a:t>
                      </a:r>
                      <a:endParaRPr lang="tr-TR" sz="60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c>
                  <a:txBody>
                    <a:bodyPr/>
                    <a:lstStyle/>
                    <a:p>
                      <a:pPr algn="just">
                        <a:lnSpc>
                          <a:spcPct val="150000"/>
                        </a:lnSpc>
                        <a:spcAft>
                          <a:spcPts val="800"/>
                        </a:spcAft>
                      </a:pPr>
                      <a:r>
                        <a:rPr lang="tr-TR" sz="700" dirty="0">
                          <a:effectLst/>
                        </a:rPr>
                        <a:t> </a:t>
                      </a:r>
                      <a:endParaRPr lang="tr-T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24922" marR="24922" marT="0" marB="0" anchor="b"/>
                </a:tc>
              </a:tr>
            </a:tbl>
          </a:graphicData>
        </a:graphic>
      </p:graphicFrame>
    </p:spTree>
    <p:extLst>
      <p:ext uri="{BB962C8B-B14F-4D97-AF65-F5344CB8AC3E}">
        <p14:creationId xmlns:p14="http://schemas.microsoft.com/office/powerpoint/2010/main" val="20956894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a:bodyPr>
          <a:lstStyle/>
          <a:p>
            <a:r>
              <a:rPr lang="tr-TR" b="1" dirty="0" smtClean="0"/>
              <a:t>SONUÇ VE ÖNERİLER  </a:t>
            </a:r>
            <a:r>
              <a:rPr lang="tr-TR" b="1" dirty="0"/>
              <a:t> </a:t>
            </a:r>
            <a:endParaRPr lang="tr-TR" dirty="0"/>
          </a:p>
        </p:txBody>
      </p:sp>
      <p:sp>
        <p:nvSpPr>
          <p:cNvPr id="3" name="İçerik Yer Tutucusu 2"/>
          <p:cNvSpPr>
            <a:spLocks noGrp="1"/>
          </p:cNvSpPr>
          <p:nvPr>
            <p:ph idx="1"/>
          </p:nvPr>
        </p:nvSpPr>
        <p:spPr>
          <a:xfrm>
            <a:off x="677334" y="1727200"/>
            <a:ext cx="8596668" cy="4314163"/>
          </a:xfrm>
        </p:spPr>
        <p:txBody>
          <a:bodyPr>
            <a:normAutofit/>
          </a:bodyPr>
          <a:lstStyle/>
          <a:p>
            <a:pPr marL="457200" lvl="1" indent="0" algn="just">
              <a:buNone/>
            </a:pPr>
            <a:r>
              <a:rPr lang="tr-TR" dirty="0"/>
              <a:t>Bu çalışmada, dünyada çevresel anlamda yaşanan problemlere tepki olarak doğan sürdürülebilir yaşam biçimi olgusunun altı çizilmeye çalışılmış, tüketicilerin tüketimlerinde çevreye daha duyarlı, daha tasarruflu ve gelecek nesillere daha yaşanılabilir bir dünya bırakma arzusu sayesinde son yıllarda üretim işletmelerinin yarattıkları </a:t>
            </a:r>
            <a:r>
              <a:rPr lang="tr-TR" dirty="0" err="1"/>
              <a:t>inovatif</a:t>
            </a:r>
            <a:r>
              <a:rPr lang="tr-TR" dirty="0"/>
              <a:t> ürünlerden özellikle elektrikli araçların kullanımı konusuna dikkat çekilmiştir</a:t>
            </a:r>
            <a:r>
              <a:rPr lang="tr-TR" dirty="0" smtClean="0"/>
              <a:t>.</a:t>
            </a:r>
          </a:p>
          <a:p>
            <a:pPr marL="457200" lvl="1" indent="0" algn="just">
              <a:buNone/>
            </a:pPr>
            <a:endParaRPr lang="tr-TR" dirty="0"/>
          </a:p>
          <a:p>
            <a:pPr marL="457200" lvl="1" indent="0" algn="just">
              <a:buNone/>
            </a:pPr>
            <a:r>
              <a:rPr lang="tr-TR" dirty="0" smtClean="0"/>
              <a:t>Bu </a:t>
            </a:r>
            <a:r>
              <a:rPr lang="tr-TR" dirty="0"/>
              <a:t>amaçla, araştırmada nüfusun ve araç kullanan sayısının ve buna bağlı olarak hava kirliliğinin de en yoğun olduğu İstanbul ilinde araç kullananların elektrikli araç satın alma niyetleri, ekolojik, finansal, </a:t>
            </a:r>
            <a:r>
              <a:rPr lang="tr-TR" dirty="0" err="1"/>
              <a:t>hedonik</a:t>
            </a:r>
            <a:r>
              <a:rPr lang="tr-TR" dirty="0"/>
              <a:t> ve bağımsızlık güdüleri temel alınarak ölçülmeye çalışılmıştır. </a:t>
            </a:r>
            <a:endParaRPr lang="tr-TR" dirty="0" smtClean="0"/>
          </a:p>
        </p:txBody>
      </p:sp>
    </p:spTree>
    <p:extLst>
      <p:ext uri="{BB962C8B-B14F-4D97-AF65-F5344CB8AC3E}">
        <p14:creationId xmlns:p14="http://schemas.microsoft.com/office/powerpoint/2010/main" val="34683461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a:bodyPr>
          <a:lstStyle/>
          <a:p>
            <a:r>
              <a:rPr lang="tr-TR" b="1" dirty="0"/>
              <a:t>SONUÇ VE ÖNERİLER   </a:t>
            </a:r>
            <a:endParaRPr lang="tr-TR" dirty="0"/>
          </a:p>
        </p:txBody>
      </p:sp>
      <p:sp>
        <p:nvSpPr>
          <p:cNvPr id="3" name="İçerik Yer Tutucusu 2"/>
          <p:cNvSpPr>
            <a:spLocks noGrp="1"/>
          </p:cNvSpPr>
          <p:nvPr>
            <p:ph idx="1"/>
          </p:nvPr>
        </p:nvSpPr>
        <p:spPr>
          <a:xfrm>
            <a:off x="677334" y="1727200"/>
            <a:ext cx="8596668" cy="4314163"/>
          </a:xfrm>
        </p:spPr>
        <p:txBody>
          <a:bodyPr>
            <a:normAutofit/>
          </a:bodyPr>
          <a:lstStyle/>
          <a:p>
            <a:pPr marL="457200" lvl="1" indent="0" algn="just">
              <a:buNone/>
            </a:pPr>
            <a:r>
              <a:rPr lang="tr-TR" dirty="0"/>
              <a:t>Çıkan sonuçlarda, ekolojik ve finansal güdülerin elektrikli araç satın alınmasında araştırmada önerildiği gibi olumlu birer etken olduğu bulunurken, araştırmada olumsuz etkisi olabileceği düşünülen bağımsızlık güdüsünün de satın alma niyetinde olumlu etkisi olduğu ortaya çıkmıştır. </a:t>
            </a:r>
            <a:endParaRPr lang="tr-TR" dirty="0" smtClean="0"/>
          </a:p>
          <a:p>
            <a:pPr marL="457200" lvl="1" indent="0" algn="just">
              <a:buNone/>
            </a:pPr>
            <a:endParaRPr lang="tr-TR" dirty="0"/>
          </a:p>
          <a:p>
            <a:pPr marL="457200" lvl="1" indent="0" algn="just">
              <a:buNone/>
            </a:pPr>
            <a:r>
              <a:rPr lang="tr-TR" dirty="0" smtClean="0"/>
              <a:t>Araştırmada </a:t>
            </a:r>
            <a:r>
              <a:rPr lang="tr-TR" dirty="0"/>
              <a:t>bağımsızlık güdüsünün elektrikli araç satın alma niyetini seyahat özgürlüğünü özellikle altyapı problemlerinde şarj istasyonlarının eksikliği nedeniyle olumsuz etkileyeceği düşünülürken tam aksine satın alma niyetinde olumlu bir etkisi olduğu gözlemlenmiştir.</a:t>
            </a:r>
            <a:endParaRPr lang="tr-TR" dirty="0" smtClean="0"/>
          </a:p>
        </p:txBody>
      </p:sp>
    </p:spTree>
    <p:extLst>
      <p:ext uri="{BB962C8B-B14F-4D97-AF65-F5344CB8AC3E}">
        <p14:creationId xmlns:p14="http://schemas.microsoft.com/office/powerpoint/2010/main" val="37790487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a:bodyPr>
          <a:lstStyle/>
          <a:p>
            <a:r>
              <a:rPr lang="tr-TR" b="1" dirty="0"/>
              <a:t>SONUÇ VE ÖNERİLER   </a:t>
            </a:r>
            <a:endParaRPr lang="tr-TR" dirty="0"/>
          </a:p>
        </p:txBody>
      </p:sp>
      <p:sp>
        <p:nvSpPr>
          <p:cNvPr id="3" name="İçerik Yer Tutucusu 2"/>
          <p:cNvSpPr>
            <a:spLocks noGrp="1"/>
          </p:cNvSpPr>
          <p:nvPr>
            <p:ph idx="1"/>
          </p:nvPr>
        </p:nvSpPr>
        <p:spPr>
          <a:xfrm>
            <a:off x="677334" y="1727200"/>
            <a:ext cx="8596668" cy="4314163"/>
          </a:xfrm>
        </p:spPr>
        <p:txBody>
          <a:bodyPr>
            <a:normAutofit/>
          </a:bodyPr>
          <a:lstStyle/>
          <a:p>
            <a:pPr marL="457200" lvl="1" indent="0" algn="just">
              <a:buNone/>
            </a:pPr>
            <a:r>
              <a:rPr lang="tr-TR" dirty="0"/>
              <a:t>Bu sonucun nedeni olarak tüketicilerin elektrikli araç kullanımından dolayı yakıtta tasarruf edecekleri duygusunun bağımsızlık güdüsünü tetiklediği söylenebilir. </a:t>
            </a:r>
            <a:endParaRPr lang="tr-TR" dirty="0" smtClean="0"/>
          </a:p>
          <a:p>
            <a:pPr marL="457200" lvl="1" indent="0" algn="just">
              <a:buNone/>
            </a:pPr>
            <a:endParaRPr lang="tr-TR" dirty="0"/>
          </a:p>
          <a:p>
            <a:pPr marL="457200" lvl="1" indent="0" algn="just">
              <a:buNone/>
            </a:pPr>
            <a:r>
              <a:rPr lang="tr-TR" dirty="0" smtClean="0"/>
              <a:t>Ancak </a:t>
            </a:r>
            <a:r>
              <a:rPr lang="tr-TR" dirty="0"/>
              <a:t>yine de araştırmanın çok kısa bir sürede yapılması nedeniyle çıkan sonuçların özellikle kalitatif araştırma teknikleriyle de desteklenerek örneklemin gerçek niyetleri üzerine tartışılabilir. </a:t>
            </a:r>
            <a:endParaRPr lang="tr-TR" dirty="0" smtClean="0"/>
          </a:p>
          <a:p>
            <a:pPr marL="457200" lvl="1" indent="0" algn="just">
              <a:buNone/>
            </a:pPr>
            <a:endParaRPr lang="tr-TR" dirty="0"/>
          </a:p>
          <a:p>
            <a:pPr marL="457200" lvl="1" indent="0" algn="just">
              <a:buNone/>
            </a:pPr>
            <a:r>
              <a:rPr lang="tr-TR" dirty="0" smtClean="0"/>
              <a:t>Örneğin</a:t>
            </a:r>
            <a:r>
              <a:rPr lang="tr-TR" dirty="0"/>
              <a:t>; Türkiye’de elektrikli araç fiyatlarının devlet desteği görmediği için fosil yakıt ile çalışan araçların fiyatları kadar yüksek olması ya da şarj istasyonları bulunmadığı için araç kullananların elektrikli araçlara yönelmesinin zorlaştığı gibi konular araştırılabilir. </a:t>
            </a:r>
            <a:endParaRPr lang="tr-TR" dirty="0" smtClean="0"/>
          </a:p>
        </p:txBody>
      </p:sp>
    </p:spTree>
    <p:extLst>
      <p:ext uri="{BB962C8B-B14F-4D97-AF65-F5344CB8AC3E}">
        <p14:creationId xmlns:p14="http://schemas.microsoft.com/office/powerpoint/2010/main" val="32276225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16864"/>
          </a:xfrm>
        </p:spPr>
        <p:txBody>
          <a:bodyPr>
            <a:normAutofit/>
          </a:bodyPr>
          <a:lstStyle/>
          <a:p>
            <a:r>
              <a:rPr lang="tr-TR" b="1" dirty="0"/>
              <a:t>SONUÇ VE ÖNERİLER    </a:t>
            </a:r>
            <a:endParaRPr lang="tr-TR" dirty="0"/>
          </a:p>
        </p:txBody>
      </p:sp>
      <p:sp>
        <p:nvSpPr>
          <p:cNvPr id="3" name="İçerik Yer Tutucusu 2"/>
          <p:cNvSpPr>
            <a:spLocks noGrp="1"/>
          </p:cNvSpPr>
          <p:nvPr>
            <p:ph idx="1"/>
          </p:nvPr>
        </p:nvSpPr>
        <p:spPr>
          <a:xfrm>
            <a:off x="677334" y="1727200"/>
            <a:ext cx="8596668" cy="4314163"/>
          </a:xfrm>
        </p:spPr>
        <p:txBody>
          <a:bodyPr>
            <a:normAutofit/>
          </a:bodyPr>
          <a:lstStyle/>
          <a:p>
            <a:pPr marL="457200" lvl="1" indent="0" algn="just">
              <a:buNone/>
            </a:pPr>
            <a:r>
              <a:rPr lang="tr-TR" dirty="0"/>
              <a:t>Son olarak araştırmada </a:t>
            </a:r>
            <a:r>
              <a:rPr lang="tr-TR" dirty="0" err="1"/>
              <a:t>hedonik</a:t>
            </a:r>
            <a:r>
              <a:rPr lang="tr-TR" dirty="0"/>
              <a:t> güdülerin, yani hız tutkunları açısından elektrikli araç satın almaya olumsuz etki yapacağı önerilmiş ve tahmin edildiği gibi sonuç negatif yönde çıkmıştır. </a:t>
            </a:r>
            <a:endParaRPr lang="tr-TR" dirty="0" smtClean="0"/>
          </a:p>
          <a:p>
            <a:pPr marL="457200" lvl="1" indent="0" algn="just">
              <a:buNone/>
            </a:pPr>
            <a:endParaRPr lang="tr-TR" dirty="0"/>
          </a:p>
          <a:p>
            <a:pPr marL="457200" lvl="1" indent="0" algn="just">
              <a:buNone/>
            </a:pPr>
            <a:r>
              <a:rPr lang="tr-TR" dirty="0" smtClean="0"/>
              <a:t>Oysa</a:t>
            </a:r>
            <a:r>
              <a:rPr lang="tr-TR" dirty="0"/>
              <a:t>, yine yapılacak araştırmalarda otomotiv sektöründeki gelişmelerden bahsedilip elektrikli araçların da artık hızlı gidebildikleri ve hızla </a:t>
            </a:r>
            <a:r>
              <a:rPr lang="tr-TR" dirty="0" err="1"/>
              <a:t>sarj</a:t>
            </a:r>
            <a:r>
              <a:rPr lang="tr-TR" dirty="0"/>
              <a:t> edilebildikleri gibi konular tartışılabilir. </a:t>
            </a:r>
            <a:endParaRPr lang="tr-TR" dirty="0" smtClean="0"/>
          </a:p>
        </p:txBody>
      </p:sp>
    </p:spTree>
    <p:extLst>
      <p:ext uri="{BB962C8B-B14F-4D97-AF65-F5344CB8AC3E}">
        <p14:creationId xmlns:p14="http://schemas.microsoft.com/office/powerpoint/2010/main" val="20549836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SONUÇ VE ÖNERİLER   </a:t>
            </a:r>
            <a:endParaRPr lang="tr-TR" dirty="0"/>
          </a:p>
        </p:txBody>
      </p:sp>
      <p:sp>
        <p:nvSpPr>
          <p:cNvPr id="3" name="İçerik Yer Tutucusu 2"/>
          <p:cNvSpPr>
            <a:spLocks noGrp="1"/>
          </p:cNvSpPr>
          <p:nvPr>
            <p:ph idx="1"/>
          </p:nvPr>
        </p:nvSpPr>
        <p:spPr/>
        <p:txBody>
          <a:bodyPr/>
          <a:lstStyle/>
          <a:p>
            <a:pPr algn="just"/>
            <a:r>
              <a:rPr lang="tr-TR" dirty="0"/>
              <a:t>Bu çalışma, Türkiye gibi sürdürülebilir yaşam biçimi konusunda daha yavaş ilerleyen, bilincin biraz daha eksik olduğu kanısında olunduğu bir ülkede, tüketicilerin çevreye karşı yine de duyarlı oldukları, gelecekte elektrikli araç sahibi olma hayalleri olduğu, ancak satın alma konusunda ciddi bir karar vermeleri istendiğinde bazı olumsuz düşüncelerden dolayı kararsız kaldıkları tespit edilmiştir. </a:t>
            </a:r>
          </a:p>
        </p:txBody>
      </p:sp>
    </p:spTree>
    <p:extLst>
      <p:ext uri="{BB962C8B-B14F-4D97-AF65-F5344CB8AC3E}">
        <p14:creationId xmlns:p14="http://schemas.microsoft.com/office/powerpoint/2010/main" val="3381313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lstStyle/>
          <a:p>
            <a:pPr marL="0" indent="0">
              <a:buNone/>
            </a:pPr>
            <a:r>
              <a:rPr lang="tr-TR" b="1" dirty="0" smtClean="0"/>
              <a:t>	Sürdürülebilirlik </a:t>
            </a:r>
            <a:endParaRPr lang="tr-TR" dirty="0"/>
          </a:p>
          <a:p>
            <a:pPr algn="just"/>
            <a:r>
              <a:rPr lang="tr-TR" dirty="0"/>
              <a:t>Dünyadaki gelişmeler sanayi devrimi ile ivme kazanmış, üretimin artması ile kaynaklar hızla tüketilmeye başlanmış, tüm bu gelişmelere II. Dünya Savaşı’ndan sonra ülkelerin kalkınma çabaları da eklenince insanların tüketimde doyumsuzluğu artarak doğaya daha fazla zarar verdikleri gözlemlenmiştir. </a:t>
            </a:r>
            <a:endParaRPr lang="tr-TR" dirty="0" smtClean="0"/>
          </a:p>
          <a:p>
            <a:pPr algn="just"/>
            <a:endParaRPr lang="tr-TR" dirty="0"/>
          </a:p>
          <a:p>
            <a:pPr algn="just"/>
            <a:r>
              <a:rPr lang="tr-TR" dirty="0" smtClean="0"/>
              <a:t>Başlangıçta </a:t>
            </a:r>
            <a:r>
              <a:rPr lang="tr-TR" dirty="0"/>
              <a:t>çevre kirliliği ve doğal kaynakların bozulması belli başlı ülkelerin problemi gibi görünürken ozon tabakasının delinmesi olayından sonra çevresel sorunların tüm dünyanın problemi olduğunun farkına varılmıştır. </a:t>
            </a:r>
            <a:endParaRPr lang="tr-TR" dirty="0" smtClean="0"/>
          </a:p>
          <a:p>
            <a:pPr algn="just"/>
            <a:endParaRPr lang="tr-TR" dirty="0"/>
          </a:p>
          <a:p>
            <a:pPr algn="just"/>
            <a:r>
              <a:rPr lang="tr-TR" dirty="0" smtClean="0"/>
              <a:t>Bu </a:t>
            </a:r>
            <a:r>
              <a:rPr lang="tr-TR" dirty="0"/>
              <a:t>konuda çözüm arayışları 1970’li yıllarda başlamış, 1980’lere gelindiğinde “sürdürülebilirlik” kavramının ortaya atılmasıyla önemi daha da vurgulanmıştır (Tıraş,2012). </a:t>
            </a:r>
          </a:p>
          <a:p>
            <a:endParaRPr lang="tr-TR" dirty="0"/>
          </a:p>
        </p:txBody>
      </p:sp>
    </p:spTree>
    <p:extLst>
      <p:ext uri="{BB962C8B-B14F-4D97-AF65-F5344CB8AC3E}">
        <p14:creationId xmlns:p14="http://schemas.microsoft.com/office/powerpoint/2010/main" val="3478269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lstStyle/>
          <a:p>
            <a:pPr marL="0" indent="0">
              <a:buNone/>
            </a:pPr>
            <a:r>
              <a:rPr lang="tr-TR" b="1" dirty="0" smtClean="0"/>
              <a:t>	Sürdürülebilirlik </a:t>
            </a:r>
            <a:endParaRPr lang="tr-TR" dirty="0"/>
          </a:p>
          <a:p>
            <a:pPr algn="just"/>
            <a:r>
              <a:rPr lang="tr-TR" dirty="0"/>
              <a:t>Sürdürülebilirlik, devamlılık sağlayan, varoluşunu sürdüren anlamına gelmektedir (</a:t>
            </a:r>
            <a:r>
              <a:rPr lang="tr-TR" dirty="0" err="1"/>
              <a:t>Meadowcroft</a:t>
            </a:r>
            <a:r>
              <a:rPr lang="tr-TR" dirty="0"/>
              <a:t>, 1997).  </a:t>
            </a:r>
            <a:r>
              <a:rPr lang="tr-TR" dirty="0" err="1"/>
              <a:t>Gladwin</a:t>
            </a:r>
            <a:r>
              <a:rPr lang="tr-TR" dirty="0"/>
              <a:t> vd. (1995) sürdürülebilirliği dünyada yer alan her türlü kaynağın itinayla, gelecek nesilleri de göz önünde bulundurarak tüketilmesi gerekliliğini içeren sosyal bir bakış açısıyla tanımlamıştır. </a:t>
            </a:r>
            <a:endParaRPr lang="tr-TR" dirty="0" smtClean="0"/>
          </a:p>
          <a:p>
            <a:pPr algn="just"/>
            <a:endParaRPr lang="tr-TR" dirty="0"/>
          </a:p>
          <a:p>
            <a:pPr algn="just"/>
            <a:r>
              <a:rPr lang="tr-TR" dirty="0" smtClean="0"/>
              <a:t>Sürdürülebilirlik </a:t>
            </a:r>
            <a:r>
              <a:rPr lang="tr-TR" dirty="0"/>
              <a:t>kavramı oldukça dinamik bir kavramdır. Üstelik bir şeyin devamını sağlamak kendiliğinden olan bir durum değil, birden fazla unsurun ve tarafın bir araya gelerek devamlılığı sağlamak için harcanan çabalara bağlıdır. </a:t>
            </a:r>
            <a:endParaRPr lang="tr-TR" dirty="0" smtClean="0"/>
          </a:p>
          <a:p>
            <a:pPr algn="just"/>
            <a:endParaRPr lang="tr-TR" dirty="0"/>
          </a:p>
          <a:p>
            <a:pPr algn="just"/>
            <a:r>
              <a:rPr lang="tr-TR" dirty="0" smtClean="0"/>
              <a:t>Bu </a:t>
            </a:r>
            <a:r>
              <a:rPr lang="tr-TR" dirty="0"/>
              <a:t>bakış açısıyla, birçok araştırmacı sürdürülebilirliği çevresel, sosyal ve ekonomik unsurların bir bütünü olarak tanımlamıştır (</a:t>
            </a:r>
            <a:r>
              <a:rPr lang="tr-TR" dirty="0" err="1"/>
              <a:t>Corney</a:t>
            </a:r>
            <a:r>
              <a:rPr lang="tr-TR" dirty="0"/>
              <a:t> </a:t>
            </a:r>
            <a:r>
              <a:rPr lang="tr-TR" dirty="0" err="1"/>
              <a:t>and</a:t>
            </a:r>
            <a:r>
              <a:rPr lang="tr-TR" dirty="0"/>
              <a:t> </a:t>
            </a:r>
            <a:r>
              <a:rPr lang="tr-TR" dirty="0" err="1"/>
              <a:t>Reid</a:t>
            </a:r>
            <a:r>
              <a:rPr lang="tr-TR" dirty="0"/>
              <a:t> 2007; </a:t>
            </a:r>
            <a:r>
              <a:rPr lang="tr-TR" dirty="0" err="1"/>
              <a:t>Gough</a:t>
            </a:r>
            <a:r>
              <a:rPr lang="tr-TR" dirty="0"/>
              <a:t> 2002; </a:t>
            </a:r>
            <a:r>
              <a:rPr lang="tr-TR" dirty="0" err="1"/>
              <a:t>Nolet</a:t>
            </a:r>
            <a:r>
              <a:rPr lang="tr-TR" dirty="0"/>
              <a:t> 2009; </a:t>
            </a:r>
            <a:r>
              <a:rPr lang="tr-TR" dirty="0" err="1"/>
              <a:t>Sterling</a:t>
            </a:r>
            <a:r>
              <a:rPr lang="tr-TR" dirty="0"/>
              <a:t> 2010). </a:t>
            </a:r>
          </a:p>
        </p:txBody>
      </p:sp>
    </p:spTree>
    <p:extLst>
      <p:ext uri="{BB962C8B-B14F-4D97-AF65-F5344CB8AC3E}">
        <p14:creationId xmlns:p14="http://schemas.microsoft.com/office/powerpoint/2010/main" val="2166482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lstStyle/>
          <a:p>
            <a:pPr marL="0" indent="0" algn="just">
              <a:buNone/>
            </a:pPr>
            <a:r>
              <a:rPr lang="tr-TR" b="1" dirty="0" smtClean="0"/>
              <a:t>	Sürdürülebilirlik </a:t>
            </a:r>
          </a:p>
          <a:p>
            <a:pPr marL="0" indent="0" algn="just">
              <a:buNone/>
            </a:pPr>
            <a:endParaRPr lang="tr-TR" dirty="0"/>
          </a:p>
          <a:p>
            <a:pPr algn="just"/>
            <a:r>
              <a:rPr lang="tr-TR" dirty="0" err="1"/>
              <a:t>Birdsall</a:t>
            </a:r>
            <a:r>
              <a:rPr lang="tr-TR" dirty="0"/>
              <a:t> (2013) ise sürdürülebilirliği şu şekilde tanımlamıştır :</a:t>
            </a:r>
          </a:p>
          <a:p>
            <a:pPr marL="0" indent="0" algn="just">
              <a:buNone/>
            </a:pPr>
            <a:endParaRPr lang="tr-TR" dirty="0"/>
          </a:p>
          <a:p>
            <a:pPr marL="0" indent="0" algn="just">
              <a:buNone/>
            </a:pPr>
            <a:r>
              <a:rPr lang="tr-TR" i="1" dirty="0" smtClean="0"/>
              <a:t>	“</a:t>
            </a:r>
            <a:r>
              <a:rPr lang="tr-TR" i="1" dirty="0"/>
              <a:t>Sürdürülebilirlik, birbirleriyle ilişkisi olan üç unsurdan oluşmuştur: </a:t>
            </a:r>
            <a:r>
              <a:rPr lang="tr-TR" i="1" dirty="0" smtClean="0"/>
              <a:t>	çevresel</a:t>
            </a:r>
            <a:r>
              <a:rPr lang="tr-TR" i="1" dirty="0"/>
              <a:t>, </a:t>
            </a:r>
            <a:r>
              <a:rPr lang="tr-TR" i="1" dirty="0" err="1"/>
              <a:t>sosyo</a:t>
            </a:r>
            <a:r>
              <a:rPr lang="tr-TR" i="1" dirty="0"/>
              <a:t>-kültürel ve ekonomik. Bu unsurlar, gelecekte birtakım </a:t>
            </a:r>
            <a:r>
              <a:rPr lang="tr-TR" i="1" dirty="0" smtClean="0"/>
              <a:t>	değişimlere </a:t>
            </a:r>
            <a:r>
              <a:rPr lang="tr-TR" i="1" dirty="0"/>
              <a:t>neden olacak, tahmin edilemeyen, sürekli gelişen ve </a:t>
            </a:r>
            <a:r>
              <a:rPr lang="tr-TR" i="1" dirty="0" smtClean="0"/>
              <a:t>	birbirleriyle </a:t>
            </a:r>
            <a:r>
              <a:rPr lang="tr-TR" i="1" dirty="0"/>
              <a:t>ilişkide olan unsurlardır. Sürdürülebilirlik dinamik bir süreçtir, </a:t>
            </a:r>
            <a:r>
              <a:rPr lang="tr-TR" i="1" dirty="0" smtClean="0"/>
              <a:t>	bir </a:t>
            </a:r>
            <a:r>
              <a:rPr lang="tr-TR" i="1" dirty="0"/>
              <a:t>problemin çözümü için son nokta değildir”.</a:t>
            </a:r>
            <a:endParaRPr lang="tr-TR" dirty="0"/>
          </a:p>
        </p:txBody>
      </p:sp>
    </p:spTree>
    <p:extLst>
      <p:ext uri="{BB962C8B-B14F-4D97-AF65-F5344CB8AC3E}">
        <p14:creationId xmlns:p14="http://schemas.microsoft.com/office/powerpoint/2010/main" val="506481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lstStyle/>
          <a:p>
            <a:pPr marL="0" indent="0" algn="just">
              <a:buNone/>
            </a:pPr>
            <a:r>
              <a:rPr lang="tr-TR" b="1" dirty="0" smtClean="0"/>
              <a:t>	Sürdürülebilirlik </a:t>
            </a:r>
          </a:p>
          <a:p>
            <a:pPr marL="0" indent="0" algn="just">
              <a:buNone/>
            </a:pPr>
            <a:endParaRPr lang="tr-TR" dirty="0"/>
          </a:p>
          <a:p>
            <a:pPr algn="just"/>
            <a:r>
              <a:rPr lang="tr-TR" dirty="0" err="1"/>
              <a:t>Gough</a:t>
            </a:r>
            <a:r>
              <a:rPr lang="tr-TR" dirty="0"/>
              <a:t> (2002) da yukarıdaki tanıma paralel olarak belirtilen unsurların birbirlerinden ayrı hareket etmeyen, birbirleriyle ilişkili, açık-uçlu, gelişmeye müsait olduğu bir sürdürülebilirlikten bahsetmektedir. </a:t>
            </a:r>
            <a:r>
              <a:rPr lang="tr-TR" dirty="0" err="1"/>
              <a:t>Birdsall</a:t>
            </a:r>
            <a:r>
              <a:rPr lang="tr-TR" dirty="0"/>
              <a:t> (2013) yaptığı tanımı aşağıdaki şekil ile netleştirmiştir : </a:t>
            </a:r>
            <a:endParaRPr lang="tr-TR" dirty="0" smtClean="0"/>
          </a:p>
          <a:p>
            <a:pPr algn="just"/>
            <a:endParaRPr lang="tr-TR" dirty="0"/>
          </a:p>
          <a:p>
            <a:pPr algn="just"/>
            <a:endParaRPr lang="tr-TR" dirty="0"/>
          </a:p>
        </p:txBody>
      </p:sp>
      <p:grpSp>
        <p:nvGrpSpPr>
          <p:cNvPr id="4" name="Tuval 5"/>
          <p:cNvGrpSpPr/>
          <p:nvPr/>
        </p:nvGrpSpPr>
        <p:grpSpPr>
          <a:xfrm>
            <a:off x="2418461" y="3278949"/>
            <a:ext cx="5599430" cy="3128645"/>
            <a:chOff x="0" y="0"/>
            <a:chExt cx="5599430" cy="3128645"/>
          </a:xfrm>
        </p:grpSpPr>
        <p:sp>
          <p:nvSpPr>
            <p:cNvPr id="5" name="Dikdörtgen 4"/>
            <p:cNvSpPr/>
            <p:nvPr/>
          </p:nvSpPr>
          <p:spPr>
            <a:xfrm>
              <a:off x="0" y="0"/>
              <a:ext cx="5599430" cy="3128645"/>
            </a:xfrm>
            <a:prstGeom prst="rect">
              <a:avLst/>
            </a:prstGeom>
            <a:noFill/>
          </p:spPr>
        </p:sp>
        <p:sp>
          <p:nvSpPr>
            <p:cNvPr id="6" name="Oval 5"/>
            <p:cNvSpPr>
              <a:spLocks noChangeArrowheads="1"/>
            </p:cNvSpPr>
            <p:nvPr/>
          </p:nvSpPr>
          <p:spPr bwMode="auto">
            <a:xfrm>
              <a:off x="1170448" y="543312"/>
              <a:ext cx="3266534" cy="1409891"/>
            </a:xfrm>
            <a:prstGeom prst="ellipse">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Çevresel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p>
              <a:pPr indent="89535">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Sosyo-kültürel                   Ekonomik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AutoShape 15"/>
            <p:cNvCxnSpPr>
              <a:cxnSpLocks noChangeShapeType="1"/>
            </p:cNvCxnSpPr>
            <p:nvPr/>
          </p:nvCxnSpPr>
          <p:spPr bwMode="auto">
            <a:xfrm flipV="1">
              <a:off x="2319295" y="963399"/>
              <a:ext cx="346414" cy="40888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8" name="AutoShape 16"/>
            <p:cNvCxnSpPr>
              <a:cxnSpLocks noChangeShapeType="1"/>
            </p:cNvCxnSpPr>
            <p:nvPr/>
          </p:nvCxnSpPr>
          <p:spPr bwMode="auto">
            <a:xfrm flipH="1">
              <a:off x="2208891" y="963399"/>
              <a:ext cx="313613" cy="37207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9" name="AutoShape 17"/>
            <p:cNvCxnSpPr>
              <a:cxnSpLocks noChangeShapeType="1"/>
            </p:cNvCxnSpPr>
            <p:nvPr/>
          </p:nvCxnSpPr>
          <p:spPr bwMode="auto">
            <a:xfrm flipV="1">
              <a:off x="2580106" y="1438697"/>
              <a:ext cx="504821" cy="960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0" name="AutoShape 18"/>
            <p:cNvCxnSpPr>
              <a:cxnSpLocks noChangeShapeType="1"/>
            </p:cNvCxnSpPr>
            <p:nvPr/>
          </p:nvCxnSpPr>
          <p:spPr bwMode="auto">
            <a:xfrm flipH="1">
              <a:off x="2580106" y="1553120"/>
              <a:ext cx="504821" cy="960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1" name="AutoShape 19"/>
            <p:cNvCxnSpPr>
              <a:cxnSpLocks noChangeShapeType="1"/>
            </p:cNvCxnSpPr>
            <p:nvPr/>
          </p:nvCxnSpPr>
          <p:spPr bwMode="auto">
            <a:xfrm flipH="1" flipV="1">
              <a:off x="3012124" y="963399"/>
              <a:ext cx="419217" cy="34327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2" name="AutoShape 20"/>
            <p:cNvCxnSpPr>
              <a:cxnSpLocks noChangeShapeType="1"/>
            </p:cNvCxnSpPr>
            <p:nvPr/>
          </p:nvCxnSpPr>
          <p:spPr bwMode="auto">
            <a:xfrm>
              <a:off x="3132129" y="916189"/>
              <a:ext cx="515221" cy="39048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3" name="Rectangle 22"/>
            <p:cNvSpPr>
              <a:spLocks noChangeArrowheads="1"/>
            </p:cNvSpPr>
            <p:nvPr/>
          </p:nvSpPr>
          <p:spPr bwMode="auto">
            <a:xfrm>
              <a:off x="214409" y="267255"/>
              <a:ext cx="524022" cy="2390893"/>
            </a:xfrm>
            <a:prstGeom prst="rect">
              <a:avLst/>
            </a:prstGeom>
            <a:solidFill>
              <a:srgbClr val="FFFFFF"/>
            </a:solidFill>
            <a:ln w="9525">
              <a:solidFill>
                <a:srgbClr val="000000"/>
              </a:solidFill>
              <a:miter lim="800000"/>
              <a:headEnd/>
              <a:tailEnd/>
            </a:ln>
          </p:spPr>
          <p:txBody>
            <a:bodyPr rot="0" vert="vert270" wrap="square" lIns="91440" tIns="45720" rIns="91440" bIns="45720" anchor="t" anchorCtr="0" upright="1">
              <a:noAutofit/>
            </a:bodyPr>
            <a:lstStyle/>
            <a:p>
              <a:pPr algn="ctr">
                <a:lnSpc>
                  <a:spcPct val="107000"/>
                </a:lnSpc>
                <a:spcAft>
                  <a:spcPts val="800"/>
                </a:spcAft>
              </a:pPr>
              <a:r>
                <a:rPr lang="tr-TR" sz="1600" b="1">
                  <a:effectLst/>
                  <a:latin typeface="Calibri" panose="020F0502020204030204" pitchFamily="34" charset="0"/>
                  <a:ea typeface="Calibri" panose="020F0502020204030204" pitchFamily="34" charset="0"/>
                  <a:cs typeface="Times New Roman" panose="02020603050405020304" pitchFamily="18" charset="0"/>
                </a:rPr>
                <a:t>Geçici Unsur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3"/>
            <p:cNvSpPr txBox="1">
              <a:spLocks noChangeArrowheads="1"/>
            </p:cNvSpPr>
            <p:nvPr/>
          </p:nvSpPr>
          <p:spPr bwMode="auto">
            <a:xfrm>
              <a:off x="1170448" y="1115430"/>
              <a:ext cx="647227" cy="25685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ŞİMDİ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24"/>
            <p:cNvSpPr txBox="1">
              <a:spLocks noChangeArrowheads="1"/>
            </p:cNvSpPr>
            <p:nvPr/>
          </p:nvSpPr>
          <p:spPr bwMode="auto">
            <a:xfrm>
              <a:off x="891237" y="383279"/>
              <a:ext cx="780832" cy="25525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GELECEK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5"/>
            <p:cNvSpPr txBox="1">
              <a:spLocks noChangeArrowheads="1"/>
            </p:cNvSpPr>
            <p:nvPr/>
          </p:nvSpPr>
          <p:spPr bwMode="auto">
            <a:xfrm>
              <a:off x="891237" y="1886789"/>
              <a:ext cx="780832" cy="25605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GEÇMİŞ</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7" name="AutoShape 26"/>
            <p:cNvCxnSpPr>
              <a:cxnSpLocks noChangeShapeType="1"/>
              <a:endCxn id="6" idx="5"/>
            </p:cNvCxnSpPr>
            <p:nvPr/>
          </p:nvCxnSpPr>
          <p:spPr bwMode="auto">
            <a:xfrm flipH="1" flipV="1">
              <a:off x="3958563" y="1746760"/>
              <a:ext cx="599225" cy="39608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8" name="Text Box 27"/>
            <p:cNvSpPr txBox="1">
              <a:spLocks noChangeArrowheads="1"/>
            </p:cNvSpPr>
            <p:nvPr/>
          </p:nvSpPr>
          <p:spPr bwMode="auto">
            <a:xfrm>
              <a:off x="4129770" y="2248464"/>
              <a:ext cx="1152047" cy="27605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nSpc>
                  <a:spcPct val="107000"/>
                </a:lnSpc>
                <a:spcAft>
                  <a:spcPts val="800"/>
                </a:spcAft>
              </a:pPr>
              <a:r>
                <a:rPr lang="tr-TR" sz="1100" b="1">
                  <a:effectLst/>
                  <a:latin typeface="Calibri" panose="020F0502020204030204" pitchFamily="34" charset="0"/>
                  <a:ea typeface="Calibri" panose="020F0502020204030204" pitchFamily="34" charset="0"/>
                  <a:cs typeface="Times New Roman" panose="02020603050405020304" pitchFamily="18" charset="0"/>
                </a:rPr>
                <a:t>Şartlar ve çevre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555686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04672"/>
          </a:xfrm>
        </p:spPr>
        <p:txBody>
          <a:bodyPr>
            <a:normAutofit fontScale="90000"/>
          </a:bodyPr>
          <a:lstStyle/>
          <a:p>
            <a:pPr lvl="0"/>
            <a:r>
              <a:rPr lang="tr-TR" b="1" dirty="0"/>
              <a:t>LİTERATÜR ANALİZİ </a:t>
            </a:r>
            <a:r>
              <a:rPr lang="tr-TR" dirty="0"/>
              <a:t/>
            </a:r>
            <a:br>
              <a:rPr lang="tr-TR" dirty="0"/>
            </a:br>
            <a:endParaRPr lang="tr-TR" dirty="0"/>
          </a:p>
        </p:txBody>
      </p:sp>
      <p:sp>
        <p:nvSpPr>
          <p:cNvPr id="3" name="İçerik Yer Tutucusu 2"/>
          <p:cNvSpPr>
            <a:spLocks noGrp="1"/>
          </p:cNvSpPr>
          <p:nvPr>
            <p:ph idx="1"/>
          </p:nvPr>
        </p:nvSpPr>
        <p:spPr>
          <a:xfrm>
            <a:off x="677334" y="1170433"/>
            <a:ext cx="8596668" cy="4870930"/>
          </a:xfrm>
        </p:spPr>
        <p:txBody>
          <a:bodyPr/>
          <a:lstStyle/>
          <a:p>
            <a:pPr marL="0" indent="0">
              <a:buNone/>
            </a:pPr>
            <a:r>
              <a:rPr lang="tr-TR" b="1" dirty="0"/>
              <a:t>	</a:t>
            </a:r>
            <a:r>
              <a:rPr lang="tr-TR" b="1" dirty="0" smtClean="0"/>
              <a:t>Sürdürülebilir </a:t>
            </a:r>
            <a:r>
              <a:rPr lang="tr-TR" b="1" dirty="0"/>
              <a:t>Yaşam Biçimi Kavramı </a:t>
            </a:r>
            <a:endParaRPr lang="tr-TR" dirty="0"/>
          </a:p>
          <a:p>
            <a:pPr marL="0" indent="0" algn="just">
              <a:buNone/>
            </a:pPr>
            <a:endParaRPr lang="tr-TR" dirty="0"/>
          </a:p>
          <a:p>
            <a:pPr algn="just"/>
            <a:r>
              <a:rPr lang="tr-TR" dirty="0"/>
              <a:t>Dünyanın son zamanlarda yüzleşmek zorunda kaldığı iklimsel değişimler ve çevresel krizler insanoğlunun doğadaki varoluşunu sorgulamasına neden olmuştur. </a:t>
            </a:r>
            <a:endParaRPr lang="tr-TR" dirty="0" smtClean="0"/>
          </a:p>
          <a:p>
            <a:pPr algn="just"/>
            <a:endParaRPr lang="tr-TR" dirty="0"/>
          </a:p>
          <a:p>
            <a:pPr algn="just"/>
            <a:r>
              <a:rPr lang="tr-TR" dirty="0" smtClean="0"/>
              <a:t>Bu </a:t>
            </a:r>
            <a:r>
              <a:rPr lang="tr-TR" dirty="0"/>
              <a:t>sorgulama neticesinde tüketimlerinde daha tasarruflu, daha çevreye duyarlı olma ve gelecek nesillere yaşanılabilir bir dünya bırakma vaadine uygun bir yaşam biçimi benimsemesine öncülük etmiştir. </a:t>
            </a:r>
            <a:endParaRPr lang="tr-TR" dirty="0" smtClean="0"/>
          </a:p>
          <a:p>
            <a:pPr algn="just"/>
            <a:endParaRPr lang="tr-TR" dirty="0"/>
          </a:p>
          <a:p>
            <a:pPr algn="just"/>
            <a:r>
              <a:rPr lang="tr-TR" dirty="0" smtClean="0"/>
              <a:t>Her </a:t>
            </a:r>
            <a:r>
              <a:rPr lang="tr-TR" dirty="0"/>
              <a:t>ne kadar politik gündemlerde ülke siyasetçileri dünyanın gidişatı ile ilgili yapılması gereken faaliyetleri bildiriyor ya da destekliyorsa da yaşam biçimlerinde asıl değişimler öncelikli olarak bireylerin yaşamlarında ön plana çıkmaktadır (</a:t>
            </a:r>
            <a:r>
              <a:rPr lang="tr-TR" dirty="0" err="1"/>
              <a:t>Evans</a:t>
            </a:r>
            <a:r>
              <a:rPr lang="tr-TR" dirty="0"/>
              <a:t> ve </a:t>
            </a:r>
            <a:r>
              <a:rPr lang="tr-TR" dirty="0" err="1"/>
              <a:t>Abrahamse</a:t>
            </a:r>
            <a:r>
              <a:rPr lang="tr-TR" dirty="0"/>
              <a:t>, 2009).</a:t>
            </a:r>
          </a:p>
        </p:txBody>
      </p:sp>
    </p:spTree>
    <p:extLst>
      <p:ext uri="{BB962C8B-B14F-4D97-AF65-F5344CB8AC3E}">
        <p14:creationId xmlns:p14="http://schemas.microsoft.com/office/powerpoint/2010/main" val="6357303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RAÇ KULLANANLARIN TEMEL GÜDÜLERİNİN ELEKTRİKLİ ARAÇ SATIN ALMA NİYETİNE ETKİSİ: İSTANBUL’DA ARAÇ KULLANANLAR ÜZERİ&quot;/&gt;&lt;property id=&quot;20307&quot; value=&quot;256&quot;/&gt;&lt;/object&gt;&lt;object type=&quot;3&quot; unique_id=&quot;10005&quot;&gt;&lt;property id=&quot;20148&quot; value=&quot;5&quot;/&gt;&lt;property id=&quot;20300&quot; value=&quot;Slide 2 - &amp;quot;GİRİŞ&amp;quot;&quot;/&gt;&lt;property id=&quot;20307&quot; value=&quot;259&quot;/&gt;&lt;/object&gt;&lt;object type=&quot;3&quot; unique_id=&quot;10006&quot;&gt;&lt;property id=&quot;20148&quot; value=&quot;5&quot;/&gt;&lt;property id=&quot;20300&quot; value=&quot;Slide 4 - &amp;quot;ARAŞTIRMANIN AMACI &amp;quot;&quot;/&gt;&lt;property id=&quot;20307&quot; value=&quot;257&quot;/&gt;&lt;/object&gt;&lt;object type=&quot;3&quot; unique_id=&quot;10007&quot;&gt;&lt;property id=&quot;20148&quot; value=&quot;5&quot;/&gt;&lt;property id=&quot;20300&quot; value=&quot;Slide 5 - &amp;quot;LİTERATÜR ANALİZİ  &amp;quot;&quot;/&gt;&lt;property id=&quot;20307&quot; value=&quot;258&quot;/&gt;&lt;/object&gt;&lt;object type=&quot;3&quot; unique_id=&quot;10056&quot;&gt;&lt;property id=&quot;20148&quot; value=&quot;5&quot;/&gt;&lt;property id=&quot;20300&quot; value=&quot;Slide 3 - &amp;quot;GİRİŞ&amp;quot;&quot;/&gt;&lt;property id=&quot;20307&quot; value=&quot;260&quot;/&gt;&lt;/object&gt;&lt;object type=&quot;3&quot; unique_id=&quot;10085&quot;&gt;&lt;property id=&quot;20148&quot; value=&quot;5&quot;/&gt;&lt;property id=&quot;20300&quot; value=&quot;Slide 6 - &amp;quot;LİTERATÜR ANALİZİ  &amp;quot;&quot;/&gt;&lt;property id=&quot;20307&quot; value=&quot;261&quot;/&gt;&lt;/object&gt;&lt;object type=&quot;3&quot; unique_id=&quot;10086&quot;&gt;&lt;property id=&quot;20148&quot; value=&quot;5&quot;/&gt;&lt;property id=&quot;20300&quot; value=&quot;Slide 7 - &amp;quot;LİTERATÜR ANALİZİ  &amp;quot;&quot;/&gt;&lt;property id=&quot;20307&quot; value=&quot;262&quot;/&gt;&lt;/object&gt;&lt;object type=&quot;3&quot; unique_id=&quot;10114&quot;&gt;&lt;property id=&quot;20148&quot; value=&quot;5&quot;/&gt;&lt;property id=&quot;20300&quot; value=&quot;Slide 8 - &amp;quot;LİTERATÜR ANALİZİ  &amp;quot;&quot;/&gt;&lt;property id=&quot;20307&quot; value=&quot;263&quot;/&gt;&lt;/object&gt;&lt;object type=&quot;3&quot; unique_id=&quot;10175&quot;&gt;&lt;property id=&quot;20148&quot; value=&quot;5&quot;/&gt;&lt;property id=&quot;20300&quot; value=&quot;Slide 9 - &amp;quot;LİTERATÜR ANALİZİ  &amp;quot;&quot;/&gt;&lt;property id=&quot;20307&quot; value=&quot;264&quot;/&gt;&lt;/object&gt;&lt;object type=&quot;3&quot; unique_id=&quot;10176&quot;&gt;&lt;property id=&quot;20148&quot; value=&quot;5&quot;/&gt;&lt;property id=&quot;20300&quot; value=&quot;Slide 10 - &amp;quot;LİTERATÜR ANALİZİ  &amp;quot;&quot;/&gt;&lt;property id=&quot;20307&quot; value=&quot;265&quot;/&gt;&lt;/object&gt;&lt;object type=&quot;3&quot; unique_id=&quot;10249&quot;&gt;&lt;property id=&quot;20148&quot; value=&quot;5&quot;/&gt;&lt;property id=&quot;20300&quot; value=&quot;Slide 11 - &amp;quot;LİTERATÜR ANALİZİ  &amp;quot;&quot;/&gt;&lt;property id=&quot;20307&quot; value=&quot;266&quot;/&gt;&lt;/object&gt;&lt;object type=&quot;3&quot; unique_id=&quot;10250&quot;&gt;&lt;property id=&quot;20148&quot; value=&quot;5&quot;/&gt;&lt;property id=&quot;20300&quot; value=&quot;Slide 12 - &amp;quot;LİTERATÜR ANALİZİ  &amp;quot;&quot;/&gt;&lt;property id=&quot;20307&quot; value=&quot;267&quot;/&gt;&lt;/object&gt;&lt;object type=&quot;3&quot; unique_id=&quot;10251&quot;&gt;&lt;property id=&quot;20148&quot; value=&quot;5&quot;/&gt;&lt;property id=&quot;20300&quot; value=&quot;Slide 13 - &amp;quot;Dünyada ve Türkiye’de Elektrikli Araç Kullanımı &amp;quot;&quot;/&gt;&lt;property id=&quot;20307&quot; value=&quot;268&quot;/&gt;&lt;/object&gt;&lt;object type=&quot;3&quot; unique_id=&quot;10417&quot;&gt;&lt;property id=&quot;20148&quot; value=&quot;5&quot;/&gt;&lt;property id=&quot;20300&quot; value=&quot;Slide 14 - &amp;quot;Dünyada ve Türkiye’de Elektrikli Araç Kullanımı &amp;quot;&quot;/&gt;&lt;property id=&quot;20307&quot; value=&quot;269&quot;/&gt;&lt;/object&gt;&lt;object type=&quot;3&quot; unique_id=&quot;10418&quot;&gt;&lt;property id=&quot;20148&quot; value=&quot;5&quot;/&gt;&lt;property id=&quot;20300&quot; value=&quot;Slide 15 - &amp;quot;Dünyada ve Türkiye’de Elektrikli Araç Kullanımı &amp;quot;&quot;/&gt;&lt;property id=&quot;20307&quot; value=&quot;270&quot;/&gt;&lt;/object&gt;&lt;object type=&quot;3&quot; unique_id=&quot;10419&quot;&gt;&lt;property id=&quot;20148&quot; value=&quot;5&quot;/&gt;&lt;property id=&quot;20300&quot; value=&quot;Slide 16 - &amp;quot;Türkiye’de Elektrikli Araç Kullanımı &amp;quot;&quot;/&gt;&lt;property id=&quot;20307&quot; value=&quot;271&quot;/&gt;&lt;/object&gt;&lt;object type=&quot;3&quot; unique_id=&quot;10420&quot;&gt;&lt;property id=&quot;20148&quot; value=&quot;5&quot;/&gt;&lt;property id=&quot;20300&quot; value=&quot;Slide 17 - &amp;quot;Türkiye’de Elektrikli Araç Kullanımı &amp;quot;&quot;/&gt;&lt;property id=&quot;20307&quot; value=&quot;272&quot;/&gt;&lt;/object&gt;&lt;object type=&quot;3&quot; unique_id=&quot;10421&quot;&gt;&lt;property id=&quot;20148&quot; value=&quot;5&quot;/&gt;&lt;property id=&quot;20300&quot; value=&quot;Slide 18 - &amp;quot;Araç Satın Alımını Etkileyen Temel Güdüler &amp;quot;&quot;/&gt;&lt;property id=&quot;20307&quot; value=&quot;273&quot;/&gt;&lt;/object&gt;&lt;object type=&quot;3&quot; unique_id=&quot;10422&quot;&gt;&lt;property id=&quot;20148&quot; value=&quot;5&quot;/&gt;&lt;property id=&quot;20300&quot; value=&quot;Slide 19 - &amp;quot;Araç Satın Alımını Etkileyen Temel Güdüler &amp;quot;&quot;/&gt;&lt;property id=&quot;20307&quot; value=&quot;274&quot;/&gt;&lt;/object&gt;&lt;object type=&quot;3&quot; unique_id=&quot;10423&quot;&gt;&lt;property id=&quot;20148&quot; value=&quot;5&quot;/&gt;&lt;property id=&quot;20300&quot; value=&quot;Slide 20 - &amp;quot;Araç Satın Alımını Etkileyen Temel Güdüler &amp;quot;&quot;/&gt;&lt;property id=&quot;20307&quot; value=&quot;275&quot;/&gt;&lt;/object&gt;&lt;object type=&quot;3&quot; unique_id=&quot;10424&quot;&gt;&lt;property id=&quot;20148&quot; value=&quot;5&quot;/&gt;&lt;property id=&quot;20300&quot; value=&quot;Slide 21 - &amp;quot;Araç Satın Alımını Etkileyen Temel Güdüler &amp;quot;&quot;/&gt;&lt;property id=&quot;20307&quot; value=&quot;276&quot;/&gt;&lt;/object&gt;&lt;object type=&quot;3&quot; unique_id=&quot;10425&quot;&gt;&lt;property id=&quot;20148&quot; value=&quot;5&quot;/&gt;&lt;property id=&quot;20300&quot; value=&quot;Slide 22 - &amp;quot;ARAŞTIRMA YÖNTEMİ   &amp;quot;&quot;/&gt;&lt;property id=&quot;20307&quot; value=&quot;277&quot;/&gt;&lt;/object&gt;&lt;object type=&quot;3&quot; unique_id=&quot;10594&quot;&gt;&lt;property id=&quot;20148&quot; value=&quot;5&quot;/&gt;&lt;property id=&quot;20300&quot; value=&quot;Slide 23 - &amp;quot;ARAŞTIRMA YÖNTEMİ   &amp;quot;&quot;/&gt;&lt;property id=&quot;20307&quot; value=&quot;278&quot;/&gt;&lt;/object&gt;&lt;object type=&quot;3&quot; unique_id=&quot;10595&quot;&gt;&lt;property id=&quot;20148&quot; value=&quot;5&quot;/&gt;&lt;property id=&quot;20300&quot; value=&quot;Slide 24 - &amp;quot;ARAŞTIRMA YÖNTEMİ   &amp;quot;&quot;/&gt;&lt;property id=&quot;20307&quot; value=&quot;279&quot;/&gt;&lt;/object&gt;&lt;object type=&quot;3&quot; unique_id=&quot;10596&quot;&gt;&lt;property id=&quot;20148&quot; value=&quot;5&quot;/&gt;&lt;property id=&quot;20300&quot; value=&quot;Slide 25 - &amp;quot;ARAŞTIRMA YÖNTEMİ   &amp;quot;&quot;/&gt;&lt;property id=&quot;20307&quot; value=&quot;280&quot;/&gt;&lt;/object&gt;&lt;object type=&quot;3&quot; unique_id=&quot;10597&quot;&gt;&lt;property id=&quot;20148&quot; value=&quot;5&quot;/&gt;&lt;property id=&quot;20300&quot; value=&quot;Slide 26 - &amp;quot;ARAŞTIRMA YÖNTEMİ   &amp;quot;&quot;/&gt;&lt;property id=&quot;20307&quot; value=&quot;281&quot;/&gt;&lt;/object&gt;&lt;object type=&quot;3&quot; unique_id=&quot;10598&quot;&gt;&lt;property id=&quot;20148&quot; value=&quot;5&quot;/&gt;&lt;property id=&quot;20300&quot; value=&quot;Slide 27 - &amp;quot;ARAŞTIRMA YÖNTEMİ   &amp;quot;&quot;/&gt;&lt;property id=&quot;20307&quot; value=&quot;282&quot;/&gt;&lt;/object&gt;&lt;object type=&quot;3&quot; unique_id=&quot;10889&quot;&gt;&lt;property id=&quot;20148&quot; value=&quot;5&quot;/&gt;&lt;property id=&quot;20300&quot; value=&quot;Slide 28 - &amp;quot;ARAŞTIRMA YÖNTEMİ   &amp;quot;&quot;/&gt;&lt;property id=&quot;20307&quot; value=&quot;283&quot;/&gt;&lt;/object&gt;&lt;object type=&quot;3&quot; unique_id=&quot;10890&quot;&gt;&lt;property id=&quot;20148&quot; value=&quot;5&quot;/&gt;&lt;property id=&quot;20300&quot; value=&quot;Slide 29 - &amp;quot;ARAŞTIRMA YÖNTEMİ   &amp;quot;&quot;/&gt;&lt;property id=&quot;20307&quot; value=&quot;284&quot;/&gt;&lt;/object&gt;&lt;object type=&quot;3&quot; unique_id=&quot;10891&quot;&gt;&lt;property id=&quot;20148&quot; value=&quot;5&quot;/&gt;&lt;property id=&quot;20300&quot; value=&quot;Slide 30 - &amp;quot;ARAŞTIRMA YÖNTEMİ   &amp;quot;&quot;/&gt;&lt;property id=&quot;20307&quot; value=&quot;285&quot;/&gt;&lt;/object&gt;&lt;object type=&quot;3&quot; unique_id=&quot;10892&quot;&gt;&lt;property id=&quot;20148&quot; value=&quot;5&quot;/&gt;&lt;property id=&quot;20300&quot; value=&quot;Slide 31 - &amp;quot;ARAŞTIRMA YÖNTEMİ   &amp;quot;&quot;/&gt;&lt;property id=&quot;20307&quot; value=&quot;286&quot;/&gt;&lt;/object&gt;&lt;object type=&quot;3&quot; unique_id=&quot;10893&quot;&gt;&lt;property id=&quot;20148&quot; value=&quot;5&quot;/&gt;&lt;property id=&quot;20300&quot; value=&quot;Slide 32 - &amp;quot;ARAŞTIRMA YÖNTEMİ   &amp;quot;&quot;/&gt;&lt;property id=&quot;20307&quot; value=&quot;287&quot;/&gt;&lt;/object&gt;&lt;object type=&quot;3&quot; unique_id=&quot;10894&quot;&gt;&lt;property id=&quot;20148&quot; value=&quot;5&quot;/&gt;&lt;property id=&quot;20300&quot; value=&quot;Slide 33 - &amp;quot;ARAŞTIRMA YÖNTEMİ   &amp;quot;&quot;/&gt;&lt;property id=&quot;20307&quot; value=&quot;288&quot;/&gt;&lt;/object&gt;&lt;object type=&quot;3&quot; unique_id=&quot;11210&quot;&gt;&lt;property id=&quot;20148&quot; value=&quot;5&quot;/&gt;&lt;property id=&quot;20300&quot; value=&quot;Slide 34 - &amp;quot;BULGULAR    &amp;quot;&quot;/&gt;&lt;property id=&quot;20307&quot; value=&quot;289&quot;/&gt;&lt;/object&gt;&lt;object type=&quot;3&quot; unique_id=&quot;11211&quot;&gt;&lt;property id=&quot;20148&quot; value=&quot;5&quot;/&gt;&lt;property id=&quot;20300&quot; value=&quot;Slide 35 - &amp;quot;BULGULAR    &amp;quot;&quot;/&gt;&lt;property id=&quot;20307&quot; value=&quot;290&quot;/&gt;&lt;/object&gt;&lt;object type=&quot;3&quot; unique_id=&quot;11212&quot;&gt;&lt;property id=&quot;20148&quot; value=&quot;5&quot;/&gt;&lt;property id=&quot;20300&quot; value=&quot;Slide 36 - &amp;quot;BULGULAR    &amp;quot;&quot;/&gt;&lt;property id=&quot;20307&quot; value=&quot;291&quot;/&gt;&lt;/object&gt;&lt;object type=&quot;3&quot; unique_id=&quot;11213&quot;&gt;&lt;property id=&quot;20148&quot; value=&quot;5&quot;/&gt;&lt;property id=&quot;20300&quot; value=&quot;Slide 37 - &amp;quot;BULGULAR    &amp;quot;&quot;/&gt;&lt;property id=&quot;20307&quot; value=&quot;292&quot;/&gt;&lt;/object&gt;&lt;object type=&quot;3&quot; unique_id=&quot;11214&quot;&gt;&lt;property id=&quot;20148&quot; value=&quot;5&quot;/&gt;&lt;property id=&quot;20300&quot; value=&quot;Slide 38 - &amp;quot;BULGULAR    &amp;quot;&quot;/&gt;&lt;property id=&quot;20307&quot; value=&quot;293&quot;/&gt;&lt;/object&gt;&lt;object type=&quot;3&quot; unique_id=&quot;11215&quot;&gt;&lt;property id=&quot;20148&quot; value=&quot;5&quot;/&gt;&lt;property id=&quot;20300&quot; value=&quot;Slide 39 - &amp;quot;BULGULAR    &amp;quot;&quot;/&gt;&lt;property id=&quot;20307&quot; value=&quot;294&quot;/&gt;&lt;/object&gt;&lt;object type=&quot;3&quot; unique_id=&quot;11216&quot;&gt;&lt;property id=&quot;20148&quot; value=&quot;5&quot;/&gt;&lt;property id=&quot;20300&quot; value=&quot;Slide 40 - &amp;quot;BULGULAR    &amp;quot;&quot;/&gt;&lt;property id=&quot;20307&quot; value=&quot;295&quot;/&gt;&lt;/object&gt;&lt;object type=&quot;3&quot; unique_id=&quot;11343&quot;&gt;&lt;property id=&quot;20148&quot; value=&quot;5&quot;/&gt;&lt;property id=&quot;20300&quot; value=&quot;Slide 41 - &amp;quot;BULGULAR    &amp;quot;&quot;/&gt;&lt;property id=&quot;20307&quot; value=&quot;296&quot;/&gt;&lt;/object&gt;&lt;object type=&quot;3&quot; unique_id=&quot;11645&quot;&gt;&lt;property id=&quot;20148&quot; value=&quot;5&quot;/&gt;&lt;property id=&quot;20300&quot; value=&quot;Slide 42 - &amp;quot;SONUÇ VE ÖNERİLER   &amp;quot;&quot;/&gt;&lt;property id=&quot;20307&quot; value=&quot;297&quot;/&gt;&lt;/object&gt;&lt;object type=&quot;3&quot; unique_id=&quot;11646&quot;&gt;&lt;property id=&quot;20148&quot; value=&quot;5&quot;/&gt;&lt;property id=&quot;20300&quot; value=&quot;Slide 43 - &amp;quot;SONUÇ VE ÖNERİLER   &amp;quot;&quot;/&gt;&lt;property id=&quot;20307&quot; value=&quot;298&quot;/&gt;&lt;/object&gt;&lt;object type=&quot;3&quot; unique_id=&quot;11647&quot;&gt;&lt;property id=&quot;20148&quot; value=&quot;5&quot;/&gt;&lt;property id=&quot;20300&quot; value=&quot;Slide 44 - &amp;quot;SONUÇ VE ÖNERİLER   &amp;quot;&quot;/&gt;&lt;property id=&quot;20307&quot; value=&quot;299&quot;/&gt;&lt;/object&gt;&lt;object type=&quot;3&quot; unique_id=&quot;11648&quot;&gt;&lt;property id=&quot;20148&quot; value=&quot;5&quot;/&gt;&lt;property id=&quot;20300&quot; value=&quot;Slide 45 - &amp;quot;SONUÇ VE ÖNERİLER    &amp;quot;&quot;/&gt;&lt;property id=&quot;20307&quot; value=&quot;300&quot;/&gt;&lt;/object&gt;&lt;object type=&quot;3&quot; unique_id=&quot;11649&quot;&gt;&lt;property id=&quot;20148&quot; value=&quot;5&quot;/&gt;&lt;property id=&quot;20300&quot; value=&quot;Slide 46 - &amp;quot;SONUÇ VE ÖNERİLER   &amp;quot;&quot;/&gt;&lt;property id=&quot;20307&quot; value=&quot;301&quot;/&gt;&lt;/object&gt;&lt;/object&gt;&lt;/object&gt;&lt;/database&gt;"/>
  <p:tag name="SECTOMILLISECCONVERTED" val="1"/>
</p:tagLst>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114</TotalTime>
  <Words>2554</Words>
  <Application>Microsoft Office PowerPoint</Application>
  <PresentationFormat>Geniş ekran</PresentationFormat>
  <Paragraphs>515</Paragraphs>
  <Slides>46</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46</vt:i4>
      </vt:variant>
    </vt:vector>
  </HeadingPairs>
  <TitlesOfParts>
    <vt:vector size="55" baseType="lpstr">
      <vt:lpstr>Arial</vt:lpstr>
      <vt:lpstr>Calibri</vt:lpstr>
      <vt:lpstr>Cambria Math</vt:lpstr>
      <vt:lpstr>Symbol</vt:lpstr>
      <vt:lpstr>Times New Roman</vt:lpstr>
      <vt:lpstr>Trebuchet MS</vt:lpstr>
      <vt:lpstr>Wingdings</vt:lpstr>
      <vt:lpstr>Wingdings 3</vt:lpstr>
      <vt:lpstr>Kristal</vt:lpstr>
      <vt:lpstr>ARAÇ KULLANANLARIN TEMEL GÜDÜLERİNİN ELEKTRİKLİ ARAÇ SATIN ALMA NİYETİNE ETKİSİ: İSTANBUL’DA ARAÇ KULLANANLAR ÜZERİNE KANTİTATİF BİR ÇALIŞMA  </vt:lpstr>
      <vt:lpstr>GİRİŞ</vt:lpstr>
      <vt:lpstr>GİRİŞ</vt:lpstr>
      <vt:lpstr>ARAŞTIRMANIN AMACI </vt:lpstr>
      <vt:lpstr>LİTERATÜR ANALİZİ  </vt:lpstr>
      <vt:lpstr>LİTERATÜR ANALİZİ  </vt:lpstr>
      <vt:lpstr>LİTERATÜR ANALİZİ  </vt:lpstr>
      <vt:lpstr>LİTERATÜR ANALİZİ  </vt:lpstr>
      <vt:lpstr>LİTERATÜR ANALİZİ  </vt:lpstr>
      <vt:lpstr>LİTERATÜR ANALİZİ  </vt:lpstr>
      <vt:lpstr>LİTERATÜR ANALİZİ  </vt:lpstr>
      <vt:lpstr>LİTERATÜR ANALİZİ  </vt:lpstr>
      <vt:lpstr>Dünyada ve Türkiye’de Elektrikli Araç Kullanımı </vt:lpstr>
      <vt:lpstr>Dünyada ve Türkiye’de Elektrikli Araç Kullanımı </vt:lpstr>
      <vt:lpstr>Dünyada ve Türkiye’de Elektrikli Araç Kullanımı </vt:lpstr>
      <vt:lpstr>Türkiye’de Elektrikli Araç Kullanımı </vt:lpstr>
      <vt:lpstr>Türkiye’de Elektrikli Araç Kullanımı </vt:lpstr>
      <vt:lpstr>Araç Satın Alımını Etkileyen Temel Güdüler </vt:lpstr>
      <vt:lpstr>Araç Satın Alımını Etkileyen Temel Güdüler </vt:lpstr>
      <vt:lpstr>Araç Satın Alımını Etkileyen Temel Güdüler </vt:lpstr>
      <vt:lpstr>Araç Satın Alımını Etkileyen Temel Güdüler </vt:lpstr>
      <vt:lpstr>ARAŞTIRMA YÖNTEMİ   </vt:lpstr>
      <vt:lpstr>ARAŞTIRMA YÖNTEMİ   </vt:lpstr>
      <vt:lpstr>ARAŞTIRMA YÖNTEMİ   </vt:lpstr>
      <vt:lpstr>ARAŞTIRMA YÖNTEMİ   </vt:lpstr>
      <vt:lpstr>ARAŞTIRMA YÖNTEMİ   </vt:lpstr>
      <vt:lpstr>ARAŞTIRMA YÖNTEMİ   </vt:lpstr>
      <vt:lpstr>ARAŞTIRMA YÖNTEMİ   </vt:lpstr>
      <vt:lpstr>ARAŞTIRMA YÖNTEMİ   </vt:lpstr>
      <vt:lpstr>ARAŞTIRMA YÖNTEMİ   </vt:lpstr>
      <vt:lpstr>ARAŞTIRMA YÖNTEMİ   </vt:lpstr>
      <vt:lpstr>ARAŞTIRMA YÖNTEMİ   </vt:lpstr>
      <vt:lpstr>ARAŞTIRMA YÖNTEMİ   </vt:lpstr>
      <vt:lpstr>BULGULAR    </vt:lpstr>
      <vt:lpstr>BULGULAR    </vt:lpstr>
      <vt:lpstr>BULGULAR    </vt:lpstr>
      <vt:lpstr>BULGULAR    </vt:lpstr>
      <vt:lpstr>BULGULAR    </vt:lpstr>
      <vt:lpstr>BULGULAR    </vt:lpstr>
      <vt:lpstr>BULGULAR    </vt:lpstr>
      <vt:lpstr>BULGULAR    </vt:lpstr>
      <vt:lpstr>SONUÇ VE ÖNERİLER   </vt:lpstr>
      <vt:lpstr>SONUÇ VE ÖNERİLER   </vt:lpstr>
      <vt:lpstr>SONUÇ VE ÖNERİLER   </vt:lpstr>
      <vt:lpstr>SONUÇ VE ÖNERİLER    </vt:lpstr>
      <vt:lpstr>SONUÇ VE ÖNERİLER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ARAÇ KULLANANLARIN TEMEL GÜDÜLERİNİN ELEKTRİKLİ ARAÇ SATIN ALMA NİYETİNE ETKİSİ: İSTANBUL’DA ARAÇ KULLANANLAR ÜZERİNE KANTİTATİF BİR ÇALIŞMA</dc:title>
  <dc:creator>Ezgi Uzel</dc:creator>
  <cp:lastModifiedBy>user</cp:lastModifiedBy>
  <cp:revision>19</cp:revision>
  <dcterms:created xsi:type="dcterms:W3CDTF">2015-06-11T12:35:27Z</dcterms:created>
  <dcterms:modified xsi:type="dcterms:W3CDTF">2015-06-12T07:15:25Z</dcterms:modified>
</cp:coreProperties>
</file>