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39" r:id="rId1"/>
  </p:sldMasterIdLst>
  <p:notesMasterIdLst>
    <p:notesMasterId r:id="rId34"/>
  </p:notesMasterIdLst>
  <p:handoutMasterIdLst>
    <p:handoutMasterId r:id="rId35"/>
  </p:handoutMasterIdLst>
  <p:sldIdLst>
    <p:sldId id="1167" r:id="rId2"/>
    <p:sldId id="2253" r:id="rId3"/>
    <p:sldId id="2285" r:id="rId4"/>
    <p:sldId id="2109" r:id="rId5"/>
    <p:sldId id="2275" r:id="rId6"/>
    <p:sldId id="2237" r:id="rId7"/>
    <p:sldId id="2280" r:id="rId8"/>
    <p:sldId id="2286" r:id="rId9"/>
    <p:sldId id="2269" r:id="rId10"/>
    <p:sldId id="2270" r:id="rId11"/>
    <p:sldId id="2242" r:id="rId12"/>
    <p:sldId id="2254" r:id="rId13"/>
    <p:sldId id="2257" r:id="rId14"/>
    <p:sldId id="2258" r:id="rId15"/>
    <p:sldId id="2260" r:id="rId16"/>
    <p:sldId id="2261" r:id="rId17"/>
    <p:sldId id="2263" r:id="rId18"/>
    <p:sldId id="2262" r:id="rId19"/>
    <p:sldId id="2271" r:id="rId20"/>
    <p:sldId id="2264" r:id="rId21"/>
    <p:sldId id="2255" r:id="rId22"/>
    <p:sldId id="2265" r:id="rId23"/>
    <p:sldId id="2283" r:id="rId24"/>
    <p:sldId id="2267" r:id="rId25"/>
    <p:sldId id="2268" r:id="rId26"/>
    <p:sldId id="2281" r:id="rId27"/>
    <p:sldId id="2284" r:id="rId28"/>
    <p:sldId id="2287" r:id="rId29"/>
    <p:sldId id="2233" r:id="rId30"/>
    <p:sldId id="2266" r:id="rId31"/>
    <p:sldId id="2201" r:id="rId32"/>
    <p:sldId id="2288" r:id="rId33"/>
  </p:sldIdLst>
  <p:sldSz cx="9144000" cy="6858000" type="screen4x3"/>
  <p:notesSz cx="6669088" cy="9928225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00"/>
    <a:srgbClr val="33CC33"/>
    <a:srgbClr val="FF33CC"/>
    <a:srgbClr val="0000FF"/>
    <a:srgbClr val="66FF33"/>
    <a:srgbClr val="FFCCCC"/>
    <a:srgbClr val="FFFF00"/>
    <a:srgbClr val="FFCC00"/>
    <a:srgbClr val="FF9999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034E78-7F5D-4C2E-B375-FC64B27BC917}" styleName="Koyu Stil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09" autoAdjust="0"/>
    <p:restoredTop sz="89420" autoAdjust="0"/>
  </p:normalViewPr>
  <p:slideViewPr>
    <p:cSldViewPr>
      <p:cViewPr>
        <p:scale>
          <a:sx n="60" d="100"/>
          <a:sy n="60" d="100"/>
        </p:scale>
        <p:origin x="-630" y="-234"/>
      </p:cViewPr>
      <p:guideLst>
        <p:guide orient="horz" pos="2304"/>
        <p:guide pos="2880"/>
      </p:guideLst>
    </p:cSldViewPr>
  </p:slideViewPr>
  <p:outlineViewPr>
    <p:cViewPr>
      <p:scale>
        <a:sx n="33" d="100"/>
        <a:sy n="33" d="100"/>
      </p:scale>
      <p:origin x="0" y="57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26"/>
    </p:cViewPr>
  </p:sorterViewPr>
  <p:notesViewPr>
    <p:cSldViewPr>
      <p:cViewPr varScale="1">
        <p:scale>
          <a:sx n="51" d="100"/>
          <a:sy n="51" d="100"/>
        </p:scale>
        <p:origin x="-3030" y="-108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1D979-B10B-45C9-AEE4-2277ACF6AFC4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3A721042-1394-4C29-98CB-FC0E78BD273B}">
      <dgm:prSet custT="1"/>
      <dgm:spPr>
        <a:solidFill>
          <a:srgbClr val="ECB4E9"/>
        </a:solidFill>
      </dgm:spPr>
      <dgm:t>
        <a:bodyPr/>
        <a:lstStyle/>
        <a:p>
          <a:pPr algn="just" rtl="0"/>
          <a:r>
            <a:rPr lang="tr-TR" sz="3600" b="1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rPr>
            <a:t>Araştırmanın Amacı</a:t>
          </a:r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5BFE5B7A-EA91-4772-91F9-F64818F0CCA2}" type="parTrans" cxnId="{E737D600-6C32-42F9-A151-A23A763382DE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352BA2D2-DBF6-4367-8C7A-79F56F4DDAEF}" type="sibTrans" cxnId="{E737D600-6C32-42F9-A151-A23A763382DE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F0B73B47-B529-4300-919C-84483BA73546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Araştırmanın Kavramsal Çerçevesi</a:t>
          </a:r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2C1F6787-30D5-4953-88EB-FA4EFAF2441F}" type="parTrans" cxnId="{58E26B25-488D-407E-9DFC-2C61DF82EDF9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6240B370-5D30-4AF2-952E-7594E00FA4F9}" type="sibTrans" cxnId="{58E26B25-488D-407E-9DFC-2C61DF82EDF9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30D47289-16BD-4D20-B427-97F9AC0C1AC5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 rtl="0"/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Araştırmanın Metodolojisi</a:t>
          </a:r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299C19FF-2312-445A-91BB-59BC36C859F3}" type="parTrans" cxnId="{A4382567-C8CA-4A51-9250-09DF6D219067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613AFF46-C8E8-4720-ACFD-6198FDDA65DF}" type="sibTrans" cxnId="{A4382567-C8CA-4A51-9250-09DF6D219067}">
      <dgm:prSet/>
      <dgm:spPr/>
      <dgm:t>
        <a:bodyPr/>
        <a:lstStyle/>
        <a:p>
          <a:pPr algn="just"/>
          <a:endParaRPr lang="tr-TR" sz="3600" b="1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gm:t>
    </dgm:pt>
    <dgm:pt modelId="{899A36B3-E010-422B-B09E-925E386B9F30}">
      <dgm:prSet custT="1"/>
      <dgm:spPr>
        <a:solidFill>
          <a:srgbClr val="66FF66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Araştırmanın Önemi</a:t>
          </a:r>
          <a:endParaRPr lang="tr-TR" sz="3600" b="1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356F9F59-4A8C-4CF7-BD69-761AEED16531}" type="parTrans" cxnId="{2D58B5C6-1411-466C-8F45-3C28C3432550}">
      <dgm:prSet/>
      <dgm:spPr/>
      <dgm:t>
        <a:bodyPr/>
        <a:lstStyle/>
        <a:p>
          <a:endParaRPr lang="tr-TR" sz="3600" b="1">
            <a:solidFill>
              <a:schemeClr val="tx1"/>
            </a:solidFill>
            <a:latin typeface="Comic Sans MS" pitchFamily="66" charset="0"/>
          </a:endParaRPr>
        </a:p>
      </dgm:t>
    </dgm:pt>
    <dgm:pt modelId="{1FC5EAA3-C100-4FCE-93C7-BCD07C4459F5}" type="sibTrans" cxnId="{2D58B5C6-1411-466C-8F45-3C28C3432550}">
      <dgm:prSet/>
      <dgm:spPr/>
      <dgm:t>
        <a:bodyPr/>
        <a:lstStyle/>
        <a:p>
          <a:endParaRPr lang="tr-TR" sz="3600" b="1">
            <a:solidFill>
              <a:schemeClr val="tx1"/>
            </a:solidFill>
            <a:latin typeface="Comic Sans MS" pitchFamily="66" charset="0"/>
          </a:endParaRPr>
        </a:p>
      </dgm:t>
    </dgm:pt>
    <dgm:pt modelId="{2EBA3768-31A5-4305-8599-8358F4C3FCDD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Araştırmanın Bulguları</a:t>
          </a:r>
          <a:endParaRPr lang="tr-TR" sz="3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FD19358D-D2B2-4016-A6E8-995E5C3B6682}" type="parTrans" cxnId="{E0DAEE6C-8F73-4CB9-BC97-96D6776298A2}">
      <dgm:prSet/>
      <dgm:spPr/>
      <dgm:t>
        <a:bodyPr/>
        <a:lstStyle/>
        <a:p>
          <a:endParaRPr lang="tr-TR"/>
        </a:p>
      </dgm:t>
    </dgm:pt>
    <dgm:pt modelId="{E4A3C33F-BB58-48B4-9058-EC1D51693819}" type="sibTrans" cxnId="{E0DAEE6C-8F73-4CB9-BC97-96D6776298A2}">
      <dgm:prSet/>
      <dgm:spPr/>
      <dgm:t>
        <a:bodyPr/>
        <a:lstStyle/>
        <a:p>
          <a:endParaRPr lang="tr-TR"/>
        </a:p>
      </dgm:t>
    </dgm:pt>
    <dgm:pt modelId="{A6A819D8-711B-45E4-8327-9F9361C7558F}">
      <dgm:prSet custT="1"/>
      <dgm:spPr>
        <a:solidFill>
          <a:srgbClr val="FFFF00"/>
        </a:solidFill>
      </dgm:spPr>
      <dgm:t>
        <a:bodyPr/>
        <a:lstStyle/>
        <a:p>
          <a:r>
            <a:rPr lang="tr-TR" sz="3600" b="1" dirty="0" smtClean="0">
              <a:solidFill>
                <a:schemeClr val="tx1"/>
              </a:solidFill>
              <a:latin typeface="Comic Sans MS" pitchFamily="66" charset="0"/>
            </a:rPr>
            <a:t>Sonuç ve Öneriler</a:t>
          </a:r>
          <a:endParaRPr lang="tr-TR" sz="36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6E9FE6C7-F53B-42E9-BDEB-0266C3C2CA5F}" type="parTrans" cxnId="{E142FC5C-3D79-43A2-A771-4BC299A72822}">
      <dgm:prSet/>
      <dgm:spPr/>
      <dgm:t>
        <a:bodyPr/>
        <a:lstStyle/>
        <a:p>
          <a:endParaRPr lang="tr-TR"/>
        </a:p>
      </dgm:t>
    </dgm:pt>
    <dgm:pt modelId="{28FF8F97-FBF5-4D29-A0D7-AD07D78C6035}" type="sibTrans" cxnId="{E142FC5C-3D79-43A2-A771-4BC299A72822}">
      <dgm:prSet/>
      <dgm:spPr/>
      <dgm:t>
        <a:bodyPr/>
        <a:lstStyle/>
        <a:p>
          <a:endParaRPr lang="tr-TR"/>
        </a:p>
      </dgm:t>
    </dgm:pt>
    <dgm:pt modelId="{19915FF4-27AD-4502-B889-4C7636693AC0}" type="pres">
      <dgm:prSet presAssocID="{16B1D979-B10B-45C9-AEE4-2277ACF6AF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E856F87-EA29-451E-9023-CBFA1A668FA7}" type="pres">
      <dgm:prSet presAssocID="{3A721042-1394-4C29-98CB-FC0E78BD273B}" presName="parentText" presStyleLbl="node1" presStyleIdx="0" presStyleCnt="6" custLinFactNeighborX="9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A5994B-99C1-41EB-A0D9-7FD3B60DD9E0}" type="pres">
      <dgm:prSet presAssocID="{352BA2D2-DBF6-4367-8C7A-79F56F4DDAEF}" presName="spacer" presStyleCnt="0"/>
      <dgm:spPr/>
      <dgm:t>
        <a:bodyPr/>
        <a:lstStyle/>
        <a:p>
          <a:endParaRPr lang="tr-TR"/>
        </a:p>
      </dgm:t>
    </dgm:pt>
    <dgm:pt modelId="{F45E5251-81D6-4240-A53E-2DECE5CEE456}" type="pres">
      <dgm:prSet presAssocID="{899A36B3-E010-422B-B09E-925E386B9F3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0DD8F3-307D-4B5A-ABDE-988D944DDEC8}" type="pres">
      <dgm:prSet presAssocID="{1FC5EAA3-C100-4FCE-93C7-BCD07C4459F5}" presName="spacer" presStyleCnt="0"/>
      <dgm:spPr/>
    </dgm:pt>
    <dgm:pt modelId="{68F17B5B-BC8C-4D94-A0BD-E670472059DE}" type="pres">
      <dgm:prSet presAssocID="{F0B73B47-B529-4300-919C-84483BA7354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4AA3F-C49E-49BF-B4BA-8B6BE74DD828}" type="pres">
      <dgm:prSet presAssocID="{6240B370-5D30-4AF2-952E-7594E00FA4F9}" presName="spacer" presStyleCnt="0"/>
      <dgm:spPr/>
      <dgm:t>
        <a:bodyPr/>
        <a:lstStyle/>
        <a:p>
          <a:endParaRPr lang="tr-TR"/>
        </a:p>
      </dgm:t>
    </dgm:pt>
    <dgm:pt modelId="{5F7FB35D-5355-4D15-A350-0229BF301F25}" type="pres">
      <dgm:prSet presAssocID="{30D47289-16BD-4D20-B427-97F9AC0C1AC5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607FEF-03B7-47B0-B1D9-26C985E85E38}" type="pres">
      <dgm:prSet presAssocID="{613AFF46-C8E8-4720-ACFD-6198FDDA65DF}" presName="spacer" presStyleCnt="0"/>
      <dgm:spPr/>
    </dgm:pt>
    <dgm:pt modelId="{544038C3-1DBF-43C1-8B1A-5E0ED392500F}" type="pres">
      <dgm:prSet presAssocID="{2EBA3768-31A5-4305-8599-8358F4C3FCDD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5585C2-348A-4568-A6EF-3390FF50DD0A}" type="pres">
      <dgm:prSet presAssocID="{E4A3C33F-BB58-48B4-9058-EC1D51693819}" presName="spacer" presStyleCnt="0"/>
      <dgm:spPr/>
    </dgm:pt>
    <dgm:pt modelId="{4319CB16-A53C-46E5-A912-106C4FFFE3FD}" type="pres">
      <dgm:prSet presAssocID="{A6A819D8-711B-45E4-8327-9F9361C7558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58B5C6-1411-466C-8F45-3C28C3432550}" srcId="{16B1D979-B10B-45C9-AEE4-2277ACF6AFC4}" destId="{899A36B3-E010-422B-B09E-925E386B9F30}" srcOrd="1" destOrd="0" parTransId="{356F9F59-4A8C-4CF7-BD69-761AEED16531}" sibTransId="{1FC5EAA3-C100-4FCE-93C7-BCD07C4459F5}"/>
    <dgm:cxn modelId="{E0DAEE6C-8F73-4CB9-BC97-96D6776298A2}" srcId="{16B1D979-B10B-45C9-AEE4-2277ACF6AFC4}" destId="{2EBA3768-31A5-4305-8599-8358F4C3FCDD}" srcOrd="4" destOrd="0" parTransId="{FD19358D-D2B2-4016-A6E8-995E5C3B6682}" sibTransId="{E4A3C33F-BB58-48B4-9058-EC1D51693819}"/>
    <dgm:cxn modelId="{8622F1DA-5015-432E-B69E-81675D5659A6}" type="presOf" srcId="{2EBA3768-31A5-4305-8599-8358F4C3FCDD}" destId="{544038C3-1DBF-43C1-8B1A-5E0ED392500F}" srcOrd="0" destOrd="0" presId="urn:microsoft.com/office/officeart/2005/8/layout/vList2"/>
    <dgm:cxn modelId="{D4506E0B-FD49-4F98-A2A9-EFE8E1FCC3AA}" type="presOf" srcId="{30D47289-16BD-4D20-B427-97F9AC0C1AC5}" destId="{5F7FB35D-5355-4D15-A350-0229BF301F25}" srcOrd="0" destOrd="0" presId="urn:microsoft.com/office/officeart/2005/8/layout/vList2"/>
    <dgm:cxn modelId="{E737D600-6C32-42F9-A151-A23A763382DE}" srcId="{16B1D979-B10B-45C9-AEE4-2277ACF6AFC4}" destId="{3A721042-1394-4C29-98CB-FC0E78BD273B}" srcOrd="0" destOrd="0" parTransId="{5BFE5B7A-EA91-4772-91F9-F64818F0CCA2}" sibTransId="{352BA2D2-DBF6-4367-8C7A-79F56F4DDAEF}"/>
    <dgm:cxn modelId="{5887E344-8BF3-4B71-BEA3-A3217D6F0C05}" type="presOf" srcId="{F0B73B47-B529-4300-919C-84483BA73546}" destId="{68F17B5B-BC8C-4D94-A0BD-E670472059DE}" srcOrd="0" destOrd="0" presId="urn:microsoft.com/office/officeart/2005/8/layout/vList2"/>
    <dgm:cxn modelId="{A4382567-C8CA-4A51-9250-09DF6D219067}" srcId="{16B1D979-B10B-45C9-AEE4-2277ACF6AFC4}" destId="{30D47289-16BD-4D20-B427-97F9AC0C1AC5}" srcOrd="3" destOrd="0" parTransId="{299C19FF-2312-445A-91BB-59BC36C859F3}" sibTransId="{613AFF46-C8E8-4720-ACFD-6198FDDA65DF}"/>
    <dgm:cxn modelId="{EDF986C3-DBA1-4E5A-8204-886841DB49B3}" type="presOf" srcId="{A6A819D8-711B-45E4-8327-9F9361C7558F}" destId="{4319CB16-A53C-46E5-A912-106C4FFFE3FD}" srcOrd="0" destOrd="0" presId="urn:microsoft.com/office/officeart/2005/8/layout/vList2"/>
    <dgm:cxn modelId="{58E26B25-488D-407E-9DFC-2C61DF82EDF9}" srcId="{16B1D979-B10B-45C9-AEE4-2277ACF6AFC4}" destId="{F0B73B47-B529-4300-919C-84483BA73546}" srcOrd="2" destOrd="0" parTransId="{2C1F6787-30D5-4953-88EB-FA4EFAF2441F}" sibTransId="{6240B370-5D30-4AF2-952E-7594E00FA4F9}"/>
    <dgm:cxn modelId="{E142FC5C-3D79-43A2-A771-4BC299A72822}" srcId="{16B1D979-B10B-45C9-AEE4-2277ACF6AFC4}" destId="{A6A819D8-711B-45E4-8327-9F9361C7558F}" srcOrd="5" destOrd="0" parTransId="{6E9FE6C7-F53B-42E9-BDEB-0266C3C2CA5F}" sibTransId="{28FF8F97-FBF5-4D29-A0D7-AD07D78C6035}"/>
    <dgm:cxn modelId="{5CE156A9-2556-4CE2-88C3-06DF5309C51F}" type="presOf" srcId="{899A36B3-E010-422B-B09E-925E386B9F30}" destId="{F45E5251-81D6-4240-A53E-2DECE5CEE456}" srcOrd="0" destOrd="0" presId="urn:microsoft.com/office/officeart/2005/8/layout/vList2"/>
    <dgm:cxn modelId="{9CE6ED93-01EB-4292-B787-B76278C9820A}" type="presOf" srcId="{3A721042-1394-4C29-98CB-FC0E78BD273B}" destId="{7E856F87-EA29-451E-9023-CBFA1A668FA7}" srcOrd="0" destOrd="0" presId="urn:microsoft.com/office/officeart/2005/8/layout/vList2"/>
    <dgm:cxn modelId="{AC187020-2066-4E93-94E1-944388F4FAE1}" type="presOf" srcId="{16B1D979-B10B-45C9-AEE4-2277ACF6AFC4}" destId="{19915FF4-27AD-4502-B889-4C7636693AC0}" srcOrd="0" destOrd="0" presId="urn:microsoft.com/office/officeart/2005/8/layout/vList2"/>
    <dgm:cxn modelId="{091D08CC-16FF-499A-8F2C-4FA937528C14}" type="presParOf" srcId="{19915FF4-27AD-4502-B889-4C7636693AC0}" destId="{7E856F87-EA29-451E-9023-CBFA1A668FA7}" srcOrd="0" destOrd="0" presId="urn:microsoft.com/office/officeart/2005/8/layout/vList2"/>
    <dgm:cxn modelId="{D34B6B22-DE5B-4299-8DDA-2C679D916582}" type="presParOf" srcId="{19915FF4-27AD-4502-B889-4C7636693AC0}" destId="{42A5994B-99C1-41EB-A0D9-7FD3B60DD9E0}" srcOrd="1" destOrd="0" presId="urn:microsoft.com/office/officeart/2005/8/layout/vList2"/>
    <dgm:cxn modelId="{2D47624F-07AA-46DC-922E-CA1C92454D17}" type="presParOf" srcId="{19915FF4-27AD-4502-B889-4C7636693AC0}" destId="{F45E5251-81D6-4240-A53E-2DECE5CEE456}" srcOrd="2" destOrd="0" presId="urn:microsoft.com/office/officeart/2005/8/layout/vList2"/>
    <dgm:cxn modelId="{F79D9000-B458-4FF7-A1E2-658D00E76757}" type="presParOf" srcId="{19915FF4-27AD-4502-B889-4C7636693AC0}" destId="{D20DD8F3-307D-4B5A-ABDE-988D944DDEC8}" srcOrd="3" destOrd="0" presId="urn:microsoft.com/office/officeart/2005/8/layout/vList2"/>
    <dgm:cxn modelId="{51A4D7F5-9646-4E61-9F50-A1074B3CE34C}" type="presParOf" srcId="{19915FF4-27AD-4502-B889-4C7636693AC0}" destId="{68F17B5B-BC8C-4D94-A0BD-E670472059DE}" srcOrd="4" destOrd="0" presId="urn:microsoft.com/office/officeart/2005/8/layout/vList2"/>
    <dgm:cxn modelId="{041F9B0F-08A7-4719-9BBA-61152B65B41C}" type="presParOf" srcId="{19915FF4-27AD-4502-B889-4C7636693AC0}" destId="{7BF4AA3F-C49E-49BF-B4BA-8B6BE74DD828}" srcOrd="5" destOrd="0" presId="urn:microsoft.com/office/officeart/2005/8/layout/vList2"/>
    <dgm:cxn modelId="{BE04B6F1-0A39-4E8D-A269-8DF7650759E0}" type="presParOf" srcId="{19915FF4-27AD-4502-B889-4C7636693AC0}" destId="{5F7FB35D-5355-4D15-A350-0229BF301F25}" srcOrd="6" destOrd="0" presId="urn:microsoft.com/office/officeart/2005/8/layout/vList2"/>
    <dgm:cxn modelId="{2A741891-7482-4425-A3F2-186376D3B555}" type="presParOf" srcId="{19915FF4-27AD-4502-B889-4C7636693AC0}" destId="{B4607FEF-03B7-47B0-B1D9-26C985E85E38}" srcOrd="7" destOrd="0" presId="urn:microsoft.com/office/officeart/2005/8/layout/vList2"/>
    <dgm:cxn modelId="{B4E1426B-E851-43C6-B303-ED5924B63176}" type="presParOf" srcId="{19915FF4-27AD-4502-B889-4C7636693AC0}" destId="{544038C3-1DBF-43C1-8B1A-5E0ED392500F}" srcOrd="8" destOrd="0" presId="urn:microsoft.com/office/officeart/2005/8/layout/vList2"/>
    <dgm:cxn modelId="{43CCBF44-BAF2-4417-86C9-D2FA983AE85A}" type="presParOf" srcId="{19915FF4-27AD-4502-B889-4C7636693AC0}" destId="{155585C2-348A-4568-A6EF-3390FF50DD0A}" srcOrd="9" destOrd="0" presId="urn:microsoft.com/office/officeart/2005/8/layout/vList2"/>
    <dgm:cxn modelId="{EAA2D453-63E9-4AA0-84D5-7DC342346E1B}" type="presParOf" srcId="{19915FF4-27AD-4502-B889-4C7636693AC0}" destId="{4319CB16-A53C-46E5-A912-106C4FFFE3FD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56F87-EA29-451E-9023-CBFA1A668FA7}">
      <dsp:nvSpPr>
        <dsp:cNvPr id="0" name=""/>
        <dsp:cNvSpPr/>
      </dsp:nvSpPr>
      <dsp:spPr>
        <a:xfrm>
          <a:off x="0" y="2584"/>
          <a:ext cx="8019273" cy="722712"/>
        </a:xfrm>
        <a:prstGeom prst="roundRect">
          <a:avLst/>
        </a:prstGeom>
        <a:solidFill>
          <a:srgbClr val="ECB4E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rPr>
            <a:t>Araştırmanın Amacı</a:t>
          </a:r>
          <a:endParaRPr lang="tr-TR" sz="3600" b="1" kern="1200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35280" y="37864"/>
        <a:ext cx="7948713" cy="652152"/>
      </dsp:txXfrm>
    </dsp:sp>
    <dsp:sp modelId="{F45E5251-81D6-4240-A53E-2DECE5CEE456}">
      <dsp:nvSpPr>
        <dsp:cNvPr id="0" name=""/>
        <dsp:cNvSpPr/>
      </dsp:nvSpPr>
      <dsp:spPr>
        <a:xfrm>
          <a:off x="0" y="735505"/>
          <a:ext cx="8019273" cy="722712"/>
        </a:xfrm>
        <a:prstGeom prst="roundRect">
          <a:avLst/>
        </a:prstGeom>
        <a:solidFill>
          <a:srgbClr val="66FF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Araştırmanın Önemi</a:t>
          </a:r>
          <a:endParaRPr lang="tr-TR" sz="3600" b="1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>
        <a:off x="35280" y="770785"/>
        <a:ext cx="7948713" cy="652152"/>
      </dsp:txXfrm>
    </dsp:sp>
    <dsp:sp modelId="{68F17B5B-BC8C-4D94-A0BD-E670472059DE}">
      <dsp:nvSpPr>
        <dsp:cNvPr id="0" name=""/>
        <dsp:cNvSpPr/>
      </dsp:nvSpPr>
      <dsp:spPr>
        <a:xfrm>
          <a:off x="0" y="1468427"/>
          <a:ext cx="8019273" cy="72271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Araştırmanın Kavramsal Çerçevesi</a:t>
          </a:r>
          <a:endParaRPr lang="tr-TR" sz="3600" b="1" kern="1200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35280" y="1503707"/>
        <a:ext cx="7948713" cy="652152"/>
      </dsp:txXfrm>
    </dsp:sp>
    <dsp:sp modelId="{5F7FB35D-5355-4D15-A350-0229BF301F25}">
      <dsp:nvSpPr>
        <dsp:cNvPr id="0" name=""/>
        <dsp:cNvSpPr/>
      </dsp:nvSpPr>
      <dsp:spPr>
        <a:xfrm>
          <a:off x="0" y="2201348"/>
          <a:ext cx="8019273" cy="722712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just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Araştırmanın Metodolojisi</a:t>
          </a:r>
          <a:endParaRPr lang="tr-TR" sz="3600" b="1" kern="1200" dirty="0">
            <a:solidFill>
              <a:schemeClr val="tx1"/>
            </a:solidFill>
            <a:latin typeface="Comic Sans MS" panose="030F0702030302020204" pitchFamily="66" charset="0"/>
            <a:cs typeface="Arial" panose="020B0604020202020204" pitchFamily="34" charset="0"/>
          </a:endParaRPr>
        </a:p>
      </dsp:txBody>
      <dsp:txXfrm>
        <a:off x="35280" y="2236628"/>
        <a:ext cx="7948713" cy="652152"/>
      </dsp:txXfrm>
    </dsp:sp>
    <dsp:sp modelId="{544038C3-1DBF-43C1-8B1A-5E0ED392500F}">
      <dsp:nvSpPr>
        <dsp:cNvPr id="0" name=""/>
        <dsp:cNvSpPr/>
      </dsp:nvSpPr>
      <dsp:spPr>
        <a:xfrm>
          <a:off x="0" y="2934270"/>
          <a:ext cx="8019273" cy="722712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Araştırmanın Bulguları</a:t>
          </a:r>
          <a:endParaRPr lang="tr-TR" sz="36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5280" y="2969550"/>
        <a:ext cx="7948713" cy="652152"/>
      </dsp:txXfrm>
    </dsp:sp>
    <dsp:sp modelId="{4319CB16-A53C-46E5-A912-106C4FFFE3FD}">
      <dsp:nvSpPr>
        <dsp:cNvPr id="0" name=""/>
        <dsp:cNvSpPr/>
      </dsp:nvSpPr>
      <dsp:spPr>
        <a:xfrm>
          <a:off x="0" y="3667191"/>
          <a:ext cx="8019273" cy="722712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tx1"/>
              </a:solidFill>
              <a:latin typeface="Comic Sans MS" pitchFamily="66" charset="0"/>
            </a:rPr>
            <a:t>Sonuç ve Öneriler</a:t>
          </a:r>
          <a:endParaRPr lang="tr-TR" sz="36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35280" y="3702471"/>
        <a:ext cx="7948713" cy="652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0"/>
            <a:ext cx="2916238" cy="463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7442"/>
            <a:ext cx="2916238" cy="5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9200" y="9407442"/>
            <a:ext cx="2916238" cy="539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02FC88B-268D-4993-83D8-34FECAF9ED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383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7218"/>
            <a:ext cx="4891088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Asıl metin biçemlerini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258"/>
            <a:ext cx="289083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l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258"/>
            <a:ext cx="2890838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29" tIns="46164" rIns="92329" bIns="46164" numCol="1" anchor="b" anchorCtr="0" compatLnSpc="1">
            <a:prstTxWarp prst="textNoShape">
              <a:avLst/>
            </a:prstTxWarp>
          </a:bodyPr>
          <a:lstStyle>
            <a:lvl1pPr algn="r" defTabSz="922338" eaLnBrk="0" hangingPunct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 u="none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26BA018A-0434-4328-8129-8C29279703A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383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3778250" y="9431258"/>
            <a:ext cx="2889250" cy="49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0C7F5A91-11D7-4A93-850D-913EDB9CC50B}" type="slidenum">
              <a:rPr lang="tr-TR" sz="1200" b="0">
                <a:latin typeface="Times New Roman" pitchFamily="18" charset="0"/>
              </a:rPr>
              <a:pPr algn="r" eaLnBrk="1" hangingPunct="1"/>
              <a:t>1</a:t>
            </a:fld>
            <a:endParaRPr lang="tr-TR" sz="1200" b="0">
              <a:latin typeface="Times New Roman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4113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5629"/>
            <a:ext cx="5335588" cy="44679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eaLnBrk="1" hangingPunct="1"/>
            <a:endParaRPr lang="tr-T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Marka Yaratmanın 22 Kuralı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BA018A-0434-4328-8129-8C29279703AB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8192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7237C-BF34-4018-97DF-39DBE349BBB7}" type="slidenum">
              <a:rPr lang="tr-TR" smtClean="0"/>
              <a:pPr>
                <a:defRPr/>
              </a:pPr>
              <a:t>29</a:t>
            </a:fld>
            <a:endParaRPr 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0" name="Not Yer Tutucusu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/>
          </a:p>
        </p:txBody>
      </p:sp>
      <p:sp>
        <p:nvSpPr>
          <p:cNvPr id="8192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17237C-BF34-4018-97DF-39DBE349BBB7}" type="slidenum">
              <a:rPr lang="tr-TR" smtClean="0"/>
              <a:pPr>
                <a:defRPr/>
              </a:pPr>
              <a:t>30</a:t>
            </a:fld>
            <a:endParaRPr 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 Yer Tutucusu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/>
          </a:p>
        </p:txBody>
      </p:sp>
      <p:sp>
        <p:nvSpPr>
          <p:cNvPr id="82948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6E3E8B-DFC0-493E-A8BA-619618845442}" type="slidenum">
              <a:rPr lang="tr-TR" smtClean="0"/>
              <a:pPr>
                <a:defRPr/>
              </a:pPr>
              <a:t>31</a:t>
            </a:fld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09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 userDrawn="1"/>
        </p:nvSpPr>
        <p:spPr bwMode="auto">
          <a:xfrm>
            <a:off x="8523086" y="6467475"/>
            <a:ext cx="585418" cy="27699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00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fld id="{01C1A17D-82D2-4E9D-9C11-45FFA737DA05}" type="slidenum">
              <a:rPr lang="en-AU" sz="1200">
                <a:solidFill>
                  <a:srgbClr val="000000"/>
                </a:solidFill>
                <a:cs typeface="+mn-cs"/>
              </a:rPr>
              <a:pPr algn="ctr" eaLnBrk="0" hangingPunct="0"/>
              <a:t>‹#›</a:t>
            </a:fld>
            <a:r>
              <a:rPr lang="tr-TR" sz="1200" dirty="0" smtClean="0">
                <a:solidFill>
                  <a:srgbClr val="000000"/>
                </a:solidFill>
                <a:cs typeface="+mn-cs"/>
              </a:rPr>
              <a:t>/31</a:t>
            </a:r>
            <a:endParaRPr lang="en-AU" sz="12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2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50825" y="1989138"/>
            <a:ext cx="871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22531" name="Dikdörtgen 1"/>
          <p:cNvSpPr>
            <a:spLocks noChangeArrowheads="1"/>
          </p:cNvSpPr>
          <p:nvPr/>
        </p:nvSpPr>
        <p:spPr bwMode="auto">
          <a:xfrm>
            <a:off x="1187624" y="4005064"/>
            <a:ext cx="734644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Comic Sans MS" pitchFamily="66" charset="0"/>
              </a:rPr>
              <a:t>Yrd.Doç.Dr</a:t>
            </a:r>
            <a:r>
              <a:rPr lang="tr-TR" sz="2400" dirty="0" smtClean="0">
                <a:latin typeface="Comic Sans MS" pitchFamily="66" charset="0"/>
              </a:rPr>
              <a:t>. Güzide Öncü EROĞLU PEKTAŞ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Comic Sans MS" pitchFamily="66" charset="0"/>
              </a:rPr>
              <a:t>Orkun ERDEM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Comic Sans MS" pitchFamily="66" charset="0"/>
              </a:rPr>
              <a:t>Dr. </a:t>
            </a:r>
            <a:r>
              <a:rPr lang="tr-TR" sz="2400" dirty="0">
                <a:latin typeface="Comic Sans MS" pitchFamily="66" charset="0"/>
              </a:rPr>
              <a:t>Erkan </a:t>
            </a:r>
            <a:r>
              <a:rPr lang="tr-TR" sz="2400" dirty="0" smtClean="0">
                <a:latin typeface="Comic Sans MS" pitchFamily="66" charset="0"/>
              </a:rPr>
              <a:t>YILDIZ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Comic Sans MS" pitchFamily="66" charset="0"/>
              </a:rPr>
              <a:t>Dr. Mustafa </a:t>
            </a:r>
            <a:r>
              <a:rPr lang="tr-TR" sz="2400" dirty="0" smtClean="0">
                <a:latin typeface="Comic Sans MS" pitchFamily="66" charset="0"/>
              </a:rPr>
              <a:t>KARADENİZ       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971600" y="836712"/>
            <a:ext cx="7165304" cy="268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Sosyal Pazarlama Uygulamalarının Marka Aşkı Aracılığı Rolü İle Tüketici Satın Alma Davranışlarına Etkisi: Deterjan Pazarı Üzerinde Bir Araştırma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4080338" y="1124744"/>
            <a:ext cx="5028166" cy="532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000" dirty="0" smtClean="0">
                <a:latin typeface="Comic Sans MS" pitchFamily="66" charset="0"/>
              </a:rPr>
              <a:t>Hangi </a:t>
            </a:r>
            <a:r>
              <a:rPr lang="tr-TR" sz="3000" dirty="0">
                <a:latin typeface="Comic Sans MS" pitchFamily="66" charset="0"/>
              </a:rPr>
              <a:t>mal ve hizmetlerin satın </a:t>
            </a:r>
            <a:r>
              <a:rPr lang="tr-TR" sz="3000" dirty="0" smtClean="0">
                <a:latin typeface="Comic Sans MS" pitchFamily="66" charset="0"/>
              </a:rPr>
              <a:t>alınacağı, </a:t>
            </a:r>
            <a:r>
              <a:rPr lang="tr-TR" sz="3000" dirty="0">
                <a:latin typeface="Comic Sans MS" pitchFamily="66" charset="0"/>
              </a:rPr>
              <a:t>kimden, nasıl, nereden, ne zaman satın alınacağı ve satın alınıp alınmayacağına ilişkin bireylerin kararlarına ait </a:t>
            </a:r>
            <a:r>
              <a:rPr lang="tr-TR" sz="3000" dirty="0" smtClean="0">
                <a:latin typeface="Comic Sans MS" pitchFamily="66" charset="0"/>
              </a:rPr>
              <a:t>süreçler </a:t>
            </a:r>
            <a:r>
              <a:rPr lang="tr-TR" sz="3000" dirty="0" smtClean="0">
                <a:solidFill>
                  <a:srgbClr val="0000FF"/>
                </a:solidFill>
                <a:latin typeface="Comic Sans MS" pitchFamily="66" charset="0"/>
              </a:rPr>
              <a:t>tüketicinin satın alma davranışları</a:t>
            </a:r>
            <a:r>
              <a:rPr lang="tr-TR" sz="3000" dirty="0" smtClean="0">
                <a:latin typeface="Comic Sans MS" pitchFamily="66" charset="0"/>
              </a:rPr>
              <a:t> olarak ifade edilebilir.</a:t>
            </a:r>
            <a:endParaRPr lang="tr-TR" sz="3000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8100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9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-36512" y="1052736"/>
            <a:ext cx="4248472" cy="5535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600" dirty="0">
                <a:solidFill>
                  <a:srgbClr val="FF0000"/>
                </a:solidFill>
                <a:latin typeface="Comic Sans MS" pitchFamily="66" charset="0"/>
              </a:rPr>
              <a:t>Marka </a:t>
            </a:r>
            <a:r>
              <a:rPr lang="tr-TR" sz="2600" dirty="0" smtClean="0">
                <a:solidFill>
                  <a:srgbClr val="FF0000"/>
                </a:solidFill>
                <a:latin typeface="Comic Sans MS" pitchFamily="66" charset="0"/>
              </a:rPr>
              <a:t>aşkı</a:t>
            </a:r>
            <a:r>
              <a:rPr lang="tr-TR" sz="2600" dirty="0">
                <a:latin typeface="Comic Sans MS" pitchFamily="66" charset="0"/>
              </a:rPr>
              <a:t>; bir tüketicinin bir </a:t>
            </a:r>
            <a:r>
              <a:rPr lang="tr-TR" sz="2600" dirty="0">
                <a:solidFill>
                  <a:srgbClr val="0000FF"/>
                </a:solidFill>
                <a:latin typeface="Comic Sans MS" pitchFamily="66" charset="0"/>
              </a:rPr>
              <a:t>markaya karşı tutkulu bir şekilde olan bağlılık derecesi</a:t>
            </a:r>
            <a:r>
              <a:rPr lang="tr-TR" sz="2600" dirty="0">
                <a:latin typeface="Comic Sans MS" pitchFamily="66" charset="0"/>
              </a:rPr>
              <a:t>dir. Tüketici-marka ilişkisi bir </a:t>
            </a:r>
            <a:r>
              <a:rPr lang="tr-TR" sz="2600" dirty="0">
                <a:solidFill>
                  <a:srgbClr val="FF33CC"/>
                </a:solidFill>
                <a:latin typeface="Comic Sans MS" pitchFamily="66" charset="0"/>
              </a:rPr>
              <a:t>tüketicinin markayla olan bütün ilişkisi </a:t>
            </a:r>
            <a:r>
              <a:rPr lang="tr-TR" sz="2600" dirty="0">
                <a:latin typeface="Comic Sans MS" pitchFamily="66" charset="0"/>
              </a:rPr>
              <a:t>anlamına gelmektedir. Bu ilişkide, tüketici ve marka arasında kişiler arası olan bir ilişki mevcuttur.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79414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192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4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900432" y="188640"/>
            <a:ext cx="7560000" cy="648000"/>
            <a:chOff x="0" y="2203387"/>
            <a:chExt cx="8019273" cy="719732"/>
          </a:xfrm>
        </p:grpSpPr>
        <p:sp>
          <p:nvSpPr>
            <p:cNvPr id="3" name="Yuvarlatılmış Dikdörtgen 2"/>
            <p:cNvSpPr/>
            <p:nvPr/>
          </p:nvSpPr>
          <p:spPr>
            <a:xfrm>
              <a:off x="0" y="2203387"/>
              <a:ext cx="8019273" cy="719732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223852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Metodolojisi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Akış Çizelgesi: Öteki İşlem 8"/>
          <p:cNvSpPr/>
          <p:nvPr/>
        </p:nvSpPr>
        <p:spPr bwMode="auto">
          <a:xfrm>
            <a:off x="1068503" y="1412776"/>
            <a:ext cx="4932200" cy="578882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Modeli</a:t>
            </a:r>
          </a:p>
        </p:txBody>
      </p:sp>
      <p:sp>
        <p:nvSpPr>
          <p:cNvPr id="10" name="Akış Çizelgesi: Öteki İşlem 9"/>
          <p:cNvSpPr/>
          <p:nvPr/>
        </p:nvSpPr>
        <p:spPr bwMode="auto">
          <a:xfrm>
            <a:off x="1482335" y="2008829"/>
            <a:ext cx="4932200" cy="578882"/>
          </a:xfrm>
          <a:prstGeom prst="flowChartAlternateProcess">
            <a:avLst/>
          </a:prstGeom>
          <a:solidFill>
            <a:srgbClr val="FFCC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Hipotezleri</a:t>
            </a:r>
          </a:p>
        </p:txBody>
      </p:sp>
      <p:sp>
        <p:nvSpPr>
          <p:cNvPr id="11" name="Akış Çizelgesi: Öteki İşlem 10"/>
          <p:cNvSpPr/>
          <p:nvPr/>
        </p:nvSpPr>
        <p:spPr bwMode="auto">
          <a:xfrm>
            <a:off x="1799960" y="2607520"/>
            <a:ext cx="4932200" cy="578882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latin typeface="Comic Sans MS" panose="030F0702030302020204" pitchFamily="66" charset="0"/>
              </a:rPr>
              <a:t>Araştırmanın Değişkenleri</a:t>
            </a:r>
            <a:endParaRPr kumimoji="0" lang="tr-TR" sz="2800" b="1" i="0" u="none" strike="noStrike" cap="none" normalizeH="0" baseline="0" dirty="0" smtClean="0">
              <a:ln>
                <a:noFill/>
              </a:ln>
              <a:effectLst/>
              <a:latin typeface="Comic Sans MS" panose="030F0702030302020204" pitchFamily="66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359880" y="1478431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791928" y="2018732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1079960" y="2620647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Akış Çizelgesi: Öteki İşlem 14"/>
          <p:cNvSpPr/>
          <p:nvPr/>
        </p:nvSpPr>
        <p:spPr bwMode="auto">
          <a:xfrm>
            <a:off x="2268440" y="3160957"/>
            <a:ext cx="4932200" cy="578882"/>
          </a:xfrm>
          <a:prstGeom prst="flowChartAlternateProcess">
            <a:avLst/>
          </a:prstGeom>
          <a:solidFill>
            <a:srgbClr val="66FF33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Örnekleme Süreci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512008" y="3174084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Akış Çizelgesi: Öteki İşlem 16"/>
          <p:cNvSpPr/>
          <p:nvPr/>
        </p:nvSpPr>
        <p:spPr bwMode="auto">
          <a:xfrm>
            <a:off x="2628560" y="3737021"/>
            <a:ext cx="4932200" cy="578882"/>
          </a:xfrm>
          <a:prstGeom prst="flowChartAlternateProcess">
            <a:avLst/>
          </a:prstGeom>
          <a:solidFill>
            <a:srgbClr val="FFFF00"/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Veri Toplama Yöntemi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872048" y="3740296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Akış Çizelgesi: Öteki İşlem 18"/>
          <p:cNvSpPr/>
          <p:nvPr/>
        </p:nvSpPr>
        <p:spPr bwMode="auto">
          <a:xfrm>
            <a:off x="3312208" y="4313085"/>
            <a:ext cx="4932200" cy="57888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Veri Değerlendirme Tekniği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2559216" y="4358751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1" name="Akış Çizelgesi: Öteki İşlem 20"/>
          <p:cNvSpPr/>
          <p:nvPr/>
        </p:nvSpPr>
        <p:spPr bwMode="auto">
          <a:xfrm>
            <a:off x="3744256" y="4889149"/>
            <a:ext cx="4932200" cy="578882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762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r-TR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Kullanılan Ölçeklerin Testi</a:t>
            </a:r>
            <a:endParaRPr kumimoji="0" lang="tr-TR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3024176" y="4934815"/>
            <a:ext cx="752992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6402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152400" y="704938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tr-TR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55650" algn="l"/>
              </a:tabLst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165675" y="3378118"/>
            <a:ext cx="3312000" cy="1188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000" dirty="0" smtClean="0">
                <a:latin typeface="Comic Sans MS" panose="030F0702030302020204" pitchFamily="66" charset="0"/>
              </a:rPr>
              <a:t>Sosyal Pazarlama Uygulamaları </a:t>
            </a:r>
            <a:r>
              <a:rPr lang="tr-TR" sz="2000" b="1" dirty="0" smtClean="0">
                <a:latin typeface="Comic Sans MS" panose="030F0702030302020204" pitchFamily="66" charset="0"/>
              </a:rPr>
              <a:t>(S_P)</a:t>
            </a:r>
            <a:endParaRPr lang="tr-TR" sz="2000" b="1" dirty="0">
              <a:latin typeface="Comic Sans MS" panose="030F0702030302020204" pitchFamily="66" charset="0"/>
            </a:endParaRPr>
          </a:p>
        </p:txBody>
      </p:sp>
      <p:grpSp>
        <p:nvGrpSpPr>
          <p:cNvPr id="63" name="Grup 62"/>
          <p:cNvGrpSpPr/>
          <p:nvPr/>
        </p:nvGrpSpPr>
        <p:grpSpPr>
          <a:xfrm>
            <a:off x="900432" y="188640"/>
            <a:ext cx="7560000" cy="648000"/>
            <a:chOff x="0" y="2203387"/>
            <a:chExt cx="8019273" cy="71973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4" name="Yuvarlatılmış Dikdörtgen 63"/>
            <p:cNvSpPr/>
            <p:nvPr/>
          </p:nvSpPr>
          <p:spPr>
            <a:xfrm>
              <a:off x="0" y="2203387"/>
              <a:ext cx="8019273" cy="719732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Yuvarlatılmış Dikdörtgen 4"/>
            <p:cNvSpPr/>
            <p:nvPr/>
          </p:nvSpPr>
          <p:spPr>
            <a:xfrm>
              <a:off x="35134" y="2238521"/>
              <a:ext cx="7949005" cy="6494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Modeli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Oval 26"/>
          <p:cNvSpPr/>
          <p:nvPr/>
        </p:nvSpPr>
        <p:spPr>
          <a:xfrm>
            <a:off x="3275856" y="1474379"/>
            <a:ext cx="3312000" cy="1188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000" b="1" dirty="0" smtClean="0">
                <a:latin typeface="Comic Sans MS" panose="030F0702030302020204" pitchFamily="66" charset="0"/>
              </a:rPr>
              <a:t>Marka Aşkı (M_A)</a:t>
            </a:r>
            <a:endParaRPr lang="tr-TR" sz="2000" b="1" dirty="0">
              <a:latin typeface="Comic Sans MS" panose="030F0702030302020204" pitchFamily="66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724496" y="3356992"/>
            <a:ext cx="3312000" cy="11880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000" b="1" dirty="0" smtClean="0">
                <a:latin typeface="Comic Sans MS" panose="030F0702030302020204" pitchFamily="66" charset="0"/>
              </a:rPr>
              <a:t>Tüketici Satın Alma Davranışları (S_D)</a:t>
            </a:r>
            <a:endParaRPr lang="tr-TR" sz="2000" b="1" dirty="0">
              <a:latin typeface="Comic Sans MS" panose="030F0702030302020204" pitchFamily="66" charset="0"/>
            </a:endParaRPr>
          </a:p>
        </p:txBody>
      </p:sp>
      <p:cxnSp>
        <p:nvCxnSpPr>
          <p:cNvPr id="7" name="Düz Ok Bağlayıcısı 6"/>
          <p:cNvCxnSpPr>
            <a:stCxn id="39" idx="6"/>
            <a:endCxn id="29" idx="2"/>
          </p:cNvCxnSpPr>
          <p:nvPr/>
        </p:nvCxnSpPr>
        <p:spPr>
          <a:xfrm flipV="1">
            <a:off x="3477675" y="3950992"/>
            <a:ext cx="2246821" cy="2112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>
            <a:stCxn id="39" idx="6"/>
            <a:endCxn id="27" idx="4"/>
          </p:cNvCxnSpPr>
          <p:nvPr/>
        </p:nvCxnSpPr>
        <p:spPr>
          <a:xfrm flipV="1">
            <a:off x="3477675" y="2662379"/>
            <a:ext cx="1454181" cy="130973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>
            <a:stCxn id="27" idx="4"/>
          </p:cNvCxnSpPr>
          <p:nvPr/>
        </p:nvCxnSpPr>
        <p:spPr>
          <a:xfrm>
            <a:off x="4931856" y="2662379"/>
            <a:ext cx="864464" cy="124521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1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rgbClr val="FFCC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Hipotezleri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95536" y="1412776"/>
            <a:ext cx="8280920" cy="4428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2600" dirty="0" smtClean="0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tr-TR" sz="2600" baseline="-25000" dirty="0" smtClean="0">
                <a:solidFill>
                  <a:srgbClr val="0000FF"/>
                </a:solidFill>
                <a:latin typeface="Comic Sans MS" pitchFamily="66" charset="0"/>
              </a:rPr>
              <a:t>1</a:t>
            </a:r>
            <a:r>
              <a:rPr lang="tr-TR" sz="2600" dirty="0" smtClean="0">
                <a:latin typeface="Comic Sans MS" pitchFamily="66" charset="0"/>
              </a:rPr>
              <a:t>:</a:t>
            </a:r>
            <a:r>
              <a:rPr lang="tr-TR" sz="2600" b="0" dirty="0" smtClean="0">
                <a:latin typeface="Comic Sans MS" pitchFamily="66" charset="0"/>
              </a:rPr>
              <a:t> </a:t>
            </a:r>
            <a:r>
              <a:rPr lang="tr-TR" sz="2600" b="0" dirty="0">
                <a:latin typeface="Comic Sans MS" pitchFamily="66" charset="0"/>
              </a:rPr>
              <a:t>Sosyal pazarlama uygulamaları tüketici satın alma davranışlarını pozitif yönde etkiler.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2600" dirty="0" smtClean="0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tr-TR" sz="2600" baseline="-25000" dirty="0" smtClean="0">
                <a:solidFill>
                  <a:srgbClr val="0000FF"/>
                </a:solidFill>
                <a:latin typeface="Comic Sans MS" pitchFamily="66" charset="0"/>
              </a:rPr>
              <a:t>2</a:t>
            </a:r>
            <a:r>
              <a:rPr lang="tr-TR" sz="2600" dirty="0" smtClean="0">
                <a:latin typeface="Comic Sans MS" pitchFamily="66" charset="0"/>
              </a:rPr>
              <a:t>: </a:t>
            </a:r>
            <a:r>
              <a:rPr lang="tr-TR" sz="2600" b="0" dirty="0">
                <a:latin typeface="Comic Sans MS" pitchFamily="66" charset="0"/>
              </a:rPr>
              <a:t>: Sosyal pazarlama uygulamaları marka aşkını pozitif yönde etkiler</a:t>
            </a:r>
            <a:r>
              <a:rPr lang="tr-TR" sz="2600" b="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2600" dirty="0" smtClean="0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tr-TR" sz="2600" baseline="-25000" dirty="0" smtClean="0">
                <a:solidFill>
                  <a:srgbClr val="0000FF"/>
                </a:solidFill>
                <a:latin typeface="Comic Sans MS" pitchFamily="66" charset="0"/>
              </a:rPr>
              <a:t>3</a:t>
            </a:r>
            <a:r>
              <a:rPr lang="tr-TR" sz="2600" dirty="0" smtClean="0">
                <a:latin typeface="Comic Sans MS" pitchFamily="66" charset="0"/>
              </a:rPr>
              <a:t>:</a:t>
            </a:r>
            <a:r>
              <a:rPr lang="tr-TR" sz="2600" b="0" dirty="0" smtClean="0">
                <a:latin typeface="Comic Sans MS" pitchFamily="66" charset="0"/>
              </a:rPr>
              <a:t> </a:t>
            </a:r>
            <a:r>
              <a:rPr lang="tr-TR" sz="2600" b="0" dirty="0">
                <a:latin typeface="Comic Sans MS" pitchFamily="66" charset="0"/>
              </a:rPr>
              <a:t>Marka aşkı tüketici satın alma davranışlarını pozitif yönde etkiler</a:t>
            </a:r>
            <a:r>
              <a:rPr lang="tr-TR" sz="2600" b="0" dirty="0" smtClean="0">
                <a:latin typeface="Comic Sans MS" pitchFamily="66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2600" dirty="0" smtClean="0">
                <a:solidFill>
                  <a:srgbClr val="0000FF"/>
                </a:solidFill>
                <a:latin typeface="Comic Sans MS" pitchFamily="66" charset="0"/>
              </a:rPr>
              <a:t>H</a:t>
            </a:r>
            <a:r>
              <a:rPr lang="tr-TR" sz="2600" baseline="-25000" dirty="0" smtClean="0">
                <a:solidFill>
                  <a:srgbClr val="0000FF"/>
                </a:solidFill>
                <a:latin typeface="Comic Sans MS" pitchFamily="66" charset="0"/>
              </a:rPr>
              <a:t>4</a:t>
            </a:r>
            <a:r>
              <a:rPr lang="tr-TR" sz="2600" dirty="0" smtClean="0">
                <a:latin typeface="Comic Sans MS" pitchFamily="66" charset="0"/>
              </a:rPr>
              <a:t>: </a:t>
            </a:r>
            <a:r>
              <a:rPr lang="tr-TR" sz="2600" b="0" dirty="0">
                <a:latin typeface="Comic Sans MS" pitchFamily="66" charset="0"/>
              </a:rPr>
              <a:t>Sosyal pazarlama uygulamaları ile tüketici satın alma davranışlarını arasındaki ilişkide marka aşkının aracılık rolü vardır.</a:t>
            </a:r>
          </a:p>
        </p:txBody>
      </p:sp>
    </p:spTree>
    <p:extLst>
      <p:ext uri="{BB962C8B-B14F-4D97-AF65-F5344CB8AC3E}">
        <p14:creationId xmlns:p14="http://schemas.microsoft.com/office/powerpoint/2010/main" val="204303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Araştırmanın Değişkenleri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11179"/>
              </p:ext>
            </p:extLst>
          </p:nvPr>
        </p:nvGraphicFramePr>
        <p:xfrm>
          <a:off x="467544" y="1522057"/>
          <a:ext cx="8208912" cy="4001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2529"/>
                <a:gridCol w="2313421"/>
                <a:gridCol w="1268650"/>
                <a:gridCol w="3134312"/>
              </a:tblGrid>
              <a:tr h="800888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omic Sans MS" pitchFamily="66" charset="0"/>
                        </a:rPr>
                        <a:t>Değişken </a:t>
                      </a:r>
                      <a:r>
                        <a:rPr lang="tr-TR" sz="2400" b="1" baseline="0" dirty="0" smtClean="0">
                          <a:latin typeface="Comic Sans MS" pitchFamily="66" charset="0"/>
                        </a:rPr>
                        <a:t>Türü</a:t>
                      </a:r>
                      <a:endParaRPr lang="tr-TR" sz="24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omic Sans MS" pitchFamily="66" charset="0"/>
                        </a:rPr>
                        <a:t>Değişken</a:t>
                      </a:r>
                      <a:endParaRPr lang="tr-TR" sz="24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omic Sans MS" pitchFamily="66" charset="0"/>
                        </a:rPr>
                        <a:t>İfade Sayısı</a:t>
                      </a:r>
                      <a:endParaRPr lang="tr-TR" sz="2400" b="1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omic Sans MS" pitchFamily="66" charset="0"/>
                        </a:rPr>
                        <a:t>Kaynak</a:t>
                      </a:r>
                      <a:endParaRPr lang="tr-TR" sz="24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78863"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err="1" smtClean="0">
                          <a:latin typeface="Comic Sans MS" pitchFamily="66" charset="0"/>
                        </a:rPr>
                        <a:t>Egzojen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Sosyal</a:t>
                      </a:r>
                      <a:r>
                        <a:rPr lang="tr-TR" sz="2400" b="0" baseline="0" dirty="0" smtClean="0">
                          <a:latin typeface="Comic Sans MS" pitchFamily="66" charset="0"/>
                        </a:rPr>
                        <a:t> Pazarlama Uygulamaları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9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 smtClean="0">
                          <a:latin typeface="Comic Sans MS" pitchFamily="66" charset="0"/>
                        </a:rPr>
                        <a:t>Mert (2012)</a:t>
                      </a:r>
                      <a:endParaRPr lang="tr-TR" sz="2000" b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707904"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0" dirty="0" err="1" smtClean="0">
                          <a:latin typeface="Comic Sans MS" pitchFamily="66" charset="0"/>
                        </a:rPr>
                        <a:t>Endojen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Tüketici</a:t>
                      </a:r>
                      <a:r>
                        <a:rPr lang="tr-TR" sz="2400" b="0" baseline="0" dirty="0" smtClean="0">
                          <a:latin typeface="Comic Sans MS" pitchFamily="66" charset="0"/>
                        </a:rPr>
                        <a:t> Satın Alma Davranışları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6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 err="1" smtClean="0">
                          <a:latin typeface="Comic Sans MS" pitchFamily="66" charset="0"/>
                        </a:rPr>
                        <a:t>Penpece</a:t>
                      </a:r>
                      <a:r>
                        <a:rPr lang="tr-TR" sz="2000" b="0" baseline="0" dirty="0" smtClean="0">
                          <a:latin typeface="Comic Sans MS" pitchFamily="66" charset="0"/>
                        </a:rPr>
                        <a:t> (2006)</a:t>
                      </a:r>
                      <a:endParaRPr lang="tr-TR" sz="2000" b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800888">
                <a:tc vMerge="1">
                  <a:txBody>
                    <a:bodyPr/>
                    <a:lstStyle/>
                    <a:p>
                      <a:pPr algn="ctr"/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Marka Aşkı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0" dirty="0" smtClean="0">
                          <a:latin typeface="Comic Sans MS" pitchFamily="66" charset="0"/>
                        </a:rPr>
                        <a:t>6</a:t>
                      </a:r>
                      <a:endParaRPr lang="tr-TR" sz="2400" b="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0" dirty="0" err="1" smtClean="0">
                          <a:latin typeface="Comic Sans MS" pitchFamily="66" charset="0"/>
                        </a:rPr>
                        <a:t>Rodrigues</a:t>
                      </a:r>
                      <a:r>
                        <a:rPr lang="tr-TR" sz="2000" b="0" baseline="0" dirty="0" smtClean="0">
                          <a:latin typeface="Comic Sans MS" pitchFamily="66" charset="0"/>
                        </a:rPr>
                        <a:t> ve </a:t>
                      </a:r>
                      <a:r>
                        <a:rPr lang="tr-TR" sz="2000" b="0" baseline="0" dirty="0" err="1" smtClean="0">
                          <a:latin typeface="Comic Sans MS" pitchFamily="66" charset="0"/>
                        </a:rPr>
                        <a:t>Ries</a:t>
                      </a:r>
                      <a:r>
                        <a:rPr lang="tr-TR" sz="2000" b="0" dirty="0" smtClean="0">
                          <a:latin typeface="Comic Sans MS" pitchFamily="66" charset="0"/>
                        </a:rPr>
                        <a:t> (2013)</a:t>
                      </a:r>
                      <a:endParaRPr lang="tr-TR" sz="2000" b="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64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rgbClr val="66FF33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Örnekleme</a:t>
            </a:r>
            <a:r>
              <a:rPr kumimoji="0" lang="tr-TR" sz="36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Süreci</a:t>
            </a:r>
            <a:endParaRPr kumimoji="0" lang="tr-TR" sz="3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7504" y="1772816"/>
            <a:ext cx="4032448" cy="93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tr-TR" sz="2400" b="1" dirty="0" smtClean="0">
                <a:latin typeface="Comic Sans MS" panose="030F0702030302020204" pitchFamily="66" charset="0"/>
              </a:rPr>
              <a:t>1. Araştırma Evreni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07504" y="2708920"/>
            <a:ext cx="4032448" cy="93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tr-TR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2. Örneklem Çerçevesi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107504" y="3645024"/>
            <a:ext cx="4032448" cy="93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>
            <a:defPPr>
              <a:defRPr lang="tr-TR"/>
            </a:defPPr>
            <a:lvl1pPr algn="ctr">
              <a:lnSpc>
                <a:spcPct val="114000"/>
              </a:lnSpc>
              <a:defRPr sz="2400" b="1">
                <a:latin typeface="Comic Sans MS" panose="030F0702030302020204" pitchFamily="66" charset="0"/>
              </a:defRPr>
            </a:lvl1pPr>
          </a:lstStyle>
          <a:p>
            <a:pPr algn="just"/>
            <a:r>
              <a:rPr lang="tr-TR" dirty="0" smtClean="0"/>
              <a:t>3. Örneklem Büyüklüğü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107504" y="4581128"/>
            <a:ext cx="4032448" cy="93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>
            <a:defPPr>
              <a:defRPr lang="tr-TR"/>
            </a:defPPr>
            <a:lvl1pPr algn="ctr">
              <a:lnSpc>
                <a:spcPct val="114000"/>
              </a:lnSpc>
              <a:defRPr sz="2400" b="1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algn="just"/>
            <a:r>
              <a:rPr lang="tr-TR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4. Örneklem Tekniği</a:t>
            </a:r>
            <a:endParaRPr lang="tr-TR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Sağ Ok 12"/>
          <p:cNvSpPr/>
          <p:nvPr/>
        </p:nvSpPr>
        <p:spPr>
          <a:xfrm>
            <a:off x="4391560" y="1916832"/>
            <a:ext cx="468472" cy="66383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rgbClr val="66FF33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5004048" y="1772816"/>
            <a:ext cx="4032448" cy="9343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Çamaşır deterjanı kullanan tüketiciler</a:t>
            </a:r>
          </a:p>
        </p:txBody>
      </p:sp>
      <p:sp>
        <p:nvSpPr>
          <p:cNvPr id="15" name="Sağ Ok 14"/>
          <p:cNvSpPr/>
          <p:nvPr/>
        </p:nvSpPr>
        <p:spPr>
          <a:xfrm>
            <a:off x="4355976" y="2837170"/>
            <a:ext cx="468472" cy="66383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Sağ Ok 15"/>
          <p:cNvSpPr/>
          <p:nvPr/>
        </p:nvSpPr>
        <p:spPr>
          <a:xfrm>
            <a:off x="4355976" y="3789040"/>
            <a:ext cx="468472" cy="66383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Sağ Ok 16"/>
          <p:cNvSpPr/>
          <p:nvPr/>
        </p:nvSpPr>
        <p:spPr>
          <a:xfrm>
            <a:off x="4355976" y="4653136"/>
            <a:ext cx="468472" cy="66383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004048" y="2708918"/>
            <a:ext cx="4032448" cy="936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100" b="1" dirty="0" smtClean="0">
                <a:latin typeface="Comic Sans MS" panose="030F0702030302020204" pitchFamily="66" charset="0"/>
              </a:rPr>
              <a:t>Çalışmanın evreni ideal evren olduğundan ulaşılamamıştır</a:t>
            </a:r>
          </a:p>
        </p:txBody>
      </p:sp>
      <p:sp>
        <p:nvSpPr>
          <p:cNvPr id="19" name="Metin kutusu 18"/>
          <p:cNvSpPr txBox="1"/>
          <p:nvPr/>
        </p:nvSpPr>
        <p:spPr>
          <a:xfrm>
            <a:off x="4983513" y="3645024"/>
            <a:ext cx="4032448" cy="9360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rPr>
              <a:t>n=384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5004048" y="4581128"/>
            <a:ext cx="4032448" cy="93435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2400" b="1" dirty="0" smtClean="0">
                <a:latin typeface="Comic Sans MS" panose="030F0702030302020204" pitchFamily="66" charset="0"/>
              </a:rPr>
              <a:t>Olasılığı Dayalı Olmayan</a:t>
            </a:r>
            <a:r>
              <a:rPr lang="tr-TR" sz="2400" b="1" dirty="0"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latin typeface="Comic Sans MS" panose="030F0702030302020204" pitchFamily="66" charset="0"/>
              </a:rPr>
              <a:t>Kolayda Örnekleme</a:t>
            </a:r>
          </a:p>
        </p:txBody>
      </p:sp>
    </p:spTree>
    <p:extLst>
      <p:ext uri="{BB962C8B-B14F-4D97-AF65-F5344CB8AC3E}">
        <p14:creationId xmlns:p14="http://schemas.microsoft.com/office/powerpoint/2010/main" val="6894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rgbClr val="FFFF00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Veri Toplama Yöntemi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0" y="1340768"/>
            <a:ext cx="2483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latin typeface="Comic Sans MS" pitchFamily="66" charset="0"/>
              </a:rPr>
              <a:t>Demografik 6 Soru 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4" name="Sol Sağ Ok 3"/>
          <p:cNvSpPr/>
          <p:nvPr/>
        </p:nvSpPr>
        <p:spPr>
          <a:xfrm>
            <a:off x="2555776" y="1124744"/>
            <a:ext cx="3913787" cy="1484133"/>
          </a:xfrm>
          <a:prstGeom prst="leftRightArrow">
            <a:avLst>
              <a:gd name="adj1" fmla="val 4632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3600" b="1" dirty="0" smtClean="0">
                <a:latin typeface="Comic Sans MS" panose="030F0702030302020204" pitchFamily="66" charset="0"/>
              </a:rPr>
              <a:t>Anket</a:t>
            </a:r>
            <a:endParaRPr lang="tr-TR" sz="3600" b="1" dirty="0">
              <a:latin typeface="Comic Sans MS" panose="030F0702030302020204" pitchFamily="66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372200" y="1412776"/>
            <a:ext cx="2674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Comic Sans MS" panose="030F0702030302020204" pitchFamily="66" charset="0"/>
              </a:rPr>
              <a:t>Değişkenleri Ölçen 21 Soru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01" y="3284984"/>
            <a:ext cx="2388171" cy="179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ağ Ok 5"/>
          <p:cNvSpPr/>
          <p:nvPr/>
        </p:nvSpPr>
        <p:spPr>
          <a:xfrm>
            <a:off x="3420961" y="3589939"/>
            <a:ext cx="1367063" cy="936104"/>
          </a:xfrm>
          <a:prstGeom prst="rightArrow">
            <a:avLst>
              <a:gd name="adj1" fmla="val 0"/>
              <a:gd name="adj2" fmla="val 22299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4986453" y="3717032"/>
            <a:ext cx="2537875" cy="681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600" b="1" dirty="0" smtClean="0">
                <a:latin typeface="Comic Sans MS" panose="030F0702030302020204" pitchFamily="66" charset="0"/>
              </a:rPr>
              <a:t>500 Anket</a:t>
            </a:r>
          </a:p>
        </p:txBody>
      </p:sp>
      <p:sp>
        <p:nvSpPr>
          <p:cNvPr id="7" name="Aşağı Ok 6"/>
          <p:cNvSpPr/>
          <p:nvPr/>
        </p:nvSpPr>
        <p:spPr>
          <a:xfrm>
            <a:off x="5743552" y="4509120"/>
            <a:ext cx="772664" cy="978408"/>
          </a:xfrm>
          <a:prstGeom prst="downArrow">
            <a:avLst>
              <a:gd name="adj1" fmla="val 543"/>
              <a:gd name="adj2" fmla="val 2112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dirty="0">
              <a:latin typeface="Comic Sans MS" panose="030F0702030302020204" pitchFamily="66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014266" y="5661248"/>
            <a:ext cx="2537875" cy="72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600" b="1" dirty="0" smtClean="0">
                <a:latin typeface="Comic Sans MS" panose="030F0702030302020204" pitchFamily="66" charset="0"/>
              </a:rPr>
              <a:t>331 Anket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6125896" y="4581128"/>
            <a:ext cx="1199367" cy="616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32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% 66</a:t>
            </a:r>
          </a:p>
        </p:txBody>
      </p:sp>
    </p:spTree>
    <p:extLst>
      <p:ext uri="{BB962C8B-B14F-4D97-AF65-F5344CB8AC3E}">
        <p14:creationId xmlns:p14="http://schemas.microsoft.com/office/powerpoint/2010/main" val="17035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Öteki İşlem 2"/>
          <p:cNvSpPr/>
          <p:nvPr/>
        </p:nvSpPr>
        <p:spPr bwMode="auto">
          <a:xfrm>
            <a:off x="900432" y="155168"/>
            <a:ext cx="7560000" cy="64800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Veri Değerlendirme Tekniği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2" b="13656"/>
          <a:stretch/>
        </p:blipFill>
        <p:spPr bwMode="auto">
          <a:xfrm>
            <a:off x="299851" y="1196752"/>
            <a:ext cx="427214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4967982" y="1628800"/>
            <a:ext cx="3924498" cy="223224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Comic Sans MS" pitchFamily="66" charset="0"/>
                <a:cs typeface="Arial" panose="020B0604020202020204" pitchFamily="34" charset="0"/>
              </a:rPr>
              <a:t>Yapısal Eşitlik Modellemesi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1793653" y="5301208"/>
            <a:ext cx="5514651" cy="864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sz="4400" spc="600" dirty="0" smtClean="0">
                <a:latin typeface="Comic Sans MS" panose="030F0702030302020204" pitchFamily="66" charset="0"/>
              </a:rPr>
              <a:t>SPSS AMOS 22</a:t>
            </a:r>
            <a:endParaRPr lang="tr-TR" sz="4400" b="1" spc="6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53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Kullanılan Ölçeklerin Testi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392196"/>
              </p:ext>
            </p:extLst>
          </p:nvPr>
        </p:nvGraphicFramePr>
        <p:xfrm>
          <a:off x="323530" y="1377290"/>
          <a:ext cx="8568950" cy="4643998"/>
        </p:xfrm>
        <a:graphic>
          <a:graphicData uri="http://schemas.openxmlformats.org/drawingml/2006/table">
            <a:tbl>
              <a:tblPr firstRow="1" firstCol="1" bandRow="1"/>
              <a:tblGrid>
                <a:gridCol w="2520278"/>
                <a:gridCol w="864096"/>
                <a:gridCol w="720080"/>
                <a:gridCol w="864096"/>
                <a:gridCol w="864096"/>
                <a:gridCol w="936104"/>
                <a:gridCol w="936104"/>
                <a:gridCol w="864096"/>
              </a:tblGrid>
              <a:tr h="6986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tr-TR" sz="1600" b="1" baseline="30000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df</a:t>
                      </a:r>
                      <a:endParaRPr lang="tr-TR" sz="200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X</a:t>
                      </a:r>
                      <a:r>
                        <a:rPr lang="tr-TR" sz="1600" b="1" baseline="3000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tr-TR" sz="1600" b="1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/df</a:t>
                      </a:r>
                      <a:endParaRPr lang="tr-TR" sz="200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GFI</a:t>
                      </a:r>
                      <a:endParaRPr lang="tr-TR" sz="200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CFI</a:t>
                      </a:r>
                      <a:endParaRPr lang="tr-TR" sz="200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RMSEA</a:t>
                      </a:r>
                      <a:endParaRPr lang="tr-TR" sz="2000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Çıkan</a:t>
                      </a:r>
                      <a:r>
                        <a:rPr lang="tr-TR" sz="1600" b="1" baseline="0" dirty="0" smtClean="0">
                          <a:solidFill>
                            <a:schemeClr val="bg1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İfade</a:t>
                      </a:r>
                      <a:endParaRPr lang="tr-TR" sz="1600" b="1" dirty="0">
                        <a:solidFill>
                          <a:schemeClr val="bg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789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Sosyal Pazarlama Uygulamaları Ölçeği</a:t>
                      </a:r>
                      <a:endParaRPr lang="tr-TR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31,136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14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2,224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0,97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0,95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0,061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2</a:t>
                      </a:r>
                      <a:endParaRPr lang="tr-TR" sz="20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890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Tüketici Satın Alma Davranışları Ölçeği</a:t>
                      </a:r>
                      <a:endParaRPr lang="tr-TR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6,146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1,229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0,99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0,99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0,026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9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Marka Aşkı Ölçeği</a:t>
                      </a:r>
                      <a:endParaRPr lang="tr-TR" sz="1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15,553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3,111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0,98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0,96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0,080</a:t>
                      </a:r>
                      <a:endParaRPr lang="tr-TR" sz="16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1</a:t>
                      </a:r>
                      <a:endParaRPr lang="tr-TR" sz="20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9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İyi Uyum </a:t>
                      </a: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Değerleri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≤3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≥0,90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≥0,97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≤0,05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Kabul Edilebilir Uyum </a:t>
                      </a:r>
                      <a:r>
                        <a:rPr lang="tr-TR" sz="16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Değerleri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≤4-5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0,89-0,85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≥0,95</a:t>
                      </a:r>
                      <a:endParaRPr lang="tr-TR" sz="200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1" dirty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0,06-0,08</a:t>
                      </a: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4212042127"/>
              </p:ext>
            </p:extLst>
          </p:nvPr>
        </p:nvGraphicFramePr>
        <p:xfrm>
          <a:off x="611560" y="1412776"/>
          <a:ext cx="801927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 5"/>
          <p:cNvGrpSpPr/>
          <p:nvPr/>
        </p:nvGrpSpPr>
        <p:grpSpPr>
          <a:xfrm>
            <a:off x="899592" y="188712"/>
            <a:ext cx="7560000" cy="648000"/>
            <a:chOff x="0" y="4964208"/>
            <a:chExt cx="7825672" cy="541667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7" name="Yuvarlatılmış Dikdörtgen 6"/>
            <p:cNvSpPr/>
            <p:nvPr/>
          </p:nvSpPr>
          <p:spPr>
            <a:xfrm>
              <a:off x="0" y="4964208"/>
              <a:ext cx="7825672" cy="541667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26442" y="4990650"/>
              <a:ext cx="7772788" cy="48878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Sunu Planı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054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Öteki İşlem 1"/>
          <p:cNvSpPr/>
          <p:nvPr/>
        </p:nvSpPr>
        <p:spPr bwMode="auto">
          <a:xfrm>
            <a:off x="900432" y="188712"/>
            <a:ext cx="7560000" cy="648000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Kullanılan Ölçeklerin Testi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314390"/>
              </p:ext>
            </p:extLst>
          </p:nvPr>
        </p:nvGraphicFramePr>
        <p:xfrm>
          <a:off x="971600" y="1412776"/>
          <a:ext cx="7272807" cy="4428000"/>
        </p:xfrm>
        <a:graphic>
          <a:graphicData uri="http://schemas.openxmlformats.org/drawingml/2006/table">
            <a:tbl>
              <a:tblPr firstRow="1" firstCol="1" bandRow="1"/>
              <a:tblGrid>
                <a:gridCol w="5256583"/>
                <a:gridCol w="2016224"/>
              </a:tblGrid>
              <a:tr h="101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Ölçekler</a:t>
                      </a:r>
                      <a:r>
                        <a:rPr lang="tr-TR" sz="2800" b="1" dirty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 </a:t>
                      </a:r>
                      <a:endParaRPr lang="tr-TR" sz="2800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err="1" smtClean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Cronbach</a:t>
                      </a:r>
                      <a:r>
                        <a:rPr lang="tr-TR" sz="2800" b="1" dirty="0" smtClean="0"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 Alfa</a:t>
                      </a:r>
                      <a:endParaRPr lang="tr-TR" sz="2800" b="1" dirty="0">
                        <a:solidFill>
                          <a:srgbClr val="0000FF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0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Sosyal Pazarlama Uygulamaları Ölçeği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0,72</a:t>
                      </a:r>
                      <a:endParaRPr lang="tr-TR" sz="2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008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Tüketici Satın Alma Davranışları Ölçeği</a:t>
                      </a:r>
                      <a:endParaRPr lang="tr-TR" sz="2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0,70</a:t>
                      </a:r>
                      <a:endParaRPr lang="tr-TR" sz="2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31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Marka Aşkı Ölçeği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b="1" dirty="0" smtClean="0">
                          <a:effectLst/>
                          <a:latin typeface="Comic Sans MS" pitchFamily="66" charset="0"/>
                          <a:ea typeface="Calibri"/>
                          <a:cs typeface="Times New Roman"/>
                        </a:rPr>
                        <a:t>0,74</a:t>
                      </a:r>
                      <a:endParaRPr lang="tr-TR" sz="2800" b="1" dirty="0"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546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900432" y="188640"/>
            <a:ext cx="7560000" cy="648000"/>
            <a:chOff x="0" y="2937408"/>
            <a:chExt cx="8019273" cy="719732"/>
          </a:xfrm>
        </p:grpSpPr>
        <p:sp>
          <p:nvSpPr>
            <p:cNvPr id="3" name="Yuvarlatılmış Dikdörtgen 2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6" name="Dikdörtgen 5"/>
          <p:cNvSpPr/>
          <p:nvPr/>
        </p:nvSpPr>
        <p:spPr>
          <a:xfrm>
            <a:off x="353009" y="1124744"/>
            <a:ext cx="8568952" cy="5250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dirty="0">
                <a:solidFill>
                  <a:srgbClr val="FF0000"/>
                </a:solidFill>
                <a:latin typeface="Comic Sans MS" pitchFamily="66" charset="0"/>
              </a:rPr>
              <a:t>Katılımcıların</a:t>
            </a:r>
            <a:r>
              <a:rPr lang="tr-TR" dirty="0">
                <a:latin typeface="Comic Sans MS" pitchFamily="66" charset="0"/>
              </a:rPr>
              <a:t>; </a:t>
            </a:r>
            <a:endParaRPr lang="tr-TR" dirty="0" smtClean="0">
              <a:latin typeface="Comic Sans MS" pitchFamily="66" charset="0"/>
            </a:endParaRP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%75,5’i </a:t>
            </a: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kadın</a:t>
            </a:r>
            <a:r>
              <a:rPr lang="tr-TR" dirty="0">
                <a:latin typeface="Comic Sans MS" pitchFamily="66" charset="0"/>
              </a:rPr>
              <a:t> (</a:t>
            </a:r>
            <a:r>
              <a:rPr lang="tr-TR" dirty="0" smtClean="0">
                <a:latin typeface="Comic Sans MS" pitchFamily="66" charset="0"/>
              </a:rPr>
              <a:t>N=250); %24,5’i </a:t>
            </a:r>
            <a:r>
              <a:rPr lang="tr-TR" dirty="0">
                <a:solidFill>
                  <a:srgbClr val="0000FF"/>
                </a:solidFill>
                <a:latin typeface="Comic Sans MS" pitchFamily="66" charset="0"/>
              </a:rPr>
              <a:t>erkek</a:t>
            </a:r>
            <a:r>
              <a:rPr lang="tr-TR" dirty="0">
                <a:latin typeface="Comic Sans MS" pitchFamily="66" charset="0"/>
              </a:rPr>
              <a:t>tir (</a:t>
            </a:r>
            <a:r>
              <a:rPr lang="tr-TR" dirty="0" smtClean="0">
                <a:latin typeface="Comic Sans MS" pitchFamily="66" charset="0"/>
              </a:rPr>
              <a:t>N=81).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%55,3’ü </a:t>
            </a:r>
            <a:r>
              <a:rPr lang="tr-TR" dirty="0">
                <a:solidFill>
                  <a:srgbClr val="FF33CC"/>
                </a:solidFill>
                <a:latin typeface="Comic Sans MS" pitchFamily="66" charset="0"/>
              </a:rPr>
              <a:t>evli </a:t>
            </a:r>
            <a:r>
              <a:rPr lang="tr-TR" dirty="0">
                <a:latin typeface="Comic Sans MS" pitchFamily="66" charset="0"/>
              </a:rPr>
              <a:t>(</a:t>
            </a:r>
            <a:r>
              <a:rPr lang="tr-TR" dirty="0" smtClean="0">
                <a:latin typeface="Comic Sans MS" pitchFamily="66" charset="0"/>
              </a:rPr>
              <a:t>N=183); %44,7’si </a:t>
            </a:r>
            <a:r>
              <a:rPr lang="tr-TR" dirty="0">
                <a:solidFill>
                  <a:srgbClr val="FF33CC"/>
                </a:solidFill>
                <a:latin typeface="Comic Sans MS" pitchFamily="66" charset="0"/>
              </a:rPr>
              <a:t>bekâr</a:t>
            </a:r>
            <a:r>
              <a:rPr lang="tr-TR" dirty="0">
                <a:latin typeface="Comic Sans MS" pitchFamily="66" charset="0"/>
              </a:rPr>
              <a:t>dır (</a:t>
            </a:r>
            <a:r>
              <a:rPr lang="tr-TR" dirty="0" smtClean="0">
                <a:latin typeface="Comic Sans MS" pitchFamily="66" charset="0"/>
              </a:rPr>
              <a:t>N=148).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%41,1’i </a:t>
            </a:r>
            <a:r>
              <a:rPr lang="tr-TR" dirty="0" smtClean="0">
                <a:solidFill>
                  <a:srgbClr val="33CC33"/>
                </a:solidFill>
                <a:latin typeface="Comic Sans MS" pitchFamily="66" charset="0"/>
              </a:rPr>
              <a:t>30-39 </a:t>
            </a:r>
            <a:r>
              <a:rPr lang="tr-TR" dirty="0">
                <a:solidFill>
                  <a:srgbClr val="33CC33"/>
                </a:solidFill>
                <a:latin typeface="Comic Sans MS" pitchFamily="66" charset="0"/>
              </a:rPr>
              <a:t>yaş </a:t>
            </a:r>
            <a:r>
              <a:rPr lang="tr-TR" dirty="0">
                <a:latin typeface="Comic Sans MS" pitchFamily="66" charset="0"/>
              </a:rPr>
              <a:t>aralığında (</a:t>
            </a:r>
            <a:r>
              <a:rPr lang="tr-TR" dirty="0" smtClean="0">
                <a:latin typeface="Comic Sans MS" pitchFamily="66" charset="0"/>
              </a:rPr>
              <a:t>N=136).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%36,9’u </a:t>
            </a:r>
            <a:r>
              <a:rPr lang="tr-TR" dirty="0" smtClean="0">
                <a:solidFill>
                  <a:srgbClr val="993300"/>
                </a:solidFill>
                <a:latin typeface="Comic Sans MS" pitchFamily="66" charset="0"/>
              </a:rPr>
              <a:t>üniversite mezunu </a:t>
            </a:r>
            <a:r>
              <a:rPr lang="tr-TR" dirty="0" smtClean="0">
                <a:latin typeface="Comic Sans MS" pitchFamily="66" charset="0"/>
              </a:rPr>
              <a:t>(N=122)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dirty="0" smtClean="0">
                <a:latin typeface="Comic Sans MS" pitchFamily="66" charset="0"/>
              </a:rPr>
              <a:t>%37,2’si </a:t>
            </a:r>
            <a:r>
              <a:rPr lang="tr-TR" dirty="0" smtClean="0">
                <a:solidFill>
                  <a:srgbClr val="00B0F0"/>
                </a:solidFill>
                <a:latin typeface="Comic Sans MS" pitchFamily="66" charset="0"/>
              </a:rPr>
              <a:t>2001-3000 TL </a:t>
            </a:r>
            <a:r>
              <a:rPr lang="tr-TR" dirty="0">
                <a:solidFill>
                  <a:srgbClr val="00B0F0"/>
                </a:solidFill>
                <a:latin typeface="Comic Sans MS" pitchFamily="66" charset="0"/>
              </a:rPr>
              <a:t>gelir aralığı</a:t>
            </a:r>
            <a:r>
              <a:rPr lang="tr-TR" dirty="0">
                <a:latin typeface="Comic Sans MS" pitchFamily="66" charset="0"/>
              </a:rPr>
              <a:t>ndadır (</a:t>
            </a:r>
            <a:r>
              <a:rPr lang="tr-TR" dirty="0" smtClean="0">
                <a:latin typeface="Comic Sans MS" pitchFamily="66" charset="0"/>
              </a:rPr>
              <a:t>N=123</a:t>
            </a:r>
            <a:r>
              <a:rPr lang="tr-TR" dirty="0">
                <a:latin typeface="Comic Sans MS" pitchFamily="66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85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429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-26838" y="4581128"/>
            <a:ext cx="9180512" cy="5539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X</a:t>
            </a:r>
            <a:r>
              <a:rPr lang="tr-TR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:70,911; df:43; X</a:t>
            </a:r>
            <a:r>
              <a:rPr lang="tr-TR" sz="2000" baseline="30000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tr-TR" sz="2000" dirty="0" smtClean="0">
                <a:solidFill>
                  <a:schemeClr val="bg1"/>
                </a:solidFill>
                <a:latin typeface="Comic Sans MS" pitchFamily="66" charset="0"/>
              </a:rPr>
              <a:t>/df:1,649; GFI:0,96; CFI:0,95; RMSEA:0,044</a:t>
            </a:r>
            <a:endParaRPr lang="tr-T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Oval 5"/>
          <p:cNvSpPr/>
          <p:nvPr/>
        </p:nvSpPr>
        <p:spPr>
          <a:xfrm>
            <a:off x="6243950" y="1484784"/>
            <a:ext cx="360040" cy="360000"/>
          </a:xfrm>
          <a:prstGeom prst="ellipse">
            <a:avLst/>
          </a:prstGeom>
          <a:noFill/>
          <a:ln w="57150">
            <a:solidFill>
              <a:srgbClr val="FF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16" name="Metin kutusu 3"/>
          <p:cNvSpPr txBox="1"/>
          <p:nvPr/>
        </p:nvSpPr>
        <p:spPr>
          <a:xfrm>
            <a:off x="1475656" y="4005064"/>
            <a:ext cx="655949" cy="419859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tr-TR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SP9</a:t>
            </a:r>
            <a:endParaRPr lang="tr-TR" sz="20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Oval 5"/>
          <p:cNvSpPr/>
          <p:nvPr/>
        </p:nvSpPr>
        <p:spPr>
          <a:xfrm>
            <a:off x="4439278" y="1916832"/>
            <a:ext cx="360040" cy="3600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299381"/>
              </p:ext>
            </p:extLst>
          </p:nvPr>
        </p:nvGraphicFramePr>
        <p:xfrm>
          <a:off x="251520" y="5229200"/>
          <a:ext cx="8648537" cy="1170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7630"/>
                <a:gridCol w="912168"/>
                <a:gridCol w="867630"/>
                <a:gridCol w="1229143"/>
                <a:gridCol w="1012235"/>
                <a:gridCol w="1012235"/>
                <a:gridCol w="939933"/>
                <a:gridCol w="1807563"/>
              </a:tblGrid>
              <a:tr h="585000">
                <a:tc gridSpan="3">
                  <a:txBody>
                    <a:bodyPr/>
                    <a:lstStyle/>
                    <a:p>
                      <a:pPr algn="ctr"/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β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S.E.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C.R.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R</a:t>
                      </a:r>
                      <a:r>
                        <a:rPr lang="tr-TR" sz="2000" b="1" baseline="30000" dirty="0" smtClean="0">
                          <a:latin typeface="Comic Sans MS" pitchFamily="66" charset="0"/>
                        </a:rPr>
                        <a:t>2</a:t>
                      </a:r>
                      <a:endParaRPr lang="tr-TR" sz="2000" b="1" baseline="30000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500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S_D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S_P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0,65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0,113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8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5,086</a:t>
                      </a:r>
                      <a:endParaRPr lang="tr-TR" sz="18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***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b="1" kern="12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0,42</a:t>
                      </a:r>
                      <a:endParaRPr lang="tr-TR" sz="2000" b="1" kern="12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47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4566"/>
            <a:ext cx="6599407" cy="578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-36512" y="5949280"/>
            <a:ext cx="9180512" cy="553998"/>
          </a:xfrm>
          <a:prstGeom prst="rect">
            <a:avLst/>
          </a:prstGeom>
          <a:solidFill>
            <a:srgbClr val="66FF33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000" dirty="0" smtClean="0">
                <a:latin typeface="Comic Sans MS" pitchFamily="66" charset="0"/>
              </a:rPr>
              <a:t>X</a:t>
            </a:r>
            <a:r>
              <a:rPr lang="tr-TR" sz="2000" baseline="30000" dirty="0" smtClean="0">
                <a:latin typeface="Comic Sans MS" pitchFamily="66" charset="0"/>
              </a:rPr>
              <a:t>2</a:t>
            </a:r>
            <a:r>
              <a:rPr lang="tr-TR" sz="2000" dirty="0" smtClean="0">
                <a:latin typeface="Comic Sans MS" pitchFamily="66" charset="0"/>
              </a:rPr>
              <a:t>:149,698; df:87; X</a:t>
            </a:r>
            <a:r>
              <a:rPr lang="tr-TR" sz="2000" baseline="30000" dirty="0" smtClean="0">
                <a:latin typeface="Comic Sans MS" pitchFamily="66" charset="0"/>
              </a:rPr>
              <a:t>2</a:t>
            </a:r>
            <a:r>
              <a:rPr lang="tr-TR" sz="2000" dirty="0" smtClean="0">
                <a:latin typeface="Comic Sans MS" pitchFamily="66" charset="0"/>
              </a:rPr>
              <a:t>/df:1,721; GFI:0,94; CFI:0,93; RMSEA:0,047</a:t>
            </a:r>
            <a:endParaRPr lang="tr-TR" sz="2000" dirty="0">
              <a:latin typeface="Comic Sans MS" pitchFamily="66" charset="0"/>
            </a:endParaRPr>
          </a:p>
        </p:txBody>
      </p:sp>
      <p:sp>
        <p:nvSpPr>
          <p:cNvPr id="10" name="Oval 5"/>
          <p:cNvSpPr/>
          <p:nvPr/>
        </p:nvSpPr>
        <p:spPr>
          <a:xfrm>
            <a:off x="5780370" y="3858718"/>
            <a:ext cx="360040" cy="360000"/>
          </a:xfrm>
          <a:prstGeom prst="ellipse">
            <a:avLst/>
          </a:prstGeom>
          <a:noFill/>
          <a:ln w="57150">
            <a:solidFill>
              <a:srgbClr val="FF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12" name="Oval 5"/>
          <p:cNvSpPr/>
          <p:nvPr/>
        </p:nvSpPr>
        <p:spPr>
          <a:xfrm>
            <a:off x="4635350" y="4149080"/>
            <a:ext cx="360040" cy="3600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13" name="Oval 5"/>
          <p:cNvSpPr/>
          <p:nvPr/>
        </p:nvSpPr>
        <p:spPr>
          <a:xfrm>
            <a:off x="3995936" y="3033798"/>
            <a:ext cx="360040" cy="3600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15" name="Oval 5"/>
          <p:cNvSpPr/>
          <p:nvPr/>
        </p:nvSpPr>
        <p:spPr>
          <a:xfrm>
            <a:off x="5220072" y="3007841"/>
            <a:ext cx="360040" cy="360000"/>
          </a:xfrm>
          <a:prstGeom prst="ellipse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18" name="Oval 5"/>
          <p:cNvSpPr/>
          <p:nvPr/>
        </p:nvSpPr>
        <p:spPr>
          <a:xfrm>
            <a:off x="4719117" y="1525300"/>
            <a:ext cx="360040" cy="360000"/>
          </a:xfrm>
          <a:prstGeom prst="ellipse">
            <a:avLst/>
          </a:prstGeom>
          <a:noFill/>
          <a:ln w="57150">
            <a:solidFill>
              <a:srgbClr val="FF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tr-TR" b="1" dirty="0">
              <a:latin typeface="Comic Sans MS" panose="030F0702030302020204" pitchFamily="66" charset="0"/>
            </a:endParaRPr>
          </a:p>
        </p:txBody>
      </p:sp>
      <p:sp>
        <p:nvSpPr>
          <p:cNvPr id="11" name="Metin kutusu 3"/>
          <p:cNvSpPr txBox="1"/>
          <p:nvPr/>
        </p:nvSpPr>
        <p:spPr>
          <a:xfrm>
            <a:off x="6556302" y="5301208"/>
            <a:ext cx="704040" cy="419859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800"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tr-TR" sz="2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SD6</a:t>
            </a:r>
            <a:endParaRPr lang="tr-TR" sz="2000" b="1" dirty="0" smtClean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45219"/>
              </p:ext>
            </p:extLst>
          </p:nvPr>
        </p:nvGraphicFramePr>
        <p:xfrm>
          <a:off x="323528" y="1628800"/>
          <a:ext cx="8604001" cy="381642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67630"/>
                <a:gridCol w="795328"/>
                <a:gridCol w="939933"/>
                <a:gridCol w="930803"/>
                <a:gridCol w="930803"/>
                <a:gridCol w="1008112"/>
                <a:gridCol w="1080120"/>
                <a:gridCol w="864096"/>
                <a:gridCol w="1187176"/>
              </a:tblGrid>
              <a:tr h="954106">
                <a:tc gridSpan="3">
                  <a:txBody>
                    <a:bodyPr/>
                    <a:lstStyle/>
                    <a:p>
                      <a:pPr algn="ctr"/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l-GR" sz="2000" b="1" dirty="0" smtClean="0">
                          <a:latin typeface="Comic Sans MS" panose="030F0702030302020204" pitchFamily="66" charset="0"/>
                        </a:rPr>
                        <a:t>β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S.E.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C.R.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p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R</a:t>
                      </a:r>
                      <a:r>
                        <a:rPr lang="tr-TR" sz="2000" b="1" baseline="30000" dirty="0" smtClean="0">
                          <a:latin typeface="Comic Sans MS" pitchFamily="66" charset="0"/>
                        </a:rPr>
                        <a:t>2</a:t>
                      </a:r>
                      <a:endParaRPr lang="tr-TR" sz="2000" b="1" baseline="30000" dirty="0">
                        <a:latin typeface="Comic Sans MS" pitchFamily="66" charset="0"/>
                      </a:endParaRPr>
                    </a:p>
                  </a:txBody>
                  <a:tcPr anchor="ctr"/>
                </a:tc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M_A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S_P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0,65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0,113</a:t>
                      </a:r>
                      <a:endParaRPr lang="tr-TR" b="1" u="non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5,611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***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0,42</a:t>
                      </a:r>
                      <a:endParaRPr lang="tr-T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S_D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M_A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0,30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0,114</a:t>
                      </a:r>
                      <a:endParaRPr lang="tr-TR" b="1" u="non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2,543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,011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itchFamily="66" charset="0"/>
                        </a:rPr>
                        <a:t>0,46</a:t>
                      </a:r>
                      <a:endParaRPr lang="tr-TR" sz="2000" b="1" dirty="0"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S_D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&lt;--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latin typeface="Comic Sans MS" panose="030F0702030302020204" pitchFamily="66" charset="0"/>
                        </a:rPr>
                        <a:t>S_P</a:t>
                      </a:r>
                      <a:endParaRPr lang="tr-TR" sz="20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u="none" kern="1200" dirty="0" smtClean="0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0,65</a:t>
                      </a:r>
                      <a:endParaRPr lang="tr-TR" sz="2000" b="1" u="none" kern="12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0,44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0,120</a:t>
                      </a:r>
                      <a:endParaRPr lang="tr-TR" b="1" u="non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3,498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u="none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***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up 1"/>
          <p:cNvGrpSpPr/>
          <p:nvPr/>
        </p:nvGrpSpPr>
        <p:grpSpPr>
          <a:xfrm>
            <a:off x="900432" y="188640"/>
            <a:ext cx="7560000" cy="648000"/>
            <a:chOff x="0" y="2937408"/>
            <a:chExt cx="8019273" cy="719732"/>
          </a:xfrm>
        </p:grpSpPr>
        <p:sp>
          <p:nvSpPr>
            <p:cNvPr id="7" name="Yuvarlatılmış Dikdörtgen 2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59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666665"/>
              </p:ext>
            </p:extLst>
          </p:nvPr>
        </p:nvGraphicFramePr>
        <p:xfrm>
          <a:off x="395536" y="1196752"/>
          <a:ext cx="8424936" cy="49741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08712"/>
                <a:gridCol w="2016224"/>
              </a:tblGrid>
              <a:tr h="585000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omic Sans MS" panose="030F0702030302020204" pitchFamily="66" charset="0"/>
                        </a:rPr>
                        <a:t>Hipotez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latin typeface="Comic Sans MS" panose="030F0702030302020204" pitchFamily="66" charset="0"/>
                        </a:rPr>
                        <a:t>Sonuç</a:t>
                      </a:r>
                      <a:endParaRPr lang="tr-TR" sz="2400" b="1" dirty="0"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85000">
                <a:tc>
                  <a:txBody>
                    <a:bodyPr/>
                    <a:lstStyle/>
                    <a:p>
                      <a:pPr algn="just"/>
                      <a:r>
                        <a:rPr lang="tr-TR" sz="2400" b="1" dirty="0" smtClean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H1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 Sosyal pazarlama uygulamaları tüketici satın alma davranışlarını pozitif yönde etkiler.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Desteklendi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85000">
                <a:tc>
                  <a:txBody>
                    <a:bodyPr/>
                    <a:lstStyle/>
                    <a:p>
                      <a:pPr algn="just"/>
                      <a:r>
                        <a:rPr lang="tr-TR" sz="2400" b="1" dirty="0" smtClean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H2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 Sosyal pazarlama uygulamaları marka aşkını pozitif yönde etkiler.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Desteklendi</a:t>
                      </a:r>
                      <a:endParaRPr lang="tr-TR" sz="2400" b="1" u="non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85000">
                <a:tc>
                  <a:txBody>
                    <a:bodyPr/>
                    <a:lstStyle/>
                    <a:p>
                      <a:pPr algn="just"/>
                      <a:r>
                        <a:rPr lang="tr-TR" sz="2400" b="1" dirty="0" smtClean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H3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 Marka aşkı tüketici satın alma davranışlarını pozitif yönde etkiler.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Desteklendi</a:t>
                      </a:r>
                      <a:endParaRPr lang="tr-TR" sz="2400" b="1" u="non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585000">
                <a:tc>
                  <a:txBody>
                    <a:bodyPr/>
                    <a:lstStyle/>
                    <a:p>
                      <a:pPr algn="just"/>
                      <a:r>
                        <a:rPr lang="tr-TR" sz="2400" b="1" dirty="0" smtClean="0">
                          <a:solidFill>
                            <a:srgbClr val="0000FF"/>
                          </a:solidFill>
                          <a:latin typeface="Comic Sans MS" panose="030F0702030302020204" pitchFamily="66" charset="0"/>
                        </a:rPr>
                        <a:t>H4</a:t>
                      </a:r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: Sosyal pazarlama uygulamaları ile tüketici satın alma davranışlarını arasındaki ilişkide marka aşkının aracılık rolü vardır.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u="none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Desteklendi</a:t>
                      </a:r>
                      <a:endParaRPr lang="tr-TR" sz="2400" b="1" u="none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" name="Grup 1"/>
          <p:cNvGrpSpPr/>
          <p:nvPr/>
        </p:nvGrpSpPr>
        <p:grpSpPr>
          <a:xfrm>
            <a:off x="900432" y="188640"/>
            <a:ext cx="7560000" cy="648000"/>
            <a:chOff x="0" y="2937408"/>
            <a:chExt cx="8019273" cy="719732"/>
          </a:xfrm>
        </p:grpSpPr>
        <p:sp>
          <p:nvSpPr>
            <p:cNvPr id="7" name="Yuvarlatılmış Dikdörtgen 2"/>
            <p:cNvSpPr/>
            <p:nvPr/>
          </p:nvSpPr>
          <p:spPr>
            <a:xfrm>
              <a:off x="0" y="2937408"/>
              <a:ext cx="8019273" cy="71973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297254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Bulguları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6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 1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4" name="Yuvarlatılmış Dikdörtgen 2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Sonuç ve Öneriler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6" name="Dikdörtgen 5"/>
          <p:cNvSpPr/>
          <p:nvPr/>
        </p:nvSpPr>
        <p:spPr>
          <a:xfrm>
            <a:off x="-36512" y="1441831"/>
            <a:ext cx="3744416" cy="472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>
                <a:latin typeface="Comic Sans MS" pitchFamily="66" charset="0"/>
              </a:rPr>
              <a:t>Ulaşılan tüm bulgular ışığında; </a:t>
            </a:r>
            <a:r>
              <a:rPr lang="tr-TR" sz="2400" dirty="0">
                <a:solidFill>
                  <a:srgbClr val="0000FF"/>
                </a:solidFill>
                <a:latin typeface="Comic Sans MS" pitchFamily="66" charset="0"/>
              </a:rPr>
              <a:t>kullandığı deterjan markasını üreten işletmenin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 sosyal projelere destek olması</a:t>
            </a:r>
            <a:r>
              <a:rPr lang="tr-TR" sz="2400" dirty="0">
                <a:latin typeface="Comic Sans MS" pitchFamily="66" charset="0"/>
              </a:rPr>
              <a:t>nın tüketicilerin ilgili markayı tercih etmesinde etkili olduğuna yönelik bir değerlendirme yapılabilir.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5508104" cy="4827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3" name="Yuvarlatılmış Dikdörtgen 2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Sonuç ve Öneriler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5416653" y="2084754"/>
            <a:ext cx="3835867" cy="343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400" dirty="0">
                <a:latin typeface="Comic Sans MS" pitchFamily="66" charset="0"/>
              </a:rPr>
              <a:t>İşletmelerin </a:t>
            </a:r>
            <a:r>
              <a:rPr lang="tr-TR" sz="2400" dirty="0">
                <a:solidFill>
                  <a:srgbClr val="0000FF"/>
                </a:solidFill>
                <a:latin typeface="Comic Sans MS" pitchFamily="66" charset="0"/>
              </a:rPr>
              <a:t>kar amacı gütmeden </a:t>
            </a:r>
            <a:r>
              <a:rPr lang="tr-TR" sz="2400" dirty="0">
                <a:latin typeface="Comic Sans MS" pitchFamily="66" charset="0"/>
              </a:rPr>
              <a:t>sosyal projelere kaynak ayırarak 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toplumsal fayda yaratması</a:t>
            </a:r>
            <a:r>
              <a:rPr lang="tr-TR" sz="2400" dirty="0">
                <a:latin typeface="Comic Sans MS" pitchFamily="66" charset="0"/>
              </a:rPr>
              <a:t> günümüz modern tüketicisinin üzerinde bir etki unsuru olacağı,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2" y="1628800"/>
            <a:ext cx="5525173" cy="414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4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3" name="Yuvarlatılmış Dikdörtgen 2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Sonuç ve Öneriler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35496" y="1268760"/>
            <a:ext cx="4287358" cy="4829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000" dirty="0" smtClean="0">
                <a:latin typeface="Comic Sans MS" pitchFamily="66" charset="0"/>
              </a:rPr>
              <a:t>Tüketicilerin </a:t>
            </a:r>
            <a:r>
              <a:rPr lang="tr-TR" sz="3000" dirty="0">
                <a:latin typeface="Comic Sans MS" pitchFamily="66" charset="0"/>
              </a:rPr>
              <a:t>bu işletmelerin ürünlerine </a:t>
            </a: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daha fazla fiyat ödemeye razı olabilecekleri</a:t>
            </a:r>
            <a:r>
              <a:rPr lang="tr-TR" sz="3000" dirty="0">
                <a:latin typeface="Comic Sans MS" pitchFamily="66" charset="0"/>
              </a:rPr>
              <a:t> ve o işletmeye ve markasına bağlılık hissedecekleri ifade edilebilir.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54" y="1916112"/>
            <a:ext cx="4797713" cy="360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964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683568" y="1632258"/>
            <a:ext cx="7632848" cy="38849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3200" dirty="0" smtClean="0">
                <a:latin typeface="Comic Sans MS" pitchFamily="66" charset="0"/>
              </a:rPr>
              <a:t> Kolayda </a:t>
            </a:r>
            <a:r>
              <a:rPr lang="tr-TR" sz="3200" dirty="0">
                <a:latin typeface="Comic Sans MS" pitchFamily="66" charset="0"/>
              </a:rPr>
              <a:t>örnekleme metodunun kullanılması,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3200" dirty="0" smtClean="0">
                <a:latin typeface="Comic Sans MS" pitchFamily="66" charset="0"/>
              </a:rPr>
              <a:t> Verilerin </a:t>
            </a:r>
            <a:r>
              <a:rPr lang="tr-TR" sz="3200" dirty="0">
                <a:latin typeface="Comic Sans MS" pitchFamily="66" charset="0"/>
              </a:rPr>
              <a:t>anlık olarak toplanması</a:t>
            </a:r>
            <a:r>
              <a:rPr lang="tr-TR" sz="3200" dirty="0" smtClean="0">
                <a:latin typeface="Comic Sans MS" pitchFamily="66" charset="0"/>
              </a:rPr>
              <a:t>,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3200" dirty="0" smtClean="0">
                <a:latin typeface="Comic Sans MS" pitchFamily="66" charset="0"/>
              </a:rPr>
              <a:t> Sonuçların genellenememesi,</a:t>
            </a:r>
          </a:p>
          <a:p>
            <a:pPr marL="457200" indent="-4572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tr-TR" sz="3200" dirty="0" smtClean="0">
                <a:latin typeface="Comic Sans MS" pitchFamily="66" charset="0"/>
              </a:rPr>
              <a:t> Araştırmanın sadece deterjan markalarına yönelik olması.</a:t>
            </a:r>
            <a:endParaRPr lang="tr-TR" sz="3200" dirty="0">
              <a:latin typeface="Comic Sans MS" pitchFamily="66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Kısıtları</a:t>
              </a:r>
              <a:endParaRPr lang="tr-TR" sz="36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900432" y="188640"/>
            <a:ext cx="7560000" cy="648000"/>
            <a:chOff x="0" y="1326"/>
            <a:chExt cx="8019273" cy="719732"/>
          </a:xfrm>
        </p:grpSpPr>
        <p:sp>
          <p:nvSpPr>
            <p:cNvPr id="3" name="Yuvarlatılmış Dikdörtgen 2"/>
            <p:cNvSpPr/>
            <p:nvPr/>
          </p:nvSpPr>
          <p:spPr>
            <a:xfrm>
              <a:off x="0" y="1326"/>
              <a:ext cx="8019273" cy="719732"/>
            </a:xfrm>
            <a:prstGeom prst="roundRect">
              <a:avLst/>
            </a:prstGeom>
            <a:solidFill>
              <a:srgbClr val="ECB4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36460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Araştırmanın Amacı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4"/>
          <p:cNvSpPr/>
          <p:nvPr/>
        </p:nvSpPr>
        <p:spPr>
          <a:xfrm>
            <a:off x="177050" y="1124744"/>
            <a:ext cx="4503382" cy="5320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3000" dirty="0">
                <a:solidFill>
                  <a:srgbClr val="0000FF"/>
                </a:solidFill>
                <a:latin typeface="Comic Sans MS" pitchFamily="66" charset="0"/>
              </a:rPr>
              <a:t>Tüketicinin </a:t>
            </a:r>
            <a:r>
              <a:rPr lang="tr-TR" sz="3000" dirty="0" smtClean="0">
                <a:solidFill>
                  <a:srgbClr val="0000FF"/>
                </a:solidFill>
                <a:latin typeface="Comic Sans MS" pitchFamily="66" charset="0"/>
              </a:rPr>
              <a:t>satın alma kararını</a:t>
            </a:r>
            <a:r>
              <a:rPr lang="tr-TR" sz="3000" dirty="0">
                <a:latin typeface="Comic Sans MS" pitchFamily="66" charset="0"/>
              </a:rPr>
              <a:t>, fiyat ve performans olarak somut ve ölçülebilir kavramlar dışında ölçümlenmesi daha zor olan </a:t>
            </a:r>
            <a:r>
              <a:rPr lang="tr-TR" sz="3000" dirty="0">
                <a:solidFill>
                  <a:srgbClr val="FF0000"/>
                </a:solidFill>
                <a:latin typeface="Comic Sans MS" pitchFamily="66" charset="0"/>
              </a:rPr>
              <a:t>markanın sosyal </a:t>
            </a:r>
            <a:r>
              <a:rPr lang="tr-TR" sz="3000" dirty="0" smtClean="0">
                <a:solidFill>
                  <a:srgbClr val="FF0000"/>
                </a:solidFill>
                <a:latin typeface="Comic Sans MS" pitchFamily="66" charset="0"/>
              </a:rPr>
              <a:t>faaliyetlerle </a:t>
            </a:r>
            <a:r>
              <a:rPr lang="tr-TR" sz="3000" dirty="0">
                <a:solidFill>
                  <a:srgbClr val="FF0000"/>
                </a:solidFill>
                <a:latin typeface="Comic Sans MS" pitchFamily="66" charset="0"/>
              </a:rPr>
              <a:t>ilgili tutumu</a:t>
            </a:r>
            <a:r>
              <a:rPr lang="tr-TR" sz="3000" dirty="0">
                <a:latin typeface="Comic Sans MS" pitchFamily="66" charset="0"/>
              </a:rPr>
              <a:t> gibi yapılar da etkileyecektir.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32" y="2132856"/>
            <a:ext cx="4356064" cy="34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900432" y="188640"/>
            <a:ext cx="7560000" cy="648000"/>
            <a:chOff x="0" y="3671428"/>
            <a:chExt cx="8019273" cy="719732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3671428"/>
              <a:ext cx="8019273" cy="71973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Yuvarlatılmış Dikdörtgen 4"/>
            <p:cNvSpPr/>
            <p:nvPr/>
          </p:nvSpPr>
          <p:spPr>
            <a:xfrm>
              <a:off x="35134" y="3706562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3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Gelecek Araştırmalar İçin Öneriler</a:t>
              </a:r>
              <a:endParaRPr lang="tr-TR" sz="3300" b="1" kern="1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611560" y="1556792"/>
            <a:ext cx="7992888" cy="3824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sz="3400" dirty="0" smtClean="0">
                <a:latin typeface="Comic Sans MS" pitchFamily="66" charset="0"/>
              </a:rPr>
              <a:t> Uygulamanın </a:t>
            </a:r>
            <a:r>
              <a:rPr lang="tr-TR" sz="3400" dirty="0">
                <a:latin typeface="Comic Sans MS" pitchFamily="66" charset="0"/>
              </a:rPr>
              <a:t>farklı sektörlerde </a:t>
            </a:r>
            <a:r>
              <a:rPr lang="tr-TR" sz="3400" dirty="0" smtClean="0">
                <a:latin typeface="Comic Sans MS" pitchFamily="66" charset="0"/>
              </a:rPr>
              <a:t>yapılmasının, </a:t>
            </a:r>
          </a:p>
          <a:p>
            <a:pPr marL="342900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tr-TR" sz="3400" dirty="0" smtClean="0">
                <a:latin typeface="Comic Sans MS" pitchFamily="66" charset="0"/>
              </a:rPr>
              <a:t> Marka sadakati, müşteri tatmini gibi farklı değişkenlerin kullanılmasının uygun olacağı değerlendirilmektedir.</a:t>
            </a:r>
            <a:endParaRPr lang="tr-TR" sz="3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75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71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5" name="Yuvarlatılmış Dikdörtgen 4"/>
          <p:cNvSpPr/>
          <p:nvPr/>
        </p:nvSpPr>
        <p:spPr>
          <a:xfrm>
            <a:off x="2051720" y="2564904"/>
            <a:ext cx="4968552" cy="1196923"/>
          </a:xfrm>
          <a:prstGeom prst="roundRect">
            <a:avLst/>
          </a:prstGeom>
          <a:solidFill>
            <a:srgbClr val="FF66CC"/>
          </a:solidFill>
          <a:effectLst>
            <a:glow rad="19050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hlink"/>
              </a:buClr>
              <a:buSzPct val="120000"/>
              <a:buFont typeface="Wingdings" pitchFamily="2" charset="2"/>
              <a:buNone/>
            </a:pPr>
            <a:r>
              <a:rPr lang="tr-TR" sz="6000" dirty="0" smtClean="0">
                <a:latin typeface="Comic Sans MS" panose="030F0702030302020204" pitchFamily="66" charset="0"/>
              </a:rPr>
              <a:t>Teşekkürler</a:t>
            </a:r>
            <a:endParaRPr lang="tr-TR" sz="6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80728"/>
            <a:ext cx="792088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0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71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900432" y="188640"/>
            <a:ext cx="7560000" cy="648000"/>
            <a:chOff x="0" y="1326"/>
            <a:chExt cx="8019273" cy="719732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1326"/>
              <a:ext cx="8019273" cy="719732"/>
            </a:xfrm>
            <a:prstGeom prst="roundRect">
              <a:avLst/>
            </a:prstGeom>
            <a:solidFill>
              <a:srgbClr val="ECB4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/>
            <p:nvPr/>
          </p:nvSpPr>
          <p:spPr>
            <a:xfrm>
              <a:off x="35134" y="36460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Araştırmanın Amacı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Dikdörtgen 2"/>
          <p:cNvSpPr/>
          <p:nvPr/>
        </p:nvSpPr>
        <p:spPr>
          <a:xfrm>
            <a:off x="4211960" y="1124744"/>
            <a:ext cx="4752653" cy="537377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2600" dirty="0" smtClean="0">
                <a:solidFill>
                  <a:schemeClr val="tx1"/>
                </a:solidFill>
                <a:latin typeface="Comic Sans MS" pitchFamily="66" charset="0"/>
              </a:rPr>
              <a:t>Sosyal </a:t>
            </a:r>
            <a:r>
              <a:rPr lang="tr-TR" sz="2600" dirty="0">
                <a:solidFill>
                  <a:schemeClr val="tx1"/>
                </a:solidFill>
                <a:latin typeface="Comic Sans MS" pitchFamily="66" charset="0"/>
              </a:rPr>
              <a:t>pazarlama uygulamaları; </a:t>
            </a:r>
            <a:r>
              <a:rPr lang="tr-TR" sz="2600" dirty="0">
                <a:solidFill>
                  <a:srgbClr val="0000FF"/>
                </a:solidFill>
                <a:latin typeface="Comic Sans MS" pitchFamily="66" charset="0"/>
              </a:rPr>
              <a:t>kar elde etme düşüncesi olmadan </a:t>
            </a:r>
            <a:r>
              <a:rPr lang="tr-TR" sz="2600" dirty="0">
                <a:solidFill>
                  <a:schemeClr val="tx1"/>
                </a:solidFill>
                <a:latin typeface="Comic Sans MS" pitchFamily="66" charset="0"/>
              </a:rPr>
              <a:t>genel olarak tüm toplumun yararına dokunacak eylemlerde bulunulması amacıyla </a:t>
            </a:r>
            <a:r>
              <a:rPr lang="tr-TR" sz="2600" dirty="0">
                <a:solidFill>
                  <a:srgbClr val="FF0000"/>
                </a:solidFill>
                <a:latin typeface="Comic Sans MS" pitchFamily="66" charset="0"/>
              </a:rPr>
              <a:t>tüketiciyi ve tüketici davranışlarını etkileyen</a:t>
            </a:r>
            <a:r>
              <a:rPr lang="tr-TR" sz="2600" dirty="0">
                <a:solidFill>
                  <a:schemeClr val="tx1"/>
                </a:solidFill>
                <a:latin typeface="Comic Sans MS" pitchFamily="66" charset="0"/>
              </a:rPr>
              <a:t> kültürel, bireysel ve grup etkilerini tetikleyebilirler.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2" y="1556792"/>
            <a:ext cx="3839076" cy="3839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7137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grpSp>
        <p:nvGrpSpPr>
          <p:cNvPr id="2" name="Grup 8"/>
          <p:cNvGrpSpPr/>
          <p:nvPr/>
        </p:nvGrpSpPr>
        <p:grpSpPr>
          <a:xfrm>
            <a:off x="900432" y="188640"/>
            <a:ext cx="7560000" cy="648000"/>
            <a:chOff x="0" y="1326"/>
            <a:chExt cx="8019273" cy="719732"/>
          </a:xfrm>
        </p:grpSpPr>
        <p:sp>
          <p:nvSpPr>
            <p:cNvPr id="11" name="Yuvarlatılmış Dikdörtgen 10"/>
            <p:cNvSpPr/>
            <p:nvPr/>
          </p:nvSpPr>
          <p:spPr>
            <a:xfrm>
              <a:off x="0" y="1326"/>
              <a:ext cx="8019273" cy="719732"/>
            </a:xfrm>
            <a:prstGeom prst="roundRect">
              <a:avLst/>
            </a:prstGeom>
            <a:solidFill>
              <a:srgbClr val="ECB4E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Yuvarlatılmış Dikdörtgen 4"/>
            <p:cNvSpPr/>
            <p:nvPr/>
          </p:nvSpPr>
          <p:spPr>
            <a:xfrm>
              <a:off x="35134" y="36460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rPr>
                <a:t>Araştırmanın Amacı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Dikdörtgen 2"/>
          <p:cNvSpPr/>
          <p:nvPr/>
        </p:nvSpPr>
        <p:spPr>
          <a:xfrm>
            <a:off x="611560" y="1340768"/>
            <a:ext cx="7887560" cy="4745915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sz="3600" dirty="0" smtClean="0">
                <a:solidFill>
                  <a:srgbClr val="FF0000"/>
                </a:solidFill>
                <a:latin typeface="Comic Sans MS" pitchFamily="66" charset="0"/>
              </a:rPr>
              <a:t>Sosyal </a:t>
            </a:r>
            <a:r>
              <a:rPr lang="tr-TR" sz="3600" dirty="0">
                <a:solidFill>
                  <a:srgbClr val="FF0000"/>
                </a:solidFill>
                <a:latin typeface="Comic Sans MS" pitchFamily="66" charset="0"/>
              </a:rPr>
              <a:t>pazarlama uygulamaları</a:t>
            </a:r>
            <a:r>
              <a:rPr lang="tr-TR" sz="3600" dirty="0">
                <a:solidFill>
                  <a:schemeClr val="tx1"/>
                </a:solidFill>
                <a:latin typeface="Comic Sans MS" pitchFamily="66" charset="0"/>
              </a:rPr>
              <a:t>nın </a:t>
            </a:r>
            <a:r>
              <a:rPr lang="tr-TR" sz="3600" dirty="0">
                <a:solidFill>
                  <a:srgbClr val="0000FF"/>
                </a:solidFill>
                <a:latin typeface="Comic Sans MS" pitchFamily="66" charset="0"/>
              </a:rPr>
              <a:t>tüketicinin satın alma davranışları</a:t>
            </a:r>
            <a:r>
              <a:rPr lang="tr-TR" sz="3600" dirty="0">
                <a:solidFill>
                  <a:schemeClr val="tx1"/>
                </a:solidFill>
                <a:latin typeface="Comic Sans MS" pitchFamily="66" charset="0"/>
              </a:rPr>
              <a:t>na etkilerini ortaya çıkarmaktır. Aynı zamanda söz konusu etkide </a:t>
            </a:r>
            <a:r>
              <a:rPr lang="tr-TR" sz="3600" dirty="0">
                <a:solidFill>
                  <a:srgbClr val="FF33CC"/>
                </a:solidFill>
                <a:latin typeface="Comic Sans MS" pitchFamily="66" charset="0"/>
              </a:rPr>
              <a:t>marka aşkının aracılık rolü</a:t>
            </a:r>
            <a:r>
              <a:rPr lang="tr-TR" sz="3600" dirty="0">
                <a:solidFill>
                  <a:schemeClr val="tx1"/>
                </a:solidFill>
                <a:latin typeface="Comic Sans MS" pitchFamily="66" charset="0"/>
              </a:rPr>
              <a:t>yle ilgili tespitler yapmaktır.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539750" y="1484313"/>
            <a:ext cx="8280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tr-TR" sz="1800" b="0">
              <a:latin typeface="Tahoma" pitchFamily="34" charset="0"/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900432" y="188640"/>
            <a:ext cx="7560000" cy="648000"/>
            <a:chOff x="0" y="735347"/>
            <a:chExt cx="8019273" cy="719732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0" y="735347"/>
              <a:ext cx="8019273" cy="719732"/>
            </a:xfrm>
            <a:prstGeom prst="roundRect">
              <a:avLst/>
            </a:prstGeom>
            <a:solidFill>
              <a:srgbClr val="66FF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Yuvarlatılmış Dikdörtgen 4"/>
            <p:cNvSpPr/>
            <p:nvPr/>
          </p:nvSpPr>
          <p:spPr>
            <a:xfrm>
              <a:off x="35134" y="77048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36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Önemi</a:t>
              </a:r>
              <a:endParaRPr lang="tr-TR" sz="3600" b="1" kern="1200" dirty="0">
                <a:solidFill>
                  <a:schemeClr val="tx1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4" name="Dikdörtgen 3"/>
          <p:cNvSpPr/>
          <p:nvPr/>
        </p:nvSpPr>
        <p:spPr>
          <a:xfrm>
            <a:off x="611758" y="1268760"/>
            <a:ext cx="8064698" cy="4775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Bu çalışmayla, hem </a:t>
            </a:r>
            <a:r>
              <a:rPr lang="tr-TR" sz="3200" dirty="0">
                <a:solidFill>
                  <a:srgbClr val="0000FF"/>
                </a:solidFill>
                <a:latin typeface="Comic Sans MS" pitchFamily="66" charset="0"/>
              </a:rPr>
              <a:t>yazına önemli katkılar sağlanabileceği</a:t>
            </a: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 hem de işletmelerin; gerek üst düzey yöneticilerine, gerekse pazarlama ve marka yöneticilerine, </a:t>
            </a:r>
            <a:r>
              <a:rPr lang="tr-TR" sz="3200" dirty="0">
                <a:solidFill>
                  <a:srgbClr val="FF0000"/>
                </a:solidFill>
                <a:latin typeface="Comic Sans MS" pitchFamily="66" charset="0"/>
              </a:rPr>
              <a:t>pazarlama stratejilerini geliştirmelerine yardımcı olacağı düşünülen</a:t>
            </a:r>
            <a:r>
              <a:rPr lang="tr-TR" sz="3200" dirty="0">
                <a:solidFill>
                  <a:schemeClr val="tx1"/>
                </a:solidFill>
                <a:latin typeface="Comic Sans MS" pitchFamily="66" charset="0"/>
              </a:rPr>
              <a:t> tespitler yapılabileceği değerlendirilmiştir.</a:t>
            </a:r>
          </a:p>
        </p:txBody>
      </p:sp>
    </p:spTree>
    <p:extLst>
      <p:ext uri="{BB962C8B-B14F-4D97-AF65-F5344CB8AC3E}">
        <p14:creationId xmlns:p14="http://schemas.microsoft.com/office/powerpoint/2010/main" val="117594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Dikdörtgen 1"/>
          <p:cNvSpPr/>
          <p:nvPr/>
        </p:nvSpPr>
        <p:spPr>
          <a:xfrm>
            <a:off x="179512" y="1052736"/>
            <a:ext cx="7200800" cy="26888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tr-TR" sz="3000" dirty="0" smtClean="0">
                <a:latin typeface="Comic Sans MS" pitchFamily="66" charset="0"/>
              </a:rPr>
              <a:t>Sosyal </a:t>
            </a:r>
            <a:r>
              <a:rPr lang="tr-TR" sz="3000" dirty="0">
                <a:latin typeface="Comic Sans MS" pitchFamily="66" charset="0"/>
              </a:rPr>
              <a:t>pazarlama, 1970’li yılların başında Philip </a:t>
            </a:r>
            <a:r>
              <a:rPr lang="tr-TR" sz="3000" dirty="0" err="1">
                <a:latin typeface="Comic Sans MS" pitchFamily="66" charset="0"/>
              </a:rPr>
              <a:t>Kotler</a:t>
            </a:r>
            <a:r>
              <a:rPr lang="tr-TR" sz="3000" dirty="0">
                <a:latin typeface="Comic Sans MS" pitchFamily="66" charset="0"/>
              </a:rPr>
              <a:t> ve Gerald </a:t>
            </a:r>
            <a:r>
              <a:rPr lang="tr-TR" sz="3000" dirty="0" err="1">
                <a:latin typeface="Comic Sans MS" pitchFamily="66" charset="0"/>
              </a:rPr>
              <a:t>Zaltman’nın</a:t>
            </a:r>
            <a:r>
              <a:rPr lang="tr-TR" sz="3000" dirty="0">
                <a:latin typeface="Comic Sans MS" pitchFamily="66" charset="0"/>
              </a:rPr>
              <a:t> pazarlama ile ilgili araştırmaları sonucu bir disiplin olarak doğmuştur. </a:t>
            </a:r>
          </a:p>
        </p:txBody>
      </p:sp>
      <p:sp>
        <p:nvSpPr>
          <p:cNvPr id="9" name="Dikdörtgen 1"/>
          <p:cNvSpPr/>
          <p:nvPr/>
        </p:nvSpPr>
        <p:spPr>
          <a:xfrm>
            <a:off x="1907704" y="4077072"/>
            <a:ext cx="7200800" cy="2723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tr-TR" sz="3000" dirty="0" smtClean="0">
                <a:latin typeface="Comic Sans MS" pitchFamily="66" charset="0"/>
              </a:rPr>
              <a:t>Bu </a:t>
            </a:r>
            <a:r>
              <a:rPr lang="tr-TR" sz="3000" dirty="0">
                <a:latin typeface="Comic Sans MS" pitchFamily="66" charset="0"/>
              </a:rPr>
              <a:t>anlayışın kökleri ise, 1940 ve 1950’li yıllarda </a:t>
            </a:r>
            <a:r>
              <a:rPr lang="tr-TR" sz="3000" dirty="0" smtClean="0">
                <a:latin typeface="Comic Sans MS" pitchFamily="66" charset="0"/>
              </a:rPr>
              <a:t>bilim </a:t>
            </a:r>
            <a:r>
              <a:rPr lang="tr-TR" sz="3000" dirty="0">
                <a:latin typeface="Comic Sans MS" pitchFamily="66" charset="0"/>
              </a:rPr>
              <a:t>adamlarının halkla ilişkiler, reklam, sosyal psikoloji gibi </a:t>
            </a:r>
            <a:r>
              <a:rPr lang="tr-TR" sz="3000" dirty="0" smtClean="0">
                <a:latin typeface="Comic Sans MS" pitchFamily="66" charset="0"/>
              </a:rPr>
              <a:t>konularındaki </a:t>
            </a:r>
            <a:r>
              <a:rPr lang="tr-TR" sz="3000" dirty="0">
                <a:latin typeface="Comic Sans MS" pitchFamily="66" charset="0"/>
              </a:rPr>
              <a:t>çalışmalarına dayanmaktadır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3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5976664" cy="4482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755576" y="5661248"/>
            <a:ext cx="7776864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Toplumun İlgi, Destek ve Beğenisini Çeken Sosyal Sorumluluk Bilincine Sahip Yapı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87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 5"/>
          <p:cNvGrpSpPr/>
          <p:nvPr/>
        </p:nvGrpSpPr>
        <p:grpSpPr>
          <a:xfrm>
            <a:off x="900432" y="188640"/>
            <a:ext cx="7560000" cy="648000"/>
            <a:chOff x="0" y="1469367"/>
            <a:chExt cx="8019273" cy="719732"/>
          </a:xfrm>
        </p:grpSpPr>
        <p:sp>
          <p:nvSpPr>
            <p:cNvPr id="7" name="Yuvarlatılmış Dikdörtgen 6"/>
            <p:cNvSpPr/>
            <p:nvPr/>
          </p:nvSpPr>
          <p:spPr>
            <a:xfrm>
              <a:off x="0" y="1469367"/>
              <a:ext cx="8019273" cy="71973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Yuvarlatılmış Dikdörtgen 4"/>
            <p:cNvSpPr/>
            <p:nvPr/>
          </p:nvSpPr>
          <p:spPr>
            <a:xfrm>
              <a:off x="35134" y="1504501"/>
              <a:ext cx="7949005" cy="649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400" b="1" kern="1200" dirty="0" smtClean="0">
                  <a:solidFill>
                    <a:schemeClr val="tx1"/>
                  </a:solidFill>
                  <a:latin typeface="Comic Sans MS" pitchFamily="66" charset="0"/>
                </a:rPr>
                <a:t>Araştırmanın Kavramsal Çerçevesi</a:t>
              </a:r>
              <a:endParaRPr lang="tr-TR" sz="3400" b="1" kern="12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Dikdörtgen 1"/>
          <p:cNvSpPr/>
          <p:nvPr/>
        </p:nvSpPr>
        <p:spPr>
          <a:xfrm>
            <a:off x="58886" y="1591281"/>
            <a:ext cx="4441106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tr-TR" sz="3200" dirty="0" smtClean="0">
                <a:latin typeface="Comic Sans MS" pitchFamily="66" charset="0"/>
              </a:rPr>
              <a:t>İnsan </a:t>
            </a:r>
            <a:r>
              <a:rPr lang="tr-TR" sz="3200" dirty="0">
                <a:solidFill>
                  <a:srgbClr val="0000FF"/>
                </a:solidFill>
                <a:latin typeface="Comic Sans MS" pitchFamily="66" charset="0"/>
              </a:rPr>
              <a:t>yaşamın</a:t>
            </a:r>
            <a:r>
              <a:rPr lang="tr-TR" sz="3200" dirty="0">
                <a:latin typeface="Comic Sans MS" pitchFamily="66" charset="0"/>
              </a:rPr>
              <a:t>ın </a:t>
            </a:r>
            <a:r>
              <a:rPr lang="tr-TR" sz="3200" dirty="0">
                <a:solidFill>
                  <a:srgbClr val="FF0000"/>
                </a:solidFill>
                <a:latin typeface="Comic Sans MS" pitchFamily="66" charset="0"/>
              </a:rPr>
              <a:t>büyük bir çoğunluğu </a:t>
            </a:r>
            <a:r>
              <a:rPr lang="tr-TR" sz="3200" dirty="0">
                <a:latin typeface="Comic Sans MS" pitchFamily="66" charset="0"/>
              </a:rPr>
              <a:t>tüketimle ve tüketimle ilintili konularla uğraşmakla geçmektedir.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495" y="1772816"/>
            <a:ext cx="469582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49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3399"/>
        </a:solidFill>
        <a:ln w="57150">
          <a:solidFill>
            <a:schemeClr val="tx1"/>
          </a:solidFill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1" dirty="0">
            <a:latin typeface="Comic Sans MS" panose="030F0702030302020204" pitchFamily="66" charset="0"/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571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114000"/>
          </a:lnSpc>
          <a:defRPr sz="3200" b="1" dirty="0" smtClean="0">
            <a:latin typeface="Comic Sans MS" panose="030F0702030302020204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31309</TotalTime>
  <Words>939</Words>
  <Application>Microsoft Office PowerPoint</Application>
  <PresentationFormat>Ekran Gösterisi (4:3)</PresentationFormat>
  <Paragraphs>233</Paragraphs>
  <Slides>32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LEVAZIM MALİYE KOM.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seyahat işletmelerinde yönetim kavramı06.02.20012</dc:title>
  <dc:creator>sevimç</dc:creator>
  <cp:lastModifiedBy>user</cp:lastModifiedBy>
  <cp:revision>2029</cp:revision>
  <cp:lastPrinted>2014-05-06T12:33:35Z</cp:lastPrinted>
  <dcterms:created xsi:type="dcterms:W3CDTF">2000-02-14T10:14:38Z</dcterms:created>
  <dcterms:modified xsi:type="dcterms:W3CDTF">2015-06-12T06:01:36Z</dcterms:modified>
</cp:coreProperties>
</file>