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4"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666" y="-1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4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8FABAB-DB25-4DE6-A202-CDD04A69C14F}" type="datetimeFigureOut">
              <a:rPr lang="en-GB" smtClean="0"/>
              <a:t>01/06/2015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73465BB-53B4-4FA6-974A-ADF67B46AA70}" type="slidenum">
              <a:rPr lang="en-GB" smtClean="0"/>
              <a:t>‹#›</a:t>
            </a:fld>
            <a:endParaRPr lang="en-GB"/>
          </a:p>
        </p:txBody>
      </p:sp>
    </p:spTree>
    <p:extLst>
      <p:ext uri="{BB962C8B-B14F-4D97-AF65-F5344CB8AC3E}">
        <p14:creationId xmlns:p14="http://schemas.microsoft.com/office/powerpoint/2010/main" val="1762184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CE387-EF8F-463B-A927-8F4CD59C0EC9}" type="datetimeFigureOut">
              <a:rPr lang="en-GB" smtClean="0"/>
              <a:t>01/06/2015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97A58-0397-4C50-91CE-4E7FF29B6CF0}" type="slidenum">
              <a:rPr lang="en-GB" smtClean="0"/>
              <a:t>‹#›</a:t>
            </a:fld>
            <a:endParaRPr lang="en-GB"/>
          </a:p>
        </p:txBody>
      </p:sp>
    </p:spTree>
    <p:extLst>
      <p:ext uri="{BB962C8B-B14F-4D97-AF65-F5344CB8AC3E}">
        <p14:creationId xmlns:p14="http://schemas.microsoft.com/office/powerpoint/2010/main" val="1084555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en.wikipedia.org/wiki/Lionel_Robbins" TargetMode="External"/><Relationship Id="rId3" Type="http://schemas.openxmlformats.org/officeDocument/2006/relationships/hyperlink" Target="http://en.wikipedia.org/wiki/History_of_technology" TargetMode="External"/><Relationship Id="rId7" Type="http://schemas.openxmlformats.org/officeDocument/2006/relationships/hyperlink" Target="http://en.wikipedia.org/wiki/Competition_(economics)"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en.wikipedia.org/wiki/Scarcity#cite_note-ewot2014-1" TargetMode="External"/><Relationship Id="rId5" Type="http://schemas.openxmlformats.org/officeDocument/2006/relationships/hyperlink" Target="http://en.wikipedia.org/wiki/Trade-off" TargetMode="External"/><Relationship Id="rId10" Type="http://schemas.openxmlformats.org/officeDocument/2006/relationships/hyperlink" Target="http://en.wikipedia.org/wiki/Scarcity#cite_note-2" TargetMode="External"/><Relationship Id="rId4" Type="http://schemas.openxmlformats.org/officeDocument/2006/relationships/hyperlink" Target="http://en.wikipedia.org/wiki/TANSTAAFL" TargetMode="External"/><Relationship Id="rId9" Type="http://schemas.openxmlformats.org/officeDocument/2006/relationships/hyperlink" Target="http://en.wikipedia.org/wiki/An_Essay_on_the_Nature_and_Significance_of_Economic_Science#Major_proposition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333056"/>
          </a:xfrm>
        </p:spPr>
        <p:txBody>
          <a:bodyPr/>
          <a:lstStyle/>
          <a:p>
            <a:r>
              <a:rPr lang="en-GB" dirty="0"/>
              <a:t>As is evident from the curricula of leading Business Schools ‘business’ is multi-disciplinary and draws on contributions from a wide range of disciplines. The challenge is to integrate and synthesise the content and perspective of these separate ‘mono’ disciplines into a holistic interdisciplinary exploration and understanding of successful business in practice. Inevitably, some disciplinary approaches have prevailed over others with the result that two themes have increasingly dominated theory and practice in modern times - the pursuit of economic growth as a means to increase human welfare and, second, the adoption of ‘scientific’ methods to enhance theoretical understanding and inform practice.</a:t>
            </a:r>
          </a:p>
          <a:p>
            <a:r>
              <a:rPr lang="en-GB" dirty="0"/>
              <a:t>For the past forty years or so the underlying assumptions on which these themes are based have been subject to growing criticism and calls for an alternative approach identified as ‘social business’. This is the issue that is the focus for the conference. Simplistically, the two themes that have dominated academic research on which public policy has been based have lost sight of the objective of increasing human welfare by assuming away the ‘human’ factor so as to make their analysis more tractable to ‘scientific’ analysis. Hence our theme “Social Business - Business as if People Mattered” which is a play on the subtitle of Schumacher’s </a:t>
            </a:r>
            <a:r>
              <a:rPr lang="en-GB" i="1" dirty="0"/>
              <a:t>Small is Beautiful. A Study of Economics as if People Mattered  </a:t>
            </a:r>
            <a:r>
              <a:rPr lang="en-GB" dirty="0"/>
              <a:t>(1973).</a:t>
            </a:r>
          </a:p>
          <a:p>
            <a:r>
              <a:rPr lang="en-GB" dirty="0"/>
              <a:t>The notion of ‘social business’ embraces a wide range of subjects including: corporate social responsibility, social entrepreneurship, environmentalism and climate change, microcredit and microfinance, sustainability, and transformational marketing including green marketing, marketing for NPOs and social marketing, volunteer and charitable organisations and well-being</a:t>
            </a:r>
            <a:r>
              <a:rPr lang="en-GB" dirty="0" smtClean="0"/>
              <a:t>. [CFP]</a:t>
            </a:r>
            <a:endParaRPr lang="en-GB" dirty="0"/>
          </a:p>
          <a:p>
            <a:endParaRPr lang="en-GB" dirty="0"/>
          </a:p>
        </p:txBody>
      </p:sp>
      <p:sp>
        <p:nvSpPr>
          <p:cNvPr id="4" name="Slide Number Placeholder 3"/>
          <p:cNvSpPr>
            <a:spLocks noGrp="1"/>
          </p:cNvSpPr>
          <p:nvPr>
            <p:ph type="sldNum" sz="quarter" idx="10"/>
          </p:nvPr>
        </p:nvSpPr>
        <p:spPr/>
        <p:txBody>
          <a:bodyPr/>
          <a:lstStyle/>
          <a:p>
            <a:fld id="{B6197A58-0397-4C50-91CE-4E7FF29B6CF0}" type="slidenum">
              <a:rPr lang="en-GB" smtClean="0"/>
              <a:t>1</a:t>
            </a:fld>
            <a:endParaRPr lang="en-GB"/>
          </a:p>
        </p:txBody>
      </p:sp>
    </p:spTree>
    <p:extLst>
      <p:ext uri="{BB962C8B-B14F-4D97-AF65-F5344CB8AC3E}">
        <p14:creationId xmlns:p14="http://schemas.microsoft.com/office/powerpoint/2010/main" val="1042852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10</a:t>
            </a:fld>
            <a:endParaRPr lang="en-GB"/>
          </a:p>
        </p:txBody>
      </p:sp>
    </p:spTree>
    <p:extLst>
      <p:ext uri="{BB962C8B-B14F-4D97-AF65-F5344CB8AC3E}">
        <p14:creationId xmlns:p14="http://schemas.microsoft.com/office/powerpoint/2010/main" val="33970317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11</a:t>
            </a:fld>
            <a:endParaRPr lang="en-GB"/>
          </a:p>
        </p:txBody>
      </p:sp>
    </p:spTree>
    <p:extLst>
      <p:ext uri="{BB962C8B-B14F-4D97-AF65-F5344CB8AC3E}">
        <p14:creationId xmlns:p14="http://schemas.microsoft.com/office/powerpoint/2010/main" val="2402694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00075"/>
            <a:ext cx="4572000" cy="3429000"/>
          </a:xfrm>
        </p:spPr>
      </p:sp>
      <p:sp>
        <p:nvSpPr>
          <p:cNvPr id="3" name="Notes Placeholder 2"/>
          <p:cNvSpPr>
            <a:spLocks noGrp="1"/>
          </p:cNvSpPr>
          <p:nvPr>
            <p:ph type="body" idx="1"/>
          </p:nvPr>
        </p:nvSpPr>
        <p:spPr>
          <a:xfrm>
            <a:off x="666609" y="4331849"/>
            <a:ext cx="5486400" cy="4114800"/>
          </a:xfrm>
        </p:spPr>
        <p:txBody>
          <a:bodyPr/>
          <a:lstStyle/>
          <a:p>
            <a:endParaRPr lang="en-GB" dirty="0"/>
          </a:p>
        </p:txBody>
      </p:sp>
      <p:sp>
        <p:nvSpPr>
          <p:cNvPr id="4" name="Slide Number Placeholder 3"/>
          <p:cNvSpPr>
            <a:spLocks noGrp="1"/>
          </p:cNvSpPr>
          <p:nvPr>
            <p:ph type="sldNum" sz="quarter" idx="10"/>
          </p:nvPr>
        </p:nvSpPr>
        <p:spPr>
          <a:xfrm>
            <a:off x="3865422" y="8673662"/>
            <a:ext cx="2971800" cy="457200"/>
          </a:xfrm>
        </p:spPr>
        <p:txBody>
          <a:bodyPr/>
          <a:lstStyle/>
          <a:p>
            <a:fld id="{B6197A58-0397-4C50-91CE-4E7FF29B6CF0}" type="slidenum">
              <a:rPr lang="en-GB" smtClean="0"/>
              <a:t>12</a:t>
            </a:fld>
            <a:endParaRPr lang="en-GB"/>
          </a:p>
        </p:txBody>
      </p:sp>
    </p:spTree>
    <p:extLst>
      <p:ext uri="{BB962C8B-B14F-4D97-AF65-F5344CB8AC3E}">
        <p14:creationId xmlns:p14="http://schemas.microsoft.com/office/powerpoint/2010/main" val="3661247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13</a:t>
            </a:fld>
            <a:endParaRPr lang="en-GB"/>
          </a:p>
        </p:txBody>
      </p:sp>
    </p:spTree>
    <p:extLst>
      <p:ext uri="{BB962C8B-B14F-4D97-AF65-F5344CB8AC3E}">
        <p14:creationId xmlns:p14="http://schemas.microsoft.com/office/powerpoint/2010/main" val="26907942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14</a:t>
            </a:fld>
            <a:endParaRPr lang="en-GB"/>
          </a:p>
        </p:txBody>
      </p:sp>
    </p:spTree>
    <p:extLst>
      <p:ext uri="{BB962C8B-B14F-4D97-AF65-F5344CB8AC3E}">
        <p14:creationId xmlns:p14="http://schemas.microsoft.com/office/powerpoint/2010/main" val="2822299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15</a:t>
            </a:fld>
            <a:endParaRPr lang="en-GB"/>
          </a:p>
        </p:txBody>
      </p:sp>
    </p:spTree>
    <p:extLst>
      <p:ext uri="{BB962C8B-B14F-4D97-AF65-F5344CB8AC3E}">
        <p14:creationId xmlns:p14="http://schemas.microsoft.com/office/powerpoint/2010/main" val="2828452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16</a:t>
            </a:fld>
            <a:endParaRPr lang="en-GB"/>
          </a:p>
        </p:txBody>
      </p:sp>
    </p:spTree>
    <p:extLst>
      <p:ext uri="{BB962C8B-B14F-4D97-AF65-F5344CB8AC3E}">
        <p14:creationId xmlns:p14="http://schemas.microsoft.com/office/powerpoint/2010/main" val="1536137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notion of scarcity is that there is never enough to satisfy all conceivable human wants, even at advanced states of </a:t>
            </a:r>
            <a:r>
              <a:rPr lang="en-GB" dirty="0">
                <a:hlinkClick r:id="rId3" tooltip="History of technology"/>
              </a:rPr>
              <a:t>human technology</a:t>
            </a:r>
            <a:r>
              <a:rPr lang="en-GB" dirty="0"/>
              <a:t>. Scarcity involves making a sacrifice—</a:t>
            </a:r>
            <a:r>
              <a:rPr lang="en-GB" dirty="0">
                <a:hlinkClick r:id="rId4" tooltip="TANSTAAFL"/>
              </a:rPr>
              <a:t>giving something up</a:t>
            </a:r>
            <a:r>
              <a:rPr lang="en-GB" dirty="0"/>
              <a:t>, or making a </a:t>
            </a:r>
            <a:r>
              <a:rPr lang="en-GB" dirty="0" err="1">
                <a:hlinkClick r:id="rId5" tooltip="Trade-off"/>
              </a:rPr>
              <a:t>tradeoff</a:t>
            </a:r>
            <a:r>
              <a:rPr lang="en-GB" dirty="0"/>
              <a:t>—in order to obtain more of what is wanted.</a:t>
            </a:r>
            <a:r>
              <a:rPr lang="en-GB" baseline="30000" dirty="0">
                <a:hlinkClick r:id="rId6"/>
              </a:rPr>
              <a:t>[1]</a:t>
            </a:r>
            <a:endParaRPr lang="en-GB" dirty="0"/>
          </a:p>
          <a:p>
            <a:r>
              <a:rPr lang="en-GB" dirty="0"/>
              <a:t>The condition of scarcity in the real world necessitates </a:t>
            </a:r>
            <a:r>
              <a:rPr lang="en-GB" dirty="0">
                <a:hlinkClick r:id="rId7" tooltip="Competition (economics)"/>
              </a:rPr>
              <a:t>competition</a:t>
            </a:r>
            <a:r>
              <a:rPr lang="en-GB" dirty="0"/>
              <a:t>, and competition occurs "when people strive to meet the criteria that are being used to determine who gets what." The price system, or market prices, are one way to allocate scarce resources. "If a society coordinates economic plans on the basis of willingness to pay money, members of that society will [strive to compete] to make money" If other criteria are used, we would expect to see competition in terms of those other criteria.</a:t>
            </a:r>
            <a:r>
              <a:rPr lang="en-GB" baseline="30000" dirty="0">
                <a:hlinkClick r:id="rId6"/>
              </a:rPr>
              <a:t>[1]</a:t>
            </a:r>
            <a:endParaRPr lang="en-GB" dirty="0"/>
          </a:p>
          <a:p>
            <a:r>
              <a:rPr lang="en-GB" dirty="0"/>
              <a:t>For example, although air is more important to us than gold, it is cheaper simply because the production cost of air is zero. Gold on the other hand has a high production cost. It has to be found and processed, both of which require a great deal of resources. Additionally, scarcity implies that not all of society's goals can be pursued at the same time; trade-offs are made of one goal against others. In an influential 1932 essay, </a:t>
            </a:r>
            <a:r>
              <a:rPr lang="en-GB" dirty="0">
                <a:hlinkClick r:id="rId8" tooltip="Lionel Robbins"/>
              </a:rPr>
              <a:t>Lionel Robbins</a:t>
            </a:r>
            <a:r>
              <a:rPr lang="en-GB" dirty="0"/>
              <a:t> </a:t>
            </a:r>
            <a:r>
              <a:rPr lang="en-GB" dirty="0">
                <a:hlinkClick r:id="rId9" tooltip="An Essay on the Nature and Significance of Economic Science"/>
              </a:rPr>
              <a:t>defined</a:t>
            </a:r>
            <a:r>
              <a:rPr lang="en-GB" dirty="0"/>
              <a:t> economics as "the science which studies human </a:t>
            </a:r>
            <a:r>
              <a:rPr lang="en-GB" dirty="0" err="1"/>
              <a:t>behavior</a:t>
            </a:r>
            <a:r>
              <a:rPr lang="en-GB" dirty="0"/>
              <a:t> as a relationship between ends and scarce means which have alternative uses."</a:t>
            </a:r>
            <a:r>
              <a:rPr lang="en-GB" baseline="30000" dirty="0">
                <a:hlinkClick r:id="rId10"/>
              </a:rPr>
              <a:t>[2</a:t>
            </a:r>
            <a:r>
              <a:rPr lang="en-GB" baseline="30000" dirty="0" smtClean="0">
                <a:hlinkClick r:id="rId10"/>
              </a:rPr>
              <a:t>]</a:t>
            </a:r>
            <a:r>
              <a:rPr lang="en-GB" baseline="30000" dirty="0"/>
              <a:t> [http://</a:t>
            </a:r>
            <a:r>
              <a:rPr lang="en-GB" baseline="30000" dirty="0" smtClean="0"/>
              <a:t>en.wikipedia.org/wiki/Scarcity]</a:t>
            </a:r>
            <a:endParaRPr lang="en-GB" dirty="0"/>
          </a:p>
        </p:txBody>
      </p:sp>
      <p:sp>
        <p:nvSpPr>
          <p:cNvPr id="4" name="Slide Number Placeholder 3"/>
          <p:cNvSpPr>
            <a:spLocks noGrp="1"/>
          </p:cNvSpPr>
          <p:nvPr>
            <p:ph type="sldNum" sz="quarter" idx="10"/>
          </p:nvPr>
        </p:nvSpPr>
        <p:spPr/>
        <p:txBody>
          <a:bodyPr/>
          <a:lstStyle/>
          <a:p>
            <a:fld id="{B6197A58-0397-4C50-91CE-4E7FF29B6CF0}" type="slidenum">
              <a:rPr lang="en-GB" smtClean="0"/>
              <a:t>2</a:t>
            </a:fld>
            <a:endParaRPr lang="en-GB"/>
          </a:p>
        </p:txBody>
      </p:sp>
    </p:spTree>
    <p:extLst>
      <p:ext uri="{BB962C8B-B14F-4D97-AF65-F5344CB8AC3E}">
        <p14:creationId xmlns:p14="http://schemas.microsoft.com/office/powerpoint/2010/main" val="1826184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5538" y="32385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3</a:t>
            </a:fld>
            <a:endParaRPr lang="en-GB"/>
          </a:p>
        </p:txBody>
      </p:sp>
    </p:spTree>
    <p:extLst>
      <p:ext uri="{BB962C8B-B14F-4D97-AF65-F5344CB8AC3E}">
        <p14:creationId xmlns:p14="http://schemas.microsoft.com/office/powerpoint/2010/main" val="2593661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6197A58-0397-4C50-91CE-4E7FF29B6CF0}" type="slidenum">
              <a:rPr lang="en-GB" smtClean="0"/>
              <a:t>4</a:t>
            </a:fld>
            <a:endParaRPr lang="en-GB"/>
          </a:p>
        </p:txBody>
      </p:sp>
    </p:spTree>
    <p:extLst>
      <p:ext uri="{BB962C8B-B14F-4D97-AF65-F5344CB8AC3E}">
        <p14:creationId xmlns:p14="http://schemas.microsoft.com/office/powerpoint/2010/main" val="257190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5</a:t>
            </a:fld>
            <a:endParaRPr lang="en-GB"/>
          </a:p>
        </p:txBody>
      </p:sp>
    </p:spTree>
    <p:extLst>
      <p:ext uri="{BB962C8B-B14F-4D97-AF65-F5344CB8AC3E}">
        <p14:creationId xmlns:p14="http://schemas.microsoft.com/office/powerpoint/2010/main" val="2816289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6</a:t>
            </a:fld>
            <a:endParaRPr lang="en-GB"/>
          </a:p>
        </p:txBody>
      </p:sp>
    </p:spTree>
    <p:extLst>
      <p:ext uri="{BB962C8B-B14F-4D97-AF65-F5344CB8AC3E}">
        <p14:creationId xmlns:p14="http://schemas.microsoft.com/office/powerpoint/2010/main" val="4160245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7</a:t>
            </a:fld>
            <a:endParaRPr lang="en-GB"/>
          </a:p>
        </p:txBody>
      </p:sp>
    </p:spTree>
    <p:extLst>
      <p:ext uri="{BB962C8B-B14F-4D97-AF65-F5344CB8AC3E}">
        <p14:creationId xmlns:p14="http://schemas.microsoft.com/office/powerpoint/2010/main" val="2180027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6197A58-0397-4C50-91CE-4E7FF29B6CF0}" type="slidenum">
              <a:rPr lang="en-GB" smtClean="0"/>
              <a:t>8</a:t>
            </a:fld>
            <a:endParaRPr lang="en-GB"/>
          </a:p>
        </p:txBody>
      </p:sp>
    </p:spTree>
    <p:extLst>
      <p:ext uri="{BB962C8B-B14F-4D97-AF65-F5344CB8AC3E}">
        <p14:creationId xmlns:p14="http://schemas.microsoft.com/office/powerpoint/2010/main" val="2031305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6197A58-0397-4C50-91CE-4E7FF29B6CF0}" type="slidenum">
              <a:rPr lang="en-GB" smtClean="0"/>
              <a:t>9</a:t>
            </a:fld>
            <a:endParaRPr lang="en-GB"/>
          </a:p>
        </p:txBody>
      </p:sp>
    </p:spTree>
    <p:extLst>
      <p:ext uri="{BB962C8B-B14F-4D97-AF65-F5344CB8AC3E}">
        <p14:creationId xmlns:p14="http://schemas.microsoft.com/office/powerpoint/2010/main" val="2938782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CC1A2B-DA7F-452A-96E3-E4E111A170A6}" type="datetime1">
              <a:rPr lang="en-GB" smtClean="0"/>
              <a:t>01/06/2015</a:t>
            </a:fld>
            <a:endParaRPr lang="en-GB"/>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AAF01B-A55A-4EEA-A8F1-68C65A8EE043}" type="datetime1">
              <a:rPr lang="en-GB" smtClean="0"/>
              <a:t>01/06/2015</a:t>
            </a:fld>
            <a:endParaRPr lang="en-GB"/>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813E52-8C12-4832-A3C5-A995FAC121AF}" type="datetime1">
              <a:rPr lang="en-GB" smtClean="0"/>
              <a:t>01/06/2015</a:t>
            </a:fld>
            <a:endParaRPr lang="en-GB"/>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627087F-8BA1-44C8-9F8A-D0BDA2B89C8C}" type="datetime1">
              <a:rPr lang="en-GB" smtClean="0"/>
              <a:t>01/06/2015</a:t>
            </a:fld>
            <a:endParaRPr lang="en-GB"/>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8AEEE-492E-426E-AA4A-1D7762D6D103}" type="datetime1">
              <a:rPr lang="en-GB" smtClean="0"/>
              <a:t>01/06/2015</a:t>
            </a:fld>
            <a:endParaRPr lang="en-GB"/>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E1A60-FAB2-443D-AD7D-1A58DE1EA241}" type="datetime1">
              <a:rPr lang="en-GB" smtClean="0"/>
              <a:t>01/06/2015</a:t>
            </a:fld>
            <a:endParaRPr lang="en-GB"/>
          </a:p>
        </p:txBody>
      </p:sp>
      <p:sp>
        <p:nvSpPr>
          <p:cNvPr id="6" name="Footer Placeholder 5"/>
          <p:cNvSpPr>
            <a:spLocks noGrp="1"/>
          </p:cNvSpPr>
          <p:nvPr>
            <p:ph type="ftr" sz="quarter" idx="11"/>
          </p:nvPr>
        </p:nvSpPr>
        <p:spPr/>
        <p:txBody>
          <a:bodyPr/>
          <a:lstStyle/>
          <a:p>
            <a:r>
              <a:rPr lang="en-GB" smtClean="0"/>
              <a:t>Michael J. Baker</a:t>
            </a:r>
            <a:endParaRPr lang="en-GB"/>
          </a:p>
        </p:txBody>
      </p:sp>
      <p:sp>
        <p:nvSpPr>
          <p:cNvPr id="7" name="Slide Number Placeholder 6"/>
          <p:cNvSpPr>
            <a:spLocks noGrp="1"/>
          </p:cNvSpPr>
          <p:nvPr>
            <p:ph type="sldNum" sz="quarter" idx="12"/>
          </p:nvPr>
        </p:nvSpPr>
        <p:spPr/>
        <p:txBody>
          <a:bodyPr/>
          <a:lstStyle/>
          <a:p>
            <a:fld id="{BA0BE8FD-ECC5-4D32-9FF9-17ABB36AA8F8}"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C53EEF1-25CE-4F73-AA28-63F5140DBFE5}" type="datetime1">
              <a:rPr lang="en-GB" smtClean="0"/>
              <a:t>01/06/2015</a:t>
            </a:fld>
            <a:endParaRPr lang="en-GB"/>
          </a:p>
        </p:txBody>
      </p:sp>
      <p:sp>
        <p:nvSpPr>
          <p:cNvPr id="8" name="Footer Placeholder 7"/>
          <p:cNvSpPr>
            <a:spLocks noGrp="1"/>
          </p:cNvSpPr>
          <p:nvPr>
            <p:ph type="ftr" sz="quarter" idx="11"/>
          </p:nvPr>
        </p:nvSpPr>
        <p:spPr/>
        <p:txBody>
          <a:bodyPr/>
          <a:lstStyle/>
          <a:p>
            <a:r>
              <a:rPr lang="en-GB" smtClean="0"/>
              <a:t>Michael J. Baker</a:t>
            </a:r>
            <a:endParaRPr lang="en-GB"/>
          </a:p>
        </p:txBody>
      </p:sp>
      <p:sp>
        <p:nvSpPr>
          <p:cNvPr id="9" name="Slide Number Placeholder 8"/>
          <p:cNvSpPr>
            <a:spLocks noGrp="1"/>
          </p:cNvSpPr>
          <p:nvPr>
            <p:ph type="sldNum" sz="quarter" idx="12"/>
          </p:nvPr>
        </p:nvSpPr>
        <p:spPr/>
        <p:txBody>
          <a:bodyPr/>
          <a:lstStyle/>
          <a:p>
            <a:fld id="{BA0BE8FD-ECC5-4D32-9FF9-17ABB36AA8F8}"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DBCE26A-1C97-483D-8EB5-0397278E12FA}" type="datetime1">
              <a:rPr lang="en-GB" smtClean="0"/>
              <a:t>01/06/2015</a:t>
            </a:fld>
            <a:endParaRPr lang="en-GB"/>
          </a:p>
        </p:txBody>
      </p:sp>
      <p:sp>
        <p:nvSpPr>
          <p:cNvPr id="4" name="Footer Placeholder 3"/>
          <p:cNvSpPr>
            <a:spLocks noGrp="1"/>
          </p:cNvSpPr>
          <p:nvPr>
            <p:ph type="ftr" sz="quarter" idx="11"/>
          </p:nvPr>
        </p:nvSpPr>
        <p:spPr/>
        <p:txBody>
          <a:bodyPr/>
          <a:lstStyle/>
          <a:p>
            <a:r>
              <a:rPr lang="en-GB" smtClean="0"/>
              <a:t>Michael J. Baker</a:t>
            </a:r>
            <a:endParaRPr lang="en-GB"/>
          </a:p>
        </p:txBody>
      </p:sp>
      <p:sp>
        <p:nvSpPr>
          <p:cNvPr id="5" name="Slide Number Placeholder 4"/>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5D256-8E7B-492A-B7F8-29C8AF2C1FD6}" type="datetime1">
              <a:rPr lang="en-GB" smtClean="0"/>
              <a:t>01/06/2015</a:t>
            </a:fld>
            <a:endParaRPr lang="en-GB"/>
          </a:p>
        </p:txBody>
      </p:sp>
      <p:sp>
        <p:nvSpPr>
          <p:cNvPr id="3" name="Footer Placeholder 2"/>
          <p:cNvSpPr>
            <a:spLocks noGrp="1"/>
          </p:cNvSpPr>
          <p:nvPr>
            <p:ph type="ftr" sz="quarter" idx="11"/>
          </p:nvPr>
        </p:nvSpPr>
        <p:spPr/>
        <p:txBody>
          <a:bodyPr/>
          <a:lstStyle/>
          <a:p>
            <a:r>
              <a:rPr lang="en-GB" smtClean="0"/>
              <a:t>Michael J. Baker</a:t>
            </a:r>
            <a:endParaRPr lang="en-GB"/>
          </a:p>
        </p:txBody>
      </p:sp>
      <p:sp>
        <p:nvSpPr>
          <p:cNvPr id="4" name="Slide Number Placeholder 3"/>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8666B-12EC-4080-B5D4-9A512DE2C64C}" type="datetime1">
              <a:rPr lang="en-GB" smtClean="0"/>
              <a:t>01/06/2015</a:t>
            </a:fld>
            <a:endParaRPr lang="en-GB"/>
          </a:p>
        </p:txBody>
      </p:sp>
      <p:sp>
        <p:nvSpPr>
          <p:cNvPr id="6" name="Footer Placeholder 5"/>
          <p:cNvSpPr>
            <a:spLocks noGrp="1"/>
          </p:cNvSpPr>
          <p:nvPr>
            <p:ph type="ftr" sz="quarter" idx="11"/>
          </p:nvPr>
        </p:nvSpPr>
        <p:spPr/>
        <p:txBody>
          <a:bodyPr/>
          <a:lstStyle/>
          <a:p>
            <a:r>
              <a:rPr lang="en-GB" smtClean="0"/>
              <a:t>Michael J. Baker</a:t>
            </a:r>
            <a:endParaRPr lang="en-GB"/>
          </a:p>
        </p:txBody>
      </p:sp>
      <p:sp>
        <p:nvSpPr>
          <p:cNvPr id="7" name="Slide Number Placeholder 6"/>
          <p:cNvSpPr>
            <a:spLocks noGrp="1"/>
          </p:cNvSpPr>
          <p:nvPr>
            <p:ph type="sldNum" sz="quarter" idx="12"/>
          </p:nvPr>
        </p:nvSpPr>
        <p:spPr/>
        <p:txBody>
          <a:bodyPr/>
          <a:lstStyle/>
          <a:p>
            <a:fld id="{BA0BE8FD-ECC5-4D32-9FF9-17ABB36AA8F8}"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3D6841-67FA-4E1A-A32F-7F3472640A77}" type="datetime1">
              <a:rPr lang="en-GB" smtClean="0"/>
              <a:t>01/06/2015</a:t>
            </a:fld>
            <a:endParaRPr lang="en-GB"/>
          </a:p>
        </p:txBody>
      </p:sp>
      <p:sp>
        <p:nvSpPr>
          <p:cNvPr id="6" name="Footer Placeholder 5"/>
          <p:cNvSpPr>
            <a:spLocks noGrp="1"/>
          </p:cNvSpPr>
          <p:nvPr>
            <p:ph type="ftr" sz="quarter" idx="11"/>
          </p:nvPr>
        </p:nvSpPr>
        <p:spPr/>
        <p:txBody>
          <a:bodyPr/>
          <a:lstStyle/>
          <a:p>
            <a:r>
              <a:rPr lang="en-GB" smtClean="0"/>
              <a:t>Michael J. Baker</a:t>
            </a:r>
            <a:endParaRPr lang="en-GB"/>
          </a:p>
        </p:txBody>
      </p:sp>
      <p:sp>
        <p:nvSpPr>
          <p:cNvPr id="7" name="Slide Number Placeholder 6"/>
          <p:cNvSpPr>
            <a:spLocks noGrp="1"/>
          </p:cNvSpPr>
          <p:nvPr>
            <p:ph type="sldNum" sz="quarter" idx="12"/>
          </p:nvPr>
        </p:nvSpPr>
        <p:spPr/>
        <p:txBody>
          <a:bodyPr/>
          <a:lstStyle/>
          <a:p>
            <a:fld id="{BA0BE8FD-ECC5-4D32-9FF9-17ABB36AA8F8}"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FC47D63-29EF-492D-8012-2605C9C61AAA}" type="datetime1">
              <a:rPr lang="en-GB" smtClean="0"/>
              <a:t>01/06/2015</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r>
              <a:rPr lang="en-GB" smtClean="0"/>
              <a:t>Michael J. Baker</a:t>
            </a:r>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A0BE8FD-ECC5-4D32-9FF9-17ABB36AA8F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par>
    </p:tnLst>
  </p:timing>
  <p:hf hd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15616" y="4005064"/>
            <a:ext cx="5709018" cy="882119"/>
          </a:xfrm>
        </p:spPr>
        <p:txBody>
          <a:bodyPr>
            <a:normAutofit/>
          </a:bodyPr>
          <a:lstStyle/>
          <a:p>
            <a:r>
              <a:rPr lang="en-GB" sz="2800" b="1" dirty="0" smtClean="0"/>
              <a:t>Michael J. Baker</a:t>
            </a:r>
            <a:endParaRPr lang="en-GB" sz="2800" b="1" dirty="0"/>
          </a:p>
        </p:txBody>
      </p:sp>
      <p:sp>
        <p:nvSpPr>
          <p:cNvPr id="4" name="TextBox 3"/>
          <p:cNvSpPr txBox="1"/>
          <p:nvPr/>
        </p:nvSpPr>
        <p:spPr>
          <a:xfrm>
            <a:off x="1043658" y="1196752"/>
            <a:ext cx="7344816" cy="2585323"/>
          </a:xfrm>
          <a:prstGeom prst="rect">
            <a:avLst/>
          </a:prstGeom>
          <a:noFill/>
        </p:spPr>
        <p:txBody>
          <a:bodyPr wrap="square" rtlCol="0">
            <a:spAutoFit/>
          </a:bodyPr>
          <a:lstStyle/>
          <a:p>
            <a:r>
              <a:rPr lang="en-GB" sz="5400" b="1" dirty="0">
                <a:solidFill>
                  <a:schemeClr val="accent5">
                    <a:lumMod val="75000"/>
                  </a:schemeClr>
                </a:solidFill>
              </a:rPr>
              <a:t>Social Business: </a:t>
            </a:r>
            <a:r>
              <a:rPr lang="en-GB" sz="5400" b="1" dirty="0" smtClean="0">
                <a:solidFill>
                  <a:schemeClr val="accent5">
                    <a:lumMod val="75000"/>
                  </a:schemeClr>
                </a:solidFill>
              </a:rPr>
              <a:t/>
            </a:r>
            <a:br>
              <a:rPr lang="en-GB" sz="5400" b="1" dirty="0" smtClean="0">
                <a:solidFill>
                  <a:schemeClr val="accent5">
                    <a:lumMod val="75000"/>
                  </a:schemeClr>
                </a:solidFill>
              </a:rPr>
            </a:br>
            <a:r>
              <a:rPr lang="en-GB" sz="5400" b="1" dirty="0" smtClean="0">
                <a:solidFill>
                  <a:schemeClr val="accent5">
                    <a:lumMod val="75000"/>
                  </a:schemeClr>
                </a:solidFill>
              </a:rPr>
              <a:t>Business </a:t>
            </a:r>
            <a:r>
              <a:rPr lang="en-GB" sz="5400" b="1" dirty="0">
                <a:solidFill>
                  <a:schemeClr val="accent5">
                    <a:lumMod val="75000"/>
                  </a:schemeClr>
                </a:solidFill>
              </a:rPr>
              <a:t>as if </a:t>
            </a:r>
            <a:r>
              <a:rPr lang="en-GB" sz="5400" b="1" dirty="0" smtClean="0">
                <a:solidFill>
                  <a:schemeClr val="accent5">
                    <a:lumMod val="75000"/>
                  </a:schemeClr>
                </a:solidFill>
              </a:rPr>
              <a:t/>
            </a:r>
            <a:br>
              <a:rPr lang="en-GB" sz="5400" b="1" dirty="0" smtClean="0">
                <a:solidFill>
                  <a:schemeClr val="accent5">
                    <a:lumMod val="75000"/>
                  </a:schemeClr>
                </a:solidFill>
              </a:rPr>
            </a:br>
            <a:r>
              <a:rPr lang="en-GB" sz="5400" b="1" dirty="0" smtClean="0">
                <a:solidFill>
                  <a:schemeClr val="accent5">
                    <a:lumMod val="75000"/>
                  </a:schemeClr>
                </a:solidFill>
              </a:rPr>
              <a:t>people </a:t>
            </a:r>
            <a:r>
              <a:rPr lang="en-GB" sz="5400" b="1" dirty="0">
                <a:solidFill>
                  <a:schemeClr val="accent5">
                    <a:lumMod val="75000"/>
                  </a:schemeClr>
                </a:solidFill>
              </a:rPr>
              <a:t>mattered</a:t>
            </a:r>
          </a:p>
        </p:txBody>
      </p:sp>
    </p:spTree>
    <p:extLst>
      <p:ext uri="{BB962C8B-B14F-4D97-AF65-F5344CB8AC3E}">
        <p14:creationId xmlns:p14="http://schemas.microsoft.com/office/powerpoint/2010/main" val="5117920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10</a:t>
            </a:fld>
            <a:endParaRPr lang="en-GB"/>
          </a:p>
        </p:txBody>
      </p:sp>
      <p:sp>
        <p:nvSpPr>
          <p:cNvPr id="5" name="TextBox 4"/>
          <p:cNvSpPr txBox="1"/>
          <p:nvPr/>
        </p:nvSpPr>
        <p:spPr>
          <a:xfrm>
            <a:off x="611560" y="332656"/>
            <a:ext cx="7920880" cy="5693866"/>
          </a:xfrm>
          <a:prstGeom prst="rect">
            <a:avLst/>
          </a:prstGeom>
          <a:noFill/>
        </p:spPr>
        <p:txBody>
          <a:bodyPr wrap="square" rtlCol="0">
            <a:spAutoFit/>
          </a:bodyPr>
          <a:lstStyle/>
          <a:p>
            <a:r>
              <a:rPr lang="en-GB" sz="2800" dirty="0" smtClean="0"/>
              <a:t>International recognition of the need for concerted </a:t>
            </a:r>
            <a:r>
              <a:rPr lang="en-GB" sz="2800" dirty="0" smtClean="0"/>
              <a:t>action was </a:t>
            </a:r>
            <a:r>
              <a:rPr lang="en-GB" sz="2800" dirty="0" smtClean="0"/>
              <a:t>prompted by the </a:t>
            </a:r>
            <a:r>
              <a:rPr lang="en-GB" sz="2800" dirty="0" err="1" smtClean="0"/>
              <a:t>Brundtland</a:t>
            </a:r>
            <a:r>
              <a:rPr lang="en-GB" sz="2800" dirty="0" smtClean="0"/>
              <a:t> Report (1987</a:t>
            </a:r>
            <a:r>
              <a:rPr lang="en-GB" sz="2800" dirty="0" smtClean="0"/>
              <a:t>). Its </a:t>
            </a:r>
            <a:r>
              <a:rPr lang="en-GB" sz="2800" dirty="0" smtClean="0"/>
              <a:t>Key Recommendations were</a:t>
            </a:r>
            <a:r>
              <a:rPr lang="en-GB" sz="2800" dirty="0" smtClean="0"/>
              <a:t>:</a:t>
            </a:r>
          </a:p>
          <a:p>
            <a:endParaRPr lang="en-GB" sz="2800" dirty="0" smtClean="0"/>
          </a:p>
          <a:p>
            <a:pPr marL="457200" indent="-457200">
              <a:buFont typeface="Arial" panose="020B0604020202020204" pitchFamily="34" charset="0"/>
              <a:buChar char="•"/>
            </a:pPr>
            <a:r>
              <a:rPr lang="en-GB" sz="2800" dirty="0" smtClean="0"/>
              <a:t>Reviving growth</a:t>
            </a:r>
          </a:p>
          <a:p>
            <a:pPr marL="457200" indent="-457200">
              <a:buFont typeface="Arial" panose="020B0604020202020204" pitchFamily="34" charset="0"/>
              <a:buChar char="•"/>
            </a:pPr>
            <a:r>
              <a:rPr lang="en-GB" sz="2800" dirty="0" smtClean="0"/>
              <a:t>Changing the quality of growth</a:t>
            </a:r>
          </a:p>
          <a:p>
            <a:pPr marL="457200" indent="-457200">
              <a:buFont typeface="Arial" panose="020B0604020202020204" pitchFamily="34" charset="0"/>
              <a:buChar char="•"/>
            </a:pPr>
            <a:r>
              <a:rPr lang="en-GB" sz="2800" dirty="0" smtClean="0"/>
              <a:t>Meeting essential needs for jobs, food, energy, </a:t>
            </a:r>
            <a:r>
              <a:rPr lang="en-GB" sz="2800" dirty="0" smtClean="0"/>
              <a:t>water and </a:t>
            </a:r>
            <a:r>
              <a:rPr lang="en-GB" sz="2800" dirty="0" smtClean="0"/>
              <a:t>sanitation</a:t>
            </a:r>
          </a:p>
          <a:p>
            <a:pPr marL="457200" indent="-457200">
              <a:buFont typeface="Arial" panose="020B0604020202020204" pitchFamily="34" charset="0"/>
              <a:buChar char="•"/>
            </a:pPr>
            <a:r>
              <a:rPr lang="en-GB" sz="2800" dirty="0" smtClean="0"/>
              <a:t>Ensuring a sustainable level of population</a:t>
            </a:r>
          </a:p>
          <a:p>
            <a:pPr marL="457200" indent="-457200">
              <a:buFont typeface="Arial" panose="020B0604020202020204" pitchFamily="34" charset="0"/>
              <a:buChar char="•"/>
            </a:pPr>
            <a:r>
              <a:rPr lang="en-GB" sz="2800" dirty="0" smtClean="0"/>
              <a:t>Conserving and enhancing the resource base</a:t>
            </a:r>
          </a:p>
          <a:p>
            <a:pPr marL="457200" indent="-457200">
              <a:buFont typeface="Arial" panose="020B0604020202020204" pitchFamily="34" charset="0"/>
              <a:buChar char="•"/>
            </a:pPr>
            <a:r>
              <a:rPr lang="en-GB" sz="2800" dirty="0" smtClean="0"/>
              <a:t>Reorienting technology and managing risk, and</a:t>
            </a:r>
          </a:p>
          <a:p>
            <a:pPr marL="457200" indent="-457200">
              <a:buFont typeface="Arial" panose="020B0604020202020204" pitchFamily="34" charset="0"/>
              <a:buChar char="•"/>
            </a:pPr>
            <a:r>
              <a:rPr lang="en-GB" sz="2800" dirty="0" smtClean="0"/>
              <a:t>Merging environment and economics in decision making</a:t>
            </a:r>
            <a:endParaRPr lang="en-GB" sz="2800" dirty="0"/>
          </a:p>
        </p:txBody>
      </p:sp>
    </p:spTree>
    <p:extLst>
      <p:ext uri="{BB962C8B-B14F-4D97-AF65-F5344CB8AC3E}">
        <p14:creationId xmlns:p14="http://schemas.microsoft.com/office/powerpoint/2010/main" val="796674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11</a:t>
            </a:fld>
            <a:endParaRPr lang="en-GB"/>
          </a:p>
        </p:txBody>
      </p:sp>
      <p:sp>
        <p:nvSpPr>
          <p:cNvPr id="4" name="TextBox 3"/>
          <p:cNvSpPr txBox="1"/>
          <p:nvPr/>
        </p:nvSpPr>
        <p:spPr>
          <a:xfrm>
            <a:off x="755576" y="692696"/>
            <a:ext cx="7607980" cy="1569660"/>
          </a:xfrm>
          <a:prstGeom prst="rect">
            <a:avLst/>
          </a:prstGeom>
          <a:noFill/>
        </p:spPr>
        <p:txBody>
          <a:bodyPr wrap="none" rtlCol="0">
            <a:spAutoFit/>
          </a:bodyPr>
          <a:lstStyle/>
          <a:p>
            <a:r>
              <a:rPr lang="en-GB" sz="3200" dirty="0" smtClean="0"/>
              <a:t>Effectively, </a:t>
            </a:r>
            <a:r>
              <a:rPr lang="en-GB" sz="3200" dirty="0" err="1" smtClean="0"/>
              <a:t>Brundtland</a:t>
            </a:r>
            <a:r>
              <a:rPr lang="en-GB" sz="3200" dirty="0" smtClean="0"/>
              <a:t> took up </a:t>
            </a:r>
            <a:r>
              <a:rPr lang="en-GB" sz="3200" dirty="0" err="1" smtClean="0"/>
              <a:t>Shumacher’s</a:t>
            </a:r>
            <a:endParaRPr lang="en-GB" sz="3200" dirty="0" smtClean="0"/>
          </a:p>
          <a:p>
            <a:r>
              <a:rPr lang="en-GB" sz="3200" dirty="0"/>
              <a:t>c</a:t>
            </a:r>
            <a:r>
              <a:rPr lang="en-GB" sz="3200" dirty="0" smtClean="0"/>
              <a:t>hallenge “Small is beautiful” with its theme</a:t>
            </a:r>
          </a:p>
          <a:p>
            <a:r>
              <a:rPr lang="en-GB" sz="3200" dirty="0" smtClean="0"/>
              <a:t>       “Economics as if people Mattered”</a:t>
            </a:r>
            <a:endParaRPr lang="en-GB" sz="3200" dirty="0"/>
          </a:p>
        </p:txBody>
      </p:sp>
      <p:sp>
        <p:nvSpPr>
          <p:cNvPr id="5" name="TextBox 4"/>
          <p:cNvSpPr txBox="1"/>
          <p:nvPr/>
        </p:nvSpPr>
        <p:spPr>
          <a:xfrm>
            <a:off x="662173" y="2708920"/>
            <a:ext cx="7704856" cy="3046988"/>
          </a:xfrm>
          <a:prstGeom prst="rect">
            <a:avLst/>
          </a:prstGeom>
          <a:noFill/>
        </p:spPr>
        <p:txBody>
          <a:bodyPr wrap="square" rtlCol="0">
            <a:spAutoFit/>
          </a:bodyPr>
          <a:lstStyle/>
          <a:p>
            <a:pPr algn="ctr"/>
            <a:r>
              <a:rPr lang="en-GB" sz="3200" dirty="0" smtClean="0"/>
              <a:t> Simultaneously (1987), Lutz and Lux </a:t>
            </a:r>
            <a:r>
              <a:rPr lang="en-GB" sz="3200" dirty="0" smtClean="0"/>
              <a:t>published </a:t>
            </a:r>
            <a:r>
              <a:rPr lang="en-GB" sz="3200" i="1" dirty="0" smtClean="0"/>
              <a:t>Humanistic </a:t>
            </a:r>
            <a:r>
              <a:rPr lang="en-GB" sz="3200" i="1" dirty="0" smtClean="0"/>
              <a:t>Economics </a:t>
            </a:r>
            <a:r>
              <a:rPr lang="en-GB" sz="3200" dirty="0" smtClean="0"/>
              <a:t>challenging </a:t>
            </a:r>
            <a:r>
              <a:rPr lang="en-GB" sz="3200" dirty="0" smtClean="0"/>
              <a:t>mainstream economics </a:t>
            </a:r>
            <a:r>
              <a:rPr lang="en-GB" sz="3200" dirty="0" smtClean="0"/>
              <a:t>with its emphasis on quantification </a:t>
            </a:r>
            <a:r>
              <a:rPr lang="en-GB" sz="3200" dirty="0" smtClean="0"/>
              <a:t>to the </a:t>
            </a:r>
            <a:r>
              <a:rPr lang="en-GB" sz="3200" dirty="0" smtClean="0"/>
              <a:t>neglect of qualitative factors that </a:t>
            </a:r>
            <a:r>
              <a:rPr lang="en-GB" sz="3200" dirty="0" smtClean="0"/>
              <a:t>influence human </a:t>
            </a:r>
            <a:r>
              <a:rPr lang="en-GB" sz="3200" dirty="0" smtClean="0"/>
              <a:t>consumption behaviour – the </a:t>
            </a:r>
            <a:r>
              <a:rPr lang="en-GB" sz="3200" dirty="0" smtClean="0"/>
              <a:t>concept of </a:t>
            </a:r>
            <a:r>
              <a:rPr lang="en-GB" sz="3200" dirty="0" smtClean="0"/>
              <a:t>the “dual-self” </a:t>
            </a:r>
            <a:endParaRPr lang="en-GB" sz="3200" dirty="0"/>
          </a:p>
        </p:txBody>
      </p:sp>
    </p:spTree>
    <p:extLst>
      <p:ext uri="{BB962C8B-B14F-4D97-AF65-F5344CB8AC3E}">
        <p14:creationId xmlns:p14="http://schemas.microsoft.com/office/powerpoint/2010/main" val="3986551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12</a:t>
            </a:fld>
            <a:endParaRPr lang="en-GB"/>
          </a:p>
        </p:txBody>
      </p:sp>
      <p:sp>
        <p:nvSpPr>
          <p:cNvPr id="5" name="TextBox 4"/>
          <p:cNvSpPr txBox="1"/>
          <p:nvPr/>
        </p:nvSpPr>
        <p:spPr>
          <a:xfrm>
            <a:off x="584151" y="404664"/>
            <a:ext cx="7920880" cy="6247864"/>
          </a:xfrm>
          <a:prstGeom prst="rect">
            <a:avLst/>
          </a:prstGeom>
          <a:noFill/>
        </p:spPr>
        <p:txBody>
          <a:bodyPr wrap="square" rtlCol="0">
            <a:spAutoFit/>
          </a:bodyPr>
          <a:lstStyle/>
          <a:p>
            <a:r>
              <a:rPr lang="en-GB" sz="2400" dirty="0" smtClean="0"/>
              <a:t>Put simply, the dual-self recognises that basic physiological</a:t>
            </a:r>
          </a:p>
          <a:p>
            <a:r>
              <a:rPr lang="en-GB" sz="2400" dirty="0" smtClean="0"/>
              <a:t>needs </a:t>
            </a:r>
            <a:r>
              <a:rPr lang="en-GB" sz="2400" dirty="0" smtClean="0"/>
              <a:t>are moderated by social and psychological factors</a:t>
            </a:r>
          </a:p>
          <a:p>
            <a:r>
              <a:rPr lang="en-GB" sz="2400" dirty="0" smtClean="0"/>
              <a:t>identified </a:t>
            </a:r>
            <a:r>
              <a:rPr lang="en-GB" sz="2400" dirty="0" smtClean="0"/>
              <a:t>in Maslow’s Hierarchy of Human Needs, </a:t>
            </a:r>
            <a:r>
              <a:rPr lang="en-GB" sz="2400" dirty="0" err="1" smtClean="0"/>
              <a:t>viz</a:t>
            </a:r>
            <a:r>
              <a:rPr lang="en-GB" sz="2400" dirty="0" smtClean="0"/>
              <a:t>:</a:t>
            </a:r>
          </a:p>
          <a:p>
            <a:endParaRPr lang="en-GB" sz="2400" u="sng" dirty="0" smtClean="0"/>
          </a:p>
          <a:p>
            <a:r>
              <a:rPr lang="en-GB" sz="2400" u="sng" dirty="0" smtClean="0"/>
              <a:t>Higher Self Growth Needs    </a:t>
            </a:r>
            <a:r>
              <a:rPr lang="en-GB" sz="2400" u="sng" dirty="0" smtClean="0"/>
              <a:t>	Lower </a:t>
            </a:r>
            <a:r>
              <a:rPr lang="en-GB" sz="2400" u="sng" dirty="0" smtClean="0"/>
              <a:t>Self Deficiency Needs</a:t>
            </a:r>
            <a:endParaRPr lang="en-GB" sz="2400" u="sng" dirty="0"/>
          </a:p>
          <a:p>
            <a:r>
              <a:rPr lang="en-GB" sz="2400" dirty="0" smtClean="0"/>
              <a:t>Self-actualisation                   </a:t>
            </a:r>
            <a:r>
              <a:rPr lang="en-GB" sz="2400" dirty="0" smtClean="0"/>
              <a:t>	Ego-aggrandisement</a:t>
            </a:r>
            <a:endParaRPr lang="en-GB" sz="2400" dirty="0" smtClean="0"/>
          </a:p>
          <a:p>
            <a:r>
              <a:rPr lang="en-GB" sz="2400" dirty="0" smtClean="0"/>
              <a:t>Truth seeking                         </a:t>
            </a:r>
            <a:r>
              <a:rPr lang="en-GB" sz="2400" dirty="0" smtClean="0"/>
              <a:t>	Self-interest </a:t>
            </a:r>
            <a:r>
              <a:rPr lang="en-GB" sz="2400" dirty="0" smtClean="0"/>
              <a:t>seeking</a:t>
            </a:r>
          </a:p>
          <a:p>
            <a:r>
              <a:rPr lang="en-GB" sz="2400" dirty="0" smtClean="0"/>
              <a:t>Reasonable                             </a:t>
            </a:r>
            <a:r>
              <a:rPr lang="en-GB" sz="2400" dirty="0" smtClean="0"/>
              <a:t>	Rational </a:t>
            </a:r>
            <a:r>
              <a:rPr lang="en-GB" sz="2400" dirty="0" smtClean="0"/>
              <a:t>(economic)</a:t>
            </a:r>
          </a:p>
          <a:p>
            <a:r>
              <a:rPr lang="en-GB" sz="2400" dirty="0" smtClean="0"/>
              <a:t>Principled behaviour             </a:t>
            </a:r>
            <a:r>
              <a:rPr lang="en-GB" sz="2400" dirty="0" smtClean="0"/>
              <a:t>	Instrumental </a:t>
            </a:r>
            <a:r>
              <a:rPr lang="en-GB" sz="2400" dirty="0" smtClean="0"/>
              <a:t>behaviour</a:t>
            </a:r>
          </a:p>
          <a:p>
            <a:r>
              <a:rPr lang="en-GB" sz="2400" dirty="0" smtClean="0"/>
              <a:t>Altruism and love                   </a:t>
            </a:r>
            <a:r>
              <a:rPr lang="en-GB" sz="2400" dirty="0" smtClean="0"/>
              <a:t>	Selfishness</a:t>
            </a:r>
            <a:endParaRPr lang="en-GB" sz="2400" dirty="0" smtClean="0"/>
          </a:p>
          <a:p>
            <a:r>
              <a:rPr lang="en-GB" sz="2400" dirty="0" smtClean="0"/>
              <a:t>Objective                                 </a:t>
            </a:r>
            <a:r>
              <a:rPr lang="en-GB" sz="2400" dirty="0" smtClean="0"/>
              <a:t>	Subjective</a:t>
            </a:r>
            <a:endParaRPr lang="en-GB" sz="2400" dirty="0" smtClean="0"/>
          </a:p>
          <a:p>
            <a:r>
              <a:rPr lang="en-GB" sz="2400" dirty="0" smtClean="0"/>
              <a:t>Transpersonal                         </a:t>
            </a:r>
            <a:r>
              <a:rPr lang="en-GB" sz="2400" dirty="0" smtClean="0"/>
              <a:t>	Personal </a:t>
            </a:r>
            <a:r>
              <a:rPr lang="en-GB" sz="2400" dirty="0" smtClean="0"/>
              <a:t>(</a:t>
            </a:r>
            <a:r>
              <a:rPr lang="en-GB" sz="2400" dirty="0" smtClean="0"/>
              <a:t>individual)</a:t>
            </a:r>
            <a:endParaRPr lang="en-GB" sz="2400" dirty="0" smtClean="0"/>
          </a:p>
          <a:p>
            <a:endParaRPr lang="en-GB" sz="2800" dirty="0"/>
          </a:p>
          <a:p>
            <a:r>
              <a:rPr lang="en-GB" sz="2000" dirty="0"/>
              <a:t>‘Some Basic Characteristics of the Dual-self’ </a:t>
            </a:r>
            <a:r>
              <a:rPr lang="en-GB" sz="2000" dirty="0" smtClean="0"/>
              <a:t/>
            </a:r>
            <a:br>
              <a:rPr lang="en-GB" sz="2000" dirty="0" smtClean="0"/>
            </a:br>
            <a:r>
              <a:rPr lang="en-GB" sz="2000" dirty="0" smtClean="0"/>
              <a:t>(</a:t>
            </a:r>
            <a:r>
              <a:rPr lang="en-GB" sz="2000" dirty="0"/>
              <a:t>Lutz and Lux Table 1.1</a:t>
            </a:r>
            <a:r>
              <a:rPr lang="en-GB" sz="2800" dirty="0"/>
              <a:t>, </a:t>
            </a:r>
            <a:r>
              <a:rPr lang="en-GB" sz="2000" dirty="0"/>
              <a:t>page 17)</a:t>
            </a:r>
          </a:p>
          <a:p>
            <a:endParaRPr lang="en-GB" sz="2800" dirty="0"/>
          </a:p>
        </p:txBody>
      </p:sp>
    </p:spTree>
    <p:extLst>
      <p:ext uri="{BB962C8B-B14F-4D97-AF65-F5344CB8AC3E}">
        <p14:creationId xmlns:p14="http://schemas.microsoft.com/office/powerpoint/2010/main" val="412865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13</a:t>
            </a:fld>
            <a:endParaRPr lang="en-GB"/>
          </a:p>
        </p:txBody>
      </p:sp>
      <p:sp>
        <p:nvSpPr>
          <p:cNvPr id="4" name="TextBox 3"/>
          <p:cNvSpPr txBox="1"/>
          <p:nvPr/>
        </p:nvSpPr>
        <p:spPr>
          <a:xfrm>
            <a:off x="827584" y="979813"/>
            <a:ext cx="7560840" cy="2677656"/>
          </a:xfrm>
          <a:prstGeom prst="rect">
            <a:avLst/>
          </a:prstGeom>
          <a:noFill/>
        </p:spPr>
        <p:txBody>
          <a:bodyPr wrap="square" rtlCol="0">
            <a:spAutoFit/>
          </a:bodyPr>
          <a:lstStyle/>
          <a:p>
            <a:pPr algn="ctr"/>
            <a:r>
              <a:rPr lang="en-GB" sz="2800" dirty="0" smtClean="0"/>
              <a:t>In </a:t>
            </a:r>
            <a:r>
              <a:rPr lang="en-GB" sz="2800" dirty="0" smtClean="0"/>
              <a:t>essence, the dual-self is motivated by </a:t>
            </a:r>
            <a:r>
              <a:rPr lang="en-GB" sz="2800" dirty="0" smtClean="0"/>
              <a:t/>
            </a:r>
            <a:br>
              <a:rPr lang="en-GB" sz="2800" dirty="0" smtClean="0"/>
            </a:br>
            <a:r>
              <a:rPr lang="en-GB" sz="2800" dirty="0" smtClean="0"/>
              <a:t>self-interest - survival </a:t>
            </a:r>
            <a:r>
              <a:rPr lang="en-GB" sz="2800" dirty="0" smtClean="0"/>
              <a:t>depends on it </a:t>
            </a:r>
            <a:r>
              <a:rPr lang="en-GB" sz="2800" dirty="0" smtClean="0"/>
              <a:t>- </a:t>
            </a:r>
            <a:r>
              <a:rPr lang="en-GB" sz="2800" dirty="0" smtClean="0"/>
              <a:t>but is </a:t>
            </a:r>
            <a:r>
              <a:rPr lang="en-GB" sz="2800" b="1" i="1" dirty="0" smtClean="0"/>
              <a:t>enlightened </a:t>
            </a:r>
            <a:r>
              <a:rPr lang="en-GB" sz="2800" dirty="0" smtClean="0"/>
              <a:t>by the </a:t>
            </a:r>
            <a:r>
              <a:rPr lang="en-GB" sz="2800" dirty="0" smtClean="0"/>
              <a:t>knowledge </a:t>
            </a:r>
            <a:r>
              <a:rPr lang="en-GB" sz="2800" dirty="0" smtClean="0"/>
              <a:t>that collaboration and co-operation </a:t>
            </a:r>
            <a:r>
              <a:rPr lang="en-GB" sz="2800" dirty="0" smtClean="0"/>
              <a:t>will result </a:t>
            </a:r>
            <a:r>
              <a:rPr lang="en-GB" sz="2800" dirty="0" smtClean="0"/>
              <a:t>in better outcomes than </a:t>
            </a:r>
            <a:r>
              <a:rPr lang="en-GB" sz="2800" b="1" i="1" dirty="0" smtClean="0"/>
              <a:t>selfish </a:t>
            </a:r>
            <a:r>
              <a:rPr lang="en-GB" sz="2800" dirty="0" smtClean="0"/>
              <a:t>self-interest that </a:t>
            </a:r>
            <a:r>
              <a:rPr lang="en-GB" sz="2800" dirty="0" smtClean="0"/>
              <a:t>ignores </a:t>
            </a:r>
            <a:r>
              <a:rPr lang="en-GB" sz="2800" dirty="0" smtClean="0"/>
              <a:t/>
            </a:r>
            <a:br>
              <a:rPr lang="en-GB" sz="2800" dirty="0" smtClean="0"/>
            </a:br>
            <a:r>
              <a:rPr lang="en-GB" sz="2800" dirty="0" smtClean="0"/>
              <a:t>the </a:t>
            </a:r>
            <a:r>
              <a:rPr lang="en-GB" sz="2800" dirty="0" smtClean="0"/>
              <a:t>needs of others</a:t>
            </a:r>
            <a:endParaRPr lang="en-GB" sz="2800" dirty="0"/>
          </a:p>
        </p:txBody>
      </p:sp>
      <p:sp>
        <p:nvSpPr>
          <p:cNvPr id="5" name="TextBox 4"/>
          <p:cNvSpPr txBox="1"/>
          <p:nvPr/>
        </p:nvSpPr>
        <p:spPr>
          <a:xfrm>
            <a:off x="1907704" y="4221088"/>
            <a:ext cx="5583088" cy="584775"/>
          </a:xfrm>
          <a:prstGeom prst="rect">
            <a:avLst/>
          </a:prstGeom>
          <a:noFill/>
        </p:spPr>
        <p:txBody>
          <a:bodyPr wrap="square" rtlCol="0">
            <a:spAutoFit/>
          </a:bodyPr>
          <a:lstStyle/>
          <a:p>
            <a:pPr algn="ctr"/>
            <a:r>
              <a:rPr lang="en-GB" sz="3200" dirty="0" smtClean="0"/>
              <a:t>The </a:t>
            </a:r>
            <a:r>
              <a:rPr lang="en-GB" sz="3200" b="1" i="1" dirty="0" smtClean="0"/>
              <a:t>Golden Rule</a:t>
            </a:r>
            <a:endParaRPr lang="en-GB" sz="3200" b="1" i="1" dirty="0"/>
          </a:p>
        </p:txBody>
      </p:sp>
    </p:spTree>
    <p:extLst>
      <p:ext uri="{BB962C8B-B14F-4D97-AF65-F5344CB8AC3E}">
        <p14:creationId xmlns:p14="http://schemas.microsoft.com/office/powerpoint/2010/main" val="121122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14</a:t>
            </a:fld>
            <a:endParaRPr lang="en-GB"/>
          </a:p>
        </p:txBody>
      </p:sp>
      <p:sp>
        <p:nvSpPr>
          <p:cNvPr id="4" name="TextBox 3"/>
          <p:cNvSpPr txBox="1"/>
          <p:nvPr/>
        </p:nvSpPr>
        <p:spPr>
          <a:xfrm>
            <a:off x="611561" y="1268760"/>
            <a:ext cx="7920880" cy="3046988"/>
          </a:xfrm>
          <a:prstGeom prst="rect">
            <a:avLst/>
          </a:prstGeom>
          <a:noFill/>
        </p:spPr>
        <p:txBody>
          <a:bodyPr wrap="square" rtlCol="0">
            <a:spAutoFit/>
          </a:bodyPr>
          <a:lstStyle/>
          <a:p>
            <a:pPr algn="ctr"/>
            <a:r>
              <a:rPr lang="en-GB" sz="3200" dirty="0" smtClean="0"/>
              <a:t>Adam </a:t>
            </a:r>
            <a:r>
              <a:rPr lang="en-GB" sz="3200" dirty="0" smtClean="0"/>
              <a:t>Smith’s original conceptualisation of</a:t>
            </a:r>
          </a:p>
          <a:p>
            <a:pPr algn="ctr"/>
            <a:r>
              <a:rPr lang="en-GB" sz="3200" dirty="0" smtClean="0"/>
              <a:t>capitalism </a:t>
            </a:r>
            <a:r>
              <a:rPr lang="en-GB" sz="3200" dirty="0" smtClean="0"/>
              <a:t>and free trade was based on the</a:t>
            </a:r>
          </a:p>
          <a:p>
            <a:pPr algn="ctr"/>
            <a:r>
              <a:rPr lang="en-GB" sz="3200" dirty="0" smtClean="0"/>
              <a:t>assumption of collaborative exchange </a:t>
            </a:r>
            <a:r>
              <a:rPr lang="en-GB" sz="3200" dirty="0" smtClean="0"/>
              <a:t>behaviour guided </a:t>
            </a:r>
            <a:r>
              <a:rPr lang="en-GB" sz="3200" dirty="0" smtClean="0"/>
              <a:t>by moral principles and regulated by </a:t>
            </a:r>
            <a:r>
              <a:rPr lang="en-GB" sz="3200" dirty="0" smtClean="0"/>
              <a:t>laws to </a:t>
            </a:r>
            <a:r>
              <a:rPr lang="en-GB" sz="3200" dirty="0" smtClean="0"/>
              <a:t>control/punish those who ignored </a:t>
            </a:r>
            <a:r>
              <a:rPr lang="en-GB" sz="3200" dirty="0" smtClean="0"/>
              <a:t>or broke </a:t>
            </a:r>
            <a:r>
              <a:rPr lang="en-GB" sz="3200" dirty="0" smtClean="0"/>
              <a:t>them</a:t>
            </a:r>
            <a:endParaRPr lang="en-GB" sz="3200" dirty="0"/>
          </a:p>
        </p:txBody>
      </p:sp>
    </p:spTree>
    <p:extLst>
      <p:ext uri="{BB962C8B-B14F-4D97-AF65-F5344CB8AC3E}">
        <p14:creationId xmlns:p14="http://schemas.microsoft.com/office/powerpoint/2010/main" val="1994119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15</a:t>
            </a:fld>
            <a:endParaRPr lang="en-GB"/>
          </a:p>
        </p:txBody>
      </p:sp>
      <p:sp>
        <p:nvSpPr>
          <p:cNvPr id="4" name="TextBox 3"/>
          <p:cNvSpPr txBox="1"/>
          <p:nvPr/>
        </p:nvSpPr>
        <p:spPr>
          <a:xfrm>
            <a:off x="732731" y="836712"/>
            <a:ext cx="7754239" cy="2062103"/>
          </a:xfrm>
          <a:prstGeom prst="rect">
            <a:avLst/>
          </a:prstGeom>
          <a:noFill/>
        </p:spPr>
        <p:txBody>
          <a:bodyPr wrap="none" rtlCol="0">
            <a:spAutoFit/>
          </a:bodyPr>
          <a:lstStyle/>
          <a:p>
            <a:pPr algn="ctr"/>
            <a:r>
              <a:rPr lang="en-GB" sz="3200" dirty="0" smtClean="0"/>
              <a:t>By replacing the needs of individuals with the</a:t>
            </a:r>
          </a:p>
          <a:p>
            <a:pPr algn="ctr"/>
            <a:r>
              <a:rPr lang="en-GB" sz="3200" dirty="0" smtClean="0"/>
              <a:t>‘objective’ notion of demand, laissez-faire</a:t>
            </a:r>
          </a:p>
          <a:p>
            <a:pPr algn="ctr"/>
            <a:r>
              <a:rPr lang="en-GB" sz="3200" dirty="0" smtClean="0"/>
              <a:t>(Anglo-Saxon) </a:t>
            </a:r>
            <a:r>
              <a:rPr lang="en-GB" sz="3200" dirty="0"/>
              <a:t>c</a:t>
            </a:r>
            <a:r>
              <a:rPr lang="en-GB" sz="3200" dirty="0" smtClean="0"/>
              <a:t>apitalism enabled Business to</a:t>
            </a:r>
          </a:p>
          <a:p>
            <a:pPr algn="ctr"/>
            <a:r>
              <a:rPr lang="en-GB" sz="3200" dirty="0"/>
              <a:t>p</a:t>
            </a:r>
            <a:r>
              <a:rPr lang="en-GB" sz="3200" dirty="0" smtClean="0"/>
              <a:t>ursue profit by any means within the Law</a:t>
            </a:r>
            <a:endParaRPr lang="en-GB" sz="3200" dirty="0"/>
          </a:p>
        </p:txBody>
      </p:sp>
      <p:sp>
        <p:nvSpPr>
          <p:cNvPr id="5" name="TextBox 4"/>
          <p:cNvSpPr txBox="1"/>
          <p:nvPr/>
        </p:nvSpPr>
        <p:spPr>
          <a:xfrm>
            <a:off x="585198" y="3284984"/>
            <a:ext cx="8072918" cy="2554545"/>
          </a:xfrm>
          <a:prstGeom prst="rect">
            <a:avLst/>
          </a:prstGeom>
          <a:noFill/>
        </p:spPr>
        <p:txBody>
          <a:bodyPr wrap="square" rtlCol="0">
            <a:spAutoFit/>
          </a:bodyPr>
          <a:lstStyle/>
          <a:p>
            <a:pPr algn="ctr"/>
            <a:r>
              <a:rPr lang="en-GB" sz="3200" dirty="0" smtClean="0"/>
              <a:t>But</a:t>
            </a:r>
            <a:r>
              <a:rPr lang="en-GB" sz="3200" dirty="0" smtClean="0"/>
              <a:t>, democratic governments failed, to a </a:t>
            </a:r>
          </a:p>
          <a:p>
            <a:pPr algn="ctr"/>
            <a:r>
              <a:rPr lang="en-GB" sz="3200" dirty="0" smtClean="0"/>
              <a:t>greater </a:t>
            </a:r>
            <a:r>
              <a:rPr lang="en-GB" sz="3200" dirty="0" smtClean="0"/>
              <a:t>or lesser degree, to regulate the</a:t>
            </a:r>
          </a:p>
          <a:p>
            <a:pPr algn="ctr"/>
            <a:r>
              <a:rPr lang="en-GB" sz="3200" dirty="0" smtClean="0"/>
              <a:t>market </a:t>
            </a:r>
            <a:r>
              <a:rPr lang="en-GB" sz="3200" dirty="0" smtClean="0"/>
              <a:t>and prevent businesses from</a:t>
            </a:r>
          </a:p>
          <a:p>
            <a:pPr algn="ctr"/>
            <a:r>
              <a:rPr lang="en-GB" sz="3200" dirty="0"/>
              <a:t>a</a:t>
            </a:r>
            <a:r>
              <a:rPr lang="en-GB" sz="3200" dirty="0" smtClean="0"/>
              <a:t>dopting unethical practices and </a:t>
            </a:r>
            <a:r>
              <a:rPr lang="en-GB" sz="3200" dirty="0" smtClean="0"/>
              <a:t/>
            </a:r>
            <a:br>
              <a:rPr lang="en-GB" sz="3200" dirty="0" smtClean="0"/>
            </a:br>
            <a:r>
              <a:rPr lang="en-GB" sz="3200" dirty="0" smtClean="0"/>
              <a:t>unprincipled behaviour  </a:t>
            </a:r>
            <a:endParaRPr lang="en-GB" sz="3200" dirty="0"/>
          </a:p>
        </p:txBody>
      </p:sp>
    </p:spTree>
    <p:extLst>
      <p:ext uri="{BB962C8B-B14F-4D97-AF65-F5344CB8AC3E}">
        <p14:creationId xmlns:p14="http://schemas.microsoft.com/office/powerpoint/2010/main" val="3216751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16</a:t>
            </a:fld>
            <a:endParaRPr lang="en-GB"/>
          </a:p>
        </p:txBody>
      </p:sp>
      <p:sp>
        <p:nvSpPr>
          <p:cNvPr id="4" name="TextBox 3"/>
          <p:cNvSpPr txBox="1"/>
          <p:nvPr/>
        </p:nvSpPr>
        <p:spPr>
          <a:xfrm>
            <a:off x="467544" y="1052735"/>
            <a:ext cx="8352928" cy="2554545"/>
          </a:xfrm>
          <a:prstGeom prst="rect">
            <a:avLst/>
          </a:prstGeom>
          <a:noFill/>
        </p:spPr>
        <p:txBody>
          <a:bodyPr wrap="square" rtlCol="0">
            <a:spAutoFit/>
          </a:bodyPr>
          <a:lstStyle/>
          <a:p>
            <a:r>
              <a:rPr lang="en-GB" sz="3200" dirty="0" smtClean="0"/>
              <a:t>  There is growing evidence that younger people</a:t>
            </a:r>
          </a:p>
          <a:p>
            <a:r>
              <a:rPr lang="en-GB" sz="3200" dirty="0" smtClean="0"/>
              <a:t>   -’Millennials’- are more socially engaged and</a:t>
            </a:r>
          </a:p>
          <a:p>
            <a:r>
              <a:rPr lang="en-GB" sz="3200" dirty="0" smtClean="0"/>
              <a:t>      concerned with ethical and moral issues.</a:t>
            </a:r>
          </a:p>
          <a:p>
            <a:r>
              <a:rPr lang="en-GB" sz="3200" dirty="0" smtClean="0"/>
              <a:t>    This is reflected in the changing curricula of  major Business Schools  and the PRME  initiative</a:t>
            </a:r>
            <a:endParaRPr lang="en-GB" sz="3200" dirty="0"/>
          </a:p>
        </p:txBody>
      </p:sp>
      <p:sp>
        <p:nvSpPr>
          <p:cNvPr id="7" name="TextBox 6"/>
          <p:cNvSpPr txBox="1"/>
          <p:nvPr/>
        </p:nvSpPr>
        <p:spPr>
          <a:xfrm>
            <a:off x="512702" y="4116685"/>
            <a:ext cx="8332153" cy="1569660"/>
          </a:xfrm>
          <a:prstGeom prst="rect">
            <a:avLst/>
          </a:prstGeom>
          <a:noFill/>
        </p:spPr>
        <p:txBody>
          <a:bodyPr wrap="none" rtlCol="0">
            <a:spAutoFit/>
          </a:bodyPr>
          <a:lstStyle/>
          <a:p>
            <a:r>
              <a:rPr lang="en-GB" sz="3200" dirty="0" smtClean="0"/>
              <a:t>It is also apparent in the growing emphasis given</a:t>
            </a:r>
          </a:p>
          <a:p>
            <a:r>
              <a:rPr lang="en-GB" sz="3200" dirty="0" smtClean="0"/>
              <a:t>  to Corporate Social Responsibility in business</a:t>
            </a:r>
          </a:p>
          <a:p>
            <a:r>
              <a:rPr lang="en-GB" sz="3200" dirty="0" smtClean="0"/>
              <a:t>                       strategy and practice</a:t>
            </a:r>
            <a:endParaRPr lang="en-GB" sz="3200" dirty="0"/>
          </a:p>
        </p:txBody>
      </p:sp>
    </p:spTree>
    <p:extLst>
      <p:ext uri="{BB962C8B-B14F-4D97-AF65-F5344CB8AC3E}">
        <p14:creationId xmlns:p14="http://schemas.microsoft.com/office/powerpoint/2010/main" val="21946277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17</a:t>
            </a:fld>
            <a:endParaRPr lang="en-GB"/>
          </a:p>
        </p:txBody>
      </p:sp>
      <p:sp>
        <p:nvSpPr>
          <p:cNvPr id="4" name="TextBox 3"/>
          <p:cNvSpPr txBox="1"/>
          <p:nvPr/>
        </p:nvSpPr>
        <p:spPr>
          <a:xfrm>
            <a:off x="827584" y="908720"/>
            <a:ext cx="7488832" cy="2062103"/>
          </a:xfrm>
          <a:prstGeom prst="rect">
            <a:avLst/>
          </a:prstGeom>
          <a:noFill/>
        </p:spPr>
        <p:txBody>
          <a:bodyPr wrap="square" rtlCol="0">
            <a:spAutoFit/>
          </a:bodyPr>
          <a:lstStyle/>
          <a:p>
            <a:pPr algn="ctr"/>
            <a:r>
              <a:rPr lang="en-GB" sz="3200" dirty="0" smtClean="0"/>
              <a:t>Governments establish and regulate the </a:t>
            </a:r>
            <a:r>
              <a:rPr lang="en-GB" sz="3200" dirty="0" smtClean="0"/>
              <a:t>environment in </a:t>
            </a:r>
            <a:r>
              <a:rPr lang="en-GB" sz="3200" dirty="0" smtClean="0"/>
              <a:t>which economic growth occurs but it is </a:t>
            </a:r>
            <a:r>
              <a:rPr lang="en-GB" sz="3200" dirty="0" smtClean="0"/>
              <a:t>Business that </a:t>
            </a:r>
            <a:r>
              <a:rPr lang="en-GB" sz="3200" dirty="0" smtClean="0"/>
              <a:t>decides what will be produced and for whom</a:t>
            </a:r>
            <a:endParaRPr lang="en-GB" sz="3200" dirty="0"/>
          </a:p>
        </p:txBody>
      </p:sp>
      <p:sp>
        <p:nvSpPr>
          <p:cNvPr id="5" name="TextBox 4"/>
          <p:cNvSpPr txBox="1"/>
          <p:nvPr/>
        </p:nvSpPr>
        <p:spPr>
          <a:xfrm>
            <a:off x="827585" y="3645024"/>
            <a:ext cx="7560840" cy="1569660"/>
          </a:xfrm>
          <a:prstGeom prst="rect">
            <a:avLst/>
          </a:prstGeom>
          <a:noFill/>
        </p:spPr>
        <p:txBody>
          <a:bodyPr wrap="square" rtlCol="0">
            <a:spAutoFit/>
          </a:bodyPr>
          <a:lstStyle/>
          <a:p>
            <a:pPr algn="ctr"/>
            <a:r>
              <a:rPr lang="en-GB" sz="3200" dirty="0" smtClean="0"/>
              <a:t>Social Businesses accept responsibility for the needs </a:t>
            </a:r>
            <a:r>
              <a:rPr lang="en-GB" sz="3200" dirty="0" smtClean="0"/>
              <a:t>of all </a:t>
            </a:r>
            <a:r>
              <a:rPr lang="en-GB" sz="3200" dirty="0" smtClean="0"/>
              <a:t>their stakeholders and for the environment on </a:t>
            </a:r>
            <a:r>
              <a:rPr lang="en-GB" sz="3200" dirty="0" smtClean="0"/>
              <a:t>which all </a:t>
            </a:r>
            <a:r>
              <a:rPr lang="en-GB" sz="3200" dirty="0" smtClean="0"/>
              <a:t>depend</a:t>
            </a:r>
            <a:endParaRPr lang="en-GB" sz="3200" dirty="0"/>
          </a:p>
        </p:txBody>
      </p:sp>
    </p:spTree>
    <p:extLst>
      <p:ext uri="{BB962C8B-B14F-4D97-AF65-F5344CB8AC3E}">
        <p14:creationId xmlns:p14="http://schemas.microsoft.com/office/powerpoint/2010/main" val="802625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6" y="836712"/>
            <a:ext cx="7848873" cy="1754326"/>
          </a:xfrm>
          <a:prstGeom prst="rect">
            <a:avLst/>
          </a:prstGeom>
          <a:noFill/>
        </p:spPr>
        <p:txBody>
          <a:bodyPr wrap="square" rtlCol="0">
            <a:spAutoFit/>
          </a:bodyPr>
          <a:lstStyle/>
          <a:p>
            <a:pPr algn="ctr"/>
            <a:r>
              <a:rPr lang="en-GB" sz="3600" dirty="0" smtClean="0">
                <a:latin typeface="Calibri" panose="020F0502020204030204" pitchFamily="34" charset="0"/>
              </a:rPr>
              <a:t>The </a:t>
            </a:r>
            <a:r>
              <a:rPr lang="en-GB" sz="3600" dirty="0" smtClean="0">
                <a:latin typeface="Calibri" panose="020F0502020204030204" pitchFamily="34" charset="0"/>
              </a:rPr>
              <a:t>pursuit </a:t>
            </a:r>
            <a:r>
              <a:rPr lang="en-GB" sz="3600" dirty="0" smtClean="0">
                <a:latin typeface="Calibri" panose="020F0502020204030204" pitchFamily="34" charset="0"/>
              </a:rPr>
              <a:t>of ‘economic growth’ has </a:t>
            </a:r>
            <a:r>
              <a:rPr lang="en-GB" sz="3600" dirty="0" smtClean="0">
                <a:latin typeface="Calibri" panose="020F0502020204030204" pitchFamily="34" charset="0"/>
              </a:rPr>
              <a:t>promoted materialism </a:t>
            </a:r>
            <a:r>
              <a:rPr lang="en-GB" sz="3600" dirty="0" smtClean="0">
                <a:latin typeface="Calibri" panose="020F0502020204030204" pitchFamily="34" charset="0"/>
              </a:rPr>
              <a:t>and over-consumption</a:t>
            </a:r>
            <a:endParaRPr lang="en-GB" sz="3600" dirty="0">
              <a:latin typeface="Calibri" panose="020F0502020204030204" pitchFamily="34" charset="0"/>
            </a:endParaRPr>
          </a:p>
        </p:txBody>
      </p:sp>
      <p:sp>
        <p:nvSpPr>
          <p:cNvPr id="6" name="TextBox 5"/>
          <p:cNvSpPr txBox="1"/>
          <p:nvPr/>
        </p:nvSpPr>
        <p:spPr>
          <a:xfrm>
            <a:off x="899592" y="3140968"/>
            <a:ext cx="184731" cy="2554545"/>
          </a:xfrm>
          <a:prstGeom prst="rect">
            <a:avLst/>
          </a:prstGeom>
          <a:noFill/>
        </p:spPr>
        <p:txBody>
          <a:bodyPr wrap="none" rtlCol="0">
            <a:spAutoFit/>
          </a:bodyPr>
          <a:lstStyle/>
          <a:p>
            <a:endParaRPr lang="en-GB" sz="3200" dirty="0" smtClean="0"/>
          </a:p>
          <a:p>
            <a:endParaRPr lang="en-GB" sz="3200" dirty="0"/>
          </a:p>
          <a:p>
            <a:endParaRPr lang="en-GB" sz="3200" dirty="0" smtClean="0"/>
          </a:p>
          <a:p>
            <a:endParaRPr lang="en-GB" sz="3200" dirty="0"/>
          </a:p>
          <a:p>
            <a:endParaRPr lang="en-GB" sz="3200" dirty="0"/>
          </a:p>
        </p:txBody>
      </p:sp>
      <p:sp>
        <p:nvSpPr>
          <p:cNvPr id="8" name="TextBox 7"/>
          <p:cNvSpPr txBox="1"/>
          <p:nvPr/>
        </p:nvSpPr>
        <p:spPr>
          <a:xfrm>
            <a:off x="683567" y="2996952"/>
            <a:ext cx="7848873" cy="646331"/>
          </a:xfrm>
          <a:prstGeom prst="rect">
            <a:avLst/>
          </a:prstGeom>
          <a:noFill/>
        </p:spPr>
        <p:txBody>
          <a:bodyPr wrap="square" rtlCol="0">
            <a:spAutoFit/>
          </a:bodyPr>
          <a:lstStyle/>
          <a:p>
            <a:pPr algn="ctr"/>
            <a:r>
              <a:rPr lang="en-GB" sz="3600" dirty="0" smtClean="0">
                <a:latin typeface="Calibri" panose="020F0502020204030204" pitchFamily="34" charset="0"/>
              </a:rPr>
              <a:t>It </a:t>
            </a:r>
            <a:r>
              <a:rPr lang="en-GB" sz="3600" dirty="0" smtClean="0">
                <a:latin typeface="Calibri" panose="020F0502020204030204" pitchFamily="34" charset="0"/>
              </a:rPr>
              <a:t>is not sustainable</a:t>
            </a:r>
            <a:endParaRPr lang="en-GB" sz="3600" dirty="0">
              <a:latin typeface="Calibri" panose="020F0502020204030204" pitchFamily="34" charset="0"/>
            </a:endParaRPr>
          </a:p>
        </p:txBody>
      </p:sp>
      <p:sp>
        <p:nvSpPr>
          <p:cNvPr id="9" name="TextBox 8"/>
          <p:cNvSpPr txBox="1"/>
          <p:nvPr/>
        </p:nvSpPr>
        <p:spPr>
          <a:xfrm>
            <a:off x="611560" y="4149080"/>
            <a:ext cx="7848873" cy="1200329"/>
          </a:xfrm>
          <a:prstGeom prst="rect">
            <a:avLst/>
          </a:prstGeom>
          <a:noFill/>
        </p:spPr>
        <p:txBody>
          <a:bodyPr wrap="square" rtlCol="0">
            <a:spAutoFit/>
          </a:bodyPr>
          <a:lstStyle/>
          <a:p>
            <a:pPr algn="ctr"/>
            <a:r>
              <a:rPr lang="en-GB" sz="3600" dirty="0" smtClean="0">
                <a:latin typeface="Calibri" panose="020F0502020204030204" pitchFamily="34" charset="0"/>
              </a:rPr>
              <a:t>But 2.5 billion people live below the poverty line</a:t>
            </a:r>
            <a:endParaRPr lang="en-GB" sz="3600" dirty="0">
              <a:latin typeface="Calibri" panose="020F0502020204030204" pitchFamily="34" charset="0"/>
            </a:endParaRPr>
          </a:p>
        </p:txBody>
      </p:sp>
      <p:sp>
        <p:nvSpPr>
          <p:cNvPr id="10" name="Footer Placeholder 9"/>
          <p:cNvSpPr>
            <a:spLocks noGrp="1"/>
          </p:cNvSpPr>
          <p:nvPr>
            <p:ph type="ftr" sz="quarter" idx="11"/>
          </p:nvPr>
        </p:nvSpPr>
        <p:spPr/>
        <p:txBody>
          <a:bodyPr/>
          <a:lstStyle/>
          <a:p>
            <a:r>
              <a:rPr lang="en-GB" dirty="0" smtClean="0">
                <a:latin typeface="Calibri" panose="020F0502020204030204" pitchFamily="34" charset="0"/>
              </a:rPr>
              <a:t>Michael J. Baker</a:t>
            </a:r>
            <a:endParaRPr lang="en-GB" dirty="0">
              <a:latin typeface="Calibri" panose="020F0502020204030204" pitchFamily="34" charset="0"/>
            </a:endParaRPr>
          </a:p>
        </p:txBody>
      </p:sp>
      <p:sp>
        <p:nvSpPr>
          <p:cNvPr id="11" name="Slide Number Placeholder 10"/>
          <p:cNvSpPr>
            <a:spLocks noGrp="1"/>
          </p:cNvSpPr>
          <p:nvPr>
            <p:ph type="sldNum" sz="quarter" idx="12"/>
          </p:nvPr>
        </p:nvSpPr>
        <p:spPr/>
        <p:txBody>
          <a:bodyPr/>
          <a:lstStyle/>
          <a:p>
            <a:fld id="{BA0BE8FD-ECC5-4D32-9FF9-17ABB36AA8F8}" type="slidenum">
              <a:rPr lang="en-GB" smtClean="0">
                <a:latin typeface="Calibri" panose="020F0502020204030204" pitchFamily="34" charset="0"/>
              </a:rPr>
              <a:t>2</a:t>
            </a:fld>
            <a:endParaRPr lang="en-GB" dirty="0">
              <a:latin typeface="Calibri" panose="020F0502020204030204" pitchFamily="34" charset="0"/>
            </a:endParaRPr>
          </a:p>
        </p:txBody>
      </p:sp>
    </p:spTree>
    <p:extLst>
      <p:ext uri="{BB962C8B-B14F-4D97-AF65-F5344CB8AC3E}">
        <p14:creationId xmlns:p14="http://schemas.microsoft.com/office/powerpoint/2010/main" val="77661146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764704"/>
            <a:ext cx="7560840" cy="1569660"/>
          </a:xfrm>
          <a:prstGeom prst="rect">
            <a:avLst/>
          </a:prstGeom>
          <a:noFill/>
        </p:spPr>
        <p:txBody>
          <a:bodyPr wrap="square" rtlCol="0">
            <a:spAutoFit/>
          </a:bodyPr>
          <a:lstStyle/>
          <a:p>
            <a:pPr algn="ctr"/>
            <a:r>
              <a:rPr lang="en-GB" sz="3200" dirty="0" smtClean="0"/>
              <a:t>‘Big Business’ and Capitalism are responsible and the                              </a:t>
            </a:r>
          </a:p>
          <a:p>
            <a:pPr algn="ctr"/>
            <a:r>
              <a:rPr lang="en-GB" sz="3200" dirty="0" smtClean="0"/>
              <a:t>‘</a:t>
            </a:r>
            <a:r>
              <a:rPr lang="en-GB" sz="3200" dirty="0" smtClean="0"/>
              <a:t>villains of the piece’    </a:t>
            </a:r>
            <a:endParaRPr lang="en-GB" sz="3200" dirty="0"/>
          </a:p>
        </p:txBody>
      </p:sp>
      <p:sp>
        <p:nvSpPr>
          <p:cNvPr id="3" name="TextBox 2"/>
          <p:cNvSpPr txBox="1"/>
          <p:nvPr/>
        </p:nvSpPr>
        <p:spPr>
          <a:xfrm>
            <a:off x="844377" y="2924944"/>
            <a:ext cx="7732823" cy="584775"/>
          </a:xfrm>
          <a:prstGeom prst="rect">
            <a:avLst/>
          </a:prstGeom>
          <a:noFill/>
        </p:spPr>
        <p:txBody>
          <a:bodyPr wrap="none" rtlCol="0">
            <a:spAutoFit/>
          </a:bodyPr>
          <a:lstStyle/>
          <a:p>
            <a:r>
              <a:rPr lang="en-GB" sz="3200" dirty="0" smtClean="0"/>
              <a:t>I believe this misunderstands the role of both</a:t>
            </a:r>
            <a:endParaRPr lang="en-GB" sz="3200" dirty="0"/>
          </a:p>
        </p:txBody>
      </p:sp>
      <p:sp>
        <p:nvSpPr>
          <p:cNvPr id="4" name="TextBox 3"/>
          <p:cNvSpPr txBox="1"/>
          <p:nvPr/>
        </p:nvSpPr>
        <p:spPr>
          <a:xfrm>
            <a:off x="721843" y="4221088"/>
            <a:ext cx="7977890" cy="584775"/>
          </a:xfrm>
          <a:prstGeom prst="rect">
            <a:avLst/>
          </a:prstGeom>
          <a:noFill/>
        </p:spPr>
        <p:txBody>
          <a:bodyPr wrap="none" rtlCol="0">
            <a:spAutoFit/>
          </a:bodyPr>
          <a:lstStyle/>
          <a:p>
            <a:r>
              <a:rPr lang="en-GB" sz="3200" dirty="0" smtClean="0"/>
              <a:t>Potentially they are the solution, not the cause</a:t>
            </a:r>
            <a:endParaRPr lang="en-GB" sz="3200" dirty="0"/>
          </a:p>
        </p:txBody>
      </p:sp>
      <p:sp>
        <p:nvSpPr>
          <p:cNvPr id="5" name="Footer Placeholder 4"/>
          <p:cNvSpPr>
            <a:spLocks noGrp="1"/>
          </p:cNvSpPr>
          <p:nvPr>
            <p:ph type="ftr" sz="quarter" idx="11"/>
          </p:nvPr>
        </p:nvSpPr>
        <p:spPr/>
        <p:txBody>
          <a:bodyPr/>
          <a:lstStyle/>
          <a:p>
            <a:r>
              <a:rPr lang="en-GB" smtClean="0"/>
              <a:t>Michael J. Baker</a:t>
            </a:r>
            <a:endParaRPr lang="en-GB"/>
          </a:p>
        </p:txBody>
      </p:sp>
      <p:sp>
        <p:nvSpPr>
          <p:cNvPr id="6" name="Slide Number Placeholder 5"/>
          <p:cNvSpPr>
            <a:spLocks noGrp="1"/>
          </p:cNvSpPr>
          <p:nvPr>
            <p:ph type="sldNum" sz="quarter" idx="12"/>
          </p:nvPr>
        </p:nvSpPr>
        <p:spPr/>
        <p:txBody>
          <a:bodyPr/>
          <a:lstStyle/>
          <a:p>
            <a:fld id="{BA0BE8FD-ECC5-4D32-9FF9-17ABB36AA8F8}" type="slidenum">
              <a:rPr lang="en-GB" smtClean="0"/>
              <a:t>3</a:t>
            </a:fld>
            <a:endParaRPr lang="en-GB"/>
          </a:p>
        </p:txBody>
      </p:sp>
    </p:spTree>
    <p:extLst>
      <p:ext uri="{BB962C8B-B14F-4D97-AF65-F5344CB8AC3E}">
        <p14:creationId xmlns:p14="http://schemas.microsoft.com/office/powerpoint/2010/main" val="339228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628800"/>
            <a:ext cx="7393178" cy="1138773"/>
          </a:xfrm>
          <a:prstGeom prst="rect">
            <a:avLst/>
          </a:prstGeom>
          <a:noFill/>
        </p:spPr>
        <p:txBody>
          <a:bodyPr wrap="none" rtlCol="0">
            <a:spAutoFit/>
          </a:bodyPr>
          <a:lstStyle/>
          <a:p>
            <a:r>
              <a:rPr lang="en-GB" sz="3600" dirty="0" smtClean="0"/>
              <a:t>“</a:t>
            </a:r>
            <a:r>
              <a:rPr lang="en-GB" sz="3200" dirty="0" smtClean="0"/>
              <a:t>Consumption is the sole end and purpose </a:t>
            </a:r>
          </a:p>
          <a:p>
            <a:pPr algn="ctr"/>
            <a:r>
              <a:rPr lang="en-GB" sz="3200" dirty="0"/>
              <a:t> </a:t>
            </a:r>
            <a:r>
              <a:rPr lang="en-GB" sz="3200" dirty="0" smtClean="0"/>
              <a:t>            of production”             </a:t>
            </a:r>
            <a:endParaRPr lang="en-GB" sz="3200" dirty="0"/>
          </a:p>
        </p:txBody>
      </p:sp>
      <p:sp>
        <p:nvSpPr>
          <p:cNvPr id="3" name="TextBox 2"/>
          <p:cNvSpPr txBox="1"/>
          <p:nvPr/>
        </p:nvSpPr>
        <p:spPr>
          <a:xfrm>
            <a:off x="539552" y="3501008"/>
            <a:ext cx="8248357" cy="584775"/>
          </a:xfrm>
          <a:prstGeom prst="rect">
            <a:avLst/>
          </a:prstGeom>
          <a:noFill/>
        </p:spPr>
        <p:txBody>
          <a:bodyPr wrap="square" rtlCol="0">
            <a:spAutoFit/>
          </a:bodyPr>
          <a:lstStyle/>
          <a:p>
            <a:r>
              <a:rPr lang="en-GB" sz="3200" dirty="0" smtClean="0"/>
              <a:t>  Adam Smith, 1776, the ‘Father’ of Economics</a:t>
            </a:r>
            <a:endParaRPr lang="en-GB" sz="3200" dirty="0"/>
          </a:p>
        </p:txBody>
      </p:sp>
      <p:sp>
        <p:nvSpPr>
          <p:cNvPr id="4" name="Footer Placeholder 3"/>
          <p:cNvSpPr>
            <a:spLocks noGrp="1"/>
          </p:cNvSpPr>
          <p:nvPr>
            <p:ph type="ftr" sz="quarter" idx="11"/>
          </p:nvPr>
        </p:nvSpPr>
        <p:spPr/>
        <p:txBody>
          <a:bodyPr/>
          <a:lstStyle/>
          <a:p>
            <a:r>
              <a:rPr lang="en-GB" dirty="0" smtClean="0"/>
              <a:t>Michael J. Baker</a:t>
            </a:r>
            <a:endParaRPr lang="en-GB" dirty="0"/>
          </a:p>
        </p:txBody>
      </p:sp>
      <p:sp>
        <p:nvSpPr>
          <p:cNvPr id="5" name="Slide Number Placeholder 4"/>
          <p:cNvSpPr>
            <a:spLocks noGrp="1"/>
          </p:cNvSpPr>
          <p:nvPr>
            <p:ph type="sldNum" sz="quarter" idx="12"/>
          </p:nvPr>
        </p:nvSpPr>
        <p:spPr/>
        <p:txBody>
          <a:bodyPr/>
          <a:lstStyle/>
          <a:p>
            <a:fld id="{BA0BE8FD-ECC5-4D32-9FF9-17ABB36AA8F8}" type="slidenum">
              <a:rPr lang="en-GB" smtClean="0"/>
              <a:t>4</a:t>
            </a:fld>
            <a:endParaRPr lang="en-GB"/>
          </a:p>
        </p:txBody>
      </p:sp>
    </p:spTree>
    <p:extLst>
      <p:ext uri="{BB962C8B-B14F-4D97-AF65-F5344CB8AC3E}">
        <p14:creationId xmlns:p14="http://schemas.microsoft.com/office/powerpoint/2010/main" val="2297211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5</a:t>
            </a:fld>
            <a:endParaRPr lang="en-GB"/>
          </a:p>
        </p:txBody>
      </p:sp>
      <p:sp>
        <p:nvSpPr>
          <p:cNvPr id="4" name="TextBox 3"/>
          <p:cNvSpPr txBox="1"/>
          <p:nvPr/>
        </p:nvSpPr>
        <p:spPr>
          <a:xfrm>
            <a:off x="827584" y="1309936"/>
            <a:ext cx="7848872" cy="3046988"/>
          </a:xfrm>
          <a:prstGeom prst="rect">
            <a:avLst/>
          </a:prstGeom>
          <a:noFill/>
        </p:spPr>
        <p:txBody>
          <a:bodyPr wrap="square" rtlCol="0">
            <a:spAutoFit/>
          </a:bodyPr>
          <a:lstStyle/>
          <a:p>
            <a:endParaRPr lang="en-GB" sz="3200" dirty="0" smtClean="0"/>
          </a:p>
          <a:p>
            <a:pPr algn="ctr"/>
            <a:r>
              <a:rPr lang="en-GB" sz="3200" dirty="0" smtClean="0"/>
              <a:t>Smith’s emphasis on task specialisation and</a:t>
            </a:r>
          </a:p>
          <a:p>
            <a:pPr algn="ctr"/>
            <a:r>
              <a:rPr lang="en-GB" sz="3200" dirty="0" smtClean="0"/>
              <a:t>  exchange in ‘free markets’, facilitated by</a:t>
            </a:r>
          </a:p>
          <a:p>
            <a:pPr algn="ctr"/>
            <a:r>
              <a:rPr lang="en-GB" sz="3200" dirty="0"/>
              <a:t>c</a:t>
            </a:r>
            <a:r>
              <a:rPr lang="en-GB" sz="3200" dirty="0" smtClean="0"/>
              <a:t>ompetition and capitalism, was founded on</a:t>
            </a:r>
          </a:p>
          <a:p>
            <a:pPr algn="ctr"/>
            <a:r>
              <a:rPr lang="en-GB" sz="3200" dirty="0" smtClean="0"/>
              <a:t>the </a:t>
            </a:r>
            <a:r>
              <a:rPr lang="en-GB" sz="3200" dirty="0" smtClean="0"/>
              <a:t>concepts of mutual benefit and </a:t>
            </a:r>
          </a:p>
          <a:p>
            <a:pPr algn="ctr"/>
            <a:r>
              <a:rPr lang="en-GB" sz="3200" dirty="0" smtClean="0"/>
              <a:t>satisfaction</a:t>
            </a:r>
            <a:endParaRPr lang="en-GB" sz="3200" dirty="0"/>
          </a:p>
        </p:txBody>
      </p:sp>
    </p:spTree>
    <p:extLst>
      <p:ext uri="{BB962C8B-B14F-4D97-AF65-F5344CB8AC3E}">
        <p14:creationId xmlns:p14="http://schemas.microsoft.com/office/powerpoint/2010/main" val="369162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6</a:t>
            </a:fld>
            <a:endParaRPr lang="en-GB"/>
          </a:p>
        </p:txBody>
      </p:sp>
      <p:sp>
        <p:nvSpPr>
          <p:cNvPr id="4" name="TextBox 3"/>
          <p:cNvSpPr txBox="1"/>
          <p:nvPr/>
        </p:nvSpPr>
        <p:spPr>
          <a:xfrm>
            <a:off x="800174" y="1592887"/>
            <a:ext cx="7560841" cy="2554545"/>
          </a:xfrm>
          <a:prstGeom prst="rect">
            <a:avLst/>
          </a:prstGeom>
          <a:noFill/>
        </p:spPr>
        <p:txBody>
          <a:bodyPr wrap="square" rtlCol="0">
            <a:spAutoFit/>
          </a:bodyPr>
          <a:lstStyle/>
          <a:p>
            <a:pPr algn="ctr"/>
            <a:r>
              <a:rPr lang="en-GB" sz="3200" dirty="0" smtClean="0"/>
              <a:t>Benefit, satisfaction, value etc. are all </a:t>
            </a:r>
            <a:r>
              <a:rPr lang="en-GB" sz="3200" dirty="0" smtClean="0"/>
              <a:t>subjective states </a:t>
            </a:r>
            <a:r>
              <a:rPr lang="en-GB" sz="3200" dirty="0" smtClean="0"/>
              <a:t>of mind particular to individuals’, </a:t>
            </a:r>
            <a:r>
              <a:rPr lang="en-GB" sz="3200" dirty="0" err="1" smtClean="0"/>
              <a:t>ie</a:t>
            </a:r>
            <a:r>
              <a:rPr lang="en-GB" sz="3200" dirty="0" smtClean="0"/>
              <a:t>. </a:t>
            </a:r>
            <a:r>
              <a:rPr lang="en-GB" sz="3200" dirty="0"/>
              <a:t>a</a:t>
            </a:r>
            <a:r>
              <a:rPr lang="en-GB" sz="3200" dirty="0" smtClean="0"/>
              <a:t> qualitative </a:t>
            </a:r>
            <a:r>
              <a:rPr lang="en-GB" sz="3200" dirty="0" smtClean="0"/>
              <a:t>judgement </a:t>
            </a:r>
            <a:r>
              <a:rPr lang="en-GB" sz="3200" dirty="0" smtClean="0"/>
              <a:t/>
            </a:r>
            <a:br>
              <a:rPr lang="en-GB" sz="3200" dirty="0" smtClean="0"/>
            </a:br>
            <a:r>
              <a:rPr lang="en-GB" sz="3200" dirty="0" smtClean="0"/>
              <a:t>or </a:t>
            </a:r>
            <a:r>
              <a:rPr lang="en-GB" sz="3200" dirty="0" smtClean="0"/>
              <a:t>‘measure’</a:t>
            </a:r>
          </a:p>
          <a:p>
            <a:pPr algn="ctr"/>
            <a:r>
              <a:rPr lang="en-GB" sz="3200" dirty="0"/>
              <a:t> </a:t>
            </a:r>
            <a:r>
              <a:rPr lang="en-GB" sz="3200" dirty="0" smtClean="0"/>
              <a:t>                                            </a:t>
            </a:r>
            <a:endParaRPr lang="en-GB" sz="3200" dirty="0"/>
          </a:p>
        </p:txBody>
      </p:sp>
    </p:spTree>
    <p:extLst>
      <p:ext uri="{BB962C8B-B14F-4D97-AF65-F5344CB8AC3E}">
        <p14:creationId xmlns:p14="http://schemas.microsoft.com/office/powerpoint/2010/main" val="2137655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7</a:t>
            </a:fld>
            <a:endParaRPr lang="en-GB"/>
          </a:p>
        </p:txBody>
      </p:sp>
      <p:sp>
        <p:nvSpPr>
          <p:cNvPr id="4" name="TextBox 3"/>
          <p:cNvSpPr txBox="1"/>
          <p:nvPr/>
        </p:nvSpPr>
        <p:spPr>
          <a:xfrm>
            <a:off x="301367" y="836712"/>
            <a:ext cx="8348043" cy="3046988"/>
          </a:xfrm>
          <a:prstGeom prst="rect">
            <a:avLst/>
          </a:prstGeom>
          <a:noFill/>
        </p:spPr>
        <p:txBody>
          <a:bodyPr wrap="square" rtlCol="0">
            <a:spAutoFit/>
          </a:bodyPr>
          <a:lstStyle/>
          <a:p>
            <a:pPr algn="ctr"/>
            <a:r>
              <a:rPr lang="en-GB" sz="3200" dirty="0" smtClean="0"/>
              <a:t>Smith’s </a:t>
            </a:r>
            <a:r>
              <a:rPr lang="en-GB" sz="3200" dirty="0" smtClean="0"/>
              <a:t>successors </a:t>
            </a:r>
            <a:r>
              <a:rPr lang="en-GB" sz="3200" dirty="0" smtClean="0"/>
              <a:t/>
            </a:r>
            <a:br>
              <a:rPr lang="en-GB" sz="3200" dirty="0" smtClean="0"/>
            </a:br>
            <a:r>
              <a:rPr lang="en-GB" sz="3200" dirty="0" smtClean="0"/>
              <a:t>– </a:t>
            </a:r>
            <a:r>
              <a:rPr lang="en-GB" sz="3200" dirty="0" smtClean="0"/>
              <a:t>the nineteenth century</a:t>
            </a:r>
          </a:p>
          <a:p>
            <a:pPr algn="ctr"/>
            <a:r>
              <a:rPr lang="en-GB" sz="3200" dirty="0" smtClean="0"/>
              <a:t>neo-classical economists – </a:t>
            </a:r>
            <a:br>
              <a:rPr lang="en-GB" sz="3200" dirty="0" smtClean="0"/>
            </a:br>
            <a:r>
              <a:rPr lang="en-GB" sz="3200" dirty="0" smtClean="0"/>
              <a:t>abandoned qualitative measures </a:t>
            </a:r>
            <a:r>
              <a:rPr lang="en-GB" sz="3200" dirty="0" smtClean="0"/>
              <a:t>as ‘unscientific’ in favour of </a:t>
            </a:r>
            <a:r>
              <a:rPr lang="en-GB" sz="3200" dirty="0" smtClean="0"/>
              <a:t>quantitative (</a:t>
            </a:r>
            <a:r>
              <a:rPr lang="en-GB" sz="3200" dirty="0" smtClean="0"/>
              <a:t>objective) measures. [‘physics envy’]</a:t>
            </a:r>
            <a:endParaRPr lang="en-GB" sz="3200" dirty="0"/>
          </a:p>
        </p:txBody>
      </p:sp>
      <p:sp>
        <p:nvSpPr>
          <p:cNvPr id="5" name="TextBox 4"/>
          <p:cNvSpPr txBox="1"/>
          <p:nvPr/>
        </p:nvSpPr>
        <p:spPr>
          <a:xfrm>
            <a:off x="611559" y="4471665"/>
            <a:ext cx="8026043" cy="1077218"/>
          </a:xfrm>
          <a:prstGeom prst="rect">
            <a:avLst/>
          </a:prstGeom>
          <a:noFill/>
        </p:spPr>
        <p:txBody>
          <a:bodyPr wrap="none" rtlCol="0">
            <a:spAutoFit/>
          </a:bodyPr>
          <a:lstStyle/>
          <a:p>
            <a:r>
              <a:rPr lang="en-GB" sz="3200" dirty="0" smtClean="0"/>
              <a:t> In doing so they removed the human element</a:t>
            </a:r>
          </a:p>
          <a:p>
            <a:r>
              <a:rPr lang="en-GB" sz="3200" dirty="0"/>
              <a:t>f</a:t>
            </a:r>
            <a:r>
              <a:rPr lang="en-GB" sz="3200" dirty="0" smtClean="0"/>
              <a:t>rom economic analysis and policy formulation</a:t>
            </a:r>
            <a:endParaRPr lang="en-GB" sz="3200" dirty="0"/>
          </a:p>
        </p:txBody>
      </p:sp>
    </p:spTree>
    <p:extLst>
      <p:ext uri="{BB962C8B-B14F-4D97-AF65-F5344CB8AC3E}">
        <p14:creationId xmlns:p14="http://schemas.microsoft.com/office/powerpoint/2010/main" val="3059552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GB" smtClean="0"/>
              <a:t>Michael J. Baker</a:t>
            </a:r>
            <a:endParaRPr lang="en-GB"/>
          </a:p>
        </p:txBody>
      </p:sp>
      <p:sp>
        <p:nvSpPr>
          <p:cNvPr id="3" name="Slide Number Placeholder 2"/>
          <p:cNvSpPr>
            <a:spLocks noGrp="1"/>
          </p:cNvSpPr>
          <p:nvPr>
            <p:ph type="sldNum" sz="quarter" idx="12"/>
          </p:nvPr>
        </p:nvSpPr>
        <p:spPr/>
        <p:txBody>
          <a:bodyPr/>
          <a:lstStyle/>
          <a:p>
            <a:fld id="{BA0BE8FD-ECC5-4D32-9FF9-17ABB36AA8F8}" type="slidenum">
              <a:rPr lang="en-GB" smtClean="0"/>
              <a:t>8</a:t>
            </a:fld>
            <a:endParaRPr lang="en-GB"/>
          </a:p>
        </p:txBody>
      </p:sp>
      <p:sp>
        <p:nvSpPr>
          <p:cNvPr id="4" name="TextBox 3"/>
          <p:cNvSpPr txBox="1"/>
          <p:nvPr/>
        </p:nvSpPr>
        <p:spPr>
          <a:xfrm>
            <a:off x="683568" y="692696"/>
            <a:ext cx="7778668" cy="2062103"/>
          </a:xfrm>
          <a:prstGeom prst="rect">
            <a:avLst/>
          </a:prstGeom>
          <a:noFill/>
        </p:spPr>
        <p:txBody>
          <a:bodyPr wrap="none" rtlCol="0">
            <a:spAutoFit/>
          </a:bodyPr>
          <a:lstStyle/>
          <a:p>
            <a:r>
              <a:rPr lang="en-GB" sz="3200" dirty="0" smtClean="0"/>
              <a:t>Economic growth is measured in terms of the</a:t>
            </a:r>
          </a:p>
          <a:p>
            <a:r>
              <a:rPr lang="en-GB" sz="3200" dirty="0" smtClean="0"/>
              <a:t> ‘Gross Domestic Product’ (GDP) which is the</a:t>
            </a:r>
          </a:p>
          <a:p>
            <a:r>
              <a:rPr lang="en-GB" sz="3200" dirty="0" smtClean="0"/>
              <a:t>  aggregated  monetary value of all the goods</a:t>
            </a:r>
          </a:p>
          <a:p>
            <a:r>
              <a:rPr lang="en-GB" sz="3200" dirty="0" smtClean="0"/>
              <a:t>   and services produced annually by a nation</a:t>
            </a:r>
            <a:endParaRPr lang="en-GB" sz="3200" dirty="0"/>
          </a:p>
        </p:txBody>
      </p:sp>
      <p:sp>
        <p:nvSpPr>
          <p:cNvPr id="5" name="TextBox 4"/>
          <p:cNvSpPr txBox="1"/>
          <p:nvPr/>
        </p:nvSpPr>
        <p:spPr>
          <a:xfrm>
            <a:off x="517689" y="3284984"/>
            <a:ext cx="8110425" cy="2062103"/>
          </a:xfrm>
          <a:prstGeom prst="rect">
            <a:avLst/>
          </a:prstGeom>
          <a:noFill/>
        </p:spPr>
        <p:txBody>
          <a:bodyPr wrap="none" rtlCol="0">
            <a:spAutoFit/>
          </a:bodyPr>
          <a:lstStyle/>
          <a:p>
            <a:r>
              <a:rPr lang="en-GB" sz="3200" dirty="0" smtClean="0"/>
              <a:t>It takes no account of the quality of life enjoyed</a:t>
            </a:r>
          </a:p>
          <a:p>
            <a:r>
              <a:rPr lang="en-GB" sz="3200" dirty="0"/>
              <a:t>b</a:t>
            </a:r>
            <a:r>
              <a:rPr lang="en-GB" sz="3200" dirty="0" smtClean="0"/>
              <a:t>y individual citizens, </a:t>
            </a:r>
            <a:r>
              <a:rPr lang="en-GB" sz="3200" dirty="0" err="1" smtClean="0"/>
              <a:t>ie</a:t>
            </a:r>
            <a:r>
              <a:rPr lang="en-GB" sz="3200" dirty="0" smtClean="0"/>
              <a:t>. the aggregated </a:t>
            </a:r>
            <a:r>
              <a:rPr lang="en-GB" sz="3200" u="sng" dirty="0" smtClean="0"/>
              <a:t>value</a:t>
            </a:r>
          </a:p>
          <a:p>
            <a:r>
              <a:rPr lang="en-GB" sz="3200" dirty="0"/>
              <a:t>o</a:t>
            </a:r>
            <a:r>
              <a:rPr lang="en-GB" sz="3200" dirty="0" smtClean="0"/>
              <a:t>f consumption; nor does it take ‘externalities’</a:t>
            </a:r>
          </a:p>
          <a:p>
            <a:r>
              <a:rPr lang="en-GB" sz="3200" dirty="0"/>
              <a:t> </a:t>
            </a:r>
            <a:r>
              <a:rPr lang="en-GB" sz="3200" dirty="0" smtClean="0"/>
              <a:t>                             into account</a:t>
            </a:r>
            <a:endParaRPr lang="en-GB" sz="3200" dirty="0"/>
          </a:p>
        </p:txBody>
      </p:sp>
    </p:spTree>
    <p:extLst>
      <p:ext uri="{BB962C8B-B14F-4D97-AF65-F5344CB8AC3E}">
        <p14:creationId xmlns:p14="http://schemas.microsoft.com/office/powerpoint/2010/main" val="4121348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467544" y="6309320"/>
            <a:ext cx="2895600" cy="365125"/>
          </a:xfrm>
        </p:spPr>
        <p:txBody>
          <a:bodyPr/>
          <a:lstStyle/>
          <a:p>
            <a:r>
              <a:rPr lang="en-GB" dirty="0" smtClean="0"/>
              <a:t>Michael J. Baker</a:t>
            </a:r>
            <a:endParaRPr lang="en-GB" dirty="0"/>
          </a:p>
        </p:txBody>
      </p:sp>
      <p:sp>
        <p:nvSpPr>
          <p:cNvPr id="3" name="Slide Number Placeholder 2"/>
          <p:cNvSpPr>
            <a:spLocks noGrp="1"/>
          </p:cNvSpPr>
          <p:nvPr>
            <p:ph type="sldNum" sz="quarter" idx="12"/>
          </p:nvPr>
        </p:nvSpPr>
        <p:spPr>
          <a:xfrm>
            <a:off x="3469194" y="6309320"/>
            <a:ext cx="2133600" cy="365125"/>
          </a:xfrm>
        </p:spPr>
        <p:txBody>
          <a:bodyPr/>
          <a:lstStyle/>
          <a:p>
            <a:fld id="{BA0BE8FD-ECC5-4D32-9FF9-17ABB36AA8F8}" type="slidenum">
              <a:rPr lang="en-GB" smtClean="0"/>
              <a:t>9</a:t>
            </a:fld>
            <a:endParaRPr lang="en-GB" dirty="0"/>
          </a:p>
        </p:txBody>
      </p:sp>
      <p:sp>
        <p:nvSpPr>
          <p:cNvPr id="10" name="TextBox 9"/>
          <p:cNvSpPr txBox="1"/>
          <p:nvPr/>
        </p:nvSpPr>
        <p:spPr>
          <a:xfrm>
            <a:off x="827583" y="829999"/>
            <a:ext cx="7416822" cy="954107"/>
          </a:xfrm>
          <a:prstGeom prst="rect">
            <a:avLst/>
          </a:prstGeom>
          <a:noFill/>
        </p:spPr>
        <p:txBody>
          <a:bodyPr wrap="square" rtlCol="0">
            <a:spAutoFit/>
          </a:bodyPr>
          <a:lstStyle/>
          <a:p>
            <a:pPr algn="ctr"/>
            <a:r>
              <a:rPr lang="en-GB" sz="2800" dirty="0" smtClean="0"/>
              <a:t>   Vicious </a:t>
            </a:r>
            <a:r>
              <a:rPr lang="en-GB" sz="2800" dirty="0"/>
              <a:t>circle-Recession-unemployment-less</a:t>
            </a:r>
          </a:p>
          <a:p>
            <a:pPr algn="ctr"/>
            <a:r>
              <a:rPr lang="en-GB" sz="2800" dirty="0"/>
              <a:t>demand-more </a:t>
            </a:r>
            <a:r>
              <a:rPr lang="en-GB" sz="2800" dirty="0" smtClean="0"/>
              <a:t>unemployment-deeper recession</a:t>
            </a:r>
            <a:endParaRPr lang="en-GB" sz="2800" dirty="0"/>
          </a:p>
        </p:txBody>
      </p:sp>
      <p:sp>
        <p:nvSpPr>
          <p:cNvPr id="11" name="TextBox 10"/>
          <p:cNvSpPr txBox="1"/>
          <p:nvPr/>
        </p:nvSpPr>
        <p:spPr>
          <a:xfrm>
            <a:off x="843252" y="2492895"/>
            <a:ext cx="7385483" cy="954107"/>
          </a:xfrm>
          <a:prstGeom prst="rect">
            <a:avLst/>
          </a:prstGeom>
          <a:noFill/>
        </p:spPr>
        <p:txBody>
          <a:bodyPr wrap="none" rtlCol="0">
            <a:spAutoFit/>
          </a:bodyPr>
          <a:lstStyle/>
          <a:p>
            <a:pPr algn="ctr"/>
            <a:r>
              <a:rPr lang="en-GB" sz="2800" dirty="0" smtClean="0"/>
              <a:t>Virtuous circle- increased consumption-economic</a:t>
            </a:r>
          </a:p>
          <a:p>
            <a:r>
              <a:rPr lang="en-GB" sz="2800" dirty="0" smtClean="0"/>
              <a:t>  growth-more jobs-more demand-more growth</a:t>
            </a:r>
            <a:endParaRPr lang="en-GB" sz="2800" dirty="0"/>
          </a:p>
        </p:txBody>
      </p:sp>
      <p:sp>
        <p:nvSpPr>
          <p:cNvPr id="12" name="TextBox 11"/>
          <p:cNvSpPr txBox="1"/>
          <p:nvPr/>
        </p:nvSpPr>
        <p:spPr>
          <a:xfrm>
            <a:off x="827582" y="4149080"/>
            <a:ext cx="7560841" cy="1384995"/>
          </a:xfrm>
          <a:prstGeom prst="rect">
            <a:avLst/>
          </a:prstGeom>
          <a:noFill/>
        </p:spPr>
        <p:txBody>
          <a:bodyPr wrap="square" rtlCol="0">
            <a:spAutoFit/>
          </a:bodyPr>
          <a:lstStyle/>
          <a:p>
            <a:pPr algn="ctr"/>
            <a:r>
              <a:rPr lang="en-GB" sz="2800" dirty="0" smtClean="0"/>
              <a:t>   Concern over the sustainability of policies</a:t>
            </a:r>
          </a:p>
          <a:p>
            <a:pPr algn="ctr"/>
            <a:r>
              <a:rPr lang="en-GB" sz="2800" dirty="0" smtClean="0"/>
              <a:t> promoting economic growth began to gather </a:t>
            </a:r>
          </a:p>
          <a:p>
            <a:pPr algn="ctr"/>
            <a:r>
              <a:rPr lang="en-GB" sz="2800" dirty="0" smtClean="0"/>
              <a:t>momentum </a:t>
            </a:r>
            <a:r>
              <a:rPr lang="en-GB" sz="2800" dirty="0" smtClean="0"/>
              <a:t>in the 1960s </a:t>
            </a:r>
            <a:endParaRPr lang="en-GB" sz="2800" dirty="0"/>
          </a:p>
        </p:txBody>
      </p:sp>
    </p:spTree>
    <p:extLst>
      <p:ext uri="{BB962C8B-B14F-4D97-AF65-F5344CB8AC3E}">
        <p14:creationId xmlns:p14="http://schemas.microsoft.com/office/powerpoint/2010/main" val="1176203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theme/theme1.xml><?xml version="1.0" encoding="utf-8"?>
<a:theme xmlns:a="http://schemas.openxmlformats.org/drawingml/2006/main" name="Slipstream">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49186</TotalTime>
  <Words>1288</Words>
  <Application>Microsoft Office PowerPoint</Application>
  <PresentationFormat>On-screen Show (4:3)</PresentationFormat>
  <Paragraphs>145</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Business: Business as if people mattered</dc:title>
  <dc:creator>m.baker</dc:creator>
  <cp:lastModifiedBy>m.baker</cp:lastModifiedBy>
  <cp:revision>57</cp:revision>
  <cp:lastPrinted>2015-04-15T10:28:58Z</cp:lastPrinted>
  <dcterms:created xsi:type="dcterms:W3CDTF">2015-03-04T11:17:44Z</dcterms:created>
  <dcterms:modified xsi:type="dcterms:W3CDTF">2015-06-01T10:51:58Z</dcterms:modified>
</cp:coreProperties>
</file>