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9" r:id="rId3"/>
    <p:sldId id="257" r:id="rId4"/>
    <p:sldId id="271" r:id="rId5"/>
    <p:sldId id="267" r:id="rId6"/>
    <p:sldId id="266" r:id="rId7"/>
    <p:sldId id="265" r:id="rId8"/>
    <p:sldId id="272" r:id="rId9"/>
    <p:sldId id="258" r:id="rId10"/>
    <p:sldId id="260" r:id="rId11"/>
    <p:sldId id="268" r:id="rId12"/>
    <p:sldId id="261" r:id="rId13"/>
    <p:sldId id="263" r:id="rId14"/>
    <p:sldId id="270" r:id="rId15"/>
    <p:sldId id="269" r:id="rId16"/>
    <p:sldId id="262" r:id="rId17"/>
    <p:sldId id="264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3271" autoAdjust="0"/>
  </p:normalViewPr>
  <p:slideViewPr>
    <p:cSldViewPr>
      <p:cViewPr varScale="1">
        <p:scale>
          <a:sx n="39" d="100"/>
          <a:sy n="39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B8872-5661-4721-8F55-6F36CA247815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4114A-1467-4339-9FB4-C5358299B6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Common</a:t>
            </a:r>
            <a:r>
              <a:rPr lang="tr-TR" dirty="0" smtClean="0"/>
              <a:t>:</a:t>
            </a:r>
            <a:r>
              <a:rPr lang="tr-TR" baseline="0" dirty="0" smtClean="0"/>
              <a:t>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dirty="0" err="1" smtClean="0"/>
              <a:t>ostly</a:t>
            </a:r>
            <a:r>
              <a:rPr lang="en-US" dirty="0" smtClean="0"/>
              <a:t> negative emotions are being used to fit the aim of the advertisement.</a:t>
            </a:r>
            <a:endParaRPr lang="tr-TR" dirty="0" smtClean="0"/>
          </a:p>
          <a:p>
            <a:r>
              <a:rPr lang="tr-TR" dirty="0" err="1" smtClean="0"/>
              <a:t>Subjective</a:t>
            </a:r>
            <a:r>
              <a:rPr lang="tr-TR" dirty="0" smtClean="0"/>
              <a:t>: </a:t>
            </a:r>
            <a:r>
              <a:rPr lang="en-US" dirty="0" smtClean="0"/>
              <a:t>The quality and the intensity of an emotion depend on an individual’s subjective evaluation</a:t>
            </a:r>
            <a:r>
              <a:rPr lang="tr-TR" dirty="0" smtClean="0"/>
              <a:t> </a:t>
            </a:r>
            <a:r>
              <a:rPr lang="en-US" dirty="0" smtClean="0"/>
              <a:t> of the situation in terms of a set of appraisal dimensions  </a:t>
            </a:r>
            <a:r>
              <a:rPr lang="tr-TR" dirty="0" smtClean="0"/>
              <a:t>…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4114A-1467-4339-9FB4-C5358299B66F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ctr"/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Matching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Hypothesis</a:t>
            </a:r>
            <a:r>
              <a:rPr lang="tr-TR" sz="2800" b="1" dirty="0" smtClean="0"/>
              <a:t>:</a:t>
            </a:r>
          </a:p>
          <a:p>
            <a:r>
              <a:rPr lang="en-US" sz="2800" dirty="0" smtClean="0"/>
              <a:t> </a:t>
            </a:r>
            <a:endParaRPr lang="tr-TR" sz="2800" dirty="0" smtClean="0"/>
          </a:p>
          <a:p>
            <a:r>
              <a:rPr lang="tr-TR" sz="2800" dirty="0" smtClean="0"/>
              <a:t>F</a:t>
            </a:r>
            <a:r>
              <a:rPr lang="en-US" sz="2800" dirty="0" smtClean="0"/>
              <a:t>ear, guilt and shame can be channeled through an individual’s mind-set to </a:t>
            </a:r>
            <a:r>
              <a:rPr lang="en-US" sz="2800" b="1" dirty="0" smtClean="0"/>
              <a:t>match</a:t>
            </a:r>
            <a:r>
              <a:rPr lang="en-US" sz="2800" dirty="0" smtClean="0"/>
              <a:t> the felt emotions aroused by the advertisement with the negative content. </a:t>
            </a:r>
            <a:endParaRPr lang="tr-TR" sz="2800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4114A-1467-4339-9FB4-C5358299B66F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Discomfort may be felt more within interdependent cultures due</a:t>
            </a:r>
            <a:r>
              <a:rPr lang="nl-BE" baseline="0" dirty="0" smtClean="0"/>
              <a:t> to its tendency to put societ’s needs as priority.</a:t>
            </a:r>
          </a:p>
          <a:p>
            <a:endParaRPr lang="nl-BE" baseline="0" dirty="0" smtClean="0"/>
          </a:p>
          <a:p>
            <a:r>
              <a:rPr lang="nl-BE" baseline="0" dirty="0" smtClean="0"/>
              <a:t>Reappraising emotions does not differ across cultures.</a:t>
            </a:r>
          </a:p>
          <a:p>
            <a:r>
              <a:rPr lang="nl-BE" baseline="0" smtClean="0"/>
              <a:t>So using fear, vs may be more insightful</a:t>
            </a:r>
          </a:p>
          <a:p>
            <a:endParaRPr lang="nl-BE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4114A-1467-4339-9FB4-C5358299B66F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Guilt</a:t>
            </a:r>
            <a:r>
              <a:rPr lang="tr-TR" dirty="0" smtClean="0"/>
              <a:t>: </a:t>
            </a:r>
            <a:r>
              <a:rPr lang="en-US" dirty="0" smtClean="0"/>
              <a:t>a high (vs. low) guilt appeal induces a more positive attitude for Turkish respondents whereas the same relation does not significantly different for American respondents.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4114A-1467-4339-9FB4-C5358299B66F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C91F8-035D-4CB7-BF17-CF7C037FCFEB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23BCD-BCDA-4097-B666-9F30BF2846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411760" y="332656"/>
            <a:ext cx="6116216" cy="4608512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en-US" sz="4400" b="1" dirty="0" smtClean="0"/>
              <a:t>PUBLIC </a:t>
            </a:r>
            <a:r>
              <a:rPr lang="en-US" sz="4400" b="1" dirty="0"/>
              <a:t>HEALTH AWARENESS ADVERTISING AND CONSUMER GUILT: A MODERATING ROLE OF CULTURE  </a:t>
            </a:r>
            <a:r>
              <a:rPr lang="tr-TR" sz="4400" dirty="0"/>
              <a:t/>
            </a:r>
            <a:br>
              <a:rPr lang="tr-TR" sz="4400" dirty="0"/>
            </a:br>
            <a:endParaRPr lang="tr-TR" sz="4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2411760" y="5301208"/>
            <a:ext cx="6120680" cy="1200329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/>
              <a:t>Begüm Yetişer </a:t>
            </a:r>
          </a:p>
          <a:p>
            <a:r>
              <a:rPr lang="tr-TR" b="1" dirty="0" err="1" smtClean="0"/>
              <a:t>PhD</a:t>
            </a:r>
            <a:r>
              <a:rPr lang="tr-TR" b="1" dirty="0" smtClean="0"/>
              <a:t> </a:t>
            </a:r>
            <a:r>
              <a:rPr lang="tr-TR" b="1" dirty="0" err="1" smtClean="0"/>
              <a:t>Candidate</a:t>
            </a:r>
            <a:r>
              <a:rPr lang="tr-TR" b="1" dirty="0" smtClean="0"/>
              <a:t> @ </a:t>
            </a:r>
            <a:r>
              <a:rPr lang="tr-TR" b="1" dirty="0" err="1" smtClean="0"/>
              <a:t>Department</a:t>
            </a:r>
            <a:r>
              <a:rPr lang="tr-TR" b="1" dirty="0" smtClean="0"/>
              <a:t> of Marketing, </a:t>
            </a:r>
            <a:r>
              <a:rPr lang="tr-TR" b="1" dirty="0" err="1" smtClean="0"/>
              <a:t>Ghent</a:t>
            </a:r>
            <a:r>
              <a:rPr lang="tr-TR" b="1" dirty="0" smtClean="0"/>
              <a:t> </a:t>
            </a:r>
            <a:r>
              <a:rPr lang="tr-TR" b="1" dirty="0" err="1" smtClean="0"/>
              <a:t>University</a:t>
            </a:r>
            <a:r>
              <a:rPr lang="tr-TR" b="1" dirty="0" smtClean="0"/>
              <a:t> </a:t>
            </a:r>
          </a:p>
          <a:p>
            <a:r>
              <a:rPr lang="tr-TR" b="1" dirty="0" err="1" smtClean="0"/>
              <a:t>Begum</a:t>
            </a:r>
            <a:r>
              <a:rPr lang="tr-TR" b="1" dirty="0" smtClean="0"/>
              <a:t>.</a:t>
            </a:r>
            <a:r>
              <a:rPr lang="tr-TR" b="1" dirty="0" err="1" smtClean="0"/>
              <a:t>Yetiser</a:t>
            </a:r>
            <a:r>
              <a:rPr lang="tr-TR" b="1" dirty="0" smtClean="0"/>
              <a:t>@</a:t>
            </a:r>
            <a:r>
              <a:rPr lang="tr-TR" b="1" dirty="0" err="1" smtClean="0"/>
              <a:t>UGent</a:t>
            </a:r>
            <a:r>
              <a:rPr lang="tr-TR" b="1" dirty="0" smtClean="0"/>
              <a:t>.be</a:t>
            </a:r>
            <a:endParaRPr lang="tr-TR" b="1" dirty="0"/>
          </a:p>
        </p:txBody>
      </p:sp>
      <p:pic>
        <p:nvPicPr>
          <p:cNvPr id="6" name="Picture 4" descr="http://cdn.xl.thumbs.canstockphoto.com/canstock260766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339751" cy="7578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nl-BE" dirty="0" smtClean="0"/>
              <a:t>METHODOLOGY</a:t>
            </a:r>
            <a:endParaRPr lang="nl-BE" dirty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428596" y="1928802"/>
            <a:ext cx="8247860" cy="380160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 sz="3200" dirty="0" smtClean="0"/>
          </a:p>
          <a:p>
            <a:r>
              <a:rPr lang="tr-TR" sz="3200" dirty="0" smtClean="0"/>
              <a:t>713 </a:t>
            </a:r>
            <a:r>
              <a:rPr lang="tr-TR" sz="3200" dirty="0" err="1" smtClean="0"/>
              <a:t>respondents</a:t>
            </a:r>
            <a:r>
              <a:rPr lang="tr-TR" sz="3200" dirty="0" smtClean="0"/>
              <a:t> (29.1% </a:t>
            </a:r>
            <a:r>
              <a:rPr lang="tr-TR" sz="3200" dirty="0" err="1" smtClean="0"/>
              <a:t>women</a:t>
            </a:r>
            <a:r>
              <a:rPr lang="tr-TR" sz="3200" dirty="0" smtClean="0"/>
              <a:t>)</a:t>
            </a:r>
          </a:p>
          <a:p>
            <a:r>
              <a:rPr lang="nl-BE" sz="3200" smtClean="0"/>
              <a:t>Qualtrics online platform </a:t>
            </a:r>
            <a:endParaRPr lang="tr-TR" sz="3200" dirty="0" smtClean="0"/>
          </a:p>
          <a:p>
            <a:r>
              <a:rPr lang="tr-TR" sz="3200" dirty="0" smtClean="0"/>
              <a:t>TR </a:t>
            </a:r>
            <a:r>
              <a:rPr lang="tr-TR" sz="3200" dirty="0" err="1" smtClean="0"/>
              <a:t>participants</a:t>
            </a:r>
            <a:r>
              <a:rPr lang="tr-TR" sz="3200" dirty="0" smtClean="0"/>
              <a:t> </a:t>
            </a:r>
            <a:r>
              <a:rPr lang="tr-TR" sz="3200" dirty="0" err="1" smtClean="0"/>
              <a:t>recruited</a:t>
            </a:r>
            <a:r>
              <a:rPr lang="tr-TR" sz="3200" dirty="0" smtClean="0"/>
              <a:t> </a:t>
            </a:r>
            <a:r>
              <a:rPr lang="tr-TR" sz="3200" dirty="0" err="1" smtClean="0"/>
              <a:t>randomly</a:t>
            </a:r>
            <a:r>
              <a:rPr lang="tr-TR" sz="3200" dirty="0" smtClean="0"/>
              <a:t> </a:t>
            </a:r>
            <a:r>
              <a:rPr lang="tr-TR" sz="3200" dirty="0" err="1" smtClean="0"/>
              <a:t>via</a:t>
            </a:r>
            <a:r>
              <a:rPr lang="tr-TR" sz="3200" dirty="0" smtClean="0"/>
              <a:t> </a:t>
            </a:r>
            <a:r>
              <a:rPr lang="tr-TR" sz="3200" dirty="0" err="1" smtClean="0"/>
              <a:t>social</a:t>
            </a:r>
            <a:r>
              <a:rPr lang="tr-TR" sz="3200" dirty="0" smtClean="0"/>
              <a:t> </a:t>
            </a:r>
            <a:r>
              <a:rPr lang="tr-TR" sz="3200" dirty="0" err="1" smtClean="0"/>
              <a:t>media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US </a:t>
            </a:r>
            <a:r>
              <a:rPr lang="tr-TR" sz="3200" dirty="0" err="1" smtClean="0"/>
              <a:t>participants</a:t>
            </a:r>
            <a:r>
              <a:rPr lang="tr-TR" sz="3200" dirty="0" smtClean="0"/>
              <a:t> </a:t>
            </a:r>
            <a:r>
              <a:rPr lang="tr-TR" sz="3200" dirty="0" err="1" smtClean="0"/>
              <a:t>recruited</a:t>
            </a:r>
            <a:r>
              <a:rPr lang="tr-TR" sz="3200" dirty="0" smtClean="0"/>
              <a:t> </a:t>
            </a:r>
            <a:r>
              <a:rPr lang="tr-TR" sz="3200" dirty="0" err="1" smtClean="0"/>
              <a:t>via</a:t>
            </a:r>
            <a:r>
              <a:rPr lang="tr-TR" sz="3200" dirty="0" smtClean="0"/>
              <a:t> </a:t>
            </a:r>
            <a:r>
              <a:rPr lang="tr-TR" sz="3200" dirty="0" err="1" smtClean="0"/>
              <a:t>Crowdflower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20 </a:t>
            </a:r>
            <a:r>
              <a:rPr lang="tr-TR" sz="3200" dirty="0" err="1" smtClean="0"/>
              <a:t>cents</a:t>
            </a:r>
            <a:r>
              <a:rPr lang="tr-TR" sz="3200" dirty="0" smtClean="0"/>
              <a:t> </a:t>
            </a:r>
            <a:r>
              <a:rPr lang="tr-TR" sz="3200" dirty="0" err="1" smtClean="0"/>
              <a:t>incentive</a:t>
            </a:r>
            <a:r>
              <a:rPr lang="tr-TR" sz="3200" dirty="0" smtClean="0"/>
              <a:t>.  </a:t>
            </a:r>
          </a:p>
          <a:p>
            <a:endParaRPr lang="tr-T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133056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Independent</a:t>
            </a:r>
            <a:r>
              <a:rPr lang="tr-TR" b="1" dirty="0" smtClean="0"/>
              <a:t> </a:t>
            </a:r>
            <a:r>
              <a:rPr lang="tr-TR" b="1" dirty="0" err="1" smtClean="0"/>
              <a:t>Variable</a:t>
            </a:r>
            <a:r>
              <a:rPr lang="tr-TR" b="1" dirty="0" smtClean="0">
                <a:solidFill>
                  <a:srgbClr val="00B050"/>
                </a:solidFill>
              </a:rPr>
              <a:t>: </a:t>
            </a:r>
          </a:p>
          <a:p>
            <a:pPr lvl="1"/>
            <a:r>
              <a:rPr lang="tr-TR" dirty="0" err="1" smtClean="0"/>
              <a:t>Felt</a:t>
            </a:r>
            <a:r>
              <a:rPr lang="tr-TR" dirty="0" smtClean="0"/>
              <a:t> </a:t>
            </a:r>
            <a:r>
              <a:rPr lang="tr-TR" dirty="0" err="1" smtClean="0"/>
              <a:t>Guilt</a:t>
            </a:r>
            <a:r>
              <a:rPr lang="tr-TR" dirty="0" smtClean="0"/>
              <a:t>, </a:t>
            </a:r>
            <a:r>
              <a:rPr lang="tr-TR" dirty="0" err="1" smtClean="0"/>
              <a:t>Shame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Fear</a:t>
            </a:r>
            <a:r>
              <a:rPr lang="tr-TR" dirty="0" smtClean="0"/>
              <a:t> (</a:t>
            </a:r>
            <a:r>
              <a:rPr lang="nl-BE" dirty="0" smtClean="0"/>
              <a:t>3-item, </a:t>
            </a:r>
            <a:r>
              <a:rPr lang="tr-TR" dirty="0" smtClean="0"/>
              <a:t>7-</a:t>
            </a:r>
            <a:r>
              <a:rPr lang="tr-TR" dirty="0" err="1" smtClean="0"/>
              <a:t>point</a:t>
            </a:r>
            <a:r>
              <a:rPr lang="tr-TR" dirty="0" smtClean="0"/>
              <a:t> </a:t>
            </a:r>
            <a:r>
              <a:rPr lang="tr-TR" dirty="0" err="1" smtClean="0"/>
              <a:t>Likert</a:t>
            </a:r>
            <a:r>
              <a:rPr lang="tr-TR" dirty="0" smtClean="0"/>
              <a:t> </a:t>
            </a:r>
            <a:r>
              <a:rPr lang="tr-TR" dirty="0" err="1" smtClean="0"/>
              <a:t>Scale</a:t>
            </a:r>
            <a:r>
              <a:rPr lang="tr-TR" dirty="0" smtClean="0"/>
              <a:t>)</a:t>
            </a:r>
          </a:p>
          <a:p>
            <a:r>
              <a:rPr lang="tr-TR" b="1" dirty="0" err="1" smtClean="0"/>
              <a:t>Dependent</a:t>
            </a:r>
            <a:r>
              <a:rPr lang="tr-TR" b="1" dirty="0" smtClean="0"/>
              <a:t> </a:t>
            </a:r>
            <a:r>
              <a:rPr lang="tr-TR" b="1" dirty="0" err="1" smtClean="0"/>
              <a:t>Variable</a:t>
            </a:r>
            <a:r>
              <a:rPr lang="tr-TR" b="1" dirty="0" smtClean="0"/>
              <a:t>: </a:t>
            </a:r>
          </a:p>
          <a:p>
            <a:pPr lvl="1"/>
            <a:r>
              <a:rPr lang="tr-TR" dirty="0" err="1" smtClean="0"/>
              <a:t>Attitude</a:t>
            </a:r>
            <a:r>
              <a:rPr lang="tr-TR" dirty="0" smtClean="0"/>
              <a:t> </a:t>
            </a:r>
            <a:r>
              <a:rPr lang="tr-TR" dirty="0" err="1" smtClean="0"/>
              <a:t>Towards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Ad (</a:t>
            </a:r>
            <a:r>
              <a:rPr lang="nl-BE" dirty="0" smtClean="0"/>
              <a:t>3-item, 7-point Likert Scale</a:t>
            </a:r>
            <a:r>
              <a:rPr lang="tr-TR" dirty="0" smtClean="0"/>
              <a:t>)</a:t>
            </a:r>
            <a:endParaRPr lang="en-US" b="1" dirty="0" smtClean="0"/>
          </a:p>
          <a:p>
            <a:r>
              <a:rPr lang="tr-TR" b="1" dirty="0" err="1" smtClean="0"/>
              <a:t>Moderator</a:t>
            </a:r>
            <a:r>
              <a:rPr lang="tr-TR" b="1" dirty="0" smtClean="0"/>
              <a:t>: </a:t>
            </a:r>
          </a:p>
          <a:p>
            <a:pPr lvl="1"/>
            <a:r>
              <a:rPr lang="tr-TR" dirty="0" err="1" smtClean="0"/>
              <a:t>Nation</a:t>
            </a:r>
            <a:r>
              <a:rPr lang="tr-TR" dirty="0" smtClean="0"/>
              <a:t> (0=</a:t>
            </a:r>
            <a:r>
              <a:rPr lang="tr-TR" dirty="0" err="1" smtClean="0"/>
              <a:t>Turkish</a:t>
            </a:r>
            <a:r>
              <a:rPr lang="tr-TR" dirty="0" smtClean="0"/>
              <a:t>, 1=US)</a:t>
            </a: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  <a:ln w="57150" cap="flat" cmpd="sng" algn="ctr">
            <a:solidFill>
              <a:schemeClr val="accent2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44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METHODOLOGY</a:t>
            </a:r>
            <a:endParaRPr kumimoji="0" lang="nl-BE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600" dirty="0" err="1" smtClean="0"/>
              <a:t>Public</a:t>
            </a:r>
            <a:r>
              <a:rPr lang="tr-TR" sz="3600" dirty="0" smtClean="0"/>
              <a:t> </a:t>
            </a:r>
            <a:r>
              <a:rPr lang="tr-TR" sz="3600" dirty="0" err="1" smtClean="0"/>
              <a:t>Health</a:t>
            </a:r>
            <a:r>
              <a:rPr lang="tr-TR" sz="3600" dirty="0" smtClean="0"/>
              <a:t> </a:t>
            </a:r>
            <a:r>
              <a:rPr lang="tr-TR" sz="3600" dirty="0" err="1" smtClean="0"/>
              <a:t>Advertisement</a:t>
            </a:r>
            <a:r>
              <a:rPr lang="tr-TR" sz="3600" dirty="0" smtClean="0"/>
              <a:t> </a:t>
            </a:r>
            <a:endParaRPr lang="tr-TR" sz="3600" dirty="0"/>
          </a:p>
        </p:txBody>
      </p:sp>
      <p:pic>
        <p:nvPicPr>
          <p:cNvPr id="1026" name="Picture 2" descr="H:\RESIMLER\REKLAM-RESIM\adam_me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9144000" cy="5661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24942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 err="1" smtClean="0"/>
              <a:t>Results</a:t>
            </a:r>
            <a:r>
              <a:rPr lang="tr-TR" dirty="0" smtClean="0"/>
              <a:t> – </a:t>
            </a:r>
            <a:r>
              <a:rPr lang="tr-TR" dirty="0" err="1" smtClean="0"/>
              <a:t>Guilt</a:t>
            </a:r>
            <a:r>
              <a:rPr lang="tr-TR" dirty="0" smtClean="0"/>
              <a:t> </a:t>
            </a:r>
            <a:r>
              <a:rPr lang="tr-TR" dirty="0" err="1" smtClean="0"/>
              <a:t>Appeal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137323"/>
          </a:xfrm>
        </p:spPr>
        <p:txBody>
          <a:bodyPr>
            <a:norm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ignificant</a:t>
            </a:r>
            <a:r>
              <a:rPr lang="en-US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en-US" dirty="0" smtClean="0"/>
              <a:t>main effect of </a:t>
            </a:r>
            <a:endParaRPr lang="tr-TR" dirty="0" smtClean="0"/>
          </a:p>
          <a:p>
            <a:pPr lvl="1"/>
            <a:r>
              <a:rPr lang="tr-TR" dirty="0"/>
              <a:t>G</a:t>
            </a:r>
            <a:r>
              <a:rPr lang="en-US" dirty="0" err="1" smtClean="0"/>
              <a:t>uilt</a:t>
            </a:r>
            <a:r>
              <a:rPr lang="en-US" dirty="0" smtClean="0"/>
              <a:t> (t=8.15; p&lt;.001) </a:t>
            </a:r>
            <a:endParaRPr lang="tr-TR" dirty="0" smtClean="0"/>
          </a:p>
          <a:p>
            <a:pPr lvl="1"/>
            <a:r>
              <a:rPr lang="tr-TR" dirty="0"/>
              <a:t>N</a:t>
            </a:r>
            <a:r>
              <a:rPr lang="en-US" dirty="0" err="1" smtClean="0"/>
              <a:t>ation</a:t>
            </a:r>
            <a:r>
              <a:rPr lang="en-US" dirty="0" smtClean="0"/>
              <a:t> (t= 5.26; p&lt;.001)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ignificant</a:t>
            </a:r>
            <a:r>
              <a:rPr lang="en-US" dirty="0" smtClean="0"/>
              <a:t> interaction effect (t=-4.93; p&lt;.001)</a:t>
            </a:r>
            <a:endParaRPr lang="tr-TR" dirty="0" smtClean="0"/>
          </a:p>
          <a:p>
            <a:pPr lvl="1"/>
            <a:r>
              <a:rPr lang="tr-TR" dirty="0" smtClean="0"/>
              <a:t>C</a:t>
            </a:r>
            <a:r>
              <a:rPr lang="en-US" dirty="0" err="1" smtClean="0"/>
              <a:t>onditional</a:t>
            </a:r>
            <a:r>
              <a:rPr lang="en-US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en-US" dirty="0" smtClean="0"/>
              <a:t>effect for </a:t>
            </a:r>
            <a:endParaRPr lang="tr-TR" dirty="0" smtClean="0"/>
          </a:p>
          <a:p>
            <a:pPr lvl="2"/>
            <a:r>
              <a:rPr lang="en-US" dirty="0" smtClean="0"/>
              <a:t>Turkish (t=8.15; p&lt;.001)</a:t>
            </a:r>
            <a:endParaRPr lang="tr-TR" dirty="0" smtClean="0"/>
          </a:p>
          <a:p>
            <a:pPr lvl="2"/>
            <a:r>
              <a:rPr lang="en-US" dirty="0" smtClean="0"/>
              <a:t>American respondents (t=1.34; p=0.18)</a:t>
            </a:r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979712" y="1268760"/>
            <a:ext cx="507703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PROCESS (Model 1; Hayes, 2012)</a:t>
            </a:r>
            <a:endParaRPr lang="tr-TR" sz="2400" b="1" dirty="0" smtClean="0"/>
          </a:p>
        </p:txBody>
      </p:sp>
      <p:sp>
        <p:nvSpPr>
          <p:cNvPr id="5" name="4 Çarpma"/>
          <p:cNvSpPr/>
          <p:nvPr/>
        </p:nvSpPr>
        <p:spPr>
          <a:xfrm>
            <a:off x="6876256" y="5661248"/>
            <a:ext cx="648072" cy="7200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Results</a:t>
            </a:r>
            <a:r>
              <a:rPr lang="tr-TR" dirty="0" smtClean="0"/>
              <a:t> – </a:t>
            </a:r>
            <a:r>
              <a:rPr lang="tr-TR" dirty="0" err="1" smtClean="0"/>
              <a:t>Fear</a:t>
            </a:r>
            <a:r>
              <a:rPr lang="tr-TR" dirty="0" smtClean="0"/>
              <a:t> </a:t>
            </a:r>
            <a:r>
              <a:rPr lang="tr-TR" dirty="0" err="1" smtClean="0"/>
              <a:t>Appeal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main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of </a:t>
            </a:r>
          </a:p>
          <a:p>
            <a:pPr lvl="1"/>
            <a:r>
              <a:rPr lang="tr-TR" dirty="0"/>
              <a:t>F</a:t>
            </a:r>
            <a:r>
              <a:rPr lang="en-US" dirty="0" smtClean="0"/>
              <a:t>ear (t=7.64; p&lt;0.01) </a:t>
            </a:r>
            <a:endParaRPr lang="tr-TR" dirty="0" smtClean="0"/>
          </a:p>
          <a:p>
            <a:pPr lvl="1"/>
            <a:r>
              <a:rPr lang="tr-TR" dirty="0"/>
              <a:t>N</a:t>
            </a:r>
            <a:r>
              <a:rPr lang="en-US" dirty="0" err="1" smtClean="0"/>
              <a:t>ation</a:t>
            </a:r>
            <a:r>
              <a:rPr lang="en-US" dirty="0" smtClean="0"/>
              <a:t> (t=4.85; p&lt;0.01) 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ignificant</a:t>
            </a:r>
            <a:r>
              <a:rPr lang="en-US" dirty="0" smtClean="0"/>
              <a:t> interaction effect (t=-4.82; p&lt;0.01)</a:t>
            </a:r>
            <a:endParaRPr lang="tr-TR" dirty="0" smtClean="0"/>
          </a:p>
          <a:p>
            <a:pPr lvl="1"/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</a:p>
          <a:p>
            <a:pPr lvl="2"/>
            <a:r>
              <a:rPr lang="en-US" dirty="0" smtClean="0"/>
              <a:t>Turkish (t=7.64; p&lt;0.01)</a:t>
            </a:r>
            <a:endParaRPr lang="tr-TR" dirty="0" smtClean="0"/>
          </a:p>
          <a:p>
            <a:pPr lvl="2"/>
            <a:r>
              <a:rPr lang="en-US" dirty="0" smtClean="0"/>
              <a:t>American respondents (t=0.78; p=0.44)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979712" y="1268760"/>
            <a:ext cx="507703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PROCESS (Model 1; Hayes, 2012)</a:t>
            </a:r>
            <a:endParaRPr lang="tr-TR" sz="2400" b="1" dirty="0" smtClean="0"/>
          </a:p>
        </p:txBody>
      </p:sp>
      <p:sp>
        <p:nvSpPr>
          <p:cNvPr id="5" name="4 Çarpma"/>
          <p:cNvSpPr/>
          <p:nvPr/>
        </p:nvSpPr>
        <p:spPr>
          <a:xfrm>
            <a:off x="6948264" y="5301208"/>
            <a:ext cx="648072" cy="7200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Results</a:t>
            </a:r>
            <a:r>
              <a:rPr lang="tr-TR" dirty="0" smtClean="0"/>
              <a:t> – </a:t>
            </a:r>
            <a:r>
              <a:rPr lang="tr-TR" dirty="0" err="1" smtClean="0"/>
              <a:t>Shame</a:t>
            </a:r>
            <a:r>
              <a:rPr lang="tr-TR" dirty="0" smtClean="0"/>
              <a:t> </a:t>
            </a:r>
            <a:r>
              <a:rPr lang="tr-TR" dirty="0" err="1" smtClean="0"/>
              <a:t>Appeal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tr-TR" dirty="0" smtClean="0"/>
              <a:t>Si</a:t>
            </a:r>
            <a:r>
              <a:rPr lang="en-US" dirty="0" err="1" smtClean="0"/>
              <a:t>gnificant</a:t>
            </a:r>
            <a:r>
              <a:rPr lang="en-US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en-US" dirty="0" smtClean="0"/>
              <a:t>main effects for </a:t>
            </a:r>
            <a:endParaRPr lang="tr-TR" dirty="0" smtClean="0"/>
          </a:p>
          <a:p>
            <a:pPr lvl="1"/>
            <a:r>
              <a:rPr lang="tr-TR" dirty="0"/>
              <a:t>S</a:t>
            </a:r>
            <a:r>
              <a:rPr lang="en-US" dirty="0" err="1" smtClean="0"/>
              <a:t>hame</a:t>
            </a:r>
            <a:r>
              <a:rPr lang="en-US" dirty="0" smtClean="0"/>
              <a:t> (t=8.55; p&lt;0.01)</a:t>
            </a:r>
            <a:endParaRPr lang="tr-TR" dirty="0" smtClean="0"/>
          </a:p>
          <a:p>
            <a:pPr lvl="1"/>
            <a:r>
              <a:rPr lang="tr-TR" dirty="0"/>
              <a:t>N</a:t>
            </a:r>
            <a:r>
              <a:rPr lang="en-US" dirty="0" err="1" smtClean="0"/>
              <a:t>ation</a:t>
            </a:r>
            <a:r>
              <a:rPr lang="en-US" dirty="0" smtClean="0"/>
              <a:t> (t=4.58; p&lt;0.01)</a:t>
            </a:r>
            <a:endParaRPr lang="tr-TR" dirty="0" smtClean="0"/>
          </a:p>
          <a:p>
            <a:r>
              <a:rPr lang="tr-TR" dirty="0" err="1" smtClean="0"/>
              <a:t>Significant</a:t>
            </a:r>
            <a:r>
              <a:rPr lang="tr-TR" dirty="0" smtClean="0"/>
              <a:t> </a:t>
            </a:r>
            <a:r>
              <a:rPr lang="tr-TR" dirty="0" err="1" smtClean="0"/>
              <a:t>interaction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pPr lvl="1"/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</a:p>
          <a:p>
            <a:pPr lvl="2"/>
            <a:r>
              <a:rPr lang="en-US" dirty="0" smtClean="0"/>
              <a:t>Turkish (t=8.55; p&lt;0.01) </a:t>
            </a:r>
            <a:endParaRPr lang="tr-TR" dirty="0" smtClean="0"/>
          </a:p>
          <a:p>
            <a:pPr lvl="2"/>
            <a:r>
              <a:rPr lang="en-US" dirty="0" smtClean="0"/>
              <a:t>American respondents (t=1.42; p=0.15)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979712" y="1268760"/>
            <a:ext cx="507703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PROCESS (Model 1; Hayes, 2012)</a:t>
            </a:r>
            <a:endParaRPr lang="tr-TR" sz="2400" b="1" dirty="0" smtClean="0"/>
          </a:p>
        </p:txBody>
      </p:sp>
      <p:sp>
        <p:nvSpPr>
          <p:cNvPr id="5" name="4 Çarpma"/>
          <p:cNvSpPr/>
          <p:nvPr/>
        </p:nvSpPr>
        <p:spPr>
          <a:xfrm>
            <a:off x="6948264" y="4869160"/>
            <a:ext cx="648072" cy="7200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723536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Individualism</a:t>
            </a:r>
            <a:r>
              <a:rPr lang="tr-TR" sz="2800" dirty="0" smtClean="0"/>
              <a:t> X </a:t>
            </a:r>
            <a:r>
              <a:rPr lang="tr-TR" sz="2800" dirty="0" err="1" smtClean="0"/>
              <a:t>Collectivism</a:t>
            </a:r>
            <a:r>
              <a:rPr lang="tr-TR" sz="2800" dirty="0" smtClean="0"/>
              <a:t>: </a:t>
            </a:r>
            <a:r>
              <a:rPr lang="tr-TR" sz="2800" dirty="0" err="1" smtClean="0"/>
              <a:t>Cultural</a:t>
            </a:r>
            <a:r>
              <a:rPr lang="tr-TR" sz="2800" dirty="0" smtClean="0"/>
              <a:t> </a:t>
            </a:r>
            <a:r>
              <a:rPr lang="tr-TR" sz="2800" dirty="0" err="1" smtClean="0"/>
              <a:t>Discussion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2987824" y="1196752"/>
            <a:ext cx="576064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?</a:t>
            </a:r>
            <a:endParaRPr lang="tr-TR" sz="4000" b="1" dirty="0">
              <a:solidFill>
                <a:schemeClr val="tx1"/>
              </a:solidFill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467544" y="2420888"/>
            <a:ext cx="8229600" cy="443711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Emotion Regulation Theory (John, Gross, 1998; 2003)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800" dirty="0" smtClean="0">
                <a:sym typeface="Wingdings" pitchFamily="2" charset="2"/>
              </a:rPr>
              <a:t>Transforming guilt, shame and fear into positive emotions  reappraisal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800" dirty="0" smtClean="0">
                <a:sym typeface="Wingdings" pitchFamily="2" charset="2"/>
              </a:rPr>
              <a:t>Different Interpretations:</a:t>
            </a:r>
          </a:p>
          <a:p>
            <a:pPr marL="12801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800" dirty="0" smtClean="0">
                <a:sym typeface="Wingdings" pitchFamily="2" charset="2"/>
              </a:rPr>
              <a:t>Interdependent cultures: protecting loved ones</a:t>
            </a:r>
          </a:p>
          <a:p>
            <a:pPr marL="12801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800" dirty="0" smtClean="0">
                <a:sym typeface="Wingdings" pitchFamily="2" charset="2"/>
              </a:rPr>
              <a:t>Independent cultures: protecting themselves  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860032" y="1196752"/>
            <a:ext cx="3981128" cy="5098578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 err="1" smtClean="0"/>
              <a:t>Thank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You</a:t>
            </a:r>
            <a:r>
              <a:rPr lang="tr-TR" sz="6000" b="1" dirty="0" smtClean="0"/>
              <a:t>!</a:t>
            </a:r>
            <a:endParaRPr lang="tr-TR" sz="6000" b="1" dirty="0"/>
          </a:p>
        </p:txBody>
      </p:sp>
      <p:pic>
        <p:nvPicPr>
          <p:cNvPr id="15364" name="Picture 4" descr="http://cdn.xl.thumbs.canstockphoto.com/canstock260766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852229" cy="7578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encrypted-tbn3.gstatic.com/images?q=tbn:ANd9GcS4HPrnc7rgmZUoqk3iRw3Cqe5aknqtK-AxEScDx7ucjJKHMzRhG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564904"/>
            <a:ext cx="5785752" cy="2520280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7809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3200" dirty="0" err="1" smtClean="0"/>
              <a:t>Emotions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Public</a:t>
            </a:r>
            <a:r>
              <a:rPr lang="tr-TR" sz="3200" dirty="0" smtClean="0"/>
              <a:t> </a:t>
            </a:r>
            <a:r>
              <a:rPr lang="tr-TR" sz="3200" dirty="0" err="1" smtClean="0"/>
              <a:t>Health</a:t>
            </a:r>
            <a:r>
              <a:rPr lang="tr-TR" sz="3200" dirty="0" smtClean="0"/>
              <a:t> </a:t>
            </a:r>
            <a:r>
              <a:rPr lang="tr-TR" sz="3200" dirty="0" err="1" smtClean="0"/>
              <a:t>Advertising</a:t>
            </a:r>
            <a:r>
              <a:rPr lang="tr-TR" sz="3200" dirty="0" smtClean="0"/>
              <a:t> 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It’s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Powerful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!: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 smtClean="0"/>
              <a:t>R</a:t>
            </a:r>
            <a:r>
              <a:rPr lang="en-US" dirty="0" err="1" smtClean="0"/>
              <a:t>etract</a:t>
            </a:r>
            <a:r>
              <a:rPr lang="tr-TR" dirty="0" err="1" smtClean="0"/>
              <a:t>ing</a:t>
            </a:r>
            <a:r>
              <a:rPr lang="en-US" dirty="0" smtClean="0"/>
              <a:t> emotional responses from consumers </a:t>
            </a:r>
            <a:r>
              <a:rPr lang="en-US" sz="2100" i="1" dirty="0" smtClean="0"/>
              <a:t>(</a:t>
            </a:r>
            <a:r>
              <a:rPr lang="en-US" sz="2100" i="1" dirty="0" err="1" smtClean="0"/>
              <a:t>Shimp</a:t>
            </a:r>
            <a:r>
              <a:rPr lang="en-US" sz="2100" i="1" dirty="0" smtClean="0"/>
              <a:t> &amp; Stuart 2004; </a:t>
            </a:r>
            <a:r>
              <a:rPr lang="en-US" sz="2100" i="1" dirty="0" err="1" smtClean="0"/>
              <a:t>Berthon</a:t>
            </a:r>
            <a:r>
              <a:rPr lang="en-US" sz="2100" i="1" dirty="0" smtClean="0"/>
              <a:t>, Ewing, &amp; Hah, 2005).</a:t>
            </a:r>
            <a:endParaRPr lang="tr-TR" sz="2100" i="1" dirty="0" smtClean="0"/>
          </a:p>
          <a:p>
            <a:pPr>
              <a:buNone/>
            </a:pPr>
            <a:endParaRPr lang="tr-TR" i="1" dirty="0" smtClean="0"/>
          </a:p>
          <a:p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It’s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Common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It’s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2">
                    <a:lumMod val="75000"/>
                  </a:schemeClr>
                </a:solidFill>
              </a:rPr>
              <a:t>Subjective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!: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 smtClean="0"/>
              <a:t>S</a:t>
            </a:r>
            <a:r>
              <a:rPr lang="en-US" dirty="0" err="1" smtClean="0"/>
              <a:t>ubjective</a:t>
            </a:r>
            <a:r>
              <a:rPr lang="en-US" dirty="0" smtClean="0"/>
              <a:t> evaluation of the situation </a:t>
            </a:r>
            <a:r>
              <a:rPr lang="en-US" sz="1800" i="1" dirty="0" smtClean="0"/>
              <a:t>(Schmidt, </a:t>
            </a:r>
            <a:r>
              <a:rPr lang="en-US" sz="1800" i="1" dirty="0" err="1" smtClean="0"/>
              <a:t>Tinti</a:t>
            </a:r>
            <a:r>
              <a:rPr lang="en-US" sz="1800" i="1" dirty="0" smtClean="0"/>
              <a:t>, Levine, &amp; </a:t>
            </a:r>
            <a:r>
              <a:rPr lang="en-US" sz="1800" i="1" dirty="0" err="1" smtClean="0"/>
              <a:t>Testa</a:t>
            </a:r>
            <a:r>
              <a:rPr lang="en-US" sz="1800" i="1" dirty="0" smtClean="0"/>
              <a:t>, 2010).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 err="1" smtClean="0"/>
              <a:t>Fear</a:t>
            </a:r>
            <a:r>
              <a:rPr lang="tr-TR" dirty="0" smtClean="0"/>
              <a:t>, </a:t>
            </a:r>
            <a:r>
              <a:rPr lang="tr-TR" dirty="0" err="1" smtClean="0"/>
              <a:t>Guilt</a:t>
            </a:r>
            <a:r>
              <a:rPr lang="tr-TR" dirty="0" smtClean="0"/>
              <a:t> &amp; </a:t>
            </a:r>
            <a:r>
              <a:rPr lang="tr-TR" dirty="0" err="1" smtClean="0"/>
              <a:t>Shame</a:t>
            </a:r>
            <a:endParaRPr lang="en-US" dirty="0"/>
          </a:p>
        </p:txBody>
      </p:sp>
      <p:sp>
        <p:nvSpPr>
          <p:cNvPr id="6" name="5 Metin kutusu"/>
          <p:cNvSpPr txBox="1"/>
          <p:nvPr/>
        </p:nvSpPr>
        <p:spPr>
          <a:xfrm>
            <a:off x="467544" y="1916832"/>
            <a:ext cx="8280920" cy="2215991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/>
              <a:t>FEAR: </a:t>
            </a:r>
            <a:r>
              <a:rPr lang="tr-TR" sz="2400" dirty="0" smtClean="0"/>
              <a:t>A</a:t>
            </a:r>
            <a:r>
              <a:rPr lang="en-US" sz="2400" dirty="0" err="1" smtClean="0"/>
              <a:t>nxious</a:t>
            </a:r>
            <a:r>
              <a:rPr lang="en-US" sz="2400" dirty="0" smtClean="0"/>
              <a:t> </a:t>
            </a:r>
            <a:r>
              <a:rPr lang="en-US" sz="2400" dirty="0"/>
              <a:t>state that is caused by a negative consequence </a:t>
            </a:r>
            <a:r>
              <a:rPr lang="en-US" dirty="0"/>
              <a:t>(</a:t>
            </a:r>
            <a:r>
              <a:rPr lang="en-US" dirty="0" err="1"/>
              <a:t>Ghingold</a:t>
            </a:r>
            <a:r>
              <a:rPr lang="en-US" dirty="0"/>
              <a:t>, 1981; Burnett &amp; Lunsford, 1994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tr-TR" sz="2400" dirty="0" smtClean="0"/>
          </a:p>
          <a:p>
            <a:r>
              <a:rPr lang="tr-TR" sz="2400" b="1" dirty="0" smtClean="0"/>
              <a:t>GUILT: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act of violating one’s internal ethical standards </a:t>
            </a:r>
            <a:r>
              <a:rPr lang="en-US" dirty="0"/>
              <a:t>(</a:t>
            </a:r>
            <a:r>
              <a:rPr lang="en-US" dirty="0" err="1"/>
              <a:t>Ghingold</a:t>
            </a:r>
            <a:r>
              <a:rPr lang="en-US" dirty="0"/>
              <a:t>, 1981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tr-TR" sz="2400" dirty="0" smtClean="0"/>
          </a:p>
          <a:p>
            <a:r>
              <a:rPr lang="tr-TR" sz="2400" b="1" dirty="0" smtClean="0"/>
              <a:t>SHAME: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motivation to escape from the situation as well as other individuals </a:t>
            </a:r>
            <a:r>
              <a:rPr lang="en-US" dirty="0"/>
              <a:t>(Chun, Patrick &amp; </a:t>
            </a:r>
            <a:r>
              <a:rPr lang="en-US" dirty="0" err="1"/>
              <a:t>MacInnis</a:t>
            </a:r>
            <a:r>
              <a:rPr lang="en-US" dirty="0"/>
              <a:t>, 2007</a:t>
            </a:r>
            <a:r>
              <a:rPr lang="en-US" dirty="0" smtClean="0"/>
              <a:t>)</a:t>
            </a:r>
            <a:r>
              <a:rPr lang="tr-TR" dirty="0" smtClean="0"/>
              <a:t>. </a:t>
            </a:r>
            <a:r>
              <a:rPr lang="en-US" dirty="0" smtClean="0"/>
              <a:t> </a:t>
            </a:r>
            <a:endParaRPr lang="tr-TR" sz="2400" dirty="0"/>
          </a:p>
        </p:txBody>
      </p:sp>
      <p:pic>
        <p:nvPicPr>
          <p:cNvPr id="22530" name="Picture 2" descr="http://s3.amazonaws.com/thumbnails.illustrationsource.com/huge.9.483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365104"/>
            <a:ext cx="2552840" cy="2204864"/>
          </a:xfrm>
          <a:prstGeom prst="rect">
            <a:avLst/>
          </a:prstGeom>
          <a:noFill/>
        </p:spPr>
      </p:pic>
      <p:pic>
        <p:nvPicPr>
          <p:cNvPr id="22532" name="Picture 4" descr="http://s3.amazonaws.com/thumbnails.illustrationsource.com/huge.17.855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365104"/>
            <a:ext cx="2664296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225742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intended emotions associated with the appeal have no guarantees over viewers’ felt emotions (</a:t>
            </a:r>
            <a:r>
              <a:rPr lang="en-US" dirty="0" err="1" smtClean="0"/>
              <a:t>Cotte</a:t>
            </a:r>
            <a:r>
              <a:rPr lang="en-US" dirty="0" smtClean="0"/>
              <a:t>, Coulter &amp; Moore, 2005). </a:t>
            </a:r>
            <a:endParaRPr lang="nl-BE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 err="1" smtClean="0"/>
              <a:t>Fear</a:t>
            </a:r>
            <a:r>
              <a:rPr lang="tr-TR" dirty="0" smtClean="0"/>
              <a:t>, </a:t>
            </a:r>
            <a:r>
              <a:rPr lang="tr-TR" dirty="0" err="1" smtClean="0"/>
              <a:t>Guilt</a:t>
            </a:r>
            <a:r>
              <a:rPr lang="tr-TR" dirty="0" smtClean="0"/>
              <a:t> &amp; </a:t>
            </a:r>
            <a:r>
              <a:rPr lang="tr-TR" dirty="0" err="1" smtClean="0"/>
              <a:t>Shame</a:t>
            </a:r>
            <a:endParaRPr lang="en-US" dirty="0"/>
          </a:p>
        </p:txBody>
      </p:sp>
      <p:pic>
        <p:nvPicPr>
          <p:cNvPr id="1037" name="Picture 13" descr="C:\Users\BEGUM\Desktop\blog-tv_advertis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0191"/>
            <a:ext cx="9144001" cy="2977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62074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 err="1" smtClean="0"/>
              <a:t>Fear</a:t>
            </a:r>
            <a:r>
              <a:rPr lang="tr-TR" dirty="0" smtClean="0"/>
              <a:t>, </a:t>
            </a:r>
            <a:r>
              <a:rPr lang="tr-TR" dirty="0" err="1" smtClean="0"/>
              <a:t>Guilt</a:t>
            </a:r>
            <a:r>
              <a:rPr lang="tr-TR" dirty="0" smtClean="0"/>
              <a:t> &amp; </a:t>
            </a:r>
            <a:r>
              <a:rPr lang="tr-TR" dirty="0" err="1" smtClean="0"/>
              <a:t>Shame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2708920"/>
            <a:ext cx="2098576" cy="158417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Fear</a:t>
            </a:r>
          </a:p>
          <a:p>
            <a:r>
              <a:rPr lang="en-US" dirty="0" smtClean="0"/>
              <a:t>Guilt</a:t>
            </a:r>
          </a:p>
          <a:p>
            <a:r>
              <a:rPr lang="en-US" dirty="0" smtClean="0"/>
              <a:t>Shame </a:t>
            </a:r>
            <a:endParaRPr lang="en-US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563888" y="2564904"/>
            <a:ext cx="4392488" cy="15841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Current Mood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Social Status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Educational Background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563888" y="4797152"/>
            <a:ext cx="3960440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Cultural Background</a:t>
            </a:r>
            <a:endParaRPr kumimoji="0" lang="en-US" sz="32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Sağ Ayraç"/>
          <p:cNvSpPr/>
          <p:nvPr/>
        </p:nvSpPr>
        <p:spPr>
          <a:xfrm>
            <a:off x="2411760" y="2564904"/>
            <a:ext cx="720080" cy="1728192"/>
          </a:xfrm>
          <a:prstGeom prst="rightBrac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8 Artı"/>
          <p:cNvSpPr/>
          <p:nvPr/>
        </p:nvSpPr>
        <p:spPr>
          <a:xfrm>
            <a:off x="4932040" y="4005064"/>
            <a:ext cx="792088" cy="72008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395536" y="2276872"/>
            <a:ext cx="8460432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tr-TR" b="1" dirty="0" smtClean="0"/>
              <a:t>Em</a:t>
            </a:r>
            <a:r>
              <a:rPr lang="en-US" b="1" dirty="0" err="1" smtClean="0"/>
              <a:t>otions</a:t>
            </a:r>
            <a:r>
              <a:rPr lang="tr-TR" b="1" dirty="0" smtClean="0"/>
              <a:t> </a:t>
            </a:r>
            <a:r>
              <a:rPr lang="tr-TR" b="1" dirty="0" err="1" smtClean="0"/>
              <a:t>evoked</a:t>
            </a:r>
            <a:r>
              <a:rPr lang="tr-TR" b="1" dirty="0" smtClean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/>
              <a:t> </a:t>
            </a:r>
            <a:r>
              <a:rPr lang="tr-TR" b="1" dirty="0" err="1" smtClean="0"/>
              <a:t>advertisement</a:t>
            </a:r>
            <a:r>
              <a:rPr lang="tr-TR" b="1" dirty="0" smtClean="0"/>
              <a:t> </a:t>
            </a:r>
            <a:r>
              <a:rPr lang="en-US" b="1" dirty="0" smtClean="0"/>
              <a:t> 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67544" y="476672"/>
            <a:ext cx="8229600" cy="562074"/>
          </a:xfrm>
          <a:prstGeom prst="rect">
            <a:avLst/>
          </a:prstGeom>
          <a:ln w="57150" cap="flat" cmpd="sng" algn="ctr">
            <a:solidFill>
              <a:schemeClr val="accent2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Research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3 İçerik Yer Tutucusu"/>
          <p:cNvSpPr txBox="1">
            <a:spLocks/>
          </p:cNvSpPr>
          <p:nvPr/>
        </p:nvSpPr>
        <p:spPr>
          <a:xfrm>
            <a:off x="1547664" y="3933056"/>
            <a:ext cx="583264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 aim of the advertisement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3 İçerik Yer Tutucusu"/>
          <p:cNvSpPr txBox="1">
            <a:spLocks/>
          </p:cNvSpPr>
          <p:nvPr/>
        </p:nvSpPr>
        <p:spPr>
          <a:xfrm>
            <a:off x="899592" y="5373216"/>
            <a:ext cx="7488832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avorable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comment on advertisement 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Aşağı Ok"/>
          <p:cNvSpPr/>
          <p:nvPr/>
        </p:nvSpPr>
        <p:spPr>
          <a:xfrm>
            <a:off x="3851920" y="4725144"/>
            <a:ext cx="93610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3563888" y="306896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u="sng" dirty="0" smtClean="0">
                <a:solidFill>
                  <a:schemeClr val="accent2">
                    <a:lumMod val="75000"/>
                  </a:schemeClr>
                </a:solidFill>
              </a:rPr>
              <a:t>MATCH</a:t>
            </a:r>
            <a:endParaRPr lang="tr-TR" sz="28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animBg="1"/>
      <p:bldP spid="7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nl-BE" dirty="0" smtClean="0"/>
              <a:t>The Research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00594"/>
          </a:xfrm>
        </p:spPr>
        <p:txBody>
          <a:bodyPr>
            <a:noAutofit/>
          </a:bodyPr>
          <a:lstStyle/>
          <a:p>
            <a:r>
              <a:rPr lang="nl-BE" dirty="0" smtClean="0"/>
              <a:t>Emotion Regulation</a:t>
            </a:r>
          </a:p>
          <a:p>
            <a:pPr lvl="1"/>
            <a:r>
              <a:rPr lang="nl-BE" sz="3200" dirty="0" smtClean="0"/>
              <a:t>Cognitively re</a:t>
            </a:r>
            <a:r>
              <a:rPr lang="en-US" sz="3200" dirty="0" err="1" smtClean="0"/>
              <a:t>gulating</a:t>
            </a:r>
            <a:r>
              <a:rPr lang="en-US" sz="3200" dirty="0" smtClean="0"/>
              <a:t> </a:t>
            </a:r>
            <a:r>
              <a:rPr lang="en-US" sz="3200" dirty="0" smtClean="0"/>
              <a:t>one’s emotions </a:t>
            </a:r>
            <a:r>
              <a:rPr lang="tr-TR" sz="3200" dirty="0" smtClean="0">
                <a:sym typeface="Wingdings" pitchFamily="2" charset="2"/>
              </a:rPr>
              <a:t> </a:t>
            </a:r>
            <a:r>
              <a:rPr lang="en-US" sz="3200" dirty="0" smtClean="0"/>
              <a:t>better reaction towards an advertisement with negative emotional content</a:t>
            </a:r>
            <a:r>
              <a:rPr lang="tr-TR" sz="3200" dirty="0" smtClean="0"/>
              <a:t> (Ford &amp; </a:t>
            </a:r>
            <a:r>
              <a:rPr lang="tr-TR" sz="3200" dirty="0" err="1" smtClean="0"/>
              <a:t>Mauss</a:t>
            </a:r>
            <a:r>
              <a:rPr lang="tr-TR" sz="3200" dirty="0" smtClean="0"/>
              <a:t>, 2013)</a:t>
            </a:r>
            <a:r>
              <a:rPr lang="en-US" sz="3200" dirty="0" smtClean="0"/>
              <a:t>. </a:t>
            </a:r>
            <a:endParaRPr lang="nl-BE" sz="3200" dirty="0" smtClean="0"/>
          </a:p>
          <a:p>
            <a:pPr lvl="1"/>
            <a:r>
              <a:rPr lang="nl-BE" sz="3200" dirty="0" smtClean="0"/>
              <a:t>Reappraisal = savior</a:t>
            </a:r>
          </a:p>
          <a:p>
            <a:pPr lvl="1"/>
            <a:r>
              <a:rPr lang="nl-BE" sz="3200" dirty="0" smtClean="0"/>
              <a:t>Indifference between cultures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/>
          </a:bodyPr>
          <a:lstStyle/>
          <a:p>
            <a:r>
              <a:rPr lang="tr-TR" dirty="0" smtClean="0"/>
              <a:t>E</a:t>
            </a:r>
            <a:r>
              <a:rPr lang="en-US" dirty="0" smtClean="0"/>
              <a:t>motions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smtClean="0"/>
              <a:t>powerful</a:t>
            </a:r>
            <a:endParaRPr lang="tr-TR" dirty="0" smtClean="0"/>
          </a:p>
          <a:p>
            <a:r>
              <a:rPr lang="tr-TR" dirty="0" err="1" smtClean="0"/>
              <a:t>Discomfort</a:t>
            </a:r>
            <a:r>
              <a:rPr lang="tr-TR" dirty="0" smtClean="0"/>
              <a:t> </a:t>
            </a:r>
            <a:r>
              <a:rPr lang="nl-BE" dirty="0" smtClean="0"/>
              <a:t>felt </a:t>
            </a:r>
            <a:r>
              <a:rPr lang="nl-BE" dirty="0" smtClean="0">
                <a:sym typeface="Wingdings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 err="1" smtClean="0"/>
              <a:t>interdependent</a:t>
            </a:r>
            <a:r>
              <a:rPr lang="tr-TR" dirty="0" smtClean="0"/>
              <a:t> </a:t>
            </a:r>
            <a:r>
              <a:rPr lang="tr-TR" dirty="0" err="1" smtClean="0"/>
              <a:t>cultures</a:t>
            </a:r>
            <a:endParaRPr lang="nl-BE" dirty="0" smtClean="0"/>
          </a:p>
          <a:p>
            <a:pPr lvl="1"/>
            <a:r>
              <a:rPr lang="nl-BE" dirty="0" smtClean="0"/>
              <a:t>Society’s needs </a:t>
            </a:r>
          </a:p>
          <a:p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ifference</a:t>
            </a:r>
            <a:r>
              <a:rPr lang="en-US" dirty="0" smtClean="0"/>
              <a:t> between cultures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tr-TR" dirty="0" err="1" smtClean="0">
                <a:sym typeface="Wingdings" pitchFamily="2" charset="2"/>
              </a:rPr>
              <a:t>variety</a:t>
            </a:r>
            <a:r>
              <a:rPr lang="tr-TR" dirty="0" smtClean="0">
                <a:sym typeface="Wingdings" pitchFamily="2" charset="2"/>
              </a:rPr>
              <a:t>  </a:t>
            </a:r>
            <a:r>
              <a:rPr lang="en-US" dirty="0" smtClean="0"/>
              <a:t>interdependent cultures may show more positive attitudes towards negative content than independent cultures</a:t>
            </a:r>
            <a:endParaRPr lang="nl-BE" dirty="0"/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nl-BE" dirty="0" smtClean="0"/>
              <a:t>The Research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Research</a:t>
            </a:r>
            <a:r>
              <a:rPr lang="tr-TR" sz="3200" dirty="0" smtClean="0"/>
              <a:t> Model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300192" y="2996952"/>
            <a:ext cx="2304256" cy="208823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buNone/>
            </a:pPr>
            <a:r>
              <a:rPr lang="tr-TR" sz="2800" dirty="0" smtClean="0"/>
              <a:t>   </a:t>
            </a:r>
            <a:r>
              <a:rPr lang="tr-TR" sz="2800" dirty="0" err="1" smtClean="0"/>
              <a:t>Attitude</a:t>
            </a:r>
            <a:r>
              <a:rPr lang="tr-TR" sz="2800" dirty="0" smtClean="0"/>
              <a:t> </a:t>
            </a:r>
            <a:r>
              <a:rPr lang="tr-TR" sz="2800" dirty="0" err="1" smtClean="0"/>
              <a:t>Towards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Ad (AAD)</a:t>
            </a:r>
            <a:endParaRPr lang="tr-TR" sz="2800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851920" y="1916832"/>
            <a:ext cx="1440160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Culture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23528" y="2492896"/>
            <a:ext cx="2664296" cy="309634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dirty="0" smtClean="0"/>
              <a:t>    </a:t>
            </a:r>
            <a:r>
              <a:rPr lang="tr-TR" sz="2800" dirty="0" err="1" smtClean="0"/>
              <a:t>Negative</a:t>
            </a:r>
            <a:r>
              <a:rPr lang="tr-TR" sz="2800" dirty="0" smtClean="0"/>
              <a:t>   </a:t>
            </a:r>
            <a:r>
              <a:rPr lang="tr-TR" sz="2800" dirty="0" err="1" smtClean="0"/>
              <a:t>Emotional</a:t>
            </a:r>
            <a:r>
              <a:rPr lang="tr-TR" sz="2800" dirty="0" smtClean="0"/>
              <a:t> </a:t>
            </a:r>
            <a:r>
              <a:rPr lang="tr-TR" sz="2800" dirty="0" err="1" smtClean="0"/>
              <a:t>Appeals</a:t>
            </a:r>
            <a:endParaRPr lang="tr-TR" sz="28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b="1" i="1" dirty="0" smtClean="0"/>
              <a:t>       </a:t>
            </a:r>
            <a:r>
              <a:rPr lang="tr-TR" sz="2800" b="1" i="1" dirty="0" err="1" smtClean="0"/>
              <a:t>Fear</a:t>
            </a:r>
            <a:endParaRPr lang="tr-TR" sz="2800" b="1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b="1" i="1" dirty="0" smtClean="0"/>
              <a:t>      </a:t>
            </a:r>
            <a:r>
              <a:rPr lang="tr-TR" sz="2800" b="1" i="1" dirty="0" err="1" smtClean="0"/>
              <a:t>Guilt</a:t>
            </a:r>
            <a:endParaRPr lang="tr-TR" sz="2800" b="1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b="1" i="1" dirty="0" smtClean="0"/>
              <a:t>      </a:t>
            </a:r>
            <a:r>
              <a:rPr lang="tr-TR" sz="2800" b="1" i="1" dirty="0" err="1" smtClean="0"/>
              <a:t>Shame</a:t>
            </a:r>
            <a:endParaRPr lang="tr-TR" sz="2800" b="1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dirty="0" smtClean="0"/>
              <a:t> </a:t>
            </a:r>
            <a:endParaRPr kumimoji="0" lang="tr-T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Sağ Ok"/>
          <p:cNvSpPr/>
          <p:nvPr/>
        </p:nvSpPr>
        <p:spPr>
          <a:xfrm>
            <a:off x="3347864" y="3212976"/>
            <a:ext cx="2952328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Aşağı Ok"/>
          <p:cNvSpPr/>
          <p:nvPr/>
        </p:nvSpPr>
        <p:spPr>
          <a:xfrm>
            <a:off x="4211960" y="2708920"/>
            <a:ext cx="79208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</TotalTime>
  <Words>741</Words>
  <Application>Microsoft Office PowerPoint</Application>
  <PresentationFormat>On-screen Show (4:3)</PresentationFormat>
  <Paragraphs>112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Ofis Teması</vt:lpstr>
      <vt:lpstr> PUBLIC HEALTH AWARENESS ADVERTISING AND CONSUMER GUILT: A MODERATING ROLE OF CULTURE   </vt:lpstr>
      <vt:lpstr>Emotions and Public Health Advertising </vt:lpstr>
      <vt:lpstr>Fear, Guilt &amp; Shame</vt:lpstr>
      <vt:lpstr>Fear, Guilt &amp; Shame</vt:lpstr>
      <vt:lpstr>Fear, Guilt &amp; Shame</vt:lpstr>
      <vt:lpstr>Slide 6</vt:lpstr>
      <vt:lpstr>The Research</vt:lpstr>
      <vt:lpstr>The Research</vt:lpstr>
      <vt:lpstr>The Research Model</vt:lpstr>
      <vt:lpstr>METHODOLOGY</vt:lpstr>
      <vt:lpstr>Slide 11</vt:lpstr>
      <vt:lpstr>Public Health Advertisement </vt:lpstr>
      <vt:lpstr>Results – Guilt Appeal </vt:lpstr>
      <vt:lpstr>Results – Fear Appeal </vt:lpstr>
      <vt:lpstr>Results – Shame Appeal</vt:lpstr>
      <vt:lpstr>Discussion </vt:lpstr>
      <vt:lpstr>Thank You!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AWARENESS ADVERTISING AND CONSUMER GUILT: A MODERATING ROLE OF CULTURE   </dc:title>
  <dc:creator>PC</dc:creator>
  <cp:lastModifiedBy>.</cp:lastModifiedBy>
  <cp:revision>53</cp:revision>
  <dcterms:created xsi:type="dcterms:W3CDTF">2015-02-23T18:24:32Z</dcterms:created>
  <dcterms:modified xsi:type="dcterms:W3CDTF">2015-06-11T19:06:52Z</dcterms:modified>
</cp:coreProperties>
</file>