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9" r:id="rId24"/>
    <p:sldId id="278" r:id="rId25"/>
    <p:sldId id="280" r:id="rId26"/>
    <p:sldId id="281" r:id="rId27"/>
    <p:sldId id="282" r:id="rId28"/>
    <p:sldId id="283" r:id="rId29"/>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1280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22 Dikdörtgen"/>
          <p:cNvSpPr/>
          <p:nvPr/>
        </p:nvSpPr>
        <p:spPr>
          <a:xfrm flipV="1">
            <a:off x="5410200" y="3810000"/>
            <a:ext cx="3733800" cy="9048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23 Dikdörtgen"/>
          <p:cNvSpPr/>
          <p:nvPr/>
        </p:nvSpPr>
        <p:spPr>
          <a:xfrm flipV="1">
            <a:off x="5410200" y="3897313"/>
            <a:ext cx="3733800" cy="19208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24 Dikdörtgen"/>
          <p:cNvSpPr/>
          <p:nvPr/>
        </p:nvSpPr>
        <p:spPr>
          <a:xfrm flipV="1">
            <a:off x="5410200" y="4114800"/>
            <a:ext cx="3733800"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25 Dikdörtgen"/>
          <p:cNvSpPr/>
          <p:nvPr/>
        </p:nvSpPr>
        <p:spPr>
          <a:xfrm flipV="1">
            <a:off x="5410200" y="4164013"/>
            <a:ext cx="1965325" cy="19050"/>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26 Dikdörtgen"/>
          <p:cNvSpPr/>
          <p:nvPr/>
        </p:nvSpPr>
        <p:spPr>
          <a:xfrm flipV="1">
            <a:off x="5410200" y="4198938"/>
            <a:ext cx="1965325"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11" name="29 Yuvarlatılmış Dikdörtgen"/>
          <p:cNvSpPr/>
          <p:nvPr/>
        </p:nvSpPr>
        <p:spPr bwMode="white">
          <a:xfrm>
            <a:off x="5410200" y="3962400"/>
            <a:ext cx="3063875" cy="26988"/>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12" name="30 Yuvarlatılmış Dikdörtgen"/>
          <p:cNvSpPr/>
          <p:nvPr/>
        </p:nvSpPr>
        <p:spPr bwMode="white">
          <a:xfrm>
            <a:off x="7377113" y="4060825"/>
            <a:ext cx="1600200" cy="36513"/>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6 Dikdörtgen"/>
          <p:cNvSpPr/>
          <p:nvPr/>
        </p:nvSpPr>
        <p:spPr>
          <a:xfrm>
            <a:off x="0" y="3649663"/>
            <a:ext cx="9144000" cy="2444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9 Dikdörtgen"/>
          <p:cNvSpPr/>
          <p:nvPr/>
        </p:nvSpPr>
        <p:spPr>
          <a:xfrm>
            <a:off x="0" y="3675063"/>
            <a:ext cx="9144000" cy="1412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10 Dikdörtgen"/>
          <p:cNvSpPr/>
          <p:nvPr/>
        </p:nvSpPr>
        <p:spPr>
          <a:xfrm flipV="1">
            <a:off x="6413500" y="3643313"/>
            <a:ext cx="2730500" cy="247650"/>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18 Dikdörtgen"/>
          <p:cNvSpPr/>
          <p:nvPr/>
        </p:nvSpPr>
        <p:spPr>
          <a:xfrm>
            <a:off x="0" y="0"/>
            <a:ext cx="9144000" cy="37020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7 Başlık"/>
          <p:cNvSpPr>
            <a:spLocks noGrp="1"/>
          </p:cNvSpPr>
          <p:nvPr>
            <p:ph type="ctrTitle"/>
          </p:nvPr>
        </p:nvSpPr>
        <p:spPr>
          <a:xfrm>
            <a:off x="457200" y="2401887"/>
            <a:ext cx="8458200" cy="1470025"/>
          </a:xfrm>
        </p:spPr>
        <p:txBody>
          <a:bodyPr anchor="b"/>
          <a:lstStyle>
            <a:lvl1pPr>
              <a:defRPr sz="4400">
                <a:solidFill>
                  <a:schemeClr val="bg1"/>
                </a:solidFill>
              </a:defRPr>
            </a:lvl1pPr>
          </a:lstStyle>
          <a:p>
            <a:r>
              <a:rPr lang="tr-TR" smtClean="0"/>
              <a:t>Asıl başlık stili için tıklatın</a:t>
            </a:r>
            <a:endParaRPr lang="en-US"/>
          </a:p>
        </p:txBody>
      </p:sp>
      <p:sp>
        <p:nvSpPr>
          <p:cNvPr id="9" name="8 Alt Başlık"/>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17" name="27 Veri Yer Tutucusu"/>
          <p:cNvSpPr>
            <a:spLocks noGrp="1"/>
          </p:cNvSpPr>
          <p:nvPr>
            <p:ph type="dt" sz="half" idx="10"/>
          </p:nvPr>
        </p:nvSpPr>
        <p:spPr>
          <a:xfrm>
            <a:off x="6705600" y="4206875"/>
            <a:ext cx="960438" cy="457200"/>
          </a:xfrm>
        </p:spPr>
        <p:txBody>
          <a:bodyPr/>
          <a:lstStyle>
            <a:lvl1pPr>
              <a:defRPr/>
            </a:lvl1pPr>
          </a:lstStyle>
          <a:p>
            <a:pPr>
              <a:defRPr/>
            </a:pPr>
            <a:fld id="{831396E0-4E7C-46EB-A01B-A79E4127CC5B}" type="datetimeFigureOut">
              <a:rPr lang="tr-TR"/>
              <a:pPr>
                <a:defRPr/>
              </a:pPr>
              <a:t>11.06.2015</a:t>
            </a:fld>
            <a:endParaRPr lang="tr-TR"/>
          </a:p>
        </p:txBody>
      </p:sp>
      <p:sp>
        <p:nvSpPr>
          <p:cNvPr id="18" name="16 Altbilgi Yer Tutucusu"/>
          <p:cNvSpPr>
            <a:spLocks noGrp="1"/>
          </p:cNvSpPr>
          <p:nvPr>
            <p:ph type="ftr" sz="quarter" idx="11"/>
          </p:nvPr>
        </p:nvSpPr>
        <p:spPr>
          <a:xfrm>
            <a:off x="5410200" y="4205288"/>
            <a:ext cx="1295400" cy="457200"/>
          </a:xfrm>
        </p:spPr>
        <p:txBody>
          <a:bodyPr/>
          <a:lstStyle>
            <a:lvl1pPr>
              <a:defRPr/>
            </a:lvl1pPr>
          </a:lstStyle>
          <a:p>
            <a:pPr>
              <a:defRPr/>
            </a:pPr>
            <a:endParaRPr lang="tr-TR"/>
          </a:p>
        </p:txBody>
      </p:sp>
      <p:sp>
        <p:nvSpPr>
          <p:cNvPr id="19" name="28 Slayt Numarası Yer Tutucusu"/>
          <p:cNvSpPr>
            <a:spLocks noGrp="1"/>
          </p:cNvSpPr>
          <p:nvPr>
            <p:ph type="sldNum" sz="quarter" idx="12"/>
          </p:nvPr>
        </p:nvSpPr>
        <p:spPr>
          <a:xfrm>
            <a:off x="8320088" y="1588"/>
            <a:ext cx="747712" cy="365125"/>
          </a:xfrm>
        </p:spPr>
        <p:txBody>
          <a:bodyPr/>
          <a:lstStyle>
            <a:lvl1pPr algn="r">
              <a:defRPr sz="1800" smtClean="0">
                <a:solidFill>
                  <a:schemeClr val="bg1"/>
                </a:solidFill>
              </a:defRPr>
            </a:lvl1pPr>
          </a:lstStyle>
          <a:p>
            <a:pPr>
              <a:defRPr/>
            </a:pPr>
            <a:fld id="{A87E584F-2677-4DCA-B10F-941814390919}"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13 Veri Yer Tutucusu"/>
          <p:cNvSpPr>
            <a:spLocks noGrp="1"/>
          </p:cNvSpPr>
          <p:nvPr>
            <p:ph type="dt" sz="half" idx="10"/>
          </p:nvPr>
        </p:nvSpPr>
        <p:spPr/>
        <p:txBody>
          <a:bodyPr/>
          <a:lstStyle>
            <a:lvl1pPr>
              <a:defRPr/>
            </a:lvl1pPr>
          </a:lstStyle>
          <a:p>
            <a:pPr>
              <a:defRPr/>
            </a:pPr>
            <a:fld id="{C3A45E74-2394-4E53-B6E5-7C8A43B3BDDB}" type="datetimeFigureOut">
              <a:rPr lang="tr-TR"/>
              <a:pPr>
                <a:defRPr/>
              </a:pPr>
              <a:t>11.06.2015</a:t>
            </a:fld>
            <a:endParaRPr lang="tr-TR"/>
          </a:p>
        </p:txBody>
      </p:sp>
      <p:sp>
        <p:nvSpPr>
          <p:cNvPr id="5" name="2 Altbilgi Yer Tutucusu"/>
          <p:cNvSpPr>
            <a:spLocks noGrp="1"/>
          </p:cNvSpPr>
          <p:nvPr>
            <p:ph type="ftr" sz="quarter" idx="11"/>
          </p:nvPr>
        </p:nvSpPr>
        <p:spPr/>
        <p:txBody>
          <a:bodyPr/>
          <a:lstStyle>
            <a:lvl1pPr>
              <a:defRPr/>
            </a:lvl1pPr>
          </a:lstStyle>
          <a:p>
            <a:pPr>
              <a:defRPr/>
            </a:pPr>
            <a:endParaRPr lang="tr-TR"/>
          </a:p>
        </p:txBody>
      </p:sp>
      <p:sp>
        <p:nvSpPr>
          <p:cNvPr id="6" name="22 Slayt Numarası Yer Tutucusu"/>
          <p:cNvSpPr>
            <a:spLocks noGrp="1"/>
          </p:cNvSpPr>
          <p:nvPr>
            <p:ph type="sldNum" sz="quarter" idx="12"/>
          </p:nvPr>
        </p:nvSpPr>
        <p:spPr/>
        <p:txBody>
          <a:bodyPr/>
          <a:lstStyle>
            <a:lvl1pPr>
              <a:defRPr/>
            </a:lvl1pPr>
          </a:lstStyle>
          <a:p>
            <a:pPr>
              <a:defRPr/>
            </a:pPr>
            <a:fld id="{B5EBAE0A-A7B0-4326-8944-3D255ACFE307}"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81800" y="1143000"/>
            <a:ext cx="1905000" cy="5486400"/>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1143000"/>
            <a:ext cx="6248400" cy="5486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13 Veri Yer Tutucusu"/>
          <p:cNvSpPr>
            <a:spLocks noGrp="1"/>
          </p:cNvSpPr>
          <p:nvPr>
            <p:ph type="dt" sz="half" idx="10"/>
          </p:nvPr>
        </p:nvSpPr>
        <p:spPr/>
        <p:txBody>
          <a:bodyPr/>
          <a:lstStyle>
            <a:lvl1pPr>
              <a:defRPr/>
            </a:lvl1pPr>
          </a:lstStyle>
          <a:p>
            <a:pPr>
              <a:defRPr/>
            </a:pPr>
            <a:fld id="{34E330AB-90B7-4756-863E-265A48666D0D}" type="datetimeFigureOut">
              <a:rPr lang="tr-TR"/>
              <a:pPr>
                <a:defRPr/>
              </a:pPr>
              <a:t>11.06.2015</a:t>
            </a:fld>
            <a:endParaRPr lang="tr-TR"/>
          </a:p>
        </p:txBody>
      </p:sp>
      <p:sp>
        <p:nvSpPr>
          <p:cNvPr id="5" name="2 Altbilgi Yer Tutucusu"/>
          <p:cNvSpPr>
            <a:spLocks noGrp="1"/>
          </p:cNvSpPr>
          <p:nvPr>
            <p:ph type="ftr" sz="quarter" idx="11"/>
          </p:nvPr>
        </p:nvSpPr>
        <p:spPr/>
        <p:txBody>
          <a:bodyPr/>
          <a:lstStyle>
            <a:lvl1pPr>
              <a:defRPr/>
            </a:lvl1pPr>
          </a:lstStyle>
          <a:p>
            <a:pPr>
              <a:defRPr/>
            </a:pPr>
            <a:endParaRPr lang="tr-TR"/>
          </a:p>
        </p:txBody>
      </p:sp>
      <p:sp>
        <p:nvSpPr>
          <p:cNvPr id="6" name="22 Slayt Numarası Yer Tutucusu"/>
          <p:cNvSpPr>
            <a:spLocks noGrp="1"/>
          </p:cNvSpPr>
          <p:nvPr>
            <p:ph type="sldNum" sz="quarter" idx="12"/>
          </p:nvPr>
        </p:nvSpPr>
        <p:spPr/>
        <p:txBody>
          <a:bodyPr/>
          <a:lstStyle>
            <a:lvl1pPr>
              <a:defRPr/>
            </a:lvl1pPr>
          </a:lstStyle>
          <a:p>
            <a:pPr>
              <a:defRPr/>
            </a:pPr>
            <a:fld id="{70AA638B-BB23-404F-BC0B-B3DC24F0CC07}"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13 Veri Yer Tutucusu"/>
          <p:cNvSpPr>
            <a:spLocks noGrp="1"/>
          </p:cNvSpPr>
          <p:nvPr>
            <p:ph type="dt" sz="half" idx="10"/>
          </p:nvPr>
        </p:nvSpPr>
        <p:spPr/>
        <p:txBody>
          <a:bodyPr/>
          <a:lstStyle>
            <a:lvl1pPr>
              <a:defRPr/>
            </a:lvl1pPr>
          </a:lstStyle>
          <a:p>
            <a:pPr>
              <a:defRPr/>
            </a:pPr>
            <a:fld id="{49FCD0FB-5864-4241-846E-BB0D5F475BC3}" type="datetimeFigureOut">
              <a:rPr lang="tr-TR"/>
              <a:pPr>
                <a:defRPr/>
              </a:pPr>
              <a:t>11.06.2015</a:t>
            </a:fld>
            <a:endParaRPr lang="tr-TR"/>
          </a:p>
        </p:txBody>
      </p:sp>
      <p:sp>
        <p:nvSpPr>
          <p:cNvPr id="5" name="2 Altbilgi Yer Tutucusu"/>
          <p:cNvSpPr>
            <a:spLocks noGrp="1"/>
          </p:cNvSpPr>
          <p:nvPr>
            <p:ph type="ftr" sz="quarter" idx="11"/>
          </p:nvPr>
        </p:nvSpPr>
        <p:spPr/>
        <p:txBody>
          <a:bodyPr/>
          <a:lstStyle>
            <a:lvl1pPr>
              <a:defRPr/>
            </a:lvl1pPr>
          </a:lstStyle>
          <a:p>
            <a:pPr>
              <a:defRPr/>
            </a:pPr>
            <a:endParaRPr lang="tr-TR"/>
          </a:p>
        </p:txBody>
      </p:sp>
      <p:sp>
        <p:nvSpPr>
          <p:cNvPr id="6" name="22 Slayt Numarası Yer Tutucusu"/>
          <p:cNvSpPr>
            <a:spLocks noGrp="1"/>
          </p:cNvSpPr>
          <p:nvPr>
            <p:ph type="sldNum" sz="quarter" idx="12"/>
          </p:nvPr>
        </p:nvSpPr>
        <p:spPr/>
        <p:txBody>
          <a:bodyPr/>
          <a:lstStyle>
            <a:lvl1pPr>
              <a:defRPr/>
            </a:lvl1pPr>
          </a:lstStyle>
          <a:p>
            <a:pPr>
              <a:defRPr/>
            </a:pPr>
            <a:fld id="{CD63091E-56E9-45C2-848C-AB25B75E6F3A}"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lang="tr-TR" smtClean="0"/>
              <a:t>Asıl başlık stili için tıklatın</a:t>
            </a:r>
            <a:endParaRPr lang="en-US"/>
          </a:p>
        </p:txBody>
      </p:sp>
      <p:sp>
        <p:nvSpPr>
          <p:cNvPr id="3" name="2 Metin Yer Tutucusu"/>
          <p:cNvSpPr>
            <a:spLocks noGrp="1"/>
          </p:cNvSpPr>
          <p:nvPr>
            <p:ph type="body" idx="1"/>
          </p:nvPr>
        </p:nvSpPr>
        <p:spPr>
          <a:xfrm>
            <a:off x="722313" y="3367088"/>
            <a:ext cx="7772400" cy="1509712"/>
          </a:xfrm>
        </p:spPr>
        <p:txBody>
          <a:bodyPr/>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13 Veri Yer Tutucusu"/>
          <p:cNvSpPr>
            <a:spLocks noGrp="1"/>
          </p:cNvSpPr>
          <p:nvPr>
            <p:ph type="dt" sz="half" idx="10"/>
          </p:nvPr>
        </p:nvSpPr>
        <p:spPr/>
        <p:txBody>
          <a:bodyPr/>
          <a:lstStyle>
            <a:lvl1pPr>
              <a:defRPr/>
            </a:lvl1pPr>
          </a:lstStyle>
          <a:p>
            <a:pPr>
              <a:defRPr/>
            </a:pPr>
            <a:fld id="{70D7655D-D5ED-4B60-8647-381DBB7D4E85}" type="datetimeFigureOut">
              <a:rPr lang="tr-TR"/>
              <a:pPr>
                <a:defRPr/>
              </a:pPr>
              <a:t>11.06.2015</a:t>
            </a:fld>
            <a:endParaRPr lang="tr-TR"/>
          </a:p>
        </p:txBody>
      </p:sp>
      <p:sp>
        <p:nvSpPr>
          <p:cNvPr id="5" name="2 Altbilgi Yer Tutucusu"/>
          <p:cNvSpPr>
            <a:spLocks noGrp="1"/>
          </p:cNvSpPr>
          <p:nvPr>
            <p:ph type="ftr" sz="quarter" idx="11"/>
          </p:nvPr>
        </p:nvSpPr>
        <p:spPr/>
        <p:txBody>
          <a:bodyPr/>
          <a:lstStyle>
            <a:lvl1pPr>
              <a:defRPr/>
            </a:lvl1pPr>
          </a:lstStyle>
          <a:p>
            <a:pPr>
              <a:defRPr/>
            </a:pPr>
            <a:endParaRPr lang="tr-TR"/>
          </a:p>
        </p:txBody>
      </p:sp>
      <p:sp>
        <p:nvSpPr>
          <p:cNvPr id="6" name="22 Slayt Numarası Yer Tutucusu"/>
          <p:cNvSpPr>
            <a:spLocks noGrp="1"/>
          </p:cNvSpPr>
          <p:nvPr>
            <p:ph type="sldNum" sz="quarter" idx="12"/>
          </p:nvPr>
        </p:nvSpPr>
        <p:spPr/>
        <p:txBody>
          <a:bodyPr/>
          <a:lstStyle>
            <a:lvl1pPr>
              <a:defRPr/>
            </a:lvl1pPr>
          </a:lstStyle>
          <a:p>
            <a:pPr>
              <a:defRPr/>
            </a:pPr>
            <a:fld id="{4F921CC2-D42F-4805-A949-AE9D631D3F30}"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13 Veri Yer Tutucusu"/>
          <p:cNvSpPr>
            <a:spLocks noGrp="1"/>
          </p:cNvSpPr>
          <p:nvPr>
            <p:ph type="dt" sz="half" idx="10"/>
          </p:nvPr>
        </p:nvSpPr>
        <p:spPr/>
        <p:txBody>
          <a:bodyPr/>
          <a:lstStyle>
            <a:lvl1pPr>
              <a:defRPr/>
            </a:lvl1pPr>
          </a:lstStyle>
          <a:p>
            <a:pPr>
              <a:defRPr/>
            </a:pPr>
            <a:fld id="{E2164049-0C6D-4CE3-B77D-F2C0AB505A56}" type="datetimeFigureOut">
              <a:rPr lang="tr-TR"/>
              <a:pPr>
                <a:defRPr/>
              </a:pPr>
              <a:t>11.06.2015</a:t>
            </a:fld>
            <a:endParaRPr lang="tr-TR"/>
          </a:p>
        </p:txBody>
      </p:sp>
      <p:sp>
        <p:nvSpPr>
          <p:cNvPr id="6" name="2 Altbilgi Yer Tutucusu"/>
          <p:cNvSpPr>
            <a:spLocks noGrp="1"/>
          </p:cNvSpPr>
          <p:nvPr>
            <p:ph type="ftr" sz="quarter" idx="11"/>
          </p:nvPr>
        </p:nvSpPr>
        <p:spPr/>
        <p:txBody>
          <a:bodyPr/>
          <a:lstStyle>
            <a:lvl1pPr>
              <a:defRPr/>
            </a:lvl1pPr>
          </a:lstStyle>
          <a:p>
            <a:pPr>
              <a:defRPr/>
            </a:pPr>
            <a:endParaRPr lang="tr-TR"/>
          </a:p>
        </p:txBody>
      </p:sp>
      <p:sp>
        <p:nvSpPr>
          <p:cNvPr id="7" name="22 Slayt Numarası Yer Tutucusu"/>
          <p:cNvSpPr>
            <a:spLocks noGrp="1"/>
          </p:cNvSpPr>
          <p:nvPr>
            <p:ph type="sldNum" sz="quarter" idx="12"/>
          </p:nvPr>
        </p:nvSpPr>
        <p:spPr/>
        <p:txBody>
          <a:bodyPr/>
          <a:lstStyle>
            <a:lvl1pPr>
              <a:defRPr/>
            </a:lvl1pPr>
          </a:lstStyle>
          <a:p>
            <a:pPr>
              <a:defRPr/>
            </a:pPr>
            <a:fld id="{E772FA5E-87DF-422D-AE3A-EA369095565E}"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381000" y="1143000"/>
            <a:ext cx="8382000" cy="1069848"/>
          </a:xfrm>
        </p:spPr>
        <p:txBody>
          <a:bodyPr/>
          <a:lstStyle>
            <a:lvl1pPr>
              <a:defRPr sz="4000" b="0" i="0" cap="none" baseline="0"/>
            </a:lvl1pPr>
          </a:lstStyle>
          <a:p>
            <a:r>
              <a:rPr lang="tr-TR" smtClean="0"/>
              <a:t>Asıl başlık stili için tıklatın</a:t>
            </a:r>
            <a:endParaRPr lang="en-US"/>
          </a:p>
        </p:txBody>
      </p:sp>
      <p:sp>
        <p:nvSpPr>
          <p:cNvPr id="3" name="2 Metin Yer Tutucusu"/>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25 Veri Yer Tutucusu"/>
          <p:cNvSpPr>
            <a:spLocks noGrp="1"/>
          </p:cNvSpPr>
          <p:nvPr>
            <p:ph type="dt" sz="half" idx="10"/>
          </p:nvPr>
        </p:nvSpPr>
        <p:spPr/>
        <p:txBody>
          <a:bodyPr rtlCol="0"/>
          <a:lstStyle>
            <a:lvl1pPr>
              <a:defRPr/>
            </a:lvl1pPr>
          </a:lstStyle>
          <a:p>
            <a:pPr>
              <a:defRPr/>
            </a:pPr>
            <a:fld id="{FBB6BB0C-C668-4A91-80E9-7AA21C1AD5ED}" type="datetimeFigureOut">
              <a:rPr lang="tr-TR"/>
              <a:pPr>
                <a:defRPr/>
              </a:pPr>
              <a:t>11.06.2015</a:t>
            </a:fld>
            <a:endParaRPr lang="tr-TR"/>
          </a:p>
        </p:txBody>
      </p:sp>
      <p:sp>
        <p:nvSpPr>
          <p:cNvPr id="8" name="26 Slayt Numarası Yer Tutucusu"/>
          <p:cNvSpPr>
            <a:spLocks noGrp="1"/>
          </p:cNvSpPr>
          <p:nvPr>
            <p:ph type="sldNum" sz="quarter" idx="11"/>
          </p:nvPr>
        </p:nvSpPr>
        <p:spPr/>
        <p:txBody>
          <a:bodyPr rtlCol="0"/>
          <a:lstStyle>
            <a:lvl1pPr>
              <a:defRPr/>
            </a:lvl1pPr>
          </a:lstStyle>
          <a:p>
            <a:pPr>
              <a:defRPr/>
            </a:pPr>
            <a:fld id="{66503A73-34DC-474B-8B48-9D1557BA6F77}" type="slidenum">
              <a:rPr lang="tr-TR"/>
              <a:pPr>
                <a:defRPr/>
              </a:pPr>
              <a:t>‹#›</a:t>
            </a:fld>
            <a:endParaRPr lang="tr-TR"/>
          </a:p>
        </p:txBody>
      </p:sp>
      <p:sp>
        <p:nvSpPr>
          <p:cNvPr id="9" name="27 Altbilgi Yer Tutucusu"/>
          <p:cNvSpPr>
            <a:spLocks noGrp="1"/>
          </p:cNvSpPr>
          <p:nvPr>
            <p:ph type="ftr" sz="quarter" idx="12"/>
          </p:nvPr>
        </p:nvSpPr>
        <p:spPr/>
        <p:txBody>
          <a:bodyPr rtlCol="0"/>
          <a:lstStyle>
            <a:lvl1pPr>
              <a:defRPr/>
            </a:lvl1pPr>
          </a:lstStyle>
          <a:p>
            <a:pPr>
              <a:defRPr/>
            </a:pPr>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143000"/>
            <a:ext cx="8229600" cy="1069848"/>
          </a:xfrm>
        </p:spPr>
        <p:txBody>
          <a:bodyPr/>
          <a:lstStyle>
            <a:lvl1pPr>
              <a:defRPr sz="4000">
                <a:solidFill>
                  <a:schemeClr val="tx2"/>
                </a:solidFill>
              </a:defRPr>
            </a:lvl1pPr>
          </a:lstStyle>
          <a:p>
            <a:r>
              <a:rPr lang="tr-TR" smtClean="0"/>
              <a:t>Asıl başlık stili için tıklatın</a:t>
            </a:r>
            <a:endParaRPr lang="en-US"/>
          </a:p>
        </p:txBody>
      </p:sp>
      <p:sp>
        <p:nvSpPr>
          <p:cNvPr id="3" name="2 Veri Yer Tutucusu"/>
          <p:cNvSpPr>
            <a:spLocks noGrp="1"/>
          </p:cNvSpPr>
          <p:nvPr>
            <p:ph type="dt" sz="half" idx="10"/>
          </p:nvPr>
        </p:nvSpPr>
        <p:spPr>
          <a:xfrm>
            <a:off x="6583363" y="612775"/>
            <a:ext cx="957262" cy="457200"/>
          </a:xfrm>
        </p:spPr>
        <p:txBody>
          <a:bodyPr/>
          <a:lstStyle>
            <a:lvl1pPr>
              <a:defRPr/>
            </a:lvl1pPr>
          </a:lstStyle>
          <a:p>
            <a:pPr>
              <a:defRPr/>
            </a:pPr>
            <a:fld id="{94167D51-305D-474F-9B7E-FB85CEE57DF4}" type="datetimeFigureOut">
              <a:rPr lang="tr-TR"/>
              <a:pPr>
                <a:defRPr/>
              </a:pPr>
              <a:t>11.06.2015</a:t>
            </a:fld>
            <a:endParaRPr lang="tr-TR"/>
          </a:p>
        </p:txBody>
      </p:sp>
      <p:sp>
        <p:nvSpPr>
          <p:cNvPr id="4" name="3 Altbilgi Yer Tutucusu"/>
          <p:cNvSpPr>
            <a:spLocks noGrp="1"/>
          </p:cNvSpPr>
          <p:nvPr>
            <p:ph type="ftr" sz="quarter" idx="11"/>
          </p:nvPr>
        </p:nvSpPr>
        <p:spPr/>
        <p:txBody>
          <a:bodyPr/>
          <a:lstStyle>
            <a:lvl1pPr>
              <a:defRPr/>
            </a:lvl1pPr>
          </a:lstStyle>
          <a:p>
            <a:pPr>
              <a:defRPr/>
            </a:pPr>
            <a:endParaRPr lang="tr-TR"/>
          </a:p>
        </p:txBody>
      </p:sp>
      <p:sp>
        <p:nvSpPr>
          <p:cNvPr id="5" name="4 Slayt Numarası Yer Tutucusu"/>
          <p:cNvSpPr>
            <a:spLocks noGrp="1"/>
          </p:cNvSpPr>
          <p:nvPr>
            <p:ph type="sldNum" sz="quarter" idx="12"/>
          </p:nvPr>
        </p:nvSpPr>
        <p:spPr/>
        <p:txBody>
          <a:bodyPr/>
          <a:lstStyle>
            <a:lvl1pPr>
              <a:defRPr/>
            </a:lvl1pPr>
          </a:lstStyle>
          <a:p>
            <a:pPr>
              <a:defRPr/>
            </a:pPr>
            <a:fld id="{35F3034B-33F7-4099-917C-02CE15E5D1C0}"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3 Veri Yer Tutucusu"/>
          <p:cNvSpPr>
            <a:spLocks noGrp="1"/>
          </p:cNvSpPr>
          <p:nvPr>
            <p:ph type="dt" sz="half" idx="10"/>
          </p:nvPr>
        </p:nvSpPr>
        <p:spPr/>
        <p:txBody>
          <a:bodyPr/>
          <a:lstStyle>
            <a:lvl1pPr>
              <a:defRPr/>
            </a:lvl1pPr>
          </a:lstStyle>
          <a:p>
            <a:pPr>
              <a:defRPr/>
            </a:pPr>
            <a:fld id="{F8E6BB6D-B46A-45A6-BBC5-E221B1985648}" type="datetimeFigureOut">
              <a:rPr lang="tr-TR"/>
              <a:pPr>
                <a:defRPr/>
              </a:pPr>
              <a:t>11.06.2015</a:t>
            </a:fld>
            <a:endParaRPr lang="tr-TR"/>
          </a:p>
        </p:txBody>
      </p:sp>
      <p:sp>
        <p:nvSpPr>
          <p:cNvPr id="3" name="2 Altbilgi Yer Tutucusu"/>
          <p:cNvSpPr>
            <a:spLocks noGrp="1"/>
          </p:cNvSpPr>
          <p:nvPr>
            <p:ph type="ftr" sz="quarter" idx="11"/>
          </p:nvPr>
        </p:nvSpPr>
        <p:spPr/>
        <p:txBody>
          <a:bodyPr/>
          <a:lstStyle>
            <a:lvl1pPr>
              <a:defRPr/>
            </a:lvl1pPr>
          </a:lstStyle>
          <a:p>
            <a:pPr>
              <a:defRPr/>
            </a:pPr>
            <a:endParaRPr lang="tr-TR"/>
          </a:p>
        </p:txBody>
      </p:sp>
      <p:sp>
        <p:nvSpPr>
          <p:cNvPr id="4" name="22 Slayt Numarası Yer Tutucusu"/>
          <p:cNvSpPr>
            <a:spLocks noGrp="1"/>
          </p:cNvSpPr>
          <p:nvPr>
            <p:ph type="sldNum" sz="quarter" idx="12"/>
          </p:nvPr>
        </p:nvSpPr>
        <p:spPr/>
        <p:txBody>
          <a:bodyPr/>
          <a:lstStyle>
            <a:lvl1pPr>
              <a:defRPr/>
            </a:lvl1pPr>
          </a:lstStyle>
          <a:p>
            <a:pPr>
              <a:defRPr/>
            </a:pPr>
            <a:fld id="{B3AE9087-9CE8-410E-B309-BFB9F2F0006C}"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353496" y="1101970"/>
            <a:ext cx="3383280" cy="877824"/>
          </a:xfrm>
        </p:spPr>
        <p:txBody>
          <a:bodyPr anchor="b"/>
          <a:lstStyle>
            <a:lvl1pPr algn="l">
              <a:buNone/>
              <a:defRPr sz="1800" b="1"/>
            </a:lvl1pPr>
          </a:lstStyle>
          <a:p>
            <a:r>
              <a:rPr lang="tr-TR" smtClean="0"/>
              <a:t>Asıl başlık stili için tıklatın</a:t>
            </a:r>
            <a:endParaRPr lang="en-US"/>
          </a:p>
        </p:txBody>
      </p:sp>
      <p:sp>
        <p:nvSpPr>
          <p:cNvPr id="3" name="2 Metin Yer Tutucusu"/>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13 Veri Yer Tutucusu"/>
          <p:cNvSpPr>
            <a:spLocks noGrp="1"/>
          </p:cNvSpPr>
          <p:nvPr>
            <p:ph type="dt" sz="half" idx="10"/>
          </p:nvPr>
        </p:nvSpPr>
        <p:spPr/>
        <p:txBody>
          <a:bodyPr/>
          <a:lstStyle>
            <a:lvl1pPr>
              <a:defRPr/>
            </a:lvl1pPr>
          </a:lstStyle>
          <a:p>
            <a:pPr>
              <a:defRPr/>
            </a:pPr>
            <a:fld id="{00478386-3A12-48EF-AE76-4695EAB0E66F}" type="datetimeFigureOut">
              <a:rPr lang="tr-TR"/>
              <a:pPr>
                <a:defRPr/>
              </a:pPr>
              <a:t>11.06.2015</a:t>
            </a:fld>
            <a:endParaRPr lang="tr-TR"/>
          </a:p>
        </p:txBody>
      </p:sp>
      <p:sp>
        <p:nvSpPr>
          <p:cNvPr id="6" name="2 Altbilgi Yer Tutucusu"/>
          <p:cNvSpPr>
            <a:spLocks noGrp="1"/>
          </p:cNvSpPr>
          <p:nvPr>
            <p:ph type="ftr" sz="quarter" idx="11"/>
          </p:nvPr>
        </p:nvSpPr>
        <p:spPr/>
        <p:txBody>
          <a:bodyPr/>
          <a:lstStyle>
            <a:lvl1pPr>
              <a:defRPr/>
            </a:lvl1pPr>
          </a:lstStyle>
          <a:p>
            <a:pPr>
              <a:defRPr/>
            </a:pPr>
            <a:endParaRPr lang="tr-TR"/>
          </a:p>
        </p:txBody>
      </p:sp>
      <p:sp>
        <p:nvSpPr>
          <p:cNvPr id="7" name="22 Slayt Numarası Yer Tutucusu"/>
          <p:cNvSpPr>
            <a:spLocks noGrp="1"/>
          </p:cNvSpPr>
          <p:nvPr>
            <p:ph type="sldNum" sz="quarter" idx="12"/>
          </p:nvPr>
        </p:nvSpPr>
        <p:spPr/>
        <p:txBody>
          <a:bodyPr/>
          <a:lstStyle>
            <a:lvl1pPr>
              <a:defRPr/>
            </a:lvl1pPr>
          </a:lstStyle>
          <a:p>
            <a:pPr>
              <a:defRPr/>
            </a:pPr>
            <a:fld id="{3043CAB1-4336-48ED-86D0-255B54879ABD}"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lang="tr-TR" smtClean="0"/>
              <a:t>Asıl başlık stili için tıklatın</a:t>
            </a:r>
            <a:endParaRPr lang="en-US"/>
          </a:p>
        </p:txBody>
      </p:sp>
      <p:sp>
        <p:nvSpPr>
          <p:cNvPr id="3" name="2 Resim Yer Tutucusu"/>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4" name="3 Metin Yer Tutucusu"/>
          <p:cNvSpPr>
            <a:spLocks noGrp="1"/>
          </p:cNvSpPr>
          <p:nvPr>
            <p:ph type="body" sz="half" idx="2"/>
          </p:nvPr>
        </p:nvSpPr>
        <p:spPr>
          <a:xfrm>
            <a:off x="6088443" y="3274308"/>
            <a:ext cx="2590800" cy="2516489"/>
          </a:xfrm>
        </p:spPr>
        <p:txBody>
          <a:bodyPr lIns="0" tIns="0" rIns="45720"/>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a:r>
              <a:rPr lang="tr-TR" smtClean="0"/>
              <a:t>Asıl metin stillerini düzenlemek için tıklatın</a:t>
            </a:r>
          </a:p>
        </p:txBody>
      </p:sp>
      <p:sp>
        <p:nvSpPr>
          <p:cNvPr id="5" name="13 Veri Yer Tutucusu"/>
          <p:cNvSpPr>
            <a:spLocks noGrp="1"/>
          </p:cNvSpPr>
          <p:nvPr>
            <p:ph type="dt" sz="half" idx="10"/>
          </p:nvPr>
        </p:nvSpPr>
        <p:spPr/>
        <p:txBody>
          <a:bodyPr/>
          <a:lstStyle>
            <a:lvl1pPr>
              <a:defRPr/>
            </a:lvl1pPr>
          </a:lstStyle>
          <a:p>
            <a:pPr>
              <a:defRPr/>
            </a:pPr>
            <a:fld id="{523945BB-46F8-45F7-A4D7-909296290D50}" type="datetimeFigureOut">
              <a:rPr lang="tr-TR"/>
              <a:pPr>
                <a:defRPr/>
              </a:pPr>
              <a:t>11.06.2015</a:t>
            </a:fld>
            <a:endParaRPr lang="tr-TR"/>
          </a:p>
        </p:txBody>
      </p:sp>
      <p:sp>
        <p:nvSpPr>
          <p:cNvPr id="6" name="2 Altbilgi Yer Tutucusu"/>
          <p:cNvSpPr>
            <a:spLocks noGrp="1"/>
          </p:cNvSpPr>
          <p:nvPr>
            <p:ph type="ftr" sz="quarter" idx="11"/>
          </p:nvPr>
        </p:nvSpPr>
        <p:spPr/>
        <p:txBody>
          <a:bodyPr/>
          <a:lstStyle>
            <a:lvl1pPr>
              <a:defRPr/>
            </a:lvl1pPr>
          </a:lstStyle>
          <a:p>
            <a:pPr>
              <a:defRPr/>
            </a:pPr>
            <a:endParaRPr lang="tr-TR"/>
          </a:p>
        </p:txBody>
      </p:sp>
      <p:sp>
        <p:nvSpPr>
          <p:cNvPr id="7" name="22 Slayt Numarası Yer Tutucusu"/>
          <p:cNvSpPr>
            <a:spLocks noGrp="1"/>
          </p:cNvSpPr>
          <p:nvPr>
            <p:ph type="sldNum" sz="quarter" idx="12"/>
          </p:nvPr>
        </p:nvSpPr>
        <p:spPr/>
        <p:txBody>
          <a:bodyPr/>
          <a:lstStyle>
            <a:lvl1pPr>
              <a:defRPr/>
            </a:lvl1pPr>
          </a:lstStyle>
          <a:p>
            <a:pPr>
              <a:defRPr/>
            </a:pPr>
            <a:fld id="{59162E1B-3C47-45BD-9F62-F6D63BC978EF}"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Dikdörtgen"/>
          <p:cNvSpPr/>
          <p:nvPr/>
        </p:nvSpPr>
        <p:spPr>
          <a:xfrm>
            <a:off x="0" y="366713"/>
            <a:ext cx="9144000" cy="8413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9" name="28 Dikdörtgen"/>
          <p:cNvSpPr/>
          <p:nvPr/>
        </p:nvSpPr>
        <p:spPr>
          <a:xfrm>
            <a:off x="0" y="0"/>
            <a:ext cx="9144000" cy="3111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 name="29 Dikdörtgen"/>
          <p:cNvSpPr/>
          <p:nvPr/>
        </p:nvSpPr>
        <p:spPr>
          <a:xfrm>
            <a:off x="0" y="307975"/>
            <a:ext cx="9144000" cy="9207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1" name="30 Dikdörtgen"/>
          <p:cNvSpPr/>
          <p:nvPr/>
        </p:nvSpPr>
        <p:spPr>
          <a:xfrm flipV="1">
            <a:off x="5410200" y="360363"/>
            <a:ext cx="3733800" cy="904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2" name="31 Dikdörtgen"/>
          <p:cNvSpPr/>
          <p:nvPr/>
        </p:nvSpPr>
        <p:spPr>
          <a:xfrm flipV="1">
            <a:off x="5410200" y="439738"/>
            <a:ext cx="3733800" cy="1809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33" name="32 Yuvarlatılmış Dikdörtgen"/>
          <p:cNvSpPr/>
          <p:nvPr/>
        </p:nvSpPr>
        <p:spPr bwMode="white">
          <a:xfrm>
            <a:off x="5407025" y="496888"/>
            <a:ext cx="3063875" cy="28575"/>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34" name="33 Yuvarlatılmış Dikdörtgen"/>
          <p:cNvSpPr/>
          <p:nvPr/>
        </p:nvSpPr>
        <p:spPr bwMode="white">
          <a:xfrm>
            <a:off x="7373938" y="588963"/>
            <a:ext cx="1600200" cy="3651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5" name="34 Dikdörtgen"/>
          <p:cNvSpPr/>
          <p:nvPr/>
        </p:nvSpPr>
        <p:spPr bwMode="invGray">
          <a:xfrm>
            <a:off x="9085263" y="-1588"/>
            <a:ext cx="57150"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6" name="35 Dikdörtgen"/>
          <p:cNvSpPr/>
          <p:nvPr/>
        </p:nvSpPr>
        <p:spPr bwMode="invGray">
          <a:xfrm>
            <a:off x="9043988" y="-1588"/>
            <a:ext cx="28575"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7" name="36 Dikdörtgen"/>
          <p:cNvSpPr/>
          <p:nvPr/>
        </p:nvSpPr>
        <p:spPr bwMode="invGray">
          <a:xfrm>
            <a:off x="9024938" y="-1588"/>
            <a:ext cx="9525" cy="620713"/>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37 Dikdörtgen"/>
          <p:cNvSpPr/>
          <p:nvPr/>
        </p:nvSpPr>
        <p:spPr bwMode="invGray">
          <a:xfrm>
            <a:off x="8975725" y="-1588"/>
            <a:ext cx="26988" cy="620713"/>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38 Dikdörtgen"/>
          <p:cNvSpPr/>
          <p:nvPr/>
        </p:nvSpPr>
        <p:spPr bwMode="invGray">
          <a:xfrm>
            <a:off x="8915400" y="0"/>
            <a:ext cx="55563" cy="585788"/>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39 Dikdörtgen"/>
          <p:cNvSpPr/>
          <p:nvPr/>
        </p:nvSpPr>
        <p:spPr bwMode="invGray">
          <a:xfrm>
            <a:off x="8874125" y="0"/>
            <a:ext cx="7938" cy="585788"/>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39" name="21 Başlık Yer Tutucusu"/>
          <p:cNvSpPr>
            <a:spLocks noGrp="1"/>
          </p:cNvSpPr>
          <p:nvPr>
            <p:ph type="title"/>
          </p:nvPr>
        </p:nvSpPr>
        <p:spPr bwMode="auto">
          <a:xfrm>
            <a:off x="457200" y="1143000"/>
            <a:ext cx="82296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endParaRPr lang="en-US" smtClean="0"/>
          </a:p>
        </p:txBody>
      </p:sp>
      <p:sp>
        <p:nvSpPr>
          <p:cNvPr id="1040" name="12 Metin Yer Tutucusu"/>
          <p:cNvSpPr>
            <a:spLocks noGrp="1"/>
          </p:cNvSpPr>
          <p:nvPr>
            <p:ph type="body" idx="1"/>
          </p:nvPr>
        </p:nvSpPr>
        <p:spPr bwMode="auto">
          <a:xfrm>
            <a:off x="457200" y="2249488"/>
            <a:ext cx="8229600" cy="43243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4" name="13 Veri Yer Tutucusu"/>
          <p:cNvSpPr>
            <a:spLocks noGrp="1"/>
          </p:cNvSpPr>
          <p:nvPr>
            <p:ph type="dt" sz="half" idx="2"/>
          </p:nvPr>
        </p:nvSpPr>
        <p:spPr>
          <a:xfrm>
            <a:off x="6586538" y="612775"/>
            <a:ext cx="957262" cy="457200"/>
          </a:xfrm>
          <a:prstGeom prst="rect">
            <a:avLst/>
          </a:prstGeom>
        </p:spPr>
        <p:txBody>
          <a:bodyPr vert="horz"/>
          <a:lstStyle>
            <a:lvl1pPr algn="l" eaLnBrk="1" fontAlgn="auto" latinLnBrk="0" hangingPunct="1">
              <a:spcBef>
                <a:spcPts val="0"/>
              </a:spcBef>
              <a:spcAft>
                <a:spcPts val="0"/>
              </a:spcAft>
              <a:defRPr kumimoji="0" sz="800" smtClean="0">
                <a:solidFill>
                  <a:schemeClr val="accent2"/>
                </a:solidFill>
                <a:latin typeface="+mn-lt"/>
                <a:cs typeface="+mn-cs"/>
              </a:defRPr>
            </a:lvl1pPr>
          </a:lstStyle>
          <a:p>
            <a:pPr>
              <a:defRPr/>
            </a:pPr>
            <a:fld id="{5D3E3357-CB8B-4CE0-86AA-200CABCBC746}" type="datetimeFigureOut">
              <a:rPr lang="tr-TR"/>
              <a:pPr>
                <a:defRPr/>
              </a:pPr>
              <a:t>11.06.2015</a:t>
            </a:fld>
            <a:endParaRPr lang="tr-TR"/>
          </a:p>
        </p:txBody>
      </p:sp>
      <p:sp>
        <p:nvSpPr>
          <p:cNvPr id="3" name="2 Altbilgi Yer Tutucusu"/>
          <p:cNvSpPr>
            <a:spLocks noGrp="1"/>
          </p:cNvSpPr>
          <p:nvPr>
            <p:ph type="ftr" sz="quarter" idx="3"/>
          </p:nvPr>
        </p:nvSpPr>
        <p:spPr>
          <a:xfrm>
            <a:off x="5257800" y="612775"/>
            <a:ext cx="1325563" cy="457200"/>
          </a:xfrm>
          <a:prstGeom prst="rect">
            <a:avLst/>
          </a:prstGeom>
        </p:spPr>
        <p:txBody>
          <a:bodyPr vert="horz"/>
          <a:lstStyle>
            <a:lvl1pPr algn="r" eaLnBrk="1" fontAlgn="auto" latinLnBrk="0" hangingPunct="1">
              <a:spcBef>
                <a:spcPts val="0"/>
              </a:spcBef>
              <a:spcAft>
                <a:spcPts val="0"/>
              </a:spcAft>
              <a:defRPr kumimoji="0" sz="800">
                <a:solidFill>
                  <a:schemeClr val="accent2"/>
                </a:solidFill>
                <a:latin typeface="+mn-lt"/>
                <a:cs typeface="+mn-cs"/>
              </a:defRPr>
            </a:lvl1pPr>
          </a:lstStyle>
          <a:p>
            <a:pPr>
              <a:defRPr/>
            </a:pPr>
            <a:endParaRPr lang="tr-TR"/>
          </a:p>
        </p:txBody>
      </p:sp>
      <p:sp>
        <p:nvSpPr>
          <p:cNvPr id="23" name="22 Slayt Numarası Yer Tutucusu"/>
          <p:cNvSpPr>
            <a:spLocks noGrp="1"/>
          </p:cNvSpPr>
          <p:nvPr>
            <p:ph type="sldNum" sz="quarter" idx="4"/>
          </p:nvPr>
        </p:nvSpPr>
        <p:spPr>
          <a:xfrm>
            <a:off x="8174038" y="1588"/>
            <a:ext cx="762000" cy="366712"/>
          </a:xfrm>
          <a:prstGeom prst="rect">
            <a:avLst/>
          </a:prstGeom>
        </p:spPr>
        <p:txBody>
          <a:bodyPr vert="horz" anchor="b"/>
          <a:lstStyle>
            <a:lvl1pPr algn="r" eaLnBrk="1" fontAlgn="auto" latinLnBrk="0" hangingPunct="1">
              <a:spcBef>
                <a:spcPts val="0"/>
              </a:spcBef>
              <a:spcAft>
                <a:spcPts val="0"/>
              </a:spcAft>
              <a:defRPr kumimoji="0" sz="1800" smtClean="0">
                <a:solidFill>
                  <a:srgbClr val="FFFFFF"/>
                </a:solidFill>
                <a:latin typeface="+mn-lt"/>
                <a:cs typeface="+mn-cs"/>
              </a:defRPr>
            </a:lvl1pPr>
          </a:lstStyle>
          <a:p>
            <a:pPr>
              <a:defRPr/>
            </a:pPr>
            <a:fld id="{7F591392-C9FE-49A1-BB3C-F528235FF77D}"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96" r:id="rId1"/>
    <p:sldLayoutId id="2147483695" r:id="rId2"/>
    <p:sldLayoutId id="2147483694" r:id="rId3"/>
    <p:sldLayoutId id="2147483693" r:id="rId4"/>
    <p:sldLayoutId id="2147483697" r:id="rId5"/>
    <p:sldLayoutId id="2147483698" r:id="rId6"/>
    <p:sldLayoutId id="2147483692" r:id="rId7"/>
    <p:sldLayoutId id="2147483691" r:id="rId8"/>
    <p:sldLayoutId id="2147483690" r:id="rId9"/>
    <p:sldLayoutId id="2147483689" r:id="rId10"/>
    <p:sldLayoutId id="2147483688" r:id="rId11"/>
  </p:sldLayoutIdLst>
  <p:txStyles>
    <p:titleStyle>
      <a:lvl1pPr algn="l" rtl="0" fontAlgn="base">
        <a:spcBef>
          <a:spcPct val="0"/>
        </a:spcBef>
        <a:spcAft>
          <a:spcPct val="0"/>
        </a:spcAft>
        <a:defRPr sz="4000" kern="1200">
          <a:solidFill>
            <a:schemeClr val="tx2"/>
          </a:solidFill>
          <a:latin typeface="+mj-lt"/>
          <a:ea typeface="+mj-ea"/>
          <a:cs typeface="+mj-cs"/>
        </a:defRPr>
      </a:lvl1pPr>
      <a:lvl2pPr algn="l" rtl="0" fontAlgn="base">
        <a:spcBef>
          <a:spcPct val="0"/>
        </a:spcBef>
        <a:spcAft>
          <a:spcPct val="0"/>
        </a:spcAft>
        <a:defRPr sz="4000">
          <a:solidFill>
            <a:schemeClr val="tx2"/>
          </a:solidFill>
          <a:latin typeface="Trebuchet MS" pitchFamily="34" charset="0"/>
        </a:defRPr>
      </a:lvl2pPr>
      <a:lvl3pPr algn="l" rtl="0" fontAlgn="base">
        <a:spcBef>
          <a:spcPct val="0"/>
        </a:spcBef>
        <a:spcAft>
          <a:spcPct val="0"/>
        </a:spcAft>
        <a:defRPr sz="4000">
          <a:solidFill>
            <a:schemeClr val="tx2"/>
          </a:solidFill>
          <a:latin typeface="Trebuchet MS" pitchFamily="34" charset="0"/>
        </a:defRPr>
      </a:lvl3pPr>
      <a:lvl4pPr algn="l" rtl="0" fontAlgn="base">
        <a:spcBef>
          <a:spcPct val="0"/>
        </a:spcBef>
        <a:spcAft>
          <a:spcPct val="0"/>
        </a:spcAft>
        <a:defRPr sz="4000">
          <a:solidFill>
            <a:schemeClr val="tx2"/>
          </a:solidFill>
          <a:latin typeface="Trebuchet MS" pitchFamily="34" charset="0"/>
        </a:defRPr>
      </a:lvl4pPr>
      <a:lvl5pPr algn="l" rtl="0" fontAlgn="base">
        <a:spcBef>
          <a:spcPct val="0"/>
        </a:spcBef>
        <a:spcAft>
          <a:spcPct val="0"/>
        </a:spcAft>
        <a:defRPr sz="4000">
          <a:solidFill>
            <a:schemeClr val="tx2"/>
          </a:solidFill>
          <a:latin typeface="Trebuchet MS" pitchFamily="34" charset="0"/>
        </a:defRPr>
      </a:lvl5pPr>
      <a:lvl6pPr marL="457200" algn="l" rtl="0" fontAlgn="base">
        <a:spcBef>
          <a:spcPct val="0"/>
        </a:spcBef>
        <a:spcAft>
          <a:spcPct val="0"/>
        </a:spcAft>
        <a:defRPr sz="4000">
          <a:solidFill>
            <a:schemeClr val="tx2"/>
          </a:solidFill>
          <a:latin typeface="Trebuchet MS" pitchFamily="34" charset="0"/>
        </a:defRPr>
      </a:lvl6pPr>
      <a:lvl7pPr marL="914400" algn="l" rtl="0" fontAlgn="base">
        <a:spcBef>
          <a:spcPct val="0"/>
        </a:spcBef>
        <a:spcAft>
          <a:spcPct val="0"/>
        </a:spcAft>
        <a:defRPr sz="4000">
          <a:solidFill>
            <a:schemeClr val="tx2"/>
          </a:solidFill>
          <a:latin typeface="Trebuchet MS" pitchFamily="34" charset="0"/>
        </a:defRPr>
      </a:lvl7pPr>
      <a:lvl8pPr marL="1371600" algn="l" rtl="0" fontAlgn="base">
        <a:spcBef>
          <a:spcPct val="0"/>
        </a:spcBef>
        <a:spcAft>
          <a:spcPct val="0"/>
        </a:spcAft>
        <a:defRPr sz="4000">
          <a:solidFill>
            <a:schemeClr val="tx2"/>
          </a:solidFill>
          <a:latin typeface="Trebuchet MS" pitchFamily="34" charset="0"/>
        </a:defRPr>
      </a:lvl8pPr>
      <a:lvl9pPr marL="1828800" algn="l" rtl="0" fontAlgn="base">
        <a:spcBef>
          <a:spcPct val="0"/>
        </a:spcBef>
        <a:spcAft>
          <a:spcPct val="0"/>
        </a:spcAft>
        <a:defRPr sz="4000">
          <a:solidFill>
            <a:schemeClr val="tx2"/>
          </a:solidFill>
          <a:latin typeface="Trebuchet MS" pitchFamily="34" charset="0"/>
        </a:defRPr>
      </a:lvl9pPr>
    </p:titleStyle>
    <p:bodyStyle>
      <a:lvl1pPr marL="365125" indent="-255588" algn="l" rtl="0" fontAlgn="base">
        <a:spcBef>
          <a:spcPts val="300"/>
        </a:spcBef>
        <a:spcAft>
          <a:spcPct val="0"/>
        </a:spcAft>
        <a:buClr>
          <a:srgbClr val="A04DA3"/>
        </a:buClr>
        <a:buFont typeface="Georgia" pitchFamily="18" charset="0"/>
        <a:buChar char="•"/>
        <a:defRPr sz="2800" kern="1200">
          <a:solidFill>
            <a:schemeClr val="tx1"/>
          </a:solidFill>
          <a:latin typeface="+mn-lt"/>
          <a:ea typeface="+mn-ea"/>
          <a:cs typeface="+mn-cs"/>
        </a:defRPr>
      </a:lvl1pPr>
      <a:lvl2pPr marL="657225" indent="-246063" algn="l" rtl="0" fontAlgn="base">
        <a:spcBef>
          <a:spcPts val="300"/>
        </a:spcBef>
        <a:spcAft>
          <a:spcPct val="0"/>
        </a:spcAft>
        <a:buClr>
          <a:schemeClr val="accent2"/>
        </a:buClr>
        <a:buFont typeface="Georgia" pitchFamily="18" charset="0"/>
        <a:buChar char="▫"/>
        <a:defRPr sz="2600" kern="1200">
          <a:solidFill>
            <a:schemeClr val="accent2"/>
          </a:solidFill>
          <a:latin typeface="+mn-lt"/>
          <a:ea typeface="+mn-ea"/>
          <a:cs typeface="+mn-cs"/>
        </a:defRPr>
      </a:lvl2pPr>
      <a:lvl3pPr marL="922338" indent="-219075" algn="l" rtl="0" fontAlgn="base">
        <a:spcBef>
          <a:spcPts val="300"/>
        </a:spcBef>
        <a:spcAft>
          <a:spcPct val="0"/>
        </a:spcAft>
        <a:buClr>
          <a:schemeClr val="accent1"/>
        </a:buClr>
        <a:buFont typeface="Wingdings 2" pitchFamily="18" charset="2"/>
        <a:buChar char=""/>
        <a:defRPr sz="2400" kern="1200">
          <a:solidFill>
            <a:schemeClr val="accent1"/>
          </a:solidFill>
          <a:latin typeface="+mn-lt"/>
          <a:ea typeface="+mn-ea"/>
          <a:cs typeface="+mn-cs"/>
        </a:defRPr>
      </a:lvl3pPr>
      <a:lvl4pPr marL="1179513" indent="-200025" algn="l" rtl="0" fontAlgn="base">
        <a:spcBef>
          <a:spcPts val="300"/>
        </a:spcBef>
        <a:spcAft>
          <a:spcPct val="0"/>
        </a:spcAft>
        <a:buClr>
          <a:schemeClr val="accent1"/>
        </a:buClr>
        <a:buFont typeface="Wingdings 2" pitchFamily="18" charset="2"/>
        <a:buChar char=""/>
        <a:defRPr sz="2200" kern="1200">
          <a:solidFill>
            <a:schemeClr val="accent1"/>
          </a:solidFill>
          <a:latin typeface="+mn-lt"/>
          <a:ea typeface="+mn-ea"/>
          <a:cs typeface="+mn-cs"/>
        </a:defRPr>
      </a:lvl4pPr>
      <a:lvl5pPr marL="1389063" indent="-182563" algn="l" rtl="0" fontAlgn="base">
        <a:spcBef>
          <a:spcPts val="300"/>
        </a:spcBef>
        <a:spcAft>
          <a:spcPct val="0"/>
        </a:spcAft>
        <a:buClr>
          <a:srgbClr val="A04DA3"/>
        </a:buClr>
        <a:buFont typeface="Georgia" pitchFamily="18" charset="0"/>
        <a:buChar char="▫"/>
        <a:defRPr sz="2000" kern="1200">
          <a:solidFill>
            <a:srgbClr val="A04DA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1 Başlık"/>
          <p:cNvSpPr>
            <a:spLocks noGrp="1"/>
          </p:cNvSpPr>
          <p:nvPr>
            <p:ph type="ctrTitle"/>
          </p:nvPr>
        </p:nvSpPr>
        <p:spPr>
          <a:xfrm>
            <a:off x="755650" y="549275"/>
            <a:ext cx="7772400" cy="2951163"/>
          </a:xfrm>
        </p:spPr>
        <p:txBody>
          <a:bodyPr/>
          <a:lstStyle/>
          <a:p>
            <a:pPr algn="ctr"/>
            <a:r>
              <a:rPr lang="tr-TR" sz="3600" b="1" smtClean="0"/>
              <a:t>FİRMANIN YAPMIŞ OLDUĞU REKLAMLARA YÖNELİK TUTUM İLE TÜKETİCİ GÜVENİ DEĞİŞKENLERİ ARASINDA KURUMSAL İTİBARIN ARACI ETKİSİ</a:t>
            </a:r>
            <a:endParaRPr lang="tr-TR" sz="3600" smtClean="0"/>
          </a:p>
        </p:txBody>
      </p:sp>
      <p:sp>
        <p:nvSpPr>
          <p:cNvPr id="3" name="2 Alt Başlık"/>
          <p:cNvSpPr>
            <a:spLocks noGrp="1"/>
          </p:cNvSpPr>
          <p:nvPr>
            <p:ph type="subTitle" idx="1"/>
          </p:nvPr>
        </p:nvSpPr>
        <p:spPr>
          <a:xfrm>
            <a:off x="684213" y="4005263"/>
            <a:ext cx="8064500" cy="2592387"/>
          </a:xfrm>
        </p:spPr>
        <p:txBody>
          <a:bodyPr>
            <a:normAutofit fontScale="77500" lnSpcReduction="20000"/>
          </a:bodyPr>
          <a:lstStyle/>
          <a:p>
            <a:pPr fontAlgn="auto">
              <a:spcAft>
                <a:spcPts val="0"/>
              </a:spcAft>
              <a:buClr>
                <a:schemeClr val="accent3"/>
              </a:buClr>
              <a:buFont typeface="Georgia"/>
              <a:buNone/>
              <a:defRPr/>
            </a:pPr>
            <a:r>
              <a:rPr lang="tr-TR" b="1" dirty="0" smtClean="0"/>
              <a:t>Yrd. Doç. Dr. Fatih KOÇ</a:t>
            </a:r>
          </a:p>
          <a:p>
            <a:pPr fontAlgn="auto">
              <a:spcAft>
                <a:spcPts val="0"/>
              </a:spcAft>
              <a:buClr>
                <a:schemeClr val="accent3"/>
              </a:buClr>
              <a:buFont typeface="Georgia"/>
              <a:buNone/>
              <a:defRPr/>
            </a:pPr>
            <a:r>
              <a:rPr lang="tr-TR" sz="2600" dirty="0" smtClean="0"/>
              <a:t>Balıkesir Üniversitesi, Burhaniye Uygulamalı Bilimler Yüksekokulu</a:t>
            </a:r>
          </a:p>
          <a:p>
            <a:pPr fontAlgn="auto">
              <a:spcAft>
                <a:spcPts val="0"/>
              </a:spcAft>
              <a:buClr>
                <a:schemeClr val="accent3"/>
              </a:buClr>
              <a:buFont typeface="Georgia"/>
              <a:buNone/>
              <a:defRPr/>
            </a:pPr>
            <a:endParaRPr lang="tr-TR" sz="2600" dirty="0" smtClean="0"/>
          </a:p>
          <a:p>
            <a:pPr fontAlgn="auto">
              <a:spcAft>
                <a:spcPts val="0"/>
              </a:spcAft>
              <a:buClr>
                <a:schemeClr val="accent3"/>
              </a:buClr>
              <a:buFont typeface="Georgia"/>
              <a:buNone/>
              <a:defRPr/>
            </a:pPr>
            <a:r>
              <a:rPr lang="tr-TR" b="1" dirty="0" smtClean="0"/>
              <a:t>Yrd. Doç. Dr. Volkan ÖZBEK</a:t>
            </a:r>
          </a:p>
          <a:p>
            <a:pPr fontAlgn="auto">
              <a:spcAft>
                <a:spcPts val="0"/>
              </a:spcAft>
              <a:buClr>
                <a:schemeClr val="accent3"/>
              </a:buClr>
              <a:buFont typeface="Georgia"/>
              <a:buNone/>
              <a:defRPr/>
            </a:pPr>
            <a:r>
              <a:rPr lang="tr-TR" sz="2600" dirty="0" smtClean="0"/>
              <a:t>Balıkesir Üniversitesi, Burhaniye Uygulamalı Bilimler Yüksekokulu</a:t>
            </a:r>
          </a:p>
          <a:p>
            <a:pPr fontAlgn="auto">
              <a:spcAft>
                <a:spcPts val="0"/>
              </a:spcAft>
              <a:buClr>
                <a:schemeClr val="accent3"/>
              </a:buClr>
              <a:buFont typeface="Georgia"/>
              <a:buNone/>
              <a:defRPr/>
            </a:pPr>
            <a:endParaRPr lang="tr-TR" sz="2600" dirty="0" smtClean="0"/>
          </a:p>
          <a:p>
            <a:pPr fontAlgn="auto">
              <a:spcAft>
                <a:spcPts val="0"/>
              </a:spcAft>
              <a:buClr>
                <a:schemeClr val="accent3"/>
              </a:buClr>
              <a:buFont typeface="Georgia"/>
              <a:buNone/>
              <a:defRPr/>
            </a:pPr>
            <a:r>
              <a:rPr lang="tr-TR" b="1" dirty="0" smtClean="0"/>
              <a:t>Doç. Dr. Ümit ALNIAÇIK</a:t>
            </a:r>
          </a:p>
          <a:p>
            <a:pPr fontAlgn="auto">
              <a:spcAft>
                <a:spcPts val="0"/>
              </a:spcAft>
              <a:buClr>
                <a:schemeClr val="accent3"/>
              </a:buClr>
              <a:buFont typeface="Georgia"/>
              <a:buNone/>
              <a:defRPr/>
            </a:pPr>
            <a:r>
              <a:rPr lang="tr-TR" sz="2600" dirty="0" smtClean="0"/>
              <a:t>Kocaeli Üniversitesi, İktisadi ve İdari Bilimler Fakültesi</a:t>
            </a:r>
            <a:endParaRPr lang="tr-TR" sz="2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1 Başlık"/>
          <p:cNvSpPr>
            <a:spLocks noGrp="1"/>
          </p:cNvSpPr>
          <p:nvPr>
            <p:ph type="title"/>
          </p:nvPr>
        </p:nvSpPr>
        <p:spPr>
          <a:xfrm>
            <a:off x="468313" y="765175"/>
            <a:ext cx="8229600" cy="846138"/>
          </a:xfrm>
        </p:spPr>
        <p:txBody>
          <a:bodyPr/>
          <a:lstStyle/>
          <a:p>
            <a:r>
              <a:rPr lang="tr-TR" smtClean="0"/>
              <a:t>Tasarım ve Yöntem</a:t>
            </a:r>
          </a:p>
        </p:txBody>
      </p:sp>
      <p:sp>
        <p:nvSpPr>
          <p:cNvPr id="3" name="2 İçerik Yer Tutucusu"/>
          <p:cNvSpPr>
            <a:spLocks noGrp="1"/>
          </p:cNvSpPr>
          <p:nvPr>
            <p:ph idx="1"/>
          </p:nvPr>
        </p:nvSpPr>
        <p:spPr>
          <a:xfrm>
            <a:off x="457200" y="1557338"/>
            <a:ext cx="8229600" cy="5016500"/>
          </a:xfrm>
        </p:spPr>
        <p:txBody>
          <a:bodyPr>
            <a:normAutofit/>
          </a:bodyPr>
          <a:lstStyle/>
          <a:p>
            <a:pPr>
              <a:lnSpc>
                <a:spcPct val="90000"/>
              </a:lnSpc>
            </a:pPr>
            <a:r>
              <a:rPr lang="tr-TR" sz="2600" smtClean="0"/>
              <a:t>Ölçekler</a:t>
            </a:r>
          </a:p>
          <a:p>
            <a:pPr lvl="1">
              <a:lnSpc>
                <a:spcPct val="90000"/>
              </a:lnSpc>
            </a:pPr>
            <a:r>
              <a:rPr lang="tr-TR" sz="2400" smtClean="0"/>
              <a:t>Araştırmada kullanılan tüketici güveni ve kurumsal itibar ölçekleri Casalo,  Flavian ve Guinaliu 2007’ deki çalışmasından alınmıştır. Söz konusu çalışmada tüketici güveni ölçeği  5, kurumsal itibar ölçeği 4 soru ile ölçülmüştür.</a:t>
            </a:r>
          </a:p>
          <a:p>
            <a:pPr lvl="1">
              <a:lnSpc>
                <a:spcPct val="90000"/>
              </a:lnSpc>
            </a:pPr>
            <a:endParaRPr lang="tr-TR" sz="2400" smtClean="0"/>
          </a:p>
          <a:p>
            <a:pPr lvl="1">
              <a:lnSpc>
                <a:spcPct val="90000"/>
              </a:lnSpc>
            </a:pPr>
            <a:r>
              <a:rPr lang="tr-TR" sz="2400" smtClean="0"/>
              <a:t>Reklama yönelik tutum ölçeği ise Kim, Haley ve Koo 2009’daki çalışmasından alınan 3 ve Brackett ve Carr’in 2001’deki çalışmasında alınan 2 sorudan oluşmaktadır.</a:t>
            </a:r>
          </a:p>
          <a:p>
            <a:pPr lvl="1">
              <a:lnSpc>
                <a:spcPct val="90000"/>
              </a:lnSpc>
              <a:buFont typeface="Georgia" pitchFamily="18" charset="0"/>
              <a:buNone/>
            </a:pPr>
            <a:endParaRPr lang="tr-TR" sz="2400" smtClean="0"/>
          </a:p>
          <a:p>
            <a:pPr lvl="1">
              <a:lnSpc>
                <a:spcPct val="90000"/>
              </a:lnSpc>
            </a:pPr>
            <a:r>
              <a:rPr lang="tr-TR" sz="2400" smtClean="0"/>
              <a:t>Ölçekler 5’li Likert ölçeği (1- Kesinlikle Katılmıyorum,  5-Kesinlikle Katılıyorum) şeklinde hazırlanmıştır.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836613"/>
            <a:ext cx="8229600" cy="3024187"/>
          </a:xfrm>
        </p:spPr>
        <p:txBody>
          <a:bodyPr>
            <a:normAutofit fontScale="90000"/>
          </a:bodyPr>
          <a:lstStyle/>
          <a:p>
            <a:pPr fontAlgn="auto">
              <a:spcAft>
                <a:spcPts val="0"/>
              </a:spcAft>
              <a:defRPr/>
            </a:pPr>
            <a:r>
              <a:rPr lang="tr-TR" dirty="0" smtClean="0"/>
              <a:t>Tasarım ve Yöntem</a:t>
            </a:r>
            <a:br>
              <a:rPr lang="tr-TR" dirty="0" smtClean="0"/>
            </a:br>
            <a:r>
              <a:rPr lang="tr-TR" sz="3200" dirty="0" smtClean="0"/>
              <a:t>Araştırmanın Modeli ve Hipotezleri</a:t>
            </a:r>
            <a:br>
              <a:rPr lang="tr-TR" sz="3200" dirty="0" smtClean="0"/>
            </a:br>
            <a:r>
              <a:rPr lang="tr-TR" sz="2000" dirty="0" smtClean="0"/>
              <a:t>H1: Firmanın reklamlarına yönelik tutum kurumsal itibarı pozitif yönde etkilemektedir.</a:t>
            </a:r>
            <a:br>
              <a:rPr lang="tr-TR" sz="2000" dirty="0" smtClean="0"/>
            </a:br>
            <a:r>
              <a:rPr lang="tr-TR" sz="2000" dirty="0" smtClean="0"/>
              <a:t>H2: Kurumsal itibarın tüketici güveni üzerinde pozitif bir etkisi vardır.</a:t>
            </a:r>
            <a:br>
              <a:rPr lang="tr-TR" sz="2000" dirty="0" smtClean="0"/>
            </a:br>
            <a:r>
              <a:rPr lang="tr-TR" sz="2000" dirty="0" smtClean="0"/>
              <a:t>H3: Firmanın reklamlarına yönelik tutum tüketici güvenini pozitif yönde etkilemektedir.</a:t>
            </a:r>
            <a:br>
              <a:rPr lang="tr-TR" sz="2000" dirty="0" smtClean="0"/>
            </a:br>
            <a:r>
              <a:rPr lang="tr-TR" sz="2000" dirty="0" smtClean="0"/>
              <a:t>H4: Firmanın reklamlarına yönelik tutum ile tüketici güveni arasında kurumsal itibarın aracı etkisi vardır.</a:t>
            </a:r>
            <a:endParaRPr lang="tr-TR" sz="2000" dirty="0"/>
          </a:p>
        </p:txBody>
      </p:sp>
      <p:pic>
        <p:nvPicPr>
          <p:cNvPr id="23554" name="Picture 3"/>
          <p:cNvPicPr>
            <a:picLocks noGrp="1" noChangeAspect="1" noChangeArrowheads="1"/>
          </p:cNvPicPr>
          <p:nvPr>
            <p:ph idx="1"/>
          </p:nvPr>
        </p:nvPicPr>
        <p:blipFill>
          <a:blip r:embed="rId2" cstate="print"/>
          <a:srcRect/>
          <a:stretch>
            <a:fillRect/>
          </a:stretch>
        </p:blipFill>
        <p:spPr>
          <a:xfrm>
            <a:off x="684213" y="3860800"/>
            <a:ext cx="7991475" cy="2663825"/>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8313" y="692150"/>
            <a:ext cx="8229600" cy="1066800"/>
          </a:xfrm>
        </p:spPr>
        <p:txBody>
          <a:bodyPr>
            <a:normAutofit fontScale="90000"/>
          </a:bodyPr>
          <a:lstStyle/>
          <a:p>
            <a:pPr fontAlgn="auto">
              <a:spcAft>
                <a:spcPts val="0"/>
              </a:spcAft>
              <a:defRPr/>
            </a:pPr>
            <a:r>
              <a:rPr lang="tr-TR" dirty="0" smtClean="0"/>
              <a:t>Tasarım ve Yöntem</a:t>
            </a:r>
            <a:br>
              <a:rPr lang="tr-TR" dirty="0" smtClean="0"/>
            </a:br>
            <a:r>
              <a:rPr lang="tr-TR" dirty="0" smtClean="0"/>
              <a:t>Araştırmanın Modeli ve Hipotezleri</a:t>
            </a:r>
            <a:endParaRPr lang="tr-TR" dirty="0"/>
          </a:p>
        </p:txBody>
      </p:sp>
      <p:sp>
        <p:nvSpPr>
          <p:cNvPr id="24578" name="2 İçerik Yer Tutucusu"/>
          <p:cNvSpPr>
            <a:spLocks noGrp="1"/>
          </p:cNvSpPr>
          <p:nvPr>
            <p:ph idx="1"/>
          </p:nvPr>
        </p:nvSpPr>
        <p:spPr>
          <a:xfrm>
            <a:off x="457200" y="1916113"/>
            <a:ext cx="8229600" cy="4657725"/>
          </a:xfrm>
        </p:spPr>
        <p:txBody>
          <a:bodyPr/>
          <a:lstStyle/>
          <a:p>
            <a:r>
              <a:rPr lang="tr-TR" smtClean="0"/>
              <a:t>Aracı etkiyi tespit etmek için, bu araştırmada Baron ve Kenny’nin (1986) geliştirdiği aracı etki analizi temel alınmıştır.</a:t>
            </a:r>
          </a:p>
          <a:p>
            <a:endParaRPr lang="tr-TR" smtClean="0"/>
          </a:p>
          <a:p>
            <a:r>
              <a:rPr lang="tr-TR" smtClean="0"/>
              <a:t>Aracı etki analizi SPSS uyumlu PROCESS isimli bir makro kullanılarak yapılmıştır. Bu makro Andrew Hayes tarafından geliştirilmiştir.</a:t>
            </a:r>
          </a:p>
          <a:p>
            <a:endParaRPr lang="tr-TR" smtClean="0"/>
          </a:p>
          <a:p>
            <a:r>
              <a:rPr lang="tr-TR" smtClean="0"/>
              <a:t>Ayrıca, nihai olarak aracı etkinin varlığından söz etmek için SOBEL testi kullanılmıştır.</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1 Başlık"/>
          <p:cNvSpPr>
            <a:spLocks noGrp="1"/>
          </p:cNvSpPr>
          <p:nvPr>
            <p:ph type="title"/>
          </p:nvPr>
        </p:nvSpPr>
        <p:spPr>
          <a:xfrm>
            <a:off x="468313" y="765175"/>
            <a:ext cx="8229600" cy="792163"/>
          </a:xfrm>
        </p:spPr>
        <p:txBody>
          <a:bodyPr/>
          <a:lstStyle/>
          <a:p>
            <a:r>
              <a:rPr lang="tr-TR" smtClean="0"/>
              <a:t>Bulgular ve Tartışma</a:t>
            </a:r>
          </a:p>
        </p:txBody>
      </p:sp>
      <p:sp>
        <p:nvSpPr>
          <p:cNvPr id="3" name="2 İçerik Yer Tutucusu"/>
          <p:cNvSpPr>
            <a:spLocks noGrp="1"/>
          </p:cNvSpPr>
          <p:nvPr>
            <p:ph idx="1"/>
          </p:nvPr>
        </p:nvSpPr>
        <p:spPr>
          <a:xfrm>
            <a:off x="457200" y="1700213"/>
            <a:ext cx="8229600" cy="4873625"/>
          </a:xfrm>
        </p:spPr>
        <p:txBody>
          <a:bodyPr>
            <a:normAutofit fontScale="77500" lnSpcReduction="20000"/>
          </a:bodyPr>
          <a:lstStyle/>
          <a:p>
            <a:pPr marL="365760" indent="-256032" fontAlgn="auto">
              <a:spcAft>
                <a:spcPts val="0"/>
              </a:spcAft>
              <a:buClr>
                <a:schemeClr val="accent3"/>
              </a:buClr>
              <a:buFont typeface="Georgia"/>
              <a:buChar char="•"/>
              <a:defRPr/>
            </a:pPr>
            <a:r>
              <a:rPr lang="tr-TR" b="1" dirty="0" smtClean="0"/>
              <a:t>Demografik Bulgular</a:t>
            </a:r>
          </a:p>
          <a:p>
            <a:pPr marL="658368" lvl="1" indent="-246888" fontAlgn="auto">
              <a:spcAft>
                <a:spcPts val="0"/>
              </a:spcAft>
              <a:buFont typeface="Georgia"/>
              <a:buChar char="▫"/>
              <a:defRPr/>
            </a:pPr>
            <a:r>
              <a:rPr lang="tr-TR" dirty="0" smtClean="0"/>
              <a:t>Araştırmaya katılanların yaşları ortalaması 37,59 dur.</a:t>
            </a:r>
          </a:p>
          <a:p>
            <a:pPr marL="658368" lvl="1" indent="-246888" fontAlgn="auto">
              <a:spcAft>
                <a:spcPts val="0"/>
              </a:spcAft>
              <a:buFont typeface="Georgia"/>
              <a:buChar char="▫"/>
              <a:defRPr/>
            </a:pPr>
            <a:r>
              <a:rPr lang="tr-TR" dirty="0" smtClean="0"/>
              <a:t>Gelir ortalaması ise 2588,67 TL’dir.</a:t>
            </a:r>
          </a:p>
          <a:p>
            <a:pPr marL="658368" lvl="1" indent="-246888" fontAlgn="auto">
              <a:spcAft>
                <a:spcPts val="0"/>
              </a:spcAft>
              <a:buFont typeface="Georgia"/>
              <a:buChar char="▫"/>
              <a:defRPr/>
            </a:pPr>
            <a:r>
              <a:rPr lang="tr-TR" dirty="0" smtClean="0"/>
              <a:t>Cevaplayıcıların % 77’si erkek iken, kadınların oranı, % 19,8 </a:t>
            </a:r>
            <a:r>
              <a:rPr lang="tr-TR" dirty="0" err="1" smtClean="0"/>
              <a:t>dir</a:t>
            </a:r>
            <a:r>
              <a:rPr lang="tr-TR" dirty="0" smtClean="0"/>
              <a:t>. Bu soruya cevap vermeyenlerin oranı % 3,2 </a:t>
            </a:r>
            <a:r>
              <a:rPr lang="tr-TR" dirty="0" err="1" smtClean="0"/>
              <a:t>dir</a:t>
            </a:r>
            <a:r>
              <a:rPr lang="tr-TR" dirty="0" smtClean="0"/>
              <a:t>.</a:t>
            </a:r>
          </a:p>
          <a:p>
            <a:pPr marL="658368" lvl="1" indent="-246888" fontAlgn="auto">
              <a:spcAft>
                <a:spcPts val="0"/>
              </a:spcAft>
              <a:buFont typeface="Georgia"/>
              <a:buChar char="▫"/>
              <a:defRPr/>
            </a:pPr>
            <a:r>
              <a:rPr lang="tr-TR" dirty="0" smtClean="0"/>
              <a:t>Eğitim durumu incelediğinde, % 52,9 ile üniversite mezunları önde gelmektedir. Lise mezunları %  30,5 iken, ilköğretim mezunları 12,6 şeklinde tespit edilmiştir. Lisans üstü düzeyde eğitime sahip olanların oranı % 2,6 dır. Bu soruya cevap vermeyenlerin oranı % 1,4 dür.</a:t>
            </a:r>
          </a:p>
          <a:p>
            <a:pPr marL="658368" lvl="1" indent="-246888" fontAlgn="auto">
              <a:spcAft>
                <a:spcPts val="0"/>
              </a:spcAft>
              <a:buFont typeface="Georgia"/>
              <a:buChar char="▫"/>
              <a:defRPr/>
            </a:pPr>
            <a:r>
              <a:rPr lang="tr-TR" dirty="0" smtClean="0"/>
              <a:t>Evli olanların oranı %79,9 dur. Bekârların oranı ise %19 dur. Bu soruya cevap vermeyenlerin oranı %1,1 </a:t>
            </a:r>
            <a:r>
              <a:rPr lang="tr-TR" dirty="0" err="1" smtClean="0"/>
              <a:t>dir</a:t>
            </a:r>
            <a:r>
              <a:rPr lang="tr-TR" dirty="0" smtClean="0"/>
              <a:t>.</a:t>
            </a:r>
          </a:p>
          <a:p>
            <a:pPr marL="658368" lvl="1" indent="-246888" fontAlgn="auto">
              <a:spcAft>
                <a:spcPts val="0"/>
              </a:spcAft>
              <a:buFont typeface="Georgia"/>
              <a:buChar char="▫"/>
              <a:defRPr/>
            </a:pPr>
            <a:endParaRPr lang="tr-TR" dirty="0" smtClean="0"/>
          </a:p>
          <a:p>
            <a:pPr marL="365760" indent="-256032" fontAlgn="auto">
              <a:spcAft>
                <a:spcPts val="0"/>
              </a:spcAft>
              <a:buClr>
                <a:schemeClr val="accent3"/>
              </a:buClr>
              <a:buFont typeface="Georgia"/>
              <a:buChar char="•"/>
              <a:defRPr/>
            </a:pPr>
            <a:r>
              <a:rPr lang="tr-TR" b="1" dirty="0" smtClean="0"/>
              <a:t>Hizmet satın alınan sigorta şirketleri, </a:t>
            </a:r>
          </a:p>
          <a:p>
            <a:pPr marL="658368" lvl="1" indent="-246888" fontAlgn="auto">
              <a:spcAft>
                <a:spcPts val="0"/>
              </a:spcAft>
              <a:buFont typeface="Georgia"/>
              <a:buChar char="▫"/>
              <a:defRPr/>
            </a:pPr>
            <a:r>
              <a:rPr lang="tr-TR" dirty="0" smtClean="0"/>
              <a:t>Güneş Sigorta % 25,3, Anadolu Sigorta %14,7, Başak </a:t>
            </a:r>
            <a:r>
              <a:rPr lang="tr-TR" dirty="0" err="1" smtClean="0"/>
              <a:t>Grupama</a:t>
            </a:r>
            <a:r>
              <a:rPr lang="tr-TR" dirty="0" smtClean="0"/>
              <a:t> Sigorta % 14,1 ve </a:t>
            </a:r>
            <a:r>
              <a:rPr lang="tr-TR" dirty="0" err="1" smtClean="0"/>
              <a:t>Axa</a:t>
            </a:r>
            <a:r>
              <a:rPr lang="tr-TR" dirty="0" smtClean="0"/>
              <a:t> </a:t>
            </a:r>
            <a:r>
              <a:rPr lang="tr-TR" dirty="0" err="1" smtClean="0"/>
              <a:t>Oyak</a:t>
            </a:r>
            <a:r>
              <a:rPr lang="tr-TR" dirty="0" smtClean="0"/>
              <a:t> Sigorta %12,6 şeklinde sıralanmaktadır. </a:t>
            </a:r>
            <a:endParaRPr lang="tr-TR"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1 Başlık"/>
          <p:cNvSpPr>
            <a:spLocks noGrp="1"/>
          </p:cNvSpPr>
          <p:nvPr>
            <p:ph type="title"/>
          </p:nvPr>
        </p:nvSpPr>
        <p:spPr/>
        <p:txBody>
          <a:bodyPr/>
          <a:lstStyle/>
          <a:p>
            <a:r>
              <a:rPr lang="tr-TR" smtClean="0"/>
              <a:t>Bulgular ve Tartışma</a:t>
            </a:r>
          </a:p>
        </p:txBody>
      </p:sp>
      <p:sp>
        <p:nvSpPr>
          <p:cNvPr id="26626" name="2 İçerik Yer Tutucusu"/>
          <p:cNvSpPr>
            <a:spLocks noGrp="1"/>
          </p:cNvSpPr>
          <p:nvPr>
            <p:ph idx="1"/>
          </p:nvPr>
        </p:nvSpPr>
        <p:spPr/>
        <p:txBody>
          <a:bodyPr/>
          <a:lstStyle/>
          <a:p>
            <a:r>
              <a:rPr lang="tr-TR" b="1" smtClean="0"/>
              <a:t>Geçerlilik ve Güvenilirlik Analizleri</a:t>
            </a:r>
            <a:endParaRPr lang="tr-TR" smtClean="0"/>
          </a:p>
          <a:p>
            <a:pPr lvl="1"/>
            <a:r>
              <a:rPr lang="tr-TR" smtClean="0"/>
              <a:t>Bu çalışmada geçerlilik için açıklayıcı ve doğrulayıcı faktör analizleri yapılmıştır.</a:t>
            </a:r>
          </a:p>
          <a:p>
            <a:pPr lvl="1"/>
            <a:r>
              <a:rPr lang="tr-TR" smtClean="0"/>
              <a:t>Güvenilirlik için Cronbach’s Alpha katsayısı kullanılmıştır.</a:t>
            </a:r>
          </a:p>
          <a:p>
            <a:pPr lvl="1">
              <a:buFont typeface="Georgia" pitchFamily="18" charset="0"/>
              <a:buNone/>
            </a:pPr>
            <a:r>
              <a:rPr lang="tr-TR" smtClean="0"/>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49" name="Picture 2"/>
          <p:cNvPicPr>
            <a:picLocks noGrp="1" noChangeAspect="1" noChangeArrowheads="1"/>
          </p:cNvPicPr>
          <p:nvPr>
            <p:ph idx="1"/>
          </p:nvPr>
        </p:nvPicPr>
        <p:blipFill>
          <a:blip r:embed="rId2" cstate="print"/>
          <a:srcRect/>
          <a:stretch>
            <a:fillRect/>
          </a:stretch>
        </p:blipFill>
        <p:spPr>
          <a:xfrm>
            <a:off x="395288" y="620713"/>
            <a:ext cx="8280400" cy="6237287"/>
          </a:xfr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3" name="Picture 3"/>
          <p:cNvPicPr>
            <a:picLocks noGrp="1" noChangeAspect="1" noChangeArrowheads="1"/>
          </p:cNvPicPr>
          <p:nvPr>
            <p:ph idx="1"/>
          </p:nvPr>
        </p:nvPicPr>
        <p:blipFill>
          <a:blip r:embed="rId2" cstate="print"/>
          <a:srcRect/>
          <a:stretch>
            <a:fillRect/>
          </a:stretch>
        </p:blipFill>
        <p:spPr>
          <a:xfrm>
            <a:off x="0" y="549275"/>
            <a:ext cx="8893175" cy="6119813"/>
          </a:xfr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8313" y="692150"/>
            <a:ext cx="8229600" cy="649288"/>
          </a:xfrm>
        </p:spPr>
        <p:txBody>
          <a:bodyPr>
            <a:normAutofit fontScale="90000"/>
          </a:bodyPr>
          <a:lstStyle/>
          <a:p>
            <a:pPr fontAlgn="auto">
              <a:spcAft>
                <a:spcPts val="0"/>
              </a:spcAft>
              <a:defRPr/>
            </a:pPr>
            <a:r>
              <a:rPr lang="tr-TR" dirty="0" smtClean="0"/>
              <a:t>Hipotezlerin Testi</a:t>
            </a:r>
            <a:endParaRPr lang="tr-TR" dirty="0"/>
          </a:p>
        </p:txBody>
      </p:sp>
      <p:sp>
        <p:nvSpPr>
          <p:cNvPr id="3" name="2 İçerik Yer Tutucusu"/>
          <p:cNvSpPr>
            <a:spLocks noGrp="1"/>
          </p:cNvSpPr>
          <p:nvPr>
            <p:ph idx="1"/>
          </p:nvPr>
        </p:nvSpPr>
        <p:spPr>
          <a:xfrm>
            <a:off x="457200" y="1341438"/>
            <a:ext cx="8229600" cy="5232400"/>
          </a:xfrm>
        </p:spPr>
        <p:txBody>
          <a:bodyPr>
            <a:normAutofit fontScale="92500" lnSpcReduction="10000"/>
          </a:bodyPr>
          <a:lstStyle/>
          <a:p>
            <a:pPr marL="365760" indent="-256032" fontAlgn="auto">
              <a:spcAft>
                <a:spcPts val="0"/>
              </a:spcAft>
              <a:buClr>
                <a:schemeClr val="accent3"/>
              </a:buClr>
              <a:buFont typeface="Georgia"/>
              <a:buChar char="•"/>
              <a:defRPr/>
            </a:pPr>
            <a:r>
              <a:rPr lang="tr-TR" dirty="0" smtClean="0"/>
              <a:t>Aracı etki analizinde, öncelikli olarak, Baron ve </a:t>
            </a:r>
            <a:r>
              <a:rPr lang="tr-TR" dirty="0" err="1" smtClean="0"/>
              <a:t>Kenny’in</a:t>
            </a:r>
            <a:r>
              <a:rPr lang="tr-TR" dirty="0" smtClean="0"/>
              <a:t> yöntemindeki üç koşulun (a, b ve c yolları) gerçekleşip gerçekleşmediği tespit edilmelidir.</a:t>
            </a:r>
          </a:p>
          <a:p>
            <a:pPr marL="365760" indent="-256032" fontAlgn="auto">
              <a:spcAft>
                <a:spcPts val="0"/>
              </a:spcAft>
              <a:buClr>
                <a:schemeClr val="accent3"/>
              </a:buClr>
              <a:buFont typeface="Georgia"/>
              <a:buChar char="•"/>
              <a:defRPr/>
            </a:pPr>
            <a:r>
              <a:rPr lang="tr-TR" dirty="0" smtClean="0"/>
              <a:t>Bunun yanı sıra, aracı değişken ile bağımsız değişken birlikte modele dâhil olduğunda (c) yolunun anlamsız duruma gelmesi veya etkisinin düşmesi gerekmektedir. </a:t>
            </a:r>
          </a:p>
          <a:p>
            <a:pPr marL="365760" indent="-256032" fontAlgn="auto">
              <a:spcAft>
                <a:spcPts val="0"/>
              </a:spcAft>
              <a:buClr>
                <a:schemeClr val="accent3"/>
              </a:buClr>
              <a:buFont typeface="Georgia"/>
              <a:buChar char="•"/>
              <a:defRPr/>
            </a:pPr>
            <a:r>
              <a:rPr lang="tr-TR" dirty="0" smtClean="0"/>
              <a:t>Bu durumun tespiti ise, (</a:t>
            </a:r>
            <a:r>
              <a:rPr lang="tr-TR" dirty="0" err="1" smtClean="0"/>
              <a:t>c</a:t>
            </a:r>
            <a:r>
              <a:rPr lang="tr-TR" baseline="30000" dirty="0" err="1" smtClean="0"/>
              <a:t>ı</a:t>
            </a:r>
            <a:r>
              <a:rPr lang="tr-TR" dirty="0" smtClean="0"/>
              <a:t>) yolunun incelenmesi ile mümkündür. (</a:t>
            </a:r>
            <a:r>
              <a:rPr lang="tr-TR" dirty="0" err="1" smtClean="0"/>
              <a:t>c</a:t>
            </a:r>
            <a:r>
              <a:rPr lang="tr-TR" baseline="30000" dirty="0" err="1" smtClean="0"/>
              <a:t>ı</a:t>
            </a:r>
            <a:r>
              <a:rPr lang="tr-TR" dirty="0" smtClean="0"/>
              <a:t>) yolunun sıfır olması veya azalması aracı etkinin var olduğunun bir göstergesidir.</a:t>
            </a:r>
          </a:p>
          <a:p>
            <a:pPr marL="365760" indent="-256032" fontAlgn="auto">
              <a:spcAft>
                <a:spcPts val="0"/>
              </a:spcAft>
              <a:buClr>
                <a:schemeClr val="accent3"/>
              </a:buClr>
              <a:buFont typeface="Georgia"/>
              <a:buChar char="•"/>
              <a:defRPr/>
            </a:pPr>
            <a:r>
              <a:rPr lang="tr-TR" dirty="0" smtClean="0"/>
              <a:t>Tam anlamıyla aracı etkiden söz edebilmek için c ve </a:t>
            </a:r>
            <a:r>
              <a:rPr lang="tr-TR" dirty="0" err="1" smtClean="0"/>
              <a:t>c</a:t>
            </a:r>
            <a:r>
              <a:rPr lang="tr-TR" baseline="30000" dirty="0" err="1" smtClean="0"/>
              <a:t>ı</a:t>
            </a:r>
            <a:r>
              <a:rPr lang="tr-TR" dirty="0" smtClean="0"/>
              <a:t> yolları arasındaki farkın anlamlı olup olmadığı tespit edilmelidir. Bunun için, bu çalışmada, </a:t>
            </a:r>
            <a:r>
              <a:rPr lang="tr-TR" dirty="0" err="1" smtClean="0"/>
              <a:t>Sobel</a:t>
            </a:r>
            <a:r>
              <a:rPr lang="tr-TR" dirty="0" smtClean="0"/>
              <a:t> Testi kullanılmıştır. </a:t>
            </a: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1 Başlık"/>
          <p:cNvSpPr>
            <a:spLocks noGrp="1"/>
          </p:cNvSpPr>
          <p:nvPr>
            <p:ph type="title"/>
          </p:nvPr>
        </p:nvSpPr>
        <p:spPr>
          <a:xfrm>
            <a:off x="468313" y="620713"/>
            <a:ext cx="8229600" cy="863600"/>
          </a:xfrm>
        </p:spPr>
        <p:txBody>
          <a:bodyPr/>
          <a:lstStyle/>
          <a:p>
            <a:r>
              <a:rPr lang="tr-TR" smtClean="0"/>
              <a:t>Hipotezlerin Testi</a:t>
            </a:r>
          </a:p>
        </p:txBody>
      </p:sp>
      <p:pic>
        <p:nvPicPr>
          <p:cNvPr id="30722" name="Picture 2"/>
          <p:cNvPicPr>
            <a:picLocks noGrp="1" noChangeAspect="1" noChangeArrowheads="1"/>
          </p:cNvPicPr>
          <p:nvPr>
            <p:ph idx="1"/>
          </p:nvPr>
        </p:nvPicPr>
        <p:blipFill>
          <a:blip r:embed="rId2" cstate="print"/>
          <a:srcRect/>
          <a:stretch>
            <a:fillRect/>
          </a:stretch>
        </p:blipFill>
        <p:spPr>
          <a:xfrm>
            <a:off x="539750" y="1484313"/>
            <a:ext cx="8208963" cy="4897437"/>
          </a:xfr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8313" y="692150"/>
            <a:ext cx="8229600" cy="649288"/>
          </a:xfrm>
        </p:spPr>
        <p:txBody>
          <a:bodyPr>
            <a:normAutofit fontScale="90000"/>
          </a:bodyPr>
          <a:lstStyle/>
          <a:p>
            <a:pPr fontAlgn="auto">
              <a:spcAft>
                <a:spcPts val="0"/>
              </a:spcAft>
              <a:defRPr/>
            </a:pPr>
            <a:r>
              <a:rPr lang="tr-TR" dirty="0" smtClean="0"/>
              <a:t>Hipotezlerin Testi</a:t>
            </a:r>
            <a:endParaRPr lang="tr-TR" dirty="0"/>
          </a:p>
        </p:txBody>
      </p:sp>
      <p:sp>
        <p:nvSpPr>
          <p:cNvPr id="31746" name="2 İçerik Yer Tutucusu"/>
          <p:cNvSpPr>
            <a:spLocks noGrp="1"/>
          </p:cNvSpPr>
          <p:nvPr>
            <p:ph idx="1"/>
          </p:nvPr>
        </p:nvSpPr>
        <p:spPr>
          <a:xfrm>
            <a:off x="457200" y="1484313"/>
            <a:ext cx="8229600" cy="5089525"/>
          </a:xfrm>
        </p:spPr>
        <p:txBody>
          <a:bodyPr/>
          <a:lstStyle/>
          <a:p>
            <a:r>
              <a:rPr lang="tr-TR" smtClean="0"/>
              <a:t>Modelde “a” yolu ile temsil edilen firmanın reklamlarına yönelik tutumun kurumsal itibar üzerindeki etkisinin tespiti için yapılan analiz sonuçları incelendiğinde (R</a:t>
            </a:r>
            <a:r>
              <a:rPr lang="tr-TR" baseline="30000" smtClean="0"/>
              <a:t>2</a:t>
            </a:r>
            <a:r>
              <a:rPr lang="tr-TR" smtClean="0"/>
              <a:t>= 0,2503; F= 115,5412 ve P= 0,001), sigorta firmalarının yapmış olduğu reklamların firmaların tüketici nazarındaki itibarlarını artırdıkları (β= 0,437; P= 0,001) bulgusuna ulaşılmıştır. </a:t>
            </a:r>
          </a:p>
          <a:p>
            <a:endParaRPr lang="tr-TR" smtClean="0"/>
          </a:p>
          <a:p>
            <a:r>
              <a:rPr lang="tr-TR" smtClean="0"/>
              <a:t>Bu sonuç H1 hipotezinin kabul edildiğini göstermektedir.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1 Başlık"/>
          <p:cNvSpPr>
            <a:spLocks noGrp="1"/>
          </p:cNvSpPr>
          <p:nvPr>
            <p:ph type="title"/>
          </p:nvPr>
        </p:nvSpPr>
        <p:spPr>
          <a:xfrm>
            <a:off x="457200" y="476250"/>
            <a:ext cx="8229600" cy="792163"/>
          </a:xfrm>
        </p:spPr>
        <p:txBody>
          <a:bodyPr/>
          <a:lstStyle/>
          <a:p>
            <a:r>
              <a:rPr lang="tr-TR" smtClean="0"/>
              <a:t>SUNUŞ PLANI</a:t>
            </a:r>
          </a:p>
        </p:txBody>
      </p:sp>
      <p:sp>
        <p:nvSpPr>
          <p:cNvPr id="3" name="2 İçerik Yer Tutucusu"/>
          <p:cNvSpPr>
            <a:spLocks noGrp="1"/>
          </p:cNvSpPr>
          <p:nvPr>
            <p:ph idx="1"/>
          </p:nvPr>
        </p:nvSpPr>
        <p:spPr>
          <a:xfrm>
            <a:off x="457200" y="1268413"/>
            <a:ext cx="8229600" cy="5400675"/>
          </a:xfrm>
        </p:spPr>
        <p:txBody>
          <a:bodyPr>
            <a:normAutofit/>
          </a:bodyPr>
          <a:lstStyle/>
          <a:p>
            <a:pPr>
              <a:lnSpc>
                <a:spcPct val="90000"/>
              </a:lnSpc>
              <a:buFont typeface="Georgia" pitchFamily="18" charset="0"/>
              <a:buNone/>
            </a:pPr>
            <a:r>
              <a:rPr lang="tr-TR" sz="2600" b="1" smtClean="0"/>
              <a:t>1- Giriş</a:t>
            </a:r>
          </a:p>
          <a:p>
            <a:pPr>
              <a:lnSpc>
                <a:spcPct val="90000"/>
              </a:lnSpc>
              <a:buFont typeface="Georgia" pitchFamily="18" charset="0"/>
              <a:buNone/>
            </a:pPr>
            <a:r>
              <a:rPr lang="tr-TR" sz="2600" b="1" smtClean="0"/>
              <a:t>2- Kavramsal Çerçeve</a:t>
            </a:r>
          </a:p>
          <a:p>
            <a:pPr>
              <a:lnSpc>
                <a:spcPct val="90000"/>
              </a:lnSpc>
              <a:buFont typeface="Georgia" pitchFamily="18" charset="0"/>
              <a:buNone/>
            </a:pPr>
            <a:r>
              <a:rPr lang="tr-TR" sz="2600" smtClean="0"/>
              <a:t>	- Tüketici Güveni</a:t>
            </a:r>
          </a:p>
          <a:p>
            <a:pPr>
              <a:lnSpc>
                <a:spcPct val="90000"/>
              </a:lnSpc>
              <a:buFont typeface="Georgia" pitchFamily="18" charset="0"/>
              <a:buNone/>
            </a:pPr>
            <a:r>
              <a:rPr lang="tr-TR" sz="2600" smtClean="0"/>
              <a:t>	- Kurumsal İtibar</a:t>
            </a:r>
          </a:p>
          <a:p>
            <a:pPr>
              <a:lnSpc>
                <a:spcPct val="90000"/>
              </a:lnSpc>
              <a:buFont typeface="Georgia" pitchFamily="18" charset="0"/>
              <a:buNone/>
            </a:pPr>
            <a:r>
              <a:rPr lang="tr-TR" sz="2600" smtClean="0"/>
              <a:t>	- Reklama Yönelik Tutum</a:t>
            </a:r>
          </a:p>
          <a:p>
            <a:pPr>
              <a:lnSpc>
                <a:spcPct val="90000"/>
              </a:lnSpc>
              <a:buFont typeface="Georgia" pitchFamily="18" charset="0"/>
              <a:buNone/>
            </a:pPr>
            <a:r>
              <a:rPr lang="tr-TR" sz="2600" b="1" smtClean="0"/>
              <a:t>3- Tasarım ve Yöntem</a:t>
            </a:r>
          </a:p>
          <a:p>
            <a:pPr>
              <a:lnSpc>
                <a:spcPct val="90000"/>
              </a:lnSpc>
              <a:buFont typeface="Georgia" pitchFamily="18" charset="0"/>
              <a:buNone/>
            </a:pPr>
            <a:r>
              <a:rPr lang="tr-TR" sz="2600" smtClean="0"/>
              <a:t>	- Yöntem</a:t>
            </a:r>
          </a:p>
          <a:p>
            <a:pPr>
              <a:lnSpc>
                <a:spcPct val="90000"/>
              </a:lnSpc>
              <a:buFont typeface="Georgia" pitchFamily="18" charset="0"/>
              <a:buNone/>
            </a:pPr>
            <a:r>
              <a:rPr lang="tr-TR" sz="2600" smtClean="0"/>
              <a:t>	-</a:t>
            </a:r>
            <a:r>
              <a:rPr lang="tr-TR" sz="2600" smtClean="0">
                <a:latin typeface="Arial" charset="0"/>
              </a:rPr>
              <a:t> </a:t>
            </a:r>
            <a:r>
              <a:rPr lang="tr-TR" sz="2600" smtClean="0"/>
              <a:t>Araştırmanın Modeli ve Hipotezleri</a:t>
            </a:r>
          </a:p>
          <a:p>
            <a:pPr>
              <a:lnSpc>
                <a:spcPct val="90000"/>
              </a:lnSpc>
              <a:buFont typeface="Georgia" pitchFamily="18" charset="0"/>
              <a:buNone/>
            </a:pPr>
            <a:r>
              <a:rPr lang="tr-TR" sz="2600" b="1" smtClean="0"/>
              <a:t>4- Bulgular ve Tartışma</a:t>
            </a:r>
          </a:p>
          <a:p>
            <a:pPr>
              <a:lnSpc>
                <a:spcPct val="90000"/>
              </a:lnSpc>
              <a:buFont typeface="Georgia" pitchFamily="18" charset="0"/>
              <a:buNone/>
            </a:pPr>
            <a:r>
              <a:rPr lang="tr-TR" sz="2600" smtClean="0"/>
              <a:t>	-</a:t>
            </a:r>
            <a:r>
              <a:rPr lang="tr-TR" sz="2600" smtClean="0">
                <a:latin typeface="Arial" charset="0"/>
              </a:rPr>
              <a:t> </a:t>
            </a:r>
            <a:r>
              <a:rPr lang="tr-TR" sz="2600" smtClean="0"/>
              <a:t>Demografik bulgular</a:t>
            </a:r>
          </a:p>
          <a:p>
            <a:pPr>
              <a:lnSpc>
                <a:spcPct val="90000"/>
              </a:lnSpc>
              <a:buFont typeface="Georgia" pitchFamily="18" charset="0"/>
              <a:buNone/>
            </a:pPr>
            <a:r>
              <a:rPr lang="tr-TR" sz="2600" smtClean="0"/>
              <a:t>	-</a:t>
            </a:r>
            <a:r>
              <a:rPr lang="tr-TR" sz="2600" smtClean="0">
                <a:latin typeface="Arial" charset="0"/>
              </a:rPr>
              <a:t> </a:t>
            </a:r>
            <a:r>
              <a:rPr lang="tr-TR" sz="2600" smtClean="0"/>
              <a:t>Geçerlilik ve Güvenilirlik Analizleri</a:t>
            </a:r>
          </a:p>
          <a:p>
            <a:pPr>
              <a:lnSpc>
                <a:spcPct val="90000"/>
              </a:lnSpc>
              <a:buFont typeface="Georgia" pitchFamily="18" charset="0"/>
              <a:buNone/>
            </a:pPr>
            <a:r>
              <a:rPr lang="tr-TR" sz="2600" smtClean="0"/>
              <a:t>	- Hipotezlerin Testi</a:t>
            </a:r>
          </a:p>
          <a:p>
            <a:pPr>
              <a:lnSpc>
                <a:spcPct val="90000"/>
              </a:lnSpc>
              <a:buFont typeface="Georgia" pitchFamily="18" charset="0"/>
              <a:buNone/>
            </a:pPr>
            <a:r>
              <a:rPr lang="tr-TR" sz="2600" b="1" smtClean="0"/>
              <a:t>5- Sonuç ve Öneriler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8313" y="620713"/>
            <a:ext cx="8229600" cy="576262"/>
          </a:xfrm>
        </p:spPr>
        <p:txBody>
          <a:bodyPr>
            <a:normAutofit fontScale="90000"/>
          </a:bodyPr>
          <a:lstStyle/>
          <a:p>
            <a:pPr fontAlgn="auto">
              <a:spcAft>
                <a:spcPts val="0"/>
              </a:spcAft>
              <a:defRPr/>
            </a:pPr>
            <a:r>
              <a:rPr lang="tr-TR" dirty="0" smtClean="0"/>
              <a:t>Hipotezlerin Testi</a:t>
            </a:r>
            <a:endParaRPr lang="tr-TR" dirty="0"/>
          </a:p>
        </p:txBody>
      </p:sp>
      <p:sp>
        <p:nvSpPr>
          <p:cNvPr id="32770" name="2 İçerik Yer Tutucusu"/>
          <p:cNvSpPr>
            <a:spLocks noGrp="1"/>
          </p:cNvSpPr>
          <p:nvPr>
            <p:ph idx="1"/>
          </p:nvPr>
        </p:nvSpPr>
        <p:spPr>
          <a:xfrm>
            <a:off x="457200" y="1341438"/>
            <a:ext cx="8229600" cy="5232400"/>
          </a:xfrm>
        </p:spPr>
        <p:txBody>
          <a:bodyPr/>
          <a:lstStyle/>
          <a:p>
            <a:r>
              <a:rPr lang="tr-TR" smtClean="0"/>
              <a:t>H2 hipotezi kurumsal itibar değişkeninin tüketici güvenini pozitif yönde etkileyeceği varsayımı üzerine kurulmuştur (“b” yolu).</a:t>
            </a:r>
          </a:p>
          <a:p>
            <a:pPr>
              <a:buFont typeface="Georgia" pitchFamily="18" charset="0"/>
              <a:buNone/>
            </a:pPr>
            <a:endParaRPr lang="tr-TR" smtClean="0"/>
          </a:p>
          <a:p>
            <a:r>
              <a:rPr lang="tr-TR" smtClean="0"/>
              <a:t> Yapılan analizler sonucunda (R</a:t>
            </a:r>
            <a:r>
              <a:rPr lang="tr-TR" baseline="30000" smtClean="0"/>
              <a:t>2</a:t>
            </a:r>
            <a:r>
              <a:rPr lang="tr-TR" smtClean="0"/>
              <a:t>= 0, 476; F= 314,419 ve P= 0,001), kurumsal itibarın tüketici güveni üzerinde pozitif etkisinin olduğu tespit edilmiştir (β= 0,690; P= 0,001). </a:t>
            </a:r>
          </a:p>
          <a:p>
            <a:endParaRPr lang="tr-TR" smtClean="0"/>
          </a:p>
          <a:p>
            <a:r>
              <a:rPr lang="tr-TR" smtClean="0"/>
              <a:t>Bu bulgu H2 hipotezinin kabul edildiği anlamına gelmektedir.</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1 Başlık"/>
          <p:cNvSpPr>
            <a:spLocks noGrp="1"/>
          </p:cNvSpPr>
          <p:nvPr>
            <p:ph type="title"/>
          </p:nvPr>
        </p:nvSpPr>
        <p:spPr>
          <a:xfrm>
            <a:off x="468313" y="692150"/>
            <a:ext cx="8229600" cy="720725"/>
          </a:xfrm>
        </p:spPr>
        <p:txBody>
          <a:bodyPr/>
          <a:lstStyle/>
          <a:p>
            <a:r>
              <a:rPr lang="tr-TR" smtClean="0"/>
              <a:t>Hipotezlerin Testi</a:t>
            </a:r>
          </a:p>
        </p:txBody>
      </p:sp>
      <p:sp>
        <p:nvSpPr>
          <p:cNvPr id="33794" name="2 İçerik Yer Tutucusu"/>
          <p:cNvSpPr>
            <a:spLocks noGrp="1"/>
          </p:cNvSpPr>
          <p:nvPr>
            <p:ph idx="1"/>
          </p:nvPr>
        </p:nvSpPr>
        <p:spPr>
          <a:xfrm>
            <a:off x="457200" y="1412875"/>
            <a:ext cx="8229600" cy="5160963"/>
          </a:xfrm>
        </p:spPr>
        <p:txBody>
          <a:bodyPr/>
          <a:lstStyle/>
          <a:p>
            <a:r>
              <a:rPr lang="tr-TR" smtClean="0"/>
              <a:t>Firmanın reklamlarına yönelik tutum tüketici güvenini pozitif yönde etkileyeceği varsayımı üzerine kurulan H3 hipotezi (“c” yolu), yapılan analizler sonucunda doğrulanmıştır (R</a:t>
            </a:r>
            <a:r>
              <a:rPr lang="tr-TR" baseline="30000" smtClean="0"/>
              <a:t>2</a:t>
            </a:r>
            <a:r>
              <a:rPr lang="tr-TR" smtClean="0"/>
              <a:t>= 0,338; F= 176,905 ve P= 0,001; β= 0,530; P= 0,001).</a:t>
            </a:r>
          </a:p>
          <a:p>
            <a:endParaRPr lang="tr-TR" smtClean="0"/>
          </a:p>
          <a:p>
            <a:r>
              <a:rPr lang="tr-TR" smtClean="0"/>
              <a:t>Bu sonuçlara göre, H3 hipotezleri kabul edilmiştir.</a:t>
            </a:r>
          </a:p>
          <a:p>
            <a:pPr>
              <a:buFont typeface="Georgia" pitchFamily="18" charset="0"/>
              <a:buNone/>
            </a:pPr>
            <a:endParaRPr lang="tr-TR"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0825" y="692150"/>
            <a:ext cx="8229600" cy="576263"/>
          </a:xfrm>
        </p:spPr>
        <p:txBody>
          <a:bodyPr>
            <a:normAutofit fontScale="90000"/>
          </a:bodyPr>
          <a:lstStyle/>
          <a:p>
            <a:pPr fontAlgn="auto">
              <a:spcAft>
                <a:spcPts val="0"/>
              </a:spcAft>
              <a:defRPr/>
            </a:pPr>
            <a:r>
              <a:rPr lang="tr-TR" dirty="0" smtClean="0"/>
              <a:t>Hipotezlerin Testi</a:t>
            </a:r>
            <a:endParaRPr lang="tr-TR" dirty="0"/>
          </a:p>
        </p:txBody>
      </p:sp>
      <p:sp>
        <p:nvSpPr>
          <p:cNvPr id="3" name="2 İçerik Yer Tutucusu"/>
          <p:cNvSpPr>
            <a:spLocks noGrp="1"/>
          </p:cNvSpPr>
          <p:nvPr>
            <p:ph idx="1"/>
          </p:nvPr>
        </p:nvSpPr>
        <p:spPr>
          <a:xfrm>
            <a:off x="323850" y="1341438"/>
            <a:ext cx="8569325" cy="5232400"/>
          </a:xfrm>
        </p:spPr>
        <p:txBody>
          <a:bodyPr>
            <a:normAutofit/>
          </a:bodyPr>
          <a:lstStyle/>
          <a:p>
            <a:pPr>
              <a:lnSpc>
                <a:spcPct val="80000"/>
              </a:lnSpc>
            </a:pPr>
            <a:r>
              <a:rPr lang="tr-TR" sz="2000" smtClean="0"/>
              <a:t>Modeldeki analiz sonuçları incelendiğinde a, b ve c yollarının gerçekleştiği görülmektedir. </a:t>
            </a:r>
          </a:p>
          <a:p>
            <a:pPr>
              <a:lnSpc>
                <a:spcPct val="80000"/>
              </a:lnSpc>
            </a:pPr>
            <a:endParaRPr lang="tr-TR" sz="2000" smtClean="0"/>
          </a:p>
          <a:p>
            <a:pPr>
              <a:lnSpc>
                <a:spcPct val="80000"/>
              </a:lnSpc>
            </a:pPr>
            <a:r>
              <a:rPr lang="tr-TR" sz="2000" smtClean="0"/>
              <a:t>Bundan sonraki aşamada ise, modele bağımsız ve aracı değişken birlikte dahil edildiğinde c yolundaki etkinin azalıp azalmadığı veya tamamen ortadan kalkıp kal</a:t>
            </a:r>
            <a:r>
              <a:rPr lang="tr-TR" sz="2000" smtClean="0">
                <a:latin typeface="Arial" charset="0"/>
              </a:rPr>
              <a:t>k</a:t>
            </a:r>
            <a:r>
              <a:rPr lang="tr-TR" sz="2000" smtClean="0"/>
              <a:t>madığı incelenecektir. </a:t>
            </a:r>
          </a:p>
          <a:p>
            <a:pPr>
              <a:lnSpc>
                <a:spcPct val="80000"/>
              </a:lnSpc>
            </a:pPr>
            <a:endParaRPr lang="tr-TR" sz="2000" smtClean="0"/>
          </a:p>
          <a:p>
            <a:pPr>
              <a:lnSpc>
                <a:spcPct val="80000"/>
              </a:lnSpc>
            </a:pPr>
            <a:r>
              <a:rPr lang="tr-TR" sz="2000" smtClean="0"/>
              <a:t>Bunu belirlemek için ise, c</a:t>
            </a:r>
            <a:r>
              <a:rPr lang="tr-TR" sz="2000" baseline="30000" smtClean="0"/>
              <a:t>ı</a:t>
            </a:r>
            <a:r>
              <a:rPr lang="tr-TR" sz="2000" smtClean="0"/>
              <a:t> yoluna bakmak gerekmektedir. </a:t>
            </a:r>
          </a:p>
          <a:p>
            <a:pPr>
              <a:lnSpc>
                <a:spcPct val="80000"/>
              </a:lnSpc>
            </a:pPr>
            <a:endParaRPr lang="tr-TR" sz="2000" smtClean="0"/>
          </a:p>
          <a:p>
            <a:pPr>
              <a:lnSpc>
                <a:spcPct val="80000"/>
              </a:lnSpc>
            </a:pPr>
            <a:r>
              <a:rPr lang="tr-TR" sz="2000" smtClean="0"/>
              <a:t>c</a:t>
            </a:r>
            <a:r>
              <a:rPr lang="tr-TR" sz="2000" baseline="30000" smtClean="0"/>
              <a:t>ı</a:t>
            </a:r>
            <a:r>
              <a:rPr lang="tr-TR" sz="2000" smtClean="0"/>
              <a:t> yolunda aracı ve bağımsız değişken modele birlikte dahil edildiğinde firmanın reklamlarına yönelik tutum değişkeninin tüketici güveni üzerindeki etkisi azalma göstermiştir. (β= 0,287; P= 0,001). </a:t>
            </a:r>
          </a:p>
          <a:p>
            <a:pPr>
              <a:lnSpc>
                <a:spcPct val="80000"/>
              </a:lnSpc>
            </a:pPr>
            <a:endParaRPr lang="tr-TR" sz="2000" smtClean="0"/>
          </a:p>
          <a:p>
            <a:pPr>
              <a:lnSpc>
                <a:spcPct val="80000"/>
              </a:lnSpc>
            </a:pPr>
            <a:r>
              <a:rPr lang="tr-TR" sz="2000" smtClean="0"/>
              <a:t>Bu bulgu, firmanın reklamlarına yönelik tutum ile tüketici güveni arasında kurumsal itibarın aracı etkisinin olduğuna dair ipucu vermektedir. </a:t>
            </a:r>
          </a:p>
          <a:p>
            <a:pPr>
              <a:lnSpc>
                <a:spcPct val="80000"/>
              </a:lnSpc>
            </a:pPr>
            <a:endParaRPr lang="tr-TR" sz="2000" smtClean="0"/>
          </a:p>
          <a:p>
            <a:pPr>
              <a:lnSpc>
                <a:spcPct val="80000"/>
              </a:lnSpc>
            </a:pPr>
            <a:r>
              <a:rPr lang="tr-TR" sz="2000" smtClean="0"/>
              <a:t>Bundan sonraki aşamada, aracı etkinin büyüklüğünün (dolaylı etki) belirlenmesi gerekmektedir.</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1 Başlık"/>
          <p:cNvSpPr>
            <a:spLocks noGrp="1"/>
          </p:cNvSpPr>
          <p:nvPr>
            <p:ph type="title"/>
          </p:nvPr>
        </p:nvSpPr>
        <p:spPr/>
        <p:txBody>
          <a:bodyPr/>
          <a:lstStyle/>
          <a:p>
            <a:r>
              <a:rPr lang="tr-TR" smtClean="0"/>
              <a:t>Hipotezlerin Testi</a:t>
            </a:r>
          </a:p>
        </p:txBody>
      </p:sp>
      <p:pic>
        <p:nvPicPr>
          <p:cNvPr id="35842" name="Picture 2"/>
          <p:cNvPicPr>
            <a:picLocks noGrp="1" noChangeAspect="1" noChangeArrowheads="1"/>
          </p:cNvPicPr>
          <p:nvPr>
            <p:ph idx="1"/>
          </p:nvPr>
        </p:nvPicPr>
        <p:blipFill>
          <a:blip r:embed="rId2" cstate="print"/>
          <a:srcRect/>
          <a:stretch>
            <a:fillRect/>
          </a:stretch>
        </p:blipFill>
        <p:spPr>
          <a:xfrm>
            <a:off x="250825" y="2492375"/>
            <a:ext cx="8642350" cy="3744913"/>
          </a:xfr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1 Başlık"/>
          <p:cNvSpPr>
            <a:spLocks noGrp="1"/>
          </p:cNvSpPr>
          <p:nvPr>
            <p:ph type="title"/>
          </p:nvPr>
        </p:nvSpPr>
        <p:spPr>
          <a:xfrm>
            <a:off x="468313" y="692150"/>
            <a:ext cx="8229600" cy="792163"/>
          </a:xfrm>
        </p:spPr>
        <p:txBody>
          <a:bodyPr/>
          <a:lstStyle/>
          <a:p>
            <a:r>
              <a:rPr lang="tr-TR" smtClean="0"/>
              <a:t>Hipotezlerin Testi</a:t>
            </a:r>
          </a:p>
        </p:txBody>
      </p:sp>
      <p:sp>
        <p:nvSpPr>
          <p:cNvPr id="36866" name="2 İçerik Yer Tutucusu"/>
          <p:cNvSpPr>
            <a:spLocks noGrp="1"/>
          </p:cNvSpPr>
          <p:nvPr>
            <p:ph idx="1"/>
          </p:nvPr>
        </p:nvSpPr>
        <p:spPr>
          <a:xfrm>
            <a:off x="457200" y="1484313"/>
            <a:ext cx="8229600" cy="5089525"/>
          </a:xfrm>
        </p:spPr>
        <p:txBody>
          <a:bodyPr/>
          <a:lstStyle/>
          <a:p>
            <a:r>
              <a:rPr lang="tr-TR" smtClean="0"/>
              <a:t>Bundan sonraki aşamada, aracı etkinin anlamlı olup olmadığını belirlemek için Sobel Testi yapılmıştır. Aracı etkinin anlamlılığını tablodaki bootstrap güven aralığı da vermektedir.</a:t>
            </a:r>
          </a:p>
          <a:p>
            <a:r>
              <a:rPr lang="tr-TR" smtClean="0"/>
              <a:t>Z skor katsayısının 1,96’dan büyük olması aracı etkinin varlığını anlamlı olduğunu gösterecektir.</a:t>
            </a:r>
          </a:p>
          <a:p>
            <a:r>
              <a:rPr lang="tr-TR" smtClean="0"/>
              <a:t>Yapılan Sobel Testi sonucunda Z skor katsayısı 8,208 olarak bulunmuştur ve testin anlamlılığı 0,001 olarak gerçekleşmiştir.</a:t>
            </a:r>
          </a:p>
          <a:p>
            <a:r>
              <a:rPr lang="tr-TR" smtClean="0"/>
              <a:t>Hem Sobel Testi hem de bootstrap güven aralığına göre aracı etkinin varlığı anlamlıdır.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1 Başlık"/>
          <p:cNvSpPr>
            <a:spLocks noGrp="1"/>
          </p:cNvSpPr>
          <p:nvPr>
            <p:ph type="title"/>
          </p:nvPr>
        </p:nvSpPr>
        <p:spPr>
          <a:xfrm>
            <a:off x="468313" y="692150"/>
            <a:ext cx="8229600" cy="720725"/>
          </a:xfrm>
        </p:spPr>
        <p:txBody>
          <a:bodyPr/>
          <a:lstStyle/>
          <a:p>
            <a:r>
              <a:rPr lang="tr-TR" smtClean="0"/>
              <a:t>Sonuçlar</a:t>
            </a:r>
          </a:p>
        </p:txBody>
      </p:sp>
      <p:sp>
        <p:nvSpPr>
          <p:cNvPr id="3" name="2 İçerik Yer Tutucusu"/>
          <p:cNvSpPr>
            <a:spLocks noGrp="1"/>
          </p:cNvSpPr>
          <p:nvPr>
            <p:ph idx="1"/>
          </p:nvPr>
        </p:nvSpPr>
        <p:spPr>
          <a:xfrm>
            <a:off x="457200" y="1268413"/>
            <a:ext cx="8229600" cy="5305425"/>
          </a:xfrm>
        </p:spPr>
        <p:txBody>
          <a:bodyPr>
            <a:normAutofit fontScale="92500" lnSpcReduction="10000"/>
          </a:bodyPr>
          <a:lstStyle/>
          <a:p>
            <a:pPr marL="365760" indent="-256032" fontAlgn="auto">
              <a:spcAft>
                <a:spcPts val="0"/>
              </a:spcAft>
              <a:buClr>
                <a:schemeClr val="accent3"/>
              </a:buClr>
              <a:buFont typeface="Georgia"/>
              <a:buChar char="•"/>
              <a:defRPr/>
            </a:pPr>
            <a:r>
              <a:rPr lang="tr-TR" dirty="0" smtClean="0"/>
              <a:t>Sigorta firmalarının reklamlarına yönelik tüketici tutumu, firmaların kurumsal itibarını artırıcı etkiye sahiptir.</a:t>
            </a:r>
          </a:p>
          <a:p>
            <a:pPr marL="365760" indent="-256032" fontAlgn="auto">
              <a:spcAft>
                <a:spcPts val="0"/>
              </a:spcAft>
              <a:buClr>
                <a:schemeClr val="accent3"/>
              </a:buClr>
              <a:buFont typeface="Georgia"/>
              <a:buChar char="•"/>
              <a:defRPr/>
            </a:pPr>
            <a:r>
              <a:rPr lang="tr-TR" dirty="0" smtClean="0"/>
              <a:t>Reklamlar sigorta firmalarına yönelik tüketici güvenini artırıcı etkiye sahiptir.</a:t>
            </a:r>
          </a:p>
          <a:p>
            <a:pPr marL="365760" indent="-256032" fontAlgn="auto">
              <a:spcAft>
                <a:spcPts val="0"/>
              </a:spcAft>
              <a:buClr>
                <a:schemeClr val="accent3"/>
              </a:buClr>
              <a:buFont typeface="Georgia"/>
              <a:buChar char="•"/>
              <a:defRPr/>
            </a:pPr>
            <a:r>
              <a:rPr lang="tr-TR" dirty="0" smtClean="0"/>
              <a:t>Kurumsal itibar sigorta firmasına duyulan güveni oldukça güçlü bir şekilde ve pozitif etkilemektedir.</a:t>
            </a:r>
          </a:p>
          <a:p>
            <a:pPr marL="365760" indent="-256032" fontAlgn="auto">
              <a:spcAft>
                <a:spcPts val="0"/>
              </a:spcAft>
              <a:buClr>
                <a:schemeClr val="accent3"/>
              </a:buClr>
              <a:buFont typeface="Georgia"/>
              <a:buChar char="•"/>
              <a:defRPr/>
            </a:pPr>
            <a:r>
              <a:rPr lang="tr-TR" dirty="0" smtClean="0"/>
              <a:t>Sigorta firmalarının yapmış oldukları reklamların tüketici güvenini kurumsal itibar üzerinden kısmi olarak etkilediği bulgusu elde edilmiştir. </a:t>
            </a:r>
          </a:p>
          <a:p>
            <a:pPr marL="658368" lvl="1" indent="-246888" fontAlgn="auto">
              <a:spcAft>
                <a:spcPts val="0"/>
              </a:spcAft>
              <a:buFont typeface="Georgia"/>
              <a:buChar char="▫"/>
              <a:defRPr/>
            </a:pPr>
            <a:r>
              <a:rPr lang="tr-TR" dirty="0" smtClean="0"/>
              <a:t>Sigorta firmalarının yapmış olduğu reklamlar tüketicinin firmaya güven duyması gibi olumlu bir etki ortaya çıkaracak, ancak bu etkinin bir kısmı firma itibarı üzerinden gerçekleşecektir.</a:t>
            </a:r>
            <a:endParaRPr lang="tr-T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1 Başlık"/>
          <p:cNvSpPr>
            <a:spLocks noGrp="1"/>
          </p:cNvSpPr>
          <p:nvPr>
            <p:ph type="title"/>
          </p:nvPr>
        </p:nvSpPr>
        <p:spPr>
          <a:xfrm>
            <a:off x="468313" y="692150"/>
            <a:ext cx="8229600" cy="720725"/>
          </a:xfrm>
        </p:spPr>
        <p:txBody>
          <a:bodyPr/>
          <a:lstStyle/>
          <a:p>
            <a:r>
              <a:rPr lang="tr-TR" smtClean="0"/>
              <a:t>Öneriler</a:t>
            </a:r>
          </a:p>
        </p:txBody>
      </p:sp>
      <p:sp>
        <p:nvSpPr>
          <p:cNvPr id="3" name="2 İçerik Yer Tutucusu"/>
          <p:cNvSpPr>
            <a:spLocks noGrp="1"/>
          </p:cNvSpPr>
          <p:nvPr>
            <p:ph idx="1"/>
          </p:nvPr>
        </p:nvSpPr>
        <p:spPr>
          <a:xfrm>
            <a:off x="457200" y="1341438"/>
            <a:ext cx="8229600" cy="5232400"/>
          </a:xfrm>
        </p:spPr>
        <p:txBody>
          <a:bodyPr>
            <a:normAutofit lnSpcReduction="10000"/>
          </a:bodyPr>
          <a:lstStyle/>
          <a:p>
            <a:pPr marL="365760" indent="-256032" fontAlgn="auto">
              <a:spcAft>
                <a:spcPts val="0"/>
              </a:spcAft>
              <a:buClr>
                <a:schemeClr val="accent3"/>
              </a:buClr>
              <a:buFont typeface="Georgia"/>
              <a:buChar char="•"/>
              <a:defRPr/>
            </a:pPr>
            <a:r>
              <a:rPr lang="tr-TR" dirty="0" smtClean="0"/>
              <a:t>Reklamlarda itibarı ve güveni artırıcı öğelere yer verilmesi sigorta firmalarına önemli rekabet avantajı sağlayacaktır.</a:t>
            </a:r>
          </a:p>
          <a:p>
            <a:pPr marL="365760" indent="-256032" fontAlgn="auto">
              <a:spcAft>
                <a:spcPts val="0"/>
              </a:spcAft>
              <a:buClr>
                <a:schemeClr val="accent3"/>
              </a:buClr>
              <a:buFont typeface="Georgia"/>
              <a:buChar char="•"/>
              <a:defRPr/>
            </a:pPr>
            <a:r>
              <a:rPr lang="tr-TR" dirty="0" smtClean="0"/>
              <a:t>Reklamlarda </a:t>
            </a:r>
            <a:r>
              <a:rPr lang="tr-TR" dirty="0" smtClean="0"/>
              <a:t>vaat edilenlerin yerine getirilmesi firmaya duyulacak güvenin temel nedenlerindedir. Sigorta firmalarının bu noktaya dikkat etmesi önemlidir. Ayrıca, reklamların ilgi çekici olması ve doğru bilgileri içermesi güven açısından oldukça önemlidir. </a:t>
            </a:r>
          </a:p>
          <a:p>
            <a:pPr marL="365760" indent="-256032" fontAlgn="auto">
              <a:spcAft>
                <a:spcPts val="0"/>
              </a:spcAft>
              <a:buClr>
                <a:schemeClr val="accent3"/>
              </a:buClr>
              <a:buFont typeface="Georgia"/>
              <a:buChar char="•"/>
              <a:defRPr/>
            </a:pPr>
            <a:r>
              <a:rPr lang="tr-TR" dirty="0" smtClean="0"/>
              <a:t>Sigorta sektöründeki uygulayıcılara kurum itibarını geliştirici faaliyetlerde bulunmaları önerilebilir. Çünkü itibar güvenin çok önemli bir belirleyicisidir. </a:t>
            </a:r>
            <a:endParaRPr lang="tr-T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288" y="692150"/>
            <a:ext cx="8229600" cy="649288"/>
          </a:xfrm>
        </p:spPr>
        <p:txBody>
          <a:bodyPr>
            <a:normAutofit fontScale="90000"/>
          </a:bodyPr>
          <a:lstStyle/>
          <a:p>
            <a:pPr fontAlgn="auto">
              <a:spcAft>
                <a:spcPts val="0"/>
              </a:spcAft>
              <a:defRPr/>
            </a:pPr>
            <a:r>
              <a:rPr lang="tr-TR" dirty="0" smtClean="0"/>
              <a:t>Kısıtlar ve Araştırmacılara Öneriler</a:t>
            </a:r>
            <a:endParaRPr lang="tr-TR" dirty="0"/>
          </a:p>
        </p:txBody>
      </p:sp>
      <p:sp>
        <p:nvSpPr>
          <p:cNvPr id="3" name="2 İçerik Yer Tutucusu"/>
          <p:cNvSpPr>
            <a:spLocks noGrp="1"/>
          </p:cNvSpPr>
          <p:nvPr>
            <p:ph idx="1"/>
          </p:nvPr>
        </p:nvSpPr>
        <p:spPr>
          <a:xfrm>
            <a:off x="323850" y="1412875"/>
            <a:ext cx="8569325" cy="5256213"/>
          </a:xfrm>
        </p:spPr>
        <p:txBody>
          <a:bodyPr>
            <a:normAutofit/>
          </a:bodyPr>
          <a:lstStyle/>
          <a:p>
            <a:pPr>
              <a:lnSpc>
                <a:spcPct val="90000"/>
              </a:lnSpc>
            </a:pPr>
            <a:r>
              <a:rPr lang="tr-TR" sz="2600" smtClean="0"/>
              <a:t>Bu çalışma Balıkesir ilinde Burhaniye, Edremit ve Havran ilçelerinde çalışan devlet memurları üzerinde yapılmıştır.</a:t>
            </a:r>
          </a:p>
          <a:p>
            <a:pPr>
              <a:lnSpc>
                <a:spcPct val="90000"/>
              </a:lnSpc>
            </a:pPr>
            <a:r>
              <a:rPr lang="tr-TR" sz="2600" smtClean="0"/>
              <a:t>Veri toplama yöntemi ankettir ve cevaplayıcılara kolayda örnekleme yoluyla ulaşılmıştır.</a:t>
            </a:r>
          </a:p>
          <a:p>
            <a:pPr>
              <a:lnSpc>
                <a:spcPct val="90000"/>
              </a:lnSpc>
            </a:pPr>
            <a:r>
              <a:rPr lang="tr-TR" sz="2600" smtClean="0"/>
              <a:t>Elde edilen sonuçlar sadece bu kitleyi kapsamaktadır.</a:t>
            </a:r>
          </a:p>
          <a:p>
            <a:pPr>
              <a:lnSpc>
                <a:spcPct val="90000"/>
              </a:lnSpc>
            </a:pPr>
            <a:r>
              <a:rPr lang="tr-TR" sz="2600" smtClean="0"/>
              <a:t>Eğer başka ana kitleler ile çalışılırsa farklı ve kapsayıcı sonuçlar elde edilebilir.</a:t>
            </a:r>
          </a:p>
          <a:p>
            <a:pPr>
              <a:lnSpc>
                <a:spcPct val="90000"/>
              </a:lnSpc>
            </a:pPr>
            <a:r>
              <a:rPr lang="tr-TR" sz="2600" smtClean="0"/>
              <a:t>Reklama yönelik tutum ile güven arasında sadece itibar değişkeni bu çalışmada ele alınmış ve kısmi aracı etki tespit edilmiştir. Bu durum, iki değişken arasında, itibar dışında başka değişkenlerin</a:t>
            </a:r>
            <a:r>
              <a:rPr lang="tr-TR" sz="2600" smtClean="0">
                <a:latin typeface="Arial" charset="0"/>
              </a:rPr>
              <a:t> </a:t>
            </a:r>
            <a:r>
              <a:rPr lang="tr-TR" sz="2600" smtClean="0"/>
              <a:t>de aracı etkiye sahip olduğunu gösterir. Bu nedenle araştırmacılar farklı aracı değişkenleri bu modele ekleyebilirler.</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1 Başlık"/>
          <p:cNvSpPr>
            <a:spLocks noGrp="1"/>
          </p:cNvSpPr>
          <p:nvPr>
            <p:ph type="title"/>
          </p:nvPr>
        </p:nvSpPr>
        <p:spPr/>
        <p:txBody>
          <a:bodyPr/>
          <a:lstStyle/>
          <a:p>
            <a:endParaRPr lang="tr-TR" smtClean="0"/>
          </a:p>
        </p:txBody>
      </p:sp>
      <p:sp>
        <p:nvSpPr>
          <p:cNvPr id="40962" name="2 İçerik Yer Tutucusu"/>
          <p:cNvSpPr>
            <a:spLocks noGrp="1"/>
          </p:cNvSpPr>
          <p:nvPr>
            <p:ph idx="1"/>
          </p:nvPr>
        </p:nvSpPr>
        <p:spPr/>
        <p:txBody>
          <a:bodyPr/>
          <a:lstStyle/>
          <a:p>
            <a:pPr algn="ctr"/>
            <a:endParaRPr lang="tr-TR" smtClean="0"/>
          </a:p>
          <a:p>
            <a:pPr algn="ctr"/>
            <a:endParaRPr lang="tr-TR" smtClean="0"/>
          </a:p>
          <a:p>
            <a:pPr algn="ctr"/>
            <a:endParaRPr lang="tr-TR" smtClean="0"/>
          </a:p>
          <a:p>
            <a:pPr algn="ctr">
              <a:buFont typeface="Georgia" pitchFamily="18" charset="0"/>
              <a:buNone/>
            </a:pPr>
            <a:r>
              <a:rPr lang="tr-TR" smtClean="0"/>
              <a:t>Teşekkürler…….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1 Başlık"/>
          <p:cNvSpPr>
            <a:spLocks noGrp="1"/>
          </p:cNvSpPr>
          <p:nvPr>
            <p:ph type="title"/>
          </p:nvPr>
        </p:nvSpPr>
        <p:spPr>
          <a:xfrm>
            <a:off x="457200" y="274638"/>
            <a:ext cx="8229600" cy="993775"/>
          </a:xfrm>
        </p:spPr>
        <p:txBody>
          <a:bodyPr/>
          <a:lstStyle/>
          <a:p>
            <a:r>
              <a:rPr lang="tr-TR" b="1" smtClean="0"/>
              <a:t>GİRİŞ</a:t>
            </a:r>
          </a:p>
        </p:txBody>
      </p:sp>
      <p:sp>
        <p:nvSpPr>
          <p:cNvPr id="15362" name="2 İçerik Yer Tutucusu"/>
          <p:cNvSpPr>
            <a:spLocks noGrp="1"/>
          </p:cNvSpPr>
          <p:nvPr>
            <p:ph idx="1"/>
          </p:nvPr>
        </p:nvSpPr>
        <p:spPr>
          <a:xfrm>
            <a:off x="457200" y="1600200"/>
            <a:ext cx="8229600" cy="5068888"/>
          </a:xfrm>
        </p:spPr>
        <p:txBody>
          <a:bodyPr/>
          <a:lstStyle/>
          <a:p>
            <a:r>
              <a:rPr lang="tr-TR" smtClean="0"/>
              <a:t>Türk sigortacılık sektöründe, geçmişten günümüze yerli ve yabancı sermayeli birçok firma arasında yoğun bir rekabet yaşanmaktadır.</a:t>
            </a:r>
          </a:p>
          <a:p>
            <a:pPr>
              <a:buFont typeface="Georgia" pitchFamily="18" charset="0"/>
              <a:buNone/>
            </a:pPr>
            <a:endParaRPr lang="tr-TR" smtClean="0"/>
          </a:p>
          <a:p>
            <a:r>
              <a:rPr lang="tr-TR" smtClean="0">
                <a:latin typeface="Arial" charset="0"/>
              </a:rPr>
              <a:t>M</a:t>
            </a:r>
            <a:r>
              <a:rPr lang="tr-TR" smtClean="0"/>
              <a:t>ayıs 2014 tarihi itibariyle, 68’i sigorta, ve 2’si reasürans olmak üzere toplam 70 yabancı ve yerli sermayeli şirket bulunmaktadır.</a:t>
            </a:r>
          </a:p>
          <a:p>
            <a:pPr>
              <a:buFont typeface="Georgia" pitchFamily="18" charset="0"/>
              <a:buNone/>
            </a:pPr>
            <a:endParaRPr lang="tr-TR" smtClean="0"/>
          </a:p>
          <a:p>
            <a:r>
              <a:rPr lang="tr-TR" smtClean="0"/>
              <a:t>Oldukça fazla firmanın faaliyette bulunduğu bu sektörde rekabet avantajı sağlamada itibar ve tüketici güveni önem arz etmektedir.</a:t>
            </a:r>
          </a:p>
          <a:p>
            <a:endParaRPr lang="tr-TR"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288" y="476250"/>
            <a:ext cx="8229600" cy="576263"/>
          </a:xfrm>
        </p:spPr>
        <p:txBody>
          <a:bodyPr>
            <a:normAutofit fontScale="90000"/>
          </a:bodyPr>
          <a:lstStyle/>
          <a:p>
            <a:pPr fontAlgn="auto">
              <a:spcAft>
                <a:spcPts val="0"/>
              </a:spcAft>
              <a:defRPr/>
            </a:pPr>
            <a:r>
              <a:rPr lang="tr-TR" b="1" dirty="0" smtClean="0"/>
              <a:t>GİRİŞ</a:t>
            </a:r>
            <a:endParaRPr lang="tr-TR" dirty="0"/>
          </a:p>
        </p:txBody>
      </p:sp>
      <p:sp>
        <p:nvSpPr>
          <p:cNvPr id="3" name="2 İçerik Yer Tutucusu"/>
          <p:cNvSpPr>
            <a:spLocks noGrp="1"/>
          </p:cNvSpPr>
          <p:nvPr>
            <p:ph idx="1"/>
          </p:nvPr>
        </p:nvSpPr>
        <p:spPr>
          <a:xfrm>
            <a:off x="250825" y="1052513"/>
            <a:ext cx="8713788" cy="5616575"/>
          </a:xfrm>
        </p:spPr>
        <p:txBody>
          <a:bodyPr>
            <a:normAutofit fontScale="85000" lnSpcReduction="20000"/>
          </a:bodyPr>
          <a:lstStyle/>
          <a:p>
            <a:pPr marL="365760" indent="-256032" fontAlgn="auto">
              <a:spcAft>
                <a:spcPts val="0"/>
              </a:spcAft>
              <a:buClr>
                <a:schemeClr val="accent3"/>
              </a:buClr>
              <a:buFont typeface="Georgia"/>
              <a:buChar char="•"/>
              <a:defRPr/>
            </a:pPr>
            <a:r>
              <a:rPr lang="tr-TR" dirty="0" smtClean="0"/>
              <a:t>Literatürde yapılan çalışmalar incelendiğinde, sigortacılık sektöründe tüketici güveni ve onun belirleyicilerini inceleyen bir çalışmaya rastlanılmamıştır.</a:t>
            </a:r>
          </a:p>
          <a:p>
            <a:pPr marL="365760" indent="-256032" fontAlgn="auto">
              <a:spcAft>
                <a:spcPts val="0"/>
              </a:spcAft>
              <a:buClr>
                <a:schemeClr val="accent3"/>
              </a:buClr>
              <a:buFont typeface="Georgia"/>
              <a:buNone/>
              <a:defRPr/>
            </a:pPr>
            <a:endParaRPr lang="tr-TR" dirty="0" smtClean="0"/>
          </a:p>
          <a:p>
            <a:pPr marL="365760" indent="-256032" fontAlgn="auto">
              <a:spcAft>
                <a:spcPts val="0"/>
              </a:spcAft>
              <a:buClr>
                <a:schemeClr val="accent3"/>
              </a:buClr>
              <a:buFont typeface="Georgia"/>
              <a:buChar char="•"/>
              <a:defRPr/>
            </a:pPr>
            <a:r>
              <a:rPr lang="tr-TR" dirty="0" smtClean="0"/>
              <a:t>Ayrıca, sigorta şirketlerinin yaptığı reklamların kurumsal itibar ve tüketici güveni üzerindeki etkilerini inceleyen bir çalışma literatürde tespit edilememiştir.</a:t>
            </a:r>
          </a:p>
          <a:p>
            <a:pPr marL="365760" indent="-256032" fontAlgn="auto">
              <a:spcAft>
                <a:spcPts val="0"/>
              </a:spcAft>
              <a:buClr>
                <a:schemeClr val="accent3"/>
              </a:buClr>
              <a:buFont typeface="Georgia"/>
              <a:buNone/>
              <a:defRPr/>
            </a:pPr>
            <a:endParaRPr lang="tr-TR" dirty="0" smtClean="0"/>
          </a:p>
          <a:p>
            <a:pPr marL="365760" indent="-256032" fontAlgn="auto">
              <a:spcAft>
                <a:spcPts val="0"/>
              </a:spcAft>
              <a:buClr>
                <a:schemeClr val="accent3"/>
              </a:buClr>
              <a:buFont typeface="Georgia"/>
              <a:buChar char="•"/>
              <a:defRPr/>
            </a:pPr>
            <a:r>
              <a:rPr lang="tr-TR" dirty="0" smtClean="0"/>
              <a:t>Bu çalışmanın temel varsayımı, </a:t>
            </a:r>
          </a:p>
          <a:p>
            <a:pPr marL="658368" lvl="1" indent="-246888" fontAlgn="auto">
              <a:spcAft>
                <a:spcPts val="0"/>
              </a:spcAft>
              <a:buFont typeface="Georgia"/>
              <a:buChar char="▫"/>
              <a:defRPr/>
            </a:pPr>
            <a:r>
              <a:rPr lang="tr-TR" dirty="0" smtClean="0"/>
              <a:t>sigorta şirketlerinin yapmış olduğu reklamların, firma itibarını olumlu yönde etkileyeceği ve bunun sonucunda yüksek itibarlı firmalara daha fazla güven duyulacağı şeklindedir.</a:t>
            </a:r>
          </a:p>
          <a:p>
            <a:pPr marL="658368" lvl="1" indent="-246888" fontAlgn="auto">
              <a:spcAft>
                <a:spcPts val="0"/>
              </a:spcAft>
              <a:buFont typeface="Georgia"/>
              <a:buChar char="▫"/>
              <a:defRPr/>
            </a:pPr>
            <a:endParaRPr lang="tr-TR" dirty="0" smtClean="0"/>
          </a:p>
          <a:p>
            <a:pPr marL="365760" indent="-256032" fontAlgn="auto">
              <a:spcAft>
                <a:spcPts val="0"/>
              </a:spcAft>
              <a:buClr>
                <a:schemeClr val="accent3"/>
              </a:buClr>
              <a:buFont typeface="Georgia"/>
              <a:buChar char="•"/>
              <a:defRPr/>
            </a:pPr>
            <a:r>
              <a:rPr lang="tr-TR" b="1" dirty="0" smtClean="0"/>
              <a:t>Bu bilgiler ışığında bu çalışmanın temel amacı, bir sigorta firmasının reklamlarına yönelik tüketici tutumu ile tüketici güveni arasındaki ilişkide, kurumsal itibarın aracı rol oynayıp oynamadığının tespit edilmesidir.</a:t>
            </a:r>
            <a:endParaRPr lang="tr-TR"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1 Başlık"/>
          <p:cNvSpPr>
            <a:spLocks noGrp="1"/>
          </p:cNvSpPr>
          <p:nvPr>
            <p:ph type="title"/>
          </p:nvPr>
        </p:nvSpPr>
        <p:spPr>
          <a:xfrm>
            <a:off x="395288" y="692150"/>
            <a:ext cx="8229600" cy="792163"/>
          </a:xfrm>
        </p:spPr>
        <p:txBody>
          <a:bodyPr/>
          <a:lstStyle/>
          <a:p>
            <a:r>
              <a:rPr lang="tr-TR" smtClean="0"/>
              <a:t>Kavramsal Çerçeve</a:t>
            </a:r>
          </a:p>
        </p:txBody>
      </p:sp>
      <p:sp>
        <p:nvSpPr>
          <p:cNvPr id="3" name="2 İçerik Yer Tutucusu"/>
          <p:cNvSpPr>
            <a:spLocks noGrp="1"/>
          </p:cNvSpPr>
          <p:nvPr>
            <p:ph idx="1"/>
          </p:nvPr>
        </p:nvSpPr>
        <p:spPr>
          <a:xfrm>
            <a:off x="323850" y="1484313"/>
            <a:ext cx="8569325" cy="5113337"/>
          </a:xfrm>
        </p:spPr>
        <p:txBody>
          <a:bodyPr>
            <a:normAutofit/>
          </a:bodyPr>
          <a:lstStyle/>
          <a:p>
            <a:pPr>
              <a:lnSpc>
                <a:spcPct val="90000"/>
              </a:lnSpc>
              <a:buFont typeface="Georgia" pitchFamily="18" charset="0"/>
              <a:buNone/>
            </a:pPr>
            <a:r>
              <a:rPr lang="tr-TR" sz="2600" b="1" smtClean="0"/>
              <a:t>1- Tüketici Güveni</a:t>
            </a:r>
          </a:p>
          <a:p>
            <a:pPr>
              <a:lnSpc>
                <a:spcPct val="90000"/>
              </a:lnSpc>
              <a:buFont typeface="Georgia" pitchFamily="18" charset="0"/>
              <a:buNone/>
            </a:pPr>
            <a:endParaRPr lang="tr-TR" sz="2600" smtClean="0"/>
          </a:p>
          <a:p>
            <a:pPr>
              <a:lnSpc>
                <a:spcPct val="90000"/>
              </a:lnSpc>
            </a:pPr>
            <a:r>
              <a:rPr lang="tr-TR" sz="2200" smtClean="0"/>
              <a:t>Güven, bir ilişkinin var olması/ihtimalinin olması ile ortaya çıkar.</a:t>
            </a:r>
          </a:p>
          <a:p>
            <a:pPr>
              <a:lnSpc>
                <a:spcPct val="90000"/>
              </a:lnSpc>
            </a:pPr>
            <a:endParaRPr lang="tr-TR" sz="2200" smtClean="0"/>
          </a:p>
          <a:p>
            <a:pPr>
              <a:lnSpc>
                <a:spcPct val="90000"/>
              </a:lnSpc>
            </a:pPr>
            <a:r>
              <a:rPr lang="tr-TR" sz="2200" smtClean="0"/>
              <a:t>Güven, ilişkideki diğer tarafa (davranışlarına, sözlerine, özelliklerine) yönelik bireyin sahip olduğu itimat olarak tanımlanabilir.</a:t>
            </a:r>
          </a:p>
          <a:p>
            <a:pPr>
              <a:lnSpc>
                <a:spcPct val="90000"/>
              </a:lnSpc>
            </a:pPr>
            <a:endParaRPr lang="tr-TR" sz="2200" smtClean="0"/>
          </a:p>
          <a:p>
            <a:pPr>
              <a:lnSpc>
                <a:spcPct val="90000"/>
              </a:lnSpc>
            </a:pPr>
            <a:r>
              <a:rPr lang="tr-TR" sz="2200" smtClean="0"/>
              <a:t>Güven, karar verme sürecinde ikilemde olan bireyin yaşadığı sıkıntının azalmasında etkilidir.</a:t>
            </a:r>
          </a:p>
          <a:p>
            <a:pPr>
              <a:lnSpc>
                <a:spcPct val="90000"/>
              </a:lnSpc>
              <a:buFont typeface="Georgia" pitchFamily="18" charset="0"/>
              <a:buNone/>
            </a:pPr>
            <a:endParaRPr lang="tr-TR" sz="2200" smtClean="0"/>
          </a:p>
          <a:p>
            <a:pPr>
              <a:lnSpc>
                <a:spcPct val="90000"/>
              </a:lnSpc>
            </a:pPr>
            <a:r>
              <a:rPr lang="tr-TR" sz="2200" smtClean="0"/>
              <a:t>Güven</a:t>
            </a:r>
            <a:r>
              <a:rPr lang="tr-TR" sz="2200" smtClean="0">
                <a:latin typeface="Arial" charset="0"/>
              </a:rPr>
              <a:t>,</a:t>
            </a:r>
            <a:r>
              <a:rPr lang="tr-TR" sz="2200" smtClean="0"/>
              <a:t> bağlılık, tüketicinin elde tutulması, pozitif ağızdan ağıza iletişim ve satın alma niyeti gibi birçok pozitif çıktıya neden olmaktadır.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1 Başlık"/>
          <p:cNvSpPr>
            <a:spLocks noGrp="1"/>
          </p:cNvSpPr>
          <p:nvPr>
            <p:ph type="title"/>
          </p:nvPr>
        </p:nvSpPr>
        <p:spPr>
          <a:xfrm>
            <a:off x="179388" y="476250"/>
            <a:ext cx="8229600" cy="865188"/>
          </a:xfrm>
        </p:spPr>
        <p:txBody>
          <a:bodyPr/>
          <a:lstStyle/>
          <a:p>
            <a:r>
              <a:rPr lang="tr-TR" smtClean="0"/>
              <a:t>Kavramsal Çerçeve</a:t>
            </a:r>
          </a:p>
        </p:txBody>
      </p:sp>
      <p:sp>
        <p:nvSpPr>
          <p:cNvPr id="3" name="2 İçerik Yer Tutucusu"/>
          <p:cNvSpPr>
            <a:spLocks noGrp="1"/>
          </p:cNvSpPr>
          <p:nvPr>
            <p:ph idx="1"/>
          </p:nvPr>
        </p:nvSpPr>
        <p:spPr>
          <a:xfrm>
            <a:off x="250825" y="1268413"/>
            <a:ext cx="8713788" cy="5305425"/>
          </a:xfrm>
        </p:spPr>
        <p:txBody>
          <a:bodyPr>
            <a:normAutofit fontScale="85000" lnSpcReduction="20000"/>
          </a:bodyPr>
          <a:lstStyle/>
          <a:p>
            <a:pPr marL="365760" indent="-256032" fontAlgn="auto">
              <a:spcAft>
                <a:spcPts val="0"/>
              </a:spcAft>
              <a:buClr>
                <a:schemeClr val="accent3"/>
              </a:buClr>
              <a:buFont typeface="Georgia"/>
              <a:buNone/>
              <a:defRPr/>
            </a:pPr>
            <a:r>
              <a:rPr lang="tr-TR" b="1" dirty="0" smtClean="0"/>
              <a:t>2- Kurumsal İtibar</a:t>
            </a:r>
          </a:p>
          <a:p>
            <a:pPr marL="365760" indent="-256032" fontAlgn="auto">
              <a:spcAft>
                <a:spcPts val="0"/>
              </a:spcAft>
              <a:buClr>
                <a:schemeClr val="accent3"/>
              </a:buClr>
              <a:buFont typeface="Georgia"/>
              <a:buChar char="•"/>
              <a:defRPr/>
            </a:pPr>
            <a:r>
              <a:rPr lang="tr-TR" dirty="0" smtClean="0"/>
              <a:t>Kurumsal itibar, firmaya ilişkin paydaşların yaptığı genel bir değerlendirmedir .</a:t>
            </a:r>
          </a:p>
          <a:p>
            <a:pPr marL="365760" indent="-256032" fontAlgn="auto">
              <a:spcAft>
                <a:spcPts val="0"/>
              </a:spcAft>
              <a:buClr>
                <a:schemeClr val="accent3"/>
              </a:buClr>
              <a:buFont typeface="Georgia"/>
              <a:buChar char="•"/>
              <a:defRPr/>
            </a:pPr>
            <a:r>
              <a:rPr lang="tr-TR" dirty="0" smtClean="0"/>
              <a:t>Firmanın ürünleri, pazarlama faaliyetleri ve sosyal faaliyetler gibi eylemler bir bütün olarak tüketici tarafından değerlendirilir.</a:t>
            </a:r>
          </a:p>
          <a:p>
            <a:pPr marL="365760" indent="-256032" fontAlgn="auto">
              <a:spcAft>
                <a:spcPts val="0"/>
              </a:spcAft>
              <a:buClr>
                <a:schemeClr val="accent3"/>
              </a:buClr>
              <a:buFont typeface="Georgia"/>
              <a:buChar char="•"/>
              <a:defRPr/>
            </a:pPr>
            <a:r>
              <a:rPr lang="tr-TR" dirty="0" smtClean="0"/>
              <a:t>İyi bir kurumsal itibarın başlıca faydaları, </a:t>
            </a:r>
          </a:p>
          <a:p>
            <a:pPr marL="658368" lvl="1" indent="-246888" fontAlgn="auto">
              <a:spcAft>
                <a:spcPts val="0"/>
              </a:spcAft>
              <a:buFont typeface="Georgia"/>
              <a:buChar char="▫"/>
              <a:defRPr/>
            </a:pPr>
            <a:r>
              <a:rPr lang="tr-TR" dirty="0" smtClean="0"/>
              <a:t>firmanın ürünlerinin aynı koşullardaki rakip ürünlere tercih edilmesi, </a:t>
            </a:r>
          </a:p>
          <a:p>
            <a:pPr marL="658368" lvl="1" indent="-246888" fontAlgn="auto">
              <a:spcAft>
                <a:spcPts val="0"/>
              </a:spcAft>
              <a:buFont typeface="Georgia"/>
              <a:buChar char="▫"/>
              <a:defRPr/>
            </a:pPr>
            <a:r>
              <a:rPr lang="tr-TR" dirty="0" smtClean="0"/>
              <a:t>firmanın ürünlerine daha fazla fiyat koyabilmesi, </a:t>
            </a:r>
          </a:p>
          <a:p>
            <a:pPr marL="658368" lvl="1" indent="-246888" fontAlgn="auto">
              <a:spcAft>
                <a:spcPts val="0"/>
              </a:spcAft>
              <a:buFont typeface="Georgia"/>
              <a:buChar char="▫"/>
              <a:defRPr/>
            </a:pPr>
            <a:r>
              <a:rPr lang="tr-TR" dirty="0" smtClean="0"/>
              <a:t>kriz dönemlerinde paydaşların firmaya destek olması</a:t>
            </a:r>
          </a:p>
          <a:p>
            <a:pPr marL="658368" lvl="1" indent="-246888" fontAlgn="auto">
              <a:spcAft>
                <a:spcPts val="0"/>
              </a:spcAft>
              <a:buFont typeface="Georgia"/>
              <a:buChar char="▫"/>
              <a:defRPr/>
            </a:pPr>
            <a:r>
              <a:rPr lang="tr-TR" dirty="0" smtClean="0"/>
              <a:t>firmanın pazardaki finansal değerinin yükselmesi şeklinde sıralanabilir.</a:t>
            </a:r>
          </a:p>
          <a:p>
            <a:pPr marL="365760" indent="-256032" fontAlgn="auto">
              <a:spcAft>
                <a:spcPts val="0"/>
              </a:spcAft>
              <a:buClr>
                <a:schemeClr val="accent3"/>
              </a:buClr>
              <a:buFont typeface="Georgia"/>
              <a:buChar char="•"/>
              <a:defRPr/>
            </a:pPr>
            <a:r>
              <a:rPr lang="tr-TR" dirty="0" smtClean="0"/>
              <a:t>Tüketici düzeyinde itibarın sonuçları ele alındığında,</a:t>
            </a:r>
          </a:p>
          <a:p>
            <a:pPr marL="658368" lvl="1" indent="-246888" fontAlgn="auto">
              <a:spcAft>
                <a:spcPts val="0"/>
              </a:spcAft>
              <a:buFont typeface="Georgia"/>
              <a:buChar char="▫"/>
              <a:defRPr/>
            </a:pPr>
            <a:r>
              <a:rPr lang="tr-TR" dirty="0" smtClean="0"/>
              <a:t>müşteri bağlılığı, tüketici güveni, ağızdan </a:t>
            </a:r>
            <a:r>
              <a:rPr lang="tr-TR" dirty="0" err="1" smtClean="0"/>
              <a:t>ağıza</a:t>
            </a:r>
            <a:r>
              <a:rPr lang="tr-TR" dirty="0" smtClean="0"/>
              <a:t> pozitif iletişim ve risk algısında azalma gibi pozitif sonuçlar doğurur.</a:t>
            </a:r>
            <a:endParaRPr lang="tr-TR"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1 Başlık"/>
          <p:cNvSpPr>
            <a:spLocks noGrp="1"/>
          </p:cNvSpPr>
          <p:nvPr>
            <p:ph type="title"/>
          </p:nvPr>
        </p:nvSpPr>
        <p:spPr>
          <a:xfrm>
            <a:off x="250825" y="549275"/>
            <a:ext cx="8229600" cy="575469"/>
          </a:xfrm>
        </p:spPr>
        <p:txBody>
          <a:bodyPr/>
          <a:lstStyle/>
          <a:p>
            <a:r>
              <a:rPr lang="tr-TR" dirty="0" smtClean="0"/>
              <a:t>Kavramsal Çerçeve</a:t>
            </a:r>
          </a:p>
        </p:txBody>
      </p:sp>
      <p:sp>
        <p:nvSpPr>
          <p:cNvPr id="3" name="2 İçerik Yer Tutucusu"/>
          <p:cNvSpPr>
            <a:spLocks noGrp="1"/>
          </p:cNvSpPr>
          <p:nvPr>
            <p:ph idx="1"/>
          </p:nvPr>
        </p:nvSpPr>
        <p:spPr>
          <a:xfrm>
            <a:off x="250825" y="1196752"/>
            <a:ext cx="8713788" cy="5472336"/>
          </a:xfrm>
        </p:spPr>
        <p:txBody>
          <a:bodyPr>
            <a:normAutofit lnSpcReduction="10000"/>
          </a:bodyPr>
          <a:lstStyle/>
          <a:p>
            <a:pPr>
              <a:lnSpc>
                <a:spcPct val="80000"/>
              </a:lnSpc>
              <a:buFont typeface="Georgia" pitchFamily="18" charset="0"/>
              <a:buNone/>
            </a:pPr>
            <a:r>
              <a:rPr lang="tr-TR" sz="2400" b="1" dirty="0" smtClean="0"/>
              <a:t>3- Firmanın Yapmış Olduğu Reklamlara Yönelik Tutum</a:t>
            </a:r>
          </a:p>
          <a:p>
            <a:pPr>
              <a:lnSpc>
                <a:spcPct val="80000"/>
              </a:lnSpc>
              <a:buFont typeface="Georgia" pitchFamily="18" charset="0"/>
              <a:buNone/>
            </a:pPr>
            <a:endParaRPr lang="tr-TR" sz="2400" b="1" dirty="0" smtClean="0"/>
          </a:p>
          <a:p>
            <a:pPr>
              <a:lnSpc>
                <a:spcPct val="80000"/>
              </a:lnSpc>
            </a:pPr>
            <a:r>
              <a:rPr lang="tr-TR" sz="2400" dirty="0" smtClean="0"/>
              <a:t>İşletmeler ürünlerinin satışını ve müşterilerine sundukları hizmetleri artırabilmek, mevcut ve gelecekteki potansiyel müşterileriyle iletişim kurabilmek için, onların davranışlarını etkilemeye yönelik olarak pazarlamada etkili bir tutundurma politikası ve iletişim aracı olan reklâmları kullanır.</a:t>
            </a:r>
          </a:p>
          <a:p>
            <a:pPr>
              <a:lnSpc>
                <a:spcPct val="80000"/>
              </a:lnSpc>
            </a:pPr>
            <a:endParaRPr lang="tr-TR" sz="2400" dirty="0" smtClean="0"/>
          </a:p>
          <a:p>
            <a:pPr>
              <a:lnSpc>
                <a:spcPct val="80000"/>
              </a:lnSpc>
            </a:pPr>
            <a:r>
              <a:rPr lang="tr-TR" sz="2400" dirty="0" smtClean="0"/>
              <a:t>Reklamı yapılan ürüne , markaya veya firmaya yönelik tutum; ürün,</a:t>
            </a:r>
            <a:r>
              <a:rPr lang="tr-TR" sz="2400" dirty="0" smtClean="0">
                <a:latin typeface="Arial" charset="0"/>
              </a:rPr>
              <a:t> </a:t>
            </a:r>
            <a:r>
              <a:rPr lang="tr-TR" sz="2400" dirty="0" smtClean="0"/>
              <a:t>marka veya firma adının tüketicinin zihnindeki durumunu belirleyen tüketicinin bir ürün ya da marka ile ilgili genel değerlendirmesidir.</a:t>
            </a:r>
          </a:p>
          <a:p>
            <a:pPr>
              <a:lnSpc>
                <a:spcPct val="80000"/>
              </a:lnSpc>
              <a:buFont typeface="Georgia" pitchFamily="18" charset="0"/>
              <a:buNone/>
            </a:pPr>
            <a:endParaRPr lang="tr-TR" sz="2400" dirty="0" smtClean="0"/>
          </a:p>
          <a:p>
            <a:pPr>
              <a:lnSpc>
                <a:spcPct val="80000"/>
              </a:lnSpc>
            </a:pPr>
            <a:r>
              <a:rPr lang="tr-TR" sz="2400" dirty="0" smtClean="0"/>
              <a:t>Bir firmanın ya da markanın reklamına yönelik tutum ile reklamdaki ürünü/markayı satın alma niyeti yahut davranışı arasında güçlü bir ilişki vardır.</a:t>
            </a:r>
          </a:p>
          <a:p>
            <a:pPr>
              <a:lnSpc>
                <a:spcPct val="80000"/>
              </a:lnSpc>
            </a:pPr>
            <a:endParaRPr lang="tr-TR" sz="24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1 Başlık"/>
          <p:cNvSpPr>
            <a:spLocks noGrp="1"/>
          </p:cNvSpPr>
          <p:nvPr>
            <p:ph type="title"/>
          </p:nvPr>
        </p:nvSpPr>
        <p:spPr>
          <a:xfrm>
            <a:off x="323850" y="620713"/>
            <a:ext cx="8229600" cy="701675"/>
          </a:xfrm>
        </p:spPr>
        <p:txBody>
          <a:bodyPr/>
          <a:lstStyle/>
          <a:p>
            <a:r>
              <a:rPr lang="tr-TR" smtClean="0"/>
              <a:t>Tasarım ve Yöntem</a:t>
            </a:r>
          </a:p>
        </p:txBody>
      </p:sp>
      <p:sp>
        <p:nvSpPr>
          <p:cNvPr id="3" name="2 İçerik Yer Tutucusu"/>
          <p:cNvSpPr>
            <a:spLocks noGrp="1"/>
          </p:cNvSpPr>
          <p:nvPr>
            <p:ph idx="1"/>
          </p:nvPr>
        </p:nvSpPr>
        <p:spPr>
          <a:xfrm>
            <a:off x="457200" y="1268413"/>
            <a:ext cx="8229600" cy="5305425"/>
          </a:xfrm>
        </p:spPr>
        <p:txBody>
          <a:bodyPr>
            <a:normAutofit fontScale="92500" lnSpcReduction="20000"/>
          </a:bodyPr>
          <a:lstStyle/>
          <a:p>
            <a:pPr marL="365760" indent="-256032" fontAlgn="auto">
              <a:spcAft>
                <a:spcPts val="0"/>
              </a:spcAft>
              <a:buClr>
                <a:schemeClr val="accent3"/>
              </a:buClr>
              <a:buFont typeface="Georgia"/>
              <a:buChar char="•"/>
              <a:defRPr/>
            </a:pPr>
            <a:r>
              <a:rPr lang="tr-TR" dirty="0" smtClean="0"/>
              <a:t>Balıkesir iline bağlı Burhaniye, Edremit ve Havran ilçelerinde kamu kurumlarında çalışan ve daha önce herhangi bir firmadan sigortacılık hizmeti satın almış olan bireyler araştırmanın ana kitlesi olarak seçilmiştir.</a:t>
            </a:r>
          </a:p>
          <a:p>
            <a:pPr marL="658368" lvl="1" indent="-246888" fontAlgn="auto">
              <a:spcAft>
                <a:spcPts val="0"/>
              </a:spcAft>
              <a:buFont typeface="Georgia"/>
              <a:buChar char="▫"/>
              <a:defRPr/>
            </a:pPr>
            <a:endParaRPr lang="tr-TR" dirty="0" smtClean="0"/>
          </a:p>
          <a:p>
            <a:pPr marL="365760" indent="-256032" fontAlgn="auto">
              <a:spcAft>
                <a:spcPts val="0"/>
              </a:spcAft>
              <a:buClr>
                <a:schemeClr val="accent3"/>
              </a:buClr>
              <a:buFont typeface="Georgia"/>
              <a:buChar char="•"/>
              <a:defRPr/>
            </a:pPr>
            <a:r>
              <a:rPr lang="tr-TR" dirty="0" smtClean="0"/>
              <a:t>Bu kitlenin seçilme nedenleri, sigorta hizmeti satın alabilecek ekonomik güce sahip olmaları ve kolay ulaşılabilir olmalarıdır.</a:t>
            </a:r>
          </a:p>
          <a:p>
            <a:pPr marL="658368" lvl="1" indent="-246888" fontAlgn="auto">
              <a:spcAft>
                <a:spcPts val="0"/>
              </a:spcAft>
              <a:buFont typeface="Georgia"/>
              <a:buNone/>
              <a:defRPr/>
            </a:pPr>
            <a:endParaRPr lang="tr-TR" dirty="0" smtClean="0"/>
          </a:p>
          <a:p>
            <a:pPr marL="365760" indent="-256032" fontAlgn="auto">
              <a:spcAft>
                <a:spcPts val="0"/>
              </a:spcAft>
              <a:buClr>
                <a:schemeClr val="accent3"/>
              </a:buClr>
              <a:buFont typeface="Georgia"/>
              <a:buChar char="•"/>
              <a:defRPr/>
            </a:pPr>
            <a:r>
              <a:rPr lang="tr-TR" dirty="0" smtClean="0"/>
              <a:t>Araştırma kapsamında ele alınan sigorta hizmetleri bireysel satın alınabilecek türde olan araç, yangın ve doğal afet, hayat ve özel sağlık sigortalarıdır. Bunların dışındaki diğer sigorta türleri ve devletin sağladığı sigorta hizmetleri kapsam dışında tutulmuştur. </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0825" y="620713"/>
            <a:ext cx="8229600" cy="630237"/>
          </a:xfrm>
        </p:spPr>
        <p:txBody>
          <a:bodyPr>
            <a:normAutofit fontScale="90000"/>
          </a:bodyPr>
          <a:lstStyle/>
          <a:p>
            <a:pPr fontAlgn="auto">
              <a:spcAft>
                <a:spcPts val="0"/>
              </a:spcAft>
              <a:defRPr/>
            </a:pPr>
            <a:r>
              <a:rPr lang="tr-TR" dirty="0" smtClean="0"/>
              <a:t>Tasarım ve Yöntem</a:t>
            </a:r>
            <a:endParaRPr lang="tr-TR" dirty="0"/>
          </a:p>
        </p:txBody>
      </p:sp>
      <p:sp>
        <p:nvSpPr>
          <p:cNvPr id="3" name="2 İçerik Yer Tutucusu"/>
          <p:cNvSpPr>
            <a:spLocks noGrp="1"/>
          </p:cNvSpPr>
          <p:nvPr>
            <p:ph idx="1"/>
          </p:nvPr>
        </p:nvSpPr>
        <p:spPr>
          <a:xfrm>
            <a:off x="457200" y="1341438"/>
            <a:ext cx="8229600" cy="5232400"/>
          </a:xfrm>
        </p:spPr>
        <p:txBody>
          <a:bodyPr>
            <a:normAutofit lnSpcReduction="10000"/>
          </a:bodyPr>
          <a:lstStyle/>
          <a:p>
            <a:pPr marL="365760" indent="-256032" fontAlgn="auto">
              <a:spcAft>
                <a:spcPts val="0"/>
              </a:spcAft>
              <a:buClr>
                <a:schemeClr val="accent3"/>
              </a:buClr>
              <a:buFont typeface="Georgia"/>
              <a:buChar char="•"/>
              <a:defRPr/>
            </a:pPr>
            <a:r>
              <a:rPr lang="tr-TR" dirty="0" smtClean="0"/>
              <a:t>Veri toplama aracı olarak anket yöntemi kullanılmıştır.</a:t>
            </a:r>
          </a:p>
          <a:p>
            <a:pPr marL="365760" indent="-256032" fontAlgn="auto">
              <a:spcAft>
                <a:spcPts val="0"/>
              </a:spcAft>
              <a:buClr>
                <a:schemeClr val="accent3"/>
              </a:buClr>
              <a:buFont typeface="Georgia"/>
              <a:buChar char="•"/>
              <a:defRPr/>
            </a:pPr>
            <a:r>
              <a:rPr lang="tr-TR" dirty="0" smtClean="0"/>
              <a:t>Araştırmanın uygulanma aşamasında, öncelikli olarak kurum yetkilileri ile yüz yüze görüşerek veya yazılı olarak gerekli izinler alınmıştır. </a:t>
            </a:r>
          </a:p>
          <a:p>
            <a:pPr marL="365760" indent="-256032" fontAlgn="auto">
              <a:spcAft>
                <a:spcPts val="0"/>
              </a:spcAft>
              <a:buClr>
                <a:schemeClr val="accent3"/>
              </a:buClr>
              <a:buFont typeface="Georgia"/>
              <a:buChar char="•"/>
              <a:defRPr/>
            </a:pPr>
            <a:r>
              <a:rPr lang="tr-TR" dirty="0" smtClean="0"/>
              <a:t>Anketörler aracılığıyla ve kolayda örnekleme yoluyla seçilen bireylerle yüz yüze görüşülmüştür.</a:t>
            </a:r>
          </a:p>
          <a:p>
            <a:pPr marL="365760" indent="-256032" fontAlgn="auto">
              <a:spcAft>
                <a:spcPts val="0"/>
              </a:spcAft>
              <a:buClr>
                <a:schemeClr val="accent3"/>
              </a:buClr>
              <a:buFont typeface="Georgia"/>
              <a:buChar char="•"/>
              <a:defRPr/>
            </a:pPr>
            <a:r>
              <a:rPr lang="tr-TR" dirty="0" smtClean="0"/>
              <a:t>Uygulama sorucunda 374 anket geri dönmüştür.</a:t>
            </a:r>
          </a:p>
          <a:p>
            <a:pPr marL="365760" indent="-256032" fontAlgn="auto">
              <a:spcAft>
                <a:spcPts val="0"/>
              </a:spcAft>
              <a:buClr>
                <a:schemeClr val="accent3"/>
              </a:buClr>
              <a:buFont typeface="Georgia"/>
              <a:buChar char="•"/>
              <a:defRPr/>
            </a:pPr>
            <a:r>
              <a:rPr lang="tr-TR" dirty="0" smtClean="0"/>
              <a:t>Hatalı ve eksik doldurulmuş olan ile uç değer gösteren anketler çıkarıldıktan sonra, 348 anket ile analizler gerçekleştirilmiştir.</a:t>
            </a:r>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Şehir Hayatı">
  <a:themeElements>
    <a:clrScheme name="Şehir Hayatı">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Şehir Hayatı">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Şehir Hayatı">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4157</TotalTime>
  <Words>1687</Words>
  <Application>Microsoft Office PowerPoint</Application>
  <PresentationFormat>Ekran Gösterisi (4:3)</PresentationFormat>
  <Paragraphs>166</Paragraphs>
  <Slides>28</Slides>
  <Notes>0</Notes>
  <HiddenSlides>0</HiddenSlides>
  <MMClips>0</MMClips>
  <ScaleCrop>false</ScaleCrop>
  <HeadingPairs>
    <vt:vector size="4" baseType="variant">
      <vt:variant>
        <vt:lpstr>Tema</vt:lpstr>
      </vt:variant>
      <vt:variant>
        <vt:i4>1</vt:i4>
      </vt:variant>
      <vt:variant>
        <vt:lpstr>Slayt Başlıkları</vt:lpstr>
      </vt:variant>
      <vt:variant>
        <vt:i4>28</vt:i4>
      </vt:variant>
    </vt:vector>
  </HeadingPairs>
  <TitlesOfParts>
    <vt:vector size="29" baseType="lpstr">
      <vt:lpstr>Şehir Hayatı</vt:lpstr>
      <vt:lpstr>FİRMANIN YAPMIŞ OLDUĞU REKLAMLARA YÖNELİK TUTUM İLE TÜKETİCİ GÜVENİ DEĞİŞKENLERİ ARASINDA KURUMSAL İTİBARIN ARACI ETKİSİ</vt:lpstr>
      <vt:lpstr>SUNUŞ PLANI</vt:lpstr>
      <vt:lpstr>GİRİŞ</vt:lpstr>
      <vt:lpstr>GİRİŞ</vt:lpstr>
      <vt:lpstr>Kavramsal Çerçeve</vt:lpstr>
      <vt:lpstr>Kavramsal Çerçeve</vt:lpstr>
      <vt:lpstr>Kavramsal Çerçeve</vt:lpstr>
      <vt:lpstr>Tasarım ve Yöntem</vt:lpstr>
      <vt:lpstr>Tasarım ve Yöntem</vt:lpstr>
      <vt:lpstr>Tasarım ve Yöntem</vt:lpstr>
      <vt:lpstr>Tasarım ve Yöntem Araştırmanın Modeli ve Hipotezleri H1: Firmanın reklamlarına yönelik tutum kurumsal itibarı pozitif yönde etkilemektedir. H2: Kurumsal itibarın tüketici güveni üzerinde pozitif bir etkisi vardır. H3: Firmanın reklamlarına yönelik tutum tüketici güvenini pozitif yönde etkilemektedir. H4: Firmanın reklamlarına yönelik tutum ile tüketici güveni arasında kurumsal itibarın aracı etkisi vardır.</vt:lpstr>
      <vt:lpstr>Tasarım ve Yöntem Araştırmanın Modeli ve Hipotezleri</vt:lpstr>
      <vt:lpstr>Bulgular ve Tartışma</vt:lpstr>
      <vt:lpstr>Bulgular ve Tartışma</vt:lpstr>
      <vt:lpstr>Slayt 15</vt:lpstr>
      <vt:lpstr>Slayt 16</vt:lpstr>
      <vt:lpstr>Hipotezlerin Testi</vt:lpstr>
      <vt:lpstr>Hipotezlerin Testi</vt:lpstr>
      <vt:lpstr>Hipotezlerin Testi</vt:lpstr>
      <vt:lpstr>Hipotezlerin Testi</vt:lpstr>
      <vt:lpstr>Hipotezlerin Testi</vt:lpstr>
      <vt:lpstr>Hipotezlerin Testi</vt:lpstr>
      <vt:lpstr>Hipotezlerin Testi</vt:lpstr>
      <vt:lpstr>Hipotezlerin Testi</vt:lpstr>
      <vt:lpstr>Sonuçlar</vt:lpstr>
      <vt:lpstr>Öneriler</vt:lpstr>
      <vt:lpstr>Kısıtlar ve Araştırmacılara Öneriler</vt:lpstr>
      <vt:lpstr>Slayt 28</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FİRMANIN YAPMIŞ OLDUĞU REKLAMLARA YÖNELİK TUTUM İLE TÜKETİCİ GÜVENİ DEĞİŞKENLERİ ARASINDA KURUMSAL İTİBARIN ARACI ETKİSİ</dc:title>
  <dc:creator>Fatih_KOÇ</dc:creator>
  <cp:lastModifiedBy>Fatih_KOÇ</cp:lastModifiedBy>
  <cp:revision>30</cp:revision>
  <dcterms:created xsi:type="dcterms:W3CDTF">2015-06-06T17:44:07Z</dcterms:created>
  <dcterms:modified xsi:type="dcterms:W3CDTF">2015-06-11T11:43:10Z</dcterms:modified>
</cp:coreProperties>
</file>