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1"/>
  </p:notesMasterIdLst>
  <p:handoutMasterIdLst>
    <p:handoutMasterId r:id="rId22"/>
  </p:handoutMasterIdLst>
  <p:sldIdLst>
    <p:sldId id="259" r:id="rId2"/>
    <p:sldId id="257" r:id="rId3"/>
    <p:sldId id="260" r:id="rId4"/>
    <p:sldId id="261" r:id="rId5"/>
    <p:sldId id="263" r:id="rId6"/>
    <p:sldId id="267" r:id="rId7"/>
    <p:sldId id="269" r:id="rId8"/>
    <p:sldId id="270" r:id="rId9"/>
    <p:sldId id="271" r:id="rId10"/>
    <p:sldId id="272" r:id="rId11"/>
    <p:sldId id="273" r:id="rId12"/>
    <p:sldId id="276" r:id="rId13"/>
    <p:sldId id="314" r:id="rId14"/>
    <p:sldId id="315" r:id="rId15"/>
    <p:sldId id="280" r:id="rId16"/>
    <p:sldId id="316" r:id="rId17"/>
    <p:sldId id="287" r:id="rId18"/>
    <p:sldId id="317" r:id="rId19"/>
    <p:sldId id="308" r:id="rId20"/>
  </p:sldIdLst>
  <p:sldSz cx="9144000" cy="6858000" type="screen4x3"/>
  <p:notesSz cx="6784975" cy="9906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vt" initials="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61" autoAdjust="0"/>
    <p:restoredTop sz="94660"/>
  </p:normalViewPr>
  <p:slideViewPr>
    <p:cSldViewPr>
      <p:cViewPr varScale="1">
        <p:scale>
          <a:sx n="50" d="100"/>
          <a:sy n="50" d="100"/>
        </p:scale>
        <p:origin x="-1291"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38" d="100"/>
          <a:sy n="38" d="100"/>
        </p:scale>
        <p:origin x="-2400" y="-58"/>
      </p:cViewPr>
      <p:guideLst>
        <p:guide orient="horz" pos="3120"/>
        <p:guide pos="2137"/>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0156" cy="4953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3249" y="0"/>
            <a:ext cx="2940156" cy="495300"/>
          </a:xfrm>
          <a:prstGeom prst="rect">
            <a:avLst/>
          </a:prstGeom>
        </p:spPr>
        <p:txBody>
          <a:bodyPr vert="horz" lIns="91440" tIns="45720" rIns="91440" bIns="45720" rtlCol="0"/>
          <a:lstStyle>
            <a:lvl1pPr algn="r">
              <a:defRPr sz="1200"/>
            </a:lvl1pPr>
          </a:lstStyle>
          <a:p>
            <a:fld id="{0760E5E8-F93E-44DA-8C7D-5DE2B422CE73}" type="datetimeFigureOut">
              <a:rPr lang="tr-TR" smtClean="0"/>
              <a:pPr/>
              <a:t>10.06.2015</a:t>
            </a:fld>
            <a:endParaRPr lang="tr-TR"/>
          </a:p>
        </p:txBody>
      </p:sp>
      <p:sp>
        <p:nvSpPr>
          <p:cNvPr id="4" name="Altbilgi Yer Tutucusu 3"/>
          <p:cNvSpPr>
            <a:spLocks noGrp="1"/>
          </p:cNvSpPr>
          <p:nvPr>
            <p:ph type="ftr" sz="quarter" idx="2"/>
          </p:nvPr>
        </p:nvSpPr>
        <p:spPr>
          <a:xfrm>
            <a:off x="0" y="9408981"/>
            <a:ext cx="2940156" cy="49530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3249" y="9408981"/>
            <a:ext cx="2940156" cy="495300"/>
          </a:xfrm>
          <a:prstGeom prst="rect">
            <a:avLst/>
          </a:prstGeom>
        </p:spPr>
        <p:txBody>
          <a:bodyPr vert="horz" lIns="91440" tIns="45720" rIns="91440" bIns="45720" rtlCol="0" anchor="b"/>
          <a:lstStyle>
            <a:lvl1pPr algn="r">
              <a:defRPr sz="1200"/>
            </a:lvl1pPr>
          </a:lstStyle>
          <a:p>
            <a:fld id="{3AFFCB3F-A977-4484-BFEC-6F3F102369B0}" type="slidenum">
              <a:rPr lang="tr-TR" smtClean="0"/>
              <a:pPr/>
              <a:t>‹#›</a:t>
            </a:fld>
            <a:endParaRPr lang="tr-TR"/>
          </a:p>
        </p:txBody>
      </p:sp>
    </p:spTree>
    <p:extLst>
      <p:ext uri="{BB962C8B-B14F-4D97-AF65-F5344CB8AC3E}">
        <p14:creationId xmlns:p14="http://schemas.microsoft.com/office/powerpoint/2010/main" xmlns="" val="29702767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0156" cy="4953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43249" y="0"/>
            <a:ext cx="2940156" cy="495300"/>
          </a:xfrm>
          <a:prstGeom prst="rect">
            <a:avLst/>
          </a:prstGeom>
        </p:spPr>
        <p:txBody>
          <a:bodyPr vert="horz" lIns="91440" tIns="45720" rIns="91440" bIns="45720" rtlCol="0"/>
          <a:lstStyle>
            <a:lvl1pPr algn="r">
              <a:defRPr sz="1200"/>
            </a:lvl1pPr>
          </a:lstStyle>
          <a:p>
            <a:fld id="{81A6F717-DADD-4864-BBE6-E7B540FF1D0F}" type="datetimeFigureOut">
              <a:rPr lang="tr-TR" smtClean="0"/>
              <a:pPr/>
              <a:t>10.06.2015</a:t>
            </a:fld>
            <a:endParaRPr lang="tr-TR"/>
          </a:p>
        </p:txBody>
      </p:sp>
      <p:sp>
        <p:nvSpPr>
          <p:cNvPr id="4" name="Slayt Görüntüsü Yer Tutucusu 3"/>
          <p:cNvSpPr>
            <a:spLocks noGrp="1" noRot="1" noChangeAspect="1"/>
          </p:cNvSpPr>
          <p:nvPr>
            <p:ph type="sldImg" idx="2"/>
          </p:nvPr>
        </p:nvSpPr>
        <p:spPr>
          <a:xfrm>
            <a:off x="915988" y="742950"/>
            <a:ext cx="4953000" cy="371475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8498" y="4705350"/>
            <a:ext cx="5427980" cy="44577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08981"/>
            <a:ext cx="2940156" cy="4953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43249" y="9408981"/>
            <a:ext cx="2940156" cy="495300"/>
          </a:xfrm>
          <a:prstGeom prst="rect">
            <a:avLst/>
          </a:prstGeom>
        </p:spPr>
        <p:txBody>
          <a:bodyPr vert="horz" lIns="91440" tIns="45720" rIns="91440" bIns="45720" rtlCol="0" anchor="b"/>
          <a:lstStyle>
            <a:lvl1pPr algn="r">
              <a:defRPr sz="1200"/>
            </a:lvl1pPr>
          </a:lstStyle>
          <a:p>
            <a:fld id="{4B75F210-1DDF-4A05-9E0A-91585090AF36}" type="slidenum">
              <a:rPr lang="tr-TR" smtClean="0"/>
              <a:pPr/>
              <a:t>‹#›</a:t>
            </a:fld>
            <a:endParaRPr lang="tr-TR"/>
          </a:p>
        </p:txBody>
      </p:sp>
    </p:spTree>
    <p:extLst>
      <p:ext uri="{BB962C8B-B14F-4D97-AF65-F5344CB8AC3E}">
        <p14:creationId xmlns:p14="http://schemas.microsoft.com/office/powerpoint/2010/main" xmlns="" val="2745188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4B75F210-1DDF-4A05-9E0A-91585090AF36}" type="slidenum">
              <a:rPr lang="tr-TR" smtClean="0"/>
              <a:pPr/>
              <a:t>1</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4B75F210-1DDF-4A05-9E0A-91585090AF36}" type="slidenum">
              <a:rPr lang="tr-TR" smtClean="0"/>
              <a:pPr/>
              <a:t>2</a:t>
            </a:fld>
            <a:endParaRPr lang="tr-TR"/>
          </a:p>
        </p:txBody>
      </p:sp>
    </p:spTree>
    <p:extLst>
      <p:ext uri="{BB962C8B-B14F-4D97-AF65-F5344CB8AC3E}">
        <p14:creationId xmlns:p14="http://schemas.microsoft.com/office/powerpoint/2010/main" xmlns="" val="2111199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4FDEB387-F91F-4AAC-92B1-9302D7D0F4A7}" type="datetime2">
              <a:rPr lang="tr-TR" smtClean="0"/>
              <a:pPr/>
              <a:t>10 Haziran 2015 Çarşamba</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F302176B-0E47-46AC-8F43-DAB4B8A37D06}"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C9E8784-E35B-4848-B4FE-597284EEA17B}" type="datetime2">
              <a:rPr lang="tr-TR" smtClean="0"/>
              <a:pPr/>
              <a:t>10 Haziran 2015 Çarşamba</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185A88B-3FAE-4A3F-B368-01A7FD4B4AAF}" type="datetime2">
              <a:rPr lang="tr-TR" smtClean="0"/>
              <a:pPr/>
              <a:t>10 Haziran 2015 Çarşamba</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DCA0E24A-4C3C-488C-8313-9E40410B50E7}" type="datetime2">
              <a:rPr lang="tr-TR" smtClean="0"/>
              <a:pPr/>
              <a:t>10 Haziran 2015 Çarşamba</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B623AC5B-60AF-49E3-A6DF-8D8128A4EA50}" type="datetime2">
              <a:rPr lang="tr-TR" smtClean="0"/>
              <a:pPr/>
              <a:t>10 Haziran 2015 Çarşamba</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54CD3E46-1CF6-4F5B-9800-033DAF36971C}" type="datetime2">
              <a:rPr lang="tr-TR" smtClean="0"/>
              <a:pPr/>
              <a:t>10 Haziran 2015 Çarşamba</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11023A1A-2604-42B2-AB52-08053ACDFFC4}" type="datetime2">
              <a:rPr lang="tr-TR" smtClean="0"/>
              <a:pPr/>
              <a:t>10 Haziran 2015 Çarşamba</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311F9CA8-6E4F-4A95-8206-1F7AABA9BA8A}" type="datetime2">
              <a:rPr lang="tr-TR" smtClean="0"/>
              <a:pPr/>
              <a:t>10 Haziran 2015 Çarşamba</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48C1FB-43B6-46B9-8BEF-A119C058D2FF}" type="datetime2">
              <a:rPr lang="tr-TR" smtClean="0"/>
              <a:pPr/>
              <a:t>10 Haziran 2015 Çarşamba</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593BF6E1-6C97-46FE-809C-DA4D96C65FF4}" type="datetime2">
              <a:rPr lang="tr-TR" smtClean="0"/>
              <a:pPr/>
              <a:t>10 Haziran 2015 Çarşamba</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1036D4D8-99E4-4AF5-A12E-A7BEF2571C37}" type="datetime2">
              <a:rPr lang="tr-TR" smtClean="0"/>
              <a:pPr/>
              <a:t>10 Haziran 2015 Çarşamba</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F302176B-0E47-46AC-8F43-DAB4B8A37D06}"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5D53C5E-04AE-447D-B2AA-03CD334BB7E4}" type="datetime2">
              <a:rPr lang="tr-TR" smtClean="0"/>
              <a:pPr/>
              <a:t>10 Haziran 2015 Çarşamba</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02176B-0E47-46AC-8F43-DAB4B8A37D06}"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052736"/>
            <a:ext cx="8229600" cy="5271864"/>
          </a:xfrm>
        </p:spPr>
        <p:txBody>
          <a:bodyPr/>
          <a:lstStyle/>
          <a:p>
            <a:pPr marL="0" indent="0" algn="ctr">
              <a:buNone/>
            </a:pPr>
            <a:endParaRPr lang="tr-TR" dirty="0" smtClean="0"/>
          </a:p>
          <a:p>
            <a:pPr marL="0" indent="0" algn="ctr">
              <a:buNone/>
            </a:pPr>
            <a:endParaRPr lang="tr-TR" b="1" dirty="0" smtClean="0"/>
          </a:p>
          <a:p>
            <a:pPr marL="0" indent="0" algn="ctr">
              <a:buNone/>
            </a:pPr>
            <a:r>
              <a:rPr lang="tr-TR" b="1" dirty="0" smtClean="0"/>
              <a:t>KÜRESELLEŞME VE KÜRESEL MARKA ALGISININ SATIN ALMA NİYETİ ÜZERİNE ETKİSİ</a:t>
            </a:r>
          </a:p>
          <a:p>
            <a:pPr marL="0" indent="0" algn="ctr">
              <a:buNone/>
            </a:pPr>
            <a:endParaRPr lang="tr-TR" dirty="0"/>
          </a:p>
          <a:p>
            <a:pPr marL="0" indent="0" algn="ctr">
              <a:buNone/>
            </a:pPr>
            <a:endParaRPr lang="tr-TR" dirty="0" smtClean="0"/>
          </a:p>
          <a:p>
            <a:pPr marL="0" indent="0" algn="ctr">
              <a:buNone/>
            </a:pPr>
            <a:endParaRPr lang="tr-TR" dirty="0" smtClean="0"/>
          </a:p>
          <a:p>
            <a:pPr marL="0" indent="0" algn="ctr">
              <a:buNone/>
            </a:pPr>
            <a:r>
              <a:rPr lang="tr-TR" dirty="0" smtClean="0"/>
              <a:t>DOÇ. DR. ERCAN TAŞKIN</a:t>
            </a:r>
          </a:p>
          <a:p>
            <a:pPr marL="0" indent="0" algn="ctr">
              <a:buNone/>
            </a:pPr>
            <a:r>
              <a:rPr lang="tr-TR" dirty="0" smtClean="0"/>
              <a:t>ARAŞ. GÖR. CEVAT SÖYLEMEZ</a:t>
            </a:r>
            <a:endParaRPr lang="tr-TR" dirty="0"/>
          </a:p>
        </p:txBody>
      </p:sp>
      <p:sp>
        <p:nvSpPr>
          <p:cNvPr id="4" name="Veri Yer Tutucusu 3"/>
          <p:cNvSpPr>
            <a:spLocks noGrp="1"/>
          </p:cNvSpPr>
          <p:nvPr>
            <p:ph type="dt" sz="half" idx="10"/>
          </p:nvPr>
        </p:nvSpPr>
        <p:spPr/>
        <p:txBody>
          <a:bodyPr/>
          <a:lstStyle/>
          <a:p>
            <a:fld id="{D142B95C-8C96-4FE7-8849-43186FBA6C59}" type="datetime2">
              <a:rPr lang="tr-TR" smtClean="0"/>
              <a:pPr/>
              <a:t>11 Haziran 2015 Perşembe</a:t>
            </a:fld>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a:t>
            </a:fld>
            <a:endParaRPr lang="tr-TR"/>
          </a:p>
        </p:txBody>
      </p:sp>
    </p:spTree>
    <p:extLst>
      <p:ext uri="{BB962C8B-B14F-4D97-AF65-F5344CB8AC3E}">
        <p14:creationId xmlns:p14="http://schemas.microsoft.com/office/powerpoint/2010/main" xmlns="" val="656940760"/>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just"/>
            <a:r>
              <a:rPr lang="tr-TR" sz="3600" dirty="0" smtClean="0"/>
              <a:t>Araştırmanın </a:t>
            </a:r>
            <a:r>
              <a:rPr lang="tr-TR" sz="3600" dirty="0"/>
              <a:t>Yöntemi</a:t>
            </a:r>
          </a:p>
        </p:txBody>
      </p:sp>
      <p:sp>
        <p:nvSpPr>
          <p:cNvPr id="3" name="İçerik Yer Tutucusu 2"/>
          <p:cNvSpPr>
            <a:spLocks noGrp="1"/>
          </p:cNvSpPr>
          <p:nvPr>
            <p:ph idx="1"/>
          </p:nvPr>
        </p:nvSpPr>
        <p:spPr/>
        <p:txBody>
          <a:bodyPr>
            <a:normAutofit/>
          </a:bodyPr>
          <a:lstStyle/>
          <a:p>
            <a:pPr marL="0" indent="0" algn="just">
              <a:buNone/>
            </a:pPr>
            <a:r>
              <a:rPr lang="tr-TR" sz="2000" b="1" dirty="0" smtClean="0">
                <a:solidFill>
                  <a:srgbClr val="FF0000"/>
                </a:solidFill>
              </a:rPr>
              <a:t>3.Verilerin Analizi</a:t>
            </a:r>
          </a:p>
          <a:p>
            <a:pPr marL="0" indent="0" algn="just">
              <a:buNone/>
            </a:pPr>
            <a:endParaRPr lang="tr-TR" sz="2000" b="1" dirty="0" smtClean="0">
              <a:solidFill>
                <a:srgbClr val="FF0000"/>
              </a:solidFill>
            </a:endParaRPr>
          </a:p>
          <a:p>
            <a:pPr algn="just"/>
            <a:r>
              <a:rPr lang="tr-TR" sz="2000" dirty="0" smtClean="0"/>
              <a:t>SPSS </a:t>
            </a:r>
            <a:r>
              <a:rPr lang="tr-TR" sz="2000" dirty="0"/>
              <a:t>18.0 </a:t>
            </a:r>
            <a:endParaRPr lang="tr-TR" sz="2000" dirty="0" smtClean="0"/>
          </a:p>
          <a:p>
            <a:pPr algn="just"/>
            <a:r>
              <a:rPr lang="tr-TR" sz="2000" dirty="0"/>
              <a:t>değişkenlerinin güvenilirlik </a:t>
            </a:r>
            <a:r>
              <a:rPr lang="tr-TR" sz="2000" dirty="0" smtClean="0"/>
              <a:t>analizleri </a:t>
            </a:r>
            <a:r>
              <a:rPr lang="tr-TR" sz="2000" dirty="0" err="1" smtClean="0"/>
              <a:t>Cronbach’s</a:t>
            </a:r>
            <a:r>
              <a:rPr lang="tr-TR" sz="2000" dirty="0" smtClean="0"/>
              <a:t> Alpha</a:t>
            </a:r>
          </a:p>
          <a:p>
            <a:pPr algn="just"/>
            <a:r>
              <a:rPr lang="tr-TR" sz="2000" dirty="0" smtClean="0"/>
              <a:t>katılımcıların </a:t>
            </a:r>
            <a:r>
              <a:rPr lang="tr-TR" sz="2000" dirty="0"/>
              <a:t>demografik </a:t>
            </a:r>
            <a:r>
              <a:rPr lang="tr-TR" sz="2000" dirty="0" smtClean="0"/>
              <a:t>özellikleri (yüzde ve frekans)</a:t>
            </a:r>
          </a:p>
          <a:p>
            <a:pPr algn="just"/>
            <a:r>
              <a:rPr lang="tr-TR" sz="2000" dirty="0" smtClean="0"/>
              <a:t>tanımlayıcı </a:t>
            </a:r>
            <a:r>
              <a:rPr lang="tr-TR" sz="2000" dirty="0"/>
              <a:t>istatistiksel </a:t>
            </a:r>
            <a:r>
              <a:rPr lang="tr-TR" sz="2000" dirty="0" smtClean="0"/>
              <a:t>bulgular (korelasyon </a:t>
            </a:r>
            <a:r>
              <a:rPr lang="tr-TR" sz="2000" dirty="0"/>
              <a:t>ve regresyon </a:t>
            </a:r>
            <a:r>
              <a:rPr lang="tr-TR" sz="2000" dirty="0" smtClean="0"/>
              <a:t>analizi) </a:t>
            </a:r>
            <a:endParaRPr lang="tr-TR" sz="2000" dirty="0"/>
          </a:p>
          <a:p>
            <a:pPr marL="0" indent="0" algn="just">
              <a:buNone/>
            </a:pPr>
            <a:endParaRPr lang="tr-TR" sz="2000" dirty="0" smtClean="0"/>
          </a:p>
          <a:p>
            <a:pPr marL="0" indent="0" algn="just">
              <a:buNone/>
            </a:pPr>
            <a:endParaRPr lang="tr-TR" sz="2000" dirty="0"/>
          </a:p>
        </p:txBody>
      </p:sp>
      <p:sp>
        <p:nvSpPr>
          <p:cNvPr id="4" name="Veri Yer Tutucusu 3"/>
          <p:cNvSpPr>
            <a:spLocks noGrp="1"/>
          </p:cNvSpPr>
          <p:nvPr>
            <p:ph type="dt" sz="half" idx="10"/>
          </p:nvPr>
        </p:nvSpPr>
        <p:spPr/>
        <p:txBody>
          <a:bodyPr/>
          <a:lstStyle/>
          <a:p>
            <a:fld id="{6A2AC65D-921A-42A0-BD0A-8B435BB5FC77}" type="datetime2">
              <a:rPr lang="tr-TR" smtClean="0"/>
              <a:pPr/>
              <a:t>11 Haziran 2015 Perşembe</a:t>
            </a:fld>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10</a:t>
            </a:fld>
            <a:endParaRPr lang="tr-TR"/>
          </a:p>
        </p:txBody>
      </p:sp>
    </p:spTree>
    <p:extLst>
      <p:ext uri="{BB962C8B-B14F-4D97-AF65-F5344CB8AC3E}">
        <p14:creationId xmlns:p14="http://schemas.microsoft.com/office/powerpoint/2010/main" xmlns="" val="21316875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just"/>
            <a:r>
              <a:rPr lang="tr-TR" sz="3600" dirty="0" smtClean="0"/>
              <a:t>Araştırmanın </a:t>
            </a:r>
            <a:r>
              <a:rPr lang="tr-TR" sz="3600" dirty="0"/>
              <a:t>Yöntemi</a:t>
            </a:r>
          </a:p>
        </p:txBody>
      </p:sp>
      <p:sp>
        <p:nvSpPr>
          <p:cNvPr id="3" name="İçerik Yer Tutucusu 2"/>
          <p:cNvSpPr>
            <a:spLocks noGrp="1"/>
          </p:cNvSpPr>
          <p:nvPr>
            <p:ph idx="1"/>
          </p:nvPr>
        </p:nvSpPr>
        <p:spPr/>
        <p:txBody>
          <a:bodyPr>
            <a:normAutofit/>
          </a:bodyPr>
          <a:lstStyle/>
          <a:p>
            <a:pPr marL="0" indent="0" algn="just">
              <a:buNone/>
            </a:pPr>
            <a:r>
              <a:rPr lang="tr-TR" sz="2000" b="1" dirty="0">
                <a:solidFill>
                  <a:srgbClr val="FF0000"/>
                </a:solidFill>
              </a:rPr>
              <a:t>4</a:t>
            </a:r>
            <a:r>
              <a:rPr lang="tr-TR" sz="2000" b="1" dirty="0" smtClean="0">
                <a:solidFill>
                  <a:srgbClr val="FF0000"/>
                </a:solidFill>
              </a:rPr>
              <a:t>. </a:t>
            </a:r>
            <a:r>
              <a:rPr lang="tr-TR" sz="2000" b="1" dirty="0">
                <a:solidFill>
                  <a:srgbClr val="FF0000"/>
                </a:solidFill>
              </a:rPr>
              <a:t>Araştırma Değişkenlerinin Ölçümü</a:t>
            </a:r>
          </a:p>
          <a:p>
            <a:pPr algn="just"/>
            <a:r>
              <a:rPr lang="tr-TR" sz="2000" u="sng" dirty="0"/>
              <a:t>Küreselleşme tutumu: </a:t>
            </a:r>
            <a:r>
              <a:rPr lang="tr-TR" sz="2000" dirty="0" err="1"/>
              <a:t>Riefler’in</a:t>
            </a:r>
            <a:r>
              <a:rPr lang="tr-TR" sz="2000" dirty="0"/>
              <a:t> (2012) </a:t>
            </a:r>
            <a:r>
              <a:rPr lang="tr-TR" sz="2000" dirty="0" err="1"/>
              <a:t>Spears</a:t>
            </a:r>
            <a:r>
              <a:rPr lang="tr-TR" sz="2000" dirty="0"/>
              <a:t> </a:t>
            </a:r>
            <a:r>
              <a:rPr lang="tr-TR" sz="2000" dirty="0" err="1"/>
              <a:t>vd</a:t>
            </a:r>
            <a:r>
              <a:rPr lang="tr-TR" sz="2000" dirty="0"/>
              <a:t>.’</a:t>
            </a:r>
            <a:r>
              <a:rPr lang="tr-TR" sz="2000" dirty="0" err="1"/>
              <a:t>nin</a:t>
            </a:r>
            <a:r>
              <a:rPr lang="tr-TR" sz="2000" dirty="0"/>
              <a:t> (2004) çalışmasından uyarladığı haliyle ve 3 ifade yer almaktadır. </a:t>
            </a:r>
            <a:endParaRPr lang="tr-TR" sz="2000" dirty="0" smtClean="0"/>
          </a:p>
          <a:p>
            <a:pPr algn="just"/>
            <a:endParaRPr lang="tr-TR" sz="2000" dirty="0"/>
          </a:p>
          <a:p>
            <a:pPr algn="just"/>
            <a:r>
              <a:rPr lang="tr-TR" sz="2000" u="sng" dirty="0" smtClean="0"/>
              <a:t>Küresel </a:t>
            </a:r>
            <a:r>
              <a:rPr lang="tr-TR" sz="2000" u="sng" dirty="0"/>
              <a:t>marka tutumu: </a:t>
            </a:r>
            <a:r>
              <a:rPr lang="tr-TR" sz="2000" dirty="0" err="1"/>
              <a:t>Alden</a:t>
            </a:r>
            <a:r>
              <a:rPr lang="tr-TR" sz="2000" dirty="0"/>
              <a:t> vd. (2006)’den uyarlanmış iki ifade yer almaktadır</a:t>
            </a:r>
            <a:r>
              <a:rPr lang="tr-TR" sz="2000" dirty="0" smtClean="0"/>
              <a:t>.</a:t>
            </a:r>
          </a:p>
          <a:p>
            <a:pPr algn="just"/>
            <a:endParaRPr lang="tr-TR" sz="2000" dirty="0"/>
          </a:p>
          <a:p>
            <a:pPr algn="just"/>
            <a:r>
              <a:rPr lang="tr-TR" sz="2000" u="sng" dirty="0" smtClean="0"/>
              <a:t>Markanın </a:t>
            </a:r>
            <a:r>
              <a:rPr lang="tr-TR" sz="2000" u="sng" dirty="0"/>
              <a:t>küresellik algısı: </a:t>
            </a:r>
            <a:r>
              <a:rPr lang="tr-TR" sz="2000" dirty="0" err="1"/>
              <a:t>Batra</a:t>
            </a:r>
            <a:r>
              <a:rPr lang="tr-TR" sz="2000" dirty="0"/>
              <a:t> vd. (2000)’</a:t>
            </a:r>
            <a:r>
              <a:rPr lang="tr-TR" sz="2000" dirty="0" err="1"/>
              <a:t>nin</a:t>
            </a:r>
            <a:r>
              <a:rPr lang="tr-TR" sz="2000" dirty="0"/>
              <a:t> yapmış oldukları çalışmadan uyarlanmıştır ve 3 ifadeden oluşmaktadır. </a:t>
            </a:r>
            <a:endParaRPr lang="tr-TR" sz="2000" dirty="0" smtClean="0"/>
          </a:p>
          <a:p>
            <a:pPr algn="just"/>
            <a:endParaRPr lang="tr-TR" sz="2000" dirty="0"/>
          </a:p>
          <a:p>
            <a:pPr algn="just"/>
            <a:r>
              <a:rPr lang="tr-TR" sz="2000" u="sng" dirty="0"/>
              <a:t>Küresel marka satın alma niyeti: </a:t>
            </a:r>
            <a:r>
              <a:rPr lang="tr-TR" sz="2000" dirty="0" err="1"/>
              <a:t>Dodds</a:t>
            </a:r>
            <a:r>
              <a:rPr lang="tr-TR" sz="2000" dirty="0"/>
              <a:t> vd. (1991)’</a:t>
            </a:r>
            <a:r>
              <a:rPr lang="tr-TR" sz="2000" dirty="0" err="1"/>
              <a:t>nin</a:t>
            </a:r>
            <a:r>
              <a:rPr lang="tr-TR" sz="2000" dirty="0"/>
              <a:t> </a:t>
            </a:r>
            <a:r>
              <a:rPr lang="tr-TR" sz="2000" dirty="0" smtClean="0"/>
              <a:t>çalışmasından </a:t>
            </a:r>
            <a:r>
              <a:rPr lang="tr-TR" sz="2000" dirty="0"/>
              <a:t>elde edilerek uyarlanmıştır ve 3 ifadeden oluşmaktadır. </a:t>
            </a:r>
          </a:p>
          <a:p>
            <a:pPr marL="0" indent="0" algn="just">
              <a:buNone/>
            </a:pPr>
            <a:endParaRPr lang="tr-TR" sz="2000" dirty="0"/>
          </a:p>
          <a:p>
            <a:pPr marL="0" indent="0" algn="just">
              <a:buNone/>
            </a:pPr>
            <a:endParaRPr lang="tr-TR" sz="2000" dirty="0"/>
          </a:p>
        </p:txBody>
      </p:sp>
      <p:sp>
        <p:nvSpPr>
          <p:cNvPr id="4" name="Veri Yer Tutucusu 3"/>
          <p:cNvSpPr>
            <a:spLocks noGrp="1"/>
          </p:cNvSpPr>
          <p:nvPr>
            <p:ph type="dt" sz="half" idx="10"/>
          </p:nvPr>
        </p:nvSpPr>
        <p:spPr/>
        <p:txBody>
          <a:bodyPr/>
          <a:lstStyle/>
          <a:p>
            <a:fld id="{6A2AC65D-921A-42A0-BD0A-8B435BB5FC77}" type="datetime2">
              <a:rPr lang="tr-TR" smtClean="0"/>
              <a:pPr/>
              <a:t>10 Haziran 2015 Çarşamba</a:t>
            </a:fld>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11</a:t>
            </a:fld>
            <a:endParaRPr lang="tr-TR"/>
          </a:p>
        </p:txBody>
      </p:sp>
    </p:spTree>
    <p:extLst>
      <p:ext uri="{BB962C8B-B14F-4D97-AF65-F5344CB8AC3E}">
        <p14:creationId xmlns:p14="http://schemas.microsoft.com/office/powerpoint/2010/main" xmlns="" val="21316875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564672"/>
          </a:xfrm>
        </p:spPr>
        <p:txBody>
          <a:bodyPr>
            <a:normAutofit fontScale="90000"/>
          </a:bodyPr>
          <a:lstStyle/>
          <a:p>
            <a:pPr algn="just"/>
            <a:r>
              <a:rPr lang="tr-TR" sz="3600" dirty="0" smtClean="0"/>
              <a:t>Araştırma </a:t>
            </a:r>
            <a:r>
              <a:rPr lang="tr-TR" sz="3600" dirty="0"/>
              <a:t>Bulgularının Analizi</a:t>
            </a:r>
          </a:p>
        </p:txBody>
      </p:sp>
      <p:sp>
        <p:nvSpPr>
          <p:cNvPr id="3" name="İçerik Yer Tutucusu 2"/>
          <p:cNvSpPr>
            <a:spLocks noGrp="1"/>
          </p:cNvSpPr>
          <p:nvPr>
            <p:ph idx="1"/>
          </p:nvPr>
        </p:nvSpPr>
        <p:spPr>
          <a:xfrm>
            <a:off x="457200" y="1340768"/>
            <a:ext cx="8229600" cy="4983832"/>
          </a:xfrm>
        </p:spPr>
        <p:txBody>
          <a:bodyPr>
            <a:normAutofit/>
          </a:bodyPr>
          <a:lstStyle/>
          <a:p>
            <a:pPr marL="0" indent="0">
              <a:buNone/>
            </a:pPr>
            <a:r>
              <a:rPr lang="tr-TR" sz="2000" dirty="0" smtClean="0"/>
              <a:t>Demografik </a:t>
            </a:r>
            <a:r>
              <a:rPr lang="tr-TR" sz="2000" dirty="0"/>
              <a:t>Değişkenlere İlişkin Frekans ve Yüzde Dağılımı</a:t>
            </a:r>
          </a:p>
          <a:p>
            <a:pPr marL="0" indent="0" algn="just">
              <a:buNone/>
            </a:pPr>
            <a:endParaRPr lang="tr-TR" sz="2000" dirty="0"/>
          </a:p>
          <a:p>
            <a:pPr marL="0" indent="0" algn="just">
              <a:buNone/>
            </a:pPr>
            <a:endParaRPr lang="tr-TR" sz="2000" dirty="0"/>
          </a:p>
        </p:txBody>
      </p:sp>
      <p:sp>
        <p:nvSpPr>
          <p:cNvPr id="4" name="Veri Yer Tutucusu 3"/>
          <p:cNvSpPr>
            <a:spLocks noGrp="1"/>
          </p:cNvSpPr>
          <p:nvPr>
            <p:ph type="dt" sz="half" idx="10"/>
          </p:nvPr>
        </p:nvSpPr>
        <p:spPr/>
        <p:txBody>
          <a:bodyPr/>
          <a:lstStyle/>
          <a:p>
            <a:fld id="{6A2AC65D-921A-42A0-BD0A-8B435BB5FC77}" type="datetime2">
              <a:rPr lang="tr-TR" smtClean="0"/>
              <a:pPr/>
              <a:t>10 Haziran 2015 Çarşamba</a:t>
            </a:fld>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12</a:t>
            </a:fld>
            <a:endParaRPr lang="tr-TR"/>
          </a:p>
        </p:txBody>
      </p:sp>
      <p:graphicFrame>
        <p:nvGraphicFramePr>
          <p:cNvPr id="7" name="Tablo 6"/>
          <p:cNvGraphicFramePr>
            <a:graphicFrameLocks noGrp="1"/>
          </p:cNvGraphicFramePr>
          <p:nvPr>
            <p:extLst>
              <p:ext uri="{D42A27DB-BD31-4B8C-83A1-F6EECF244321}">
                <p14:modId xmlns:p14="http://schemas.microsoft.com/office/powerpoint/2010/main" xmlns="" val="3398100939"/>
              </p:ext>
            </p:extLst>
          </p:nvPr>
        </p:nvGraphicFramePr>
        <p:xfrm>
          <a:off x="539552" y="1844824"/>
          <a:ext cx="6984775" cy="4608514"/>
        </p:xfrm>
        <a:graphic>
          <a:graphicData uri="http://schemas.openxmlformats.org/drawingml/2006/table">
            <a:tbl>
              <a:tblPr firstRow="1" firstCol="1" bandRow="1" bandCol="1"/>
              <a:tblGrid>
                <a:gridCol w="1359510"/>
                <a:gridCol w="948722"/>
                <a:gridCol w="1096829"/>
                <a:gridCol w="1455918"/>
                <a:gridCol w="1053515"/>
                <a:gridCol w="1070281"/>
              </a:tblGrid>
              <a:tr h="289216">
                <a:tc>
                  <a:txBody>
                    <a:bodyPr/>
                    <a:lstStyle/>
                    <a:p>
                      <a:pPr algn="just">
                        <a:lnSpc>
                          <a:spcPct val="115000"/>
                        </a:lnSpc>
                        <a:spcAft>
                          <a:spcPts val="600"/>
                        </a:spcAft>
                      </a:pPr>
                      <a:r>
                        <a:rPr lang="tr-TR" sz="1000" b="1" dirty="0">
                          <a:effectLst/>
                          <a:latin typeface="Times New Roman"/>
                          <a:ea typeface="Calibri"/>
                          <a:cs typeface="Arial"/>
                        </a:rPr>
                        <a:t> </a:t>
                      </a:r>
                      <a:endParaRPr lang="tr-TR" sz="1100" dirty="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000" b="1">
                          <a:effectLst/>
                          <a:latin typeface="Times New Roman"/>
                          <a:ea typeface="Calibri"/>
                          <a:cs typeface="Arial"/>
                        </a:rPr>
                        <a:t>Frekans</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000" b="1">
                          <a:effectLst/>
                          <a:latin typeface="Times New Roman"/>
                          <a:ea typeface="Calibri"/>
                          <a:cs typeface="Arial"/>
                        </a:rPr>
                        <a:t>%</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000" b="1">
                          <a:effectLst/>
                          <a:latin typeface="Times New Roman"/>
                          <a:ea typeface="Calibri"/>
                          <a:cs typeface="Arial"/>
                        </a:rPr>
                        <a:t> </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000" b="1">
                          <a:effectLst/>
                          <a:latin typeface="Times New Roman"/>
                          <a:ea typeface="Calibri"/>
                          <a:cs typeface="Arial"/>
                        </a:rPr>
                        <a:t>Frekans</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000" b="1">
                          <a:effectLst/>
                          <a:latin typeface="Times New Roman"/>
                          <a:ea typeface="Calibri"/>
                          <a:cs typeface="Arial"/>
                        </a:rPr>
                        <a:t>%</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216">
                <a:tc gridSpan="3">
                  <a:txBody>
                    <a:bodyPr/>
                    <a:lstStyle/>
                    <a:p>
                      <a:pPr marR="38100">
                        <a:lnSpc>
                          <a:spcPct val="115000"/>
                        </a:lnSpc>
                        <a:spcAft>
                          <a:spcPts val="600"/>
                        </a:spcAft>
                      </a:pPr>
                      <a:r>
                        <a:rPr lang="tr-TR" sz="1000" b="1">
                          <a:effectLst/>
                          <a:latin typeface="Times New Roman"/>
                          <a:ea typeface="Calibri"/>
                          <a:cs typeface="Arial"/>
                        </a:rPr>
                        <a:t>Cinsiyet</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tr-TR"/>
                    </a:p>
                  </a:txBody>
                  <a:tcPr/>
                </a:tc>
                <a:tc hMerge="1">
                  <a:txBody>
                    <a:bodyPr/>
                    <a:lstStyle/>
                    <a:p>
                      <a:endParaRPr lang="tr-TR"/>
                    </a:p>
                  </a:txBody>
                  <a:tcPr/>
                </a:tc>
                <a:tc gridSpan="3">
                  <a:txBody>
                    <a:bodyPr/>
                    <a:lstStyle/>
                    <a:p>
                      <a:pPr marR="38100">
                        <a:lnSpc>
                          <a:spcPct val="115000"/>
                        </a:lnSpc>
                        <a:spcAft>
                          <a:spcPts val="600"/>
                        </a:spcAft>
                      </a:pPr>
                      <a:r>
                        <a:rPr lang="tr-TR" sz="1000" b="1">
                          <a:effectLst/>
                          <a:latin typeface="Times New Roman"/>
                          <a:ea typeface="Calibri"/>
                          <a:cs typeface="Arial"/>
                        </a:rPr>
                        <a:t>Aile Gelir Düzeyi</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tr-TR"/>
                    </a:p>
                  </a:txBody>
                  <a:tcPr/>
                </a:tc>
                <a:tc hMerge="1">
                  <a:txBody>
                    <a:bodyPr/>
                    <a:lstStyle/>
                    <a:p>
                      <a:endParaRPr lang="tr-TR"/>
                    </a:p>
                  </a:txBody>
                  <a:tcPr/>
                </a:tc>
              </a:tr>
              <a:tr h="289216">
                <a:tc>
                  <a:txBody>
                    <a:bodyPr/>
                    <a:lstStyle/>
                    <a:p>
                      <a:pPr>
                        <a:lnSpc>
                          <a:spcPct val="115000"/>
                        </a:lnSpc>
                        <a:spcAft>
                          <a:spcPts val="600"/>
                        </a:spcAft>
                      </a:pPr>
                      <a:r>
                        <a:rPr lang="tr-TR" sz="1000">
                          <a:effectLst/>
                          <a:latin typeface="Times New Roman"/>
                          <a:ea typeface="Calibri"/>
                          <a:cs typeface="Arial"/>
                        </a:rPr>
                        <a:t>Kadın</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dirty="0">
                          <a:solidFill>
                            <a:srgbClr val="000000"/>
                          </a:solidFill>
                          <a:effectLst/>
                          <a:latin typeface="Times New Roman"/>
                          <a:ea typeface="Calibri"/>
                          <a:cs typeface="Arial"/>
                        </a:rPr>
                        <a:t>115</a:t>
                      </a:r>
                      <a:endParaRPr lang="tr-TR" sz="1100" dirty="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33,4</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tr-TR" sz="1000">
                          <a:effectLst/>
                          <a:latin typeface="Times New Roman"/>
                          <a:ea typeface="Calibri"/>
                          <a:cs typeface="Arial"/>
                        </a:rPr>
                        <a:t>2700 ve altı</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115</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33,4</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216">
                <a:tc>
                  <a:txBody>
                    <a:bodyPr/>
                    <a:lstStyle/>
                    <a:p>
                      <a:pPr>
                        <a:lnSpc>
                          <a:spcPct val="115000"/>
                        </a:lnSpc>
                        <a:spcAft>
                          <a:spcPts val="600"/>
                        </a:spcAft>
                      </a:pPr>
                      <a:r>
                        <a:rPr lang="tr-TR" sz="1000">
                          <a:effectLst/>
                          <a:latin typeface="Times New Roman"/>
                          <a:ea typeface="Calibri"/>
                          <a:cs typeface="Arial"/>
                        </a:rPr>
                        <a:t>Erkek</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229</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66,6</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tr-TR" sz="1000">
                          <a:effectLst/>
                          <a:latin typeface="Times New Roman"/>
                          <a:ea typeface="Calibri"/>
                          <a:cs typeface="Arial"/>
                        </a:rPr>
                        <a:t>2701-4000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92</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26,7</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216">
                <a:tc>
                  <a:txBody>
                    <a:bodyPr/>
                    <a:lstStyle/>
                    <a:p>
                      <a:pPr>
                        <a:lnSpc>
                          <a:spcPct val="115000"/>
                        </a:lnSpc>
                        <a:spcAft>
                          <a:spcPts val="600"/>
                        </a:spcAft>
                      </a:pPr>
                      <a:r>
                        <a:rPr lang="tr-TR" sz="1000">
                          <a:effectLst/>
                          <a:latin typeface="Times New Roman"/>
                          <a:ea typeface="Calibri"/>
                          <a:cs typeface="Arial"/>
                        </a:rPr>
                        <a:t>Toplam</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344</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100,0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tr-TR" sz="1000">
                          <a:effectLst/>
                          <a:latin typeface="Times New Roman"/>
                          <a:ea typeface="Calibri"/>
                          <a:cs typeface="Arial"/>
                        </a:rPr>
                        <a:t>4001-5300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64</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18,6</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216">
                <a:tc gridSpan="3">
                  <a:txBody>
                    <a:bodyPr/>
                    <a:lstStyle/>
                    <a:p>
                      <a:pPr marR="38100">
                        <a:lnSpc>
                          <a:spcPct val="115000"/>
                        </a:lnSpc>
                        <a:spcAft>
                          <a:spcPts val="600"/>
                        </a:spcAft>
                      </a:pPr>
                      <a:r>
                        <a:rPr lang="tr-TR" sz="1000" b="1">
                          <a:effectLst/>
                          <a:latin typeface="Times New Roman"/>
                          <a:ea typeface="Calibri"/>
                          <a:cs typeface="Arial"/>
                        </a:rPr>
                        <a:t>Medeni Durum</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tr-TR"/>
                    </a:p>
                  </a:txBody>
                  <a:tcPr/>
                </a:tc>
                <a:tc hMerge="1">
                  <a:txBody>
                    <a:bodyPr/>
                    <a:lstStyle/>
                    <a:p>
                      <a:endParaRPr lang="tr-TR"/>
                    </a:p>
                  </a:txBody>
                  <a:tcPr/>
                </a:tc>
                <a:tc>
                  <a:txBody>
                    <a:bodyPr/>
                    <a:lstStyle/>
                    <a:p>
                      <a:pPr>
                        <a:lnSpc>
                          <a:spcPct val="115000"/>
                        </a:lnSpc>
                        <a:spcAft>
                          <a:spcPts val="600"/>
                        </a:spcAft>
                      </a:pPr>
                      <a:r>
                        <a:rPr lang="tr-TR" sz="1000">
                          <a:effectLst/>
                          <a:latin typeface="Times New Roman"/>
                          <a:ea typeface="Calibri"/>
                          <a:cs typeface="Arial"/>
                        </a:rPr>
                        <a:t>5301-6600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38</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11,0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216">
                <a:tc>
                  <a:txBody>
                    <a:bodyPr/>
                    <a:lstStyle/>
                    <a:p>
                      <a:pPr>
                        <a:lnSpc>
                          <a:spcPct val="115000"/>
                        </a:lnSpc>
                        <a:spcAft>
                          <a:spcPts val="600"/>
                        </a:spcAft>
                      </a:pPr>
                      <a:r>
                        <a:rPr lang="tr-TR" sz="1000">
                          <a:effectLst/>
                          <a:latin typeface="Times New Roman"/>
                          <a:ea typeface="Calibri"/>
                          <a:cs typeface="Arial"/>
                        </a:rPr>
                        <a:t>Evli</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209</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60,8</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tr-TR" sz="1000">
                          <a:effectLst/>
                          <a:latin typeface="Times New Roman"/>
                          <a:ea typeface="Calibri"/>
                          <a:cs typeface="Arial"/>
                        </a:rPr>
                        <a:t>6601 ve üzeri</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35</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10,2</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216">
                <a:tc>
                  <a:txBody>
                    <a:bodyPr/>
                    <a:lstStyle/>
                    <a:p>
                      <a:pPr>
                        <a:lnSpc>
                          <a:spcPct val="115000"/>
                        </a:lnSpc>
                        <a:spcAft>
                          <a:spcPts val="600"/>
                        </a:spcAft>
                      </a:pPr>
                      <a:r>
                        <a:rPr lang="tr-TR" sz="1000">
                          <a:effectLst/>
                          <a:latin typeface="Times New Roman"/>
                          <a:ea typeface="Calibri"/>
                          <a:cs typeface="Arial"/>
                        </a:rPr>
                        <a:t>Bekar</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135</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39,2</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tr-TR" sz="1000">
                          <a:effectLst/>
                          <a:latin typeface="Times New Roman"/>
                          <a:ea typeface="Calibri"/>
                          <a:cs typeface="Arial"/>
                        </a:rPr>
                        <a:t>Toplam</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344</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100,0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216">
                <a:tc>
                  <a:txBody>
                    <a:bodyPr/>
                    <a:lstStyle/>
                    <a:p>
                      <a:pPr>
                        <a:lnSpc>
                          <a:spcPct val="115000"/>
                        </a:lnSpc>
                        <a:spcAft>
                          <a:spcPts val="600"/>
                        </a:spcAft>
                      </a:pPr>
                      <a:r>
                        <a:rPr lang="tr-TR" sz="1000">
                          <a:effectLst/>
                          <a:latin typeface="Times New Roman"/>
                          <a:ea typeface="Calibri"/>
                          <a:cs typeface="Arial"/>
                        </a:rPr>
                        <a:t>Toplam</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344</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100,0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R="38100">
                        <a:lnSpc>
                          <a:spcPct val="115000"/>
                        </a:lnSpc>
                        <a:spcAft>
                          <a:spcPts val="600"/>
                        </a:spcAft>
                      </a:pPr>
                      <a:r>
                        <a:rPr lang="tr-TR" sz="1000" b="1">
                          <a:effectLst/>
                          <a:latin typeface="Times New Roman"/>
                          <a:ea typeface="Calibri"/>
                          <a:cs typeface="Arial"/>
                        </a:rPr>
                        <a:t>Sahip Olunan TV Markası</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tr-TR"/>
                    </a:p>
                  </a:txBody>
                  <a:tcPr/>
                </a:tc>
                <a:tc hMerge="1">
                  <a:txBody>
                    <a:bodyPr/>
                    <a:lstStyle/>
                    <a:p>
                      <a:endParaRPr lang="tr-TR"/>
                    </a:p>
                  </a:txBody>
                  <a:tcPr/>
                </a:tc>
              </a:tr>
              <a:tr h="289216">
                <a:tc gridSpan="3">
                  <a:txBody>
                    <a:bodyPr/>
                    <a:lstStyle/>
                    <a:p>
                      <a:pPr>
                        <a:lnSpc>
                          <a:spcPct val="115000"/>
                        </a:lnSpc>
                        <a:spcAft>
                          <a:spcPts val="600"/>
                        </a:spcAft>
                      </a:pPr>
                      <a:r>
                        <a:rPr lang="tr-TR" sz="1000" b="1">
                          <a:effectLst/>
                          <a:latin typeface="Times New Roman"/>
                          <a:ea typeface="Calibri"/>
                          <a:cs typeface="Arial"/>
                        </a:rPr>
                        <a:t>Yaş</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tr-TR"/>
                    </a:p>
                  </a:txBody>
                  <a:tcPr/>
                </a:tc>
                <a:tc hMerge="1">
                  <a:txBody>
                    <a:bodyPr/>
                    <a:lstStyle/>
                    <a:p>
                      <a:endParaRPr lang="tr-TR"/>
                    </a:p>
                  </a:txBody>
                  <a:tcPr/>
                </a:tc>
                <a:tc>
                  <a:txBody>
                    <a:bodyPr/>
                    <a:lstStyle/>
                    <a:p>
                      <a:pPr>
                        <a:lnSpc>
                          <a:spcPct val="115000"/>
                        </a:lnSpc>
                        <a:spcAft>
                          <a:spcPts val="600"/>
                        </a:spcAft>
                      </a:pPr>
                      <a:r>
                        <a:rPr lang="tr-TR" sz="1000">
                          <a:effectLst/>
                          <a:latin typeface="Times New Roman"/>
                          <a:ea typeface="Calibri"/>
                          <a:cs typeface="Arial"/>
                        </a:rPr>
                        <a:t>LG</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84</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24,4</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216">
                <a:tc>
                  <a:txBody>
                    <a:bodyPr/>
                    <a:lstStyle/>
                    <a:p>
                      <a:pPr>
                        <a:lnSpc>
                          <a:spcPct val="115000"/>
                        </a:lnSpc>
                        <a:spcAft>
                          <a:spcPts val="600"/>
                        </a:spcAft>
                      </a:pPr>
                      <a:r>
                        <a:rPr lang="tr-TR" sz="1000">
                          <a:effectLst/>
                          <a:latin typeface="Times New Roman"/>
                          <a:ea typeface="Calibri"/>
                          <a:cs typeface="Arial"/>
                        </a:rPr>
                        <a:t>25 ve altı</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33</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9,6</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tr-TR" sz="1000">
                          <a:effectLst/>
                          <a:latin typeface="Times New Roman"/>
                          <a:ea typeface="Calibri"/>
                          <a:cs typeface="Arial"/>
                        </a:rPr>
                        <a:t>Philips</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30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8,7</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0274">
                <a:tc>
                  <a:txBody>
                    <a:bodyPr/>
                    <a:lstStyle/>
                    <a:p>
                      <a:pPr>
                        <a:lnSpc>
                          <a:spcPct val="115000"/>
                        </a:lnSpc>
                        <a:spcAft>
                          <a:spcPts val="600"/>
                        </a:spcAft>
                      </a:pPr>
                      <a:r>
                        <a:rPr lang="tr-TR" sz="1000">
                          <a:effectLst/>
                          <a:latin typeface="Times New Roman"/>
                          <a:ea typeface="Calibri"/>
                          <a:cs typeface="Arial"/>
                        </a:rPr>
                        <a:t>26-35</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166</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48,3</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tr-TR" sz="1000">
                          <a:effectLst/>
                          <a:latin typeface="Times New Roman"/>
                          <a:ea typeface="Calibri"/>
                          <a:cs typeface="Arial"/>
                        </a:rPr>
                        <a:t>Samsung</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119</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34,6</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216">
                <a:tc>
                  <a:txBody>
                    <a:bodyPr/>
                    <a:lstStyle/>
                    <a:p>
                      <a:pPr>
                        <a:lnSpc>
                          <a:spcPct val="115000"/>
                        </a:lnSpc>
                        <a:spcAft>
                          <a:spcPts val="600"/>
                        </a:spcAft>
                      </a:pPr>
                      <a:r>
                        <a:rPr lang="tr-TR" sz="1000">
                          <a:effectLst/>
                          <a:latin typeface="Times New Roman"/>
                          <a:ea typeface="Calibri"/>
                          <a:cs typeface="Arial"/>
                        </a:rPr>
                        <a:t>36-45</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109</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31,7</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tr-TR" sz="1000">
                          <a:effectLst/>
                          <a:latin typeface="Times New Roman"/>
                          <a:ea typeface="Calibri"/>
                          <a:cs typeface="Arial"/>
                        </a:rPr>
                        <a:t>Sony</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34</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9,9</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216">
                <a:tc>
                  <a:txBody>
                    <a:bodyPr/>
                    <a:lstStyle/>
                    <a:p>
                      <a:pPr>
                        <a:lnSpc>
                          <a:spcPct val="115000"/>
                        </a:lnSpc>
                        <a:spcAft>
                          <a:spcPts val="600"/>
                        </a:spcAft>
                      </a:pPr>
                      <a:r>
                        <a:rPr lang="tr-TR" sz="1000">
                          <a:effectLst/>
                          <a:latin typeface="Times New Roman"/>
                          <a:ea typeface="Calibri"/>
                          <a:cs typeface="Arial"/>
                        </a:rPr>
                        <a:t>46-55</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28</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8,1</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tr-TR" sz="1000">
                          <a:effectLst/>
                          <a:latin typeface="Times New Roman"/>
                          <a:ea typeface="Calibri"/>
                          <a:cs typeface="Arial"/>
                        </a:rPr>
                        <a:t>Vestel</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37</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10,8</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216">
                <a:tc>
                  <a:txBody>
                    <a:bodyPr/>
                    <a:lstStyle/>
                    <a:p>
                      <a:pPr>
                        <a:lnSpc>
                          <a:spcPct val="115000"/>
                        </a:lnSpc>
                        <a:spcAft>
                          <a:spcPts val="600"/>
                        </a:spcAft>
                      </a:pPr>
                      <a:r>
                        <a:rPr lang="tr-TR" sz="1000">
                          <a:effectLst/>
                          <a:latin typeface="Times New Roman"/>
                          <a:ea typeface="Calibri"/>
                          <a:cs typeface="Arial"/>
                        </a:rPr>
                        <a:t>56 ve üstü</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8</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2,3</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tr-TR" sz="1000">
                          <a:effectLst/>
                          <a:latin typeface="Times New Roman"/>
                          <a:ea typeface="Calibri"/>
                          <a:cs typeface="Arial"/>
                        </a:rPr>
                        <a:t>Diğer</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40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11,6</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216">
                <a:tc>
                  <a:txBody>
                    <a:bodyPr/>
                    <a:lstStyle/>
                    <a:p>
                      <a:pPr>
                        <a:lnSpc>
                          <a:spcPct val="115000"/>
                        </a:lnSpc>
                        <a:spcAft>
                          <a:spcPts val="600"/>
                        </a:spcAft>
                      </a:pPr>
                      <a:r>
                        <a:rPr lang="tr-TR" sz="1000">
                          <a:effectLst/>
                          <a:latin typeface="Times New Roman"/>
                          <a:ea typeface="Calibri"/>
                          <a:cs typeface="Arial"/>
                        </a:rPr>
                        <a:t>Toplam</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344</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100,0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tr-TR" sz="1000">
                          <a:effectLst/>
                          <a:latin typeface="Times New Roman"/>
                          <a:ea typeface="Calibri"/>
                          <a:cs typeface="Arial"/>
                        </a:rPr>
                        <a:t>Toplam</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344</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dirty="0">
                          <a:solidFill>
                            <a:srgbClr val="000000"/>
                          </a:solidFill>
                          <a:effectLst/>
                          <a:latin typeface="Times New Roman"/>
                          <a:ea typeface="Calibri"/>
                          <a:cs typeface="Arial"/>
                        </a:rPr>
                        <a:t>100</a:t>
                      </a:r>
                      <a:endParaRPr lang="tr-TR" sz="1100" dirty="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21316875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564672"/>
          </a:xfrm>
        </p:spPr>
        <p:txBody>
          <a:bodyPr>
            <a:normAutofit fontScale="90000"/>
          </a:bodyPr>
          <a:lstStyle/>
          <a:p>
            <a:pPr algn="just"/>
            <a:r>
              <a:rPr lang="tr-TR" sz="3600" dirty="0" smtClean="0"/>
              <a:t>Araştırma </a:t>
            </a:r>
            <a:r>
              <a:rPr lang="tr-TR" sz="3600" dirty="0"/>
              <a:t>Bulgularının Analizi</a:t>
            </a:r>
          </a:p>
        </p:txBody>
      </p:sp>
      <p:sp>
        <p:nvSpPr>
          <p:cNvPr id="3" name="İçerik Yer Tutucusu 2"/>
          <p:cNvSpPr>
            <a:spLocks noGrp="1"/>
          </p:cNvSpPr>
          <p:nvPr>
            <p:ph idx="1"/>
          </p:nvPr>
        </p:nvSpPr>
        <p:spPr>
          <a:xfrm>
            <a:off x="457200" y="1340768"/>
            <a:ext cx="8229600" cy="4983832"/>
          </a:xfrm>
        </p:spPr>
        <p:txBody>
          <a:bodyPr>
            <a:normAutofit/>
          </a:bodyPr>
          <a:lstStyle/>
          <a:p>
            <a:pPr marL="0" indent="0">
              <a:buNone/>
            </a:pPr>
            <a:r>
              <a:rPr lang="tr-TR" sz="2000" dirty="0" smtClean="0"/>
              <a:t>Kullanılan </a:t>
            </a:r>
            <a:r>
              <a:rPr lang="tr-TR" sz="2000" dirty="0"/>
              <a:t>Ölçeklerin Faktör Yükleri ve Güvenirlik Değerleri</a:t>
            </a:r>
          </a:p>
          <a:p>
            <a:pPr marL="0" indent="0">
              <a:buNone/>
            </a:pPr>
            <a:endParaRPr lang="tr-TR" sz="2000" dirty="0"/>
          </a:p>
          <a:p>
            <a:pPr marL="0" indent="0" algn="just">
              <a:buNone/>
            </a:pPr>
            <a:endParaRPr lang="tr-TR" sz="2000" dirty="0"/>
          </a:p>
          <a:p>
            <a:pPr marL="0" indent="0" algn="just">
              <a:buNone/>
            </a:pPr>
            <a:endParaRPr lang="tr-TR" sz="2000" dirty="0"/>
          </a:p>
        </p:txBody>
      </p:sp>
      <p:sp>
        <p:nvSpPr>
          <p:cNvPr id="4" name="Veri Yer Tutucusu 3"/>
          <p:cNvSpPr>
            <a:spLocks noGrp="1"/>
          </p:cNvSpPr>
          <p:nvPr>
            <p:ph type="dt" sz="half" idx="10"/>
          </p:nvPr>
        </p:nvSpPr>
        <p:spPr/>
        <p:txBody>
          <a:bodyPr/>
          <a:lstStyle/>
          <a:p>
            <a:fld id="{6A2AC65D-921A-42A0-BD0A-8B435BB5FC77}" type="datetime2">
              <a:rPr lang="tr-TR" smtClean="0"/>
              <a:pPr/>
              <a:t>10 Haziran 2015 Çarşamba</a:t>
            </a:fld>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13</a:t>
            </a:fld>
            <a:endParaRPr lang="tr-TR"/>
          </a:p>
        </p:txBody>
      </p:sp>
      <p:graphicFrame>
        <p:nvGraphicFramePr>
          <p:cNvPr id="8" name="Tablo 7"/>
          <p:cNvGraphicFramePr>
            <a:graphicFrameLocks noGrp="1"/>
          </p:cNvGraphicFramePr>
          <p:nvPr>
            <p:extLst>
              <p:ext uri="{D42A27DB-BD31-4B8C-83A1-F6EECF244321}">
                <p14:modId xmlns:p14="http://schemas.microsoft.com/office/powerpoint/2010/main" xmlns="" val="2879262619"/>
              </p:ext>
            </p:extLst>
          </p:nvPr>
        </p:nvGraphicFramePr>
        <p:xfrm>
          <a:off x="467543" y="1835518"/>
          <a:ext cx="7848872" cy="4617815"/>
        </p:xfrm>
        <a:graphic>
          <a:graphicData uri="http://schemas.openxmlformats.org/drawingml/2006/table">
            <a:tbl>
              <a:tblPr firstRow="1" firstCol="1" bandRow="1" bandCol="1"/>
              <a:tblGrid>
                <a:gridCol w="5144448"/>
                <a:gridCol w="734428"/>
                <a:gridCol w="984998"/>
                <a:gridCol w="984998"/>
              </a:tblGrid>
              <a:tr h="535940">
                <a:tc>
                  <a:txBody>
                    <a:bodyPr/>
                    <a:lstStyle/>
                    <a:p>
                      <a:pPr>
                        <a:lnSpc>
                          <a:spcPct val="115000"/>
                        </a:lnSpc>
                        <a:spcAft>
                          <a:spcPts val="600"/>
                        </a:spcAft>
                      </a:pPr>
                      <a:r>
                        <a:rPr lang="tr-TR" sz="1000" b="1">
                          <a:effectLst/>
                          <a:latin typeface="Times New Roman"/>
                          <a:ea typeface="Calibri"/>
                          <a:cs typeface="Arial"/>
                        </a:rPr>
                        <a:t>Küreselleşme Tutumu</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600"/>
                        </a:spcAft>
                      </a:pPr>
                      <a:r>
                        <a:rPr lang="tr-TR" sz="1000" b="1">
                          <a:effectLst/>
                          <a:latin typeface="Times New Roman"/>
                          <a:ea typeface="Calibri"/>
                          <a:cs typeface="Arial"/>
                        </a:rPr>
                        <a:t>Faktör Yükleri</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000" b="1">
                          <a:effectLst/>
                          <a:latin typeface="Times New Roman"/>
                          <a:ea typeface="Calibri"/>
                          <a:cs typeface="Arial"/>
                        </a:rPr>
                        <a:t>Açıklanan Varyans</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000" b="1">
                          <a:effectLst/>
                          <a:latin typeface="Times New Roman"/>
                          <a:ea typeface="Calibri"/>
                          <a:cs typeface="Arial"/>
                        </a:rPr>
                        <a:t>Cronbach α</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293">
                <a:tc>
                  <a:txBody>
                    <a:bodyPr/>
                    <a:lstStyle/>
                    <a:p>
                      <a:pPr algn="just">
                        <a:lnSpc>
                          <a:spcPct val="115000"/>
                        </a:lnSpc>
                        <a:spcAft>
                          <a:spcPts val="600"/>
                        </a:spcAft>
                      </a:pPr>
                      <a:r>
                        <a:rPr lang="tr-TR" sz="1000" dirty="0">
                          <a:effectLst/>
                          <a:latin typeface="Times New Roman"/>
                          <a:ea typeface="Calibri"/>
                          <a:cs typeface="Arial"/>
                        </a:rPr>
                        <a:t>Ekonominin küreselleşmesi ile kişisel özgürlükler ve tercihler artmaktadır.</a:t>
                      </a:r>
                      <a:endParaRPr lang="tr-TR" sz="1100" dirty="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0,834</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a:lnSpc>
                          <a:spcPct val="115000"/>
                        </a:lnSpc>
                        <a:spcAft>
                          <a:spcPts val="600"/>
                        </a:spcAft>
                      </a:pPr>
                      <a:r>
                        <a:rPr lang="tr-TR" sz="1000">
                          <a:solidFill>
                            <a:srgbClr val="000000"/>
                          </a:solidFill>
                          <a:effectLst/>
                          <a:latin typeface="Times New Roman"/>
                          <a:ea typeface="Calibri"/>
                          <a:cs typeface="Arial"/>
                        </a:rPr>
                        <a:t>69,489</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a:lnSpc>
                          <a:spcPct val="115000"/>
                        </a:lnSpc>
                        <a:spcAft>
                          <a:spcPts val="600"/>
                        </a:spcAft>
                      </a:pPr>
                      <a:r>
                        <a:rPr lang="tr-TR" sz="1000">
                          <a:effectLst/>
                          <a:latin typeface="Times New Roman"/>
                          <a:ea typeface="Calibri"/>
                          <a:cs typeface="Arial"/>
                        </a:rPr>
                        <a:t>0,780</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293">
                <a:tc>
                  <a:txBody>
                    <a:bodyPr/>
                    <a:lstStyle/>
                    <a:p>
                      <a:pPr algn="just">
                        <a:lnSpc>
                          <a:spcPct val="115000"/>
                        </a:lnSpc>
                        <a:spcAft>
                          <a:spcPts val="600"/>
                        </a:spcAft>
                      </a:pPr>
                      <a:r>
                        <a:rPr lang="tr-TR" sz="1000">
                          <a:effectLst/>
                          <a:latin typeface="Times New Roman"/>
                          <a:ea typeface="Calibri"/>
                          <a:cs typeface="Arial"/>
                        </a:rPr>
                        <a:t>Ekonominin küreselleşmesi ile kalite iyileşmekte ve teknik ilerleme sağlanmaktadır.</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0,850</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c vMerge="1">
                  <a:txBody>
                    <a:bodyPr/>
                    <a:lstStyle/>
                    <a:p>
                      <a:endParaRPr lang="tr-TR"/>
                    </a:p>
                  </a:txBody>
                  <a:tcPr/>
                </a:tc>
              </a:tr>
              <a:tr h="357293">
                <a:tc>
                  <a:txBody>
                    <a:bodyPr/>
                    <a:lstStyle/>
                    <a:p>
                      <a:pPr algn="just">
                        <a:lnSpc>
                          <a:spcPct val="115000"/>
                        </a:lnSpc>
                        <a:spcAft>
                          <a:spcPts val="600"/>
                        </a:spcAft>
                      </a:pPr>
                      <a:r>
                        <a:rPr lang="tr-TR" sz="1000">
                          <a:effectLst/>
                          <a:latin typeface="Times New Roman"/>
                          <a:ea typeface="Calibri"/>
                          <a:cs typeface="Arial"/>
                        </a:rPr>
                        <a:t>Ekonominin küreselleşmesi ile tüketiciler istedikleri ürüne kolayca ulaşabilmektedirler.</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0,817</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c vMerge="1">
                  <a:txBody>
                    <a:bodyPr/>
                    <a:lstStyle/>
                    <a:p>
                      <a:endParaRPr lang="tr-TR"/>
                    </a:p>
                  </a:txBody>
                  <a:tcPr/>
                </a:tc>
              </a:tr>
              <a:tr h="184320">
                <a:tc gridSpan="4">
                  <a:txBody>
                    <a:bodyPr/>
                    <a:lstStyle/>
                    <a:p>
                      <a:pPr>
                        <a:lnSpc>
                          <a:spcPct val="115000"/>
                        </a:lnSpc>
                        <a:spcAft>
                          <a:spcPts val="600"/>
                        </a:spcAft>
                      </a:pPr>
                      <a:r>
                        <a:rPr lang="tr-TR" sz="1000" b="1">
                          <a:effectLst/>
                          <a:latin typeface="Times New Roman"/>
                          <a:ea typeface="Calibri"/>
                          <a:cs typeface="Arial"/>
                        </a:rPr>
                        <a:t>Küresel Marka Tutumu</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256966">
                <a:tc>
                  <a:txBody>
                    <a:bodyPr/>
                    <a:lstStyle/>
                    <a:p>
                      <a:pPr>
                        <a:lnSpc>
                          <a:spcPct val="115000"/>
                        </a:lnSpc>
                        <a:spcAft>
                          <a:spcPts val="600"/>
                        </a:spcAft>
                      </a:pPr>
                      <a:r>
                        <a:rPr lang="tr-TR" sz="1000">
                          <a:effectLst/>
                          <a:latin typeface="Times New Roman"/>
                          <a:ea typeface="Calibri"/>
                          <a:cs typeface="Arial"/>
                        </a:rPr>
                        <a:t>Bana göre kullandığım televizyon markası iyidir.</a:t>
                      </a:r>
                      <a:endParaRPr lang="tr-TR" sz="1100">
                        <a:effectLst/>
                        <a:latin typeface="Calibri"/>
                        <a:ea typeface="Calibri"/>
                        <a:cs typeface="Arial"/>
                      </a:endParaRPr>
                    </a:p>
                  </a:txBody>
                  <a:tcPr marL="66469" marR="6646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0,962</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600"/>
                        </a:spcAft>
                      </a:pPr>
                      <a:r>
                        <a:rPr lang="tr-TR" sz="1000">
                          <a:effectLst/>
                          <a:latin typeface="Times New Roman"/>
                          <a:ea typeface="Calibri"/>
                          <a:cs typeface="Arial"/>
                        </a:rPr>
                        <a:t>92,468</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600"/>
                        </a:spcAft>
                      </a:pPr>
                      <a:r>
                        <a:rPr lang="tr-TR" sz="1000">
                          <a:effectLst/>
                          <a:latin typeface="Times New Roman"/>
                          <a:ea typeface="Calibri"/>
                          <a:cs typeface="Arial"/>
                        </a:rPr>
                        <a:t>0,919</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293">
                <a:tc>
                  <a:txBody>
                    <a:bodyPr/>
                    <a:lstStyle/>
                    <a:p>
                      <a:pPr algn="just">
                        <a:lnSpc>
                          <a:spcPct val="115000"/>
                        </a:lnSpc>
                        <a:spcAft>
                          <a:spcPts val="600"/>
                        </a:spcAft>
                      </a:pPr>
                      <a:r>
                        <a:rPr lang="tr-TR" sz="1000">
                          <a:effectLst/>
                          <a:latin typeface="Times New Roman"/>
                          <a:ea typeface="Calibri"/>
                          <a:cs typeface="Arial"/>
                        </a:rPr>
                        <a:t>Kullanmakta olduğum televizyon markası hakkındaki düşüncelerim olumludur.</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0,962</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c vMerge="1">
                  <a:txBody>
                    <a:bodyPr/>
                    <a:lstStyle/>
                    <a:p>
                      <a:endParaRPr lang="tr-TR"/>
                    </a:p>
                  </a:txBody>
                  <a:tcPr/>
                </a:tc>
              </a:tr>
              <a:tr h="184320">
                <a:tc gridSpan="4">
                  <a:txBody>
                    <a:bodyPr/>
                    <a:lstStyle/>
                    <a:p>
                      <a:pPr>
                        <a:lnSpc>
                          <a:spcPct val="115000"/>
                        </a:lnSpc>
                        <a:spcAft>
                          <a:spcPts val="600"/>
                        </a:spcAft>
                      </a:pPr>
                      <a:r>
                        <a:rPr lang="tr-TR" sz="1000" b="1">
                          <a:effectLst/>
                          <a:latin typeface="Times New Roman"/>
                          <a:ea typeface="Calibri"/>
                          <a:cs typeface="Arial"/>
                        </a:rPr>
                        <a:t>Markanın Küresellik Algısı</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256966">
                <a:tc>
                  <a:txBody>
                    <a:bodyPr/>
                    <a:lstStyle/>
                    <a:p>
                      <a:pPr>
                        <a:lnSpc>
                          <a:spcPct val="115000"/>
                        </a:lnSpc>
                        <a:spcAft>
                          <a:spcPts val="600"/>
                        </a:spcAft>
                      </a:pPr>
                      <a:r>
                        <a:rPr lang="tr-TR" sz="1000">
                          <a:effectLst/>
                          <a:latin typeface="Times New Roman"/>
                          <a:ea typeface="Calibri"/>
                          <a:cs typeface="Arial"/>
                        </a:rPr>
                        <a:t>Kullanmakta olduğum televizyon markası küresel bir markadır.</a:t>
                      </a:r>
                      <a:endParaRPr lang="tr-TR" sz="1100">
                        <a:effectLst/>
                        <a:latin typeface="Calibri"/>
                        <a:ea typeface="Calibri"/>
                        <a:cs typeface="Arial"/>
                      </a:endParaRPr>
                    </a:p>
                  </a:txBody>
                  <a:tcPr marL="66469" marR="6646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0,916</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a:lnSpc>
                          <a:spcPct val="115000"/>
                        </a:lnSpc>
                        <a:spcAft>
                          <a:spcPts val="600"/>
                        </a:spcAft>
                      </a:pPr>
                      <a:r>
                        <a:rPr lang="tr-TR" sz="1000">
                          <a:effectLst/>
                          <a:latin typeface="Times New Roman"/>
                          <a:ea typeface="Calibri"/>
                          <a:cs typeface="Arial"/>
                        </a:rPr>
                        <a:t>83,188</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a:lnSpc>
                          <a:spcPct val="115000"/>
                        </a:lnSpc>
                        <a:spcAft>
                          <a:spcPts val="600"/>
                        </a:spcAft>
                      </a:pPr>
                      <a:r>
                        <a:rPr lang="tr-TR" sz="1000">
                          <a:effectLst/>
                          <a:latin typeface="Times New Roman"/>
                          <a:ea typeface="Calibri"/>
                          <a:cs typeface="Arial"/>
                        </a:rPr>
                        <a:t>0,899</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293">
                <a:tc>
                  <a:txBody>
                    <a:bodyPr/>
                    <a:lstStyle/>
                    <a:p>
                      <a:pPr algn="just">
                        <a:lnSpc>
                          <a:spcPct val="115000"/>
                        </a:lnSpc>
                        <a:spcAft>
                          <a:spcPts val="600"/>
                        </a:spcAft>
                      </a:pPr>
                      <a:r>
                        <a:rPr lang="tr-TR" sz="1000">
                          <a:effectLst/>
                          <a:latin typeface="Times New Roman"/>
                          <a:ea typeface="Calibri"/>
                          <a:cs typeface="Arial"/>
                        </a:rPr>
                        <a:t>Yurt dışındaki tüketiciler de kullanmakta olduğum televizyon markasını satın almaktadır.</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0,894</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c vMerge="1">
                  <a:txBody>
                    <a:bodyPr/>
                    <a:lstStyle/>
                    <a:p>
                      <a:endParaRPr lang="tr-TR"/>
                    </a:p>
                  </a:txBody>
                  <a:tcPr/>
                </a:tc>
              </a:tr>
              <a:tr h="256966">
                <a:tc>
                  <a:txBody>
                    <a:bodyPr/>
                    <a:lstStyle/>
                    <a:p>
                      <a:pPr>
                        <a:lnSpc>
                          <a:spcPct val="115000"/>
                        </a:lnSpc>
                        <a:spcAft>
                          <a:spcPts val="600"/>
                        </a:spcAft>
                      </a:pPr>
                      <a:r>
                        <a:rPr lang="tr-TR" sz="1000">
                          <a:effectLst/>
                          <a:latin typeface="Times New Roman"/>
                          <a:ea typeface="Calibri"/>
                          <a:cs typeface="Arial"/>
                        </a:rPr>
                        <a:t>Kullanmakta olduğum televizyon markası tüm dünyada satılmaktadır.</a:t>
                      </a:r>
                      <a:endParaRPr lang="tr-TR" sz="1100">
                        <a:effectLst/>
                        <a:latin typeface="Calibri"/>
                        <a:ea typeface="Calibri"/>
                        <a:cs typeface="Arial"/>
                      </a:endParaRPr>
                    </a:p>
                  </a:txBody>
                  <a:tcPr marL="66469" marR="6646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0,926</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c vMerge="1">
                  <a:txBody>
                    <a:bodyPr/>
                    <a:lstStyle/>
                    <a:p>
                      <a:endParaRPr lang="tr-TR"/>
                    </a:p>
                  </a:txBody>
                  <a:tcPr/>
                </a:tc>
              </a:tr>
              <a:tr h="184320">
                <a:tc gridSpan="4">
                  <a:txBody>
                    <a:bodyPr/>
                    <a:lstStyle/>
                    <a:p>
                      <a:pPr>
                        <a:lnSpc>
                          <a:spcPct val="115000"/>
                        </a:lnSpc>
                        <a:spcAft>
                          <a:spcPts val="600"/>
                        </a:spcAft>
                      </a:pPr>
                      <a:r>
                        <a:rPr lang="tr-TR" sz="1000" b="1">
                          <a:effectLst/>
                          <a:latin typeface="Times New Roman"/>
                          <a:ea typeface="Calibri"/>
                          <a:cs typeface="Arial"/>
                        </a:rPr>
                        <a:t>Marka Satın Alma Niyeti</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357293">
                <a:tc>
                  <a:txBody>
                    <a:bodyPr/>
                    <a:lstStyle/>
                    <a:p>
                      <a:pPr algn="just">
                        <a:lnSpc>
                          <a:spcPct val="115000"/>
                        </a:lnSpc>
                        <a:spcAft>
                          <a:spcPts val="600"/>
                        </a:spcAft>
                      </a:pPr>
                      <a:r>
                        <a:rPr lang="tr-TR" sz="1000">
                          <a:effectLst/>
                          <a:latin typeface="Times New Roman"/>
                          <a:ea typeface="Calibri"/>
                          <a:cs typeface="Arial"/>
                        </a:rPr>
                        <a:t>Kullanmakta olduğum televizyon markasını yeniden satın alma olasılığım yüksektir.</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0,965</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a:lnSpc>
                          <a:spcPct val="115000"/>
                        </a:lnSpc>
                        <a:spcAft>
                          <a:spcPts val="600"/>
                        </a:spcAft>
                      </a:pPr>
                      <a:r>
                        <a:rPr lang="tr-TR" sz="1000">
                          <a:effectLst/>
                          <a:latin typeface="Times New Roman"/>
                          <a:ea typeface="Calibri"/>
                          <a:cs typeface="Arial"/>
                        </a:rPr>
                        <a:t>93,053</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a:lnSpc>
                          <a:spcPct val="115000"/>
                        </a:lnSpc>
                        <a:spcAft>
                          <a:spcPts val="600"/>
                        </a:spcAft>
                      </a:pPr>
                      <a:r>
                        <a:rPr lang="tr-TR" sz="1000">
                          <a:effectLst/>
                          <a:latin typeface="Times New Roman"/>
                          <a:ea typeface="Calibri"/>
                          <a:cs typeface="Arial"/>
                        </a:rPr>
                        <a:t>0,963</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293">
                <a:tc>
                  <a:txBody>
                    <a:bodyPr/>
                    <a:lstStyle/>
                    <a:p>
                      <a:pPr algn="just">
                        <a:lnSpc>
                          <a:spcPct val="115000"/>
                        </a:lnSpc>
                        <a:spcAft>
                          <a:spcPts val="600"/>
                        </a:spcAft>
                      </a:pPr>
                      <a:r>
                        <a:rPr lang="tr-TR" sz="1000">
                          <a:effectLst/>
                          <a:latin typeface="Times New Roman"/>
                          <a:ea typeface="Calibri"/>
                          <a:cs typeface="Arial"/>
                        </a:rPr>
                        <a:t>Kullanmakta olduğum televizyon markasını yeniden satın almak isterim.</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0,974</a:t>
                      </a:r>
                      <a:endParaRPr lang="tr-TR" sz="110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c vMerge="1">
                  <a:txBody>
                    <a:bodyPr/>
                    <a:lstStyle/>
                    <a:p>
                      <a:endParaRPr lang="tr-TR"/>
                    </a:p>
                  </a:txBody>
                  <a:tcPr/>
                </a:tc>
              </a:tr>
              <a:tr h="256966">
                <a:tc>
                  <a:txBody>
                    <a:bodyPr/>
                    <a:lstStyle/>
                    <a:p>
                      <a:pPr>
                        <a:lnSpc>
                          <a:spcPct val="115000"/>
                        </a:lnSpc>
                        <a:spcAft>
                          <a:spcPts val="600"/>
                        </a:spcAft>
                      </a:pPr>
                      <a:r>
                        <a:rPr lang="tr-TR" sz="1000">
                          <a:effectLst/>
                          <a:latin typeface="Times New Roman"/>
                          <a:ea typeface="Calibri"/>
                          <a:cs typeface="Arial"/>
                        </a:rPr>
                        <a:t>Yeniden televizyon satın alacak olsam aynı markayı satın alırım.</a:t>
                      </a:r>
                      <a:endParaRPr lang="tr-TR" sz="1100">
                        <a:effectLst/>
                        <a:latin typeface="Calibri"/>
                        <a:ea typeface="Calibri"/>
                        <a:cs typeface="Arial"/>
                      </a:endParaRPr>
                    </a:p>
                  </a:txBody>
                  <a:tcPr marL="66469" marR="6646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dirty="0">
                          <a:solidFill>
                            <a:srgbClr val="000000"/>
                          </a:solidFill>
                          <a:effectLst/>
                          <a:latin typeface="Times New Roman"/>
                          <a:ea typeface="Calibri"/>
                          <a:cs typeface="Arial"/>
                        </a:rPr>
                        <a:t>0,955</a:t>
                      </a:r>
                      <a:endParaRPr lang="tr-TR" sz="1100" dirty="0">
                        <a:effectLst/>
                        <a:latin typeface="Calibri"/>
                        <a:ea typeface="Calibri"/>
                        <a:cs typeface="Arial"/>
                      </a:endParaRPr>
                    </a:p>
                  </a:txBody>
                  <a:tcPr marL="66469" marR="664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c vMerge="1">
                  <a:txBody>
                    <a:bodyPr/>
                    <a:lstStyle/>
                    <a:p>
                      <a:endParaRPr lang="tr-TR"/>
                    </a:p>
                  </a:txBody>
                  <a:tcPr/>
                </a:tc>
              </a:tr>
            </a:tbl>
          </a:graphicData>
        </a:graphic>
      </p:graphicFrame>
    </p:spTree>
    <p:extLst>
      <p:ext uri="{BB962C8B-B14F-4D97-AF65-F5344CB8AC3E}">
        <p14:creationId xmlns:p14="http://schemas.microsoft.com/office/powerpoint/2010/main" xmlns="" val="42137069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564672"/>
          </a:xfrm>
        </p:spPr>
        <p:txBody>
          <a:bodyPr>
            <a:normAutofit fontScale="90000"/>
          </a:bodyPr>
          <a:lstStyle/>
          <a:p>
            <a:pPr algn="just"/>
            <a:r>
              <a:rPr lang="tr-TR" sz="3600" dirty="0" smtClean="0"/>
              <a:t>Araştırma </a:t>
            </a:r>
            <a:r>
              <a:rPr lang="tr-TR" sz="3600" dirty="0"/>
              <a:t>Bulgularının Analizi</a:t>
            </a:r>
          </a:p>
        </p:txBody>
      </p:sp>
      <p:sp>
        <p:nvSpPr>
          <p:cNvPr id="3" name="İçerik Yer Tutucusu 2"/>
          <p:cNvSpPr>
            <a:spLocks noGrp="1"/>
          </p:cNvSpPr>
          <p:nvPr>
            <p:ph idx="1"/>
          </p:nvPr>
        </p:nvSpPr>
        <p:spPr>
          <a:xfrm>
            <a:off x="457200" y="1340768"/>
            <a:ext cx="8229600" cy="4983832"/>
          </a:xfrm>
        </p:spPr>
        <p:txBody>
          <a:bodyPr>
            <a:normAutofit/>
          </a:bodyPr>
          <a:lstStyle/>
          <a:p>
            <a:pPr marL="0" indent="0">
              <a:buNone/>
            </a:pPr>
            <a:r>
              <a:rPr lang="tr-TR" sz="2000" dirty="0" smtClean="0"/>
              <a:t>Sahip </a:t>
            </a:r>
            <a:r>
              <a:rPr lang="tr-TR" sz="2000" dirty="0"/>
              <a:t>Olunan TV Markasına Göre Grup Farklılıkları </a:t>
            </a:r>
            <a:r>
              <a:rPr lang="tr-TR" sz="2000" dirty="0" err="1"/>
              <a:t>Anova</a:t>
            </a:r>
            <a:r>
              <a:rPr lang="tr-TR" sz="2000" dirty="0"/>
              <a:t> Testi</a:t>
            </a:r>
          </a:p>
          <a:p>
            <a:pPr marL="0" indent="0">
              <a:buNone/>
            </a:pPr>
            <a:endParaRPr lang="tr-TR" sz="2000" dirty="0"/>
          </a:p>
          <a:p>
            <a:pPr marL="0" indent="0" algn="just">
              <a:buNone/>
            </a:pPr>
            <a:endParaRPr lang="tr-TR" sz="2000" dirty="0"/>
          </a:p>
          <a:p>
            <a:pPr marL="0" indent="0" algn="just">
              <a:buNone/>
            </a:pPr>
            <a:endParaRPr lang="tr-TR" sz="2000" dirty="0"/>
          </a:p>
        </p:txBody>
      </p:sp>
      <p:sp>
        <p:nvSpPr>
          <p:cNvPr id="4" name="Veri Yer Tutucusu 3"/>
          <p:cNvSpPr>
            <a:spLocks noGrp="1"/>
          </p:cNvSpPr>
          <p:nvPr>
            <p:ph type="dt" sz="half" idx="10"/>
          </p:nvPr>
        </p:nvSpPr>
        <p:spPr/>
        <p:txBody>
          <a:bodyPr/>
          <a:lstStyle/>
          <a:p>
            <a:fld id="{6A2AC65D-921A-42A0-BD0A-8B435BB5FC77}" type="datetime2">
              <a:rPr lang="tr-TR" smtClean="0"/>
              <a:pPr/>
              <a:t>10 Haziran 2015 Çarşamba</a:t>
            </a:fld>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14</a:t>
            </a:fld>
            <a:endParaRPr lang="tr-TR"/>
          </a:p>
        </p:txBody>
      </p:sp>
      <p:graphicFrame>
        <p:nvGraphicFramePr>
          <p:cNvPr id="7" name="Tablo 6"/>
          <p:cNvGraphicFramePr>
            <a:graphicFrameLocks noGrp="1"/>
          </p:cNvGraphicFramePr>
          <p:nvPr>
            <p:extLst>
              <p:ext uri="{D42A27DB-BD31-4B8C-83A1-F6EECF244321}">
                <p14:modId xmlns:p14="http://schemas.microsoft.com/office/powerpoint/2010/main" xmlns="" val="3320201328"/>
              </p:ext>
            </p:extLst>
          </p:nvPr>
        </p:nvGraphicFramePr>
        <p:xfrm>
          <a:off x="467543" y="2276871"/>
          <a:ext cx="7848872" cy="3024339"/>
        </p:xfrm>
        <a:graphic>
          <a:graphicData uri="http://schemas.openxmlformats.org/drawingml/2006/table">
            <a:tbl>
              <a:tblPr firstRow="1" firstCol="1" bandRow="1"/>
              <a:tblGrid>
                <a:gridCol w="4836443"/>
                <a:gridCol w="600244"/>
                <a:gridCol w="850345"/>
                <a:gridCol w="677861"/>
                <a:gridCol w="883979"/>
              </a:tblGrid>
              <a:tr h="365579">
                <a:tc>
                  <a:txBody>
                    <a:bodyPr/>
                    <a:lstStyle/>
                    <a:p>
                      <a:pPr algn="just">
                        <a:lnSpc>
                          <a:spcPct val="115000"/>
                        </a:lnSpc>
                        <a:spcAft>
                          <a:spcPts val="600"/>
                        </a:spcAft>
                      </a:pPr>
                      <a:r>
                        <a:rPr lang="tr-TR" sz="1000">
                          <a:effectLst/>
                          <a:latin typeface="Times New Roman"/>
                          <a:ea typeface="Calibri"/>
                          <a:cs typeface="Arial"/>
                        </a:rPr>
                        <a:t> </a:t>
                      </a:r>
                      <a:endParaRPr lang="tr-TR"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100" b="1">
                          <a:effectLst/>
                          <a:latin typeface="Times New Roman"/>
                          <a:ea typeface="Calibri"/>
                          <a:cs typeface="Arial"/>
                        </a:rPr>
                        <a:t>df</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100" b="1">
                          <a:solidFill>
                            <a:srgbClr val="000000"/>
                          </a:solidFill>
                          <a:effectLst/>
                          <a:latin typeface="Times New Roman"/>
                          <a:ea typeface="Calibri"/>
                          <a:cs typeface="Arial"/>
                        </a:rPr>
                        <a:t>F</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100" b="1">
                          <a:solidFill>
                            <a:srgbClr val="000000"/>
                          </a:solidFill>
                          <a:effectLst/>
                          <a:latin typeface="Times New Roman"/>
                          <a:ea typeface="Calibri"/>
                          <a:cs typeface="Arial"/>
                        </a:rPr>
                        <a:t>Sig.</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100" b="1">
                          <a:solidFill>
                            <a:srgbClr val="000000"/>
                          </a:solidFill>
                          <a:effectLst/>
                          <a:latin typeface="Times New Roman"/>
                          <a:ea typeface="Calibri"/>
                          <a:cs typeface="Arial"/>
                        </a:rPr>
                        <a:t>Sonuç</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4690">
                <a:tc>
                  <a:txBody>
                    <a:bodyPr/>
                    <a:lstStyle/>
                    <a:p>
                      <a:pPr algn="l">
                        <a:lnSpc>
                          <a:spcPct val="115000"/>
                        </a:lnSpc>
                        <a:spcAft>
                          <a:spcPts val="600"/>
                        </a:spcAft>
                      </a:pPr>
                      <a:endParaRPr lang="tr-TR" sz="1000" dirty="0" smtClean="0">
                        <a:effectLst/>
                        <a:latin typeface="Times New Roman"/>
                        <a:ea typeface="Calibri"/>
                        <a:cs typeface="Arial"/>
                      </a:endParaRPr>
                    </a:p>
                    <a:p>
                      <a:pPr algn="l">
                        <a:lnSpc>
                          <a:spcPct val="115000"/>
                        </a:lnSpc>
                        <a:spcAft>
                          <a:spcPts val="600"/>
                        </a:spcAft>
                      </a:pPr>
                      <a:r>
                        <a:rPr lang="tr-TR" sz="1000" dirty="0" smtClean="0">
                          <a:effectLst/>
                          <a:latin typeface="Times New Roman"/>
                          <a:ea typeface="Calibri"/>
                          <a:cs typeface="Arial"/>
                        </a:rPr>
                        <a:t>Sahip </a:t>
                      </a:r>
                      <a:r>
                        <a:rPr lang="tr-TR" sz="1000" dirty="0">
                          <a:effectLst/>
                          <a:latin typeface="Times New Roman"/>
                          <a:ea typeface="Calibri"/>
                          <a:cs typeface="Arial"/>
                        </a:rPr>
                        <a:t>olunan TV markasına göre küreselleşme tutumu düzeyleri farklıdır.</a:t>
                      </a:r>
                      <a:endParaRPr lang="tr-TR"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000">
                          <a:solidFill>
                            <a:srgbClr val="000000"/>
                          </a:solidFill>
                          <a:effectLst/>
                          <a:latin typeface="Times New Roman"/>
                          <a:ea typeface="Calibri"/>
                          <a:cs typeface="Arial"/>
                        </a:rPr>
                        <a:t>336</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0,810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0,543</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tabLst>
                          <a:tab pos="161925" algn="l"/>
                        </a:tabLst>
                      </a:pPr>
                      <a:r>
                        <a:rPr lang="tr-TR" sz="1000">
                          <a:solidFill>
                            <a:srgbClr val="000000"/>
                          </a:solidFill>
                          <a:effectLst/>
                          <a:latin typeface="Times New Roman"/>
                          <a:ea typeface="Calibri"/>
                          <a:cs typeface="Arial"/>
                        </a:rPr>
                        <a:t>RED</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4690">
                <a:tc>
                  <a:txBody>
                    <a:bodyPr/>
                    <a:lstStyle/>
                    <a:p>
                      <a:pPr algn="l">
                        <a:lnSpc>
                          <a:spcPct val="115000"/>
                        </a:lnSpc>
                        <a:spcAft>
                          <a:spcPts val="600"/>
                        </a:spcAft>
                      </a:pPr>
                      <a:endParaRPr lang="tr-TR" sz="1000" dirty="0" smtClean="0">
                        <a:effectLst/>
                        <a:latin typeface="Times New Roman"/>
                        <a:ea typeface="Calibri"/>
                        <a:cs typeface="Arial"/>
                      </a:endParaRPr>
                    </a:p>
                    <a:p>
                      <a:pPr algn="l">
                        <a:lnSpc>
                          <a:spcPct val="115000"/>
                        </a:lnSpc>
                        <a:spcAft>
                          <a:spcPts val="600"/>
                        </a:spcAft>
                      </a:pPr>
                      <a:r>
                        <a:rPr lang="tr-TR" sz="1000" dirty="0" smtClean="0">
                          <a:effectLst/>
                          <a:latin typeface="Times New Roman"/>
                          <a:ea typeface="Calibri"/>
                          <a:cs typeface="Arial"/>
                        </a:rPr>
                        <a:t>Sahip </a:t>
                      </a:r>
                      <a:r>
                        <a:rPr lang="tr-TR" sz="1000" dirty="0">
                          <a:effectLst/>
                          <a:latin typeface="Times New Roman"/>
                          <a:ea typeface="Calibri"/>
                          <a:cs typeface="Arial"/>
                        </a:rPr>
                        <a:t>olunan TV markasına göre küresel marka tutumu düzeyleri farklıdır.</a:t>
                      </a:r>
                      <a:endParaRPr lang="tr-TR"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000">
                          <a:solidFill>
                            <a:srgbClr val="000000"/>
                          </a:solidFill>
                          <a:effectLst/>
                          <a:latin typeface="Times New Roman"/>
                          <a:ea typeface="Calibri"/>
                          <a:cs typeface="Arial"/>
                        </a:rPr>
                        <a:t>335</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3,177</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0,008</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KABUL</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4690">
                <a:tc>
                  <a:txBody>
                    <a:bodyPr/>
                    <a:lstStyle/>
                    <a:p>
                      <a:pPr algn="l">
                        <a:lnSpc>
                          <a:spcPct val="115000"/>
                        </a:lnSpc>
                        <a:spcAft>
                          <a:spcPts val="600"/>
                        </a:spcAft>
                      </a:pPr>
                      <a:endParaRPr lang="tr-TR" sz="1000" dirty="0" smtClean="0">
                        <a:effectLst/>
                        <a:latin typeface="Times New Roman"/>
                        <a:ea typeface="Calibri"/>
                        <a:cs typeface="Arial"/>
                      </a:endParaRPr>
                    </a:p>
                    <a:p>
                      <a:pPr algn="l">
                        <a:lnSpc>
                          <a:spcPct val="115000"/>
                        </a:lnSpc>
                        <a:spcAft>
                          <a:spcPts val="600"/>
                        </a:spcAft>
                      </a:pPr>
                      <a:r>
                        <a:rPr lang="tr-TR" sz="1000" dirty="0" smtClean="0">
                          <a:effectLst/>
                          <a:latin typeface="Times New Roman"/>
                          <a:ea typeface="Calibri"/>
                          <a:cs typeface="Arial"/>
                        </a:rPr>
                        <a:t>Sahip </a:t>
                      </a:r>
                      <a:r>
                        <a:rPr lang="tr-TR" sz="1000" dirty="0">
                          <a:effectLst/>
                          <a:latin typeface="Times New Roman"/>
                          <a:ea typeface="Calibri"/>
                          <a:cs typeface="Arial"/>
                        </a:rPr>
                        <a:t>olunan TV markasına göre markanın küresellik algısı düzeyleri farklıdır.</a:t>
                      </a:r>
                      <a:endParaRPr lang="tr-TR"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000">
                          <a:solidFill>
                            <a:srgbClr val="000000"/>
                          </a:solidFill>
                          <a:effectLst/>
                          <a:latin typeface="Times New Roman"/>
                          <a:ea typeface="Calibri"/>
                          <a:cs typeface="Arial"/>
                        </a:rPr>
                        <a:t>335</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10,204</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0,000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KABUL</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4690">
                <a:tc>
                  <a:txBody>
                    <a:bodyPr/>
                    <a:lstStyle/>
                    <a:p>
                      <a:pPr algn="l">
                        <a:lnSpc>
                          <a:spcPct val="115000"/>
                        </a:lnSpc>
                        <a:spcAft>
                          <a:spcPts val="600"/>
                        </a:spcAft>
                      </a:pPr>
                      <a:endParaRPr lang="tr-TR" sz="1000" dirty="0" smtClean="0">
                        <a:effectLst/>
                        <a:latin typeface="Times New Roman"/>
                        <a:ea typeface="Calibri"/>
                        <a:cs typeface="Arial"/>
                      </a:endParaRPr>
                    </a:p>
                    <a:p>
                      <a:pPr algn="l">
                        <a:lnSpc>
                          <a:spcPct val="115000"/>
                        </a:lnSpc>
                        <a:spcAft>
                          <a:spcPts val="600"/>
                        </a:spcAft>
                      </a:pPr>
                      <a:r>
                        <a:rPr lang="tr-TR" sz="1000" dirty="0" smtClean="0">
                          <a:effectLst/>
                          <a:latin typeface="Times New Roman"/>
                          <a:ea typeface="Calibri"/>
                          <a:cs typeface="Arial"/>
                        </a:rPr>
                        <a:t>Sahip </a:t>
                      </a:r>
                      <a:r>
                        <a:rPr lang="tr-TR" sz="1000" dirty="0">
                          <a:effectLst/>
                          <a:latin typeface="Times New Roman"/>
                          <a:ea typeface="Calibri"/>
                          <a:cs typeface="Arial"/>
                        </a:rPr>
                        <a:t>olunan TV markasına göre küresel marka satın alma niyeti tutumu düzeyleri farklıdır.</a:t>
                      </a:r>
                      <a:endParaRPr lang="tr-TR"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000">
                          <a:solidFill>
                            <a:srgbClr val="000000"/>
                          </a:solidFill>
                          <a:effectLst/>
                          <a:latin typeface="Times New Roman"/>
                          <a:ea typeface="Calibri"/>
                          <a:cs typeface="Arial"/>
                        </a:rPr>
                        <a:t>335</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6,272</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0,000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dirty="0">
                          <a:solidFill>
                            <a:srgbClr val="000000"/>
                          </a:solidFill>
                          <a:effectLst/>
                          <a:latin typeface="Times New Roman"/>
                          <a:ea typeface="Calibri"/>
                          <a:cs typeface="Arial"/>
                        </a:rPr>
                        <a:t>KABUL</a:t>
                      </a:r>
                      <a:endParaRPr lang="tr-TR" sz="1100" dirty="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7020022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492664"/>
          </a:xfrm>
        </p:spPr>
        <p:txBody>
          <a:bodyPr>
            <a:normAutofit fontScale="90000"/>
          </a:bodyPr>
          <a:lstStyle/>
          <a:p>
            <a:pPr algn="just"/>
            <a:r>
              <a:rPr lang="tr-TR" sz="3600" dirty="0" smtClean="0"/>
              <a:t>Araştırma </a:t>
            </a:r>
            <a:r>
              <a:rPr lang="tr-TR" sz="3600" dirty="0"/>
              <a:t>Hipotezlerinin Test Edilmesi</a:t>
            </a:r>
          </a:p>
        </p:txBody>
      </p:sp>
      <p:sp>
        <p:nvSpPr>
          <p:cNvPr id="3" name="İçerik Yer Tutucusu 2"/>
          <p:cNvSpPr>
            <a:spLocks noGrp="1"/>
          </p:cNvSpPr>
          <p:nvPr>
            <p:ph idx="1"/>
          </p:nvPr>
        </p:nvSpPr>
        <p:spPr>
          <a:xfrm>
            <a:off x="457200" y="1268760"/>
            <a:ext cx="8229600" cy="5055840"/>
          </a:xfrm>
        </p:spPr>
        <p:txBody>
          <a:bodyPr>
            <a:normAutofit/>
          </a:bodyPr>
          <a:lstStyle/>
          <a:p>
            <a:pPr marL="0" indent="0" algn="just">
              <a:buNone/>
            </a:pPr>
            <a:r>
              <a:rPr lang="tr-TR" sz="2000" b="1" dirty="0" smtClean="0">
                <a:solidFill>
                  <a:srgbClr val="FF0000"/>
                </a:solidFill>
              </a:rPr>
              <a:t>1. Korelasyon </a:t>
            </a:r>
            <a:r>
              <a:rPr lang="tr-TR" sz="2000" b="1" dirty="0">
                <a:solidFill>
                  <a:srgbClr val="FF0000"/>
                </a:solidFill>
              </a:rPr>
              <a:t>Analizine İlişkin </a:t>
            </a:r>
            <a:r>
              <a:rPr lang="tr-TR" sz="2000" b="1" dirty="0" smtClean="0">
                <a:solidFill>
                  <a:srgbClr val="FF0000"/>
                </a:solidFill>
              </a:rPr>
              <a:t>Bulgular</a:t>
            </a:r>
          </a:p>
          <a:p>
            <a:pPr marL="0" indent="0" algn="just">
              <a:buNone/>
            </a:pPr>
            <a:endParaRPr lang="tr-TR" sz="2000" dirty="0"/>
          </a:p>
        </p:txBody>
      </p:sp>
      <p:sp>
        <p:nvSpPr>
          <p:cNvPr id="4" name="Veri Yer Tutucusu 3"/>
          <p:cNvSpPr>
            <a:spLocks noGrp="1"/>
          </p:cNvSpPr>
          <p:nvPr>
            <p:ph type="dt" sz="half" idx="10"/>
          </p:nvPr>
        </p:nvSpPr>
        <p:spPr/>
        <p:txBody>
          <a:bodyPr/>
          <a:lstStyle/>
          <a:p>
            <a:fld id="{6A2AC65D-921A-42A0-BD0A-8B435BB5FC77}" type="datetime2">
              <a:rPr lang="tr-TR" smtClean="0"/>
              <a:pPr/>
              <a:t>10 Haziran 2015 Çarşamba</a:t>
            </a:fld>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15</a:t>
            </a:fld>
            <a:endParaRPr lang="tr-TR"/>
          </a:p>
        </p:txBody>
      </p:sp>
      <p:graphicFrame>
        <p:nvGraphicFramePr>
          <p:cNvPr id="7" name="Tablo 6"/>
          <p:cNvGraphicFramePr>
            <a:graphicFrameLocks noGrp="1"/>
          </p:cNvGraphicFramePr>
          <p:nvPr>
            <p:extLst>
              <p:ext uri="{D42A27DB-BD31-4B8C-83A1-F6EECF244321}">
                <p14:modId xmlns:p14="http://schemas.microsoft.com/office/powerpoint/2010/main" xmlns="" val="4212784303"/>
              </p:ext>
            </p:extLst>
          </p:nvPr>
        </p:nvGraphicFramePr>
        <p:xfrm>
          <a:off x="539552" y="2132853"/>
          <a:ext cx="7704854" cy="2808558"/>
        </p:xfrm>
        <a:graphic>
          <a:graphicData uri="http://schemas.openxmlformats.org/drawingml/2006/table">
            <a:tbl>
              <a:tblPr firstRow="1" firstCol="1" bandRow="1"/>
              <a:tblGrid>
                <a:gridCol w="2830964"/>
                <a:gridCol w="1000402"/>
                <a:gridCol w="936342"/>
                <a:gridCol w="936342"/>
                <a:gridCol w="1000402"/>
                <a:gridCol w="1000402"/>
              </a:tblGrid>
              <a:tr h="312062">
                <a:tc gridSpan="2">
                  <a:txBody>
                    <a:bodyPr/>
                    <a:lstStyle/>
                    <a:p>
                      <a:pPr>
                        <a:lnSpc>
                          <a:spcPct val="115000"/>
                        </a:lnSpc>
                        <a:spcAft>
                          <a:spcPts val="600"/>
                        </a:spcAft>
                      </a:pPr>
                      <a:r>
                        <a:rPr lang="tr-TR" sz="1000">
                          <a:effectLst/>
                          <a:latin typeface="Times New Roman"/>
                          <a:ea typeface="Calibri"/>
                          <a:cs typeface="Arial"/>
                        </a:rPr>
                        <a:t> </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lnSpc>
                          <a:spcPct val="115000"/>
                        </a:lnSpc>
                        <a:spcAft>
                          <a:spcPts val="600"/>
                        </a:spcAft>
                      </a:pPr>
                      <a:r>
                        <a:rPr lang="tr-TR" sz="1000">
                          <a:effectLst/>
                          <a:latin typeface="Times New Roman"/>
                          <a:ea typeface="Calibri"/>
                          <a:cs typeface="Arial"/>
                        </a:rPr>
                        <a:t>KT</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000">
                          <a:effectLst/>
                          <a:latin typeface="Times New Roman"/>
                          <a:ea typeface="Calibri"/>
                          <a:cs typeface="Arial"/>
                        </a:rPr>
                        <a:t>KMT</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000">
                          <a:effectLst/>
                          <a:latin typeface="Times New Roman"/>
                          <a:ea typeface="Calibri"/>
                          <a:cs typeface="Arial"/>
                        </a:rPr>
                        <a:t>MKA</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000">
                          <a:effectLst/>
                          <a:latin typeface="Times New Roman"/>
                          <a:ea typeface="Calibri"/>
                          <a:cs typeface="Arial"/>
                        </a:rPr>
                        <a:t>SN</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062">
                <a:tc rowSpan="2">
                  <a:txBody>
                    <a:bodyPr/>
                    <a:lstStyle/>
                    <a:p>
                      <a:pPr>
                        <a:lnSpc>
                          <a:spcPct val="115000"/>
                        </a:lnSpc>
                        <a:spcAft>
                          <a:spcPts val="600"/>
                        </a:spcAft>
                      </a:pPr>
                      <a:r>
                        <a:rPr lang="tr-TR" sz="1000">
                          <a:solidFill>
                            <a:srgbClr val="000000"/>
                          </a:solidFill>
                          <a:effectLst/>
                          <a:latin typeface="Times New Roman"/>
                          <a:ea typeface="Calibri"/>
                          <a:cs typeface="Arial"/>
                        </a:rPr>
                        <a:t>Küreselleşme (KT)</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000">
                          <a:effectLst/>
                          <a:latin typeface="Times New Roman"/>
                          <a:ea typeface="Calibri"/>
                          <a:cs typeface="Arial"/>
                        </a:rPr>
                        <a:t>r</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,264</a:t>
                      </a:r>
                      <a:r>
                        <a:rPr lang="tr-TR" sz="1000" baseline="30000">
                          <a:solidFill>
                            <a:srgbClr val="000000"/>
                          </a:solidFill>
                          <a:effectLst/>
                          <a:latin typeface="Times New Roman"/>
                          <a:ea typeface="Calibri"/>
                          <a:cs typeface="Arial"/>
                        </a:rPr>
                        <a:t>**</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,289</a:t>
                      </a:r>
                      <a:r>
                        <a:rPr lang="tr-TR" sz="1000" baseline="30000">
                          <a:solidFill>
                            <a:srgbClr val="000000"/>
                          </a:solidFill>
                          <a:effectLst/>
                          <a:latin typeface="Times New Roman"/>
                          <a:ea typeface="Calibri"/>
                          <a:cs typeface="Arial"/>
                        </a:rPr>
                        <a:t>**</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,288</a:t>
                      </a:r>
                      <a:r>
                        <a:rPr lang="tr-TR" sz="1000" baseline="30000">
                          <a:solidFill>
                            <a:srgbClr val="000000"/>
                          </a:solidFill>
                          <a:effectLst/>
                          <a:latin typeface="Times New Roman"/>
                          <a:ea typeface="Calibri"/>
                          <a:cs typeface="Arial"/>
                        </a:rPr>
                        <a:t>**</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062">
                <a:tc vMerge="1">
                  <a:txBody>
                    <a:bodyPr/>
                    <a:lstStyle/>
                    <a:p>
                      <a:endParaRPr lang="tr-TR"/>
                    </a:p>
                  </a:txBody>
                  <a:tcPr/>
                </a:tc>
                <a:tc>
                  <a:txBody>
                    <a:bodyPr/>
                    <a:lstStyle/>
                    <a:p>
                      <a:pPr algn="ctr">
                        <a:lnSpc>
                          <a:spcPct val="115000"/>
                        </a:lnSpc>
                        <a:spcAft>
                          <a:spcPts val="600"/>
                        </a:spcAft>
                      </a:pPr>
                      <a:r>
                        <a:rPr lang="tr-TR" sz="1000">
                          <a:effectLst/>
                          <a:latin typeface="Times New Roman"/>
                          <a:ea typeface="Calibri"/>
                          <a:cs typeface="Arial"/>
                        </a:rPr>
                        <a:t>p</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7">
                  <a:txBody>
                    <a:bodyPr/>
                    <a:lstStyle/>
                    <a:p>
                      <a:pPr algn="ctr">
                        <a:lnSpc>
                          <a:spcPct val="115000"/>
                        </a:lnSpc>
                        <a:spcAft>
                          <a:spcPts val="600"/>
                        </a:spcAft>
                      </a:pPr>
                      <a:r>
                        <a:rPr lang="tr-TR" sz="1000">
                          <a:effectLst/>
                          <a:latin typeface="Times New Roman"/>
                          <a:ea typeface="Calibri"/>
                          <a:cs typeface="Arial"/>
                        </a:rPr>
                        <a:t> </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,000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,000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,000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062">
                <a:tc rowSpan="2">
                  <a:txBody>
                    <a:bodyPr/>
                    <a:lstStyle/>
                    <a:p>
                      <a:pPr marR="38100">
                        <a:lnSpc>
                          <a:spcPct val="115000"/>
                        </a:lnSpc>
                        <a:spcAft>
                          <a:spcPts val="600"/>
                        </a:spcAft>
                      </a:pPr>
                      <a:r>
                        <a:rPr lang="tr-TR" sz="1000">
                          <a:solidFill>
                            <a:srgbClr val="000000"/>
                          </a:solidFill>
                          <a:effectLst/>
                          <a:latin typeface="Times New Roman"/>
                          <a:ea typeface="Calibri"/>
                          <a:cs typeface="Arial"/>
                        </a:rPr>
                        <a:t>Küresel Marka Tutumu (KMT)</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000">
                          <a:effectLst/>
                          <a:latin typeface="Times New Roman"/>
                          <a:ea typeface="Calibri"/>
                          <a:cs typeface="Arial"/>
                        </a:rPr>
                        <a:t>r</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,577</a:t>
                      </a:r>
                      <a:r>
                        <a:rPr lang="tr-TR" sz="1000" baseline="30000">
                          <a:solidFill>
                            <a:srgbClr val="000000"/>
                          </a:solidFill>
                          <a:effectLst/>
                          <a:latin typeface="Times New Roman"/>
                          <a:ea typeface="Calibri"/>
                          <a:cs typeface="Arial"/>
                        </a:rPr>
                        <a:t>**</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,710</a:t>
                      </a:r>
                      <a:r>
                        <a:rPr lang="tr-TR" sz="1000" baseline="30000">
                          <a:solidFill>
                            <a:srgbClr val="000000"/>
                          </a:solidFill>
                          <a:effectLst/>
                          <a:latin typeface="Times New Roman"/>
                          <a:ea typeface="Calibri"/>
                          <a:cs typeface="Arial"/>
                        </a:rPr>
                        <a:t>**</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062">
                <a:tc vMerge="1">
                  <a:txBody>
                    <a:bodyPr/>
                    <a:lstStyle/>
                    <a:p>
                      <a:endParaRPr lang="tr-TR"/>
                    </a:p>
                  </a:txBody>
                  <a:tcPr/>
                </a:tc>
                <a:tc>
                  <a:txBody>
                    <a:bodyPr/>
                    <a:lstStyle/>
                    <a:p>
                      <a:pPr algn="ctr">
                        <a:lnSpc>
                          <a:spcPct val="115000"/>
                        </a:lnSpc>
                        <a:spcAft>
                          <a:spcPts val="600"/>
                        </a:spcAft>
                      </a:pPr>
                      <a:r>
                        <a:rPr lang="tr-TR" sz="1000">
                          <a:effectLst/>
                          <a:latin typeface="Times New Roman"/>
                          <a:ea typeface="Calibri"/>
                          <a:cs typeface="Arial"/>
                        </a:rPr>
                        <a:t>p</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c rowSpan="5">
                  <a:txBody>
                    <a:bodyPr/>
                    <a:lstStyle/>
                    <a:p>
                      <a:pPr algn="ctr">
                        <a:lnSpc>
                          <a:spcPct val="115000"/>
                        </a:lnSpc>
                        <a:spcAft>
                          <a:spcPts val="600"/>
                        </a:spcAft>
                      </a:pPr>
                      <a:r>
                        <a:rPr lang="tr-TR" sz="1000">
                          <a:effectLst/>
                          <a:latin typeface="Times New Roman"/>
                          <a:ea typeface="Calibri"/>
                          <a:cs typeface="Arial"/>
                        </a:rPr>
                        <a:t> </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,000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,000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062">
                <a:tc rowSpan="2">
                  <a:txBody>
                    <a:bodyPr/>
                    <a:lstStyle/>
                    <a:p>
                      <a:pPr marR="38100">
                        <a:lnSpc>
                          <a:spcPct val="115000"/>
                        </a:lnSpc>
                        <a:spcAft>
                          <a:spcPts val="600"/>
                        </a:spcAft>
                      </a:pPr>
                      <a:r>
                        <a:rPr lang="tr-TR" sz="1000">
                          <a:solidFill>
                            <a:srgbClr val="000000"/>
                          </a:solidFill>
                          <a:effectLst/>
                          <a:latin typeface="Times New Roman"/>
                          <a:ea typeface="Calibri"/>
                          <a:cs typeface="Arial"/>
                        </a:rPr>
                        <a:t>Markanın Küresellik Algısı (MKA)</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000">
                          <a:effectLst/>
                          <a:latin typeface="Times New Roman"/>
                          <a:ea typeface="Calibri"/>
                          <a:cs typeface="Arial"/>
                        </a:rPr>
                        <a:t>r</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c vMerge="1">
                  <a:txBody>
                    <a:bodyPr/>
                    <a:lstStyle/>
                    <a:p>
                      <a:endParaRPr lang="tr-TR"/>
                    </a:p>
                  </a:txBody>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,665</a:t>
                      </a:r>
                      <a:r>
                        <a:rPr lang="tr-TR" sz="1000" baseline="30000">
                          <a:solidFill>
                            <a:srgbClr val="000000"/>
                          </a:solidFill>
                          <a:effectLst/>
                          <a:latin typeface="Times New Roman"/>
                          <a:ea typeface="Calibri"/>
                          <a:cs typeface="Arial"/>
                        </a:rPr>
                        <a:t>**</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062">
                <a:tc vMerge="1">
                  <a:txBody>
                    <a:bodyPr/>
                    <a:lstStyle/>
                    <a:p>
                      <a:endParaRPr lang="tr-TR"/>
                    </a:p>
                  </a:txBody>
                  <a:tcPr/>
                </a:tc>
                <a:tc>
                  <a:txBody>
                    <a:bodyPr/>
                    <a:lstStyle/>
                    <a:p>
                      <a:pPr algn="ctr">
                        <a:lnSpc>
                          <a:spcPct val="115000"/>
                        </a:lnSpc>
                        <a:spcAft>
                          <a:spcPts val="600"/>
                        </a:spcAft>
                      </a:pPr>
                      <a:r>
                        <a:rPr lang="tr-TR" sz="1000">
                          <a:effectLst/>
                          <a:latin typeface="Times New Roman"/>
                          <a:ea typeface="Calibri"/>
                          <a:cs typeface="Arial"/>
                        </a:rPr>
                        <a:t>p</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c vMerge="1">
                  <a:txBody>
                    <a:bodyPr/>
                    <a:lstStyle/>
                    <a:p>
                      <a:endParaRPr lang="tr-TR"/>
                    </a:p>
                  </a:txBody>
                  <a:tcPr/>
                </a:tc>
                <a:tc rowSpan="3">
                  <a:txBody>
                    <a:bodyPr/>
                    <a:lstStyle/>
                    <a:p>
                      <a:pPr algn="ctr">
                        <a:lnSpc>
                          <a:spcPct val="115000"/>
                        </a:lnSpc>
                        <a:spcAft>
                          <a:spcPts val="600"/>
                        </a:spcAft>
                      </a:pPr>
                      <a:r>
                        <a:rPr lang="tr-TR" sz="1000">
                          <a:effectLst/>
                          <a:latin typeface="Times New Roman"/>
                          <a:ea typeface="Calibri"/>
                          <a:cs typeface="Arial"/>
                        </a:rPr>
                        <a:t> </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,000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062">
                <a:tc rowSpan="2">
                  <a:txBody>
                    <a:bodyPr/>
                    <a:lstStyle/>
                    <a:p>
                      <a:pPr marR="38100">
                        <a:lnSpc>
                          <a:spcPct val="115000"/>
                        </a:lnSpc>
                        <a:spcAft>
                          <a:spcPts val="600"/>
                        </a:spcAft>
                      </a:pPr>
                      <a:r>
                        <a:rPr lang="tr-TR" sz="1000">
                          <a:solidFill>
                            <a:srgbClr val="000000"/>
                          </a:solidFill>
                          <a:effectLst/>
                          <a:latin typeface="Times New Roman"/>
                          <a:ea typeface="Calibri"/>
                          <a:cs typeface="Arial"/>
                        </a:rPr>
                        <a:t>Satınalma Niyeti (SN)</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000">
                          <a:effectLst/>
                          <a:latin typeface="Times New Roman"/>
                          <a:ea typeface="Calibri"/>
                          <a:cs typeface="Arial"/>
                        </a:rPr>
                        <a:t>r</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c vMerge="1">
                  <a:txBody>
                    <a:bodyPr/>
                    <a:lstStyle/>
                    <a:p>
                      <a:endParaRPr lang="tr-TR"/>
                    </a:p>
                  </a:txBody>
                  <a:tcPr/>
                </a:tc>
                <a:tc vMerge="1">
                  <a:txBody>
                    <a:bodyPr/>
                    <a:lstStyle/>
                    <a:p>
                      <a:endParaRPr lang="tr-TR"/>
                    </a:p>
                  </a:txBody>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062">
                <a:tc vMerge="1">
                  <a:txBody>
                    <a:bodyPr/>
                    <a:lstStyle/>
                    <a:p>
                      <a:endParaRPr lang="tr-TR"/>
                    </a:p>
                  </a:txBody>
                  <a:tcPr/>
                </a:tc>
                <a:tc>
                  <a:txBody>
                    <a:bodyPr/>
                    <a:lstStyle/>
                    <a:p>
                      <a:pPr algn="ctr">
                        <a:lnSpc>
                          <a:spcPct val="115000"/>
                        </a:lnSpc>
                        <a:spcAft>
                          <a:spcPts val="600"/>
                        </a:spcAft>
                      </a:pPr>
                      <a:r>
                        <a:rPr lang="tr-TR" sz="1000">
                          <a:effectLst/>
                          <a:latin typeface="Times New Roman"/>
                          <a:ea typeface="Calibri"/>
                          <a:cs typeface="Arial"/>
                        </a:rPr>
                        <a:t>p</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c vMerge="1">
                  <a:txBody>
                    <a:bodyPr/>
                    <a:lstStyle/>
                    <a:p>
                      <a:endParaRPr lang="tr-TR"/>
                    </a:p>
                  </a:txBody>
                  <a:tcPr/>
                </a:tc>
                <a:tc vMerge="1">
                  <a:txBody>
                    <a:bodyPr/>
                    <a:lstStyle/>
                    <a:p>
                      <a:endParaRPr lang="tr-TR"/>
                    </a:p>
                  </a:txBody>
                  <a:tcPr/>
                </a:tc>
                <a:tc>
                  <a:txBody>
                    <a:bodyPr/>
                    <a:lstStyle/>
                    <a:p>
                      <a:pPr algn="ctr">
                        <a:lnSpc>
                          <a:spcPct val="115000"/>
                        </a:lnSpc>
                        <a:spcAft>
                          <a:spcPts val="600"/>
                        </a:spcAft>
                      </a:pPr>
                      <a:r>
                        <a:rPr lang="tr-TR" sz="1000" dirty="0">
                          <a:effectLst/>
                          <a:latin typeface="Times New Roman"/>
                          <a:ea typeface="Calibri"/>
                          <a:cs typeface="Arial"/>
                        </a:rPr>
                        <a:t> </a:t>
                      </a:r>
                      <a:endParaRPr lang="tr-TR" sz="1100" dirty="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21316875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492664"/>
          </a:xfrm>
        </p:spPr>
        <p:txBody>
          <a:bodyPr>
            <a:normAutofit fontScale="90000"/>
          </a:bodyPr>
          <a:lstStyle/>
          <a:p>
            <a:pPr algn="just"/>
            <a:r>
              <a:rPr lang="tr-TR" sz="3600" dirty="0" smtClean="0"/>
              <a:t>Araştırma </a:t>
            </a:r>
            <a:r>
              <a:rPr lang="tr-TR" sz="3600" dirty="0"/>
              <a:t>Hipotezlerinin Test Edilmesi</a:t>
            </a:r>
          </a:p>
        </p:txBody>
      </p:sp>
      <p:sp>
        <p:nvSpPr>
          <p:cNvPr id="3" name="İçerik Yer Tutucusu 2"/>
          <p:cNvSpPr>
            <a:spLocks noGrp="1"/>
          </p:cNvSpPr>
          <p:nvPr>
            <p:ph idx="1"/>
          </p:nvPr>
        </p:nvSpPr>
        <p:spPr>
          <a:xfrm>
            <a:off x="457200" y="1268760"/>
            <a:ext cx="8229600" cy="5055840"/>
          </a:xfrm>
        </p:spPr>
        <p:txBody>
          <a:bodyPr>
            <a:normAutofit/>
          </a:bodyPr>
          <a:lstStyle/>
          <a:p>
            <a:pPr marL="0" indent="0" algn="just">
              <a:buNone/>
            </a:pPr>
            <a:r>
              <a:rPr lang="tr-TR" sz="2000" b="1" dirty="0" smtClean="0">
                <a:solidFill>
                  <a:srgbClr val="FF0000"/>
                </a:solidFill>
              </a:rPr>
              <a:t>2. Regresyon </a:t>
            </a:r>
            <a:r>
              <a:rPr lang="tr-TR" sz="2000" b="1" dirty="0">
                <a:solidFill>
                  <a:srgbClr val="FF0000"/>
                </a:solidFill>
              </a:rPr>
              <a:t>Analizine İlişkin </a:t>
            </a:r>
            <a:r>
              <a:rPr lang="tr-TR" sz="2000" b="1" dirty="0" smtClean="0">
                <a:solidFill>
                  <a:srgbClr val="FF0000"/>
                </a:solidFill>
              </a:rPr>
              <a:t>Bulgular </a:t>
            </a:r>
            <a:r>
              <a:rPr lang="tr-TR" sz="2000" dirty="0" smtClean="0"/>
              <a:t>(</a:t>
            </a:r>
            <a:r>
              <a:rPr lang="tr-TR" sz="2000" dirty="0"/>
              <a:t>Bağımlı: </a:t>
            </a:r>
            <a:r>
              <a:rPr lang="tr-TR" sz="2000" dirty="0" err="1"/>
              <a:t>Satınalma</a:t>
            </a:r>
            <a:r>
              <a:rPr lang="tr-TR" sz="2000" dirty="0"/>
              <a:t> Niyeti)</a:t>
            </a:r>
            <a:endParaRPr lang="tr-TR" sz="2000" b="1" dirty="0" smtClean="0">
              <a:solidFill>
                <a:srgbClr val="FF0000"/>
              </a:solidFill>
            </a:endParaRPr>
          </a:p>
          <a:p>
            <a:pPr marL="0" indent="0" algn="just">
              <a:buNone/>
            </a:pPr>
            <a:endParaRPr lang="tr-TR" sz="2000" dirty="0"/>
          </a:p>
        </p:txBody>
      </p:sp>
      <p:sp>
        <p:nvSpPr>
          <p:cNvPr id="4" name="Veri Yer Tutucusu 3"/>
          <p:cNvSpPr>
            <a:spLocks noGrp="1"/>
          </p:cNvSpPr>
          <p:nvPr>
            <p:ph type="dt" sz="half" idx="10"/>
          </p:nvPr>
        </p:nvSpPr>
        <p:spPr/>
        <p:txBody>
          <a:bodyPr/>
          <a:lstStyle/>
          <a:p>
            <a:fld id="{6A2AC65D-921A-42A0-BD0A-8B435BB5FC77}" type="datetime2">
              <a:rPr lang="tr-TR" smtClean="0"/>
              <a:pPr/>
              <a:t>10 Haziran 2015 Çarşamba</a:t>
            </a:fld>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16</a:t>
            </a:fld>
            <a:endParaRPr lang="tr-TR"/>
          </a:p>
        </p:txBody>
      </p:sp>
      <p:graphicFrame>
        <p:nvGraphicFramePr>
          <p:cNvPr id="8" name="Tablo 7"/>
          <p:cNvGraphicFramePr>
            <a:graphicFrameLocks noGrp="1"/>
          </p:cNvGraphicFramePr>
          <p:nvPr>
            <p:extLst>
              <p:ext uri="{D42A27DB-BD31-4B8C-83A1-F6EECF244321}">
                <p14:modId xmlns:p14="http://schemas.microsoft.com/office/powerpoint/2010/main" xmlns="" val="861123118"/>
              </p:ext>
            </p:extLst>
          </p:nvPr>
        </p:nvGraphicFramePr>
        <p:xfrm>
          <a:off x="971600" y="1916832"/>
          <a:ext cx="6267524" cy="4211772"/>
        </p:xfrm>
        <a:graphic>
          <a:graphicData uri="http://schemas.openxmlformats.org/drawingml/2006/table">
            <a:tbl>
              <a:tblPr firstRow="1" firstCol="1" bandRow="1" bandCol="1"/>
              <a:tblGrid>
                <a:gridCol w="511810"/>
                <a:gridCol w="1733117"/>
                <a:gridCol w="688831"/>
                <a:gridCol w="696190"/>
                <a:gridCol w="710909"/>
                <a:gridCol w="710909"/>
                <a:gridCol w="637316"/>
                <a:gridCol w="578442"/>
              </a:tblGrid>
              <a:tr h="360040">
                <a:tc>
                  <a:txBody>
                    <a:bodyPr/>
                    <a:lstStyle/>
                    <a:p>
                      <a:pPr algn="ctr">
                        <a:lnSpc>
                          <a:spcPct val="115000"/>
                        </a:lnSpc>
                        <a:spcAft>
                          <a:spcPts val="600"/>
                        </a:spcAft>
                      </a:pPr>
                      <a:r>
                        <a:rPr lang="tr-TR" sz="1000" b="1" dirty="0">
                          <a:effectLst/>
                          <a:latin typeface="Times New Roman"/>
                          <a:ea typeface="Calibri"/>
                          <a:cs typeface="Arial"/>
                        </a:rPr>
                        <a:t>Model</a:t>
                      </a:r>
                      <a:endParaRPr lang="tr-TR" sz="1100" dirty="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600"/>
                        </a:spcAft>
                      </a:pPr>
                      <a:r>
                        <a:rPr lang="tr-TR" sz="1000" b="1">
                          <a:effectLst/>
                          <a:latin typeface="Times New Roman"/>
                          <a:ea typeface="Calibri"/>
                          <a:cs typeface="Arial"/>
                        </a:rPr>
                        <a:t>R</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600"/>
                        </a:spcAft>
                      </a:pPr>
                      <a:r>
                        <a:rPr lang="tr-TR" sz="1000" b="1">
                          <a:effectLst/>
                          <a:latin typeface="Times New Roman"/>
                          <a:ea typeface="Calibri"/>
                          <a:cs typeface="Arial"/>
                        </a:rPr>
                        <a:t>R</a:t>
                      </a:r>
                      <a:r>
                        <a:rPr lang="tr-TR" sz="1000" b="1" baseline="30000">
                          <a:effectLst/>
                          <a:latin typeface="Times New Roman"/>
                          <a:ea typeface="Calibri"/>
                          <a:cs typeface="Arial"/>
                        </a:rPr>
                        <a:t>2</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600"/>
                        </a:spcAft>
                      </a:pPr>
                      <a:r>
                        <a:rPr lang="tr-TR" sz="1000" b="1">
                          <a:effectLst/>
                          <a:latin typeface="Times New Roman"/>
                          <a:ea typeface="Calibri"/>
                          <a:cs typeface="Arial"/>
                        </a:rPr>
                        <a:t>S.H.</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600"/>
                        </a:spcAft>
                      </a:pPr>
                      <a:r>
                        <a:rPr lang="tr-TR" sz="1000" b="1">
                          <a:effectLst/>
                          <a:latin typeface="Times New Roman"/>
                          <a:ea typeface="Calibri"/>
                          <a:cs typeface="Arial"/>
                        </a:rPr>
                        <a:t>F</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3">
                  <a:txBody>
                    <a:bodyPr/>
                    <a:lstStyle/>
                    <a:p>
                      <a:pPr algn="ctr">
                        <a:lnSpc>
                          <a:spcPct val="115000"/>
                        </a:lnSpc>
                        <a:spcAft>
                          <a:spcPts val="600"/>
                        </a:spcAft>
                      </a:pPr>
                      <a:r>
                        <a:rPr lang="tr-TR" sz="1000" b="1">
                          <a:effectLst/>
                          <a:latin typeface="Times New Roman"/>
                          <a:ea typeface="Calibri"/>
                          <a:cs typeface="Arial"/>
                        </a:rPr>
                        <a:t>p</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tr-TR"/>
                    </a:p>
                  </a:txBody>
                  <a:tcPr/>
                </a:tc>
                <a:tc hMerge="1">
                  <a:txBody>
                    <a:bodyPr/>
                    <a:lstStyle/>
                    <a:p>
                      <a:endParaRPr lang="tr-TR"/>
                    </a:p>
                  </a:txBody>
                  <a:tcPr/>
                </a:tc>
              </a:tr>
              <a:tr h="389332">
                <a:tc>
                  <a:txBody>
                    <a:bodyPr/>
                    <a:lstStyle/>
                    <a:p>
                      <a:pPr algn="ctr">
                        <a:lnSpc>
                          <a:spcPct val="115000"/>
                        </a:lnSpc>
                        <a:spcAft>
                          <a:spcPts val="600"/>
                        </a:spcAft>
                      </a:pPr>
                      <a:r>
                        <a:rPr lang="tr-TR" sz="1000">
                          <a:effectLst/>
                          <a:latin typeface="Times New Roman"/>
                          <a:ea typeface="Calibri"/>
                          <a:cs typeface="Arial"/>
                        </a:rPr>
                        <a:t>1</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0,710</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0,504</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0,78954</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000">
                          <a:solidFill>
                            <a:srgbClr val="000000"/>
                          </a:solidFill>
                          <a:effectLst/>
                          <a:latin typeface="Times New Roman"/>
                          <a:ea typeface="Calibri"/>
                          <a:cs typeface="Arial"/>
                        </a:rPr>
                        <a:t>343,806</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15000"/>
                        </a:lnSpc>
                        <a:spcAft>
                          <a:spcPts val="600"/>
                        </a:spcAft>
                      </a:pPr>
                      <a:r>
                        <a:rPr lang="tr-TR" sz="1000">
                          <a:solidFill>
                            <a:srgbClr val="000000"/>
                          </a:solidFill>
                          <a:effectLst/>
                          <a:latin typeface="Times New Roman"/>
                          <a:ea typeface="Calibri"/>
                          <a:cs typeface="Arial"/>
                        </a:rPr>
                        <a:t>0,000</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r h="389332">
                <a:tc>
                  <a:txBody>
                    <a:bodyPr/>
                    <a:lstStyle/>
                    <a:p>
                      <a:pPr algn="ctr">
                        <a:lnSpc>
                          <a:spcPct val="115000"/>
                        </a:lnSpc>
                        <a:spcAft>
                          <a:spcPts val="600"/>
                        </a:spcAft>
                      </a:pPr>
                      <a:r>
                        <a:rPr lang="tr-TR" sz="1000">
                          <a:effectLst/>
                          <a:latin typeface="Times New Roman"/>
                          <a:ea typeface="Calibri"/>
                          <a:cs typeface="Arial"/>
                        </a:rPr>
                        <a:t>2</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0,775</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0,601</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0,70861</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tr-TR" sz="1000">
                          <a:solidFill>
                            <a:srgbClr val="000000"/>
                          </a:solidFill>
                          <a:effectLst/>
                          <a:latin typeface="Times New Roman"/>
                          <a:ea typeface="Calibri"/>
                          <a:cs typeface="Arial"/>
                        </a:rPr>
                        <a:t>254,840</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15000"/>
                        </a:lnSpc>
                        <a:spcAft>
                          <a:spcPts val="600"/>
                        </a:spcAft>
                      </a:pPr>
                      <a:r>
                        <a:rPr lang="tr-TR" sz="1000">
                          <a:solidFill>
                            <a:srgbClr val="000000"/>
                          </a:solidFill>
                          <a:effectLst/>
                          <a:latin typeface="Times New Roman"/>
                          <a:ea typeface="Calibri"/>
                          <a:cs typeface="Arial"/>
                        </a:rPr>
                        <a:t>0,000</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r h="280010">
                <a:tc gridSpan="8">
                  <a:txBody>
                    <a:bodyPr/>
                    <a:lstStyle/>
                    <a:p>
                      <a:pPr algn="just">
                        <a:lnSpc>
                          <a:spcPct val="115000"/>
                        </a:lnSpc>
                        <a:spcAft>
                          <a:spcPts val="600"/>
                        </a:spcAft>
                      </a:pPr>
                      <a:r>
                        <a:rPr lang="tr-TR" sz="1000">
                          <a:effectLst/>
                          <a:latin typeface="Times New Roman"/>
                          <a:ea typeface="Calibri"/>
                          <a:cs typeface="Arial"/>
                        </a:rPr>
                        <a:t> </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461516">
                <a:tc gridSpan="2">
                  <a:txBody>
                    <a:bodyPr/>
                    <a:lstStyle/>
                    <a:p>
                      <a:pPr algn="ctr">
                        <a:lnSpc>
                          <a:spcPct val="115000"/>
                        </a:lnSpc>
                        <a:spcAft>
                          <a:spcPts val="600"/>
                        </a:spcAft>
                      </a:pPr>
                      <a:r>
                        <a:rPr lang="tr-TR" sz="1000" b="1">
                          <a:effectLst/>
                          <a:latin typeface="Times New Roman"/>
                          <a:ea typeface="Calibri"/>
                          <a:cs typeface="Arial"/>
                        </a:rPr>
                        <a:t>Model</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tr-TR"/>
                    </a:p>
                  </a:txBody>
                  <a:tcPr/>
                </a:tc>
                <a:tc>
                  <a:txBody>
                    <a:bodyPr/>
                    <a:lstStyle/>
                    <a:p>
                      <a:pPr algn="ctr">
                        <a:lnSpc>
                          <a:spcPct val="115000"/>
                        </a:lnSpc>
                        <a:spcAft>
                          <a:spcPts val="600"/>
                        </a:spcAft>
                      </a:pPr>
                      <a:r>
                        <a:rPr lang="tr-TR" sz="1000" b="1">
                          <a:effectLst/>
                          <a:latin typeface="Times New Roman"/>
                          <a:ea typeface="Calibri"/>
                          <a:cs typeface="Arial"/>
                        </a:rPr>
                        <a:t>ß</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600"/>
                        </a:spcAft>
                        <a:tabLst>
                          <a:tab pos="180975" algn="l"/>
                          <a:tab pos="349250" algn="ctr"/>
                        </a:tabLst>
                      </a:pPr>
                      <a:r>
                        <a:rPr lang="tr-TR" sz="1000" b="1">
                          <a:effectLst/>
                          <a:latin typeface="Times New Roman"/>
                          <a:ea typeface="Calibri"/>
                          <a:cs typeface="Arial"/>
                        </a:rPr>
                        <a:t>S.H.</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600"/>
                        </a:spcAft>
                        <a:tabLst>
                          <a:tab pos="180975" algn="l"/>
                          <a:tab pos="349250" algn="ctr"/>
                        </a:tabLst>
                      </a:pPr>
                      <a:r>
                        <a:rPr lang="tr-TR" sz="1000" b="1">
                          <a:effectLst/>
                          <a:latin typeface="Times New Roman"/>
                          <a:ea typeface="Calibri"/>
                          <a:cs typeface="Arial"/>
                        </a:rPr>
                        <a:t>Beta</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600"/>
                        </a:spcAft>
                      </a:pPr>
                      <a:r>
                        <a:rPr lang="tr-TR" sz="1000" b="1">
                          <a:effectLst/>
                          <a:latin typeface="Times New Roman"/>
                          <a:ea typeface="Calibri"/>
                          <a:cs typeface="Arial"/>
                        </a:rPr>
                        <a:t>t</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600"/>
                        </a:spcAft>
                      </a:pPr>
                      <a:r>
                        <a:rPr lang="tr-TR" sz="1000" b="1">
                          <a:effectLst/>
                          <a:latin typeface="Times New Roman"/>
                          <a:ea typeface="Calibri"/>
                          <a:cs typeface="Arial"/>
                        </a:rPr>
                        <a:t>p</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600"/>
                        </a:spcAft>
                      </a:pPr>
                      <a:r>
                        <a:rPr lang="tr-TR" sz="1000" b="1">
                          <a:effectLst/>
                          <a:latin typeface="Times New Roman"/>
                          <a:ea typeface="Calibri"/>
                          <a:cs typeface="Arial"/>
                        </a:rPr>
                        <a:t>Durbin Watson</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389332">
                <a:tc rowSpan="2">
                  <a:txBody>
                    <a:bodyPr/>
                    <a:lstStyle/>
                    <a:p>
                      <a:pPr algn="ctr">
                        <a:lnSpc>
                          <a:spcPct val="115000"/>
                        </a:lnSpc>
                        <a:spcAft>
                          <a:spcPts val="600"/>
                        </a:spcAft>
                      </a:pPr>
                      <a:r>
                        <a:rPr lang="tr-TR" sz="1000" b="1">
                          <a:effectLst/>
                          <a:latin typeface="Times New Roman"/>
                          <a:ea typeface="Calibri"/>
                          <a:cs typeface="Arial"/>
                        </a:rPr>
                        <a:t>1</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tr-TR" sz="1000">
                          <a:effectLst/>
                          <a:latin typeface="Times New Roman"/>
                          <a:ea typeface="Calibri"/>
                          <a:cs typeface="Arial"/>
                        </a:rPr>
                        <a:t>Sabit Terim</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0,353</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0,186</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tr-TR" sz="1100" dirty="0" smtClean="0">
                          <a:effectLst/>
                          <a:latin typeface="Calibri"/>
                          <a:cs typeface="Times New Roman"/>
                        </a:rPr>
                        <a:t>-</a:t>
                      </a:r>
                      <a:endParaRPr lang="tr-TR" sz="1100" dirty="0">
                        <a:effectLst/>
                        <a:latin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dirty="0">
                          <a:solidFill>
                            <a:srgbClr val="000000"/>
                          </a:solidFill>
                          <a:effectLst/>
                          <a:latin typeface="Times New Roman"/>
                          <a:ea typeface="Calibri"/>
                          <a:cs typeface="Arial"/>
                        </a:rPr>
                        <a:t>1,896</a:t>
                      </a:r>
                      <a:endParaRPr lang="tr-TR" sz="1100" dirty="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0,059</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38100" marR="38100" algn="just">
                        <a:lnSpc>
                          <a:spcPct val="115000"/>
                        </a:lnSpc>
                        <a:spcAft>
                          <a:spcPts val="600"/>
                        </a:spcAft>
                      </a:pPr>
                      <a:r>
                        <a:rPr lang="tr-TR" sz="1000">
                          <a:solidFill>
                            <a:srgbClr val="000000"/>
                          </a:solidFill>
                          <a:effectLst/>
                          <a:latin typeface="Times New Roman"/>
                          <a:ea typeface="Calibri"/>
                          <a:cs typeface="Arial"/>
                        </a:rPr>
                        <a:t> </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9332">
                <a:tc vMerge="1">
                  <a:txBody>
                    <a:bodyPr/>
                    <a:lstStyle/>
                    <a:p>
                      <a:endParaRPr lang="tr-TR"/>
                    </a:p>
                  </a:txBody>
                  <a:tcPr/>
                </a:tc>
                <a:tc>
                  <a:txBody>
                    <a:bodyPr/>
                    <a:lstStyle/>
                    <a:p>
                      <a:pPr>
                        <a:lnSpc>
                          <a:spcPct val="115000"/>
                        </a:lnSpc>
                        <a:spcAft>
                          <a:spcPts val="600"/>
                        </a:spcAft>
                      </a:pPr>
                      <a:r>
                        <a:rPr lang="tr-TR" sz="1000">
                          <a:effectLst/>
                          <a:latin typeface="Times New Roman"/>
                          <a:ea typeface="Calibri"/>
                          <a:cs typeface="Arial"/>
                        </a:rPr>
                        <a:t>Küresel Marka Tutumu</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0,843</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0,045</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0,710</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18,542</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0,000</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r>
              <a:tr h="280010">
                <a:tc gridSpan="8">
                  <a:txBody>
                    <a:bodyPr/>
                    <a:lstStyle/>
                    <a:p>
                      <a:pPr algn="just">
                        <a:lnSpc>
                          <a:spcPct val="115000"/>
                        </a:lnSpc>
                        <a:spcAft>
                          <a:spcPts val="600"/>
                        </a:spcAft>
                      </a:pPr>
                      <a:r>
                        <a:rPr lang="tr-TR" sz="1000">
                          <a:effectLst/>
                          <a:latin typeface="Times New Roman"/>
                          <a:ea typeface="Calibri"/>
                          <a:cs typeface="Arial"/>
                        </a:rPr>
                        <a:t> </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424377">
                <a:tc rowSpan="3">
                  <a:txBody>
                    <a:bodyPr/>
                    <a:lstStyle/>
                    <a:p>
                      <a:pPr algn="ctr">
                        <a:lnSpc>
                          <a:spcPct val="115000"/>
                        </a:lnSpc>
                        <a:spcAft>
                          <a:spcPts val="600"/>
                        </a:spcAft>
                      </a:pPr>
                      <a:r>
                        <a:rPr lang="tr-TR" sz="1000" b="1">
                          <a:effectLst/>
                          <a:latin typeface="Times New Roman"/>
                          <a:ea typeface="Calibri"/>
                          <a:cs typeface="Arial"/>
                        </a:rPr>
                        <a:t>2</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tr-TR" sz="1000">
                          <a:effectLst/>
                          <a:latin typeface="Times New Roman"/>
                          <a:ea typeface="Calibri"/>
                          <a:cs typeface="Arial"/>
                        </a:rPr>
                        <a:t>Sabit Terim</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-0,299</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0,182</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tr-TR" sz="1100">
                        <a:effectLst/>
                        <a:latin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-1,641</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0,102</a:t>
                      </a:r>
                      <a:endParaRPr lang="tr-TR" sz="1100">
                        <a:effectLst/>
                        <a:latin typeface="Calibri"/>
                        <a:ea typeface="Calibri"/>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1,754</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9159">
                <a:tc vMerge="1">
                  <a:txBody>
                    <a:bodyPr/>
                    <a:lstStyle/>
                    <a:p>
                      <a:endParaRPr lang="tr-TR"/>
                    </a:p>
                  </a:txBody>
                  <a:tcPr/>
                </a:tc>
                <a:tc>
                  <a:txBody>
                    <a:bodyPr/>
                    <a:lstStyle/>
                    <a:p>
                      <a:pPr>
                        <a:lnSpc>
                          <a:spcPct val="115000"/>
                        </a:lnSpc>
                        <a:spcAft>
                          <a:spcPts val="600"/>
                        </a:spcAft>
                      </a:pPr>
                      <a:r>
                        <a:rPr lang="tr-TR" sz="1000">
                          <a:effectLst/>
                          <a:latin typeface="Times New Roman"/>
                          <a:ea typeface="Calibri"/>
                          <a:cs typeface="Arial"/>
                        </a:rPr>
                        <a:t>Küresel Marka Tutumu </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0,580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0,050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0,489</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11,613</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0,000</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r>
              <a:tr h="389332">
                <a:tc vMerge="1">
                  <a:txBody>
                    <a:bodyPr/>
                    <a:lstStyle/>
                    <a:p>
                      <a:endParaRPr lang="tr-TR"/>
                    </a:p>
                  </a:txBody>
                  <a:tcPr/>
                </a:tc>
                <a:tc>
                  <a:txBody>
                    <a:bodyPr/>
                    <a:lstStyle/>
                    <a:p>
                      <a:pPr>
                        <a:lnSpc>
                          <a:spcPct val="115000"/>
                        </a:lnSpc>
                        <a:spcAft>
                          <a:spcPts val="600"/>
                        </a:spcAft>
                      </a:pPr>
                      <a:r>
                        <a:rPr lang="tr-TR" sz="1000">
                          <a:effectLst/>
                          <a:latin typeface="Times New Roman"/>
                          <a:ea typeface="Calibri"/>
                          <a:cs typeface="Arial"/>
                        </a:rPr>
                        <a:t>Markanın Küresellik Algısı</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0,441</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0,048</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0,383</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a:solidFill>
                            <a:srgbClr val="000000"/>
                          </a:solidFill>
                          <a:effectLst/>
                          <a:latin typeface="Times New Roman"/>
                          <a:ea typeface="Calibri"/>
                          <a:cs typeface="Arial"/>
                        </a:rPr>
                        <a:t>9,103</a:t>
                      </a:r>
                      <a:endParaRPr lang="tr-TR" sz="110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gn="ctr">
                        <a:lnSpc>
                          <a:spcPct val="115000"/>
                        </a:lnSpc>
                        <a:spcAft>
                          <a:spcPts val="600"/>
                        </a:spcAft>
                      </a:pPr>
                      <a:r>
                        <a:rPr lang="tr-TR" sz="1000" dirty="0">
                          <a:solidFill>
                            <a:srgbClr val="000000"/>
                          </a:solidFill>
                          <a:effectLst/>
                          <a:latin typeface="Times New Roman"/>
                          <a:ea typeface="Calibri"/>
                          <a:cs typeface="Arial"/>
                        </a:rPr>
                        <a:t>0,000</a:t>
                      </a:r>
                      <a:endParaRPr lang="tr-TR" sz="1100" dirty="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r>
            </a:tbl>
          </a:graphicData>
        </a:graphic>
      </p:graphicFrame>
    </p:spTree>
    <p:extLst>
      <p:ext uri="{BB962C8B-B14F-4D97-AF65-F5344CB8AC3E}">
        <p14:creationId xmlns:p14="http://schemas.microsoft.com/office/powerpoint/2010/main" xmlns="" val="4923537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564672"/>
          </a:xfrm>
        </p:spPr>
        <p:txBody>
          <a:bodyPr>
            <a:normAutofit/>
          </a:bodyPr>
          <a:lstStyle/>
          <a:p>
            <a:pPr algn="just"/>
            <a:r>
              <a:rPr lang="tr-TR" sz="2800" dirty="0" smtClean="0"/>
              <a:t>Regresyon Analizi Sonucu Hipotez Testleri</a:t>
            </a:r>
            <a:endParaRPr lang="tr-TR" sz="2800" dirty="0"/>
          </a:p>
        </p:txBody>
      </p:sp>
      <p:sp>
        <p:nvSpPr>
          <p:cNvPr id="4" name="Veri Yer Tutucusu 3"/>
          <p:cNvSpPr>
            <a:spLocks noGrp="1"/>
          </p:cNvSpPr>
          <p:nvPr>
            <p:ph type="dt" sz="half" idx="10"/>
          </p:nvPr>
        </p:nvSpPr>
        <p:spPr/>
        <p:txBody>
          <a:bodyPr/>
          <a:lstStyle/>
          <a:p>
            <a:fld id="{6A2AC65D-921A-42A0-BD0A-8B435BB5FC77}" type="datetime2">
              <a:rPr lang="tr-TR" smtClean="0"/>
              <a:pPr/>
              <a:t>10 Haziran 2015 Çarşamba</a:t>
            </a:fld>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17</a:t>
            </a:fld>
            <a:endParaRPr lang="tr-TR"/>
          </a:p>
        </p:txBody>
      </p:sp>
      <p:graphicFrame>
        <p:nvGraphicFramePr>
          <p:cNvPr id="8" name="Tablo 7"/>
          <p:cNvGraphicFramePr>
            <a:graphicFrameLocks noGrp="1"/>
          </p:cNvGraphicFramePr>
          <p:nvPr>
            <p:extLst>
              <p:ext uri="{D42A27DB-BD31-4B8C-83A1-F6EECF244321}">
                <p14:modId xmlns:p14="http://schemas.microsoft.com/office/powerpoint/2010/main" xmlns="" val="332917625"/>
              </p:ext>
            </p:extLst>
          </p:nvPr>
        </p:nvGraphicFramePr>
        <p:xfrm>
          <a:off x="755577" y="1844824"/>
          <a:ext cx="7776863" cy="2664295"/>
        </p:xfrm>
        <a:graphic>
          <a:graphicData uri="http://schemas.openxmlformats.org/drawingml/2006/table">
            <a:tbl>
              <a:tblPr firstRow="1" firstCol="1" bandRow="1"/>
              <a:tblGrid>
                <a:gridCol w="5555525"/>
                <a:gridCol w="2221338"/>
              </a:tblGrid>
              <a:tr h="768767">
                <a:tc>
                  <a:txBody>
                    <a:bodyPr/>
                    <a:lstStyle/>
                    <a:p>
                      <a:pPr marL="0" marR="0" indent="0" algn="l" defTabSz="914400" rtl="0" eaLnBrk="1" fontAlgn="auto" latinLnBrk="0" hangingPunct="1">
                        <a:lnSpc>
                          <a:spcPct val="150000"/>
                        </a:lnSpc>
                        <a:spcBef>
                          <a:spcPts val="0"/>
                        </a:spcBef>
                        <a:spcAft>
                          <a:spcPts val="600"/>
                        </a:spcAft>
                        <a:buClrTx/>
                        <a:buSzTx/>
                        <a:buFontTx/>
                        <a:buNone/>
                        <a:tabLst/>
                        <a:defRPr/>
                      </a:pPr>
                      <a:r>
                        <a:rPr lang="tr-TR" sz="1600" dirty="0">
                          <a:effectLst/>
                          <a:latin typeface="Times New Roman"/>
                          <a:ea typeface="Calibri"/>
                          <a:cs typeface="Times New Roman"/>
                        </a:rPr>
                        <a:t>H1: </a:t>
                      </a:r>
                      <a:r>
                        <a:rPr lang="tr-TR" sz="1600" dirty="0" smtClean="0">
                          <a:effectLst/>
                          <a:latin typeface="Times New Roman"/>
                          <a:ea typeface="Calibri"/>
                        </a:rPr>
                        <a:t>Küreselleşmenin küresel marka satın alma niyeti üzerinde pozitif yönlü etkisi vardır.</a:t>
                      </a:r>
                      <a:endParaRPr lang="tr-TR" sz="1600" dirty="0" smtClean="0"/>
                    </a:p>
                  </a:txBody>
                  <a:tcPr marL="64762" marR="64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b="1" dirty="0" smtClean="0">
                          <a:effectLst/>
                          <a:latin typeface="Times New Roman"/>
                          <a:ea typeface="Calibri"/>
                          <a:cs typeface="Times New Roman"/>
                        </a:rPr>
                        <a:t>RED</a:t>
                      </a:r>
                      <a:endParaRPr lang="tr-TR" sz="1600" b="1" dirty="0">
                        <a:effectLst/>
                        <a:latin typeface="Calibri"/>
                        <a:ea typeface="Calibri"/>
                        <a:cs typeface="Times New Roman"/>
                      </a:endParaRPr>
                    </a:p>
                  </a:txBody>
                  <a:tcPr marL="64762" marR="64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47764">
                <a:tc>
                  <a:txBody>
                    <a:bodyPr/>
                    <a:lstStyle/>
                    <a:p>
                      <a:pPr>
                        <a:lnSpc>
                          <a:spcPct val="150000"/>
                        </a:lnSpc>
                        <a:spcAft>
                          <a:spcPts val="600"/>
                        </a:spcAft>
                      </a:pPr>
                      <a:r>
                        <a:rPr lang="tr-TR" sz="1600" dirty="0">
                          <a:effectLst/>
                          <a:latin typeface="Times New Roman"/>
                          <a:ea typeface="Calibri"/>
                          <a:cs typeface="Times New Roman"/>
                        </a:rPr>
                        <a:t>H2: </a:t>
                      </a:r>
                      <a:r>
                        <a:rPr lang="tr-TR" sz="1600" dirty="0" smtClean="0">
                          <a:effectLst/>
                          <a:latin typeface="Times New Roman"/>
                          <a:ea typeface="Calibri"/>
                        </a:rPr>
                        <a:t>Küresel marka tutumunun küresel marka satın alma niyeti üzerinde pozitif yönlü etkisi vardır.</a:t>
                      </a:r>
                      <a:endParaRPr lang="tr-TR" sz="1600" dirty="0">
                        <a:effectLst/>
                        <a:latin typeface="Calibri"/>
                        <a:ea typeface="Calibri"/>
                        <a:cs typeface="Times New Roman"/>
                      </a:endParaRPr>
                    </a:p>
                  </a:txBody>
                  <a:tcPr marL="64762" marR="64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b="1" dirty="0">
                          <a:effectLst/>
                          <a:latin typeface="Times New Roman"/>
                          <a:ea typeface="Calibri"/>
                          <a:cs typeface="Times New Roman"/>
                        </a:rPr>
                        <a:t>KABUL</a:t>
                      </a:r>
                      <a:endParaRPr lang="tr-TR" sz="1600" b="1" dirty="0">
                        <a:effectLst/>
                        <a:latin typeface="Calibri"/>
                        <a:ea typeface="Calibri"/>
                        <a:cs typeface="Times New Roman"/>
                      </a:endParaRPr>
                    </a:p>
                  </a:txBody>
                  <a:tcPr marL="64762" marR="64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47764">
                <a:tc>
                  <a:txBody>
                    <a:bodyPr/>
                    <a:lstStyle/>
                    <a:p>
                      <a:pPr>
                        <a:lnSpc>
                          <a:spcPct val="150000"/>
                        </a:lnSpc>
                        <a:spcAft>
                          <a:spcPts val="600"/>
                        </a:spcAft>
                      </a:pPr>
                      <a:r>
                        <a:rPr lang="tr-TR" sz="1600" dirty="0">
                          <a:effectLst/>
                          <a:latin typeface="Times New Roman"/>
                          <a:ea typeface="Calibri"/>
                          <a:cs typeface="Times New Roman"/>
                        </a:rPr>
                        <a:t>H3: </a:t>
                      </a:r>
                      <a:r>
                        <a:rPr lang="tr-TR" sz="1600" dirty="0" smtClean="0">
                          <a:effectLst/>
                          <a:latin typeface="Times New Roman"/>
                          <a:ea typeface="Calibri"/>
                        </a:rPr>
                        <a:t>Markanın küresellik algısının küresel marka satın alma niyeti üzerinde pozitif yönlü etkisi vardır.</a:t>
                      </a:r>
                      <a:endParaRPr lang="tr-TR" sz="1600" dirty="0">
                        <a:effectLst/>
                        <a:latin typeface="Calibri"/>
                        <a:ea typeface="Calibri"/>
                        <a:cs typeface="Times New Roman"/>
                      </a:endParaRPr>
                    </a:p>
                  </a:txBody>
                  <a:tcPr marL="64762" marR="64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b="1" dirty="0">
                          <a:effectLst/>
                          <a:latin typeface="Times New Roman"/>
                          <a:ea typeface="Calibri"/>
                          <a:cs typeface="Times New Roman"/>
                        </a:rPr>
                        <a:t>KABUL</a:t>
                      </a:r>
                      <a:endParaRPr lang="tr-TR" sz="1600" b="1" dirty="0">
                        <a:effectLst/>
                        <a:latin typeface="Calibri"/>
                        <a:ea typeface="Calibri"/>
                        <a:cs typeface="Times New Roman"/>
                      </a:endParaRPr>
                    </a:p>
                  </a:txBody>
                  <a:tcPr marL="64762" marR="64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21316875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10308"/>
            <a:ext cx="8229600" cy="1143000"/>
          </a:xfrm>
        </p:spPr>
        <p:txBody>
          <a:bodyPr/>
          <a:lstStyle/>
          <a:p>
            <a:pPr algn="ctr"/>
            <a:r>
              <a:rPr lang="tr-TR" sz="3600" dirty="0" smtClean="0">
                <a:solidFill>
                  <a:srgbClr val="04617B"/>
                </a:solidFill>
              </a:rPr>
              <a:t>SONUÇ</a:t>
            </a:r>
            <a:endParaRPr lang="tr-TR" dirty="0"/>
          </a:p>
        </p:txBody>
      </p:sp>
      <p:sp>
        <p:nvSpPr>
          <p:cNvPr id="3" name="İçerik Yer Tutucusu 2"/>
          <p:cNvSpPr>
            <a:spLocks noGrp="1"/>
          </p:cNvSpPr>
          <p:nvPr>
            <p:ph idx="1"/>
          </p:nvPr>
        </p:nvSpPr>
        <p:spPr>
          <a:xfrm>
            <a:off x="457200" y="1340768"/>
            <a:ext cx="8229600" cy="4983832"/>
          </a:xfrm>
        </p:spPr>
        <p:txBody>
          <a:bodyPr>
            <a:normAutofit fontScale="77500" lnSpcReduction="20000"/>
          </a:bodyPr>
          <a:lstStyle/>
          <a:p>
            <a:pPr algn="just"/>
            <a:r>
              <a:rPr lang="tr-TR" dirty="0"/>
              <a:t>Küreselleşme ülke sınırlarının fiziki olarak aşılmasının yanında tüketicilerin zihinlerinde oluşan bir unsur olarak da ortaya çıkmaktadır. Özellikle ürünlerin ve markaların küresel olup olmadığına bakılmaksızın bu değerlendirmeyi yapmak mümkündür. </a:t>
            </a:r>
            <a:endParaRPr lang="tr-TR" dirty="0" smtClean="0"/>
          </a:p>
          <a:p>
            <a:pPr algn="just"/>
            <a:r>
              <a:rPr lang="tr-TR" dirty="0" smtClean="0"/>
              <a:t>Ayrıca zihinlerde </a:t>
            </a:r>
            <a:r>
              <a:rPr lang="tr-TR" dirty="0"/>
              <a:t>yer alan ve daha çok ekonomik ve fiziki olarak değerlendirilen küreselleşme tutumunun tüketicilerin satın alma niyetleri ve davranışları üzerinde etkisinin olmadığı yapılan bu araştırmanın bulgularından birisidir. </a:t>
            </a:r>
          </a:p>
          <a:p>
            <a:pPr algn="just"/>
            <a:r>
              <a:rPr lang="tr-TR" dirty="0"/>
              <a:t>Özetle, gerçekleştirilen bu çalışmanın sonucunda küreselleşme tutumunun küresel marka satın alma niyeti üzerinde bir etkisinin olmadığı, küresel marka tutumu ve markanın küresellik algısının küresel marka satın alma niyeti üzerinde etkili olduğu sonucu ortaya konulmuştur. </a:t>
            </a:r>
          </a:p>
          <a:p>
            <a:pPr algn="just"/>
            <a:r>
              <a:rPr lang="tr-TR" dirty="0"/>
              <a:t>Çalışma, pazarlama yöneticileri ve marka yöneticileri açısından tüketicilerin küresel marka satın alma niyetlerinin oluşmasında etkili olabilecek unsurların ortaya konulması açısından faydalı olacaktır. </a:t>
            </a:r>
            <a:endParaRPr lang="tr-TR" dirty="0" smtClean="0"/>
          </a:p>
        </p:txBody>
      </p:sp>
      <p:sp>
        <p:nvSpPr>
          <p:cNvPr id="4" name="Veri Yer Tutucusu 3"/>
          <p:cNvSpPr>
            <a:spLocks noGrp="1"/>
          </p:cNvSpPr>
          <p:nvPr>
            <p:ph type="dt" sz="half" idx="10"/>
          </p:nvPr>
        </p:nvSpPr>
        <p:spPr/>
        <p:txBody>
          <a:bodyPr/>
          <a:lstStyle/>
          <a:p>
            <a:fld id="{DCA0E24A-4C3C-488C-8313-9E40410B50E7}" type="datetime2">
              <a:rPr lang="tr-TR" smtClean="0"/>
              <a:pPr/>
              <a:t>10 Haziran 2015 Çarşamba</a:t>
            </a:fld>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18</a:t>
            </a:fld>
            <a:endParaRPr lang="tr-TR"/>
          </a:p>
        </p:txBody>
      </p:sp>
    </p:spTree>
    <p:extLst>
      <p:ext uri="{BB962C8B-B14F-4D97-AF65-F5344CB8AC3E}">
        <p14:creationId xmlns:p14="http://schemas.microsoft.com/office/powerpoint/2010/main" xmlns="" val="2011358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28800"/>
            <a:ext cx="8229600" cy="4695800"/>
          </a:xfrm>
        </p:spPr>
        <p:txBody>
          <a:bodyPr>
            <a:normAutofit/>
          </a:bodyPr>
          <a:lstStyle/>
          <a:p>
            <a:pPr marL="0" indent="0" algn="ctr">
              <a:buNone/>
            </a:pPr>
            <a:endParaRPr lang="tr-TR" sz="2800" dirty="0" smtClean="0"/>
          </a:p>
          <a:p>
            <a:pPr marL="0" indent="0" algn="ctr">
              <a:buNone/>
            </a:pPr>
            <a:endParaRPr lang="tr-TR" sz="2800" dirty="0" smtClean="0"/>
          </a:p>
          <a:p>
            <a:pPr marL="0" indent="0" algn="ctr">
              <a:buNone/>
            </a:pPr>
            <a:endParaRPr lang="tr-TR" sz="2800" dirty="0"/>
          </a:p>
          <a:p>
            <a:pPr marL="0" indent="0" algn="ctr">
              <a:buNone/>
            </a:pPr>
            <a:r>
              <a:rPr lang="tr-TR" sz="2800" dirty="0" smtClean="0"/>
              <a:t>DEĞERLENDİRMELERİNİZ VE KATKILARINIZ İÇİN TEŞEKKÜRLER…</a:t>
            </a:r>
          </a:p>
        </p:txBody>
      </p:sp>
      <p:sp>
        <p:nvSpPr>
          <p:cNvPr id="4" name="Veri Yer Tutucusu 3"/>
          <p:cNvSpPr>
            <a:spLocks noGrp="1"/>
          </p:cNvSpPr>
          <p:nvPr>
            <p:ph type="dt" sz="half" idx="10"/>
          </p:nvPr>
        </p:nvSpPr>
        <p:spPr/>
        <p:txBody>
          <a:bodyPr/>
          <a:lstStyle/>
          <a:p>
            <a:fld id="{6A2AC65D-921A-42A0-BD0A-8B435BB5FC77}" type="datetime2">
              <a:rPr lang="tr-TR" smtClean="0"/>
              <a:pPr/>
              <a:t>10 Haziran 2015 Çarşamba</a:t>
            </a:fld>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19</a:t>
            </a:fld>
            <a:endParaRPr lang="tr-TR"/>
          </a:p>
        </p:txBody>
      </p:sp>
    </p:spTree>
    <p:extLst>
      <p:ext uri="{BB962C8B-B14F-4D97-AF65-F5344CB8AC3E}">
        <p14:creationId xmlns:p14="http://schemas.microsoft.com/office/powerpoint/2010/main" xmlns="" val="38168762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Araştırmanın </a:t>
            </a:r>
            <a:r>
              <a:rPr lang="tr-TR" sz="3600" dirty="0" smtClean="0"/>
              <a:t>Amacı </a:t>
            </a:r>
            <a:endParaRPr lang="tr-TR" sz="3600" dirty="0"/>
          </a:p>
        </p:txBody>
      </p:sp>
      <p:sp>
        <p:nvSpPr>
          <p:cNvPr id="3" name="İçerik Yer Tutucusu 2"/>
          <p:cNvSpPr>
            <a:spLocks noGrp="1"/>
          </p:cNvSpPr>
          <p:nvPr>
            <p:ph idx="1"/>
          </p:nvPr>
        </p:nvSpPr>
        <p:spPr/>
        <p:txBody>
          <a:bodyPr>
            <a:normAutofit/>
          </a:bodyPr>
          <a:lstStyle/>
          <a:p>
            <a:pPr marL="0" indent="0" algn="just">
              <a:buNone/>
            </a:pPr>
            <a:endParaRPr lang="tr-TR" sz="2000" b="1" dirty="0" smtClean="0"/>
          </a:p>
          <a:p>
            <a:pPr marL="0" indent="0" algn="just">
              <a:buNone/>
            </a:pPr>
            <a:endParaRPr lang="tr-TR" sz="2000" b="1" dirty="0"/>
          </a:p>
          <a:p>
            <a:pPr marL="0" indent="0" algn="just">
              <a:buNone/>
            </a:pPr>
            <a:r>
              <a:rPr lang="tr-TR" sz="2000" dirty="0" smtClean="0"/>
              <a:t>K</a:t>
            </a:r>
            <a:r>
              <a:rPr lang="tr-TR" sz="2000" dirty="0" smtClean="0"/>
              <a:t>üreselleşme</a:t>
            </a:r>
            <a:r>
              <a:rPr lang="tr-TR" sz="2000" dirty="0"/>
              <a:t>, k</a:t>
            </a:r>
            <a:r>
              <a:rPr lang="tr-TR" sz="2000" dirty="0" smtClean="0"/>
              <a:t>üresel </a:t>
            </a:r>
            <a:r>
              <a:rPr lang="tr-TR" sz="2000" dirty="0"/>
              <a:t>marka </a:t>
            </a:r>
            <a:r>
              <a:rPr lang="tr-TR" sz="2000" dirty="0" smtClean="0"/>
              <a:t>tutumu </a:t>
            </a:r>
            <a:r>
              <a:rPr lang="tr-TR" sz="2000" dirty="0"/>
              <a:t>ve markanın küresellik </a:t>
            </a:r>
            <a:r>
              <a:rPr lang="tr-TR" sz="2000" dirty="0" smtClean="0"/>
              <a:t>algısının küresel </a:t>
            </a:r>
            <a:r>
              <a:rPr lang="tr-TR" sz="2000" dirty="0"/>
              <a:t>marka satın alma niyeti üzerindeki </a:t>
            </a:r>
            <a:r>
              <a:rPr lang="tr-TR" sz="2000" dirty="0" smtClean="0"/>
              <a:t>etkisi olup olmadığını </a:t>
            </a:r>
            <a:r>
              <a:rPr lang="tr-TR" sz="2000" dirty="0"/>
              <a:t>ortaya koyabilmek ve etkinin ne yönde olduğunu tespit etmektir</a:t>
            </a:r>
            <a:r>
              <a:rPr lang="tr-TR" sz="2000" dirty="0" smtClean="0"/>
              <a:t>.</a:t>
            </a:r>
          </a:p>
          <a:p>
            <a:pPr marL="0" indent="0" algn="just">
              <a:buNone/>
            </a:pPr>
            <a:endParaRPr lang="tr-TR" sz="2000" dirty="0" smtClean="0"/>
          </a:p>
          <a:p>
            <a:pPr marL="0" indent="0" algn="just">
              <a:buNone/>
            </a:pPr>
            <a:endParaRPr lang="tr-TR" sz="2000" dirty="0"/>
          </a:p>
        </p:txBody>
      </p:sp>
      <p:sp>
        <p:nvSpPr>
          <p:cNvPr id="4" name="Veri Yer Tutucusu 3"/>
          <p:cNvSpPr>
            <a:spLocks noGrp="1"/>
          </p:cNvSpPr>
          <p:nvPr>
            <p:ph type="dt" sz="half" idx="10"/>
          </p:nvPr>
        </p:nvSpPr>
        <p:spPr/>
        <p:txBody>
          <a:bodyPr/>
          <a:lstStyle/>
          <a:p>
            <a:fld id="{DD20FD96-C526-44A2-BF99-0977179E9F32}" type="datetime2">
              <a:rPr lang="tr-TR" smtClean="0"/>
              <a:pPr/>
              <a:t>11 Haziran 2015 Perşembe</a:t>
            </a:fld>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2</a:t>
            </a:fld>
            <a:endParaRPr lang="tr-TR"/>
          </a:p>
        </p:txBody>
      </p:sp>
    </p:spTree>
    <p:extLst>
      <p:ext uri="{BB962C8B-B14F-4D97-AF65-F5344CB8AC3E}">
        <p14:creationId xmlns:p14="http://schemas.microsoft.com/office/powerpoint/2010/main" xmlns="" val="26952714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just"/>
            <a:r>
              <a:rPr lang="tr-TR" sz="3600" dirty="0" smtClean="0"/>
              <a:t>Araştırmanın </a:t>
            </a:r>
            <a:r>
              <a:rPr lang="tr-TR" sz="3600" dirty="0" smtClean="0"/>
              <a:t>Önemi</a:t>
            </a:r>
            <a:endParaRPr lang="tr-TR" sz="3600" dirty="0"/>
          </a:p>
        </p:txBody>
      </p:sp>
      <p:sp>
        <p:nvSpPr>
          <p:cNvPr id="3" name="İçerik Yer Tutucusu 2"/>
          <p:cNvSpPr>
            <a:spLocks noGrp="1"/>
          </p:cNvSpPr>
          <p:nvPr>
            <p:ph idx="1"/>
          </p:nvPr>
        </p:nvSpPr>
        <p:spPr/>
        <p:txBody>
          <a:bodyPr>
            <a:normAutofit/>
          </a:bodyPr>
          <a:lstStyle/>
          <a:p>
            <a:pPr marL="0" indent="0" algn="just">
              <a:buNone/>
            </a:pPr>
            <a:endParaRPr lang="tr-TR" sz="2000" dirty="0" smtClean="0"/>
          </a:p>
          <a:p>
            <a:pPr marL="0" indent="0" algn="just"/>
            <a:r>
              <a:rPr lang="tr-TR" sz="2000" dirty="0" smtClean="0"/>
              <a:t>Küresel </a:t>
            </a:r>
            <a:r>
              <a:rPr lang="tr-TR" sz="2000" dirty="0" smtClean="0"/>
              <a:t>markalar üzerinde yapılan çalışmalarda tüketici </a:t>
            </a:r>
            <a:r>
              <a:rPr lang="tr-TR" sz="2000" dirty="0" err="1" smtClean="0"/>
              <a:t>etnosentrizmi</a:t>
            </a:r>
            <a:r>
              <a:rPr lang="tr-TR" sz="2000" dirty="0" smtClean="0"/>
              <a:t>, küreselleşme, küresel marka ülke menşei, </a:t>
            </a:r>
            <a:r>
              <a:rPr lang="tr-TR" sz="2000" dirty="0" err="1" smtClean="0"/>
              <a:t>kozmopolitanizm</a:t>
            </a:r>
            <a:r>
              <a:rPr lang="tr-TR" sz="2000" dirty="0" smtClean="0"/>
              <a:t> ve materyalizm (bireycilik) vb. kavramlar üzerinde çalışmalar yoğunlaşmıştır</a:t>
            </a:r>
            <a:r>
              <a:rPr lang="tr-TR" sz="2000" dirty="0" smtClean="0"/>
              <a:t>.</a:t>
            </a:r>
          </a:p>
          <a:p>
            <a:pPr marL="0" indent="0" algn="just"/>
            <a:endParaRPr lang="tr-TR" sz="2000" dirty="0" smtClean="0"/>
          </a:p>
          <a:p>
            <a:pPr marL="0" indent="0" algn="just"/>
            <a:r>
              <a:rPr lang="tr-TR" sz="2000" dirty="0" smtClean="0"/>
              <a:t> </a:t>
            </a:r>
            <a:r>
              <a:rPr lang="tr-TR" sz="2000" dirty="0" smtClean="0"/>
              <a:t>Küreselleşme, küresel marka tutumu ve markanın küresellik algısının birlikte satın alma niyeti üzerinde etkisinin araştırılmaması bakımından önemlidir.</a:t>
            </a:r>
          </a:p>
          <a:p>
            <a:pPr marL="0" indent="0" algn="just">
              <a:buNone/>
            </a:pPr>
            <a:endParaRPr lang="tr-TR" sz="2000" dirty="0"/>
          </a:p>
        </p:txBody>
      </p:sp>
      <p:sp>
        <p:nvSpPr>
          <p:cNvPr id="4" name="Veri Yer Tutucusu 3"/>
          <p:cNvSpPr>
            <a:spLocks noGrp="1"/>
          </p:cNvSpPr>
          <p:nvPr>
            <p:ph type="dt" sz="half" idx="10"/>
          </p:nvPr>
        </p:nvSpPr>
        <p:spPr/>
        <p:txBody>
          <a:bodyPr/>
          <a:lstStyle/>
          <a:p>
            <a:fld id="{6A2AC65D-921A-42A0-BD0A-8B435BB5FC77}" type="datetime2">
              <a:rPr lang="tr-TR" smtClean="0"/>
              <a:pPr/>
              <a:t>11 Haziran 2015 Perşembe</a:t>
            </a:fld>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3</a:t>
            </a:fld>
            <a:endParaRPr lang="tr-TR"/>
          </a:p>
        </p:txBody>
      </p:sp>
    </p:spTree>
    <p:extLst>
      <p:ext uri="{BB962C8B-B14F-4D97-AF65-F5344CB8AC3E}">
        <p14:creationId xmlns:p14="http://schemas.microsoft.com/office/powerpoint/2010/main" xmlns="" val="6569407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just"/>
            <a:r>
              <a:rPr lang="tr-TR" sz="3600" dirty="0" smtClean="0"/>
              <a:t>Araştırmanın Kapsamı ve Sınırlılıkları</a:t>
            </a:r>
            <a:endParaRPr lang="tr-TR" sz="3600" dirty="0"/>
          </a:p>
        </p:txBody>
      </p:sp>
      <p:sp>
        <p:nvSpPr>
          <p:cNvPr id="3" name="İçerik Yer Tutucusu 2"/>
          <p:cNvSpPr>
            <a:spLocks noGrp="1"/>
          </p:cNvSpPr>
          <p:nvPr>
            <p:ph idx="1"/>
          </p:nvPr>
        </p:nvSpPr>
        <p:spPr/>
        <p:txBody>
          <a:bodyPr>
            <a:normAutofit/>
          </a:bodyPr>
          <a:lstStyle/>
          <a:p>
            <a:pPr marL="0" indent="0" algn="just">
              <a:buNone/>
            </a:pPr>
            <a:endParaRPr lang="tr-TR" sz="2000" dirty="0" smtClean="0"/>
          </a:p>
          <a:p>
            <a:pPr marL="0" indent="0" algn="just">
              <a:buNone/>
            </a:pPr>
            <a:endParaRPr lang="tr-TR" sz="2000" dirty="0" smtClean="0"/>
          </a:p>
          <a:p>
            <a:pPr marL="0" indent="0" algn="just">
              <a:buNone/>
            </a:pPr>
            <a:r>
              <a:rPr lang="tr-TR" sz="2000" b="1" dirty="0" smtClean="0"/>
              <a:t>Kapsam: </a:t>
            </a:r>
            <a:r>
              <a:rPr lang="tr-TR" sz="2000" dirty="0"/>
              <a:t>Kütahya Dumlupınar Üniversitesi akademik personeli </a:t>
            </a:r>
            <a:endParaRPr lang="tr-TR" sz="2000" dirty="0" smtClean="0"/>
          </a:p>
          <a:p>
            <a:pPr marL="0" indent="0" algn="just">
              <a:buNone/>
            </a:pPr>
            <a:endParaRPr lang="tr-TR" sz="2000" dirty="0" smtClean="0"/>
          </a:p>
          <a:p>
            <a:pPr marL="0" indent="0" algn="just">
              <a:buNone/>
            </a:pPr>
            <a:endParaRPr lang="tr-TR" sz="2000" dirty="0" smtClean="0"/>
          </a:p>
          <a:p>
            <a:pPr marL="0" indent="0" algn="just">
              <a:buNone/>
            </a:pPr>
            <a:r>
              <a:rPr lang="tr-TR" sz="2000" b="1" dirty="0" smtClean="0"/>
              <a:t>Sınırlılık: </a:t>
            </a:r>
            <a:r>
              <a:rPr lang="tr-TR" sz="2000" dirty="0" smtClean="0"/>
              <a:t>Araştırmanın </a:t>
            </a:r>
            <a:r>
              <a:rPr lang="tr-TR" sz="2000" dirty="0"/>
              <a:t>sadece Dumlupınar Üniversitesinde uygulanmasıyla mekan </a:t>
            </a:r>
            <a:r>
              <a:rPr lang="tr-TR" sz="2000" dirty="0" smtClean="0"/>
              <a:t>sınırı; akademik personele </a:t>
            </a:r>
            <a:r>
              <a:rPr lang="tr-TR" sz="2000" dirty="0"/>
              <a:t>uygulanmasıyla da </a:t>
            </a:r>
            <a:r>
              <a:rPr lang="tr-TR" sz="2000" dirty="0" smtClean="0"/>
              <a:t>ana </a:t>
            </a:r>
            <a:r>
              <a:rPr lang="tr-TR" sz="2000" dirty="0"/>
              <a:t>kütle sınırı </a:t>
            </a:r>
            <a:r>
              <a:rPr lang="tr-TR" sz="2000" dirty="0" smtClean="0"/>
              <a:t>getirilmiştir. </a:t>
            </a:r>
            <a:endParaRPr lang="tr-TR" sz="2000" dirty="0"/>
          </a:p>
          <a:p>
            <a:pPr marL="0" indent="0" algn="just">
              <a:buNone/>
            </a:pPr>
            <a:endParaRPr lang="tr-TR" sz="2000" dirty="0"/>
          </a:p>
        </p:txBody>
      </p:sp>
      <p:sp>
        <p:nvSpPr>
          <p:cNvPr id="4" name="Veri Yer Tutucusu 3"/>
          <p:cNvSpPr>
            <a:spLocks noGrp="1"/>
          </p:cNvSpPr>
          <p:nvPr>
            <p:ph type="dt" sz="half" idx="10"/>
          </p:nvPr>
        </p:nvSpPr>
        <p:spPr/>
        <p:txBody>
          <a:bodyPr/>
          <a:lstStyle/>
          <a:p>
            <a:fld id="{6A2AC65D-921A-42A0-BD0A-8B435BB5FC77}" type="datetime2">
              <a:rPr lang="tr-TR" smtClean="0"/>
              <a:pPr/>
              <a:t>11 Haziran 2015 Perşembe</a:t>
            </a:fld>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4</a:t>
            </a:fld>
            <a:endParaRPr lang="tr-TR"/>
          </a:p>
        </p:txBody>
      </p:sp>
    </p:spTree>
    <p:extLst>
      <p:ext uri="{BB962C8B-B14F-4D97-AF65-F5344CB8AC3E}">
        <p14:creationId xmlns:p14="http://schemas.microsoft.com/office/powerpoint/2010/main" xmlns="" val="21316875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just"/>
            <a:r>
              <a:rPr lang="tr-TR" sz="3600" dirty="0" smtClean="0"/>
              <a:t>Temel Kavramlar ve Hipotezlerin Geliştirilmesi</a:t>
            </a:r>
            <a:endParaRPr lang="tr-TR" sz="3600" dirty="0"/>
          </a:p>
        </p:txBody>
      </p:sp>
      <p:sp>
        <p:nvSpPr>
          <p:cNvPr id="3" name="İçerik Yer Tutucusu 2"/>
          <p:cNvSpPr>
            <a:spLocks noGrp="1"/>
          </p:cNvSpPr>
          <p:nvPr>
            <p:ph idx="1"/>
          </p:nvPr>
        </p:nvSpPr>
        <p:spPr/>
        <p:txBody>
          <a:bodyPr>
            <a:normAutofit/>
          </a:bodyPr>
          <a:lstStyle/>
          <a:p>
            <a:pPr marL="0" indent="0" algn="just">
              <a:buNone/>
            </a:pPr>
            <a:r>
              <a:rPr lang="tr-TR" sz="2000" b="1" dirty="0" smtClean="0">
                <a:solidFill>
                  <a:srgbClr val="FF0000"/>
                </a:solidFill>
              </a:rPr>
              <a:t>Küreselleşme Tutumu</a:t>
            </a:r>
          </a:p>
          <a:p>
            <a:pPr algn="just"/>
            <a:r>
              <a:rPr lang="tr-TR" sz="2000" dirty="0"/>
              <a:t>Küreselleşme tutumuyla emek, sermaye ve ürünlerin serbest dolaşımı ve ekonomik entegrasyon sürecine karşı tüketicilerin genel duruşu anlaşılabilir </a:t>
            </a:r>
            <a:r>
              <a:rPr lang="tr-TR" sz="2000" dirty="0" smtClean="0"/>
              <a:t> (</a:t>
            </a:r>
            <a:r>
              <a:rPr lang="tr-TR" sz="2000" dirty="0" err="1" smtClean="0"/>
              <a:t>Riefler</a:t>
            </a:r>
            <a:r>
              <a:rPr lang="tr-TR" sz="2000" dirty="0" smtClean="0"/>
              <a:t>, 2012).</a:t>
            </a:r>
          </a:p>
          <a:p>
            <a:pPr algn="just"/>
            <a:endParaRPr lang="tr-TR" sz="2000" dirty="0" smtClean="0"/>
          </a:p>
          <a:p>
            <a:pPr algn="just"/>
            <a:r>
              <a:rPr lang="tr-TR" sz="2000" dirty="0"/>
              <a:t>Bu tutumların nedeni, küreselleşme sürecinde küresel şirketlerin rol alması ve bireylerin çoğunlukla bu firmaların ürünlerine ve markalarına karşı olan tepkilerinden </a:t>
            </a:r>
            <a:r>
              <a:rPr lang="tr-TR" sz="2000" dirty="0" smtClean="0"/>
              <a:t>kaynaklanmaktadır (</a:t>
            </a:r>
            <a:r>
              <a:rPr lang="tr-TR" sz="2000" dirty="0" err="1" smtClean="0"/>
              <a:t>Das</a:t>
            </a:r>
            <a:r>
              <a:rPr lang="tr-TR" sz="2000" dirty="0" smtClean="0"/>
              <a:t>, 2007).</a:t>
            </a:r>
            <a:endParaRPr lang="tr-TR" sz="2000" dirty="0" smtClean="0"/>
          </a:p>
          <a:p>
            <a:pPr marL="0" indent="0" algn="just">
              <a:buNone/>
            </a:pPr>
            <a:endParaRPr lang="tr-TR" sz="2000" b="1" dirty="0" smtClean="0"/>
          </a:p>
          <a:p>
            <a:pPr marL="0" indent="0" algn="just">
              <a:buNone/>
            </a:pPr>
            <a:r>
              <a:rPr lang="tr-TR" sz="2000" b="1" dirty="0" smtClean="0"/>
              <a:t>H1</a:t>
            </a:r>
            <a:r>
              <a:rPr lang="tr-TR" sz="2000" b="1" dirty="0"/>
              <a:t>: </a:t>
            </a:r>
            <a:r>
              <a:rPr lang="tr-TR" sz="2000" dirty="0"/>
              <a:t>Küreselleşmenin küresel marka </a:t>
            </a:r>
            <a:r>
              <a:rPr lang="tr-TR" sz="2000" dirty="0" smtClean="0"/>
              <a:t>satın alma niyeti üzerinde pozitif </a:t>
            </a:r>
            <a:r>
              <a:rPr lang="tr-TR" sz="2000" dirty="0"/>
              <a:t>yönlü etkisi </a:t>
            </a:r>
            <a:r>
              <a:rPr lang="tr-TR" sz="2000" dirty="0" smtClean="0"/>
              <a:t>vardır.</a:t>
            </a:r>
            <a:endParaRPr lang="tr-TR" sz="2000" dirty="0"/>
          </a:p>
          <a:p>
            <a:pPr marL="0" indent="0" algn="just">
              <a:buNone/>
            </a:pPr>
            <a:endParaRPr lang="tr-TR" sz="2000" dirty="0"/>
          </a:p>
        </p:txBody>
      </p:sp>
      <p:sp>
        <p:nvSpPr>
          <p:cNvPr id="4" name="Veri Yer Tutucusu 3"/>
          <p:cNvSpPr>
            <a:spLocks noGrp="1"/>
          </p:cNvSpPr>
          <p:nvPr>
            <p:ph type="dt" sz="half" idx="10"/>
          </p:nvPr>
        </p:nvSpPr>
        <p:spPr/>
        <p:txBody>
          <a:bodyPr/>
          <a:lstStyle/>
          <a:p>
            <a:fld id="{6A2AC65D-921A-42A0-BD0A-8B435BB5FC77}" type="datetime2">
              <a:rPr lang="tr-TR" smtClean="0"/>
              <a:pPr/>
              <a:t>11 Haziran 2015 Perşembe</a:t>
            </a:fld>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5</a:t>
            </a:fld>
            <a:endParaRPr lang="tr-TR"/>
          </a:p>
        </p:txBody>
      </p:sp>
    </p:spTree>
    <p:extLst>
      <p:ext uri="{BB962C8B-B14F-4D97-AF65-F5344CB8AC3E}">
        <p14:creationId xmlns:p14="http://schemas.microsoft.com/office/powerpoint/2010/main" xmlns="" val="21316875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just"/>
            <a:r>
              <a:rPr lang="tr-TR" sz="3600" dirty="0" smtClean="0"/>
              <a:t>Temel </a:t>
            </a:r>
            <a:r>
              <a:rPr lang="tr-TR" sz="3600" dirty="0"/>
              <a:t>Kavramlar ve Hipotezlerin Geliştirilmesi</a:t>
            </a:r>
          </a:p>
        </p:txBody>
      </p:sp>
      <p:sp>
        <p:nvSpPr>
          <p:cNvPr id="3" name="İçerik Yer Tutucusu 2"/>
          <p:cNvSpPr>
            <a:spLocks noGrp="1"/>
          </p:cNvSpPr>
          <p:nvPr>
            <p:ph idx="1"/>
          </p:nvPr>
        </p:nvSpPr>
        <p:spPr/>
        <p:txBody>
          <a:bodyPr>
            <a:normAutofit/>
          </a:bodyPr>
          <a:lstStyle/>
          <a:p>
            <a:pPr marL="0" indent="0" algn="just">
              <a:buNone/>
            </a:pPr>
            <a:r>
              <a:rPr lang="tr-TR" sz="2000" b="1" dirty="0">
                <a:solidFill>
                  <a:srgbClr val="FF0000"/>
                </a:solidFill>
              </a:rPr>
              <a:t>Küresel Marka </a:t>
            </a:r>
            <a:r>
              <a:rPr lang="tr-TR" sz="2000" b="1" dirty="0" smtClean="0">
                <a:solidFill>
                  <a:srgbClr val="FF0000"/>
                </a:solidFill>
              </a:rPr>
              <a:t>Tutumu</a:t>
            </a:r>
          </a:p>
          <a:p>
            <a:pPr marL="0" indent="0" algn="just">
              <a:buNone/>
            </a:pPr>
            <a:endParaRPr lang="tr-TR" sz="2000" b="1" dirty="0" smtClean="0">
              <a:solidFill>
                <a:srgbClr val="FF0000"/>
              </a:solidFill>
            </a:endParaRPr>
          </a:p>
          <a:p>
            <a:pPr algn="just"/>
            <a:r>
              <a:rPr lang="tr-TR" sz="2000" dirty="0"/>
              <a:t>Tüketicilerin küresel ürünlere ve markalara karşı sahip oldukları olumlu veya </a:t>
            </a:r>
            <a:r>
              <a:rPr lang="tr-TR" sz="2000" dirty="0" smtClean="0"/>
              <a:t>olumsuz tutumlardır.</a:t>
            </a:r>
          </a:p>
          <a:p>
            <a:pPr algn="just"/>
            <a:endParaRPr lang="tr-TR" sz="2000" dirty="0" smtClean="0"/>
          </a:p>
          <a:p>
            <a:pPr algn="just"/>
            <a:r>
              <a:rPr lang="tr-TR" sz="2000" dirty="0"/>
              <a:t>B</a:t>
            </a:r>
            <a:r>
              <a:rPr lang="tr-TR" sz="2000" dirty="0" smtClean="0"/>
              <a:t>u </a:t>
            </a:r>
            <a:r>
              <a:rPr lang="tr-TR" sz="2000" dirty="0"/>
              <a:t>tutumlar tüketicilerin satın alma karar sürecinde satın alma niyetleriyle yakın ilişki içerisindedir</a:t>
            </a:r>
            <a:r>
              <a:rPr lang="tr-TR" sz="2000" dirty="0" smtClean="0"/>
              <a:t>.</a:t>
            </a:r>
          </a:p>
          <a:p>
            <a:pPr marL="0" indent="0" algn="just">
              <a:buNone/>
            </a:pPr>
            <a:endParaRPr lang="tr-TR" sz="2000" dirty="0" smtClean="0"/>
          </a:p>
          <a:p>
            <a:pPr marL="0" indent="0" algn="just">
              <a:buNone/>
            </a:pPr>
            <a:r>
              <a:rPr lang="tr-TR" sz="2000" b="1" dirty="0" smtClean="0"/>
              <a:t>H2: </a:t>
            </a:r>
            <a:r>
              <a:rPr lang="tr-TR" sz="2000" dirty="0"/>
              <a:t>Küresel marka tutumunun küresel marka satın alma niyeti üzerinde pozitif yönlü etkisi vardır.</a:t>
            </a:r>
          </a:p>
          <a:p>
            <a:pPr algn="just"/>
            <a:endParaRPr lang="tr-TR" sz="2000" dirty="0"/>
          </a:p>
        </p:txBody>
      </p:sp>
      <p:sp>
        <p:nvSpPr>
          <p:cNvPr id="4" name="Veri Yer Tutucusu 3"/>
          <p:cNvSpPr>
            <a:spLocks noGrp="1"/>
          </p:cNvSpPr>
          <p:nvPr>
            <p:ph type="dt" sz="half" idx="10"/>
          </p:nvPr>
        </p:nvSpPr>
        <p:spPr/>
        <p:txBody>
          <a:bodyPr/>
          <a:lstStyle/>
          <a:p>
            <a:fld id="{6A2AC65D-921A-42A0-BD0A-8B435BB5FC77}" type="datetime2">
              <a:rPr lang="tr-TR" smtClean="0"/>
              <a:pPr/>
              <a:t>11 Haziran 2015 Perşembe</a:t>
            </a:fld>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6</a:t>
            </a:fld>
            <a:endParaRPr lang="tr-TR"/>
          </a:p>
        </p:txBody>
      </p:sp>
    </p:spTree>
    <p:extLst>
      <p:ext uri="{BB962C8B-B14F-4D97-AF65-F5344CB8AC3E}">
        <p14:creationId xmlns:p14="http://schemas.microsoft.com/office/powerpoint/2010/main" xmlns="" val="21316875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just"/>
            <a:r>
              <a:rPr lang="tr-TR" sz="3600" dirty="0" smtClean="0"/>
              <a:t>Temel </a:t>
            </a:r>
            <a:r>
              <a:rPr lang="tr-TR" sz="3600" dirty="0"/>
              <a:t>Kavramlar ve Hipotezlerin Geliştirilmesi</a:t>
            </a:r>
          </a:p>
        </p:txBody>
      </p:sp>
      <p:sp>
        <p:nvSpPr>
          <p:cNvPr id="3" name="İçerik Yer Tutucusu 2"/>
          <p:cNvSpPr>
            <a:spLocks noGrp="1"/>
          </p:cNvSpPr>
          <p:nvPr>
            <p:ph idx="1"/>
          </p:nvPr>
        </p:nvSpPr>
        <p:spPr/>
        <p:txBody>
          <a:bodyPr>
            <a:normAutofit lnSpcReduction="10000"/>
          </a:bodyPr>
          <a:lstStyle/>
          <a:p>
            <a:pPr marL="0" indent="0" algn="just">
              <a:buNone/>
            </a:pPr>
            <a:r>
              <a:rPr lang="tr-TR" sz="2000" b="1" dirty="0">
                <a:solidFill>
                  <a:srgbClr val="FF0000"/>
                </a:solidFill>
              </a:rPr>
              <a:t>Markanın Küresellik </a:t>
            </a:r>
            <a:r>
              <a:rPr lang="tr-TR" sz="2000" b="1" dirty="0" smtClean="0">
                <a:solidFill>
                  <a:srgbClr val="FF0000"/>
                </a:solidFill>
              </a:rPr>
              <a:t>Algısı</a:t>
            </a:r>
          </a:p>
          <a:p>
            <a:pPr marL="0" indent="0" algn="just">
              <a:buNone/>
            </a:pPr>
            <a:endParaRPr lang="tr-TR" sz="2000" b="1" dirty="0" smtClean="0">
              <a:solidFill>
                <a:srgbClr val="FF0000"/>
              </a:solidFill>
            </a:endParaRPr>
          </a:p>
          <a:p>
            <a:pPr algn="just"/>
            <a:r>
              <a:rPr lang="tr-TR" sz="2000" dirty="0"/>
              <a:t>M</a:t>
            </a:r>
            <a:r>
              <a:rPr lang="tr-TR" sz="2000" dirty="0" smtClean="0"/>
              <a:t>arkanın </a:t>
            </a:r>
            <a:r>
              <a:rPr lang="tr-TR" sz="2000" dirty="0"/>
              <a:t>küresellik algısı, markanın kalitesi ve </a:t>
            </a:r>
            <a:r>
              <a:rPr lang="tr-TR" sz="2000" dirty="0" smtClean="0"/>
              <a:t>prestijiyle, </a:t>
            </a:r>
            <a:r>
              <a:rPr lang="tr-TR" sz="2000" dirty="0"/>
              <a:t>tüketiciye kazandırmış olduğu </a:t>
            </a:r>
            <a:r>
              <a:rPr lang="tr-TR" sz="2000" dirty="0" smtClean="0"/>
              <a:t>saygınlıkla, </a:t>
            </a:r>
            <a:r>
              <a:rPr lang="tr-TR" sz="2000" dirty="0"/>
              <a:t>gelişmişlik ve modernlikle tüketicinin kendi imajını güçlendirecek </a:t>
            </a:r>
            <a:r>
              <a:rPr lang="tr-TR" sz="2000" dirty="0" smtClean="0"/>
              <a:t>nitelikler göstermesiyle ortaya </a:t>
            </a:r>
            <a:r>
              <a:rPr lang="tr-TR" sz="2000" dirty="0" smtClean="0"/>
              <a:t>çıkmaktadır</a:t>
            </a:r>
            <a:r>
              <a:rPr lang="tr-TR" sz="2000" dirty="0" smtClean="0"/>
              <a:t> </a:t>
            </a:r>
            <a:r>
              <a:rPr lang="tr-TR" sz="2000" dirty="0" smtClean="0"/>
              <a:t>(</a:t>
            </a:r>
            <a:r>
              <a:rPr lang="tr-TR" sz="2000" dirty="0" err="1" smtClean="0"/>
              <a:t>Steenkamp</a:t>
            </a:r>
            <a:r>
              <a:rPr lang="tr-TR" sz="2000" dirty="0" smtClean="0"/>
              <a:t> </a:t>
            </a:r>
            <a:r>
              <a:rPr lang="tr-TR" sz="2000" dirty="0" err="1" smtClean="0"/>
              <a:t>vd</a:t>
            </a:r>
            <a:r>
              <a:rPr lang="tr-TR" sz="2000" dirty="0" smtClean="0"/>
              <a:t>, 2003; </a:t>
            </a:r>
            <a:r>
              <a:rPr lang="tr-TR" sz="2000" dirty="0" err="1" smtClean="0"/>
              <a:t>Johansson</a:t>
            </a:r>
            <a:r>
              <a:rPr lang="tr-TR" sz="2000" dirty="0" smtClean="0"/>
              <a:t> ve </a:t>
            </a:r>
            <a:r>
              <a:rPr lang="tr-TR" sz="2000" dirty="0" err="1" smtClean="0"/>
              <a:t>Ronkainen</a:t>
            </a:r>
            <a:r>
              <a:rPr lang="tr-TR" sz="2000" dirty="0" smtClean="0"/>
              <a:t>, 2005).</a:t>
            </a:r>
            <a:endParaRPr lang="tr-TR" sz="2000" dirty="0" smtClean="0"/>
          </a:p>
          <a:p>
            <a:pPr algn="just"/>
            <a:endParaRPr lang="tr-TR" sz="2000" dirty="0" smtClean="0"/>
          </a:p>
          <a:p>
            <a:pPr algn="just"/>
            <a:r>
              <a:rPr lang="tr-TR" sz="2000" dirty="0" smtClean="0"/>
              <a:t>Bu </a:t>
            </a:r>
            <a:r>
              <a:rPr lang="tr-TR" sz="2000" dirty="0"/>
              <a:t>nedenle, küreselleşmeyle birlikte kendini gösteren küresel markaların tüketicilerin gözünde ne şekilde algılandığının </a:t>
            </a:r>
            <a:r>
              <a:rPr lang="tr-TR" sz="2000" dirty="0" smtClean="0"/>
              <a:t>ve satın alma davranışını ne yönde etkilediğinin bilinmesi gerekmektedir</a:t>
            </a:r>
            <a:r>
              <a:rPr lang="tr-TR" sz="2000" dirty="0"/>
              <a:t>. </a:t>
            </a:r>
            <a:endParaRPr lang="tr-TR" sz="2000" dirty="0" smtClean="0"/>
          </a:p>
          <a:p>
            <a:pPr marL="0" indent="0" algn="just">
              <a:buNone/>
            </a:pPr>
            <a:endParaRPr lang="tr-TR" sz="2000" dirty="0"/>
          </a:p>
          <a:p>
            <a:pPr marL="0" indent="0" algn="just">
              <a:buNone/>
            </a:pPr>
            <a:r>
              <a:rPr lang="tr-TR" sz="2000" b="1" dirty="0" smtClean="0"/>
              <a:t>H3: </a:t>
            </a:r>
            <a:r>
              <a:rPr lang="tr-TR" sz="2000" dirty="0"/>
              <a:t>Markanın küresellik algısının küresel marka satın alma niyeti üzerinde pozitif yönlü etkisi vardır.</a:t>
            </a:r>
          </a:p>
          <a:p>
            <a:pPr marL="0" indent="0" algn="just">
              <a:buNone/>
            </a:pPr>
            <a:endParaRPr lang="tr-TR" sz="2000" dirty="0"/>
          </a:p>
        </p:txBody>
      </p:sp>
      <p:sp>
        <p:nvSpPr>
          <p:cNvPr id="4" name="Veri Yer Tutucusu 3"/>
          <p:cNvSpPr>
            <a:spLocks noGrp="1"/>
          </p:cNvSpPr>
          <p:nvPr>
            <p:ph type="dt" sz="half" idx="10"/>
          </p:nvPr>
        </p:nvSpPr>
        <p:spPr/>
        <p:txBody>
          <a:bodyPr/>
          <a:lstStyle/>
          <a:p>
            <a:fld id="{6A2AC65D-921A-42A0-BD0A-8B435BB5FC77}" type="datetime2">
              <a:rPr lang="tr-TR" smtClean="0"/>
              <a:pPr/>
              <a:t>11 Haziran 2015 Perşembe</a:t>
            </a:fld>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7</a:t>
            </a:fld>
            <a:endParaRPr lang="tr-TR"/>
          </a:p>
        </p:txBody>
      </p:sp>
    </p:spTree>
    <p:extLst>
      <p:ext uri="{BB962C8B-B14F-4D97-AF65-F5344CB8AC3E}">
        <p14:creationId xmlns:p14="http://schemas.microsoft.com/office/powerpoint/2010/main" xmlns="" val="21316875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just"/>
            <a:r>
              <a:rPr lang="tr-TR" sz="3600" dirty="0" smtClean="0"/>
              <a:t>Temel </a:t>
            </a:r>
            <a:r>
              <a:rPr lang="tr-TR" sz="3600" dirty="0"/>
              <a:t>Kavramlar ve Hipotezlerin Geliştirilmesi</a:t>
            </a:r>
          </a:p>
        </p:txBody>
      </p:sp>
      <p:sp>
        <p:nvSpPr>
          <p:cNvPr id="3" name="İçerik Yer Tutucusu 2"/>
          <p:cNvSpPr>
            <a:spLocks noGrp="1"/>
          </p:cNvSpPr>
          <p:nvPr>
            <p:ph idx="1"/>
          </p:nvPr>
        </p:nvSpPr>
        <p:spPr/>
        <p:txBody>
          <a:bodyPr>
            <a:normAutofit/>
          </a:bodyPr>
          <a:lstStyle/>
          <a:p>
            <a:pPr marL="0" indent="0" algn="just">
              <a:buNone/>
            </a:pPr>
            <a:r>
              <a:rPr lang="tr-TR" sz="2000" b="1" dirty="0">
                <a:solidFill>
                  <a:srgbClr val="FF0000"/>
                </a:solidFill>
              </a:rPr>
              <a:t>Küresel Marka Satın Alma </a:t>
            </a:r>
            <a:r>
              <a:rPr lang="tr-TR" sz="2000" b="1" dirty="0" smtClean="0">
                <a:solidFill>
                  <a:srgbClr val="FF0000"/>
                </a:solidFill>
              </a:rPr>
              <a:t>Niyeti</a:t>
            </a:r>
          </a:p>
          <a:p>
            <a:pPr marL="0" indent="0" algn="just">
              <a:buNone/>
            </a:pPr>
            <a:endParaRPr lang="tr-TR" sz="2000" b="1" dirty="0" smtClean="0">
              <a:solidFill>
                <a:srgbClr val="FF0000"/>
              </a:solidFill>
            </a:endParaRPr>
          </a:p>
          <a:p>
            <a:pPr algn="just"/>
            <a:r>
              <a:rPr lang="tr-TR" sz="2000" dirty="0"/>
              <a:t>Satın alma </a:t>
            </a:r>
            <a:r>
              <a:rPr lang="tr-TR" sz="2000" dirty="0" smtClean="0"/>
              <a:t>niyeti </a:t>
            </a:r>
            <a:r>
              <a:rPr lang="tr-TR" sz="2000" dirty="0"/>
              <a:t>tüketicinin uyaranlara karşı belirleyici tepkisini ortaya çıkaran </a:t>
            </a:r>
            <a:r>
              <a:rPr lang="tr-TR" sz="2000" dirty="0" smtClean="0"/>
              <a:t>kritik </a:t>
            </a:r>
            <a:r>
              <a:rPr lang="tr-TR" sz="2000" dirty="0"/>
              <a:t>satın alma karar süreci aşamalarından </a:t>
            </a:r>
            <a:r>
              <a:rPr lang="tr-TR" sz="2000" dirty="0" smtClean="0"/>
              <a:t>birisidir (Tek, 1999).</a:t>
            </a:r>
            <a:endParaRPr lang="tr-TR" sz="2000" dirty="0" smtClean="0"/>
          </a:p>
          <a:p>
            <a:pPr algn="just"/>
            <a:endParaRPr lang="tr-TR" sz="2000" dirty="0" smtClean="0"/>
          </a:p>
          <a:p>
            <a:pPr algn="just"/>
            <a:r>
              <a:rPr lang="tr-TR" sz="2000" dirty="0" err="1"/>
              <a:t>Fishbein</a:t>
            </a:r>
            <a:r>
              <a:rPr lang="tr-TR" sz="2000" dirty="0"/>
              <a:t> ve </a:t>
            </a:r>
            <a:r>
              <a:rPr lang="tr-TR" sz="2000" dirty="0" err="1"/>
              <a:t>Ajzen</a:t>
            </a:r>
            <a:r>
              <a:rPr lang="tr-TR" sz="2000" dirty="0"/>
              <a:t> (1975) tarafından geliştirilmiş davranışsal niyet modeli </a:t>
            </a:r>
            <a:r>
              <a:rPr lang="tr-TR" sz="2000" dirty="0" smtClean="0"/>
              <a:t>Mantıklı </a:t>
            </a:r>
            <a:r>
              <a:rPr lang="tr-TR" sz="2000" dirty="0"/>
              <a:t>Eylem </a:t>
            </a:r>
            <a:r>
              <a:rPr lang="tr-TR" sz="2000" dirty="0" smtClean="0"/>
              <a:t>Modeli’, </a:t>
            </a:r>
            <a:r>
              <a:rPr lang="tr-TR" sz="2000" dirty="0"/>
              <a:t>tüketicilerin satın alma davranışlarını tahmin etmede oldukça faydalı sonuçlar ortaya koymaktadır. </a:t>
            </a:r>
            <a:endParaRPr lang="tr-TR" sz="2000" dirty="0" smtClean="0"/>
          </a:p>
          <a:p>
            <a:pPr algn="just"/>
            <a:endParaRPr lang="tr-TR" sz="2000" dirty="0" smtClean="0"/>
          </a:p>
          <a:p>
            <a:pPr algn="just"/>
            <a:r>
              <a:rPr lang="tr-TR" sz="2000" dirty="0" smtClean="0"/>
              <a:t>Modelde </a:t>
            </a:r>
            <a:r>
              <a:rPr lang="tr-TR" sz="2000" dirty="0"/>
              <a:t>bir markanın satın alınması sonucunda ortaya çıkan algıların, o markaya karşı sergilenen tutumdan kaynaklandığı ifade edilmektedir </a:t>
            </a:r>
            <a:endParaRPr lang="tr-TR" sz="2000" dirty="0" smtClean="0"/>
          </a:p>
          <a:p>
            <a:pPr algn="just"/>
            <a:endParaRPr lang="tr-TR" sz="2000" dirty="0" smtClean="0"/>
          </a:p>
          <a:p>
            <a:pPr algn="just">
              <a:buNone/>
            </a:pPr>
            <a:endParaRPr lang="tr-TR" sz="2000" dirty="0"/>
          </a:p>
        </p:txBody>
      </p:sp>
      <p:sp>
        <p:nvSpPr>
          <p:cNvPr id="4" name="Veri Yer Tutucusu 3"/>
          <p:cNvSpPr>
            <a:spLocks noGrp="1"/>
          </p:cNvSpPr>
          <p:nvPr>
            <p:ph type="dt" sz="half" idx="10"/>
          </p:nvPr>
        </p:nvSpPr>
        <p:spPr/>
        <p:txBody>
          <a:bodyPr/>
          <a:lstStyle/>
          <a:p>
            <a:fld id="{6A2AC65D-921A-42A0-BD0A-8B435BB5FC77}" type="datetime2">
              <a:rPr lang="tr-TR" smtClean="0"/>
              <a:pPr/>
              <a:t>11 Haziran 2015 Perşembe</a:t>
            </a:fld>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8</a:t>
            </a:fld>
            <a:endParaRPr lang="tr-TR"/>
          </a:p>
        </p:txBody>
      </p:sp>
    </p:spTree>
    <p:extLst>
      <p:ext uri="{BB962C8B-B14F-4D97-AF65-F5344CB8AC3E}">
        <p14:creationId xmlns:p14="http://schemas.microsoft.com/office/powerpoint/2010/main" xmlns="" val="21316875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just"/>
            <a:r>
              <a:rPr lang="tr-TR" sz="3600" dirty="0" smtClean="0"/>
              <a:t>Araştırmanın Yöntemi</a:t>
            </a:r>
            <a:endParaRPr lang="tr-TR" sz="3600" dirty="0"/>
          </a:p>
        </p:txBody>
      </p:sp>
      <p:sp>
        <p:nvSpPr>
          <p:cNvPr id="3" name="İçerik Yer Tutucusu 2"/>
          <p:cNvSpPr>
            <a:spLocks noGrp="1"/>
          </p:cNvSpPr>
          <p:nvPr>
            <p:ph idx="1"/>
          </p:nvPr>
        </p:nvSpPr>
        <p:spPr/>
        <p:txBody>
          <a:bodyPr>
            <a:normAutofit/>
          </a:bodyPr>
          <a:lstStyle/>
          <a:p>
            <a:pPr marL="0" indent="0" algn="just">
              <a:buNone/>
            </a:pPr>
            <a:r>
              <a:rPr lang="tr-TR" sz="2000" b="1" dirty="0" smtClean="0">
                <a:solidFill>
                  <a:srgbClr val="FF0000"/>
                </a:solidFill>
              </a:rPr>
              <a:t>1</a:t>
            </a:r>
            <a:r>
              <a:rPr lang="tr-TR" sz="2000" b="1" dirty="0">
                <a:solidFill>
                  <a:srgbClr val="FF0000"/>
                </a:solidFill>
              </a:rPr>
              <a:t>. </a:t>
            </a:r>
            <a:r>
              <a:rPr lang="tr-TR" sz="2000" b="1" dirty="0" err="1">
                <a:solidFill>
                  <a:srgbClr val="FF0000"/>
                </a:solidFill>
              </a:rPr>
              <a:t>Anakütle</a:t>
            </a:r>
            <a:r>
              <a:rPr lang="tr-TR" sz="2000" b="1" dirty="0">
                <a:solidFill>
                  <a:srgbClr val="FF0000"/>
                </a:solidFill>
              </a:rPr>
              <a:t> ve Örneklem </a:t>
            </a:r>
            <a:r>
              <a:rPr lang="tr-TR" sz="2000" b="1" dirty="0" smtClean="0">
                <a:solidFill>
                  <a:srgbClr val="FF0000"/>
                </a:solidFill>
              </a:rPr>
              <a:t>Çerçevesi</a:t>
            </a:r>
          </a:p>
          <a:p>
            <a:pPr marL="0" indent="0" algn="just">
              <a:buNone/>
            </a:pPr>
            <a:endParaRPr lang="tr-TR" sz="2000" b="1" dirty="0" smtClean="0">
              <a:solidFill>
                <a:srgbClr val="FF0000"/>
              </a:solidFill>
            </a:endParaRPr>
          </a:p>
          <a:p>
            <a:pPr marL="0" indent="0" algn="just">
              <a:buNone/>
            </a:pPr>
            <a:r>
              <a:rPr lang="tr-TR" sz="2000" b="1" dirty="0" err="1" smtClean="0"/>
              <a:t>Anakütle</a:t>
            </a:r>
            <a:r>
              <a:rPr lang="tr-TR" sz="2000" b="1" dirty="0" smtClean="0"/>
              <a:t>:</a:t>
            </a:r>
            <a:r>
              <a:rPr lang="tr-TR" sz="2000" dirty="0" smtClean="0"/>
              <a:t> Dumlupınar </a:t>
            </a:r>
            <a:r>
              <a:rPr lang="tr-TR" sz="2000" dirty="0"/>
              <a:t>Üniversitesinde görev yapmakta </a:t>
            </a:r>
            <a:r>
              <a:rPr lang="tr-TR" sz="2000" dirty="0" smtClean="0"/>
              <a:t>olan 1176 öğretim </a:t>
            </a:r>
            <a:r>
              <a:rPr lang="tr-TR" sz="2000" dirty="0"/>
              <a:t>üyesi ve öğretim </a:t>
            </a:r>
            <a:r>
              <a:rPr lang="tr-TR" sz="2000" dirty="0" smtClean="0"/>
              <a:t>elemanı </a:t>
            </a:r>
          </a:p>
          <a:p>
            <a:pPr marL="0" indent="0" algn="just">
              <a:buNone/>
            </a:pPr>
            <a:endParaRPr lang="tr-TR" sz="2000" dirty="0" smtClean="0"/>
          </a:p>
          <a:p>
            <a:pPr marL="0" indent="0" algn="just">
              <a:buNone/>
            </a:pPr>
            <a:r>
              <a:rPr lang="tr-TR" sz="2000" b="1" dirty="0" smtClean="0"/>
              <a:t>Örneklem:</a:t>
            </a:r>
            <a:r>
              <a:rPr lang="tr-TR" sz="2000" dirty="0" smtClean="0"/>
              <a:t>, örneklem büyüklüğü 290, ulaşılan örneklem 344</a:t>
            </a:r>
          </a:p>
          <a:p>
            <a:pPr marL="0" indent="0" algn="just">
              <a:buNone/>
            </a:pPr>
            <a:endParaRPr lang="tr-TR" sz="2000" dirty="0" smtClean="0"/>
          </a:p>
          <a:p>
            <a:pPr marL="0" indent="0" algn="just">
              <a:buNone/>
            </a:pPr>
            <a:r>
              <a:rPr lang="tr-TR" sz="2000" b="1" dirty="0" smtClean="0">
                <a:solidFill>
                  <a:srgbClr val="FF0000"/>
                </a:solidFill>
              </a:rPr>
              <a:t>2</a:t>
            </a:r>
            <a:r>
              <a:rPr lang="tr-TR" sz="2000" b="1" dirty="0">
                <a:solidFill>
                  <a:srgbClr val="FF0000"/>
                </a:solidFill>
              </a:rPr>
              <a:t>. </a:t>
            </a:r>
            <a:r>
              <a:rPr lang="tr-TR" sz="2000" b="1" dirty="0" smtClean="0">
                <a:solidFill>
                  <a:srgbClr val="FF0000"/>
                </a:solidFill>
              </a:rPr>
              <a:t>Veri </a:t>
            </a:r>
            <a:r>
              <a:rPr lang="tr-TR" sz="2000" b="1" dirty="0">
                <a:solidFill>
                  <a:srgbClr val="FF0000"/>
                </a:solidFill>
              </a:rPr>
              <a:t>Toplama </a:t>
            </a:r>
            <a:r>
              <a:rPr lang="tr-TR" sz="2000" b="1" dirty="0" smtClean="0">
                <a:solidFill>
                  <a:srgbClr val="FF0000"/>
                </a:solidFill>
              </a:rPr>
              <a:t>Aracı</a:t>
            </a:r>
          </a:p>
          <a:p>
            <a:pPr algn="just"/>
            <a:r>
              <a:rPr lang="tr-TR" sz="2000" dirty="0"/>
              <a:t>veri toplama yöntemi </a:t>
            </a:r>
            <a:r>
              <a:rPr lang="tr-TR" sz="2000" dirty="0" smtClean="0"/>
              <a:t>anket</a:t>
            </a:r>
          </a:p>
          <a:p>
            <a:pPr algn="just"/>
            <a:r>
              <a:rPr lang="tr-TR" sz="2000" dirty="0"/>
              <a:t>yüz yüze veri toplama tekniği </a:t>
            </a:r>
            <a:endParaRPr lang="tr-TR" sz="2000" dirty="0" smtClean="0"/>
          </a:p>
          <a:p>
            <a:pPr algn="just"/>
            <a:r>
              <a:rPr lang="tr-TR" sz="2000" dirty="0"/>
              <a:t>Anket soruları 5’li </a:t>
            </a:r>
            <a:r>
              <a:rPr lang="tr-TR" sz="2000" dirty="0" err="1"/>
              <a:t>Likert</a:t>
            </a:r>
            <a:r>
              <a:rPr lang="tr-TR" sz="2000" dirty="0"/>
              <a:t> tipi</a:t>
            </a:r>
            <a:endParaRPr lang="tr-TR" sz="2000" b="1" dirty="0">
              <a:solidFill>
                <a:srgbClr val="FF0000"/>
              </a:solidFill>
            </a:endParaRPr>
          </a:p>
          <a:p>
            <a:pPr marL="0" indent="0" algn="just">
              <a:buNone/>
            </a:pPr>
            <a:endParaRPr lang="tr-TR" sz="2000" b="1" dirty="0" smtClean="0">
              <a:solidFill>
                <a:srgbClr val="FF0000"/>
              </a:solidFill>
            </a:endParaRPr>
          </a:p>
        </p:txBody>
      </p:sp>
      <p:sp>
        <p:nvSpPr>
          <p:cNvPr id="4" name="Veri Yer Tutucusu 3"/>
          <p:cNvSpPr>
            <a:spLocks noGrp="1"/>
          </p:cNvSpPr>
          <p:nvPr>
            <p:ph type="dt" sz="half" idx="10"/>
          </p:nvPr>
        </p:nvSpPr>
        <p:spPr/>
        <p:txBody>
          <a:bodyPr/>
          <a:lstStyle/>
          <a:p>
            <a:fld id="{6A2AC65D-921A-42A0-BD0A-8B435BB5FC77}" type="datetime2">
              <a:rPr lang="tr-TR" smtClean="0"/>
              <a:pPr/>
              <a:t>11 Haziran 2015 Perşembe</a:t>
            </a:fld>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9</a:t>
            </a:fld>
            <a:endParaRPr lang="tr-TR"/>
          </a:p>
        </p:txBody>
      </p:sp>
    </p:spTree>
    <p:extLst>
      <p:ext uri="{BB962C8B-B14F-4D97-AF65-F5344CB8AC3E}">
        <p14:creationId xmlns:p14="http://schemas.microsoft.com/office/powerpoint/2010/main" xmlns="" val="21316875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697</TotalTime>
  <Words>1299</Words>
  <Application>Microsoft Office PowerPoint</Application>
  <PresentationFormat>Ekran Gösterisi (4:3)</PresentationFormat>
  <Paragraphs>399</Paragraphs>
  <Slides>19</Slides>
  <Notes>2</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Akış</vt:lpstr>
      <vt:lpstr>Slayt 1</vt:lpstr>
      <vt:lpstr>Araştırmanın Amacı </vt:lpstr>
      <vt:lpstr>Araştırmanın Önemi</vt:lpstr>
      <vt:lpstr>Araştırmanın Kapsamı ve Sınırlılıkları</vt:lpstr>
      <vt:lpstr>Temel Kavramlar ve Hipotezlerin Geliştirilmesi</vt:lpstr>
      <vt:lpstr>Temel Kavramlar ve Hipotezlerin Geliştirilmesi</vt:lpstr>
      <vt:lpstr>Temel Kavramlar ve Hipotezlerin Geliştirilmesi</vt:lpstr>
      <vt:lpstr>Temel Kavramlar ve Hipotezlerin Geliştirilmesi</vt:lpstr>
      <vt:lpstr>Araştırmanın Yöntemi</vt:lpstr>
      <vt:lpstr>Araştırmanın Yöntemi</vt:lpstr>
      <vt:lpstr>Araştırmanın Yöntemi</vt:lpstr>
      <vt:lpstr>Araştırma Bulgularının Analizi</vt:lpstr>
      <vt:lpstr>Araştırma Bulgularının Analizi</vt:lpstr>
      <vt:lpstr>Araştırma Bulgularının Analizi</vt:lpstr>
      <vt:lpstr>Araştırma Hipotezlerinin Test Edilmesi</vt:lpstr>
      <vt:lpstr>Araştırma Hipotezlerinin Test Edilmesi</vt:lpstr>
      <vt:lpstr>Regresyon Analizi Sonucu Hipotez Testleri</vt:lpstr>
      <vt:lpstr>SONUÇ</vt:lpstr>
      <vt:lpstr>Slayt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cp:lastModifiedBy>cvt</cp:lastModifiedBy>
  <cp:revision>167</cp:revision>
  <cp:lastPrinted>2015-06-09T06:25:08Z</cp:lastPrinted>
  <dcterms:modified xsi:type="dcterms:W3CDTF">2015-06-10T21:23:41Z</dcterms:modified>
</cp:coreProperties>
</file>