
<file path=[Content_Types].xml><?xml version="1.0" encoding="utf-8"?>
<Types xmlns="http://schemas.openxmlformats.org/package/2006/content-types">
  <Override PartName="/ppt/slides/slide29.xml" ContentType="application/vnd.openxmlformats-officedocument.presentationml.slide+xml"/>
  <Override PartName="/ppt/notesSlides/notesSlide2.xml" ContentType="application/vnd.openxmlformats-officedocument.presentationml.notesSlide+xml"/>
  <Override PartName="/ppt/diagrams/drawing2.xml" ContentType="application/vnd.ms-office.drawingml.diagramDrawing+xml"/>
  <Override PartName="/ppt/slides/slide4.xml" ContentType="application/vnd.openxmlformats-officedocument.presentationml.slide+xml"/>
  <Override PartName="/ppt/slides/slide18.xml" ContentType="application/vnd.openxmlformats-officedocument.presentationml.slide+xml"/>
  <Override PartName="/ppt/slideLayouts/slideLayout6.xml" ContentType="application/vnd.openxmlformats-officedocument.presentationml.slideLayout+xml"/>
  <Override PartName="/ppt/diagrams/quickStyle2.xml" ContentType="application/vnd.openxmlformats-officedocument.drawingml.diagramStyl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27.xml" ContentType="application/vnd.openxmlformats-officedocument.presentationml.notesSlide+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diagrams/layout5.xml" ContentType="application/vnd.openxmlformats-officedocument.drawingml.diagramLayout+xml"/>
  <Override PartName="/ppt/notesSlides/notesSlide9.xml" ContentType="application/vnd.openxmlformats-officedocument.presentationml.notesSlide+xml"/>
  <Override PartName="/ppt/notesSlides/notesSlide12.xml" ContentType="application/vnd.openxmlformats-officedocument.presentationml.notesSlide+xml"/>
  <Override PartName="/ppt/diagrams/layout3.xml" ContentType="application/vnd.openxmlformats-officedocument.drawingml.diagramLayout+xml"/>
  <Override PartName="/ppt/notesSlides/notesSlide21.xml" ContentType="application/vnd.openxmlformats-officedocument.presentationml.notesSlide+xml"/>
  <Override PartName="/ppt/diagrams/data4.xml" ContentType="application/vnd.openxmlformats-officedocument.drawingml.diagramData+xml"/>
  <Override PartName="/ppt/diagrams/layout1.xml" ContentType="application/vnd.openxmlformats-officedocument.drawingml.diagramLayout+xml"/>
  <Override PartName="/ppt/diagrams/data2.xml" ContentType="application/vnd.openxmlformats-officedocument.drawingml.diagramData+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diagrams/colors4.xml" ContentType="application/vnd.openxmlformats-officedocument.drawingml.diagramColors+xml"/>
  <Override PartName="/ppt/diagrams/drawing5.xml" ContentType="application/vnd.ms-office.drawingml.diagramDrawing+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diagrams/colors2.xml" ContentType="application/vnd.openxmlformats-officedocument.drawingml.diagramColors+xml"/>
  <Override PartName="/ppt/diagrams/drawing3.xml" ContentType="application/vnd.ms-office.drawingml.diagramDrawing+xml"/>
  <Override PartName="/ppt/diagrams/quickStyle5.xml" ContentType="application/vnd.openxmlformats-officedocument.drawingml.diagramStyl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Override PartName="/ppt/notesSlides/notesSlide19.xml" ContentType="application/vnd.openxmlformats-officedocument.presentationml.notesSlide+xml"/>
  <Override PartName="/ppt/diagrams/quickStyle3.xml" ContentType="application/vnd.openxmlformats-officedocument.drawingml.diagramStyl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Override PartName="/ppt/diagrams/quickStyle1.xml" ContentType="application/vnd.openxmlformats-officedocument.drawingml.diagramStyle+xml"/>
  <Override PartName="/ppt/notesSlides/notesSlide17.xml" ContentType="application/vnd.openxmlformats-officedocument.presentationml.notesSlid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diagrams/layout4.xml" ContentType="application/vnd.openxmlformats-officedocument.drawingml.diagramLayout+xml"/>
  <Override PartName="/ppt/slideLayouts/slideLayout10.xml" ContentType="application/vnd.openxmlformats-officedocument.presentationml.slideLayout+xml"/>
  <Override PartName="/ppt/diagrams/layout2.xml" ContentType="application/vnd.openxmlformats-officedocument.drawingml.diagram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diagrams/data5.xml" ContentType="application/vnd.openxmlformats-officedocument.drawingml.diagramData+xml"/>
  <Override PartName="/ppt/notesSlides/notesSlide6.xml" ContentType="application/vnd.openxmlformats-officedocument.presentationml.notesSlide+xml"/>
  <Override PartName="/ppt/diagrams/data3.xml" ContentType="application/vnd.openxmlformats-officedocument.drawingml.diagramData+xml"/>
  <Override PartName="/ppt/diagrams/colors5.xml" ContentType="application/vnd.openxmlformats-officedocument.drawingml.diagramColors+xml"/>
  <Override PartName="/ppt/slides/slide8.xml" ContentType="application/vnd.openxmlformats-officedocument.presentationml.slide+xml"/>
  <Override PartName="/ppt/notesSlides/notesSlide4.xml" ContentType="application/vnd.openxmlformats-officedocument.presentationml.notesSlide+xml"/>
  <Override PartName="/ppt/diagrams/data1.xml" ContentType="application/vnd.openxmlformats-officedocument.drawingml.diagramData+xml"/>
  <Override PartName="/ppt/diagrams/colors3.xml" ContentType="application/vnd.openxmlformats-officedocument.drawingml.diagramColors+xml"/>
  <Override PartName="/ppt/diagrams/drawing4.xml" ContentType="application/vnd.ms-office.drawingml.diagramDrawing+xml"/>
  <Override PartName="/docProps/core.xml" ContentType="application/vnd.openxmlformats-package.core-properties+xml"/>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quickStyle4.xml" ContentType="application/vnd.openxmlformats-officedocument.drawingml.diagramStyle+xml"/>
  <Override PartName="/ppt/slideMasters/slideMaster1.xml" ContentType="application/vnd.openxmlformats-officedocument.presentationml.slideMaster+xml"/>
  <Override PartName="/ppt/slides/slide27.xml" ContentType="application/vnd.openxmlformats-officedocument.presentationml.slide+xml"/>
  <Override PartName="/ppt/slideLayouts/slideLayout4.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notesSlides/notesSlide18.xml" ContentType="application/vnd.openxmlformats-officedocument.presentationml.notesSlide+xml"/>
  <Default Extension="rels" ContentType="application/vnd.openxmlformats-package.relationship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4"/>
  </p:notesMasterIdLst>
  <p:sldIdLst>
    <p:sldId id="256" r:id="rId2"/>
    <p:sldId id="257" r:id="rId3"/>
    <p:sldId id="287" r:id="rId4"/>
    <p:sldId id="258" r:id="rId5"/>
    <p:sldId id="259" r:id="rId6"/>
    <p:sldId id="260" r:id="rId7"/>
    <p:sldId id="288" r:id="rId8"/>
    <p:sldId id="289" r:id="rId9"/>
    <p:sldId id="261" r:id="rId10"/>
    <p:sldId id="294" r:id="rId11"/>
    <p:sldId id="296" r:id="rId12"/>
    <p:sldId id="295" r:id="rId13"/>
    <p:sldId id="262" r:id="rId14"/>
    <p:sldId id="263" r:id="rId15"/>
    <p:sldId id="264" r:id="rId16"/>
    <p:sldId id="282" r:id="rId17"/>
    <p:sldId id="292" r:id="rId18"/>
    <p:sldId id="283" r:id="rId19"/>
    <p:sldId id="281" r:id="rId20"/>
    <p:sldId id="266" r:id="rId21"/>
    <p:sldId id="293" r:id="rId22"/>
    <p:sldId id="267" r:id="rId23"/>
    <p:sldId id="268" r:id="rId24"/>
    <p:sldId id="269" r:id="rId25"/>
    <p:sldId id="271" r:id="rId26"/>
    <p:sldId id="272" r:id="rId27"/>
    <p:sldId id="286" r:id="rId28"/>
    <p:sldId id="273" r:id="rId29"/>
    <p:sldId id="275" r:id="rId30"/>
    <p:sldId id="274" r:id="rId31"/>
    <p:sldId id="291" r:id="rId32"/>
    <p:sldId id="290" r:id="rId33"/>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882" autoAdjust="0"/>
    <p:restoredTop sz="75140" autoAdjust="0"/>
  </p:normalViewPr>
  <p:slideViewPr>
    <p:cSldViewPr>
      <p:cViewPr varScale="1">
        <p:scale>
          <a:sx n="48" d="100"/>
          <a:sy n="48" d="100"/>
        </p:scale>
        <p:origin x="-1920"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84DDF5D-791E-4FE8-858E-35B06C3270B5}" type="doc">
      <dgm:prSet loTypeId="urn:microsoft.com/office/officeart/2005/8/layout/radial5" loCatId="cycle" qsTypeId="urn:microsoft.com/office/officeart/2005/8/quickstyle/simple1" qsCatId="simple" csTypeId="urn:microsoft.com/office/officeart/2005/8/colors/colorful1" csCatId="colorful" phldr="1"/>
      <dgm:spPr/>
      <dgm:t>
        <a:bodyPr/>
        <a:lstStyle/>
        <a:p>
          <a:endParaRPr lang="tr-TR"/>
        </a:p>
      </dgm:t>
    </dgm:pt>
    <dgm:pt modelId="{D808E62F-CB73-42B6-B0A6-EB99E817D127}">
      <dgm:prSet phldrT="[Metin]"/>
      <dgm:spPr/>
      <dgm:t>
        <a:bodyPr/>
        <a:lstStyle/>
        <a:p>
          <a:r>
            <a:rPr lang="tr-TR" dirty="0" smtClean="0"/>
            <a:t>Marka Duyarlılığı</a:t>
          </a:r>
          <a:endParaRPr lang="tr-TR" dirty="0"/>
        </a:p>
      </dgm:t>
    </dgm:pt>
    <dgm:pt modelId="{A683B2B3-70AB-4C41-B4AB-920040F84B63}" type="parTrans" cxnId="{8096F0D7-D168-4B67-9E9E-C1B5AEE6F901}">
      <dgm:prSet/>
      <dgm:spPr/>
      <dgm:t>
        <a:bodyPr/>
        <a:lstStyle/>
        <a:p>
          <a:endParaRPr lang="tr-TR"/>
        </a:p>
      </dgm:t>
    </dgm:pt>
    <dgm:pt modelId="{1D5330C8-7606-4F5A-8246-0B777F1F47DA}" type="sibTrans" cxnId="{8096F0D7-D168-4B67-9E9E-C1B5AEE6F901}">
      <dgm:prSet/>
      <dgm:spPr/>
      <dgm:t>
        <a:bodyPr/>
        <a:lstStyle/>
        <a:p>
          <a:endParaRPr lang="tr-TR"/>
        </a:p>
      </dgm:t>
    </dgm:pt>
    <dgm:pt modelId="{C4008A8A-B146-462C-B31E-E91314460DD6}">
      <dgm:prSet phldrT="[Metin]" custT="1"/>
      <dgm:spPr/>
      <dgm:t>
        <a:bodyPr/>
        <a:lstStyle/>
        <a:p>
          <a:r>
            <a:rPr lang="tr-TR" sz="1800" dirty="0" smtClean="0"/>
            <a:t>Aile </a:t>
          </a:r>
          <a:endParaRPr lang="tr-TR" sz="1800" dirty="0"/>
        </a:p>
      </dgm:t>
    </dgm:pt>
    <dgm:pt modelId="{B6C16158-7545-4D8D-AC9C-A5296B81AFE4}" type="parTrans" cxnId="{499D2483-8351-49E9-830A-ADAD7DC94F30}">
      <dgm:prSet/>
      <dgm:spPr/>
      <dgm:t>
        <a:bodyPr/>
        <a:lstStyle/>
        <a:p>
          <a:endParaRPr lang="tr-TR"/>
        </a:p>
      </dgm:t>
    </dgm:pt>
    <dgm:pt modelId="{6D0B5C03-9859-4192-8574-B3FBAFB63D87}" type="sibTrans" cxnId="{499D2483-8351-49E9-830A-ADAD7DC94F30}">
      <dgm:prSet/>
      <dgm:spPr/>
      <dgm:t>
        <a:bodyPr/>
        <a:lstStyle/>
        <a:p>
          <a:endParaRPr lang="tr-TR"/>
        </a:p>
      </dgm:t>
    </dgm:pt>
    <dgm:pt modelId="{712452A5-EEBA-401D-BF65-77AC8BDAFD44}">
      <dgm:prSet phldrT="[Metin]" custT="1"/>
      <dgm:spPr/>
      <dgm:t>
        <a:bodyPr/>
        <a:lstStyle/>
        <a:p>
          <a:r>
            <a:rPr lang="tr-TR" sz="1800" dirty="0" smtClean="0"/>
            <a:t>Medya</a:t>
          </a:r>
          <a:endParaRPr lang="tr-TR" sz="1800" dirty="0"/>
        </a:p>
      </dgm:t>
    </dgm:pt>
    <dgm:pt modelId="{7F9D5043-E397-45B4-9BB4-177739C4B63B}" type="parTrans" cxnId="{E3682481-070A-45DB-A2CD-EC159BD6A251}">
      <dgm:prSet/>
      <dgm:spPr/>
      <dgm:t>
        <a:bodyPr/>
        <a:lstStyle/>
        <a:p>
          <a:endParaRPr lang="tr-TR"/>
        </a:p>
      </dgm:t>
    </dgm:pt>
    <dgm:pt modelId="{D2F96973-72AA-4A5A-BD9F-9A8DC572C179}" type="sibTrans" cxnId="{E3682481-070A-45DB-A2CD-EC159BD6A251}">
      <dgm:prSet/>
      <dgm:spPr/>
      <dgm:t>
        <a:bodyPr/>
        <a:lstStyle/>
        <a:p>
          <a:endParaRPr lang="tr-TR"/>
        </a:p>
      </dgm:t>
    </dgm:pt>
    <dgm:pt modelId="{06719D71-1442-4FCB-8385-AB5317E795C2}">
      <dgm:prSet phldrT="[Metin]" custT="1"/>
      <dgm:spPr/>
      <dgm:t>
        <a:bodyPr/>
        <a:lstStyle/>
        <a:p>
          <a:r>
            <a:rPr lang="tr-TR" sz="2000" dirty="0" smtClean="0"/>
            <a:t>Yaşıtlar</a:t>
          </a:r>
          <a:endParaRPr lang="tr-TR" sz="2000" dirty="0"/>
        </a:p>
      </dgm:t>
    </dgm:pt>
    <dgm:pt modelId="{AF942064-02DA-4572-810C-BB811482F252}" type="parTrans" cxnId="{FD39E3DF-F176-4FAA-947C-954A8B769FD7}">
      <dgm:prSet/>
      <dgm:spPr/>
      <dgm:t>
        <a:bodyPr/>
        <a:lstStyle/>
        <a:p>
          <a:endParaRPr lang="tr-TR"/>
        </a:p>
      </dgm:t>
    </dgm:pt>
    <dgm:pt modelId="{C6CF3487-647C-4756-8F8A-850E45A24AD6}" type="sibTrans" cxnId="{FD39E3DF-F176-4FAA-947C-954A8B769FD7}">
      <dgm:prSet/>
      <dgm:spPr/>
      <dgm:t>
        <a:bodyPr/>
        <a:lstStyle/>
        <a:p>
          <a:endParaRPr lang="tr-TR"/>
        </a:p>
      </dgm:t>
    </dgm:pt>
    <dgm:pt modelId="{53337F85-5C67-4360-85D7-415F05D40400}">
      <dgm:prSet custT="1"/>
      <dgm:spPr/>
      <dgm:t>
        <a:bodyPr/>
        <a:lstStyle/>
        <a:p>
          <a:r>
            <a:rPr lang="tr-TR" sz="1600" dirty="0" smtClean="0"/>
            <a:t>Demografik Özellikler</a:t>
          </a:r>
          <a:endParaRPr lang="tr-TR" sz="1600" dirty="0"/>
        </a:p>
      </dgm:t>
    </dgm:pt>
    <dgm:pt modelId="{A366CDC2-1DBD-4DAC-BF09-1BE12D822D8B}" type="parTrans" cxnId="{0C94A2DF-47BC-4DD1-88CB-CF497732CAD1}">
      <dgm:prSet/>
      <dgm:spPr/>
      <dgm:t>
        <a:bodyPr/>
        <a:lstStyle/>
        <a:p>
          <a:endParaRPr lang="tr-TR"/>
        </a:p>
      </dgm:t>
    </dgm:pt>
    <dgm:pt modelId="{A1301916-5F83-4843-81B0-F1E70876CDB7}" type="sibTrans" cxnId="{0C94A2DF-47BC-4DD1-88CB-CF497732CAD1}">
      <dgm:prSet/>
      <dgm:spPr/>
      <dgm:t>
        <a:bodyPr/>
        <a:lstStyle/>
        <a:p>
          <a:endParaRPr lang="tr-TR"/>
        </a:p>
      </dgm:t>
    </dgm:pt>
    <dgm:pt modelId="{1645EF2D-3020-4D50-9DC4-2CACBEAEFC2C}">
      <dgm:prSet custT="1"/>
      <dgm:spPr/>
      <dgm:t>
        <a:bodyPr/>
        <a:lstStyle/>
        <a:p>
          <a:r>
            <a:rPr lang="tr-TR" sz="1600" dirty="0" smtClean="0"/>
            <a:t>Moda Yenilikçiliği</a:t>
          </a:r>
          <a:endParaRPr lang="tr-TR" sz="1600" dirty="0"/>
        </a:p>
      </dgm:t>
    </dgm:pt>
    <dgm:pt modelId="{F443A7C4-51C6-4393-BF9E-F028E29C3FA8}" type="parTrans" cxnId="{2387CEB1-4550-4F91-9C9E-605486C50B53}">
      <dgm:prSet/>
      <dgm:spPr/>
      <dgm:t>
        <a:bodyPr/>
        <a:lstStyle/>
        <a:p>
          <a:endParaRPr lang="tr-TR"/>
        </a:p>
      </dgm:t>
    </dgm:pt>
    <dgm:pt modelId="{600CEC25-0FF8-4A4E-9FEA-541EE682161B}" type="sibTrans" cxnId="{2387CEB1-4550-4F91-9C9E-605486C50B53}">
      <dgm:prSet/>
      <dgm:spPr/>
      <dgm:t>
        <a:bodyPr/>
        <a:lstStyle/>
        <a:p>
          <a:endParaRPr lang="tr-TR"/>
        </a:p>
      </dgm:t>
    </dgm:pt>
    <dgm:pt modelId="{BA727964-C2E3-4A7A-B30F-A6CF4939603D}" type="pres">
      <dgm:prSet presAssocID="{284DDF5D-791E-4FE8-858E-35B06C3270B5}" presName="Name0" presStyleCnt="0">
        <dgm:presLayoutVars>
          <dgm:chMax val="1"/>
          <dgm:dir/>
          <dgm:animLvl val="ctr"/>
          <dgm:resizeHandles val="exact"/>
        </dgm:presLayoutVars>
      </dgm:prSet>
      <dgm:spPr/>
      <dgm:t>
        <a:bodyPr/>
        <a:lstStyle/>
        <a:p>
          <a:endParaRPr lang="tr-TR"/>
        </a:p>
      </dgm:t>
    </dgm:pt>
    <dgm:pt modelId="{EF9E09AC-7631-4EC8-83D0-D51D3B68A41A}" type="pres">
      <dgm:prSet presAssocID="{D808E62F-CB73-42B6-B0A6-EB99E817D127}" presName="centerShape" presStyleLbl="node0" presStyleIdx="0" presStyleCnt="1"/>
      <dgm:spPr/>
      <dgm:t>
        <a:bodyPr/>
        <a:lstStyle/>
        <a:p>
          <a:endParaRPr lang="tr-TR"/>
        </a:p>
      </dgm:t>
    </dgm:pt>
    <dgm:pt modelId="{A8BC9E1C-C65A-4B76-9F84-217FCE52D812}" type="pres">
      <dgm:prSet presAssocID="{B6C16158-7545-4D8D-AC9C-A5296B81AFE4}" presName="parTrans" presStyleLbl="sibTrans2D1" presStyleIdx="0" presStyleCnt="5" custAng="10800000" custLinFactNeighborX="16639" custLinFactNeighborY="17165"/>
      <dgm:spPr/>
      <dgm:t>
        <a:bodyPr/>
        <a:lstStyle/>
        <a:p>
          <a:endParaRPr lang="tr-TR"/>
        </a:p>
      </dgm:t>
    </dgm:pt>
    <dgm:pt modelId="{828B7407-53B0-4C3A-97FE-5417182D9880}" type="pres">
      <dgm:prSet presAssocID="{B6C16158-7545-4D8D-AC9C-A5296B81AFE4}" presName="connectorText" presStyleLbl="sibTrans2D1" presStyleIdx="0" presStyleCnt="5"/>
      <dgm:spPr/>
      <dgm:t>
        <a:bodyPr/>
        <a:lstStyle/>
        <a:p>
          <a:endParaRPr lang="tr-TR"/>
        </a:p>
      </dgm:t>
    </dgm:pt>
    <dgm:pt modelId="{723402A5-E8A6-4653-B6F4-AFC10D76C41F}" type="pres">
      <dgm:prSet presAssocID="{C4008A8A-B146-462C-B31E-E91314460DD6}" presName="node" presStyleLbl="node1" presStyleIdx="0" presStyleCnt="5">
        <dgm:presLayoutVars>
          <dgm:bulletEnabled val="1"/>
        </dgm:presLayoutVars>
      </dgm:prSet>
      <dgm:spPr/>
      <dgm:t>
        <a:bodyPr/>
        <a:lstStyle/>
        <a:p>
          <a:endParaRPr lang="tr-TR"/>
        </a:p>
      </dgm:t>
    </dgm:pt>
    <dgm:pt modelId="{8CC152BF-E471-4C77-BEAD-C9057D5CDAA6}" type="pres">
      <dgm:prSet presAssocID="{7F9D5043-E397-45B4-9BB4-177739C4B63B}" presName="parTrans" presStyleLbl="sibTrans2D1" presStyleIdx="1" presStyleCnt="5" custFlipVert="1" custFlipHor="1"/>
      <dgm:spPr/>
      <dgm:t>
        <a:bodyPr/>
        <a:lstStyle/>
        <a:p>
          <a:endParaRPr lang="tr-TR"/>
        </a:p>
      </dgm:t>
    </dgm:pt>
    <dgm:pt modelId="{7B9BB2B0-10A8-43B7-A5FD-D1F1DFD3EB64}" type="pres">
      <dgm:prSet presAssocID="{7F9D5043-E397-45B4-9BB4-177739C4B63B}" presName="connectorText" presStyleLbl="sibTrans2D1" presStyleIdx="1" presStyleCnt="5"/>
      <dgm:spPr/>
      <dgm:t>
        <a:bodyPr/>
        <a:lstStyle/>
        <a:p>
          <a:endParaRPr lang="tr-TR"/>
        </a:p>
      </dgm:t>
    </dgm:pt>
    <dgm:pt modelId="{00EB2C04-1ACF-418C-B883-FED3DDDC2AAB}" type="pres">
      <dgm:prSet presAssocID="{712452A5-EEBA-401D-BF65-77AC8BDAFD44}" presName="node" presStyleLbl="node1" presStyleIdx="1" presStyleCnt="5">
        <dgm:presLayoutVars>
          <dgm:bulletEnabled val="1"/>
        </dgm:presLayoutVars>
      </dgm:prSet>
      <dgm:spPr/>
      <dgm:t>
        <a:bodyPr/>
        <a:lstStyle/>
        <a:p>
          <a:endParaRPr lang="tr-TR"/>
        </a:p>
      </dgm:t>
    </dgm:pt>
    <dgm:pt modelId="{5A9CB4E5-938F-4006-8B2C-B1DCCC1FA370}" type="pres">
      <dgm:prSet presAssocID="{A366CDC2-1DBD-4DAC-BF09-1BE12D822D8B}" presName="parTrans" presStyleLbl="sibTrans2D1" presStyleIdx="2" presStyleCnt="5" custAng="10800000"/>
      <dgm:spPr/>
      <dgm:t>
        <a:bodyPr/>
        <a:lstStyle/>
        <a:p>
          <a:endParaRPr lang="tr-TR"/>
        </a:p>
      </dgm:t>
    </dgm:pt>
    <dgm:pt modelId="{EE2CA94E-E2B2-42C9-A11B-49C4F1D16516}" type="pres">
      <dgm:prSet presAssocID="{A366CDC2-1DBD-4DAC-BF09-1BE12D822D8B}" presName="connectorText" presStyleLbl="sibTrans2D1" presStyleIdx="2" presStyleCnt="5"/>
      <dgm:spPr/>
      <dgm:t>
        <a:bodyPr/>
        <a:lstStyle/>
        <a:p>
          <a:endParaRPr lang="tr-TR"/>
        </a:p>
      </dgm:t>
    </dgm:pt>
    <dgm:pt modelId="{DD9AD6AD-35D2-49B4-8D9D-733E87E90D31}" type="pres">
      <dgm:prSet presAssocID="{53337F85-5C67-4360-85D7-415F05D40400}" presName="node" presStyleLbl="node1" presStyleIdx="2" presStyleCnt="5">
        <dgm:presLayoutVars>
          <dgm:bulletEnabled val="1"/>
        </dgm:presLayoutVars>
      </dgm:prSet>
      <dgm:spPr/>
      <dgm:t>
        <a:bodyPr/>
        <a:lstStyle/>
        <a:p>
          <a:endParaRPr lang="tr-TR"/>
        </a:p>
      </dgm:t>
    </dgm:pt>
    <dgm:pt modelId="{4A46F279-F3C2-40A8-AC13-B3D97DC01B55}" type="pres">
      <dgm:prSet presAssocID="{F443A7C4-51C6-4393-BF9E-F028E29C3FA8}" presName="parTrans" presStyleLbl="sibTrans2D1" presStyleIdx="3" presStyleCnt="5" custAng="10800000"/>
      <dgm:spPr/>
      <dgm:t>
        <a:bodyPr/>
        <a:lstStyle/>
        <a:p>
          <a:endParaRPr lang="tr-TR"/>
        </a:p>
      </dgm:t>
    </dgm:pt>
    <dgm:pt modelId="{B98CB69A-8321-4B39-A97F-07AF5AA92309}" type="pres">
      <dgm:prSet presAssocID="{F443A7C4-51C6-4393-BF9E-F028E29C3FA8}" presName="connectorText" presStyleLbl="sibTrans2D1" presStyleIdx="3" presStyleCnt="5"/>
      <dgm:spPr/>
      <dgm:t>
        <a:bodyPr/>
        <a:lstStyle/>
        <a:p>
          <a:endParaRPr lang="tr-TR"/>
        </a:p>
      </dgm:t>
    </dgm:pt>
    <dgm:pt modelId="{10EDF8A4-2666-4BFE-9084-68F305D307A4}" type="pres">
      <dgm:prSet presAssocID="{1645EF2D-3020-4D50-9DC4-2CACBEAEFC2C}" presName="node" presStyleLbl="node1" presStyleIdx="3" presStyleCnt="5">
        <dgm:presLayoutVars>
          <dgm:bulletEnabled val="1"/>
        </dgm:presLayoutVars>
      </dgm:prSet>
      <dgm:spPr/>
      <dgm:t>
        <a:bodyPr/>
        <a:lstStyle/>
        <a:p>
          <a:endParaRPr lang="tr-TR"/>
        </a:p>
      </dgm:t>
    </dgm:pt>
    <dgm:pt modelId="{EEB89A75-5BBF-4618-A2BE-EC61445BC816}" type="pres">
      <dgm:prSet presAssocID="{AF942064-02DA-4572-810C-BB811482F252}" presName="parTrans" presStyleLbl="sibTrans2D1" presStyleIdx="4" presStyleCnt="5" custFlipVert="1" custFlipHor="1"/>
      <dgm:spPr/>
      <dgm:t>
        <a:bodyPr/>
        <a:lstStyle/>
        <a:p>
          <a:endParaRPr lang="tr-TR"/>
        </a:p>
      </dgm:t>
    </dgm:pt>
    <dgm:pt modelId="{78E7CC2F-27F1-42A1-9795-00EFB64EB778}" type="pres">
      <dgm:prSet presAssocID="{AF942064-02DA-4572-810C-BB811482F252}" presName="connectorText" presStyleLbl="sibTrans2D1" presStyleIdx="4" presStyleCnt="5"/>
      <dgm:spPr/>
      <dgm:t>
        <a:bodyPr/>
        <a:lstStyle/>
        <a:p>
          <a:endParaRPr lang="tr-TR"/>
        </a:p>
      </dgm:t>
    </dgm:pt>
    <dgm:pt modelId="{37F49202-B906-40F6-9559-201B642EE056}" type="pres">
      <dgm:prSet presAssocID="{06719D71-1442-4FCB-8385-AB5317E795C2}" presName="node" presStyleLbl="node1" presStyleIdx="4" presStyleCnt="5">
        <dgm:presLayoutVars>
          <dgm:bulletEnabled val="1"/>
        </dgm:presLayoutVars>
      </dgm:prSet>
      <dgm:spPr/>
      <dgm:t>
        <a:bodyPr/>
        <a:lstStyle/>
        <a:p>
          <a:endParaRPr lang="tr-TR"/>
        </a:p>
      </dgm:t>
    </dgm:pt>
  </dgm:ptLst>
  <dgm:cxnLst>
    <dgm:cxn modelId="{40F44FBE-2614-4D06-A80D-D495C47F96F2}" type="presOf" srcId="{284DDF5D-791E-4FE8-858E-35B06C3270B5}" destId="{BA727964-C2E3-4A7A-B30F-A6CF4939603D}" srcOrd="0" destOrd="0" presId="urn:microsoft.com/office/officeart/2005/8/layout/radial5"/>
    <dgm:cxn modelId="{F82D9BC2-9D02-4BCD-A22D-29ADD7D649AA}" type="presOf" srcId="{B6C16158-7545-4D8D-AC9C-A5296B81AFE4}" destId="{828B7407-53B0-4C3A-97FE-5417182D9880}" srcOrd="1" destOrd="0" presId="urn:microsoft.com/office/officeart/2005/8/layout/radial5"/>
    <dgm:cxn modelId="{43488CAC-526A-48DF-A2B2-B4BEF1956027}" type="presOf" srcId="{53337F85-5C67-4360-85D7-415F05D40400}" destId="{DD9AD6AD-35D2-49B4-8D9D-733E87E90D31}" srcOrd="0" destOrd="0" presId="urn:microsoft.com/office/officeart/2005/8/layout/radial5"/>
    <dgm:cxn modelId="{17EC2872-1F69-44E6-B71B-73750C431AE1}" type="presOf" srcId="{AF942064-02DA-4572-810C-BB811482F252}" destId="{EEB89A75-5BBF-4618-A2BE-EC61445BC816}" srcOrd="0" destOrd="0" presId="urn:microsoft.com/office/officeart/2005/8/layout/radial5"/>
    <dgm:cxn modelId="{E3682481-070A-45DB-A2CD-EC159BD6A251}" srcId="{D808E62F-CB73-42B6-B0A6-EB99E817D127}" destId="{712452A5-EEBA-401D-BF65-77AC8BDAFD44}" srcOrd="1" destOrd="0" parTransId="{7F9D5043-E397-45B4-9BB4-177739C4B63B}" sibTransId="{D2F96973-72AA-4A5A-BD9F-9A8DC572C179}"/>
    <dgm:cxn modelId="{B9C35F36-B252-42F7-B3A5-14C5558695C9}" type="presOf" srcId="{06719D71-1442-4FCB-8385-AB5317E795C2}" destId="{37F49202-B906-40F6-9559-201B642EE056}" srcOrd="0" destOrd="0" presId="urn:microsoft.com/office/officeart/2005/8/layout/radial5"/>
    <dgm:cxn modelId="{8F45704D-6941-409D-929C-CA8255549A55}" type="presOf" srcId="{1645EF2D-3020-4D50-9DC4-2CACBEAEFC2C}" destId="{10EDF8A4-2666-4BFE-9084-68F305D307A4}" srcOrd="0" destOrd="0" presId="urn:microsoft.com/office/officeart/2005/8/layout/radial5"/>
    <dgm:cxn modelId="{E6D1D4A7-CAD8-42B3-8BF1-7AA2934D49EA}" type="presOf" srcId="{C4008A8A-B146-462C-B31E-E91314460DD6}" destId="{723402A5-E8A6-4653-B6F4-AFC10D76C41F}" srcOrd="0" destOrd="0" presId="urn:microsoft.com/office/officeart/2005/8/layout/radial5"/>
    <dgm:cxn modelId="{9E5F05EB-E222-4B5B-935D-BFF6A4237D8A}" type="presOf" srcId="{AF942064-02DA-4572-810C-BB811482F252}" destId="{78E7CC2F-27F1-42A1-9795-00EFB64EB778}" srcOrd="1" destOrd="0" presId="urn:microsoft.com/office/officeart/2005/8/layout/radial5"/>
    <dgm:cxn modelId="{499D2483-8351-49E9-830A-ADAD7DC94F30}" srcId="{D808E62F-CB73-42B6-B0A6-EB99E817D127}" destId="{C4008A8A-B146-462C-B31E-E91314460DD6}" srcOrd="0" destOrd="0" parTransId="{B6C16158-7545-4D8D-AC9C-A5296B81AFE4}" sibTransId="{6D0B5C03-9859-4192-8574-B3FBAFB63D87}"/>
    <dgm:cxn modelId="{8FB3DCDC-D888-4982-926C-577D777D5305}" type="presOf" srcId="{7F9D5043-E397-45B4-9BB4-177739C4B63B}" destId="{8CC152BF-E471-4C77-BEAD-C9057D5CDAA6}" srcOrd="0" destOrd="0" presId="urn:microsoft.com/office/officeart/2005/8/layout/radial5"/>
    <dgm:cxn modelId="{E87A85CA-C700-4AAF-80FB-4D116C5DFC9E}" type="presOf" srcId="{A366CDC2-1DBD-4DAC-BF09-1BE12D822D8B}" destId="{5A9CB4E5-938F-4006-8B2C-B1DCCC1FA370}" srcOrd="0" destOrd="0" presId="urn:microsoft.com/office/officeart/2005/8/layout/radial5"/>
    <dgm:cxn modelId="{4BC21B3C-6BDE-4415-BAD1-A2C3542D4A13}" type="presOf" srcId="{7F9D5043-E397-45B4-9BB4-177739C4B63B}" destId="{7B9BB2B0-10A8-43B7-A5FD-D1F1DFD3EB64}" srcOrd="1" destOrd="0" presId="urn:microsoft.com/office/officeart/2005/8/layout/radial5"/>
    <dgm:cxn modelId="{A08696E7-604B-4503-B7A8-3BE9DC13DBCA}" type="presOf" srcId="{F443A7C4-51C6-4393-BF9E-F028E29C3FA8}" destId="{4A46F279-F3C2-40A8-AC13-B3D97DC01B55}" srcOrd="0" destOrd="0" presId="urn:microsoft.com/office/officeart/2005/8/layout/radial5"/>
    <dgm:cxn modelId="{2387CEB1-4550-4F91-9C9E-605486C50B53}" srcId="{D808E62F-CB73-42B6-B0A6-EB99E817D127}" destId="{1645EF2D-3020-4D50-9DC4-2CACBEAEFC2C}" srcOrd="3" destOrd="0" parTransId="{F443A7C4-51C6-4393-BF9E-F028E29C3FA8}" sibTransId="{600CEC25-0FF8-4A4E-9FEA-541EE682161B}"/>
    <dgm:cxn modelId="{294E72E0-D424-4BDA-BE61-4EFA59D129E1}" type="presOf" srcId="{D808E62F-CB73-42B6-B0A6-EB99E817D127}" destId="{EF9E09AC-7631-4EC8-83D0-D51D3B68A41A}" srcOrd="0" destOrd="0" presId="urn:microsoft.com/office/officeart/2005/8/layout/radial5"/>
    <dgm:cxn modelId="{FD39E3DF-F176-4FAA-947C-954A8B769FD7}" srcId="{D808E62F-CB73-42B6-B0A6-EB99E817D127}" destId="{06719D71-1442-4FCB-8385-AB5317E795C2}" srcOrd="4" destOrd="0" parTransId="{AF942064-02DA-4572-810C-BB811482F252}" sibTransId="{C6CF3487-647C-4756-8F8A-850E45A24AD6}"/>
    <dgm:cxn modelId="{8096F0D7-D168-4B67-9E9E-C1B5AEE6F901}" srcId="{284DDF5D-791E-4FE8-858E-35B06C3270B5}" destId="{D808E62F-CB73-42B6-B0A6-EB99E817D127}" srcOrd="0" destOrd="0" parTransId="{A683B2B3-70AB-4C41-B4AB-920040F84B63}" sibTransId="{1D5330C8-7606-4F5A-8246-0B777F1F47DA}"/>
    <dgm:cxn modelId="{0C94A2DF-47BC-4DD1-88CB-CF497732CAD1}" srcId="{D808E62F-CB73-42B6-B0A6-EB99E817D127}" destId="{53337F85-5C67-4360-85D7-415F05D40400}" srcOrd="2" destOrd="0" parTransId="{A366CDC2-1DBD-4DAC-BF09-1BE12D822D8B}" sibTransId="{A1301916-5F83-4843-81B0-F1E70876CDB7}"/>
    <dgm:cxn modelId="{493DB279-4FCA-4B11-B6AF-0484D8BE4C33}" type="presOf" srcId="{F443A7C4-51C6-4393-BF9E-F028E29C3FA8}" destId="{B98CB69A-8321-4B39-A97F-07AF5AA92309}" srcOrd="1" destOrd="0" presId="urn:microsoft.com/office/officeart/2005/8/layout/radial5"/>
    <dgm:cxn modelId="{1B46090B-C290-423B-B7EB-87BA76945FDC}" type="presOf" srcId="{A366CDC2-1DBD-4DAC-BF09-1BE12D822D8B}" destId="{EE2CA94E-E2B2-42C9-A11B-49C4F1D16516}" srcOrd="1" destOrd="0" presId="urn:microsoft.com/office/officeart/2005/8/layout/radial5"/>
    <dgm:cxn modelId="{39696710-05BA-4880-A25A-35CCADD2E9E9}" type="presOf" srcId="{712452A5-EEBA-401D-BF65-77AC8BDAFD44}" destId="{00EB2C04-1ACF-418C-B883-FED3DDDC2AAB}" srcOrd="0" destOrd="0" presId="urn:microsoft.com/office/officeart/2005/8/layout/radial5"/>
    <dgm:cxn modelId="{A368FF11-4B16-4C0D-B1FB-15105755C405}" type="presOf" srcId="{B6C16158-7545-4D8D-AC9C-A5296B81AFE4}" destId="{A8BC9E1C-C65A-4B76-9F84-217FCE52D812}" srcOrd="0" destOrd="0" presId="urn:microsoft.com/office/officeart/2005/8/layout/radial5"/>
    <dgm:cxn modelId="{88D55DAD-D2C8-494D-BD76-0DA66AC58D25}" type="presParOf" srcId="{BA727964-C2E3-4A7A-B30F-A6CF4939603D}" destId="{EF9E09AC-7631-4EC8-83D0-D51D3B68A41A}" srcOrd="0" destOrd="0" presId="urn:microsoft.com/office/officeart/2005/8/layout/radial5"/>
    <dgm:cxn modelId="{D1CB560E-4F1F-4CB1-977F-9DF6547D87F8}" type="presParOf" srcId="{BA727964-C2E3-4A7A-B30F-A6CF4939603D}" destId="{A8BC9E1C-C65A-4B76-9F84-217FCE52D812}" srcOrd="1" destOrd="0" presId="urn:microsoft.com/office/officeart/2005/8/layout/radial5"/>
    <dgm:cxn modelId="{C2A9A709-2263-4821-8163-2E8A972ED4C7}" type="presParOf" srcId="{A8BC9E1C-C65A-4B76-9F84-217FCE52D812}" destId="{828B7407-53B0-4C3A-97FE-5417182D9880}" srcOrd="0" destOrd="0" presId="urn:microsoft.com/office/officeart/2005/8/layout/radial5"/>
    <dgm:cxn modelId="{2F467347-CC6C-4D3A-89D1-3F903E93DDD8}" type="presParOf" srcId="{BA727964-C2E3-4A7A-B30F-A6CF4939603D}" destId="{723402A5-E8A6-4653-B6F4-AFC10D76C41F}" srcOrd="2" destOrd="0" presId="urn:microsoft.com/office/officeart/2005/8/layout/radial5"/>
    <dgm:cxn modelId="{3052E6F3-187D-4136-B261-42A2F9F1DB56}" type="presParOf" srcId="{BA727964-C2E3-4A7A-B30F-A6CF4939603D}" destId="{8CC152BF-E471-4C77-BEAD-C9057D5CDAA6}" srcOrd="3" destOrd="0" presId="urn:microsoft.com/office/officeart/2005/8/layout/radial5"/>
    <dgm:cxn modelId="{EE4A07E5-124F-4569-B653-545D5A76C1E0}" type="presParOf" srcId="{8CC152BF-E471-4C77-BEAD-C9057D5CDAA6}" destId="{7B9BB2B0-10A8-43B7-A5FD-D1F1DFD3EB64}" srcOrd="0" destOrd="0" presId="urn:microsoft.com/office/officeart/2005/8/layout/radial5"/>
    <dgm:cxn modelId="{A1E84324-6B5F-4736-8ABA-EA8E9EFB6D48}" type="presParOf" srcId="{BA727964-C2E3-4A7A-B30F-A6CF4939603D}" destId="{00EB2C04-1ACF-418C-B883-FED3DDDC2AAB}" srcOrd="4" destOrd="0" presId="urn:microsoft.com/office/officeart/2005/8/layout/radial5"/>
    <dgm:cxn modelId="{41353125-C6B2-4E2C-ABD4-213AB0F9E464}" type="presParOf" srcId="{BA727964-C2E3-4A7A-B30F-A6CF4939603D}" destId="{5A9CB4E5-938F-4006-8B2C-B1DCCC1FA370}" srcOrd="5" destOrd="0" presId="urn:microsoft.com/office/officeart/2005/8/layout/radial5"/>
    <dgm:cxn modelId="{9298B9D5-4026-449A-B41C-6EE45D6A363B}" type="presParOf" srcId="{5A9CB4E5-938F-4006-8B2C-B1DCCC1FA370}" destId="{EE2CA94E-E2B2-42C9-A11B-49C4F1D16516}" srcOrd="0" destOrd="0" presId="urn:microsoft.com/office/officeart/2005/8/layout/radial5"/>
    <dgm:cxn modelId="{7132505D-CA4A-4F10-8E4F-73CB33FEF0CB}" type="presParOf" srcId="{BA727964-C2E3-4A7A-B30F-A6CF4939603D}" destId="{DD9AD6AD-35D2-49B4-8D9D-733E87E90D31}" srcOrd="6" destOrd="0" presId="urn:microsoft.com/office/officeart/2005/8/layout/radial5"/>
    <dgm:cxn modelId="{20DCE9CA-064B-47A8-B17E-8AC9F7278838}" type="presParOf" srcId="{BA727964-C2E3-4A7A-B30F-A6CF4939603D}" destId="{4A46F279-F3C2-40A8-AC13-B3D97DC01B55}" srcOrd="7" destOrd="0" presId="urn:microsoft.com/office/officeart/2005/8/layout/radial5"/>
    <dgm:cxn modelId="{E047EC88-4A9E-4570-8165-041F2DEB26B5}" type="presParOf" srcId="{4A46F279-F3C2-40A8-AC13-B3D97DC01B55}" destId="{B98CB69A-8321-4B39-A97F-07AF5AA92309}" srcOrd="0" destOrd="0" presId="urn:microsoft.com/office/officeart/2005/8/layout/radial5"/>
    <dgm:cxn modelId="{F7B0E224-467D-4913-89DC-EFFAA25D8BB0}" type="presParOf" srcId="{BA727964-C2E3-4A7A-B30F-A6CF4939603D}" destId="{10EDF8A4-2666-4BFE-9084-68F305D307A4}" srcOrd="8" destOrd="0" presId="urn:microsoft.com/office/officeart/2005/8/layout/radial5"/>
    <dgm:cxn modelId="{EE7BA6F8-D529-43C5-AE9C-9D3931D4B870}" type="presParOf" srcId="{BA727964-C2E3-4A7A-B30F-A6CF4939603D}" destId="{EEB89A75-5BBF-4618-A2BE-EC61445BC816}" srcOrd="9" destOrd="0" presId="urn:microsoft.com/office/officeart/2005/8/layout/radial5"/>
    <dgm:cxn modelId="{FA91BCC2-D324-41B7-BBBD-8FAE4D28A28C}" type="presParOf" srcId="{EEB89A75-5BBF-4618-A2BE-EC61445BC816}" destId="{78E7CC2F-27F1-42A1-9795-00EFB64EB778}" srcOrd="0" destOrd="0" presId="urn:microsoft.com/office/officeart/2005/8/layout/radial5"/>
    <dgm:cxn modelId="{E38A8C15-724C-4F2C-BCA9-27BD33AF0516}" type="presParOf" srcId="{BA727964-C2E3-4A7A-B30F-A6CF4939603D}" destId="{37F49202-B906-40F6-9559-201B642EE056}" srcOrd="10" destOrd="0" presId="urn:microsoft.com/office/officeart/2005/8/layout/radial5"/>
  </dgm:cxnLst>
  <dgm:bg/>
  <dgm:whole/>
  <dgm:extLst>
    <a:ext uri="http://schemas.microsoft.com/office/drawing/2008/diagram">
      <dsp:dataModelExt xmlns:dsp="http://schemas.microsoft.com/office/drawing/2008/diagram" xmlns="" relId="rId8"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284DDF5D-791E-4FE8-858E-35B06C3270B5}" type="doc">
      <dgm:prSet loTypeId="urn:microsoft.com/office/officeart/2005/8/layout/radial5" loCatId="cycle" qsTypeId="urn:microsoft.com/office/officeart/2005/8/quickstyle/simple1" qsCatId="simple" csTypeId="urn:microsoft.com/office/officeart/2005/8/colors/colorful1" csCatId="colorful" phldr="1"/>
      <dgm:spPr/>
      <dgm:t>
        <a:bodyPr/>
        <a:lstStyle/>
        <a:p>
          <a:endParaRPr lang="tr-TR"/>
        </a:p>
      </dgm:t>
    </dgm:pt>
    <dgm:pt modelId="{D808E62F-CB73-42B6-B0A6-EB99E817D127}">
      <dgm:prSet phldrT="[Metin]"/>
      <dgm:spPr/>
      <dgm:t>
        <a:bodyPr/>
        <a:lstStyle/>
        <a:p>
          <a:r>
            <a:rPr lang="tr-TR" dirty="0" smtClean="0"/>
            <a:t>Marka Duyarlılığı</a:t>
          </a:r>
          <a:endParaRPr lang="tr-TR" dirty="0"/>
        </a:p>
      </dgm:t>
    </dgm:pt>
    <dgm:pt modelId="{A683B2B3-70AB-4C41-B4AB-920040F84B63}" type="parTrans" cxnId="{8096F0D7-D168-4B67-9E9E-C1B5AEE6F901}">
      <dgm:prSet/>
      <dgm:spPr/>
      <dgm:t>
        <a:bodyPr/>
        <a:lstStyle/>
        <a:p>
          <a:endParaRPr lang="tr-TR"/>
        </a:p>
      </dgm:t>
    </dgm:pt>
    <dgm:pt modelId="{1D5330C8-7606-4F5A-8246-0B777F1F47DA}" type="sibTrans" cxnId="{8096F0D7-D168-4B67-9E9E-C1B5AEE6F901}">
      <dgm:prSet/>
      <dgm:spPr/>
      <dgm:t>
        <a:bodyPr/>
        <a:lstStyle/>
        <a:p>
          <a:endParaRPr lang="tr-TR"/>
        </a:p>
      </dgm:t>
    </dgm:pt>
    <dgm:pt modelId="{C4008A8A-B146-462C-B31E-E91314460DD6}">
      <dgm:prSet phldrT="[Metin]" custT="1"/>
      <dgm:spPr>
        <a:solidFill>
          <a:schemeClr val="accent4"/>
        </a:solidFill>
      </dgm:spPr>
      <dgm:t>
        <a:bodyPr/>
        <a:lstStyle/>
        <a:p>
          <a:r>
            <a:rPr lang="tr-TR" sz="1800" dirty="0" smtClean="0"/>
            <a:t>Aile </a:t>
          </a:r>
          <a:endParaRPr lang="tr-TR" sz="1800" dirty="0"/>
        </a:p>
      </dgm:t>
    </dgm:pt>
    <dgm:pt modelId="{B6C16158-7545-4D8D-AC9C-A5296B81AFE4}" type="parTrans" cxnId="{499D2483-8351-49E9-830A-ADAD7DC94F30}">
      <dgm:prSet/>
      <dgm:spPr>
        <a:solidFill>
          <a:schemeClr val="accent4"/>
        </a:solidFill>
      </dgm:spPr>
      <dgm:t>
        <a:bodyPr/>
        <a:lstStyle/>
        <a:p>
          <a:endParaRPr lang="tr-TR"/>
        </a:p>
      </dgm:t>
    </dgm:pt>
    <dgm:pt modelId="{6D0B5C03-9859-4192-8574-B3FBAFB63D87}" type="sibTrans" cxnId="{499D2483-8351-49E9-830A-ADAD7DC94F30}">
      <dgm:prSet/>
      <dgm:spPr/>
      <dgm:t>
        <a:bodyPr/>
        <a:lstStyle/>
        <a:p>
          <a:endParaRPr lang="tr-TR"/>
        </a:p>
      </dgm:t>
    </dgm:pt>
    <dgm:pt modelId="{712452A5-EEBA-401D-BF65-77AC8BDAFD44}">
      <dgm:prSet phldrT="[Metin]" custT="1"/>
      <dgm:spPr>
        <a:solidFill>
          <a:schemeClr val="accent4"/>
        </a:solidFill>
      </dgm:spPr>
      <dgm:t>
        <a:bodyPr/>
        <a:lstStyle/>
        <a:p>
          <a:r>
            <a:rPr lang="tr-TR" sz="1800" dirty="0" smtClean="0"/>
            <a:t>Medya</a:t>
          </a:r>
          <a:endParaRPr lang="tr-TR" sz="1800" dirty="0"/>
        </a:p>
      </dgm:t>
    </dgm:pt>
    <dgm:pt modelId="{7F9D5043-E397-45B4-9BB4-177739C4B63B}" type="parTrans" cxnId="{E3682481-070A-45DB-A2CD-EC159BD6A251}">
      <dgm:prSet/>
      <dgm:spPr>
        <a:solidFill>
          <a:schemeClr val="accent4"/>
        </a:solidFill>
      </dgm:spPr>
      <dgm:t>
        <a:bodyPr/>
        <a:lstStyle/>
        <a:p>
          <a:endParaRPr lang="tr-TR"/>
        </a:p>
      </dgm:t>
    </dgm:pt>
    <dgm:pt modelId="{D2F96973-72AA-4A5A-BD9F-9A8DC572C179}" type="sibTrans" cxnId="{E3682481-070A-45DB-A2CD-EC159BD6A251}">
      <dgm:prSet/>
      <dgm:spPr/>
      <dgm:t>
        <a:bodyPr/>
        <a:lstStyle/>
        <a:p>
          <a:endParaRPr lang="tr-TR"/>
        </a:p>
      </dgm:t>
    </dgm:pt>
    <dgm:pt modelId="{77A136DA-29D1-43CA-8642-F621A08088BF}">
      <dgm:prSet phldrT="[Metin]"/>
      <dgm:spPr/>
      <dgm:t>
        <a:bodyPr/>
        <a:lstStyle/>
        <a:p>
          <a:r>
            <a:rPr lang="tr-TR" dirty="0" smtClean="0"/>
            <a:t>Giyim Motivasyonu</a:t>
          </a:r>
          <a:endParaRPr lang="tr-TR" dirty="0"/>
        </a:p>
      </dgm:t>
    </dgm:pt>
    <dgm:pt modelId="{28A71CB8-D40E-4CD8-B26C-661F694E5736}" type="parTrans" cxnId="{57294336-7C73-419F-B867-06F44EF478A1}">
      <dgm:prSet/>
      <dgm:spPr/>
      <dgm:t>
        <a:bodyPr/>
        <a:lstStyle/>
        <a:p>
          <a:endParaRPr lang="tr-TR"/>
        </a:p>
      </dgm:t>
    </dgm:pt>
    <dgm:pt modelId="{5706674D-AAD6-4843-964B-C7B3E47C896F}" type="sibTrans" cxnId="{57294336-7C73-419F-B867-06F44EF478A1}">
      <dgm:prSet/>
      <dgm:spPr/>
      <dgm:t>
        <a:bodyPr/>
        <a:lstStyle/>
        <a:p>
          <a:endParaRPr lang="tr-TR"/>
        </a:p>
      </dgm:t>
    </dgm:pt>
    <dgm:pt modelId="{06719D71-1442-4FCB-8385-AB5317E795C2}">
      <dgm:prSet phldrT="[Metin]" custT="1"/>
      <dgm:spPr/>
      <dgm:t>
        <a:bodyPr/>
        <a:lstStyle/>
        <a:p>
          <a:r>
            <a:rPr lang="tr-TR" sz="2000" dirty="0" smtClean="0"/>
            <a:t>Yaşıtlar</a:t>
          </a:r>
          <a:endParaRPr lang="tr-TR" sz="2000" dirty="0"/>
        </a:p>
      </dgm:t>
    </dgm:pt>
    <dgm:pt modelId="{AF942064-02DA-4572-810C-BB811482F252}" type="parTrans" cxnId="{FD39E3DF-F176-4FAA-947C-954A8B769FD7}">
      <dgm:prSet/>
      <dgm:spPr/>
      <dgm:t>
        <a:bodyPr/>
        <a:lstStyle/>
        <a:p>
          <a:endParaRPr lang="tr-TR"/>
        </a:p>
      </dgm:t>
    </dgm:pt>
    <dgm:pt modelId="{C6CF3487-647C-4756-8F8A-850E45A24AD6}" type="sibTrans" cxnId="{FD39E3DF-F176-4FAA-947C-954A8B769FD7}">
      <dgm:prSet/>
      <dgm:spPr/>
      <dgm:t>
        <a:bodyPr/>
        <a:lstStyle/>
        <a:p>
          <a:endParaRPr lang="tr-TR"/>
        </a:p>
      </dgm:t>
    </dgm:pt>
    <dgm:pt modelId="{53337F85-5C67-4360-85D7-415F05D40400}">
      <dgm:prSet custT="1"/>
      <dgm:spPr/>
      <dgm:t>
        <a:bodyPr/>
        <a:lstStyle/>
        <a:p>
          <a:r>
            <a:rPr lang="tr-TR" sz="1200" dirty="0" smtClean="0"/>
            <a:t>Demografik Özellikler</a:t>
          </a:r>
          <a:endParaRPr lang="tr-TR" sz="1200" dirty="0"/>
        </a:p>
      </dgm:t>
    </dgm:pt>
    <dgm:pt modelId="{A366CDC2-1DBD-4DAC-BF09-1BE12D822D8B}" type="parTrans" cxnId="{0C94A2DF-47BC-4DD1-88CB-CF497732CAD1}">
      <dgm:prSet/>
      <dgm:spPr/>
      <dgm:t>
        <a:bodyPr/>
        <a:lstStyle/>
        <a:p>
          <a:endParaRPr lang="tr-TR"/>
        </a:p>
      </dgm:t>
    </dgm:pt>
    <dgm:pt modelId="{A1301916-5F83-4843-81B0-F1E70876CDB7}" type="sibTrans" cxnId="{0C94A2DF-47BC-4DD1-88CB-CF497732CAD1}">
      <dgm:prSet/>
      <dgm:spPr/>
      <dgm:t>
        <a:bodyPr/>
        <a:lstStyle/>
        <a:p>
          <a:endParaRPr lang="tr-TR"/>
        </a:p>
      </dgm:t>
    </dgm:pt>
    <dgm:pt modelId="{C973C1B4-BA0E-4871-B168-82F53D71BC14}">
      <dgm:prSet custT="1"/>
      <dgm:spPr/>
      <dgm:t>
        <a:bodyPr/>
        <a:lstStyle/>
        <a:p>
          <a:r>
            <a:rPr lang="tr-TR" sz="1200" dirty="0" smtClean="0"/>
            <a:t>Moda </a:t>
          </a:r>
          <a:r>
            <a:rPr lang="tr-TR" sz="1200" dirty="0" err="1" smtClean="0"/>
            <a:t>İlgilenimi</a:t>
          </a:r>
          <a:endParaRPr lang="tr-TR" sz="1200" dirty="0"/>
        </a:p>
      </dgm:t>
    </dgm:pt>
    <dgm:pt modelId="{9C12B862-5E88-43B1-82C0-9892BE0F146E}" type="parTrans" cxnId="{9D4E3C08-6840-4185-AA76-7C3C176600D2}">
      <dgm:prSet/>
      <dgm:spPr/>
      <dgm:t>
        <a:bodyPr/>
        <a:lstStyle/>
        <a:p>
          <a:endParaRPr lang="tr-TR"/>
        </a:p>
      </dgm:t>
    </dgm:pt>
    <dgm:pt modelId="{6D171B4F-CC2B-43B7-9359-C2EFF8820BAC}" type="sibTrans" cxnId="{9D4E3C08-6840-4185-AA76-7C3C176600D2}">
      <dgm:prSet/>
      <dgm:spPr/>
      <dgm:t>
        <a:bodyPr/>
        <a:lstStyle/>
        <a:p>
          <a:endParaRPr lang="tr-TR"/>
        </a:p>
      </dgm:t>
    </dgm:pt>
    <dgm:pt modelId="{A941C520-E781-4308-8EB1-D23C702229E4}">
      <dgm:prSet custT="1"/>
      <dgm:spPr>
        <a:solidFill>
          <a:schemeClr val="accent4"/>
        </a:solidFill>
      </dgm:spPr>
      <dgm:t>
        <a:bodyPr/>
        <a:lstStyle/>
        <a:p>
          <a:r>
            <a:rPr lang="tr-TR" sz="1300" dirty="0" smtClean="0"/>
            <a:t>Moda Yenilikçiliği</a:t>
          </a:r>
          <a:endParaRPr lang="tr-TR" sz="1300" dirty="0"/>
        </a:p>
      </dgm:t>
    </dgm:pt>
    <dgm:pt modelId="{3C49B58E-A695-485D-88C8-C9500DE3F7C9}" type="parTrans" cxnId="{D9258B1D-EB68-4B37-B64C-5539FF3F74C6}">
      <dgm:prSet/>
      <dgm:spPr>
        <a:solidFill>
          <a:schemeClr val="accent4"/>
        </a:solidFill>
      </dgm:spPr>
      <dgm:t>
        <a:bodyPr/>
        <a:lstStyle/>
        <a:p>
          <a:endParaRPr lang="tr-TR"/>
        </a:p>
      </dgm:t>
    </dgm:pt>
    <dgm:pt modelId="{682BCBA7-6E8C-4263-AB22-524991E0924B}" type="sibTrans" cxnId="{D9258B1D-EB68-4B37-B64C-5539FF3F74C6}">
      <dgm:prSet/>
      <dgm:spPr/>
      <dgm:t>
        <a:bodyPr/>
        <a:lstStyle/>
        <a:p>
          <a:endParaRPr lang="tr-TR"/>
        </a:p>
      </dgm:t>
    </dgm:pt>
    <dgm:pt modelId="{1645EF2D-3020-4D50-9DC4-2CACBEAEFC2C}">
      <dgm:prSet custT="1"/>
      <dgm:spPr/>
      <dgm:t>
        <a:bodyPr/>
        <a:lstStyle/>
        <a:p>
          <a:r>
            <a:rPr lang="tr-TR" sz="1400" dirty="0" smtClean="0"/>
            <a:t>Moda Fikir Liderliği</a:t>
          </a:r>
          <a:endParaRPr lang="tr-TR" sz="1400" dirty="0"/>
        </a:p>
      </dgm:t>
    </dgm:pt>
    <dgm:pt modelId="{600CEC25-0FF8-4A4E-9FEA-541EE682161B}" type="sibTrans" cxnId="{2387CEB1-4550-4F91-9C9E-605486C50B53}">
      <dgm:prSet/>
      <dgm:spPr/>
      <dgm:t>
        <a:bodyPr/>
        <a:lstStyle/>
        <a:p>
          <a:endParaRPr lang="tr-TR"/>
        </a:p>
      </dgm:t>
    </dgm:pt>
    <dgm:pt modelId="{F443A7C4-51C6-4393-BF9E-F028E29C3FA8}" type="parTrans" cxnId="{2387CEB1-4550-4F91-9C9E-605486C50B53}">
      <dgm:prSet/>
      <dgm:spPr/>
      <dgm:t>
        <a:bodyPr/>
        <a:lstStyle/>
        <a:p>
          <a:endParaRPr lang="tr-TR"/>
        </a:p>
      </dgm:t>
    </dgm:pt>
    <dgm:pt modelId="{BA727964-C2E3-4A7A-B30F-A6CF4939603D}" type="pres">
      <dgm:prSet presAssocID="{284DDF5D-791E-4FE8-858E-35B06C3270B5}" presName="Name0" presStyleCnt="0">
        <dgm:presLayoutVars>
          <dgm:chMax val="1"/>
          <dgm:dir/>
          <dgm:animLvl val="ctr"/>
          <dgm:resizeHandles val="exact"/>
        </dgm:presLayoutVars>
      </dgm:prSet>
      <dgm:spPr/>
      <dgm:t>
        <a:bodyPr/>
        <a:lstStyle/>
        <a:p>
          <a:endParaRPr lang="tr-TR"/>
        </a:p>
      </dgm:t>
    </dgm:pt>
    <dgm:pt modelId="{EF9E09AC-7631-4EC8-83D0-D51D3B68A41A}" type="pres">
      <dgm:prSet presAssocID="{D808E62F-CB73-42B6-B0A6-EB99E817D127}" presName="centerShape" presStyleLbl="node0" presStyleIdx="0" presStyleCnt="1"/>
      <dgm:spPr/>
      <dgm:t>
        <a:bodyPr/>
        <a:lstStyle/>
        <a:p>
          <a:endParaRPr lang="tr-TR"/>
        </a:p>
      </dgm:t>
    </dgm:pt>
    <dgm:pt modelId="{A8BC9E1C-C65A-4B76-9F84-217FCE52D812}" type="pres">
      <dgm:prSet presAssocID="{B6C16158-7545-4D8D-AC9C-A5296B81AFE4}" presName="parTrans" presStyleLbl="sibTrans2D1" presStyleIdx="0" presStyleCnt="8" custAng="10800000" custLinFactNeighborX="16639" custLinFactNeighborY="17165"/>
      <dgm:spPr/>
      <dgm:t>
        <a:bodyPr/>
        <a:lstStyle/>
        <a:p>
          <a:endParaRPr lang="tr-TR"/>
        </a:p>
      </dgm:t>
    </dgm:pt>
    <dgm:pt modelId="{828B7407-53B0-4C3A-97FE-5417182D9880}" type="pres">
      <dgm:prSet presAssocID="{B6C16158-7545-4D8D-AC9C-A5296B81AFE4}" presName="connectorText" presStyleLbl="sibTrans2D1" presStyleIdx="0" presStyleCnt="8"/>
      <dgm:spPr/>
      <dgm:t>
        <a:bodyPr/>
        <a:lstStyle/>
        <a:p>
          <a:endParaRPr lang="tr-TR"/>
        </a:p>
      </dgm:t>
    </dgm:pt>
    <dgm:pt modelId="{723402A5-E8A6-4653-B6F4-AFC10D76C41F}" type="pres">
      <dgm:prSet presAssocID="{C4008A8A-B146-462C-B31E-E91314460DD6}" presName="node" presStyleLbl="node1" presStyleIdx="0" presStyleCnt="8">
        <dgm:presLayoutVars>
          <dgm:bulletEnabled val="1"/>
        </dgm:presLayoutVars>
      </dgm:prSet>
      <dgm:spPr/>
      <dgm:t>
        <a:bodyPr/>
        <a:lstStyle/>
        <a:p>
          <a:endParaRPr lang="tr-TR"/>
        </a:p>
      </dgm:t>
    </dgm:pt>
    <dgm:pt modelId="{8CC152BF-E471-4C77-BEAD-C9057D5CDAA6}" type="pres">
      <dgm:prSet presAssocID="{7F9D5043-E397-45B4-9BB4-177739C4B63B}" presName="parTrans" presStyleLbl="sibTrans2D1" presStyleIdx="1" presStyleCnt="8" custFlipVert="1" custFlipHor="1"/>
      <dgm:spPr/>
      <dgm:t>
        <a:bodyPr/>
        <a:lstStyle/>
        <a:p>
          <a:endParaRPr lang="tr-TR"/>
        </a:p>
      </dgm:t>
    </dgm:pt>
    <dgm:pt modelId="{7B9BB2B0-10A8-43B7-A5FD-D1F1DFD3EB64}" type="pres">
      <dgm:prSet presAssocID="{7F9D5043-E397-45B4-9BB4-177739C4B63B}" presName="connectorText" presStyleLbl="sibTrans2D1" presStyleIdx="1" presStyleCnt="8"/>
      <dgm:spPr/>
      <dgm:t>
        <a:bodyPr/>
        <a:lstStyle/>
        <a:p>
          <a:endParaRPr lang="tr-TR"/>
        </a:p>
      </dgm:t>
    </dgm:pt>
    <dgm:pt modelId="{00EB2C04-1ACF-418C-B883-FED3DDDC2AAB}" type="pres">
      <dgm:prSet presAssocID="{712452A5-EEBA-401D-BF65-77AC8BDAFD44}" presName="node" presStyleLbl="node1" presStyleIdx="1" presStyleCnt="8">
        <dgm:presLayoutVars>
          <dgm:bulletEnabled val="1"/>
        </dgm:presLayoutVars>
      </dgm:prSet>
      <dgm:spPr/>
      <dgm:t>
        <a:bodyPr/>
        <a:lstStyle/>
        <a:p>
          <a:endParaRPr lang="tr-TR"/>
        </a:p>
      </dgm:t>
    </dgm:pt>
    <dgm:pt modelId="{5A9CB4E5-938F-4006-8B2C-B1DCCC1FA370}" type="pres">
      <dgm:prSet presAssocID="{A366CDC2-1DBD-4DAC-BF09-1BE12D822D8B}" presName="parTrans" presStyleLbl="sibTrans2D1" presStyleIdx="2" presStyleCnt="8" custAng="10800000"/>
      <dgm:spPr/>
      <dgm:t>
        <a:bodyPr/>
        <a:lstStyle/>
        <a:p>
          <a:endParaRPr lang="tr-TR"/>
        </a:p>
      </dgm:t>
    </dgm:pt>
    <dgm:pt modelId="{EE2CA94E-E2B2-42C9-A11B-49C4F1D16516}" type="pres">
      <dgm:prSet presAssocID="{A366CDC2-1DBD-4DAC-BF09-1BE12D822D8B}" presName="connectorText" presStyleLbl="sibTrans2D1" presStyleIdx="2" presStyleCnt="8"/>
      <dgm:spPr/>
      <dgm:t>
        <a:bodyPr/>
        <a:lstStyle/>
        <a:p>
          <a:endParaRPr lang="tr-TR"/>
        </a:p>
      </dgm:t>
    </dgm:pt>
    <dgm:pt modelId="{DD9AD6AD-35D2-49B4-8D9D-733E87E90D31}" type="pres">
      <dgm:prSet presAssocID="{53337F85-5C67-4360-85D7-415F05D40400}" presName="node" presStyleLbl="node1" presStyleIdx="2" presStyleCnt="8">
        <dgm:presLayoutVars>
          <dgm:bulletEnabled val="1"/>
        </dgm:presLayoutVars>
      </dgm:prSet>
      <dgm:spPr/>
      <dgm:t>
        <a:bodyPr/>
        <a:lstStyle/>
        <a:p>
          <a:endParaRPr lang="tr-TR"/>
        </a:p>
      </dgm:t>
    </dgm:pt>
    <dgm:pt modelId="{B1BF0A3F-F15C-4411-9460-3B786687D615}" type="pres">
      <dgm:prSet presAssocID="{3C49B58E-A695-485D-88C8-C9500DE3F7C9}" presName="parTrans" presStyleLbl="sibTrans2D1" presStyleIdx="3" presStyleCnt="8" custAng="10800000"/>
      <dgm:spPr/>
      <dgm:t>
        <a:bodyPr/>
        <a:lstStyle/>
        <a:p>
          <a:endParaRPr lang="tr-TR"/>
        </a:p>
      </dgm:t>
    </dgm:pt>
    <dgm:pt modelId="{F492CA4D-CA3E-4A2C-AF08-2BE5D0A83CDB}" type="pres">
      <dgm:prSet presAssocID="{3C49B58E-A695-485D-88C8-C9500DE3F7C9}" presName="connectorText" presStyleLbl="sibTrans2D1" presStyleIdx="3" presStyleCnt="8"/>
      <dgm:spPr/>
      <dgm:t>
        <a:bodyPr/>
        <a:lstStyle/>
        <a:p>
          <a:endParaRPr lang="tr-TR"/>
        </a:p>
      </dgm:t>
    </dgm:pt>
    <dgm:pt modelId="{A36A5E5A-80C1-49B0-8DB6-F4ED2A818FB5}" type="pres">
      <dgm:prSet presAssocID="{A941C520-E781-4308-8EB1-D23C702229E4}" presName="node" presStyleLbl="node1" presStyleIdx="3" presStyleCnt="8">
        <dgm:presLayoutVars>
          <dgm:bulletEnabled val="1"/>
        </dgm:presLayoutVars>
      </dgm:prSet>
      <dgm:spPr/>
      <dgm:t>
        <a:bodyPr/>
        <a:lstStyle/>
        <a:p>
          <a:endParaRPr lang="tr-TR"/>
        </a:p>
      </dgm:t>
    </dgm:pt>
    <dgm:pt modelId="{4A46F279-F3C2-40A8-AC13-B3D97DC01B55}" type="pres">
      <dgm:prSet presAssocID="{F443A7C4-51C6-4393-BF9E-F028E29C3FA8}" presName="parTrans" presStyleLbl="sibTrans2D1" presStyleIdx="4" presStyleCnt="8" custAng="10800000"/>
      <dgm:spPr/>
      <dgm:t>
        <a:bodyPr/>
        <a:lstStyle/>
        <a:p>
          <a:endParaRPr lang="tr-TR"/>
        </a:p>
      </dgm:t>
    </dgm:pt>
    <dgm:pt modelId="{B98CB69A-8321-4B39-A97F-07AF5AA92309}" type="pres">
      <dgm:prSet presAssocID="{F443A7C4-51C6-4393-BF9E-F028E29C3FA8}" presName="connectorText" presStyleLbl="sibTrans2D1" presStyleIdx="4" presStyleCnt="8"/>
      <dgm:spPr/>
      <dgm:t>
        <a:bodyPr/>
        <a:lstStyle/>
        <a:p>
          <a:endParaRPr lang="tr-TR"/>
        </a:p>
      </dgm:t>
    </dgm:pt>
    <dgm:pt modelId="{10EDF8A4-2666-4BFE-9084-68F305D307A4}" type="pres">
      <dgm:prSet presAssocID="{1645EF2D-3020-4D50-9DC4-2CACBEAEFC2C}" presName="node" presStyleLbl="node1" presStyleIdx="4" presStyleCnt="8">
        <dgm:presLayoutVars>
          <dgm:bulletEnabled val="1"/>
        </dgm:presLayoutVars>
      </dgm:prSet>
      <dgm:spPr/>
      <dgm:t>
        <a:bodyPr/>
        <a:lstStyle/>
        <a:p>
          <a:endParaRPr lang="tr-TR"/>
        </a:p>
      </dgm:t>
    </dgm:pt>
    <dgm:pt modelId="{A2483AE6-E603-45FD-B1BB-4BA3ACB16BE5}" type="pres">
      <dgm:prSet presAssocID="{9C12B862-5E88-43B1-82C0-9892BE0F146E}" presName="parTrans" presStyleLbl="sibTrans2D1" presStyleIdx="5" presStyleCnt="8" custAng="10800000"/>
      <dgm:spPr/>
      <dgm:t>
        <a:bodyPr/>
        <a:lstStyle/>
        <a:p>
          <a:endParaRPr lang="tr-TR"/>
        </a:p>
      </dgm:t>
    </dgm:pt>
    <dgm:pt modelId="{E315AFD0-320F-41A1-BD23-3B6BB7FE6FCE}" type="pres">
      <dgm:prSet presAssocID="{9C12B862-5E88-43B1-82C0-9892BE0F146E}" presName="connectorText" presStyleLbl="sibTrans2D1" presStyleIdx="5" presStyleCnt="8"/>
      <dgm:spPr/>
      <dgm:t>
        <a:bodyPr/>
        <a:lstStyle/>
        <a:p>
          <a:endParaRPr lang="tr-TR"/>
        </a:p>
      </dgm:t>
    </dgm:pt>
    <dgm:pt modelId="{05FEDFE8-AF43-408A-88F0-91606D7E13C0}" type="pres">
      <dgm:prSet presAssocID="{C973C1B4-BA0E-4871-B168-82F53D71BC14}" presName="node" presStyleLbl="node1" presStyleIdx="5" presStyleCnt="8">
        <dgm:presLayoutVars>
          <dgm:bulletEnabled val="1"/>
        </dgm:presLayoutVars>
      </dgm:prSet>
      <dgm:spPr/>
      <dgm:t>
        <a:bodyPr/>
        <a:lstStyle/>
        <a:p>
          <a:endParaRPr lang="tr-TR"/>
        </a:p>
      </dgm:t>
    </dgm:pt>
    <dgm:pt modelId="{FFD80634-4DFE-4032-AD44-F72CCEEA1139}" type="pres">
      <dgm:prSet presAssocID="{28A71CB8-D40E-4CD8-B26C-661F694E5736}" presName="parTrans" presStyleLbl="sibTrans2D1" presStyleIdx="6" presStyleCnt="8" custFlipVert="1" custFlipHor="1" custLinFactNeighborX="-15189" custLinFactNeighborY="5468"/>
      <dgm:spPr/>
      <dgm:t>
        <a:bodyPr/>
        <a:lstStyle/>
        <a:p>
          <a:endParaRPr lang="tr-TR"/>
        </a:p>
      </dgm:t>
    </dgm:pt>
    <dgm:pt modelId="{5807E830-AC98-4AA3-A6DF-A6980B164CFA}" type="pres">
      <dgm:prSet presAssocID="{28A71CB8-D40E-4CD8-B26C-661F694E5736}" presName="connectorText" presStyleLbl="sibTrans2D1" presStyleIdx="6" presStyleCnt="8"/>
      <dgm:spPr/>
      <dgm:t>
        <a:bodyPr/>
        <a:lstStyle/>
        <a:p>
          <a:endParaRPr lang="tr-TR"/>
        </a:p>
      </dgm:t>
    </dgm:pt>
    <dgm:pt modelId="{7DED0A22-70EB-48B6-A517-552D1E002E31}" type="pres">
      <dgm:prSet presAssocID="{77A136DA-29D1-43CA-8642-F621A08088BF}" presName="node" presStyleLbl="node1" presStyleIdx="6" presStyleCnt="8">
        <dgm:presLayoutVars>
          <dgm:bulletEnabled val="1"/>
        </dgm:presLayoutVars>
      </dgm:prSet>
      <dgm:spPr/>
      <dgm:t>
        <a:bodyPr/>
        <a:lstStyle/>
        <a:p>
          <a:endParaRPr lang="tr-TR"/>
        </a:p>
      </dgm:t>
    </dgm:pt>
    <dgm:pt modelId="{EEB89A75-5BBF-4618-A2BE-EC61445BC816}" type="pres">
      <dgm:prSet presAssocID="{AF942064-02DA-4572-810C-BB811482F252}" presName="parTrans" presStyleLbl="sibTrans2D1" presStyleIdx="7" presStyleCnt="8" custFlipVert="1" custFlipHor="1"/>
      <dgm:spPr/>
      <dgm:t>
        <a:bodyPr/>
        <a:lstStyle/>
        <a:p>
          <a:endParaRPr lang="tr-TR"/>
        </a:p>
      </dgm:t>
    </dgm:pt>
    <dgm:pt modelId="{78E7CC2F-27F1-42A1-9795-00EFB64EB778}" type="pres">
      <dgm:prSet presAssocID="{AF942064-02DA-4572-810C-BB811482F252}" presName="connectorText" presStyleLbl="sibTrans2D1" presStyleIdx="7" presStyleCnt="8"/>
      <dgm:spPr/>
      <dgm:t>
        <a:bodyPr/>
        <a:lstStyle/>
        <a:p>
          <a:endParaRPr lang="tr-TR"/>
        </a:p>
      </dgm:t>
    </dgm:pt>
    <dgm:pt modelId="{37F49202-B906-40F6-9559-201B642EE056}" type="pres">
      <dgm:prSet presAssocID="{06719D71-1442-4FCB-8385-AB5317E795C2}" presName="node" presStyleLbl="node1" presStyleIdx="7" presStyleCnt="8">
        <dgm:presLayoutVars>
          <dgm:bulletEnabled val="1"/>
        </dgm:presLayoutVars>
      </dgm:prSet>
      <dgm:spPr/>
      <dgm:t>
        <a:bodyPr/>
        <a:lstStyle/>
        <a:p>
          <a:endParaRPr lang="tr-TR"/>
        </a:p>
      </dgm:t>
    </dgm:pt>
  </dgm:ptLst>
  <dgm:cxnLst>
    <dgm:cxn modelId="{68B94438-F4AC-458E-9ACB-3319D5AC2DCE}" type="presOf" srcId="{53337F85-5C67-4360-85D7-415F05D40400}" destId="{DD9AD6AD-35D2-49B4-8D9D-733E87E90D31}" srcOrd="0" destOrd="0" presId="urn:microsoft.com/office/officeart/2005/8/layout/radial5"/>
    <dgm:cxn modelId="{FD39E3DF-F176-4FAA-947C-954A8B769FD7}" srcId="{D808E62F-CB73-42B6-B0A6-EB99E817D127}" destId="{06719D71-1442-4FCB-8385-AB5317E795C2}" srcOrd="7" destOrd="0" parTransId="{AF942064-02DA-4572-810C-BB811482F252}" sibTransId="{C6CF3487-647C-4756-8F8A-850E45A24AD6}"/>
    <dgm:cxn modelId="{B4CB57BD-13AE-4441-91AA-378E8660A4B7}" type="presOf" srcId="{C973C1B4-BA0E-4871-B168-82F53D71BC14}" destId="{05FEDFE8-AF43-408A-88F0-91606D7E13C0}" srcOrd="0" destOrd="0" presId="urn:microsoft.com/office/officeart/2005/8/layout/radial5"/>
    <dgm:cxn modelId="{9CAB4B16-EF13-4B8F-B299-B61029EDB555}" type="presOf" srcId="{1645EF2D-3020-4D50-9DC4-2CACBEAEFC2C}" destId="{10EDF8A4-2666-4BFE-9084-68F305D307A4}" srcOrd="0" destOrd="0" presId="urn:microsoft.com/office/officeart/2005/8/layout/radial5"/>
    <dgm:cxn modelId="{F3DB9D84-6B59-4BB0-912D-0411C5E7ED1E}" type="presOf" srcId="{B6C16158-7545-4D8D-AC9C-A5296B81AFE4}" destId="{A8BC9E1C-C65A-4B76-9F84-217FCE52D812}" srcOrd="0" destOrd="0" presId="urn:microsoft.com/office/officeart/2005/8/layout/radial5"/>
    <dgm:cxn modelId="{04A4F978-F5DB-4ED3-9E93-C95B4BDB03D9}" type="presOf" srcId="{A366CDC2-1DBD-4DAC-BF09-1BE12D822D8B}" destId="{EE2CA94E-E2B2-42C9-A11B-49C4F1D16516}" srcOrd="1" destOrd="0" presId="urn:microsoft.com/office/officeart/2005/8/layout/radial5"/>
    <dgm:cxn modelId="{2F9B589F-DF03-4EBF-9BC9-DB5387FD392D}" type="presOf" srcId="{F443A7C4-51C6-4393-BF9E-F028E29C3FA8}" destId="{4A46F279-F3C2-40A8-AC13-B3D97DC01B55}" srcOrd="0" destOrd="0" presId="urn:microsoft.com/office/officeart/2005/8/layout/radial5"/>
    <dgm:cxn modelId="{D9FF3219-2E27-450E-96B5-C60680E4C3D7}" type="presOf" srcId="{712452A5-EEBA-401D-BF65-77AC8BDAFD44}" destId="{00EB2C04-1ACF-418C-B883-FED3DDDC2AAB}" srcOrd="0" destOrd="0" presId="urn:microsoft.com/office/officeart/2005/8/layout/radial5"/>
    <dgm:cxn modelId="{9D4E3C08-6840-4185-AA76-7C3C176600D2}" srcId="{D808E62F-CB73-42B6-B0A6-EB99E817D127}" destId="{C973C1B4-BA0E-4871-B168-82F53D71BC14}" srcOrd="5" destOrd="0" parTransId="{9C12B862-5E88-43B1-82C0-9892BE0F146E}" sibTransId="{6D171B4F-CC2B-43B7-9359-C2EFF8820BAC}"/>
    <dgm:cxn modelId="{D0794E6C-07B4-4530-AAEC-1B05C494329E}" type="presOf" srcId="{28A71CB8-D40E-4CD8-B26C-661F694E5736}" destId="{5807E830-AC98-4AA3-A6DF-A6980B164CFA}" srcOrd="1" destOrd="0" presId="urn:microsoft.com/office/officeart/2005/8/layout/radial5"/>
    <dgm:cxn modelId="{28D67EA5-21E7-4155-97E7-FB77925FA84A}" type="presOf" srcId="{28A71CB8-D40E-4CD8-B26C-661F694E5736}" destId="{FFD80634-4DFE-4032-AD44-F72CCEEA1139}" srcOrd="0" destOrd="0" presId="urn:microsoft.com/office/officeart/2005/8/layout/radial5"/>
    <dgm:cxn modelId="{8096F0D7-D168-4B67-9E9E-C1B5AEE6F901}" srcId="{284DDF5D-791E-4FE8-858E-35B06C3270B5}" destId="{D808E62F-CB73-42B6-B0A6-EB99E817D127}" srcOrd="0" destOrd="0" parTransId="{A683B2B3-70AB-4C41-B4AB-920040F84B63}" sibTransId="{1D5330C8-7606-4F5A-8246-0B777F1F47DA}"/>
    <dgm:cxn modelId="{C4BADF21-FEC1-435F-B8EC-E6B5E0306BA3}" type="presOf" srcId="{D808E62F-CB73-42B6-B0A6-EB99E817D127}" destId="{EF9E09AC-7631-4EC8-83D0-D51D3B68A41A}" srcOrd="0" destOrd="0" presId="urn:microsoft.com/office/officeart/2005/8/layout/radial5"/>
    <dgm:cxn modelId="{7757BFE5-B3EA-4404-A8FE-5259971B31D3}" type="presOf" srcId="{AF942064-02DA-4572-810C-BB811482F252}" destId="{78E7CC2F-27F1-42A1-9795-00EFB64EB778}" srcOrd="1" destOrd="0" presId="urn:microsoft.com/office/officeart/2005/8/layout/radial5"/>
    <dgm:cxn modelId="{E3682481-070A-45DB-A2CD-EC159BD6A251}" srcId="{D808E62F-CB73-42B6-B0A6-EB99E817D127}" destId="{712452A5-EEBA-401D-BF65-77AC8BDAFD44}" srcOrd="1" destOrd="0" parTransId="{7F9D5043-E397-45B4-9BB4-177739C4B63B}" sibTransId="{D2F96973-72AA-4A5A-BD9F-9A8DC572C179}"/>
    <dgm:cxn modelId="{B52EFCCC-6799-46F7-B581-69F4CB84C870}" type="presOf" srcId="{F443A7C4-51C6-4393-BF9E-F028E29C3FA8}" destId="{B98CB69A-8321-4B39-A97F-07AF5AA92309}" srcOrd="1" destOrd="0" presId="urn:microsoft.com/office/officeart/2005/8/layout/radial5"/>
    <dgm:cxn modelId="{BE891321-BFE7-4A6A-85D0-DEF1E48D7303}" type="presOf" srcId="{284DDF5D-791E-4FE8-858E-35B06C3270B5}" destId="{BA727964-C2E3-4A7A-B30F-A6CF4939603D}" srcOrd="0" destOrd="0" presId="urn:microsoft.com/office/officeart/2005/8/layout/radial5"/>
    <dgm:cxn modelId="{47F7737D-F4E0-454C-8A5D-D0A345100B29}" type="presOf" srcId="{7F9D5043-E397-45B4-9BB4-177739C4B63B}" destId="{7B9BB2B0-10A8-43B7-A5FD-D1F1DFD3EB64}" srcOrd="1" destOrd="0" presId="urn:microsoft.com/office/officeart/2005/8/layout/radial5"/>
    <dgm:cxn modelId="{64572F12-7777-4A93-AFC2-866FC70B1A44}" type="presOf" srcId="{A941C520-E781-4308-8EB1-D23C702229E4}" destId="{A36A5E5A-80C1-49B0-8DB6-F4ED2A818FB5}" srcOrd="0" destOrd="0" presId="urn:microsoft.com/office/officeart/2005/8/layout/radial5"/>
    <dgm:cxn modelId="{F7396D25-196C-4C18-A83B-F5F64CC049F7}" type="presOf" srcId="{7F9D5043-E397-45B4-9BB4-177739C4B63B}" destId="{8CC152BF-E471-4C77-BEAD-C9057D5CDAA6}" srcOrd="0" destOrd="0" presId="urn:microsoft.com/office/officeart/2005/8/layout/radial5"/>
    <dgm:cxn modelId="{D9258B1D-EB68-4B37-B64C-5539FF3F74C6}" srcId="{D808E62F-CB73-42B6-B0A6-EB99E817D127}" destId="{A941C520-E781-4308-8EB1-D23C702229E4}" srcOrd="3" destOrd="0" parTransId="{3C49B58E-A695-485D-88C8-C9500DE3F7C9}" sibTransId="{682BCBA7-6E8C-4263-AB22-524991E0924B}"/>
    <dgm:cxn modelId="{10EF2C7A-D412-4CE5-87D9-472A0DBC8479}" type="presOf" srcId="{3C49B58E-A695-485D-88C8-C9500DE3F7C9}" destId="{F492CA4D-CA3E-4A2C-AF08-2BE5D0A83CDB}" srcOrd="1" destOrd="0" presId="urn:microsoft.com/office/officeart/2005/8/layout/radial5"/>
    <dgm:cxn modelId="{2387CEB1-4550-4F91-9C9E-605486C50B53}" srcId="{D808E62F-CB73-42B6-B0A6-EB99E817D127}" destId="{1645EF2D-3020-4D50-9DC4-2CACBEAEFC2C}" srcOrd="4" destOrd="0" parTransId="{F443A7C4-51C6-4393-BF9E-F028E29C3FA8}" sibTransId="{600CEC25-0FF8-4A4E-9FEA-541EE682161B}"/>
    <dgm:cxn modelId="{CAB823F8-2176-4195-AB3C-0E3867BC3917}" type="presOf" srcId="{06719D71-1442-4FCB-8385-AB5317E795C2}" destId="{37F49202-B906-40F6-9559-201B642EE056}" srcOrd="0" destOrd="0" presId="urn:microsoft.com/office/officeart/2005/8/layout/radial5"/>
    <dgm:cxn modelId="{152334E5-B309-420A-B976-A1C549B4EFF8}" type="presOf" srcId="{77A136DA-29D1-43CA-8642-F621A08088BF}" destId="{7DED0A22-70EB-48B6-A517-552D1E002E31}" srcOrd="0" destOrd="0" presId="urn:microsoft.com/office/officeart/2005/8/layout/radial5"/>
    <dgm:cxn modelId="{B2470CE2-D1D8-4E7F-A316-3FEF0E60A12A}" type="presOf" srcId="{9C12B862-5E88-43B1-82C0-9892BE0F146E}" destId="{E315AFD0-320F-41A1-BD23-3B6BB7FE6FCE}" srcOrd="1" destOrd="0" presId="urn:microsoft.com/office/officeart/2005/8/layout/radial5"/>
    <dgm:cxn modelId="{AF822224-7CA1-4FBF-B86A-3C6C967FF8D8}" type="presOf" srcId="{9C12B862-5E88-43B1-82C0-9892BE0F146E}" destId="{A2483AE6-E603-45FD-B1BB-4BA3ACB16BE5}" srcOrd="0" destOrd="0" presId="urn:microsoft.com/office/officeart/2005/8/layout/radial5"/>
    <dgm:cxn modelId="{57294336-7C73-419F-B867-06F44EF478A1}" srcId="{D808E62F-CB73-42B6-B0A6-EB99E817D127}" destId="{77A136DA-29D1-43CA-8642-F621A08088BF}" srcOrd="6" destOrd="0" parTransId="{28A71CB8-D40E-4CD8-B26C-661F694E5736}" sibTransId="{5706674D-AAD6-4843-964B-C7B3E47C896F}"/>
    <dgm:cxn modelId="{C21B1A26-6598-4165-A625-E4973492CE45}" type="presOf" srcId="{A366CDC2-1DBD-4DAC-BF09-1BE12D822D8B}" destId="{5A9CB4E5-938F-4006-8B2C-B1DCCC1FA370}" srcOrd="0" destOrd="0" presId="urn:microsoft.com/office/officeart/2005/8/layout/radial5"/>
    <dgm:cxn modelId="{049433E9-DE97-4429-B073-2374234D0EFE}" type="presOf" srcId="{C4008A8A-B146-462C-B31E-E91314460DD6}" destId="{723402A5-E8A6-4653-B6F4-AFC10D76C41F}" srcOrd="0" destOrd="0" presId="urn:microsoft.com/office/officeart/2005/8/layout/radial5"/>
    <dgm:cxn modelId="{499D2483-8351-49E9-830A-ADAD7DC94F30}" srcId="{D808E62F-CB73-42B6-B0A6-EB99E817D127}" destId="{C4008A8A-B146-462C-B31E-E91314460DD6}" srcOrd="0" destOrd="0" parTransId="{B6C16158-7545-4D8D-AC9C-A5296B81AFE4}" sibTransId="{6D0B5C03-9859-4192-8574-B3FBAFB63D87}"/>
    <dgm:cxn modelId="{74785DD6-7AC8-4072-A1D9-ADCBEF1EE7F9}" type="presOf" srcId="{B6C16158-7545-4D8D-AC9C-A5296B81AFE4}" destId="{828B7407-53B0-4C3A-97FE-5417182D9880}" srcOrd="1" destOrd="0" presId="urn:microsoft.com/office/officeart/2005/8/layout/radial5"/>
    <dgm:cxn modelId="{5D198783-F76B-4CE6-BEE3-7E9CA8267782}" type="presOf" srcId="{AF942064-02DA-4572-810C-BB811482F252}" destId="{EEB89A75-5BBF-4618-A2BE-EC61445BC816}" srcOrd="0" destOrd="0" presId="urn:microsoft.com/office/officeart/2005/8/layout/radial5"/>
    <dgm:cxn modelId="{0C94A2DF-47BC-4DD1-88CB-CF497732CAD1}" srcId="{D808E62F-CB73-42B6-B0A6-EB99E817D127}" destId="{53337F85-5C67-4360-85D7-415F05D40400}" srcOrd="2" destOrd="0" parTransId="{A366CDC2-1DBD-4DAC-BF09-1BE12D822D8B}" sibTransId="{A1301916-5F83-4843-81B0-F1E70876CDB7}"/>
    <dgm:cxn modelId="{F410AC39-48E0-4371-84A9-59F483CFFC01}" type="presOf" srcId="{3C49B58E-A695-485D-88C8-C9500DE3F7C9}" destId="{B1BF0A3F-F15C-4411-9460-3B786687D615}" srcOrd="0" destOrd="0" presId="urn:microsoft.com/office/officeart/2005/8/layout/radial5"/>
    <dgm:cxn modelId="{D491809C-D4A5-46B9-A33D-6C7ABE84AC19}" type="presParOf" srcId="{BA727964-C2E3-4A7A-B30F-A6CF4939603D}" destId="{EF9E09AC-7631-4EC8-83D0-D51D3B68A41A}" srcOrd="0" destOrd="0" presId="urn:microsoft.com/office/officeart/2005/8/layout/radial5"/>
    <dgm:cxn modelId="{D514C553-E5CE-4CA1-8E21-143BA4675816}" type="presParOf" srcId="{BA727964-C2E3-4A7A-B30F-A6CF4939603D}" destId="{A8BC9E1C-C65A-4B76-9F84-217FCE52D812}" srcOrd="1" destOrd="0" presId="urn:microsoft.com/office/officeart/2005/8/layout/radial5"/>
    <dgm:cxn modelId="{1983F96F-F858-4088-A362-0F6F0A7C5275}" type="presParOf" srcId="{A8BC9E1C-C65A-4B76-9F84-217FCE52D812}" destId="{828B7407-53B0-4C3A-97FE-5417182D9880}" srcOrd="0" destOrd="0" presId="urn:microsoft.com/office/officeart/2005/8/layout/radial5"/>
    <dgm:cxn modelId="{1806FD18-6A21-44AB-9B3A-3F4548B155E5}" type="presParOf" srcId="{BA727964-C2E3-4A7A-B30F-A6CF4939603D}" destId="{723402A5-E8A6-4653-B6F4-AFC10D76C41F}" srcOrd="2" destOrd="0" presId="urn:microsoft.com/office/officeart/2005/8/layout/radial5"/>
    <dgm:cxn modelId="{D1C03808-D581-4BF9-A419-B4679ED355F2}" type="presParOf" srcId="{BA727964-C2E3-4A7A-B30F-A6CF4939603D}" destId="{8CC152BF-E471-4C77-BEAD-C9057D5CDAA6}" srcOrd="3" destOrd="0" presId="urn:microsoft.com/office/officeart/2005/8/layout/radial5"/>
    <dgm:cxn modelId="{106EBF4D-5863-412B-B990-62050A488E4C}" type="presParOf" srcId="{8CC152BF-E471-4C77-BEAD-C9057D5CDAA6}" destId="{7B9BB2B0-10A8-43B7-A5FD-D1F1DFD3EB64}" srcOrd="0" destOrd="0" presId="urn:microsoft.com/office/officeart/2005/8/layout/radial5"/>
    <dgm:cxn modelId="{1C7269BF-82C7-42E9-80D4-0C03CA4E9E3A}" type="presParOf" srcId="{BA727964-C2E3-4A7A-B30F-A6CF4939603D}" destId="{00EB2C04-1ACF-418C-B883-FED3DDDC2AAB}" srcOrd="4" destOrd="0" presId="urn:microsoft.com/office/officeart/2005/8/layout/radial5"/>
    <dgm:cxn modelId="{E8D0666C-4CDD-40E2-AC6B-1A90F8DB2897}" type="presParOf" srcId="{BA727964-C2E3-4A7A-B30F-A6CF4939603D}" destId="{5A9CB4E5-938F-4006-8B2C-B1DCCC1FA370}" srcOrd="5" destOrd="0" presId="urn:microsoft.com/office/officeart/2005/8/layout/radial5"/>
    <dgm:cxn modelId="{EFDDF6A7-4DE9-4359-82A1-50757DD05DB3}" type="presParOf" srcId="{5A9CB4E5-938F-4006-8B2C-B1DCCC1FA370}" destId="{EE2CA94E-E2B2-42C9-A11B-49C4F1D16516}" srcOrd="0" destOrd="0" presId="urn:microsoft.com/office/officeart/2005/8/layout/radial5"/>
    <dgm:cxn modelId="{13C0EAA2-2C53-465B-A1ED-87294BB60CEF}" type="presParOf" srcId="{BA727964-C2E3-4A7A-B30F-A6CF4939603D}" destId="{DD9AD6AD-35D2-49B4-8D9D-733E87E90D31}" srcOrd="6" destOrd="0" presId="urn:microsoft.com/office/officeart/2005/8/layout/radial5"/>
    <dgm:cxn modelId="{B47E95A3-53F6-4370-AE8C-44584BD125EB}" type="presParOf" srcId="{BA727964-C2E3-4A7A-B30F-A6CF4939603D}" destId="{B1BF0A3F-F15C-4411-9460-3B786687D615}" srcOrd="7" destOrd="0" presId="urn:microsoft.com/office/officeart/2005/8/layout/radial5"/>
    <dgm:cxn modelId="{80CB6EC9-C2AB-4C51-A2B1-42F44D1EAD8A}" type="presParOf" srcId="{B1BF0A3F-F15C-4411-9460-3B786687D615}" destId="{F492CA4D-CA3E-4A2C-AF08-2BE5D0A83CDB}" srcOrd="0" destOrd="0" presId="urn:microsoft.com/office/officeart/2005/8/layout/radial5"/>
    <dgm:cxn modelId="{99236602-B91C-4031-A820-0038609940A3}" type="presParOf" srcId="{BA727964-C2E3-4A7A-B30F-A6CF4939603D}" destId="{A36A5E5A-80C1-49B0-8DB6-F4ED2A818FB5}" srcOrd="8" destOrd="0" presId="urn:microsoft.com/office/officeart/2005/8/layout/radial5"/>
    <dgm:cxn modelId="{C688E51C-FEC2-4159-A1F5-1B381E79E051}" type="presParOf" srcId="{BA727964-C2E3-4A7A-B30F-A6CF4939603D}" destId="{4A46F279-F3C2-40A8-AC13-B3D97DC01B55}" srcOrd="9" destOrd="0" presId="urn:microsoft.com/office/officeart/2005/8/layout/radial5"/>
    <dgm:cxn modelId="{AEB5F509-3592-42F6-9C07-1B8E5FBB7907}" type="presParOf" srcId="{4A46F279-F3C2-40A8-AC13-B3D97DC01B55}" destId="{B98CB69A-8321-4B39-A97F-07AF5AA92309}" srcOrd="0" destOrd="0" presId="urn:microsoft.com/office/officeart/2005/8/layout/radial5"/>
    <dgm:cxn modelId="{06E40DAB-531E-44EE-8630-4A2051585289}" type="presParOf" srcId="{BA727964-C2E3-4A7A-B30F-A6CF4939603D}" destId="{10EDF8A4-2666-4BFE-9084-68F305D307A4}" srcOrd="10" destOrd="0" presId="urn:microsoft.com/office/officeart/2005/8/layout/radial5"/>
    <dgm:cxn modelId="{9EBCEDF4-42B5-4504-B89A-7AD86B14F3A8}" type="presParOf" srcId="{BA727964-C2E3-4A7A-B30F-A6CF4939603D}" destId="{A2483AE6-E603-45FD-B1BB-4BA3ACB16BE5}" srcOrd="11" destOrd="0" presId="urn:microsoft.com/office/officeart/2005/8/layout/radial5"/>
    <dgm:cxn modelId="{AD29163D-A93B-427A-9545-F6C3565DA7C4}" type="presParOf" srcId="{A2483AE6-E603-45FD-B1BB-4BA3ACB16BE5}" destId="{E315AFD0-320F-41A1-BD23-3B6BB7FE6FCE}" srcOrd="0" destOrd="0" presId="urn:microsoft.com/office/officeart/2005/8/layout/radial5"/>
    <dgm:cxn modelId="{68ED8578-1279-43F0-8727-9ABCCBB74A2F}" type="presParOf" srcId="{BA727964-C2E3-4A7A-B30F-A6CF4939603D}" destId="{05FEDFE8-AF43-408A-88F0-91606D7E13C0}" srcOrd="12" destOrd="0" presId="urn:microsoft.com/office/officeart/2005/8/layout/radial5"/>
    <dgm:cxn modelId="{33A82EFF-4E82-4783-BEDC-0BB9BD947ECF}" type="presParOf" srcId="{BA727964-C2E3-4A7A-B30F-A6CF4939603D}" destId="{FFD80634-4DFE-4032-AD44-F72CCEEA1139}" srcOrd="13" destOrd="0" presId="urn:microsoft.com/office/officeart/2005/8/layout/radial5"/>
    <dgm:cxn modelId="{F3A2D1FD-1CC5-4C95-B62B-67DEDC8BF1CE}" type="presParOf" srcId="{FFD80634-4DFE-4032-AD44-F72CCEEA1139}" destId="{5807E830-AC98-4AA3-A6DF-A6980B164CFA}" srcOrd="0" destOrd="0" presId="urn:microsoft.com/office/officeart/2005/8/layout/radial5"/>
    <dgm:cxn modelId="{3B46B0FD-727F-408F-901E-2A2CEDB69EB6}" type="presParOf" srcId="{BA727964-C2E3-4A7A-B30F-A6CF4939603D}" destId="{7DED0A22-70EB-48B6-A517-552D1E002E31}" srcOrd="14" destOrd="0" presId="urn:microsoft.com/office/officeart/2005/8/layout/radial5"/>
    <dgm:cxn modelId="{6ABAA128-DEBC-4D73-9AEA-28E642015877}" type="presParOf" srcId="{BA727964-C2E3-4A7A-B30F-A6CF4939603D}" destId="{EEB89A75-5BBF-4618-A2BE-EC61445BC816}" srcOrd="15" destOrd="0" presId="urn:microsoft.com/office/officeart/2005/8/layout/radial5"/>
    <dgm:cxn modelId="{5B50F062-645B-454C-A92A-3E06FD5CD8CA}" type="presParOf" srcId="{EEB89A75-5BBF-4618-A2BE-EC61445BC816}" destId="{78E7CC2F-27F1-42A1-9795-00EFB64EB778}" srcOrd="0" destOrd="0" presId="urn:microsoft.com/office/officeart/2005/8/layout/radial5"/>
    <dgm:cxn modelId="{64746130-A9D2-46FB-B56F-9971457CF4F4}" type="presParOf" srcId="{BA727964-C2E3-4A7A-B30F-A6CF4939603D}" destId="{37F49202-B906-40F6-9559-201B642EE056}" srcOrd="16" destOrd="0" presId="urn:microsoft.com/office/officeart/2005/8/layout/radial5"/>
  </dgm:cxnLst>
  <dgm:bg/>
  <dgm:whole/>
  <dgm:extLst>
    <a:ext uri="http://schemas.microsoft.com/office/drawing/2008/diagram">
      <dsp:dataModelExt xmlns:dsp="http://schemas.microsoft.com/office/drawing/2008/diagram" xmlns="" relId="rId8"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284DDF5D-791E-4FE8-858E-35B06C3270B5}" type="doc">
      <dgm:prSet loTypeId="urn:microsoft.com/office/officeart/2005/8/layout/radial5" loCatId="cycle" qsTypeId="urn:microsoft.com/office/officeart/2005/8/quickstyle/simple1" qsCatId="simple" csTypeId="urn:microsoft.com/office/officeart/2005/8/colors/colorful1" csCatId="colorful" phldr="1"/>
      <dgm:spPr/>
      <dgm:t>
        <a:bodyPr/>
        <a:lstStyle/>
        <a:p>
          <a:endParaRPr lang="tr-TR"/>
        </a:p>
      </dgm:t>
    </dgm:pt>
    <dgm:pt modelId="{D808E62F-CB73-42B6-B0A6-EB99E817D127}">
      <dgm:prSet phldrT="[Metin]"/>
      <dgm:spPr/>
      <dgm:t>
        <a:bodyPr/>
        <a:lstStyle/>
        <a:p>
          <a:r>
            <a:rPr lang="tr-TR" dirty="0" smtClean="0"/>
            <a:t>Marka Duyarlılığı</a:t>
          </a:r>
          <a:endParaRPr lang="tr-TR" dirty="0"/>
        </a:p>
      </dgm:t>
    </dgm:pt>
    <dgm:pt modelId="{A683B2B3-70AB-4C41-B4AB-920040F84B63}" type="parTrans" cxnId="{8096F0D7-D168-4B67-9E9E-C1B5AEE6F901}">
      <dgm:prSet/>
      <dgm:spPr/>
      <dgm:t>
        <a:bodyPr/>
        <a:lstStyle/>
        <a:p>
          <a:endParaRPr lang="tr-TR"/>
        </a:p>
      </dgm:t>
    </dgm:pt>
    <dgm:pt modelId="{1D5330C8-7606-4F5A-8246-0B777F1F47DA}" type="sibTrans" cxnId="{8096F0D7-D168-4B67-9E9E-C1B5AEE6F901}">
      <dgm:prSet/>
      <dgm:spPr/>
      <dgm:t>
        <a:bodyPr/>
        <a:lstStyle/>
        <a:p>
          <a:endParaRPr lang="tr-TR"/>
        </a:p>
      </dgm:t>
    </dgm:pt>
    <dgm:pt modelId="{C4008A8A-B146-462C-B31E-E91314460DD6}">
      <dgm:prSet phldrT="[Metin]" custT="1"/>
      <dgm:spPr>
        <a:solidFill>
          <a:schemeClr val="accent4"/>
        </a:solidFill>
      </dgm:spPr>
      <dgm:t>
        <a:bodyPr/>
        <a:lstStyle/>
        <a:p>
          <a:r>
            <a:rPr lang="tr-TR" sz="1800" dirty="0" smtClean="0"/>
            <a:t>Aile </a:t>
          </a:r>
          <a:endParaRPr lang="tr-TR" sz="1800" dirty="0"/>
        </a:p>
      </dgm:t>
    </dgm:pt>
    <dgm:pt modelId="{B6C16158-7545-4D8D-AC9C-A5296B81AFE4}" type="parTrans" cxnId="{499D2483-8351-49E9-830A-ADAD7DC94F30}">
      <dgm:prSet/>
      <dgm:spPr>
        <a:solidFill>
          <a:schemeClr val="accent4"/>
        </a:solidFill>
      </dgm:spPr>
      <dgm:t>
        <a:bodyPr/>
        <a:lstStyle/>
        <a:p>
          <a:endParaRPr lang="tr-TR"/>
        </a:p>
      </dgm:t>
    </dgm:pt>
    <dgm:pt modelId="{6D0B5C03-9859-4192-8574-B3FBAFB63D87}" type="sibTrans" cxnId="{499D2483-8351-49E9-830A-ADAD7DC94F30}">
      <dgm:prSet/>
      <dgm:spPr/>
      <dgm:t>
        <a:bodyPr/>
        <a:lstStyle/>
        <a:p>
          <a:endParaRPr lang="tr-TR"/>
        </a:p>
      </dgm:t>
    </dgm:pt>
    <dgm:pt modelId="{712452A5-EEBA-401D-BF65-77AC8BDAFD44}">
      <dgm:prSet phldrT="[Metin]" custT="1"/>
      <dgm:spPr>
        <a:solidFill>
          <a:schemeClr val="accent4"/>
        </a:solidFill>
      </dgm:spPr>
      <dgm:t>
        <a:bodyPr/>
        <a:lstStyle/>
        <a:p>
          <a:r>
            <a:rPr lang="tr-TR" sz="1800" dirty="0" smtClean="0"/>
            <a:t>Medya</a:t>
          </a:r>
          <a:endParaRPr lang="tr-TR" sz="1800" dirty="0"/>
        </a:p>
      </dgm:t>
    </dgm:pt>
    <dgm:pt modelId="{7F9D5043-E397-45B4-9BB4-177739C4B63B}" type="parTrans" cxnId="{E3682481-070A-45DB-A2CD-EC159BD6A251}">
      <dgm:prSet/>
      <dgm:spPr>
        <a:solidFill>
          <a:schemeClr val="accent4"/>
        </a:solidFill>
      </dgm:spPr>
      <dgm:t>
        <a:bodyPr/>
        <a:lstStyle/>
        <a:p>
          <a:endParaRPr lang="tr-TR"/>
        </a:p>
      </dgm:t>
    </dgm:pt>
    <dgm:pt modelId="{D2F96973-72AA-4A5A-BD9F-9A8DC572C179}" type="sibTrans" cxnId="{E3682481-070A-45DB-A2CD-EC159BD6A251}">
      <dgm:prSet/>
      <dgm:spPr/>
      <dgm:t>
        <a:bodyPr/>
        <a:lstStyle/>
        <a:p>
          <a:endParaRPr lang="tr-TR"/>
        </a:p>
      </dgm:t>
    </dgm:pt>
    <dgm:pt modelId="{77A136DA-29D1-43CA-8642-F621A08088BF}">
      <dgm:prSet phldrT="[Metin]"/>
      <dgm:spPr/>
      <dgm:t>
        <a:bodyPr/>
        <a:lstStyle/>
        <a:p>
          <a:r>
            <a:rPr lang="tr-TR" dirty="0" smtClean="0"/>
            <a:t>Giyim Motivasyonu</a:t>
          </a:r>
          <a:endParaRPr lang="tr-TR" dirty="0"/>
        </a:p>
      </dgm:t>
    </dgm:pt>
    <dgm:pt modelId="{28A71CB8-D40E-4CD8-B26C-661F694E5736}" type="parTrans" cxnId="{57294336-7C73-419F-B867-06F44EF478A1}">
      <dgm:prSet/>
      <dgm:spPr/>
      <dgm:t>
        <a:bodyPr/>
        <a:lstStyle/>
        <a:p>
          <a:endParaRPr lang="tr-TR"/>
        </a:p>
      </dgm:t>
    </dgm:pt>
    <dgm:pt modelId="{5706674D-AAD6-4843-964B-C7B3E47C896F}" type="sibTrans" cxnId="{57294336-7C73-419F-B867-06F44EF478A1}">
      <dgm:prSet/>
      <dgm:spPr/>
      <dgm:t>
        <a:bodyPr/>
        <a:lstStyle/>
        <a:p>
          <a:endParaRPr lang="tr-TR"/>
        </a:p>
      </dgm:t>
    </dgm:pt>
    <dgm:pt modelId="{06719D71-1442-4FCB-8385-AB5317E795C2}">
      <dgm:prSet phldrT="[Metin]" custT="1"/>
      <dgm:spPr/>
      <dgm:t>
        <a:bodyPr/>
        <a:lstStyle/>
        <a:p>
          <a:r>
            <a:rPr lang="tr-TR" sz="2000" dirty="0" smtClean="0"/>
            <a:t>Yaşıtlar</a:t>
          </a:r>
          <a:endParaRPr lang="tr-TR" sz="2000" dirty="0"/>
        </a:p>
      </dgm:t>
    </dgm:pt>
    <dgm:pt modelId="{AF942064-02DA-4572-810C-BB811482F252}" type="parTrans" cxnId="{FD39E3DF-F176-4FAA-947C-954A8B769FD7}">
      <dgm:prSet/>
      <dgm:spPr/>
      <dgm:t>
        <a:bodyPr/>
        <a:lstStyle/>
        <a:p>
          <a:endParaRPr lang="tr-TR"/>
        </a:p>
      </dgm:t>
    </dgm:pt>
    <dgm:pt modelId="{C6CF3487-647C-4756-8F8A-850E45A24AD6}" type="sibTrans" cxnId="{FD39E3DF-F176-4FAA-947C-954A8B769FD7}">
      <dgm:prSet/>
      <dgm:spPr/>
      <dgm:t>
        <a:bodyPr/>
        <a:lstStyle/>
        <a:p>
          <a:endParaRPr lang="tr-TR"/>
        </a:p>
      </dgm:t>
    </dgm:pt>
    <dgm:pt modelId="{53337F85-5C67-4360-85D7-415F05D40400}">
      <dgm:prSet custT="1"/>
      <dgm:spPr/>
      <dgm:t>
        <a:bodyPr/>
        <a:lstStyle/>
        <a:p>
          <a:r>
            <a:rPr lang="tr-TR" sz="1200" dirty="0" smtClean="0"/>
            <a:t>Demografik Özellikler</a:t>
          </a:r>
          <a:endParaRPr lang="tr-TR" sz="1200" dirty="0"/>
        </a:p>
      </dgm:t>
    </dgm:pt>
    <dgm:pt modelId="{A366CDC2-1DBD-4DAC-BF09-1BE12D822D8B}" type="parTrans" cxnId="{0C94A2DF-47BC-4DD1-88CB-CF497732CAD1}">
      <dgm:prSet/>
      <dgm:spPr/>
      <dgm:t>
        <a:bodyPr/>
        <a:lstStyle/>
        <a:p>
          <a:endParaRPr lang="tr-TR"/>
        </a:p>
      </dgm:t>
    </dgm:pt>
    <dgm:pt modelId="{A1301916-5F83-4843-81B0-F1E70876CDB7}" type="sibTrans" cxnId="{0C94A2DF-47BC-4DD1-88CB-CF497732CAD1}">
      <dgm:prSet/>
      <dgm:spPr/>
      <dgm:t>
        <a:bodyPr/>
        <a:lstStyle/>
        <a:p>
          <a:endParaRPr lang="tr-TR"/>
        </a:p>
      </dgm:t>
    </dgm:pt>
    <dgm:pt modelId="{C973C1B4-BA0E-4871-B168-82F53D71BC14}">
      <dgm:prSet custT="1"/>
      <dgm:spPr/>
      <dgm:t>
        <a:bodyPr/>
        <a:lstStyle/>
        <a:p>
          <a:r>
            <a:rPr lang="tr-TR" sz="1200" dirty="0" smtClean="0"/>
            <a:t>Moda </a:t>
          </a:r>
          <a:r>
            <a:rPr lang="tr-TR" sz="1200" dirty="0" err="1" smtClean="0"/>
            <a:t>İlgilenimi</a:t>
          </a:r>
          <a:endParaRPr lang="tr-TR" sz="1200" dirty="0"/>
        </a:p>
      </dgm:t>
    </dgm:pt>
    <dgm:pt modelId="{9C12B862-5E88-43B1-82C0-9892BE0F146E}" type="parTrans" cxnId="{9D4E3C08-6840-4185-AA76-7C3C176600D2}">
      <dgm:prSet/>
      <dgm:spPr/>
      <dgm:t>
        <a:bodyPr/>
        <a:lstStyle/>
        <a:p>
          <a:endParaRPr lang="tr-TR"/>
        </a:p>
      </dgm:t>
    </dgm:pt>
    <dgm:pt modelId="{6D171B4F-CC2B-43B7-9359-C2EFF8820BAC}" type="sibTrans" cxnId="{9D4E3C08-6840-4185-AA76-7C3C176600D2}">
      <dgm:prSet/>
      <dgm:spPr/>
      <dgm:t>
        <a:bodyPr/>
        <a:lstStyle/>
        <a:p>
          <a:endParaRPr lang="tr-TR"/>
        </a:p>
      </dgm:t>
    </dgm:pt>
    <dgm:pt modelId="{A941C520-E781-4308-8EB1-D23C702229E4}">
      <dgm:prSet custT="1"/>
      <dgm:spPr>
        <a:solidFill>
          <a:schemeClr val="accent4"/>
        </a:solidFill>
      </dgm:spPr>
      <dgm:t>
        <a:bodyPr/>
        <a:lstStyle/>
        <a:p>
          <a:r>
            <a:rPr lang="tr-TR" sz="1300" dirty="0" smtClean="0"/>
            <a:t>Moda Yenilikçiliği</a:t>
          </a:r>
          <a:endParaRPr lang="tr-TR" sz="1300" dirty="0"/>
        </a:p>
      </dgm:t>
    </dgm:pt>
    <dgm:pt modelId="{3C49B58E-A695-485D-88C8-C9500DE3F7C9}" type="parTrans" cxnId="{D9258B1D-EB68-4B37-B64C-5539FF3F74C6}">
      <dgm:prSet/>
      <dgm:spPr>
        <a:solidFill>
          <a:schemeClr val="accent4"/>
        </a:solidFill>
      </dgm:spPr>
      <dgm:t>
        <a:bodyPr/>
        <a:lstStyle/>
        <a:p>
          <a:endParaRPr lang="tr-TR"/>
        </a:p>
      </dgm:t>
    </dgm:pt>
    <dgm:pt modelId="{682BCBA7-6E8C-4263-AB22-524991E0924B}" type="sibTrans" cxnId="{D9258B1D-EB68-4B37-B64C-5539FF3F74C6}">
      <dgm:prSet/>
      <dgm:spPr/>
      <dgm:t>
        <a:bodyPr/>
        <a:lstStyle/>
        <a:p>
          <a:endParaRPr lang="tr-TR"/>
        </a:p>
      </dgm:t>
    </dgm:pt>
    <dgm:pt modelId="{1645EF2D-3020-4D50-9DC4-2CACBEAEFC2C}">
      <dgm:prSet custT="1"/>
      <dgm:spPr/>
      <dgm:t>
        <a:bodyPr/>
        <a:lstStyle/>
        <a:p>
          <a:r>
            <a:rPr lang="tr-TR" sz="1400" dirty="0" smtClean="0"/>
            <a:t>Moda Fikir Liderliği</a:t>
          </a:r>
          <a:endParaRPr lang="tr-TR" sz="1400" dirty="0"/>
        </a:p>
      </dgm:t>
    </dgm:pt>
    <dgm:pt modelId="{600CEC25-0FF8-4A4E-9FEA-541EE682161B}" type="sibTrans" cxnId="{2387CEB1-4550-4F91-9C9E-605486C50B53}">
      <dgm:prSet/>
      <dgm:spPr/>
      <dgm:t>
        <a:bodyPr/>
        <a:lstStyle/>
        <a:p>
          <a:endParaRPr lang="tr-TR"/>
        </a:p>
      </dgm:t>
    </dgm:pt>
    <dgm:pt modelId="{F443A7C4-51C6-4393-BF9E-F028E29C3FA8}" type="parTrans" cxnId="{2387CEB1-4550-4F91-9C9E-605486C50B53}">
      <dgm:prSet/>
      <dgm:spPr/>
      <dgm:t>
        <a:bodyPr/>
        <a:lstStyle/>
        <a:p>
          <a:endParaRPr lang="tr-TR"/>
        </a:p>
      </dgm:t>
    </dgm:pt>
    <dgm:pt modelId="{BA727964-C2E3-4A7A-B30F-A6CF4939603D}" type="pres">
      <dgm:prSet presAssocID="{284DDF5D-791E-4FE8-858E-35B06C3270B5}" presName="Name0" presStyleCnt="0">
        <dgm:presLayoutVars>
          <dgm:chMax val="1"/>
          <dgm:dir/>
          <dgm:animLvl val="ctr"/>
          <dgm:resizeHandles val="exact"/>
        </dgm:presLayoutVars>
      </dgm:prSet>
      <dgm:spPr/>
      <dgm:t>
        <a:bodyPr/>
        <a:lstStyle/>
        <a:p>
          <a:endParaRPr lang="tr-TR"/>
        </a:p>
      </dgm:t>
    </dgm:pt>
    <dgm:pt modelId="{EF9E09AC-7631-4EC8-83D0-D51D3B68A41A}" type="pres">
      <dgm:prSet presAssocID="{D808E62F-CB73-42B6-B0A6-EB99E817D127}" presName="centerShape" presStyleLbl="node0" presStyleIdx="0" presStyleCnt="1"/>
      <dgm:spPr/>
      <dgm:t>
        <a:bodyPr/>
        <a:lstStyle/>
        <a:p>
          <a:endParaRPr lang="tr-TR"/>
        </a:p>
      </dgm:t>
    </dgm:pt>
    <dgm:pt modelId="{A8BC9E1C-C65A-4B76-9F84-217FCE52D812}" type="pres">
      <dgm:prSet presAssocID="{B6C16158-7545-4D8D-AC9C-A5296B81AFE4}" presName="parTrans" presStyleLbl="sibTrans2D1" presStyleIdx="0" presStyleCnt="8" custAng="10800000" custLinFactNeighborX="16639" custLinFactNeighborY="17165"/>
      <dgm:spPr/>
      <dgm:t>
        <a:bodyPr/>
        <a:lstStyle/>
        <a:p>
          <a:endParaRPr lang="tr-TR"/>
        </a:p>
      </dgm:t>
    </dgm:pt>
    <dgm:pt modelId="{828B7407-53B0-4C3A-97FE-5417182D9880}" type="pres">
      <dgm:prSet presAssocID="{B6C16158-7545-4D8D-AC9C-A5296B81AFE4}" presName="connectorText" presStyleLbl="sibTrans2D1" presStyleIdx="0" presStyleCnt="8"/>
      <dgm:spPr/>
      <dgm:t>
        <a:bodyPr/>
        <a:lstStyle/>
        <a:p>
          <a:endParaRPr lang="tr-TR"/>
        </a:p>
      </dgm:t>
    </dgm:pt>
    <dgm:pt modelId="{723402A5-E8A6-4653-B6F4-AFC10D76C41F}" type="pres">
      <dgm:prSet presAssocID="{C4008A8A-B146-462C-B31E-E91314460DD6}" presName="node" presStyleLbl="node1" presStyleIdx="0" presStyleCnt="8">
        <dgm:presLayoutVars>
          <dgm:bulletEnabled val="1"/>
        </dgm:presLayoutVars>
      </dgm:prSet>
      <dgm:spPr/>
      <dgm:t>
        <a:bodyPr/>
        <a:lstStyle/>
        <a:p>
          <a:endParaRPr lang="tr-TR"/>
        </a:p>
      </dgm:t>
    </dgm:pt>
    <dgm:pt modelId="{8CC152BF-E471-4C77-BEAD-C9057D5CDAA6}" type="pres">
      <dgm:prSet presAssocID="{7F9D5043-E397-45B4-9BB4-177739C4B63B}" presName="parTrans" presStyleLbl="sibTrans2D1" presStyleIdx="1" presStyleCnt="8" custFlipVert="1" custFlipHor="1"/>
      <dgm:spPr/>
      <dgm:t>
        <a:bodyPr/>
        <a:lstStyle/>
        <a:p>
          <a:endParaRPr lang="tr-TR"/>
        </a:p>
      </dgm:t>
    </dgm:pt>
    <dgm:pt modelId="{7B9BB2B0-10A8-43B7-A5FD-D1F1DFD3EB64}" type="pres">
      <dgm:prSet presAssocID="{7F9D5043-E397-45B4-9BB4-177739C4B63B}" presName="connectorText" presStyleLbl="sibTrans2D1" presStyleIdx="1" presStyleCnt="8"/>
      <dgm:spPr/>
      <dgm:t>
        <a:bodyPr/>
        <a:lstStyle/>
        <a:p>
          <a:endParaRPr lang="tr-TR"/>
        </a:p>
      </dgm:t>
    </dgm:pt>
    <dgm:pt modelId="{00EB2C04-1ACF-418C-B883-FED3DDDC2AAB}" type="pres">
      <dgm:prSet presAssocID="{712452A5-EEBA-401D-BF65-77AC8BDAFD44}" presName="node" presStyleLbl="node1" presStyleIdx="1" presStyleCnt="8">
        <dgm:presLayoutVars>
          <dgm:bulletEnabled val="1"/>
        </dgm:presLayoutVars>
      </dgm:prSet>
      <dgm:spPr/>
      <dgm:t>
        <a:bodyPr/>
        <a:lstStyle/>
        <a:p>
          <a:endParaRPr lang="tr-TR"/>
        </a:p>
      </dgm:t>
    </dgm:pt>
    <dgm:pt modelId="{5A9CB4E5-938F-4006-8B2C-B1DCCC1FA370}" type="pres">
      <dgm:prSet presAssocID="{A366CDC2-1DBD-4DAC-BF09-1BE12D822D8B}" presName="parTrans" presStyleLbl="sibTrans2D1" presStyleIdx="2" presStyleCnt="8" custAng="10800000"/>
      <dgm:spPr/>
      <dgm:t>
        <a:bodyPr/>
        <a:lstStyle/>
        <a:p>
          <a:endParaRPr lang="tr-TR"/>
        </a:p>
      </dgm:t>
    </dgm:pt>
    <dgm:pt modelId="{EE2CA94E-E2B2-42C9-A11B-49C4F1D16516}" type="pres">
      <dgm:prSet presAssocID="{A366CDC2-1DBD-4DAC-BF09-1BE12D822D8B}" presName="connectorText" presStyleLbl="sibTrans2D1" presStyleIdx="2" presStyleCnt="8"/>
      <dgm:spPr/>
      <dgm:t>
        <a:bodyPr/>
        <a:lstStyle/>
        <a:p>
          <a:endParaRPr lang="tr-TR"/>
        </a:p>
      </dgm:t>
    </dgm:pt>
    <dgm:pt modelId="{DD9AD6AD-35D2-49B4-8D9D-733E87E90D31}" type="pres">
      <dgm:prSet presAssocID="{53337F85-5C67-4360-85D7-415F05D40400}" presName="node" presStyleLbl="node1" presStyleIdx="2" presStyleCnt="8">
        <dgm:presLayoutVars>
          <dgm:bulletEnabled val="1"/>
        </dgm:presLayoutVars>
      </dgm:prSet>
      <dgm:spPr/>
      <dgm:t>
        <a:bodyPr/>
        <a:lstStyle/>
        <a:p>
          <a:endParaRPr lang="tr-TR"/>
        </a:p>
      </dgm:t>
    </dgm:pt>
    <dgm:pt modelId="{B1BF0A3F-F15C-4411-9460-3B786687D615}" type="pres">
      <dgm:prSet presAssocID="{3C49B58E-A695-485D-88C8-C9500DE3F7C9}" presName="parTrans" presStyleLbl="sibTrans2D1" presStyleIdx="3" presStyleCnt="8" custAng="10800000"/>
      <dgm:spPr/>
      <dgm:t>
        <a:bodyPr/>
        <a:lstStyle/>
        <a:p>
          <a:endParaRPr lang="tr-TR"/>
        </a:p>
      </dgm:t>
    </dgm:pt>
    <dgm:pt modelId="{F492CA4D-CA3E-4A2C-AF08-2BE5D0A83CDB}" type="pres">
      <dgm:prSet presAssocID="{3C49B58E-A695-485D-88C8-C9500DE3F7C9}" presName="connectorText" presStyleLbl="sibTrans2D1" presStyleIdx="3" presStyleCnt="8"/>
      <dgm:spPr/>
      <dgm:t>
        <a:bodyPr/>
        <a:lstStyle/>
        <a:p>
          <a:endParaRPr lang="tr-TR"/>
        </a:p>
      </dgm:t>
    </dgm:pt>
    <dgm:pt modelId="{A36A5E5A-80C1-49B0-8DB6-F4ED2A818FB5}" type="pres">
      <dgm:prSet presAssocID="{A941C520-E781-4308-8EB1-D23C702229E4}" presName="node" presStyleLbl="node1" presStyleIdx="3" presStyleCnt="8">
        <dgm:presLayoutVars>
          <dgm:bulletEnabled val="1"/>
        </dgm:presLayoutVars>
      </dgm:prSet>
      <dgm:spPr/>
      <dgm:t>
        <a:bodyPr/>
        <a:lstStyle/>
        <a:p>
          <a:endParaRPr lang="tr-TR"/>
        </a:p>
      </dgm:t>
    </dgm:pt>
    <dgm:pt modelId="{4A46F279-F3C2-40A8-AC13-B3D97DC01B55}" type="pres">
      <dgm:prSet presAssocID="{F443A7C4-51C6-4393-BF9E-F028E29C3FA8}" presName="parTrans" presStyleLbl="sibTrans2D1" presStyleIdx="4" presStyleCnt="8" custAng="10800000"/>
      <dgm:spPr/>
      <dgm:t>
        <a:bodyPr/>
        <a:lstStyle/>
        <a:p>
          <a:endParaRPr lang="tr-TR"/>
        </a:p>
      </dgm:t>
    </dgm:pt>
    <dgm:pt modelId="{B98CB69A-8321-4B39-A97F-07AF5AA92309}" type="pres">
      <dgm:prSet presAssocID="{F443A7C4-51C6-4393-BF9E-F028E29C3FA8}" presName="connectorText" presStyleLbl="sibTrans2D1" presStyleIdx="4" presStyleCnt="8"/>
      <dgm:spPr/>
      <dgm:t>
        <a:bodyPr/>
        <a:lstStyle/>
        <a:p>
          <a:endParaRPr lang="tr-TR"/>
        </a:p>
      </dgm:t>
    </dgm:pt>
    <dgm:pt modelId="{10EDF8A4-2666-4BFE-9084-68F305D307A4}" type="pres">
      <dgm:prSet presAssocID="{1645EF2D-3020-4D50-9DC4-2CACBEAEFC2C}" presName="node" presStyleLbl="node1" presStyleIdx="4" presStyleCnt="8">
        <dgm:presLayoutVars>
          <dgm:bulletEnabled val="1"/>
        </dgm:presLayoutVars>
      </dgm:prSet>
      <dgm:spPr/>
      <dgm:t>
        <a:bodyPr/>
        <a:lstStyle/>
        <a:p>
          <a:endParaRPr lang="tr-TR"/>
        </a:p>
      </dgm:t>
    </dgm:pt>
    <dgm:pt modelId="{A2483AE6-E603-45FD-B1BB-4BA3ACB16BE5}" type="pres">
      <dgm:prSet presAssocID="{9C12B862-5E88-43B1-82C0-9892BE0F146E}" presName="parTrans" presStyleLbl="sibTrans2D1" presStyleIdx="5" presStyleCnt="8" custAng="10800000"/>
      <dgm:spPr/>
      <dgm:t>
        <a:bodyPr/>
        <a:lstStyle/>
        <a:p>
          <a:endParaRPr lang="tr-TR"/>
        </a:p>
      </dgm:t>
    </dgm:pt>
    <dgm:pt modelId="{E315AFD0-320F-41A1-BD23-3B6BB7FE6FCE}" type="pres">
      <dgm:prSet presAssocID="{9C12B862-5E88-43B1-82C0-9892BE0F146E}" presName="connectorText" presStyleLbl="sibTrans2D1" presStyleIdx="5" presStyleCnt="8"/>
      <dgm:spPr/>
      <dgm:t>
        <a:bodyPr/>
        <a:lstStyle/>
        <a:p>
          <a:endParaRPr lang="tr-TR"/>
        </a:p>
      </dgm:t>
    </dgm:pt>
    <dgm:pt modelId="{05FEDFE8-AF43-408A-88F0-91606D7E13C0}" type="pres">
      <dgm:prSet presAssocID="{C973C1B4-BA0E-4871-B168-82F53D71BC14}" presName="node" presStyleLbl="node1" presStyleIdx="5" presStyleCnt="8">
        <dgm:presLayoutVars>
          <dgm:bulletEnabled val="1"/>
        </dgm:presLayoutVars>
      </dgm:prSet>
      <dgm:spPr/>
      <dgm:t>
        <a:bodyPr/>
        <a:lstStyle/>
        <a:p>
          <a:endParaRPr lang="tr-TR"/>
        </a:p>
      </dgm:t>
    </dgm:pt>
    <dgm:pt modelId="{FFD80634-4DFE-4032-AD44-F72CCEEA1139}" type="pres">
      <dgm:prSet presAssocID="{28A71CB8-D40E-4CD8-B26C-661F694E5736}" presName="parTrans" presStyleLbl="sibTrans2D1" presStyleIdx="6" presStyleCnt="8" custFlipVert="1" custFlipHor="1" custLinFactNeighborX="-15189" custLinFactNeighborY="5468"/>
      <dgm:spPr/>
      <dgm:t>
        <a:bodyPr/>
        <a:lstStyle/>
        <a:p>
          <a:endParaRPr lang="tr-TR"/>
        </a:p>
      </dgm:t>
    </dgm:pt>
    <dgm:pt modelId="{5807E830-AC98-4AA3-A6DF-A6980B164CFA}" type="pres">
      <dgm:prSet presAssocID="{28A71CB8-D40E-4CD8-B26C-661F694E5736}" presName="connectorText" presStyleLbl="sibTrans2D1" presStyleIdx="6" presStyleCnt="8"/>
      <dgm:spPr/>
      <dgm:t>
        <a:bodyPr/>
        <a:lstStyle/>
        <a:p>
          <a:endParaRPr lang="tr-TR"/>
        </a:p>
      </dgm:t>
    </dgm:pt>
    <dgm:pt modelId="{7DED0A22-70EB-48B6-A517-552D1E002E31}" type="pres">
      <dgm:prSet presAssocID="{77A136DA-29D1-43CA-8642-F621A08088BF}" presName="node" presStyleLbl="node1" presStyleIdx="6" presStyleCnt="8">
        <dgm:presLayoutVars>
          <dgm:bulletEnabled val="1"/>
        </dgm:presLayoutVars>
      </dgm:prSet>
      <dgm:spPr/>
      <dgm:t>
        <a:bodyPr/>
        <a:lstStyle/>
        <a:p>
          <a:endParaRPr lang="tr-TR"/>
        </a:p>
      </dgm:t>
    </dgm:pt>
    <dgm:pt modelId="{EEB89A75-5BBF-4618-A2BE-EC61445BC816}" type="pres">
      <dgm:prSet presAssocID="{AF942064-02DA-4572-810C-BB811482F252}" presName="parTrans" presStyleLbl="sibTrans2D1" presStyleIdx="7" presStyleCnt="8" custFlipVert="1" custFlipHor="1"/>
      <dgm:spPr/>
      <dgm:t>
        <a:bodyPr/>
        <a:lstStyle/>
        <a:p>
          <a:endParaRPr lang="tr-TR"/>
        </a:p>
      </dgm:t>
    </dgm:pt>
    <dgm:pt modelId="{78E7CC2F-27F1-42A1-9795-00EFB64EB778}" type="pres">
      <dgm:prSet presAssocID="{AF942064-02DA-4572-810C-BB811482F252}" presName="connectorText" presStyleLbl="sibTrans2D1" presStyleIdx="7" presStyleCnt="8"/>
      <dgm:spPr/>
      <dgm:t>
        <a:bodyPr/>
        <a:lstStyle/>
        <a:p>
          <a:endParaRPr lang="tr-TR"/>
        </a:p>
      </dgm:t>
    </dgm:pt>
    <dgm:pt modelId="{37F49202-B906-40F6-9559-201B642EE056}" type="pres">
      <dgm:prSet presAssocID="{06719D71-1442-4FCB-8385-AB5317E795C2}" presName="node" presStyleLbl="node1" presStyleIdx="7" presStyleCnt="8">
        <dgm:presLayoutVars>
          <dgm:bulletEnabled val="1"/>
        </dgm:presLayoutVars>
      </dgm:prSet>
      <dgm:spPr/>
      <dgm:t>
        <a:bodyPr/>
        <a:lstStyle/>
        <a:p>
          <a:endParaRPr lang="tr-TR"/>
        </a:p>
      </dgm:t>
    </dgm:pt>
  </dgm:ptLst>
  <dgm:cxnLst>
    <dgm:cxn modelId="{C600EEE5-E636-49FA-9D15-EF908D9FED32}" type="presOf" srcId="{AF942064-02DA-4572-810C-BB811482F252}" destId="{78E7CC2F-27F1-42A1-9795-00EFB64EB778}" srcOrd="1" destOrd="0" presId="urn:microsoft.com/office/officeart/2005/8/layout/radial5"/>
    <dgm:cxn modelId="{7459C3DD-B30C-4CAF-917F-0005D73C4577}" type="presOf" srcId="{7F9D5043-E397-45B4-9BB4-177739C4B63B}" destId="{7B9BB2B0-10A8-43B7-A5FD-D1F1DFD3EB64}" srcOrd="1" destOrd="0" presId="urn:microsoft.com/office/officeart/2005/8/layout/radial5"/>
    <dgm:cxn modelId="{704BA8F9-FAFF-4E98-8CB8-E7EA4DD51C47}" type="presOf" srcId="{B6C16158-7545-4D8D-AC9C-A5296B81AFE4}" destId="{828B7407-53B0-4C3A-97FE-5417182D9880}" srcOrd="1" destOrd="0" presId="urn:microsoft.com/office/officeart/2005/8/layout/radial5"/>
    <dgm:cxn modelId="{4553F2CB-CEAF-42A0-AEDB-34A3EB71A6A4}" type="presOf" srcId="{F443A7C4-51C6-4393-BF9E-F028E29C3FA8}" destId="{B98CB69A-8321-4B39-A97F-07AF5AA92309}" srcOrd="1" destOrd="0" presId="urn:microsoft.com/office/officeart/2005/8/layout/radial5"/>
    <dgm:cxn modelId="{499D2483-8351-49E9-830A-ADAD7DC94F30}" srcId="{D808E62F-CB73-42B6-B0A6-EB99E817D127}" destId="{C4008A8A-B146-462C-B31E-E91314460DD6}" srcOrd="0" destOrd="0" parTransId="{B6C16158-7545-4D8D-AC9C-A5296B81AFE4}" sibTransId="{6D0B5C03-9859-4192-8574-B3FBAFB63D87}"/>
    <dgm:cxn modelId="{E3682481-070A-45DB-A2CD-EC159BD6A251}" srcId="{D808E62F-CB73-42B6-B0A6-EB99E817D127}" destId="{712452A5-EEBA-401D-BF65-77AC8BDAFD44}" srcOrd="1" destOrd="0" parTransId="{7F9D5043-E397-45B4-9BB4-177739C4B63B}" sibTransId="{D2F96973-72AA-4A5A-BD9F-9A8DC572C179}"/>
    <dgm:cxn modelId="{D9258B1D-EB68-4B37-B64C-5539FF3F74C6}" srcId="{D808E62F-CB73-42B6-B0A6-EB99E817D127}" destId="{A941C520-E781-4308-8EB1-D23C702229E4}" srcOrd="3" destOrd="0" parTransId="{3C49B58E-A695-485D-88C8-C9500DE3F7C9}" sibTransId="{682BCBA7-6E8C-4263-AB22-524991E0924B}"/>
    <dgm:cxn modelId="{57294336-7C73-419F-B867-06F44EF478A1}" srcId="{D808E62F-CB73-42B6-B0A6-EB99E817D127}" destId="{77A136DA-29D1-43CA-8642-F621A08088BF}" srcOrd="6" destOrd="0" parTransId="{28A71CB8-D40E-4CD8-B26C-661F694E5736}" sibTransId="{5706674D-AAD6-4843-964B-C7B3E47C896F}"/>
    <dgm:cxn modelId="{F849A422-1DA8-4579-B245-E9EE99D81BCE}" type="presOf" srcId="{284DDF5D-791E-4FE8-858E-35B06C3270B5}" destId="{BA727964-C2E3-4A7A-B30F-A6CF4939603D}" srcOrd="0" destOrd="0" presId="urn:microsoft.com/office/officeart/2005/8/layout/radial5"/>
    <dgm:cxn modelId="{0C94A2DF-47BC-4DD1-88CB-CF497732CAD1}" srcId="{D808E62F-CB73-42B6-B0A6-EB99E817D127}" destId="{53337F85-5C67-4360-85D7-415F05D40400}" srcOrd="2" destOrd="0" parTransId="{A366CDC2-1DBD-4DAC-BF09-1BE12D822D8B}" sibTransId="{A1301916-5F83-4843-81B0-F1E70876CDB7}"/>
    <dgm:cxn modelId="{2F1A0B16-6501-4E3D-84DF-8B8D949AC855}" type="presOf" srcId="{77A136DA-29D1-43CA-8642-F621A08088BF}" destId="{7DED0A22-70EB-48B6-A517-552D1E002E31}" srcOrd="0" destOrd="0" presId="urn:microsoft.com/office/officeart/2005/8/layout/radial5"/>
    <dgm:cxn modelId="{FD39E3DF-F176-4FAA-947C-954A8B769FD7}" srcId="{D808E62F-CB73-42B6-B0A6-EB99E817D127}" destId="{06719D71-1442-4FCB-8385-AB5317E795C2}" srcOrd="7" destOrd="0" parTransId="{AF942064-02DA-4572-810C-BB811482F252}" sibTransId="{C6CF3487-647C-4756-8F8A-850E45A24AD6}"/>
    <dgm:cxn modelId="{F5E8D26F-A013-45CC-A332-E0ED038B986D}" type="presOf" srcId="{C973C1B4-BA0E-4871-B168-82F53D71BC14}" destId="{05FEDFE8-AF43-408A-88F0-91606D7E13C0}" srcOrd="0" destOrd="0" presId="urn:microsoft.com/office/officeart/2005/8/layout/radial5"/>
    <dgm:cxn modelId="{C17830EA-0B3C-4980-A77E-A2AAC893B3D0}" type="presOf" srcId="{712452A5-EEBA-401D-BF65-77AC8BDAFD44}" destId="{00EB2C04-1ACF-418C-B883-FED3DDDC2AAB}" srcOrd="0" destOrd="0" presId="urn:microsoft.com/office/officeart/2005/8/layout/radial5"/>
    <dgm:cxn modelId="{6A38A8E1-A47B-4A67-8048-B01AA7D8D2DD}" type="presOf" srcId="{A366CDC2-1DBD-4DAC-BF09-1BE12D822D8B}" destId="{5A9CB4E5-938F-4006-8B2C-B1DCCC1FA370}" srcOrd="0" destOrd="0" presId="urn:microsoft.com/office/officeart/2005/8/layout/radial5"/>
    <dgm:cxn modelId="{D54C681D-98BC-4D84-8866-0ACFDD0D4D1F}" type="presOf" srcId="{28A71CB8-D40E-4CD8-B26C-661F694E5736}" destId="{FFD80634-4DFE-4032-AD44-F72CCEEA1139}" srcOrd="0" destOrd="0" presId="urn:microsoft.com/office/officeart/2005/8/layout/radial5"/>
    <dgm:cxn modelId="{3F992CA5-7332-4052-85BA-5CDF44DAC75C}" type="presOf" srcId="{06719D71-1442-4FCB-8385-AB5317E795C2}" destId="{37F49202-B906-40F6-9559-201B642EE056}" srcOrd="0" destOrd="0" presId="urn:microsoft.com/office/officeart/2005/8/layout/radial5"/>
    <dgm:cxn modelId="{3D763B46-20D9-4BED-865B-E5D930AB3700}" type="presOf" srcId="{D808E62F-CB73-42B6-B0A6-EB99E817D127}" destId="{EF9E09AC-7631-4EC8-83D0-D51D3B68A41A}" srcOrd="0" destOrd="0" presId="urn:microsoft.com/office/officeart/2005/8/layout/radial5"/>
    <dgm:cxn modelId="{9D4E3C08-6840-4185-AA76-7C3C176600D2}" srcId="{D808E62F-CB73-42B6-B0A6-EB99E817D127}" destId="{C973C1B4-BA0E-4871-B168-82F53D71BC14}" srcOrd="5" destOrd="0" parTransId="{9C12B862-5E88-43B1-82C0-9892BE0F146E}" sibTransId="{6D171B4F-CC2B-43B7-9359-C2EFF8820BAC}"/>
    <dgm:cxn modelId="{9B8A6F86-54A9-4577-A8BF-FB250A7C653C}" type="presOf" srcId="{53337F85-5C67-4360-85D7-415F05D40400}" destId="{DD9AD6AD-35D2-49B4-8D9D-733E87E90D31}" srcOrd="0" destOrd="0" presId="urn:microsoft.com/office/officeart/2005/8/layout/radial5"/>
    <dgm:cxn modelId="{7C886F4C-5F0E-404C-9EBF-DE36E2AC92EE}" type="presOf" srcId="{7F9D5043-E397-45B4-9BB4-177739C4B63B}" destId="{8CC152BF-E471-4C77-BEAD-C9057D5CDAA6}" srcOrd="0" destOrd="0" presId="urn:microsoft.com/office/officeart/2005/8/layout/radial5"/>
    <dgm:cxn modelId="{4FAC8BCC-3F0D-4E59-A191-4FEFF17172CB}" type="presOf" srcId="{28A71CB8-D40E-4CD8-B26C-661F694E5736}" destId="{5807E830-AC98-4AA3-A6DF-A6980B164CFA}" srcOrd="1" destOrd="0" presId="urn:microsoft.com/office/officeart/2005/8/layout/radial5"/>
    <dgm:cxn modelId="{743F317A-79E4-475D-BE4B-51C5BB601531}" type="presOf" srcId="{A941C520-E781-4308-8EB1-D23C702229E4}" destId="{A36A5E5A-80C1-49B0-8DB6-F4ED2A818FB5}" srcOrd="0" destOrd="0" presId="urn:microsoft.com/office/officeart/2005/8/layout/radial5"/>
    <dgm:cxn modelId="{8A55F131-3DAA-44B8-B697-CD7DF6C7397B}" type="presOf" srcId="{3C49B58E-A695-485D-88C8-C9500DE3F7C9}" destId="{B1BF0A3F-F15C-4411-9460-3B786687D615}" srcOrd="0" destOrd="0" presId="urn:microsoft.com/office/officeart/2005/8/layout/radial5"/>
    <dgm:cxn modelId="{FF692C25-FBDB-44A9-AF36-618F85B6CA4B}" type="presOf" srcId="{A366CDC2-1DBD-4DAC-BF09-1BE12D822D8B}" destId="{EE2CA94E-E2B2-42C9-A11B-49C4F1D16516}" srcOrd="1" destOrd="0" presId="urn:microsoft.com/office/officeart/2005/8/layout/radial5"/>
    <dgm:cxn modelId="{9F8619C9-DC20-4428-9AF4-BFF0AEC1D990}" type="presOf" srcId="{AF942064-02DA-4572-810C-BB811482F252}" destId="{EEB89A75-5BBF-4618-A2BE-EC61445BC816}" srcOrd="0" destOrd="0" presId="urn:microsoft.com/office/officeart/2005/8/layout/radial5"/>
    <dgm:cxn modelId="{1F0C9769-52BD-432F-B662-D83B728E1A52}" type="presOf" srcId="{3C49B58E-A695-485D-88C8-C9500DE3F7C9}" destId="{F492CA4D-CA3E-4A2C-AF08-2BE5D0A83CDB}" srcOrd="1" destOrd="0" presId="urn:microsoft.com/office/officeart/2005/8/layout/radial5"/>
    <dgm:cxn modelId="{D0E71243-A25F-41F4-9932-ED921CA89F40}" type="presOf" srcId="{B6C16158-7545-4D8D-AC9C-A5296B81AFE4}" destId="{A8BC9E1C-C65A-4B76-9F84-217FCE52D812}" srcOrd="0" destOrd="0" presId="urn:microsoft.com/office/officeart/2005/8/layout/radial5"/>
    <dgm:cxn modelId="{75DB373C-5415-4840-B104-9DAF4B29A0C8}" type="presOf" srcId="{9C12B862-5E88-43B1-82C0-9892BE0F146E}" destId="{A2483AE6-E603-45FD-B1BB-4BA3ACB16BE5}" srcOrd="0" destOrd="0" presId="urn:microsoft.com/office/officeart/2005/8/layout/radial5"/>
    <dgm:cxn modelId="{AE1F888B-4B76-4A8F-A38D-D4971B8BAA90}" type="presOf" srcId="{F443A7C4-51C6-4393-BF9E-F028E29C3FA8}" destId="{4A46F279-F3C2-40A8-AC13-B3D97DC01B55}" srcOrd="0" destOrd="0" presId="urn:microsoft.com/office/officeart/2005/8/layout/radial5"/>
    <dgm:cxn modelId="{2387CEB1-4550-4F91-9C9E-605486C50B53}" srcId="{D808E62F-CB73-42B6-B0A6-EB99E817D127}" destId="{1645EF2D-3020-4D50-9DC4-2CACBEAEFC2C}" srcOrd="4" destOrd="0" parTransId="{F443A7C4-51C6-4393-BF9E-F028E29C3FA8}" sibTransId="{600CEC25-0FF8-4A4E-9FEA-541EE682161B}"/>
    <dgm:cxn modelId="{A659E465-163C-4F88-8164-03EB3ECCCB2C}" type="presOf" srcId="{C4008A8A-B146-462C-B31E-E91314460DD6}" destId="{723402A5-E8A6-4653-B6F4-AFC10D76C41F}" srcOrd="0" destOrd="0" presId="urn:microsoft.com/office/officeart/2005/8/layout/radial5"/>
    <dgm:cxn modelId="{595FFAC1-F233-42B1-ABF1-7F97E90DF500}" type="presOf" srcId="{1645EF2D-3020-4D50-9DC4-2CACBEAEFC2C}" destId="{10EDF8A4-2666-4BFE-9084-68F305D307A4}" srcOrd="0" destOrd="0" presId="urn:microsoft.com/office/officeart/2005/8/layout/radial5"/>
    <dgm:cxn modelId="{8096F0D7-D168-4B67-9E9E-C1B5AEE6F901}" srcId="{284DDF5D-791E-4FE8-858E-35B06C3270B5}" destId="{D808E62F-CB73-42B6-B0A6-EB99E817D127}" srcOrd="0" destOrd="0" parTransId="{A683B2B3-70AB-4C41-B4AB-920040F84B63}" sibTransId="{1D5330C8-7606-4F5A-8246-0B777F1F47DA}"/>
    <dgm:cxn modelId="{3CA11A3B-F036-43A3-905A-AB8EE0F912C4}" type="presOf" srcId="{9C12B862-5E88-43B1-82C0-9892BE0F146E}" destId="{E315AFD0-320F-41A1-BD23-3B6BB7FE6FCE}" srcOrd="1" destOrd="0" presId="urn:microsoft.com/office/officeart/2005/8/layout/radial5"/>
    <dgm:cxn modelId="{75B1BB62-B507-4F8D-B902-824CFEB46558}" type="presParOf" srcId="{BA727964-C2E3-4A7A-B30F-A6CF4939603D}" destId="{EF9E09AC-7631-4EC8-83D0-D51D3B68A41A}" srcOrd="0" destOrd="0" presId="urn:microsoft.com/office/officeart/2005/8/layout/radial5"/>
    <dgm:cxn modelId="{5AFA279A-D46A-4ADB-BB03-FF288C208149}" type="presParOf" srcId="{BA727964-C2E3-4A7A-B30F-A6CF4939603D}" destId="{A8BC9E1C-C65A-4B76-9F84-217FCE52D812}" srcOrd="1" destOrd="0" presId="urn:microsoft.com/office/officeart/2005/8/layout/radial5"/>
    <dgm:cxn modelId="{DD587D45-0259-4ECF-8735-A440949ED529}" type="presParOf" srcId="{A8BC9E1C-C65A-4B76-9F84-217FCE52D812}" destId="{828B7407-53B0-4C3A-97FE-5417182D9880}" srcOrd="0" destOrd="0" presId="urn:microsoft.com/office/officeart/2005/8/layout/radial5"/>
    <dgm:cxn modelId="{04CD3711-9B6F-49A9-B41A-6FA75C44D1C8}" type="presParOf" srcId="{BA727964-C2E3-4A7A-B30F-A6CF4939603D}" destId="{723402A5-E8A6-4653-B6F4-AFC10D76C41F}" srcOrd="2" destOrd="0" presId="urn:microsoft.com/office/officeart/2005/8/layout/radial5"/>
    <dgm:cxn modelId="{C06C8AFC-7783-49D5-BEDC-940FA426A8AA}" type="presParOf" srcId="{BA727964-C2E3-4A7A-B30F-A6CF4939603D}" destId="{8CC152BF-E471-4C77-BEAD-C9057D5CDAA6}" srcOrd="3" destOrd="0" presId="urn:microsoft.com/office/officeart/2005/8/layout/radial5"/>
    <dgm:cxn modelId="{C89821C0-AB68-4FE0-9DFD-5283656559BB}" type="presParOf" srcId="{8CC152BF-E471-4C77-BEAD-C9057D5CDAA6}" destId="{7B9BB2B0-10A8-43B7-A5FD-D1F1DFD3EB64}" srcOrd="0" destOrd="0" presId="urn:microsoft.com/office/officeart/2005/8/layout/radial5"/>
    <dgm:cxn modelId="{9B1EF3C4-3B9B-452F-B925-1C9842D1D423}" type="presParOf" srcId="{BA727964-C2E3-4A7A-B30F-A6CF4939603D}" destId="{00EB2C04-1ACF-418C-B883-FED3DDDC2AAB}" srcOrd="4" destOrd="0" presId="urn:microsoft.com/office/officeart/2005/8/layout/radial5"/>
    <dgm:cxn modelId="{20137157-DF7D-482C-8991-487A236BCD6D}" type="presParOf" srcId="{BA727964-C2E3-4A7A-B30F-A6CF4939603D}" destId="{5A9CB4E5-938F-4006-8B2C-B1DCCC1FA370}" srcOrd="5" destOrd="0" presId="urn:microsoft.com/office/officeart/2005/8/layout/radial5"/>
    <dgm:cxn modelId="{13FEDD8E-622A-4C02-B0D1-C6B58E91496D}" type="presParOf" srcId="{5A9CB4E5-938F-4006-8B2C-B1DCCC1FA370}" destId="{EE2CA94E-E2B2-42C9-A11B-49C4F1D16516}" srcOrd="0" destOrd="0" presId="urn:microsoft.com/office/officeart/2005/8/layout/radial5"/>
    <dgm:cxn modelId="{E3FDA7AA-CB1D-4607-A20E-2B7CE801472A}" type="presParOf" srcId="{BA727964-C2E3-4A7A-B30F-A6CF4939603D}" destId="{DD9AD6AD-35D2-49B4-8D9D-733E87E90D31}" srcOrd="6" destOrd="0" presId="urn:microsoft.com/office/officeart/2005/8/layout/radial5"/>
    <dgm:cxn modelId="{4FD80FAB-CF3B-4103-AE99-61F14C4D9C6D}" type="presParOf" srcId="{BA727964-C2E3-4A7A-B30F-A6CF4939603D}" destId="{B1BF0A3F-F15C-4411-9460-3B786687D615}" srcOrd="7" destOrd="0" presId="urn:microsoft.com/office/officeart/2005/8/layout/radial5"/>
    <dgm:cxn modelId="{94D6C024-7988-43F6-BF0F-5F61442AB69B}" type="presParOf" srcId="{B1BF0A3F-F15C-4411-9460-3B786687D615}" destId="{F492CA4D-CA3E-4A2C-AF08-2BE5D0A83CDB}" srcOrd="0" destOrd="0" presId="urn:microsoft.com/office/officeart/2005/8/layout/radial5"/>
    <dgm:cxn modelId="{12A32804-45AB-40B7-AD34-24447B62A773}" type="presParOf" srcId="{BA727964-C2E3-4A7A-B30F-A6CF4939603D}" destId="{A36A5E5A-80C1-49B0-8DB6-F4ED2A818FB5}" srcOrd="8" destOrd="0" presId="urn:microsoft.com/office/officeart/2005/8/layout/radial5"/>
    <dgm:cxn modelId="{9FC788FD-A042-48F9-A729-091C99A7F600}" type="presParOf" srcId="{BA727964-C2E3-4A7A-B30F-A6CF4939603D}" destId="{4A46F279-F3C2-40A8-AC13-B3D97DC01B55}" srcOrd="9" destOrd="0" presId="urn:microsoft.com/office/officeart/2005/8/layout/radial5"/>
    <dgm:cxn modelId="{439F50E6-6291-4795-A942-550235E480F9}" type="presParOf" srcId="{4A46F279-F3C2-40A8-AC13-B3D97DC01B55}" destId="{B98CB69A-8321-4B39-A97F-07AF5AA92309}" srcOrd="0" destOrd="0" presId="urn:microsoft.com/office/officeart/2005/8/layout/radial5"/>
    <dgm:cxn modelId="{56F7A072-31C0-476E-8284-309091DFA334}" type="presParOf" srcId="{BA727964-C2E3-4A7A-B30F-A6CF4939603D}" destId="{10EDF8A4-2666-4BFE-9084-68F305D307A4}" srcOrd="10" destOrd="0" presId="urn:microsoft.com/office/officeart/2005/8/layout/radial5"/>
    <dgm:cxn modelId="{AE39E587-5C5C-44AB-BB87-D6D8E3897C5B}" type="presParOf" srcId="{BA727964-C2E3-4A7A-B30F-A6CF4939603D}" destId="{A2483AE6-E603-45FD-B1BB-4BA3ACB16BE5}" srcOrd="11" destOrd="0" presId="urn:microsoft.com/office/officeart/2005/8/layout/radial5"/>
    <dgm:cxn modelId="{E41D8F4F-23D4-47F2-9C7F-B25611F58F37}" type="presParOf" srcId="{A2483AE6-E603-45FD-B1BB-4BA3ACB16BE5}" destId="{E315AFD0-320F-41A1-BD23-3B6BB7FE6FCE}" srcOrd="0" destOrd="0" presId="urn:microsoft.com/office/officeart/2005/8/layout/radial5"/>
    <dgm:cxn modelId="{AF65CCE0-63D8-4B4C-BC1B-881EE33564FB}" type="presParOf" srcId="{BA727964-C2E3-4A7A-B30F-A6CF4939603D}" destId="{05FEDFE8-AF43-408A-88F0-91606D7E13C0}" srcOrd="12" destOrd="0" presId="urn:microsoft.com/office/officeart/2005/8/layout/radial5"/>
    <dgm:cxn modelId="{B92A1F22-13CD-45D8-AFBB-40673D136B88}" type="presParOf" srcId="{BA727964-C2E3-4A7A-B30F-A6CF4939603D}" destId="{FFD80634-4DFE-4032-AD44-F72CCEEA1139}" srcOrd="13" destOrd="0" presId="urn:microsoft.com/office/officeart/2005/8/layout/radial5"/>
    <dgm:cxn modelId="{2C1F47CC-B8A7-470D-B824-729B9FE3B1BD}" type="presParOf" srcId="{FFD80634-4DFE-4032-AD44-F72CCEEA1139}" destId="{5807E830-AC98-4AA3-A6DF-A6980B164CFA}" srcOrd="0" destOrd="0" presId="urn:microsoft.com/office/officeart/2005/8/layout/radial5"/>
    <dgm:cxn modelId="{29237B34-F2E5-4E35-823B-6BCA510D687B}" type="presParOf" srcId="{BA727964-C2E3-4A7A-B30F-A6CF4939603D}" destId="{7DED0A22-70EB-48B6-A517-552D1E002E31}" srcOrd="14" destOrd="0" presId="urn:microsoft.com/office/officeart/2005/8/layout/radial5"/>
    <dgm:cxn modelId="{20ACD83D-CDAE-47ED-B405-C2E774367555}" type="presParOf" srcId="{BA727964-C2E3-4A7A-B30F-A6CF4939603D}" destId="{EEB89A75-5BBF-4618-A2BE-EC61445BC816}" srcOrd="15" destOrd="0" presId="urn:microsoft.com/office/officeart/2005/8/layout/radial5"/>
    <dgm:cxn modelId="{4E9D204D-528B-46E3-8EA3-4900AEE6A505}" type="presParOf" srcId="{EEB89A75-5BBF-4618-A2BE-EC61445BC816}" destId="{78E7CC2F-27F1-42A1-9795-00EFB64EB778}" srcOrd="0" destOrd="0" presId="urn:microsoft.com/office/officeart/2005/8/layout/radial5"/>
    <dgm:cxn modelId="{7B46D548-B317-499A-88B7-CD6F1F60F3E8}" type="presParOf" srcId="{BA727964-C2E3-4A7A-B30F-A6CF4939603D}" destId="{37F49202-B906-40F6-9559-201B642EE056}" srcOrd="16" destOrd="0" presId="urn:microsoft.com/office/officeart/2005/8/layout/radial5"/>
  </dgm:cxnLst>
  <dgm:bg/>
  <dgm:whole/>
  <dgm:extLst>
    <a:ext uri="http://schemas.microsoft.com/office/drawing/2008/diagram">
      <dsp:dataModelExt xmlns:dsp="http://schemas.microsoft.com/office/drawing/2008/diagram" xmlns="" relId="rId8"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284DDF5D-791E-4FE8-858E-35B06C3270B5}" type="doc">
      <dgm:prSet loTypeId="urn:microsoft.com/office/officeart/2005/8/layout/radial5" loCatId="cycle" qsTypeId="urn:microsoft.com/office/officeart/2005/8/quickstyle/simple1" qsCatId="simple" csTypeId="urn:microsoft.com/office/officeart/2005/8/colors/accent2_2" csCatId="accent2" phldr="1"/>
      <dgm:spPr/>
      <dgm:t>
        <a:bodyPr/>
        <a:lstStyle/>
        <a:p>
          <a:endParaRPr lang="tr-TR"/>
        </a:p>
      </dgm:t>
    </dgm:pt>
    <dgm:pt modelId="{D808E62F-CB73-42B6-B0A6-EB99E817D127}">
      <dgm:prSet phldrT="[Metin]"/>
      <dgm:spPr>
        <a:solidFill>
          <a:schemeClr val="accent4"/>
        </a:solidFill>
      </dgm:spPr>
      <dgm:t>
        <a:bodyPr/>
        <a:lstStyle/>
        <a:p>
          <a:r>
            <a:rPr lang="tr-TR" dirty="0" smtClean="0"/>
            <a:t>Marka Duyarlılığı</a:t>
          </a:r>
          <a:endParaRPr lang="tr-TR" dirty="0"/>
        </a:p>
      </dgm:t>
    </dgm:pt>
    <dgm:pt modelId="{A683B2B3-70AB-4C41-B4AB-920040F84B63}" type="parTrans" cxnId="{8096F0D7-D168-4B67-9E9E-C1B5AEE6F901}">
      <dgm:prSet/>
      <dgm:spPr/>
      <dgm:t>
        <a:bodyPr/>
        <a:lstStyle/>
        <a:p>
          <a:endParaRPr lang="tr-TR"/>
        </a:p>
      </dgm:t>
    </dgm:pt>
    <dgm:pt modelId="{1D5330C8-7606-4F5A-8246-0B777F1F47DA}" type="sibTrans" cxnId="{8096F0D7-D168-4B67-9E9E-C1B5AEE6F901}">
      <dgm:prSet/>
      <dgm:spPr/>
      <dgm:t>
        <a:bodyPr/>
        <a:lstStyle/>
        <a:p>
          <a:endParaRPr lang="tr-TR"/>
        </a:p>
      </dgm:t>
    </dgm:pt>
    <dgm:pt modelId="{C4008A8A-B146-462C-B31E-E91314460DD6}">
      <dgm:prSet phldrT="[Metin]" custT="1"/>
      <dgm:spPr/>
      <dgm:t>
        <a:bodyPr/>
        <a:lstStyle/>
        <a:p>
          <a:r>
            <a:rPr lang="tr-TR" sz="1800" dirty="0" smtClean="0"/>
            <a:t>Cinsiyet</a:t>
          </a:r>
          <a:endParaRPr lang="tr-TR" sz="1800" dirty="0"/>
        </a:p>
      </dgm:t>
    </dgm:pt>
    <dgm:pt modelId="{B6C16158-7545-4D8D-AC9C-A5296B81AFE4}" type="parTrans" cxnId="{499D2483-8351-49E9-830A-ADAD7DC94F30}">
      <dgm:prSet/>
      <dgm:spPr/>
      <dgm:t>
        <a:bodyPr/>
        <a:lstStyle/>
        <a:p>
          <a:endParaRPr lang="tr-TR"/>
        </a:p>
      </dgm:t>
    </dgm:pt>
    <dgm:pt modelId="{6D0B5C03-9859-4192-8574-B3FBAFB63D87}" type="sibTrans" cxnId="{499D2483-8351-49E9-830A-ADAD7DC94F30}">
      <dgm:prSet/>
      <dgm:spPr/>
      <dgm:t>
        <a:bodyPr/>
        <a:lstStyle/>
        <a:p>
          <a:endParaRPr lang="tr-TR"/>
        </a:p>
      </dgm:t>
    </dgm:pt>
    <dgm:pt modelId="{712452A5-EEBA-401D-BF65-77AC8BDAFD44}">
      <dgm:prSet phldrT="[Metin]" custT="1"/>
      <dgm:spPr/>
      <dgm:t>
        <a:bodyPr/>
        <a:lstStyle/>
        <a:p>
          <a:r>
            <a:rPr lang="tr-TR" sz="1800" dirty="0" smtClean="0"/>
            <a:t>Moda Yenilikçiliği</a:t>
          </a:r>
          <a:endParaRPr lang="tr-TR" sz="1800" dirty="0"/>
        </a:p>
      </dgm:t>
    </dgm:pt>
    <dgm:pt modelId="{7F9D5043-E397-45B4-9BB4-177739C4B63B}" type="parTrans" cxnId="{E3682481-070A-45DB-A2CD-EC159BD6A251}">
      <dgm:prSet/>
      <dgm:spPr/>
      <dgm:t>
        <a:bodyPr/>
        <a:lstStyle/>
        <a:p>
          <a:endParaRPr lang="tr-TR"/>
        </a:p>
      </dgm:t>
    </dgm:pt>
    <dgm:pt modelId="{D2F96973-72AA-4A5A-BD9F-9A8DC572C179}" type="sibTrans" cxnId="{E3682481-070A-45DB-A2CD-EC159BD6A251}">
      <dgm:prSet/>
      <dgm:spPr/>
      <dgm:t>
        <a:bodyPr/>
        <a:lstStyle/>
        <a:p>
          <a:endParaRPr lang="tr-TR"/>
        </a:p>
      </dgm:t>
    </dgm:pt>
    <dgm:pt modelId="{06719D71-1442-4FCB-8385-AB5317E795C2}">
      <dgm:prSet phldrT="[Metin]" custT="1"/>
      <dgm:spPr/>
      <dgm:t>
        <a:bodyPr/>
        <a:lstStyle/>
        <a:p>
          <a:r>
            <a:rPr lang="tr-TR" sz="2000" dirty="0" smtClean="0"/>
            <a:t>Yaş</a:t>
          </a:r>
          <a:endParaRPr lang="tr-TR" sz="2000" dirty="0"/>
        </a:p>
      </dgm:t>
    </dgm:pt>
    <dgm:pt modelId="{AF942064-02DA-4572-810C-BB811482F252}" type="parTrans" cxnId="{FD39E3DF-F176-4FAA-947C-954A8B769FD7}">
      <dgm:prSet/>
      <dgm:spPr/>
      <dgm:t>
        <a:bodyPr/>
        <a:lstStyle/>
        <a:p>
          <a:endParaRPr lang="tr-TR"/>
        </a:p>
      </dgm:t>
    </dgm:pt>
    <dgm:pt modelId="{C6CF3487-647C-4756-8F8A-850E45A24AD6}" type="sibTrans" cxnId="{FD39E3DF-F176-4FAA-947C-954A8B769FD7}">
      <dgm:prSet/>
      <dgm:spPr/>
      <dgm:t>
        <a:bodyPr/>
        <a:lstStyle/>
        <a:p>
          <a:endParaRPr lang="tr-TR"/>
        </a:p>
      </dgm:t>
    </dgm:pt>
    <dgm:pt modelId="{53337F85-5C67-4360-85D7-415F05D40400}">
      <dgm:prSet custT="1"/>
      <dgm:spPr/>
      <dgm:t>
        <a:bodyPr/>
        <a:lstStyle/>
        <a:p>
          <a:r>
            <a:rPr lang="tr-TR" sz="1600" dirty="0" smtClean="0"/>
            <a:t>Yaşıtların etkisi</a:t>
          </a:r>
          <a:endParaRPr lang="tr-TR" sz="1600" dirty="0"/>
        </a:p>
      </dgm:t>
    </dgm:pt>
    <dgm:pt modelId="{A366CDC2-1DBD-4DAC-BF09-1BE12D822D8B}" type="parTrans" cxnId="{0C94A2DF-47BC-4DD1-88CB-CF497732CAD1}">
      <dgm:prSet/>
      <dgm:spPr/>
      <dgm:t>
        <a:bodyPr/>
        <a:lstStyle/>
        <a:p>
          <a:endParaRPr lang="tr-TR"/>
        </a:p>
      </dgm:t>
    </dgm:pt>
    <dgm:pt modelId="{A1301916-5F83-4843-81B0-F1E70876CDB7}" type="sibTrans" cxnId="{0C94A2DF-47BC-4DD1-88CB-CF497732CAD1}">
      <dgm:prSet/>
      <dgm:spPr/>
      <dgm:t>
        <a:bodyPr/>
        <a:lstStyle/>
        <a:p>
          <a:endParaRPr lang="tr-TR"/>
        </a:p>
      </dgm:t>
    </dgm:pt>
    <dgm:pt modelId="{1645EF2D-3020-4D50-9DC4-2CACBEAEFC2C}">
      <dgm:prSet custT="1"/>
      <dgm:spPr/>
      <dgm:t>
        <a:bodyPr/>
        <a:lstStyle/>
        <a:p>
          <a:r>
            <a:rPr lang="tr-TR" sz="1600" dirty="0" smtClean="0"/>
            <a:t>Babanın marka duyarlılığı</a:t>
          </a:r>
          <a:endParaRPr lang="tr-TR" sz="1600" dirty="0"/>
        </a:p>
      </dgm:t>
    </dgm:pt>
    <dgm:pt modelId="{F443A7C4-51C6-4393-BF9E-F028E29C3FA8}" type="parTrans" cxnId="{2387CEB1-4550-4F91-9C9E-605486C50B53}">
      <dgm:prSet/>
      <dgm:spPr/>
      <dgm:t>
        <a:bodyPr/>
        <a:lstStyle/>
        <a:p>
          <a:endParaRPr lang="tr-TR"/>
        </a:p>
      </dgm:t>
    </dgm:pt>
    <dgm:pt modelId="{600CEC25-0FF8-4A4E-9FEA-541EE682161B}" type="sibTrans" cxnId="{2387CEB1-4550-4F91-9C9E-605486C50B53}">
      <dgm:prSet/>
      <dgm:spPr/>
      <dgm:t>
        <a:bodyPr/>
        <a:lstStyle/>
        <a:p>
          <a:endParaRPr lang="tr-TR"/>
        </a:p>
      </dgm:t>
    </dgm:pt>
    <dgm:pt modelId="{BA727964-C2E3-4A7A-B30F-A6CF4939603D}" type="pres">
      <dgm:prSet presAssocID="{284DDF5D-791E-4FE8-858E-35B06C3270B5}" presName="Name0" presStyleCnt="0">
        <dgm:presLayoutVars>
          <dgm:chMax val="1"/>
          <dgm:dir/>
          <dgm:animLvl val="ctr"/>
          <dgm:resizeHandles val="exact"/>
        </dgm:presLayoutVars>
      </dgm:prSet>
      <dgm:spPr/>
      <dgm:t>
        <a:bodyPr/>
        <a:lstStyle/>
        <a:p>
          <a:endParaRPr lang="tr-TR"/>
        </a:p>
      </dgm:t>
    </dgm:pt>
    <dgm:pt modelId="{EF9E09AC-7631-4EC8-83D0-D51D3B68A41A}" type="pres">
      <dgm:prSet presAssocID="{D808E62F-CB73-42B6-B0A6-EB99E817D127}" presName="centerShape" presStyleLbl="node0" presStyleIdx="0" presStyleCnt="1"/>
      <dgm:spPr/>
      <dgm:t>
        <a:bodyPr/>
        <a:lstStyle/>
        <a:p>
          <a:endParaRPr lang="tr-TR"/>
        </a:p>
      </dgm:t>
    </dgm:pt>
    <dgm:pt modelId="{A8BC9E1C-C65A-4B76-9F84-217FCE52D812}" type="pres">
      <dgm:prSet presAssocID="{B6C16158-7545-4D8D-AC9C-A5296B81AFE4}" presName="parTrans" presStyleLbl="sibTrans2D1" presStyleIdx="0" presStyleCnt="5" custAng="10800000" custLinFactNeighborX="16639" custLinFactNeighborY="17165"/>
      <dgm:spPr/>
      <dgm:t>
        <a:bodyPr/>
        <a:lstStyle/>
        <a:p>
          <a:endParaRPr lang="tr-TR"/>
        </a:p>
      </dgm:t>
    </dgm:pt>
    <dgm:pt modelId="{828B7407-53B0-4C3A-97FE-5417182D9880}" type="pres">
      <dgm:prSet presAssocID="{B6C16158-7545-4D8D-AC9C-A5296B81AFE4}" presName="connectorText" presStyleLbl="sibTrans2D1" presStyleIdx="0" presStyleCnt="5"/>
      <dgm:spPr/>
      <dgm:t>
        <a:bodyPr/>
        <a:lstStyle/>
        <a:p>
          <a:endParaRPr lang="tr-TR"/>
        </a:p>
      </dgm:t>
    </dgm:pt>
    <dgm:pt modelId="{723402A5-E8A6-4653-B6F4-AFC10D76C41F}" type="pres">
      <dgm:prSet presAssocID="{C4008A8A-B146-462C-B31E-E91314460DD6}" presName="node" presStyleLbl="node1" presStyleIdx="0" presStyleCnt="5">
        <dgm:presLayoutVars>
          <dgm:bulletEnabled val="1"/>
        </dgm:presLayoutVars>
      </dgm:prSet>
      <dgm:spPr/>
      <dgm:t>
        <a:bodyPr/>
        <a:lstStyle/>
        <a:p>
          <a:endParaRPr lang="tr-TR"/>
        </a:p>
      </dgm:t>
    </dgm:pt>
    <dgm:pt modelId="{8CC152BF-E471-4C77-BEAD-C9057D5CDAA6}" type="pres">
      <dgm:prSet presAssocID="{7F9D5043-E397-45B4-9BB4-177739C4B63B}" presName="parTrans" presStyleLbl="sibTrans2D1" presStyleIdx="1" presStyleCnt="5" custFlipVert="1" custFlipHor="1"/>
      <dgm:spPr/>
      <dgm:t>
        <a:bodyPr/>
        <a:lstStyle/>
        <a:p>
          <a:endParaRPr lang="tr-TR"/>
        </a:p>
      </dgm:t>
    </dgm:pt>
    <dgm:pt modelId="{7B9BB2B0-10A8-43B7-A5FD-D1F1DFD3EB64}" type="pres">
      <dgm:prSet presAssocID="{7F9D5043-E397-45B4-9BB4-177739C4B63B}" presName="connectorText" presStyleLbl="sibTrans2D1" presStyleIdx="1" presStyleCnt="5"/>
      <dgm:spPr/>
      <dgm:t>
        <a:bodyPr/>
        <a:lstStyle/>
        <a:p>
          <a:endParaRPr lang="tr-TR"/>
        </a:p>
      </dgm:t>
    </dgm:pt>
    <dgm:pt modelId="{00EB2C04-1ACF-418C-B883-FED3DDDC2AAB}" type="pres">
      <dgm:prSet presAssocID="{712452A5-EEBA-401D-BF65-77AC8BDAFD44}" presName="node" presStyleLbl="node1" presStyleIdx="1" presStyleCnt="5">
        <dgm:presLayoutVars>
          <dgm:bulletEnabled val="1"/>
        </dgm:presLayoutVars>
      </dgm:prSet>
      <dgm:spPr/>
      <dgm:t>
        <a:bodyPr/>
        <a:lstStyle/>
        <a:p>
          <a:endParaRPr lang="tr-TR"/>
        </a:p>
      </dgm:t>
    </dgm:pt>
    <dgm:pt modelId="{5A9CB4E5-938F-4006-8B2C-B1DCCC1FA370}" type="pres">
      <dgm:prSet presAssocID="{A366CDC2-1DBD-4DAC-BF09-1BE12D822D8B}" presName="parTrans" presStyleLbl="sibTrans2D1" presStyleIdx="2" presStyleCnt="5" custAng="10800000"/>
      <dgm:spPr/>
      <dgm:t>
        <a:bodyPr/>
        <a:lstStyle/>
        <a:p>
          <a:endParaRPr lang="tr-TR"/>
        </a:p>
      </dgm:t>
    </dgm:pt>
    <dgm:pt modelId="{EE2CA94E-E2B2-42C9-A11B-49C4F1D16516}" type="pres">
      <dgm:prSet presAssocID="{A366CDC2-1DBD-4DAC-BF09-1BE12D822D8B}" presName="connectorText" presStyleLbl="sibTrans2D1" presStyleIdx="2" presStyleCnt="5"/>
      <dgm:spPr/>
      <dgm:t>
        <a:bodyPr/>
        <a:lstStyle/>
        <a:p>
          <a:endParaRPr lang="tr-TR"/>
        </a:p>
      </dgm:t>
    </dgm:pt>
    <dgm:pt modelId="{DD9AD6AD-35D2-49B4-8D9D-733E87E90D31}" type="pres">
      <dgm:prSet presAssocID="{53337F85-5C67-4360-85D7-415F05D40400}" presName="node" presStyleLbl="node1" presStyleIdx="2" presStyleCnt="5">
        <dgm:presLayoutVars>
          <dgm:bulletEnabled val="1"/>
        </dgm:presLayoutVars>
      </dgm:prSet>
      <dgm:spPr/>
      <dgm:t>
        <a:bodyPr/>
        <a:lstStyle/>
        <a:p>
          <a:endParaRPr lang="tr-TR"/>
        </a:p>
      </dgm:t>
    </dgm:pt>
    <dgm:pt modelId="{4A46F279-F3C2-40A8-AC13-B3D97DC01B55}" type="pres">
      <dgm:prSet presAssocID="{F443A7C4-51C6-4393-BF9E-F028E29C3FA8}" presName="parTrans" presStyleLbl="sibTrans2D1" presStyleIdx="3" presStyleCnt="5" custAng="10800000"/>
      <dgm:spPr/>
      <dgm:t>
        <a:bodyPr/>
        <a:lstStyle/>
        <a:p>
          <a:endParaRPr lang="tr-TR"/>
        </a:p>
      </dgm:t>
    </dgm:pt>
    <dgm:pt modelId="{B98CB69A-8321-4B39-A97F-07AF5AA92309}" type="pres">
      <dgm:prSet presAssocID="{F443A7C4-51C6-4393-BF9E-F028E29C3FA8}" presName="connectorText" presStyleLbl="sibTrans2D1" presStyleIdx="3" presStyleCnt="5"/>
      <dgm:spPr/>
      <dgm:t>
        <a:bodyPr/>
        <a:lstStyle/>
        <a:p>
          <a:endParaRPr lang="tr-TR"/>
        </a:p>
      </dgm:t>
    </dgm:pt>
    <dgm:pt modelId="{10EDF8A4-2666-4BFE-9084-68F305D307A4}" type="pres">
      <dgm:prSet presAssocID="{1645EF2D-3020-4D50-9DC4-2CACBEAEFC2C}" presName="node" presStyleLbl="node1" presStyleIdx="3" presStyleCnt="5">
        <dgm:presLayoutVars>
          <dgm:bulletEnabled val="1"/>
        </dgm:presLayoutVars>
      </dgm:prSet>
      <dgm:spPr/>
      <dgm:t>
        <a:bodyPr/>
        <a:lstStyle/>
        <a:p>
          <a:endParaRPr lang="tr-TR"/>
        </a:p>
      </dgm:t>
    </dgm:pt>
    <dgm:pt modelId="{EEB89A75-5BBF-4618-A2BE-EC61445BC816}" type="pres">
      <dgm:prSet presAssocID="{AF942064-02DA-4572-810C-BB811482F252}" presName="parTrans" presStyleLbl="sibTrans2D1" presStyleIdx="4" presStyleCnt="5" custFlipVert="1" custFlipHor="1"/>
      <dgm:spPr/>
      <dgm:t>
        <a:bodyPr/>
        <a:lstStyle/>
        <a:p>
          <a:endParaRPr lang="tr-TR"/>
        </a:p>
      </dgm:t>
    </dgm:pt>
    <dgm:pt modelId="{78E7CC2F-27F1-42A1-9795-00EFB64EB778}" type="pres">
      <dgm:prSet presAssocID="{AF942064-02DA-4572-810C-BB811482F252}" presName="connectorText" presStyleLbl="sibTrans2D1" presStyleIdx="4" presStyleCnt="5"/>
      <dgm:spPr/>
      <dgm:t>
        <a:bodyPr/>
        <a:lstStyle/>
        <a:p>
          <a:endParaRPr lang="tr-TR"/>
        </a:p>
      </dgm:t>
    </dgm:pt>
    <dgm:pt modelId="{37F49202-B906-40F6-9559-201B642EE056}" type="pres">
      <dgm:prSet presAssocID="{06719D71-1442-4FCB-8385-AB5317E795C2}" presName="node" presStyleLbl="node1" presStyleIdx="4" presStyleCnt="5">
        <dgm:presLayoutVars>
          <dgm:bulletEnabled val="1"/>
        </dgm:presLayoutVars>
      </dgm:prSet>
      <dgm:spPr/>
      <dgm:t>
        <a:bodyPr/>
        <a:lstStyle/>
        <a:p>
          <a:endParaRPr lang="tr-TR"/>
        </a:p>
      </dgm:t>
    </dgm:pt>
  </dgm:ptLst>
  <dgm:cxnLst>
    <dgm:cxn modelId="{295126AC-88A8-4B58-A8B9-2A773353DE32}" type="presOf" srcId="{B6C16158-7545-4D8D-AC9C-A5296B81AFE4}" destId="{A8BC9E1C-C65A-4B76-9F84-217FCE52D812}" srcOrd="0" destOrd="0" presId="urn:microsoft.com/office/officeart/2005/8/layout/radial5"/>
    <dgm:cxn modelId="{E3682481-070A-45DB-A2CD-EC159BD6A251}" srcId="{D808E62F-CB73-42B6-B0A6-EB99E817D127}" destId="{712452A5-EEBA-401D-BF65-77AC8BDAFD44}" srcOrd="1" destOrd="0" parTransId="{7F9D5043-E397-45B4-9BB4-177739C4B63B}" sibTransId="{D2F96973-72AA-4A5A-BD9F-9A8DC572C179}"/>
    <dgm:cxn modelId="{6CDC6C05-E4DE-4782-BCE1-0BB368C258B2}" type="presOf" srcId="{F443A7C4-51C6-4393-BF9E-F028E29C3FA8}" destId="{4A46F279-F3C2-40A8-AC13-B3D97DC01B55}" srcOrd="0" destOrd="0" presId="urn:microsoft.com/office/officeart/2005/8/layout/radial5"/>
    <dgm:cxn modelId="{7B6F3EDB-780E-445B-B9B2-929D6B39184C}" type="presOf" srcId="{AF942064-02DA-4572-810C-BB811482F252}" destId="{EEB89A75-5BBF-4618-A2BE-EC61445BC816}" srcOrd="0" destOrd="0" presId="urn:microsoft.com/office/officeart/2005/8/layout/radial5"/>
    <dgm:cxn modelId="{F7E0CA5C-830A-4BE7-B901-DF033193B3A6}" type="presOf" srcId="{F443A7C4-51C6-4393-BF9E-F028E29C3FA8}" destId="{B98CB69A-8321-4B39-A97F-07AF5AA92309}" srcOrd="1" destOrd="0" presId="urn:microsoft.com/office/officeart/2005/8/layout/radial5"/>
    <dgm:cxn modelId="{D0569B68-03A0-400E-AE18-1DFCEC83576F}" type="presOf" srcId="{53337F85-5C67-4360-85D7-415F05D40400}" destId="{DD9AD6AD-35D2-49B4-8D9D-733E87E90D31}" srcOrd="0" destOrd="0" presId="urn:microsoft.com/office/officeart/2005/8/layout/radial5"/>
    <dgm:cxn modelId="{53E61EBD-FD3E-4D11-91A8-B45882AD7D65}" type="presOf" srcId="{AF942064-02DA-4572-810C-BB811482F252}" destId="{78E7CC2F-27F1-42A1-9795-00EFB64EB778}" srcOrd="1" destOrd="0" presId="urn:microsoft.com/office/officeart/2005/8/layout/radial5"/>
    <dgm:cxn modelId="{D716C1C0-BCD1-49F8-8A71-19C1DE2C7CB0}" type="presOf" srcId="{A366CDC2-1DBD-4DAC-BF09-1BE12D822D8B}" destId="{EE2CA94E-E2B2-42C9-A11B-49C4F1D16516}" srcOrd="1" destOrd="0" presId="urn:microsoft.com/office/officeart/2005/8/layout/radial5"/>
    <dgm:cxn modelId="{BB6FFB63-4F5B-48EE-A73F-9F5C6486D142}" type="presOf" srcId="{A366CDC2-1DBD-4DAC-BF09-1BE12D822D8B}" destId="{5A9CB4E5-938F-4006-8B2C-B1DCCC1FA370}" srcOrd="0" destOrd="0" presId="urn:microsoft.com/office/officeart/2005/8/layout/radial5"/>
    <dgm:cxn modelId="{716537B9-5181-4864-97B6-FD2506574B13}" type="presOf" srcId="{06719D71-1442-4FCB-8385-AB5317E795C2}" destId="{37F49202-B906-40F6-9559-201B642EE056}" srcOrd="0" destOrd="0" presId="urn:microsoft.com/office/officeart/2005/8/layout/radial5"/>
    <dgm:cxn modelId="{499D2483-8351-49E9-830A-ADAD7DC94F30}" srcId="{D808E62F-CB73-42B6-B0A6-EB99E817D127}" destId="{C4008A8A-B146-462C-B31E-E91314460DD6}" srcOrd="0" destOrd="0" parTransId="{B6C16158-7545-4D8D-AC9C-A5296B81AFE4}" sibTransId="{6D0B5C03-9859-4192-8574-B3FBAFB63D87}"/>
    <dgm:cxn modelId="{08A4B92F-A431-41E5-96AE-D6AF58200515}" type="presOf" srcId="{C4008A8A-B146-462C-B31E-E91314460DD6}" destId="{723402A5-E8A6-4653-B6F4-AFC10D76C41F}" srcOrd="0" destOrd="0" presId="urn:microsoft.com/office/officeart/2005/8/layout/radial5"/>
    <dgm:cxn modelId="{ADC3222B-A021-468B-8A33-6AFF661C1B95}" type="presOf" srcId="{1645EF2D-3020-4D50-9DC4-2CACBEAEFC2C}" destId="{10EDF8A4-2666-4BFE-9084-68F305D307A4}" srcOrd="0" destOrd="0" presId="urn:microsoft.com/office/officeart/2005/8/layout/radial5"/>
    <dgm:cxn modelId="{3D154E11-E174-4B01-B7D2-CE9804C7FE2B}" type="presOf" srcId="{7F9D5043-E397-45B4-9BB4-177739C4B63B}" destId="{7B9BB2B0-10A8-43B7-A5FD-D1F1DFD3EB64}" srcOrd="1" destOrd="0" presId="urn:microsoft.com/office/officeart/2005/8/layout/radial5"/>
    <dgm:cxn modelId="{06697EB1-D592-4ABA-A291-A88C2C908103}" type="presOf" srcId="{284DDF5D-791E-4FE8-858E-35B06C3270B5}" destId="{BA727964-C2E3-4A7A-B30F-A6CF4939603D}" srcOrd="0" destOrd="0" presId="urn:microsoft.com/office/officeart/2005/8/layout/radial5"/>
    <dgm:cxn modelId="{2387CEB1-4550-4F91-9C9E-605486C50B53}" srcId="{D808E62F-CB73-42B6-B0A6-EB99E817D127}" destId="{1645EF2D-3020-4D50-9DC4-2CACBEAEFC2C}" srcOrd="3" destOrd="0" parTransId="{F443A7C4-51C6-4393-BF9E-F028E29C3FA8}" sibTransId="{600CEC25-0FF8-4A4E-9FEA-541EE682161B}"/>
    <dgm:cxn modelId="{2802F39C-6815-4436-B6E6-BF3EA9D99DE2}" type="presOf" srcId="{712452A5-EEBA-401D-BF65-77AC8BDAFD44}" destId="{00EB2C04-1ACF-418C-B883-FED3DDDC2AAB}" srcOrd="0" destOrd="0" presId="urn:microsoft.com/office/officeart/2005/8/layout/radial5"/>
    <dgm:cxn modelId="{FD39E3DF-F176-4FAA-947C-954A8B769FD7}" srcId="{D808E62F-CB73-42B6-B0A6-EB99E817D127}" destId="{06719D71-1442-4FCB-8385-AB5317E795C2}" srcOrd="4" destOrd="0" parTransId="{AF942064-02DA-4572-810C-BB811482F252}" sibTransId="{C6CF3487-647C-4756-8F8A-850E45A24AD6}"/>
    <dgm:cxn modelId="{8096F0D7-D168-4B67-9E9E-C1B5AEE6F901}" srcId="{284DDF5D-791E-4FE8-858E-35B06C3270B5}" destId="{D808E62F-CB73-42B6-B0A6-EB99E817D127}" srcOrd="0" destOrd="0" parTransId="{A683B2B3-70AB-4C41-B4AB-920040F84B63}" sibTransId="{1D5330C8-7606-4F5A-8246-0B777F1F47DA}"/>
    <dgm:cxn modelId="{A697AE56-7E2E-43CA-A7CC-C3CB732B64FF}" type="presOf" srcId="{D808E62F-CB73-42B6-B0A6-EB99E817D127}" destId="{EF9E09AC-7631-4EC8-83D0-D51D3B68A41A}" srcOrd="0" destOrd="0" presId="urn:microsoft.com/office/officeart/2005/8/layout/radial5"/>
    <dgm:cxn modelId="{96FFBD7C-C5A6-402F-A37F-F00D668138D3}" type="presOf" srcId="{7F9D5043-E397-45B4-9BB4-177739C4B63B}" destId="{8CC152BF-E471-4C77-BEAD-C9057D5CDAA6}" srcOrd="0" destOrd="0" presId="urn:microsoft.com/office/officeart/2005/8/layout/radial5"/>
    <dgm:cxn modelId="{0C94A2DF-47BC-4DD1-88CB-CF497732CAD1}" srcId="{D808E62F-CB73-42B6-B0A6-EB99E817D127}" destId="{53337F85-5C67-4360-85D7-415F05D40400}" srcOrd="2" destOrd="0" parTransId="{A366CDC2-1DBD-4DAC-BF09-1BE12D822D8B}" sibTransId="{A1301916-5F83-4843-81B0-F1E70876CDB7}"/>
    <dgm:cxn modelId="{BFB97759-E129-4B51-8F23-4A3D43FC14D6}" type="presOf" srcId="{B6C16158-7545-4D8D-AC9C-A5296B81AFE4}" destId="{828B7407-53B0-4C3A-97FE-5417182D9880}" srcOrd="1" destOrd="0" presId="urn:microsoft.com/office/officeart/2005/8/layout/radial5"/>
    <dgm:cxn modelId="{92E7BF5C-A7A7-4F36-B7A1-4F210C2E7B37}" type="presParOf" srcId="{BA727964-C2E3-4A7A-B30F-A6CF4939603D}" destId="{EF9E09AC-7631-4EC8-83D0-D51D3B68A41A}" srcOrd="0" destOrd="0" presId="urn:microsoft.com/office/officeart/2005/8/layout/radial5"/>
    <dgm:cxn modelId="{15390FF0-6742-456A-8205-DE8C41E22DE3}" type="presParOf" srcId="{BA727964-C2E3-4A7A-B30F-A6CF4939603D}" destId="{A8BC9E1C-C65A-4B76-9F84-217FCE52D812}" srcOrd="1" destOrd="0" presId="urn:microsoft.com/office/officeart/2005/8/layout/radial5"/>
    <dgm:cxn modelId="{8AD78FA4-D2C5-43DF-AE98-C931D62A04BC}" type="presParOf" srcId="{A8BC9E1C-C65A-4B76-9F84-217FCE52D812}" destId="{828B7407-53B0-4C3A-97FE-5417182D9880}" srcOrd="0" destOrd="0" presId="urn:microsoft.com/office/officeart/2005/8/layout/radial5"/>
    <dgm:cxn modelId="{0DDD9636-BC35-4674-B0F7-DDD5B0BDAE45}" type="presParOf" srcId="{BA727964-C2E3-4A7A-B30F-A6CF4939603D}" destId="{723402A5-E8A6-4653-B6F4-AFC10D76C41F}" srcOrd="2" destOrd="0" presId="urn:microsoft.com/office/officeart/2005/8/layout/radial5"/>
    <dgm:cxn modelId="{1F31D0A1-B09B-42D6-9FA2-16D3A8415694}" type="presParOf" srcId="{BA727964-C2E3-4A7A-B30F-A6CF4939603D}" destId="{8CC152BF-E471-4C77-BEAD-C9057D5CDAA6}" srcOrd="3" destOrd="0" presId="urn:microsoft.com/office/officeart/2005/8/layout/radial5"/>
    <dgm:cxn modelId="{A3D47698-4659-44F6-9629-43A68317B801}" type="presParOf" srcId="{8CC152BF-E471-4C77-BEAD-C9057D5CDAA6}" destId="{7B9BB2B0-10A8-43B7-A5FD-D1F1DFD3EB64}" srcOrd="0" destOrd="0" presId="urn:microsoft.com/office/officeart/2005/8/layout/radial5"/>
    <dgm:cxn modelId="{EBCE503C-4A5A-441D-B9E1-C4E39C700995}" type="presParOf" srcId="{BA727964-C2E3-4A7A-B30F-A6CF4939603D}" destId="{00EB2C04-1ACF-418C-B883-FED3DDDC2AAB}" srcOrd="4" destOrd="0" presId="urn:microsoft.com/office/officeart/2005/8/layout/radial5"/>
    <dgm:cxn modelId="{BAE6AE04-8515-4959-9BF8-0AFE6674672E}" type="presParOf" srcId="{BA727964-C2E3-4A7A-B30F-A6CF4939603D}" destId="{5A9CB4E5-938F-4006-8B2C-B1DCCC1FA370}" srcOrd="5" destOrd="0" presId="urn:microsoft.com/office/officeart/2005/8/layout/radial5"/>
    <dgm:cxn modelId="{92EF72B0-16D1-4205-BC39-E13F332C1877}" type="presParOf" srcId="{5A9CB4E5-938F-4006-8B2C-B1DCCC1FA370}" destId="{EE2CA94E-E2B2-42C9-A11B-49C4F1D16516}" srcOrd="0" destOrd="0" presId="urn:microsoft.com/office/officeart/2005/8/layout/radial5"/>
    <dgm:cxn modelId="{F4C2EE5C-B496-4230-963D-55C2F0E81153}" type="presParOf" srcId="{BA727964-C2E3-4A7A-B30F-A6CF4939603D}" destId="{DD9AD6AD-35D2-49B4-8D9D-733E87E90D31}" srcOrd="6" destOrd="0" presId="urn:microsoft.com/office/officeart/2005/8/layout/radial5"/>
    <dgm:cxn modelId="{5C188468-D89E-44F4-9FF9-62857AC72210}" type="presParOf" srcId="{BA727964-C2E3-4A7A-B30F-A6CF4939603D}" destId="{4A46F279-F3C2-40A8-AC13-B3D97DC01B55}" srcOrd="7" destOrd="0" presId="urn:microsoft.com/office/officeart/2005/8/layout/radial5"/>
    <dgm:cxn modelId="{0329DB51-E476-43E5-A5BF-56F89B9FBF73}" type="presParOf" srcId="{4A46F279-F3C2-40A8-AC13-B3D97DC01B55}" destId="{B98CB69A-8321-4B39-A97F-07AF5AA92309}" srcOrd="0" destOrd="0" presId="urn:microsoft.com/office/officeart/2005/8/layout/radial5"/>
    <dgm:cxn modelId="{FED42F11-4822-4B5B-88EF-B34D3FBB964B}" type="presParOf" srcId="{BA727964-C2E3-4A7A-B30F-A6CF4939603D}" destId="{10EDF8A4-2666-4BFE-9084-68F305D307A4}" srcOrd="8" destOrd="0" presId="urn:microsoft.com/office/officeart/2005/8/layout/radial5"/>
    <dgm:cxn modelId="{99571593-E5EE-43D3-9438-B852E0E2E2A0}" type="presParOf" srcId="{BA727964-C2E3-4A7A-B30F-A6CF4939603D}" destId="{EEB89A75-5BBF-4618-A2BE-EC61445BC816}" srcOrd="9" destOrd="0" presId="urn:microsoft.com/office/officeart/2005/8/layout/radial5"/>
    <dgm:cxn modelId="{03EF46F4-7DD1-4EA0-AFCD-53E8DA437526}" type="presParOf" srcId="{EEB89A75-5BBF-4618-A2BE-EC61445BC816}" destId="{78E7CC2F-27F1-42A1-9795-00EFB64EB778}" srcOrd="0" destOrd="0" presId="urn:microsoft.com/office/officeart/2005/8/layout/radial5"/>
    <dgm:cxn modelId="{84A5F0DF-03A2-4B06-A6CC-7B6ECB94D049}" type="presParOf" srcId="{BA727964-C2E3-4A7A-B30F-A6CF4939603D}" destId="{37F49202-B906-40F6-9559-201B642EE056}" srcOrd="10" destOrd="0" presId="urn:microsoft.com/office/officeart/2005/8/layout/radial5"/>
  </dgm:cxnLst>
  <dgm:bg/>
  <dgm:whole/>
  <dgm:extLst>
    <a:ext uri="http://schemas.microsoft.com/office/drawing/2008/diagram">
      <dsp:dataModelExt xmlns:dsp="http://schemas.microsoft.com/office/drawing/2008/diagram" xmlns="" relId="rId8"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284DDF5D-791E-4FE8-858E-35B06C3270B5}" type="doc">
      <dgm:prSet loTypeId="urn:microsoft.com/office/officeart/2005/8/layout/radial5" loCatId="cycle" qsTypeId="urn:microsoft.com/office/officeart/2005/8/quickstyle/simple1" qsCatId="simple" csTypeId="urn:microsoft.com/office/officeart/2005/8/colors/accent3_2" csCatId="accent3" phldr="1"/>
      <dgm:spPr/>
      <dgm:t>
        <a:bodyPr/>
        <a:lstStyle/>
        <a:p>
          <a:endParaRPr lang="tr-TR"/>
        </a:p>
      </dgm:t>
    </dgm:pt>
    <dgm:pt modelId="{D808E62F-CB73-42B6-B0A6-EB99E817D127}">
      <dgm:prSet phldrT="[Metin]"/>
      <dgm:spPr>
        <a:solidFill>
          <a:schemeClr val="accent4"/>
        </a:solidFill>
      </dgm:spPr>
      <dgm:t>
        <a:bodyPr/>
        <a:lstStyle/>
        <a:p>
          <a:r>
            <a:rPr lang="tr-TR" dirty="0" smtClean="0"/>
            <a:t>Marka Duyarlılığı</a:t>
          </a:r>
          <a:endParaRPr lang="tr-TR" dirty="0"/>
        </a:p>
      </dgm:t>
    </dgm:pt>
    <dgm:pt modelId="{A683B2B3-70AB-4C41-B4AB-920040F84B63}" type="parTrans" cxnId="{8096F0D7-D168-4B67-9E9E-C1B5AEE6F901}">
      <dgm:prSet/>
      <dgm:spPr/>
      <dgm:t>
        <a:bodyPr/>
        <a:lstStyle/>
        <a:p>
          <a:endParaRPr lang="tr-TR"/>
        </a:p>
      </dgm:t>
    </dgm:pt>
    <dgm:pt modelId="{1D5330C8-7606-4F5A-8246-0B777F1F47DA}" type="sibTrans" cxnId="{8096F0D7-D168-4B67-9E9E-C1B5AEE6F901}">
      <dgm:prSet/>
      <dgm:spPr/>
      <dgm:t>
        <a:bodyPr/>
        <a:lstStyle/>
        <a:p>
          <a:endParaRPr lang="tr-TR"/>
        </a:p>
      </dgm:t>
    </dgm:pt>
    <dgm:pt modelId="{C4008A8A-B146-462C-B31E-E91314460DD6}">
      <dgm:prSet phldrT="[Metin]" custT="1"/>
      <dgm:spPr/>
      <dgm:t>
        <a:bodyPr/>
        <a:lstStyle/>
        <a:p>
          <a:r>
            <a:rPr lang="tr-TR" sz="1800" dirty="0" smtClean="0"/>
            <a:t>Harçlık</a:t>
          </a:r>
          <a:endParaRPr lang="tr-TR" sz="1800" dirty="0"/>
        </a:p>
      </dgm:t>
    </dgm:pt>
    <dgm:pt modelId="{B6C16158-7545-4D8D-AC9C-A5296B81AFE4}" type="parTrans" cxnId="{499D2483-8351-49E9-830A-ADAD7DC94F30}">
      <dgm:prSet/>
      <dgm:spPr/>
      <dgm:t>
        <a:bodyPr/>
        <a:lstStyle/>
        <a:p>
          <a:endParaRPr lang="tr-TR"/>
        </a:p>
      </dgm:t>
    </dgm:pt>
    <dgm:pt modelId="{6D0B5C03-9859-4192-8574-B3FBAFB63D87}" type="sibTrans" cxnId="{499D2483-8351-49E9-830A-ADAD7DC94F30}">
      <dgm:prSet/>
      <dgm:spPr/>
      <dgm:t>
        <a:bodyPr/>
        <a:lstStyle/>
        <a:p>
          <a:endParaRPr lang="tr-TR"/>
        </a:p>
      </dgm:t>
    </dgm:pt>
    <dgm:pt modelId="{712452A5-EEBA-401D-BF65-77AC8BDAFD44}">
      <dgm:prSet phldrT="[Metin]" custT="1"/>
      <dgm:spPr/>
      <dgm:t>
        <a:bodyPr/>
        <a:lstStyle/>
        <a:p>
          <a:r>
            <a:rPr lang="tr-TR" sz="1800" dirty="0" smtClean="0"/>
            <a:t>Kazanç</a:t>
          </a:r>
          <a:endParaRPr lang="tr-TR" sz="1800" dirty="0"/>
        </a:p>
      </dgm:t>
    </dgm:pt>
    <dgm:pt modelId="{7F9D5043-E397-45B4-9BB4-177739C4B63B}" type="parTrans" cxnId="{E3682481-070A-45DB-A2CD-EC159BD6A251}">
      <dgm:prSet/>
      <dgm:spPr/>
      <dgm:t>
        <a:bodyPr/>
        <a:lstStyle/>
        <a:p>
          <a:endParaRPr lang="tr-TR"/>
        </a:p>
      </dgm:t>
    </dgm:pt>
    <dgm:pt modelId="{D2F96973-72AA-4A5A-BD9F-9A8DC572C179}" type="sibTrans" cxnId="{E3682481-070A-45DB-A2CD-EC159BD6A251}">
      <dgm:prSet/>
      <dgm:spPr/>
      <dgm:t>
        <a:bodyPr/>
        <a:lstStyle/>
        <a:p>
          <a:endParaRPr lang="tr-TR"/>
        </a:p>
      </dgm:t>
    </dgm:pt>
    <dgm:pt modelId="{06719D71-1442-4FCB-8385-AB5317E795C2}">
      <dgm:prSet phldrT="[Metin]" custT="1"/>
      <dgm:spPr/>
      <dgm:t>
        <a:bodyPr/>
        <a:lstStyle/>
        <a:p>
          <a:r>
            <a:rPr lang="tr-TR" sz="2000" dirty="0" smtClean="0"/>
            <a:t>Yaş</a:t>
          </a:r>
          <a:endParaRPr lang="tr-TR" sz="2000" dirty="0"/>
        </a:p>
      </dgm:t>
    </dgm:pt>
    <dgm:pt modelId="{AF942064-02DA-4572-810C-BB811482F252}" type="parTrans" cxnId="{FD39E3DF-F176-4FAA-947C-954A8B769FD7}">
      <dgm:prSet/>
      <dgm:spPr/>
      <dgm:t>
        <a:bodyPr/>
        <a:lstStyle/>
        <a:p>
          <a:endParaRPr lang="tr-TR"/>
        </a:p>
      </dgm:t>
    </dgm:pt>
    <dgm:pt modelId="{C6CF3487-647C-4756-8F8A-850E45A24AD6}" type="sibTrans" cxnId="{FD39E3DF-F176-4FAA-947C-954A8B769FD7}">
      <dgm:prSet/>
      <dgm:spPr/>
      <dgm:t>
        <a:bodyPr/>
        <a:lstStyle/>
        <a:p>
          <a:endParaRPr lang="tr-TR"/>
        </a:p>
      </dgm:t>
    </dgm:pt>
    <dgm:pt modelId="{53337F85-5C67-4360-85D7-415F05D40400}">
      <dgm:prSet custT="1"/>
      <dgm:spPr/>
      <dgm:t>
        <a:bodyPr/>
        <a:lstStyle/>
        <a:p>
          <a:r>
            <a:rPr lang="tr-TR" sz="1400" dirty="0" smtClean="0"/>
            <a:t>Toplumsal kabul</a:t>
          </a:r>
          <a:endParaRPr lang="tr-TR" sz="1400" dirty="0"/>
        </a:p>
      </dgm:t>
    </dgm:pt>
    <dgm:pt modelId="{A366CDC2-1DBD-4DAC-BF09-1BE12D822D8B}" type="parTrans" cxnId="{0C94A2DF-47BC-4DD1-88CB-CF497732CAD1}">
      <dgm:prSet/>
      <dgm:spPr/>
      <dgm:t>
        <a:bodyPr/>
        <a:lstStyle/>
        <a:p>
          <a:endParaRPr lang="tr-TR"/>
        </a:p>
      </dgm:t>
    </dgm:pt>
    <dgm:pt modelId="{A1301916-5F83-4843-81B0-F1E70876CDB7}" type="sibTrans" cxnId="{0C94A2DF-47BC-4DD1-88CB-CF497732CAD1}">
      <dgm:prSet/>
      <dgm:spPr/>
      <dgm:t>
        <a:bodyPr/>
        <a:lstStyle/>
        <a:p>
          <a:endParaRPr lang="tr-TR"/>
        </a:p>
      </dgm:t>
    </dgm:pt>
    <dgm:pt modelId="{1645EF2D-3020-4D50-9DC4-2CACBEAEFC2C}">
      <dgm:prSet custT="1"/>
      <dgm:spPr/>
      <dgm:t>
        <a:bodyPr/>
        <a:lstStyle/>
        <a:p>
          <a:r>
            <a:rPr lang="tr-TR" sz="1600" dirty="0" err="1" smtClean="0"/>
            <a:t>Anneninmarka</a:t>
          </a:r>
          <a:r>
            <a:rPr lang="tr-TR" sz="1600" dirty="0" smtClean="0"/>
            <a:t> duyarlılığı</a:t>
          </a:r>
          <a:endParaRPr lang="tr-TR" sz="1600" dirty="0"/>
        </a:p>
      </dgm:t>
    </dgm:pt>
    <dgm:pt modelId="{F443A7C4-51C6-4393-BF9E-F028E29C3FA8}" type="parTrans" cxnId="{2387CEB1-4550-4F91-9C9E-605486C50B53}">
      <dgm:prSet/>
      <dgm:spPr/>
      <dgm:t>
        <a:bodyPr/>
        <a:lstStyle/>
        <a:p>
          <a:endParaRPr lang="tr-TR"/>
        </a:p>
      </dgm:t>
    </dgm:pt>
    <dgm:pt modelId="{600CEC25-0FF8-4A4E-9FEA-541EE682161B}" type="sibTrans" cxnId="{2387CEB1-4550-4F91-9C9E-605486C50B53}">
      <dgm:prSet/>
      <dgm:spPr/>
      <dgm:t>
        <a:bodyPr/>
        <a:lstStyle/>
        <a:p>
          <a:endParaRPr lang="tr-TR"/>
        </a:p>
      </dgm:t>
    </dgm:pt>
    <dgm:pt modelId="{BA727964-C2E3-4A7A-B30F-A6CF4939603D}" type="pres">
      <dgm:prSet presAssocID="{284DDF5D-791E-4FE8-858E-35B06C3270B5}" presName="Name0" presStyleCnt="0">
        <dgm:presLayoutVars>
          <dgm:chMax val="1"/>
          <dgm:dir/>
          <dgm:animLvl val="ctr"/>
          <dgm:resizeHandles val="exact"/>
        </dgm:presLayoutVars>
      </dgm:prSet>
      <dgm:spPr/>
      <dgm:t>
        <a:bodyPr/>
        <a:lstStyle/>
        <a:p>
          <a:endParaRPr lang="tr-TR"/>
        </a:p>
      </dgm:t>
    </dgm:pt>
    <dgm:pt modelId="{EF9E09AC-7631-4EC8-83D0-D51D3B68A41A}" type="pres">
      <dgm:prSet presAssocID="{D808E62F-CB73-42B6-B0A6-EB99E817D127}" presName="centerShape" presStyleLbl="node0" presStyleIdx="0" presStyleCnt="1"/>
      <dgm:spPr/>
      <dgm:t>
        <a:bodyPr/>
        <a:lstStyle/>
        <a:p>
          <a:endParaRPr lang="tr-TR"/>
        </a:p>
      </dgm:t>
    </dgm:pt>
    <dgm:pt modelId="{A8BC9E1C-C65A-4B76-9F84-217FCE52D812}" type="pres">
      <dgm:prSet presAssocID="{B6C16158-7545-4D8D-AC9C-A5296B81AFE4}" presName="parTrans" presStyleLbl="sibTrans2D1" presStyleIdx="0" presStyleCnt="5" custAng="10800000" custLinFactNeighborX="16639" custLinFactNeighborY="17165"/>
      <dgm:spPr/>
      <dgm:t>
        <a:bodyPr/>
        <a:lstStyle/>
        <a:p>
          <a:endParaRPr lang="tr-TR"/>
        </a:p>
      </dgm:t>
    </dgm:pt>
    <dgm:pt modelId="{828B7407-53B0-4C3A-97FE-5417182D9880}" type="pres">
      <dgm:prSet presAssocID="{B6C16158-7545-4D8D-AC9C-A5296B81AFE4}" presName="connectorText" presStyleLbl="sibTrans2D1" presStyleIdx="0" presStyleCnt="5"/>
      <dgm:spPr/>
      <dgm:t>
        <a:bodyPr/>
        <a:lstStyle/>
        <a:p>
          <a:endParaRPr lang="tr-TR"/>
        </a:p>
      </dgm:t>
    </dgm:pt>
    <dgm:pt modelId="{723402A5-E8A6-4653-B6F4-AFC10D76C41F}" type="pres">
      <dgm:prSet presAssocID="{C4008A8A-B146-462C-B31E-E91314460DD6}" presName="node" presStyleLbl="node1" presStyleIdx="0" presStyleCnt="5">
        <dgm:presLayoutVars>
          <dgm:bulletEnabled val="1"/>
        </dgm:presLayoutVars>
      </dgm:prSet>
      <dgm:spPr/>
      <dgm:t>
        <a:bodyPr/>
        <a:lstStyle/>
        <a:p>
          <a:endParaRPr lang="tr-TR"/>
        </a:p>
      </dgm:t>
    </dgm:pt>
    <dgm:pt modelId="{8CC152BF-E471-4C77-BEAD-C9057D5CDAA6}" type="pres">
      <dgm:prSet presAssocID="{7F9D5043-E397-45B4-9BB4-177739C4B63B}" presName="parTrans" presStyleLbl="sibTrans2D1" presStyleIdx="1" presStyleCnt="5" custFlipVert="1" custFlipHor="1"/>
      <dgm:spPr/>
      <dgm:t>
        <a:bodyPr/>
        <a:lstStyle/>
        <a:p>
          <a:endParaRPr lang="tr-TR"/>
        </a:p>
      </dgm:t>
    </dgm:pt>
    <dgm:pt modelId="{7B9BB2B0-10A8-43B7-A5FD-D1F1DFD3EB64}" type="pres">
      <dgm:prSet presAssocID="{7F9D5043-E397-45B4-9BB4-177739C4B63B}" presName="connectorText" presStyleLbl="sibTrans2D1" presStyleIdx="1" presStyleCnt="5"/>
      <dgm:spPr/>
      <dgm:t>
        <a:bodyPr/>
        <a:lstStyle/>
        <a:p>
          <a:endParaRPr lang="tr-TR"/>
        </a:p>
      </dgm:t>
    </dgm:pt>
    <dgm:pt modelId="{00EB2C04-1ACF-418C-B883-FED3DDDC2AAB}" type="pres">
      <dgm:prSet presAssocID="{712452A5-EEBA-401D-BF65-77AC8BDAFD44}" presName="node" presStyleLbl="node1" presStyleIdx="1" presStyleCnt="5">
        <dgm:presLayoutVars>
          <dgm:bulletEnabled val="1"/>
        </dgm:presLayoutVars>
      </dgm:prSet>
      <dgm:spPr/>
      <dgm:t>
        <a:bodyPr/>
        <a:lstStyle/>
        <a:p>
          <a:endParaRPr lang="tr-TR"/>
        </a:p>
      </dgm:t>
    </dgm:pt>
    <dgm:pt modelId="{5A9CB4E5-938F-4006-8B2C-B1DCCC1FA370}" type="pres">
      <dgm:prSet presAssocID="{A366CDC2-1DBD-4DAC-BF09-1BE12D822D8B}" presName="parTrans" presStyleLbl="sibTrans2D1" presStyleIdx="2" presStyleCnt="5" custAng="10800000"/>
      <dgm:spPr/>
      <dgm:t>
        <a:bodyPr/>
        <a:lstStyle/>
        <a:p>
          <a:endParaRPr lang="tr-TR"/>
        </a:p>
      </dgm:t>
    </dgm:pt>
    <dgm:pt modelId="{EE2CA94E-E2B2-42C9-A11B-49C4F1D16516}" type="pres">
      <dgm:prSet presAssocID="{A366CDC2-1DBD-4DAC-BF09-1BE12D822D8B}" presName="connectorText" presStyleLbl="sibTrans2D1" presStyleIdx="2" presStyleCnt="5"/>
      <dgm:spPr/>
      <dgm:t>
        <a:bodyPr/>
        <a:lstStyle/>
        <a:p>
          <a:endParaRPr lang="tr-TR"/>
        </a:p>
      </dgm:t>
    </dgm:pt>
    <dgm:pt modelId="{DD9AD6AD-35D2-49B4-8D9D-733E87E90D31}" type="pres">
      <dgm:prSet presAssocID="{53337F85-5C67-4360-85D7-415F05D40400}" presName="node" presStyleLbl="node1" presStyleIdx="2" presStyleCnt="5">
        <dgm:presLayoutVars>
          <dgm:bulletEnabled val="1"/>
        </dgm:presLayoutVars>
      </dgm:prSet>
      <dgm:spPr/>
      <dgm:t>
        <a:bodyPr/>
        <a:lstStyle/>
        <a:p>
          <a:endParaRPr lang="tr-TR"/>
        </a:p>
      </dgm:t>
    </dgm:pt>
    <dgm:pt modelId="{4A46F279-F3C2-40A8-AC13-B3D97DC01B55}" type="pres">
      <dgm:prSet presAssocID="{F443A7C4-51C6-4393-BF9E-F028E29C3FA8}" presName="parTrans" presStyleLbl="sibTrans2D1" presStyleIdx="3" presStyleCnt="5" custAng="10800000"/>
      <dgm:spPr/>
      <dgm:t>
        <a:bodyPr/>
        <a:lstStyle/>
        <a:p>
          <a:endParaRPr lang="tr-TR"/>
        </a:p>
      </dgm:t>
    </dgm:pt>
    <dgm:pt modelId="{B98CB69A-8321-4B39-A97F-07AF5AA92309}" type="pres">
      <dgm:prSet presAssocID="{F443A7C4-51C6-4393-BF9E-F028E29C3FA8}" presName="connectorText" presStyleLbl="sibTrans2D1" presStyleIdx="3" presStyleCnt="5"/>
      <dgm:spPr/>
      <dgm:t>
        <a:bodyPr/>
        <a:lstStyle/>
        <a:p>
          <a:endParaRPr lang="tr-TR"/>
        </a:p>
      </dgm:t>
    </dgm:pt>
    <dgm:pt modelId="{10EDF8A4-2666-4BFE-9084-68F305D307A4}" type="pres">
      <dgm:prSet presAssocID="{1645EF2D-3020-4D50-9DC4-2CACBEAEFC2C}" presName="node" presStyleLbl="node1" presStyleIdx="3" presStyleCnt="5">
        <dgm:presLayoutVars>
          <dgm:bulletEnabled val="1"/>
        </dgm:presLayoutVars>
      </dgm:prSet>
      <dgm:spPr/>
      <dgm:t>
        <a:bodyPr/>
        <a:lstStyle/>
        <a:p>
          <a:endParaRPr lang="tr-TR"/>
        </a:p>
      </dgm:t>
    </dgm:pt>
    <dgm:pt modelId="{EEB89A75-5BBF-4618-A2BE-EC61445BC816}" type="pres">
      <dgm:prSet presAssocID="{AF942064-02DA-4572-810C-BB811482F252}" presName="parTrans" presStyleLbl="sibTrans2D1" presStyleIdx="4" presStyleCnt="5" custFlipVert="1" custFlipHor="1"/>
      <dgm:spPr/>
      <dgm:t>
        <a:bodyPr/>
        <a:lstStyle/>
        <a:p>
          <a:endParaRPr lang="tr-TR"/>
        </a:p>
      </dgm:t>
    </dgm:pt>
    <dgm:pt modelId="{78E7CC2F-27F1-42A1-9795-00EFB64EB778}" type="pres">
      <dgm:prSet presAssocID="{AF942064-02DA-4572-810C-BB811482F252}" presName="connectorText" presStyleLbl="sibTrans2D1" presStyleIdx="4" presStyleCnt="5"/>
      <dgm:spPr/>
      <dgm:t>
        <a:bodyPr/>
        <a:lstStyle/>
        <a:p>
          <a:endParaRPr lang="tr-TR"/>
        </a:p>
      </dgm:t>
    </dgm:pt>
    <dgm:pt modelId="{37F49202-B906-40F6-9559-201B642EE056}" type="pres">
      <dgm:prSet presAssocID="{06719D71-1442-4FCB-8385-AB5317E795C2}" presName="node" presStyleLbl="node1" presStyleIdx="4" presStyleCnt="5">
        <dgm:presLayoutVars>
          <dgm:bulletEnabled val="1"/>
        </dgm:presLayoutVars>
      </dgm:prSet>
      <dgm:spPr/>
      <dgm:t>
        <a:bodyPr/>
        <a:lstStyle/>
        <a:p>
          <a:endParaRPr lang="tr-TR"/>
        </a:p>
      </dgm:t>
    </dgm:pt>
  </dgm:ptLst>
  <dgm:cxnLst>
    <dgm:cxn modelId="{794D2D00-7672-46B3-A3DD-B2451225BA0F}" type="presOf" srcId="{F443A7C4-51C6-4393-BF9E-F028E29C3FA8}" destId="{4A46F279-F3C2-40A8-AC13-B3D97DC01B55}" srcOrd="0" destOrd="0" presId="urn:microsoft.com/office/officeart/2005/8/layout/radial5"/>
    <dgm:cxn modelId="{08625E7E-744F-49D4-BD8A-4111C572ED9C}" type="presOf" srcId="{1645EF2D-3020-4D50-9DC4-2CACBEAEFC2C}" destId="{10EDF8A4-2666-4BFE-9084-68F305D307A4}" srcOrd="0" destOrd="0" presId="urn:microsoft.com/office/officeart/2005/8/layout/radial5"/>
    <dgm:cxn modelId="{E3682481-070A-45DB-A2CD-EC159BD6A251}" srcId="{D808E62F-CB73-42B6-B0A6-EB99E817D127}" destId="{712452A5-EEBA-401D-BF65-77AC8BDAFD44}" srcOrd="1" destOrd="0" parTransId="{7F9D5043-E397-45B4-9BB4-177739C4B63B}" sibTransId="{D2F96973-72AA-4A5A-BD9F-9A8DC572C179}"/>
    <dgm:cxn modelId="{59FE5CE6-DFB5-4F65-BAA4-895E6DAC0569}" type="presOf" srcId="{AF942064-02DA-4572-810C-BB811482F252}" destId="{78E7CC2F-27F1-42A1-9795-00EFB64EB778}" srcOrd="1" destOrd="0" presId="urn:microsoft.com/office/officeart/2005/8/layout/radial5"/>
    <dgm:cxn modelId="{E5AB956A-4CEC-4E60-B074-760EFE4C6CF6}" type="presOf" srcId="{7F9D5043-E397-45B4-9BB4-177739C4B63B}" destId="{7B9BB2B0-10A8-43B7-A5FD-D1F1DFD3EB64}" srcOrd="1" destOrd="0" presId="urn:microsoft.com/office/officeart/2005/8/layout/radial5"/>
    <dgm:cxn modelId="{499D2483-8351-49E9-830A-ADAD7DC94F30}" srcId="{D808E62F-CB73-42B6-B0A6-EB99E817D127}" destId="{C4008A8A-B146-462C-B31E-E91314460DD6}" srcOrd="0" destOrd="0" parTransId="{B6C16158-7545-4D8D-AC9C-A5296B81AFE4}" sibTransId="{6D0B5C03-9859-4192-8574-B3FBAFB63D87}"/>
    <dgm:cxn modelId="{DDC8F56E-07C4-4761-B3A8-A81457F1968D}" type="presOf" srcId="{712452A5-EEBA-401D-BF65-77AC8BDAFD44}" destId="{00EB2C04-1ACF-418C-B883-FED3DDDC2AAB}" srcOrd="0" destOrd="0" presId="urn:microsoft.com/office/officeart/2005/8/layout/radial5"/>
    <dgm:cxn modelId="{2387CEB1-4550-4F91-9C9E-605486C50B53}" srcId="{D808E62F-CB73-42B6-B0A6-EB99E817D127}" destId="{1645EF2D-3020-4D50-9DC4-2CACBEAEFC2C}" srcOrd="3" destOrd="0" parTransId="{F443A7C4-51C6-4393-BF9E-F028E29C3FA8}" sibTransId="{600CEC25-0FF8-4A4E-9FEA-541EE682161B}"/>
    <dgm:cxn modelId="{FD39E3DF-F176-4FAA-947C-954A8B769FD7}" srcId="{D808E62F-CB73-42B6-B0A6-EB99E817D127}" destId="{06719D71-1442-4FCB-8385-AB5317E795C2}" srcOrd="4" destOrd="0" parTransId="{AF942064-02DA-4572-810C-BB811482F252}" sibTransId="{C6CF3487-647C-4756-8F8A-850E45A24AD6}"/>
    <dgm:cxn modelId="{B4829C08-BD45-4250-BBB6-3AD872A1B0C6}" type="presOf" srcId="{53337F85-5C67-4360-85D7-415F05D40400}" destId="{DD9AD6AD-35D2-49B4-8D9D-733E87E90D31}" srcOrd="0" destOrd="0" presId="urn:microsoft.com/office/officeart/2005/8/layout/radial5"/>
    <dgm:cxn modelId="{3B018478-A16D-4395-8168-137A3AE59604}" type="presOf" srcId="{B6C16158-7545-4D8D-AC9C-A5296B81AFE4}" destId="{A8BC9E1C-C65A-4B76-9F84-217FCE52D812}" srcOrd="0" destOrd="0" presId="urn:microsoft.com/office/officeart/2005/8/layout/radial5"/>
    <dgm:cxn modelId="{8096F0D7-D168-4B67-9E9E-C1B5AEE6F901}" srcId="{284DDF5D-791E-4FE8-858E-35B06C3270B5}" destId="{D808E62F-CB73-42B6-B0A6-EB99E817D127}" srcOrd="0" destOrd="0" parTransId="{A683B2B3-70AB-4C41-B4AB-920040F84B63}" sibTransId="{1D5330C8-7606-4F5A-8246-0B777F1F47DA}"/>
    <dgm:cxn modelId="{C1F8A5D3-7F6F-447D-A85B-1B32AB976DF4}" type="presOf" srcId="{F443A7C4-51C6-4393-BF9E-F028E29C3FA8}" destId="{B98CB69A-8321-4B39-A97F-07AF5AA92309}" srcOrd="1" destOrd="0" presId="urn:microsoft.com/office/officeart/2005/8/layout/radial5"/>
    <dgm:cxn modelId="{0C94A2DF-47BC-4DD1-88CB-CF497732CAD1}" srcId="{D808E62F-CB73-42B6-B0A6-EB99E817D127}" destId="{53337F85-5C67-4360-85D7-415F05D40400}" srcOrd="2" destOrd="0" parTransId="{A366CDC2-1DBD-4DAC-BF09-1BE12D822D8B}" sibTransId="{A1301916-5F83-4843-81B0-F1E70876CDB7}"/>
    <dgm:cxn modelId="{4EE95DFF-6404-430C-A324-08C3825F3A90}" type="presOf" srcId="{AF942064-02DA-4572-810C-BB811482F252}" destId="{EEB89A75-5BBF-4618-A2BE-EC61445BC816}" srcOrd="0" destOrd="0" presId="urn:microsoft.com/office/officeart/2005/8/layout/radial5"/>
    <dgm:cxn modelId="{DF640E62-6901-4E34-97F1-3F792AE72995}" type="presOf" srcId="{A366CDC2-1DBD-4DAC-BF09-1BE12D822D8B}" destId="{5A9CB4E5-938F-4006-8B2C-B1DCCC1FA370}" srcOrd="0" destOrd="0" presId="urn:microsoft.com/office/officeart/2005/8/layout/radial5"/>
    <dgm:cxn modelId="{4AC4C8F7-1FE5-4027-BFB6-F56945929693}" type="presOf" srcId="{284DDF5D-791E-4FE8-858E-35B06C3270B5}" destId="{BA727964-C2E3-4A7A-B30F-A6CF4939603D}" srcOrd="0" destOrd="0" presId="urn:microsoft.com/office/officeart/2005/8/layout/radial5"/>
    <dgm:cxn modelId="{E0654E27-00C7-4B31-9844-C554DAA20A9E}" type="presOf" srcId="{7F9D5043-E397-45B4-9BB4-177739C4B63B}" destId="{8CC152BF-E471-4C77-BEAD-C9057D5CDAA6}" srcOrd="0" destOrd="0" presId="urn:microsoft.com/office/officeart/2005/8/layout/radial5"/>
    <dgm:cxn modelId="{CE42D445-317C-4499-905D-A7FB24785ED1}" type="presOf" srcId="{06719D71-1442-4FCB-8385-AB5317E795C2}" destId="{37F49202-B906-40F6-9559-201B642EE056}" srcOrd="0" destOrd="0" presId="urn:microsoft.com/office/officeart/2005/8/layout/radial5"/>
    <dgm:cxn modelId="{C4FEF57C-51C1-4027-AC3C-F53E8FD5B02D}" type="presOf" srcId="{D808E62F-CB73-42B6-B0A6-EB99E817D127}" destId="{EF9E09AC-7631-4EC8-83D0-D51D3B68A41A}" srcOrd="0" destOrd="0" presId="urn:microsoft.com/office/officeart/2005/8/layout/radial5"/>
    <dgm:cxn modelId="{E383CAE1-1B29-41B6-AF43-C9B57A3D51F8}" type="presOf" srcId="{A366CDC2-1DBD-4DAC-BF09-1BE12D822D8B}" destId="{EE2CA94E-E2B2-42C9-A11B-49C4F1D16516}" srcOrd="1" destOrd="0" presId="urn:microsoft.com/office/officeart/2005/8/layout/radial5"/>
    <dgm:cxn modelId="{39681481-FEC1-41C6-AADC-712A9D6F7EC0}" type="presOf" srcId="{C4008A8A-B146-462C-B31E-E91314460DD6}" destId="{723402A5-E8A6-4653-B6F4-AFC10D76C41F}" srcOrd="0" destOrd="0" presId="urn:microsoft.com/office/officeart/2005/8/layout/radial5"/>
    <dgm:cxn modelId="{DD1BF36B-A429-4B45-AA2C-5F836E66C604}" type="presOf" srcId="{B6C16158-7545-4D8D-AC9C-A5296B81AFE4}" destId="{828B7407-53B0-4C3A-97FE-5417182D9880}" srcOrd="1" destOrd="0" presId="urn:microsoft.com/office/officeart/2005/8/layout/radial5"/>
    <dgm:cxn modelId="{546E392E-97F4-4243-AB3F-2DEF943BE07F}" type="presParOf" srcId="{BA727964-C2E3-4A7A-B30F-A6CF4939603D}" destId="{EF9E09AC-7631-4EC8-83D0-D51D3B68A41A}" srcOrd="0" destOrd="0" presId="urn:microsoft.com/office/officeart/2005/8/layout/radial5"/>
    <dgm:cxn modelId="{23C44FC3-95DB-4645-BE9F-77A433379325}" type="presParOf" srcId="{BA727964-C2E3-4A7A-B30F-A6CF4939603D}" destId="{A8BC9E1C-C65A-4B76-9F84-217FCE52D812}" srcOrd="1" destOrd="0" presId="urn:microsoft.com/office/officeart/2005/8/layout/radial5"/>
    <dgm:cxn modelId="{92848328-7AF5-4492-9B1D-4BD7BF5F7EF4}" type="presParOf" srcId="{A8BC9E1C-C65A-4B76-9F84-217FCE52D812}" destId="{828B7407-53B0-4C3A-97FE-5417182D9880}" srcOrd="0" destOrd="0" presId="urn:microsoft.com/office/officeart/2005/8/layout/radial5"/>
    <dgm:cxn modelId="{762D71DD-7437-4FEA-BFDE-DBD88EDDAD17}" type="presParOf" srcId="{BA727964-C2E3-4A7A-B30F-A6CF4939603D}" destId="{723402A5-E8A6-4653-B6F4-AFC10D76C41F}" srcOrd="2" destOrd="0" presId="urn:microsoft.com/office/officeart/2005/8/layout/radial5"/>
    <dgm:cxn modelId="{6143ACF7-2A69-4DEA-BAEB-8EE9AB4232B6}" type="presParOf" srcId="{BA727964-C2E3-4A7A-B30F-A6CF4939603D}" destId="{8CC152BF-E471-4C77-BEAD-C9057D5CDAA6}" srcOrd="3" destOrd="0" presId="urn:microsoft.com/office/officeart/2005/8/layout/radial5"/>
    <dgm:cxn modelId="{D371D6C7-9409-42E2-9346-56D27569E869}" type="presParOf" srcId="{8CC152BF-E471-4C77-BEAD-C9057D5CDAA6}" destId="{7B9BB2B0-10A8-43B7-A5FD-D1F1DFD3EB64}" srcOrd="0" destOrd="0" presId="urn:microsoft.com/office/officeart/2005/8/layout/radial5"/>
    <dgm:cxn modelId="{6055E05E-8EE0-414A-9C37-B5789E3FA802}" type="presParOf" srcId="{BA727964-C2E3-4A7A-B30F-A6CF4939603D}" destId="{00EB2C04-1ACF-418C-B883-FED3DDDC2AAB}" srcOrd="4" destOrd="0" presId="urn:microsoft.com/office/officeart/2005/8/layout/radial5"/>
    <dgm:cxn modelId="{A9D18216-CD07-4834-B0F2-5F1EE872367E}" type="presParOf" srcId="{BA727964-C2E3-4A7A-B30F-A6CF4939603D}" destId="{5A9CB4E5-938F-4006-8B2C-B1DCCC1FA370}" srcOrd="5" destOrd="0" presId="urn:microsoft.com/office/officeart/2005/8/layout/radial5"/>
    <dgm:cxn modelId="{EC53E897-103E-4107-8985-4AF8C570A173}" type="presParOf" srcId="{5A9CB4E5-938F-4006-8B2C-B1DCCC1FA370}" destId="{EE2CA94E-E2B2-42C9-A11B-49C4F1D16516}" srcOrd="0" destOrd="0" presId="urn:microsoft.com/office/officeart/2005/8/layout/radial5"/>
    <dgm:cxn modelId="{E3664B61-D25E-4D0F-B360-E3638BB6C355}" type="presParOf" srcId="{BA727964-C2E3-4A7A-B30F-A6CF4939603D}" destId="{DD9AD6AD-35D2-49B4-8D9D-733E87E90D31}" srcOrd="6" destOrd="0" presId="urn:microsoft.com/office/officeart/2005/8/layout/radial5"/>
    <dgm:cxn modelId="{9BCB6925-5DD0-4D69-88A5-BC18E2E175B1}" type="presParOf" srcId="{BA727964-C2E3-4A7A-B30F-A6CF4939603D}" destId="{4A46F279-F3C2-40A8-AC13-B3D97DC01B55}" srcOrd="7" destOrd="0" presId="urn:microsoft.com/office/officeart/2005/8/layout/radial5"/>
    <dgm:cxn modelId="{30D1E73D-9005-47C1-AEC8-5882EF368D17}" type="presParOf" srcId="{4A46F279-F3C2-40A8-AC13-B3D97DC01B55}" destId="{B98CB69A-8321-4B39-A97F-07AF5AA92309}" srcOrd="0" destOrd="0" presId="urn:microsoft.com/office/officeart/2005/8/layout/radial5"/>
    <dgm:cxn modelId="{2224CA8F-D8D3-4089-92C1-771A06AEB151}" type="presParOf" srcId="{BA727964-C2E3-4A7A-B30F-A6CF4939603D}" destId="{10EDF8A4-2666-4BFE-9084-68F305D307A4}" srcOrd="8" destOrd="0" presId="urn:microsoft.com/office/officeart/2005/8/layout/radial5"/>
    <dgm:cxn modelId="{037B07E1-2F6B-437C-84C4-2238B0F82941}" type="presParOf" srcId="{BA727964-C2E3-4A7A-B30F-A6CF4939603D}" destId="{EEB89A75-5BBF-4618-A2BE-EC61445BC816}" srcOrd="9" destOrd="0" presId="urn:microsoft.com/office/officeart/2005/8/layout/radial5"/>
    <dgm:cxn modelId="{993D95BD-00A2-40CF-A5BB-565FCC40C0FC}" type="presParOf" srcId="{EEB89A75-5BBF-4618-A2BE-EC61445BC816}" destId="{78E7CC2F-27F1-42A1-9795-00EFB64EB778}" srcOrd="0" destOrd="0" presId="urn:microsoft.com/office/officeart/2005/8/layout/radial5"/>
    <dgm:cxn modelId="{AA35C2E0-9597-4529-A1F3-3218247DE78E}" type="presParOf" srcId="{BA727964-C2E3-4A7A-B30F-A6CF4939603D}" destId="{37F49202-B906-40F6-9559-201B642EE056}" srcOrd="10" destOrd="0" presId="urn:microsoft.com/office/officeart/2005/8/layout/radial5"/>
  </dgm:cxnLst>
  <dgm:bg/>
  <dgm:whole/>
  <dgm:extLst>
    <a:ext uri="http://schemas.microsoft.com/office/drawing/2008/diagram">
      <dsp:dataModelExt xmlns:dsp="http://schemas.microsoft.com/office/drawing/2008/diagram" xmlns="" relId="rId13"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EF9E09AC-7631-4EC8-83D0-D51D3B68A41A}">
      <dsp:nvSpPr>
        <dsp:cNvPr id="0" name=""/>
        <dsp:cNvSpPr/>
      </dsp:nvSpPr>
      <dsp:spPr>
        <a:xfrm>
          <a:off x="2887527" y="1997918"/>
          <a:ext cx="1425744" cy="1425744"/>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tr-TR" sz="1800" kern="1200" dirty="0" smtClean="0"/>
            <a:t>Marka Duyarlılığı</a:t>
          </a:r>
          <a:endParaRPr lang="tr-TR" sz="1800" kern="1200" dirty="0"/>
        </a:p>
      </dsp:txBody>
      <dsp:txXfrm>
        <a:off x="2887527" y="1997918"/>
        <a:ext cx="1425744" cy="1425744"/>
      </dsp:txXfrm>
    </dsp:sp>
    <dsp:sp modelId="{A8BC9E1C-C65A-4B76-9F84-217FCE52D812}">
      <dsp:nvSpPr>
        <dsp:cNvPr id="0" name=""/>
        <dsp:cNvSpPr/>
      </dsp:nvSpPr>
      <dsp:spPr>
        <a:xfrm rot="5400000">
          <a:off x="3499739" y="1562636"/>
          <a:ext cx="301732" cy="484753"/>
        </a:xfrm>
        <a:prstGeom prst="rightArrow">
          <a:avLst>
            <a:gd name="adj1" fmla="val 60000"/>
            <a:gd name="adj2" fmla="val 5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666750">
            <a:lnSpc>
              <a:spcPct val="90000"/>
            </a:lnSpc>
            <a:spcBef>
              <a:spcPct val="0"/>
            </a:spcBef>
            <a:spcAft>
              <a:spcPct val="35000"/>
            </a:spcAft>
          </a:pPr>
          <a:endParaRPr lang="tr-TR" sz="1500" kern="1200"/>
        </a:p>
      </dsp:txBody>
      <dsp:txXfrm rot="5400000">
        <a:off x="3499739" y="1562636"/>
        <a:ext cx="301732" cy="484753"/>
      </dsp:txXfrm>
    </dsp:sp>
    <dsp:sp modelId="{723402A5-E8A6-4653-B6F4-AFC10D76C41F}">
      <dsp:nvSpPr>
        <dsp:cNvPr id="0" name=""/>
        <dsp:cNvSpPr/>
      </dsp:nvSpPr>
      <dsp:spPr>
        <a:xfrm>
          <a:off x="2887527" y="2867"/>
          <a:ext cx="1425744" cy="1425744"/>
        </a:xfrm>
        <a:prstGeom prst="ellipse">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tr-TR" sz="1800" kern="1200" dirty="0" smtClean="0"/>
            <a:t>Aile </a:t>
          </a:r>
          <a:endParaRPr lang="tr-TR" sz="1800" kern="1200" dirty="0"/>
        </a:p>
      </dsp:txBody>
      <dsp:txXfrm>
        <a:off x="2887527" y="2867"/>
        <a:ext cx="1425744" cy="1425744"/>
      </dsp:txXfrm>
    </dsp:sp>
    <dsp:sp modelId="{8CC152BF-E471-4C77-BEAD-C9057D5CDAA6}">
      <dsp:nvSpPr>
        <dsp:cNvPr id="0" name=""/>
        <dsp:cNvSpPr/>
      </dsp:nvSpPr>
      <dsp:spPr>
        <a:xfrm rot="20520000" flipH="1" flipV="1">
          <a:off x="4390115" y="2162800"/>
          <a:ext cx="301732" cy="484753"/>
        </a:xfrm>
        <a:prstGeom prst="rightArrow">
          <a:avLst>
            <a:gd name="adj1" fmla="val 60000"/>
            <a:gd name="adj2" fmla="val 5000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666750">
            <a:lnSpc>
              <a:spcPct val="90000"/>
            </a:lnSpc>
            <a:spcBef>
              <a:spcPct val="0"/>
            </a:spcBef>
            <a:spcAft>
              <a:spcPct val="35000"/>
            </a:spcAft>
          </a:pPr>
          <a:endParaRPr lang="tr-TR" sz="1500" kern="1200"/>
        </a:p>
      </dsp:txBody>
      <dsp:txXfrm rot="20520000" flipH="1" flipV="1">
        <a:off x="4390115" y="2162800"/>
        <a:ext cx="301732" cy="484753"/>
      </dsp:txXfrm>
    </dsp:sp>
    <dsp:sp modelId="{00EB2C04-1ACF-418C-B883-FED3DDDC2AAB}">
      <dsp:nvSpPr>
        <dsp:cNvPr id="0" name=""/>
        <dsp:cNvSpPr/>
      </dsp:nvSpPr>
      <dsp:spPr>
        <a:xfrm>
          <a:off x="4784933" y="1381413"/>
          <a:ext cx="1425744" cy="1425744"/>
        </a:xfrm>
        <a:prstGeom prst="ellipse">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tr-TR" sz="1800" kern="1200" dirty="0" smtClean="0"/>
            <a:t>Medya</a:t>
          </a:r>
          <a:endParaRPr lang="tr-TR" sz="1800" kern="1200" dirty="0"/>
        </a:p>
      </dsp:txBody>
      <dsp:txXfrm>
        <a:off x="4784933" y="1381413"/>
        <a:ext cx="1425744" cy="1425744"/>
      </dsp:txXfrm>
    </dsp:sp>
    <dsp:sp modelId="{5A9CB4E5-938F-4006-8B2C-B1DCCC1FA370}">
      <dsp:nvSpPr>
        <dsp:cNvPr id="0" name=""/>
        <dsp:cNvSpPr/>
      </dsp:nvSpPr>
      <dsp:spPr>
        <a:xfrm rot="14040000">
          <a:off x="4030845" y="3268519"/>
          <a:ext cx="301732" cy="484753"/>
        </a:xfrm>
        <a:prstGeom prst="rightArrow">
          <a:avLst>
            <a:gd name="adj1" fmla="val 60000"/>
            <a:gd name="adj2" fmla="val 50000"/>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666750">
            <a:lnSpc>
              <a:spcPct val="90000"/>
            </a:lnSpc>
            <a:spcBef>
              <a:spcPct val="0"/>
            </a:spcBef>
            <a:spcAft>
              <a:spcPct val="35000"/>
            </a:spcAft>
          </a:pPr>
          <a:endParaRPr lang="tr-TR" sz="1500" kern="1200"/>
        </a:p>
      </dsp:txBody>
      <dsp:txXfrm rot="14040000">
        <a:off x="4030845" y="3268519"/>
        <a:ext cx="301732" cy="484753"/>
      </dsp:txXfrm>
    </dsp:sp>
    <dsp:sp modelId="{DD9AD6AD-35D2-49B4-8D9D-733E87E90D31}">
      <dsp:nvSpPr>
        <dsp:cNvPr id="0" name=""/>
        <dsp:cNvSpPr/>
      </dsp:nvSpPr>
      <dsp:spPr>
        <a:xfrm>
          <a:off x="4060188" y="3611947"/>
          <a:ext cx="1425744" cy="1425744"/>
        </a:xfrm>
        <a:prstGeom prst="ellipse">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tr-TR" sz="1600" kern="1200" dirty="0" smtClean="0"/>
            <a:t>Demografik Özellikler</a:t>
          </a:r>
          <a:endParaRPr lang="tr-TR" sz="1600" kern="1200" dirty="0"/>
        </a:p>
      </dsp:txBody>
      <dsp:txXfrm>
        <a:off x="4060188" y="3611947"/>
        <a:ext cx="1425744" cy="1425744"/>
      </dsp:txXfrm>
    </dsp:sp>
    <dsp:sp modelId="{4A46F279-F3C2-40A8-AC13-B3D97DC01B55}">
      <dsp:nvSpPr>
        <dsp:cNvPr id="0" name=""/>
        <dsp:cNvSpPr/>
      </dsp:nvSpPr>
      <dsp:spPr>
        <a:xfrm rot="18360000">
          <a:off x="2868222" y="3268519"/>
          <a:ext cx="301732" cy="484753"/>
        </a:xfrm>
        <a:prstGeom prst="rightArrow">
          <a:avLst>
            <a:gd name="adj1" fmla="val 60000"/>
            <a:gd name="adj2" fmla="val 50000"/>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666750">
            <a:lnSpc>
              <a:spcPct val="90000"/>
            </a:lnSpc>
            <a:spcBef>
              <a:spcPct val="0"/>
            </a:spcBef>
            <a:spcAft>
              <a:spcPct val="35000"/>
            </a:spcAft>
          </a:pPr>
          <a:endParaRPr lang="tr-TR" sz="1500" kern="1200"/>
        </a:p>
      </dsp:txBody>
      <dsp:txXfrm rot="18360000">
        <a:off x="2868222" y="3268519"/>
        <a:ext cx="301732" cy="484753"/>
      </dsp:txXfrm>
    </dsp:sp>
    <dsp:sp modelId="{10EDF8A4-2666-4BFE-9084-68F305D307A4}">
      <dsp:nvSpPr>
        <dsp:cNvPr id="0" name=""/>
        <dsp:cNvSpPr/>
      </dsp:nvSpPr>
      <dsp:spPr>
        <a:xfrm>
          <a:off x="1714866" y="3611947"/>
          <a:ext cx="1425744" cy="1425744"/>
        </a:xfrm>
        <a:prstGeom prst="ellipse">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tr-TR" sz="1600" kern="1200" dirty="0" smtClean="0"/>
            <a:t>Moda Yenilikçiliği</a:t>
          </a:r>
          <a:endParaRPr lang="tr-TR" sz="1600" kern="1200" dirty="0"/>
        </a:p>
      </dsp:txBody>
      <dsp:txXfrm>
        <a:off x="1714866" y="3611947"/>
        <a:ext cx="1425744" cy="1425744"/>
      </dsp:txXfrm>
    </dsp:sp>
    <dsp:sp modelId="{EEB89A75-5BBF-4618-A2BE-EC61445BC816}">
      <dsp:nvSpPr>
        <dsp:cNvPr id="0" name=""/>
        <dsp:cNvSpPr/>
      </dsp:nvSpPr>
      <dsp:spPr>
        <a:xfrm rot="11880000" flipH="1" flipV="1">
          <a:off x="2508952" y="2162800"/>
          <a:ext cx="301732" cy="484753"/>
        </a:xfrm>
        <a:prstGeom prst="rightArrow">
          <a:avLst>
            <a:gd name="adj1" fmla="val 60000"/>
            <a:gd name="adj2" fmla="val 50000"/>
          </a:avLst>
        </a:prstGeom>
        <a:solidFill>
          <a:schemeClr val="accent6">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666750">
            <a:lnSpc>
              <a:spcPct val="90000"/>
            </a:lnSpc>
            <a:spcBef>
              <a:spcPct val="0"/>
            </a:spcBef>
            <a:spcAft>
              <a:spcPct val="35000"/>
            </a:spcAft>
          </a:pPr>
          <a:endParaRPr lang="tr-TR" sz="1500" kern="1200"/>
        </a:p>
      </dsp:txBody>
      <dsp:txXfrm rot="11880000" flipH="1" flipV="1">
        <a:off x="2508952" y="2162800"/>
        <a:ext cx="301732" cy="484753"/>
      </dsp:txXfrm>
    </dsp:sp>
    <dsp:sp modelId="{37F49202-B906-40F6-9559-201B642EE056}">
      <dsp:nvSpPr>
        <dsp:cNvPr id="0" name=""/>
        <dsp:cNvSpPr/>
      </dsp:nvSpPr>
      <dsp:spPr>
        <a:xfrm>
          <a:off x="990122" y="1381413"/>
          <a:ext cx="1425744" cy="1425744"/>
        </a:xfrm>
        <a:prstGeom prst="ellipse">
          <a:avLst/>
        </a:prstGeom>
        <a:solidFill>
          <a:schemeClr val="accent6">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tr-TR" sz="2000" kern="1200" dirty="0" smtClean="0"/>
            <a:t>Yaşıtlar</a:t>
          </a:r>
          <a:endParaRPr lang="tr-TR" sz="2000" kern="1200" dirty="0"/>
        </a:p>
      </dsp:txBody>
      <dsp:txXfrm>
        <a:off x="990122" y="1381413"/>
        <a:ext cx="1425744" cy="1425744"/>
      </dsp:txXfrm>
    </dsp:sp>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EF9E09AC-7631-4EC8-83D0-D51D3B68A41A}">
      <dsp:nvSpPr>
        <dsp:cNvPr id="0" name=""/>
        <dsp:cNvSpPr/>
      </dsp:nvSpPr>
      <dsp:spPr>
        <a:xfrm>
          <a:off x="2968973" y="1888853"/>
          <a:ext cx="1262853" cy="1262853"/>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tr-TR" sz="1600" kern="1200" dirty="0" smtClean="0"/>
            <a:t>Marka Duyarlılığı</a:t>
          </a:r>
          <a:endParaRPr lang="tr-TR" sz="1600" kern="1200" dirty="0"/>
        </a:p>
      </dsp:txBody>
      <dsp:txXfrm>
        <a:off x="2968973" y="1888853"/>
        <a:ext cx="1262853" cy="1262853"/>
      </dsp:txXfrm>
    </dsp:sp>
    <dsp:sp modelId="{A8BC9E1C-C65A-4B76-9F84-217FCE52D812}">
      <dsp:nvSpPr>
        <dsp:cNvPr id="0" name=""/>
        <dsp:cNvSpPr/>
      </dsp:nvSpPr>
      <dsp:spPr>
        <a:xfrm rot="5400000">
          <a:off x="3470686" y="1392064"/>
          <a:ext cx="388817" cy="429370"/>
        </a:xfrm>
        <a:prstGeom prst="rightArrow">
          <a:avLst>
            <a:gd name="adj1" fmla="val 60000"/>
            <a:gd name="adj2" fmla="val 50000"/>
          </a:avLst>
        </a:prstGeom>
        <a:solidFill>
          <a:schemeClr val="accent4"/>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88950">
            <a:lnSpc>
              <a:spcPct val="90000"/>
            </a:lnSpc>
            <a:spcBef>
              <a:spcPct val="0"/>
            </a:spcBef>
            <a:spcAft>
              <a:spcPct val="35000"/>
            </a:spcAft>
          </a:pPr>
          <a:endParaRPr lang="tr-TR" sz="1100" kern="1200"/>
        </a:p>
      </dsp:txBody>
      <dsp:txXfrm rot="5400000">
        <a:off x="3470686" y="1392064"/>
        <a:ext cx="388817" cy="429370"/>
      </dsp:txXfrm>
    </dsp:sp>
    <dsp:sp modelId="{723402A5-E8A6-4653-B6F4-AFC10D76C41F}">
      <dsp:nvSpPr>
        <dsp:cNvPr id="0" name=""/>
        <dsp:cNvSpPr/>
      </dsp:nvSpPr>
      <dsp:spPr>
        <a:xfrm>
          <a:off x="3032115" y="18666"/>
          <a:ext cx="1136568" cy="1136568"/>
        </a:xfrm>
        <a:prstGeom prst="ellipse">
          <a:avLst/>
        </a:prstGeom>
        <a:solidFill>
          <a:schemeClr val="accent4"/>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tr-TR" sz="1800" kern="1200" dirty="0" smtClean="0"/>
            <a:t>Aile </a:t>
          </a:r>
          <a:endParaRPr lang="tr-TR" sz="1800" kern="1200" dirty="0"/>
        </a:p>
      </dsp:txBody>
      <dsp:txXfrm>
        <a:off x="3032115" y="18666"/>
        <a:ext cx="1136568" cy="1136568"/>
      </dsp:txXfrm>
    </dsp:sp>
    <dsp:sp modelId="{8CC152BF-E471-4C77-BEAD-C9057D5CDAA6}">
      <dsp:nvSpPr>
        <dsp:cNvPr id="0" name=""/>
        <dsp:cNvSpPr/>
      </dsp:nvSpPr>
      <dsp:spPr>
        <a:xfrm rot="18900000" flipH="1" flipV="1">
          <a:off x="4104069" y="1607516"/>
          <a:ext cx="388817" cy="429370"/>
        </a:xfrm>
        <a:prstGeom prst="rightArrow">
          <a:avLst>
            <a:gd name="adj1" fmla="val 60000"/>
            <a:gd name="adj2" fmla="val 50000"/>
          </a:avLst>
        </a:prstGeom>
        <a:solidFill>
          <a:schemeClr val="accent4"/>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88950">
            <a:lnSpc>
              <a:spcPct val="90000"/>
            </a:lnSpc>
            <a:spcBef>
              <a:spcPct val="0"/>
            </a:spcBef>
            <a:spcAft>
              <a:spcPct val="35000"/>
            </a:spcAft>
          </a:pPr>
          <a:endParaRPr lang="tr-TR" sz="1100" kern="1200"/>
        </a:p>
      </dsp:txBody>
      <dsp:txXfrm rot="18900000" flipH="1" flipV="1">
        <a:off x="4104069" y="1607516"/>
        <a:ext cx="388817" cy="429370"/>
      </dsp:txXfrm>
    </dsp:sp>
    <dsp:sp modelId="{00EB2C04-1ACF-418C-B883-FED3DDDC2AAB}">
      <dsp:nvSpPr>
        <dsp:cNvPr id="0" name=""/>
        <dsp:cNvSpPr/>
      </dsp:nvSpPr>
      <dsp:spPr>
        <a:xfrm>
          <a:off x="4399185" y="584925"/>
          <a:ext cx="1136568" cy="1136568"/>
        </a:xfrm>
        <a:prstGeom prst="ellipse">
          <a:avLst/>
        </a:prstGeom>
        <a:solidFill>
          <a:schemeClr val="accent4"/>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tr-TR" sz="1800" kern="1200" dirty="0" smtClean="0"/>
            <a:t>Medya</a:t>
          </a:r>
          <a:endParaRPr lang="tr-TR" sz="1800" kern="1200" dirty="0"/>
        </a:p>
      </dsp:txBody>
      <dsp:txXfrm>
        <a:off x="4399185" y="584925"/>
        <a:ext cx="1136568" cy="1136568"/>
      </dsp:txXfrm>
    </dsp:sp>
    <dsp:sp modelId="{5A9CB4E5-938F-4006-8B2C-B1DCCC1FA370}">
      <dsp:nvSpPr>
        <dsp:cNvPr id="0" name=""/>
        <dsp:cNvSpPr/>
      </dsp:nvSpPr>
      <dsp:spPr>
        <a:xfrm rot="10800000">
          <a:off x="4393222" y="2305594"/>
          <a:ext cx="388817" cy="429370"/>
        </a:xfrm>
        <a:prstGeom prst="rightArrow">
          <a:avLst>
            <a:gd name="adj1" fmla="val 60000"/>
            <a:gd name="adj2" fmla="val 50000"/>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88950">
            <a:lnSpc>
              <a:spcPct val="90000"/>
            </a:lnSpc>
            <a:spcBef>
              <a:spcPct val="0"/>
            </a:spcBef>
            <a:spcAft>
              <a:spcPct val="35000"/>
            </a:spcAft>
          </a:pPr>
          <a:endParaRPr lang="tr-TR" sz="1100" kern="1200"/>
        </a:p>
      </dsp:txBody>
      <dsp:txXfrm rot="10800000">
        <a:off x="4393222" y="2305594"/>
        <a:ext cx="388817" cy="429370"/>
      </dsp:txXfrm>
    </dsp:sp>
    <dsp:sp modelId="{DD9AD6AD-35D2-49B4-8D9D-733E87E90D31}">
      <dsp:nvSpPr>
        <dsp:cNvPr id="0" name=""/>
        <dsp:cNvSpPr/>
      </dsp:nvSpPr>
      <dsp:spPr>
        <a:xfrm>
          <a:off x="4965444" y="1951995"/>
          <a:ext cx="1136568" cy="1136568"/>
        </a:xfrm>
        <a:prstGeom prst="ellipse">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lvl="0" algn="ctr" defTabSz="533400">
            <a:lnSpc>
              <a:spcPct val="90000"/>
            </a:lnSpc>
            <a:spcBef>
              <a:spcPct val="0"/>
            </a:spcBef>
            <a:spcAft>
              <a:spcPct val="35000"/>
            </a:spcAft>
          </a:pPr>
          <a:r>
            <a:rPr lang="tr-TR" sz="1200" kern="1200" dirty="0" smtClean="0"/>
            <a:t>Demografik Özellikler</a:t>
          </a:r>
          <a:endParaRPr lang="tr-TR" sz="1200" kern="1200" dirty="0"/>
        </a:p>
      </dsp:txBody>
      <dsp:txXfrm>
        <a:off x="4965444" y="1951995"/>
        <a:ext cx="1136568" cy="1136568"/>
      </dsp:txXfrm>
    </dsp:sp>
    <dsp:sp modelId="{B1BF0A3F-F15C-4411-9460-3B786687D615}">
      <dsp:nvSpPr>
        <dsp:cNvPr id="0" name=""/>
        <dsp:cNvSpPr/>
      </dsp:nvSpPr>
      <dsp:spPr>
        <a:xfrm rot="13500000">
          <a:off x="4104069" y="3003672"/>
          <a:ext cx="388817" cy="429370"/>
        </a:xfrm>
        <a:prstGeom prst="rightArrow">
          <a:avLst>
            <a:gd name="adj1" fmla="val 60000"/>
            <a:gd name="adj2" fmla="val 50000"/>
          </a:avLst>
        </a:prstGeom>
        <a:solidFill>
          <a:schemeClr val="accent4"/>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88950">
            <a:lnSpc>
              <a:spcPct val="90000"/>
            </a:lnSpc>
            <a:spcBef>
              <a:spcPct val="0"/>
            </a:spcBef>
            <a:spcAft>
              <a:spcPct val="35000"/>
            </a:spcAft>
          </a:pPr>
          <a:endParaRPr lang="tr-TR" sz="1100" kern="1200"/>
        </a:p>
      </dsp:txBody>
      <dsp:txXfrm rot="13500000">
        <a:off x="4104069" y="3003672"/>
        <a:ext cx="388817" cy="429370"/>
      </dsp:txXfrm>
    </dsp:sp>
    <dsp:sp modelId="{A36A5E5A-80C1-49B0-8DB6-F4ED2A818FB5}">
      <dsp:nvSpPr>
        <dsp:cNvPr id="0" name=""/>
        <dsp:cNvSpPr/>
      </dsp:nvSpPr>
      <dsp:spPr>
        <a:xfrm>
          <a:off x="4399185" y="3319065"/>
          <a:ext cx="1136568" cy="1136568"/>
        </a:xfrm>
        <a:prstGeom prst="ellipse">
          <a:avLst/>
        </a:prstGeom>
        <a:solidFill>
          <a:schemeClr val="accent4"/>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510" tIns="16510" rIns="16510" bIns="16510" numCol="1" spcCol="1270" anchor="ctr" anchorCtr="0">
          <a:noAutofit/>
        </a:bodyPr>
        <a:lstStyle/>
        <a:p>
          <a:pPr lvl="0" algn="ctr" defTabSz="577850">
            <a:lnSpc>
              <a:spcPct val="90000"/>
            </a:lnSpc>
            <a:spcBef>
              <a:spcPct val="0"/>
            </a:spcBef>
            <a:spcAft>
              <a:spcPct val="35000"/>
            </a:spcAft>
          </a:pPr>
          <a:r>
            <a:rPr lang="tr-TR" sz="1300" kern="1200" dirty="0" smtClean="0"/>
            <a:t>Moda Yenilikçiliği</a:t>
          </a:r>
          <a:endParaRPr lang="tr-TR" sz="1300" kern="1200" dirty="0"/>
        </a:p>
      </dsp:txBody>
      <dsp:txXfrm>
        <a:off x="4399185" y="3319065"/>
        <a:ext cx="1136568" cy="1136568"/>
      </dsp:txXfrm>
    </dsp:sp>
    <dsp:sp modelId="{4A46F279-F3C2-40A8-AC13-B3D97DC01B55}">
      <dsp:nvSpPr>
        <dsp:cNvPr id="0" name=""/>
        <dsp:cNvSpPr/>
      </dsp:nvSpPr>
      <dsp:spPr>
        <a:xfrm rot="16200000">
          <a:off x="3405991" y="3292826"/>
          <a:ext cx="388817" cy="429370"/>
        </a:xfrm>
        <a:prstGeom prst="rightArrow">
          <a:avLst>
            <a:gd name="adj1" fmla="val 60000"/>
            <a:gd name="adj2" fmla="val 50000"/>
          </a:avLst>
        </a:prstGeom>
        <a:solidFill>
          <a:schemeClr val="accent6">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88950">
            <a:lnSpc>
              <a:spcPct val="90000"/>
            </a:lnSpc>
            <a:spcBef>
              <a:spcPct val="0"/>
            </a:spcBef>
            <a:spcAft>
              <a:spcPct val="35000"/>
            </a:spcAft>
          </a:pPr>
          <a:endParaRPr lang="tr-TR" sz="1100" kern="1200"/>
        </a:p>
      </dsp:txBody>
      <dsp:txXfrm rot="16200000">
        <a:off x="3405991" y="3292826"/>
        <a:ext cx="388817" cy="429370"/>
      </dsp:txXfrm>
    </dsp:sp>
    <dsp:sp modelId="{10EDF8A4-2666-4BFE-9084-68F305D307A4}">
      <dsp:nvSpPr>
        <dsp:cNvPr id="0" name=""/>
        <dsp:cNvSpPr/>
      </dsp:nvSpPr>
      <dsp:spPr>
        <a:xfrm>
          <a:off x="3032115" y="3885324"/>
          <a:ext cx="1136568" cy="1136568"/>
        </a:xfrm>
        <a:prstGeom prst="ellipse">
          <a:avLst/>
        </a:prstGeom>
        <a:solidFill>
          <a:schemeClr val="accent6">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lang="tr-TR" sz="1400" kern="1200" dirty="0" smtClean="0"/>
            <a:t>Moda Fikir Liderliği</a:t>
          </a:r>
          <a:endParaRPr lang="tr-TR" sz="1400" kern="1200" dirty="0"/>
        </a:p>
      </dsp:txBody>
      <dsp:txXfrm>
        <a:off x="3032115" y="3885324"/>
        <a:ext cx="1136568" cy="1136568"/>
      </dsp:txXfrm>
    </dsp:sp>
    <dsp:sp modelId="{A2483AE6-E603-45FD-B1BB-4BA3ACB16BE5}">
      <dsp:nvSpPr>
        <dsp:cNvPr id="0" name=""/>
        <dsp:cNvSpPr/>
      </dsp:nvSpPr>
      <dsp:spPr>
        <a:xfrm rot="18900000">
          <a:off x="2707913" y="3003672"/>
          <a:ext cx="388817" cy="429370"/>
        </a:xfrm>
        <a:prstGeom prst="rightArrow">
          <a:avLst>
            <a:gd name="adj1" fmla="val 60000"/>
            <a:gd name="adj2" fmla="val 5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88950">
            <a:lnSpc>
              <a:spcPct val="90000"/>
            </a:lnSpc>
            <a:spcBef>
              <a:spcPct val="0"/>
            </a:spcBef>
            <a:spcAft>
              <a:spcPct val="35000"/>
            </a:spcAft>
          </a:pPr>
          <a:endParaRPr lang="tr-TR" sz="1100" kern="1200"/>
        </a:p>
      </dsp:txBody>
      <dsp:txXfrm rot="18900000">
        <a:off x="2707913" y="3003672"/>
        <a:ext cx="388817" cy="429370"/>
      </dsp:txXfrm>
    </dsp:sp>
    <dsp:sp modelId="{05FEDFE8-AF43-408A-88F0-91606D7E13C0}">
      <dsp:nvSpPr>
        <dsp:cNvPr id="0" name=""/>
        <dsp:cNvSpPr/>
      </dsp:nvSpPr>
      <dsp:spPr>
        <a:xfrm>
          <a:off x="1665045" y="3319065"/>
          <a:ext cx="1136568" cy="1136568"/>
        </a:xfrm>
        <a:prstGeom prst="ellipse">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lvl="0" algn="ctr" defTabSz="533400">
            <a:lnSpc>
              <a:spcPct val="90000"/>
            </a:lnSpc>
            <a:spcBef>
              <a:spcPct val="0"/>
            </a:spcBef>
            <a:spcAft>
              <a:spcPct val="35000"/>
            </a:spcAft>
          </a:pPr>
          <a:r>
            <a:rPr lang="tr-TR" sz="1200" kern="1200" dirty="0" smtClean="0"/>
            <a:t>Moda </a:t>
          </a:r>
          <a:r>
            <a:rPr lang="tr-TR" sz="1200" kern="1200" dirty="0" err="1" smtClean="0"/>
            <a:t>İlgilenimi</a:t>
          </a:r>
          <a:endParaRPr lang="tr-TR" sz="1200" kern="1200" dirty="0"/>
        </a:p>
      </dsp:txBody>
      <dsp:txXfrm>
        <a:off x="1665045" y="3319065"/>
        <a:ext cx="1136568" cy="1136568"/>
      </dsp:txXfrm>
    </dsp:sp>
    <dsp:sp modelId="{FFD80634-4DFE-4032-AD44-F72CCEEA1139}">
      <dsp:nvSpPr>
        <dsp:cNvPr id="0" name=""/>
        <dsp:cNvSpPr/>
      </dsp:nvSpPr>
      <dsp:spPr>
        <a:xfrm rot="10800000" flipH="1" flipV="1">
          <a:off x="2359702" y="2329072"/>
          <a:ext cx="388817" cy="429370"/>
        </a:xfrm>
        <a:prstGeom prst="rightArrow">
          <a:avLst>
            <a:gd name="adj1" fmla="val 60000"/>
            <a:gd name="adj2" fmla="val 5000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88950">
            <a:lnSpc>
              <a:spcPct val="90000"/>
            </a:lnSpc>
            <a:spcBef>
              <a:spcPct val="0"/>
            </a:spcBef>
            <a:spcAft>
              <a:spcPct val="35000"/>
            </a:spcAft>
          </a:pPr>
          <a:endParaRPr lang="tr-TR" sz="1100" kern="1200"/>
        </a:p>
      </dsp:txBody>
      <dsp:txXfrm rot="10800000" flipH="1" flipV="1">
        <a:off x="2359702" y="2329072"/>
        <a:ext cx="388817" cy="429370"/>
      </dsp:txXfrm>
    </dsp:sp>
    <dsp:sp modelId="{7DED0A22-70EB-48B6-A517-552D1E002E31}">
      <dsp:nvSpPr>
        <dsp:cNvPr id="0" name=""/>
        <dsp:cNvSpPr/>
      </dsp:nvSpPr>
      <dsp:spPr>
        <a:xfrm>
          <a:off x="1098786" y="1951995"/>
          <a:ext cx="1136568" cy="1136568"/>
        </a:xfrm>
        <a:prstGeom prst="ellipse">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lvl="0" algn="ctr" defTabSz="488950">
            <a:lnSpc>
              <a:spcPct val="90000"/>
            </a:lnSpc>
            <a:spcBef>
              <a:spcPct val="0"/>
            </a:spcBef>
            <a:spcAft>
              <a:spcPct val="35000"/>
            </a:spcAft>
          </a:pPr>
          <a:r>
            <a:rPr lang="tr-TR" sz="1100" kern="1200" dirty="0" smtClean="0"/>
            <a:t>Giyim Motivasyonu</a:t>
          </a:r>
          <a:endParaRPr lang="tr-TR" sz="1100" kern="1200" dirty="0"/>
        </a:p>
      </dsp:txBody>
      <dsp:txXfrm>
        <a:off x="1098786" y="1951995"/>
        <a:ext cx="1136568" cy="1136568"/>
      </dsp:txXfrm>
    </dsp:sp>
    <dsp:sp modelId="{EEB89A75-5BBF-4618-A2BE-EC61445BC816}">
      <dsp:nvSpPr>
        <dsp:cNvPr id="0" name=""/>
        <dsp:cNvSpPr/>
      </dsp:nvSpPr>
      <dsp:spPr>
        <a:xfrm rot="13500000" flipH="1" flipV="1">
          <a:off x="2707913" y="1607516"/>
          <a:ext cx="388817" cy="429370"/>
        </a:xfrm>
        <a:prstGeom prst="rightArrow">
          <a:avLst>
            <a:gd name="adj1" fmla="val 60000"/>
            <a:gd name="adj2" fmla="val 50000"/>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88950">
            <a:lnSpc>
              <a:spcPct val="90000"/>
            </a:lnSpc>
            <a:spcBef>
              <a:spcPct val="0"/>
            </a:spcBef>
            <a:spcAft>
              <a:spcPct val="35000"/>
            </a:spcAft>
          </a:pPr>
          <a:endParaRPr lang="tr-TR" sz="1100" kern="1200"/>
        </a:p>
      </dsp:txBody>
      <dsp:txXfrm rot="13500000" flipH="1" flipV="1">
        <a:off x="2707913" y="1607516"/>
        <a:ext cx="388817" cy="429370"/>
      </dsp:txXfrm>
    </dsp:sp>
    <dsp:sp modelId="{37F49202-B906-40F6-9559-201B642EE056}">
      <dsp:nvSpPr>
        <dsp:cNvPr id="0" name=""/>
        <dsp:cNvSpPr/>
      </dsp:nvSpPr>
      <dsp:spPr>
        <a:xfrm>
          <a:off x="1665045" y="584925"/>
          <a:ext cx="1136568" cy="1136568"/>
        </a:xfrm>
        <a:prstGeom prst="ellipse">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tr-TR" sz="2000" kern="1200" dirty="0" smtClean="0"/>
            <a:t>Yaşıtlar</a:t>
          </a:r>
          <a:endParaRPr lang="tr-TR" sz="2000" kern="1200" dirty="0"/>
        </a:p>
      </dsp:txBody>
      <dsp:txXfrm>
        <a:off x="1665045" y="584925"/>
        <a:ext cx="1136568" cy="1136568"/>
      </dsp:txXfrm>
    </dsp:sp>
  </dsp:spTree>
</dsp:drawing>
</file>

<file path=ppt/diagrams/drawing3.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EF9E09AC-7631-4EC8-83D0-D51D3B68A41A}">
      <dsp:nvSpPr>
        <dsp:cNvPr id="0" name=""/>
        <dsp:cNvSpPr/>
      </dsp:nvSpPr>
      <dsp:spPr>
        <a:xfrm>
          <a:off x="2968973" y="1888853"/>
          <a:ext cx="1262853" cy="1262853"/>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tr-TR" sz="1600" kern="1200" dirty="0" smtClean="0"/>
            <a:t>Marka Duyarlılığı</a:t>
          </a:r>
          <a:endParaRPr lang="tr-TR" sz="1600" kern="1200" dirty="0"/>
        </a:p>
      </dsp:txBody>
      <dsp:txXfrm>
        <a:off x="2968973" y="1888853"/>
        <a:ext cx="1262853" cy="1262853"/>
      </dsp:txXfrm>
    </dsp:sp>
    <dsp:sp modelId="{A8BC9E1C-C65A-4B76-9F84-217FCE52D812}">
      <dsp:nvSpPr>
        <dsp:cNvPr id="0" name=""/>
        <dsp:cNvSpPr/>
      </dsp:nvSpPr>
      <dsp:spPr>
        <a:xfrm rot="5400000">
          <a:off x="3470686" y="1392064"/>
          <a:ext cx="388817" cy="429370"/>
        </a:xfrm>
        <a:prstGeom prst="rightArrow">
          <a:avLst>
            <a:gd name="adj1" fmla="val 60000"/>
            <a:gd name="adj2" fmla="val 50000"/>
          </a:avLst>
        </a:prstGeom>
        <a:solidFill>
          <a:schemeClr val="accent4"/>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88950">
            <a:lnSpc>
              <a:spcPct val="90000"/>
            </a:lnSpc>
            <a:spcBef>
              <a:spcPct val="0"/>
            </a:spcBef>
            <a:spcAft>
              <a:spcPct val="35000"/>
            </a:spcAft>
          </a:pPr>
          <a:endParaRPr lang="tr-TR" sz="1100" kern="1200"/>
        </a:p>
      </dsp:txBody>
      <dsp:txXfrm rot="5400000">
        <a:off x="3470686" y="1392064"/>
        <a:ext cx="388817" cy="429370"/>
      </dsp:txXfrm>
    </dsp:sp>
    <dsp:sp modelId="{723402A5-E8A6-4653-B6F4-AFC10D76C41F}">
      <dsp:nvSpPr>
        <dsp:cNvPr id="0" name=""/>
        <dsp:cNvSpPr/>
      </dsp:nvSpPr>
      <dsp:spPr>
        <a:xfrm>
          <a:off x="3032115" y="18666"/>
          <a:ext cx="1136568" cy="1136568"/>
        </a:xfrm>
        <a:prstGeom prst="ellipse">
          <a:avLst/>
        </a:prstGeom>
        <a:solidFill>
          <a:schemeClr val="accent4"/>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tr-TR" sz="1800" kern="1200" dirty="0" smtClean="0"/>
            <a:t>Aile </a:t>
          </a:r>
          <a:endParaRPr lang="tr-TR" sz="1800" kern="1200" dirty="0"/>
        </a:p>
      </dsp:txBody>
      <dsp:txXfrm>
        <a:off x="3032115" y="18666"/>
        <a:ext cx="1136568" cy="1136568"/>
      </dsp:txXfrm>
    </dsp:sp>
    <dsp:sp modelId="{8CC152BF-E471-4C77-BEAD-C9057D5CDAA6}">
      <dsp:nvSpPr>
        <dsp:cNvPr id="0" name=""/>
        <dsp:cNvSpPr/>
      </dsp:nvSpPr>
      <dsp:spPr>
        <a:xfrm rot="18900000" flipH="1" flipV="1">
          <a:off x="4104069" y="1607516"/>
          <a:ext cx="388817" cy="429370"/>
        </a:xfrm>
        <a:prstGeom prst="rightArrow">
          <a:avLst>
            <a:gd name="adj1" fmla="val 60000"/>
            <a:gd name="adj2" fmla="val 50000"/>
          </a:avLst>
        </a:prstGeom>
        <a:solidFill>
          <a:schemeClr val="accent4"/>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88950">
            <a:lnSpc>
              <a:spcPct val="90000"/>
            </a:lnSpc>
            <a:spcBef>
              <a:spcPct val="0"/>
            </a:spcBef>
            <a:spcAft>
              <a:spcPct val="35000"/>
            </a:spcAft>
          </a:pPr>
          <a:endParaRPr lang="tr-TR" sz="1100" kern="1200"/>
        </a:p>
      </dsp:txBody>
      <dsp:txXfrm rot="18900000" flipH="1" flipV="1">
        <a:off x="4104069" y="1607516"/>
        <a:ext cx="388817" cy="429370"/>
      </dsp:txXfrm>
    </dsp:sp>
    <dsp:sp modelId="{00EB2C04-1ACF-418C-B883-FED3DDDC2AAB}">
      <dsp:nvSpPr>
        <dsp:cNvPr id="0" name=""/>
        <dsp:cNvSpPr/>
      </dsp:nvSpPr>
      <dsp:spPr>
        <a:xfrm>
          <a:off x="4399185" y="584925"/>
          <a:ext cx="1136568" cy="1136568"/>
        </a:xfrm>
        <a:prstGeom prst="ellipse">
          <a:avLst/>
        </a:prstGeom>
        <a:solidFill>
          <a:schemeClr val="accent4"/>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tr-TR" sz="1800" kern="1200" dirty="0" smtClean="0"/>
            <a:t>Medya</a:t>
          </a:r>
          <a:endParaRPr lang="tr-TR" sz="1800" kern="1200" dirty="0"/>
        </a:p>
      </dsp:txBody>
      <dsp:txXfrm>
        <a:off x="4399185" y="584925"/>
        <a:ext cx="1136568" cy="1136568"/>
      </dsp:txXfrm>
    </dsp:sp>
    <dsp:sp modelId="{5A9CB4E5-938F-4006-8B2C-B1DCCC1FA370}">
      <dsp:nvSpPr>
        <dsp:cNvPr id="0" name=""/>
        <dsp:cNvSpPr/>
      </dsp:nvSpPr>
      <dsp:spPr>
        <a:xfrm rot="10800000">
          <a:off x="4393222" y="2305594"/>
          <a:ext cx="388817" cy="429370"/>
        </a:xfrm>
        <a:prstGeom prst="rightArrow">
          <a:avLst>
            <a:gd name="adj1" fmla="val 60000"/>
            <a:gd name="adj2" fmla="val 50000"/>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88950">
            <a:lnSpc>
              <a:spcPct val="90000"/>
            </a:lnSpc>
            <a:spcBef>
              <a:spcPct val="0"/>
            </a:spcBef>
            <a:spcAft>
              <a:spcPct val="35000"/>
            </a:spcAft>
          </a:pPr>
          <a:endParaRPr lang="tr-TR" sz="1100" kern="1200"/>
        </a:p>
      </dsp:txBody>
      <dsp:txXfrm rot="10800000">
        <a:off x="4393222" y="2305594"/>
        <a:ext cx="388817" cy="429370"/>
      </dsp:txXfrm>
    </dsp:sp>
    <dsp:sp modelId="{DD9AD6AD-35D2-49B4-8D9D-733E87E90D31}">
      <dsp:nvSpPr>
        <dsp:cNvPr id="0" name=""/>
        <dsp:cNvSpPr/>
      </dsp:nvSpPr>
      <dsp:spPr>
        <a:xfrm>
          <a:off x="4965444" y="1951995"/>
          <a:ext cx="1136568" cy="1136568"/>
        </a:xfrm>
        <a:prstGeom prst="ellipse">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lvl="0" algn="ctr" defTabSz="533400">
            <a:lnSpc>
              <a:spcPct val="90000"/>
            </a:lnSpc>
            <a:spcBef>
              <a:spcPct val="0"/>
            </a:spcBef>
            <a:spcAft>
              <a:spcPct val="35000"/>
            </a:spcAft>
          </a:pPr>
          <a:r>
            <a:rPr lang="tr-TR" sz="1200" kern="1200" dirty="0" smtClean="0"/>
            <a:t>Demografik Özellikler</a:t>
          </a:r>
          <a:endParaRPr lang="tr-TR" sz="1200" kern="1200" dirty="0"/>
        </a:p>
      </dsp:txBody>
      <dsp:txXfrm>
        <a:off x="4965444" y="1951995"/>
        <a:ext cx="1136568" cy="1136568"/>
      </dsp:txXfrm>
    </dsp:sp>
    <dsp:sp modelId="{B1BF0A3F-F15C-4411-9460-3B786687D615}">
      <dsp:nvSpPr>
        <dsp:cNvPr id="0" name=""/>
        <dsp:cNvSpPr/>
      </dsp:nvSpPr>
      <dsp:spPr>
        <a:xfrm rot="13500000">
          <a:off x="4104069" y="3003672"/>
          <a:ext cx="388817" cy="429370"/>
        </a:xfrm>
        <a:prstGeom prst="rightArrow">
          <a:avLst>
            <a:gd name="adj1" fmla="val 60000"/>
            <a:gd name="adj2" fmla="val 50000"/>
          </a:avLst>
        </a:prstGeom>
        <a:solidFill>
          <a:schemeClr val="accent4"/>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88950">
            <a:lnSpc>
              <a:spcPct val="90000"/>
            </a:lnSpc>
            <a:spcBef>
              <a:spcPct val="0"/>
            </a:spcBef>
            <a:spcAft>
              <a:spcPct val="35000"/>
            </a:spcAft>
          </a:pPr>
          <a:endParaRPr lang="tr-TR" sz="1100" kern="1200"/>
        </a:p>
      </dsp:txBody>
      <dsp:txXfrm rot="13500000">
        <a:off x="4104069" y="3003672"/>
        <a:ext cx="388817" cy="429370"/>
      </dsp:txXfrm>
    </dsp:sp>
    <dsp:sp modelId="{A36A5E5A-80C1-49B0-8DB6-F4ED2A818FB5}">
      <dsp:nvSpPr>
        <dsp:cNvPr id="0" name=""/>
        <dsp:cNvSpPr/>
      </dsp:nvSpPr>
      <dsp:spPr>
        <a:xfrm>
          <a:off x="4399185" y="3319065"/>
          <a:ext cx="1136568" cy="1136568"/>
        </a:xfrm>
        <a:prstGeom prst="ellipse">
          <a:avLst/>
        </a:prstGeom>
        <a:solidFill>
          <a:schemeClr val="accent4"/>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510" tIns="16510" rIns="16510" bIns="16510" numCol="1" spcCol="1270" anchor="ctr" anchorCtr="0">
          <a:noAutofit/>
        </a:bodyPr>
        <a:lstStyle/>
        <a:p>
          <a:pPr lvl="0" algn="ctr" defTabSz="577850">
            <a:lnSpc>
              <a:spcPct val="90000"/>
            </a:lnSpc>
            <a:spcBef>
              <a:spcPct val="0"/>
            </a:spcBef>
            <a:spcAft>
              <a:spcPct val="35000"/>
            </a:spcAft>
          </a:pPr>
          <a:r>
            <a:rPr lang="tr-TR" sz="1300" kern="1200" dirty="0" smtClean="0"/>
            <a:t>Moda Yenilikçiliği</a:t>
          </a:r>
          <a:endParaRPr lang="tr-TR" sz="1300" kern="1200" dirty="0"/>
        </a:p>
      </dsp:txBody>
      <dsp:txXfrm>
        <a:off x="4399185" y="3319065"/>
        <a:ext cx="1136568" cy="1136568"/>
      </dsp:txXfrm>
    </dsp:sp>
    <dsp:sp modelId="{4A46F279-F3C2-40A8-AC13-B3D97DC01B55}">
      <dsp:nvSpPr>
        <dsp:cNvPr id="0" name=""/>
        <dsp:cNvSpPr/>
      </dsp:nvSpPr>
      <dsp:spPr>
        <a:xfrm rot="16200000">
          <a:off x="3405991" y="3292826"/>
          <a:ext cx="388817" cy="429370"/>
        </a:xfrm>
        <a:prstGeom prst="rightArrow">
          <a:avLst>
            <a:gd name="adj1" fmla="val 60000"/>
            <a:gd name="adj2" fmla="val 50000"/>
          </a:avLst>
        </a:prstGeom>
        <a:solidFill>
          <a:schemeClr val="accent6">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88950">
            <a:lnSpc>
              <a:spcPct val="90000"/>
            </a:lnSpc>
            <a:spcBef>
              <a:spcPct val="0"/>
            </a:spcBef>
            <a:spcAft>
              <a:spcPct val="35000"/>
            </a:spcAft>
          </a:pPr>
          <a:endParaRPr lang="tr-TR" sz="1100" kern="1200"/>
        </a:p>
      </dsp:txBody>
      <dsp:txXfrm rot="16200000">
        <a:off x="3405991" y="3292826"/>
        <a:ext cx="388817" cy="429370"/>
      </dsp:txXfrm>
    </dsp:sp>
    <dsp:sp modelId="{10EDF8A4-2666-4BFE-9084-68F305D307A4}">
      <dsp:nvSpPr>
        <dsp:cNvPr id="0" name=""/>
        <dsp:cNvSpPr/>
      </dsp:nvSpPr>
      <dsp:spPr>
        <a:xfrm>
          <a:off x="3032115" y="3885324"/>
          <a:ext cx="1136568" cy="1136568"/>
        </a:xfrm>
        <a:prstGeom prst="ellipse">
          <a:avLst/>
        </a:prstGeom>
        <a:solidFill>
          <a:schemeClr val="accent6">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lang="tr-TR" sz="1400" kern="1200" dirty="0" smtClean="0"/>
            <a:t>Moda Fikir Liderliği</a:t>
          </a:r>
          <a:endParaRPr lang="tr-TR" sz="1400" kern="1200" dirty="0"/>
        </a:p>
      </dsp:txBody>
      <dsp:txXfrm>
        <a:off x="3032115" y="3885324"/>
        <a:ext cx="1136568" cy="1136568"/>
      </dsp:txXfrm>
    </dsp:sp>
    <dsp:sp modelId="{A2483AE6-E603-45FD-B1BB-4BA3ACB16BE5}">
      <dsp:nvSpPr>
        <dsp:cNvPr id="0" name=""/>
        <dsp:cNvSpPr/>
      </dsp:nvSpPr>
      <dsp:spPr>
        <a:xfrm rot="18900000">
          <a:off x="2707913" y="3003672"/>
          <a:ext cx="388817" cy="429370"/>
        </a:xfrm>
        <a:prstGeom prst="rightArrow">
          <a:avLst>
            <a:gd name="adj1" fmla="val 60000"/>
            <a:gd name="adj2" fmla="val 5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88950">
            <a:lnSpc>
              <a:spcPct val="90000"/>
            </a:lnSpc>
            <a:spcBef>
              <a:spcPct val="0"/>
            </a:spcBef>
            <a:spcAft>
              <a:spcPct val="35000"/>
            </a:spcAft>
          </a:pPr>
          <a:endParaRPr lang="tr-TR" sz="1100" kern="1200"/>
        </a:p>
      </dsp:txBody>
      <dsp:txXfrm rot="18900000">
        <a:off x="2707913" y="3003672"/>
        <a:ext cx="388817" cy="429370"/>
      </dsp:txXfrm>
    </dsp:sp>
    <dsp:sp modelId="{05FEDFE8-AF43-408A-88F0-91606D7E13C0}">
      <dsp:nvSpPr>
        <dsp:cNvPr id="0" name=""/>
        <dsp:cNvSpPr/>
      </dsp:nvSpPr>
      <dsp:spPr>
        <a:xfrm>
          <a:off x="1665045" y="3319065"/>
          <a:ext cx="1136568" cy="1136568"/>
        </a:xfrm>
        <a:prstGeom prst="ellipse">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lvl="0" algn="ctr" defTabSz="533400">
            <a:lnSpc>
              <a:spcPct val="90000"/>
            </a:lnSpc>
            <a:spcBef>
              <a:spcPct val="0"/>
            </a:spcBef>
            <a:spcAft>
              <a:spcPct val="35000"/>
            </a:spcAft>
          </a:pPr>
          <a:r>
            <a:rPr lang="tr-TR" sz="1200" kern="1200" dirty="0" smtClean="0"/>
            <a:t>Moda </a:t>
          </a:r>
          <a:r>
            <a:rPr lang="tr-TR" sz="1200" kern="1200" dirty="0" err="1" smtClean="0"/>
            <a:t>İlgilenimi</a:t>
          </a:r>
          <a:endParaRPr lang="tr-TR" sz="1200" kern="1200" dirty="0"/>
        </a:p>
      </dsp:txBody>
      <dsp:txXfrm>
        <a:off x="1665045" y="3319065"/>
        <a:ext cx="1136568" cy="1136568"/>
      </dsp:txXfrm>
    </dsp:sp>
    <dsp:sp modelId="{FFD80634-4DFE-4032-AD44-F72CCEEA1139}">
      <dsp:nvSpPr>
        <dsp:cNvPr id="0" name=""/>
        <dsp:cNvSpPr/>
      </dsp:nvSpPr>
      <dsp:spPr>
        <a:xfrm rot="10800000" flipH="1" flipV="1">
          <a:off x="2359702" y="2329072"/>
          <a:ext cx="388817" cy="429370"/>
        </a:xfrm>
        <a:prstGeom prst="rightArrow">
          <a:avLst>
            <a:gd name="adj1" fmla="val 60000"/>
            <a:gd name="adj2" fmla="val 5000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88950">
            <a:lnSpc>
              <a:spcPct val="90000"/>
            </a:lnSpc>
            <a:spcBef>
              <a:spcPct val="0"/>
            </a:spcBef>
            <a:spcAft>
              <a:spcPct val="35000"/>
            </a:spcAft>
          </a:pPr>
          <a:endParaRPr lang="tr-TR" sz="1100" kern="1200"/>
        </a:p>
      </dsp:txBody>
      <dsp:txXfrm rot="10800000" flipH="1" flipV="1">
        <a:off x="2359702" y="2329072"/>
        <a:ext cx="388817" cy="429370"/>
      </dsp:txXfrm>
    </dsp:sp>
    <dsp:sp modelId="{7DED0A22-70EB-48B6-A517-552D1E002E31}">
      <dsp:nvSpPr>
        <dsp:cNvPr id="0" name=""/>
        <dsp:cNvSpPr/>
      </dsp:nvSpPr>
      <dsp:spPr>
        <a:xfrm>
          <a:off x="1098786" y="1951995"/>
          <a:ext cx="1136568" cy="1136568"/>
        </a:xfrm>
        <a:prstGeom prst="ellipse">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lvl="0" algn="ctr" defTabSz="488950">
            <a:lnSpc>
              <a:spcPct val="90000"/>
            </a:lnSpc>
            <a:spcBef>
              <a:spcPct val="0"/>
            </a:spcBef>
            <a:spcAft>
              <a:spcPct val="35000"/>
            </a:spcAft>
          </a:pPr>
          <a:r>
            <a:rPr lang="tr-TR" sz="1100" kern="1200" dirty="0" smtClean="0"/>
            <a:t>Giyim Motivasyonu</a:t>
          </a:r>
          <a:endParaRPr lang="tr-TR" sz="1100" kern="1200" dirty="0"/>
        </a:p>
      </dsp:txBody>
      <dsp:txXfrm>
        <a:off x="1098786" y="1951995"/>
        <a:ext cx="1136568" cy="1136568"/>
      </dsp:txXfrm>
    </dsp:sp>
    <dsp:sp modelId="{EEB89A75-5BBF-4618-A2BE-EC61445BC816}">
      <dsp:nvSpPr>
        <dsp:cNvPr id="0" name=""/>
        <dsp:cNvSpPr/>
      </dsp:nvSpPr>
      <dsp:spPr>
        <a:xfrm rot="13500000" flipH="1" flipV="1">
          <a:off x="2707913" y="1607516"/>
          <a:ext cx="388817" cy="429370"/>
        </a:xfrm>
        <a:prstGeom prst="rightArrow">
          <a:avLst>
            <a:gd name="adj1" fmla="val 60000"/>
            <a:gd name="adj2" fmla="val 50000"/>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88950">
            <a:lnSpc>
              <a:spcPct val="90000"/>
            </a:lnSpc>
            <a:spcBef>
              <a:spcPct val="0"/>
            </a:spcBef>
            <a:spcAft>
              <a:spcPct val="35000"/>
            </a:spcAft>
          </a:pPr>
          <a:endParaRPr lang="tr-TR" sz="1100" kern="1200"/>
        </a:p>
      </dsp:txBody>
      <dsp:txXfrm rot="13500000" flipH="1" flipV="1">
        <a:off x="2707913" y="1607516"/>
        <a:ext cx="388817" cy="429370"/>
      </dsp:txXfrm>
    </dsp:sp>
    <dsp:sp modelId="{37F49202-B906-40F6-9559-201B642EE056}">
      <dsp:nvSpPr>
        <dsp:cNvPr id="0" name=""/>
        <dsp:cNvSpPr/>
      </dsp:nvSpPr>
      <dsp:spPr>
        <a:xfrm>
          <a:off x="1665045" y="584925"/>
          <a:ext cx="1136568" cy="1136568"/>
        </a:xfrm>
        <a:prstGeom prst="ellipse">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tr-TR" sz="2000" kern="1200" dirty="0" smtClean="0"/>
            <a:t>Yaşıtlar</a:t>
          </a:r>
          <a:endParaRPr lang="tr-TR" sz="2000" kern="1200" dirty="0"/>
        </a:p>
      </dsp:txBody>
      <dsp:txXfrm>
        <a:off x="1665045" y="584925"/>
        <a:ext cx="1136568" cy="1136568"/>
      </dsp:txXfrm>
    </dsp:sp>
  </dsp:spTree>
</dsp:drawing>
</file>

<file path=ppt/diagrams/drawing4.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EF9E09AC-7631-4EC8-83D0-D51D3B68A41A}">
      <dsp:nvSpPr>
        <dsp:cNvPr id="0" name=""/>
        <dsp:cNvSpPr/>
      </dsp:nvSpPr>
      <dsp:spPr>
        <a:xfrm>
          <a:off x="2309705" y="1702257"/>
          <a:ext cx="1213236" cy="1213236"/>
        </a:xfrm>
        <a:prstGeom prst="ellipse">
          <a:avLst/>
        </a:prstGeom>
        <a:solidFill>
          <a:schemeClr val="accent4"/>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050" tIns="19050" rIns="19050" bIns="19050" numCol="1" spcCol="1270" anchor="ctr" anchorCtr="0">
          <a:noAutofit/>
        </a:bodyPr>
        <a:lstStyle/>
        <a:p>
          <a:pPr lvl="0" algn="ctr" defTabSz="666750">
            <a:lnSpc>
              <a:spcPct val="90000"/>
            </a:lnSpc>
            <a:spcBef>
              <a:spcPct val="0"/>
            </a:spcBef>
            <a:spcAft>
              <a:spcPct val="35000"/>
            </a:spcAft>
          </a:pPr>
          <a:r>
            <a:rPr lang="tr-TR" sz="1500" kern="1200" dirty="0" smtClean="0"/>
            <a:t>Marka Duyarlılığı</a:t>
          </a:r>
          <a:endParaRPr lang="tr-TR" sz="1500" kern="1200" dirty="0"/>
        </a:p>
      </dsp:txBody>
      <dsp:txXfrm>
        <a:off x="2309705" y="1702257"/>
        <a:ext cx="1213236" cy="1213236"/>
      </dsp:txXfrm>
    </dsp:sp>
    <dsp:sp modelId="{A8BC9E1C-C65A-4B76-9F84-217FCE52D812}">
      <dsp:nvSpPr>
        <dsp:cNvPr id="0" name=""/>
        <dsp:cNvSpPr/>
      </dsp:nvSpPr>
      <dsp:spPr>
        <a:xfrm rot="5400000">
          <a:off x="2830272" y="1330772"/>
          <a:ext cx="257941" cy="412500"/>
        </a:xfrm>
        <a:prstGeom prst="rightArrow">
          <a:avLst>
            <a:gd name="adj1" fmla="val 60000"/>
            <a:gd name="adj2" fmla="val 50000"/>
          </a:avLst>
        </a:prstGeom>
        <a:solidFill>
          <a:schemeClr val="accent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533400">
            <a:lnSpc>
              <a:spcPct val="90000"/>
            </a:lnSpc>
            <a:spcBef>
              <a:spcPct val="0"/>
            </a:spcBef>
            <a:spcAft>
              <a:spcPct val="35000"/>
            </a:spcAft>
          </a:pPr>
          <a:endParaRPr lang="tr-TR" sz="1200" kern="1200"/>
        </a:p>
      </dsp:txBody>
      <dsp:txXfrm rot="5400000">
        <a:off x="2830272" y="1330772"/>
        <a:ext cx="257941" cy="412500"/>
      </dsp:txXfrm>
    </dsp:sp>
    <dsp:sp modelId="{723402A5-E8A6-4653-B6F4-AFC10D76C41F}">
      <dsp:nvSpPr>
        <dsp:cNvPr id="0" name=""/>
        <dsp:cNvSpPr/>
      </dsp:nvSpPr>
      <dsp:spPr>
        <a:xfrm>
          <a:off x="2309705" y="2338"/>
          <a:ext cx="1213236" cy="1213236"/>
        </a:xfrm>
        <a:prstGeom prst="ellipse">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tr-TR" sz="1800" kern="1200" dirty="0" smtClean="0"/>
            <a:t>Cinsiyet</a:t>
          </a:r>
          <a:endParaRPr lang="tr-TR" sz="1800" kern="1200" dirty="0"/>
        </a:p>
      </dsp:txBody>
      <dsp:txXfrm>
        <a:off x="2309705" y="2338"/>
        <a:ext cx="1213236" cy="1213236"/>
      </dsp:txXfrm>
    </dsp:sp>
    <dsp:sp modelId="{8CC152BF-E471-4C77-BEAD-C9057D5CDAA6}">
      <dsp:nvSpPr>
        <dsp:cNvPr id="0" name=""/>
        <dsp:cNvSpPr/>
      </dsp:nvSpPr>
      <dsp:spPr>
        <a:xfrm rot="20520000" flipH="1" flipV="1">
          <a:off x="3588769" y="1842229"/>
          <a:ext cx="257941" cy="412500"/>
        </a:xfrm>
        <a:prstGeom prst="rightArrow">
          <a:avLst>
            <a:gd name="adj1" fmla="val 60000"/>
            <a:gd name="adj2" fmla="val 50000"/>
          </a:avLst>
        </a:prstGeom>
        <a:solidFill>
          <a:schemeClr val="accent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533400">
            <a:lnSpc>
              <a:spcPct val="90000"/>
            </a:lnSpc>
            <a:spcBef>
              <a:spcPct val="0"/>
            </a:spcBef>
            <a:spcAft>
              <a:spcPct val="35000"/>
            </a:spcAft>
          </a:pPr>
          <a:endParaRPr lang="tr-TR" sz="1200" kern="1200"/>
        </a:p>
      </dsp:txBody>
      <dsp:txXfrm rot="20520000" flipH="1" flipV="1">
        <a:off x="3588769" y="1842229"/>
        <a:ext cx="257941" cy="412500"/>
      </dsp:txXfrm>
    </dsp:sp>
    <dsp:sp modelId="{00EB2C04-1ACF-418C-B883-FED3DDDC2AAB}">
      <dsp:nvSpPr>
        <dsp:cNvPr id="0" name=""/>
        <dsp:cNvSpPr/>
      </dsp:nvSpPr>
      <dsp:spPr>
        <a:xfrm>
          <a:off x="3926424" y="1176953"/>
          <a:ext cx="1213236" cy="1213236"/>
        </a:xfrm>
        <a:prstGeom prst="ellipse">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tr-TR" sz="1800" kern="1200" dirty="0" smtClean="0"/>
            <a:t>Moda Yenilikçiliği</a:t>
          </a:r>
          <a:endParaRPr lang="tr-TR" sz="1800" kern="1200" dirty="0"/>
        </a:p>
      </dsp:txBody>
      <dsp:txXfrm>
        <a:off x="3926424" y="1176953"/>
        <a:ext cx="1213236" cy="1213236"/>
      </dsp:txXfrm>
    </dsp:sp>
    <dsp:sp modelId="{5A9CB4E5-938F-4006-8B2C-B1DCCC1FA370}">
      <dsp:nvSpPr>
        <dsp:cNvPr id="0" name=""/>
        <dsp:cNvSpPr/>
      </dsp:nvSpPr>
      <dsp:spPr>
        <a:xfrm rot="14040000">
          <a:off x="3282655" y="2784351"/>
          <a:ext cx="257941" cy="412500"/>
        </a:xfrm>
        <a:prstGeom prst="rightArrow">
          <a:avLst>
            <a:gd name="adj1" fmla="val 60000"/>
            <a:gd name="adj2" fmla="val 50000"/>
          </a:avLst>
        </a:prstGeom>
        <a:solidFill>
          <a:schemeClr val="accent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533400">
            <a:lnSpc>
              <a:spcPct val="90000"/>
            </a:lnSpc>
            <a:spcBef>
              <a:spcPct val="0"/>
            </a:spcBef>
            <a:spcAft>
              <a:spcPct val="35000"/>
            </a:spcAft>
          </a:pPr>
          <a:endParaRPr lang="tr-TR" sz="1200" kern="1200"/>
        </a:p>
      </dsp:txBody>
      <dsp:txXfrm rot="14040000">
        <a:off x="3282655" y="2784351"/>
        <a:ext cx="257941" cy="412500"/>
      </dsp:txXfrm>
    </dsp:sp>
    <dsp:sp modelId="{DD9AD6AD-35D2-49B4-8D9D-733E87E90D31}">
      <dsp:nvSpPr>
        <dsp:cNvPr id="0" name=""/>
        <dsp:cNvSpPr/>
      </dsp:nvSpPr>
      <dsp:spPr>
        <a:xfrm>
          <a:off x="3308892" y="3077520"/>
          <a:ext cx="1213236" cy="1213236"/>
        </a:xfrm>
        <a:prstGeom prst="ellipse">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tr-TR" sz="1600" kern="1200" dirty="0" smtClean="0"/>
            <a:t>Yaşıtların etkisi</a:t>
          </a:r>
          <a:endParaRPr lang="tr-TR" sz="1600" kern="1200" dirty="0"/>
        </a:p>
      </dsp:txBody>
      <dsp:txXfrm>
        <a:off x="3308892" y="3077520"/>
        <a:ext cx="1213236" cy="1213236"/>
      </dsp:txXfrm>
    </dsp:sp>
    <dsp:sp modelId="{4A46F279-F3C2-40A8-AC13-B3D97DC01B55}">
      <dsp:nvSpPr>
        <dsp:cNvPr id="0" name=""/>
        <dsp:cNvSpPr/>
      </dsp:nvSpPr>
      <dsp:spPr>
        <a:xfrm rot="18360000">
          <a:off x="2292050" y="2784351"/>
          <a:ext cx="257941" cy="412500"/>
        </a:xfrm>
        <a:prstGeom prst="rightArrow">
          <a:avLst>
            <a:gd name="adj1" fmla="val 60000"/>
            <a:gd name="adj2" fmla="val 50000"/>
          </a:avLst>
        </a:prstGeom>
        <a:solidFill>
          <a:schemeClr val="accent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533400">
            <a:lnSpc>
              <a:spcPct val="90000"/>
            </a:lnSpc>
            <a:spcBef>
              <a:spcPct val="0"/>
            </a:spcBef>
            <a:spcAft>
              <a:spcPct val="35000"/>
            </a:spcAft>
          </a:pPr>
          <a:endParaRPr lang="tr-TR" sz="1200" kern="1200"/>
        </a:p>
      </dsp:txBody>
      <dsp:txXfrm rot="18360000">
        <a:off x="2292050" y="2784351"/>
        <a:ext cx="257941" cy="412500"/>
      </dsp:txXfrm>
    </dsp:sp>
    <dsp:sp modelId="{10EDF8A4-2666-4BFE-9084-68F305D307A4}">
      <dsp:nvSpPr>
        <dsp:cNvPr id="0" name=""/>
        <dsp:cNvSpPr/>
      </dsp:nvSpPr>
      <dsp:spPr>
        <a:xfrm>
          <a:off x="1310518" y="3077520"/>
          <a:ext cx="1213236" cy="1213236"/>
        </a:xfrm>
        <a:prstGeom prst="ellipse">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tr-TR" sz="1600" kern="1200" dirty="0" smtClean="0"/>
            <a:t>Babanın marka duyarlılığı</a:t>
          </a:r>
          <a:endParaRPr lang="tr-TR" sz="1600" kern="1200" dirty="0"/>
        </a:p>
      </dsp:txBody>
      <dsp:txXfrm>
        <a:off x="1310518" y="3077520"/>
        <a:ext cx="1213236" cy="1213236"/>
      </dsp:txXfrm>
    </dsp:sp>
    <dsp:sp modelId="{EEB89A75-5BBF-4618-A2BE-EC61445BC816}">
      <dsp:nvSpPr>
        <dsp:cNvPr id="0" name=""/>
        <dsp:cNvSpPr/>
      </dsp:nvSpPr>
      <dsp:spPr>
        <a:xfrm rot="11880000" flipH="1" flipV="1">
          <a:off x="1985936" y="1842229"/>
          <a:ext cx="257941" cy="412500"/>
        </a:xfrm>
        <a:prstGeom prst="rightArrow">
          <a:avLst>
            <a:gd name="adj1" fmla="val 60000"/>
            <a:gd name="adj2" fmla="val 50000"/>
          </a:avLst>
        </a:prstGeom>
        <a:solidFill>
          <a:schemeClr val="accent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533400">
            <a:lnSpc>
              <a:spcPct val="90000"/>
            </a:lnSpc>
            <a:spcBef>
              <a:spcPct val="0"/>
            </a:spcBef>
            <a:spcAft>
              <a:spcPct val="35000"/>
            </a:spcAft>
          </a:pPr>
          <a:endParaRPr lang="tr-TR" sz="1200" kern="1200"/>
        </a:p>
      </dsp:txBody>
      <dsp:txXfrm rot="11880000" flipH="1" flipV="1">
        <a:off x="1985936" y="1842229"/>
        <a:ext cx="257941" cy="412500"/>
      </dsp:txXfrm>
    </dsp:sp>
    <dsp:sp modelId="{37F49202-B906-40F6-9559-201B642EE056}">
      <dsp:nvSpPr>
        <dsp:cNvPr id="0" name=""/>
        <dsp:cNvSpPr/>
      </dsp:nvSpPr>
      <dsp:spPr>
        <a:xfrm>
          <a:off x="692987" y="1176953"/>
          <a:ext cx="1213236" cy="1213236"/>
        </a:xfrm>
        <a:prstGeom prst="ellipse">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tr-TR" sz="2000" kern="1200" dirty="0" smtClean="0"/>
            <a:t>Yaş</a:t>
          </a:r>
          <a:endParaRPr lang="tr-TR" sz="2000" kern="1200" dirty="0"/>
        </a:p>
      </dsp:txBody>
      <dsp:txXfrm>
        <a:off x="692987" y="1176953"/>
        <a:ext cx="1213236" cy="1213236"/>
      </dsp:txXfrm>
    </dsp:sp>
  </dsp:spTree>
</dsp:drawing>
</file>

<file path=ppt/diagrams/drawing5.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EF9E09AC-7631-4EC8-83D0-D51D3B68A41A}">
      <dsp:nvSpPr>
        <dsp:cNvPr id="0" name=""/>
        <dsp:cNvSpPr/>
      </dsp:nvSpPr>
      <dsp:spPr>
        <a:xfrm>
          <a:off x="2337372" y="1673323"/>
          <a:ext cx="1193399" cy="1193399"/>
        </a:xfrm>
        <a:prstGeom prst="ellipse">
          <a:avLst/>
        </a:prstGeom>
        <a:solidFill>
          <a:schemeClr val="accent4"/>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050" tIns="19050" rIns="19050" bIns="19050" numCol="1" spcCol="1270" anchor="ctr" anchorCtr="0">
          <a:noAutofit/>
        </a:bodyPr>
        <a:lstStyle/>
        <a:p>
          <a:pPr lvl="0" algn="ctr" defTabSz="666750">
            <a:lnSpc>
              <a:spcPct val="90000"/>
            </a:lnSpc>
            <a:spcBef>
              <a:spcPct val="0"/>
            </a:spcBef>
            <a:spcAft>
              <a:spcPct val="35000"/>
            </a:spcAft>
          </a:pPr>
          <a:r>
            <a:rPr lang="tr-TR" sz="1500" kern="1200" dirty="0" smtClean="0"/>
            <a:t>Marka Duyarlılığı</a:t>
          </a:r>
          <a:endParaRPr lang="tr-TR" sz="1500" kern="1200" dirty="0"/>
        </a:p>
      </dsp:txBody>
      <dsp:txXfrm>
        <a:off x="2337372" y="1673323"/>
        <a:ext cx="1193399" cy="1193399"/>
      </dsp:txXfrm>
    </dsp:sp>
    <dsp:sp modelId="{A8BC9E1C-C65A-4B76-9F84-217FCE52D812}">
      <dsp:nvSpPr>
        <dsp:cNvPr id="0" name=""/>
        <dsp:cNvSpPr/>
      </dsp:nvSpPr>
      <dsp:spPr>
        <a:xfrm rot="5400000">
          <a:off x="2849787" y="1308899"/>
          <a:ext cx="252644" cy="405755"/>
        </a:xfrm>
        <a:prstGeom prst="rightArrow">
          <a:avLst>
            <a:gd name="adj1" fmla="val 60000"/>
            <a:gd name="adj2" fmla="val 50000"/>
          </a:avLst>
        </a:prstGeom>
        <a:solidFill>
          <a:schemeClr val="accent3">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533400">
            <a:lnSpc>
              <a:spcPct val="90000"/>
            </a:lnSpc>
            <a:spcBef>
              <a:spcPct val="0"/>
            </a:spcBef>
            <a:spcAft>
              <a:spcPct val="35000"/>
            </a:spcAft>
          </a:pPr>
          <a:endParaRPr lang="tr-TR" sz="1200" kern="1200"/>
        </a:p>
      </dsp:txBody>
      <dsp:txXfrm rot="5400000">
        <a:off x="2849787" y="1308899"/>
        <a:ext cx="252644" cy="405755"/>
      </dsp:txXfrm>
    </dsp:sp>
    <dsp:sp modelId="{723402A5-E8A6-4653-B6F4-AFC10D76C41F}">
      <dsp:nvSpPr>
        <dsp:cNvPr id="0" name=""/>
        <dsp:cNvSpPr/>
      </dsp:nvSpPr>
      <dsp:spPr>
        <a:xfrm>
          <a:off x="2337372" y="3235"/>
          <a:ext cx="1193399" cy="1193399"/>
        </a:xfrm>
        <a:prstGeom prst="ellipse">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tr-TR" sz="1800" kern="1200" dirty="0" smtClean="0"/>
            <a:t>Harçlık</a:t>
          </a:r>
          <a:endParaRPr lang="tr-TR" sz="1800" kern="1200" dirty="0"/>
        </a:p>
      </dsp:txBody>
      <dsp:txXfrm>
        <a:off x="2337372" y="3235"/>
        <a:ext cx="1193399" cy="1193399"/>
      </dsp:txXfrm>
    </dsp:sp>
    <dsp:sp modelId="{8CC152BF-E471-4C77-BEAD-C9057D5CDAA6}">
      <dsp:nvSpPr>
        <dsp:cNvPr id="0" name=""/>
        <dsp:cNvSpPr/>
      </dsp:nvSpPr>
      <dsp:spPr>
        <a:xfrm rot="20520000" flipH="1" flipV="1">
          <a:off x="3595123" y="1811312"/>
          <a:ext cx="252644" cy="405755"/>
        </a:xfrm>
        <a:prstGeom prst="rightArrow">
          <a:avLst>
            <a:gd name="adj1" fmla="val 60000"/>
            <a:gd name="adj2" fmla="val 50000"/>
          </a:avLst>
        </a:prstGeom>
        <a:solidFill>
          <a:schemeClr val="accent3">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533400">
            <a:lnSpc>
              <a:spcPct val="90000"/>
            </a:lnSpc>
            <a:spcBef>
              <a:spcPct val="0"/>
            </a:spcBef>
            <a:spcAft>
              <a:spcPct val="35000"/>
            </a:spcAft>
          </a:pPr>
          <a:endParaRPr lang="tr-TR" sz="1200" kern="1200"/>
        </a:p>
      </dsp:txBody>
      <dsp:txXfrm rot="20520000" flipH="1" flipV="1">
        <a:off x="3595123" y="1811312"/>
        <a:ext cx="252644" cy="405755"/>
      </dsp:txXfrm>
    </dsp:sp>
    <dsp:sp modelId="{00EB2C04-1ACF-418C-B883-FED3DDDC2AAB}">
      <dsp:nvSpPr>
        <dsp:cNvPr id="0" name=""/>
        <dsp:cNvSpPr/>
      </dsp:nvSpPr>
      <dsp:spPr>
        <a:xfrm>
          <a:off x="3925720" y="1157237"/>
          <a:ext cx="1193399" cy="1193399"/>
        </a:xfrm>
        <a:prstGeom prst="ellipse">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tr-TR" sz="1800" kern="1200" dirty="0" smtClean="0"/>
            <a:t>Kazanç</a:t>
          </a:r>
          <a:endParaRPr lang="tr-TR" sz="1800" kern="1200" dirty="0"/>
        </a:p>
      </dsp:txBody>
      <dsp:txXfrm>
        <a:off x="3925720" y="1157237"/>
        <a:ext cx="1193399" cy="1193399"/>
      </dsp:txXfrm>
    </dsp:sp>
    <dsp:sp modelId="{5A9CB4E5-938F-4006-8B2C-B1DCCC1FA370}">
      <dsp:nvSpPr>
        <dsp:cNvPr id="0" name=""/>
        <dsp:cNvSpPr/>
      </dsp:nvSpPr>
      <dsp:spPr>
        <a:xfrm rot="14040000">
          <a:off x="3294373" y="2736925"/>
          <a:ext cx="252644" cy="405755"/>
        </a:xfrm>
        <a:prstGeom prst="rightArrow">
          <a:avLst>
            <a:gd name="adj1" fmla="val 60000"/>
            <a:gd name="adj2" fmla="val 50000"/>
          </a:avLst>
        </a:prstGeom>
        <a:solidFill>
          <a:schemeClr val="accent3">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533400">
            <a:lnSpc>
              <a:spcPct val="90000"/>
            </a:lnSpc>
            <a:spcBef>
              <a:spcPct val="0"/>
            </a:spcBef>
            <a:spcAft>
              <a:spcPct val="35000"/>
            </a:spcAft>
          </a:pPr>
          <a:endParaRPr lang="tr-TR" sz="1200" kern="1200"/>
        </a:p>
      </dsp:txBody>
      <dsp:txXfrm rot="14040000">
        <a:off x="3294373" y="2736925"/>
        <a:ext cx="252644" cy="405755"/>
      </dsp:txXfrm>
    </dsp:sp>
    <dsp:sp modelId="{DD9AD6AD-35D2-49B4-8D9D-733E87E90D31}">
      <dsp:nvSpPr>
        <dsp:cNvPr id="0" name=""/>
        <dsp:cNvSpPr/>
      </dsp:nvSpPr>
      <dsp:spPr>
        <a:xfrm>
          <a:off x="3319025" y="3024453"/>
          <a:ext cx="1193399" cy="1193399"/>
        </a:xfrm>
        <a:prstGeom prst="ellipse">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lang="tr-TR" sz="1400" kern="1200" dirty="0" smtClean="0"/>
            <a:t>Toplumsal kabul</a:t>
          </a:r>
          <a:endParaRPr lang="tr-TR" sz="1400" kern="1200" dirty="0"/>
        </a:p>
      </dsp:txBody>
      <dsp:txXfrm>
        <a:off x="3319025" y="3024453"/>
        <a:ext cx="1193399" cy="1193399"/>
      </dsp:txXfrm>
    </dsp:sp>
    <dsp:sp modelId="{4A46F279-F3C2-40A8-AC13-B3D97DC01B55}">
      <dsp:nvSpPr>
        <dsp:cNvPr id="0" name=""/>
        <dsp:cNvSpPr/>
      </dsp:nvSpPr>
      <dsp:spPr>
        <a:xfrm rot="18360000">
          <a:off x="2321125" y="2736925"/>
          <a:ext cx="252644" cy="405755"/>
        </a:xfrm>
        <a:prstGeom prst="rightArrow">
          <a:avLst>
            <a:gd name="adj1" fmla="val 60000"/>
            <a:gd name="adj2" fmla="val 50000"/>
          </a:avLst>
        </a:prstGeom>
        <a:solidFill>
          <a:schemeClr val="accent3">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533400">
            <a:lnSpc>
              <a:spcPct val="90000"/>
            </a:lnSpc>
            <a:spcBef>
              <a:spcPct val="0"/>
            </a:spcBef>
            <a:spcAft>
              <a:spcPct val="35000"/>
            </a:spcAft>
          </a:pPr>
          <a:endParaRPr lang="tr-TR" sz="1200" kern="1200"/>
        </a:p>
      </dsp:txBody>
      <dsp:txXfrm rot="18360000">
        <a:off x="2321125" y="2736925"/>
        <a:ext cx="252644" cy="405755"/>
      </dsp:txXfrm>
    </dsp:sp>
    <dsp:sp modelId="{10EDF8A4-2666-4BFE-9084-68F305D307A4}">
      <dsp:nvSpPr>
        <dsp:cNvPr id="0" name=""/>
        <dsp:cNvSpPr/>
      </dsp:nvSpPr>
      <dsp:spPr>
        <a:xfrm>
          <a:off x="1355719" y="3024453"/>
          <a:ext cx="1193399" cy="1193399"/>
        </a:xfrm>
        <a:prstGeom prst="ellipse">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tr-TR" sz="1600" kern="1200" dirty="0" err="1" smtClean="0"/>
            <a:t>Anneninmarka</a:t>
          </a:r>
          <a:r>
            <a:rPr lang="tr-TR" sz="1600" kern="1200" dirty="0" smtClean="0"/>
            <a:t> duyarlılığı</a:t>
          </a:r>
          <a:endParaRPr lang="tr-TR" sz="1600" kern="1200" dirty="0"/>
        </a:p>
      </dsp:txBody>
      <dsp:txXfrm>
        <a:off x="1355719" y="3024453"/>
        <a:ext cx="1193399" cy="1193399"/>
      </dsp:txXfrm>
    </dsp:sp>
    <dsp:sp modelId="{EEB89A75-5BBF-4618-A2BE-EC61445BC816}">
      <dsp:nvSpPr>
        <dsp:cNvPr id="0" name=""/>
        <dsp:cNvSpPr/>
      </dsp:nvSpPr>
      <dsp:spPr>
        <a:xfrm rot="11880000" flipH="1" flipV="1">
          <a:off x="2020375" y="1811312"/>
          <a:ext cx="252644" cy="405755"/>
        </a:xfrm>
        <a:prstGeom prst="rightArrow">
          <a:avLst>
            <a:gd name="adj1" fmla="val 60000"/>
            <a:gd name="adj2" fmla="val 50000"/>
          </a:avLst>
        </a:prstGeom>
        <a:solidFill>
          <a:schemeClr val="accent3">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533400">
            <a:lnSpc>
              <a:spcPct val="90000"/>
            </a:lnSpc>
            <a:spcBef>
              <a:spcPct val="0"/>
            </a:spcBef>
            <a:spcAft>
              <a:spcPct val="35000"/>
            </a:spcAft>
          </a:pPr>
          <a:endParaRPr lang="tr-TR" sz="1200" kern="1200"/>
        </a:p>
      </dsp:txBody>
      <dsp:txXfrm rot="11880000" flipH="1" flipV="1">
        <a:off x="2020375" y="1811312"/>
        <a:ext cx="252644" cy="405755"/>
      </dsp:txXfrm>
    </dsp:sp>
    <dsp:sp modelId="{37F49202-B906-40F6-9559-201B642EE056}">
      <dsp:nvSpPr>
        <dsp:cNvPr id="0" name=""/>
        <dsp:cNvSpPr/>
      </dsp:nvSpPr>
      <dsp:spPr>
        <a:xfrm>
          <a:off x="749024" y="1157237"/>
          <a:ext cx="1193399" cy="1193399"/>
        </a:xfrm>
        <a:prstGeom prst="ellipse">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tr-TR" sz="2000" kern="1200" dirty="0" smtClean="0"/>
            <a:t>Yaş</a:t>
          </a:r>
          <a:endParaRPr lang="tr-TR" sz="2000" kern="1200" dirty="0"/>
        </a:p>
      </dsp:txBody>
      <dsp:txXfrm>
        <a:off x="749024" y="1157237"/>
        <a:ext cx="1193399" cy="1193399"/>
      </dsp:txXfrm>
    </dsp:sp>
  </dsp:spTree>
</dsp:drawing>
</file>

<file path=ppt/diagrams/layout1.xml><?xml version="1.0" encoding="utf-8"?>
<dgm:layoutDef xmlns:dgm="http://schemas.openxmlformats.org/drawingml/2006/diagram" xmlns:a="http://schemas.openxmlformats.org/drawingml/2006/main" uniqueId="urn:microsoft.com/office/officeart/2005/8/layout/radial5">
  <dgm:title val=""/>
  <dgm:desc val=""/>
  <dgm:catLst>
    <dgm:cat type="relationship" pri="23000"/>
    <dgm:cat type="cycle" pri="1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alg type="cycle">
          <dgm:param type="stAng" val="0"/>
          <dgm:param type="spanAng" val="360"/>
          <dgm:param type="ctrShpMap" val="fNode"/>
        </dgm:alg>
      </dgm:if>
      <dgm:else name="Name3">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parTrans" refType="w" refFor="ch" refForName="centerShape" fact="0.4"/>
      <dgm:constr type="w" for="ch" forName="node" refType="w" refFor="ch" refForName="centerShape" op="equ" fact="1.25"/>
      <dgm:constr type="sp" refType="w" refFor="ch" refForName="centerShape" op="equ" fact="0.4"/>
      <dgm:constr type="sibSp" refType="w" refFor="ch" refForName="node" fact="0.3"/>
      <dgm:constr type="primFontSz" for="ch" forName="centerShape" val="65"/>
      <dgm:constr type="primFontSz" for="des" forName="node" op="equ" val="65"/>
      <dgm:constr type="primFontSz" for="des" forName="node" refType="primFontSz" refFor="ch" refForName="centerShape" op="lte"/>
      <dgm:constr type="primFontSz" for="des" forName="connectorText" op="equ" val="55"/>
      <dgm:constr type="primFontSz" for="des" forName="connectorText" refType="primFontSz" refFor="ch" refForName="centerShape" op="lte" fact="0.8"/>
      <dgm:constr type="primFontSz" for="des" forName="connectorText" refType="primFontSz" refFor="des" refForName="node" op="lte"/>
    </dgm:constrLst>
    <dgm:choose name="Name4">
      <dgm:if name="Name5" axis="ch ch" ptType="node node" st="1 1" cnt="1 0" func="cnt" op="lte" val="6">
        <dgm:ruleLst>
          <dgm:rule type="w" for="ch" forName="node" val="NaN" fact="1" max="NaN"/>
        </dgm:ruleLst>
      </dgm:if>
      <dgm:if name="Name6" axis="ch ch" ptType="node node" st="1 1" cnt="1 0" func="cnt" op="lte" val="8">
        <dgm:ruleLst>
          <dgm:rule type="w" for="ch" forName="node" val="NaN" fact="0.9" max="NaN"/>
        </dgm:ruleLst>
      </dgm:if>
      <dgm:if name="Name7" axis="ch ch" ptType="node node" st="1 1" cnt="1 0" func="cnt" op="lte" val="10">
        <dgm:ruleLst>
          <dgm:rule type="w" for="ch" forName="node" val="NaN" fact="0.8" max="NaN"/>
        </dgm:ruleLst>
      </dgm:if>
      <dgm:if name="Name8" axis="ch ch" ptType="node node" st="1 1" cnt="1 0" func="cnt" op="lte" val="12">
        <dgm:ruleLst>
          <dgm:rule type="w" for="ch" forName="node" val="NaN" fact="0.7" max="NaN"/>
        </dgm:ruleLst>
      </dgm:if>
      <dgm:if name="Name9" axis="ch ch" ptType="node node" st="1 1" cnt="1 0" func="cnt" op="lte" val="14">
        <dgm:ruleLst>
          <dgm:rule type="w" for="ch" forName="node" val="NaN" fact="0.6" max="NaN"/>
        </dgm:ruleLst>
      </dgm:if>
      <dgm:else name="Name10">
        <dgm:ruleLst>
          <dgm:rule type="w" for="ch" forName="node" val="NaN" fact="0.5" max="NaN"/>
        </dgm:ruleLst>
      </dgm:else>
    </dgm:choose>
    <dgm:forEach name="Name11"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12" axis="ch">
        <dgm:forEach name="Name13" axis="self" ptType="parTrans">
          <dgm:layoutNode name="parTrans" styleLbl="sibTrans2D1">
            <dgm:alg type="conn">
              <dgm:param type="begPts" val="auto"/>
              <dgm:param type="endPts" val="auto"/>
            </dgm:alg>
            <dgm:shape xmlns:r="http://schemas.openxmlformats.org/officeDocument/2006/relationships" type="conn" r:blip="">
              <dgm:adjLst/>
            </dgm:shape>
            <dgm:presOf axis="self"/>
            <dgm:constrLst>
              <dgm:constr type="h" refType="w" fact="0.85"/>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name="Name14"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w" val="INF" fact="NaN" max="NaN"/>
              <dgm:rule type="primFontSz" val="5" fact="NaN" max="NaN"/>
            </dgm:ruleLst>
          </dgm:layoutNode>
        </dgm:forEach>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radial5">
  <dgm:title val=""/>
  <dgm:desc val=""/>
  <dgm:catLst>
    <dgm:cat type="relationship" pri="23000"/>
    <dgm:cat type="cycle" pri="1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alg type="cycle">
          <dgm:param type="stAng" val="0"/>
          <dgm:param type="spanAng" val="360"/>
          <dgm:param type="ctrShpMap" val="fNode"/>
        </dgm:alg>
      </dgm:if>
      <dgm:else name="Name3">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parTrans" refType="w" refFor="ch" refForName="centerShape" fact="0.4"/>
      <dgm:constr type="w" for="ch" forName="node" refType="w" refFor="ch" refForName="centerShape" op="equ" fact="1.25"/>
      <dgm:constr type="sp" refType="w" refFor="ch" refForName="centerShape" op="equ" fact="0.4"/>
      <dgm:constr type="sibSp" refType="w" refFor="ch" refForName="node" fact="0.3"/>
      <dgm:constr type="primFontSz" for="ch" forName="centerShape" val="65"/>
      <dgm:constr type="primFontSz" for="des" forName="node" op="equ" val="65"/>
      <dgm:constr type="primFontSz" for="des" forName="node" refType="primFontSz" refFor="ch" refForName="centerShape" op="lte"/>
      <dgm:constr type="primFontSz" for="des" forName="connectorText" op="equ" val="55"/>
      <dgm:constr type="primFontSz" for="des" forName="connectorText" refType="primFontSz" refFor="ch" refForName="centerShape" op="lte" fact="0.8"/>
      <dgm:constr type="primFontSz" for="des" forName="connectorText" refType="primFontSz" refFor="des" refForName="node" op="lte"/>
    </dgm:constrLst>
    <dgm:choose name="Name4">
      <dgm:if name="Name5" axis="ch ch" ptType="node node" st="1 1" cnt="1 0" func="cnt" op="lte" val="6">
        <dgm:ruleLst>
          <dgm:rule type="w" for="ch" forName="node" val="NaN" fact="1" max="NaN"/>
        </dgm:ruleLst>
      </dgm:if>
      <dgm:if name="Name6" axis="ch ch" ptType="node node" st="1 1" cnt="1 0" func="cnt" op="lte" val="8">
        <dgm:ruleLst>
          <dgm:rule type="w" for="ch" forName="node" val="NaN" fact="0.9" max="NaN"/>
        </dgm:ruleLst>
      </dgm:if>
      <dgm:if name="Name7" axis="ch ch" ptType="node node" st="1 1" cnt="1 0" func="cnt" op="lte" val="10">
        <dgm:ruleLst>
          <dgm:rule type="w" for="ch" forName="node" val="NaN" fact="0.8" max="NaN"/>
        </dgm:ruleLst>
      </dgm:if>
      <dgm:if name="Name8" axis="ch ch" ptType="node node" st="1 1" cnt="1 0" func="cnt" op="lte" val="12">
        <dgm:ruleLst>
          <dgm:rule type="w" for="ch" forName="node" val="NaN" fact="0.7" max="NaN"/>
        </dgm:ruleLst>
      </dgm:if>
      <dgm:if name="Name9" axis="ch ch" ptType="node node" st="1 1" cnt="1 0" func="cnt" op="lte" val="14">
        <dgm:ruleLst>
          <dgm:rule type="w" for="ch" forName="node" val="NaN" fact="0.6" max="NaN"/>
        </dgm:ruleLst>
      </dgm:if>
      <dgm:else name="Name10">
        <dgm:ruleLst>
          <dgm:rule type="w" for="ch" forName="node" val="NaN" fact="0.5" max="NaN"/>
        </dgm:ruleLst>
      </dgm:else>
    </dgm:choose>
    <dgm:forEach name="Name11"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12" axis="ch">
        <dgm:forEach name="Name13" axis="self" ptType="parTrans">
          <dgm:layoutNode name="parTrans" styleLbl="sibTrans2D1">
            <dgm:alg type="conn">
              <dgm:param type="begPts" val="auto"/>
              <dgm:param type="endPts" val="auto"/>
            </dgm:alg>
            <dgm:shape xmlns:r="http://schemas.openxmlformats.org/officeDocument/2006/relationships" type="conn" r:blip="">
              <dgm:adjLst/>
            </dgm:shape>
            <dgm:presOf axis="self"/>
            <dgm:constrLst>
              <dgm:constr type="h" refType="w" fact="0.85"/>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name="Name14"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w" val="INF" fact="NaN" max="NaN"/>
              <dgm:rule type="primFontSz" val="5" fact="NaN" max="NaN"/>
            </dgm:ruleLst>
          </dgm:layoutNode>
        </dgm:forEach>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radial5">
  <dgm:title val=""/>
  <dgm:desc val=""/>
  <dgm:catLst>
    <dgm:cat type="relationship" pri="23000"/>
    <dgm:cat type="cycle" pri="1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alg type="cycle">
          <dgm:param type="stAng" val="0"/>
          <dgm:param type="spanAng" val="360"/>
          <dgm:param type="ctrShpMap" val="fNode"/>
        </dgm:alg>
      </dgm:if>
      <dgm:else name="Name3">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parTrans" refType="w" refFor="ch" refForName="centerShape" fact="0.4"/>
      <dgm:constr type="w" for="ch" forName="node" refType="w" refFor="ch" refForName="centerShape" op="equ" fact="1.25"/>
      <dgm:constr type="sp" refType="w" refFor="ch" refForName="centerShape" op="equ" fact="0.4"/>
      <dgm:constr type="sibSp" refType="w" refFor="ch" refForName="node" fact="0.3"/>
      <dgm:constr type="primFontSz" for="ch" forName="centerShape" val="65"/>
      <dgm:constr type="primFontSz" for="des" forName="node" op="equ" val="65"/>
      <dgm:constr type="primFontSz" for="des" forName="node" refType="primFontSz" refFor="ch" refForName="centerShape" op="lte"/>
      <dgm:constr type="primFontSz" for="des" forName="connectorText" op="equ" val="55"/>
      <dgm:constr type="primFontSz" for="des" forName="connectorText" refType="primFontSz" refFor="ch" refForName="centerShape" op="lte" fact="0.8"/>
      <dgm:constr type="primFontSz" for="des" forName="connectorText" refType="primFontSz" refFor="des" refForName="node" op="lte"/>
    </dgm:constrLst>
    <dgm:choose name="Name4">
      <dgm:if name="Name5" axis="ch ch" ptType="node node" st="1 1" cnt="1 0" func="cnt" op="lte" val="6">
        <dgm:ruleLst>
          <dgm:rule type="w" for="ch" forName="node" val="NaN" fact="1" max="NaN"/>
        </dgm:ruleLst>
      </dgm:if>
      <dgm:if name="Name6" axis="ch ch" ptType="node node" st="1 1" cnt="1 0" func="cnt" op="lte" val="8">
        <dgm:ruleLst>
          <dgm:rule type="w" for="ch" forName="node" val="NaN" fact="0.9" max="NaN"/>
        </dgm:ruleLst>
      </dgm:if>
      <dgm:if name="Name7" axis="ch ch" ptType="node node" st="1 1" cnt="1 0" func="cnt" op="lte" val="10">
        <dgm:ruleLst>
          <dgm:rule type="w" for="ch" forName="node" val="NaN" fact="0.8" max="NaN"/>
        </dgm:ruleLst>
      </dgm:if>
      <dgm:if name="Name8" axis="ch ch" ptType="node node" st="1 1" cnt="1 0" func="cnt" op="lte" val="12">
        <dgm:ruleLst>
          <dgm:rule type="w" for="ch" forName="node" val="NaN" fact="0.7" max="NaN"/>
        </dgm:ruleLst>
      </dgm:if>
      <dgm:if name="Name9" axis="ch ch" ptType="node node" st="1 1" cnt="1 0" func="cnt" op="lte" val="14">
        <dgm:ruleLst>
          <dgm:rule type="w" for="ch" forName="node" val="NaN" fact="0.6" max="NaN"/>
        </dgm:ruleLst>
      </dgm:if>
      <dgm:else name="Name10">
        <dgm:ruleLst>
          <dgm:rule type="w" for="ch" forName="node" val="NaN" fact="0.5" max="NaN"/>
        </dgm:ruleLst>
      </dgm:else>
    </dgm:choose>
    <dgm:forEach name="Name11"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12" axis="ch">
        <dgm:forEach name="Name13" axis="self" ptType="parTrans">
          <dgm:layoutNode name="parTrans" styleLbl="sibTrans2D1">
            <dgm:alg type="conn">
              <dgm:param type="begPts" val="auto"/>
              <dgm:param type="endPts" val="auto"/>
            </dgm:alg>
            <dgm:shape xmlns:r="http://schemas.openxmlformats.org/officeDocument/2006/relationships" type="conn" r:blip="">
              <dgm:adjLst/>
            </dgm:shape>
            <dgm:presOf axis="self"/>
            <dgm:constrLst>
              <dgm:constr type="h" refType="w" fact="0.85"/>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name="Name14"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w" val="INF" fact="NaN" max="NaN"/>
              <dgm:rule type="primFontSz" val="5" fact="NaN" max="NaN"/>
            </dgm:ruleLst>
          </dgm:layoutNode>
        </dgm:forEach>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radial5">
  <dgm:title val=""/>
  <dgm:desc val=""/>
  <dgm:catLst>
    <dgm:cat type="relationship" pri="23000"/>
    <dgm:cat type="cycle" pri="1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alg type="cycle">
          <dgm:param type="stAng" val="0"/>
          <dgm:param type="spanAng" val="360"/>
          <dgm:param type="ctrShpMap" val="fNode"/>
        </dgm:alg>
      </dgm:if>
      <dgm:else name="Name3">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parTrans" refType="w" refFor="ch" refForName="centerShape" fact="0.4"/>
      <dgm:constr type="w" for="ch" forName="node" refType="w" refFor="ch" refForName="centerShape" op="equ" fact="1.25"/>
      <dgm:constr type="sp" refType="w" refFor="ch" refForName="centerShape" op="equ" fact="0.4"/>
      <dgm:constr type="sibSp" refType="w" refFor="ch" refForName="node" fact="0.3"/>
      <dgm:constr type="primFontSz" for="ch" forName="centerShape" val="65"/>
      <dgm:constr type="primFontSz" for="des" forName="node" op="equ" val="65"/>
      <dgm:constr type="primFontSz" for="des" forName="node" refType="primFontSz" refFor="ch" refForName="centerShape" op="lte"/>
      <dgm:constr type="primFontSz" for="des" forName="connectorText" op="equ" val="55"/>
      <dgm:constr type="primFontSz" for="des" forName="connectorText" refType="primFontSz" refFor="ch" refForName="centerShape" op="lte" fact="0.8"/>
      <dgm:constr type="primFontSz" for="des" forName="connectorText" refType="primFontSz" refFor="des" refForName="node" op="lte"/>
    </dgm:constrLst>
    <dgm:choose name="Name4">
      <dgm:if name="Name5" axis="ch ch" ptType="node node" st="1 1" cnt="1 0" func="cnt" op="lte" val="6">
        <dgm:ruleLst>
          <dgm:rule type="w" for="ch" forName="node" val="NaN" fact="1" max="NaN"/>
        </dgm:ruleLst>
      </dgm:if>
      <dgm:if name="Name6" axis="ch ch" ptType="node node" st="1 1" cnt="1 0" func="cnt" op="lte" val="8">
        <dgm:ruleLst>
          <dgm:rule type="w" for="ch" forName="node" val="NaN" fact="0.9" max="NaN"/>
        </dgm:ruleLst>
      </dgm:if>
      <dgm:if name="Name7" axis="ch ch" ptType="node node" st="1 1" cnt="1 0" func="cnt" op="lte" val="10">
        <dgm:ruleLst>
          <dgm:rule type="w" for="ch" forName="node" val="NaN" fact="0.8" max="NaN"/>
        </dgm:ruleLst>
      </dgm:if>
      <dgm:if name="Name8" axis="ch ch" ptType="node node" st="1 1" cnt="1 0" func="cnt" op="lte" val="12">
        <dgm:ruleLst>
          <dgm:rule type="w" for="ch" forName="node" val="NaN" fact="0.7" max="NaN"/>
        </dgm:ruleLst>
      </dgm:if>
      <dgm:if name="Name9" axis="ch ch" ptType="node node" st="1 1" cnt="1 0" func="cnt" op="lte" val="14">
        <dgm:ruleLst>
          <dgm:rule type="w" for="ch" forName="node" val="NaN" fact="0.6" max="NaN"/>
        </dgm:ruleLst>
      </dgm:if>
      <dgm:else name="Name10">
        <dgm:ruleLst>
          <dgm:rule type="w" for="ch" forName="node" val="NaN" fact="0.5" max="NaN"/>
        </dgm:ruleLst>
      </dgm:else>
    </dgm:choose>
    <dgm:forEach name="Name11"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12" axis="ch">
        <dgm:forEach name="Name13" axis="self" ptType="parTrans">
          <dgm:layoutNode name="parTrans" styleLbl="sibTrans2D1">
            <dgm:alg type="conn">
              <dgm:param type="begPts" val="auto"/>
              <dgm:param type="endPts" val="auto"/>
            </dgm:alg>
            <dgm:shape xmlns:r="http://schemas.openxmlformats.org/officeDocument/2006/relationships" type="conn" r:blip="">
              <dgm:adjLst/>
            </dgm:shape>
            <dgm:presOf axis="self"/>
            <dgm:constrLst>
              <dgm:constr type="h" refType="w" fact="0.85"/>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name="Name14"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w" val="INF" fact="NaN" max="NaN"/>
              <dgm:rule type="primFontSz" val="5" fact="NaN" max="NaN"/>
            </dgm:ruleLst>
          </dgm:layoutNode>
        </dgm:forEach>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radial5">
  <dgm:title val=""/>
  <dgm:desc val=""/>
  <dgm:catLst>
    <dgm:cat type="relationship" pri="23000"/>
    <dgm:cat type="cycle" pri="1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alg type="cycle">
          <dgm:param type="stAng" val="0"/>
          <dgm:param type="spanAng" val="360"/>
          <dgm:param type="ctrShpMap" val="fNode"/>
        </dgm:alg>
      </dgm:if>
      <dgm:else name="Name3">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parTrans" refType="w" refFor="ch" refForName="centerShape" fact="0.4"/>
      <dgm:constr type="w" for="ch" forName="node" refType="w" refFor="ch" refForName="centerShape" op="equ" fact="1.25"/>
      <dgm:constr type="sp" refType="w" refFor="ch" refForName="centerShape" op="equ" fact="0.4"/>
      <dgm:constr type="sibSp" refType="w" refFor="ch" refForName="node" fact="0.3"/>
      <dgm:constr type="primFontSz" for="ch" forName="centerShape" val="65"/>
      <dgm:constr type="primFontSz" for="des" forName="node" op="equ" val="65"/>
      <dgm:constr type="primFontSz" for="des" forName="node" refType="primFontSz" refFor="ch" refForName="centerShape" op="lte"/>
      <dgm:constr type="primFontSz" for="des" forName="connectorText" op="equ" val="55"/>
      <dgm:constr type="primFontSz" for="des" forName="connectorText" refType="primFontSz" refFor="ch" refForName="centerShape" op="lte" fact="0.8"/>
      <dgm:constr type="primFontSz" for="des" forName="connectorText" refType="primFontSz" refFor="des" refForName="node" op="lte"/>
    </dgm:constrLst>
    <dgm:choose name="Name4">
      <dgm:if name="Name5" axis="ch ch" ptType="node node" st="1 1" cnt="1 0" func="cnt" op="lte" val="6">
        <dgm:ruleLst>
          <dgm:rule type="w" for="ch" forName="node" val="NaN" fact="1" max="NaN"/>
        </dgm:ruleLst>
      </dgm:if>
      <dgm:if name="Name6" axis="ch ch" ptType="node node" st="1 1" cnt="1 0" func="cnt" op="lte" val="8">
        <dgm:ruleLst>
          <dgm:rule type="w" for="ch" forName="node" val="NaN" fact="0.9" max="NaN"/>
        </dgm:ruleLst>
      </dgm:if>
      <dgm:if name="Name7" axis="ch ch" ptType="node node" st="1 1" cnt="1 0" func="cnt" op="lte" val="10">
        <dgm:ruleLst>
          <dgm:rule type="w" for="ch" forName="node" val="NaN" fact="0.8" max="NaN"/>
        </dgm:ruleLst>
      </dgm:if>
      <dgm:if name="Name8" axis="ch ch" ptType="node node" st="1 1" cnt="1 0" func="cnt" op="lte" val="12">
        <dgm:ruleLst>
          <dgm:rule type="w" for="ch" forName="node" val="NaN" fact="0.7" max="NaN"/>
        </dgm:ruleLst>
      </dgm:if>
      <dgm:if name="Name9" axis="ch ch" ptType="node node" st="1 1" cnt="1 0" func="cnt" op="lte" val="14">
        <dgm:ruleLst>
          <dgm:rule type="w" for="ch" forName="node" val="NaN" fact="0.6" max="NaN"/>
        </dgm:ruleLst>
      </dgm:if>
      <dgm:else name="Name10">
        <dgm:ruleLst>
          <dgm:rule type="w" for="ch" forName="node" val="NaN" fact="0.5" max="NaN"/>
        </dgm:ruleLst>
      </dgm:else>
    </dgm:choose>
    <dgm:forEach name="Name11"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12" axis="ch">
        <dgm:forEach name="Name13" axis="self" ptType="parTrans">
          <dgm:layoutNode name="parTrans" styleLbl="sibTrans2D1">
            <dgm:alg type="conn">
              <dgm:param type="begPts" val="auto"/>
              <dgm:param type="endPts" val="auto"/>
            </dgm:alg>
            <dgm:shape xmlns:r="http://schemas.openxmlformats.org/officeDocument/2006/relationships" type="conn" r:blip="">
              <dgm:adjLst/>
            </dgm:shape>
            <dgm:presOf axis="self"/>
            <dgm:constrLst>
              <dgm:constr type="h" refType="w" fact="0.85"/>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name="Name14"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w" val="INF" fact="NaN" max="NaN"/>
              <dgm:rule type="primFontSz" val="5" fact="NaN" max="NaN"/>
            </dgm:ruleLst>
          </dgm:layoutNod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B0AFCFC-50B8-49C1-A27A-E86D6A1DD2EE}" type="datetimeFigureOut">
              <a:rPr lang="tr-TR" smtClean="0"/>
              <a:pPr/>
              <a:t>11.06.2015</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CC0EBF2-7305-49B7-B192-5AE1F09EBA27}" type="slidenum">
              <a:rPr lang="tr-TR" smtClean="0"/>
              <a:pPr/>
              <a:t>‹#›</a:t>
            </a:fld>
            <a:endParaRPr lang="tr-T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r>
              <a:rPr lang="tr-TR" dirty="0" smtClean="0"/>
              <a:t>Sakal </a:t>
            </a:r>
            <a:r>
              <a:rPr lang="tr-TR" dirty="0" err="1" smtClean="0"/>
              <a:t>traşında</a:t>
            </a:r>
            <a:r>
              <a:rPr lang="tr-TR" dirty="0" smtClean="0"/>
              <a:t> farklılıklar, kaşların cımbızla alınması, bilek ve boyun aksesuarlarındaki</a:t>
            </a:r>
            <a:r>
              <a:rPr lang="tr-TR" baseline="0" dirty="0" smtClean="0"/>
              <a:t> abartı </a:t>
            </a:r>
            <a:endParaRPr lang="tr-TR" dirty="0"/>
          </a:p>
        </p:txBody>
      </p:sp>
      <p:sp>
        <p:nvSpPr>
          <p:cNvPr id="4" name="3 Slayt Numarası Yer Tutucusu"/>
          <p:cNvSpPr>
            <a:spLocks noGrp="1"/>
          </p:cNvSpPr>
          <p:nvPr>
            <p:ph type="sldNum" sz="quarter" idx="10"/>
          </p:nvPr>
        </p:nvSpPr>
        <p:spPr/>
        <p:txBody>
          <a:bodyPr/>
          <a:lstStyle/>
          <a:p>
            <a:fld id="{ACC0EBF2-7305-49B7-B192-5AE1F09EBA27}" type="slidenum">
              <a:rPr lang="tr-TR" smtClean="0"/>
              <a:pPr/>
              <a:t>3</a:t>
            </a:fld>
            <a:endParaRPr lang="tr-T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r>
              <a:rPr lang="tr-TR" dirty="0" smtClean="0"/>
              <a:t>Anlayışa dayalı iletişim değişkenlerinden bir tanesi çıkartılarak </a:t>
            </a:r>
            <a:r>
              <a:rPr lang="tr-TR" dirty="0" err="1" smtClean="0"/>
              <a:t>Cronbach</a:t>
            </a:r>
            <a:r>
              <a:rPr lang="tr-TR" baseline="0" dirty="0" smtClean="0"/>
              <a:t> </a:t>
            </a:r>
            <a:r>
              <a:rPr lang="tr-TR" baseline="0" dirty="0" err="1" smtClean="0"/>
              <a:t>Alpha’nın</a:t>
            </a:r>
            <a:r>
              <a:rPr lang="tr-TR" baseline="0" dirty="0" smtClean="0"/>
              <a:t> ,363’den ,633’e yükselmesi sağlanmıştır. </a:t>
            </a:r>
          </a:p>
          <a:p>
            <a:r>
              <a:rPr lang="tr-TR" baseline="0" dirty="0" smtClean="0"/>
              <a:t>Topluma dayalı iletişim </a:t>
            </a:r>
            <a:r>
              <a:rPr lang="tr-TR" dirty="0" smtClean="0"/>
              <a:t>değişkenlerinden bir tanesi çıkartılarak </a:t>
            </a:r>
            <a:r>
              <a:rPr lang="tr-TR" dirty="0" err="1" smtClean="0"/>
              <a:t>Cronbach</a:t>
            </a:r>
            <a:r>
              <a:rPr lang="tr-TR" baseline="0" dirty="0" smtClean="0"/>
              <a:t> </a:t>
            </a:r>
            <a:r>
              <a:rPr lang="tr-TR" baseline="0" dirty="0" err="1" smtClean="0"/>
              <a:t>Alpha’nın</a:t>
            </a:r>
            <a:r>
              <a:rPr lang="tr-TR" baseline="0" dirty="0" smtClean="0"/>
              <a:t> ,,664’den ,721’e yükselmesi sağlanmıştır. </a:t>
            </a:r>
            <a:endParaRPr lang="tr-TR" dirty="0"/>
          </a:p>
        </p:txBody>
      </p:sp>
      <p:sp>
        <p:nvSpPr>
          <p:cNvPr id="4" name="3 Slayt Numarası Yer Tutucusu"/>
          <p:cNvSpPr>
            <a:spLocks noGrp="1"/>
          </p:cNvSpPr>
          <p:nvPr>
            <p:ph type="sldNum" sz="quarter" idx="10"/>
          </p:nvPr>
        </p:nvSpPr>
        <p:spPr/>
        <p:txBody>
          <a:bodyPr/>
          <a:lstStyle/>
          <a:p>
            <a:fld id="{ACC0EBF2-7305-49B7-B192-5AE1F09EBA27}" type="slidenum">
              <a:rPr lang="tr-TR" smtClean="0"/>
              <a:pPr/>
              <a:t>12</a:t>
            </a:fld>
            <a:endParaRPr lang="tr-T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r>
              <a:rPr lang="tr-TR" dirty="0" smtClean="0"/>
              <a:t>Yargısal örneklem: Köln şehir merkezindeki en işlek</a:t>
            </a:r>
            <a:r>
              <a:rPr lang="tr-TR" baseline="0" dirty="0" smtClean="0"/>
              <a:t> alışveriş caddesinde bulunan mağazalardan çıkan 12-19 yaş arası gençlerden anket toplanmıştır.</a:t>
            </a:r>
            <a:endParaRPr lang="tr-TR" dirty="0"/>
          </a:p>
        </p:txBody>
      </p:sp>
      <p:sp>
        <p:nvSpPr>
          <p:cNvPr id="4" name="3 Slayt Numarası Yer Tutucusu"/>
          <p:cNvSpPr>
            <a:spLocks noGrp="1"/>
          </p:cNvSpPr>
          <p:nvPr>
            <p:ph type="sldNum" sz="quarter" idx="10"/>
          </p:nvPr>
        </p:nvSpPr>
        <p:spPr/>
        <p:txBody>
          <a:bodyPr/>
          <a:lstStyle/>
          <a:p>
            <a:fld id="{ACC0EBF2-7305-49B7-B192-5AE1F09EBA27}" type="slidenum">
              <a:rPr lang="tr-TR" smtClean="0"/>
              <a:pPr/>
              <a:t>13</a:t>
            </a:fld>
            <a:endParaRPr lang="tr-T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r>
              <a:rPr lang="tr-TR" dirty="0" smtClean="0"/>
              <a:t>Aylık hane gelirini bilmeyenlerin sayısı örneklemin %42sini</a:t>
            </a:r>
            <a:r>
              <a:rPr lang="tr-TR" baseline="0" dirty="0" smtClean="0"/>
              <a:t> oluşturmaktadır. </a:t>
            </a:r>
            <a:endParaRPr lang="tr-TR" dirty="0" smtClean="0"/>
          </a:p>
          <a:p>
            <a:r>
              <a:rPr lang="tr-TR" dirty="0" smtClean="0"/>
              <a:t>Yarı zamanlı kazanç elde eden genç sayısı toplam</a:t>
            </a:r>
            <a:r>
              <a:rPr lang="tr-TR" baseline="0" dirty="0" smtClean="0"/>
              <a:t> 47dir. Bu gençlerin toplam örneklem sayısına bölümü yüzdelik değeri vermiştir. </a:t>
            </a:r>
            <a:endParaRPr lang="tr-TR" dirty="0"/>
          </a:p>
        </p:txBody>
      </p:sp>
      <p:sp>
        <p:nvSpPr>
          <p:cNvPr id="4" name="3 Slayt Numarası Yer Tutucusu"/>
          <p:cNvSpPr>
            <a:spLocks noGrp="1"/>
          </p:cNvSpPr>
          <p:nvPr>
            <p:ph type="sldNum" sz="quarter" idx="10"/>
          </p:nvPr>
        </p:nvSpPr>
        <p:spPr/>
        <p:txBody>
          <a:bodyPr/>
          <a:lstStyle/>
          <a:p>
            <a:fld id="{ACC0EBF2-7305-49B7-B192-5AE1F09EBA27}" type="slidenum">
              <a:rPr lang="tr-TR" smtClean="0"/>
              <a:pPr/>
              <a:t>14</a:t>
            </a:fld>
            <a:endParaRPr lang="tr-T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dirty="0"/>
          </a:p>
        </p:txBody>
      </p:sp>
      <p:sp>
        <p:nvSpPr>
          <p:cNvPr id="4" name="3 Slayt Numarası Yer Tutucusu"/>
          <p:cNvSpPr>
            <a:spLocks noGrp="1"/>
          </p:cNvSpPr>
          <p:nvPr>
            <p:ph type="sldNum" sz="quarter" idx="10"/>
          </p:nvPr>
        </p:nvSpPr>
        <p:spPr/>
        <p:txBody>
          <a:bodyPr/>
          <a:lstStyle/>
          <a:p>
            <a:fld id="{ACC0EBF2-7305-49B7-B192-5AE1F09EBA27}" type="slidenum">
              <a:rPr lang="tr-TR" smtClean="0"/>
              <a:pPr/>
              <a:t>15</a:t>
            </a:fld>
            <a:endParaRPr lang="tr-T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dirty="0"/>
          </a:p>
        </p:txBody>
      </p:sp>
      <p:sp>
        <p:nvSpPr>
          <p:cNvPr id="4" name="3 Slayt Numarası Yer Tutucusu"/>
          <p:cNvSpPr>
            <a:spLocks noGrp="1"/>
          </p:cNvSpPr>
          <p:nvPr>
            <p:ph type="sldNum" sz="quarter" idx="10"/>
          </p:nvPr>
        </p:nvSpPr>
        <p:spPr/>
        <p:txBody>
          <a:bodyPr/>
          <a:lstStyle/>
          <a:p>
            <a:fld id="{ACC0EBF2-7305-49B7-B192-5AE1F09EBA27}" type="slidenum">
              <a:rPr lang="tr-TR" smtClean="0"/>
              <a:pPr/>
              <a:t>17</a:t>
            </a:fld>
            <a:endParaRPr lang="tr-T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r>
              <a:rPr lang="tr-TR" dirty="0" smtClean="0"/>
              <a:t>Araştırma modelini</a:t>
            </a:r>
            <a:r>
              <a:rPr lang="tr-TR" baseline="0" dirty="0" smtClean="0"/>
              <a:t> test etmeden önce gruplar arasında anlamlı farklılıklar olup olmadığını görmek istedik. </a:t>
            </a:r>
            <a:endParaRPr lang="tr-TR" dirty="0" smtClean="0"/>
          </a:p>
          <a:p>
            <a:r>
              <a:rPr lang="tr-TR" dirty="0" smtClean="0"/>
              <a:t>Burada, iki değişkenin ortalaması arasında farklılık olmadığını gösteren “sıfır hipotezlerini” belirttik.</a:t>
            </a:r>
            <a:r>
              <a:rPr lang="tr-TR" baseline="0" dirty="0" smtClean="0"/>
              <a:t> </a:t>
            </a:r>
            <a:endParaRPr lang="tr-TR" dirty="0"/>
          </a:p>
        </p:txBody>
      </p:sp>
      <p:sp>
        <p:nvSpPr>
          <p:cNvPr id="4" name="3 Slayt Numarası Yer Tutucusu"/>
          <p:cNvSpPr>
            <a:spLocks noGrp="1"/>
          </p:cNvSpPr>
          <p:nvPr>
            <p:ph type="sldNum" sz="quarter" idx="10"/>
          </p:nvPr>
        </p:nvSpPr>
        <p:spPr/>
        <p:txBody>
          <a:bodyPr/>
          <a:lstStyle/>
          <a:p>
            <a:fld id="{ACC0EBF2-7305-49B7-B192-5AE1F09EBA27}" type="slidenum">
              <a:rPr lang="tr-TR" smtClean="0"/>
              <a:pPr/>
              <a:t>18</a:t>
            </a:fld>
            <a:endParaRPr lang="tr-T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r>
              <a:rPr lang="tr-TR" dirty="0" smtClean="0"/>
              <a:t>İki grup arasındaki örneklem</a:t>
            </a:r>
            <a:r>
              <a:rPr lang="tr-TR" baseline="0" dirty="0" smtClean="0"/>
              <a:t> sayısı </a:t>
            </a:r>
            <a:r>
              <a:rPr lang="tr-TR" dirty="0" smtClean="0"/>
              <a:t>eşit olmasa da, </a:t>
            </a:r>
            <a:r>
              <a:rPr lang="tr-TR" dirty="0" err="1" smtClean="0"/>
              <a:t>varyansların</a:t>
            </a:r>
            <a:r>
              <a:rPr lang="tr-TR" baseline="0" dirty="0" smtClean="0"/>
              <a:t> eşit olması durumunda t testi yapılabilir, ki bizim durumumuzda bütün değişkenler arasındaki </a:t>
            </a:r>
            <a:r>
              <a:rPr lang="tr-TR" baseline="0" dirty="0" err="1" smtClean="0"/>
              <a:t>varyans</a:t>
            </a:r>
            <a:r>
              <a:rPr lang="tr-TR" baseline="0" dirty="0" smtClean="0"/>
              <a:t> eşittir. O sebeple sonuçları değerlendirmeye alabiliyoruz. Ne var ki sonuçlar bize Türk ve Alman gençler arasında hiçbir değişkende ortalama farklılığının olmadığını gösteriyor. Yani, hipotezlerimizin hiçbirini reddedemiyoruz. </a:t>
            </a:r>
            <a:endParaRPr lang="tr-TR" dirty="0"/>
          </a:p>
        </p:txBody>
      </p:sp>
      <p:sp>
        <p:nvSpPr>
          <p:cNvPr id="4" name="3 Slayt Numarası Yer Tutucusu"/>
          <p:cNvSpPr>
            <a:spLocks noGrp="1"/>
          </p:cNvSpPr>
          <p:nvPr>
            <p:ph type="sldNum" sz="quarter" idx="10"/>
          </p:nvPr>
        </p:nvSpPr>
        <p:spPr/>
        <p:txBody>
          <a:bodyPr/>
          <a:lstStyle/>
          <a:p>
            <a:fld id="{ACC0EBF2-7305-49B7-B192-5AE1F09EBA27}" type="slidenum">
              <a:rPr lang="tr-TR" smtClean="0"/>
              <a:pPr/>
              <a:t>20</a:t>
            </a:fld>
            <a:endParaRPr lang="tr-T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r>
              <a:rPr lang="tr-TR" dirty="0" smtClean="0"/>
              <a:t>Zamandan kazanmak adına hipotezler</a:t>
            </a:r>
            <a:r>
              <a:rPr lang="tr-TR" baseline="0" dirty="0" smtClean="0"/>
              <a:t> tekrar yazılmamıştır.</a:t>
            </a:r>
          </a:p>
          <a:p>
            <a:endParaRPr lang="tr-TR" baseline="0" dirty="0" smtClean="0"/>
          </a:p>
          <a:p>
            <a:r>
              <a:rPr lang="tr-TR" dirty="0" smtClean="0"/>
              <a:t>Türk</a:t>
            </a:r>
            <a:r>
              <a:rPr lang="tr-TR" baseline="0" dirty="0" smtClean="0"/>
              <a:t> veya Alman olmasından ziyade, esas farklılıkların cinsiyette ortaya çıktığını görüyoruz. İmaj dışındaki bütün değişkenlerde kızlar ve erkekler arasında anlamlı istatistiksel farklılıklar mevcuttur. İlginç bir şekilde, kızlar marka duyarlılığına erkeklerden daha az sahipken, diğer değişkenlerde kızlar erkeklerden daha yüksek ortalamalara sahip çıkmıştır. </a:t>
            </a:r>
            <a:endParaRPr lang="tr-TR" dirty="0" smtClean="0"/>
          </a:p>
        </p:txBody>
      </p:sp>
      <p:sp>
        <p:nvSpPr>
          <p:cNvPr id="4" name="3 Slayt Numarası Yer Tutucusu"/>
          <p:cNvSpPr>
            <a:spLocks noGrp="1"/>
          </p:cNvSpPr>
          <p:nvPr>
            <p:ph type="sldNum" sz="quarter" idx="10"/>
          </p:nvPr>
        </p:nvSpPr>
        <p:spPr/>
        <p:txBody>
          <a:bodyPr/>
          <a:lstStyle/>
          <a:p>
            <a:fld id="{ACC0EBF2-7305-49B7-B192-5AE1F09EBA27}" type="slidenum">
              <a:rPr lang="tr-TR" smtClean="0"/>
              <a:pPr/>
              <a:t>22</a:t>
            </a:fld>
            <a:endParaRPr lang="tr-T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r>
              <a:rPr lang="tr-TR" dirty="0" smtClean="0"/>
              <a:t>Yaş bazında farklılıkları test etmek için tek yönlü </a:t>
            </a:r>
            <a:r>
              <a:rPr lang="tr-TR" dirty="0" err="1" smtClean="0"/>
              <a:t>varyans</a:t>
            </a:r>
            <a:r>
              <a:rPr lang="tr-TR" dirty="0" smtClean="0"/>
              <a:t> analizi kullanılmıştır. Sadece moda </a:t>
            </a:r>
            <a:r>
              <a:rPr lang="tr-TR" dirty="0" err="1" smtClean="0"/>
              <a:t>ilgilenimi</a:t>
            </a:r>
            <a:r>
              <a:rPr lang="tr-TR" baseline="0" dirty="0" smtClean="0"/>
              <a:t> ve takdir edilmeye dayalı giyim motivasyonunda, %5 oranında anlamlılık seviyesi ortaya çıkmıştır. Bu farklılıkları test etmek için, </a:t>
            </a:r>
            <a:r>
              <a:rPr lang="tr-TR" baseline="0" dirty="0" err="1" smtClean="0"/>
              <a:t>varsyansları</a:t>
            </a:r>
            <a:r>
              <a:rPr lang="tr-TR" baseline="0" dirty="0" smtClean="0"/>
              <a:t> eşit olması ve de gruplar arasında eşit örneklem sayısı olmaması sebebiyle </a:t>
            </a:r>
            <a:r>
              <a:rPr lang="tr-TR" baseline="0" dirty="0" err="1" smtClean="0"/>
              <a:t>Scheffe</a:t>
            </a:r>
            <a:r>
              <a:rPr lang="tr-TR" baseline="0" dirty="0" smtClean="0"/>
              <a:t> metodu kullanılmıştır. </a:t>
            </a:r>
          </a:p>
          <a:p>
            <a:endParaRPr lang="tr-TR" baseline="0" dirty="0" smtClean="0"/>
          </a:p>
          <a:p>
            <a:r>
              <a:rPr lang="tr-TR" baseline="0" dirty="0" smtClean="0"/>
              <a:t>Tabloda görüldüğü üzere takdir edilmeye dayalı giyim motivasyonu yaş arttıkça azalmaktadır. Dolayısıyla istatistiksel olarak anlamlı farklılık 12-14 ile 17yaş üstü grupta ortaya çıkmaktadır. </a:t>
            </a:r>
          </a:p>
          <a:p>
            <a:endParaRPr lang="tr-TR" baseline="0" dirty="0" smtClean="0"/>
          </a:p>
          <a:p>
            <a:r>
              <a:rPr lang="tr-TR" baseline="0" dirty="0" smtClean="0"/>
              <a:t>Moda </a:t>
            </a:r>
            <a:r>
              <a:rPr lang="tr-TR" baseline="0" dirty="0" err="1" smtClean="0"/>
              <a:t>ilgilenimi</a:t>
            </a:r>
            <a:r>
              <a:rPr lang="tr-TR" baseline="0" dirty="0" smtClean="0"/>
              <a:t> ise 12-14 yaş arasındaki gençlerde en yüksek seviyede iken, 15-16 yaş arası gençlerde en düşük seviyededir. Bu sebeple, istatistiksel olarak anlamlı farklılık da bu iki grup arasında ortaya çıkmaktadır. </a:t>
            </a:r>
            <a:endParaRPr lang="tr-TR" dirty="0"/>
          </a:p>
        </p:txBody>
      </p:sp>
      <p:sp>
        <p:nvSpPr>
          <p:cNvPr id="4" name="3 Slayt Numarası Yer Tutucusu"/>
          <p:cNvSpPr>
            <a:spLocks noGrp="1"/>
          </p:cNvSpPr>
          <p:nvPr>
            <p:ph type="sldNum" sz="quarter" idx="10"/>
          </p:nvPr>
        </p:nvSpPr>
        <p:spPr/>
        <p:txBody>
          <a:bodyPr/>
          <a:lstStyle/>
          <a:p>
            <a:fld id="{ACC0EBF2-7305-49B7-B192-5AE1F09EBA27}" type="slidenum">
              <a:rPr lang="tr-TR" smtClean="0"/>
              <a:pPr/>
              <a:t>23</a:t>
            </a:fld>
            <a:endParaRPr lang="tr-T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pPr>
              <a:buNone/>
            </a:pPr>
            <a:r>
              <a:rPr lang="tr-TR" dirty="0" smtClean="0"/>
              <a:t>Tekrar araştırma modelimizi hatırlayacak olursak, bağımlı değişkenimiz marka duyarlılığı olup şekilde gözüken diğer değişkenler bağımsız</a:t>
            </a:r>
            <a:r>
              <a:rPr lang="tr-TR" baseline="0" dirty="0" smtClean="0"/>
              <a:t> değişkenleri oluşturmaktadır. </a:t>
            </a:r>
          </a:p>
          <a:p>
            <a:pPr>
              <a:buNone/>
            </a:pPr>
            <a:endParaRPr lang="tr-TR" baseline="0" dirty="0" smtClean="0"/>
          </a:p>
          <a:p>
            <a:pPr>
              <a:buNone/>
            </a:pPr>
            <a:r>
              <a:rPr lang="tr-TR" baseline="0" dirty="0" smtClean="0"/>
              <a:t>Bu modeli </a:t>
            </a:r>
            <a:r>
              <a:rPr lang="tr-TR" baseline="0" dirty="0" err="1" smtClean="0"/>
              <a:t>teest</a:t>
            </a:r>
            <a:r>
              <a:rPr lang="tr-TR" baseline="0" dirty="0" smtClean="0"/>
              <a:t> etmek için çoklu regresyon analizi kullanılmıştır. </a:t>
            </a:r>
            <a:endParaRPr lang="tr-TR" dirty="0"/>
          </a:p>
        </p:txBody>
      </p:sp>
      <p:sp>
        <p:nvSpPr>
          <p:cNvPr id="4" name="3 Slayt Numarası Yer Tutucusu"/>
          <p:cNvSpPr>
            <a:spLocks noGrp="1"/>
          </p:cNvSpPr>
          <p:nvPr>
            <p:ph type="sldNum" sz="quarter" idx="10"/>
          </p:nvPr>
        </p:nvSpPr>
        <p:spPr/>
        <p:txBody>
          <a:bodyPr/>
          <a:lstStyle/>
          <a:p>
            <a:fld id="{ACC0EBF2-7305-49B7-B192-5AE1F09EBA27}" type="slidenum">
              <a:rPr lang="tr-TR" smtClean="0"/>
              <a:pPr/>
              <a:t>24</a:t>
            </a:fld>
            <a:endParaRPr lang="tr-T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200" kern="1200" dirty="0" smtClean="0">
                <a:solidFill>
                  <a:schemeClr val="tx1"/>
                </a:solidFill>
                <a:latin typeface="+mn-lt"/>
                <a:ea typeface="+mn-ea"/>
                <a:cs typeface="+mn-cs"/>
              </a:rPr>
              <a:t>Gençlerin günlük hayatında giysi satın alma önemli bir yer tutmakta ve bütçelerindeki en önemli harcama kalemlerinden biri de giyim olmaktadır. Dolayısıyla, genç giyim pazarı hızla büyümekte ve giyim endüstrisinin önemli bir bölümü olarak karşımıza çıkmaktadır. Tekstil üreticileri ve perakendecileri gençlerin ilgisini sürekli kılmak amacıyla yeni pazarlama teknikleri kullanmakta, yenilikçi tasarımlar sunmaya ve yeni ürünler geliştirmeye çalışmaktadırlar. Bu noktada, gençlerin hangi model ve tasarımlara daha ilgili yaklaştıkları, giyim ürünleri ve marka tercihlerinde nelerden etkilendikleri (aile, sosyal çevre, medya v.b) ve kültürlerarası farklılıkların olup olmadığını anlamak büyük önem taşımaktadır. Bu bağlamda, gençlerin giyime yönelik motivasyonları, marka duyarlılıkları, moda öncülüğü, giyim ve marka seçimlerinde referans grup (arkadaş, aile ve medya) etkisi gibi konular bu araştırmada ele alınmıştır.</a:t>
            </a:r>
          </a:p>
          <a:p>
            <a:endParaRPr lang="tr-TR" dirty="0"/>
          </a:p>
        </p:txBody>
      </p:sp>
      <p:sp>
        <p:nvSpPr>
          <p:cNvPr id="4" name="3 Slayt Numarası Yer Tutucusu"/>
          <p:cNvSpPr>
            <a:spLocks noGrp="1"/>
          </p:cNvSpPr>
          <p:nvPr>
            <p:ph type="sldNum" sz="quarter" idx="10"/>
          </p:nvPr>
        </p:nvSpPr>
        <p:spPr/>
        <p:txBody>
          <a:bodyPr/>
          <a:lstStyle/>
          <a:p>
            <a:fld id="{ACC0EBF2-7305-49B7-B192-5AE1F09EBA27}" type="slidenum">
              <a:rPr lang="tr-TR" smtClean="0"/>
              <a:pPr/>
              <a:t>4</a:t>
            </a:fld>
            <a:endParaRPr lang="tr-T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r>
              <a:rPr lang="tr-TR" dirty="0" smtClean="0"/>
              <a:t>Bağımlı değişken: Marka duyarlılığı</a:t>
            </a:r>
          </a:p>
          <a:p>
            <a:r>
              <a:rPr lang="tr-TR" dirty="0" smtClean="0"/>
              <a:t>Bağımsız değişkenler: 20 adet. </a:t>
            </a:r>
          </a:p>
          <a:p>
            <a:endParaRPr lang="tr-TR" dirty="0" smtClean="0"/>
          </a:p>
          <a:p>
            <a:r>
              <a:rPr lang="tr-TR" dirty="0" smtClean="0"/>
              <a:t>Düzeltilmiş R Kare’ye göre,  Moda duyarlılığına ait varyasyonun %52si</a:t>
            </a:r>
            <a:r>
              <a:rPr lang="tr-TR" baseline="0" dirty="0" smtClean="0"/>
              <a:t> modelimiz tarafından açıklanmaktadır. F değerinin p&lt;0,05 düzeyinde anlamlı olması modelin bir bütün olarak geçerli olduğu sonucunu doğurmaktadır. </a:t>
            </a:r>
          </a:p>
          <a:p>
            <a:endParaRPr lang="tr-TR"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tr-TR" dirty="0" smtClean="0"/>
              <a:t>Çoklu regresyon</a:t>
            </a:r>
            <a:r>
              <a:rPr lang="tr-TR" baseline="0" dirty="0" smtClean="0"/>
              <a:t> analiz varsayımları dikkate alındığında modelin geçerliliğini bozacak bir varsayım ihlaline rastlanılmamıştır. </a:t>
            </a:r>
            <a:endParaRPr lang="tr-TR" dirty="0" smtClean="0"/>
          </a:p>
          <a:p>
            <a:endParaRPr lang="tr-TR" dirty="0"/>
          </a:p>
        </p:txBody>
      </p:sp>
      <p:sp>
        <p:nvSpPr>
          <p:cNvPr id="4" name="3 Slayt Numarası Yer Tutucusu"/>
          <p:cNvSpPr>
            <a:spLocks noGrp="1"/>
          </p:cNvSpPr>
          <p:nvPr>
            <p:ph type="sldNum" sz="quarter" idx="10"/>
          </p:nvPr>
        </p:nvSpPr>
        <p:spPr/>
        <p:txBody>
          <a:bodyPr/>
          <a:lstStyle/>
          <a:p>
            <a:fld id="{ACC0EBF2-7305-49B7-B192-5AE1F09EBA27}" type="slidenum">
              <a:rPr lang="tr-TR" smtClean="0"/>
              <a:pPr/>
              <a:t>25</a:t>
            </a:fld>
            <a:endParaRPr lang="tr-T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r>
              <a:rPr lang="tr-TR" baseline="0" dirty="0" smtClean="0"/>
              <a:t>Bağımsız değişkenlere baktığımızda 5 değişkenin marka duyarlılığına </a:t>
            </a:r>
            <a:r>
              <a:rPr lang="tr-TR" dirty="0" smtClean="0"/>
              <a:t>istatistiksel</a:t>
            </a:r>
            <a:r>
              <a:rPr lang="tr-TR" baseline="0" dirty="0" smtClean="0"/>
              <a:t> olarak anlamlı bir şekilde etkilediğini görüyoruz. Bunlardan yaş marka duyarlılığını negatif </a:t>
            </a:r>
            <a:r>
              <a:rPr lang="tr-TR" baseline="0" dirty="0" err="1" smtClean="0"/>
              <a:t>etkilemektedeir</a:t>
            </a:r>
            <a:r>
              <a:rPr lang="tr-TR" baseline="0" dirty="0" smtClean="0"/>
              <a:t>. Başka bir deyişle, yaş arttıkça marka duyarlılığı azalmaktadır. Harçlık, yarı zamanlı iş kazancı, annenin marka duyarlılığının olması ve toplumsal </a:t>
            </a:r>
            <a:r>
              <a:rPr lang="tr-TR" baseline="0" dirty="0" err="1" smtClean="0"/>
              <a:t>kabula</a:t>
            </a:r>
            <a:r>
              <a:rPr lang="tr-TR" baseline="0" dirty="0" smtClean="0"/>
              <a:t> dayalı giyim motivasyonunun olması marka duyarlılığını pozitif anlamda etkilemektedir. </a:t>
            </a:r>
            <a:endParaRPr lang="tr-TR" dirty="0"/>
          </a:p>
        </p:txBody>
      </p:sp>
      <p:sp>
        <p:nvSpPr>
          <p:cNvPr id="4" name="3 Slayt Numarası Yer Tutucusu"/>
          <p:cNvSpPr>
            <a:spLocks noGrp="1"/>
          </p:cNvSpPr>
          <p:nvPr>
            <p:ph type="sldNum" sz="quarter" idx="10"/>
          </p:nvPr>
        </p:nvSpPr>
        <p:spPr/>
        <p:txBody>
          <a:bodyPr/>
          <a:lstStyle/>
          <a:p>
            <a:fld id="{ACC0EBF2-7305-49B7-B192-5AE1F09EBA27}" type="slidenum">
              <a:rPr lang="tr-TR" smtClean="0"/>
              <a:pPr/>
              <a:t>26</a:t>
            </a:fld>
            <a:endParaRPr lang="tr-T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r>
              <a:rPr lang="tr-TR" dirty="0" smtClean="0"/>
              <a:t>Türk ve Alman gençlerin modaya yönelik yaklaşımlarında</a:t>
            </a:r>
            <a:r>
              <a:rPr lang="tr-TR" baseline="0" dirty="0" smtClean="0"/>
              <a:t> farklılıklara rastlanmamasının iki sebebi olabilir. Bunlardan birincisi, Yusuf Genç’in de çalışmasında belirttiği üzere Almanya’da doğup büyüyen 3.kuşak, ki 12-18 yaş arası gençler bu gruba giriyor, Türk kültürünü anlama ve uygulama konusunda önceki kuşaklara göre pek istekli değiller. Bu durum da Alman akranlarından benzer tutum ve davranışlarda bulunmalarına sebebiyet verebilir. </a:t>
            </a:r>
          </a:p>
          <a:p>
            <a:endParaRPr lang="tr-TR" baseline="0" dirty="0" smtClean="0"/>
          </a:p>
          <a:p>
            <a:r>
              <a:rPr lang="tr-TR" baseline="0" dirty="0" smtClean="0"/>
              <a:t>Pınar </a:t>
            </a:r>
            <a:r>
              <a:rPr lang="tr-TR" baseline="0" dirty="0" err="1" smtClean="0"/>
              <a:t>Akyol</a:t>
            </a:r>
            <a:endParaRPr lang="tr-TR" dirty="0"/>
          </a:p>
        </p:txBody>
      </p:sp>
      <p:sp>
        <p:nvSpPr>
          <p:cNvPr id="4" name="3 Slayt Numarası Yer Tutucusu"/>
          <p:cNvSpPr>
            <a:spLocks noGrp="1"/>
          </p:cNvSpPr>
          <p:nvPr>
            <p:ph type="sldNum" sz="quarter" idx="10"/>
          </p:nvPr>
        </p:nvSpPr>
        <p:spPr/>
        <p:txBody>
          <a:bodyPr/>
          <a:lstStyle/>
          <a:p>
            <a:fld id="{ACC0EBF2-7305-49B7-B192-5AE1F09EBA27}" type="slidenum">
              <a:rPr lang="tr-TR" smtClean="0"/>
              <a:pPr/>
              <a:t>27</a:t>
            </a:fld>
            <a:endParaRPr lang="tr-T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dirty="0"/>
          </a:p>
        </p:txBody>
      </p:sp>
      <p:sp>
        <p:nvSpPr>
          <p:cNvPr id="4" name="3 Slayt Numarası Yer Tutucusu"/>
          <p:cNvSpPr>
            <a:spLocks noGrp="1"/>
          </p:cNvSpPr>
          <p:nvPr>
            <p:ph type="sldNum" sz="quarter" idx="10"/>
          </p:nvPr>
        </p:nvSpPr>
        <p:spPr/>
        <p:txBody>
          <a:bodyPr/>
          <a:lstStyle/>
          <a:p>
            <a:fld id="{ACC0EBF2-7305-49B7-B192-5AE1F09EBA27}" type="slidenum">
              <a:rPr lang="tr-TR" smtClean="0"/>
              <a:pPr/>
              <a:t>28</a:t>
            </a:fld>
            <a:endParaRPr lang="tr-T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r>
              <a:rPr lang="tr-TR" dirty="0" smtClean="0"/>
              <a:t>Türk markalarından Koton Almanya’nın</a:t>
            </a:r>
            <a:r>
              <a:rPr lang="tr-TR" baseline="0" dirty="0" smtClean="0"/>
              <a:t> Türk nüfusu yoğun olan iki şehrinde, Berlin ve Hannover’de, ilk mağazalarını açmıştır. </a:t>
            </a:r>
          </a:p>
          <a:p>
            <a:endParaRPr lang="tr-TR" baseline="0" dirty="0" smtClean="0"/>
          </a:p>
          <a:p>
            <a:r>
              <a:rPr lang="tr-TR" dirty="0" smtClean="0"/>
              <a:t>LC </a:t>
            </a:r>
            <a:r>
              <a:rPr lang="tr-TR" dirty="0" err="1" smtClean="0"/>
              <a:t>Waikiki</a:t>
            </a:r>
            <a:r>
              <a:rPr lang="tr-TR" dirty="0" smtClean="0"/>
              <a:t> ise daha çok Doğu Avrupa</a:t>
            </a:r>
            <a:r>
              <a:rPr lang="tr-TR" baseline="0" dirty="0" smtClean="0"/>
              <a:t> ülkelerinde faaliyet göstermektedir. </a:t>
            </a:r>
            <a:endParaRPr lang="tr-TR" dirty="0"/>
          </a:p>
        </p:txBody>
      </p:sp>
      <p:sp>
        <p:nvSpPr>
          <p:cNvPr id="4" name="3 Slayt Numarası Yer Tutucusu"/>
          <p:cNvSpPr>
            <a:spLocks noGrp="1"/>
          </p:cNvSpPr>
          <p:nvPr>
            <p:ph type="sldNum" sz="quarter" idx="10"/>
          </p:nvPr>
        </p:nvSpPr>
        <p:spPr/>
        <p:txBody>
          <a:bodyPr/>
          <a:lstStyle/>
          <a:p>
            <a:fld id="{ACC0EBF2-7305-49B7-B192-5AE1F09EBA27}" type="slidenum">
              <a:rPr lang="tr-TR" smtClean="0"/>
              <a:pPr/>
              <a:t>29</a:t>
            </a:fld>
            <a:endParaRPr lang="tr-T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r>
              <a:rPr lang="tr-TR" dirty="0" smtClean="0"/>
              <a:t>Bu çalışmanın bir sonraki ayağında,</a:t>
            </a:r>
            <a:r>
              <a:rPr lang="tr-TR" baseline="0" dirty="0" smtClean="0"/>
              <a:t> </a:t>
            </a:r>
            <a:r>
              <a:rPr lang="tr-TR" baseline="0" dirty="0" err="1" smtClean="0"/>
              <a:t>Türkiyede</a:t>
            </a:r>
            <a:r>
              <a:rPr lang="tr-TR" baseline="0" dirty="0" smtClean="0"/>
              <a:t> benzer bir örneklemden toplanan veriler ile Almanya’daki örneklemin karşılaştırılması hedeflenmiştir. Bu kapsamda </a:t>
            </a:r>
            <a:r>
              <a:rPr lang="tr-TR" baseline="0" dirty="0" err="1" smtClean="0"/>
              <a:t>Tübitak</a:t>
            </a:r>
            <a:r>
              <a:rPr lang="tr-TR" baseline="0" dirty="0" smtClean="0"/>
              <a:t> projesine başvurarak gerekli fon talebinde bulunulacaktır. Sizin de yorum ve önerilerinizle çalışmamızın ikinci ayağını daha sağlam temellere dayandırmak isteriz. </a:t>
            </a:r>
            <a:endParaRPr lang="tr-TR" dirty="0"/>
          </a:p>
        </p:txBody>
      </p:sp>
      <p:sp>
        <p:nvSpPr>
          <p:cNvPr id="4" name="3 Slayt Numarası Yer Tutucusu"/>
          <p:cNvSpPr>
            <a:spLocks noGrp="1"/>
          </p:cNvSpPr>
          <p:nvPr>
            <p:ph type="sldNum" sz="quarter" idx="10"/>
          </p:nvPr>
        </p:nvSpPr>
        <p:spPr/>
        <p:txBody>
          <a:bodyPr/>
          <a:lstStyle/>
          <a:p>
            <a:fld id="{ACC0EBF2-7305-49B7-B192-5AE1F09EBA27}" type="slidenum">
              <a:rPr lang="tr-TR" smtClean="0"/>
              <a:pPr/>
              <a:t>30</a:t>
            </a:fld>
            <a:endParaRPr lang="tr-T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dirty="0"/>
          </a:p>
        </p:txBody>
      </p:sp>
      <p:sp>
        <p:nvSpPr>
          <p:cNvPr id="4" name="3 Slayt Numarası Yer Tutucusu"/>
          <p:cNvSpPr>
            <a:spLocks noGrp="1"/>
          </p:cNvSpPr>
          <p:nvPr>
            <p:ph type="sldNum" sz="quarter" idx="10"/>
          </p:nvPr>
        </p:nvSpPr>
        <p:spPr/>
        <p:txBody>
          <a:bodyPr/>
          <a:lstStyle/>
          <a:p>
            <a:fld id="{ACC0EBF2-7305-49B7-B192-5AE1F09EBA27}" type="slidenum">
              <a:rPr lang="tr-TR" smtClean="0"/>
              <a:pPr/>
              <a:t>31</a:t>
            </a:fld>
            <a:endParaRPr lang="tr-T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dirty="0"/>
          </a:p>
        </p:txBody>
      </p:sp>
      <p:sp>
        <p:nvSpPr>
          <p:cNvPr id="4" name="3 Slayt Numarası Yer Tutucusu"/>
          <p:cNvSpPr>
            <a:spLocks noGrp="1"/>
          </p:cNvSpPr>
          <p:nvPr>
            <p:ph type="sldNum" sz="quarter" idx="10"/>
          </p:nvPr>
        </p:nvSpPr>
        <p:spPr/>
        <p:txBody>
          <a:bodyPr/>
          <a:lstStyle/>
          <a:p>
            <a:fld id="{ACC0EBF2-7305-49B7-B192-5AE1F09EBA27}" type="slidenum">
              <a:rPr lang="tr-TR" smtClean="0"/>
              <a:pPr/>
              <a:t>32</a:t>
            </a:fld>
            <a:endParaRPr lang="tr-T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r>
              <a:rPr lang="tr-TR" b="1" dirty="0" smtClean="0"/>
              <a:t>Giyim motivasyonu: </a:t>
            </a:r>
            <a:r>
              <a:rPr lang="tr-TR" sz="1200" kern="1200" dirty="0" smtClean="0">
                <a:solidFill>
                  <a:schemeClr val="tx1"/>
                </a:solidFill>
                <a:latin typeface="+mn-lt"/>
                <a:ea typeface="+mn-ea"/>
                <a:cs typeface="+mn-cs"/>
              </a:rPr>
              <a:t>Chen Yo ve </a:t>
            </a:r>
            <a:r>
              <a:rPr lang="tr-TR" sz="1200" kern="1200" dirty="0" err="1" smtClean="0">
                <a:solidFill>
                  <a:schemeClr val="tx1"/>
                </a:solidFill>
                <a:latin typeface="+mn-lt"/>
                <a:ea typeface="+mn-ea"/>
                <a:cs typeface="+mn-cs"/>
              </a:rPr>
              <a:t>Seock</a:t>
            </a:r>
            <a:r>
              <a:rPr lang="tr-TR" sz="1200" kern="1200" dirty="0" smtClean="0">
                <a:solidFill>
                  <a:schemeClr val="tx1"/>
                </a:solidFill>
                <a:latin typeface="+mn-lt"/>
                <a:ea typeface="+mn-ea"/>
                <a:cs typeface="+mn-cs"/>
              </a:rPr>
              <a:t> (2002) ve Chen Yo, Hong ve </a:t>
            </a:r>
            <a:r>
              <a:rPr lang="tr-TR" sz="1200" kern="1200" dirty="0" err="1" smtClean="0">
                <a:solidFill>
                  <a:schemeClr val="tx1"/>
                </a:solidFill>
                <a:latin typeface="+mn-lt"/>
                <a:ea typeface="+mn-ea"/>
                <a:cs typeface="+mn-cs"/>
              </a:rPr>
              <a:t>Seock</a:t>
            </a:r>
            <a:r>
              <a:rPr lang="tr-TR" sz="1200" kern="1200" dirty="0" smtClean="0">
                <a:solidFill>
                  <a:schemeClr val="tx1"/>
                </a:solidFill>
                <a:latin typeface="+mn-lt"/>
                <a:ea typeface="+mn-ea"/>
                <a:cs typeface="+mn-cs"/>
              </a:rPr>
              <a:t> (2010) </a:t>
            </a:r>
            <a:r>
              <a:rPr lang="tr-TR" sz="1200" u="sng" kern="1200" dirty="0" smtClean="0">
                <a:solidFill>
                  <a:schemeClr val="tx1"/>
                </a:solidFill>
                <a:latin typeface="+mn-lt"/>
                <a:ea typeface="+mn-ea"/>
                <a:cs typeface="+mn-cs"/>
              </a:rPr>
              <a:t>Güney Koreli ve Amerikalı gençlerin </a:t>
            </a:r>
            <a:r>
              <a:rPr lang="tr-TR" sz="1200" kern="1200" dirty="0" smtClean="0">
                <a:solidFill>
                  <a:schemeClr val="tx1"/>
                </a:solidFill>
                <a:latin typeface="+mn-lt"/>
                <a:ea typeface="+mn-ea"/>
                <a:cs typeface="+mn-cs"/>
              </a:rPr>
              <a:t>giyim alışverişleri motiflerini araştıran çalışmalarındaki bulgulara göre Güney Koreli gençler için imajlarını yansıtmak en önemli motivasyon olarak belirlenirken, Amerikalı gençler için ise tanınmış markalı ürünlere ulaşabilmeleri önemlidir.</a:t>
            </a:r>
          </a:p>
          <a:p>
            <a:r>
              <a:rPr lang="tr-TR" sz="1200" b="1" kern="1200" dirty="0" smtClean="0">
                <a:solidFill>
                  <a:schemeClr val="tx1"/>
                </a:solidFill>
                <a:latin typeface="+mn-lt"/>
                <a:ea typeface="+mn-ea"/>
                <a:cs typeface="+mn-cs"/>
              </a:rPr>
              <a:t>Marka duyarlılığı: </a:t>
            </a:r>
            <a:r>
              <a:rPr lang="tr-TR" sz="1200" kern="1200" dirty="0" smtClean="0">
                <a:solidFill>
                  <a:schemeClr val="tx1"/>
                </a:solidFill>
                <a:latin typeface="+mn-lt"/>
                <a:ea typeface="+mn-ea"/>
                <a:cs typeface="+mn-cs"/>
              </a:rPr>
              <a:t>Ölçek</a:t>
            </a:r>
            <a:r>
              <a:rPr lang="tr-TR" sz="1200" kern="1200" baseline="0" dirty="0" smtClean="0">
                <a:solidFill>
                  <a:schemeClr val="tx1"/>
                </a:solidFill>
                <a:latin typeface="+mn-lt"/>
                <a:ea typeface="+mn-ea"/>
                <a:cs typeface="+mn-cs"/>
              </a:rPr>
              <a:t> </a:t>
            </a:r>
            <a:r>
              <a:rPr lang="tr-TR" sz="1200" kern="1200" baseline="0" dirty="0" err="1" smtClean="0">
                <a:solidFill>
                  <a:schemeClr val="tx1"/>
                </a:solidFill>
                <a:latin typeface="+mn-lt"/>
                <a:ea typeface="+mn-ea"/>
                <a:cs typeface="+mn-cs"/>
              </a:rPr>
              <a:t>Kapferer</a:t>
            </a:r>
            <a:r>
              <a:rPr lang="tr-TR" sz="1200" kern="1200" baseline="0" dirty="0" smtClean="0">
                <a:solidFill>
                  <a:schemeClr val="tx1"/>
                </a:solidFill>
                <a:latin typeface="+mn-lt"/>
                <a:ea typeface="+mn-ea"/>
                <a:cs typeface="+mn-cs"/>
              </a:rPr>
              <a:t> ve </a:t>
            </a:r>
            <a:r>
              <a:rPr lang="tr-TR" sz="1200" kern="1200" baseline="0" dirty="0" err="1" smtClean="0">
                <a:solidFill>
                  <a:schemeClr val="tx1"/>
                </a:solidFill>
                <a:latin typeface="+mn-lt"/>
                <a:ea typeface="+mn-ea"/>
                <a:cs typeface="+mn-cs"/>
              </a:rPr>
              <a:t>Laurent’ten</a:t>
            </a:r>
            <a:r>
              <a:rPr lang="tr-TR" sz="1200" kern="1200" baseline="0" dirty="0" smtClean="0">
                <a:solidFill>
                  <a:schemeClr val="tx1"/>
                </a:solidFill>
                <a:latin typeface="+mn-lt"/>
                <a:ea typeface="+mn-ea"/>
                <a:cs typeface="+mn-cs"/>
              </a:rPr>
              <a:t> aldık. </a:t>
            </a:r>
            <a:r>
              <a:rPr lang="tr-TR" sz="1200" kern="1200" dirty="0" err="1" smtClean="0">
                <a:solidFill>
                  <a:schemeClr val="tx1"/>
                </a:solidFill>
                <a:latin typeface="+mn-lt"/>
                <a:ea typeface="+mn-ea"/>
                <a:cs typeface="+mn-cs"/>
              </a:rPr>
              <a:t>Lachance</a:t>
            </a:r>
            <a:r>
              <a:rPr lang="tr-TR" sz="1200" kern="1200" dirty="0" smtClean="0">
                <a:solidFill>
                  <a:schemeClr val="tx1"/>
                </a:solidFill>
                <a:latin typeface="+mn-lt"/>
                <a:ea typeface="+mn-ea"/>
                <a:cs typeface="+mn-cs"/>
              </a:rPr>
              <a:t>, </a:t>
            </a:r>
            <a:r>
              <a:rPr lang="tr-TR" sz="1200" kern="1200" dirty="0" err="1" smtClean="0">
                <a:solidFill>
                  <a:schemeClr val="tx1"/>
                </a:solidFill>
                <a:latin typeface="+mn-lt"/>
                <a:ea typeface="+mn-ea"/>
                <a:cs typeface="+mn-cs"/>
              </a:rPr>
              <a:t>Beaudoin</a:t>
            </a:r>
            <a:r>
              <a:rPr lang="tr-TR" sz="1200" kern="1200" dirty="0" smtClean="0">
                <a:solidFill>
                  <a:schemeClr val="tx1"/>
                </a:solidFill>
                <a:latin typeface="+mn-lt"/>
                <a:ea typeface="+mn-ea"/>
                <a:cs typeface="+mn-cs"/>
              </a:rPr>
              <a:t> ve </a:t>
            </a:r>
            <a:r>
              <a:rPr lang="tr-TR" sz="1200" kern="1200" dirty="0" err="1" smtClean="0">
                <a:solidFill>
                  <a:schemeClr val="tx1"/>
                </a:solidFill>
                <a:latin typeface="+mn-lt"/>
                <a:ea typeface="+mn-ea"/>
                <a:cs typeface="+mn-cs"/>
              </a:rPr>
              <a:t>Robitaille</a:t>
            </a:r>
            <a:r>
              <a:rPr lang="tr-TR" sz="1200" kern="1200" dirty="0" smtClean="0">
                <a:solidFill>
                  <a:schemeClr val="tx1"/>
                </a:solidFill>
                <a:latin typeface="+mn-lt"/>
                <a:ea typeface="+mn-ea"/>
                <a:cs typeface="+mn-cs"/>
              </a:rPr>
              <a:t> (2003), gençlerin bir giyim ürünü  satın alırken tanınmış bir marka olmasını önemsemelerinin yanında, ebeveynlerinin etkisi ve arkadaş grubu onayını da çok önemli olarak değerlendirmişlerdir. Aynı akademisyenler gençlerin kıyafet seçimlerindeki marka duyarlılığını inceleyen diğer çalışmalarında da (</a:t>
            </a:r>
            <a:r>
              <a:rPr lang="tr-TR" sz="1200" kern="1200" dirty="0" err="1" smtClean="0">
                <a:solidFill>
                  <a:schemeClr val="tx1"/>
                </a:solidFill>
                <a:latin typeface="+mn-lt"/>
                <a:ea typeface="+mn-ea"/>
                <a:cs typeface="+mn-cs"/>
              </a:rPr>
              <a:t>Beaudoin</a:t>
            </a:r>
            <a:r>
              <a:rPr lang="tr-TR" sz="1200" kern="1200" dirty="0" smtClean="0">
                <a:solidFill>
                  <a:schemeClr val="tx1"/>
                </a:solidFill>
                <a:latin typeface="+mn-lt"/>
                <a:ea typeface="+mn-ea"/>
                <a:cs typeface="+mn-cs"/>
              </a:rPr>
              <a:t>, </a:t>
            </a:r>
            <a:r>
              <a:rPr lang="tr-TR" sz="1200" kern="1200" dirty="0" err="1" smtClean="0">
                <a:solidFill>
                  <a:schemeClr val="tx1"/>
                </a:solidFill>
                <a:latin typeface="+mn-lt"/>
                <a:ea typeface="+mn-ea"/>
                <a:cs typeface="+mn-cs"/>
              </a:rPr>
              <a:t>Lachance</a:t>
            </a:r>
            <a:r>
              <a:rPr lang="tr-TR" sz="1200" kern="1200" dirty="0" smtClean="0">
                <a:solidFill>
                  <a:schemeClr val="tx1"/>
                </a:solidFill>
                <a:latin typeface="+mn-lt"/>
                <a:ea typeface="+mn-ea"/>
                <a:cs typeface="+mn-cs"/>
              </a:rPr>
              <a:t> ve </a:t>
            </a:r>
            <a:r>
              <a:rPr lang="tr-TR" sz="1200" kern="1200" dirty="0" err="1" smtClean="0">
                <a:solidFill>
                  <a:schemeClr val="tx1"/>
                </a:solidFill>
                <a:latin typeface="+mn-lt"/>
                <a:ea typeface="+mn-ea"/>
                <a:cs typeface="+mn-cs"/>
              </a:rPr>
              <a:t>Robitaille</a:t>
            </a:r>
            <a:r>
              <a:rPr lang="tr-TR" sz="1200" kern="1200" dirty="0" smtClean="0">
                <a:solidFill>
                  <a:schemeClr val="tx1"/>
                </a:solidFill>
                <a:latin typeface="+mn-lt"/>
                <a:ea typeface="+mn-ea"/>
                <a:cs typeface="+mn-cs"/>
              </a:rPr>
              <a:t>, 2003 ve </a:t>
            </a:r>
            <a:r>
              <a:rPr lang="tr-TR" sz="1200" kern="1200" dirty="0" err="1" smtClean="0">
                <a:solidFill>
                  <a:schemeClr val="tx1"/>
                </a:solidFill>
                <a:latin typeface="+mn-lt"/>
                <a:ea typeface="+mn-ea"/>
                <a:cs typeface="+mn-cs"/>
              </a:rPr>
              <a:t>Beaudoin</a:t>
            </a:r>
            <a:r>
              <a:rPr lang="tr-TR" sz="1200" kern="1200" dirty="0" smtClean="0">
                <a:solidFill>
                  <a:schemeClr val="tx1"/>
                </a:solidFill>
                <a:latin typeface="+mn-lt"/>
                <a:ea typeface="+mn-ea"/>
                <a:cs typeface="+mn-cs"/>
              </a:rPr>
              <a:t> ve </a:t>
            </a:r>
            <a:r>
              <a:rPr lang="tr-TR" sz="1200" kern="1200" dirty="0" err="1" smtClean="0">
                <a:solidFill>
                  <a:schemeClr val="tx1"/>
                </a:solidFill>
                <a:latin typeface="+mn-lt"/>
                <a:ea typeface="+mn-ea"/>
                <a:cs typeface="+mn-cs"/>
              </a:rPr>
              <a:t>Lachance</a:t>
            </a:r>
            <a:r>
              <a:rPr lang="tr-TR" sz="1200" kern="1200" dirty="0" smtClean="0">
                <a:solidFill>
                  <a:schemeClr val="tx1"/>
                </a:solidFill>
                <a:latin typeface="+mn-lt"/>
                <a:ea typeface="+mn-ea"/>
                <a:cs typeface="+mn-cs"/>
              </a:rPr>
              <a:t>, 2006) arkadaş grubunun etkisi, cinsiyet, moda öncülüğü / yenilikçiliği (</a:t>
            </a:r>
            <a:r>
              <a:rPr lang="tr-TR" sz="1200" kern="1200" dirty="0" err="1" smtClean="0">
                <a:solidFill>
                  <a:schemeClr val="tx1"/>
                </a:solidFill>
                <a:latin typeface="+mn-lt"/>
                <a:ea typeface="+mn-ea"/>
                <a:cs typeface="+mn-cs"/>
              </a:rPr>
              <a:t>fashion</a:t>
            </a:r>
            <a:r>
              <a:rPr lang="tr-TR" sz="1200" kern="1200" dirty="0" smtClean="0">
                <a:solidFill>
                  <a:schemeClr val="tx1"/>
                </a:solidFill>
                <a:latin typeface="+mn-lt"/>
                <a:ea typeface="+mn-ea"/>
                <a:cs typeface="+mn-cs"/>
              </a:rPr>
              <a:t> </a:t>
            </a:r>
            <a:r>
              <a:rPr lang="tr-TR" sz="1200" kern="1200" dirty="0" err="1" smtClean="0">
                <a:solidFill>
                  <a:schemeClr val="tx1"/>
                </a:solidFill>
                <a:latin typeface="+mn-lt"/>
                <a:ea typeface="+mn-ea"/>
                <a:cs typeface="+mn-cs"/>
              </a:rPr>
              <a:t>innovativeness</a:t>
            </a:r>
            <a:r>
              <a:rPr lang="tr-TR" sz="1200" kern="1200" dirty="0" smtClean="0">
                <a:solidFill>
                  <a:schemeClr val="tx1"/>
                </a:solidFill>
                <a:latin typeface="+mn-lt"/>
                <a:ea typeface="+mn-ea"/>
                <a:cs typeface="+mn-cs"/>
              </a:rPr>
              <a:t>), aile / ebeveyn iletişimi gibi faktörlerin etkilerini araştırmışlardır.</a:t>
            </a:r>
          </a:p>
          <a:p>
            <a:r>
              <a:rPr lang="tr-TR" sz="1200" kern="1200" dirty="0" smtClean="0">
                <a:solidFill>
                  <a:schemeClr val="tx1"/>
                </a:solidFill>
                <a:latin typeface="+mn-lt"/>
                <a:ea typeface="+mn-ea"/>
                <a:cs typeface="+mn-cs"/>
              </a:rPr>
              <a:t> Türk gençleri üzerine yapılan bir çalışmada, Uray ve </a:t>
            </a:r>
            <a:r>
              <a:rPr lang="tr-TR" sz="1200" kern="1200" dirty="0" err="1" smtClean="0">
                <a:solidFill>
                  <a:schemeClr val="tx1"/>
                </a:solidFill>
                <a:latin typeface="+mn-lt"/>
                <a:ea typeface="+mn-ea"/>
                <a:cs typeface="+mn-cs"/>
              </a:rPr>
              <a:t>Dedeoğlu</a:t>
            </a:r>
            <a:r>
              <a:rPr lang="tr-TR" sz="1200" kern="1200" dirty="0" smtClean="0">
                <a:solidFill>
                  <a:schemeClr val="tx1"/>
                </a:solidFill>
                <a:latin typeface="+mn-lt"/>
                <a:ea typeface="+mn-ea"/>
                <a:cs typeface="+mn-cs"/>
              </a:rPr>
              <a:t> 1997 yılında Türkiye’deki tüketicilerin moda giyim ve uluslararası moda markaları hakkındaki görüşlerini araştıran çalışmalarında daha genç ve eğitimli bayan tüketicilerin daha fazla bilgiye sahip olduklarını ve moda giyim  markalarını  tükettiklerini belirlemişlerdir.</a:t>
            </a:r>
          </a:p>
          <a:p>
            <a:r>
              <a:rPr lang="tr-TR" sz="1200" kern="1200" dirty="0" smtClean="0">
                <a:solidFill>
                  <a:schemeClr val="tx1"/>
                </a:solidFill>
                <a:latin typeface="+mn-lt"/>
                <a:ea typeface="+mn-ea"/>
                <a:cs typeface="+mn-cs"/>
              </a:rPr>
              <a:t> </a:t>
            </a:r>
          </a:p>
          <a:p>
            <a:endParaRPr lang="tr-TR" sz="1200" kern="1200" dirty="0" smtClean="0">
              <a:solidFill>
                <a:schemeClr val="tx1"/>
              </a:solidFill>
              <a:latin typeface="+mn-lt"/>
              <a:ea typeface="+mn-ea"/>
              <a:cs typeface="+mn-cs"/>
            </a:endParaRPr>
          </a:p>
          <a:p>
            <a:endParaRPr lang="tr-TR" dirty="0"/>
          </a:p>
        </p:txBody>
      </p:sp>
      <p:sp>
        <p:nvSpPr>
          <p:cNvPr id="4" name="3 Slayt Numarası Yer Tutucusu"/>
          <p:cNvSpPr>
            <a:spLocks noGrp="1"/>
          </p:cNvSpPr>
          <p:nvPr>
            <p:ph type="sldNum" sz="quarter" idx="10"/>
          </p:nvPr>
        </p:nvSpPr>
        <p:spPr/>
        <p:txBody>
          <a:bodyPr/>
          <a:lstStyle/>
          <a:p>
            <a:fld id="{ACC0EBF2-7305-49B7-B192-5AE1F09EBA27}" type="slidenum">
              <a:rPr lang="tr-TR" smtClean="0"/>
              <a:pPr/>
              <a:t>5</a:t>
            </a:fld>
            <a:endParaRPr lang="tr-T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lnSpcReduction="10000"/>
          </a:bodyPr>
          <a:lstStyle/>
          <a:p>
            <a:r>
              <a:rPr lang="tr-TR" b="1" dirty="0" smtClean="0"/>
              <a:t>Moda </a:t>
            </a:r>
            <a:r>
              <a:rPr lang="tr-TR" b="1" dirty="0" err="1" smtClean="0"/>
              <a:t>ilgilenimi</a:t>
            </a:r>
            <a:r>
              <a:rPr lang="tr-TR" b="1" dirty="0" smtClean="0"/>
              <a:t>: </a:t>
            </a:r>
            <a:r>
              <a:rPr lang="tr-TR" dirty="0" err="1" smtClean="0"/>
              <a:t>Tigert</a:t>
            </a:r>
            <a:r>
              <a:rPr lang="tr-TR" dirty="0" smtClean="0"/>
              <a:t> ve </a:t>
            </a:r>
            <a:r>
              <a:rPr lang="tr-TR" dirty="0" err="1" smtClean="0"/>
              <a:t>O’cass</a:t>
            </a:r>
            <a:r>
              <a:rPr lang="tr-TR" dirty="0" smtClean="0"/>
              <a:t> okunacak. </a:t>
            </a:r>
          </a:p>
          <a:p>
            <a:r>
              <a:rPr lang="tr-TR" sz="1200" kern="1200" dirty="0" err="1" smtClean="0">
                <a:solidFill>
                  <a:schemeClr val="tx1"/>
                </a:solidFill>
                <a:latin typeface="+mn-lt"/>
                <a:ea typeface="+mn-ea"/>
                <a:cs typeface="+mn-cs"/>
              </a:rPr>
              <a:t>Parker</a:t>
            </a:r>
            <a:r>
              <a:rPr lang="tr-TR" sz="1200" kern="1200" dirty="0" smtClean="0">
                <a:solidFill>
                  <a:schemeClr val="tx1"/>
                </a:solidFill>
                <a:latin typeface="+mn-lt"/>
                <a:ea typeface="+mn-ea"/>
                <a:cs typeface="+mn-cs"/>
              </a:rPr>
              <a:t>, </a:t>
            </a:r>
            <a:r>
              <a:rPr lang="tr-TR" sz="1200" kern="1200" dirty="0" err="1" smtClean="0">
                <a:solidFill>
                  <a:schemeClr val="tx1"/>
                </a:solidFill>
                <a:latin typeface="+mn-lt"/>
                <a:ea typeface="+mn-ea"/>
                <a:cs typeface="+mn-cs"/>
              </a:rPr>
              <a:t>Hermans</a:t>
            </a:r>
            <a:r>
              <a:rPr lang="tr-TR" sz="1200" kern="1200" dirty="0" smtClean="0">
                <a:solidFill>
                  <a:schemeClr val="tx1"/>
                </a:solidFill>
                <a:latin typeface="+mn-lt"/>
                <a:ea typeface="+mn-ea"/>
                <a:cs typeface="+mn-cs"/>
              </a:rPr>
              <a:t> ve </a:t>
            </a:r>
            <a:r>
              <a:rPr lang="tr-TR" sz="1200" kern="1200" dirty="0" err="1" smtClean="0">
                <a:solidFill>
                  <a:schemeClr val="tx1"/>
                </a:solidFill>
                <a:latin typeface="+mn-lt"/>
                <a:ea typeface="+mn-ea"/>
                <a:cs typeface="+mn-cs"/>
              </a:rPr>
              <a:t>Schaefer</a:t>
            </a:r>
            <a:r>
              <a:rPr lang="tr-TR" sz="1200" kern="1200" dirty="0" smtClean="0">
                <a:solidFill>
                  <a:schemeClr val="tx1"/>
                </a:solidFill>
                <a:latin typeface="+mn-lt"/>
                <a:ea typeface="+mn-ea"/>
                <a:cs typeface="+mn-cs"/>
              </a:rPr>
              <a:t> (2004) Çin, Japon ve Amerikalı gençlerin modaya karşı tutumlarını karşılaştıran çalışmalarında moda </a:t>
            </a:r>
            <a:r>
              <a:rPr lang="tr-TR" sz="1200" kern="1200" dirty="0" err="1" smtClean="0">
                <a:solidFill>
                  <a:schemeClr val="tx1"/>
                </a:solidFill>
                <a:latin typeface="+mn-lt"/>
                <a:ea typeface="+mn-ea"/>
                <a:cs typeface="+mn-cs"/>
              </a:rPr>
              <a:t>farkındalığı</a:t>
            </a:r>
            <a:r>
              <a:rPr lang="tr-TR" sz="1200" kern="1200" dirty="0" smtClean="0">
                <a:solidFill>
                  <a:schemeClr val="tx1"/>
                </a:solidFill>
                <a:latin typeface="+mn-lt"/>
                <a:ea typeface="+mn-ea"/>
                <a:cs typeface="+mn-cs"/>
              </a:rPr>
              <a:t> konusunda Çinli gençlerin Japon ve Amerikalı gençlerden daha az modaya ilgili ve duyarlı olduklarını ve gelişmiş ve daha az gelişmekte olan ülkeler arasında farklılıkların bulunduğunu belirtmişlerdir. </a:t>
            </a:r>
          </a:p>
          <a:p>
            <a:r>
              <a:rPr lang="tr-TR" sz="1200" kern="1200" dirty="0" err="1" smtClean="0">
                <a:solidFill>
                  <a:schemeClr val="tx1"/>
                </a:solidFill>
                <a:latin typeface="+mn-lt"/>
                <a:ea typeface="+mn-ea"/>
                <a:cs typeface="+mn-cs"/>
              </a:rPr>
              <a:t>Ersun</a:t>
            </a:r>
            <a:r>
              <a:rPr lang="tr-TR" sz="1200" kern="1200" dirty="0" smtClean="0">
                <a:solidFill>
                  <a:schemeClr val="tx1"/>
                </a:solidFill>
                <a:latin typeface="+mn-lt"/>
                <a:ea typeface="+mn-ea"/>
                <a:cs typeface="+mn-cs"/>
              </a:rPr>
              <a:t> ve Yıldırım (2010), gençlerin modaya yönelik ilgileri / </a:t>
            </a:r>
            <a:r>
              <a:rPr lang="tr-TR" sz="1200" kern="1200" dirty="0" err="1" smtClean="0">
                <a:solidFill>
                  <a:schemeClr val="tx1"/>
                </a:solidFill>
                <a:latin typeface="+mn-lt"/>
                <a:ea typeface="+mn-ea"/>
                <a:cs typeface="+mn-cs"/>
              </a:rPr>
              <a:t>involvement</a:t>
            </a:r>
            <a:r>
              <a:rPr lang="tr-TR" sz="1200" kern="1200" dirty="0" smtClean="0">
                <a:solidFill>
                  <a:schemeClr val="tx1"/>
                </a:solidFill>
                <a:latin typeface="+mn-lt"/>
                <a:ea typeface="+mn-ea"/>
                <a:cs typeface="+mn-cs"/>
              </a:rPr>
              <a:t>  ve marka duyarlılıklarını araştırmışlar ve sosyalleşmenin etkisini ve moda giyim markalarının  seçiminde moda benimseme alışkanlıklarının önemine değinmişlerdir.  </a:t>
            </a:r>
          </a:p>
          <a:p>
            <a:r>
              <a:rPr lang="tr-TR" b="1" dirty="0" smtClean="0"/>
              <a:t>Referans grup etkisi: </a:t>
            </a:r>
            <a:r>
              <a:rPr lang="tr-TR" sz="1200" kern="1200" dirty="0" err="1" smtClean="0">
                <a:solidFill>
                  <a:schemeClr val="tx1"/>
                </a:solidFill>
                <a:latin typeface="+mn-lt"/>
                <a:ea typeface="+mn-ea"/>
                <a:cs typeface="+mn-cs"/>
              </a:rPr>
              <a:t>Bearden</a:t>
            </a:r>
            <a:r>
              <a:rPr lang="tr-TR" sz="1200" kern="1200" dirty="0" smtClean="0">
                <a:solidFill>
                  <a:schemeClr val="tx1"/>
                </a:solidFill>
                <a:latin typeface="+mn-lt"/>
                <a:ea typeface="+mn-ea"/>
                <a:cs typeface="+mn-cs"/>
              </a:rPr>
              <a:t>, </a:t>
            </a:r>
            <a:r>
              <a:rPr lang="tr-TR" sz="1200" kern="1200" dirty="0" err="1" smtClean="0">
                <a:solidFill>
                  <a:schemeClr val="tx1"/>
                </a:solidFill>
                <a:latin typeface="+mn-lt"/>
                <a:ea typeface="+mn-ea"/>
                <a:cs typeface="+mn-cs"/>
              </a:rPr>
              <a:t>Netemeyer</a:t>
            </a:r>
            <a:r>
              <a:rPr lang="tr-TR" sz="1200" kern="1200" dirty="0" smtClean="0">
                <a:solidFill>
                  <a:schemeClr val="tx1"/>
                </a:solidFill>
                <a:latin typeface="+mn-lt"/>
                <a:ea typeface="+mn-ea"/>
                <a:cs typeface="+mn-cs"/>
              </a:rPr>
              <a:t> ve </a:t>
            </a:r>
            <a:r>
              <a:rPr lang="tr-TR" sz="1200" kern="1200" dirty="0" err="1" smtClean="0">
                <a:solidFill>
                  <a:schemeClr val="tx1"/>
                </a:solidFill>
                <a:latin typeface="+mn-lt"/>
                <a:ea typeface="+mn-ea"/>
                <a:cs typeface="+mn-cs"/>
              </a:rPr>
              <a:t>Teel</a:t>
            </a:r>
            <a:r>
              <a:rPr lang="tr-TR" sz="1200" kern="1200" dirty="0" smtClean="0">
                <a:solidFill>
                  <a:schemeClr val="tx1"/>
                </a:solidFill>
                <a:latin typeface="+mn-lt"/>
                <a:ea typeface="+mn-ea"/>
                <a:cs typeface="+mn-cs"/>
              </a:rPr>
              <a:t> (1989) Kanada’da gerçekleştirdikleri çalışmalarında sosyal çevre, arkadaş ve referans gruplarının satın alma davranışlarında etkili olduğunu gözlemlemişlerdir. Ayrıca gençleri ekonomik açıdan destekleyen ebeveynler de gençlerin marka duyarlılıklarının gelişmesinde etkili rol oynamaktadırlar. </a:t>
            </a:r>
          </a:p>
          <a:p>
            <a:pPr marL="0" marR="0" indent="0" algn="l" defTabSz="914400" rtl="0" eaLnBrk="1" fontAlgn="auto" latinLnBrk="0" hangingPunct="1">
              <a:lnSpc>
                <a:spcPct val="100000"/>
              </a:lnSpc>
              <a:spcBef>
                <a:spcPts val="0"/>
              </a:spcBef>
              <a:spcAft>
                <a:spcPts val="0"/>
              </a:spcAft>
              <a:buClrTx/>
              <a:buSzTx/>
              <a:buFontTx/>
              <a:buNone/>
              <a:tabLst/>
              <a:defRPr/>
            </a:pPr>
            <a:r>
              <a:rPr lang="tr-TR" sz="1200" kern="1200" dirty="0" smtClean="0">
                <a:solidFill>
                  <a:schemeClr val="tx1"/>
                </a:solidFill>
                <a:latin typeface="+mn-lt"/>
                <a:ea typeface="+mn-ea"/>
                <a:cs typeface="+mn-cs"/>
              </a:rPr>
              <a:t>Giyim / moda markası duyarlılığında aile – özellikle ebeveynler, arkadaş grubu ve televizyon başta olmak üzere medyanın etkisini araştıran çalışmalarında </a:t>
            </a:r>
            <a:r>
              <a:rPr lang="tr-TR" sz="1200" kern="1200" dirty="0" err="1" smtClean="0">
                <a:solidFill>
                  <a:schemeClr val="tx1"/>
                </a:solidFill>
                <a:latin typeface="+mn-lt"/>
                <a:ea typeface="+mn-ea"/>
                <a:cs typeface="+mn-cs"/>
              </a:rPr>
              <a:t>Lachance</a:t>
            </a:r>
            <a:r>
              <a:rPr lang="tr-TR" sz="1200" kern="1200" dirty="0" smtClean="0">
                <a:solidFill>
                  <a:schemeClr val="tx1"/>
                </a:solidFill>
                <a:latin typeface="+mn-lt"/>
                <a:ea typeface="+mn-ea"/>
                <a:cs typeface="+mn-cs"/>
              </a:rPr>
              <a:t>, </a:t>
            </a:r>
            <a:r>
              <a:rPr lang="tr-TR" sz="1200" kern="1200" dirty="0" err="1" smtClean="0">
                <a:solidFill>
                  <a:schemeClr val="tx1"/>
                </a:solidFill>
                <a:latin typeface="+mn-lt"/>
                <a:ea typeface="+mn-ea"/>
                <a:cs typeface="+mn-cs"/>
              </a:rPr>
              <a:t>Beaudoin</a:t>
            </a:r>
            <a:r>
              <a:rPr lang="tr-TR" sz="1200" kern="1200" dirty="0" smtClean="0">
                <a:solidFill>
                  <a:schemeClr val="tx1"/>
                </a:solidFill>
                <a:latin typeface="+mn-lt"/>
                <a:ea typeface="+mn-ea"/>
                <a:cs typeface="+mn-cs"/>
              </a:rPr>
              <a:t> ve </a:t>
            </a:r>
            <a:r>
              <a:rPr lang="tr-TR" sz="1200" kern="1200" dirty="0" err="1" smtClean="0">
                <a:solidFill>
                  <a:schemeClr val="tx1"/>
                </a:solidFill>
                <a:latin typeface="+mn-lt"/>
                <a:ea typeface="+mn-ea"/>
                <a:cs typeface="+mn-cs"/>
              </a:rPr>
              <a:t>Robitaille</a:t>
            </a:r>
            <a:r>
              <a:rPr lang="tr-TR" sz="1200" kern="1200" dirty="0" smtClean="0">
                <a:solidFill>
                  <a:schemeClr val="tx1"/>
                </a:solidFill>
                <a:latin typeface="+mn-lt"/>
                <a:ea typeface="+mn-ea"/>
                <a:cs typeface="+mn-cs"/>
              </a:rPr>
              <a:t> (2003), gençlerin bir giyim ürünü  satın alırken tanınmış bir marka olmasını önemsemelerinin yanında, ebeveynlerinin etkisi ve arkadaş grubu onayını da çok önemli olarak değerlendirmişlerdir. Aynı akademisyenler gençlerin kıyafet seçimlerindeki marka duyarlılığını inceleyen diğer çalışmalarında da (</a:t>
            </a:r>
            <a:r>
              <a:rPr lang="tr-TR" sz="1200" kern="1200" dirty="0" err="1" smtClean="0">
                <a:solidFill>
                  <a:schemeClr val="tx1"/>
                </a:solidFill>
                <a:latin typeface="+mn-lt"/>
                <a:ea typeface="+mn-ea"/>
                <a:cs typeface="+mn-cs"/>
              </a:rPr>
              <a:t>Beaudoin</a:t>
            </a:r>
            <a:r>
              <a:rPr lang="tr-TR" sz="1200" kern="1200" dirty="0" smtClean="0">
                <a:solidFill>
                  <a:schemeClr val="tx1"/>
                </a:solidFill>
                <a:latin typeface="+mn-lt"/>
                <a:ea typeface="+mn-ea"/>
                <a:cs typeface="+mn-cs"/>
              </a:rPr>
              <a:t>, </a:t>
            </a:r>
            <a:r>
              <a:rPr lang="tr-TR" sz="1200" kern="1200" dirty="0" err="1" smtClean="0">
                <a:solidFill>
                  <a:schemeClr val="tx1"/>
                </a:solidFill>
                <a:latin typeface="+mn-lt"/>
                <a:ea typeface="+mn-ea"/>
                <a:cs typeface="+mn-cs"/>
              </a:rPr>
              <a:t>Lachance</a:t>
            </a:r>
            <a:r>
              <a:rPr lang="tr-TR" sz="1200" kern="1200" dirty="0" smtClean="0">
                <a:solidFill>
                  <a:schemeClr val="tx1"/>
                </a:solidFill>
                <a:latin typeface="+mn-lt"/>
                <a:ea typeface="+mn-ea"/>
                <a:cs typeface="+mn-cs"/>
              </a:rPr>
              <a:t> ve </a:t>
            </a:r>
            <a:r>
              <a:rPr lang="tr-TR" sz="1200" kern="1200" dirty="0" err="1" smtClean="0">
                <a:solidFill>
                  <a:schemeClr val="tx1"/>
                </a:solidFill>
                <a:latin typeface="+mn-lt"/>
                <a:ea typeface="+mn-ea"/>
                <a:cs typeface="+mn-cs"/>
              </a:rPr>
              <a:t>Robitaille</a:t>
            </a:r>
            <a:r>
              <a:rPr lang="tr-TR" sz="1200" kern="1200" dirty="0" smtClean="0">
                <a:solidFill>
                  <a:schemeClr val="tx1"/>
                </a:solidFill>
                <a:latin typeface="+mn-lt"/>
                <a:ea typeface="+mn-ea"/>
                <a:cs typeface="+mn-cs"/>
              </a:rPr>
              <a:t>, 2003 ve </a:t>
            </a:r>
            <a:r>
              <a:rPr lang="tr-TR" sz="1200" kern="1200" dirty="0" err="1" smtClean="0">
                <a:solidFill>
                  <a:schemeClr val="tx1"/>
                </a:solidFill>
                <a:latin typeface="+mn-lt"/>
                <a:ea typeface="+mn-ea"/>
                <a:cs typeface="+mn-cs"/>
              </a:rPr>
              <a:t>Beaudoin</a:t>
            </a:r>
            <a:r>
              <a:rPr lang="tr-TR" sz="1200" kern="1200" dirty="0" smtClean="0">
                <a:solidFill>
                  <a:schemeClr val="tx1"/>
                </a:solidFill>
                <a:latin typeface="+mn-lt"/>
                <a:ea typeface="+mn-ea"/>
                <a:cs typeface="+mn-cs"/>
              </a:rPr>
              <a:t> ve </a:t>
            </a:r>
            <a:r>
              <a:rPr lang="tr-TR" sz="1200" kern="1200" dirty="0" err="1" smtClean="0">
                <a:solidFill>
                  <a:schemeClr val="tx1"/>
                </a:solidFill>
                <a:latin typeface="+mn-lt"/>
                <a:ea typeface="+mn-ea"/>
                <a:cs typeface="+mn-cs"/>
              </a:rPr>
              <a:t>Lachance</a:t>
            </a:r>
            <a:r>
              <a:rPr lang="tr-TR" sz="1200" kern="1200" dirty="0" smtClean="0">
                <a:solidFill>
                  <a:schemeClr val="tx1"/>
                </a:solidFill>
                <a:latin typeface="+mn-lt"/>
                <a:ea typeface="+mn-ea"/>
                <a:cs typeface="+mn-cs"/>
              </a:rPr>
              <a:t>, 2006) arkadaş grubunun etkisi, cinsiyet, moda öncülüğü / yenilikçiliği (</a:t>
            </a:r>
            <a:r>
              <a:rPr lang="tr-TR" sz="1200" kern="1200" dirty="0" err="1" smtClean="0">
                <a:solidFill>
                  <a:schemeClr val="tx1"/>
                </a:solidFill>
                <a:latin typeface="+mn-lt"/>
                <a:ea typeface="+mn-ea"/>
                <a:cs typeface="+mn-cs"/>
              </a:rPr>
              <a:t>fashion</a:t>
            </a:r>
            <a:r>
              <a:rPr lang="tr-TR" sz="1200" kern="1200" dirty="0" smtClean="0">
                <a:solidFill>
                  <a:schemeClr val="tx1"/>
                </a:solidFill>
                <a:latin typeface="+mn-lt"/>
                <a:ea typeface="+mn-ea"/>
                <a:cs typeface="+mn-cs"/>
              </a:rPr>
              <a:t> </a:t>
            </a:r>
            <a:r>
              <a:rPr lang="tr-TR" sz="1200" kern="1200" dirty="0" err="1" smtClean="0">
                <a:solidFill>
                  <a:schemeClr val="tx1"/>
                </a:solidFill>
                <a:latin typeface="+mn-lt"/>
                <a:ea typeface="+mn-ea"/>
                <a:cs typeface="+mn-cs"/>
              </a:rPr>
              <a:t>innovativeness</a:t>
            </a:r>
            <a:r>
              <a:rPr lang="tr-TR" sz="1200" kern="1200" dirty="0" smtClean="0">
                <a:solidFill>
                  <a:schemeClr val="tx1"/>
                </a:solidFill>
                <a:latin typeface="+mn-lt"/>
                <a:ea typeface="+mn-ea"/>
                <a:cs typeface="+mn-cs"/>
              </a:rPr>
              <a:t>), aile / ebeveyn iletişimi gibi faktörlerin etkilerini araştırmışlardır. </a:t>
            </a:r>
            <a:r>
              <a:rPr lang="tr-TR" sz="1200" b="1" kern="1200" dirty="0" smtClean="0">
                <a:solidFill>
                  <a:schemeClr val="tx1"/>
                </a:solidFill>
                <a:latin typeface="+mn-lt"/>
                <a:ea typeface="+mn-ea"/>
                <a:cs typeface="+mn-cs"/>
              </a:rPr>
              <a:t>Giyim markası duyarlılığında aile, arkadaş grubu ve medyanın etkisini araştıran çalışmalarında </a:t>
            </a:r>
            <a:r>
              <a:rPr lang="tr-TR" sz="1200" b="1" kern="1200" dirty="0" err="1" smtClean="0">
                <a:solidFill>
                  <a:schemeClr val="tx1"/>
                </a:solidFill>
                <a:latin typeface="+mn-lt"/>
                <a:ea typeface="+mn-ea"/>
                <a:cs typeface="+mn-cs"/>
              </a:rPr>
              <a:t>Lachance</a:t>
            </a:r>
            <a:r>
              <a:rPr lang="tr-TR" sz="1200" b="1" kern="1200" dirty="0" smtClean="0">
                <a:solidFill>
                  <a:schemeClr val="tx1"/>
                </a:solidFill>
                <a:latin typeface="+mn-lt"/>
                <a:ea typeface="+mn-ea"/>
                <a:cs typeface="+mn-cs"/>
              </a:rPr>
              <a:t>, </a:t>
            </a:r>
            <a:r>
              <a:rPr lang="tr-TR" sz="1200" b="1" kern="1200" dirty="0" err="1" smtClean="0">
                <a:solidFill>
                  <a:schemeClr val="tx1"/>
                </a:solidFill>
                <a:latin typeface="+mn-lt"/>
                <a:ea typeface="+mn-ea"/>
                <a:cs typeface="+mn-cs"/>
              </a:rPr>
              <a:t>Beaudoin</a:t>
            </a:r>
            <a:r>
              <a:rPr lang="tr-TR" sz="1200" b="1" kern="1200" dirty="0" smtClean="0">
                <a:solidFill>
                  <a:schemeClr val="tx1"/>
                </a:solidFill>
                <a:latin typeface="+mn-lt"/>
                <a:ea typeface="+mn-ea"/>
                <a:cs typeface="+mn-cs"/>
              </a:rPr>
              <a:t> ve </a:t>
            </a:r>
            <a:r>
              <a:rPr lang="tr-TR" sz="1200" b="1" kern="1200" dirty="0" err="1" smtClean="0">
                <a:solidFill>
                  <a:schemeClr val="tx1"/>
                </a:solidFill>
                <a:latin typeface="+mn-lt"/>
                <a:ea typeface="+mn-ea"/>
                <a:cs typeface="+mn-cs"/>
              </a:rPr>
              <a:t>Robitaille</a:t>
            </a:r>
            <a:r>
              <a:rPr lang="tr-TR" sz="1200" b="1" kern="1200" dirty="0" smtClean="0">
                <a:solidFill>
                  <a:schemeClr val="tx1"/>
                </a:solidFill>
                <a:latin typeface="+mn-lt"/>
                <a:ea typeface="+mn-ea"/>
                <a:cs typeface="+mn-cs"/>
              </a:rPr>
              <a:t> (2003), gençlerin bir giyim ürünü satın alırken tanınmış bir marka olmasını önemsemelerinin yanında, ebeveynlerinin etkisi ve arkadaş grubu onayını da çok önemli olarak değerlendirmişlerdir. </a:t>
            </a:r>
          </a:p>
          <a:p>
            <a:pPr marL="0" marR="0" indent="0" algn="l" defTabSz="914400" rtl="0" eaLnBrk="1" fontAlgn="auto" latinLnBrk="0" hangingPunct="1">
              <a:lnSpc>
                <a:spcPct val="100000"/>
              </a:lnSpc>
              <a:spcBef>
                <a:spcPts val="0"/>
              </a:spcBef>
              <a:spcAft>
                <a:spcPts val="0"/>
              </a:spcAft>
              <a:buClrTx/>
              <a:buSzTx/>
              <a:buFontTx/>
              <a:buNone/>
              <a:tabLst/>
              <a:defRPr/>
            </a:pPr>
            <a:endParaRPr lang="tr-TR" sz="1200" b="1"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tr-TR" b="1" i="0" dirty="0" smtClean="0"/>
              <a:t>Aile iletişimi: </a:t>
            </a:r>
            <a:r>
              <a:rPr lang="tr-TR" dirty="0" err="1" smtClean="0"/>
              <a:t>Moschis</a:t>
            </a:r>
            <a:r>
              <a:rPr lang="tr-TR" dirty="0" smtClean="0"/>
              <a:t> &amp; </a:t>
            </a:r>
            <a:r>
              <a:rPr lang="tr-TR" dirty="0" err="1" smtClean="0"/>
              <a:t>Moore</a:t>
            </a:r>
            <a:r>
              <a:rPr lang="tr-TR" dirty="0" smtClean="0"/>
              <a:t>  (1979)</a:t>
            </a:r>
            <a:r>
              <a:rPr lang="tr-TR" baseline="0" dirty="0" smtClean="0"/>
              <a:t> okunacak. Aile iletişimi sosyal ve </a:t>
            </a:r>
            <a:r>
              <a:rPr lang="tr-TR" baseline="0" dirty="0" err="1" smtClean="0"/>
              <a:t>conceptual</a:t>
            </a:r>
            <a:r>
              <a:rPr lang="tr-TR" baseline="0" dirty="0" smtClean="0"/>
              <a:t> (kavramsal) iletişim </a:t>
            </a:r>
            <a:r>
              <a:rPr lang="tr-TR" baseline="0" dirty="0" err="1" smtClean="0"/>
              <a:t>olark</a:t>
            </a:r>
            <a:r>
              <a:rPr lang="tr-TR" baseline="0" dirty="0" smtClean="0"/>
              <a:t> ikiye ayrılıyor. Ailesiyle Kavramsal iletişimi olan gençler, daha bağımsız ve rekabetçi bireyler, aile alışverişini etkiliyorlar, kararlarını kendileri alıyor ve bu marka duyarlılığını etkileyebilir deniyor. Ama </a:t>
            </a:r>
            <a:r>
              <a:rPr lang="tr-TR" dirty="0" err="1" smtClean="0"/>
              <a:t>Beaudoin</a:t>
            </a:r>
            <a:r>
              <a:rPr lang="tr-TR" dirty="0" smtClean="0"/>
              <a:t> &amp; </a:t>
            </a:r>
            <a:r>
              <a:rPr lang="tr-TR" dirty="0" err="1" smtClean="0"/>
              <a:t>Lachance</a:t>
            </a:r>
            <a:r>
              <a:rPr lang="tr-TR" dirty="0" smtClean="0"/>
              <a:t> (2006) çalışmasında </a:t>
            </a:r>
            <a:r>
              <a:rPr lang="tr-TR" dirty="0" err="1" smtClean="0"/>
              <a:t>brand</a:t>
            </a:r>
            <a:r>
              <a:rPr lang="tr-TR" dirty="0" smtClean="0"/>
              <a:t> </a:t>
            </a:r>
            <a:r>
              <a:rPr lang="tr-TR" dirty="0" err="1" smtClean="0"/>
              <a:t>sensitivity’i</a:t>
            </a:r>
            <a:r>
              <a:rPr lang="tr-TR" dirty="0" smtClean="0"/>
              <a:t> etkilediğine</a:t>
            </a:r>
            <a:r>
              <a:rPr lang="tr-TR" baseline="0" dirty="0" smtClean="0"/>
              <a:t> dair bir bulguya varılmıyor. </a:t>
            </a:r>
            <a:endParaRPr lang="tr-TR" i="0"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tr-TR" sz="1200" b="1"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tr-TR" sz="1200" b="1" kern="1200" dirty="0" smtClean="0">
                <a:solidFill>
                  <a:schemeClr val="tx1"/>
                </a:solidFill>
                <a:latin typeface="+mn-lt"/>
                <a:ea typeface="+mn-ea"/>
                <a:cs typeface="+mn-cs"/>
              </a:rPr>
              <a:t>Giysi satın alma davranışı</a:t>
            </a:r>
            <a:r>
              <a:rPr lang="tr-TR" sz="1200" kern="1200" baseline="0" dirty="0" smtClean="0">
                <a:solidFill>
                  <a:schemeClr val="tx1"/>
                </a:solidFill>
                <a:latin typeface="+mn-lt"/>
                <a:ea typeface="+mn-ea"/>
                <a:cs typeface="+mn-cs"/>
              </a:rPr>
              <a:t>: </a:t>
            </a:r>
            <a:r>
              <a:rPr lang="tr-TR" sz="1200" kern="1200" dirty="0" err="1" smtClean="0">
                <a:solidFill>
                  <a:schemeClr val="tx1"/>
                </a:solidFill>
                <a:latin typeface="+mn-lt"/>
                <a:ea typeface="+mn-ea"/>
                <a:cs typeface="+mn-cs"/>
              </a:rPr>
              <a:t>Çivitci</a:t>
            </a:r>
            <a:r>
              <a:rPr lang="tr-TR" sz="1200" kern="1200" dirty="0" smtClean="0">
                <a:solidFill>
                  <a:schemeClr val="tx1"/>
                </a:solidFill>
                <a:latin typeface="+mn-lt"/>
                <a:ea typeface="+mn-ea"/>
                <a:cs typeface="+mn-cs"/>
              </a:rPr>
              <a:t> (2011)  Kırgızistan ve Türk gençlerinin giysi satın alma davranışlarını karşılaştırdığı çalışmasında gençlerin giyinme konusunda benzer davranışlar sergilediklerini, moda ve ürün kalitesinin her iki genç grubu için önemli olduğunu belirtmiştir. </a:t>
            </a:r>
          </a:p>
          <a:p>
            <a:endParaRPr lang="tr-TR" sz="1200" kern="1200" dirty="0" smtClean="0">
              <a:solidFill>
                <a:schemeClr val="tx1"/>
              </a:solidFill>
              <a:latin typeface="+mn-lt"/>
              <a:ea typeface="+mn-ea"/>
              <a:cs typeface="+mn-cs"/>
            </a:endParaRPr>
          </a:p>
          <a:p>
            <a:r>
              <a:rPr lang="tr-TR" sz="1200" kern="1200" dirty="0" smtClean="0">
                <a:solidFill>
                  <a:schemeClr val="tx1"/>
                </a:solidFill>
                <a:latin typeface="+mn-lt"/>
                <a:ea typeface="+mn-ea"/>
                <a:cs typeface="+mn-cs"/>
              </a:rPr>
              <a:t> </a:t>
            </a:r>
          </a:p>
          <a:p>
            <a:endParaRPr lang="tr-TR" b="1" dirty="0"/>
          </a:p>
        </p:txBody>
      </p:sp>
      <p:sp>
        <p:nvSpPr>
          <p:cNvPr id="4" name="3 Slayt Numarası Yer Tutucusu"/>
          <p:cNvSpPr>
            <a:spLocks noGrp="1"/>
          </p:cNvSpPr>
          <p:nvPr>
            <p:ph type="sldNum" sz="quarter" idx="10"/>
          </p:nvPr>
        </p:nvSpPr>
        <p:spPr/>
        <p:txBody>
          <a:bodyPr/>
          <a:lstStyle/>
          <a:p>
            <a:fld id="{ACC0EBF2-7305-49B7-B192-5AE1F09EBA27}" type="slidenum">
              <a:rPr lang="tr-TR" smtClean="0"/>
              <a:pPr/>
              <a:t>6</a:t>
            </a:fld>
            <a:endParaRPr lang="tr-T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pPr>
              <a:buNone/>
            </a:pPr>
            <a:r>
              <a:rPr lang="tr-TR" dirty="0" smtClean="0"/>
              <a:t>Bu çalışmanın geliştirilmesine</a:t>
            </a:r>
            <a:r>
              <a:rPr lang="tr-TR" baseline="0" dirty="0" smtClean="0"/>
              <a:t> </a:t>
            </a:r>
            <a:r>
              <a:rPr lang="tr-TR" dirty="0" err="1" smtClean="0"/>
              <a:t>Beaudoin</a:t>
            </a:r>
            <a:r>
              <a:rPr lang="tr-TR" dirty="0" smtClean="0"/>
              <a:t> ve </a:t>
            </a:r>
            <a:r>
              <a:rPr lang="tr-TR" dirty="0" err="1" smtClean="0"/>
              <a:t>Lachance</a:t>
            </a:r>
            <a:r>
              <a:rPr lang="tr-TR" dirty="0" smtClean="0"/>
              <a:t> (2006) Araştırma Modeli</a:t>
            </a:r>
            <a:r>
              <a:rPr lang="tr-TR" baseline="0" dirty="0" smtClean="0"/>
              <a:t> katkı sağlamıştır. </a:t>
            </a:r>
            <a:r>
              <a:rPr lang="tr-TR" dirty="0" err="1" smtClean="0"/>
              <a:t>Beaudoin</a:t>
            </a:r>
            <a:r>
              <a:rPr lang="tr-TR" dirty="0" smtClean="0"/>
              <a:t> ve </a:t>
            </a:r>
            <a:r>
              <a:rPr lang="tr-TR" dirty="0" err="1" smtClean="0"/>
              <a:t>Lachance</a:t>
            </a:r>
            <a:endParaRPr lang="tr-TR" dirty="0" smtClean="0"/>
          </a:p>
          <a:p>
            <a:pPr>
              <a:buNone/>
            </a:pPr>
            <a:r>
              <a:rPr lang="tr-TR" dirty="0" smtClean="0"/>
              <a:t>(2006)Marka</a:t>
            </a:r>
            <a:r>
              <a:rPr lang="tr-TR" baseline="0" dirty="0" smtClean="0"/>
              <a:t> duyarlılığını etkileyen değişkenler olarak yaşıtların, ailenin ve medyanın etkisine ek olarak moda yenilikçiliği ve demografik özellikleri de baz almıştır. Aile etkisi, iki grupta incelenmiştir: hem aile içi iletişim, hem de anne ve babanın marka ürünler alma istekleri. Medya etkisi, haftalık TV izleme oranı olarak ölçümlenmiştir. </a:t>
            </a:r>
            <a:endParaRPr lang="tr-TR" dirty="0" smtClean="0"/>
          </a:p>
          <a:p>
            <a:pPr>
              <a:buNone/>
            </a:pPr>
            <a:endParaRPr lang="tr-TR" dirty="0" smtClean="0"/>
          </a:p>
          <a:p>
            <a:endParaRPr lang="tr-TR" dirty="0"/>
          </a:p>
        </p:txBody>
      </p:sp>
      <p:sp>
        <p:nvSpPr>
          <p:cNvPr id="4" name="3 Slayt Numarası Yer Tutucusu"/>
          <p:cNvSpPr>
            <a:spLocks noGrp="1"/>
          </p:cNvSpPr>
          <p:nvPr>
            <p:ph type="sldNum" sz="quarter" idx="10"/>
          </p:nvPr>
        </p:nvSpPr>
        <p:spPr/>
        <p:txBody>
          <a:bodyPr/>
          <a:lstStyle/>
          <a:p>
            <a:fld id="{ACC0EBF2-7305-49B7-B192-5AE1F09EBA27}" type="slidenum">
              <a:rPr lang="tr-TR" smtClean="0"/>
              <a:pPr/>
              <a:t>7</a:t>
            </a:fld>
            <a:endParaRPr lang="tr-T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pPr>
              <a:buNone/>
            </a:pPr>
            <a:r>
              <a:rPr lang="tr-TR" dirty="0" smtClean="0"/>
              <a:t>Bu araştırmada ise,</a:t>
            </a:r>
            <a:r>
              <a:rPr lang="tr-TR" baseline="0" dirty="0" smtClean="0"/>
              <a:t> </a:t>
            </a:r>
            <a:r>
              <a:rPr lang="tr-TR" dirty="0" err="1" smtClean="0"/>
              <a:t>Beaudoin</a:t>
            </a:r>
            <a:r>
              <a:rPr lang="tr-TR" dirty="0" smtClean="0"/>
              <a:t> ve </a:t>
            </a:r>
            <a:r>
              <a:rPr lang="tr-TR" dirty="0" err="1" smtClean="0"/>
              <a:t>Lachance</a:t>
            </a:r>
            <a:r>
              <a:rPr lang="tr-TR" dirty="0" smtClean="0"/>
              <a:t> (2006) Araştırma Modeline 3 tane daha değişken eklenerek</a:t>
            </a:r>
            <a:r>
              <a:rPr lang="tr-TR" baseline="0" dirty="0" smtClean="0"/>
              <a:t> marka duyarlılığına yaptıkları etkiler araştırılmıştır. Bu üç değişken, moda </a:t>
            </a:r>
            <a:r>
              <a:rPr lang="tr-TR" baseline="0" dirty="0" err="1" smtClean="0"/>
              <a:t>ilgilenimi</a:t>
            </a:r>
            <a:r>
              <a:rPr lang="tr-TR" baseline="0" dirty="0" smtClean="0"/>
              <a:t>, moda yenilikçiliği ve moda fikir liderliğidir. Bütün bu değişkenleri marka duyarlılığına yaptıkları etkiyi bir arada inceleyen başka bir çalışmaya rastlanmamıştır. Dolayısıyla bu çalışma, literatürdeki bu eksiği kapatır niteliktedir. </a:t>
            </a:r>
            <a:endParaRPr lang="tr-TR" dirty="0"/>
          </a:p>
        </p:txBody>
      </p:sp>
      <p:sp>
        <p:nvSpPr>
          <p:cNvPr id="4" name="3 Slayt Numarası Yer Tutucusu"/>
          <p:cNvSpPr>
            <a:spLocks noGrp="1"/>
          </p:cNvSpPr>
          <p:nvPr>
            <p:ph type="sldNum" sz="quarter" idx="10"/>
          </p:nvPr>
        </p:nvSpPr>
        <p:spPr/>
        <p:txBody>
          <a:bodyPr/>
          <a:lstStyle/>
          <a:p>
            <a:fld id="{ACC0EBF2-7305-49B7-B192-5AE1F09EBA27}" type="slidenum">
              <a:rPr lang="tr-TR" smtClean="0"/>
              <a:pPr/>
              <a:t>8</a:t>
            </a:fld>
            <a:endParaRPr lang="tr-T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r>
              <a:rPr lang="tr-TR" baseline="0" dirty="0" smtClean="0"/>
              <a:t> </a:t>
            </a:r>
            <a:endParaRPr lang="tr-TR" dirty="0"/>
          </a:p>
        </p:txBody>
      </p:sp>
      <p:sp>
        <p:nvSpPr>
          <p:cNvPr id="4" name="3 Slayt Numarası Yer Tutucusu"/>
          <p:cNvSpPr>
            <a:spLocks noGrp="1"/>
          </p:cNvSpPr>
          <p:nvPr>
            <p:ph type="sldNum" sz="quarter" idx="10"/>
          </p:nvPr>
        </p:nvSpPr>
        <p:spPr/>
        <p:txBody>
          <a:bodyPr/>
          <a:lstStyle/>
          <a:p>
            <a:fld id="{ACC0EBF2-7305-49B7-B192-5AE1F09EBA27}" type="slidenum">
              <a:rPr lang="tr-TR" smtClean="0"/>
              <a:pPr/>
              <a:t>9</a:t>
            </a:fld>
            <a:endParaRPr lang="tr-T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r>
              <a:rPr lang="tr-TR" dirty="0" smtClean="0"/>
              <a:t>Hiç</a:t>
            </a:r>
            <a:r>
              <a:rPr lang="tr-TR" baseline="0" dirty="0" smtClean="0"/>
              <a:t>bir değişkenin atılması </a:t>
            </a:r>
            <a:r>
              <a:rPr lang="tr-TR" baseline="0" dirty="0" err="1" smtClean="0"/>
              <a:t>Alpha</a:t>
            </a:r>
            <a:r>
              <a:rPr lang="tr-TR" baseline="0" dirty="0" smtClean="0"/>
              <a:t> değerini yükseltmediğinden bütün değişkenler analizlerde yer almıştır. </a:t>
            </a:r>
            <a:endParaRPr lang="tr-TR" dirty="0"/>
          </a:p>
        </p:txBody>
      </p:sp>
      <p:sp>
        <p:nvSpPr>
          <p:cNvPr id="4" name="3 Slayt Numarası Yer Tutucusu"/>
          <p:cNvSpPr>
            <a:spLocks noGrp="1"/>
          </p:cNvSpPr>
          <p:nvPr>
            <p:ph type="sldNum" sz="quarter" idx="10"/>
          </p:nvPr>
        </p:nvSpPr>
        <p:spPr/>
        <p:txBody>
          <a:bodyPr/>
          <a:lstStyle/>
          <a:p>
            <a:fld id="{ACC0EBF2-7305-49B7-B192-5AE1F09EBA27}" type="slidenum">
              <a:rPr lang="tr-TR" smtClean="0"/>
              <a:pPr/>
              <a:t>10</a:t>
            </a:fld>
            <a:endParaRPr lang="tr-T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r>
              <a:rPr lang="tr-TR" dirty="0" smtClean="0"/>
              <a:t>Hiç</a:t>
            </a:r>
            <a:r>
              <a:rPr lang="tr-TR" baseline="0" dirty="0" smtClean="0"/>
              <a:t>bir değişkenin atılması </a:t>
            </a:r>
            <a:r>
              <a:rPr lang="tr-TR" baseline="0" dirty="0" err="1" smtClean="0"/>
              <a:t>Alpha</a:t>
            </a:r>
            <a:r>
              <a:rPr lang="tr-TR" baseline="0" dirty="0" smtClean="0"/>
              <a:t> değerini yükseltmediğinden bütün değişkenler analizlerde yer almıştır. </a:t>
            </a:r>
          </a:p>
          <a:p>
            <a:endParaRPr lang="tr-TR" baseline="0" dirty="0" smtClean="0"/>
          </a:p>
          <a:p>
            <a:r>
              <a:rPr lang="tr-TR" baseline="0" dirty="0" smtClean="0"/>
              <a:t>Analizlerde her bir yapıya ait değişkenlerin ortalaması alınarak o yapıya ait sayısal değer hesaplatılmıştır. Örneğin, toplumsal </a:t>
            </a:r>
            <a:r>
              <a:rPr lang="tr-TR" baseline="0" dirty="0" err="1" smtClean="0"/>
              <a:t>kabula</a:t>
            </a:r>
            <a:r>
              <a:rPr lang="tr-TR" baseline="0" dirty="0" smtClean="0"/>
              <a:t> ait olan 7 değişkene verilen cevapların ortalaması alınarak toplumsal </a:t>
            </a:r>
            <a:r>
              <a:rPr lang="tr-TR" baseline="0" dirty="0" err="1" smtClean="0"/>
              <a:t>kabulun</a:t>
            </a:r>
            <a:r>
              <a:rPr lang="tr-TR" baseline="0" dirty="0" smtClean="0"/>
              <a:t> sayısal değeri tespit edilmiştir. </a:t>
            </a:r>
            <a:endParaRPr lang="tr-TR" dirty="0"/>
          </a:p>
        </p:txBody>
      </p:sp>
      <p:sp>
        <p:nvSpPr>
          <p:cNvPr id="4" name="3 Slayt Numarası Yer Tutucusu"/>
          <p:cNvSpPr>
            <a:spLocks noGrp="1"/>
          </p:cNvSpPr>
          <p:nvPr>
            <p:ph type="sldNum" sz="quarter" idx="10"/>
          </p:nvPr>
        </p:nvSpPr>
        <p:spPr/>
        <p:txBody>
          <a:bodyPr/>
          <a:lstStyle/>
          <a:p>
            <a:fld id="{ACC0EBF2-7305-49B7-B192-5AE1F09EBA27}" type="slidenum">
              <a:rPr lang="tr-TR" smtClean="0"/>
              <a:pPr/>
              <a:t>11</a:t>
            </a:fld>
            <a:endParaRPr lang="tr-T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59267686-AACA-4BC6-8311-EC3455E6A283}" type="datetimeFigureOut">
              <a:rPr lang="tr-TR" smtClean="0"/>
              <a:pPr/>
              <a:t>11.06.2015</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DD7E9C0-CFD4-4DF9-875C-2153EB994F25}"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59267686-AACA-4BC6-8311-EC3455E6A283}" type="datetimeFigureOut">
              <a:rPr lang="tr-TR" smtClean="0"/>
              <a:pPr/>
              <a:t>11.06.2015</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DD7E9C0-CFD4-4DF9-875C-2153EB994F25}"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59267686-AACA-4BC6-8311-EC3455E6A283}" type="datetimeFigureOut">
              <a:rPr lang="tr-TR" smtClean="0"/>
              <a:pPr/>
              <a:t>11.06.2015</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DD7E9C0-CFD4-4DF9-875C-2153EB994F25}"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59267686-AACA-4BC6-8311-EC3455E6A283}" type="datetimeFigureOut">
              <a:rPr lang="tr-TR" smtClean="0"/>
              <a:pPr/>
              <a:t>11.06.2015</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DD7E9C0-CFD4-4DF9-875C-2153EB994F25}"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59267686-AACA-4BC6-8311-EC3455E6A283}" type="datetimeFigureOut">
              <a:rPr lang="tr-TR" smtClean="0"/>
              <a:pPr/>
              <a:t>11.06.2015</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DD7E9C0-CFD4-4DF9-875C-2153EB994F25}"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59267686-AACA-4BC6-8311-EC3455E6A283}" type="datetimeFigureOut">
              <a:rPr lang="tr-TR" smtClean="0"/>
              <a:pPr/>
              <a:t>11.06.2015</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DD7E9C0-CFD4-4DF9-875C-2153EB994F25}"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59267686-AACA-4BC6-8311-EC3455E6A283}" type="datetimeFigureOut">
              <a:rPr lang="tr-TR" smtClean="0"/>
              <a:pPr/>
              <a:t>11.06.2015</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DD7E9C0-CFD4-4DF9-875C-2153EB994F25}"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59267686-AACA-4BC6-8311-EC3455E6A283}" type="datetimeFigureOut">
              <a:rPr lang="tr-TR" smtClean="0"/>
              <a:pPr/>
              <a:t>11.06.2015</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DD7E9C0-CFD4-4DF9-875C-2153EB994F25}"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59267686-AACA-4BC6-8311-EC3455E6A283}" type="datetimeFigureOut">
              <a:rPr lang="tr-TR" smtClean="0"/>
              <a:pPr/>
              <a:t>11.06.2015</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DD7E9C0-CFD4-4DF9-875C-2153EB994F25}"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59267686-AACA-4BC6-8311-EC3455E6A283}" type="datetimeFigureOut">
              <a:rPr lang="tr-TR" smtClean="0"/>
              <a:pPr/>
              <a:t>11.06.2015</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DD7E9C0-CFD4-4DF9-875C-2153EB994F25}"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59267686-AACA-4BC6-8311-EC3455E6A283}" type="datetimeFigureOut">
              <a:rPr lang="tr-TR" smtClean="0"/>
              <a:pPr/>
              <a:t>11.06.2015</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DD7E9C0-CFD4-4DF9-875C-2153EB994F25}"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9267686-AACA-4BC6-8311-EC3455E6A283}" type="datetimeFigureOut">
              <a:rPr lang="tr-TR" smtClean="0"/>
              <a:pPr/>
              <a:t>11.06.2015</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DD7E9C0-CFD4-4DF9-875C-2153EB994F25}"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8" Type="http://schemas.microsoft.com/office/2007/relationships/diagramDrawing" Target="../diagrams/drawing3.xml"/><Relationship Id="rId3" Type="http://schemas.openxmlformats.org/officeDocument/2006/relationships/image" Target="../media/image1.png"/><Relationship Id="rId7" Type="http://schemas.openxmlformats.org/officeDocument/2006/relationships/diagramColors" Target="../diagrams/colors3.xml"/><Relationship Id="rId2" Type="http://schemas.openxmlformats.org/officeDocument/2006/relationships/notesSlide" Target="../notesSlides/notesSlide19.xml"/><Relationship Id="rId1" Type="http://schemas.openxmlformats.org/officeDocument/2006/relationships/slideLayout" Target="../slideLayouts/slideLayout2.xml"/><Relationship Id="rId6" Type="http://schemas.openxmlformats.org/officeDocument/2006/relationships/diagramQuickStyle" Target="../diagrams/quickStyle3.xml"/><Relationship Id="rId5" Type="http://schemas.openxmlformats.org/officeDocument/2006/relationships/diagramLayout" Target="../diagrams/layout3.xml"/><Relationship Id="rId4" Type="http://schemas.openxmlformats.org/officeDocument/2006/relationships/diagramData" Target="../diagrams/data3.xml"/></Relationships>
</file>

<file path=ppt/slides/_rels/slide2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8" Type="http://schemas.microsoft.com/office/2007/relationships/diagramDrawing" Target="../diagrams/drawing4.xml"/><Relationship Id="rId13" Type="http://schemas.microsoft.com/office/2007/relationships/diagramDrawing" Target="../diagrams/drawing5.xml"/><Relationship Id="rId3" Type="http://schemas.openxmlformats.org/officeDocument/2006/relationships/image" Target="../media/image1.png"/><Relationship Id="rId7" Type="http://schemas.openxmlformats.org/officeDocument/2006/relationships/diagramColors" Target="../diagrams/colors4.xml"/><Relationship Id="rId12" Type="http://schemas.openxmlformats.org/officeDocument/2006/relationships/diagramColors" Target="../diagrams/colors5.xml"/><Relationship Id="rId2" Type="http://schemas.openxmlformats.org/officeDocument/2006/relationships/notesSlide" Target="../notesSlides/notesSlide23.xml"/><Relationship Id="rId1" Type="http://schemas.openxmlformats.org/officeDocument/2006/relationships/slideLayout" Target="../slideLayouts/slideLayout2.xml"/><Relationship Id="rId6" Type="http://schemas.openxmlformats.org/officeDocument/2006/relationships/diagramQuickStyle" Target="../diagrams/quickStyle4.xml"/><Relationship Id="rId11" Type="http://schemas.openxmlformats.org/officeDocument/2006/relationships/diagramQuickStyle" Target="../diagrams/quickStyle5.xml"/><Relationship Id="rId5" Type="http://schemas.openxmlformats.org/officeDocument/2006/relationships/diagramLayout" Target="../diagrams/layout4.xml"/><Relationship Id="rId10" Type="http://schemas.openxmlformats.org/officeDocument/2006/relationships/diagramLayout" Target="../diagrams/layout5.xml"/><Relationship Id="rId4" Type="http://schemas.openxmlformats.org/officeDocument/2006/relationships/diagramData" Target="../diagrams/data4.xml"/><Relationship Id="rId9" Type="http://schemas.openxmlformats.org/officeDocument/2006/relationships/diagramData" Target="../diagrams/data5.xml"/></Relationships>
</file>

<file path=ppt/slides/_rels/slide2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image" Target="../media/image1.png"/><Relationship Id="rId7" Type="http://schemas.openxmlformats.org/officeDocument/2006/relationships/diagramColors" Target="../diagrams/colors1.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_rels/slide8.xml.rels><?xml version="1.0" encoding="UTF-8" standalone="yes"?>
<Relationships xmlns="http://schemas.openxmlformats.org/package/2006/relationships"><Relationship Id="rId8" Type="http://schemas.microsoft.com/office/2007/relationships/diagramDrawing" Target="../diagrams/drawing2.xml"/><Relationship Id="rId3" Type="http://schemas.openxmlformats.org/officeDocument/2006/relationships/image" Target="../media/image1.png"/><Relationship Id="rId7" Type="http://schemas.openxmlformats.org/officeDocument/2006/relationships/diagramColors" Target="../diagrams/colors2.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diagramQuickStyle" Target="../diagrams/quickStyle2.xml"/><Relationship Id="rId5" Type="http://schemas.openxmlformats.org/officeDocument/2006/relationships/diagramLayout" Target="../diagrams/layout2.xml"/><Relationship Id="rId4" Type="http://schemas.openxmlformats.org/officeDocument/2006/relationships/diagramData" Target="../diagrams/data2.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normAutofit fontScale="90000"/>
          </a:bodyPr>
          <a:lstStyle/>
          <a:p>
            <a:r>
              <a:rPr lang="tr-TR" dirty="0"/>
              <a:t>Türk ve Alman Gençlerinin Giyim Alışkanlıkları ve Tercihlerinin Belirlenmesi</a:t>
            </a:r>
            <a:br>
              <a:rPr lang="tr-TR" dirty="0"/>
            </a:br>
            <a:endParaRPr lang="tr-TR" dirty="0"/>
          </a:p>
        </p:txBody>
      </p:sp>
      <p:sp>
        <p:nvSpPr>
          <p:cNvPr id="3" name="2 Alt Başlık"/>
          <p:cNvSpPr>
            <a:spLocks noGrp="1"/>
          </p:cNvSpPr>
          <p:nvPr>
            <p:ph type="subTitle" idx="1"/>
          </p:nvPr>
        </p:nvSpPr>
        <p:spPr/>
        <p:txBody>
          <a:bodyPr>
            <a:normAutofit fontScale="92500" lnSpcReduction="10000"/>
          </a:bodyPr>
          <a:lstStyle/>
          <a:p>
            <a:pPr algn="r"/>
            <a:r>
              <a:rPr lang="tr-TR" dirty="0" smtClean="0"/>
              <a:t>Yrd.Doç.Dr. Tutku Eker </a:t>
            </a:r>
            <a:r>
              <a:rPr lang="tr-TR" dirty="0" err="1" smtClean="0"/>
              <a:t>İşcioğlu</a:t>
            </a:r>
            <a:endParaRPr lang="tr-TR" dirty="0" smtClean="0"/>
          </a:p>
          <a:p>
            <a:pPr algn="r"/>
            <a:r>
              <a:rPr lang="tr-TR" sz="2400" i="1" dirty="0" smtClean="0"/>
              <a:t>İstanbul Kemerburgaz Üniversitesi</a:t>
            </a:r>
          </a:p>
          <a:p>
            <a:pPr algn="r"/>
            <a:r>
              <a:rPr lang="tr-TR" dirty="0" smtClean="0"/>
              <a:t>Doç.Dr. Serap Atakan</a:t>
            </a:r>
          </a:p>
          <a:p>
            <a:pPr algn="r"/>
            <a:r>
              <a:rPr lang="tr-TR" sz="2200" i="1" dirty="0" smtClean="0"/>
              <a:t>İstanbul Bilgi Üniversitesi</a:t>
            </a:r>
            <a:endParaRPr lang="tr-TR" sz="2200" i="1" dirty="0"/>
          </a:p>
        </p:txBody>
      </p:sp>
      <p:pic>
        <p:nvPicPr>
          <p:cNvPr id="1026" name="Picture 2"/>
          <p:cNvPicPr>
            <a:picLocks noChangeAspect="1" noChangeArrowheads="1"/>
          </p:cNvPicPr>
          <p:nvPr/>
        </p:nvPicPr>
        <p:blipFill>
          <a:blip r:embed="rId2" cstate="print"/>
          <a:srcRect l="14662" t="9469" r="15605" b="70844"/>
          <a:stretch>
            <a:fillRect/>
          </a:stretch>
        </p:blipFill>
        <p:spPr bwMode="auto">
          <a:xfrm>
            <a:off x="0" y="0"/>
            <a:ext cx="9144000" cy="144016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a:t/>
            </a:r>
            <a:br>
              <a:rPr lang="tr-TR" dirty="0"/>
            </a:br>
            <a:endParaRPr lang="tr-TR" dirty="0"/>
          </a:p>
        </p:txBody>
      </p:sp>
      <p:sp>
        <p:nvSpPr>
          <p:cNvPr id="8" name="7 İçerik Yer Tutucusu"/>
          <p:cNvSpPr>
            <a:spLocks noGrp="1"/>
          </p:cNvSpPr>
          <p:nvPr>
            <p:ph idx="1"/>
          </p:nvPr>
        </p:nvSpPr>
        <p:spPr/>
        <p:txBody>
          <a:bodyPr/>
          <a:lstStyle/>
          <a:p>
            <a:r>
              <a:rPr lang="tr-TR" dirty="0" smtClean="0"/>
              <a:t>Ölçekler</a:t>
            </a:r>
            <a:endParaRPr lang="tr-TR" dirty="0"/>
          </a:p>
        </p:txBody>
      </p:sp>
      <p:pic>
        <p:nvPicPr>
          <p:cNvPr id="1026" name="Picture 2"/>
          <p:cNvPicPr>
            <a:picLocks noChangeAspect="1" noChangeArrowheads="1"/>
          </p:cNvPicPr>
          <p:nvPr/>
        </p:nvPicPr>
        <p:blipFill>
          <a:blip r:embed="rId3" cstate="print"/>
          <a:srcRect l="14662" t="9469" r="15605" b="70844"/>
          <a:stretch>
            <a:fillRect/>
          </a:stretch>
        </p:blipFill>
        <p:spPr bwMode="auto">
          <a:xfrm>
            <a:off x="0" y="0"/>
            <a:ext cx="9144000" cy="1440160"/>
          </a:xfrm>
          <a:prstGeom prst="rect">
            <a:avLst/>
          </a:prstGeom>
          <a:noFill/>
          <a:ln w="9525">
            <a:noFill/>
            <a:miter lim="800000"/>
            <a:headEnd/>
            <a:tailEnd/>
          </a:ln>
        </p:spPr>
      </p:pic>
      <p:graphicFrame>
        <p:nvGraphicFramePr>
          <p:cNvPr id="6" name="5 Tablo"/>
          <p:cNvGraphicFramePr>
            <a:graphicFrameLocks noGrp="1"/>
          </p:cNvGraphicFramePr>
          <p:nvPr/>
        </p:nvGraphicFramePr>
        <p:xfrm>
          <a:off x="359024" y="2204864"/>
          <a:ext cx="8784976" cy="4237258"/>
        </p:xfrm>
        <a:graphic>
          <a:graphicData uri="http://schemas.openxmlformats.org/drawingml/2006/table">
            <a:tbl>
              <a:tblPr firstRow="1" bandRow="1">
                <a:tableStyleId>{5C22544A-7EE6-4342-B048-85BDC9FD1C3A}</a:tableStyleId>
              </a:tblPr>
              <a:tblGrid>
                <a:gridCol w="1512169"/>
                <a:gridCol w="1058105"/>
                <a:gridCol w="1285137"/>
                <a:gridCol w="1401174"/>
                <a:gridCol w="3528391"/>
              </a:tblGrid>
              <a:tr h="747029">
                <a:tc>
                  <a:txBody>
                    <a:bodyPr/>
                    <a:lstStyle/>
                    <a:p>
                      <a:r>
                        <a:rPr lang="tr-TR" dirty="0" smtClean="0"/>
                        <a:t>Ölçek</a:t>
                      </a:r>
                      <a:endParaRPr lang="tr-TR" dirty="0"/>
                    </a:p>
                  </a:txBody>
                  <a:tcPr/>
                </a:tc>
                <a:tc>
                  <a:txBody>
                    <a:bodyPr/>
                    <a:lstStyle/>
                    <a:p>
                      <a:r>
                        <a:rPr lang="tr-TR" dirty="0" smtClean="0"/>
                        <a:t>Değişken Sayısı</a:t>
                      </a:r>
                      <a:endParaRPr lang="tr-TR" dirty="0"/>
                    </a:p>
                  </a:txBody>
                  <a:tcPr/>
                </a:tc>
                <a:tc>
                  <a:txBody>
                    <a:bodyPr/>
                    <a:lstStyle/>
                    <a:p>
                      <a:r>
                        <a:rPr lang="tr-TR" dirty="0" err="1" smtClean="0"/>
                        <a:t>Cronbach</a:t>
                      </a:r>
                      <a:r>
                        <a:rPr lang="tr-TR" dirty="0" smtClean="0"/>
                        <a:t> </a:t>
                      </a:r>
                      <a:r>
                        <a:rPr lang="tr-TR" dirty="0" err="1" smtClean="0"/>
                        <a:t>Alpha</a:t>
                      </a:r>
                      <a:endParaRPr lang="tr-TR" dirty="0"/>
                    </a:p>
                  </a:txBody>
                  <a:tcPr/>
                </a:tc>
                <a:tc>
                  <a:txBody>
                    <a:bodyPr/>
                    <a:lstStyle/>
                    <a:p>
                      <a:r>
                        <a:rPr lang="tr-TR" dirty="0" smtClean="0"/>
                        <a:t>Katkı Sağlayanlar</a:t>
                      </a:r>
                      <a:endParaRPr lang="tr-TR" dirty="0"/>
                    </a:p>
                  </a:txBody>
                  <a:tcPr/>
                </a:tc>
                <a:tc>
                  <a:txBody>
                    <a:bodyPr/>
                    <a:lstStyle/>
                    <a:p>
                      <a:r>
                        <a:rPr lang="tr-TR" dirty="0" smtClean="0"/>
                        <a:t>Örnek Değişken</a:t>
                      </a:r>
                      <a:endParaRPr lang="tr-TR" dirty="0"/>
                    </a:p>
                  </a:txBody>
                  <a:tcPr/>
                </a:tc>
              </a:tr>
              <a:tr h="747029">
                <a:tc>
                  <a:txBody>
                    <a:bodyPr/>
                    <a:lstStyle/>
                    <a:p>
                      <a:r>
                        <a:rPr lang="tr-TR" b="1" dirty="0" smtClean="0"/>
                        <a:t>Marka Duyarlılığı</a:t>
                      </a:r>
                      <a:endParaRPr lang="tr-TR" b="1" dirty="0"/>
                    </a:p>
                  </a:txBody>
                  <a:tcPr/>
                </a:tc>
                <a:tc>
                  <a:txBody>
                    <a:bodyPr/>
                    <a:lstStyle/>
                    <a:p>
                      <a:r>
                        <a:rPr lang="tr-TR" dirty="0" smtClean="0"/>
                        <a:t>5</a:t>
                      </a:r>
                      <a:endParaRPr lang="tr-TR" dirty="0"/>
                    </a:p>
                  </a:txBody>
                  <a:tcPr/>
                </a:tc>
                <a:tc>
                  <a:txBody>
                    <a:bodyPr/>
                    <a:lstStyle/>
                    <a:p>
                      <a:r>
                        <a:rPr lang="tr-TR" dirty="0" smtClean="0"/>
                        <a:t>,835</a:t>
                      </a:r>
                      <a:endParaRPr lang="tr-TR" dirty="0"/>
                    </a:p>
                  </a:txBody>
                  <a:tcPr/>
                </a:tc>
                <a:tc>
                  <a:txBody>
                    <a:bodyPr/>
                    <a:lstStyle/>
                    <a:p>
                      <a:r>
                        <a:rPr lang="tr-TR" sz="1800" kern="1200" dirty="0" err="1" smtClean="0">
                          <a:solidFill>
                            <a:schemeClr val="dk1"/>
                          </a:solidFill>
                          <a:latin typeface="+mn-lt"/>
                          <a:ea typeface="+mn-ea"/>
                          <a:cs typeface="+mn-cs"/>
                        </a:rPr>
                        <a:t>Kapferer</a:t>
                      </a:r>
                      <a:r>
                        <a:rPr lang="tr-TR" sz="1800" kern="1200" dirty="0" smtClean="0">
                          <a:solidFill>
                            <a:schemeClr val="dk1"/>
                          </a:solidFill>
                          <a:latin typeface="+mn-lt"/>
                          <a:ea typeface="+mn-ea"/>
                          <a:cs typeface="+mn-cs"/>
                        </a:rPr>
                        <a:t>,</a:t>
                      </a:r>
                      <a:r>
                        <a:rPr lang="tr-TR" sz="1800" kern="1200" baseline="0" dirty="0" smtClean="0">
                          <a:solidFill>
                            <a:schemeClr val="dk1"/>
                          </a:solidFill>
                          <a:latin typeface="+mn-lt"/>
                          <a:ea typeface="+mn-ea"/>
                          <a:cs typeface="+mn-cs"/>
                        </a:rPr>
                        <a:t> </a:t>
                      </a:r>
                      <a:r>
                        <a:rPr lang="tr-TR" sz="1800" kern="1200" dirty="0" smtClean="0">
                          <a:solidFill>
                            <a:schemeClr val="dk1"/>
                          </a:solidFill>
                          <a:latin typeface="+mn-lt"/>
                          <a:ea typeface="+mn-ea"/>
                          <a:cs typeface="+mn-cs"/>
                        </a:rPr>
                        <a:t>&amp; </a:t>
                      </a:r>
                      <a:r>
                        <a:rPr lang="tr-TR" sz="1800" kern="1200" dirty="0" err="1" smtClean="0">
                          <a:solidFill>
                            <a:schemeClr val="dk1"/>
                          </a:solidFill>
                          <a:latin typeface="+mn-lt"/>
                          <a:ea typeface="+mn-ea"/>
                          <a:cs typeface="+mn-cs"/>
                        </a:rPr>
                        <a:t>Laurent</a:t>
                      </a:r>
                      <a:r>
                        <a:rPr lang="tr-TR" sz="1800" kern="1200" baseline="0" dirty="0" smtClean="0">
                          <a:solidFill>
                            <a:schemeClr val="dk1"/>
                          </a:solidFill>
                          <a:latin typeface="+mn-lt"/>
                          <a:ea typeface="+mn-ea"/>
                          <a:cs typeface="+mn-cs"/>
                        </a:rPr>
                        <a:t> </a:t>
                      </a:r>
                      <a:r>
                        <a:rPr lang="tr-TR" sz="1800" kern="1200" dirty="0" smtClean="0">
                          <a:solidFill>
                            <a:schemeClr val="dk1"/>
                          </a:solidFill>
                          <a:latin typeface="+mn-lt"/>
                          <a:ea typeface="+mn-ea"/>
                          <a:cs typeface="+mn-cs"/>
                        </a:rPr>
                        <a:t>(1992)</a:t>
                      </a:r>
                      <a:endParaRPr lang="tr-TR" dirty="0"/>
                    </a:p>
                  </a:txBody>
                  <a:tcPr/>
                </a:tc>
                <a:tc>
                  <a:txBody>
                    <a:bodyPr/>
                    <a:lstStyle/>
                    <a:p>
                      <a:r>
                        <a:rPr lang="tr-TR" sz="1800" kern="1200" dirty="0" smtClean="0">
                          <a:solidFill>
                            <a:schemeClr val="dk1"/>
                          </a:solidFill>
                          <a:latin typeface="+mn-lt"/>
                          <a:ea typeface="+mn-ea"/>
                          <a:cs typeface="+mn-cs"/>
                        </a:rPr>
                        <a:t>Kıyafet satın alırken tanınmış markalı ürünleri satın almayı tercih ederim.</a:t>
                      </a:r>
                      <a:endParaRPr lang="tr-TR" dirty="0"/>
                    </a:p>
                  </a:txBody>
                  <a:tcPr/>
                </a:tc>
              </a:tr>
              <a:tr h="747029">
                <a:tc>
                  <a:txBody>
                    <a:bodyPr/>
                    <a:lstStyle/>
                    <a:p>
                      <a:r>
                        <a:rPr lang="tr-TR" b="1" dirty="0" smtClean="0"/>
                        <a:t>Moda Yenilikçiliği</a:t>
                      </a:r>
                      <a:endParaRPr lang="tr-TR" b="1" dirty="0"/>
                    </a:p>
                  </a:txBody>
                  <a:tcPr/>
                </a:tc>
                <a:tc>
                  <a:txBody>
                    <a:bodyPr/>
                    <a:lstStyle/>
                    <a:p>
                      <a:r>
                        <a:rPr lang="tr-TR" dirty="0" smtClean="0"/>
                        <a:t>8</a:t>
                      </a:r>
                      <a:endParaRPr lang="tr-TR" dirty="0"/>
                    </a:p>
                  </a:txBody>
                  <a:tcPr/>
                </a:tc>
                <a:tc>
                  <a:txBody>
                    <a:bodyPr/>
                    <a:lstStyle/>
                    <a:p>
                      <a:r>
                        <a:rPr lang="tr-TR" dirty="0" smtClean="0"/>
                        <a:t>,663</a:t>
                      </a:r>
                      <a:endParaRPr lang="tr-TR" dirty="0"/>
                    </a:p>
                  </a:txBody>
                  <a:tcPr/>
                </a:tc>
                <a:tc>
                  <a:txBody>
                    <a:bodyPr/>
                    <a:lstStyle/>
                    <a:p>
                      <a:r>
                        <a:rPr lang="tr-TR" sz="1800" kern="1200" dirty="0" err="1" smtClean="0">
                          <a:solidFill>
                            <a:schemeClr val="dk1"/>
                          </a:solidFill>
                          <a:latin typeface="+mn-lt"/>
                          <a:ea typeface="+mn-ea"/>
                          <a:cs typeface="+mn-cs"/>
                        </a:rPr>
                        <a:t>Goldsmith</a:t>
                      </a:r>
                      <a:r>
                        <a:rPr lang="tr-TR" sz="1800" kern="1200" baseline="0" dirty="0" smtClean="0">
                          <a:solidFill>
                            <a:schemeClr val="dk1"/>
                          </a:solidFill>
                          <a:latin typeface="+mn-lt"/>
                          <a:ea typeface="+mn-ea"/>
                          <a:cs typeface="+mn-cs"/>
                        </a:rPr>
                        <a:t> &amp; </a:t>
                      </a:r>
                      <a:r>
                        <a:rPr lang="tr-TR" sz="1800" kern="1200" dirty="0" err="1" smtClean="0">
                          <a:solidFill>
                            <a:schemeClr val="dk1"/>
                          </a:solidFill>
                          <a:latin typeface="+mn-lt"/>
                          <a:ea typeface="+mn-ea"/>
                          <a:cs typeface="+mn-cs"/>
                        </a:rPr>
                        <a:t>Hofacker</a:t>
                      </a:r>
                      <a:r>
                        <a:rPr lang="tr-TR" sz="1800" kern="1200" baseline="0" dirty="0" smtClean="0">
                          <a:solidFill>
                            <a:schemeClr val="dk1"/>
                          </a:solidFill>
                          <a:latin typeface="+mn-lt"/>
                          <a:ea typeface="+mn-ea"/>
                          <a:cs typeface="+mn-cs"/>
                        </a:rPr>
                        <a:t> </a:t>
                      </a:r>
                      <a:r>
                        <a:rPr lang="tr-TR" sz="1800" kern="1200" dirty="0" smtClean="0">
                          <a:solidFill>
                            <a:schemeClr val="dk1"/>
                          </a:solidFill>
                          <a:latin typeface="+mn-lt"/>
                          <a:ea typeface="+mn-ea"/>
                          <a:cs typeface="+mn-cs"/>
                        </a:rPr>
                        <a:t>(1991)</a:t>
                      </a:r>
                      <a:endParaRPr lang="tr-TR" dirty="0"/>
                    </a:p>
                  </a:txBody>
                  <a:tcPr/>
                </a:tc>
                <a:tc>
                  <a:txBody>
                    <a:bodyPr/>
                    <a:lstStyle/>
                    <a:p>
                      <a:pPr algn="l">
                        <a:spcAft>
                          <a:spcPts val="1000"/>
                        </a:spcAft>
                      </a:pPr>
                      <a:r>
                        <a:rPr lang="tr-TR" sz="1800" kern="1200" dirty="0" smtClean="0">
                          <a:solidFill>
                            <a:schemeClr val="dk1"/>
                          </a:solidFill>
                          <a:latin typeface="+mn-lt"/>
                          <a:ea typeface="+mn-ea"/>
                          <a:cs typeface="+mn-cs"/>
                        </a:rPr>
                        <a:t>Arkadaş çevremde son moda akımları ve tasarımcıları ilk bilen kişiyimdir.</a:t>
                      </a:r>
                    </a:p>
                  </a:txBody>
                  <a:tcPr marL="89535" marR="89535" marT="0" marB="0"/>
                </a:tc>
              </a:tr>
              <a:tr h="747029">
                <a:tc>
                  <a:txBody>
                    <a:bodyPr/>
                    <a:lstStyle/>
                    <a:p>
                      <a:r>
                        <a:rPr lang="tr-TR" b="1" dirty="0" smtClean="0"/>
                        <a:t>Moda Fikir</a:t>
                      </a:r>
                      <a:r>
                        <a:rPr lang="tr-TR" b="1" baseline="0" dirty="0" smtClean="0"/>
                        <a:t> Liderliği</a:t>
                      </a:r>
                      <a:endParaRPr lang="tr-TR" b="1" dirty="0"/>
                    </a:p>
                  </a:txBody>
                  <a:tcPr/>
                </a:tc>
                <a:tc>
                  <a:txBody>
                    <a:bodyPr/>
                    <a:lstStyle/>
                    <a:p>
                      <a:r>
                        <a:rPr lang="tr-TR" dirty="0" smtClean="0"/>
                        <a:t>6</a:t>
                      </a:r>
                      <a:endParaRPr lang="tr-TR" dirty="0"/>
                    </a:p>
                  </a:txBody>
                  <a:tcPr/>
                </a:tc>
                <a:tc>
                  <a:txBody>
                    <a:bodyPr/>
                    <a:lstStyle/>
                    <a:p>
                      <a:r>
                        <a:rPr lang="tr-TR" dirty="0" smtClean="0"/>
                        <a:t>,642</a:t>
                      </a:r>
                      <a:endParaRPr lang="tr-TR"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800" kern="1200" dirty="0" err="1" smtClean="0">
                          <a:solidFill>
                            <a:schemeClr val="dk1"/>
                          </a:solidFill>
                          <a:latin typeface="+mn-lt"/>
                          <a:ea typeface="+mn-ea"/>
                          <a:cs typeface="+mn-cs"/>
                        </a:rPr>
                        <a:t>Flynn</a:t>
                      </a:r>
                      <a:r>
                        <a:rPr lang="tr-TR" sz="1800" kern="1200" baseline="0" dirty="0" smtClean="0">
                          <a:solidFill>
                            <a:schemeClr val="dk1"/>
                          </a:solidFill>
                          <a:latin typeface="+mn-lt"/>
                          <a:ea typeface="+mn-ea"/>
                          <a:cs typeface="+mn-cs"/>
                        </a:rPr>
                        <a:t> &amp; </a:t>
                      </a:r>
                      <a:r>
                        <a:rPr lang="tr-TR" sz="1800" kern="1200" dirty="0" err="1" smtClean="0">
                          <a:solidFill>
                            <a:schemeClr val="dk1"/>
                          </a:solidFill>
                          <a:latin typeface="+mn-lt"/>
                          <a:ea typeface="+mn-ea"/>
                          <a:cs typeface="+mn-cs"/>
                        </a:rPr>
                        <a:t>Goldsmith</a:t>
                      </a:r>
                      <a:r>
                        <a:rPr lang="tr-TR" sz="1800" kern="1200" baseline="0" dirty="0" smtClean="0">
                          <a:solidFill>
                            <a:schemeClr val="dk1"/>
                          </a:solidFill>
                          <a:latin typeface="+mn-lt"/>
                          <a:ea typeface="+mn-ea"/>
                          <a:cs typeface="+mn-cs"/>
                        </a:rPr>
                        <a:t> </a:t>
                      </a:r>
                      <a:r>
                        <a:rPr lang="tr-TR" sz="1800" kern="1200" dirty="0" smtClean="0">
                          <a:solidFill>
                            <a:schemeClr val="dk1"/>
                          </a:solidFill>
                          <a:latin typeface="+mn-lt"/>
                          <a:ea typeface="+mn-ea"/>
                          <a:cs typeface="+mn-cs"/>
                        </a:rPr>
                        <a:t>(1996)</a:t>
                      </a:r>
                      <a:endParaRPr lang="tr-TR" dirty="0"/>
                    </a:p>
                  </a:txBody>
                  <a:tcPr/>
                </a:tc>
                <a:tc>
                  <a:txBody>
                    <a:bodyPr/>
                    <a:lstStyle/>
                    <a:p>
                      <a:r>
                        <a:rPr lang="tr-TR" sz="1800" kern="1200" dirty="0" smtClean="0">
                          <a:solidFill>
                            <a:schemeClr val="dk1"/>
                          </a:solidFill>
                          <a:latin typeface="+mn-lt"/>
                          <a:ea typeface="+mn-ea"/>
                          <a:cs typeface="+mn-cs"/>
                        </a:rPr>
                        <a:t>Çevremdekilerin giyim hakkındaki fikirlerini etkilerim. </a:t>
                      </a:r>
                      <a:endParaRPr lang="tr-TR" dirty="0"/>
                    </a:p>
                  </a:txBody>
                  <a:tcPr/>
                </a:tc>
              </a:tr>
              <a:tr h="747029">
                <a:tc>
                  <a:txBody>
                    <a:bodyPr/>
                    <a:lstStyle/>
                    <a:p>
                      <a:r>
                        <a:rPr lang="tr-TR" b="1" dirty="0" smtClean="0"/>
                        <a:t>Moda </a:t>
                      </a:r>
                      <a:r>
                        <a:rPr lang="tr-TR" b="1" dirty="0" err="1" smtClean="0"/>
                        <a:t>İlgilenimi</a:t>
                      </a:r>
                      <a:endParaRPr lang="tr-TR" b="1" dirty="0"/>
                    </a:p>
                  </a:txBody>
                  <a:tcPr/>
                </a:tc>
                <a:tc>
                  <a:txBody>
                    <a:bodyPr/>
                    <a:lstStyle/>
                    <a:p>
                      <a:r>
                        <a:rPr lang="tr-TR" dirty="0" smtClean="0"/>
                        <a:t>4</a:t>
                      </a:r>
                      <a:endParaRPr lang="tr-TR" dirty="0"/>
                    </a:p>
                  </a:txBody>
                  <a:tcPr/>
                </a:tc>
                <a:tc>
                  <a:txBody>
                    <a:bodyPr/>
                    <a:lstStyle/>
                    <a:p>
                      <a:r>
                        <a:rPr lang="tr-TR" dirty="0" smtClean="0"/>
                        <a:t>,685</a:t>
                      </a:r>
                      <a:endParaRPr lang="tr-TR"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800" kern="1200" dirty="0" err="1" smtClean="0">
                          <a:solidFill>
                            <a:schemeClr val="dk1"/>
                          </a:solidFill>
                          <a:latin typeface="+mn-lt"/>
                          <a:ea typeface="+mn-ea"/>
                          <a:cs typeface="+mn-cs"/>
                        </a:rPr>
                        <a:t>Tigert</a:t>
                      </a:r>
                      <a:r>
                        <a:rPr lang="tr-TR" sz="1800" kern="1200" dirty="0" smtClean="0">
                          <a:solidFill>
                            <a:schemeClr val="dk1"/>
                          </a:solidFill>
                          <a:latin typeface="+mn-lt"/>
                          <a:ea typeface="+mn-ea"/>
                          <a:cs typeface="+mn-cs"/>
                        </a:rPr>
                        <a:t> et al., (1976)</a:t>
                      </a:r>
                      <a:endParaRPr lang="tr-TR" dirty="0"/>
                    </a:p>
                  </a:txBody>
                  <a:tcPr/>
                </a:tc>
                <a:tc>
                  <a:txBody>
                    <a:bodyPr/>
                    <a:lstStyle/>
                    <a:p>
                      <a:r>
                        <a:rPr lang="tr-TR" sz="1800" kern="1200" dirty="0" smtClean="0">
                          <a:solidFill>
                            <a:schemeClr val="dk1"/>
                          </a:solidFill>
                          <a:latin typeface="+mn-lt"/>
                          <a:ea typeface="+mn-ea"/>
                          <a:cs typeface="+mn-cs"/>
                        </a:rPr>
                        <a:t>Son modaya uygun bir iki kıyafetim vardır. </a:t>
                      </a:r>
                      <a:endParaRPr lang="tr-TR" dirty="0"/>
                    </a:p>
                  </a:txBody>
                  <a:tcPr/>
                </a:tc>
              </a:tr>
            </a:tbl>
          </a:graphicData>
        </a:graphic>
      </p:graphicFrame>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a:t/>
            </a:r>
            <a:br>
              <a:rPr lang="tr-TR" dirty="0"/>
            </a:br>
            <a:endParaRPr lang="tr-TR" dirty="0"/>
          </a:p>
        </p:txBody>
      </p:sp>
      <p:sp>
        <p:nvSpPr>
          <p:cNvPr id="5" name="4 İçerik Yer Tutucusu"/>
          <p:cNvSpPr>
            <a:spLocks noGrp="1"/>
          </p:cNvSpPr>
          <p:nvPr>
            <p:ph idx="1"/>
          </p:nvPr>
        </p:nvSpPr>
        <p:spPr>
          <a:xfrm>
            <a:off x="0" y="1556792"/>
            <a:ext cx="8229600" cy="4525963"/>
          </a:xfrm>
        </p:spPr>
        <p:txBody>
          <a:bodyPr/>
          <a:lstStyle/>
          <a:p>
            <a:r>
              <a:rPr lang="tr-TR" dirty="0" smtClean="0"/>
              <a:t>Ölçekler:</a:t>
            </a:r>
          </a:p>
          <a:p>
            <a:pPr>
              <a:buNone/>
            </a:pPr>
            <a:r>
              <a:rPr lang="tr-TR" dirty="0" smtClean="0"/>
              <a:t> </a:t>
            </a:r>
            <a:endParaRPr lang="tr-TR" dirty="0"/>
          </a:p>
        </p:txBody>
      </p:sp>
      <p:pic>
        <p:nvPicPr>
          <p:cNvPr id="1026" name="Picture 2"/>
          <p:cNvPicPr>
            <a:picLocks noChangeAspect="1" noChangeArrowheads="1"/>
          </p:cNvPicPr>
          <p:nvPr/>
        </p:nvPicPr>
        <p:blipFill>
          <a:blip r:embed="rId3" cstate="print"/>
          <a:srcRect l="14662" t="9469" r="15605" b="70844"/>
          <a:stretch>
            <a:fillRect/>
          </a:stretch>
        </p:blipFill>
        <p:spPr bwMode="auto">
          <a:xfrm>
            <a:off x="0" y="0"/>
            <a:ext cx="9144000" cy="1440160"/>
          </a:xfrm>
          <a:prstGeom prst="rect">
            <a:avLst/>
          </a:prstGeom>
          <a:noFill/>
          <a:ln w="9525">
            <a:noFill/>
            <a:miter lim="800000"/>
            <a:headEnd/>
            <a:tailEnd/>
          </a:ln>
        </p:spPr>
      </p:pic>
      <p:graphicFrame>
        <p:nvGraphicFramePr>
          <p:cNvPr id="6" name="5 Tablo"/>
          <p:cNvGraphicFramePr>
            <a:graphicFrameLocks noGrp="1"/>
          </p:cNvGraphicFramePr>
          <p:nvPr/>
        </p:nvGraphicFramePr>
        <p:xfrm>
          <a:off x="251520" y="2375826"/>
          <a:ext cx="8784976" cy="4482174"/>
        </p:xfrm>
        <a:graphic>
          <a:graphicData uri="http://schemas.openxmlformats.org/drawingml/2006/table">
            <a:tbl>
              <a:tblPr firstRow="1" bandRow="1">
                <a:tableStyleId>{5C22544A-7EE6-4342-B048-85BDC9FD1C3A}</a:tableStyleId>
              </a:tblPr>
              <a:tblGrid>
                <a:gridCol w="1512169"/>
                <a:gridCol w="1058105"/>
                <a:gridCol w="1285137"/>
                <a:gridCol w="1401174"/>
                <a:gridCol w="3528391"/>
              </a:tblGrid>
              <a:tr h="747029">
                <a:tc>
                  <a:txBody>
                    <a:bodyPr/>
                    <a:lstStyle/>
                    <a:p>
                      <a:r>
                        <a:rPr lang="tr-TR" dirty="0" smtClean="0"/>
                        <a:t>Ölçek</a:t>
                      </a:r>
                      <a:endParaRPr lang="tr-TR" dirty="0"/>
                    </a:p>
                  </a:txBody>
                  <a:tcPr/>
                </a:tc>
                <a:tc>
                  <a:txBody>
                    <a:bodyPr/>
                    <a:lstStyle/>
                    <a:p>
                      <a:r>
                        <a:rPr lang="tr-TR" dirty="0" smtClean="0"/>
                        <a:t>Değişken Sayısı</a:t>
                      </a:r>
                      <a:endParaRPr lang="tr-TR" dirty="0"/>
                    </a:p>
                  </a:txBody>
                  <a:tcPr/>
                </a:tc>
                <a:tc>
                  <a:txBody>
                    <a:bodyPr/>
                    <a:lstStyle/>
                    <a:p>
                      <a:r>
                        <a:rPr lang="tr-TR" dirty="0" err="1" smtClean="0"/>
                        <a:t>Cronbach</a:t>
                      </a:r>
                      <a:r>
                        <a:rPr lang="tr-TR" dirty="0" smtClean="0"/>
                        <a:t> </a:t>
                      </a:r>
                      <a:r>
                        <a:rPr lang="tr-TR" dirty="0" err="1" smtClean="0"/>
                        <a:t>Alpha</a:t>
                      </a:r>
                      <a:endParaRPr lang="tr-TR" dirty="0"/>
                    </a:p>
                  </a:txBody>
                  <a:tcPr/>
                </a:tc>
                <a:tc>
                  <a:txBody>
                    <a:bodyPr/>
                    <a:lstStyle/>
                    <a:p>
                      <a:r>
                        <a:rPr lang="tr-TR" dirty="0" smtClean="0"/>
                        <a:t>Katkı Sağlayanlar</a:t>
                      </a:r>
                      <a:endParaRPr lang="tr-TR" dirty="0"/>
                    </a:p>
                  </a:txBody>
                  <a:tcPr/>
                </a:tc>
                <a:tc>
                  <a:txBody>
                    <a:bodyPr/>
                    <a:lstStyle/>
                    <a:p>
                      <a:r>
                        <a:rPr lang="tr-TR" dirty="0" smtClean="0"/>
                        <a:t>Örnek Değişken</a:t>
                      </a:r>
                      <a:endParaRPr lang="tr-TR" dirty="0"/>
                    </a:p>
                  </a:txBody>
                  <a:tcPr/>
                </a:tc>
              </a:tr>
              <a:tr h="747029">
                <a:tc>
                  <a:txBody>
                    <a:bodyPr/>
                    <a:lstStyle/>
                    <a:p>
                      <a:r>
                        <a:rPr lang="tr-TR" b="1" dirty="0" smtClean="0"/>
                        <a:t>Giyim Motivasyonu </a:t>
                      </a:r>
                      <a:endParaRPr lang="tr-TR" b="1" dirty="0"/>
                    </a:p>
                  </a:txBody>
                  <a:tcPr/>
                </a:tc>
                <a:tc>
                  <a:txBody>
                    <a:bodyPr/>
                    <a:lstStyle/>
                    <a:p>
                      <a:endParaRPr lang="tr-TR" dirty="0"/>
                    </a:p>
                  </a:txBody>
                  <a:tcPr/>
                </a:tc>
                <a:tc>
                  <a:txBody>
                    <a:bodyPr/>
                    <a:lstStyle/>
                    <a:p>
                      <a:endParaRPr lang="tr-TR"/>
                    </a:p>
                  </a:txBody>
                  <a:tcPr/>
                </a:tc>
                <a:tc>
                  <a:txBody>
                    <a:bodyPr/>
                    <a:lstStyle/>
                    <a:p>
                      <a:endParaRPr lang="tr-TR"/>
                    </a:p>
                  </a:txBody>
                  <a:tcPr/>
                </a:tc>
                <a:tc>
                  <a:txBody>
                    <a:bodyPr/>
                    <a:lstStyle/>
                    <a:p>
                      <a:endParaRPr lang="tr-TR" dirty="0"/>
                    </a:p>
                  </a:txBody>
                  <a:tcPr/>
                </a:tc>
              </a:tr>
              <a:tr h="747029">
                <a:tc>
                  <a:txBody>
                    <a:bodyPr/>
                    <a:lstStyle/>
                    <a:p>
                      <a:r>
                        <a:rPr lang="tr-TR" dirty="0" smtClean="0"/>
                        <a:t>    Toplumsal</a:t>
                      </a:r>
                      <a:r>
                        <a:rPr lang="tr-TR" baseline="0" dirty="0" smtClean="0"/>
                        <a:t>  </a:t>
                      </a:r>
                    </a:p>
                    <a:p>
                      <a:r>
                        <a:rPr lang="tr-TR" baseline="0" dirty="0" smtClean="0"/>
                        <a:t>     Kabul            </a:t>
                      </a:r>
                      <a:r>
                        <a:rPr lang="tr-TR" dirty="0" smtClean="0"/>
                        <a:t>       </a:t>
                      </a:r>
                      <a:endParaRPr lang="tr-TR" dirty="0"/>
                    </a:p>
                  </a:txBody>
                  <a:tcPr/>
                </a:tc>
                <a:tc>
                  <a:txBody>
                    <a:bodyPr/>
                    <a:lstStyle/>
                    <a:p>
                      <a:r>
                        <a:rPr lang="tr-TR" dirty="0" smtClean="0"/>
                        <a:t>7</a:t>
                      </a:r>
                      <a:endParaRPr lang="tr-TR" dirty="0"/>
                    </a:p>
                  </a:txBody>
                  <a:tcPr/>
                </a:tc>
                <a:tc>
                  <a:txBody>
                    <a:bodyPr/>
                    <a:lstStyle/>
                    <a:p>
                      <a:r>
                        <a:rPr lang="tr-TR" dirty="0" smtClean="0"/>
                        <a:t>,624</a:t>
                      </a:r>
                      <a:endParaRPr lang="tr-TR" dirty="0"/>
                    </a:p>
                  </a:txBody>
                  <a:tcPr/>
                </a:tc>
                <a:tc>
                  <a:txBody>
                    <a:bodyPr/>
                    <a:lstStyle/>
                    <a:p>
                      <a:r>
                        <a:rPr lang="tr-TR" sz="1800" kern="1200" dirty="0" smtClean="0">
                          <a:solidFill>
                            <a:schemeClr val="dk1"/>
                          </a:solidFill>
                          <a:latin typeface="+mn-lt"/>
                          <a:ea typeface="+mn-ea"/>
                          <a:cs typeface="+mn-cs"/>
                        </a:rPr>
                        <a:t>Chen-</a:t>
                      </a:r>
                      <a:r>
                        <a:rPr lang="tr-TR" sz="1800" kern="1200" dirty="0" err="1" smtClean="0">
                          <a:solidFill>
                            <a:schemeClr val="dk1"/>
                          </a:solidFill>
                          <a:latin typeface="+mn-lt"/>
                          <a:ea typeface="+mn-ea"/>
                          <a:cs typeface="+mn-cs"/>
                        </a:rPr>
                        <a:t>Yu</a:t>
                      </a:r>
                      <a:r>
                        <a:rPr lang="tr-TR" sz="1800" kern="1200" dirty="0" smtClean="0">
                          <a:solidFill>
                            <a:schemeClr val="dk1"/>
                          </a:solidFill>
                          <a:latin typeface="+mn-lt"/>
                          <a:ea typeface="+mn-ea"/>
                          <a:cs typeface="+mn-cs"/>
                        </a:rPr>
                        <a:t> &amp; </a:t>
                      </a:r>
                      <a:r>
                        <a:rPr lang="tr-TR" sz="1800" kern="1200" dirty="0" err="1" smtClean="0">
                          <a:solidFill>
                            <a:schemeClr val="dk1"/>
                          </a:solidFill>
                          <a:latin typeface="+mn-lt"/>
                          <a:ea typeface="+mn-ea"/>
                          <a:cs typeface="+mn-cs"/>
                        </a:rPr>
                        <a:t>Seock</a:t>
                      </a:r>
                      <a:r>
                        <a:rPr lang="tr-TR" sz="1800" kern="1200" baseline="0" dirty="0" smtClean="0">
                          <a:solidFill>
                            <a:schemeClr val="dk1"/>
                          </a:solidFill>
                          <a:latin typeface="+mn-lt"/>
                          <a:ea typeface="+mn-ea"/>
                          <a:cs typeface="+mn-cs"/>
                        </a:rPr>
                        <a:t> </a:t>
                      </a:r>
                      <a:r>
                        <a:rPr lang="tr-TR" sz="1800" kern="1200" dirty="0" smtClean="0">
                          <a:solidFill>
                            <a:schemeClr val="dk1"/>
                          </a:solidFill>
                          <a:latin typeface="+mn-lt"/>
                          <a:ea typeface="+mn-ea"/>
                          <a:cs typeface="+mn-cs"/>
                        </a:rPr>
                        <a:t>(2002)</a:t>
                      </a:r>
                      <a:endParaRPr lang="tr-TR" dirty="0"/>
                    </a:p>
                  </a:txBody>
                  <a:tcPr/>
                </a:tc>
                <a:tc>
                  <a:txBody>
                    <a:bodyPr/>
                    <a:lstStyle/>
                    <a:p>
                      <a:r>
                        <a:rPr lang="tr-TR" sz="1800" kern="1200" dirty="0" smtClean="0">
                          <a:solidFill>
                            <a:schemeClr val="dk1"/>
                          </a:solidFill>
                          <a:latin typeface="+mn-lt"/>
                          <a:ea typeface="+mn-ea"/>
                          <a:cs typeface="+mn-cs"/>
                        </a:rPr>
                        <a:t>Kıyafetlerim diğerlerinden farklı olunca kendimi rahatsız hissederim.</a:t>
                      </a:r>
                      <a:endParaRPr lang="tr-TR" dirty="0"/>
                    </a:p>
                  </a:txBody>
                  <a:tcPr/>
                </a:tc>
              </a:tr>
              <a:tr h="747029">
                <a:tc>
                  <a:txBody>
                    <a:bodyPr/>
                    <a:lstStyle/>
                    <a:p>
                      <a:r>
                        <a:rPr lang="tr-TR" dirty="0" smtClean="0"/>
                        <a:t>     Eğlenme</a:t>
                      </a:r>
                      <a:endParaRPr lang="tr-TR" dirty="0"/>
                    </a:p>
                  </a:txBody>
                  <a:tcPr/>
                </a:tc>
                <a:tc>
                  <a:txBody>
                    <a:bodyPr/>
                    <a:lstStyle/>
                    <a:p>
                      <a:r>
                        <a:rPr lang="tr-TR" dirty="0" smtClean="0"/>
                        <a:t>5</a:t>
                      </a:r>
                      <a:endParaRPr lang="tr-TR" dirty="0"/>
                    </a:p>
                  </a:txBody>
                  <a:tcPr/>
                </a:tc>
                <a:tc>
                  <a:txBody>
                    <a:bodyPr/>
                    <a:lstStyle/>
                    <a:p>
                      <a:r>
                        <a:rPr lang="tr-TR" dirty="0" smtClean="0"/>
                        <a:t>,804</a:t>
                      </a:r>
                      <a:endParaRPr lang="tr-TR"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800" kern="1200" dirty="0" smtClean="0">
                          <a:solidFill>
                            <a:schemeClr val="dk1"/>
                          </a:solidFill>
                          <a:latin typeface="+mn-lt"/>
                          <a:ea typeface="+mn-ea"/>
                          <a:cs typeface="+mn-cs"/>
                        </a:rPr>
                        <a:t>Chen-</a:t>
                      </a:r>
                      <a:r>
                        <a:rPr lang="tr-TR" sz="1800" kern="1200" dirty="0" err="1" smtClean="0">
                          <a:solidFill>
                            <a:schemeClr val="dk1"/>
                          </a:solidFill>
                          <a:latin typeface="+mn-lt"/>
                          <a:ea typeface="+mn-ea"/>
                          <a:cs typeface="+mn-cs"/>
                        </a:rPr>
                        <a:t>Yu</a:t>
                      </a:r>
                      <a:r>
                        <a:rPr lang="tr-TR" sz="1800" kern="1200" dirty="0" smtClean="0">
                          <a:solidFill>
                            <a:schemeClr val="dk1"/>
                          </a:solidFill>
                          <a:latin typeface="+mn-lt"/>
                          <a:ea typeface="+mn-ea"/>
                          <a:cs typeface="+mn-cs"/>
                        </a:rPr>
                        <a:t> &amp; </a:t>
                      </a:r>
                      <a:r>
                        <a:rPr lang="tr-TR" sz="1800" kern="1200" dirty="0" err="1" smtClean="0">
                          <a:solidFill>
                            <a:schemeClr val="dk1"/>
                          </a:solidFill>
                          <a:latin typeface="+mn-lt"/>
                          <a:ea typeface="+mn-ea"/>
                          <a:cs typeface="+mn-cs"/>
                        </a:rPr>
                        <a:t>Seock</a:t>
                      </a:r>
                      <a:r>
                        <a:rPr lang="tr-TR" sz="1800" kern="1200" baseline="0" dirty="0" smtClean="0">
                          <a:solidFill>
                            <a:schemeClr val="dk1"/>
                          </a:solidFill>
                          <a:latin typeface="+mn-lt"/>
                          <a:ea typeface="+mn-ea"/>
                          <a:cs typeface="+mn-cs"/>
                        </a:rPr>
                        <a:t> </a:t>
                      </a:r>
                      <a:r>
                        <a:rPr lang="tr-TR" sz="1800" kern="1200" dirty="0" smtClean="0">
                          <a:solidFill>
                            <a:schemeClr val="dk1"/>
                          </a:solidFill>
                          <a:latin typeface="+mn-lt"/>
                          <a:ea typeface="+mn-ea"/>
                          <a:cs typeface="+mn-cs"/>
                        </a:rPr>
                        <a:t>(2002)</a:t>
                      </a:r>
                      <a:endParaRPr lang="tr-TR" dirty="0"/>
                    </a:p>
                  </a:txBody>
                  <a:tcPr/>
                </a:tc>
                <a:tc>
                  <a:txBody>
                    <a:bodyPr/>
                    <a:lstStyle/>
                    <a:p>
                      <a:r>
                        <a:rPr lang="tr-TR" sz="1800" kern="1200" dirty="0" smtClean="0">
                          <a:solidFill>
                            <a:schemeClr val="dk1"/>
                          </a:solidFill>
                          <a:latin typeface="+mn-lt"/>
                          <a:ea typeface="+mn-ea"/>
                          <a:cs typeface="+mn-cs"/>
                        </a:rPr>
                        <a:t>Kıyafet alışverişi yaparken keyif almak benim için önemlidir.</a:t>
                      </a:r>
                      <a:endParaRPr lang="tr-TR" dirty="0"/>
                    </a:p>
                  </a:txBody>
                  <a:tcPr/>
                </a:tc>
              </a:tr>
              <a:tr h="747029">
                <a:tc>
                  <a:txBody>
                    <a:bodyPr/>
                    <a:lstStyle/>
                    <a:p>
                      <a:r>
                        <a:rPr lang="tr-TR" dirty="0" smtClean="0"/>
                        <a:t>     Takdir </a:t>
                      </a:r>
                    </a:p>
                    <a:p>
                      <a:r>
                        <a:rPr lang="tr-TR" baseline="0" dirty="0" smtClean="0"/>
                        <a:t>     Edilme</a:t>
                      </a:r>
                      <a:endParaRPr lang="tr-TR" dirty="0"/>
                    </a:p>
                  </a:txBody>
                  <a:tcPr/>
                </a:tc>
                <a:tc>
                  <a:txBody>
                    <a:bodyPr/>
                    <a:lstStyle/>
                    <a:p>
                      <a:r>
                        <a:rPr lang="tr-TR" dirty="0" smtClean="0"/>
                        <a:t>4</a:t>
                      </a:r>
                      <a:endParaRPr lang="tr-TR" dirty="0"/>
                    </a:p>
                  </a:txBody>
                  <a:tcPr/>
                </a:tc>
                <a:tc>
                  <a:txBody>
                    <a:bodyPr/>
                    <a:lstStyle/>
                    <a:p>
                      <a:r>
                        <a:rPr lang="tr-TR" dirty="0" smtClean="0"/>
                        <a:t>,711</a:t>
                      </a:r>
                      <a:endParaRPr lang="tr-TR"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800" kern="1200" dirty="0" smtClean="0">
                          <a:solidFill>
                            <a:schemeClr val="dk1"/>
                          </a:solidFill>
                          <a:latin typeface="+mn-lt"/>
                          <a:ea typeface="+mn-ea"/>
                          <a:cs typeface="+mn-cs"/>
                        </a:rPr>
                        <a:t>Chen-</a:t>
                      </a:r>
                      <a:r>
                        <a:rPr lang="tr-TR" sz="1800" kern="1200" dirty="0" err="1" smtClean="0">
                          <a:solidFill>
                            <a:schemeClr val="dk1"/>
                          </a:solidFill>
                          <a:latin typeface="+mn-lt"/>
                          <a:ea typeface="+mn-ea"/>
                          <a:cs typeface="+mn-cs"/>
                        </a:rPr>
                        <a:t>Yu</a:t>
                      </a:r>
                      <a:r>
                        <a:rPr lang="tr-TR" sz="1800" kern="1200" dirty="0" smtClean="0">
                          <a:solidFill>
                            <a:schemeClr val="dk1"/>
                          </a:solidFill>
                          <a:latin typeface="+mn-lt"/>
                          <a:ea typeface="+mn-ea"/>
                          <a:cs typeface="+mn-cs"/>
                        </a:rPr>
                        <a:t> &amp; </a:t>
                      </a:r>
                      <a:r>
                        <a:rPr lang="tr-TR" sz="1800" kern="1200" dirty="0" err="1" smtClean="0">
                          <a:solidFill>
                            <a:schemeClr val="dk1"/>
                          </a:solidFill>
                          <a:latin typeface="+mn-lt"/>
                          <a:ea typeface="+mn-ea"/>
                          <a:cs typeface="+mn-cs"/>
                        </a:rPr>
                        <a:t>Seock</a:t>
                      </a:r>
                      <a:r>
                        <a:rPr lang="tr-TR" sz="1800" kern="1200" baseline="0" dirty="0" smtClean="0">
                          <a:solidFill>
                            <a:schemeClr val="dk1"/>
                          </a:solidFill>
                          <a:latin typeface="+mn-lt"/>
                          <a:ea typeface="+mn-ea"/>
                          <a:cs typeface="+mn-cs"/>
                        </a:rPr>
                        <a:t> </a:t>
                      </a:r>
                      <a:r>
                        <a:rPr lang="tr-TR" sz="1800" kern="1200" dirty="0" smtClean="0">
                          <a:solidFill>
                            <a:schemeClr val="dk1"/>
                          </a:solidFill>
                          <a:latin typeface="+mn-lt"/>
                          <a:ea typeface="+mn-ea"/>
                          <a:cs typeface="+mn-cs"/>
                        </a:rPr>
                        <a:t>(2002)</a:t>
                      </a:r>
                      <a:endParaRPr lang="tr-TR" dirty="0"/>
                    </a:p>
                  </a:txBody>
                  <a:tcPr/>
                </a:tc>
                <a:tc>
                  <a:txBody>
                    <a:bodyPr/>
                    <a:lstStyle/>
                    <a:p>
                      <a:r>
                        <a:rPr lang="tr-TR" sz="1800" kern="1200" dirty="0" smtClean="0">
                          <a:solidFill>
                            <a:schemeClr val="dk1"/>
                          </a:solidFill>
                          <a:latin typeface="+mn-lt"/>
                          <a:ea typeface="+mn-ea"/>
                          <a:cs typeface="+mn-cs"/>
                        </a:rPr>
                        <a:t>Kim olduğumu yansıtacak kıyafetler satın alırım.</a:t>
                      </a:r>
                      <a:endParaRPr lang="tr-TR" dirty="0"/>
                    </a:p>
                  </a:txBody>
                  <a:tcPr/>
                </a:tc>
              </a:tr>
              <a:tr h="747029">
                <a:tc>
                  <a:txBody>
                    <a:bodyPr/>
                    <a:lstStyle/>
                    <a:p>
                      <a:r>
                        <a:rPr lang="tr-TR" dirty="0" smtClean="0"/>
                        <a:t>     İmaj </a:t>
                      </a:r>
                    </a:p>
                    <a:p>
                      <a:r>
                        <a:rPr lang="tr-TR" baseline="0" dirty="0" smtClean="0"/>
                        <a:t>     Yansıtma</a:t>
                      </a:r>
                      <a:endParaRPr lang="tr-TR" dirty="0"/>
                    </a:p>
                  </a:txBody>
                  <a:tcPr/>
                </a:tc>
                <a:tc>
                  <a:txBody>
                    <a:bodyPr/>
                    <a:lstStyle/>
                    <a:p>
                      <a:r>
                        <a:rPr lang="tr-TR" dirty="0" smtClean="0"/>
                        <a:t>3</a:t>
                      </a:r>
                      <a:endParaRPr lang="tr-TR" dirty="0"/>
                    </a:p>
                  </a:txBody>
                  <a:tcPr/>
                </a:tc>
                <a:tc>
                  <a:txBody>
                    <a:bodyPr/>
                    <a:lstStyle/>
                    <a:p>
                      <a:r>
                        <a:rPr lang="tr-TR" dirty="0" smtClean="0"/>
                        <a:t>,595</a:t>
                      </a:r>
                      <a:endParaRPr lang="tr-TR"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800" kern="1200" dirty="0" smtClean="0">
                          <a:solidFill>
                            <a:schemeClr val="dk1"/>
                          </a:solidFill>
                          <a:latin typeface="+mn-lt"/>
                          <a:ea typeface="+mn-ea"/>
                          <a:cs typeface="+mn-cs"/>
                        </a:rPr>
                        <a:t>Chen-</a:t>
                      </a:r>
                      <a:r>
                        <a:rPr lang="tr-TR" sz="1800" kern="1200" dirty="0" err="1" smtClean="0">
                          <a:solidFill>
                            <a:schemeClr val="dk1"/>
                          </a:solidFill>
                          <a:latin typeface="+mn-lt"/>
                          <a:ea typeface="+mn-ea"/>
                          <a:cs typeface="+mn-cs"/>
                        </a:rPr>
                        <a:t>Yu</a:t>
                      </a:r>
                      <a:r>
                        <a:rPr lang="tr-TR" sz="1800" kern="1200" dirty="0" smtClean="0">
                          <a:solidFill>
                            <a:schemeClr val="dk1"/>
                          </a:solidFill>
                          <a:latin typeface="+mn-lt"/>
                          <a:ea typeface="+mn-ea"/>
                          <a:cs typeface="+mn-cs"/>
                        </a:rPr>
                        <a:t> &amp; </a:t>
                      </a:r>
                      <a:r>
                        <a:rPr lang="tr-TR" sz="1800" kern="1200" dirty="0" err="1" smtClean="0">
                          <a:solidFill>
                            <a:schemeClr val="dk1"/>
                          </a:solidFill>
                          <a:latin typeface="+mn-lt"/>
                          <a:ea typeface="+mn-ea"/>
                          <a:cs typeface="+mn-cs"/>
                        </a:rPr>
                        <a:t>Seock</a:t>
                      </a:r>
                      <a:r>
                        <a:rPr lang="tr-TR" sz="1800" kern="1200" baseline="0" dirty="0" smtClean="0">
                          <a:solidFill>
                            <a:schemeClr val="dk1"/>
                          </a:solidFill>
                          <a:latin typeface="+mn-lt"/>
                          <a:ea typeface="+mn-ea"/>
                          <a:cs typeface="+mn-cs"/>
                        </a:rPr>
                        <a:t> </a:t>
                      </a:r>
                      <a:r>
                        <a:rPr lang="tr-TR" sz="1800" kern="1200" dirty="0" smtClean="0">
                          <a:solidFill>
                            <a:schemeClr val="dk1"/>
                          </a:solidFill>
                          <a:latin typeface="+mn-lt"/>
                          <a:ea typeface="+mn-ea"/>
                          <a:cs typeface="+mn-cs"/>
                        </a:rPr>
                        <a:t>(2002)</a:t>
                      </a:r>
                      <a:endParaRPr lang="tr-TR" dirty="0" smtClean="0"/>
                    </a:p>
                  </a:txBody>
                  <a:tcPr/>
                </a:tc>
                <a:tc>
                  <a:txBody>
                    <a:bodyPr/>
                    <a:lstStyle/>
                    <a:p>
                      <a:r>
                        <a:rPr lang="tr-TR" sz="1800" kern="1200" dirty="0" smtClean="0">
                          <a:solidFill>
                            <a:schemeClr val="dk1"/>
                          </a:solidFill>
                          <a:latin typeface="+mn-lt"/>
                          <a:ea typeface="+mn-ea"/>
                          <a:cs typeface="+mn-cs"/>
                        </a:rPr>
                        <a:t>İmajımı yansıtmak benim için önemlidir.</a:t>
                      </a:r>
                      <a:endParaRPr lang="tr-TR" dirty="0"/>
                    </a:p>
                  </a:txBody>
                  <a:tcPr/>
                </a:tc>
              </a:tr>
            </a:tbl>
          </a:graphicData>
        </a:graphic>
      </p:graphicFrame>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a:t/>
            </a:r>
            <a:br>
              <a:rPr lang="tr-TR" dirty="0"/>
            </a:br>
            <a:endParaRPr lang="tr-TR" dirty="0"/>
          </a:p>
        </p:txBody>
      </p:sp>
      <p:sp>
        <p:nvSpPr>
          <p:cNvPr id="8" name="7 İçerik Yer Tutucusu"/>
          <p:cNvSpPr>
            <a:spLocks noGrp="1"/>
          </p:cNvSpPr>
          <p:nvPr>
            <p:ph idx="1"/>
          </p:nvPr>
        </p:nvSpPr>
        <p:spPr/>
        <p:txBody>
          <a:bodyPr/>
          <a:lstStyle/>
          <a:p>
            <a:endParaRPr lang="tr-TR" dirty="0"/>
          </a:p>
        </p:txBody>
      </p:sp>
      <p:pic>
        <p:nvPicPr>
          <p:cNvPr id="1026" name="Picture 2"/>
          <p:cNvPicPr>
            <a:picLocks noChangeAspect="1" noChangeArrowheads="1"/>
          </p:cNvPicPr>
          <p:nvPr/>
        </p:nvPicPr>
        <p:blipFill>
          <a:blip r:embed="rId3" cstate="print"/>
          <a:srcRect l="14662" t="9469" r="15605" b="70844"/>
          <a:stretch>
            <a:fillRect/>
          </a:stretch>
        </p:blipFill>
        <p:spPr bwMode="auto">
          <a:xfrm>
            <a:off x="0" y="0"/>
            <a:ext cx="9144000" cy="1440160"/>
          </a:xfrm>
          <a:prstGeom prst="rect">
            <a:avLst/>
          </a:prstGeom>
          <a:noFill/>
          <a:ln w="9525">
            <a:noFill/>
            <a:miter lim="800000"/>
            <a:headEnd/>
            <a:tailEnd/>
          </a:ln>
        </p:spPr>
      </p:pic>
      <p:graphicFrame>
        <p:nvGraphicFramePr>
          <p:cNvPr id="6" name="5 Tablo"/>
          <p:cNvGraphicFramePr>
            <a:graphicFrameLocks noGrp="1"/>
          </p:cNvGraphicFramePr>
          <p:nvPr/>
        </p:nvGraphicFramePr>
        <p:xfrm>
          <a:off x="359024" y="1484784"/>
          <a:ext cx="8784976" cy="5334000"/>
        </p:xfrm>
        <a:graphic>
          <a:graphicData uri="http://schemas.openxmlformats.org/drawingml/2006/table">
            <a:tbl>
              <a:tblPr firstRow="1" bandRow="1">
                <a:tableStyleId>{5C22544A-7EE6-4342-B048-85BDC9FD1C3A}</a:tableStyleId>
              </a:tblPr>
              <a:tblGrid>
                <a:gridCol w="1512169"/>
                <a:gridCol w="1058105"/>
                <a:gridCol w="1138646"/>
                <a:gridCol w="1547665"/>
                <a:gridCol w="3528391"/>
              </a:tblGrid>
              <a:tr h="579728">
                <a:tc>
                  <a:txBody>
                    <a:bodyPr/>
                    <a:lstStyle/>
                    <a:p>
                      <a:r>
                        <a:rPr lang="tr-TR" dirty="0" smtClean="0"/>
                        <a:t>Ölçek</a:t>
                      </a:r>
                      <a:endParaRPr lang="tr-TR" dirty="0"/>
                    </a:p>
                  </a:txBody>
                  <a:tcPr/>
                </a:tc>
                <a:tc>
                  <a:txBody>
                    <a:bodyPr/>
                    <a:lstStyle/>
                    <a:p>
                      <a:r>
                        <a:rPr lang="tr-TR" dirty="0" smtClean="0"/>
                        <a:t>Değişken Sayısı</a:t>
                      </a:r>
                      <a:endParaRPr lang="tr-TR" dirty="0"/>
                    </a:p>
                  </a:txBody>
                  <a:tcPr/>
                </a:tc>
                <a:tc>
                  <a:txBody>
                    <a:bodyPr/>
                    <a:lstStyle/>
                    <a:p>
                      <a:r>
                        <a:rPr lang="tr-TR" dirty="0" err="1" smtClean="0"/>
                        <a:t>Cronbach</a:t>
                      </a:r>
                      <a:r>
                        <a:rPr lang="tr-TR" dirty="0" smtClean="0"/>
                        <a:t> </a:t>
                      </a:r>
                      <a:r>
                        <a:rPr lang="tr-TR" dirty="0" err="1" smtClean="0"/>
                        <a:t>Alpha</a:t>
                      </a:r>
                      <a:endParaRPr lang="tr-TR" dirty="0"/>
                    </a:p>
                  </a:txBody>
                  <a:tcPr/>
                </a:tc>
                <a:tc>
                  <a:txBody>
                    <a:bodyPr/>
                    <a:lstStyle/>
                    <a:p>
                      <a:r>
                        <a:rPr lang="tr-TR" dirty="0" smtClean="0"/>
                        <a:t>Katkı Sağlayanlar</a:t>
                      </a:r>
                      <a:endParaRPr lang="tr-TR" dirty="0"/>
                    </a:p>
                  </a:txBody>
                  <a:tcPr/>
                </a:tc>
                <a:tc>
                  <a:txBody>
                    <a:bodyPr/>
                    <a:lstStyle/>
                    <a:p>
                      <a:r>
                        <a:rPr lang="tr-TR" dirty="0" smtClean="0"/>
                        <a:t>Örnek Değişken</a:t>
                      </a:r>
                      <a:endParaRPr lang="tr-TR" dirty="0"/>
                    </a:p>
                  </a:txBody>
                  <a:tcPr/>
                </a:tc>
              </a:tr>
              <a:tr h="579728">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b="1" dirty="0" smtClean="0"/>
                        <a:t>Referans Grup Etkisi</a:t>
                      </a:r>
                      <a:endParaRPr lang="tr-TR" b="1" dirty="0"/>
                    </a:p>
                  </a:txBody>
                  <a:tcPr/>
                </a:tc>
                <a:tc>
                  <a:txBody>
                    <a:bodyPr/>
                    <a:lstStyle/>
                    <a:p>
                      <a:endParaRPr lang="tr-TR" dirty="0"/>
                    </a:p>
                  </a:txBody>
                  <a:tcPr/>
                </a:tc>
                <a:tc>
                  <a:txBody>
                    <a:bodyPr/>
                    <a:lstStyle/>
                    <a:p>
                      <a:endParaRPr lang="tr-TR" dirty="0"/>
                    </a:p>
                  </a:txBody>
                  <a:tcPr/>
                </a:tc>
                <a:tc>
                  <a:txBody>
                    <a:bodyPr/>
                    <a:lstStyle/>
                    <a:p>
                      <a:endParaRPr lang="tr-TR" dirty="0"/>
                    </a:p>
                  </a:txBody>
                  <a:tcPr/>
                </a:tc>
                <a:tc>
                  <a:txBody>
                    <a:bodyPr/>
                    <a:lstStyle/>
                    <a:p>
                      <a:endParaRPr lang="tr-TR" dirty="0"/>
                    </a:p>
                  </a:txBody>
                  <a:tcPr/>
                </a:tc>
              </a:tr>
              <a:tr h="662546">
                <a:tc>
                  <a:txBody>
                    <a:bodyPr/>
                    <a:lstStyle/>
                    <a:p>
                      <a:r>
                        <a:rPr lang="tr-TR" sz="1400" b="0" dirty="0" smtClean="0"/>
                        <a:t>Yaşıtların etkisi</a:t>
                      </a:r>
                      <a:endParaRPr lang="tr-TR" sz="1400" b="0" dirty="0"/>
                    </a:p>
                  </a:txBody>
                  <a:tcPr/>
                </a:tc>
                <a:tc>
                  <a:txBody>
                    <a:bodyPr/>
                    <a:lstStyle/>
                    <a:p>
                      <a:r>
                        <a:rPr lang="tr-TR" sz="1400" dirty="0" smtClean="0"/>
                        <a:t>12</a:t>
                      </a:r>
                      <a:endParaRPr lang="tr-TR" sz="1400" dirty="0"/>
                    </a:p>
                  </a:txBody>
                  <a:tcPr/>
                </a:tc>
                <a:tc>
                  <a:txBody>
                    <a:bodyPr/>
                    <a:lstStyle/>
                    <a:p>
                      <a:r>
                        <a:rPr lang="tr-TR" sz="1400" dirty="0" smtClean="0"/>
                        <a:t>,859</a:t>
                      </a:r>
                      <a:endParaRPr lang="tr-TR" sz="1400" dirty="0"/>
                    </a:p>
                  </a:txBody>
                  <a:tcPr/>
                </a:tc>
                <a:tc>
                  <a:txBody>
                    <a:bodyPr/>
                    <a:lstStyle/>
                    <a:p>
                      <a:r>
                        <a:rPr lang="tr-TR" sz="1400" kern="1200" dirty="0" err="1" smtClean="0">
                          <a:solidFill>
                            <a:schemeClr val="dk1"/>
                          </a:solidFill>
                          <a:latin typeface="+mn-lt"/>
                          <a:ea typeface="+mn-ea"/>
                          <a:cs typeface="+mn-cs"/>
                        </a:rPr>
                        <a:t>Bearden</a:t>
                      </a:r>
                      <a:r>
                        <a:rPr lang="tr-TR" sz="1400" kern="1200" dirty="0" smtClean="0">
                          <a:solidFill>
                            <a:schemeClr val="dk1"/>
                          </a:solidFill>
                          <a:latin typeface="+mn-lt"/>
                          <a:ea typeface="+mn-ea"/>
                          <a:cs typeface="+mn-cs"/>
                        </a:rPr>
                        <a:t>,</a:t>
                      </a:r>
                      <a:r>
                        <a:rPr lang="tr-TR" sz="1400" kern="1200" dirty="0" err="1" smtClean="0">
                          <a:solidFill>
                            <a:schemeClr val="dk1"/>
                          </a:solidFill>
                          <a:latin typeface="+mn-lt"/>
                          <a:ea typeface="+mn-ea"/>
                          <a:cs typeface="+mn-cs"/>
                        </a:rPr>
                        <a:t>Netemewer</a:t>
                      </a:r>
                      <a:r>
                        <a:rPr lang="tr-TR" sz="1400" kern="1200" baseline="0" dirty="0" smtClean="0">
                          <a:solidFill>
                            <a:schemeClr val="dk1"/>
                          </a:solidFill>
                          <a:latin typeface="+mn-lt"/>
                          <a:ea typeface="+mn-ea"/>
                          <a:cs typeface="+mn-cs"/>
                        </a:rPr>
                        <a:t> </a:t>
                      </a:r>
                      <a:r>
                        <a:rPr lang="tr-TR" sz="1400" kern="1200" dirty="0" smtClean="0">
                          <a:solidFill>
                            <a:schemeClr val="dk1"/>
                          </a:solidFill>
                          <a:latin typeface="+mn-lt"/>
                          <a:ea typeface="+mn-ea"/>
                          <a:cs typeface="+mn-cs"/>
                        </a:rPr>
                        <a:t>&amp; </a:t>
                      </a:r>
                      <a:r>
                        <a:rPr lang="tr-TR" sz="1400" kern="1200" dirty="0" err="1" smtClean="0">
                          <a:solidFill>
                            <a:schemeClr val="dk1"/>
                          </a:solidFill>
                          <a:latin typeface="+mn-lt"/>
                          <a:ea typeface="+mn-ea"/>
                          <a:cs typeface="+mn-cs"/>
                        </a:rPr>
                        <a:t>Teel</a:t>
                      </a:r>
                      <a:r>
                        <a:rPr lang="tr-TR" sz="1400" kern="1200" baseline="0" dirty="0" smtClean="0">
                          <a:solidFill>
                            <a:schemeClr val="dk1"/>
                          </a:solidFill>
                          <a:latin typeface="+mn-lt"/>
                          <a:ea typeface="+mn-ea"/>
                          <a:cs typeface="+mn-cs"/>
                        </a:rPr>
                        <a:t> </a:t>
                      </a:r>
                      <a:r>
                        <a:rPr lang="tr-TR" sz="1400" kern="1200" dirty="0" smtClean="0">
                          <a:solidFill>
                            <a:schemeClr val="dk1"/>
                          </a:solidFill>
                          <a:latin typeface="+mn-lt"/>
                          <a:ea typeface="+mn-ea"/>
                          <a:cs typeface="+mn-cs"/>
                        </a:rPr>
                        <a:t>(1989) </a:t>
                      </a:r>
                      <a:endParaRPr lang="tr-TR" sz="1400" dirty="0"/>
                    </a:p>
                  </a:txBody>
                  <a:tcPr/>
                </a:tc>
                <a:tc>
                  <a:txBody>
                    <a:bodyPr/>
                    <a:lstStyle/>
                    <a:p>
                      <a:r>
                        <a:rPr lang="tr-TR" sz="1400" kern="1200" dirty="0" smtClean="0">
                          <a:solidFill>
                            <a:schemeClr val="dk1"/>
                          </a:solidFill>
                          <a:latin typeface="+mn-lt"/>
                          <a:ea typeface="+mn-ea"/>
                          <a:cs typeface="+mn-cs"/>
                        </a:rPr>
                        <a:t>Kıyafet satın alırken mevcut olan en iyi alternatifi seçmek için sıklıkla başkalarına danışırım.</a:t>
                      </a:r>
                      <a:endParaRPr lang="tr-TR" sz="1400" dirty="0"/>
                    </a:p>
                  </a:txBody>
                  <a:tcPr/>
                </a:tc>
              </a:tr>
              <a:tr h="469303">
                <a:tc>
                  <a:txBody>
                    <a:bodyPr/>
                    <a:lstStyle/>
                    <a:p>
                      <a:r>
                        <a:rPr lang="tr-TR" sz="1400" b="0" dirty="0" smtClean="0"/>
                        <a:t>Annenin marka duyarlılığı</a:t>
                      </a:r>
                      <a:endParaRPr lang="tr-TR" sz="1400" b="0" dirty="0"/>
                    </a:p>
                  </a:txBody>
                  <a:tcPr/>
                </a:tc>
                <a:tc>
                  <a:txBody>
                    <a:bodyPr/>
                    <a:lstStyle/>
                    <a:p>
                      <a:r>
                        <a:rPr lang="tr-TR" sz="1400" dirty="0" smtClean="0"/>
                        <a:t>1</a:t>
                      </a:r>
                      <a:endParaRPr lang="tr-TR" sz="1400" dirty="0"/>
                    </a:p>
                  </a:txBody>
                  <a:tcPr/>
                </a:tc>
                <a:tc>
                  <a:txBody>
                    <a:bodyPr/>
                    <a:lstStyle/>
                    <a:p>
                      <a:endParaRPr lang="tr-TR" sz="1400" dirty="0"/>
                    </a:p>
                  </a:txBody>
                  <a:tcPr/>
                </a:tc>
                <a:tc>
                  <a:txBody>
                    <a:bodyPr/>
                    <a:lstStyle/>
                    <a:p>
                      <a:r>
                        <a:rPr lang="tr-TR" sz="1400" dirty="0" err="1" smtClean="0"/>
                        <a:t>Beaudoin</a:t>
                      </a:r>
                      <a:r>
                        <a:rPr lang="tr-TR" sz="1400" dirty="0" smtClean="0"/>
                        <a:t> ve </a:t>
                      </a:r>
                      <a:r>
                        <a:rPr lang="tr-TR" sz="1400" dirty="0" err="1" smtClean="0"/>
                        <a:t>Lachance</a:t>
                      </a:r>
                      <a:r>
                        <a:rPr lang="tr-TR" sz="1400" dirty="0" smtClean="0"/>
                        <a:t> (2006) </a:t>
                      </a:r>
                      <a:endParaRPr lang="tr-TR" sz="1400" dirty="0"/>
                    </a:p>
                  </a:txBody>
                  <a:tcPr/>
                </a:tc>
                <a:tc>
                  <a:txBody>
                    <a:bodyPr/>
                    <a:lstStyle/>
                    <a:p>
                      <a:pPr algn="l">
                        <a:spcAft>
                          <a:spcPts val="1000"/>
                        </a:spcAft>
                      </a:pPr>
                      <a:r>
                        <a:rPr lang="tr-TR" sz="1400" kern="1200" dirty="0" smtClean="0">
                          <a:solidFill>
                            <a:schemeClr val="dk1"/>
                          </a:solidFill>
                          <a:latin typeface="+mn-lt"/>
                          <a:ea typeface="+mn-ea"/>
                          <a:cs typeface="+mn-cs"/>
                        </a:rPr>
                        <a:t>Annem için markalı ürünler giymek önemlidir</a:t>
                      </a:r>
                    </a:p>
                  </a:txBody>
                  <a:tcPr marL="89535" marR="89535" marT="0" marB="0"/>
                </a:tc>
              </a:tr>
              <a:tr h="469303">
                <a:tc>
                  <a:txBody>
                    <a:bodyPr/>
                    <a:lstStyle/>
                    <a:p>
                      <a:r>
                        <a:rPr lang="tr-TR" sz="1400" b="0" dirty="0" smtClean="0"/>
                        <a:t>Babanın marka duyarlılığı</a:t>
                      </a:r>
                      <a:endParaRPr lang="tr-TR" sz="1400" b="0" dirty="0"/>
                    </a:p>
                  </a:txBody>
                  <a:tcPr/>
                </a:tc>
                <a:tc>
                  <a:txBody>
                    <a:bodyPr/>
                    <a:lstStyle/>
                    <a:p>
                      <a:r>
                        <a:rPr lang="tr-TR" sz="1400" dirty="0" smtClean="0"/>
                        <a:t>1</a:t>
                      </a:r>
                      <a:endParaRPr lang="tr-TR" sz="1400" dirty="0"/>
                    </a:p>
                  </a:txBody>
                  <a:tcPr/>
                </a:tc>
                <a:tc>
                  <a:txBody>
                    <a:bodyPr/>
                    <a:lstStyle/>
                    <a:p>
                      <a:endParaRPr lang="tr-TR" sz="1400" dirty="0"/>
                    </a:p>
                  </a:txBody>
                  <a:tcPr/>
                </a:tc>
                <a:tc>
                  <a:txBody>
                    <a:bodyPr/>
                    <a:lstStyle/>
                    <a:p>
                      <a:r>
                        <a:rPr lang="tr-TR" sz="1400" dirty="0" err="1" smtClean="0"/>
                        <a:t>Beaudoin</a:t>
                      </a:r>
                      <a:r>
                        <a:rPr lang="tr-TR" sz="1400" dirty="0" smtClean="0"/>
                        <a:t> ve </a:t>
                      </a:r>
                      <a:r>
                        <a:rPr lang="tr-TR" sz="1400" dirty="0" err="1" smtClean="0"/>
                        <a:t>Lachance</a:t>
                      </a:r>
                      <a:r>
                        <a:rPr lang="tr-TR" sz="1400" dirty="0" smtClean="0"/>
                        <a:t> (2006) </a:t>
                      </a:r>
                      <a:endParaRPr lang="tr-TR" sz="1400" dirty="0"/>
                    </a:p>
                  </a:txBody>
                  <a:tcPr/>
                </a:tc>
                <a:tc>
                  <a:txBody>
                    <a:bodyPr/>
                    <a:lstStyle/>
                    <a:p>
                      <a:pPr algn="l">
                        <a:spcAft>
                          <a:spcPts val="1000"/>
                        </a:spcAft>
                      </a:pPr>
                      <a:r>
                        <a:rPr lang="tr-TR" sz="1400" kern="1200" dirty="0" smtClean="0">
                          <a:solidFill>
                            <a:schemeClr val="dk1"/>
                          </a:solidFill>
                          <a:latin typeface="+mn-lt"/>
                          <a:ea typeface="+mn-ea"/>
                          <a:cs typeface="+mn-cs"/>
                        </a:rPr>
                        <a:t>Babam için markalı ürünler giymek önemlidir</a:t>
                      </a:r>
                    </a:p>
                  </a:txBody>
                  <a:tcPr marL="89535" marR="89535" marT="0" marB="0"/>
                </a:tc>
              </a:tr>
              <a:tr h="709513">
                <a:tc>
                  <a:txBody>
                    <a:bodyPr/>
                    <a:lstStyle/>
                    <a:p>
                      <a:r>
                        <a:rPr lang="tr-TR" sz="1400" b="0" dirty="0" smtClean="0"/>
                        <a:t> Anlayışa </a:t>
                      </a:r>
                    </a:p>
                    <a:p>
                      <a:r>
                        <a:rPr lang="tr-TR" sz="1400" b="0" dirty="0" smtClean="0"/>
                        <a:t>dayalı  aile</a:t>
                      </a:r>
                      <a:r>
                        <a:rPr lang="tr-TR" sz="1400" b="0" baseline="0" dirty="0" smtClean="0"/>
                        <a:t> iletişimi</a:t>
                      </a:r>
                      <a:endParaRPr lang="tr-TR" sz="1400" b="0" dirty="0"/>
                    </a:p>
                  </a:txBody>
                  <a:tcPr/>
                </a:tc>
                <a:tc>
                  <a:txBody>
                    <a:bodyPr/>
                    <a:lstStyle/>
                    <a:p>
                      <a:r>
                        <a:rPr lang="tr-TR" sz="1400" dirty="0" smtClean="0"/>
                        <a:t>6</a:t>
                      </a:r>
                      <a:endParaRPr lang="tr-TR" sz="1400" dirty="0"/>
                    </a:p>
                  </a:txBody>
                  <a:tcPr/>
                </a:tc>
                <a:tc>
                  <a:txBody>
                    <a:bodyPr/>
                    <a:lstStyle/>
                    <a:p>
                      <a:r>
                        <a:rPr lang="tr-TR" sz="1400" dirty="0" smtClean="0"/>
                        <a:t>,633</a:t>
                      </a:r>
                      <a:endParaRPr lang="tr-TR" sz="14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400" kern="1200" dirty="0" err="1" smtClean="0">
                          <a:solidFill>
                            <a:schemeClr val="dk1"/>
                          </a:solidFill>
                          <a:latin typeface="+mn-lt"/>
                          <a:ea typeface="+mn-ea"/>
                          <a:cs typeface="+mn-cs"/>
                        </a:rPr>
                        <a:t>Moschis</a:t>
                      </a:r>
                      <a:r>
                        <a:rPr lang="tr-TR" sz="1400" kern="1200" baseline="0" dirty="0" smtClean="0">
                          <a:solidFill>
                            <a:schemeClr val="dk1"/>
                          </a:solidFill>
                          <a:latin typeface="+mn-lt"/>
                          <a:ea typeface="+mn-ea"/>
                          <a:cs typeface="+mn-cs"/>
                        </a:rPr>
                        <a:t> </a:t>
                      </a:r>
                      <a:r>
                        <a:rPr lang="tr-TR" sz="1400" kern="1200" dirty="0" smtClean="0">
                          <a:solidFill>
                            <a:schemeClr val="dk1"/>
                          </a:solidFill>
                          <a:latin typeface="+mn-lt"/>
                          <a:ea typeface="+mn-ea"/>
                          <a:cs typeface="+mn-cs"/>
                        </a:rPr>
                        <a:t>&amp; </a:t>
                      </a:r>
                      <a:r>
                        <a:rPr lang="tr-TR" sz="1400" kern="1200" dirty="0" err="1" smtClean="0">
                          <a:solidFill>
                            <a:schemeClr val="dk1"/>
                          </a:solidFill>
                          <a:latin typeface="+mn-lt"/>
                          <a:ea typeface="+mn-ea"/>
                          <a:cs typeface="+mn-cs"/>
                        </a:rPr>
                        <a:t>Moore</a:t>
                      </a:r>
                      <a:r>
                        <a:rPr lang="tr-TR" sz="1400" kern="1200" baseline="0" dirty="0" smtClean="0">
                          <a:solidFill>
                            <a:schemeClr val="dk1"/>
                          </a:solidFill>
                          <a:latin typeface="+mn-lt"/>
                          <a:ea typeface="+mn-ea"/>
                          <a:cs typeface="+mn-cs"/>
                        </a:rPr>
                        <a:t> </a:t>
                      </a:r>
                      <a:r>
                        <a:rPr lang="tr-TR" sz="1400" kern="1200" dirty="0" smtClean="0">
                          <a:solidFill>
                            <a:schemeClr val="dk1"/>
                          </a:solidFill>
                          <a:latin typeface="+mn-lt"/>
                          <a:ea typeface="+mn-ea"/>
                          <a:cs typeface="+mn-cs"/>
                        </a:rPr>
                        <a:t>(1979)</a:t>
                      </a:r>
                      <a:endParaRPr lang="tr-TR" sz="1400" dirty="0"/>
                    </a:p>
                  </a:txBody>
                  <a:tcPr/>
                </a:tc>
                <a:tc>
                  <a:txBody>
                    <a:bodyPr/>
                    <a:lstStyle/>
                    <a:p>
                      <a:r>
                        <a:rPr lang="tr-TR" sz="1400" kern="1200" dirty="0" smtClean="0">
                          <a:solidFill>
                            <a:schemeClr val="dk1"/>
                          </a:solidFill>
                          <a:latin typeface="+mn-lt"/>
                          <a:ea typeface="+mn-ea"/>
                          <a:cs typeface="+mn-cs"/>
                        </a:rPr>
                        <a:t>Ailece dışarı çıkacağımız zaman ebeveynlerim/nereye gideceğimiz konusunda fikrimi alırlar. </a:t>
                      </a:r>
                      <a:endParaRPr lang="tr-TR" sz="1400" dirty="0"/>
                    </a:p>
                  </a:txBody>
                  <a:tcPr/>
                </a:tc>
              </a:tr>
              <a:tr h="468951">
                <a:tc>
                  <a:txBody>
                    <a:bodyPr/>
                    <a:lstStyle/>
                    <a:p>
                      <a:r>
                        <a:rPr lang="tr-TR" sz="1400" b="0" dirty="0" smtClean="0"/>
                        <a:t>Topluma   dayalı aile iletişimi</a:t>
                      </a:r>
                      <a:endParaRPr lang="tr-TR" sz="1400" b="0" dirty="0"/>
                    </a:p>
                  </a:txBody>
                  <a:tcPr/>
                </a:tc>
                <a:tc>
                  <a:txBody>
                    <a:bodyPr/>
                    <a:lstStyle/>
                    <a:p>
                      <a:r>
                        <a:rPr lang="tr-TR" sz="1400" dirty="0" smtClean="0"/>
                        <a:t>4</a:t>
                      </a:r>
                      <a:endParaRPr lang="tr-TR" sz="1400" dirty="0"/>
                    </a:p>
                  </a:txBody>
                  <a:tcPr/>
                </a:tc>
                <a:tc>
                  <a:txBody>
                    <a:bodyPr/>
                    <a:lstStyle/>
                    <a:p>
                      <a:r>
                        <a:rPr lang="tr-TR" sz="1400" dirty="0" smtClean="0"/>
                        <a:t>,721</a:t>
                      </a:r>
                      <a:endParaRPr lang="tr-TR" sz="14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400" kern="1200" dirty="0" err="1" smtClean="0">
                          <a:solidFill>
                            <a:schemeClr val="dk1"/>
                          </a:solidFill>
                          <a:latin typeface="+mn-lt"/>
                          <a:ea typeface="+mn-ea"/>
                          <a:cs typeface="+mn-cs"/>
                        </a:rPr>
                        <a:t>Moschis</a:t>
                      </a:r>
                      <a:r>
                        <a:rPr lang="tr-TR" sz="1400" kern="1200" baseline="0" dirty="0" smtClean="0">
                          <a:solidFill>
                            <a:schemeClr val="dk1"/>
                          </a:solidFill>
                          <a:latin typeface="+mn-lt"/>
                          <a:ea typeface="+mn-ea"/>
                          <a:cs typeface="+mn-cs"/>
                        </a:rPr>
                        <a:t> </a:t>
                      </a:r>
                      <a:r>
                        <a:rPr lang="tr-TR" sz="1400" kern="1200" dirty="0" smtClean="0">
                          <a:solidFill>
                            <a:schemeClr val="dk1"/>
                          </a:solidFill>
                          <a:latin typeface="+mn-lt"/>
                          <a:ea typeface="+mn-ea"/>
                          <a:cs typeface="+mn-cs"/>
                        </a:rPr>
                        <a:t>&amp; </a:t>
                      </a:r>
                      <a:r>
                        <a:rPr lang="tr-TR" sz="1400" kern="1200" dirty="0" err="1" smtClean="0">
                          <a:solidFill>
                            <a:schemeClr val="dk1"/>
                          </a:solidFill>
                          <a:latin typeface="+mn-lt"/>
                          <a:ea typeface="+mn-ea"/>
                          <a:cs typeface="+mn-cs"/>
                        </a:rPr>
                        <a:t>Moore</a:t>
                      </a:r>
                      <a:r>
                        <a:rPr lang="tr-TR" sz="1400" kern="1200" baseline="0" dirty="0" smtClean="0">
                          <a:solidFill>
                            <a:schemeClr val="dk1"/>
                          </a:solidFill>
                          <a:latin typeface="+mn-lt"/>
                          <a:ea typeface="+mn-ea"/>
                          <a:cs typeface="+mn-cs"/>
                        </a:rPr>
                        <a:t> </a:t>
                      </a:r>
                      <a:r>
                        <a:rPr lang="tr-TR" sz="1400" kern="1200" dirty="0" smtClean="0">
                          <a:solidFill>
                            <a:schemeClr val="dk1"/>
                          </a:solidFill>
                          <a:latin typeface="+mn-lt"/>
                          <a:ea typeface="+mn-ea"/>
                          <a:cs typeface="+mn-cs"/>
                        </a:rPr>
                        <a:t>(1979)</a:t>
                      </a:r>
                      <a:endParaRPr lang="tr-TR" sz="1400" dirty="0"/>
                    </a:p>
                  </a:txBody>
                  <a:tcPr/>
                </a:tc>
                <a:tc>
                  <a:txBody>
                    <a:bodyPr/>
                    <a:lstStyle/>
                    <a:p>
                      <a:r>
                        <a:rPr lang="tr-TR" sz="1400" kern="1200" dirty="0" smtClean="0">
                          <a:solidFill>
                            <a:schemeClr val="dk1"/>
                          </a:solidFill>
                          <a:latin typeface="+mn-lt"/>
                          <a:ea typeface="+mn-ea"/>
                          <a:cs typeface="+mn-cs"/>
                        </a:rPr>
                        <a:t>Ebeveynlerim bana hangi ürünleri alabileceğimi söylerler. </a:t>
                      </a:r>
                      <a:endParaRPr lang="tr-TR" sz="1400" dirty="0"/>
                    </a:p>
                  </a:txBody>
                  <a:tcPr/>
                </a:tc>
              </a:tr>
              <a:tr h="468951">
                <a:tc>
                  <a:txBody>
                    <a:bodyPr/>
                    <a:lstStyle/>
                    <a:p>
                      <a:r>
                        <a:rPr lang="tr-TR" sz="1400" b="0" dirty="0" smtClean="0"/>
                        <a:t>TV</a:t>
                      </a:r>
                      <a:r>
                        <a:rPr lang="tr-TR" sz="1400" b="0" baseline="0" dirty="0" smtClean="0"/>
                        <a:t> izleme oranı</a:t>
                      </a:r>
                      <a:endParaRPr lang="tr-TR" sz="1400" b="0" dirty="0"/>
                    </a:p>
                  </a:txBody>
                  <a:tcPr/>
                </a:tc>
                <a:tc>
                  <a:txBody>
                    <a:bodyPr/>
                    <a:lstStyle/>
                    <a:p>
                      <a:r>
                        <a:rPr lang="tr-TR" sz="1400" dirty="0" smtClean="0"/>
                        <a:t>1</a:t>
                      </a:r>
                      <a:endParaRPr lang="tr-TR" sz="1400" dirty="0"/>
                    </a:p>
                  </a:txBody>
                  <a:tcPr/>
                </a:tc>
                <a:tc>
                  <a:txBody>
                    <a:bodyPr/>
                    <a:lstStyle/>
                    <a:p>
                      <a:endParaRPr lang="tr-TR" sz="14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400" dirty="0" err="1" smtClean="0"/>
                        <a:t>Beaudoin</a:t>
                      </a:r>
                      <a:r>
                        <a:rPr lang="tr-TR" sz="1400" dirty="0" smtClean="0"/>
                        <a:t> ve </a:t>
                      </a:r>
                      <a:r>
                        <a:rPr lang="tr-TR" sz="1400" dirty="0" err="1" smtClean="0"/>
                        <a:t>Lachance</a:t>
                      </a:r>
                      <a:r>
                        <a:rPr lang="tr-TR" sz="1400" dirty="0" smtClean="0"/>
                        <a:t> (2006) </a:t>
                      </a:r>
                      <a:endParaRPr lang="tr-TR" sz="1400" dirty="0"/>
                    </a:p>
                  </a:txBody>
                  <a:tcPr/>
                </a:tc>
                <a:tc>
                  <a:txBody>
                    <a:bodyPr/>
                    <a:lstStyle/>
                    <a:p>
                      <a:r>
                        <a:rPr lang="tr-TR" sz="1400" dirty="0" smtClean="0"/>
                        <a:t>Haftada kaç saat TV izlersiniz</a:t>
                      </a:r>
                      <a:endParaRPr lang="tr-TR" sz="1400" dirty="0"/>
                    </a:p>
                  </a:txBody>
                  <a:tcPr/>
                </a:tc>
              </a:tr>
              <a:tr h="468951">
                <a:tc>
                  <a:txBody>
                    <a:bodyPr/>
                    <a:lstStyle/>
                    <a:p>
                      <a:r>
                        <a:rPr lang="tr-TR" sz="1400" b="0" dirty="0" smtClean="0"/>
                        <a:t>İnternette vakit geçirme</a:t>
                      </a:r>
                      <a:r>
                        <a:rPr lang="tr-TR" sz="1400" b="0" baseline="0" dirty="0" smtClean="0"/>
                        <a:t> oranı</a:t>
                      </a:r>
                      <a:endParaRPr lang="tr-TR" sz="1400" b="0" dirty="0"/>
                    </a:p>
                  </a:txBody>
                  <a:tcPr/>
                </a:tc>
                <a:tc>
                  <a:txBody>
                    <a:bodyPr/>
                    <a:lstStyle/>
                    <a:p>
                      <a:r>
                        <a:rPr lang="tr-TR" sz="1400" dirty="0" smtClean="0"/>
                        <a:t>1</a:t>
                      </a:r>
                      <a:endParaRPr lang="tr-TR" sz="1400" dirty="0"/>
                    </a:p>
                  </a:txBody>
                  <a:tcPr/>
                </a:tc>
                <a:tc>
                  <a:txBody>
                    <a:bodyPr/>
                    <a:lstStyle/>
                    <a:p>
                      <a:endParaRPr lang="tr-TR" sz="14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tr-TR" sz="1400" dirty="0"/>
                    </a:p>
                  </a:txBody>
                  <a:tcPr/>
                </a:tc>
                <a:tc>
                  <a:txBody>
                    <a:bodyPr/>
                    <a:lstStyle/>
                    <a:p>
                      <a:r>
                        <a:rPr lang="tr-TR" sz="1400" dirty="0" smtClean="0"/>
                        <a:t>Haftada</a:t>
                      </a:r>
                      <a:r>
                        <a:rPr lang="tr-TR" sz="1400" baseline="0" dirty="0" smtClean="0"/>
                        <a:t> kaç saat İnternette vakit harcarsınız? (ders dışı)</a:t>
                      </a:r>
                      <a:endParaRPr lang="tr-TR" sz="1400" dirty="0"/>
                    </a:p>
                  </a:txBody>
                  <a:tcPr/>
                </a:tc>
              </a:tr>
            </a:tbl>
          </a:graphicData>
        </a:graphic>
      </p:graphicFrame>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a:t/>
            </a:r>
            <a:br>
              <a:rPr lang="tr-TR" dirty="0"/>
            </a:br>
            <a:endParaRPr lang="tr-TR" dirty="0"/>
          </a:p>
        </p:txBody>
      </p:sp>
      <p:sp>
        <p:nvSpPr>
          <p:cNvPr id="5" name="4 İçerik Yer Tutucusu"/>
          <p:cNvSpPr>
            <a:spLocks noGrp="1"/>
          </p:cNvSpPr>
          <p:nvPr>
            <p:ph idx="1"/>
          </p:nvPr>
        </p:nvSpPr>
        <p:spPr>
          <a:xfrm>
            <a:off x="683568" y="1844824"/>
            <a:ext cx="8229600" cy="5013176"/>
          </a:xfrm>
        </p:spPr>
        <p:txBody>
          <a:bodyPr/>
          <a:lstStyle/>
          <a:p>
            <a:r>
              <a:rPr lang="tr-TR" sz="2800" dirty="0" err="1" smtClean="0"/>
              <a:t>Anakütle</a:t>
            </a:r>
            <a:r>
              <a:rPr lang="tr-TR" sz="2800" dirty="0" smtClean="0"/>
              <a:t>: </a:t>
            </a:r>
          </a:p>
          <a:p>
            <a:pPr lvl="1">
              <a:buFont typeface="Wingdings" pitchFamily="2" charset="2"/>
              <a:buChar char="Ø"/>
            </a:pPr>
            <a:r>
              <a:rPr lang="tr-TR" sz="2400" dirty="0" smtClean="0"/>
              <a:t>	Almanya’da yaşayan Türk ve Alman 12-19 yaş arası gençler </a:t>
            </a:r>
          </a:p>
          <a:p>
            <a:pPr lvl="1">
              <a:buNone/>
            </a:pPr>
            <a:endParaRPr lang="tr-TR" sz="2400" dirty="0" smtClean="0"/>
          </a:p>
          <a:p>
            <a:r>
              <a:rPr lang="tr-TR" sz="2800" dirty="0" smtClean="0"/>
              <a:t>Örneklem: </a:t>
            </a:r>
          </a:p>
          <a:p>
            <a:pPr lvl="1">
              <a:buFont typeface="Wingdings" pitchFamily="2" charset="2"/>
              <a:buChar char="Ø"/>
            </a:pPr>
            <a:r>
              <a:rPr lang="tr-TR" sz="2400" dirty="0" smtClean="0"/>
              <a:t>	Yargısal örneklem</a:t>
            </a:r>
          </a:p>
          <a:p>
            <a:pPr lvl="1">
              <a:buFont typeface="Wingdings" pitchFamily="2" charset="2"/>
              <a:buChar char="Ø"/>
            </a:pPr>
            <a:r>
              <a:rPr lang="tr-TR" sz="2400" dirty="0" smtClean="0"/>
              <a:t>	n=151</a:t>
            </a:r>
            <a:endParaRPr lang="tr-TR" dirty="0"/>
          </a:p>
        </p:txBody>
      </p:sp>
      <p:pic>
        <p:nvPicPr>
          <p:cNvPr id="1026" name="Picture 2"/>
          <p:cNvPicPr>
            <a:picLocks noChangeAspect="1" noChangeArrowheads="1"/>
          </p:cNvPicPr>
          <p:nvPr/>
        </p:nvPicPr>
        <p:blipFill>
          <a:blip r:embed="rId3" cstate="print"/>
          <a:srcRect l="14662" t="9469" r="15605" b="70844"/>
          <a:stretch>
            <a:fillRect/>
          </a:stretch>
        </p:blipFill>
        <p:spPr bwMode="auto">
          <a:xfrm>
            <a:off x="0" y="0"/>
            <a:ext cx="9144000" cy="144016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a:t/>
            </a:r>
            <a:br>
              <a:rPr lang="tr-TR" dirty="0"/>
            </a:br>
            <a:endParaRPr lang="tr-TR" dirty="0"/>
          </a:p>
        </p:txBody>
      </p:sp>
      <p:sp>
        <p:nvSpPr>
          <p:cNvPr id="5" name="4 İçerik Yer Tutucusu"/>
          <p:cNvSpPr>
            <a:spLocks noGrp="1"/>
          </p:cNvSpPr>
          <p:nvPr>
            <p:ph idx="1"/>
          </p:nvPr>
        </p:nvSpPr>
        <p:spPr>
          <a:xfrm>
            <a:off x="0" y="1772816"/>
            <a:ext cx="8229600" cy="4525963"/>
          </a:xfrm>
        </p:spPr>
        <p:txBody>
          <a:bodyPr/>
          <a:lstStyle/>
          <a:p>
            <a:r>
              <a:rPr lang="tr-TR" dirty="0" smtClean="0"/>
              <a:t>Örneklem </a:t>
            </a:r>
          </a:p>
          <a:p>
            <a:pPr>
              <a:buNone/>
            </a:pPr>
            <a:r>
              <a:rPr lang="tr-TR" dirty="0" smtClean="0"/>
              <a:t>İstatistikleri</a:t>
            </a:r>
            <a:endParaRPr lang="tr-TR" dirty="0"/>
          </a:p>
        </p:txBody>
      </p:sp>
      <p:pic>
        <p:nvPicPr>
          <p:cNvPr id="1026" name="Picture 2"/>
          <p:cNvPicPr>
            <a:picLocks noChangeAspect="1" noChangeArrowheads="1"/>
          </p:cNvPicPr>
          <p:nvPr/>
        </p:nvPicPr>
        <p:blipFill>
          <a:blip r:embed="rId3" cstate="print"/>
          <a:srcRect l="14662" t="9469" r="15605" b="70844"/>
          <a:stretch>
            <a:fillRect/>
          </a:stretch>
        </p:blipFill>
        <p:spPr bwMode="auto">
          <a:xfrm>
            <a:off x="0" y="0"/>
            <a:ext cx="9144000" cy="1440160"/>
          </a:xfrm>
          <a:prstGeom prst="rect">
            <a:avLst/>
          </a:prstGeom>
          <a:noFill/>
          <a:ln w="9525">
            <a:noFill/>
            <a:miter lim="800000"/>
            <a:headEnd/>
            <a:tailEnd/>
          </a:ln>
        </p:spPr>
      </p:pic>
      <p:graphicFrame>
        <p:nvGraphicFramePr>
          <p:cNvPr id="6" name="5 Tablo"/>
          <p:cNvGraphicFramePr>
            <a:graphicFrameLocks noGrp="1"/>
          </p:cNvGraphicFramePr>
          <p:nvPr/>
        </p:nvGraphicFramePr>
        <p:xfrm>
          <a:off x="3059832" y="1485900"/>
          <a:ext cx="5832649" cy="5372100"/>
        </p:xfrm>
        <a:graphic>
          <a:graphicData uri="http://schemas.openxmlformats.org/drawingml/2006/table">
            <a:tbl>
              <a:tblPr/>
              <a:tblGrid>
                <a:gridCol w="2098638"/>
                <a:gridCol w="1590721"/>
                <a:gridCol w="1071645"/>
                <a:gridCol w="1071645"/>
              </a:tblGrid>
              <a:tr h="265060">
                <a:tc>
                  <a:txBody>
                    <a:bodyPr/>
                    <a:lstStyle/>
                    <a:p>
                      <a:pPr algn="l" fontAlgn="b"/>
                      <a:r>
                        <a:rPr lang="tr-TR" sz="1700" b="0" i="0" u="none" strike="noStrike" dirty="0">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tr-TR" sz="1700" b="1"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tr-TR" sz="1700" b="1" i="0" u="none" strike="noStrike">
                          <a:solidFill>
                            <a:srgbClr val="000000"/>
                          </a:solidFill>
                          <a:latin typeface="Calibri"/>
                        </a:rPr>
                        <a:t>n</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tr-TR" sz="1700" b="1" i="0" u="none" strike="noStrike">
                          <a:solidFill>
                            <a:srgbClr val="000000"/>
                          </a:solidFill>
                          <a:latin typeface="Calibri"/>
                        </a:rPr>
                        <a:t>%</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65060">
                <a:tc rowSpan="2">
                  <a:txBody>
                    <a:bodyPr/>
                    <a:lstStyle/>
                    <a:p>
                      <a:pPr algn="ctr" fontAlgn="ctr"/>
                      <a:r>
                        <a:rPr lang="tr-TR" sz="1700" b="1" i="0" u="none" strike="noStrike" dirty="0">
                          <a:solidFill>
                            <a:srgbClr val="000000"/>
                          </a:solidFill>
                          <a:latin typeface="Calibri"/>
                        </a:rPr>
                        <a:t>Cinsiyet</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tr-TR" sz="1700" b="0" i="0" u="none" strike="noStrike">
                          <a:solidFill>
                            <a:srgbClr val="000000"/>
                          </a:solidFill>
                          <a:latin typeface="Calibri"/>
                        </a:rPr>
                        <a:t>Kız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tr-TR" sz="1700" b="0" i="0" u="none" strike="noStrike">
                          <a:solidFill>
                            <a:srgbClr val="000000"/>
                          </a:solidFill>
                          <a:latin typeface="Calibri"/>
                        </a:rPr>
                        <a:t>91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tr-TR" sz="1700" b="0" i="0" u="none" strike="noStrike">
                          <a:solidFill>
                            <a:srgbClr val="000000"/>
                          </a:solidFill>
                          <a:latin typeface="Calibri"/>
                        </a:rPr>
                        <a:t>60,3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65060">
                <a:tc vMerge="1">
                  <a:txBody>
                    <a:bodyPr/>
                    <a:lstStyle/>
                    <a:p>
                      <a:endParaRPr lang="tr-TR"/>
                    </a:p>
                  </a:txBody>
                  <a:tcPr/>
                </a:tc>
                <a:tc>
                  <a:txBody>
                    <a:bodyPr/>
                    <a:lstStyle/>
                    <a:p>
                      <a:pPr algn="l" fontAlgn="b"/>
                      <a:r>
                        <a:rPr lang="tr-TR" sz="1700" b="0" i="0" u="none" strike="noStrike">
                          <a:solidFill>
                            <a:srgbClr val="000000"/>
                          </a:solidFill>
                          <a:latin typeface="Calibri"/>
                        </a:rPr>
                        <a:t>Erkek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tr-TR" sz="1700" b="0" i="0" u="none" strike="noStrike">
                          <a:solidFill>
                            <a:srgbClr val="000000"/>
                          </a:solidFill>
                          <a:latin typeface="Calibri"/>
                        </a:rPr>
                        <a:t>60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tr-TR" sz="1700" b="0" i="0" u="none" strike="noStrike">
                          <a:solidFill>
                            <a:srgbClr val="000000"/>
                          </a:solidFill>
                          <a:latin typeface="Calibri"/>
                        </a:rPr>
                        <a:t>37,3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65060">
                <a:tc rowSpan="3">
                  <a:txBody>
                    <a:bodyPr/>
                    <a:lstStyle/>
                    <a:p>
                      <a:pPr algn="ctr" fontAlgn="ctr"/>
                      <a:r>
                        <a:rPr lang="tr-TR" sz="1700" b="1" i="0" u="none" strike="noStrike" dirty="0">
                          <a:solidFill>
                            <a:srgbClr val="000000"/>
                          </a:solidFill>
                          <a:latin typeface="Calibri"/>
                        </a:rPr>
                        <a:t>Yaş</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tr-TR" sz="1700" b="0" i="0" u="none" strike="noStrike" dirty="0">
                          <a:solidFill>
                            <a:srgbClr val="000000"/>
                          </a:solidFill>
                          <a:latin typeface="Calibri"/>
                        </a:rPr>
                        <a:t>12-14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tr-TR" sz="1700" b="0" i="0" u="none" strike="noStrike">
                          <a:solidFill>
                            <a:srgbClr val="000000"/>
                          </a:solidFill>
                          <a:latin typeface="Calibri"/>
                        </a:rPr>
                        <a:t>34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tr-TR" sz="1700" b="0" i="0" u="none" strike="noStrike">
                          <a:solidFill>
                            <a:srgbClr val="000000"/>
                          </a:solidFill>
                          <a:latin typeface="Calibri"/>
                        </a:rPr>
                        <a:t>22,5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65060">
                <a:tc vMerge="1">
                  <a:txBody>
                    <a:bodyPr/>
                    <a:lstStyle/>
                    <a:p>
                      <a:endParaRPr lang="tr-TR"/>
                    </a:p>
                  </a:txBody>
                  <a:tcPr/>
                </a:tc>
                <a:tc>
                  <a:txBody>
                    <a:bodyPr/>
                    <a:lstStyle/>
                    <a:p>
                      <a:pPr algn="l" fontAlgn="b"/>
                      <a:r>
                        <a:rPr lang="tr-TR" sz="1700" b="0" i="0" u="none" strike="noStrike" dirty="0">
                          <a:solidFill>
                            <a:srgbClr val="000000"/>
                          </a:solidFill>
                          <a:latin typeface="Calibri"/>
                        </a:rPr>
                        <a:t>15-16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tr-TR" sz="1700" b="0" i="0" u="none" strike="noStrike">
                          <a:solidFill>
                            <a:srgbClr val="000000"/>
                          </a:solidFill>
                          <a:latin typeface="Calibri"/>
                        </a:rPr>
                        <a:t>86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tr-TR" sz="1700" b="0" i="0" u="none" strike="noStrike">
                          <a:solidFill>
                            <a:srgbClr val="000000"/>
                          </a:solidFill>
                          <a:latin typeface="Calibri"/>
                        </a:rPr>
                        <a:t>57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65060">
                <a:tc vMerge="1">
                  <a:txBody>
                    <a:bodyPr/>
                    <a:lstStyle/>
                    <a:p>
                      <a:endParaRPr lang="tr-TR"/>
                    </a:p>
                  </a:txBody>
                  <a:tcPr/>
                </a:tc>
                <a:tc>
                  <a:txBody>
                    <a:bodyPr/>
                    <a:lstStyle/>
                    <a:p>
                      <a:pPr algn="l" fontAlgn="b"/>
                      <a:r>
                        <a:rPr lang="tr-TR" sz="1700" b="0" i="0" u="none" strike="noStrike" dirty="0" smtClean="0">
                          <a:solidFill>
                            <a:srgbClr val="000000"/>
                          </a:solidFill>
                          <a:latin typeface="Calibri"/>
                        </a:rPr>
                        <a:t>17-18</a:t>
                      </a:r>
                      <a:endParaRPr lang="tr-TR" sz="1700" b="0" i="0" u="none" strike="noStrike" dirty="0">
                        <a:solidFill>
                          <a:srgbClr val="000000"/>
                        </a:solidFill>
                        <a:latin typeface="Calibri"/>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tr-TR" sz="1700" b="0" i="0" u="none" strike="noStrike" dirty="0">
                          <a:solidFill>
                            <a:srgbClr val="000000"/>
                          </a:solidFill>
                          <a:latin typeface="Calibri"/>
                        </a:rPr>
                        <a:t>31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tr-TR" sz="1700" b="0" i="0" u="none" strike="noStrike">
                          <a:solidFill>
                            <a:srgbClr val="000000"/>
                          </a:solidFill>
                          <a:latin typeface="Calibri"/>
                        </a:rPr>
                        <a:t>20,5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65060">
                <a:tc rowSpan="2">
                  <a:txBody>
                    <a:bodyPr/>
                    <a:lstStyle/>
                    <a:p>
                      <a:pPr algn="ctr" fontAlgn="ctr"/>
                      <a:r>
                        <a:rPr lang="tr-TR" sz="1700" b="1" i="0" u="none" strike="noStrike">
                          <a:solidFill>
                            <a:srgbClr val="000000"/>
                          </a:solidFill>
                          <a:latin typeface="Calibri"/>
                        </a:rPr>
                        <a:t>Uyruk</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tr-TR" sz="1700" b="0" i="0" u="none" strike="noStrike" dirty="0">
                          <a:solidFill>
                            <a:srgbClr val="000000"/>
                          </a:solidFill>
                          <a:latin typeface="Calibri"/>
                        </a:rPr>
                        <a:t>Türk</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tr-TR" sz="1700" b="0" i="0" u="none" strike="noStrike" dirty="0">
                          <a:solidFill>
                            <a:srgbClr val="000000"/>
                          </a:solidFill>
                          <a:latin typeface="Calibri"/>
                        </a:rPr>
                        <a:t>30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tr-TR" sz="1700" b="0" i="0" u="none" strike="noStrike">
                          <a:solidFill>
                            <a:srgbClr val="000000"/>
                          </a:solidFill>
                          <a:latin typeface="Calibri"/>
                        </a:rPr>
                        <a:t>19,9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65060">
                <a:tc vMerge="1">
                  <a:txBody>
                    <a:bodyPr/>
                    <a:lstStyle/>
                    <a:p>
                      <a:endParaRPr lang="tr-TR"/>
                    </a:p>
                  </a:txBody>
                  <a:tcPr/>
                </a:tc>
                <a:tc>
                  <a:txBody>
                    <a:bodyPr/>
                    <a:lstStyle/>
                    <a:p>
                      <a:pPr algn="l" fontAlgn="b"/>
                      <a:r>
                        <a:rPr lang="tr-TR" sz="1700" b="0" i="0" u="none" strike="noStrike">
                          <a:solidFill>
                            <a:srgbClr val="000000"/>
                          </a:solidFill>
                          <a:latin typeface="Calibri"/>
                        </a:rPr>
                        <a:t>Alman</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tr-TR" sz="1700" b="0" i="0" u="none" strike="noStrike" dirty="0">
                          <a:solidFill>
                            <a:srgbClr val="000000"/>
                          </a:solidFill>
                          <a:latin typeface="Calibri"/>
                        </a:rPr>
                        <a:t>121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tr-TR" sz="1700" b="0" i="0" u="none" strike="noStrike">
                          <a:solidFill>
                            <a:srgbClr val="000000"/>
                          </a:solidFill>
                          <a:latin typeface="Calibri"/>
                        </a:rPr>
                        <a:t>80,1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65060">
                <a:tc rowSpan="6">
                  <a:txBody>
                    <a:bodyPr/>
                    <a:lstStyle/>
                    <a:p>
                      <a:pPr algn="ctr" fontAlgn="ctr"/>
                      <a:r>
                        <a:rPr lang="tr-TR" sz="1700" b="1" i="0" u="none" strike="noStrike" dirty="0">
                          <a:solidFill>
                            <a:srgbClr val="000000"/>
                          </a:solidFill>
                          <a:latin typeface="Calibri"/>
                        </a:rPr>
                        <a:t>Aylık Hane Geliri</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tr-TR" sz="1700" b="0" i="0" u="none" strike="noStrike" dirty="0">
                          <a:solidFill>
                            <a:srgbClr val="000000"/>
                          </a:solidFill>
                          <a:latin typeface="Calibri"/>
                        </a:rPr>
                        <a:t>&lt;1000€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tr-TR" sz="1700" b="0" i="0" u="none" strike="noStrike" dirty="0">
                          <a:solidFill>
                            <a:srgbClr val="000000"/>
                          </a:solidFill>
                          <a:latin typeface="Calibri"/>
                        </a:rPr>
                        <a:t>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tr-TR" sz="1700" b="0" i="0" u="none" strike="noStrike">
                          <a:solidFill>
                            <a:srgbClr val="000000"/>
                          </a:solidFill>
                          <a:latin typeface="Calibri"/>
                        </a:rPr>
                        <a:t>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65060">
                <a:tc vMerge="1">
                  <a:txBody>
                    <a:bodyPr/>
                    <a:lstStyle/>
                    <a:p>
                      <a:endParaRPr lang="tr-TR"/>
                    </a:p>
                  </a:txBody>
                  <a:tcPr/>
                </a:tc>
                <a:tc>
                  <a:txBody>
                    <a:bodyPr/>
                    <a:lstStyle/>
                    <a:p>
                      <a:pPr algn="l" fontAlgn="b"/>
                      <a:r>
                        <a:rPr lang="tr-TR" sz="1700" b="0" i="0" u="none" strike="noStrike" dirty="0">
                          <a:solidFill>
                            <a:srgbClr val="000000"/>
                          </a:solidFill>
                          <a:latin typeface="Calibri"/>
                        </a:rPr>
                        <a:t>1001-3000€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tr-TR" sz="1700" b="0" i="0" u="none" strike="noStrike" dirty="0">
                          <a:solidFill>
                            <a:srgbClr val="000000"/>
                          </a:solidFill>
                          <a:latin typeface="Calibri"/>
                        </a:rPr>
                        <a:t>28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tr-TR" sz="1700" b="0" i="0" u="none" strike="noStrike">
                          <a:solidFill>
                            <a:srgbClr val="000000"/>
                          </a:solidFill>
                          <a:latin typeface="Calibri"/>
                        </a:rPr>
                        <a:t>18,5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65060">
                <a:tc vMerge="1">
                  <a:txBody>
                    <a:bodyPr/>
                    <a:lstStyle/>
                    <a:p>
                      <a:endParaRPr lang="tr-TR"/>
                    </a:p>
                  </a:txBody>
                  <a:tcPr/>
                </a:tc>
                <a:tc>
                  <a:txBody>
                    <a:bodyPr/>
                    <a:lstStyle/>
                    <a:p>
                      <a:pPr algn="l" fontAlgn="b"/>
                      <a:r>
                        <a:rPr lang="tr-TR" sz="1700" b="0" i="0" u="none" strike="noStrike">
                          <a:solidFill>
                            <a:srgbClr val="000000"/>
                          </a:solidFill>
                          <a:latin typeface="Calibri"/>
                        </a:rPr>
                        <a:t>3001-5000€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tr-TR" sz="1700" b="0" i="0" u="none" strike="noStrike" dirty="0">
                          <a:solidFill>
                            <a:srgbClr val="000000"/>
                          </a:solidFill>
                          <a:latin typeface="Calibri"/>
                        </a:rPr>
                        <a:t>30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tr-TR" sz="1700" b="0" i="0" u="none" strike="noStrike" dirty="0">
                          <a:solidFill>
                            <a:srgbClr val="000000"/>
                          </a:solidFill>
                          <a:latin typeface="Calibri"/>
                        </a:rPr>
                        <a:t>19,9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65060">
                <a:tc vMerge="1">
                  <a:txBody>
                    <a:bodyPr/>
                    <a:lstStyle/>
                    <a:p>
                      <a:endParaRPr lang="tr-TR"/>
                    </a:p>
                  </a:txBody>
                  <a:tcPr/>
                </a:tc>
                <a:tc>
                  <a:txBody>
                    <a:bodyPr/>
                    <a:lstStyle/>
                    <a:p>
                      <a:pPr algn="l" fontAlgn="b"/>
                      <a:r>
                        <a:rPr lang="tr-TR" sz="1700" b="0" i="0" u="none" strike="noStrike">
                          <a:solidFill>
                            <a:srgbClr val="000000"/>
                          </a:solidFill>
                          <a:latin typeface="Calibri"/>
                        </a:rPr>
                        <a:t>5001-10000€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tr-TR" sz="1700" b="0" i="0" u="none" strike="noStrike" dirty="0">
                          <a:solidFill>
                            <a:srgbClr val="000000"/>
                          </a:solidFill>
                          <a:latin typeface="Calibri"/>
                        </a:rPr>
                        <a:t>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tr-TR" sz="1700" b="0" i="0" u="none" strike="noStrike" dirty="0">
                          <a:solidFill>
                            <a:srgbClr val="000000"/>
                          </a:solidFill>
                          <a:latin typeface="Calibri"/>
                        </a:rPr>
                        <a:t>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65060">
                <a:tc vMerge="1">
                  <a:txBody>
                    <a:bodyPr/>
                    <a:lstStyle/>
                    <a:p>
                      <a:endParaRPr lang="tr-TR"/>
                    </a:p>
                  </a:txBody>
                  <a:tcPr/>
                </a:tc>
                <a:tc>
                  <a:txBody>
                    <a:bodyPr/>
                    <a:lstStyle/>
                    <a:p>
                      <a:pPr algn="l" fontAlgn="b"/>
                      <a:r>
                        <a:rPr lang="tr-TR" sz="1700" b="0" i="0" u="none" strike="noStrike">
                          <a:solidFill>
                            <a:srgbClr val="000000"/>
                          </a:solidFill>
                          <a:latin typeface="Calibri"/>
                        </a:rPr>
                        <a:t>&gt;10000€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tr-TR" sz="1700" b="0" i="0" u="none" strike="noStrike" dirty="0">
                          <a:solidFill>
                            <a:srgbClr val="000000"/>
                          </a:solidFill>
                          <a:latin typeface="Calibri"/>
                        </a:rPr>
                        <a:t>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tr-TR" sz="1700" b="0" i="0" u="none" strike="noStrike" dirty="0">
                          <a:solidFill>
                            <a:srgbClr val="000000"/>
                          </a:solidFill>
                          <a:latin typeface="Calibri"/>
                        </a:rPr>
                        <a:t>1,3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65060">
                <a:tc vMerge="1">
                  <a:txBody>
                    <a:bodyPr/>
                    <a:lstStyle/>
                    <a:p>
                      <a:pPr algn="ctr" fontAlgn="ctr"/>
                      <a:endParaRPr lang="tr-TR" sz="1700" b="1" i="0" u="none" strike="noStrike" dirty="0">
                        <a:solidFill>
                          <a:srgbClr val="000000"/>
                        </a:solidFill>
                        <a:latin typeface="Calibri"/>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tr-TR" sz="1700" b="0" i="0" u="none" strike="noStrike" dirty="0" smtClean="0">
                          <a:solidFill>
                            <a:srgbClr val="000000"/>
                          </a:solidFill>
                          <a:latin typeface="Calibri"/>
                        </a:rPr>
                        <a:t>Fikrim yok</a:t>
                      </a:r>
                      <a:endParaRPr lang="tr-TR" sz="1700" b="0" i="0" u="none" strike="noStrike" dirty="0">
                        <a:solidFill>
                          <a:srgbClr val="000000"/>
                        </a:solidFill>
                        <a:latin typeface="Calibri"/>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tr-TR" sz="1700" b="0" i="0" u="none" strike="noStrike" dirty="0" smtClean="0">
                          <a:solidFill>
                            <a:srgbClr val="000000"/>
                          </a:solidFill>
                          <a:latin typeface="Calibri"/>
                        </a:rPr>
                        <a:t>64</a:t>
                      </a:r>
                      <a:endParaRPr lang="tr-TR" sz="1700" b="0" i="0" u="none" strike="noStrike" dirty="0">
                        <a:solidFill>
                          <a:srgbClr val="000000"/>
                        </a:solidFill>
                        <a:latin typeface="Calibri"/>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tr-TR" sz="1700" b="0" i="0" u="none" strike="noStrike" dirty="0" smtClean="0">
                          <a:solidFill>
                            <a:srgbClr val="000000"/>
                          </a:solidFill>
                          <a:latin typeface="Calibri"/>
                        </a:rPr>
                        <a:t>42,3</a:t>
                      </a:r>
                      <a:endParaRPr lang="tr-TR" sz="1700" b="0" i="0" u="none" strike="noStrike" dirty="0">
                        <a:solidFill>
                          <a:srgbClr val="000000"/>
                        </a:solidFill>
                        <a:latin typeface="Calibri"/>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65060">
                <a:tc rowSpan="3">
                  <a:txBody>
                    <a:bodyPr/>
                    <a:lstStyle/>
                    <a:p>
                      <a:pPr algn="ctr" fontAlgn="ctr"/>
                      <a:r>
                        <a:rPr lang="tr-TR" sz="1700" b="1" i="0" u="none" strike="noStrike">
                          <a:solidFill>
                            <a:srgbClr val="000000"/>
                          </a:solidFill>
                          <a:latin typeface="Calibri"/>
                        </a:rPr>
                        <a:t>Aylık Harçlık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tr-TR" sz="1700" b="0" i="0" u="none" strike="noStrike">
                          <a:solidFill>
                            <a:srgbClr val="000000"/>
                          </a:solidFill>
                          <a:latin typeface="Calibri"/>
                        </a:rPr>
                        <a:t>&lt;25€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tr-TR" sz="1700" b="0" i="0" u="none" strike="noStrike" dirty="0">
                          <a:solidFill>
                            <a:srgbClr val="000000"/>
                          </a:solidFill>
                          <a:latin typeface="Calibri"/>
                        </a:rPr>
                        <a:t>58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tr-TR" sz="1700" b="0" i="0" u="none" strike="noStrike" dirty="0">
                          <a:solidFill>
                            <a:srgbClr val="000000"/>
                          </a:solidFill>
                          <a:latin typeface="Calibri"/>
                        </a:rPr>
                        <a:t>38,4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65060">
                <a:tc vMerge="1">
                  <a:txBody>
                    <a:bodyPr/>
                    <a:lstStyle/>
                    <a:p>
                      <a:endParaRPr lang="tr-TR"/>
                    </a:p>
                  </a:txBody>
                  <a:tcPr/>
                </a:tc>
                <a:tc>
                  <a:txBody>
                    <a:bodyPr/>
                    <a:lstStyle/>
                    <a:p>
                      <a:pPr algn="l" fontAlgn="b"/>
                      <a:r>
                        <a:rPr lang="tr-TR" sz="1700" b="0" i="0" u="none" strike="noStrike">
                          <a:solidFill>
                            <a:srgbClr val="000000"/>
                          </a:solidFill>
                          <a:latin typeface="Calibri"/>
                        </a:rPr>
                        <a:t>26-50€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tr-TR" sz="1700" b="0" i="0" u="none" strike="noStrike" dirty="0">
                          <a:solidFill>
                            <a:srgbClr val="000000"/>
                          </a:solidFill>
                          <a:latin typeface="Calibri"/>
                        </a:rPr>
                        <a:t>59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tr-TR" sz="1700" b="0" i="0" u="none" strike="noStrike" dirty="0">
                          <a:solidFill>
                            <a:srgbClr val="000000"/>
                          </a:solidFill>
                          <a:latin typeface="Calibri"/>
                        </a:rPr>
                        <a:t>39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65060">
                <a:tc vMerge="1">
                  <a:txBody>
                    <a:bodyPr/>
                    <a:lstStyle/>
                    <a:p>
                      <a:endParaRPr lang="tr-TR"/>
                    </a:p>
                  </a:txBody>
                  <a:tcPr/>
                </a:tc>
                <a:tc>
                  <a:txBody>
                    <a:bodyPr/>
                    <a:lstStyle/>
                    <a:p>
                      <a:pPr algn="l" fontAlgn="b"/>
                      <a:r>
                        <a:rPr lang="tr-TR" sz="1700" b="0" i="0" u="none" strike="noStrike">
                          <a:solidFill>
                            <a:srgbClr val="000000"/>
                          </a:solidFill>
                          <a:latin typeface="Calibri"/>
                        </a:rPr>
                        <a:t>&gt;51€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tr-TR" sz="1700" b="0" i="0" u="none" strike="noStrike" dirty="0">
                          <a:solidFill>
                            <a:srgbClr val="000000"/>
                          </a:solidFill>
                          <a:latin typeface="Calibri"/>
                        </a:rPr>
                        <a:t>34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tr-TR" sz="1700" b="0" i="0" u="none" strike="noStrike" dirty="0">
                          <a:solidFill>
                            <a:srgbClr val="000000"/>
                          </a:solidFill>
                          <a:latin typeface="Calibri"/>
                        </a:rPr>
                        <a:t>22,6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65060">
                <a:tc rowSpan="3">
                  <a:txBody>
                    <a:bodyPr/>
                    <a:lstStyle/>
                    <a:p>
                      <a:pPr algn="ctr" fontAlgn="ctr"/>
                      <a:r>
                        <a:rPr lang="tr-TR" sz="1700" b="1" i="0" u="none" strike="noStrike">
                          <a:solidFill>
                            <a:srgbClr val="000000"/>
                          </a:solidFill>
                          <a:latin typeface="Calibri"/>
                        </a:rPr>
                        <a:t>Yarı zamanlı kazanç</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tr-TR" sz="1700" b="0" i="0" u="none" strike="noStrike">
                          <a:solidFill>
                            <a:srgbClr val="000000"/>
                          </a:solidFill>
                          <a:latin typeface="Calibri"/>
                        </a:rPr>
                        <a:t>&lt;50€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tr-TR" sz="1700" b="0" i="0" u="none" strike="noStrike" dirty="0">
                          <a:solidFill>
                            <a:srgbClr val="000000"/>
                          </a:solidFill>
                          <a:latin typeface="Calibri"/>
                        </a:rPr>
                        <a:t>16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tr-TR" sz="1700" b="0" i="0" u="none" strike="noStrike" dirty="0">
                          <a:solidFill>
                            <a:srgbClr val="000000"/>
                          </a:solidFill>
                          <a:latin typeface="Calibri"/>
                        </a:rPr>
                        <a:t>10,5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65060">
                <a:tc vMerge="1">
                  <a:txBody>
                    <a:bodyPr/>
                    <a:lstStyle/>
                    <a:p>
                      <a:endParaRPr lang="tr-TR"/>
                    </a:p>
                  </a:txBody>
                  <a:tcPr/>
                </a:tc>
                <a:tc>
                  <a:txBody>
                    <a:bodyPr/>
                    <a:lstStyle/>
                    <a:p>
                      <a:pPr algn="l" fontAlgn="b"/>
                      <a:r>
                        <a:rPr lang="tr-TR" sz="1700" b="0" i="0" u="none" strike="noStrike">
                          <a:solidFill>
                            <a:srgbClr val="000000"/>
                          </a:solidFill>
                          <a:latin typeface="Calibri"/>
                        </a:rPr>
                        <a:t>51-100€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tr-TR" sz="1700" b="0" i="0" u="none" strike="noStrike">
                          <a:solidFill>
                            <a:srgbClr val="000000"/>
                          </a:solidFill>
                          <a:latin typeface="Calibri"/>
                        </a:rPr>
                        <a:t>15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tr-TR" sz="1700" b="0" i="0" u="none" strike="noStrike" dirty="0">
                          <a:solidFill>
                            <a:srgbClr val="000000"/>
                          </a:solidFill>
                          <a:latin typeface="Calibri"/>
                        </a:rPr>
                        <a:t>9,9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65060">
                <a:tc vMerge="1">
                  <a:txBody>
                    <a:bodyPr/>
                    <a:lstStyle/>
                    <a:p>
                      <a:endParaRPr lang="tr-TR"/>
                    </a:p>
                  </a:txBody>
                  <a:tcPr/>
                </a:tc>
                <a:tc>
                  <a:txBody>
                    <a:bodyPr/>
                    <a:lstStyle/>
                    <a:p>
                      <a:pPr algn="l" fontAlgn="b"/>
                      <a:r>
                        <a:rPr lang="tr-TR" sz="1700" b="0" i="0" u="none" strike="noStrike">
                          <a:solidFill>
                            <a:srgbClr val="000000"/>
                          </a:solidFill>
                          <a:latin typeface="Calibri"/>
                        </a:rPr>
                        <a:t>&gt;101€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tr-TR" sz="1700" b="0" i="0" u="none" strike="noStrike">
                          <a:solidFill>
                            <a:srgbClr val="000000"/>
                          </a:solidFill>
                          <a:latin typeface="Calibri"/>
                        </a:rPr>
                        <a:t>16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tr-TR" sz="1700" b="0" i="0" u="none" strike="noStrike" dirty="0">
                          <a:solidFill>
                            <a:srgbClr val="000000"/>
                          </a:solidFill>
                          <a:latin typeface="Calibri"/>
                        </a:rPr>
                        <a:t>10,5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a:t/>
            </a:r>
            <a:br>
              <a:rPr lang="tr-TR" dirty="0"/>
            </a:br>
            <a:endParaRPr lang="tr-TR" dirty="0"/>
          </a:p>
        </p:txBody>
      </p:sp>
      <p:sp>
        <p:nvSpPr>
          <p:cNvPr id="5" name="4 İçerik Yer Tutucusu"/>
          <p:cNvSpPr>
            <a:spLocks noGrp="1"/>
          </p:cNvSpPr>
          <p:nvPr>
            <p:ph idx="1"/>
          </p:nvPr>
        </p:nvSpPr>
        <p:spPr/>
        <p:txBody>
          <a:bodyPr/>
          <a:lstStyle/>
          <a:p>
            <a:r>
              <a:rPr lang="tr-TR" dirty="0" smtClean="0"/>
              <a:t>Satın Alma Davranışı (Çivitçi, 2011)</a:t>
            </a:r>
            <a:endParaRPr lang="tr-TR" dirty="0"/>
          </a:p>
        </p:txBody>
      </p:sp>
      <p:pic>
        <p:nvPicPr>
          <p:cNvPr id="1026" name="Picture 2"/>
          <p:cNvPicPr>
            <a:picLocks noChangeAspect="1" noChangeArrowheads="1"/>
          </p:cNvPicPr>
          <p:nvPr/>
        </p:nvPicPr>
        <p:blipFill>
          <a:blip r:embed="rId3" cstate="print"/>
          <a:srcRect l="14662" t="9469" r="15605" b="70844"/>
          <a:stretch>
            <a:fillRect/>
          </a:stretch>
        </p:blipFill>
        <p:spPr bwMode="auto">
          <a:xfrm>
            <a:off x="0" y="0"/>
            <a:ext cx="9144000" cy="1440160"/>
          </a:xfrm>
          <a:prstGeom prst="rect">
            <a:avLst/>
          </a:prstGeom>
          <a:noFill/>
          <a:ln w="9525">
            <a:noFill/>
            <a:miter lim="800000"/>
            <a:headEnd/>
            <a:tailEnd/>
          </a:ln>
        </p:spPr>
      </p:pic>
      <p:graphicFrame>
        <p:nvGraphicFramePr>
          <p:cNvPr id="7" name="6 Tablo"/>
          <p:cNvGraphicFramePr>
            <a:graphicFrameLocks noGrp="1"/>
          </p:cNvGraphicFramePr>
          <p:nvPr/>
        </p:nvGraphicFramePr>
        <p:xfrm>
          <a:off x="1187624" y="2269896"/>
          <a:ext cx="6110933" cy="4274490"/>
        </p:xfrm>
        <a:graphic>
          <a:graphicData uri="http://schemas.openxmlformats.org/drawingml/2006/table">
            <a:tbl>
              <a:tblPr/>
              <a:tblGrid>
                <a:gridCol w="2618971"/>
                <a:gridCol w="1815820"/>
                <a:gridCol w="838071"/>
                <a:gridCol w="838071"/>
              </a:tblGrid>
              <a:tr h="313614">
                <a:tc>
                  <a:txBody>
                    <a:bodyPr/>
                    <a:lstStyle/>
                    <a:p>
                      <a:pPr algn="l" fontAlgn="b"/>
                      <a:r>
                        <a:rPr lang="tr-TR" sz="1800" b="0" i="0" u="none" strike="noStrike" dirty="0">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tr-TR" sz="18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tr-TR" sz="1800" b="1" i="0" u="none" strike="noStrike">
                          <a:solidFill>
                            <a:srgbClr val="000000"/>
                          </a:solidFill>
                          <a:latin typeface="Calibri"/>
                        </a:rPr>
                        <a:t>n</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tr-TR" sz="1800" b="1" i="0" u="none" strike="noStrike">
                          <a:solidFill>
                            <a:srgbClr val="000000"/>
                          </a:solidFill>
                          <a:latin typeface="Calibri"/>
                        </a:rPr>
                        <a:t>%</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13614">
                <a:tc rowSpan="4">
                  <a:txBody>
                    <a:bodyPr/>
                    <a:lstStyle/>
                    <a:p>
                      <a:pPr algn="ctr" fontAlgn="ctr"/>
                      <a:r>
                        <a:rPr lang="tr-TR" sz="1800" b="1" i="0" u="none" strike="noStrike" dirty="0">
                          <a:solidFill>
                            <a:srgbClr val="000000"/>
                          </a:solidFill>
                          <a:latin typeface="Calibri"/>
                        </a:rPr>
                        <a:t>En fazla tercih edilen markalar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tr-TR" sz="1800" b="0" i="0" u="none" strike="noStrike" dirty="0">
                          <a:solidFill>
                            <a:srgbClr val="000000"/>
                          </a:solidFill>
                          <a:latin typeface="Calibri"/>
                        </a:rPr>
                        <a:t>H&amp;M</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tr-TR" sz="1800" b="0" i="0" u="none" strike="noStrike">
                          <a:solidFill>
                            <a:srgbClr val="000000"/>
                          </a:solidFill>
                          <a:latin typeface="Calibri"/>
                        </a:rPr>
                        <a:t>19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tr-TR" sz="1800" b="0" i="0" u="none" strike="noStrike">
                          <a:solidFill>
                            <a:srgbClr val="000000"/>
                          </a:solidFill>
                          <a:latin typeface="Calibri"/>
                        </a:rPr>
                        <a:t>12,5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13614">
                <a:tc vMerge="1">
                  <a:txBody>
                    <a:bodyPr/>
                    <a:lstStyle/>
                    <a:p>
                      <a:endParaRPr lang="tr-TR"/>
                    </a:p>
                  </a:txBody>
                  <a:tcPr/>
                </a:tc>
                <a:tc>
                  <a:txBody>
                    <a:bodyPr/>
                    <a:lstStyle/>
                    <a:p>
                      <a:pPr algn="l" fontAlgn="b"/>
                      <a:r>
                        <a:rPr lang="tr-TR" sz="1800" b="0" i="0" u="none" strike="noStrike" dirty="0" err="1">
                          <a:solidFill>
                            <a:srgbClr val="000000"/>
                          </a:solidFill>
                          <a:latin typeface="Calibri"/>
                        </a:rPr>
                        <a:t>Nike</a:t>
                      </a:r>
                      <a:endParaRPr lang="tr-TR" sz="1800" b="0" i="0" u="none" strike="noStrike" dirty="0">
                        <a:solidFill>
                          <a:srgbClr val="000000"/>
                        </a:solidFill>
                        <a:latin typeface="Calibri"/>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tr-TR" sz="1800" b="0" i="0" u="none" strike="noStrike">
                          <a:solidFill>
                            <a:srgbClr val="000000"/>
                          </a:solidFill>
                          <a:latin typeface="Calibri"/>
                        </a:rPr>
                        <a:t>11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tr-TR" sz="1800" b="0" i="0" u="none" strike="noStrike">
                          <a:solidFill>
                            <a:srgbClr val="000000"/>
                          </a:solidFill>
                          <a:latin typeface="Calibri"/>
                        </a:rPr>
                        <a:t>7,2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13614">
                <a:tc vMerge="1">
                  <a:txBody>
                    <a:bodyPr/>
                    <a:lstStyle/>
                    <a:p>
                      <a:endParaRPr lang="tr-TR"/>
                    </a:p>
                  </a:txBody>
                  <a:tcPr/>
                </a:tc>
                <a:tc>
                  <a:txBody>
                    <a:bodyPr/>
                    <a:lstStyle/>
                    <a:p>
                      <a:pPr algn="l" fontAlgn="b"/>
                      <a:r>
                        <a:rPr lang="tr-TR" sz="1800" b="0" i="0" u="none" strike="noStrike" dirty="0" err="1">
                          <a:solidFill>
                            <a:srgbClr val="000000"/>
                          </a:solidFill>
                          <a:latin typeface="Calibri"/>
                        </a:rPr>
                        <a:t>Adidas</a:t>
                      </a:r>
                      <a:endParaRPr lang="tr-TR" sz="1800" b="0" i="0" u="none" strike="noStrike" dirty="0">
                        <a:solidFill>
                          <a:srgbClr val="000000"/>
                        </a:solidFill>
                        <a:latin typeface="Calibri"/>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tr-TR" sz="1800" b="0" i="0" u="none" strike="noStrike" dirty="0">
                          <a:solidFill>
                            <a:srgbClr val="000000"/>
                          </a:solidFill>
                          <a:latin typeface="Calibri"/>
                        </a:rPr>
                        <a:t>10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tr-TR" sz="1800" b="0" i="0" u="none" strike="noStrike">
                          <a:solidFill>
                            <a:srgbClr val="000000"/>
                          </a:solidFill>
                          <a:latin typeface="Calibri"/>
                        </a:rPr>
                        <a:t>6,6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13614">
                <a:tc vMerge="1">
                  <a:txBody>
                    <a:bodyPr/>
                    <a:lstStyle/>
                    <a:p>
                      <a:endParaRPr lang="tr-TR"/>
                    </a:p>
                  </a:txBody>
                  <a:tcPr/>
                </a:tc>
                <a:tc>
                  <a:txBody>
                    <a:bodyPr/>
                    <a:lstStyle/>
                    <a:p>
                      <a:pPr algn="l" fontAlgn="b"/>
                      <a:r>
                        <a:rPr lang="tr-TR" sz="1800" b="0" i="0" u="none" strike="noStrike">
                          <a:solidFill>
                            <a:srgbClr val="000000"/>
                          </a:solidFill>
                          <a:latin typeface="Calibri"/>
                        </a:rPr>
                        <a:t>Jack&amp;Jones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tr-TR" sz="1800" b="0" i="0" u="none" strike="noStrike">
                          <a:solidFill>
                            <a:srgbClr val="000000"/>
                          </a:solidFill>
                          <a:latin typeface="Calibri"/>
                        </a:rPr>
                        <a:t>10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tr-TR" sz="1800" b="0" i="0" u="none" strike="noStrike" dirty="0">
                          <a:solidFill>
                            <a:srgbClr val="000000"/>
                          </a:solidFill>
                          <a:latin typeface="Calibri"/>
                        </a:rPr>
                        <a:t>6,6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893799">
                <a:tc rowSpan="3">
                  <a:txBody>
                    <a:bodyPr/>
                    <a:lstStyle/>
                    <a:p>
                      <a:pPr algn="ctr" fontAlgn="ctr"/>
                      <a:r>
                        <a:rPr lang="tr-TR" sz="1800" b="1" i="0" u="none" strike="noStrike" dirty="0">
                          <a:solidFill>
                            <a:srgbClr val="000000"/>
                          </a:solidFill>
                          <a:latin typeface="Calibri"/>
                        </a:rPr>
                        <a:t>En çok ne zaman giyim alışverişi yaptıkları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tr-TR" sz="1800" b="0" i="0" u="none" strike="noStrike">
                          <a:solidFill>
                            <a:srgbClr val="000000"/>
                          </a:solidFill>
                          <a:latin typeface="Calibri"/>
                        </a:rPr>
                        <a:t>Yeni bir kıyafete ihtiyacım olduğu zaman</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tr-TR" sz="1800" b="0" i="0" u="none" strike="noStrike">
                          <a:solidFill>
                            <a:srgbClr val="000000"/>
                          </a:solidFill>
                          <a:latin typeface="Calibri"/>
                        </a:rPr>
                        <a:t>56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tr-TR" sz="1800" b="0" i="0" u="none" strike="noStrike" dirty="0">
                          <a:solidFill>
                            <a:srgbClr val="000000"/>
                          </a:solidFill>
                          <a:latin typeface="Calibri"/>
                        </a:rPr>
                        <a:t>37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13614">
                <a:tc vMerge="1">
                  <a:txBody>
                    <a:bodyPr/>
                    <a:lstStyle/>
                    <a:p>
                      <a:endParaRPr lang="tr-TR"/>
                    </a:p>
                  </a:txBody>
                  <a:tcPr/>
                </a:tc>
                <a:tc>
                  <a:txBody>
                    <a:bodyPr/>
                    <a:lstStyle/>
                    <a:p>
                      <a:pPr algn="l" fontAlgn="b"/>
                      <a:r>
                        <a:rPr lang="tr-TR" sz="1800" b="0" i="0" u="none" strike="noStrike">
                          <a:solidFill>
                            <a:srgbClr val="000000"/>
                          </a:solidFill>
                          <a:latin typeface="Calibri"/>
                        </a:rPr>
                        <a:t>Yeni sezon zamanı</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tr-TR" sz="1800" b="0" i="0" u="none" strike="noStrike">
                          <a:solidFill>
                            <a:srgbClr val="000000"/>
                          </a:solidFill>
                          <a:latin typeface="Calibri"/>
                        </a:rPr>
                        <a:t>23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tr-TR" sz="1800" b="0" i="0" u="none" strike="noStrike" dirty="0">
                          <a:solidFill>
                            <a:srgbClr val="000000"/>
                          </a:solidFill>
                          <a:latin typeface="Calibri"/>
                        </a:rPr>
                        <a:t>17,8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13614">
                <a:tc vMerge="1">
                  <a:txBody>
                    <a:bodyPr/>
                    <a:lstStyle/>
                    <a:p>
                      <a:endParaRPr lang="tr-TR"/>
                    </a:p>
                  </a:txBody>
                  <a:tcPr/>
                </a:tc>
                <a:tc>
                  <a:txBody>
                    <a:bodyPr/>
                    <a:lstStyle/>
                    <a:p>
                      <a:pPr algn="l" fontAlgn="b"/>
                      <a:r>
                        <a:rPr lang="tr-TR" sz="1800" b="0" i="0" u="none" strike="noStrike">
                          <a:solidFill>
                            <a:srgbClr val="000000"/>
                          </a:solidFill>
                          <a:latin typeface="Calibri"/>
                        </a:rPr>
                        <a:t>Param olduğu zaman</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tr-TR" sz="1800" b="0" i="0" u="none" strike="noStrike">
                          <a:solidFill>
                            <a:srgbClr val="000000"/>
                          </a:solidFill>
                          <a:latin typeface="Calibri"/>
                        </a:rPr>
                        <a:t>18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tr-TR" sz="1800" b="0" i="0" u="none" strike="noStrike" dirty="0">
                          <a:solidFill>
                            <a:srgbClr val="000000"/>
                          </a:solidFill>
                          <a:latin typeface="Calibri"/>
                        </a:rPr>
                        <a:t>11,9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13614">
                <a:tc rowSpan="3">
                  <a:txBody>
                    <a:bodyPr/>
                    <a:lstStyle/>
                    <a:p>
                      <a:pPr algn="ctr" fontAlgn="ctr"/>
                      <a:r>
                        <a:rPr lang="tr-TR" sz="1800" b="1" i="0" u="none" strike="noStrike" dirty="0">
                          <a:solidFill>
                            <a:srgbClr val="000000"/>
                          </a:solidFill>
                          <a:latin typeface="Calibri"/>
                        </a:rPr>
                        <a:t>Tercih ettikleri dağıtım kanalı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tr-TR" sz="1800" b="0" i="0" u="none" strike="noStrike">
                          <a:solidFill>
                            <a:srgbClr val="000000"/>
                          </a:solidFill>
                          <a:latin typeface="Calibri"/>
                        </a:rPr>
                        <a:t>Mağazalar</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tr-TR" sz="1800" b="0" i="0" u="none" strike="noStrike">
                          <a:solidFill>
                            <a:srgbClr val="000000"/>
                          </a:solidFill>
                          <a:latin typeface="Calibri"/>
                        </a:rPr>
                        <a:t>108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tr-TR" sz="1800" b="0" i="0" u="none" strike="noStrike" dirty="0">
                          <a:solidFill>
                            <a:srgbClr val="000000"/>
                          </a:solidFill>
                          <a:latin typeface="Calibri"/>
                        </a:rPr>
                        <a:t>71,5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13614">
                <a:tc vMerge="1">
                  <a:txBody>
                    <a:bodyPr/>
                    <a:lstStyle/>
                    <a:p>
                      <a:endParaRPr lang="tr-TR"/>
                    </a:p>
                  </a:txBody>
                  <a:tcPr/>
                </a:tc>
                <a:tc>
                  <a:txBody>
                    <a:bodyPr/>
                    <a:lstStyle/>
                    <a:p>
                      <a:pPr algn="l" fontAlgn="b"/>
                      <a:r>
                        <a:rPr lang="tr-TR" sz="1800" b="0" i="0" u="none" strike="noStrike">
                          <a:solidFill>
                            <a:srgbClr val="000000"/>
                          </a:solidFill>
                          <a:latin typeface="Calibri"/>
                        </a:rPr>
                        <a:t>Sanal alışveriş</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tr-TR" sz="1800" b="0" i="0" u="none" strike="noStrike">
                          <a:solidFill>
                            <a:srgbClr val="000000"/>
                          </a:solidFill>
                          <a:latin typeface="Calibri"/>
                        </a:rPr>
                        <a:t>15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tr-TR" sz="1800" b="0" i="0" u="none" strike="noStrike" dirty="0">
                          <a:solidFill>
                            <a:srgbClr val="000000"/>
                          </a:solidFill>
                          <a:latin typeface="Calibri"/>
                        </a:rPr>
                        <a:t>9,9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13614">
                <a:tc vMerge="1">
                  <a:txBody>
                    <a:bodyPr/>
                    <a:lstStyle/>
                    <a:p>
                      <a:endParaRPr lang="tr-TR"/>
                    </a:p>
                  </a:txBody>
                  <a:tcPr/>
                </a:tc>
                <a:tc>
                  <a:txBody>
                    <a:bodyPr/>
                    <a:lstStyle/>
                    <a:p>
                      <a:pPr algn="l" fontAlgn="b"/>
                      <a:r>
                        <a:rPr lang="tr-TR" sz="1800" b="0" i="0" u="none" strike="noStrike">
                          <a:solidFill>
                            <a:srgbClr val="000000"/>
                          </a:solidFill>
                          <a:latin typeface="Calibri"/>
                        </a:rPr>
                        <a:t>Cep telefonu</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tr-TR" sz="1800" b="0" i="0" u="none" strike="noStrike">
                          <a:solidFill>
                            <a:srgbClr val="000000"/>
                          </a:solidFill>
                          <a:latin typeface="Calibri"/>
                        </a:rPr>
                        <a:t>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tr-TR" sz="1800" b="0" i="0" u="none" strike="noStrike" dirty="0">
                          <a:solidFill>
                            <a:srgbClr val="000000"/>
                          </a:solidFill>
                          <a:latin typeface="Calibri"/>
                        </a:rPr>
                        <a:t>2,6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a:t/>
            </a:r>
            <a:br>
              <a:rPr lang="tr-TR" dirty="0"/>
            </a:br>
            <a:endParaRPr lang="tr-TR" dirty="0"/>
          </a:p>
        </p:txBody>
      </p:sp>
      <p:sp>
        <p:nvSpPr>
          <p:cNvPr id="5" name="4 İçerik Yer Tutucusu"/>
          <p:cNvSpPr>
            <a:spLocks noGrp="1"/>
          </p:cNvSpPr>
          <p:nvPr>
            <p:ph idx="1"/>
          </p:nvPr>
        </p:nvSpPr>
        <p:spPr/>
        <p:txBody>
          <a:bodyPr/>
          <a:lstStyle/>
          <a:p>
            <a:r>
              <a:rPr lang="tr-TR" dirty="0" smtClean="0"/>
              <a:t>Medya takip davranışı </a:t>
            </a:r>
            <a:endParaRPr lang="tr-TR" dirty="0"/>
          </a:p>
        </p:txBody>
      </p:sp>
      <p:pic>
        <p:nvPicPr>
          <p:cNvPr id="1026" name="Picture 2"/>
          <p:cNvPicPr>
            <a:picLocks noChangeAspect="1" noChangeArrowheads="1"/>
          </p:cNvPicPr>
          <p:nvPr/>
        </p:nvPicPr>
        <p:blipFill>
          <a:blip r:embed="rId2" cstate="print"/>
          <a:srcRect l="14662" t="9469" r="15605" b="70844"/>
          <a:stretch>
            <a:fillRect/>
          </a:stretch>
        </p:blipFill>
        <p:spPr bwMode="auto">
          <a:xfrm>
            <a:off x="0" y="0"/>
            <a:ext cx="9144000" cy="1440160"/>
          </a:xfrm>
          <a:prstGeom prst="rect">
            <a:avLst/>
          </a:prstGeom>
          <a:noFill/>
          <a:ln w="9525">
            <a:noFill/>
            <a:miter lim="800000"/>
            <a:headEnd/>
            <a:tailEnd/>
          </a:ln>
        </p:spPr>
      </p:pic>
      <p:graphicFrame>
        <p:nvGraphicFramePr>
          <p:cNvPr id="6" name="5 Tablo"/>
          <p:cNvGraphicFramePr>
            <a:graphicFrameLocks noGrp="1"/>
          </p:cNvGraphicFramePr>
          <p:nvPr/>
        </p:nvGraphicFramePr>
        <p:xfrm>
          <a:off x="1763688" y="2332905"/>
          <a:ext cx="5969322" cy="4525095"/>
        </p:xfrm>
        <a:graphic>
          <a:graphicData uri="http://schemas.openxmlformats.org/drawingml/2006/table">
            <a:tbl>
              <a:tblPr/>
              <a:tblGrid>
                <a:gridCol w="2687296"/>
                <a:gridCol w="1167432"/>
                <a:gridCol w="1057297"/>
                <a:gridCol w="1057297"/>
              </a:tblGrid>
              <a:tr h="301673">
                <a:tc>
                  <a:txBody>
                    <a:bodyPr/>
                    <a:lstStyle/>
                    <a:p>
                      <a:pPr algn="l" fontAlgn="b"/>
                      <a:r>
                        <a:rPr lang="tr-TR" sz="1800" b="0" i="0" u="none" strike="noStrike" dirty="0">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tr-TR" sz="1800" b="1" i="0" u="none" strike="noStrike">
                          <a:solidFill>
                            <a:srgbClr val="000000"/>
                          </a:solidFill>
                          <a:latin typeface="Calibri"/>
                        </a:rPr>
                        <a:t>Ortalama</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tr-TR" sz="1800" b="1" i="0" u="none" strike="noStrike">
                          <a:solidFill>
                            <a:srgbClr val="000000"/>
                          </a:solidFill>
                          <a:latin typeface="Calibri"/>
                        </a:rPr>
                        <a:t>n</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tr-TR" sz="1800" b="1" i="0" u="none" strike="noStrike">
                          <a:solidFill>
                            <a:srgbClr val="000000"/>
                          </a:solidFill>
                          <a:latin typeface="Calibri"/>
                        </a:rPr>
                        <a:t>%</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01673">
                <a:tc>
                  <a:txBody>
                    <a:bodyPr/>
                    <a:lstStyle/>
                    <a:p>
                      <a:pPr algn="l" fontAlgn="b"/>
                      <a:r>
                        <a:rPr lang="tr-TR" sz="1800" b="1" i="0" u="none" strike="noStrike" dirty="0">
                          <a:solidFill>
                            <a:srgbClr val="000000"/>
                          </a:solidFill>
                          <a:latin typeface="Calibri"/>
                        </a:rPr>
                        <a:t>Haftalık TV izleme oranı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tr-TR" sz="1800" b="0" i="0" u="none" strike="noStrike">
                          <a:solidFill>
                            <a:srgbClr val="000000"/>
                          </a:solidFill>
                          <a:latin typeface="Calibri"/>
                        </a:rPr>
                        <a:t>11,51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tr-TR" sz="18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tr-TR" sz="18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603346">
                <a:tc>
                  <a:txBody>
                    <a:bodyPr/>
                    <a:lstStyle/>
                    <a:p>
                      <a:pPr algn="l" fontAlgn="b"/>
                      <a:r>
                        <a:rPr lang="tr-TR" sz="1800" b="1" i="0" u="none" strike="noStrike" dirty="0">
                          <a:solidFill>
                            <a:srgbClr val="000000"/>
                          </a:solidFill>
                          <a:latin typeface="Calibri"/>
                        </a:rPr>
                        <a:t>Haftalık </a:t>
                      </a:r>
                      <a:r>
                        <a:rPr lang="tr-TR" sz="1800" b="1" i="0" u="none" strike="noStrike" dirty="0" err="1">
                          <a:solidFill>
                            <a:srgbClr val="000000"/>
                          </a:solidFill>
                          <a:latin typeface="Calibri"/>
                        </a:rPr>
                        <a:t>Internette</a:t>
                      </a:r>
                      <a:r>
                        <a:rPr lang="tr-TR" sz="1800" b="1" i="0" u="none" strike="noStrike" dirty="0">
                          <a:solidFill>
                            <a:srgbClr val="000000"/>
                          </a:solidFill>
                          <a:latin typeface="Calibri"/>
                        </a:rPr>
                        <a:t> gezinme oranı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tr-TR" sz="1800" b="0" i="0" u="none" strike="noStrike" dirty="0">
                          <a:solidFill>
                            <a:srgbClr val="000000"/>
                          </a:solidFill>
                          <a:latin typeface="Calibri"/>
                        </a:rPr>
                        <a:t>19,95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tr-TR" sz="1800" b="0" i="0" u="none" strike="noStrike" dirty="0">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tr-TR" sz="18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01673">
                <a:tc>
                  <a:txBody>
                    <a:bodyPr/>
                    <a:lstStyle/>
                    <a:p>
                      <a:pPr algn="l" fontAlgn="b"/>
                      <a:r>
                        <a:rPr lang="tr-TR" sz="1800" b="1" i="0" u="none" strike="noStrike">
                          <a:solidFill>
                            <a:srgbClr val="000000"/>
                          </a:solidFill>
                          <a:latin typeface="Calibri"/>
                        </a:rPr>
                        <a:t>Sosyal medya kullanımı</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tr-TR" sz="18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tr-TR" sz="1800" b="0" i="0" u="none" strike="noStrike" dirty="0">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tr-TR" sz="18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01673">
                <a:tc>
                  <a:txBody>
                    <a:bodyPr/>
                    <a:lstStyle/>
                    <a:p>
                      <a:pPr algn="l" fontAlgn="b"/>
                      <a:r>
                        <a:rPr lang="tr-TR" sz="1800" b="0" i="0" u="none" strike="noStrike">
                          <a:solidFill>
                            <a:srgbClr val="000000"/>
                          </a:solidFill>
                          <a:latin typeface="Calibri"/>
                        </a:rPr>
                        <a:t>     Facebook</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tr-TR" sz="18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tr-TR" sz="1800" b="0" i="0" u="none" strike="noStrike">
                          <a:solidFill>
                            <a:srgbClr val="000000"/>
                          </a:solidFill>
                          <a:latin typeface="Calibri"/>
                        </a:rPr>
                        <a:t>126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tr-TR" sz="1800" b="0" i="0" u="none" strike="noStrike" dirty="0">
                          <a:solidFill>
                            <a:srgbClr val="000000"/>
                          </a:solidFill>
                          <a:latin typeface="Calibri"/>
                        </a:rPr>
                        <a:t>88,7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01673">
                <a:tc>
                  <a:txBody>
                    <a:bodyPr/>
                    <a:lstStyle/>
                    <a:p>
                      <a:pPr algn="l" fontAlgn="b"/>
                      <a:r>
                        <a:rPr lang="tr-TR" sz="1800" b="0" i="0" u="none" strike="noStrike">
                          <a:solidFill>
                            <a:srgbClr val="000000"/>
                          </a:solidFill>
                          <a:latin typeface="Calibri"/>
                        </a:rPr>
                        <a:t>     Youtube</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tr-TR" sz="18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tr-TR" sz="1800" b="0" i="0" u="none" strike="noStrike">
                          <a:solidFill>
                            <a:srgbClr val="000000"/>
                          </a:solidFill>
                          <a:latin typeface="Calibri"/>
                        </a:rPr>
                        <a:t>121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tr-TR" sz="1800" b="0" i="0" u="none" strike="noStrike" dirty="0">
                          <a:solidFill>
                            <a:srgbClr val="000000"/>
                          </a:solidFill>
                          <a:latin typeface="Calibri"/>
                        </a:rPr>
                        <a:t>85,2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01673">
                <a:tc>
                  <a:txBody>
                    <a:bodyPr/>
                    <a:lstStyle/>
                    <a:p>
                      <a:pPr algn="l" fontAlgn="b"/>
                      <a:r>
                        <a:rPr lang="tr-TR" sz="1800" b="0" i="0" u="none" strike="noStrike">
                          <a:solidFill>
                            <a:srgbClr val="000000"/>
                          </a:solidFill>
                          <a:latin typeface="Calibri"/>
                        </a:rPr>
                        <a:t>     Instagram</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tr-TR" sz="18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tr-TR" sz="1800" b="0" i="0" u="none" strike="noStrike">
                          <a:solidFill>
                            <a:srgbClr val="000000"/>
                          </a:solidFill>
                          <a:latin typeface="Calibri"/>
                        </a:rPr>
                        <a:t>48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tr-TR" sz="1800" b="0" i="0" u="none" strike="noStrike" dirty="0">
                          <a:solidFill>
                            <a:srgbClr val="000000"/>
                          </a:solidFill>
                          <a:latin typeface="Calibri"/>
                        </a:rPr>
                        <a:t>33,8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01673">
                <a:tc>
                  <a:txBody>
                    <a:bodyPr/>
                    <a:lstStyle/>
                    <a:p>
                      <a:pPr algn="l" fontAlgn="b"/>
                      <a:r>
                        <a:rPr lang="tr-TR" sz="1800" b="0" i="0" u="none" strike="noStrike">
                          <a:solidFill>
                            <a:srgbClr val="000000"/>
                          </a:solidFill>
                          <a:latin typeface="Calibri"/>
                        </a:rPr>
                        <a:t>     Twitter</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tr-TR" sz="18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tr-TR" sz="1800" b="0" i="0" u="none" strike="noStrike">
                          <a:solidFill>
                            <a:srgbClr val="000000"/>
                          </a:solidFill>
                          <a:latin typeface="Calibri"/>
                        </a:rPr>
                        <a:t>19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tr-TR" sz="1800" b="0" i="0" u="none" strike="noStrike" dirty="0">
                          <a:solidFill>
                            <a:srgbClr val="000000"/>
                          </a:solidFill>
                          <a:latin typeface="Calibri"/>
                        </a:rPr>
                        <a:t>13,4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905019">
                <a:tc>
                  <a:txBody>
                    <a:bodyPr/>
                    <a:lstStyle/>
                    <a:p>
                      <a:pPr algn="l" fontAlgn="b"/>
                      <a:r>
                        <a:rPr lang="tr-TR" sz="1800" b="1" i="0" u="none" strike="noStrike">
                          <a:solidFill>
                            <a:srgbClr val="000000"/>
                          </a:solidFill>
                          <a:latin typeface="Calibri"/>
                        </a:rPr>
                        <a:t>Moda trendlerini takip etmede kullanılan kaynaklar</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tr-TR" sz="18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tr-TR" sz="18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tr-TR" sz="1800" b="0" i="0" u="none" strike="noStrike" dirty="0">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01673">
                <a:tc>
                  <a:txBody>
                    <a:bodyPr/>
                    <a:lstStyle/>
                    <a:p>
                      <a:pPr algn="l" fontAlgn="b"/>
                      <a:r>
                        <a:rPr lang="tr-TR" sz="1800" b="0" i="0" u="none" strike="noStrike">
                          <a:solidFill>
                            <a:srgbClr val="000000"/>
                          </a:solidFill>
                          <a:latin typeface="Calibri"/>
                        </a:rPr>
                        <a:t>Internet</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tr-TR" sz="18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tr-TR" sz="1800" b="0" i="0" u="none" strike="noStrike">
                          <a:solidFill>
                            <a:srgbClr val="000000"/>
                          </a:solidFill>
                          <a:latin typeface="Calibri"/>
                        </a:rPr>
                        <a:t>54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tr-TR" sz="1800" b="0" i="0" u="none" strike="noStrike" dirty="0">
                          <a:solidFill>
                            <a:srgbClr val="000000"/>
                          </a:solidFill>
                          <a:latin typeface="Calibri"/>
                        </a:rPr>
                        <a:t>51,4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01673">
                <a:tc>
                  <a:txBody>
                    <a:bodyPr/>
                    <a:lstStyle/>
                    <a:p>
                      <a:pPr algn="l" fontAlgn="b"/>
                      <a:r>
                        <a:rPr lang="tr-TR" sz="1800" b="0" i="0" u="none" strike="noStrike">
                          <a:solidFill>
                            <a:srgbClr val="000000"/>
                          </a:solidFill>
                          <a:latin typeface="Calibri"/>
                        </a:rPr>
                        <a:t>Arkadaş</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tr-TR" sz="18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tr-TR" sz="1800" b="0" i="0" u="none" strike="noStrike">
                          <a:solidFill>
                            <a:srgbClr val="000000"/>
                          </a:solidFill>
                          <a:latin typeface="Calibri"/>
                        </a:rPr>
                        <a:t>34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tr-TR" sz="1800" b="0" i="0" u="none" strike="noStrike" dirty="0">
                          <a:solidFill>
                            <a:srgbClr val="000000"/>
                          </a:solidFill>
                          <a:latin typeface="Calibri"/>
                        </a:rPr>
                        <a:t>32,4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01673">
                <a:tc>
                  <a:txBody>
                    <a:bodyPr/>
                    <a:lstStyle/>
                    <a:p>
                      <a:pPr algn="l" fontAlgn="b"/>
                      <a:r>
                        <a:rPr lang="tr-TR" sz="1800" b="0" i="0" u="none" strike="noStrike">
                          <a:solidFill>
                            <a:srgbClr val="000000"/>
                          </a:solidFill>
                          <a:latin typeface="Calibri"/>
                        </a:rPr>
                        <a:t>Moda dergileri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tr-TR" sz="18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tr-TR" sz="1800" b="0" i="0" u="none" strike="noStrike">
                          <a:solidFill>
                            <a:srgbClr val="000000"/>
                          </a:solidFill>
                          <a:latin typeface="Calibri"/>
                        </a:rPr>
                        <a:t>12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tr-TR" sz="1800" b="0" i="0" u="none" strike="noStrike" dirty="0">
                          <a:solidFill>
                            <a:srgbClr val="000000"/>
                          </a:solidFill>
                          <a:latin typeface="Calibri"/>
                        </a:rPr>
                        <a:t>11,4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a:t/>
            </a:r>
            <a:br>
              <a:rPr lang="tr-TR" dirty="0"/>
            </a:br>
            <a:endParaRPr lang="tr-TR" dirty="0"/>
          </a:p>
        </p:txBody>
      </p:sp>
      <p:graphicFrame>
        <p:nvGraphicFramePr>
          <p:cNvPr id="6" name="5 İçerik Yer Tutucusu"/>
          <p:cNvGraphicFramePr>
            <a:graphicFrameLocks noGrp="1"/>
          </p:cNvGraphicFramePr>
          <p:nvPr>
            <p:ph idx="1"/>
          </p:nvPr>
        </p:nvGraphicFramePr>
        <p:xfrm>
          <a:off x="395536" y="2780928"/>
          <a:ext cx="8229600" cy="3337560"/>
        </p:xfrm>
        <a:graphic>
          <a:graphicData uri="http://schemas.openxmlformats.org/drawingml/2006/table">
            <a:tbl>
              <a:tblPr firstRow="1" bandRow="1">
                <a:tableStyleId>{5C22544A-7EE6-4342-B048-85BDC9FD1C3A}</a:tableStyleId>
              </a:tblPr>
              <a:tblGrid>
                <a:gridCol w="2743200"/>
                <a:gridCol w="2743200"/>
                <a:gridCol w="2743200"/>
              </a:tblGrid>
              <a:tr h="370840">
                <a:tc>
                  <a:txBody>
                    <a:bodyPr/>
                    <a:lstStyle/>
                    <a:p>
                      <a:endParaRPr lang="tr-TR" dirty="0"/>
                    </a:p>
                  </a:txBody>
                  <a:tcPr/>
                </a:tc>
                <a:tc>
                  <a:txBody>
                    <a:bodyPr/>
                    <a:lstStyle/>
                    <a:p>
                      <a:r>
                        <a:rPr lang="tr-TR" dirty="0" smtClean="0"/>
                        <a:t>En önemli etken</a:t>
                      </a:r>
                      <a:r>
                        <a:rPr lang="tr-TR" baseline="0" dirty="0" smtClean="0"/>
                        <a:t> %</a:t>
                      </a:r>
                      <a:endParaRPr lang="tr-TR" dirty="0"/>
                    </a:p>
                  </a:txBody>
                  <a:tcPr/>
                </a:tc>
                <a:tc>
                  <a:txBody>
                    <a:bodyPr/>
                    <a:lstStyle/>
                    <a:p>
                      <a:r>
                        <a:rPr lang="tr-TR" baseline="0" dirty="0" smtClean="0"/>
                        <a:t>En az önemli</a:t>
                      </a:r>
                      <a:r>
                        <a:rPr lang="tr-TR" dirty="0" smtClean="0"/>
                        <a:t>  etken</a:t>
                      </a:r>
                      <a:r>
                        <a:rPr lang="tr-TR" baseline="0" dirty="0" smtClean="0"/>
                        <a:t> %</a:t>
                      </a:r>
                      <a:endParaRPr lang="tr-TR" dirty="0"/>
                    </a:p>
                  </a:txBody>
                  <a:tcPr/>
                </a:tc>
              </a:tr>
              <a:tr h="370840">
                <a:tc>
                  <a:txBody>
                    <a:bodyPr/>
                    <a:lstStyle/>
                    <a:p>
                      <a:r>
                        <a:rPr lang="tr-TR" b="1" dirty="0" smtClean="0"/>
                        <a:t>Tasarım</a:t>
                      </a:r>
                      <a:endParaRPr lang="tr-TR" b="1" dirty="0"/>
                    </a:p>
                  </a:txBody>
                  <a:tcPr/>
                </a:tc>
                <a:tc>
                  <a:txBody>
                    <a:bodyPr/>
                    <a:lstStyle/>
                    <a:p>
                      <a:r>
                        <a:rPr lang="tr-TR" b="1" dirty="0" smtClean="0"/>
                        <a:t>31,7</a:t>
                      </a:r>
                      <a:endParaRPr lang="tr-TR" b="1" dirty="0"/>
                    </a:p>
                  </a:txBody>
                  <a:tcPr/>
                </a:tc>
                <a:tc>
                  <a:txBody>
                    <a:bodyPr/>
                    <a:lstStyle/>
                    <a:p>
                      <a:r>
                        <a:rPr lang="tr-TR" dirty="0" smtClean="0"/>
                        <a:t>6,5</a:t>
                      </a:r>
                      <a:endParaRPr lang="tr-TR" dirty="0"/>
                    </a:p>
                  </a:txBody>
                  <a:tcPr/>
                </a:tc>
              </a:tr>
              <a:tr h="370840">
                <a:tc>
                  <a:txBody>
                    <a:bodyPr/>
                    <a:lstStyle/>
                    <a:p>
                      <a:r>
                        <a:rPr lang="tr-TR" dirty="0" smtClean="0"/>
                        <a:t>Üzerimde duruşu/oturuşu</a:t>
                      </a:r>
                      <a:endParaRPr lang="tr-TR" dirty="0"/>
                    </a:p>
                  </a:txBody>
                  <a:tcPr/>
                </a:tc>
                <a:tc>
                  <a:txBody>
                    <a:bodyPr/>
                    <a:lstStyle/>
                    <a:p>
                      <a:r>
                        <a:rPr lang="tr-TR" dirty="0" smtClean="0"/>
                        <a:t>31,2</a:t>
                      </a:r>
                      <a:endParaRPr lang="tr-TR" dirty="0"/>
                    </a:p>
                  </a:txBody>
                  <a:tcPr/>
                </a:tc>
                <a:tc>
                  <a:txBody>
                    <a:bodyPr/>
                    <a:lstStyle/>
                    <a:p>
                      <a:r>
                        <a:rPr lang="tr-TR" dirty="0" smtClean="0"/>
                        <a:t>6,5</a:t>
                      </a:r>
                      <a:endParaRPr lang="tr-TR" dirty="0"/>
                    </a:p>
                  </a:txBody>
                  <a:tcPr/>
                </a:tc>
              </a:tr>
              <a:tr h="370840">
                <a:tc>
                  <a:txBody>
                    <a:bodyPr/>
                    <a:lstStyle/>
                    <a:p>
                      <a:r>
                        <a:rPr lang="tr-TR" dirty="0" smtClean="0"/>
                        <a:t>Moda olması</a:t>
                      </a:r>
                      <a:endParaRPr lang="tr-TR" dirty="0"/>
                    </a:p>
                  </a:txBody>
                  <a:tcPr/>
                </a:tc>
                <a:tc>
                  <a:txBody>
                    <a:bodyPr/>
                    <a:lstStyle/>
                    <a:p>
                      <a:r>
                        <a:rPr lang="tr-TR" dirty="0" smtClean="0"/>
                        <a:t>24,5</a:t>
                      </a:r>
                      <a:endParaRPr lang="tr-TR" dirty="0"/>
                    </a:p>
                  </a:txBody>
                  <a:tcPr/>
                </a:tc>
                <a:tc>
                  <a:txBody>
                    <a:bodyPr/>
                    <a:lstStyle/>
                    <a:p>
                      <a:r>
                        <a:rPr lang="tr-TR" dirty="0" smtClean="0"/>
                        <a:t>10,8</a:t>
                      </a:r>
                      <a:endParaRPr lang="tr-TR" dirty="0"/>
                    </a:p>
                  </a:txBody>
                  <a:tcPr/>
                </a:tc>
              </a:tr>
              <a:tr h="370840">
                <a:tc>
                  <a:txBody>
                    <a:bodyPr/>
                    <a:lstStyle/>
                    <a:p>
                      <a:r>
                        <a:rPr lang="tr-TR" dirty="0" smtClean="0"/>
                        <a:t>Kaliteli</a:t>
                      </a:r>
                      <a:r>
                        <a:rPr lang="tr-TR" baseline="0" dirty="0" smtClean="0"/>
                        <a:t> ürün </a:t>
                      </a:r>
                      <a:endParaRPr lang="tr-TR" dirty="0"/>
                    </a:p>
                  </a:txBody>
                  <a:tcPr/>
                </a:tc>
                <a:tc>
                  <a:txBody>
                    <a:bodyPr/>
                    <a:lstStyle/>
                    <a:p>
                      <a:r>
                        <a:rPr lang="tr-TR" dirty="0" smtClean="0"/>
                        <a:t>22,5</a:t>
                      </a:r>
                      <a:endParaRPr lang="tr-TR" dirty="0"/>
                    </a:p>
                  </a:txBody>
                  <a:tcPr/>
                </a:tc>
                <a:tc>
                  <a:txBody>
                    <a:bodyPr/>
                    <a:lstStyle/>
                    <a:p>
                      <a:r>
                        <a:rPr lang="tr-TR" dirty="0" smtClean="0"/>
                        <a:t>2,9</a:t>
                      </a:r>
                      <a:endParaRPr lang="tr-TR" dirty="0"/>
                    </a:p>
                  </a:txBody>
                  <a:tcPr/>
                </a:tc>
              </a:tr>
              <a:tr h="370840">
                <a:tc>
                  <a:txBody>
                    <a:bodyPr/>
                    <a:lstStyle/>
                    <a:p>
                      <a:r>
                        <a:rPr lang="tr-TR" dirty="0" smtClean="0"/>
                        <a:t>Uygun fiyat</a:t>
                      </a:r>
                      <a:endParaRPr lang="tr-TR" dirty="0"/>
                    </a:p>
                  </a:txBody>
                  <a:tcPr/>
                </a:tc>
                <a:tc>
                  <a:txBody>
                    <a:bodyPr/>
                    <a:lstStyle/>
                    <a:p>
                      <a:r>
                        <a:rPr lang="tr-TR" dirty="0" smtClean="0"/>
                        <a:t>18,1</a:t>
                      </a:r>
                      <a:endParaRPr lang="tr-TR" dirty="0"/>
                    </a:p>
                  </a:txBody>
                  <a:tcPr/>
                </a:tc>
                <a:tc>
                  <a:txBody>
                    <a:bodyPr/>
                    <a:lstStyle/>
                    <a:p>
                      <a:r>
                        <a:rPr lang="tr-TR" dirty="0" smtClean="0"/>
                        <a:t>5,8</a:t>
                      </a:r>
                      <a:endParaRPr lang="tr-TR" dirty="0"/>
                    </a:p>
                  </a:txBody>
                  <a:tcPr/>
                </a:tc>
              </a:tr>
              <a:tr h="370840">
                <a:tc>
                  <a:txBody>
                    <a:bodyPr/>
                    <a:lstStyle/>
                    <a:p>
                      <a:r>
                        <a:rPr lang="tr-TR" dirty="0" smtClean="0"/>
                        <a:t>Kumaşı</a:t>
                      </a:r>
                      <a:endParaRPr lang="tr-TR" dirty="0"/>
                    </a:p>
                  </a:txBody>
                  <a:tcPr/>
                </a:tc>
                <a:tc>
                  <a:txBody>
                    <a:bodyPr/>
                    <a:lstStyle/>
                    <a:p>
                      <a:r>
                        <a:rPr lang="tr-TR" dirty="0" smtClean="0"/>
                        <a:t>14,4</a:t>
                      </a:r>
                      <a:endParaRPr lang="tr-TR" dirty="0"/>
                    </a:p>
                  </a:txBody>
                  <a:tcPr/>
                </a:tc>
                <a:tc>
                  <a:txBody>
                    <a:bodyPr/>
                    <a:lstStyle/>
                    <a:p>
                      <a:r>
                        <a:rPr lang="tr-TR" dirty="0" smtClean="0"/>
                        <a:t>8,6</a:t>
                      </a:r>
                      <a:endParaRPr lang="tr-TR" dirty="0"/>
                    </a:p>
                  </a:txBody>
                  <a:tcPr/>
                </a:tc>
              </a:tr>
              <a:tr h="370840">
                <a:tc>
                  <a:txBody>
                    <a:bodyPr/>
                    <a:lstStyle/>
                    <a:p>
                      <a:r>
                        <a:rPr lang="tr-TR" dirty="0" smtClean="0"/>
                        <a:t>Renk</a:t>
                      </a:r>
                      <a:endParaRPr lang="tr-TR" dirty="0"/>
                    </a:p>
                  </a:txBody>
                  <a:tcPr/>
                </a:tc>
                <a:tc>
                  <a:txBody>
                    <a:bodyPr/>
                    <a:lstStyle/>
                    <a:p>
                      <a:r>
                        <a:rPr lang="tr-TR" dirty="0" smtClean="0"/>
                        <a:t>8</a:t>
                      </a:r>
                      <a:endParaRPr lang="tr-TR" dirty="0"/>
                    </a:p>
                  </a:txBody>
                  <a:tcPr/>
                </a:tc>
                <a:tc>
                  <a:txBody>
                    <a:bodyPr/>
                    <a:lstStyle/>
                    <a:p>
                      <a:r>
                        <a:rPr lang="tr-TR" dirty="0" smtClean="0"/>
                        <a:t>9,4</a:t>
                      </a:r>
                      <a:endParaRPr lang="tr-TR" dirty="0"/>
                    </a:p>
                  </a:txBody>
                  <a:tcPr/>
                </a:tc>
              </a:tr>
              <a:tr h="370840">
                <a:tc>
                  <a:txBody>
                    <a:bodyPr/>
                    <a:lstStyle/>
                    <a:p>
                      <a:r>
                        <a:rPr lang="tr-TR" b="1" smtClean="0"/>
                        <a:t>Marka</a:t>
                      </a:r>
                      <a:r>
                        <a:rPr lang="tr-TR" b="1" baseline="0" smtClean="0"/>
                        <a:t> olması</a:t>
                      </a:r>
                      <a:endParaRPr lang="tr-TR" b="1" dirty="0"/>
                    </a:p>
                  </a:txBody>
                  <a:tcPr/>
                </a:tc>
                <a:tc>
                  <a:txBody>
                    <a:bodyPr/>
                    <a:lstStyle/>
                    <a:p>
                      <a:r>
                        <a:rPr lang="tr-TR" b="1" dirty="0" smtClean="0"/>
                        <a:t>4,3</a:t>
                      </a:r>
                      <a:endParaRPr lang="tr-TR" b="1" dirty="0"/>
                    </a:p>
                  </a:txBody>
                  <a:tcPr/>
                </a:tc>
                <a:tc>
                  <a:txBody>
                    <a:bodyPr/>
                    <a:lstStyle/>
                    <a:p>
                      <a:r>
                        <a:rPr lang="tr-TR" b="1" dirty="0" smtClean="0"/>
                        <a:t>28,8</a:t>
                      </a:r>
                      <a:endParaRPr lang="tr-TR" b="1" dirty="0"/>
                    </a:p>
                  </a:txBody>
                  <a:tcPr/>
                </a:tc>
              </a:tr>
            </a:tbl>
          </a:graphicData>
        </a:graphic>
      </p:graphicFrame>
      <p:pic>
        <p:nvPicPr>
          <p:cNvPr id="1026" name="Picture 2"/>
          <p:cNvPicPr>
            <a:picLocks noChangeAspect="1" noChangeArrowheads="1"/>
          </p:cNvPicPr>
          <p:nvPr/>
        </p:nvPicPr>
        <p:blipFill>
          <a:blip r:embed="rId3" cstate="print"/>
          <a:srcRect l="14662" t="9469" r="15605" b="70844"/>
          <a:stretch>
            <a:fillRect/>
          </a:stretch>
        </p:blipFill>
        <p:spPr bwMode="auto">
          <a:xfrm>
            <a:off x="0" y="0"/>
            <a:ext cx="9144000" cy="1440160"/>
          </a:xfrm>
          <a:prstGeom prst="rect">
            <a:avLst/>
          </a:prstGeom>
          <a:noFill/>
          <a:ln w="9525">
            <a:noFill/>
            <a:miter lim="800000"/>
            <a:headEnd/>
            <a:tailEnd/>
          </a:ln>
        </p:spPr>
      </p:pic>
      <p:sp>
        <p:nvSpPr>
          <p:cNvPr id="8" name="7 Metin kutusu"/>
          <p:cNvSpPr txBox="1"/>
          <p:nvPr/>
        </p:nvSpPr>
        <p:spPr>
          <a:xfrm>
            <a:off x="899592" y="2060848"/>
            <a:ext cx="7416824" cy="523220"/>
          </a:xfrm>
          <a:prstGeom prst="rect">
            <a:avLst/>
          </a:prstGeom>
          <a:noFill/>
        </p:spPr>
        <p:txBody>
          <a:bodyPr wrap="square" rtlCol="0">
            <a:spAutoFit/>
          </a:bodyPr>
          <a:lstStyle/>
          <a:p>
            <a:r>
              <a:rPr lang="tr-TR" sz="2800" b="1" dirty="0" smtClean="0"/>
              <a:t>Giyim Tercihindeki Etkenlerin Önem Sıralaması</a:t>
            </a:r>
            <a:endParaRPr lang="tr-TR" sz="2800" b="1"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a:t/>
            </a:r>
            <a:br>
              <a:rPr lang="tr-TR" dirty="0"/>
            </a:br>
            <a:endParaRPr lang="tr-TR" dirty="0"/>
          </a:p>
        </p:txBody>
      </p:sp>
      <p:sp>
        <p:nvSpPr>
          <p:cNvPr id="5" name="4 İçerik Yer Tutucusu"/>
          <p:cNvSpPr>
            <a:spLocks noGrp="1"/>
          </p:cNvSpPr>
          <p:nvPr>
            <p:ph idx="1"/>
          </p:nvPr>
        </p:nvSpPr>
        <p:spPr/>
        <p:txBody>
          <a:bodyPr>
            <a:normAutofit fontScale="77500" lnSpcReduction="20000"/>
          </a:bodyPr>
          <a:lstStyle/>
          <a:p>
            <a:r>
              <a:rPr lang="tr-TR" b="1" dirty="0" smtClean="0"/>
              <a:t>Hipotezler:</a:t>
            </a:r>
          </a:p>
          <a:p>
            <a:pPr>
              <a:buNone/>
            </a:pPr>
            <a:r>
              <a:rPr lang="tr-TR" dirty="0" smtClean="0"/>
              <a:t>Ho1a: Almanya’da yaşayan Türk ve Alman gençlerinin </a:t>
            </a:r>
            <a:r>
              <a:rPr lang="tr-TR" u="sng" dirty="0" smtClean="0"/>
              <a:t>toplumsal </a:t>
            </a:r>
            <a:r>
              <a:rPr lang="tr-TR" u="sng" dirty="0" err="1" smtClean="0"/>
              <a:t>kabula</a:t>
            </a:r>
            <a:r>
              <a:rPr lang="tr-TR" u="sng" dirty="0" smtClean="0"/>
              <a:t> dayalı giyim motivasyonu </a:t>
            </a:r>
            <a:r>
              <a:rPr lang="tr-TR" dirty="0" smtClean="0"/>
              <a:t>benzerlik göstermektedir. </a:t>
            </a:r>
          </a:p>
          <a:p>
            <a:pPr>
              <a:buNone/>
            </a:pPr>
            <a:r>
              <a:rPr lang="tr-TR" dirty="0" smtClean="0"/>
              <a:t>Ho1b: Almanya’da yaşayan Türk ve Alman gençlerinin </a:t>
            </a:r>
            <a:r>
              <a:rPr lang="tr-TR" u="sng" dirty="0" smtClean="0"/>
              <a:t>eğlenmeye dayalı giyim motivasyonu </a:t>
            </a:r>
            <a:r>
              <a:rPr lang="tr-TR" dirty="0" smtClean="0"/>
              <a:t>benzerlik göstermektedir. </a:t>
            </a:r>
          </a:p>
          <a:p>
            <a:pPr>
              <a:buNone/>
            </a:pPr>
            <a:r>
              <a:rPr lang="tr-TR" dirty="0" smtClean="0"/>
              <a:t>Ho1c: Almanya’da yaşayan Türk ve Alman gençlerinin </a:t>
            </a:r>
            <a:r>
              <a:rPr lang="tr-TR" u="sng" dirty="0" smtClean="0"/>
              <a:t>takdir edilmeye dayalı giyim motivasyonu</a:t>
            </a:r>
            <a:r>
              <a:rPr lang="tr-TR" dirty="0" smtClean="0"/>
              <a:t> benzerlik göstermektedir. </a:t>
            </a:r>
          </a:p>
          <a:p>
            <a:pPr>
              <a:buNone/>
            </a:pPr>
            <a:r>
              <a:rPr lang="tr-TR" dirty="0" smtClean="0"/>
              <a:t>Ho1d: Almanya’da yaşayan Türk ve Alman gençlerinin </a:t>
            </a:r>
            <a:r>
              <a:rPr lang="tr-TR" u="sng" dirty="0" smtClean="0"/>
              <a:t>imaj yansıtmaya dayalı giyim motivasyonu</a:t>
            </a:r>
            <a:r>
              <a:rPr lang="tr-TR" dirty="0" smtClean="0"/>
              <a:t> benzerlik göstermektedir. </a:t>
            </a:r>
          </a:p>
          <a:p>
            <a:pPr>
              <a:buNone/>
            </a:pPr>
            <a:endParaRPr lang="tr-TR" dirty="0" smtClean="0"/>
          </a:p>
          <a:p>
            <a:pPr>
              <a:buNone/>
            </a:pPr>
            <a:endParaRPr lang="tr-TR" dirty="0" smtClean="0"/>
          </a:p>
          <a:p>
            <a:pPr>
              <a:buNone/>
            </a:pPr>
            <a:endParaRPr lang="tr-TR" dirty="0"/>
          </a:p>
        </p:txBody>
      </p:sp>
      <p:pic>
        <p:nvPicPr>
          <p:cNvPr id="1026" name="Picture 2"/>
          <p:cNvPicPr>
            <a:picLocks noChangeAspect="1" noChangeArrowheads="1"/>
          </p:cNvPicPr>
          <p:nvPr/>
        </p:nvPicPr>
        <p:blipFill>
          <a:blip r:embed="rId3" cstate="print"/>
          <a:srcRect l="14662" t="9469" r="15605" b="70844"/>
          <a:stretch>
            <a:fillRect/>
          </a:stretch>
        </p:blipFill>
        <p:spPr bwMode="auto">
          <a:xfrm>
            <a:off x="0" y="0"/>
            <a:ext cx="9144000" cy="144016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a:t/>
            </a:r>
            <a:br>
              <a:rPr lang="tr-TR" dirty="0"/>
            </a:br>
            <a:endParaRPr lang="tr-TR" dirty="0"/>
          </a:p>
        </p:txBody>
      </p:sp>
      <p:sp>
        <p:nvSpPr>
          <p:cNvPr id="5" name="4 İçerik Yer Tutucusu"/>
          <p:cNvSpPr>
            <a:spLocks noGrp="1"/>
          </p:cNvSpPr>
          <p:nvPr>
            <p:ph idx="1"/>
          </p:nvPr>
        </p:nvSpPr>
        <p:spPr>
          <a:xfrm>
            <a:off x="457200" y="1600200"/>
            <a:ext cx="8229600" cy="5257800"/>
          </a:xfrm>
        </p:spPr>
        <p:txBody>
          <a:bodyPr>
            <a:normAutofit fontScale="85000" lnSpcReduction="10000"/>
          </a:bodyPr>
          <a:lstStyle/>
          <a:p>
            <a:r>
              <a:rPr lang="tr-TR" b="1" dirty="0" smtClean="0"/>
              <a:t>Hipotezler:</a:t>
            </a:r>
          </a:p>
          <a:p>
            <a:pPr>
              <a:lnSpc>
                <a:spcPct val="120000"/>
              </a:lnSpc>
              <a:buNone/>
            </a:pPr>
            <a:r>
              <a:rPr lang="tr-TR" dirty="0" smtClean="0"/>
              <a:t>Ho2: Almanya’da yaşayan Türk ve Alman gençlerinin </a:t>
            </a:r>
            <a:r>
              <a:rPr lang="tr-TR" u="sng" dirty="0" smtClean="0"/>
              <a:t>marka duyarlılığı </a:t>
            </a:r>
            <a:r>
              <a:rPr lang="tr-TR" dirty="0" smtClean="0"/>
              <a:t>seviyesi benzerlik göstermektedir. </a:t>
            </a:r>
          </a:p>
          <a:p>
            <a:pPr>
              <a:lnSpc>
                <a:spcPct val="120000"/>
              </a:lnSpc>
              <a:buNone/>
            </a:pPr>
            <a:r>
              <a:rPr lang="tr-TR" dirty="0" smtClean="0"/>
              <a:t>Ho3: Almanya’da yaşayan Türk ve Alman gençlerinin </a:t>
            </a:r>
            <a:r>
              <a:rPr lang="tr-TR" u="sng" dirty="0" smtClean="0"/>
              <a:t>moda yenilikçiliği </a:t>
            </a:r>
            <a:r>
              <a:rPr lang="tr-TR" dirty="0" smtClean="0"/>
              <a:t>seviyesi benzerlik göstermektedir. </a:t>
            </a:r>
          </a:p>
          <a:p>
            <a:pPr>
              <a:lnSpc>
                <a:spcPct val="120000"/>
              </a:lnSpc>
              <a:buNone/>
            </a:pPr>
            <a:r>
              <a:rPr lang="tr-TR" dirty="0" smtClean="0"/>
              <a:t>Ho4: Almanya’da yaşayan Türk ve Alman gençlerinin </a:t>
            </a:r>
            <a:r>
              <a:rPr lang="tr-TR" u="sng" dirty="0" smtClean="0"/>
              <a:t>fikir liderliği </a:t>
            </a:r>
            <a:r>
              <a:rPr lang="tr-TR" dirty="0" smtClean="0"/>
              <a:t>seviyesi benzerlik göstermektedir. </a:t>
            </a:r>
          </a:p>
          <a:p>
            <a:pPr>
              <a:lnSpc>
                <a:spcPct val="120000"/>
              </a:lnSpc>
              <a:buNone/>
            </a:pPr>
            <a:r>
              <a:rPr lang="tr-TR" dirty="0" smtClean="0"/>
              <a:t>Ho5: Almanya’da yaşayan Türk ve Alman gençlerinin </a:t>
            </a:r>
            <a:r>
              <a:rPr lang="tr-TR" u="sng" dirty="0" smtClean="0"/>
              <a:t>moda </a:t>
            </a:r>
            <a:r>
              <a:rPr lang="tr-TR" u="sng" dirty="0" err="1" smtClean="0"/>
              <a:t>ilgilenimi</a:t>
            </a:r>
            <a:r>
              <a:rPr lang="tr-TR" u="sng" dirty="0" smtClean="0"/>
              <a:t> </a:t>
            </a:r>
            <a:r>
              <a:rPr lang="tr-TR" dirty="0" smtClean="0"/>
              <a:t>seviyesi</a:t>
            </a:r>
            <a:r>
              <a:rPr lang="tr-TR" u="sng" dirty="0" smtClean="0"/>
              <a:t> </a:t>
            </a:r>
            <a:r>
              <a:rPr lang="tr-TR" dirty="0" smtClean="0"/>
              <a:t>benzerlik göstermektedir.</a:t>
            </a:r>
          </a:p>
          <a:p>
            <a:pPr>
              <a:buNone/>
            </a:pPr>
            <a:endParaRPr lang="tr-TR" dirty="0" smtClean="0"/>
          </a:p>
          <a:p>
            <a:pPr>
              <a:buNone/>
            </a:pPr>
            <a:endParaRPr lang="tr-TR" dirty="0" smtClean="0"/>
          </a:p>
          <a:p>
            <a:pPr>
              <a:buNone/>
            </a:pPr>
            <a:endParaRPr lang="tr-TR" dirty="0" smtClean="0"/>
          </a:p>
          <a:p>
            <a:pPr>
              <a:buNone/>
            </a:pPr>
            <a:endParaRPr lang="tr-TR" dirty="0"/>
          </a:p>
        </p:txBody>
      </p:sp>
      <p:pic>
        <p:nvPicPr>
          <p:cNvPr id="1026" name="Picture 2"/>
          <p:cNvPicPr>
            <a:picLocks noChangeAspect="1" noChangeArrowheads="1"/>
          </p:cNvPicPr>
          <p:nvPr/>
        </p:nvPicPr>
        <p:blipFill>
          <a:blip r:embed="rId2" cstate="print"/>
          <a:srcRect l="14662" t="9469" r="15605" b="70844"/>
          <a:stretch>
            <a:fillRect/>
          </a:stretch>
        </p:blipFill>
        <p:spPr bwMode="auto">
          <a:xfrm>
            <a:off x="0" y="0"/>
            <a:ext cx="9144000" cy="144016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a:t/>
            </a:r>
            <a:br>
              <a:rPr lang="tr-TR" dirty="0"/>
            </a:br>
            <a:endParaRPr lang="tr-TR" dirty="0"/>
          </a:p>
        </p:txBody>
      </p:sp>
      <p:sp>
        <p:nvSpPr>
          <p:cNvPr id="5" name="4 İçerik Yer Tutucusu"/>
          <p:cNvSpPr>
            <a:spLocks noGrp="1"/>
          </p:cNvSpPr>
          <p:nvPr>
            <p:ph idx="1"/>
          </p:nvPr>
        </p:nvSpPr>
        <p:spPr/>
        <p:txBody>
          <a:bodyPr>
            <a:normAutofit lnSpcReduction="10000"/>
          </a:bodyPr>
          <a:lstStyle/>
          <a:p>
            <a:pPr algn="ctr">
              <a:buNone/>
            </a:pPr>
            <a:r>
              <a:rPr lang="tr-TR" b="1" dirty="0" smtClean="0">
                <a:solidFill>
                  <a:schemeClr val="accent1"/>
                </a:solidFill>
              </a:rPr>
              <a:t>Sunum Özeti</a:t>
            </a:r>
          </a:p>
          <a:p>
            <a:r>
              <a:rPr lang="tr-TR" dirty="0" smtClean="0"/>
              <a:t>Araştırmanın Amacı</a:t>
            </a:r>
          </a:p>
          <a:p>
            <a:r>
              <a:rPr lang="tr-TR" dirty="0" smtClean="0"/>
              <a:t>Yazın Taraması</a:t>
            </a:r>
          </a:p>
          <a:p>
            <a:r>
              <a:rPr lang="tr-TR" dirty="0" smtClean="0"/>
              <a:t>Araştırmanın Yöntemi</a:t>
            </a:r>
          </a:p>
          <a:p>
            <a:pPr lvl="1"/>
            <a:r>
              <a:rPr lang="tr-TR" dirty="0" smtClean="0"/>
              <a:t>Veri toplama yöntemi</a:t>
            </a:r>
          </a:p>
          <a:p>
            <a:pPr lvl="1"/>
            <a:r>
              <a:rPr lang="tr-TR" dirty="0" smtClean="0"/>
              <a:t>Örneklem </a:t>
            </a:r>
          </a:p>
          <a:p>
            <a:r>
              <a:rPr lang="tr-TR" dirty="0" smtClean="0"/>
              <a:t>Bulgular</a:t>
            </a:r>
          </a:p>
          <a:p>
            <a:r>
              <a:rPr lang="tr-TR" dirty="0" smtClean="0"/>
              <a:t>Sonuç ve Değerlendirme</a:t>
            </a:r>
          </a:p>
          <a:p>
            <a:pPr>
              <a:buNone/>
            </a:pPr>
            <a:endParaRPr lang="tr-TR" dirty="0"/>
          </a:p>
        </p:txBody>
      </p:sp>
      <p:pic>
        <p:nvPicPr>
          <p:cNvPr id="1026" name="Picture 2"/>
          <p:cNvPicPr>
            <a:picLocks noChangeAspect="1" noChangeArrowheads="1"/>
          </p:cNvPicPr>
          <p:nvPr/>
        </p:nvPicPr>
        <p:blipFill>
          <a:blip r:embed="rId2" cstate="print"/>
          <a:srcRect l="14662" t="9469" r="15605" b="70844"/>
          <a:stretch>
            <a:fillRect/>
          </a:stretch>
        </p:blipFill>
        <p:spPr bwMode="auto">
          <a:xfrm>
            <a:off x="0" y="0"/>
            <a:ext cx="9144000" cy="144016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a:t/>
            </a:r>
            <a:br>
              <a:rPr lang="tr-TR" dirty="0"/>
            </a:br>
            <a:endParaRPr lang="tr-TR" dirty="0"/>
          </a:p>
        </p:txBody>
      </p:sp>
      <p:sp>
        <p:nvSpPr>
          <p:cNvPr id="5" name="4 İçerik Yer Tutucusu"/>
          <p:cNvSpPr>
            <a:spLocks noGrp="1"/>
          </p:cNvSpPr>
          <p:nvPr>
            <p:ph idx="1"/>
          </p:nvPr>
        </p:nvSpPr>
        <p:spPr/>
        <p:txBody>
          <a:bodyPr/>
          <a:lstStyle/>
          <a:p>
            <a:r>
              <a:rPr lang="tr-TR" dirty="0" smtClean="0"/>
              <a:t>Uyruk </a:t>
            </a:r>
          </a:p>
          <a:p>
            <a:pPr>
              <a:buNone/>
            </a:pPr>
            <a:r>
              <a:rPr lang="tr-TR" dirty="0" smtClean="0"/>
              <a:t>bazında </a:t>
            </a:r>
          </a:p>
          <a:p>
            <a:pPr>
              <a:buNone/>
            </a:pPr>
            <a:r>
              <a:rPr lang="tr-TR" dirty="0" smtClean="0"/>
              <a:t>bulgular</a:t>
            </a:r>
            <a:endParaRPr lang="tr-TR" dirty="0"/>
          </a:p>
        </p:txBody>
      </p:sp>
      <p:pic>
        <p:nvPicPr>
          <p:cNvPr id="1026" name="Picture 2"/>
          <p:cNvPicPr>
            <a:picLocks noChangeAspect="1" noChangeArrowheads="1"/>
          </p:cNvPicPr>
          <p:nvPr/>
        </p:nvPicPr>
        <p:blipFill>
          <a:blip r:embed="rId3" cstate="print"/>
          <a:srcRect l="14662" t="9469" r="15605" b="70844"/>
          <a:stretch>
            <a:fillRect/>
          </a:stretch>
        </p:blipFill>
        <p:spPr bwMode="auto">
          <a:xfrm>
            <a:off x="0" y="0"/>
            <a:ext cx="9144000" cy="1440160"/>
          </a:xfrm>
          <a:prstGeom prst="rect">
            <a:avLst/>
          </a:prstGeom>
          <a:noFill/>
          <a:ln w="9525">
            <a:noFill/>
            <a:miter lim="800000"/>
            <a:headEnd/>
            <a:tailEnd/>
          </a:ln>
        </p:spPr>
      </p:pic>
      <p:graphicFrame>
        <p:nvGraphicFramePr>
          <p:cNvPr id="7" name="6 Tablo"/>
          <p:cNvGraphicFramePr>
            <a:graphicFrameLocks noGrp="1"/>
          </p:cNvGraphicFramePr>
          <p:nvPr/>
        </p:nvGraphicFramePr>
        <p:xfrm>
          <a:off x="2432050" y="1462087"/>
          <a:ext cx="6711951" cy="4873301"/>
        </p:xfrm>
        <a:graphic>
          <a:graphicData uri="http://schemas.openxmlformats.org/drawingml/2006/table">
            <a:tbl>
              <a:tblPr/>
              <a:tblGrid>
                <a:gridCol w="1832342"/>
                <a:gridCol w="956005"/>
                <a:gridCol w="956005"/>
                <a:gridCol w="956005"/>
                <a:gridCol w="1055589"/>
                <a:gridCol w="956005"/>
              </a:tblGrid>
              <a:tr h="261303">
                <a:tc>
                  <a:txBody>
                    <a:bodyPr/>
                    <a:lstStyle/>
                    <a:p>
                      <a:pPr algn="ctr" fontAlgn="ctr"/>
                      <a:r>
                        <a:rPr lang="tr-TR" sz="1400" b="1" i="0" u="none" strike="noStrike" dirty="0">
                          <a:solidFill>
                            <a:srgbClr val="000000"/>
                          </a:solidFill>
                          <a:latin typeface="Arial"/>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tr-TR" sz="1400" b="1" i="0" u="none" strike="noStrike" dirty="0" smtClean="0">
                          <a:solidFill>
                            <a:srgbClr val="000000"/>
                          </a:solidFill>
                          <a:latin typeface="Arial"/>
                        </a:rPr>
                        <a:t>Uyruk</a:t>
                      </a:r>
                      <a:endParaRPr lang="tr-TR" sz="1400" b="1" i="0" u="none" strike="noStrike" dirty="0">
                        <a:solidFill>
                          <a:srgbClr val="000000"/>
                        </a:solidFill>
                        <a:latin typeface="Arial"/>
                      </a:endParaRP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tr-TR" sz="1400" b="1" i="0" u="none" strike="noStrike">
                          <a:solidFill>
                            <a:srgbClr val="000000"/>
                          </a:solidFill>
                          <a:latin typeface="Arial"/>
                        </a:rPr>
                        <a:t>n</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tr-TR" sz="1400" b="1" i="0" u="none" strike="noStrike">
                          <a:solidFill>
                            <a:srgbClr val="000000"/>
                          </a:solidFill>
                          <a:latin typeface="Arial"/>
                        </a:rPr>
                        <a:t>Ortalama</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tr-TR" sz="1400" b="1" i="0" u="none" strike="noStrike">
                          <a:solidFill>
                            <a:srgbClr val="000000"/>
                          </a:solidFill>
                          <a:latin typeface="Arial"/>
                        </a:rPr>
                        <a:t>Std.Sapma</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tr-TR" sz="1400" b="1" i="0" u="none" strike="noStrike" dirty="0" smtClean="0">
                          <a:solidFill>
                            <a:srgbClr val="000000"/>
                          </a:solidFill>
                          <a:latin typeface="Arial"/>
                        </a:rPr>
                        <a:t>P</a:t>
                      </a:r>
                      <a:endParaRPr lang="tr-TR" sz="1400" b="1" i="0" u="none" strike="noStrike" dirty="0">
                        <a:solidFill>
                          <a:srgbClr val="000000"/>
                        </a:solidFill>
                        <a:latin typeface="Arial"/>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431150">
                <a:tc>
                  <a:txBody>
                    <a:bodyPr/>
                    <a:lstStyle/>
                    <a:p>
                      <a:pPr algn="ctr" fontAlgn="ctr"/>
                      <a:r>
                        <a:rPr lang="tr-TR" sz="1400" b="1" i="0" u="none" strike="noStrike" dirty="0">
                          <a:solidFill>
                            <a:srgbClr val="000000"/>
                          </a:solidFill>
                          <a:latin typeface="Arial"/>
                        </a:rPr>
                        <a:t>Giyim Motivasyonu</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tr-TR" sz="1400" b="1" i="0" u="none" strike="noStrike">
                          <a:solidFill>
                            <a:srgbClr val="000000"/>
                          </a:solidFill>
                          <a:latin typeface="Arial"/>
                        </a:rPr>
                        <a:t>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tr-TR" sz="1400" b="1" i="0" u="none" strike="noStrike">
                          <a:solidFill>
                            <a:srgbClr val="000000"/>
                          </a:solidFill>
                          <a:latin typeface="Arial"/>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tr-TR" sz="1400" b="1" i="0" u="none" strike="noStrike">
                          <a:solidFill>
                            <a:srgbClr val="000000"/>
                          </a:solidFill>
                          <a:latin typeface="Arial"/>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tr-TR" sz="1400" b="1" i="0" u="none" strike="noStrike">
                          <a:solidFill>
                            <a:srgbClr val="000000"/>
                          </a:solidFill>
                          <a:latin typeface="Arial"/>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tr-TR" sz="1400" b="1" i="0" u="none" strike="noStrike">
                          <a:solidFill>
                            <a:srgbClr val="000000"/>
                          </a:solidFill>
                          <a:latin typeface="Arial"/>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61303">
                <a:tc rowSpan="2">
                  <a:txBody>
                    <a:bodyPr/>
                    <a:lstStyle/>
                    <a:p>
                      <a:pPr algn="l" fontAlgn="ctr"/>
                      <a:r>
                        <a:rPr lang="tr-TR" sz="1400" b="0" i="0" u="none" strike="noStrike" dirty="0">
                          <a:solidFill>
                            <a:srgbClr val="000000"/>
                          </a:solidFill>
                          <a:latin typeface="Arial"/>
                        </a:rPr>
                        <a:t>Toplumsal Kabul</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tr-TR" sz="1400" b="0" i="0" u="none" strike="noStrike">
                          <a:solidFill>
                            <a:srgbClr val="000000"/>
                          </a:solidFill>
                          <a:latin typeface="Arial"/>
                        </a:rPr>
                        <a:t>Türk</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tr-TR" sz="1400" b="0" i="0" u="none" strike="noStrike">
                          <a:solidFill>
                            <a:srgbClr val="000000"/>
                          </a:solidFill>
                          <a:latin typeface="Arial"/>
                        </a:rPr>
                        <a:t>30</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tr-TR" sz="1400" b="0" i="0" u="none" strike="noStrike">
                          <a:solidFill>
                            <a:srgbClr val="000000"/>
                          </a:solidFill>
                          <a:latin typeface="Arial"/>
                        </a:rPr>
                        <a:t>2,9460</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tr-TR" sz="1400" b="0" i="0" u="none" strike="noStrike">
                          <a:solidFill>
                            <a:srgbClr val="000000"/>
                          </a:solidFill>
                          <a:latin typeface="Arial"/>
                        </a:rPr>
                        <a:t>,65277</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algn="ctr" fontAlgn="t"/>
                      <a:r>
                        <a:rPr lang="tr-TR" sz="1400" b="0" i="0" u="none" strike="noStrike">
                          <a:solidFill>
                            <a:srgbClr val="000000"/>
                          </a:solidFill>
                          <a:latin typeface="Arial"/>
                        </a:rPr>
                        <a:t>0,908</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61303">
                <a:tc vMerge="1">
                  <a:txBody>
                    <a:bodyPr/>
                    <a:lstStyle/>
                    <a:p>
                      <a:endParaRPr lang="tr-TR"/>
                    </a:p>
                  </a:txBody>
                  <a:tcPr/>
                </a:tc>
                <a:tc>
                  <a:txBody>
                    <a:bodyPr/>
                    <a:lstStyle/>
                    <a:p>
                      <a:pPr algn="l" fontAlgn="t"/>
                      <a:r>
                        <a:rPr lang="tr-TR" sz="1400" b="0" i="0" u="none" strike="noStrike" dirty="0">
                          <a:solidFill>
                            <a:srgbClr val="000000"/>
                          </a:solidFill>
                          <a:latin typeface="Arial"/>
                        </a:rPr>
                        <a:t>Alman</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tr-TR" sz="1400" b="0" i="0" u="none" strike="noStrike">
                          <a:solidFill>
                            <a:srgbClr val="000000"/>
                          </a:solidFill>
                          <a:latin typeface="Arial"/>
                        </a:rPr>
                        <a:t>120</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tr-TR" sz="1400" b="0" i="0" u="none" strike="noStrike">
                          <a:solidFill>
                            <a:srgbClr val="000000"/>
                          </a:solidFill>
                          <a:latin typeface="Arial"/>
                        </a:rPr>
                        <a:t>2,9312</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tr-TR" sz="1400" b="0" i="0" u="none" strike="noStrike">
                          <a:solidFill>
                            <a:srgbClr val="000000"/>
                          </a:solidFill>
                          <a:latin typeface="Arial"/>
                        </a:rPr>
                        <a:t>,62500</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endParaRPr lang="tr-TR"/>
                    </a:p>
                  </a:txBody>
                  <a:tcPr/>
                </a:tc>
              </a:tr>
              <a:tr h="261303">
                <a:tc rowSpan="2">
                  <a:txBody>
                    <a:bodyPr/>
                    <a:lstStyle/>
                    <a:p>
                      <a:pPr algn="l" fontAlgn="ctr"/>
                      <a:r>
                        <a:rPr lang="tr-TR" sz="1400" b="0" i="0" u="none" strike="noStrike" dirty="0">
                          <a:solidFill>
                            <a:schemeClr val="tx1"/>
                          </a:solidFill>
                          <a:latin typeface="Arial"/>
                        </a:rPr>
                        <a:t>Eğlenme</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tr-TR" sz="1400" b="0" i="0" u="none" strike="noStrike" dirty="0">
                          <a:solidFill>
                            <a:srgbClr val="000000"/>
                          </a:solidFill>
                          <a:latin typeface="Arial"/>
                        </a:rPr>
                        <a:t>Türk</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tr-TR" sz="1400" b="0" i="0" u="none" strike="noStrike">
                          <a:solidFill>
                            <a:srgbClr val="000000"/>
                          </a:solidFill>
                          <a:latin typeface="Arial"/>
                        </a:rPr>
                        <a:t>30</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tr-TR" sz="1400" b="0" i="0" u="none" strike="noStrike" dirty="0">
                          <a:solidFill>
                            <a:schemeClr val="tx1"/>
                          </a:solidFill>
                          <a:latin typeface="Arial"/>
                        </a:rPr>
                        <a:t>3,7600</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tr-TR" sz="1400" b="0" i="0" u="none" strike="noStrike">
                          <a:solidFill>
                            <a:srgbClr val="000000"/>
                          </a:solidFill>
                          <a:latin typeface="Arial"/>
                        </a:rPr>
                        <a:t>,82779</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algn="ctr" fontAlgn="t"/>
                      <a:r>
                        <a:rPr lang="tr-TR" sz="1400" b="0" i="0" u="none" strike="noStrike">
                          <a:solidFill>
                            <a:srgbClr val="000000"/>
                          </a:solidFill>
                          <a:latin typeface="Arial"/>
                        </a:rPr>
                        <a:t>0,413</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61303">
                <a:tc vMerge="1">
                  <a:txBody>
                    <a:bodyPr/>
                    <a:lstStyle/>
                    <a:p>
                      <a:endParaRPr lang="tr-TR"/>
                    </a:p>
                  </a:txBody>
                  <a:tcPr/>
                </a:tc>
                <a:tc>
                  <a:txBody>
                    <a:bodyPr/>
                    <a:lstStyle/>
                    <a:p>
                      <a:pPr algn="l" fontAlgn="t"/>
                      <a:r>
                        <a:rPr lang="tr-TR" sz="1400" b="0" i="0" u="none" strike="noStrike" dirty="0">
                          <a:solidFill>
                            <a:srgbClr val="000000"/>
                          </a:solidFill>
                          <a:latin typeface="Arial"/>
                        </a:rPr>
                        <a:t>Alman</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tr-TR" sz="1400" b="0" i="0" u="none" strike="noStrike" dirty="0">
                          <a:solidFill>
                            <a:srgbClr val="000000"/>
                          </a:solidFill>
                          <a:latin typeface="Arial"/>
                        </a:rPr>
                        <a:t>120</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tr-TR" sz="1400" b="0" i="0" u="none" strike="noStrike" dirty="0">
                          <a:solidFill>
                            <a:schemeClr val="tx1"/>
                          </a:solidFill>
                          <a:latin typeface="Arial"/>
                        </a:rPr>
                        <a:t>3,6163</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tr-TR" sz="1400" b="0" i="0" u="none" strike="noStrike">
                          <a:solidFill>
                            <a:srgbClr val="000000"/>
                          </a:solidFill>
                          <a:latin typeface="Arial"/>
                        </a:rPr>
                        <a:t>,86540</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endParaRPr lang="tr-TR"/>
                    </a:p>
                  </a:txBody>
                  <a:tcPr/>
                </a:tc>
              </a:tr>
              <a:tr h="261303">
                <a:tc rowSpan="2">
                  <a:txBody>
                    <a:bodyPr/>
                    <a:lstStyle/>
                    <a:p>
                      <a:pPr algn="l" fontAlgn="ctr"/>
                      <a:r>
                        <a:rPr lang="tr-TR" sz="1400" b="0" i="0" u="none" strike="noStrike">
                          <a:solidFill>
                            <a:srgbClr val="000000"/>
                          </a:solidFill>
                          <a:latin typeface="Arial"/>
                        </a:rPr>
                        <a:t>Takdir Edilme</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tr-TR" sz="1400" b="0" i="0" u="none" strike="noStrike">
                          <a:solidFill>
                            <a:srgbClr val="000000"/>
                          </a:solidFill>
                          <a:latin typeface="Arial"/>
                        </a:rPr>
                        <a:t>Türk</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tr-TR" sz="1400" b="0" i="0" u="none" strike="noStrike" dirty="0">
                          <a:solidFill>
                            <a:srgbClr val="000000"/>
                          </a:solidFill>
                          <a:latin typeface="Arial"/>
                        </a:rPr>
                        <a:t>30</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tr-TR" sz="1400" b="0" i="0" u="none" strike="noStrike" dirty="0">
                          <a:solidFill>
                            <a:schemeClr val="tx1"/>
                          </a:solidFill>
                          <a:latin typeface="Arial"/>
                        </a:rPr>
                        <a:t>3,0167</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tr-TR" sz="1400" b="0" i="0" u="none" strike="noStrike">
                          <a:solidFill>
                            <a:srgbClr val="000000"/>
                          </a:solidFill>
                          <a:latin typeface="Arial"/>
                        </a:rPr>
                        <a:t>,78492</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algn="ctr" fontAlgn="t"/>
                      <a:r>
                        <a:rPr lang="tr-TR" sz="1400" b="0" i="0" u="none" strike="noStrike">
                          <a:solidFill>
                            <a:srgbClr val="000000"/>
                          </a:solidFill>
                          <a:latin typeface="Arial"/>
                        </a:rPr>
                        <a:t>0,656</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61303">
                <a:tc vMerge="1">
                  <a:txBody>
                    <a:bodyPr/>
                    <a:lstStyle/>
                    <a:p>
                      <a:endParaRPr lang="tr-TR"/>
                    </a:p>
                  </a:txBody>
                  <a:tcPr/>
                </a:tc>
                <a:tc>
                  <a:txBody>
                    <a:bodyPr/>
                    <a:lstStyle/>
                    <a:p>
                      <a:pPr algn="l" fontAlgn="t"/>
                      <a:r>
                        <a:rPr lang="tr-TR" sz="1400" b="0" i="0" u="none" strike="noStrike">
                          <a:solidFill>
                            <a:srgbClr val="000000"/>
                          </a:solidFill>
                          <a:latin typeface="Arial"/>
                        </a:rPr>
                        <a:t>Alman</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tr-TR" sz="1400" b="0" i="0" u="none" strike="noStrike">
                          <a:solidFill>
                            <a:srgbClr val="000000"/>
                          </a:solidFill>
                          <a:latin typeface="Arial"/>
                        </a:rPr>
                        <a:t>120</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tr-TR" sz="1400" b="0" i="0" u="none" strike="noStrike" dirty="0">
                          <a:solidFill>
                            <a:schemeClr val="tx1"/>
                          </a:solidFill>
                          <a:latin typeface="Arial"/>
                        </a:rPr>
                        <a:t>2,9451</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tr-TR" sz="1400" b="0" i="0" u="none" strike="noStrike">
                          <a:solidFill>
                            <a:srgbClr val="000000"/>
                          </a:solidFill>
                          <a:latin typeface="Arial"/>
                        </a:rPr>
                        <a:t>,78542</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endParaRPr lang="tr-TR"/>
                    </a:p>
                  </a:txBody>
                  <a:tcPr/>
                </a:tc>
              </a:tr>
              <a:tr h="261303">
                <a:tc rowSpan="2">
                  <a:txBody>
                    <a:bodyPr/>
                    <a:lstStyle/>
                    <a:p>
                      <a:pPr algn="l" fontAlgn="ctr"/>
                      <a:r>
                        <a:rPr lang="tr-TR" sz="1400" b="0" i="0" u="none" strike="noStrike" dirty="0">
                          <a:solidFill>
                            <a:schemeClr val="tx1"/>
                          </a:solidFill>
                          <a:latin typeface="Arial"/>
                        </a:rPr>
                        <a:t>İmaj Yansıtma</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tr-TR" sz="1400" b="0" i="0" u="none" strike="noStrike">
                          <a:solidFill>
                            <a:srgbClr val="000000"/>
                          </a:solidFill>
                          <a:latin typeface="Arial"/>
                        </a:rPr>
                        <a:t>Türk</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tr-TR" sz="1400" b="0" i="0" u="none" strike="noStrike">
                          <a:solidFill>
                            <a:srgbClr val="000000"/>
                          </a:solidFill>
                          <a:latin typeface="Arial"/>
                        </a:rPr>
                        <a:t>30</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tr-TR" sz="1400" b="0" i="0" u="none" strike="noStrike" dirty="0">
                          <a:solidFill>
                            <a:schemeClr val="tx1"/>
                          </a:solidFill>
                          <a:latin typeface="Arial"/>
                        </a:rPr>
                        <a:t>3,4000</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tr-TR" sz="1400" b="0" i="0" u="none" strike="noStrike">
                          <a:solidFill>
                            <a:srgbClr val="000000"/>
                          </a:solidFill>
                          <a:latin typeface="Arial"/>
                        </a:rPr>
                        <a:t>,81837</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algn="ctr" fontAlgn="t"/>
                      <a:r>
                        <a:rPr lang="tr-TR" sz="1400" b="0" i="0" u="none" strike="noStrike">
                          <a:solidFill>
                            <a:srgbClr val="000000"/>
                          </a:solidFill>
                          <a:latin typeface="Arial"/>
                        </a:rPr>
                        <a:t>0,747</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61303">
                <a:tc vMerge="1">
                  <a:txBody>
                    <a:bodyPr/>
                    <a:lstStyle/>
                    <a:p>
                      <a:endParaRPr lang="tr-TR"/>
                    </a:p>
                  </a:txBody>
                  <a:tcPr/>
                </a:tc>
                <a:tc>
                  <a:txBody>
                    <a:bodyPr/>
                    <a:lstStyle/>
                    <a:p>
                      <a:pPr algn="l" fontAlgn="t"/>
                      <a:r>
                        <a:rPr lang="tr-TR" sz="1400" b="0" i="0" u="none" strike="noStrike">
                          <a:solidFill>
                            <a:srgbClr val="000000"/>
                          </a:solidFill>
                          <a:latin typeface="Arial"/>
                        </a:rPr>
                        <a:t>Alman</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tr-TR" sz="1400" b="0" i="0" u="none" strike="noStrike">
                          <a:solidFill>
                            <a:srgbClr val="000000"/>
                          </a:solidFill>
                          <a:latin typeface="Arial"/>
                        </a:rPr>
                        <a:t>120</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tr-TR" sz="1400" b="0" i="0" u="none" strike="noStrike" dirty="0">
                          <a:solidFill>
                            <a:schemeClr val="tx1"/>
                          </a:solidFill>
                          <a:latin typeface="Arial"/>
                        </a:rPr>
                        <a:t>3,4500</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tr-TR" sz="1400" b="0" i="0" u="none" strike="noStrike" dirty="0">
                          <a:solidFill>
                            <a:srgbClr val="000000"/>
                          </a:solidFill>
                          <a:latin typeface="Arial"/>
                        </a:rPr>
                        <a:t>,74303</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endParaRPr lang="tr-TR"/>
                    </a:p>
                  </a:txBody>
                  <a:tcPr/>
                </a:tc>
              </a:tr>
              <a:tr h="261303">
                <a:tc rowSpan="2">
                  <a:txBody>
                    <a:bodyPr/>
                    <a:lstStyle/>
                    <a:p>
                      <a:pPr algn="l" fontAlgn="t"/>
                      <a:r>
                        <a:rPr lang="tr-TR" sz="1400" b="1" i="0" u="none" strike="noStrike">
                          <a:solidFill>
                            <a:srgbClr val="000000"/>
                          </a:solidFill>
                          <a:latin typeface="Arial"/>
                        </a:rPr>
                        <a:t>Marka Duyarlılığı</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tr-TR" sz="1400" b="0" i="0" u="none" strike="noStrike">
                          <a:solidFill>
                            <a:srgbClr val="000000"/>
                          </a:solidFill>
                          <a:latin typeface="Arial"/>
                        </a:rPr>
                        <a:t>Türk</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tr-TR" sz="1400" b="0" i="0" u="none" strike="noStrike">
                          <a:solidFill>
                            <a:srgbClr val="000000"/>
                          </a:solidFill>
                          <a:latin typeface="Arial"/>
                        </a:rPr>
                        <a:t>30</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tr-TR" sz="1400" b="0" i="0" u="none" strike="noStrike">
                          <a:solidFill>
                            <a:srgbClr val="000000"/>
                          </a:solidFill>
                          <a:latin typeface="Arial"/>
                        </a:rPr>
                        <a:t>2,7379</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tr-TR" sz="1400" b="0" i="0" u="none" strike="noStrike">
                          <a:solidFill>
                            <a:srgbClr val="000000"/>
                          </a:solidFill>
                          <a:latin typeface="Arial"/>
                        </a:rPr>
                        <a:t>,78395</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algn="ctr" fontAlgn="t"/>
                      <a:r>
                        <a:rPr lang="tr-TR" sz="1400" b="0" i="0" u="none" strike="noStrike">
                          <a:solidFill>
                            <a:srgbClr val="000000"/>
                          </a:solidFill>
                          <a:latin typeface="Arial"/>
                        </a:rPr>
                        <a:t>0,155</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61303">
                <a:tc vMerge="1">
                  <a:txBody>
                    <a:bodyPr/>
                    <a:lstStyle/>
                    <a:p>
                      <a:endParaRPr lang="tr-TR"/>
                    </a:p>
                  </a:txBody>
                  <a:tcPr/>
                </a:tc>
                <a:tc>
                  <a:txBody>
                    <a:bodyPr/>
                    <a:lstStyle/>
                    <a:p>
                      <a:pPr algn="l" fontAlgn="t"/>
                      <a:r>
                        <a:rPr lang="tr-TR" sz="1400" b="0" i="0" u="none" strike="noStrike">
                          <a:solidFill>
                            <a:srgbClr val="000000"/>
                          </a:solidFill>
                          <a:latin typeface="Arial"/>
                        </a:rPr>
                        <a:t>Alman</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tr-TR" sz="1400" b="0" i="0" u="none" strike="noStrike">
                          <a:solidFill>
                            <a:srgbClr val="000000"/>
                          </a:solidFill>
                          <a:latin typeface="Arial"/>
                        </a:rPr>
                        <a:t>120</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tr-TR" sz="1400" b="0" i="0" u="none" strike="noStrike">
                          <a:solidFill>
                            <a:srgbClr val="000000"/>
                          </a:solidFill>
                          <a:latin typeface="Arial"/>
                        </a:rPr>
                        <a:t>2,4797</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tr-TR" sz="1400" b="0" i="0" u="none" strike="noStrike" dirty="0">
                          <a:solidFill>
                            <a:srgbClr val="000000"/>
                          </a:solidFill>
                          <a:latin typeface="Arial"/>
                        </a:rPr>
                        <a:t>,89142</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endParaRPr lang="tr-TR"/>
                    </a:p>
                  </a:txBody>
                  <a:tcPr/>
                </a:tc>
              </a:tr>
              <a:tr h="261303">
                <a:tc rowSpan="2">
                  <a:txBody>
                    <a:bodyPr/>
                    <a:lstStyle/>
                    <a:p>
                      <a:pPr algn="l" fontAlgn="t"/>
                      <a:r>
                        <a:rPr lang="tr-TR" sz="1400" b="1" i="0" u="none" strike="noStrike" dirty="0">
                          <a:solidFill>
                            <a:srgbClr val="000000"/>
                          </a:solidFill>
                          <a:latin typeface="Arial"/>
                        </a:rPr>
                        <a:t>Moda </a:t>
                      </a:r>
                      <a:r>
                        <a:rPr lang="tr-TR" sz="1400" b="1" i="0" u="none" strike="noStrike" dirty="0" smtClean="0">
                          <a:solidFill>
                            <a:srgbClr val="000000"/>
                          </a:solidFill>
                          <a:latin typeface="Arial"/>
                        </a:rPr>
                        <a:t>Yenilikçiliği</a:t>
                      </a:r>
                      <a:endParaRPr lang="tr-TR" sz="1400" b="1" i="0" u="none" strike="noStrike" dirty="0">
                        <a:solidFill>
                          <a:srgbClr val="000000"/>
                        </a:solidFill>
                        <a:latin typeface="Arial"/>
                      </a:endParaRP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tr-TR" sz="1400" b="0" i="0" u="none" strike="noStrike">
                          <a:solidFill>
                            <a:srgbClr val="000000"/>
                          </a:solidFill>
                          <a:latin typeface="Arial"/>
                        </a:rPr>
                        <a:t>Türk</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tr-TR" sz="1400" b="0" i="0" u="none" strike="noStrike">
                          <a:solidFill>
                            <a:srgbClr val="000000"/>
                          </a:solidFill>
                          <a:latin typeface="Arial"/>
                        </a:rPr>
                        <a:t>30</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tr-TR" sz="1400" b="0" i="0" u="none" strike="noStrike">
                          <a:solidFill>
                            <a:srgbClr val="000000"/>
                          </a:solidFill>
                          <a:latin typeface="Arial"/>
                        </a:rPr>
                        <a:t>3,0121</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tr-TR" sz="1400" b="0" i="0" u="none" strike="noStrike">
                          <a:solidFill>
                            <a:srgbClr val="000000"/>
                          </a:solidFill>
                          <a:latin typeface="Arial"/>
                        </a:rPr>
                        <a:t>,70918</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algn="ctr" fontAlgn="t"/>
                      <a:r>
                        <a:rPr lang="tr-TR" sz="1400" b="0" i="0" u="none" strike="noStrike" dirty="0">
                          <a:solidFill>
                            <a:srgbClr val="000000"/>
                          </a:solidFill>
                          <a:latin typeface="Arial"/>
                        </a:rPr>
                        <a:t>0,846</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61303">
                <a:tc vMerge="1">
                  <a:txBody>
                    <a:bodyPr/>
                    <a:lstStyle/>
                    <a:p>
                      <a:endParaRPr lang="tr-TR"/>
                    </a:p>
                  </a:txBody>
                  <a:tcPr/>
                </a:tc>
                <a:tc>
                  <a:txBody>
                    <a:bodyPr/>
                    <a:lstStyle/>
                    <a:p>
                      <a:pPr algn="l" fontAlgn="t"/>
                      <a:r>
                        <a:rPr lang="tr-TR" sz="1400" b="0" i="0" u="none" strike="noStrike">
                          <a:solidFill>
                            <a:srgbClr val="000000"/>
                          </a:solidFill>
                          <a:latin typeface="Arial"/>
                        </a:rPr>
                        <a:t>Alman</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tr-TR" sz="1400" b="0" i="0" u="none" strike="noStrike">
                          <a:solidFill>
                            <a:srgbClr val="000000"/>
                          </a:solidFill>
                          <a:latin typeface="Arial"/>
                        </a:rPr>
                        <a:t>120</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tr-TR" sz="1400" b="0" i="0" u="none" strike="noStrike">
                          <a:solidFill>
                            <a:srgbClr val="000000"/>
                          </a:solidFill>
                          <a:latin typeface="Arial"/>
                        </a:rPr>
                        <a:t>2,9852</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tr-TR" sz="1400" b="0" i="0" u="none" strike="noStrike" dirty="0">
                          <a:solidFill>
                            <a:srgbClr val="000000"/>
                          </a:solidFill>
                          <a:latin typeface="Arial"/>
                        </a:rPr>
                        <a:t>,61112</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endParaRPr lang="tr-TR"/>
                    </a:p>
                  </a:txBody>
                  <a:tcPr/>
                </a:tc>
              </a:tr>
              <a:tr h="261303">
                <a:tc rowSpan="2">
                  <a:txBody>
                    <a:bodyPr/>
                    <a:lstStyle/>
                    <a:p>
                      <a:pPr algn="l" fontAlgn="t"/>
                      <a:r>
                        <a:rPr lang="tr-TR" sz="1400" b="1" i="0" u="none" strike="noStrike">
                          <a:solidFill>
                            <a:srgbClr val="000000"/>
                          </a:solidFill>
                          <a:latin typeface="Arial"/>
                        </a:rPr>
                        <a:t>Moda Fikir Liderliği</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tr-TR" sz="1400" b="0" i="0" u="none" strike="noStrike">
                          <a:solidFill>
                            <a:srgbClr val="000000"/>
                          </a:solidFill>
                          <a:latin typeface="Arial"/>
                        </a:rPr>
                        <a:t>Türk</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tr-TR" sz="1400" b="0" i="0" u="none" strike="noStrike">
                          <a:solidFill>
                            <a:srgbClr val="000000"/>
                          </a:solidFill>
                          <a:latin typeface="Arial"/>
                        </a:rPr>
                        <a:t>30</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tr-TR" sz="1400" b="0" i="0" u="none" strike="noStrike">
                          <a:solidFill>
                            <a:srgbClr val="000000"/>
                          </a:solidFill>
                          <a:latin typeface="Arial"/>
                        </a:rPr>
                        <a:t>3,0787</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tr-TR" sz="1400" b="0" i="0" u="none" strike="noStrike">
                          <a:solidFill>
                            <a:srgbClr val="000000"/>
                          </a:solidFill>
                          <a:latin typeface="Arial"/>
                        </a:rPr>
                        <a:t>,84365</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algn="ctr" fontAlgn="t"/>
                      <a:r>
                        <a:rPr lang="tr-TR" sz="1400" b="0" i="0" u="none" strike="noStrike" dirty="0">
                          <a:solidFill>
                            <a:srgbClr val="000000"/>
                          </a:solidFill>
                          <a:latin typeface="Arial"/>
                        </a:rPr>
                        <a:t>0,374</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61303">
                <a:tc vMerge="1">
                  <a:txBody>
                    <a:bodyPr/>
                    <a:lstStyle/>
                    <a:p>
                      <a:endParaRPr lang="tr-TR"/>
                    </a:p>
                  </a:txBody>
                  <a:tcPr/>
                </a:tc>
                <a:tc>
                  <a:txBody>
                    <a:bodyPr/>
                    <a:lstStyle/>
                    <a:p>
                      <a:pPr algn="l" fontAlgn="t"/>
                      <a:r>
                        <a:rPr lang="tr-TR" sz="1400" b="0" i="0" u="none" strike="noStrike">
                          <a:solidFill>
                            <a:srgbClr val="000000"/>
                          </a:solidFill>
                          <a:latin typeface="Arial"/>
                        </a:rPr>
                        <a:t>Alman</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tr-TR" sz="1400" b="0" i="0" u="none" strike="noStrike">
                          <a:solidFill>
                            <a:srgbClr val="000000"/>
                          </a:solidFill>
                          <a:latin typeface="Arial"/>
                        </a:rPr>
                        <a:t>119</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tr-TR" sz="1400" b="0" i="0" u="none" strike="noStrike">
                          <a:solidFill>
                            <a:srgbClr val="000000"/>
                          </a:solidFill>
                          <a:latin typeface="Arial"/>
                        </a:rPr>
                        <a:t>2,9461</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tr-TR" sz="1400" b="0" i="0" u="none" strike="noStrike" dirty="0">
                          <a:solidFill>
                            <a:srgbClr val="000000"/>
                          </a:solidFill>
                          <a:latin typeface="Arial"/>
                        </a:rPr>
                        <a:t>,63683</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endParaRPr lang="tr-TR"/>
                    </a:p>
                  </a:txBody>
                  <a:tcPr/>
                </a:tc>
              </a:tr>
              <a:tr h="261303">
                <a:tc rowSpan="2">
                  <a:txBody>
                    <a:bodyPr/>
                    <a:lstStyle/>
                    <a:p>
                      <a:pPr algn="l" fontAlgn="t"/>
                      <a:r>
                        <a:rPr lang="tr-TR" sz="1400" b="1" i="0" u="none" strike="noStrike" dirty="0">
                          <a:solidFill>
                            <a:srgbClr val="000000"/>
                          </a:solidFill>
                          <a:latin typeface="Arial"/>
                        </a:rPr>
                        <a:t>Moda </a:t>
                      </a:r>
                      <a:r>
                        <a:rPr lang="tr-TR" sz="1400" b="1" i="0" u="none" strike="noStrike" dirty="0" err="1">
                          <a:solidFill>
                            <a:srgbClr val="000000"/>
                          </a:solidFill>
                          <a:latin typeface="Arial"/>
                        </a:rPr>
                        <a:t>İlgilenimi</a:t>
                      </a:r>
                      <a:endParaRPr lang="tr-TR" sz="1400" b="1" i="0" u="none" strike="noStrike" dirty="0">
                        <a:solidFill>
                          <a:srgbClr val="000000"/>
                        </a:solidFill>
                        <a:latin typeface="Arial"/>
                      </a:endParaRP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tr-TR" sz="1400" b="0" i="0" u="none" strike="noStrike">
                          <a:solidFill>
                            <a:srgbClr val="000000"/>
                          </a:solidFill>
                          <a:latin typeface="Arial"/>
                        </a:rPr>
                        <a:t>Türk</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tr-TR" sz="1400" b="0" i="0" u="none" strike="noStrike">
                          <a:solidFill>
                            <a:srgbClr val="000000"/>
                          </a:solidFill>
                          <a:latin typeface="Arial"/>
                        </a:rPr>
                        <a:t>30</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tr-TR" sz="1400" b="0" i="0" u="none" strike="noStrike">
                          <a:solidFill>
                            <a:srgbClr val="000000"/>
                          </a:solidFill>
                          <a:latin typeface="Arial"/>
                        </a:rPr>
                        <a:t>3,5800</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tr-TR" sz="1400" b="0" i="0" u="none" strike="noStrike">
                          <a:solidFill>
                            <a:srgbClr val="000000"/>
                          </a:solidFill>
                          <a:latin typeface="Arial"/>
                        </a:rPr>
                        <a:t>,96480</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algn="ctr" fontAlgn="t"/>
                      <a:r>
                        <a:rPr lang="tr-TR" sz="1400" b="0" i="0" u="none" strike="noStrike" dirty="0">
                          <a:solidFill>
                            <a:srgbClr val="000000"/>
                          </a:solidFill>
                          <a:latin typeface="Arial"/>
                        </a:rPr>
                        <a:t>0,256</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61303">
                <a:tc vMerge="1">
                  <a:txBody>
                    <a:bodyPr/>
                    <a:lstStyle/>
                    <a:p>
                      <a:endParaRPr lang="tr-TR"/>
                    </a:p>
                  </a:txBody>
                  <a:tcPr/>
                </a:tc>
                <a:tc>
                  <a:txBody>
                    <a:bodyPr/>
                    <a:lstStyle/>
                    <a:p>
                      <a:pPr algn="l" fontAlgn="t"/>
                      <a:r>
                        <a:rPr lang="tr-TR" sz="1400" b="0" i="0" u="none" strike="noStrike">
                          <a:solidFill>
                            <a:srgbClr val="000000"/>
                          </a:solidFill>
                          <a:latin typeface="Arial"/>
                        </a:rPr>
                        <a:t>Alman</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tr-TR" sz="1400" b="0" i="0" u="none" strike="noStrike">
                          <a:solidFill>
                            <a:srgbClr val="000000"/>
                          </a:solidFill>
                          <a:latin typeface="Arial"/>
                        </a:rPr>
                        <a:t>116</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tr-TR" sz="1400" b="0" i="0" u="none" strike="noStrike">
                          <a:solidFill>
                            <a:srgbClr val="000000"/>
                          </a:solidFill>
                          <a:latin typeface="Arial"/>
                        </a:rPr>
                        <a:t>3,3664</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tr-TR" sz="1400" b="0" i="0" u="none" strike="noStrike" dirty="0">
                          <a:solidFill>
                            <a:srgbClr val="000000"/>
                          </a:solidFill>
                          <a:latin typeface="Arial"/>
                        </a:rPr>
                        <a:t>,82319</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endParaRPr lang="tr-TR"/>
                    </a:p>
                  </a:txBody>
                  <a:tcPr/>
                </a:tc>
              </a:tr>
            </a:tbl>
          </a:graphicData>
        </a:graphic>
      </p:graphicFrame>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a:t/>
            </a:r>
            <a:br>
              <a:rPr lang="tr-TR" dirty="0"/>
            </a:br>
            <a:endParaRPr lang="tr-TR" dirty="0"/>
          </a:p>
        </p:txBody>
      </p:sp>
      <p:graphicFrame>
        <p:nvGraphicFramePr>
          <p:cNvPr id="6" name="5 İçerik Yer Tutucusu"/>
          <p:cNvGraphicFramePr>
            <a:graphicFrameLocks noGrp="1"/>
          </p:cNvGraphicFramePr>
          <p:nvPr>
            <p:ph idx="1"/>
          </p:nvPr>
        </p:nvGraphicFramePr>
        <p:xfrm>
          <a:off x="467544" y="2204859"/>
          <a:ext cx="8424935" cy="4392492"/>
        </p:xfrm>
        <a:graphic>
          <a:graphicData uri="http://schemas.openxmlformats.org/drawingml/2006/table">
            <a:tbl>
              <a:tblPr/>
              <a:tblGrid>
                <a:gridCol w="5110203"/>
                <a:gridCol w="828683"/>
                <a:gridCol w="828683"/>
                <a:gridCol w="828683"/>
                <a:gridCol w="828683"/>
              </a:tblGrid>
              <a:tr h="230577">
                <a:tc>
                  <a:txBody>
                    <a:bodyPr/>
                    <a:lstStyle/>
                    <a:p>
                      <a:pPr algn="ctr" fontAlgn="ctr"/>
                      <a:r>
                        <a:rPr lang="tr-TR" sz="1400" b="1" i="0" u="none" strike="noStrike" dirty="0">
                          <a:solidFill>
                            <a:srgbClr val="000000"/>
                          </a:solidFill>
                          <a:latin typeface="Arial"/>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tr-TR" sz="1400" b="1" i="0" u="none" strike="noStrike">
                          <a:solidFill>
                            <a:srgbClr val="000000"/>
                          </a:solidFill>
                          <a:latin typeface="Arial"/>
                        </a:rPr>
                        <a:t>Uyruk</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tr-TR" sz="1400" b="1" i="0" u="none" strike="noStrike">
                          <a:solidFill>
                            <a:srgbClr val="000000"/>
                          </a:solidFill>
                          <a:latin typeface="Arial"/>
                        </a:rPr>
                        <a:t>n</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tr-TR" sz="1400" b="1" i="0" u="none" strike="noStrike">
                          <a:solidFill>
                            <a:srgbClr val="000000"/>
                          </a:solidFill>
                          <a:latin typeface="Arial"/>
                        </a:rPr>
                        <a:t>Ortalama</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tr-TR" sz="1400" b="1" i="0" u="none" strike="noStrike">
                          <a:solidFill>
                            <a:srgbClr val="000000"/>
                          </a:solidFill>
                          <a:latin typeface="Arial"/>
                        </a:rPr>
                        <a:t>Std. Dev.</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30577">
                <a:tc rowSpan="2">
                  <a:txBody>
                    <a:bodyPr/>
                    <a:lstStyle/>
                    <a:p>
                      <a:pPr algn="l" fontAlgn="t"/>
                      <a:r>
                        <a:rPr lang="tr-TR" sz="1400" b="1" i="0" u="none" strike="noStrike" dirty="0">
                          <a:solidFill>
                            <a:srgbClr val="000000"/>
                          </a:solidFill>
                          <a:latin typeface="Arial"/>
                        </a:rPr>
                        <a:t>17a) Bütçeme uygun olan kıyafeti alırım.</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tr-TR" sz="1400" b="0" i="0" u="none" strike="noStrike" dirty="0" smtClean="0">
                          <a:solidFill>
                            <a:srgbClr val="000000"/>
                          </a:solidFill>
                          <a:latin typeface="Arial"/>
                        </a:rPr>
                        <a:t>Türk</a:t>
                      </a:r>
                      <a:endParaRPr lang="tr-TR" sz="1400" b="0" i="0" u="none" strike="noStrike" dirty="0">
                        <a:solidFill>
                          <a:srgbClr val="000000"/>
                        </a:solidFill>
                        <a:latin typeface="Arial"/>
                      </a:endParaRP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r" fontAlgn="t"/>
                      <a:r>
                        <a:rPr lang="tr-TR" sz="1400" b="0" i="0" u="none" strike="noStrike" dirty="0" smtClean="0">
                          <a:solidFill>
                            <a:srgbClr val="000000"/>
                          </a:solidFill>
                          <a:latin typeface="Arial"/>
                        </a:rPr>
                        <a:t>30</a:t>
                      </a:r>
                      <a:endParaRPr lang="tr-TR" sz="1400" b="0" i="0" u="none" strike="noStrike" dirty="0">
                        <a:solidFill>
                          <a:srgbClr val="000000"/>
                        </a:solidFill>
                        <a:latin typeface="Arial"/>
                      </a:endParaRP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r" fontAlgn="t"/>
                      <a:r>
                        <a:rPr lang="tr-TR" sz="1400" b="0" i="0" u="none" strike="noStrike" dirty="0">
                          <a:solidFill>
                            <a:srgbClr val="000000"/>
                          </a:solidFill>
                          <a:latin typeface="Arial"/>
                        </a:rPr>
                        <a:t>3,86</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r" fontAlgn="t"/>
                      <a:r>
                        <a:rPr lang="tr-TR" sz="1400" b="0" i="0" u="none" strike="noStrike">
                          <a:solidFill>
                            <a:srgbClr val="000000"/>
                          </a:solidFill>
                          <a:latin typeface="Arial"/>
                        </a:rPr>
                        <a:t>,833</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r>
              <a:tr h="230577">
                <a:tc vMerge="1">
                  <a:txBody>
                    <a:bodyPr/>
                    <a:lstStyle/>
                    <a:p>
                      <a:endParaRPr lang="tr-TR"/>
                    </a:p>
                  </a:txBody>
                  <a:tcPr/>
                </a:tc>
                <a:tc>
                  <a:txBody>
                    <a:bodyPr/>
                    <a:lstStyle/>
                    <a:p>
                      <a:pPr algn="l" fontAlgn="t"/>
                      <a:r>
                        <a:rPr lang="tr-TR" sz="1400" b="0" i="0" u="none" strike="noStrike" dirty="0" smtClean="0">
                          <a:solidFill>
                            <a:srgbClr val="000000"/>
                          </a:solidFill>
                          <a:latin typeface="Arial"/>
                        </a:rPr>
                        <a:t>Alman</a:t>
                      </a:r>
                      <a:endParaRPr lang="tr-TR" sz="1400" b="0" i="0" u="none" strike="noStrike" dirty="0">
                        <a:solidFill>
                          <a:srgbClr val="000000"/>
                        </a:solidFill>
                        <a:latin typeface="Arial"/>
                      </a:endParaRP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r" fontAlgn="t"/>
                      <a:r>
                        <a:rPr lang="tr-TR" sz="1400" b="0" i="0" u="none" strike="noStrike" dirty="0" smtClean="0">
                          <a:solidFill>
                            <a:srgbClr val="000000"/>
                          </a:solidFill>
                          <a:latin typeface="Arial"/>
                        </a:rPr>
                        <a:t>120</a:t>
                      </a:r>
                      <a:endParaRPr lang="tr-TR" sz="1400" b="0" i="0" u="none" strike="noStrike" dirty="0">
                        <a:solidFill>
                          <a:srgbClr val="000000"/>
                        </a:solidFill>
                        <a:latin typeface="Arial"/>
                      </a:endParaRP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r" fontAlgn="t"/>
                      <a:r>
                        <a:rPr lang="tr-TR" sz="1400" b="0" i="0" u="none" strike="noStrike">
                          <a:solidFill>
                            <a:srgbClr val="000000"/>
                          </a:solidFill>
                          <a:latin typeface="Arial"/>
                        </a:rPr>
                        <a:t>4,07</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r" fontAlgn="t"/>
                      <a:r>
                        <a:rPr lang="tr-TR" sz="1400" b="0" i="0" u="none" strike="noStrike">
                          <a:solidFill>
                            <a:srgbClr val="000000"/>
                          </a:solidFill>
                          <a:latin typeface="Arial"/>
                        </a:rPr>
                        <a:t>,899</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r>
              <a:tr h="230577">
                <a:tc rowSpan="2">
                  <a:txBody>
                    <a:bodyPr/>
                    <a:lstStyle/>
                    <a:p>
                      <a:pPr algn="l" fontAlgn="t"/>
                      <a:r>
                        <a:rPr lang="tr-TR" sz="1400" b="1" i="0" u="none" strike="noStrike" dirty="0">
                          <a:solidFill>
                            <a:srgbClr val="FF0000"/>
                          </a:solidFill>
                          <a:latin typeface="Arial"/>
                        </a:rPr>
                        <a:t>17b) Psikolojik olarak kendimi rahatlatmak amacıyla kıyafet alırım.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tr-TR" sz="1400" b="0" i="0" u="none" strike="noStrike" dirty="0" smtClean="0">
                          <a:solidFill>
                            <a:srgbClr val="000000"/>
                          </a:solidFill>
                          <a:latin typeface="Arial"/>
                        </a:rPr>
                        <a:t>Türk</a:t>
                      </a:r>
                      <a:endParaRPr lang="tr-TR" sz="1400" b="0" i="0" u="none" strike="noStrike" dirty="0">
                        <a:solidFill>
                          <a:srgbClr val="000000"/>
                        </a:solidFill>
                        <a:latin typeface="Arial"/>
                      </a:endParaRP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r" fontAlgn="t"/>
                      <a:r>
                        <a:rPr lang="tr-TR" sz="1400" b="0" i="0" u="none" strike="noStrike" dirty="0" smtClean="0">
                          <a:solidFill>
                            <a:srgbClr val="000000"/>
                          </a:solidFill>
                          <a:latin typeface="Arial"/>
                        </a:rPr>
                        <a:t>30</a:t>
                      </a:r>
                      <a:endParaRPr lang="tr-TR" sz="1400" b="0" i="0" u="none" strike="noStrike" dirty="0">
                        <a:solidFill>
                          <a:srgbClr val="000000"/>
                        </a:solidFill>
                        <a:latin typeface="Arial"/>
                      </a:endParaRP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r" fontAlgn="t"/>
                      <a:r>
                        <a:rPr lang="tr-TR" sz="1400" b="0" i="0" u="none" strike="noStrike">
                          <a:solidFill>
                            <a:srgbClr val="000000"/>
                          </a:solidFill>
                          <a:latin typeface="Arial"/>
                        </a:rPr>
                        <a:t>3,31</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r" fontAlgn="t"/>
                      <a:r>
                        <a:rPr lang="tr-TR" sz="1400" b="0" i="0" u="none" strike="noStrike">
                          <a:solidFill>
                            <a:srgbClr val="000000"/>
                          </a:solidFill>
                          <a:latin typeface="Arial"/>
                        </a:rPr>
                        <a:t>1,442</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r>
              <a:tr h="230577">
                <a:tc vMerge="1">
                  <a:txBody>
                    <a:bodyPr/>
                    <a:lstStyle/>
                    <a:p>
                      <a:endParaRPr lang="tr-TR"/>
                    </a:p>
                  </a:txBody>
                  <a:tcPr/>
                </a:tc>
                <a:tc>
                  <a:txBody>
                    <a:bodyPr/>
                    <a:lstStyle/>
                    <a:p>
                      <a:pPr algn="l" fontAlgn="t"/>
                      <a:r>
                        <a:rPr lang="tr-TR" sz="1400" b="0" i="0" u="none" strike="noStrike" dirty="0" smtClean="0">
                          <a:solidFill>
                            <a:srgbClr val="000000"/>
                          </a:solidFill>
                          <a:latin typeface="Arial"/>
                        </a:rPr>
                        <a:t>Alman</a:t>
                      </a:r>
                      <a:endParaRPr lang="tr-TR" sz="1400" b="0" i="0" u="none" strike="noStrike" dirty="0">
                        <a:solidFill>
                          <a:srgbClr val="000000"/>
                        </a:solidFill>
                        <a:latin typeface="Arial"/>
                      </a:endParaRP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r" fontAlgn="t"/>
                      <a:r>
                        <a:rPr lang="tr-TR" sz="1400" b="0" i="0" u="none" strike="noStrike" dirty="0" smtClean="0">
                          <a:solidFill>
                            <a:srgbClr val="000000"/>
                          </a:solidFill>
                          <a:latin typeface="Arial"/>
                        </a:rPr>
                        <a:t>120</a:t>
                      </a:r>
                      <a:endParaRPr lang="tr-TR" sz="1400" b="0" i="0" u="none" strike="noStrike" dirty="0">
                        <a:solidFill>
                          <a:srgbClr val="000000"/>
                        </a:solidFill>
                        <a:latin typeface="Arial"/>
                      </a:endParaRP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r" fontAlgn="t"/>
                      <a:r>
                        <a:rPr lang="tr-TR" sz="1400" b="0" i="0" u="none" strike="noStrike">
                          <a:solidFill>
                            <a:srgbClr val="000000"/>
                          </a:solidFill>
                          <a:latin typeface="Arial"/>
                        </a:rPr>
                        <a:t>2,52</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r" fontAlgn="t"/>
                      <a:r>
                        <a:rPr lang="tr-TR" sz="1400" b="0" i="0" u="none" strike="noStrike">
                          <a:solidFill>
                            <a:srgbClr val="000000"/>
                          </a:solidFill>
                          <a:latin typeface="Arial"/>
                        </a:rPr>
                        <a:t>1,220</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r>
              <a:tr h="230577">
                <a:tc rowSpan="2">
                  <a:txBody>
                    <a:bodyPr/>
                    <a:lstStyle/>
                    <a:p>
                      <a:pPr algn="l" fontAlgn="t"/>
                      <a:r>
                        <a:rPr lang="tr-TR" sz="1400" b="1" i="0" u="none" strike="noStrike" dirty="0">
                          <a:solidFill>
                            <a:srgbClr val="000000"/>
                          </a:solidFill>
                          <a:latin typeface="Arial"/>
                        </a:rPr>
                        <a:t>17c) Dahil olduğum arkadaş grubuna uyum sağlamak amacıyla kıyafet alırım.</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tr-TR" sz="1400" b="0" i="0" u="none" strike="noStrike" dirty="0" smtClean="0">
                          <a:solidFill>
                            <a:srgbClr val="000000"/>
                          </a:solidFill>
                          <a:latin typeface="Arial"/>
                        </a:rPr>
                        <a:t>Türk</a:t>
                      </a:r>
                      <a:endParaRPr lang="tr-TR" sz="1400" b="0" i="0" u="none" strike="noStrike" dirty="0">
                        <a:solidFill>
                          <a:srgbClr val="000000"/>
                        </a:solidFill>
                        <a:latin typeface="Arial"/>
                      </a:endParaRP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r" fontAlgn="t"/>
                      <a:r>
                        <a:rPr lang="tr-TR" sz="1400" b="0" i="0" u="none" strike="noStrike" dirty="0" smtClean="0">
                          <a:solidFill>
                            <a:srgbClr val="000000"/>
                          </a:solidFill>
                          <a:latin typeface="Arial"/>
                        </a:rPr>
                        <a:t>30</a:t>
                      </a:r>
                      <a:endParaRPr lang="tr-TR" sz="1400" b="0" i="0" u="none" strike="noStrike" dirty="0">
                        <a:solidFill>
                          <a:srgbClr val="000000"/>
                        </a:solidFill>
                        <a:latin typeface="Arial"/>
                      </a:endParaRP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r" fontAlgn="t"/>
                      <a:r>
                        <a:rPr lang="tr-TR" sz="1400" b="0" i="0" u="none" strike="noStrike">
                          <a:solidFill>
                            <a:srgbClr val="000000"/>
                          </a:solidFill>
                          <a:latin typeface="Arial"/>
                        </a:rPr>
                        <a:t>2,48</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r" fontAlgn="t"/>
                      <a:r>
                        <a:rPr lang="tr-TR" sz="1400" b="0" i="0" u="none" strike="noStrike">
                          <a:solidFill>
                            <a:srgbClr val="000000"/>
                          </a:solidFill>
                          <a:latin typeface="Arial"/>
                        </a:rPr>
                        <a:t>1,243</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r>
              <a:tr h="230577">
                <a:tc vMerge="1">
                  <a:txBody>
                    <a:bodyPr/>
                    <a:lstStyle/>
                    <a:p>
                      <a:endParaRPr lang="tr-TR"/>
                    </a:p>
                  </a:txBody>
                  <a:tcPr/>
                </a:tc>
                <a:tc>
                  <a:txBody>
                    <a:bodyPr/>
                    <a:lstStyle/>
                    <a:p>
                      <a:pPr algn="l" fontAlgn="t"/>
                      <a:r>
                        <a:rPr lang="tr-TR" sz="1400" b="0" i="0" u="none" strike="noStrike" dirty="0" smtClean="0">
                          <a:solidFill>
                            <a:srgbClr val="000000"/>
                          </a:solidFill>
                          <a:latin typeface="Arial"/>
                        </a:rPr>
                        <a:t>Alman</a:t>
                      </a:r>
                      <a:endParaRPr lang="tr-TR" sz="1400" b="0" i="0" u="none" strike="noStrike" dirty="0">
                        <a:solidFill>
                          <a:srgbClr val="000000"/>
                        </a:solidFill>
                        <a:latin typeface="Arial"/>
                      </a:endParaRP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r" fontAlgn="t"/>
                      <a:r>
                        <a:rPr lang="tr-TR" sz="1400" b="0" i="0" u="none" strike="noStrike" dirty="0" smtClean="0">
                          <a:solidFill>
                            <a:srgbClr val="000000"/>
                          </a:solidFill>
                          <a:latin typeface="Arial"/>
                        </a:rPr>
                        <a:t>120</a:t>
                      </a:r>
                      <a:endParaRPr lang="tr-TR" sz="1400" b="0" i="0" u="none" strike="noStrike" dirty="0">
                        <a:solidFill>
                          <a:srgbClr val="000000"/>
                        </a:solidFill>
                        <a:latin typeface="Arial"/>
                      </a:endParaRP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r" fontAlgn="t"/>
                      <a:r>
                        <a:rPr lang="tr-TR" sz="1400" b="0" i="0" u="none" strike="noStrike">
                          <a:solidFill>
                            <a:srgbClr val="000000"/>
                          </a:solidFill>
                          <a:latin typeface="Arial"/>
                        </a:rPr>
                        <a:t>2,38</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r" fontAlgn="t"/>
                      <a:r>
                        <a:rPr lang="tr-TR" sz="1400" b="0" i="0" u="none" strike="noStrike">
                          <a:solidFill>
                            <a:srgbClr val="000000"/>
                          </a:solidFill>
                          <a:latin typeface="Arial"/>
                        </a:rPr>
                        <a:t>1,207</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r>
              <a:tr h="230577">
                <a:tc rowSpan="2">
                  <a:txBody>
                    <a:bodyPr/>
                    <a:lstStyle/>
                    <a:p>
                      <a:pPr algn="l" fontAlgn="t"/>
                      <a:r>
                        <a:rPr lang="tr-TR" sz="1400" b="1" i="0" u="none" strike="noStrike">
                          <a:solidFill>
                            <a:srgbClr val="000000"/>
                          </a:solidFill>
                          <a:latin typeface="Arial"/>
                        </a:rPr>
                        <a:t>17d) Çevrem tarafından farkedilmek ve dikkat çekmek amacıyla kıyafet alırım.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tr-TR" sz="1400" b="0" i="0" u="none" strike="noStrike" dirty="0" smtClean="0">
                          <a:solidFill>
                            <a:srgbClr val="000000"/>
                          </a:solidFill>
                          <a:latin typeface="Arial"/>
                        </a:rPr>
                        <a:t>Türk</a:t>
                      </a:r>
                      <a:endParaRPr lang="tr-TR" sz="1400" b="0" i="0" u="none" strike="noStrike" dirty="0">
                        <a:solidFill>
                          <a:srgbClr val="000000"/>
                        </a:solidFill>
                        <a:latin typeface="Arial"/>
                      </a:endParaRP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r" fontAlgn="t"/>
                      <a:r>
                        <a:rPr lang="tr-TR" sz="1400" b="0" i="0" u="none" strike="noStrike" dirty="0" smtClean="0">
                          <a:solidFill>
                            <a:srgbClr val="000000"/>
                          </a:solidFill>
                          <a:latin typeface="Arial"/>
                        </a:rPr>
                        <a:t>30</a:t>
                      </a:r>
                      <a:endParaRPr lang="tr-TR" sz="1400" b="0" i="0" u="none" strike="noStrike" dirty="0">
                        <a:solidFill>
                          <a:srgbClr val="000000"/>
                        </a:solidFill>
                        <a:latin typeface="Arial"/>
                      </a:endParaRP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r" fontAlgn="t"/>
                      <a:r>
                        <a:rPr lang="tr-TR" sz="1400" b="0" i="0" u="none" strike="noStrike">
                          <a:solidFill>
                            <a:srgbClr val="000000"/>
                          </a:solidFill>
                          <a:latin typeface="Arial"/>
                        </a:rPr>
                        <a:t>2,28</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r" fontAlgn="t"/>
                      <a:r>
                        <a:rPr lang="tr-TR" sz="1400" b="0" i="0" u="none" strike="noStrike">
                          <a:solidFill>
                            <a:srgbClr val="000000"/>
                          </a:solidFill>
                          <a:latin typeface="Arial"/>
                        </a:rPr>
                        <a:t>1,222</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r>
              <a:tr h="230577">
                <a:tc vMerge="1">
                  <a:txBody>
                    <a:bodyPr/>
                    <a:lstStyle/>
                    <a:p>
                      <a:endParaRPr lang="tr-TR"/>
                    </a:p>
                  </a:txBody>
                  <a:tcPr/>
                </a:tc>
                <a:tc>
                  <a:txBody>
                    <a:bodyPr/>
                    <a:lstStyle/>
                    <a:p>
                      <a:pPr algn="l" fontAlgn="t"/>
                      <a:r>
                        <a:rPr lang="tr-TR" sz="1400" b="0" i="0" u="none" strike="noStrike" dirty="0" smtClean="0">
                          <a:solidFill>
                            <a:srgbClr val="000000"/>
                          </a:solidFill>
                          <a:latin typeface="Arial"/>
                        </a:rPr>
                        <a:t>Alman</a:t>
                      </a:r>
                      <a:endParaRPr lang="tr-TR" sz="1400" b="0" i="0" u="none" strike="noStrike" dirty="0">
                        <a:solidFill>
                          <a:srgbClr val="000000"/>
                        </a:solidFill>
                        <a:latin typeface="Arial"/>
                      </a:endParaRP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r" fontAlgn="t"/>
                      <a:r>
                        <a:rPr lang="tr-TR" sz="1400" b="0" i="0" u="none" strike="noStrike" dirty="0" smtClean="0">
                          <a:solidFill>
                            <a:srgbClr val="000000"/>
                          </a:solidFill>
                          <a:latin typeface="Arial"/>
                        </a:rPr>
                        <a:t>120</a:t>
                      </a:r>
                      <a:endParaRPr lang="tr-TR" sz="1400" b="0" i="0" u="none" strike="noStrike" dirty="0">
                        <a:solidFill>
                          <a:srgbClr val="000000"/>
                        </a:solidFill>
                        <a:latin typeface="Arial"/>
                      </a:endParaRP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r" fontAlgn="t"/>
                      <a:r>
                        <a:rPr lang="tr-TR" sz="1400" b="0" i="0" u="none" strike="noStrike">
                          <a:solidFill>
                            <a:srgbClr val="000000"/>
                          </a:solidFill>
                          <a:latin typeface="Arial"/>
                        </a:rPr>
                        <a:t>2,49</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r" fontAlgn="t"/>
                      <a:r>
                        <a:rPr lang="tr-TR" sz="1400" b="0" i="0" u="none" strike="noStrike">
                          <a:solidFill>
                            <a:srgbClr val="000000"/>
                          </a:solidFill>
                          <a:latin typeface="Arial"/>
                        </a:rPr>
                        <a:t>1,213</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r>
              <a:tr h="230577">
                <a:tc rowSpan="2">
                  <a:txBody>
                    <a:bodyPr/>
                    <a:lstStyle/>
                    <a:p>
                      <a:pPr algn="l" fontAlgn="t"/>
                      <a:r>
                        <a:rPr lang="tr-TR" sz="1400" b="1" i="0" u="none" strike="noStrike">
                          <a:solidFill>
                            <a:srgbClr val="000000"/>
                          </a:solidFill>
                          <a:latin typeface="Arial"/>
                        </a:rPr>
                        <a:t>17e) Dolaşmam, girdiğim ilk mağazadan satın alırım.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tr-TR" sz="1400" b="0" i="0" u="none" strike="noStrike" dirty="0" smtClean="0">
                          <a:solidFill>
                            <a:srgbClr val="000000"/>
                          </a:solidFill>
                          <a:latin typeface="Arial"/>
                        </a:rPr>
                        <a:t>Türk</a:t>
                      </a:r>
                      <a:endParaRPr lang="tr-TR" sz="1400" b="0" i="0" u="none" strike="noStrike" dirty="0">
                        <a:solidFill>
                          <a:srgbClr val="000000"/>
                        </a:solidFill>
                        <a:latin typeface="Arial"/>
                      </a:endParaRP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r" fontAlgn="t"/>
                      <a:r>
                        <a:rPr lang="tr-TR" sz="1400" b="0" i="0" u="none" strike="noStrike" dirty="0" smtClean="0">
                          <a:solidFill>
                            <a:srgbClr val="000000"/>
                          </a:solidFill>
                          <a:latin typeface="Arial"/>
                        </a:rPr>
                        <a:t>30</a:t>
                      </a:r>
                      <a:endParaRPr lang="tr-TR" sz="1400" b="0" i="0" u="none" strike="noStrike" dirty="0">
                        <a:solidFill>
                          <a:srgbClr val="000000"/>
                        </a:solidFill>
                        <a:latin typeface="Arial"/>
                      </a:endParaRP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r" fontAlgn="t"/>
                      <a:r>
                        <a:rPr lang="tr-TR" sz="1400" b="0" i="0" u="none" strike="noStrike" dirty="0">
                          <a:solidFill>
                            <a:srgbClr val="000000"/>
                          </a:solidFill>
                          <a:latin typeface="Arial"/>
                        </a:rPr>
                        <a:t>2,72</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r" fontAlgn="t"/>
                      <a:r>
                        <a:rPr lang="tr-TR" sz="1400" b="0" i="0" u="none" strike="noStrike">
                          <a:solidFill>
                            <a:srgbClr val="000000"/>
                          </a:solidFill>
                          <a:latin typeface="Arial"/>
                        </a:rPr>
                        <a:t>1,099</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r>
              <a:tr h="230577">
                <a:tc vMerge="1">
                  <a:txBody>
                    <a:bodyPr/>
                    <a:lstStyle/>
                    <a:p>
                      <a:endParaRPr lang="tr-TR"/>
                    </a:p>
                  </a:txBody>
                  <a:tcPr/>
                </a:tc>
                <a:tc>
                  <a:txBody>
                    <a:bodyPr/>
                    <a:lstStyle/>
                    <a:p>
                      <a:pPr algn="l" fontAlgn="t"/>
                      <a:r>
                        <a:rPr lang="tr-TR" sz="1400" b="0" i="0" u="none" strike="noStrike" dirty="0" smtClean="0">
                          <a:solidFill>
                            <a:srgbClr val="000000"/>
                          </a:solidFill>
                          <a:latin typeface="Arial"/>
                        </a:rPr>
                        <a:t>Alman</a:t>
                      </a:r>
                      <a:endParaRPr lang="tr-TR" sz="1400" b="0" i="0" u="none" strike="noStrike" dirty="0">
                        <a:solidFill>
                          <a:srgbClr val="000000"/>
                        </a:solidFill>
                        <a:latin typeface="Arial"/>
                      </a:endParaRP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r" fontAlgn="t"/>
                      <a:r>
                        <a:rPr lang="tr-TR" sz="1400" b="0" i="0" u="none" strike="noStrike" dirty="0" smtClean="0">
                          <a:solidFill>
                            <a:srgbClr val="000000"/>
                          </a:solidFill>
                          <a:latin typeface="Arial"/>
                        </a:rPr>
                        <a:t>120</a:t>
                      </a:r>
                      <a:endParaRPr lang="tr-TR" sz="1400" b="0" i="0" u="none" strike="noStrike" dirty="0">
                        <a:solidFill>
                          <a:srgbClr val="000000"/>
                        </a:solidFill>
                        <a:latin typeface="Arial"/>
                      </a:endParaRP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r" fontAlgn="t"/>
                      <a:r>
                        <a:rPr lang="tr-TR" sz="1400" b="0" i="0" u="none" strike="noStrike" dirty="0">
                          <a:solidFill>
                            <a:srgbClr val="000000"/>
                          </a:solidFill>
                          <a:latin typeface="Arial"/>
                        </a:rPr>
                        <a:t>2,49</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r" fontAlgn="t"/>
                      <a:r>
                        <a:rPr lang="tr-TR" sz="1400" b="0" i="0" u="none" strike="noStrike">
                          <a:solidFill>
                            <a:srgbClr val="000000"/>
                          </a:solidFill>
                          <a:latin typeface="Arial"/>
                        </a:rPr>
                        <a:t>1,199</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r>
              <a:tr h="230577">
                <a:tc rowSpan="2">
                  <a:txBody>
                    <a:bodyPr/>
                    <a:lstStyle/>
                    <a:p>
                      <a:pPr algn="l" fontAlgn="t"/>
                      <a:r>
                        <a:rPr lang="tr-TR" sz="1400" b="1" i="0" u="none" strike="noStrike">
                          <a:solidFill>
                            <a:srgbClr val="000000"/>
                          </a:solidFill>
                          <a:latin typeface="Arial"/>
                        </a:rPr>
                        <a:t>17f) Kıyafet alışverişine genelde annem ve/veya babamla çıkarım.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tr-TR" sz="1400" b="0" i="0" u="none" strike="noStrike" dirty="0" smtClean="0">
                          <a:solidFill>
                            <a:srgbClr val="000000"/>
                          </a:solidFill>
                          <a:latin typeface="Arial"/>
                        </a:rPr>
                        <a:t>Türk</a:t>
                      </a:r>
                      <a:endParaRPr lang="tr-TR" sz="1400" b="0" i="0" u="none" strike="noStrike" dirty="0">
                        <a:solidFill>
                          <a:srgbClr val="000000"/>
                        </a:solidFill>
                        <a:latin typeface="Arial"/>
                      </a:endParaRP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r" fontAlgn="t"/>
                      <a:r>
                        <a:rPr lang="tr-TR" sz="1400" b="0" i="0" u="none" strike="noStrike" dirty="0" smtClean="0">
                          <a:solidFill>
                            <a:srgbClr val="000000"/>
                          </a:solidFill>
                          <a:latin typeface="Arial"/>
                        </a:rPr>
                        <a:t>30</a:t>
                      </a:r>
                      <a:endParaRPr lang="tr-TR" sz="1400" b="0" i="0" u="none" strike="noStrike" dirty="0">
                        <a:solidFill>
                          <a:srgbClr val="000000"/>
                        </a:solidFill>
                        <a:latin typeface="Arial"/>
                      </a:endParaRP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r" fontAlgn="t"/>
                      <a:r>
                        <a:rPr lang="tr-TR" sz="1400" b="0" i="0" u="none" strike="noStrike" dirty="0">
                          <a:solidFill>
                            <a:srgbClr val="000000"/>
                          </a:solidFill>
                          <a:latin typeface="Arial"/>
                        </a:rPr>
                        <a:t>2,17</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r" fontAlgn="t"/>
                      <a:r>
                        <a:rPr lang="tr-TR" sz="1400" b="0" i="0" u="none" strike="noStrike">
                          <a:solidFill>
                            <a:srgbClr val="000000"/>
                          </a:solidFill>
                          <a:latin typeface="Arial"/>
                        </a:rPr>
                        <a:t>1,167</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r>
              <a:tr h="230577">
                <a:tc vMerge="1">
                  <a:txBody>
                    <a:bodyPr/>
                    <a:lstStyle/>
                    <a:p>
                      <a:endParaRPr lang="tr-TR"/>
                    </a:p>
                  </a:txBody>
                  <a:tcPr/>
                </a:tc>
                <a:tc>
                  <a:txBody>
                    <a:bodyPr/>
                    <a:lstStyle/>
                    <a:p>
                      <a:pPr algn="l" fontAlgn="t"/>
                      <a:r>
                        <a:rPr lang="tr-TR" sz="1400" b="0" i="0" u="none" strike="noStrike" dirty="0" smtClean="0">
                          <a:solidFill>
                            <a:srgbClr val="000000"/>
                          </a:solidFill>
                          <a:latin typeface="Arial"/>
                        </a:rPr>
                        <a:t>Alman</a:t>
                      </a:r>
                      <a:endParaRPr lang="tr-TR" sz="1400" b="0" i="0" u="none" strike="noStrike" dirty="0">
                        <a:solidFill>
                          <a:srgbClr val="000000"/>
                        </a:solidFill>
                        <a:latin typeface="Arial"/>
                      </a:endParaRP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r" fontAlgn="t"/>
                      <a:r>
                        <a:rPr lang="tr-TR" sz="1400" b="0" i="0" u="none" strike="noStrike" dirty="0" smtClean="0">
                          <a:solidFill>
                            <a:srgbClr val="000000"/>
                          </a:solidFill>
                          <a:latin typeface="Arial"/>
                        </a:rPr>
                        <a:t>120</a:t>
                      </a:r>
                      <a:endParaRPr lang="tr-TR" sz="1400" b="0" i="0" u="none" strike="noStrike" dirty="0">
                        <a:solidFill>
                          <a:srgbClr val="000000"/>
                        </a:solidFill>
                        <a:latin typeface="Arial"/>
                      </a:endParaRP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r" fontAlgn="t"/>
                      <a:r>
                        <a:rPr lang="tr-TR" sz="1400" b="0" i="0" u="none" strike="noStrike">
                          <a:solidFill>
                            <a:srgbClr val="000000"/>
                          </a:solidFill>
                          <a:latin typeface="Arial"/>
                        </a:rPr>
                        <a:t>2,44</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r" fontAlgn="t"/>
                      <a:r>
                        <a:rPr lang="tr-TR" sz="1400" b="0" i="0" u="none" strike="noStrike" dirty="0">
                          <a:solidFill>
                            <a:srgbClr val="000000"/>
                          </a:solidFill>
                          <a:latin typeface="Arial"/>
                        </a:rPr>
                        <a:t>1,344</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r>
              <a:tr h="230577">
                <a:tc rowSpan="2">
                  <a:txBody>
                    <a:bodyPr/>
                    <a:lstStyle/>
                    <a:p>
                      <a:pPr algn="l" fontAlgn="t"/>
                      <a:r>
                        <a:rPr lang="tr-TR" sz="1400" b="1" i="0" u="none" strike="noStrike">
                          <a:solidFill>
                            <a:srgbClr val="000000"/>
                          </a:solidFill>
                          <a:latin typeface="Arial"/>
                        </a:rPr>
                        <a:t>17g) Kıyafet alışverişine genelde arkadaşlarımla çıkarım.</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tr-TR" sz="1400" b="0" i="0" u="none" strike="noStrike" dirty="0" smtClean="0">
                          <a:solidFill>
                            <a:srgbClr val="000000"/>
                          </a:solidFill>
                          <a:latin typeface="Arial"/>
                        </a:rPr>
                        <a:t>Türk</a:t>
                      </a:r>
                      <a:endParaRPr lang="tr-TR" sz="1400" b="0" i="0" u="none" strike="noStrike" dirty="0">
                        <a:solidFill>
                          <a:srgbClr val="000000"/>
                        </a:solidFill>
                        <a:latin typeface="Arial"/>
                      </a:endParaRP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r" fontAlgn="t"/>
                      <a:r>
                        <a:rPr lang="tr-TR" sz="1400" b="0" i="0" u="none" strike="noStrike" dirty="0" smtClean="0">
                          <a:solidFill>
                            <a:srgbClr val="000000"/>
                          </a:solidFill>
                          <a:latin typeface="Arial"/>
                        </a:rPr>
                        <a:t>30</a:t>
                      </a:r>
                      <a:endParaRPr lang="tr-TR" sz="1400" b="0" i="0" u="none" strike="noStrike" dirty="0">
                        <a:solidFill>
                          <a:srgbClr val="000000"/>
                        </a:solidFill>
                        <a:latin typeface="Arial"/>
                      </a:endParaRP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r" fontAlgn="t"/>
                      <a:r>
                        <a:rPr lang="tr-TR" sz="1400" b="0" i="0" u="none" strike="noStrike">
                          <a:solidFill>
                            <a:srgbClr val="000000"/>
                          </a:solidFill>
                          <a:latin typeface="Arial"/>
                        </a:rPr>
                        <a:t>3,90</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r" fontAlgn="t"/>
                      <a:r>
                        <a:rPr lang="tr-TR" sz="1400" b="0" i="0" u="none" strike="noStrike" dirty="0">
                          <a:solidFill>
                            <a:srgbClr val="000000"/>
                          </a:solidFill>
                          <a:latin typeface="Arial"/>
                        </a:rPr>
                        <a:t>1,081</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r>
              <a:tr h="230577">
                <a:tc vMerge="1">
                  <a:txBody>
                    <a:bodyPr/>
                    <a:lstStyle/>
                    <a:p>
                      <a:endParaRPr lang="tr-TR"/>
                    </a:p>
                  </a:txBody>
                  <a:tcPr/>
                </a:tc>
                <a:tc>
                  <a:txBody>
                    <a:bodyPr/>
                    <a:lstStyle/>
                    <a:p>
                      <a:pPr algn="l" fontAlgn="t"/>
                      <a:r>
                        <a:rPr lang="tr-TR" sz="1400" b="0" i="0" u="none" strike="noStrike" dirty="0" smtClean="0">
                          <a:solidFill>
                            <a:srgbClr val="000000"/>
                          </a:solidFill>
                          <a:latin typeface="Arial"/>
                        </a:rPr>
                        <a:t>Alman</a:t>
                      </a:r>
                      <a:endParaRPr lang="tr-TR" sz="1400" b="0" i="0" u="none" strike="noStrike" dirty="0">
                        <a:solidFill>
                          <a:srgbClr val="000000"/>
                        </a:solidFill>
                        <a:latin typeface="Arial"/>
                      </a:endParaRP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r" fontAlgn="t"/>
                      <a:r>
                        <a:rPr lang="tr-TR" sz="1400" b="0" i="0" u="none" strike="noStrike" dirty="0" smtClean="0">
                          <a:solidFill>
                            <a:srgbClr val="000000"/>
                          </a:solidFill>
                          <a:latin typeface="Arial"/>
                        </a:rPr>
                        <a:t>120</a:t>
                      </a:r>
                      <a:endParaRPr lang="tr-TR" sz="1400" b="0" i="0" u="none" strike="noStrike" dirty="0">
                        <a:solidFill>
                          <a:srgbClr val="000000"/>
                        </a:solidFill>
                        <a:latin typeface="Arial"/>
                      </a:endParaRP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r" fontAlgn="t"/>
                      <a:r>
                        <a:rPr lang="tr-TR" sz="1400" b="0" i="0" u="none" strike="noStrike">
                          <a:solidFill>
                            <a:srgbClr val="000000"/>
                          </a:solidFill>
                          <a:latin typeface="Arial"/>
                        </a:rPr>
                        <a:t>3,60</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r" fontAlgn="t"/>
                      <a:r>
                        <a:rPr lang="tr-TR" sz="1400" b="0" i="0" u="none" strike="noStrike" dirty="0">
                          <a:solidFill>
                            <a:srgbClr val="000000"/>
                          </a:solidFill>
                          <a:latin typeface="Arial"/>
                        </a:rPr>
                        <a:t>1,181</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r>
              <a:tr h="242106">
                <a:tc rowSpan="2">
                  <a:txBody>
                    <a:bodyPr/>
                    <a:lstStyle/>
                    <a:p>
                      <a:pPr algn="l" fontAlgn="t"/>
                      <a:r>
                        <a:rPr lang="tr-TR" sz="1400" b="1" i="0" u="none" strike="noStrike" dirty="0">
                          <a:solidFill>
                            <a:srgbClr val="FF0000"/>
                          </a:solidFill>
                          <a:latin typeface="Arial"/>
                        </a:rPr>
                        <a:t>17h) Kıyafet alışverişine genelde tek başıma çıkarım.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tr-TR" sz="1400" b="0" i="0" u="none" strike="noStrike" dirty="0" smtClean="0">
                          <a:solidFill>
                            <a:srgbClr val="000000"/>
                          </a:solidFill>
                          <a:latin typeface="Arial"/>
                        </a:rPr>
                        <a:t>Türk</a:t>
                      </a:r>
                      <a:endParaRPr lang="tr-TR" sz="1400" b="0" i="0" u="none" strike="noStrike" dirty="0">
                        <a:solidFill>
                          <a:srgbClr val="000000"/>
                        </a:solidFill>
                        <a:latin typeface="Arial"/>
                      </a:endParaRP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r" fontAlgn="t"/>
                      <a:r>
                        <a:rPr lang="tr-TR" sz="1400" b="0" i="0" u="none" strike="noStrike" dirty="0" smtClean="0">
                          <a:solidFill>
                            <a:srgbClr val="000000"/>
                          </a:solidFill>
                          <a:latin typeface="Arial"/>
                        </a:rPr>
                        <a:t>30</a:t>
                      </a:r>
                      <a:endParaRPr lang="tr-TR" sz="1400" b="0" i="0" u="none" strike="noStrike" dirty="0">
                        <a:solidFill>
                          <a:srgbClr val="000000"/>
                        </a:solidFill>
                        <a:latin typeface="Arial"/>
                      </a:endParaRP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r" fontAlgn="t"/>
                      <a:r>
                        <a:rPr lang="tr-TR" sz="1400" b="0" i="0" u="none" strike="noStrike">
                          <a:solidFill>
                            <a:srgbClr val="000000"/>
                          </a:solidFill>
                          <a:latin typeface="Arial"/>
                        </a:rPr>
                        <a:t>1,93</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r" fontAlgn="t"/>
                      <a:r>
                        <a:rPr lang="tr-TR" sz="1400" b="0" i="0" u="none" strike="noStrike" dirty="0">
                          <a:solidFill>
                            <a:srgbClr val="000000"/>
                          </a:solidFill>
                          <a:latin typeface="Arial"/>
                        </a:rPr>
                        <a:t>1,193</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r>
              <a:tr h="230577">
                <a:tc vMerge="1">
                  <a:txBody>
                    <a:bodyPr/>
                    <a:lstStyle/>
                    <a:p>
                      <a:endParaRPr lang="tr-TR"/>
                    </a:p>
                  </a:txBody>
                  <a:tcPr/>
                </a:tc>
                <a:tc>
                  <a:txBody>
                    <a:bodyPr/>
                    <a:lstStyle/>
                    <a:p>
                      <a:pPr algn="l" fontAlgn="t"/>
                      <a:r>
                        <a:rPr lang="tr-TR" sz="1400" b="0" i="0" u="none" strike="noStrike" dirty="0" smtClean="0">
                          <a:solidFill>
                            <a:srgbClr val="000000"/>
                          </a:solidFill>
                          <a:latin typeface="Arial"/>
                        </a:rPr>
                        <a:t>Alman </a:t>
                      </a:r>
                      <a:endParaRPr lang="tr-TR" sz="1400" b="0" i="0" u="none" strike="noStrike" dirty="0">
                        <a:solidFill>
                          <a:srgbClr val="000000"/>
                        </a:solidFill>
                        <a:latin typeface="Arial"/>
                      </a:endParaRP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r" fontAlgn="t"/>
                      <a:r>
                        <a:rPr lang="tr-TR" sz="1400" b="0" i="0" u="none" strike="noStrike" dirty="0" smtClean="0">
                          <a:solidFill>
                            <a:srgbClr val="000000"/>
                          </a:solidFill>
                          <a:latin typeface="Arial"/>
                        </a:rPr>
                        <a:t>120</a:t>
                      </a:r>
                      <a:endParaRPr lang="tr-TR" sz="1400" b="0" i="0" u="none" strike="noStrike" dirty="0">
                        <a:solidFill>
                          <a:srgbClr val="000000"/>
                        </a:solidFill>
                        <a:latin typeface="Arial"/>
                      </a:endParaRP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r" fontAlgn="t"/>
                      <a:r>
                        <a:rPr lang="tr-TR" sz="1400" b="0" i="0" u="none" strike="noStrike">
                          <a:solidFill>
                            <a:srgbClr val="000000"/>
                          </a:solidFill>
                          <a:latin typeface="Arial"/>
                        </a:rPr>
                        <a:t>2,43</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r" fontAlgn="t"/>
                      <a:r>
                        <a:rPr lang="tr-TR" sz="1400" b="0" i="0" u="none" strike="noStrike" dirty="0">
                          <a:solidFill>
                            <a:srgbClr val="000000"/>
                          </a:solidFill>
                          <a:latin typeface="Arial"/>
                        </a:rPr>
                        <a:t>1,374</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r>
              <a:tr h="230577">
                <a:tc>
                  <a:txBody>
                    <a:bodyPr/>
                    <a:lstStyle/>
                    <a:p>
                      <a:pPr algn="l" fontAlgn="b"/>
                      <a:r>
                        <a:rPr lang="tr-TR" sz="1400" b="0" i="0" u="none" strike="noStrike" dirty="0">
                          <a:solidFill>
                            <a:srgbClr val="FF0000"/>
                          </a:solidFill>
                          <a:latin typeface="Calibri"/>
                        </a:rPr>
                        <a:t>* p&lt;0,05</a:t>
                      </a: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tr-TR" sz="1400" b="0" i="0" u="none" strike="noStrike">
                        <a:solidFill>
                          <a:srgbClr val="000000"/>
                        </a:solidFill>
                        <a:latin typeface="Calibri"/>
                      </a:endParaRP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tr-TR" sz="1400" b="0" i="0" u="none" strike="noStrike">
                        <a:solidFill>
                          <a:srgbClr val="000000"/>
                        </a:solidFill>
                        <a:latin typeface="Calibri"/>
                      </a:endParaRP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tr-TR" sz="1400" b="0" i="0" u="none" strike="noStrike">
                        <a:solidFill>
                          <a:srgbClr val="000000"/>
                        </a:solidFill>
                        <a:latin typeface="Calibri"/>
                      </a:endParaRP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tr-TR" sz="1400" b="0" i="0" u="none" strike="noStrike" dirty="0">
                        <a:solidFill>
                          <a:srgbClr val="000000"/>
                        </a:solidFill>
                        <a:latin typeface="Calibri"/>
                      </a:endParaRP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tcPr>
                </a:tc>
              </a:tr>
              <a:tr h="230577">
                <a:tc>
                  <a:txBody>
                    <a:bodyPr/>
                    <a:lstStyle/>
                    <a:p>
                      <a:pPr algn="l" fontAlgn="b"/>
                      <a:r>
                        <a:rPr lang="tr-TR" sz="1400" b="0" i="0" u="none" strike="noStrike" dirty="0">
                          <a:solidFill>
                            <a:srgbClr val="FF0000"/>
                          </a:solidFill>
                          <a:latin typeface="Calibri"/>
                        </a:rPr>
                        <a:t>** </a:t>
                      </a:r>
                      <a:r>
                        <a:rPr lang="tr-TR" sz="1400" b="0" i="0" u="none" strike="noStrike" dirty="0" smtClean="0">
                          <a:solidFill>
                            <a:srgbClr val="FF0000"/>
                          </a:solidFill>
                          <a:latin typeface="Calibri"/>
                        </a:rPr>
                        <a:t>p&lt;0,10</a:t>
                      </a:r>
                      <a:endParaRPr lang="tr-TR" sz="1400" b="0" i="0" u="none" strike="noStrike" dirty="0">
                        <a:solidFill>
                          <a:srgbClr val="FF0000"/>
                        </a:solidFill>
                        <a:latin typeface="Calibri"/>
                      </a:endParaRPr>
                    </a:p>
                  </a:txBody>
                  <a:tcPr marL="9525" marR="9525" marT="9525" marB="0" anchor="b">
                    <a:lnL>
                      <a:noFill/>
                    </a:lnL>
                    <a:lnR>
                      <a:noFill/>
                    </a:lnR>
                    <a:lnT>
                      <a:noFill/>
                    </a:lnT>
                    <a:lnB>
                      <a:noFill/>
                    </a:lnB>
                  </a:tcPr>
                </a:tc>
                <a:tc>
                  <a:txBody>
                    <a:bodyPr/>
                    <a:lstStyle/>
                    <a:p>
                      <a:pPr algn="l" fontAlgn="b"/>
                      <a:endParaRPr lang="tr-TR" sz="1400" b="0" i="0" u="none" strike="noStrike" dirty="0">
                        <a:solidFill>
                          <a:srgbClr val="000000"/>
                        </a:solidFill>
                        <a:latin typeface="Calibri"/>
                      </a:endParaRPr>
                    </a:p>
                  </a:txBody>
                  <a:tcPr marL="9525" marR="9525" marT="9525" marB="0" anchor="b">
                    <a:lnL>
                      <a:noFill/>
                    </a:lnL>
                    <a:lnR>
                      <a:noFill/>
                    </a:lnR>
                    <a:lnT>
                      <a:noFill/>
                    </a:lnT>
                    <a:lnB>
                      <a:noFill/>
                    </a:lnB>
                  </a:tcPr>
                </a:tc>
                <a:tc>
                  <a:txBody>
                    <a:bodyPr/>
                    <a:lstStyle/>
                    <a:p>
                      <a:pPr algn="l" fontAlgn="b"/>
                      <a:endParaRPr lang="tr-TR" sz="1400" b="0" i="0" u="none" strike="noStrike" dirty="0">
                        <a:solidFill>
                          <a:srgbClr val="000000"/>
                        </a:solidFill>
                        <a:latin typeface="Calibri"/>
                      </a:endParaRPr>
                    </a:p>
                  </a:txBody>
                  <a:tcPr marL="9525" marR="9525" marT="9525" marB="0" anchor="b">
                    <a:lnL>
                      <a:noFill/>
                    </a:lnL>
                    <a:lnR>
                      <a:noFill/>
                    </a:lnR>
                    <a:lnT>
                      <a:noFill/>
                    </a:lnT>
                    <a:lnB>
                      <a:noFill/>
                    </a:lnB>
                  </a:tcPr>
                </a:tc>
                <a:tc>
                  <a:txBody>
                    <a:bodyPr/>
                    <a:lstStyle/>
                    <a:p>
                      <a:pPr algn="l" fontAlgn="b"/>
                      <a:endParaRPr lang="tr-TR" sz="1400" b="0" i="0" u="none" strike="noStrike">
                        <a:solidFill>
                          <a:srgbClr val="000000"/>
                        </a:solidFill>
                        <a:latin typeface="Calibri"/>
                      </a:endParaRPr>
                    </a:p>
                  </a:txBody>
                  <a:tcPr marL="9525" marR="9525" marT="9525" marB="0" anchor="b">
                    <a:lnL>
                      <a:noFill/>
                    </a:lnL>
                    <a:lnR>
                      <a:noFill/>
                    </a:lnR>
                    <a:lnT>
                      <a:noFill/>
                    </a:lnT>
                    <a:lnB>
                      <a:noFill/>
                    </a:lnB>
                  </a:tcPr>
                </a:tc>
                <a:tc>
                  <a:txBody>
                    <a:bodyPr/>
                    <a:lstStyle/>
                    <a:p>
                      <a:pPr algn="l" fontAlgn="b"/>
                      <a:endParaRPr lang="tr-TR" sz="1400" b="0" i="0" u="none" strike="noStrike" dirty="0">
                        <a:solidFill>
                          <a:srgbClr val="000000"/>
                        </a:solidFill>
                        <a:latin typeface="Calibri"/>
                      </a:endParaRPr>
                    </a:p>
                  </a:txBody>
                  <a:tcPr marL="9525" marR="9525" marT="9525" marB="0" anchor="b">
                    <a:lnL>
                      <a:noFill/>
                    </a:lnL>
                    <a:lnR>
                      <a:noFill/>
                    </a:lnR>
                    <a:lnT>
                      <a:noFill/>
                    </a:lnT>
                    <a:lnB>
                      <a:noFill/>
                    </a:lnB>
                  </a:tcPr>
                </a:tc>
              </a:tr>
            </a:tbl>
          </a:graphicData>
        </a:graphic>
      </p:graphicFrame>
      <p:pic>
        <p:nvPicPr>
          <p:cNvPr id="1026" name="Picture 2"/>
          <p:cNvPicPr>
            <a:picLocks noChangeAspect="1" noChangeArrowheads="1"/>
          </p:cNvPicPr>
          <p:nvPr/>
        </p:nvPicPr>
        <p:blipFill>
          <a:blip r:embed="rId2" cstate="print"/>
          <a:srcRect l="14662" t="9469" r="15605" b="70844"/>
          <a:stretch>
            <a:fillRect/>
          </a:stretch>
        </p:blipFill>
        <p:spPr bwMode="auto">
          <a:xfrm>
            <a:off x="0" y="0"/>
            <a:ext cx="9144000" cy="1440160"/>
          </a:xfrm>
          <a:prstGeom prst="rect">
            <a:avLst/>
          </a:prstGeom>
          <a:noFill/>
          <a:ln w="9525">
            <a:noFill/>
            <a:miter lim="800000"/>
            <a:headEnd/>
            <a:tailEnd/>
          </a:ln>
        </p:spPr>
      </p:pic>
      <p:sp>
        <p:nvSpPr>
          <p:cNvPr id="8" name="4 İçerik Yer Tutucusu"/>
          <p:cNvSpPr txBox="1">
            <a:spLocks/>
          </p:cNvSpPr>
          <p:nvPr/>
        </p:nvSpPr>
        <p:spPr>
          <a:xfrm>
            <a:off x="457200" y="1600200"/>
            <a:ext cx="8229600" cy="4525963"/>
          </a:xfrm>
          <a:prstGeom prst="rect">
            <a:avLst/>
          </a:prstGeom>
        </p:spPr>
        <p:txBody>
          <a:bodyPr vert="horz" lIns="91440" tIns="45720" rIns="91440" bIns="45720" rtlCol="0">
            <a:normAutofit/>
          </a:bodyPr>
          <a:lstStyle/>
          <a:p>
            <a:pPr marL="342900" lvl="0" indent="-342900">
              <a:spcBef>
                <a:spcPct val="20000"/>
              </a:spcBef>
              <a:buFont typeface="Arial" pitchFamily="34" charset="0"/>
              <a:buChar char="•"/>
            </a:pPr>
            <a:r>
              <a:rPr kumimoji="0" lang="tr-TR" sz="3200" b="0" i="0" u="none" strike="noStrike" kern="1200" cap="none" spc="0" normalizeH="0" baseline="0" noProof="0" dirty="0" smtClean="0">
                <a:ln>
                  <a:noFill/>
                </a:ln>
                <a:solidFill>
                  <a:schemeClr val="tx1"/>
                </a:solidFill>
                <a:effectLst/>
                <a:uLnTx/>
                <a:uFillTx/>
                <a:latin typeface="+mn-lt"/>
                <a:ea typeface="+mn-ea"/>
                <a:cs typeface="+mn-cs"/>
              </a:rPr>
              <a:t>Satın Alma Davranışı </a:t>
            </a:r>
            <a:r>
              <a:rPr lang="tr-TR" sz="3200" dirty="0" smtClean="0"/>
              <a:t>(Çivitçi, 2011) </a:t>
            </a:r>
            <a:endParaRPr kumimoji="0" lang="tr-TR" sz="32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a:t/>
            </a:r>
            <a:br>
              <a:rPr lang="tr-TR" dirty="0"/>
            </a:br>
            <a:endParaRPr lang="tr-TR" dirty="0"/>
          </a:p>
        </p:txBody>
      </p:sp>
      <p:sp>
        <p:nvSpPr>
          <p:cNvPr id="5" name="4 İçerik Yer Tutucusu"/>
          <p:cNvSpPr>
            <a:spLocks noGrp="1"/>
          </p:cNvSpPr>
          <p:nvPr>
            <p:ph idx="1"/>
          </p:nvPr>
        </p:nvSpPr>
        <p:spPr/>
        <p:txBody>
          <a:bodyPr/>
          <a:lstStyle/>
          <a:p>
            <a:r>
              <a:rPr lang="tr-TR" dirty="0" smtClean="0"/>
              <a:t>Cinsiyet</a:t>
            </a:r>
          </a:p>
          <a:p>
            <a:pPr>
              <a:buNone/>
            </a:pPr>
            <a:r>
              <a:rPr lang="tr-TR" dirty="0" smtClean="0"/>
              <a:t>bazında </a:t>
            </a:r>
          </a:p>
          <a:p>
            <a:pPr>
              <a:buNone/>
            </a:pPr>
            <a:r>
              <a:rPr lang="tr-TR" dirty="0" smtClean="0"/>
              <a:t>bulgular </a:t>
            </a:r>
            <a:endParaRPr lang="tr-TR" dirty="0"/>
          </a:p>
        </p:txBody>
      </p:sp>
      <p:pic>
        <p:nvPicPr>
          <p:cNvPr id="1026" name="Picture 2"/>
          <p:cNvPicPr>
            <a:picLocks noChangeAspect="1" noChangeArrowheads="1"/>
          </p:cNvPicPr>
          <p:nvPr/>
        </p:nvPicPr>
        <p:blipFill>
          <a:blip r:embed="rId3" cstate="print"/>
          <a:srcRect l="14662" t="9469" r="15605" b="70844"/>
          <a:stretch>
            <a:fillRect/>
          </a:stretch>
        </p:blipFill>
        <p:spPr bwMode="auto">
          <a:xfrm>
            <a:off x="0" y="0"/>
            <a:ext cx="9144000" cy="1440160"/>
          </a:xfrm>
          <a:prstGeom prst="rect">
            <a:avLst/>
          </a:prstGeom>
          <a:noFill/>
          <a:ln w="9525">
            <a:noFill/>
            <a:miter lim="800000"/>
            <a:headEnd/>
            <a:tailEnd/>
          </a:ln>
        </p:spPr>
      </p:pic>
      <p:graphicFrame>
        <p:nvGraphicFramePr>
          <p:cNvPr id="6" name="5 Tablo"/>
          <p:cNvGraphicFramePr>
            <a:graphicFrameLocks noGrp="1"/>
          </p:cNvGraphicFramePr>
          <p:nvPr/>
        </p:nvGraphicFramePr>
        <p:xfrm>
          <a:off x="2483768" y="1700811"/>
          <a:ext cx="6408710" cy="4429252"/>
        </p:xfrm>
        <a:graphic>
          <a:graphicData uri="http://schemas.openxmlformats.org/drawingml/2006/table">
            <a:tbl>
              <a:tblPr/>
              <a:tblGrid>
                <a:gridCol w="2582615"/>
                <a:gridCol w="765219"/>
                <a:gridCol w="765219"/>
                <a:gridCol w="765219"/>
                <a:gridCol w="765219"/>
                <a:gridCol w="765219"/>
              </a:tblGrid>
              <a:tr h="457304">
                <a:tc>
                  <a:txBody>
                    <a:bodyPr/>
                    <a:lstStyle/>
                    <a:p>
                      <a:pPr algn="ctr" fontAlgn="ctr"/>
                      <a:r>
                        <a:rPr lang="tr-TR" sz="1400" b="0" i="0" u="none" strike="noStrike" dirty="0">
                          <a:solidFill>
                            <a:srgbClr val="000000"/>
                          </a:solidFill>
                          <a:latin typeface="Arial"/>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tr-TR" sz="1400" b="1" i="0" u="none" strike="noStrike">
                          <a:solidFill>
                            <a:srgbClr val="000000"/>
                          </a:solidFill>
                          <a:latin typeface="Arial"/>
                        </a:rPr>
                        <a:t>Cinsiyet</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tr-TR" sz="1400" b="1" i="0" u="none" strike="noStrike">
                          <a:solidFill>
                            <a:srgbClr val="000000"/>
                          </a:solidFill>
                          <a:latin typeface="Arial"/>
                        </a:rPr>
                        <a:t>n</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tr-TR" sz="1400" b="1" i="0" u="none" strike="noStrike">
                          <a:solidFill>
                            <a:srgbClr val="000000"/>
                          </a:solidFill>
                          <a:latin typeface="Arial"/>
                        </a:rPr>
                        <a:t>Ortalama</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tr-TR" sz="1400" b="1" i="0" u="none" strike="noStrike">
                          <a:solidFill>
                            <a:srgbClr val="000000"/>
                          </a:solidFill>
                          <a:latin typeface="Arial"/>
                        </a:rPr>
                        <a:t>Std. Sapma</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tr-TR" sz="1400" b="1" i="0" u="none" strike="noStrike" dirty="0" smtClean="0">
                          <a:solidFill>
                            <a:srgbClr val="000000"/>
                          </a:solidFill>
                          <a:latin typeface="Arial"/>
                        </a:rPr>
                        <a:t>P</a:t>
                      </a:r>
                      <a:endParaRPr lang="tr-TR" sz="1400" b="1" i="0" u="none" strike="noStrike" dirty="0">
                        <a:solidFill>
                          <a:srgbClr val="000000"/>
                        </a:solidFill>
                        <a:latin typeface="Arial"/>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33644">
                <a:tc>
                  <a:txBody>
                    <a:bodyPr/>
                    <a:lstStyle/>
                    <a:p>
                      <a:pPr algn="l" fontAlgn="ctr"/>
                      <a:r>
                        <a:rPr lang="tr-TR" sz="1400" b="1" i="0" u="none" strike="noStrike" dirty="0">
                          <a:solidFill>
                            <a:srgbClr val="000000"/>
                          </a:solidFill>
                          <a:latin typeface="Arial"/>
                        </a:rPr>
                        <a:t>Giyim Motivasyonu</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tr-TR" sz="1400" b="1" i="0" u="none" strike="noStrike">
                          <a:solidFill>
                            <a:srgbClr val="000000"/>
                          </a:solidFill>
                          <a:latin typeface="Arial"/>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tr-TR" sz="1400" b="1" i="0" u="none" strike="noStrike">
                          <a:solidFill>
                            <a:srgbClr val="000000"/>
                          </a:solidFill>
                          <a:latin typeface="Arial"/>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tr-TR" sz="1400" b="1" i="0" u="none" strike="noStrike">
                          <a:solidFill>
                            <a:srgbClr val="000000"/>
                          </a:solidFill>
                          <a:latin typeface="Arial"/>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tr-TR" sz="1400" b="1" i="0" u="none" strike="noStrike">
                          <a:solidFill>
                            <a:srgbClr val="000000"/>
                          </a:solidFill>
                          <a:latin typeface="Arial"/>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tr-TR" sz="1400" b="0" i="0" u="none" strike="noStrike">
                          <a:solidFill>
                            <a:srgbClr val="000000"/>
                          </a:solidFill>
                          <a:latin typeface="Arial"/>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33644">
                <a:tc rowSpan="2">
                  <a:txBody>
                    <a:bodyPr/>
                    <a:lstStyle/>
                    <a:p>
                      <a:pPr algn="l" fontAlgn="t"/>
                      <a:r>
                        <a:rPr lang="tr-TR" sz="1400" b="0" i="0" u="none" strike="noStrike" dirty="0">
                          <a:solidFill>
                            <a:srgbClr val="000000"/>
                          </a:solidFill>
                          <a:latin typeface="Arial"/>
                        </a:rPr>
                        <a:t>    </a:t>
                      </a:r>
                      <a:r>
                        <a:rPr lang="tr-TR" sz="1400" b="0" i="0" u="none" strike="noStrike" dirty="0">
                          <a:solidFill>
                            <a:srgbClr val="FF0000"/>
                          </a:solidFill>
                          <a:latin typeface="Arial"/>
                        </a:rPr>
                        <a:t>Toplumsal Kabul</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tr-TR" sz="1400" b="0" i="0" u="none" strike="noStrike">
                          <a:solidFill>
                            <a:srgbClr val="000000"/>
                          </a:solidFill>
                          <a:latin typeface="Arial"/>
                        </a:rPr>
                        <a:t>Kız</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tr-TR" sz="1400" b="0" i="0" u="none" strike="noStrike">
                          <a:solidFill>
                            <a:srgbClr val="000000"/>
                          </a:solidFill>
                          <a:latin typeface="Arial"/>
                        </a:rPr>
                        <a:t>90</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tr-TR" sz="1400" b="0" i="0" u="none" strike="noStrike">
                          <a:solidFill>
                            <a:srgbClr val="000000"/>
                          </a:solidFill>
                          <a:latin typeface="Arial"/>
                        </a:rPr>
                        <a:t>2,8474</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tr-TR" sz="1400" b="0" i="0" u="none" strike="noStrike">
                          <a:solidFill>
                            <a:srgbClr val="000000"/>
                          </a:solidFill>
                          <a:latin typeface="Arial"/>
                        </a:rPr>
                        <a:t>,65617</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algn="ctr" fontAlgn="ctr"/>
                      <a:r>
                        <a:rPr lang="tr-TR" sz="1400" b="0" i="0" u="none" strike="noStrike" dirty="0" smtClean="0">
                          <a:solidFill>
                            <a:srgbClr val="FF0000"/>
                          </a:solidFill>
                          <a:latin typeface="Arial"/>
                        </a:rPr>
                        <a:t>0,038*</a:t>
                      </a:r>
                      <a:endParaRPr lang="tr-TR" sz="1400" b="0" i="0" u="none" strike="noStrike" dirty="0">
                        <a:solidFill>
                          <a:srgbClr val="FF0000"/>
                        </a:solidFill>
                        <a:latin typeface="Arial"/>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33644">
                <a:tc vMerge="1">
                  <a:txBody>
                    <a:bodyPr/>
                    <a:lstStyle/>
                    <a:p>
                      <a:endParaRPr lang="tr-TR"/>
                    </a:p>
                  </a:txBody>
                  <a:tcPr/>
                </a:tc>
                <a:tc>
                  <a:txBody>
                    <a:bodyPr/>
                    <a:lstStyle/>
                    <a:p>
                      <a:pPr algn="l" fontAlgn="t"/>
                      <a:r>
                        <a:rPr lang="tr-TR" sz="1400" b="0" i="0" u="none" strike="noStrike" dirty="0">
                          <a:solidFill>
                            <a:srgbClr val="000000"/>
                          </a:solidFill>
                          <a:latin typeface="Arial"/>
                        </a:rPr>
                        <a:t>Erkek</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tr-TR" sz="1400" b="0" i="0" u="none" strike="noStrike">
                          <a:solidFill>
                            <a:srgbClr val="000000"/>
                          </a:solidFill>
                          <a:latin typeface="Arial"/>
                        </a:rPr>
                        <a:t>60</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tr-TR" sz="1400" b="0" i="0" u="none" strike="noStrike">
                          <a:solidFill>
                            <a:srgbClr val="000000"/>
                          </a:solidFill>
                          <a:latin typeface="Arial"/>
                        </a:rPr>
                        <a:t>3,0643</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tr-TR" sz="1400" b="0" i="0" u="none" strike="noStrike">
                          <a:solidFill>
                            <a:srgbClr val="000000"/>
                          </a:solidFill>
                          <a:latin typeface="Arial"/>
                        </a:rPr>
                        <a:t>,56499</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endParaRPr lang="tr-TR"/>
                    </a:p>
                  </a:txBody>
                  <a:tcPr/>
                </a:tc>
              </a:tr>
              <a:tr h="233644">
                <a:tc rowSpan="2">
                  <a:txBody>
                    <a:bodyPr/>
                    <a:lstStyle/>
                    <a:p>
                      <a:pPr algn="l" fontAlgn="t"/>
                      <a:r>
                        <a:rPr lang="tr-TR" sz="1400" b="0" i="0" u="none" strike="noStrike" dirty="0">
                          <a:solidFill>
                            <a:srgbClr val="000000"/>
                          </a:solidFill>
                          <a:latin typeface="Arial"/>
                        </a:rPr>
                        <a:t>     </a:t>
                      </a:r>
                      <a:r>
                        <a:rPr lang="tr-TR" sz="1400" b="0" i="0" u="none" strike="noStrike" dirty="0">
                          <a:solidFill>
                            <a:srgbClr val="FF0000"/>
                          </a:solidFill>
                          <a:latin typeface="Arial"/>
                        </a:rPr>
                        <a:t>Eğlenme</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tr-TR" sz="1400" b="0" i="0" u="none" strike="noStrike">
                          <a:solidFill>
                            <a:srgbClr val="000000"/>
                          </a:solidFill>
                          <a:latin typeface="Arial"/>
                        </a:rPr>
                        <a:t>Kız</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tr-TR" sz="1400" b="0" i="0" u="none" strike="noStrike">
                          <a:solidFill>
                            <a:srgbClr val="000000"/>
                          </a:solidFill>
                          <a:latin typeface="Arial"/>
                        </a:rPr>
                        <a:t>90</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tr-TR" sz="1400" b="0" i="0" u="none" strike="noStrike">
                          <a:solidFill>
                            <a:srgbClr val="000000"/>
                          </a:solidFill>
                          <a:latin typeface="Arial"/>
                        </a:rPr>
                        <a:t>3,9844</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tr-TR" sz="1400" b="0" i="0" u="none" strike="noStrike">
                          <a:solidFill>
                            <a:srgbClr val="000000"/>
                          </a:solidFill>
                          <a:latin typeface="Arial"/>
                        </a:rPr>
                        <a:t>,73192</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algn="ctr" fontAlgn="ctr"/>
                      <a:r>
                        <a:rPr lang="tr-TR" sz="1400" b="0" i="0" u="none" strike="noStrike" dirty="0" smtClean="0">
                          <a:solidFill>
                            <a:srgbClr val="FF0000"/>
                          </a:solidFill>
                          <a:latin typeface="Arial"/>
                        </a:rPr>
                        <a:t>0,000*</a:t>
                      </a:r>
                      <a:endParaRPr lang="tr-TR" sz="1400" b="0" i="0" u="none" strike="noStrike" dirty="0">
                        <a:solidFill>
                          <a:srgbClr val="FF0000"/>
                        </a:solidFill>
                        <a:latin typeface="Arial"/>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33644">
                <a:tc vMerge="1">
                  <a:txBody>
                    <a:bodyPr/>
                    <a:lstStyle/>
                    <a:p>
                      <a:endParaRPr lang="tr-TR"/>
                    </a:p>
                  </a:txBody>
                  <a:tcPr/>
                </a:tc>
                <a:tc>
                  <a:txBody>
                    <a:bodyPr/>
                    <a:lstStyle/>
                    <a:p>
                      <a:pPr algn="l" fontAlgn="t"/>
                      <a:r>
                        <a:rPr lang="tr-TR" sz="1400" b="0" i="0" u="none" strike="noStrike">
                          <a:solidFill>
                            <a:srgbClr val="000000"/>
                          </a:solidFill>
                          <a:latin typeface="Arial"/>
                        </a:rPr>
                        <a:t>Erkek</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tr-TR" sz="1400" b="0" i="0" u="none" strike="noStrike">
                          <a:solidFill>
                            <a:srgbClr val="000000"/>
                          </a:solidFill>
                          <a:latin typeface="Arial"/>
                        </a:rPr>
                        <a:t>60</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tr-TR" sz="1400" b="0" i="0" u="none" strike="noStrike" dirty="0">
                          <a:solidFill>
                            <a:srgbClr val="000000"/>
                          </a:solidFill>
                          <a:latin typeface="Arial"/>
                        </a:rPr>
                        <a:t>3,1358</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tr-TR" sz="1400" b="0" i="0" u="none" strike="noStrike">
                          <a:solidFill>
                            <a:srgbClr val="000000"/>
                          </a:solidFill>
                          <a:latin typeface="Arial"/>
                        </a:rPr>
                        <a:t>,77989</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endParaRPr lang="tr-TR"/>
                    </a:p>
                  </a:txBody>
                  <a:tcPr/>
                </a:tc>
              </a:tr>
              <a:tr h="233644">
                <a:tc rowSpan="2">
                  <a:txBody>
                    <a:bodyPr/>
                    <a:lstStyle/>
                    <a:p>
                      <a:pPr algn="l" fontAlgn="t"/>
                      <a:r>
                        <a:rPr lang="tr-TR" sz="1400" b="0" i="0" u="none" strike="noStrike" dirty="0">
                          <a:solidFill>
                            <a:srgbClr val="000000"/>
                          </a:solidFill>
                          <a:latin typeface="Arial"/>
                        </a:rPr>
                        <a:t>     </a:t>
                      </a:r>
                      <a:r>
                        <a:rPr lang="tr-TR" sz="1400" b="0" i="0" u="none" strike="noStrike" dirty="0">
                          <a:solidFill>
                            <a:srgbClr val="FF0000"/>
                          </a:solidFill>
                          <a:latin typeface="Arial"/>
                        </a:rPr>
                        <a:t>Takdir Edilme</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tr-TR" sz="1400" b="0" i="0" u="none" strike="noStrike">
                          <a:solidFill>
                            <a:srgbClr val="000000"/>
                          </a:solidFill>
                          <a:latin typeface="Arial"/>
                        </a:rPr>
                        <a:t>Kız</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tr-TR" sz="1400" b="0" i="0" u="none" strike="noStrike">
                          <a:solidFill>
                            <a:srgbClr val="000000"/>
                          </a:solidFill>
                          <a:latin typeface="Arial"/>
                        </a:rPr>
                        <a:t>90</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tr-TR" sz="1400" b="0" i="0" u="none" strike="noStrike" dirty="0">
                          <a:solidFill>
                            <a:srgbClr val="000000"/>
                          </a:solidFill>
                          <a:latin typeface="Arial"/>
                        </a:rPr>
                        <a:t>3,1194</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tr-TR" sz="1400" b="0" i="0" u="none" strike="noStrike">
                          <a:solidFill>
                            <a:srgbClr val="000000"/>
                          </a:solidFill>
                          <a:latin typeface="Arial"/>
                        </a:rPr>
                        <a:t>,81161</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algn="ctr" fontAlgn="ctr"/>
                      <a:r>
                        <a:rPr lang="tr-TR" sz="1400" b="0" i="0" u="none" strike="noStrike" dirty="0" smtClean="0">
                          <a:solidFill>
                            <a:srgbClr val="FF0000"/>
                          </a:solidFill>
                          <a:latin typeface="Arial"/>
                        </a:rPr>
                        <a:t>0,002*</a:t>
                      </a:r>
                      <a:endParaRPr lang="tr-TR" sz="1400" b="0" i="0" u="none" strike="noStrike" dirty="0">
                        <a:solidFill>
                          <a:srgbClr val="FF0000"/>
                        </a:solidFill>
                        <a:latin typeface="Arial"/>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33644">
                <a:tc vMerge="1">
                  <a:txBody>
                    <a:bodyPr/>
                    <a:lstStyle/>
                    <a:p>
                      <a:endParaRPr lang="tr-TR"/>
                    </a:p>
                  </a:txBody>
                  <a:tcPr/>
                </a:tc>
                <a:tc>
                  <a:txBody>
                    <a:bodyPr/>
                    <a:lstStyle/>
                    <a:p>
                      <a:pPr algn="l" fontAlgn="t"/>
                      <a:r>
                        <a:rPr lang="tr-TR" sz="1400" b="0" i="0" u="none" strike="noStrike">
                          <a:solidFill>
                            <a:srgbClr val="000000"/>
                          </a:solidFill>
                          <a:latin typeface="Arial"/>
                        </a:rPr>
                        <a:t>Erkek</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tr-TR" sz="1400" b="0" i="0" u="none" strike="noStrike">
                          <a:solidFill>
                            <a:srgbClr val="000000"/>
                          </a:solidFill>
                          <a:latin typeface="Arial"/>
                        </a:rPr>
                        <a:t>60</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tr-TR" sz="1400" b="0" i="0" u="none" strike="noStrike">
                          <a:solidFill>
                            <a:srgbClr val="000000"/>
                          </a:solidFill>
                          <a:latin typeface="Arial"/>
                        </a:rPr>
                        <a:t>2,7194</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tr-TR" sz="1400" b="0" i="0" u="none" strike="noStrike" dirty="0">
                          <a:solidFill>
                            <a:srgbClr val="000000"/>
                          </a:solidFill>
                          <a:latin typeface="Arial"/>
                        </a:rPr>
                        <a:t>,67665</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endParaRPr lang="tr-TR"/>
                    </a:p>
                  </a:txBody>
                  <a:tcPr/>
                </a:tc>
              </a:tr>
              <a:tr h="233644">
                <a:tc rowSpan="2">
                  <a:txBody>
                    <a:bodyPr/>
                    <a:lstStyle/>
                    <a:p>
                      <a:pPr algn="l" fontAlgn="t"/>
                      <a:r>
                        <a:rPr lang="tr-TR" sz="1400" b="0" i="0" u="none" strike="noStrike">
                          <a:solidFill>
                            <a:srgbClr val="000000"/>
                          </a:solidFill>
                          <a:latin typeface="Arial"/>
                        </a:rPr>
                        <a:t>     İmaj Yansıtma</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tr-TR" sz="1400" b="0" i="0" u="none" strike="noStrike">
                          <a:solidFill>
                            <a:srgbClr val="000000"/>
                          </a:solidFill>
                          <a:latin typeface="Arial"/>
                        </a:rPr>
                        <a:t>Kız</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tr-TR" sz="1400" b="0" i="0" u="none" strike="noStrike">
                          <a:solidFill>
                            <a:srgbClr val="000000"/>
                          </a:solidFill>
                          <a:latin typeface="Arial"/>
                        </a:rPr>
                        <a:t>90</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tr-TR" sz="1400" b="0" i="0" u="none" strike="noStrike">
                          <a:solidFill>
                            <a:srgbClr val="000000"/>
                          </a:solidFill>
                          <a:latin typeface="Arial"/>
                        </a:rPr>
                        <a:t>3,4519</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tr-TR" sz="1400" b="0" i="0" u="none" strike="noStrike" dirty="0">
                          <a:solidFill>
                            <a:srgbClr val="000000"/>
                          </a:solidFill>
                          <a:latin typeface="Arial"/>
                        </a:rPr>
                        <a:t>,71947</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algn="ctr" fontAlgn="ctr"/>
                      <a:r>
                        <a:rPr lang="tr-TR" sz="1400" b="0" i="0" u="none" strike="noStrike">
                          <a:solidFill>
                            <a:srgbClr val="000000"/>
                          </a:solidFill>
                          <a:latin typeface="Arial"/>
                        </a:rPr>
                        <a:t>0,815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33644">
                <a:tc vMerge="1">
                  <a:txBody>
                    <a:bodyPr/>
                    <a:lstStyle/>
                    <a:p>
                      <a:endParaRPr lang="tr-TR"/>
                    </a:p>
                  </a:txBody>
                  <a:tcPr/>
                </a:tc>
                <a:tc>
                  <a:txBody>
                    <a:bodyPr/>
                    <a:lstStyle/>
                    <a:p>
                      <a:pPr algn="l" fontAlgn="t"/>
                      <a:r>
                        <a:rPr lang="tr-TR" sz="1400" b="0" i="0" u="none" strike="noStrike">
                          <a:solidFill>
                            <a:srgbClr val="000000"/>
                          </a:solidFill>
                          <a:latin typeface="Arial"/>
                        </a:rPr>
                        <a:t>Erkek</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tr-TR" sz="1400" b="0" i="0" u="none" strike="noStrike">
                          <a:solidFill>
                            <a:srgbClr val="000000"/>
                          </a:solidFill>
                          <a:latin typeface="Arial"/>
                        </a:rPr>
                        <a:t>60</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tr-TR" sz="1400" b="0" i="0" u="none" strike="noStrike">
                          <a:solidFill>
                            <a:srgbClr val="000000"/>
                          </a:solidFill>
                          <a:latin typeface="Arial"/>
                        </a:rPr>
                        <a:t>3,4222</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tr-TR" sz="1400" b="0" i="0" u="none" strike="noStrike" dirty="0">
                          <a:solidFill>
                            <a:srgbClr val="000000"/>
                          </a:solidFill>
                          <a:latin typeface="Arial"/>
                        </a:rPr>
                        <a:t>,81388</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endParaRPr lang="tr-TR"/>
                    </a:p>
                  </a:txBody>
                  <a:tcPr/>
                </a:tc>
              </a:tr>
              <a:tr h="233644">
                <a:tc rowSpan="2">
                  <a:txBody>
                    <a:bodyPr/>
                    <a:lstStyle/>
                    <a:p>
                      <a:pPr algn="l" fontAlgn="t"/>
                      <a:r>
                        <a:rPr lang="tr-TR" sz="1400" b="1" i="0" u="none" strike="noStrike" dirty="0">
                          <a:solidFill>
                            <a:srgbClr val="FF0000"/>
                          </a:solidFill>
                          <a:latin typeface="Arial"/>
                        </a:rPr>
                        <a:t>Marka Duyarlılığı</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tr-TR" sz="1400" b="0" i="0" u="none" strike="noStrike">
                          <a:solidFill>
                            <a:srgbClr val="000000"/>
                          </a:solidFill>
                          <a:latin typeface="Arial"/>
                        </a:rPr>
                        <a:t>Kız</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tr-TR" sz="1400" b="0" i="0" u="none" strike="noStrike">
                          <a:solidFill>
                            <a:srgbClr val="000000"/>
                          </a:solidFill>
                          <a:latin typeface="Arial"/>
                        </a:rPr>
                        <a:t>88</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tr-TR" sz="1400" b="0" i="0" u="none" strike="noStrike">
                          <a:solidFill>
                            <a:srgbClr val="000000"/>
                          </a:solidFill>
                          <a:latin typeface="Arial"/>
                        </a:rPr>
                        <a:t>2,3182</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tr-TR" sz="1400" b="0" i="0" u="none" strike="noStrike">
                          <a:solidFill>
                            <a:srgbClr val="000000"/>
                          </a:solidFill>
                          <a:latin typeface="Arial"/>
                        </a:rPr>
                        <a:t>,85158</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algn="ctr" fontAlgn="ctr"/>
                      <a:r>
                        <a:rPr lang="tr-TR" sz="1400" b="0" i="0" u="none" strike="noStrike" dirty="0" smtClean="0">
                          <a:solidFill>
                            <a:srgbClr val="FF0000"/>
                          </a:solidFill>
                          <a:latin typeface="Arial"/>
                        </a:rPr>
                        <a:t>0,000*</a:t>
                      </a:r>
                      <a:endParaRPr lang="tr-TR" sz="1400" b="0" i="0" u="none" strike="noStrike" dirty="0">
                        <a:solidFill>
                          <a:srgbClr val="FF0000"/>
                        </a:solidFill>
                        <a:latin typeface="Arial"/>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33644">
                <a:tc vMerge="1">
                  <a:txBody>
                    <a:bodyPr/>
                    <a:lstStyle/>
                    <a:p>
                      <a:endParaRPr lang="tr-TR"/>
                    </a:p>
                  </a:txBody>
                  <a:tcPr/>
                </a:tc>
                <a:tc>
                  <a:txBody>
                    <a:bodyPr/>
                    <a:lstStyle/>
                    <a:p>
                      <a:pPr algn="l" fontAlgn="t"/>
                      <a:r>
                        <a:rPr lang="tr-TR" sz="1400" b="0" i="0" u="none" strike="noStrike">
                          <a:solidFill>
                            <a:srgbClr val="000000"/>
                          </a:solidFill>
                          <a:latin typeface="Arial"/>
                        </a:rPr>
                        <a:t>Erkek</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tr-TR" sz="1400" b="0" i="0" u="none" strike="noStrike">
                          <a:solidFill>
                            <a:srgbClr val="000000"/>
                          </a:solidFill>
                          <a:latin typeface="Arial"/>
                        </a:rPr>
                        <a:t>59</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tr-TR" sz="1400" b="0" i="0" u="none" strike="noStrike">
                          <a:solidFill>
                            <a:srgbClr val="000000"/>
                          </a:solidFill>
                          <a:latin typeface="Arial"/>
                        </a:rPr>
                        <a:t>2,8475</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tr-TR" sz="1400" b="0" i="0" u="none" strike="noStrike" dirty="0">
                          <a:solidFill>
                            <a:srgbClr val="000000"/>
                          </a:solidFill>
                          <a:latin typeface="Arial"/>
                        </a:rPr>
                        <a:t>,81735</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endParaRPr lang="tr-TR"/>
                    </a:p>
                  </a:txBody>
                  <a:tcPr/>
                </a:tc>
              </a:tr>
              <a:tr h="233644">
                <a:tc rowSpan="2">
                  <a:txBody>
                    <a:bodyPr/>
                    <a:lstStyle/>
                    <a:p>
                      <a:pPr algn="l" fontAlgn="t"/>
                      <a:r>
                        <a:rPr lang="tr-TR" sz="1400" b="1" i="0" u="none" strike="noStrike" dirty="0">
                          <a:solidFill>
                            <a:srgbClr val="FF0000"/>
                          </a:solidFill>
                          <a:latin typeface="Arial"/>
                        </a:rPr>
                        <a:t>Moda Yenilikçiliği</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tr-TR" sz="1400" b="0" i="0" u="none" strike="noStrike">
                          <a:solidFill>
                            <a:srgbClr val="000000"/>
                          </a:solidFill>
                          <a:latin typeface="Arial"/>
                        </a:rPr>
                        <a:t>Kız</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tr-TR" sz="1400" b="0" i="0" u="none" strike="noStrike">
                          <a:solidFill>
                            <a:srgbClr val="000000"/>
                          </a:solidFill>
                          <a:latin typeface="Arial"/>
                        </a:rPr>
                        <a:t>88</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tr-TR" sz="1400" b="0" i="0" u="none" strike="noStrike">
                          <a:solidFill>
                            <a:srgbClr val="000000"/>
                          </a:solidFill>
                          <a:latin typeface="Arial"/>
                        </a:rPr>
                        <a:t>3,0756</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tr-TR" sz="1400" b="0" i="0" u="none" strike="noStrike">
                          <a:solidFill>
                            <a:srgbClr val="000000"/>
                          </a:solidFill>
                          <a:latin typeface="Arial"/>
                        </a:rPr>
                        <a:t>,65153</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algn="ctr" fontAlgn="ctr"/>
                      <a:r>
                        <a:rPr lang="tr-TR" sz="1400" b="0" i="0" u="none" strike="noStrike" dirty="0" smtClean="0">
                          <a:solidFill>
                            <a:srgbClr val="FF0000"/>
                          </a:solidFill>
                          <a:latin typeface="Arial"/>
                        </a:rPr>
                        <a:t>0,040*</a:t>
                      </a:r>
                      <a:endParaRPr lang="tr-TR" sz="1400" b="0" i="0" u="none" strike="noStrike" dirty="0">
                        <a:solidFill>
                          <a:srgbClr val="FF0000"/>
                        </a:solidFill>
                        <a:latin typeface="Arial"/>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33644">
                <a:tc vMerge="1">
                  <a:txBody>
                    <a:bodyPr/>
                    <a:lstStyle/>
                    <a:p>
                      <a:endParaRPr lang="tr-TR"/>
                    </a:p>
                  </a:txBody>
                  <a:tcPr/>
                </a:tc>
                <a:tc>
                  <a:txBody>
                    <a:bodyPr/>
                    <a:lstStyle/>
                    <a:p>
                      <a:pPr algn="l" fontAlgn="t"/>
                      <a:r>
                        <a:rPr lang="tr-TR" sz="1400" b="0" i="0" u="none" strike="noStrike">
                          <a:solidFill>
                            <a:srgbClr val="000000"/>
                          </a:solidFill>
                          <a:latin typeface="Arial"/>
                        </a:rPr>
                        <a:t>Erkek</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tr-TR" sz="1400" b="0" i="0" u="none" strike="noStrike">
                          <a:solidFill>
                            <a:srgbClr val="000000"/>
                          </a:solidFill>
                          <a:latin typeface="Arial"/>
                        </a:rPr>
                        <a:t>57</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tr-TR" sz="1400" b="0" i="0" u="none" strike="noStrike">
                          <a:solidFill>
                            <a:srgbClr val="000000"/>
                          </a:solidFill>
                          <a:latin typeface="Arial"/>
                        </a:rPr>
                        <a:t>2,8575</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tr-TR" sz="1400" b="0" i="0" u="none" strike="noStrike">
                          <a:solidFill>
                            <a:srgbClr val="000000"/>
                          </a:solidFill>
                          <a:latin typeface="Arial"/>
                        </a:rPr>
                        <a:t>,56618</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endParaRPr lang="tr-TR"/>
                    </a:p>
                  </a:txBody>
                  <a:tcPr/>
                </a:tc>
              </a:tr>
              <a:tr h="233644">
                <a:tc rowSpan="2">
                  <a:txBody>
                    <a:bodyPr/>
                    <a:lstStyle/>
                    <a:p>
                      <a:pPr algn="l" fontAlgn="t"/>
                      <a:r>
                        <a:rPr lang="tr-TR" sz="1400" b="1" i="0" u="none" strike="noStrike" dirty="0">
                          <a:solidFill>
                            <a:srgbClr val="FF0000"/>
                          </a:solidFill>
                          <a:latin typeface="Arial"/>
                        </a:rPr>
                        <a:t>Moda Fikir Liderliği</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tr-TR" sz="1400" b="0" i="0" u="none" strike="noStrike">
                          <a:solidFill>
                            <a:srgbClr val="000000"/>
                          </a:solidFill>
                          <a:latin typeface="Arial"/>
                        </a:rPr>
                        <a:t>Kız</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tr-TR" sz="1400" b="0" i="0" u="none" strike="noStrike">
                          <a:solidFill>
                            <a:srgbClr val="000000"/>
                          </a:solidFill>
                          <a:latin typeface="Arial"/>
                        </a:rPr>
                        <a:t>87</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tr-TR" sz="1400" b="0" i="0" u="none" strike="noStrike">
                          <a:solidFill>
                            <a:srgbClr val="000000"/>
                          </a:solidFill>
                          <a:latin typeface="Arial"/>
                        </a:rPr>
                        <a:t>3,0638</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tr-TR" sz="1400" b="0" i="0" u="none" strike="noStrike">
                          <a:solidFill>
                            <a:srgbClr val="000000"/>
                          </a:solidFill>
                          <a:latin typeface="Arial"/>
                        </a:rPr>
                        <a:t>,67318</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algn="ctr" fontAlgn="ctr"/>
                      <a:r>
                        <a:rPr lang="tr-TR" sz="1400" b="0" i="0" u="none" strike="noStrike" dirty="0" smtClean="0">
                          <a:solidFill>
                            <a:srgbClr val="FF0000"/>
                          </a:solidFill>
                          <a:latin typeface="Arial"/>
                        </a:rPr>
                        <a:t>0,037*</a:t>
                      </a:r>
                      <a:endParaRPr lang="tr-TR" sz="1400" b="0" i="0" u="none" strike="noStrike" dirty="0">
                        <a:solidFill>
                          <a:srgbClr val="FF0000"/>
                        </a:solidFill>
                        <a:latin typeface="Arial"/>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33644">
                <a:tc vMerge="1">
                  <a:txBody>
                    <a:bodyPr/>
                    <a:lstStyle/>
                    <a:p>
                      <a:endParaRPr lang="tr-TR"/>
                    </a:p>
                  </a:txBody>
                  <a:tcPr/>
                </a:tc>
                <a:tc>
                  <a:txBody>
                    <a:bodyPr/>
                    <a:lstStyle/>
                    <a:p>
                      <a:pPr algn="l" fontAlgn="t"/>
                      <a:r>
                        <a:rPr lang="tr-TR" sz="1400" b="0" i="0" u="none" strike="noStrike">
                          <a:solidFill>
                            <a:srgbClr val="000000"/>
                          </a:solidFill>
                          <a:latin typeface="Arial"/>
                        </a:rPr>
                        <a:t>Erkek</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tr-TR" sz="1400" b="0" i="0" u="none" strike="noStrike">
                          <a:solidFill>
                            <a:srgbClr val="000000"/>
                          </a:solidFill>
                          <a:latin typeface="Arial"/>
                        </a:rPr>
                        <a:t>57</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tr-TR" sz="1400" b="0" i="0" u="none" strike="noStrike">
                          <a:solidFill>
                            <a:srgbClr val="000000"/>
                          </a:solidFill>
                          <a:latin typeface="Arial"/>
                        </a:rPr>
                        <a:t>2,8246</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tr-TR" sz="1400" b="0" i="0" u="none" strike="noStrike" dirty="0">
                          <a:solidFill>
                            <a:srgbClr val="000000"/>
                          </a:solidFill>
                          <a:latin typeface="Arial"/>
                        </a:rPr>
                        <a:t>,65950</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endParaRPr lang="tr-TR"/>
                    </a:p>
                  </a:txBody>
                  <a:tcPr/>
                </a:tc>
              </a:tr>
              <a:tr h="233644">
                <a:tc rowSpan="2">
                  <a:txBody>
                    <a:bodyPr/>
                    <a:lstStyle/>
                    <a:p>
                      <a:pPr algn="l" fontAlgn="t"/>
                      <a:r>
                        <a:rPr lang="tr-TR" sz="1400" b="1" i="0" u="none" strike="noStrike" dirty="0">
                          <a:solidFill>
                            <a:srgbClr val="FF0000"/>
                          </a:solidFill>
                          <a:latin typeface="Arial"/>
                        </a:rPr>
                        <a:t>Moda </a:t>
                      </a:r>
                      <a:r>
                        <a:rPr lang="tr-TR" sz="1400" b="1" i="0" u="none" strike="noStrike" dirty="0" err="1">
                          <a:solidFill>
                            <a:srgbClr val="FF0000"/>
                          </a:solidFill>
                          <a:latin typeface="Arial"/>
                        </a:rPr>
                        <a:t>İlgilenimi</a:t>
                      </a:r>
                      <a:endParaRPr lang="tr-TR" sz="1400" b="1" i="0" u="none" strike="noStrike" dirty="0">
                        <a:solidFill>
                          <a:srgbClr val="FF0000"/>
                        </a:solidFill>
                        <a:latin typeface="Arial"/>
                      </a:endParaRP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tr-TR" sz="1400" b="0" i="0" u="none" strike="noStrike">
                          <a:solidFill>
                            <a:srgbClr val="000000"/>
                          </a:solidFill>
                          <a:latin typeface="Arial"/>
                        </a:rPr>
                        <a:t>Kız</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tr-TR" sz="1400" b="0" i="0" u="none" strike="noStrike">
                          <a:solidFill>
                            <a:srgbClr val="000000"/>
                          </a:solidFill>
                          <a:latin typeface="Arial"/>
                        </a:rPr>
                        <a:t>84</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tr-TR" sz="1400" b="0" i="0" u="none" strike="noStrike">
                          <a:solidFill>
                            <a:srgbClr val="000000"/>
                          </a:solidFill>
                          <a:latin typeface="Arial"/>
                        </a:rPr>
                        <a:t>3,5863</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tr-TR" sz="1400" b="0" i="0" u="none" strike="noStrike">
                          <a:solidFill>
                            <a:srgbClr val="000000"/>
                          </a:solidFill>
                          <a:latin typeface="Arial"/>
                        </a:rPr>
                        <a:t>,77079</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algn="ctr" fontAlgn="ctr"/>
                      <a:r>
                        <a:rPr lang="tr-TR" sz="1400" b="0" i="0" u="none" strike="noStrike" dirty="0" smtClean="0">
                          <a:solidFill>
                            <a:srgbClr val="FF0000"/>
                          </a:solidFill>
                          <a:latin typeface="Arial"/>
                        </a:rPr>
                        <a:t>0,002*</a:t>
                      </a:r>
                      <a:endParaRPr lang="tr-TR" sz="1400" b="0" i="0" u="none" strike="noStrike" dirty="0">
                        <a:solidFill>
                          <a:srgbClr val="FF0000"/>
                        </a:solidFill>
                        <a:latin typeface="Arial"/>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33644">
                <a:tc vMerge="1">
                  <a:txBody>
                    <a:bodyPr/>
                    <a:lstStyle/>
                    <a:p>
                      <a:endParaRPr lang="tr-TR"/>
                    </a:p>
                  </a:txBody>
                  <a:tcPr/>
                </a:tc>
                <a:tc>
                  <a:txBody>
                    <a:bodyPr/>
                    <a:lstStyle/>
                    <a:p>
                      <a:pPr algn="l" fontAlgn="t"/>
                      <a:r>
                        <a:rPr lang="tr-TR" sz="1400" b="0" i="0" u="none" strike="noStrike">
                          <a:solidFill>
                            <a:srgbClr val="000000"/>
                          </a:solidFill>
                          <a:latin typeface="Arial"/>
                        </a:rPr>
                        <a:t>Erkek</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tr-TR" sz="1400" b="0" i="0" u="none" strike="noStrike">
                          <a:solidFill>
                            <a:srgbClr val="000000"/>
                          </a:solidFill>
                          <a:latin typeface="Arial"/>
                        </a:rPr>
                        <a:t>57</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tr-TR" sz="1400" b="0" i="0" u="none" strike="noStrike">
                          <a:solidFill>
                            <a:srgbClr val="000000"/>
                          </a:solidFill>
                          <a:latin typeface="Arial"/>
                        </a:rPr>
                        <a:t>3,1360</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tr-TR" sz="1400" b="0" i="0" u="none" strike="noStrike" dirty="0">
                          <a:solidFill>
                            <a:srgbClr val="000000"/>
                          </a:solidFill>
                          <a:latin typeface="Arial"/>
                        </a:rPr>
                        <a:t>,89651</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endParaRPr lang="tr-TR"/>
                    </a:p>
                  </a:txBody>
                  <a:tcPr/>
                </a:tc>
              </a:tr>
            </a:tbl>
          </a:graphicData>
        </a:graphic>
      </p:graphicFrame>
      <p:sp>
        <p:nvSpPr>
          <p:cNvPr id="7" name="6 Metin kutusu"/>
          <p:cNvSpPr txBox="1"/>
          <p:nvPr/>
        </p:nvSpPr>
        <p:spPr>
          <a:xfrm>
            <a:off x="2411760" y="6237312"/>
            <a:ext cx="3888432" cy="369332"/>
          </a:xfrm>
          <a:prstGeom prst="rect">
            <a:avLst/>
          </a:prstGeom>
          <a:noFill/>
        </p:spPr>
        <p:txBody>
          <a:bodyPr wrap="square" rtlCol="0">
            <a:spAutoFit/>
          </a:bodyPr>
          <a:lstStyle/>
          <a:p>
            <a:r>
              <a:rPr lang="tr-TR" dirty="0" smtClean="0">
                <a:solidFill>
                  <a:srgbClr val="FF0000"/>
                </a:solidFill>
              </a:rPr>
              <a:t>*P&lt;0,005</a:t>
            </a:r>
            <a:endParaRPr lang="tr-TR" dirty="0">
              <a:solidFill>
                <a:srgbClr val="FF0000"/>
              </a:solidFill>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a:t/>
            </a:r>
            <a:br>
              <a:rPr lang="tr-TR" dirty="0"/>
            </a:br>
            <a:endParaRPr lang="tr-TR" dirty="0"/>
          </a:p>
        </p:txBody>
      </p:sp>
      <p:sp>
        <p:nvSpPr>
          <p:cNvPr id="5" name="4 İçerik Yer Tutucusu"/>
          <p:cNvSpPr>
            <a:spLocks noGrp="1"/>
          </p:cNvSpPr>
          <p:nvPr>
            <p:ph idx="1"/>
          </p:nvPr>
        </p:nvSpPr>
        <p:spPr/>
        <p:txBody>
          <a:bodyPr/>
          <a:lstStyle/>
          <a:p>
            <a:r>
              <a:rPr lang="tr-TR" dirty="0" smtClean="0"/>
              <a:t>Yaş bazında</a:t>
            </a:r>
          </a:p>
          <a:p>
            <a:pPr>
              <a:buNone/>
            </a:pPr>
            <a:r>
              <a:rPr lang="tr-TR" dirty="0" smtClean="0"/>
              <a:t>bulgular</a:t>
            </a:r>
            <a:endParaRPr lang="tr-TR" dirty="0"/>
          </a:p>
        </p:txBody>
      </p:sp>
      <p:pic>
        <p:nvPicPr>
          <p:cNvPr id="1026" name="Picture 2"/>
          <p:cNvPicPr>
            <a:picLocks noChangeAspect="1" noChangeArrowheads="1"/>
          </p:cNvPicPr>
          <p:nvPr/>
        </p:nvPicPr>
        <p:blipFill>
          <a:blip r:embed="rId3" cstate="print"/>
          <a:srcRect l="14662" t="9469" r="15605" b="70844"/>
          <a:stretch>
            <a:fillRect/>
          </a:stretch>
        </p:blipFill>
        <p:spPr bwMode="auto">
          <a:xfrm>
            <a:off x="0" y="0"/>
            <a:ext cx="9144000" cy="1440160"/>
          </a:xfrm>
          <a:prstGeom prst="rect">
            <a:avLst/>
          </a:prstGeom>
          <a:noFill/>
          <a:ln w="9525">
            <a:noFill/>
            <a:miter lim="800000"/>
            <a:headEnd/>
            <a:tailEnd/>
          </a:ln>
        </p:spPr>
      </p:pic>
      <p:sp>
        <p:nvSpPr>
          <p:cNvPr id="7" name="6 Metin kutusu"/>
          <p:cNvSpPr txBox="1"/>
          <p:nvPr/>
        </p:nvSpPr>
        <p:spPr>
          <a:xfrm>
            <a:off x="2915816" y="5517232"/>
            <a:ext cx="3384376" cy="369332"/>
          </a:xfrm>
          <a:prstGeom prst="rect">
            <a:avLst/>
          </a:prstGeom>
          <a:noFill/>
        </p:spPr>
        <p:txBody>
          <a:bodyPr wrap="square" rtlCol="0">
            <a:spAutoFit/>
          </a:bodyPr>
          <a:lstStyle/>
          <a:p>
            <a:r>
              <a:rPr lang="tr-TR" dirty="0" smtClean="0">
                <a:solidFill>
                  <a:srgbClr val="FF0000"/>
                </a:solidFill>
              </a:rPr>
              <a:t>* p&lt;0,05</a:t>
            </a:r>
            <a:endParaRPr lang="tr-TR" dirty="0">
              <a:solidFill>
                <a:srgbClr val="FF0000"/>
              </a:solidFill>
            </a:endParaRPr>
          </a:p>
        </p:txBody>
      </p:sp>
      <p:graphicFrame>
        <p:nvGraphicFramePr>
          <p:cNvPr id="8" name="7 Tablo"/>
          <p:cNvGraphicFramePr>
            <a:graphicFrameLocks noGrp="1"/>
          </p:cNvGraphicFramePr>
          <p:nvPr/>
        </p:nvGraphicFramePr>
        <p:xfrm>
          <a:off x="2921000" y="1628804"/>
          <a:ext cx="4963368" cy="3672403"/>
        </p:xfrm>
        <a:graphic>
          <a:graphicData uri="http://schemas.openxmlformats.org/drawingml/2006/table">
            <a:tbl>
              <a:tblPr/>
              <a:tblGrid>
                <a:gridCol w="1298112"/>
                <a:gridCol w="784936"/>
                <a:gridCol w="720080"/>
                <a:gridCol w="1243926"/>
                <a:gridCol w="916314"/>
              </a:tblGrid>
              <a:tr h="576595">
                <a:tc gridSpan="2">
                  <a:txBody>
                    <a:bodyPr/>
                    <a:lstStyle/>
                    <a:p>
                      <a:pPr algn="ctr" fontAlgn="ctr"/>
                      <a:r>
                        <a:rPr lang="tr-TR" sz="1800" b="1" i="0" u="none" strike="noStrike" dirty="0">
                          <a:solidFill>
                            <a:srgbClr val="000000"/>
                          </a:solidFill>
                          <a:latin typeface="Arial"/>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tr-TR"/>
                    </a:p>
                  </a:txBody>
                  <a:tcPr/>
                </a:tc>
                <a:tc>
                  <a:txBody>
                    <a:bodyPr/>
                    <a:lstStyle/>
                    <a:p>
                      <a:pPr algn="ctr" fontAlgn="b"/>
                      <a:r>
                        <a:rPr lang="tr-TR" sz="1800" b="1" i="0" u="none" strike="noStrike" dirty="0">
                          <a:solidFill>
                            <a:srgbClr val="000000"/>
                          </a:solidFill>
                          <a:latin typeface="Arial"/>
                        </a:rPr>
                        <a:t>n</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tr-TR" sz="1800" b="1" i="0" u="none" strike="noStrike">
                          <a:solidFill>
                            <a:srgbClr val="000000"/>
                          </a:solidFill>
                          <a:latin typeface="Arial"/>
                        </a:rPr>
                        <a:t>Ortalama</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tr-TR" sz="1800" b="1" i="0" u="none" strike="noStrike">
                          <a:solidFill>
                            <a:srgbClr val="000000"/>
                          </a:solidFill>
                          <a:latin typeface="Arial"/>
                        </a:rPr>
                        <a:t>Std. Sapma</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86976">
                <a:tc rowSpan="4">
                  <a:txBody>
                    <a:bodyPr/>
                    <a:lstStyle/>
                    <a:p>
                      <a:pPr algn="l" fontAlgn="t"/>
                      <a:r>
                        <a:rPr lang="tr-TR" sz="1800" b="1" i="0" u="none" strike="noStrike">
                          <a:solidFill>
                            <a:srgbClr val="000000"/>
                          </a:solidFill>
                          <a:latin typeface="Arial"/>
                        </a:rPr>
                        <a:t>Takdir edilme</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tr-TR" sz="1800" b="0" i="0" u="none" strike="noStrike">
                          <a:solidFill>
                            <a:srgbClr val="FF0000"/>
                          </a:solidFill>
                          <a:latin typeface="Arial"/>
                        </a:rPr>
                        <a:t>12-14</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tr-TR" sz="1800" b="0" i="0" u="none" strike="noStrike">
                          <a:solidFill>
                            <a:srgbClr val="000000"/>
                          </a:solidFill>
                          <a:latin typeface="Arial"/>
                        </a:rPr>
                        <a:t>34</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tr-TR" sz="1800" b="0" i="0" u="none" strike="noStrike" dirty="0">
                          <a:solidFill>
                            <a:srgbClr val="FF0000"/>
                          </a:solidFill>
                          <a:latin typeface="Arial"/>
                        </a:rPr>
                        <a:t>3,2010</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tr-TR" sz="1800" b="0" i="0" u="none" strike="noStrike" dirty="0">
                          <a:solidFill>
                            <a:srgbClr val="000000"/>
                          </a:solidFill>
                          <a:latin typeface="Arial"/>
                        </a:rPr>
                        <a:t>,76352</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86976">
                <a:tc vMerge="1">
                  <a:txBody>
                    <a:bodyPr/>
                    <a:lstStyle/>
                    <a:p>
                      <a:endParaRPr lang="tr-TR"/>
                    </a:p>
                  </a:txBody>
                  <a:tcPr/>
                </a:tc>
                <a:tc>
                  <a:txBody>
                    <a:bodyPr/>
                    <a:lstStyle/>
                    <a:p>
                      <a:pPr algn="l" fontAlgn="t"/>
                      <a:r>
                        <a:rPr lang="tr-TR" sz="1800" b="0" i="0" u="none" strike="noStrike">
                          <a:solidFill>
                            <a:srgbClr val="000000"/>
                          </a:solidFill>
                          <a:latin typeface="Arial"/>
                        </a:rPr>
                        <a:t>15-16</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tr-TR" sz="1800" b="0" i="0" u="none" strike="noStrike">
                          <a:solidFill>
                            <a:srgbClr val="000000"/>
                          </a:solidFill>
                          <a:latin typeface="Arial"/>
                        </a:rPr>
                        <a:t>85</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tr-TR" sz="1800" b="0" i="0" u="none" strike="noStrike" dirty="0">
                          <a:solidFill>
                            <a:schemeClr val="tx1"/>
                          </a:solidFill>
                          <a:latin typeface="Arial"/>
                        </a:rPr>
                        <a:t>2,9569</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tr-TR" sz="1800" b="0" i="0" u="none" strike="noStrike" dirty="0">
                          <a:solidFill>
                            <a:srgbClr val="000000"/>
                          </a:solidFill>
                          <a:latin typeface="Arial"/>
                        </a:rPr>
                        <a:t>,73549</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86976">
                <a:tc vMerge="1">
                  <a:txBody>
                    <a:bodyPr/>
                    <a:lstStyle/>
                    <a:p>
                      <a:endParaRPr lang="tr-TR"/>
                    </a:p>
                  </a:txBody>
                  <a:tcPr/>
                </a:tc>
                <a:tc>
                  <a:txBody>
                    <a:bodyPr/>
                    <a:lstStyle/>
                    <a:p>
                      <a:pPr algn="l" fontAlgn="t"/>
                      <a:r>
                        <a:rPr lang="tr-TR" sz="1800" b="0" i="0" u="none" strike="noStrike">
                          <a:solidFill>
                            <a:srgbClr val="FF0000"/>
                          </a:solidFill>
                          <a:latin typeface="Arial"/>
                        </a:rPr>
                        <a:t>17+</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tr-TR" sz="1800" b="0" i="0" u="none" strike="noStrike">
                          <a:solidFill>
                            <a:srgbClr val="000000"/>
                          </a:solidFill>
                          <a:latin typeface="Arial"/>
                        </a:rPr>
                        <a:t>31</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tr-TR" sz="1800" b="0" i="0" u="none" strike="noStrike" dirty="0">
                          <a:solidFill>
                            <a:srgbClr val="FF0000"/>
                          </a:solidFill>
                          <a:latin typeface="Arial"/>
                        </a:rPr>
                        <a:t>2,7016</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tr-TR" sz="1800" b="0" i="0" u="none" strike="noStrike" dirty="0">
                          <a:solidFill>
                            <a:srgbClr val="000000"/>
                          </a:solidFill>
                          <a:latin typeface="Arial"/>
                        </a:rPr>
                        <a:t>,86943</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86976">
                <a:tc vMerge="1">
                  <a:txBody>
                    <a:bodyPr/>
                    <a:lstStyle/>
                    <a:p>
                      <a:endParaRPr lang="tr-TR"/>
                    </a:p>
                  </a:txBody>
                  <a:tcPr/>
                </a:tc>
                <a:tc>
                  <a:txBody>
                    <a:bodyPr/>
                    <a:lstStyle/>
                    <a:p>
                      <a:pPr algn="l" fontAlgn="t"/>
                      <a:r>
                        <a:rPr lang="tr-TR" sz="1800" b="0" i="0" u="none" strike="noStrike">
                          <a:solidFill>
                            <a:srgbClr val="000000"/>
                          </a:solidFill>
                          <a:latin typeface="Arial"/>
                        </a:rPr>
                        <a:t>Total</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tr-TR" sz="1800" b="0" i="0" u="none" strike="noStrike">
                          <a:solidFill>
                            <a:srgbClr val="000000"/>
                          </a:solidFill>
                          <a:latin typeface="Arial"/>
                        </a:rPr>
                        <a:t>150</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tr-TR" sz="1800" b="0" i="0" u="none" strike="noStrike">
                          <a:solidFill>
                            <a:srgbClr val="000000"/>
                          </a:solidFill>
                          <a:latin typeface="Arial"/>
                        </a:rPr>
                        <a:t>2,9594</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tr-TR" sz="1800" b="0" i="0" u="none" strike="noStrike" dirty="0">
                          <a:solidFill>
                            <a:srgbClr val="000000"/>
                          </a:solidFill>
                          <a:latin typeface="Arial"/>
                        </a:rPr>
                        <a:t>,78321</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86976">
                <a:tc rowSpan="4">
                  <a:txBody>
                    <a:bodyPr/>
                    <a:lstStyle/>
                    <a:p>
                      <a:pPr algn="l" fontAlgn="t"/>
                      <a:r>
                        <a:rPr lang="tr-TR" sz="1800" b="1" i="0" u="none" strike="noStrike">
                          <a:solidFill>
                            <a:srgbClr val="000000"/>
                          </a:solidFill>
                          <a:latin typeface="Arial"/>
                        </a:rPr>
                        <a:t>Moda İlgilenimi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tr-TR" sz="1800" b="0" i="0" u="none" strike="noStrike">
                          <a:solidFill>
                            <a:srgbClr val="FF0000"/>
                          </a:solidFill>
                          <a:latin typeface="Arial"/>
                        </a:rPr>
                        <a:t>12-14</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tr-TR" sz="1800" b="0" i="0" u="none" strike="noStrike">
                          <a:solidFill>
                            <a:srgbClr val="000000"/>
                          </a:solidFill>
                          <a:latin typeface="Arial"/>
                        </a:rPr>
                        <a:t>29</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tr-TR" sz="1800" b="0" i="0" u="none" strike="noStrike" dirty="0">
                          <a:solidFill>
                            <a:srgbClr val="FF0000"/>
                          </a:solidFill>
                          <a:latin typeface="Arial"/>
                        </a:rPr>
                        <a:t>3,7672</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tr-TR" sz="1800" b="0" i="0" u="none" strike="noStrike" dirty="0">
                          <a:solidFill>
                            <a:srgbClr val="000000"/>
                          </a:solidFill>
                          <a:latin typeface="Arial"/>
                        </a:rPr>
                        <a:t>,77324</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86976">
                <a:tc vMerge="1">
                  <a:txBody>
                    <a:bodyPr/>
                    <a:lstStyle/>
                    <a:p>
                      <a:endParaRPr lang="tr-TR"/>
                    </a:p>
                  </a:txBody>
                  <a:tcPr/>
                </a:tc>
                <a:tc>
                  <a:txBody>
                    <a:bodyPr/>
                    <a:lstStyle/>
                    <a:p>
                      <a:pPr algn="l" fontAlgn="t"/>
                      <a:r>
                        <a:rPr lang="tr-TR" sz="1800" b="0" i="0" u="none" strike="noStrike">
                          <a:solidFill>
                            <a:srgbClr val="FF0000"/>
                          </a:solidFill>
                          <a:latin typeface="Arial"/>
                        </a:rPr>
                        <a:t>15-16</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tr-TR" sz="1800" b="0" i="0" u="none" strike="noStrike">
                          <a:solidFill>
                            <a:srgbClr val="000000"/>
                          </a:solidFill>
                          <a:latin typeface="Arial"/>
                        </a:rPr>
                        <a:t>82</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tr-TR" sz="1800" b="0" i="0" u="none" strike="noStrike" dirty="0">
                          <a:solidFill>
                            <a:srgbClr val="FF0000"/>
                          </a:solidFill>
                          <a:latin typeface="Arial"/>
                        </a:rPr>
                        <a:t>3,2652</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tr-TR" sz="1800" b="0" i="0" u="none" strike="noStrike" dirty="0">
                          <a:solidFill>
                            <a:srgbClr val="000000"/>
                          </a:solidFill>
                          <a:latin typeface="Arial"/>
                        </a:rPr>
                        <a:t>,85197</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86976">
                <a:tc vMerge="1">
                  <a:txBody>
                    <a:bodyPr/>
                    <a:lstStyle/>
                    <a:p>
                      <a:endParaRPr lang="tr-TR"/>
                    </a:p>
                  </a:txBody>
                  <a:tcPr/>
                </a:tc>
                <a:tc>
                  <a:txBody>
                    <a:bodyPr/>
                    <a:lstStyle/>
                    <a:p>
                      <a:pPr algn="l" fontAlgn="t"/>
                      <a:r>
                        <a:rPr lang="tr-TR" sz="1800" b="0" i="0" u="none" strike="noStrike">
                          <a:solidFill>
                            <a:srgbClr val="000000"/>
                          </a:solidFill>
                          <a:latin typeface="Arial"/>
                        </a:rPr>
                        <a:t>17+</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tr-TR" sz="1800" b="0" i="0" u="none" strike="noStrike">
                          <a:solidFill>
                            <a:srgbClr val="000000"/>
                          </a:solidFill>
                          <a:latin typeface="Arial"/>
                        </a:rPr>
                        <a:t>30</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tr-TR" sz="1800" b="0" i="0" u="none" strike="noStrike">
                          <a:solidFill>
                            <a:srgbClr val="000000"/>
                          </a:solidFill>
                          <a:latin typeface="Arial"/>
                        </a:rPr>
                        <a:t>3,4333</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tr-TR" sz="1800" b="0" i="0" u="none" strike="noStrike" dirty="0">
                          <a:solidFill>
                            <a:srgbClr val="000000"/>
                          </a:solidFill>
                          <a:latin typeface="Arial"/>
                        </a:rPr>
                        <a:t>,83546</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86976">
                <a:tc vMerge="1">
                  <a:txBody>
                    <a:bodyPr/>
                    <a:lstStyle/>
                    <a:p>
                      <a:endParaRPr lang="tr-TR"/>
                    </a:p>
                  </a:txBody>
                  <a:tcPr/>
                </a:tc>
                <a:tc>
                  <a:txBody>
                    <a:bodyPr/>
                    <a:lstStyle/>
                    <a:p>
                      <a:pPr algn="l" fontAlgn="t"/>
                      <a:r>
                        <a:rPr lang="tr-TR" sz="1800" b="0" i="0" u="none" strike="noStrike">
                          <a:solidFill>
                            <a:srgbClr val="000000"/>
                          </a:solidFill>
                          <a:latin typeface="Arial"/>
                        </a:rPr>
                        <a:t>Total</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tr-TR" sz="1800" b="0" i="0" u="none" strike="noStrike">
                          <a:solidFill>
                            <a:srgbClr val="000000"/>
                          </a:solidFill>
                          <a:latin typeface="Arial"/>
                        </a:rPr>
                        <a:t>141</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tr-TR" sz="1800" b="0" i="0" u="none" strike="noStrike">
                          <a:solidFill>
                            <a:srgbClr val="000000"/>
                          </a:solidFill>
                          <a:latin typeface="Arial"/>
                        </a:rPr>
                        <a:t>3,4043</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tr-TR" sz="1800" b="0" i="0" u="none" strike="noStrike" dirty="0">
                          <a:solidFill>
                            <a:srgbClr val="000000"/>
                          </a:solidFill>
                          <a:latin typeface="Arial"/>
                        </a:rPr>
                        <a:t>,85024</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a:t/>
            </a:r>
            <a:br>
              <a:rPr lang="tr-TR" dirty="0"/>
            </a:br>
            <a:endParaRPr lang="tr-TR" dirty="0"/>
          </a:p>
        </p:txBody>
      </p:sp>
      <p:sp>
        <p:nvSpPr>
          <p:cNvPr id="5" name="4 İçerik Yer Tutucusu"/>
          <p:cNvSpPr>
            <a:spLocks noGrp="1"/>
          </p:cNvSpPr>
          <p:nvPr>
            <p:ph idx="1"/>
          </p:nvPr>
        </p:nvSpPr>
        <p:spPr/>
        <p:txBody>
          <a:bodyPr/>
          <a:lstStyle/>
          <a:p>
            <a:r>
              <a:rPr lang="tr-TR" dirty="0" smtClean="0"/>
              <a:t>Araştırma Modeli</a:t>
            </a:r>
            <a:endParaRPr lang="tr-TR" dirty="0"/>
          </a:p>
        </p:txBody>
      </p:sp>
      <p:pic>
        <p:nvPicPr>
          <p:cNvPr id="1026" name="Picture 2"/>
          <p:cNvPicPr>
            <a:picLocks noChangeAspect="1" noChangeArrowheads="1"/>
          </p:cNvPicPr>
          <p:nvPr/>
        </p:nvPicPr>
        <p:blipFill>
          <a:blip r:embed="rId3" cstate="print"/>
          <a:srcRect l="14662" t="9469" r="15605" b="70844"/>
          <a:stretch>
            <a:fillRect/>
          </a:stretch>
        </p:blipFill>
        <p:spPr bwMode="auto">
          <a:xfrm>
            <a:off x="0" y="0"/>
            <a:ext cx="9144000" cy="1440160"/>
          </a:xfrm>
          <a:prstGeom prst="rect">
            <a:avLst/>
          </a:prstGeom>
          <a:noFill/>
          <a:ln w="9525">
            <a:noFill/>
            <a:miter lim="800000"/>
            <a:headEnd/>
            <a:tailEnd/>
          </a:ln>
        </p:spPr>
      </p:pic>
      <p:graphicFrame>
        <p:nvGraphicFramePr>
          <p:cNvPr id="6" name="5 Diyagram"/>
          <p:cNvGraphicFramePr/>
          <p:nvPr/>
        </p:nvGraphicFramePr>
        <p:xfrm>
          <a:off x="1619672" y="1556792"/>
          <a:ext cx="7200800" cy="5040560"/>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a:t/>
            </a:r>
            <a:br>
              <a:rPr lang="tr-TR" dirty="0"/>
            </a:br>
            <a:endParaRPr lang="tr-TR" dirty="0"/>
          </a:p>
        </p:txBody>
      </p:sp>
      <p:sp>
        <p:nvSpPr>
          <p:cNvPr id="5" name="4 İçerik Yer Tutucusu"/>
          <p:cNvSpPr>
            <a:spLocks noGrp="1"/>
          </p:cNvSpPr>
          <p:nvPr>
            <p:ph idx="1"/>
          </p:nvPr>
        </p:nvSpPr>
        <p:spPr/>
        <p:txBody>
          <a:bodyPr/>
          <a:lstStyle/>
          <a:p>
            <a:r>
              <a:rPr lang="tr-TR" dirty="0" smtClean="0"/>
              <a:t>Çoklu Regresyon Analiz Sonuçları</a:t>
            </a:r>
            <a:endParaRPr lang="tr-TR" dirty="0"/>
          </a:p>
        </p:txBody>
      </p:sp>
      <p:pic>
        <p:nvPicPr>
          <p:cNvPr id="1026" name="Picture 2"/>
          <p:cNvPicPr>
            <a:picLocks noChangeAspect="1" noChangeArrowheads="1"/>
          </p:cNvPicPr>
          <p:nvPr/>
        </p:nvPicPr>
        <p:blipFill>
          <a:blip r:embed="rId3" cstate="print"/>
          <a:srcRect l="14662" t="9469" r="15605" b="70844"/>
          <a:stretch>
            <a:fillRect/>
          </a:stretch>
        </p:blipFill>
        <p:spPr bwMode="auto">
          <a:xfrm>
            <a:off x="0" y="0"/>
            <a:ext cx="9144000" cy="1440160"/>
          </a:xfrm>
          <a:prstGeom prst="rect">
            <a:avLst/>
          </a:prstGeom>
          <a:noFill/>
          <a:ln w="9525">
            <a:noFill/>
            <a:miter lim="800000"/>
            <a:headEnd/>
            <a:tailEnd/>
          </a:ln>
        </p:spPr>
      </p:pic>
      <p:graphicFrame>
        <p:nvGraphicFramePr>
          <p:cNvPr id="7" name="6 Tablo"/>
          <p:cNvGraphicFramePr>
            <a:graphicFrameLocks noGrp="1"/>
          </p:cNvGraphicFramePr>
          <p:nvPr/>
        </p:nvGraphicFramePr>
        <p:xfrm>
          <a:off x="611560" y="2348880"/>
          <a:ext cx="6264696" cy="1584176"/>
        </p:xfrm>
        <a:graphic>
          <a:graphicData uri="http://schemas.openxmlformats.org/drawingml/2006/table">
            <a:tbl>
              <a:tblPr/>
              <a:tblGrid>
                <a:gridCol w="1933963"/>
                <a:gridCol w="966982"/>
                <a:gridCol w="966982"/>
                <a:gridCol w="1146104"/>
                <a:gridCol w="1250665"/>
              </a:tblGrid>
              <a:tr h="1073935">
                <a:tc rowSpan="2">
                  <a:txBody>
                    <a:bodyPr/>
                    <a:lstStyle/>
                    <a:p>
                      <a:pPr algn="l" fontAlgn="t"/>
                      <a:endParaRPr lang="tr-TR" sz="1400" b="0" i="0" u="none" strike="noStrike" dirty="0" smtClean="0">
                        <a:solidFill>
                          <a:srgbClr val="000000"/>
                        </a:solidFill>
                        <a:latin typeface="Arial"/>
                      </a:endParaRPr>
                    </a:p>
                    <a:p>
                      <a:pPr algn="l" fontAlgn="t"/>
                      <a:endParaRPr lang="tr-TR" sz="1400" b="0" i="0" u="none" strike="noStrike" dirty="0" smtClean="0">
                        <a:solidFill>
                          <a:srgbClr val="000000"/>
                        </a:solidFill>
                        <a:latin typeface="Arial"/>
                      </a:endParaRPr>
                    </a:p>
                    <a:p>
                      <a:pPr algn="l" fontAlgn="t"/>
                      <a:endParaRPr lang="tr-TR" sz="1400" b="0" i="0" u="none" strike="noStrike" dirty="0" smtClean="0">
                        <a:solidFill>
                          <a:srgbClr val="000000"/>
                        </a:solidFill>
                        <a:latin typeface="Arial"/>
                      </a:endParaRPr>
                    </a:p>
                    <a:p>
                      <a:pPr algn="l" fontAlgn="t"/>
                      <a:r>
                        <a:rPr lang="tr-TR" sz="1400" b="1" i="0" u="none" strike="noStrike" dirty="0" smtClean="0">
                          <a:solidFill>
                            <a:srgbClr val="000000"/>
                          </a:solidFill>
                          <a:latin typeface="Arial"/>
                        </a:rPr>
                        <a:t>Bağımlı </a:t>
                      </a:r>
                      <a:r>
                        <a:rPr lang="tr-TR" sz="1400" b="1" i="0" u="none" strike="noStrike" dirty="0">
                          <a:solidFill>
                            <a:srgbClr val="000000"/>
                          </a:solidFill>
                          <a:latin typeface="Arial"/>
                        </a:rPr>
                        <a:t>değişken: Moda Duyarlılığı</a:t>
                      </a:r>
                    </a:p>
                    <a:p>
                      <a:pPr algn="ctr" fontAlgn="ctr"/>
                      <a:r>
                        <a:rPr lang="tr-TR" sz="1400" b="0" i="0" u="none" strike="noStrike" dirty="0">
                          <a:solidFill>
                            <a:srgbClr val="000000"/>
                          </a:solidFill>
                          <a:latin typeface="Arial"/>
                        </a:rPr>
                        <a:t> </a:t>
                      </a:r>
                    </a:p>
                  </a:txBody>
                  <a:tcPr marL="9525" marR="9525"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tr-TR" sz="1400" b="1" i="0" u="none" strike="noStrike" dirty="0">
                          <a:solidFill>
                            <a:srgbClr val="000000"/>
                          </a:solidFill>
                          <a:latin typeface="Arial"/>
                        </a:rPr>
                        <a:t>R</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tr-TR" sz="1400" b="1" i="0" u="none" strike="noStrike" dirty="0">
                          <a:solidFill>
                            <a:srgbClr val="000000"/>
                          </a:solidFill>
                          <a:latin typeface="Arial"/>
                        </a:rPr>
                        <a:t>R Kare</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tr-TR" sz="1400" b="1" i="0" u="none" strike="noStrike" dirty="0">
                          <a:solidFill>
                            <a:srgbClr val="000000"/>
                          </a:solidFill>
                          <a:latin typeface="Arial"/>
                        </a:rPr>
                        <a:t>Düzeltilmiş R Kare</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tr-TR" sz="1400" b="1" i="0" u="none" strike="noStrike" dirty="0">
                          <a:solidFill>
                            <a:srgbClr val="000000"/>
                          </a:solidFill>
                          <a:latin typeface="Arial"/>
                        </a:rPr>
                        <a:t>Tahminlerin Standart Hatası</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10241">
                <a:tc vMerge="1">
                  <a:txBody>
                    <a:bodyPr/>
                    <a:lstStyle/>
                    <a:p>
                      <a:pPr algn="ctr" fontAlgn="ctr"/>
                      <a:endParaRPr lang="tr-TR" sz="1400" b="0" i="0" u="none" strike="noStrike" dirty="0">
                        <a:solidFill>
                          <a:srgbClr val="000000"/>
                        </a:solidFill>
                        <a:latin typeface="Arial"/>
                      </a:endParaRP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t"/>
                      <a:r>
                        <a:rPr lang="tr-TR" sz="1400" b="0" i="0" u="none" strike="noStrike" dirty="0">
                          <a:solidFill>
                            <a:srgbClr val="000000"/>
                          </a:solidFill>
                          <a:latin typeface="Arial"/>
                        </a:rPr>
                        <a:t>,782</a:t>
                      </a:r>
                    </a:p>
                  </a:txBody>
                  <a:tcPr marL="9525" marR="9525" marT="9525"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t"/>
                      <a:r>
                        <a:rPr lang="tr-TR" sz="1400" b="0" i="0" u="none" strike="noStrike" dirty="0">
                          <a:solidFill>
                            <a:srgbClr val="000000"/>
                          </a:solidFill>
                          <a:latin typeface="Arial"/>
                        </a:rPr>
                        <a:t>,612</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t"/>
                      <a:r>
                        <a:rPr lang="tr-TR" sz="1400" b="0" i="0" u="none" strike="noStrike" dirty="0">
                          <a:solidFill>
                            <a:srgbClr val="FF0000"/>
                          </a:solidFill>
                          <a:latin typeface="Arial"/>
                        </a:rPr>
                        <a:t>,529</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t"/>
                      <a:r>
                        <a:rPr lang="tr-TR" sz="1400" b="0" i="0" u="none" strike="noStrike" dirty="0">
                          <a:solidFill>
                            <a:srgbClr val="000000"/>
                          </a:solidFill>
                          <a:latin typeface="Arial"/>
                        </a:rPr>
                        <a:t>,60912</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graphicFrame>
        <p:nvGraphicFramePr>
          <p:cNvPr id="8" name="7 Tablo"/>
          <p:cNvGraphicFramePr>
            <a:graphicFrameLocks noGrp="1"/>
          </p:cNvGraphicFramePr>
          <p:nvPr/>
        </p:nvGraphicFramePr>
        <p:xfrm>
          <a:off x="611560" y="4365104"/>
          <a:ext cx="6264695" cy="2088232"/>
        </p:xfrm>
        <a:graphic>
          <a:graphicData uri="http://schemas.openxmlformats.org/drawingml/2006/table">
            <a:tbl>
              <a:tblPr/>
              <a:tblGrid>
                <a:gridCol w="1103086"/>
                <a:gridCol w="999021"/>
                <a:gridCol w="1165525"/>
                <a:gridCol w="999021"/>
                <a:gridCol w="999021"/>
                <a:gridCol w="999021"/>
              </a:tblGrid>
              <a:tr h="739582">
                <a:tc>
                  <a:txBody>
                    <a:bodyPr/>
                    <a:lstStyle/>
                    <a:p>
                      <a:pPr algn="l" fontAlgn="ctr"/>
                      <a:r>
                        <a:rPr lang="tr-TR" sz="1400" b="1" i="0" u="none" strike="noStrike" dirty="0">
                          <a:solidFill>
                            <a:srgbClr val="000000"/>
                          </a:solidFill>
                          <a:latin typeface="Arial"/>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tr-TR" sz="1400" b="1" i="0" u="none" strike="noStrike" dirty="0">
                          <a:solidFill>
                            <a:srgbClr val="000000"/>
                          </a:solidFill>
                          <a:latin typeface="Arial"/>
                        </a:rPr>
                        <a:t>Kareler Toplamı</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tr-TR" sz="1400" b="1" i="0" u="none" strike="noStrike" dirty="0" err="1">
                          <a:solidFill>
                            <a:srgbClr val="000000"/>
                          </a:solidFill>
                          <a:latin typeface="Arial"/>
                        </a:rPr>
                        <a:t>sd</a:t>
                      </a:r>
                      <a:endParaRPr lang="tr-TR" sz="1400" b="1" i="0" u="none" strike="noStrike" dirty="0">
                        <a:solidFill>
                          <a:srgbClr val="000000"/>
                        </a:solidFill>
                        <a:latin typeface="Arial"/>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tr-TR" sz="1400" b="1" i="0" u="none" strike="noStrike">
                          <a:solidFill>
                            <a:srgbClr val="000000"/>
                          </a:solidFill>
                          <a:latin typeface="Arial"/>
                        </a:rPr>
                        <a:t>Ortalama Kare</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tr-TR" sz="1400" b="1" i="0" u="none" strike="noStrike">
                          <a:solidFill>
                            <a:srgbClr val="000000"/>
                          </a:solidFill>
                          <a:latin typeface="Arial"/>
                        </a:rPr>
                        <a:t>F</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tr-TR" sz="1400" b="1" i="0" u="none" strike="noStrike">
                          <a:solidFill>
                            <a:srgbClr val="000000"/>
                          </a:solidFill>
                          <a:latin typeface="Arial"/>
                        </a:rPr>
                        <a:t>P</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456801">
                <a:tc>
                  <a:txBody>
                    <a:bodyPr/>
                    <a:lstStyle/>
                    <a:p>
                      <a:pPr algn="l" fontAlgn="t"/>
                      <a:r>
                        <a:rPr lang="tr-TR" sz="1400" b="1" i="0" u="none" strike="noStrike">
                          <a:solidFill>
                            <a:srgbClr val="000000"/>
                          </a:solidFill>
                          <a:latin typeface="Arial"/>
                        </a:rPr>
                        <a:t>Regresyon</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tr-TR" sz="1400" b="0" i="0" u="none" strike="noStrike">
                          <a:solidFill>
                            <a:srgbClr val="000000"/>
                          </a:solidFill>
                          <a:latin typeface="Arial"/>
                        </a:rPr>
                        <a:t>19,278</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tr-TR" sz="1400" b="0" i="0" u="none" strike="noStrike" dirty="0">
                          <a:solidFill>
                            <a:srgbClr val="000000"/>
                          </a:solidFill>
                          <a:latin typeface="Arial"/>
                        </a:rPr>
                        <a:t>7</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tr-TR" sz="1400" b="0" i="0" u="none" strike="noStrike" dirty="0">
                          <a:solidFill>
                            <a:srgbClr val="000000"/>
                          </a:solidFill>
                          <a:latin typeface="Arial"/>
                        </a:rPr>
                        <a:t>2,754</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tr-TR" sz="1400" b="0" i="0" u="none" strike="noStrike" dirty="0">
                          <a:solidFill>
                            <a:srgbClr val="000000"/>
                          </a:solidFill>
                          <a:latin typeface="Arial"/>
                        </a:rPr>
                        <a:t>7,423</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tr-TR" sz="1400" b="0" i="0" u="none" strike="noStrike" dirty="0">
                          <a:solidFill>
                            <a:srgbClr val="FF0000"/>
                          </a:solidFill>
                          <a:latin typeface="Arial"/>
                        </a:rPr>
                        <a:t>,000</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435048">
                <a:tc>
                  <a:txBody>
                    <a:bodyPr/>
                    <a:lstStyle/>
                    <a:p>
                      <a:pPr algn="l" fontAlgn="t"/>
                      <a:r>
                        <a:rPr lang="tr-TR" sz="1400" b="1" i="0" u="none" strike="noStrike">
                          <a:solidFill>
                            <a:srgbClr val="000000"/>
                          </a:solidFill>
                          <a:latin typeface="Arial"/>
                        </a:rPr>
                        <a:t>Artıklar</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tr-TR" sz="1400" b="0" i="0" u="none" strike="noStrike">
                          <a:solidFill>
                            <a:srgbClr val="000000"/>
                          </a:solidFill>
                          <a:latin typeface="Arial"/>
                        </a:rPr>
                        <a:t>12,244</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tr-TR" sz="1400" b="0" i="0" u="none" strike="noStrike">
                          <a:solidFill>
                            <a:srgbClr val="000000"/>
                          </a:solidFill>
                          <a:latin typeface="Arial"/>
                        </a:rPr>
                        <a:t>33</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tr-TR" sz="1400" b="0" i="0" u="none" strike="noStrike">
                          <a:solidFill>
                            <a:srgbClr val="000000"/>
                          </a:solidFill>
                          <a:latin typeface="Arial"/>
                        </a:rPr>
                        <a:t>,371</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tr-TR" sz="1400" b="0" i="0" u="none" strike="noStrike" dirty="0">
                          <a:solidFill>
                            <a:srgbClr val="000000"/>
                          </a:solidFill>
                          <a:latin typeface="Arial"/>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tr-TR" sz="1400" b="0" i="0" u="none" strike="noStrike" dirty="0">
                          <a:solidFill>
                            <a:srgbClr val="000000"/>
                          </a:solidFill>
                          <a:latin typeface="Arial"/>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456801">
                <a:tc>
                  <a:txBody>
                    <a:bodyPr/>
                    <a:lstStyle/>
                    <a:p>
                      <a:pPr algn="l" fontAlgn="t"/>
                      <a:r>
                        <a:rPr lang="tr-TR" sz="1400" b="1" i="0" u="none" strike="noStrike">
                          <a:solidFill>
                            <a:srgbClr val="000000"/>
                          </a:solidFill>
                          <a:latin typeface="Arial"/>
                        </a:rPr>
                        <a:t>Toplam</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tr-TR" sz="1400" b="0" i="0" u="none" strike="noStrike">
                          <a:solidFill>
                            <a:srgbClr val="000000"/>
                          </a:solidFill>
                          <a:latin typeface="Arial"/>
                        </a:rPr>
                        <a:t>31,522</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tr-TR" sz="1400" b="0" i="0" u="none" strike="noStrike">
                          <a:solidFill>
                            <a:srgbClr val="000000"/>
                          </a:solidFill>
                          <a:latin typeface="Arial"/>
                        </a:rPr>
                        <a:t>40</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tr-TR" sz="1400" b="0" i="0" u="none" strike="noStrike">
                          <a:solidFill>
                            <a:srgbClr val="000000"/>
                          </a:solidFill>
                          <a:latin typeface="Arial"/>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tr-TR" sz="1400" b="0" i="0" u="none" strike="noStrike">
                          <a:solidFill>
                            <a:srgbClr val="000000"/>
                          </a:solidFill>
                          <a:latin typeface="Arial"/>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tr-TR" sz="1400" b="0" i="0" u="none" strike="noStrike" dirty="0">
                          <a:solidFill>
                            <a:srgbClr val="000000"/>
                          </a:solidFill>
                          <a:latin typeface="Arial"/>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a:t/>
            </a:r>
            <a:br>
              <a:rPr lang="tr-TR" dirty="0"/>
            </a:br>
            <a:endParaRPr lang="tr-TR" dirty="0"/>
          </a:p>
        </p:txBody>
      </p:sp>
      <p:sp>
        <p:nvSpPr>
          <p:cNvPr id="5" name="4 İçerik Yer Tutucusu"/>
          <p:cNvSpPr>
            <a:spLocks noGrp="1"/>
          </p:cNvSpPr>
          <p:nvPr>
            <p:ph idx="1"/>
          </p:nvPr>
        </p:nvSpPr>
        <p:spPr/>
        <p:txBody>
          <a:bodyPr/>
          <a:lstStyle/>
          <a:p>
            <a:r>
              <a:rPr lang="tr-TR" dirty="0" smtClean="0"/>
              <a:t>Çoklu Regresyon Analizinin Beta Değerleri</a:t>
            </a:r>
            <a:endParaRPr lang="tr-TR" dirty="0"/>
          </a:p>
        </p:txBody>
      </p:sp>
      <p:pic>
        <p:nvPicPr>
          <p:cNvPr id="1026" name="Picture 2"/>
          <p:cNvPicPr>
            <a:picLocks noChangeAspect="1" noChangeArrowheads="1"/>
          </p:cNvPicPr>
          <p:nvPr/>
        </p:nvPicPr>
        <p:blipFill>
          <a:blip r:embed="rId3" cstate="print"/>
          <a:srcRect l="14662" t="9469" r="15605" b="70844"/>
          <a:stretch>
            <a:fillRect/>
          </a:stretch>
        </p:blipFill>
        <p:spPr bwMode="auto">
          <a:xfrm>
            <a:off x="0" y="0"/>
            <a:ext cx="9144000" cy="1440160"/>
          </a:xfrm>
          <a:prstGeom prst="rect">
            <a:avLst/>
          </a:prstGeom>
          <a:noFill/>
          <a:ln w="9525">
            <a:noFill/>
            <a:miter lim="800000"/>
            <a:headEnd/>
            <a:tailEnd/>
          </a:ln>
        </p:spPr>
      </p:pic>
      <p:graphicFrame>
        <p:nvGraphicFramePr>
          <p:cNvPr id="8" name="7 Tablo"/>
          <p:cNvGraphicFramePr>
            <a:graphicFrameLocks noGrp="1"/>
          </p:cNvGraphicFramePr>
          <p:nvPr/>
        </p:nvGraphicFramePr>
        <p:xfrm>
          <a:off x="467544" y="2204864"/>
          <a:ext cx="7200799" cy="3896931"/>
        </p:xfrm>
        <a:graphic>
          <a:graphicData uri="http://schemas.openxmlformats.org/drawingml/2006/table">
            <a:tbl>
              <a:tblPr/>
              <a:tblGrid>
                <a:gridCol w="1723843"/>
                <a:gridCol w="1087108"/>
                <a:gridCol w="1697960"/>
                <a:gridCol w="1899801"/>
                <a:gridCol w="792087"/>
              </a:tblGrid>
              <a:tr h="1013136">
                <a:tc rowSpan="2">
                  <a:txBody>
                    <a:bodyPr/>
                    <a:lstStyle/>
                    <a:p>
                      <a:pPr algn="ctr" fontAlgn="ctr"/>
                      <a:r>
                        <a:rPr lang="tr-TR" sz="1600" b="1" i="0" u="none" strike="noStrike" dirty="0">
                          <a:solidFill>
                            <a:srgbClr val="000000"/>
                          </a:solidFill>
                          <a:latin typeface="Arial"/>
                        </a:rPr>
                        <a:t> </a:t>
                      </a: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ctr" fontAlgn="b"/>
                      <a:r>
                        <a:rPr lang="tr-TR" sz="1600" b="1" i="0" u="none" strike="noStrike" dirty="0">
                          <a:solidFill>
                            <a:srgbClr val="000000"/>
                          </a:solidFill>
                          <a:latin typeface="Arial"/>
                        </a:rPr>
                        <a:t>Standartlaştırılmamış Katsayılar</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tr-TR"/>
                    </a:p>
                  </a:txBody>
                  <a:tcPr/>
                </a:tc>
                <a:tc>
                  <a:txBody>
                    <a:bodyPr/>
                    <a:lstStyle/>
                    <a:p>
                      <a:pPr algn="ctr" fontAlgn="b"/>
                      <a:r>
                        <a:rPr lang="tr-TR" sz="1600" b="1" i="0" u="none" strike="noStrike" dirty="0">
                          <a:solidFill>
                            <a:srgbClr val="000000"/>
                          </a:solidFill>
                          <a:latin typeface="Arial"/>
                        </a:rPr>
                        <a:t>Standartlaştırılmış Katsayılar</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algn="ctr" fontAlgn="b"/>
                      <a:r>
                        <a:rPr lang="tr-TR" sz="1600" b="1" i="0" u="none" strike="noStrike">
                          <a:solidFill>
                            <a:srgbClr val="000000"/>
                          </a:solidFill>
                          <a:latin typeface="Arial"/>
                        </a:rPr>
                        <a:t>P</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22361">
                <a:tc vMerge="1">
                  <a:txBody>
                    <a:bodyPr/>
                    <a:lstStyle/>
                    <a:p>
                      <a:endParaRPr lang="tr-TR"/>
                    </a:p>
                  </a:txBody>
                  <a:tcPr/>
                </a:tc>
                <a:tc>
                  <a:txBody>
                    <a:bodyPr/>
                    <a:lstStyle/>
                    <a:p>
                      <a:pPr algn="ctr" fontAlgn="b"/>
                      <a:r>
                        <a:rPr lang="tr-TR" sz="1600" b="1" i="0" u="none" strike="noStrike" dirty="0">
                          <a:solidFill>
                            <a:srgbClr val="000000"/>
                          </a:solidFill>
                          <a:latin typeface="Arial"/>
                        </a:rPr>
                        <a:t>B</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tr-TR" sz="1600" b="1" i="0" u="none" strike="noStrike">
                          <a:solidFill>
                            <a:srgbClr val="000000"/>
                          </a:solidFill>
                          <a:latin typeface="Arial"/>
                        </a:rPr>
                        <a:t>Std. Hata</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tr-TR" sz="1600" b="1" i="0" u="none" strike="noStrike" dirty="0">
                          <a:solidFill>
                            <a:srgbClr val="000000"/>
                          </a:solidFill>
                          <a:latin typeface="Arial"/>
                        </a:rPr>
                        <a:t>Beta</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tr-TR"/>
                    </a:p>
                  </a:txBody>
                  <a:tcPr/>
                </a:tc>
              </a:tr>
              <a:tr h="320687">
                <a:tc>
                  <a:txBody>
                    <a:bodyPr/>
                    <a:lstStyle/>
                    <a:p>
                      <a:pPr algn="l" fontAlgn="t"/>
                      <a:r>
                        <a:rPr lang="tr-TR" sz="1600" b="1" i="0" u="none" strike="noStrike" dirty="0">
                          <a:solidFill>
                            <a:srgbClr val="000000"/>
                          </a:solidFill>
                          <a:latin typeface="Arial"/>
                        </a:rPr>
                        <a:t>Sabit değişken</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tr-TR" sz="1600" b="0" i="0" u="none" strike="noStrike" dirty="0">
                          <a:solidFill>
                            <a:srgbClr val="000000"/>
                          </a:solidFill>
                          <a:latin typeface="Arial"/>
                        </a:rPr>
                        <a:t>2,760</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tr-TR" sz="1600" b="0" i="0" u="none" strike="noStrike" dirty="0">
                          <a:solidFill>
                            <a:srgbClr val="000000"/>
                          </a:solidFill>
                          <a:latin typeface="Arial"/>
                        </a:rPr>
                        <a:t>1,413</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tr-TR" sz="1600" b="0" i="0" u="none" strike="noStrike">
                          <a:solidFill>
                            <a:srgbClr val="000000"/>
                          </a:solidFill>
                          <a:latin typeface="Arial"/>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tr-TR" sz="1600" b="0" i="0" u="none" strike="noStrike" dirty="0">
                          <a:solidFill>
                            <a:srgbClr val="000000"/>
                          </a:solidFill>
                          <a:latin typeface="Arial"/>
                        </a:rPr>
                        <a:t>,</a:t>
                      </a:r>
                      <a:r>
                        <a:rPr lang="tr-TR" sz="1600" b="0" i="0" u="none" strike="noStrike" dirty="0" smtClean="0">
                          <a:solidFill>
                            <a:srgbClr val="000000"/>
                          </a:solidFill>
                          <a:latin typeface="Arial"/>
                        </a:rPr>
                        <a:t>059**</a:t>
                      </a:r>
                      <a:endParaRPr lang="tr-TR" sz="1600" b="0" i="0" u="none" strike="noStrike" dirty="0">
                        <a:solidFill>
                          <a:srgbClr val="000000"/>
                        </a:solidFill>
                        <a:latin typeface="Arial"/>
                      </a:endParaRP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07011">
                <a:tc>
                  <a:txBody>
                    <a:bodyPr/>
                    <a:lstStyle/>
                    <a:p>
                      <a:pPr algn="l" fontAlgn="t"/>
                      <a:r>
                        <a:rPr lang="tr-TR" sz="1600" b="1" i="0" u="none" strike="noStrike" dirty="0">
                          <a:solidFill>
                            <a:srgbClr val="000000"/>
                          </a:solidFill>
                          <a:latin typeface="Arial"/>
                        </a:rPr>
                        <a:t>Yaş</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tr-TR" sz="1600" b="0" i="0" u="none" strike="noStrike">
                          <a:solidFill>
                            <a:srgbClr val="000000"/>
                          </a:solidFill>
                          <a:latin typeface="Arial"/>
                        </a:rPr>
                        <a:t>-,164</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tr-TR" sz="1600" b="0" i="0" u="none" strike="noStrike" dirty="0">
                          <a:solidFill>
                            <a:srgbClr val="000000"/>
                          </a:solidFill>
                          <a:latin typeface="Arial"/>
                        </a:rPr>
                        <a:t>,091</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tr-TR" sz="1600" b="0" i="0" u="none" strike="noStrike" dirty="0">
                          <a:solidFill>
                            <a:srgbClr val="000000"/>
                          </a:solidFill>
                          <a:latin typeface="Arial"/>
                        </a:rPr>
                        <a:t>-,271</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tr-TR" sz="1600" b="0" i="0" u="none" strike="noStrike" dirty="0">
                          <a:solidFill>
                            <a:srgbClr val="000000"/>
                          </a:solidFill>
                          <a:latin typeface="Arial"/>
                        </a:rPr>
                        <a:t>,</a:t>
                      </a:r>
                      <a:r>
                        <a:rPr lang="tr-TR" sz="1600" b="0" i="0" u="none" strike="noStrike" dirty="0" smtClean="0">
                          <a:solidFill>
                            <a:srgbClr val="000000"/>
                          </a:solidFill>
                          <a:latin typeface="Arial"/>
                        </a:rPr>
                        <a:t>081**</a:t>
                      </a:r>
                      <a:endParaRPr lang="tr-TR" sz="1600" b="0" i="0" u="none" strike="noStrike" dirty="0">
                        <a:solidFill>
                          <a:srgbClr val="000000"/>
                        </a:solidFill>
                        <a:latin typeface="Arial"/>
                      </a:endParaRP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07011">
                <a:tc>
                  <a:txBody>
                    <a:bodyPr/>
                    <a:lstStyle/>
                    <a:p>
                      <a:pPr algn="l" fontAlgn="t"/>
                      <a:r>
                        <a:rPr lang="tr-TR" sz="1600" b="1" i="0" u="none" strike="noStrike" dirty="0">
                          <a:solidFill>
                            <a:srgbClr val="000000"/>
                          </a:solidFill>
                          <a:latin typeface="Arial"/>
                        </a:rPr>
                        <a:t>Harçlık</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tr-TR" sz="1600" b="0" i="0" u="none" strike="noStrike">
                          <a:solidFill>
                            <a:srgbClr val="000000"/>
                          </a:solidFill>
                          <a:latin typeface="Arial"/>
                        </a:rPr>
                        <a:t>,008</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tr-TR" sz="1600" b="0" i="0" u="none" strike="noStrike">
                          <a:solidFill>
                            <a:srgbClr val="000000"/>
                          </a:solidFill>
                          <a:latin typeface="Arial"/>
                        </a:rPr>
                        <a:t>,003</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tr-TR" sz="1600" b="0" i="0" u="none" strike="noStrike" dirty="0">
                          <a:solidFill>
                            <a:srgbClr val="000000"/>
                          </a:solidFill>
                          <a:latin typeface="Arial"/>
                        </a:rPr>
                        <a:t>,322</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tr-TR" sz="1600" b="0" i="0" u="none" strike="noStrike" dirty="0">
                          <a:solidFill>
                            <a:srgbClr val="000000"/>
                          </a:solidFill>
                          <a:latin typeface="Arial"/>
                        </a:rPr>
                        <a:t>,</a:t>
                      </a:r>
                      <a:r>
                        <a:rPr lang="tr-TR" sz="1600" b="0" i="0" u="none" strike="noStrike" dirty="0" smtClean="0">
                          <a:solidFill>
                            <a:srgbClr val="000000"/>
                          </a:solidFill>
                          <a:latin typeface="Arial"/>
                        </a:rPr>
                        <a:t>009*</a:t>
                      </a:r>
                      <a:endParaRPr lang="tr-TR" sz="1600" b="0" i="0" u="none" strike="noStrike" dirty="0">
                        <a:solidFill>
                          <a:srgbClr val="000000"/>
                        </a:solidFill>
                        <a:latin typeface="Arial"/>
                      </a:endParaRP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07011">
                <a:tc>
                  <a:txBody>
                    <a:bodyPr/>
                    <a:lstStyle/>
                    <a:p>
                      <a:pPr algn="l" fontAlgn="t"/>
                      <a:r>
                        <a:rPr lang="tr-TR" sz="1600" b="1" i="0" u="none" strike="noStrike" dirty="0">
                          <a:solidFill>
                            <a:srgbClr val="000000"/>
                          </a:solidFill>
                          <a:latin typeface="Arial"/>
                        </a:rPr>
                        <a:t>Yarı zamanlı </a:t>
                      </a:r>
                      <a:r>
                        <a:rPr lang="tr-TR" sz="1600" b="1" i="0" u="none" strike="noStrike" dirty="0" smtClean="0">
                          <a:solidFill>
                            <a:srgbClr val="000000"/>
                          </a:solidFill>
                          <a:latin typeface="Arial"/>
                        </a:rPr>
                        <a:t>iş kazancı</a:t>
                      </a:r>
                      <a:endParaRPr lang="tr-TR" sz="1600" b="1" i="0" u="none" strike="noStrike" dirty="0">
                        <a:solidFill>
                          <a:srgbClr val="000000"/>
                        </a:solidFill>
                        <a:latin typeface="Arial"/>
                      </a:endParaRP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tr-TR" sz="1600" b="0" i="0" u="none" strike="noStrike">
                          <a:solidFill>
                            <a:srgbClr val="000000"/>
                          </a:solidFill>
                          <a:latin typeface="Arial"/>
                        </a:rPr>
                        <a:t>,002</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tr-TR" sz="1600" b="0" i="0" u="none" strike="noStrike">
                          <a:solidFill>
                            <a:srgbClr val="000000"/>
                          </a:solidFill>
                          <a:latin typeface="Arial"/>
                        </a:rPr>
                        <a:t>,001</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tr-TR" sz="1600" b="0" i="0" u="none" strike="noStrike" dirty="0">
                          <a:solidFill>
                            <a:srgbClr val="000000"/>
                          </a:solidFill>
                          <a:latin typeface="Arial"/>
                        </a:rPr>
                        <a:t>,289</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tr-TR" sz="1600" b="0" i="0" u="none" strike="noStrike" dirty="0">
                          <a:solidFill>
                            <a:srgbClr val="000000"/>
                          </a:solidFill>
                          <a:latin typeface="Arial"/>
                        </a:rPr>
                        <a:t>,</a:t>
                      </a:r>
                      <a:r>
                        <a:rPr lang="tr-TR" sz="1600" b="0" i="0" u="none" strike="noStrike" dirty="0" smtClean="0">
                          <a:solidFill>
                            <a:srgbClr val="000000"/>
                          </a:solidFill>
                          <a:latin typeface="Arial"/>
                        </a:rPr>
                        <a:t>088**</a:t>
                      </a:r>
                      <a:endParaRPr lang="tr-TR" sz="1600" b="0" i="0" u="none" strike="noStrike" dirty="0">
                        <a:solidFill>
                          <a:srgbClr val="000000"/>
                        </a:solidFill>
                        <a:latin typeface="Arial"/>
                      </a:endParaRP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807159">
                <a:tc>
                  <a:txBody>
                    <a:bodyPr/>
                    <a:lstStyle/>
                    <a:p>
                      <a:pPr algn="l" fontAlgn="t"/>
                      <a:r>
                        <a:rPr lang="tr-TR" sz="1600" b="1" i="0" u="none" strike="noStrike" dirty="0">
                          <a:solidFill>
                            <a:srgbClr val="000000"/>
                          </a:solidFill>
                          <a:latin typeface="Arial"/>
                        </a:rPr>
                        <a:t>Annem için markalı ürünler almak önemlidir</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tr-TR" sz="1600" b="0" i="0" u="none" strike="noStrike">
                          <a:solidFill>
                            <a:srgbClr val="000000"/>
                          </a:solidFill>
                          <a:latin typeface="Arial"/>
                        </a:rPr>
                        <a:t>,514</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tr-TR" sz="1600" b="0" i="0" u="none" strike="noStrike">
                          <a:solidFill>
                            <a:srgbClr val="000000"/>
                          </a:solidFill>
                          <a:latin typeface="Arial"/>
                        </a:rPr>
                        <a:t>,147</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tr-TR" sz="1600" b="0" i="0" u="none" strike="noStrike" dirty="0">
                          <a:solidFill>
                            <a:srgbClr val="000000"/>
                          </a:solidFill>
                          <a:latin typeface="Arial"/>
                        </a:rPr>
                        <a:t>,419</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tr-TR" sz="1600" b="0" i="0" u="none" strike="noStrike" dirty="0">
                          <a:solidFill>
                            <a:srgbClr val="000000"/>
                          </a:solidFill>
                          <a:latin typeface="Arial"/>
                        </a:rPr>
                        <a:t>,</a:t>
                      </a:r>
                      <a:r>
                        <a:rPr lang="tr-TR" sz="1600" b="0" i="0" u="none" strike="noStrike" dirty="0" smtClean="0">
                          <a:solidFill>
                            <a:srgbClr val="000000"/>
                          </a:solidFill>
                          <a:latin typeface="Arial"/>
                        </a:rPr>
                        <a:t>001*</a:t>
                      </a:r>
                      <a:endParaRPr lang="tr-TR" sz="1600" b="0" i="0" u="none" strike="noStrike" dirty="0">
                        <a:solidFill>
                          <a:srgbClr val="000000"/>
                        </a:solidFill>
                        <a:latin typeface="Arial"/>
                      </a:endParaRP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22361">
                <a:tc>
                  <a:txBody>
                    <a:bodyPr/>
                    <a:lstStyle/>
                    <a:p>
                      <a:pPr algn="l" fontAlgn="t"/>
                      <a:r>
                        <a:rPr lang="tr-TR" sz="1600" b="1" i="0" u="none" strike="noStrike" dirty="0">
                          <a:solidFill>
                            <a:srgbClr val="000000"/>
                          </a:solidFill>
                          <a:latin typeface="Arial"/>
                        </a:rPr>
                        <a:t>Toplumsal kabul </a:t>
                      </a:r>
                    </a:p>
                  </a:txBody>
                  <a:tcPr marL="9525" marR="9525" marT="9525"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t"/>
                      <a:r>
                        <a:rPr lang="tr-TR" sz="1600" b="0" i="0" u="none" strike="noStrike">
                          <a:solidFill>
                            <a:srgbClr val="000000"/>
                          </a:solidFill>
                          <a:latin typeface="Arial"/>
                        </a:rPr>
                        <a:t>,448</a:t>
                      </a:r>
                    </a:p>
                  </a:txBody>
                  <a:tcPr marL="9525" marR="9525" marT="9525"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t"/>
                      <a:r>
                        <a:rPr lang="tr-TR" sz="1600" b="0" i="0" u="none" strike="noStrike">
                          <a:solidFill>
                            <a:srgbClr val="000000"/>
                          </a:solidFill>
                          <a:latin typeface="Arial"/>
                        </a:rPr>
                        <a:t>,186</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t"/>
                      <a:r>
                        <a:rPr lang="tr-TR" sz="1600" b="0" i="0" u="none" strike="noStrike">
                          <a:solidFill>
                            <a:srgbClr val="000000"/>
                          </a:solidFill>
                          <a:latin typeface="Arial"/>
                        </a:rPr>
                        <a:t>,304</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t"/>
                      <a:r>
                        <a:rPr lang="tr-TR" sz="1600" b="0" i="0" u="none" strike="noStrike" dirty="0">
                          <a:solidFill>
                            <a:srgbClr val="000000"/>
                          </a:solidFill>
                          <a:latin typeface="Arial"/>
                        </a:rPr>
                        <a:t>,</a:t>
                      </a:r>
                      <a:r>
                        <a:rPr lang="tr-TR" sz="1600" b="0" i="0" u="none" strike="noStrike" dirty="0" smtClean="0">
                          <a:solidFill>
                            <a:srgbClr val="000000"/>
                          </a:solidFill>
                          <a:latin typeface="Arial"/>
                        </a:rPr>
                        <a:t>022*</a:t>
                      </a:r>
                      <a:endParaRPr lang="tr-TR" sz="1600" b="0" i="0" u="none" strike="noStrike" dirty="0">
                        <a:solidFill>
                          <a:srgbClr val="000000"/>
                        </a:solidFill>
                        <a:latin typeface="Arial"/>
                      </a:endParaRP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9" name="8 Metin kutusu"/>
          <p:cNvSpPr txBox="1"/>
          <p:nvPr/>
        </p:nvSpPr>
        <p:spPr>
          <a:xfrm>
            <a:off x="539552" y="6165304"/>
            <a:ext cx="2952328" cy="646331"/>
          </a:xfrm>
          <a:prstGeom prst="rect">
            <a:avLst/>
          </a:prstGeom>
          <a:noFill/>
        </p:spPr>
        <p:txBody>
          <a:bodyPr wrap="square" rtlCol="0">
            <a:spAutoFit/>
          </a:bodyPr>
          <a:lstStyle/>
          <a:p>
            <a:r>
              <a:rPr lang="tr-TR" dirty="0" smtClean="0"/>
              <a:t>*p&lt;0,05</a:t>
            </a:r>
          </a:p>
          <a:p>
            <a:r>
              <a:rPr lang="tr-TR" dirty="0" smtClean="0"/>
              <a:t>**p&lt;0,01</a:t>
            </a:r>
            <a:endParaRPr lang="tr-TR"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a:t/>
            </a:r>
            <a:br>
              <a:rPr lang="tr-TR" dirty="0"/>
            </a:br>
            <a:endParaRPr lang="tr-TR" dirty="0"/>
          </a:p>
        </p:txBody>
      </p:sp>
      <p:sp>
        <p:nvSpPr>
          <p:cNvPr id="5" name="4 İçerik Yer Tutucusu"/>
          <p:cNvSpPr>
            <a:spLocks noGrp="1"/>
          </p:cNvSpPr>
          <p:nvPr>
            <p:ph idx="1"/>
          </p:nvPr>
        </p:nvSpPr>
        <p:spPr/>
        <p:txBody>
          <a:bodyPr>
            <a:normAutofit fontScale="85000" lnSpcReduction="20000"/>
          </a:bodyPr>
          <a:lstStyle/>
          <a:p>
            <a:pPr algn="ctr">
              <a:buNone/>
            </a:pPr>
            <a:r>
              <a:rPr lang="tr-TR" b="1" dirty="0" smtClean="0">
                <a:solidFill>
                  <a:schemeClr val="accent1"/>
                </a:solidFill>
              </a:rPr>
              <a:t>Sonuçlar ve Öneriler</a:t>
            </a:r>
          </a:p>
          <a:p>
            <a:r>
              <a:rPr lang="tr-TR" dirty="0" smtClean="0"/>
              <a:t>Türk ve Alman gençlerin modaya yönelik yaklaşımlarında istatistiksel olarak anlamlı farklılıklara rastlanmamıştır. </a:t>
            </a:r>
          </a:p>
          <a:p>
            <a:pPr lvl="1">
              <a:buNone/>
            </a:pPr>
            <a:r>
              <a:rPr lang="tr-TR" dirty="0" smtClean="0">
                <a:sym typeface="Wingdings" pitchFamily="2" charset="2"/>
              </a:rPr>
              <a:t>Almanya’da doğup büyüyen 3. kuşak nesil, milli, kültürel ve manevi değerleri koruma konusunda ciddi bir çaba içerisinde değildirler (Genç, 2012)</a:t>
            </a:r>
          </a:p>
          <a:p>
            <a:pPr lvl="1">
              <a:buNone/>
            </a:pPr>
            <a:r>
              <a:rPr lang="tr-TR" dirty="0" smtClean="0">
                <a:sym typeface="Wingdings" pitchFamily="2" charset="2"/>
              </a:rPr>
              <a:t></a:t>
            </a:r>
            <a:r>
              <a:rPr lang="tr-TR" dirty="0" smtClean="0"/>
              <a:t>Küreselleşmenin en çok kendini gösterdiği ve aynı zamanda tek tipleşmeyi destekleyen en büyük sektörlerinden biri moda sektörüdür (</a:t>
            </a:r>
            <a:r>
              <a:rPr lang="tr-TR" dirty="0" err="1" smtClean="0"/>
              <a:t>Akyol</a:t>
            </a:r>
            <a:r>
              <a:rPr lang="tr-TR" dirty="0" smtClean="0"/>
              <a:t>, 2010)</a:t>
            </a:r>
          </a:p>
          <a:p>
            <a:r>
              <a:rPr lang="tr-TR" dirty="0" smtClean="0"/>
              <a:t>Anlamsal farklılıklar cinsiyet ve yaş bazında ortaya çıkmaktadır. </a:t>
            </a:r>
            <a:endParaRPr lang="tr-TR" dirty="0"/>
          </a:p>
        </p:txBody>
      </p:sp>
      <p:pic>
        <p:nvPicPr>
          <p:cNvPr id="1026" name="Picture 2"/>
          <p:cNvPicPr>
            <a:picLocks noChangeAspect="1" noChangeArrowheads="1"/>
          </p:cNvPicPr>
          <p:nvPr/>
        </p:nvPicPr>
        <p:blipFill>
          <a:blip r:embed="rId3" cstate="print"/>
          <a:srcRect l="14662" t="9469" r="15605" b="70844"/>
          <a:stretch>
            <a:fillRect/>
          </a:stretch>
        </p:blipFill>
        <p:spPr bwMode="auto">
          <a:xfrm>
            <a:off x="0" y="0"/>
            <a:ext cx="9144000" cy="144016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a:t/>
            </a:r>
            <a:br>
              <a:rPr lang="tr-TR" dirty="0"/>
            </a:br>
            <a:endParaRPr lang="tr-TR" dirty="0"/>
          </a:p>
        </p:txBody>
      </p:sp>
      <p:sp>
        <p:nvSpPr>
          <p:cNvPr id="5" name="4 İçerik Yer Tutucusu"/>
          <p:cNvSpPr>
            <a:spLocks noGrp="1"/>
          </p:cNvSpPr>
          <p:nvPr>
            <p:ph idx="1"/>
          </p:nvPr>
        </p:nvSpPr>
        <p:spPr>
          <a:xfrm>
            <a:off x="395536" y="1412776"/>
            <a:ext cx="8229600" cy="4525963"/>
          </a:xfrm>
        </p:spPr>
        <p:txBody>
          <a:bodyPr/>
          <a:lstStyle/>
          <a:p>
            <a:pPr algn="ctr">
              <a:buNone/>
            </a:pPr>
            <a:r>
              <a:rPr lang="tr-TR" b="1" dirty="0" smtClean="0">
                <a:solidFill>
                  <a:schemeClr val="accent1"/>
                </a:solidFill>
              </a:rPr>
              <a:t>Sonuçlar ve Tartışma</a:t>
            </a:r>
            <a:endParaRPr lang="tr-TR" b="1" dirty="0">
              <a:solidFill>
                <a:schemeClr val="accent1"/>
              </a:solidFill>
            </a:endParaRPr>
          </a:p>
        </p:txBody>
      </p:sp>
      <p:pic>
        <p:nvPicPr>
          <p:cNvPr id="1026" name="Picture 2"/>
          <p:cNvPicPr>
            <a:picLocks noChangeAspect="1" noChangeArrowheads="1"/>
          </p:cNvPicPr>
          <p:nvPr/>
        </p:nvPicPr>
        <p:blipFill>
          <a:blip r:embed="rId3" cstate="print"/>
          <a:srcRect l="14662" t="9469" r="15605" b="70844"/>
          <a:stretch>
            <a:fillRect/>
          </a:stretch>
        </p:blipFill>
        <p:spPr bwMode="auto">
          <a:xfrm>
            <a:off x="0" y="0"/>
            <a:ext cx="9144000" cy="1440160"/>
          </a:xfrm>
          <a:prstGeom prst="rect">
            <a:avLst/>
          </a:prstGeom>
          <a:noFill/>
          <a:ln w="9525">
            <a:noFill/>
            <a:miter lim="800000"/>
            <a:headEnd/>
            <a:tailEnd/>
          </a:ln>
        </p:spPr>
      </p:pic>
      <p:graphicFrame>
        <p:nvGraphicFramePr>
          <p:cNvPr id="6" name="5 Diyagram"/>
          <p:cNvGraphicFramePr/>
          <p:nvPr/>
        </p:nvGraphicFramePr>
        <p:xfrm>
          <a:off x="-612576" y="2564904"/>
          <a:ext cx="5832648" cy="4293096"/>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graphicFrame>
        <p:nvGraphicFramePr>
          <p:cNvPr id="7" name="6 Diyagram"/>
          <p:cNvGraphicFramePr/>
          <p:nvPr/>
        </p:nvGraphicFramePr>
        <p:xfrm>
          <a:off x="4067944" y="2636912"/>
          <a:ext cx="5868144" cy="4221088"/>
        </p:xfrm>
        <a:graphic>
          <a:graphicData uri="http://schemas.openxmlformats.org/drawingml/2006/diagram">
            <dgm:relIds xmlns:dgm="http://schemas.openxmlformats.org/drawingml/2006/diagram" xmlns:r="http://schemas.openxmlformats.org/officeDocument/2006/relationships" r:dm="rId9" r:lo="rId10" r:qs="rId11" r:cs="rId12"/>
          </a:graphicData>
        </a:graphic>
      </p:graphicFrame>
      <p:sp>
        <p:nvSpPr>
          <p:cNvPr id="8" name="7 Dikdörtgen"/>
          <p:cNvSpPr/>
          <p:nvPr/>
        </p:nvSpPr>
        <p:spPr>
          <a:xfrm>
            <a:off x="467544" y="1916832"/>
            <a:ext cx="3929345" cy="646331"/>
          </a:xfrm>
          <a:prstGeom prst="rect">
            <a:avLst/>
          </a:prstGeom>
        </p:spPr>
        <p:txBody>
          <a:bodyPr wrap="none">
            <a:spAutoFit/>
          </a:bodyPr>
          <a:lstStyle/>
          <a:p>
            <a:r>
              <a:rPr lang="tr-TR" dirty="0" err="1" smtClean="0"/>
              <a:t>Beaudoin</a:t>
            </a:r>
            <a:r>
              <a:rPr lang="tr-TR" dirty="0" smtClean="0"/>
              <a:t> ve </a:t>
            </a:r>
            <a:r>
              <a:rPr lang="tr-TR" dirty="0" err="1" smtClean="0"/>
              <a:t>Lachance</a:t>
            </a:r>
            <a:r>
              <a:rPr lang="tr-TR" dirty="0" smtClean="0"/>
              <a:t> (2006) araştırma </a:t>
            </a:r>
          </a:p>
          <a:p>
            <a:pPr algn="ctr"/>
            <a:r>
              <a:rPr lang="tr-TR" dirty="0" smtClean="0"/>
              <a:t>sonucu</a:t>
            </a:r>
            <a:endParaRPr lang="tr-TR" dirty="0"/>
          </a:p>
        </p:txBody>
      </p:sp>
      <p:sp>
        <p:nvSpPr>
          <p:cNvPr id="9" name="8 Dikdörtgen"/>
          <p:cNvSpPr/>
          <p:nvPr/>
        </p:nvSpPr>
        <p:spPr>
          <a:xfrm>
            <a:off x="5292080" y="1916832"/>
            <a:ext cx="3851920" cy="369332"/>
          </a:xfrm>
          <a:prstGeom prst="rect">
            <a:avLst/>
          </a:prstGeom>
        </p:spPr>
        <p:txBody>
          <a:bodyPr wrap="square">
            <a:spAutoFit/>
          </a:bodyPr>
          <a:lstStyle/>
          <a:p>
            <a:r>
              <a:rPr lang="tr-TR" dirty="0" smtClean="0"/>
              <a:t>Bu araştırmanın sonucu (2015)</a:t>
            </a:r>
            <a:endParaRPr lang="tr-T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9"/>
                                        </p:tgtEl>
                                        <p:attrNameLst>
                                          <p:attrName>style.visibility</p:attrName>
                                        </p:attrNameLst>
                                      </p:cBhvr>
                                      <p:to>
                                        <p:strVal val="visible"/>
                                      </p:to>
                                    </p:set>
                                    <p:anim calcmode="lin" valueType="num">
                                      <p:cBhvr additive="base">
                                        <p:cTn id="11" dur="500" fill="hold"/>
                                        <p:tgtEl>
                                          <p:spTgt spid="9"/>
                                        </p:tgtEl>
                                        <p:attrNameLst>
                                          <p:attrName>ppt_x</p:attrName>
                                        </p:attrNameLst>
                                      </p:cBhvr>
                                      <p:tavLst>
                                        <p:tav tm="0">
                                          <p:val>
                                            <p:strVal val="#ppt_x"/>
                                          </p:val>
                                        </p:tav>
                                        <p:tav tm="100000">
                                          <p:val>
                                            <p:strVal val="#ppt_x"/>
                                          </p:val>
                                        </p:tav>
                                      </p:tavLst>
                                    </p:anim>
                                    <p:anim calcmode="lin" valueType="num">
                                      <p:cBhvr additive="base">
                                        <p:cTn id="12"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7" grpId="0">
        <p:bldAsOne/>
      </p:bldGraphic>
      <p:bldP spid="9"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a:t/>
            </a:r>
            <a:br>
              <a:rPr lang="tr-TR" dirty="0"/>
            </a:br>
            <a:endParaRPr lang="tr-TR" dirty="0"/>
          </a:p>
        </p:txBody>
      </p:sp>
      <p:sp>
        <p:nvSpPr>
          <p:cNvPr id="5" name="4 İçerik Yer Tutucusu"/>
          <p:cNvSpPr>
            <a:spLocks noGrp="1"/>
          </p:cNvSpPr>
          <p:nvPr>
            <p:ph idx="1"/>
          </p:nvPr>
        </p:nvSpPr>
        <p:spPr/>
        <p:txBody>
          <a:bodyPr>
            <a:normAutofit lnSpcReduction="10000"/>
          </a:bodyPr>
          <a:lstStyle/>
          <a:p>
            <a:pPr>
              <a:buNone/>
            </a:pPr>
            <a:r>
              <a:rPr lang="tr-TR" b="1" dirty="0" smtClean="0">
                <a:solidFill>
                  <a:schemeClr val="accent1"/>
                </a:solidFill>
              </a:rPr>
              <a:t>Türk Tekstil ve Hazır Giyim Firmalarına Öneriler</a:t>
            </a:r>
          </a:p>
          <a:p>
            <a:r>
              <a:rPr lang="tr-TR" dirty="0" smtClean="0"/>
              <a:t>Moda unsurları bölgesel değil küresel bazda algılanmalı ve buna yönelik ürün geliştirme kararları  verilmelidir.</a:t>
            </a:r>
          </a:p>
          <a:p>
            <a:r>
              <a:rPr lang="tr-TR" dirty="0" smtClean="0"/>
              <a:t>İletişim kampanyalarında </a:t>
            </a:r>
            <a:r>
              <a:rPr lang="tr-TR" dirty="0" smtClean="0"/>
              <a:t>12-19 </a:t>
            </a:r>
            <a:r>
              <a:rPr lang="tr-TR" dirty="0" smtClean="0"/>
              <a:t>yaş arası gençlere seslenmeye ek olarak annelerin de ikna edilmesi hedeflenmelidir. </a:t>
            </a:r>
          </a:p>
          <a:p>
            <a:pPr lvl="1"/>
            <a:endParaRPr lang="tr-TR" dirty="0" smtClean="0"/>
          </a:p>
          <a:p>
            <a:pPr>
              <a:buNone/>
            </a:pPr>
            <a:r>
              <a:rPr lang="tr-TR" dirty="0" smtClean="0"/>
              <a:t>	</a:t>
            </a:r>
            <a:endParaRPr lang="tr-TR" dirty="0"/>
          </a:p>
        </p:txBody>
      </p:sp>
      <p:pic>
        <p:nvPicPr>
          <p:cNvPr id="1026" name="Picture 2"/>
          <p:cNvPicPr>
            <a:picLocks noChangeAspect="1" noChangeArrowheads="1"/>
          </p:cNvPicPr>
          <p:nvPr/>
        </p:nvPicPr>
        <p:blipFill>
          <a:blip r:embed="rId3" cstate="print"/>
          <a:srcRect l="14662" t="9469" r="15605" b="70844"/>
          <a:stretch>
            <a:fillRect/>
          </a:stretch>
        </p:blipFill>
        <p:spPr bwMode="auto">
          <a:xfrm>
            <a:off x="0" y="0"/>
            <a:ext cx="9144000" cy="144016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a:t/>
            </a:r>
            <a:br>
              <a:rPr lang="tr-TR" dirty="0"/>
            </a:br>
            <a:endParaRPr lang="tr-TR" dirty="0"/>
          </a:p>
        </p:txBody>
      </p:sp>
      <p:sp>
        <p:nvSpPr>
          <p:cNvPr id="5" name="4 İçerik Yer Tutucusu"/>
          <p:cNvSpPr>
            <a:spLocks noGrp="1"/>
          </p:cNvSpPr>
          <p:nvPr>
            <p:ph idx="1"/>
          </p:nvPr>
        </p:nvSpPr>
        <p:spPr>
          <a:xfrm>
            <a:off x="323528" y="2060848"/>
            <a:ext cx="8229600" cy="4525963"/>
          </a:xfrm>
        </p:spPr>
        <p:txBody>
          <a:bodyPr/>
          <a:lstStyle/>
          <a:p>
            <a:pPr algn="ctr">
              <a:buNone/>
            </a:pPr>
            <a:r>
              <a:rPr lang="tr-TR" b="1" dirty="0" smtClean="0">
                <a:solidFill>
                  <a:schemeClr val="accent1"/>
                </a:solidFill>
              </a:rPr>
              <a:t>Araştırmaya Başlangıç Sebebi</a:t>
            </a:r>
          </a:p>
          <a:p>
            <a:pPr>
              <a:buNone/>
            </a:pPr>
            <a:r>
              <a:rPr lang="tr-TR" sz="2800" dirty="0"/>
              <a:t>	</a:t>
            </a:r>
            <a:r>
              <a:rPr lang="tr-TR" sz="2800" dirty="0" smtClean="0"/>
              <a:t>Bugün Almanya’da yaşayan 3. kuşak Türk çocukları kendi milli, dini ve kültürel değerlerinden habersiz yetişmektedir. İki kültür arasında kalmış bir ikilem içinde yaşadıkları toplumun değerleriyle de tamamen barışık değillerdir (Genç, 2012). </a:t>
            </a:r>
            <a:endParaRPr lang="tr-TR" sz="2800" dirty="0"/>
          </a:p>
        </p:txBody>
      </p:sp>
      <p:pic>
        <p:nvPicPr>
          <p:cNvPr id="1026" name="Picture 2"/>
          <p:cNvPicPr>
            <a:picLocks noChangeAspect="1" noChangeArrowheads="1"/>
          </p:cNvPicPr>
          <p:nvPr/>
        </p:nvPicPr>
        <p:blipFill>
          <a:blip r:embed="rId3" cstate="print"/>
          <a:srcRect l="14662" t="9469" r="15605" b="70844"/>
          <a:stretch>
            <a:fillRect/>
          </a:stretch>
        </p:blipFill>
        <p:spPr bwMode="auto">
          <a:xfrm>
            <a:off x="0" y="0"/>
            <a:ext cx="9144000" cy="144016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a:t/>
            </a:r>
            <a:br>
              <a:rPr lang="tr-TR" dirty="0"/>
            </a:br>
            <a:endParaRPr lang="tr-TR" dirty="0"/>
          </a:p>
        </p:txBody>
      </p:sp>
      <p:sp>
        <p:nvSpPr>
          <p:cNvPr id="5" name="4 İçerik Yer Tutucusu"/>
          <p:cNvSpPr>
            <a:spLocks noGrp="1"/>
          </p:cNvSpPr>
          <p:nvPr>
            <p:ph idx="1"/>
          </p:nvPr>
        </p:nvSpPr>
        <p:spPr/>
        <p:txBody>
          <a:bodyPr/>
          <a:lstStyle/>
          <a:p>
            <a:pPr algn="ctr">
              <a:buNone/>
            </a:pPr>
            <a:r>
              <a:rPr lang="tr-TR" b="1" dirty="0" smtClean="0">
                <a:solidFill>
                  <a:schemeClr val="accent1"/>
                </a:solidFill>
              </a:rPr>
              <a:t>Sonraki Araştırmalara Öneriler</a:t>
            </a:r>
          </a:p>
          <a:p>
            <a:r>
              <a:rPr lang="tr-TR" dirty="0" smtClean="0"/>
              <a:t>Almanya’nın bütün şehirlerini kapsayan ve Alman ve Türk gençlerin eşit sayıda olduğu bir örneklem oluşturma. </a:t>
            </a:r>
          </a:p>
          <a:p>
            <a:r>
              <a:rPr lang="tr-TR" dirty="0" smtClean="0"/>
              <a:t>Türkiye’den toplanan bir örneklem ile Almanya’daki örneklemin karşılaştırılması. </a:t>
            </a:r>
            <a:endParaRPr lang="tr-TR" dirty="0"/>
          </a:p>
        </p:txBody>
      </p:sp>
      <p:pic>
        <p:nvPicPr>
          <p:cNvPr id="1026" name="Picture 2"/>
          <p:cNvPicPr>
            <a:picLocks noChangeAspect="1" noChangeArrowheads="1"/>
          </p:cNvPicPr>
          <p:nvPr/>
        </p:nvPicPr>
        <p:blipFill>
          <a:blip r:embed="rId3" cstate="print"/>
          <a:srcRect l="14662" t="9469" r="15605" b="70844"/>
          <a:stretch>
            <a:fillRect/>
          </a:stretch>
        </p:blipFill>
        <p:spPr bwMode="auto">
          <a:xfrm>
            <a:off x="0" y="0"/>
            <a:ext cx="9144000" cy="144016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a:t/>
            </a:r>
            <a:br>
              <a:rPr lang="tr-TR" dirty="0"/>
            </a:br>
            <a:endParaRPr lang="tr-TR" dirty="0"/>
          </a:p>
        </p:txBody>
      </p:sp>
      <p:sp>
        <p:nvSpPr>
          <p:cNvPr id="5" name="4 İçerik Yer Tutucusu"/>
          <p:cNvSpPr>
            <a:spLocks noGrp="1"/>
          </p:cNvSpPr>
          <p:nvPr>
            <p:ph idx="1"/>
          </p:nvPr>
        </p:nvSpPr>
        <p:spPr/>
        <p:txBody>
          <a:bodyPr>
            <a:normAutofit fontScale="85000" lnSpcReduction="20000"/>
          </a:bodyPr>
          <a:lstStyle/>
          <a:p>
            <a:pPr algn="ctr">
              <a:buNone/>
            </a:pPr>
            <a:r>
              <a:rPr lang="tr-TR" b="1" dirty="0" smtClean="0">
                <a:solidFill>
                  <a:schemeClr val="accent1"/>
                </a:solidFill>
              </a:rPr>
              <a:t>Kongre Temasına Yönelik Öneriler</a:t>
            </a:r>
          </a:p>
          <a:p>
            <a:pPr algn="ctr">
              <a:buNone/>
            </a:pPr>
            <a:r>
              <a:rPr lang="tr-TR" dirty="0" smtClean="0"/>
              <a:t>Uluslararası pazarlarda, özellikle Almanya’da faaliyet gösterecek Türk hazır giyim markaları, tüketicileri aşırı tüketime yönlendirmek ve markalaşmaya ağırlık vermek yerine tasarım, uygun fiyat ve kalite geliştirecek pazarlama kararları alarak toplumun beklentisi doğrultusunda hareket edebilirler.   </a:t>
            </a:r>
          </a:p>
          <a:p>
            <a:pPr algn="ctr">
              <a:buNone/>
            </a:pPr>
            <a:endParaRPr lang="tr-TR" dirty="0" smtClean="0"/>
          </a:p>
          <a:p>
            <a:pPr algn="ctr">
              <a:buNone/>
            </a:pPr>
            <a:r>
              <a:rPr lang="tr-TR" dirty="0" smtClean="0"/>
              <a:t>Çalışma sonuçları kapsamında marka duyarlılığının da az çıkması sebebiyle, markaların zaman, enerji ve maddi kaynaklarını sosyal projeler (eğitim, sağlık, çevre v.b) gerçekleştirmek üzere kullanmaları önerilebilir. </a:t>
            </a:r>
          </a:p>
          <a:p>
            <a:pPr algn="ctr">
              <a:buNone/>
            </a:pPr>
            <a:endParaRPr lang="tr-TR" dirty="0"/>
          </a:p>
        </p:txBody>
      </p:sp>
      <p:pic>
        <p:nvPicPr>
          <p:cNvPr id="1026" name="Picture 2"/>
          <p:cNvPicPr>
            <a:picLocks noChangeAspect="1" noChangeArrowheads="1"/>
          </p:cNvPicPr>
          <p:nvPr/>
        </p:nvPicPr>
        <p:blipFill>
          <a:blip r:embed="rId3" cstate="print"/>
          <a:srcRect l="14662" t="9469" r="15605" b="70844"/>
          <a:stretch>
            <a:fillRect/>
          </a:stretch>
        </p:blipFill>
        <p:spPr bwMode="auto">
          <a:xfrm>
            <a:off x="0" y="0"/>
            <a:ext cx="9144000" cy="144016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a:t/>
            </a:r>
            <a:br>
              <a:rPr lang="tr-TR" dirty="0"/>
            </a:br>
            <a:endParaRPr lang="tr-TR" dirty="0"/>
          </a:p>
        </p:txBody>
      </p:sp>
      <p:sp>
        <p:nvSpPr>
          <p:cNvPr id="5" name="4 İçerik Yer Tutucusu"/>
          <p:cNvSpPr>
            <a:spLocks noGrp="1"/>
          </p:cNvSpPr>
          <p:nvPr>
            <p:ph idx="1"/>
          </p:nvPr>
        </p:nvSpPr>
        <p:spPr>
          <a:xfrm>
            <a:off x="395536" y="2996952"/>
            <a:ext cx="8229600" cy="4525963"/>
          </a:xfrm>
        </p:spPr>
        <p:txBody>
          <a:bodyPr>
            <a:normAutofit/>
          </a:bodyPr>
          <a:lstStyle/>
          <a:p>
            <a:pPr algn="ctr">
              <a:buNone/>
            </a:pPr>
            <a:r>
              <a:rPr lang="tr-TR" sz="4800" b="1" dirty="0" smtClean="0">
                <a:solidFill>
                  <a:schemeClr val="accent2">
                    <a:lumMod val="75000"/>
                  </a:schemeClr>
                </a:solidFill>
              </a:rPr>
              <a:t>TEŞEKKÜRLER </a:t>
            </a:r>
            <a:r>
              <a:rPr lang="tr-TR" sz="4800" b="1" dirty="0" smtClean="0">
                <a:solidFill>
                  <a:schemeClr val="accent2">
                    <a:lumMod val="75000"/>
                  </a:schemeClr>
                </a:solidFill>
                <a:sym typeface="Wingdings" pitchFamily="2" charset="2"/>
              </a:rPr>
              <a:t></a:t>
            </a:r>
            <a:endParaRPr lang="tr-TR" sz="4800" b="1" dirty="0">
              <a:solidFill>
                <a:schemeClr val="accent2">
                  <a:lumMod val="75000"/>
                </a:schemeClr>
              </a:solidFill>
            </a:endParaRPr>
          </a:p>
        </p:txBody>
      </p:sp>
      <p:pic>
        <p:nvPicPr>
          <p:cNvPr id="1026" name="Picture 2"/>
          <p:cNvPicPr>
            <a:picLocks noChangeAspect="1" noChangeArrowheads="1"/>
          </p:cNvPicPr>
          <p:nvPr/>
        </p:nvPicPr>
        <p:blipFill>
          <a:blip r:embed="rId3" cstate="print"/>
          <a:srcRect l="14662" t="9469" r="15605" b="70844"/>
          <a:stretch>
            <a:fillRect/>
          </a:stretch>
        </p:blipFill>
        <p:spPr bwMode="auto">
          <a:xfrm>
            <a:off x="0" y="0"/>
            <a:ext cx="9144000" cy="144016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a:t/>
            </a:r>
            <a:br>
              <a:rPr lang="tr-TR" dirty="0"/>
            </a:br>
            <a:endParaRPr lang="tr-TR" dirty="0"/>
          </a:p>
        </p:txBody>
      </p:sp>
      <p:sp>
        <p:nvSpPr>
          <p:cNvPr id="5" name="4 İçerik Yer Tutucusu"/>
          <p:cNvSpPr>
            <a:spLocks noGrp="1"/>
          </p:cNvSpPr>
          <p:nvPr>
            <p:ph idx="1"/>
          </p:nvPr>
        </p:nvSpPr>
        <p:spPr/>
        <p:txBody>
          <a:bodyPr/>
          <a:lstStyle/>
          <a:p>
            <a:pPr algn="ctr">
              <a:buNone/>
            </a:pPr>
            <a:r>
              <a:rPr lang="tr-TR" b="1" dirty="0" smtClean="0">
                <a:solidFill>
                  <a:schemeClr val="accent1"/>
                </a:solidFill>
              </a:rPr>
              <a:t>Araştırmanın Amacı</a:t>
            </a:r>
          </a:p>
          <a:p>
            <a:pPr>
              <a:buNone/>
            </a:pPr>
            <a:r>
              <a:rPr lang="tr-TR" dirty="0"/>
              <a:t>	Türk tekstil ve hazır giyim sektörüne yön vermek ve gelişimine ivme kazandırmak amacıyla kapsamı uluslararası boyuta taşınan bu araştırmada, 12-19 yaş arası Türk ve Alman gençlerin giyim alışkanlıkları ve tercihlerinin belirlenmesi, farklılık ve benzerliklerin tespit edilmesi amaçlanmıştır.</a:t>
            </a:r>
          </a:p>
        </p:txBody>
      </p:sp>
      <p:pic>
        <p:nvPicPr>
          <p:cNvPr id="1026" name="Picture 2"/>
          <p:cNvPicPr>
            <a:picLocks noChangeAspect="1" noChangeArrowheads="1"/>
          </p:cNvPicPr>
          <p:nvPr/>
        </p:nvPicPr>
        <p:blipFill>
          <a:blip r:embed="rId3" cstate="print"/>
          <a:srcRect l="14662" t="9469" r="15605" b="70844"/>
          <a:stretch>
            <a:fillRect/>
          </a:stretch>
        </p:blipFill>
        <p:spPr bwMode="auto">
          <a:xfrm>
            <a:off x="0" y="0"/>
            <a:ext cx="9144000" cy="144016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a:t/>
            </a:r>
            <a:br>
              <a:rPr lang="tr-TR" dirty="0"/>
            </a:br>
            <a:endParaRPr lang="tr-TR" dirty="0"/>
          </a:p>
        </p:txBody>
      </p:sp>
      <p:sp>
        <p:nvSpPr>
          <p:cNvPr id="5" name="4 İçerik Yer Tutucusu"/>
          <p:cNvSpPr>
            <a:spLocks noGrp="1"/>
          </p:cNvSpPr>
          <p:nvPr>
            <p:ph idx="1"/>
          </p:nvPr>
        </p:nvSpPr>
        <p:spPr>
          <a:xfrm>
            <a:off x="395536" y="1628800"/>
            <a:ext cx="8229600" cy="4896544"/>
          </a:xfrm>
        </p:spPr>
        <p:txBody>
          <a:bodyPr>
            <a:normAutofit fontScale="77500" lnSpcReduction="20000"/>
          </a:bodyPr>
          <a:lstStyle/>
          <a:p>
            <a:pPr algn="ctr">
              <a:buNone/>
            </a:pPr>
            <a:r>
              <a:rPr lang="tr-TR" b="1" dirty="0" smtClean="0">
                <a:solidFill>
                  <a:schemeClr val="accent1"/>
                </a:solidFill>
              </a:rPr>
              <a:t>Yazın Taraması</a:t>
            </a:r>
          </a:p>
          <a:p>
            <a:pPr>
              <a:buNone/>
            </a:pPr>
            <a:r>
              <a:rPr lang="tr-TR" i="1" dirty="0" smtClean="0"/>
              <a:t>Marka duyarlılığı:</a:t>
            </a:r>
          </a:p>
          <a:p>
            <a:pPr>
              <a:buNone/>
            </a:pPr>
            <a:r>
              <a:rPr lang="tr-TR" dirty="0" smtClean="0"/>
              <a:t>	</a:t>
            </a:r>
            <a:r>
              <a:rPr lang="tr-TR" dirty="0" err="1" smtClean="0"/>
              <a:t>Kapferer</a:t>
            </a:r>
            <a:r>
              <a:rPr lang="tr-TR" dirty="0" smtClean="0"/>
              <a:t> &amp; </a:t>
            </a:r>
            <a:r>
              <a:rPr lang="tr-TR" dirty="0" err="1" smtClean="0"/>
              <a:t>Laurent</a:t>
            </a:r>
            <a:r>
              <a:rPr lang="tr-TR" dirty="0" smtClean="0"/>
              <a:t> (1992) </a:t>
            </a:r>
          </a:p>
          <a:p>
            <a:pPr>
              <a:buNone/>
            </a:pPr>
            <a:r>
              <a:rPr lang="tr-TR" dirty="0" smtClean="0"/>
              <a:t>	</a:t>
            </a:r>
            <a:r>
              <a:rPr lang="tr-TR" dirty="0" err="1" smtClean="0"/>
              <a:t>Lachance</a:t>
            </a:r>
            <a:r>
              <a:rPr lang="tr-TR" dirty="0" smtClean="0"/>
              <a:t>, </a:t>
            </a:r>
            <a:r>
              <a:rPr lang="tr-TR" dirty="0" err="1" smtClean="0"/>
              <a:t>Beaudoin</a:t>
            </a:r>
            <a:r>
              <a:rPr lang="tr-TR" dirty="0" smtClean="0"/>
              <a:t> ve </a:t>
            </a:r>
            <a:r>
              <a:rPr lang="tr-TR" dirty="0" err="1" smtClean="0"/>
              <a:t>Robitaille</a:t>
            </a:r>
            <a:r>
              <a:rPr lang="tr-TR" dirty="0" smtClean="0"/>
              <a:t> (2003)</a:t>
            </a:r>
          </a:p>
          <a:p>
            <a:pPr>
              <a:buNone/>
            </a:pPr>
            <a:r>
              <a:rPr lang="tr-TR" dirty="0" smtClean="0"/>
              <a:t>	Uray &amp; </a:t>
            </a:r>
            <a:r>
              <a:rPr lang="tr-TR" dirty="0" err="1" smtClean="0"/>
              <a:t>Dedeoğlu</a:t>
            </a:r>
            <a:r>
              <a:rPr lang="tr-TR" dirty="0" smtClean="0"/>
              <a:t> 1997</a:t>
            </a:r>
          </a:p>
          <a:p>
            <a:pPr>
              <a:buNone/>
            </a:pPr>
            <a:r>
              <a:rPr lang="tr-TR" i="1" dirty="0" smtClean="0"/>
              <a:t>Giyim motivasyonu:</a:t>
            </a:r>
          </a:p>
          <a:p>
            <a:pPr>
              <a:buNone/>
            </a:pPr>
            <a:r>
              <a:rPr lang="tr-TR" dirty="0"/>
              <a:t>	Chen Yo </a:t>
            </a:r>
            <a:r>
              <a:rPr lang="tr-TR" dirty="0" smtClean="0"/>
              <a:t>&amp; </a:t>
            </a:r>
            <a:r>
              <a:rPr lang="tr-TR" dirty="0" err="1" smtClean="0"/>
              <a:t>Seock</a:t>
            </a:r>
            <a:r>
              <a:rPr lang="tr-TR" dirty="0" smtClean="0"/>
              <a:t> </a:t>
            </a:r>
            <a:r>
              <a:rPr lang="tr-TR" dirty="0"/>
              <a:t>(2002) </a:t>
            </a:r>
          </a:p>
          <a:p>
            <a:pPr>
              <a:buNone/>
            </a:pPr>
            <a:r>
              <a:rPr lang="tr-TR" dirty="0" smtClean="0"/>
              <a:t>	Chen </a:t>
            </a:r>
            <a:r>
              <a:rPr lang="tr-TR" dirty="0"/>
              <a:t>Yo, Hong </a:t>
            </a:r>
            <a:r>
              <a:rPr lang="tr-TR" dirty="0" smtClean="0"/>
              <a:t>&amp; </a:t>
            </a:r>
            <a:r>
              <a:rPr lang="tr-TR" dirty="0" err="1" smtClean="0"/>
              <a:t>Seock</a:t>
            </a:r>
            <a:r>
              <a:rPr lang="tr-TR" dirty="0" smtClean="0"/>
              <a:t> </a:t>
            </a:r>
            <a:r>
              <a:rPr lang="tr-TR" dirty="0"/>
              <a:t>(2010) </a:t>
            </a:r>
            <a:endParaRPr lang="tr-TR" dirty="0" smtClean="0"/>
          </a:p>
          <a:p>
            <a:pPr>
              <a:buNone/>
            </a:pPr>
            <a:r>
              <a:rPr lang="tr-TR" i="1" dirty="0" smtClean="0"/>
              <a:t>Moda öncülüğü:</a:t>
            </a:r>
          </a:p>
          <a:p>
            <a:pPr>
              <a:buNone/>
            </a:pPr>
            <a:r>
              <a:rPr lang="tr-TR" dirty="0" smtClean="0"/>
              <a:t>	Moda yenilikçiliği (</a:t>
            </a:r>
            <a:r>
              <a:rPr lang="tr-TR" dirty="0" err="1" smtClean="0"/>
              <a:t>fashion</a:t>
            </a:r>
            <a:r>
              <a:rPr lang="tr-TR" dirty="0" smtClean="0"/>
              <a:t> </a:t>
            </a:r>
            <a:r>
              <a:rPr lang="tr-TR" dirty="0" err="1" smtClean="0"/>
              <a:t>innovativeness</a:t>
            </a:r>
            <a:r>
              <a:rPr lang="tr-TR" dirty="0" smtClean="0"/>
              <a:t>): </a:t>
            </a:r>
            <a:r>
              <a:rPr lang="tr-TR" dirty="0" err="1" smtClean="0"/>
              <a:t>Goldsmith</a:t>
            </a:r>
            <a:r>
              <a:rPr lang="tr-TR" dirty="0" smtClean="0"/>
              <a:t> &amp; </a:t>
            </a:r>
            <a:r>
              <a:rPr lang="tr-TR" dirty="0" err="1" smtClean="0"/>
              <a:t>Hofacker</a:t>
            </a:r>
            <a:r>
              <a:rPr lang="tr-TR" dirty="0" smtClean="0"/>
              <a:t> (</a:t>
            </a:r>
            <a:r>
              <a:rPr lang="tr-TR" dirty="0"/>
              <a:t>1991)</a:t>
            </a:r>
            <a:endParaRPr lang="tr-TR" dirty="0" smtClean="0"/>
          </a:p>
          <a:p>
            <a:pPr>
              <a:buNone/>
            </a:pPr>
            <a:r>
              <a:rPr lang="tr-TR" dirty="0"/>
              <a:t>	</a:t>
            </a:r>
            <a:r>
              <a:rPr lang="tr-TR" dirty="0" smtClean="0"/>
              <a:t>Moda fikir liderliği (</a:t>
            </a:r>
            <a:r>
              <a:rPr lang="tr-TR" dirty="0" err="1" smtClean="0"/>
              <a:t>fashion</a:t>
            </a:r>
            <a:r>
              <a:rPr lang="tr-TR" dirty="0" smtClean="0"/>
              <a:t> </a:t>
            </a:r>
            <a:r>
              <a:rPr lang="tr-TR" dirty="0" err="1" smtClean="0"/>
              <a:t>opinion</a:t>
            </a:r>
            <a:r>
              <a:rPr lang="tr-TR" dirty="0" smtClean="0"/>
              <a:t> </a:t>
            </a:r>
            <a:r>
              <a:rPr lang="tr-TR" dirty="0" err="1" smtClean="0"/>
              <a:t>leadership</a:t>
            </a:r>
            <a:r>
              <a:rPr lang="tr-TR" dirty="0" smtClean="0"/>
              <a:t>): </a:t>
            </a:r>
            <a:r>
              <a:rPr lang="tr-TR" dirty="0" err="1" smtClean="0"/>
              <a:t>Flynn</a:t>
            </a:r>
            <a:r>
              <a:rPr lang="tr-TR" dirty="0" smtClean="0"/>
              <a:t> &amp; </a:t>
            </a:r>
            <a:r>
              <a:rPr lang="tr-TR" dirty="0" err="1" smtClean="0"/>
              <a:t>Goldsmith</a:t>
            </a:r>
            <a:r>
              <a:rPr lang="tr-TR" dirty="0" smtClean="0"/>
              <a:t> (</a:t>
            </a:r>
            <a:r>
              <a:rPr lang="tr-TR" dirty="0"/>
              <a:t>1996</a:t>
            </a:r>
            <a:r>
              <a:rPr lang="tr-TR" dirty="0" smtClean="0"/>
              <a:t>),</a:t>
            </a:r>
          </a:p>
          <a:p>
            <a:pPr>
              <a:buNone/>
            </a:pPr>
            <a:endParaRPr lang="tr-TR" dirty="0"/>
          </a:p>
        </p:txBody>
      </p:sp>
      <p:pic>
        <p:nvPicPr>
          <p:cNvPr id="1026" name="Picture 2"/>
          <p:cNvPicPr>
            <a:picLocks noChangeAspect="1" noChangeArrowheads="1"/>
          </p:cNvPicPr>
          <p:nvPr/>
        </p:nvPicPr>
        <p:blipFill>
          <a:blip r:embed="rId3" cstate="print"/>
          <a:srcRect l="14662" t="9469" r="15605" b="70844"/>
          <a:stretch>
            <a:fillRect/>
          </a:stretch>
        </p:blipFill>
        <p:spPr bwMode="auto">
          <a:xfrm>
            <a:off x="0" y="0"/>
            <a:ext cx="9144000" cy="144016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a:t/>
            </a:r>
            <a:br>
              <a:rPr lang="tr-TR" dirty="0"/>
            </a:br>
            <a:endParaRPr lang="tr-TR" dirty="0"/>
          </a:p>
        </p:txBody>
      </p:sp>
      <p:sp>
        <p:nvSpPr>
          <p:cNvPr id="5" name="4 İçerik Yer Tutucusu"/>
          <p:cNvSpPr>
            <a:spLocks noGrp="1"/>
          </p:cNvSpPr>
          <p:nvPr>
            <p:ph idx="1"/>
          </p:nvPr>
        </p:nvSpPr>
        <p:spPr>
          <a:xfrm>
            <a:off x="457200" y="1600200"/>
            <a:ext cx="8229600" cy="5257800"/>
          </a:xfrm>
        </p:spPr>
        <p:txBody>
          <a:bodyPr>
            <a:normAutofit fontScale="85000" lnSpcReduction="10000"/>
          </a:bodyPr>
          <a:lstStyle/>
          <a:p>
            <a:pPr algn="ctr">
              <a:buNone/>
            </a:pPr>
            <a:r>
              <a:rPr lang="tr-TR" b="1" dirty="0" smtClean="0">
                <a:solidFill>
                  <a:schemeClr val="accent1"/>
                </a:solidFill>
              </a:rPr>
              <a:t>Yazın Taraması</a:t>
            </a:r>
          </a:p>
          <a:p>
            <a:pPr>
              <a:buNone/>
            </a:pPr>
            <a:r>
              <a:rPr lang="tr-TR" i="1" dirty="0" smtClean="0"/>
              <a:t>Moda </a:t>
            </a:r>
            <a:r>
              <a:rPr lang="tr-TR" i="1" dirty="0" err="1" smtClean="0"/>
              <a:t>ilgilenimi</a:t>
            </a:r>
            <a:endParaRPr lang="tr-TR" i="1" dirty="0" smtClean="0"/>
          </a:p>
          <a:p>
            <a:pPr>
              <a:buNone/>
            </a:pPr>
            <a:r>
              <a:rPr lang="tr-TR" dirty="0"/>
              <a:t>	</a:t>
            </a:r>
            <a:r>
              <a:rPr lang="tr-TR" dirty="0" err="1"/>
              <a:t>Tigert</a:t>
            </a:r>
            <a:r>
              <a:rPr lang="tr-TR" dirty="0"/>
              <a:t> et al., </a:t>
            </a:r>
            <a:r>
              <a:rPr lang="tr-TR" dirty="0" smtClean="0"/>
              <a:t>1976</a:t>
            </a:r>
          </a:p>
          <a:p>
            <a:pPr>
              <a:buNone/>
            </a:pPr>
            <a:r>
              <a:rPr lang="tr-TR" dirty="0"/>
              <a:t>	</a:t>
            </a:r>
            <a:r>
              <a:rPr lang="tr-TR" dirty="0" err="1" smtClean="0"/>
              <a:t>O’Cass</a:t>
            </a:r>
            <a:r>
              <a:rPr lang="tr-TR" dirty="0" smtClean="0"/>
              <a:t>, 2004: </a:t>
            </a:r>
            <a:r>
              <a:rPr lang="tr-TR" dirty="0" err="1" smtClean="0"/>
              <a:t>high</a:t>
            </a:r>
            <a:r>
              <a:rPr lang="tr-TR" dirty="0" smtClean="0"/>
              <a:t> vs. </a:t>
            </a:r>
            <a:r>
              <a:rPr lang="tr-TR" dirty="0" err="1" smtClean="0"/>
              <a:t>low</a:t>
            </a:r>
            <a:r>
              <a:rPr lang="tr-TR" dirty="0" smtClean="0"/>
              <a:t> </a:t>
            </a:r>
            <a:r>
              <a:rPr lang="tr-TR" dirty="0" err="1" smtClean="0"/>
              <a:t>fashion</a:t>
            </a:r>
            <a:r>
              <a:rPr lang="tr-TR" dirty="0" smtClean="0"/>
              <a:t> </a:t>
            </a:r>
            <a:r>
              <a:rPr lang="tr-TR" dirty="0" err="1" smtClean="0"/>
              <a:t>involved</a:t>
            </a:r>
            <a:r>
              <a:rPr lang="tr-TR" dirty="0" smtClean="0"/>
              <a:t> </a:t>
            </a:r>
            <a:r>
              <a:rPr lang="tr-TR" dirty="0" err="1" smtClean="0"/>
              <a:t>consumers</a:t>
            </a:r>
            <a:endParaRPr lang="tr-TR" dirty="0" smtClean="0"/>
          </a:p>
          <a:p>
            <a:pPr>
              <a:buNone/>
            </a:pPr>
            <a:r>
              <a:rPr lang="tr-TR" dirty="0" smtClean="0"/>
              <a:t>	</a:t>
            </a:r>
            <a:r>
              <a:rPr lang="tr-TR" dirty="0" err="1"/>
              <a:t>Parker</a:t>
            </a:r>
            <a:r>
              <a:rPr lang="tr-TR" dirty="0"/>
              <a:t>, </a:t>
            </a:r>
            <a:r>
              <a:rPr lang="tr-TR" dirty="0" err="1"/>
              <a:t>Hermans</a:t>
            </a:r>
            <a:r>
              <a:rPr lang="tr-TR" dirty="0"/>
              <a:t> </a:t>
            </a:r>
            <a:r>
              <a:rPr lang="tr-TR" dirty="0" smtClean="0"/>
              <a:t>&amp; </a:t>
            </a:r>
            <a:r>
              <a:rPr lang="tr-TR" dirty="0" err="1" smtClean="0"/>
              <a:t>Schaefer</a:t>
            </a:r>
            <a:r>
              <a:rPr lang="tr-TR" dirty="0" smtClean="0"/>
              <a:t> </a:t>
            </a:r>
            <a:r>
              <a:rPr lang="tr-TR" dirty="0"/>
              <a:t>(2004) </a:t>
            </a:r>
            <a:endParaRPr lang="tr-TR" dirty="0" smtClean="0"/>
          </a:p>
          <a:p>
            <a:pPr>
              <a:buNone/>
            </a:pPr>
            <a:r>
              <a:rPr lang="tr-TR" dirty="0"/>
              <a:t>	</a:t>
            </a:r>
            <a:r>
              <a:rPr lang="tr-TR" dirty="0" err="1"/>
              <a:t>Ersun</a:t>
            </a:r>
            <a:r>
              <a:rPr lang="tr-TR" dirty="0"/>
              <a:t> ve Yıldırım (2010</a:t>
            </a:r>
            <a:r>
              <a:rPr lang="tr-TR" dirty="0" smtClean="0"/>
              <a:t>)</a:t>
            </a:r>
          </a:p>
          <a:p>
            <a:pPr>
              <a:buNone/>
            </a:pPr>
            <a:r>
              <a:rPr lang="tr-TR" i="1" dirty="0" smtClean="0"/>
              <a:t>Referans grup etkisi</a:t>
            </a:r>
          </a:p>
          <a:p>
            <a:pPr>
              <a:buNone/>
            </a:pPr>
            <a:r>
              <a:rPr lang="tr-TR" dirty="0"/>
              <a:t>	</a:t>
            </a:r>
            <a:r>
              <a:rPr lang="tr-TR" dirty="0" err="1"/>
              <a:t>Bearden</a:t>
            </a:r>
            <a:r>
              <a:rPr lang="tr-TR" dirty="0"/>
              <a:t>, </a:t>
            </a:r>
            <a:r>
              <a:rPr lang="tr-TR" dirty="0" err="1" smtClean="0"/>
              <a:t>Netemewer</a:t>
            </a:r>
            <a:r>
              <a:rPr lang="tr-TR" dirty="0"/>
              <a:t>, </a:t>
            </a:r>
            <a:r>
              <a:rPr lang="tr-TR" dirty="0" smtClean="0"/>
              <a:t>&amp; </a:t>
            </a:r>
            <a:r>
              <a:rPr lang="tr-TR" dirty="0" err="1" smtClean="0"/>
              <a:t>Teel</a:t>
            </a:r>
            <a:r>
              <a:rPr lang="tr-TR" dirty="0" smtClean="0"/>
              <a:t> (</a:t>
            </a:r>
            <a:r>
              <a:rPr lang="tr-TR" dirty="0"/>
              <a:t>1989) </a:t>
            </a:r>
            <a:endParaRPr lang="tr-TR" dirty="0" smtClean="0"/>
          </a:p>
          <a:p>
            <a:pPr>
              <a:buNone/>
            </a:pPr>
            <a:r>
              <a:rPr lang="tr-TR" dirty="0" smtClean="0"/>
              <a:t>	</a:t>
            </a:r>
            <a:r>
              <a:rPr lang="tr-TR" dirty="0" err="1" smtClean="0"/>
              <a:t>Lachance</a:t>
            </a:r>
            <a:r>
              <a:rPr lang="tr-TR" dirty="0"/>
              <a:t>, </a:t>
            </a:r>
            <a:r>
              <a:rPr lang="tr-TR" dirty="0" err="1"/>
              <a:t>Beaudoin</a:t>
            </a:r>
            <a:r>
              <a:rPr lang="tr-TR" dirty="0"/>
              <a:t> ve </a:t>
            </a:r>
            <a:r>
              <a:rPr lang="tr-TR" dirty="0" err="1"/>
              <a:t>Robitaille</a:t>
            </a:r>
            <a:r>
              <a:rPr lang="tr-TR" dirty="0"/>
              <a:t> (2003)</a:t>
            </a:r>
            <a:endParaRPr lang="tr-TR" dirty="0" smtClean="0"/>
          </a:p>
          <a:p>
            <a:pPr>
              <a:buNone/>
            </a:pPr>
            <a:r>
              <a:rPr lang="tr-TR" i="1" dirty="0" smtClean="0"/>
              <a:t>Giysi satın alma davranışı</a:t>
            </a:r>
          </a:p>
          <a:p>
            <a:pPr>
              <a:buNone/>
            </a:pPr>
            <a:r>
              <a:rPr lang="tr-TR" dirty="0"/>
              <a:t>	</a:t>
            </a:r>
            <a:r>
              <a:rPr lang="tr-TR" dirty="0" err="1"/>
              <a:t>Çivitci</a:t>
            </a:r>
            <a:r>
              <a:rPr lang="tr-TR" dirty="0"/>
              <a:t> (2011)</a:t>
            </a:r>
            <a:endParaRPr lang="tr-TR" dirty="0" smtClean="0"/>
          </a:p>
          <a:p>
            <a:endParaRPr lang="tr-TR" dirty="0"/>
          </a:p>
        </p:txBody>
      </p:sp>
      <p:pic>
        <p:nvPicPr>
          <p:cNvPr id="1026" name="Picture 2"/>
          <p:cNvPicPr>
            <a:picLocks noChangeAspect="1" noChangeArrowheads="1"/>
          </p:cNvPicPr>
          <p:nvPr/>
        </p:nvPicPr>
        <p:blipFill>
          <a:blip r:embed="rId3" cstate="print"/>
          <a:srcRect l="14662" t="9469" r="15605" b="70844"/>
          <a:stretch>
            <a:fillRect/>
          </a:stretch>
        </p:blipFill>
        <p:spPr bwMode="auto">
          <a:xfrm>
            <a:off x="0" y="0"/>
            <a:ext cx="9144000" cy="144016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a:t/>
            </a:r>
            <a:br>
              <a:rPr lang="tr-TR" dirty="0"/>
            </a:br>
            <a:endParaRPr lang="tr-TR" dirty="0"/>
          </a:p>
        </p:txBody>
      </p:sp>
      <p:sp>
        <p:nvSpPr>
          <p:cNvPr id="5" name="4 İçerik Yer Tutucusu"/>
          <p:cNvSpPr>
            <a:spLocks noGrp="1"/>
          </p:cNvSpPr>
          <p:nvPr>
            <p:ph idx="1"/>
          </p:nvPr>
        </p:nvSpPr>
        <p:spPr>
          <a:xfrm>
            <a:off x="395536" y="1556792"/>
            <a:ext cx="8229600" cy="4525963"/>
          </a:xfrm>
        </p:spPr>
        <p:txBody>
          <a:bodyPr/>
          <a:lstStyle/>
          <a:p>
            <a:pPr>
              <a:buNone/>
            </a:pPr>
            <a:r>
              <a:rPr lang="tr-TR" dirty="0" err="1" smtClean="0"/>
              <a:t>Beaudoin</a:t>
            </a:r>
            <a:r>
              <a:rPr lang="tr-TR" dirty="0" smtClean="0"/>
              <a:t> ve </a:t>
            </a:r>
            <a:r>
              <a:rPr lang="tr-TR" dirty="0" err="1" smtClean="0"/>
              <a:t>Lachance</a:t>
            </a:r>
            <a:endParaRPr lang="tr-TR" dirty="0"/>
          </a:p>
          <a:p>
            <a:pPr>
              <a:buNone/>
            </a:pPr>
            <a:r>
              <a:rPr lang="tr-TR" dirty="0" smtClean="0"/>
              <a:t>(2006) Araştırma Modeli:</a:t>
            </a:r>
          </a:p>
          <a:p>
            <a:pPr>
              <a:buNone/>
            </a:pPr>
            <a:endParaRPr lang="tr-TR" dirty="0" smtClean="0"/>
          </a:p>
        </p:txBody>
      </p:sp>
      <p:pic>
        <p:nvPicPr>
          <p:cNvPr id="1026" name="Picture 2"/>
          <p:cNvPicPr>
            <a:picLocks noChangeAspect="1" noChangeArrowheads="1"/>
          </p:cNvPicPr>
          <p:nvPr/>
        </p:nvPicPr>
        <p:blipFill>
          <a:blip r:embed="rId3" cstate="print"/>
          <a:srcRect l="14662" t="9469" r="15605" b="70844"/>
          <a:stretch>
            <a:fillRect/>
          </a:stretch>
        </p:blipFill>
        <p:spPr bwMode="auto">
          <a:xfrm>
            <a:off x="0" y="0"/>
            <a:ext cx="9144000" cy="1440160"/>
          </a:xfrm>
          <a:prstGeom prst="rect">
            <a:avLst/>
          </a:prstGeom>
          <a:noFill/>
          <a:ln w="9525">
            <a:noFill/>
            <a:miter lim="800000"/>
            <a:headEnd/>
            <a:tailEnd/>
          </a:ln>
        </p:spPr>
      </p:pic>
      <p:graphicFrame>
        <p:nvGraphicFramePr>
          <p:cNvPr id="6" name="5 Diyagram"/>
          <p:cNvGraphicFramePr/>
          <p:nvPr/>
        </p:nvGraphicFramePr>
        <p:xfrm>
          <a:off x="2483768" y="1817440"/>
          <a:ext cx="7200800" cy="5040560"/>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a:t/>
            </a:r>
            <a:br>
              <a:rPr lang="tr-TR" dirty="0"/>
            </a:br>
            <a:endParaRPr lang="tr-TR" dirty="0"/>
          </a:p>
        </p:txBody>
      </p:sp>
      <p:sp>
        <p:nvSpPr>
          <p:cNvPr id="5" name="4 İçerik Yer Tutucusu"/>
          <p:cNvSpPr>
            <a:spLocks noGrp="1"/>
          </p:cNvSpPr>
          <p:nvPr>
            <p:ph idx="1"/>
          </p:nvPr>
        </p:nvSpPr>
        <p:spPr/>
        <p:txBody>
          <a:bodyPr/>
          <a:lstStyle/>
          <a:p>
            <a:r>
              <a:rPr lang="tr-TR" dirty="0" smtClean="0"/>
              <a:t>Araştırma Modeli</a:t>
            </a:r>
            <a:endParaRPr lang="tr-TR" dirty="0"/>
          </a:p>
        </p:txBody>
      </p:sp>
      <p:pic>
        <p:nvPicPr>
          <p:cNvPr id="1026" name="Picture 2"/>
          <p:cNvPicPr>
            <a:picLocks noChangeAspect="1" noChangeArrowheads="1"/>
          </p:cNvPicPr>
          <p:nvPr/>
        </p:nvPicPr>
        <p:blipFill>
          <a:blip r:embed="rId3" cstate="print"/>
          <a:srcRect l="14662" t="9469" r="15605" b="70844"/>
          <a:stretch>
            <a:fillRect/>
          </a:stretch>
        </p:blipFill>
        <p:spPr bwMode="auto">
          <a:xfrm>
            <a:off x="0" y="0"/>
            <a:ext cx="9144000" cy="1440160"/>
          </a:xfrm>
          <a:prstGeom prst="rect">
            <a:avLst/>
          </a:prstGeom>
          <a:noFill/>
          <a:ln w="9525">
            <a:noFill/>
            <a:miter lim="800000"/>
            <a:headEnd/>
            <a:tailEnd/>
          </a:ln>
        </p:spPr>
      </p:pic>
      <p:graphicFrame>
        <p:nvGraphicFramePr>
          <p:cNvPr id="7" name="6 Diyagram"/>
          <p:cNvGraphicFramePr/>
          <p:nvPr/>
        </p:nvGraphicFramePr>
        <p:xfrm>
          <a:off x="1619672" y="1556792"/>
          <a:ext cx="7200800" cy="5040560"/>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a:t/>
            </a:r>
            <a:br>
              <a:rPr lang="tr-TR" dirty="0"/>
            </a:br>
            <a:endParaRPr lang="tr-TR" dirty="0"/>
          </a:p>
        </p:txBody>
      </p:sp>
      <p:sp>
        <p:nvSpPr>
          <p:cNvPr id="5" name="4 İçerik Yer Tutucusu"/>
          <p:cNvSpPr>
            <a:spLocks noGrp="1"/>
          </p:cNvSpPr>
          <p:nvPr>
            <p:ph idx="1"/>
          </p:nvPr>
        </p:nvSpPr>
        <p:spPr/>
        <p:txBody>
          <a:bodyPr>
            <a:normAutofit lnSpcReduction="10000"/>
          </a:bodyPr>
          <a:lstStyle/>
          <a:p>
            <a:pPr algn="ctr">
              <a:buNone/>
            </a:pPr>
            <a:r>
              <a:rPr lang="tr-TR" dirty="0" smtClean="0">
                <a:solidFill>
                  <a:schemeClr val="accent1"/>
                </a:solidFill>
              </a:rPr>
              <a:t>Araştırma Yöntemi</a:t>
            </a:r>
          </a:p>
          <a:p>
            <a:r>
              <a:rPr lang="tr-TR" dirty="0"/>
              <a:t>Araştırma </a:t>
            </a:r>
            <a:r>
              <a:rPr lang="tr-TR" dirty="0" smtClean="0"/>
              <a:t>türü ve tasarımı: </a:t>
            </a:r>
          </a:p>
          <a:p>
            <a:pPr lvl="1"/>
            <a:r>
              <a:rPr lang="tr-TR" dirty="0" smtClean="0"/>
              <a:t>Uygulamalı ve </a:t>
            </a:r>
            <a:r>
              <a:rPr lang="tr-TR" dirty="0"/>
              <a:t>b</a:t>
            </a:r>
            <a:r>
              <a:rPr lang="tr-TR" dirty="0" smtClean="0"/>
              <a:t>etimsel araştırma </a:t>
            </a:r>
            <a:r>
              <a:rPr lang="tr-TR" dirty="0"/>
              <a:t> </a:t>
            </a:r>
            <a:endParaRPr lang="tr-TR" dirty="0" smtClean="0"/>
          </a:p>
          <a:p>
            <a:r>
              <a:rPr lang="tr-TR" dirty="0" smtClean="0"/>
              <a:t>Veri toplama:</a:t>
            </a:r>
          </a:p>
          <a:p>
            <a:pPr lvl="1"/>
            <a:r>
              <a:rPr lang="tr-TR" dirty="0" smtClean="0"/>
              <a:t>Yüz yüze anket</a:t>
            </a:r>
          </a:p>
          <a:p>
            <a:pPr lvl="1"/>
            <a:r>
              <a:rPr lang="tr-TR" dirty="0" smtClean="0"/>
              <a:t>Yapılara ait ölçümler: Marka duyarlılığı, giyim motivasyonu, moda öncülüğü, moda </a:t>
            </a:r>
            <a:r>
              <a:rPr lang="tr-TR" dirty="0" err="1" smtClean="0"/>
              <a:t>ilgilenimi</a:t>
            </a:r>
            <a:r>
              <a:rPr lang="tr-TR" dirty="0" smtClean="0"/>
              <a:t>, referans grup etkisi, giysi satın alma davranışı</a:t>
            </a:r>
            <a:r>
              <a:rPr lang="tr-TR" dirty="0" smtClean="0">
                <a:sym typeface="Wingdings" pitchFamily="2" charset="2"/>
              </a:rPr>
              <a:t></a:t>
            </a:r>
            <a:r>
              <a:rPr lang="tr-TR" dirty="0" smtClean="0"/>
              <a:t>5’li </a:t>
            </a:r>
            <a:r>
              <a:rPr lang="tr-TR" dirty="0" err="1" smtClean="0"/>
              <a:t>likert</a:t>
            </a:r>
            <a:r>
              <a:rPr lang="tr-TR" dirty="0" smtClean="0"/>
              <a:t> ölçeği</a:t>
            </a:r>
            <a:endParaRPr lang="tr-TR" dirty="0"/>
          </a:p>
          <a:p>
            <a:pPr lvl="1"/>
            <a:endParaRPr lang="tr-TR" dirty="0" smtClean="0"/>
          </a:p>
        </p:txBody>
      </p:sp>
      <p:pic>
        <p:nvPicPr>
          <p:cNvPr id="1026" name="Picture 2"/>
          <p:cNvPicPr>
            <a:picLocks noChangeAspect="1" noChangeArrowheads="1"/>
          </p:cNvPicPr>
          <p:nvPr/>
        </p:nvPicPr>
        <p:blipFill>
          <a:blip r:embed="rId3" cstate="print"/>
          <a:srcRect l="14662" t="9469" r="15605" b="70844"/>
          <a:stretch>
            <a:fillRect/>
          </a:stretch>
        </p:blipFill>
        <p:spPr bwMode="auto">
          <a:xfrm>
            <a:off x="0" y="0"/>
            <a:ext cx="9144000" cy="144016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1393</TotalTime>
  <Words>2796</Words>
  <Application>Microsoft Office PowerPoint</Application>
  <PresentationFormat>Ekran Gösterisi (4:3)</PresentationFormat>
  <Paragraphs>909</Paragraphs>
  <Slides>32</Slides>
  <Notes>27</Notes>
  <HiddenSlides>0</HiddenSlides>
  <MMClips>0</MMClips>
  <ScaleCrop>false</ScaleCrop>
  <HeadingPairs>
    <vt:vector size="4" baseType="variant">
      <vt:variant>
        <vt:lpstr>Tema</vt:lpstr>
      </vt:variant>
      <vt:variant>
        <vt:i4>1</vt:i4>
      </vt:variant>
      <vt:variant>
        <vt:lpstr>Slayt Başlıkları</vt:lpstr>
      </vt:variant>
      <vt:variant>
        <vt:i4>32</vt:i4>
      </vt:variant>
    </vt:vector>
  </HeadingPairs>
  <TitlesOfParts>
    <vt:vector size="33" baseType="lpstr">
      <vt:lpstr>Ofis Teması</vt:lpstr>
      <vt:lpstr>Türk ve Alman Gençlerinin Giyim Alışkanlıkları ve Tercihlerinin Belirlenmesi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vector>
  </TitlesOfParts>
  <Company>ALPET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Türk ve Alman Gençlerinin Giyim Alışkanlıkları ve Tercihlerinin Belirlenmesi </dc:title>
  <dc:creator>tutku.iscioglu</dc:creator>
  <cp:lastModifiedBy>tutku.iscioglu</cp:lastModifiedBy>
  <cp:revision>50</cp:revision>
  <dcterms:created xsi:type="dcterms:W3CDTF">2015-05-07T08:15:37Z</dcterms:created>
  <dcterms:modified xsi:type="dcterms:W3CDTF">2015-06-11T10:08:08Z</dcterms:modified>
</cp:coreProperties>
</file>