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4" r:id="rId3"/>
    <p:sldId id="257" r:id="rId4"/>
    <p:sldId id="268" r:id="rId5"/>
    <p:sldId id="275" r:id="rId6"/>
    <p:sldId id="276" r:id="rId7"/>
    <p:sldId id="277" r:id="rId8"/>
    <p:sldId id="278" r:id="rId9"/>
    <p:sldId id="279" r:id="rId10"/>
    <p:sldId id="259" r:id="rId11"/>
    <p:sldId id="261" r:id="rId12"/>
    <p:sldId id="262" r:id="rId13"/>
    <p:sldId id="263" r:id="rId14"/>
    <p:sldId id="265" r:id="rId15"/>
    <p:sldId id="280" r:id="rId16"/>
    <p:sldId id="270" r:id="rId17"/>
    <p:sldId id="264" r:id="rId18"/>
    <p:sldId id="266" r:id="rId19"/>
    <p:sldId id="258" r:id="rId20"/>
    <p:sldId id="269" r:id="rId21"/>
    <p:sldId id="273" r:id="rId22"/>
    <p:sldId id="271" r:id="rId23"/>
  </p:sldIdLst>
  <p:sldSz cx="9144000" cy="6858000" type="screen4x3"/>
  <p:notesSz cx="6858000" cy="9144000"/>
  <p:custDataLst>
    <p:tags r:id="rId26"/>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94" autoAdjust="0"/>
    <p:restoredTop sz="91623" autoAdjust="0"/>
  </p:normalViewPr>
  <p:slideViewPr>
    <p:cSldViewPr>
      <p:cViewPr>
        <p:scale>
          <a:sx n="70" d="100"/>
          <a:sy n="70" d="100"/>
        </p:scale>
        <p:origin x="-822" y="-6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CB6035-1D5A-4C54-924C-FA363BD21B0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6DF41571-3D01-4505-9B5E-848C0A4FF108}">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tr-TR" dirty="0" smtClean="0"/>
        </a:p>
        <a:p>
          <a:pPr marL="0" marR="0" indent="0" defTabSz="914400" eaLnBrk="1" fontAlgn="auto" latinLnBrk="0" hangingPunct="1">
            <a:lnSpc>
              <a:spcPct val="100000"/>
            </a:lnSpc>
            <a:spcBef>
              <a:spcPts val="0"/>
            </a:spcBef>
            <a:spcAft>
              <a:spcPts val="0"/>
            </a:spcAft>
            <a:buClrTx/>
            <a:buSzTx/>
            <a:buFontTx/>
            <a:buNone/>
            <a:tabLst/>
            <a:defRPr/>
          </a:pPr>
          <a:r>
            <a:rPr lang="tr-TR" dirty="0" smtClean="0"/>
            <a:t>DEĞERLEME</a:t>
          </a:r>
        </a:p>
        <a:p>
          <a:pPr defTabSz="2089150">
            <a:lnSpc>
              <a:spcPct val="90000"/>
            </a:lnSpc>
            <a:spcBef>
              <a:spcPct val="0"/>
            </a:spcBef>
            <a:spcAft>
              <a:spcPct val="35000"/>
            </a:spcAft>
          </a:pPr>
          <a:endParaRPr lang="tr-TR" dirty="0"/>
        </a:p>
      </dgm:t>
    </dgm:pt>
    <dgm:pt modelId="{DF0C3B70-33FF-4A35-B4EA-864AEEBDE300}" type="parTrans" cxnId="{F16D9329-780D-48B1-B684-2A326672F455}">
      <dgm:prSet/>
      <dgm:spPr/>
      <dgm:t>
        <a:bodyPr/>
        <a:lstStyle/>
        <a:p>
          <a:endParaRPr lang="tr-TR"/>
        </a:p>
      </dgm:t>
    </dgm:pt>
    <dgm:pt modelId="{9224978E-6FC5-4983-871A-50EF3E31C4D4}" type="sibTrans" cxnId="{F16D9329-780D-48B1-B684-2A326672F455}">
      <dgm:prSet/>
      <dgm:spPr/>
      <dgm:t>
        <a:bodyPr/>
        <a:lstStyle/>
        <a:p>
          <a:endParaRPr lang="tr-TR"/>
        </a:p>
      </dgm:t>
    </dgm:pt>
    <dgm:pt modelId="{00FED1F5-C920-4D59-893D-FF50AB5147F0}">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tr-TR" dirty="0" smtClean="0"/>
        </a:p>
        <a:p>
          <a:pPr marL="0" marR="0" indent="0" defTabSz="914400" eaLnBrk="1" fontAlgn="auto" latinLnBrk="0" hangingPunct="1">
            <a:lnSpc>
              <a:spcPct val="100000"/>
            </a:lnSpc>
            <a:spcBef>
              <a:spcPts val="0"/>
            </a:spcBef>
            <a:spcAft>
              <a:spcPts val="0"/>
            </a:spcAft>
            <a:buClrTx/>
            <a:buSzTx/>
            <a:buFontTx/>
            <a:buNone/>
            <a:tabLst/>
            <a:defRPr/>
          </a:pPr>
          <a:r>
            <a:rPr lang="tr-TR" dirty="0" smtClean="0"/>
            <a:t>SOSYAL SORUMLULUK PAZARLAMASI</a:t>
          </a:r>
        </a:p>
        <a:p>
          <a:pPr defTabSz="1333500">
            <a:lnSpc>
              <a:spcPct val="90000"/>
            </a:lnSpc>
            <a:spcBef>
              <a:spcPct val="0"/>
            </a:spcBef>
            <a:spcAft>
              <a:spcPct val="35000"/>
            </a:spcAft>
          </a:pPr>
          <a:endParaRPr lang="tr-TR" dirty="0"/>
        </a:p>
      </dgm:t>
    </dgm:pt>
    <dgm:pt modelId="{D821E04C-4B70-4578-8BA1-E67CED0E0D79}" type="parTrans" cxnId="{C324F144-82DE-4AC0-88DC-0F7CB21A8336}">
      <dgm:prSet/>
      <dgm:spPr/>
      <dgm:t>
        <a:bodyPr/>
        <a:lstStyle/>
        <a:p>
          <a:endParaRPr lang="tr-TR"/>
        </a:p>
      </dgm:t>
    </dgm:pt>
    <dgm:pt modelId="{356FA06E-4236-40B6-B434-99579E060C34}" type="sibTrans" cxnId="{C324F144-82DE-4AC0-88DC-0F7CB21A8336}">
      <dgm:prSet/>
      <dgm:spPr/>
      <dgm:t>
        <a:bodyPr/>
        <a:lstStyle/>
        <a:p>
          <a:endParaRPr lang="tr-TR"/>
        </a:p>
      </dgm:t>
    </dgm:pt>
    <dgm:pt modelId="{CD15AB61-51DE-4F75-97A4-8387C75DD496}">
      <dgm:prSet phldrT="[Metin]"/>
      <dgm:spPr/>
      <dgm:t>
        <a:bodyPr/>
        <a:lstStyle/>
        <a:p>
          <a:pPr algn="ctr"/>
          <a:r>
            <a:rPr lang="tr-TR" dirty="0" smtClean="0"/>
            <a:t>Sosyal Pazarlama</a:t>
          </a:r>
          <a:endParaRPr lang="tr-TR" dirty="0"/>
        </a:p>
      </dgm:t>
    </dgm:pt>
    <dgm:pt modelId="{6C0560A3-99D3-4BAC-93B2-05673DCDF532}" type="parTrans" cxnId="{BE4291D3-D10B-435E-A955-1E138C57E98B}">
      <dgm:prSet/>
      <dgm:spPr/>
      <dgm:t>
        <a:bodyPr/>
        <a:lstStyle/>
        <a:p>
          <a:endParaRPr lang="tr-TR"/>
        </a:p>
      </dgm:t>
    </dgm:pt>
    <dgm:pt modelId="{5D3457CF-E1EB-43AA-A592-D6A640065E5D}" type="sibTrans" cxnId="{BE4291D3-D10B-435E-A955-1E138C57E98B}">
      <dgm:prSet/>
      <dgm:spPr/>
      <dgm:t>
        <a:bodyPr/>
        <a:lstStyle/>
        <a:p>
          <a:endParaRPr lang="tr-TR"/>
        </a:p>
      </dgm:t>
    </dgm:pt>
    <dgm:pt modelId="{40D12F60-AE3B-4B9C-B208-94B1DB7C59A9}">
      <dgm:prSet phldrT="[Metin]"/>
      <dgm:spPr/>
      <dgm:t>
        <a:bodyPr/>
        <a:lstStyle/>
        <a:p>
          <a:pPr algn="ctr"/>
          <a:endParaRPr lang="tr-TR" dirty="0"/>
        </a:p>
      </dgm:t>
    </dgm:pt>
    <dgm:pt modelId="{6192E624-F297-4136-A6D4-543B36BEC7F4}" type="parTrans" cxnId="{6C6E04F1-A1A1-4025-8BAB-7F305933A718}">
      <dgm:prSet/>
      <dgm:spPr/>
      <dgm:t>
        <a:bodyPr/>
        <a:lstStyle/>
        <a:p>
          <a:endParaRPr lang="tr-TR"/>
        </a:p>
      </dgm:t>
    </dgm:pt>
    <dgm:pt modelId="{CD984B82-2C68-45D7-A7AD-F40AFD581973}" type="sibTrans" cxnId="{6C6E04F1-A1A1-4025-8BAB-7F305933A718}">
      <dgm:prSet/>
      <dgm:spPr/>
      <dgm:t>
        <a:bodyPr/>
        <a:lstStyle/>
        <a:p>
          <a:endParaRPr lang="tr-TR"/>
        </a:p>
      </dgm:t>
    </dgm:pt>
    <dgm:pt modelId="{F586F9E2-F1C0-487D-B89C-610FEB9BA23F}">
      <dgm:prSet phldrT="[Metin]"/>
      <dgm:spPr/>
      <dgm:t>
        <a:bodyPr/>
        <a:lstStyle/>
        <a:p>
          <a:pPr algn="ctr"/>
          <a:r>
            <a:rPr lang="tr-TR" dirty="0" smtClean="0"/>
            <a:t>Sosyal Değerleme (Sosyal Paydaş Katılımlı)</a:t>
          </a:r>
          <a:endParaRPr lang="tr-TR" dirty="0"/>
        </a:p>
      </dgm:t>
    </dgm:pt>
    <dgm:pt modelId="{F2D2E8E8-74C6-498F-AC66-6F7DE6EB0565}" type="sibTrans" cxnId="{4CD596A0-0245-4C34-9798-06B26E6143E0}">
      <dgm:prSet/>
      <dgm:spPr/>
      <dgm:t>
        <a:bodyPr/>
        <a:lstStyle/>
        <a:p>
          <a:endParaRPr lang="tr-TR"/>
        </a:p>
      </dgm:t>
    </dgm:pt>
    <dgm:pt modelId="{5F6F6978-8636-44E4-A5C3-3D1A867614A9}" type="parTrans" cxnId="{4CD596A0-0245-4C34-9798-06B26E6143E0}">
      <dgm:prSet/>
      <dgm:spPr/>
      <dgm:t>
        <a:bodyPr/>
        <a:lstStyle/>
        <a:p>
          <a:endParaRPr lang="tr-TR"/>
        </a:p>
      </dgm:t>
    </dgm:pt>
    <dgm:pt modelId="{DD727653-9DFE-4D05-A3A1-5E7641B612FF}" type="pres">
      <dgm:prSet presAssocID="{8BCB6035-1D5A-4C54-924C-FA363BD21B01}" presName="Name0" presStyleCnt="0">
        <dgm:presLayoutVars>
          <dgm:dir/>
          <dgm:animLvl val="lvl"/>
          <dgm:resizeHandles/>
        </dgm:presLayoutVars>
      </dgm:prSet>
      <dgm:spPr/>
      <dgm:t>
        <a:bodyPr/>
        <a:lstStyle/>
        <a:p>
          <a:endParaRPr lang="tr-TR"/>
        </a:p>
      </dgm:t>
    </dgm:pt>
    <dgm:pt modelId="{3A0BC38C-54D3-46C6-B4B2-8C029858C892}" type="pres">
      <dgm:prSet presAssocID="{6DF41571-3D01-4505-9B5E-848C0A4FF108}" presName="linNode" presStyleCnt="0"/>
      <dgm:spPr/>
    </dgm:pt>
    <dgm:pt modelId="{8AFA1C6D-CF7E-40FD-88EC-CE448BA22DE1}" type="pres">
      <dgm:prSet presAssocID="{6DF41571-3D01-4505-9B5E-848C0A4FF108}" presName="parentShp" presStyleLbl="node1" presStyleIdx="0" presStyleCnt="2">
        <dgm:presLayoutVars>
          <dgm:bulletEnabled val="1"/>
        </dgm:presLayoutVars>
      </dgm:prSet>
      <dgm:spPr/>
      <dgm:t>
        <a:bodyPr/>
        <a:lstStyle/>
        <a:p>
          <a:endParaRPr lang="tr-TR"/>
        </a:p>
      </dgm:t>
    </dgm:pt>
    <dgm:pt modelId="{ADBB86D5-7AF5-4CBB-B82C-8B41ADA6A317}" type="pres">
      <dgm:prSet presAssocID="{6DF41571-3D01-4505-9B5E-848C0A4FF108}" presName="childShp" presStyleLbl="bgAccFollowNode1" presStyleIdx="0" presStyleCnt="2">
        <dgm:presLayoutVars>
          <dgm:bulletEnabled val="1"/>
        </dgm:presLayoutVars>
      </dgm:prSet>
      <dgm:spPr/>
      <dgm:t>
        <a:bodyPr/>
        <a:lstStyle/>
        <a:p>
          <a:endParaRPr lang="tr-TR"/>
        </a:p>
      </dgm:t>
    </dgm:pt>
    <dgm:pt modelId="{37DFF02D-33F0-4EDB-BA1C-7E96D30F85C9}" type="pres">
      <dgm:prSet presAssocID="{9224978E-6FC5-4983-871A-50EF3E31C4D4}" presName="spacing" presStyleCnt="0"/>
      <dgm:spPr/>
    </dgm:pt>
    <dgm:pt modelId="{64CC8EEA-BD38-45D4-99D3-BD6CD3CBAB57}" type="pres">
      <dgm:prSet presAssocID="{00FED1F5-C920-4D59-893D-FF50AB5147F0}" presName="linNode" presStyleCnt="0"/>
      <dgm:spPr/>
    </dgm:pt>
    <dgm:pt modelId="{C4A86478-7104-40B7-8E96-06175DB245A4}" type="pres">
      <dgm:prSet presAssocID="{00FED1F5-C920-4D59-893D-FF50AB5147F0}" presName="parentShp" presStyleLbl="node1" presStyleIdx="1" presStyleCnt="2">
        <dgm:presLayoutVars>
          <dgm:bulletEnabled val="1"/>
        </dgm:presLayoutVars>
      </dgm:prSet>
      <dgm:spPr/>
      <dgm:t>
        <a:bodyPr/>
        <a:lstStyle/>
        <a:p>
          <a:endParaRPr lang="tr-TR"/>
        </a:p>
      </dgm:t>
    </dgm:pt>
    <dgm:pt modelId="{5C36336D-E08B-41D5-9EA9-AD343967E1F5}" type="pres">
      <dgm:prSet presAssocID="{00FED1F5-C920-4D59-893D-FF50AB5147F0}" presName="childShp" presStyleLbl="bgAccFollowNode1" presStyleIdx="1" presStyleCnt="2">
        <dgm:presLayoutVars>
          <dgm:bulletEnabled val="1"/>
        </dgm:presLayoutVars>
      </dgm:prSet>
      <dgm:spPr/>
      <dgm:t>
        <a:bodyPr/>
        <a:lstStyle/>
        <a:p>
          <a:endParaRPr lang="tr-TR"/>
        </a:p>
      </dgm:t>
    </dgm:pt>
  </dgm:ptLst>
  <dgm:cxnLst>
    <dgm:cxn modelId="{CDE2A59A-314C-439B-B51F-0DC1456C4019}" type="presOf" srcId="{8BCB6035-1D5A-4C54-924C-FA363BD21B01}" destId="{DD727653-9DFE-4D05-A3A1-5E7641B612FF}" srcOrd="0" destOrd="0" presId="urn:microsoft.com/office/officeart/2005/8/layout/vList6"/>
    <dgm:cxn modelId="{085CB738-A7CA-4DE0-825B-992E7B243869}" type="presOf" srcId="{6DF41571-3D01-4505-9B5E-848C0A4FF108}" destId="{8AFA1C6D-CF7E-40FD-88EC-CE448BA22DE1}" srcOrd="0" destOrd="0" presId="urn:microsoft.com/office/officeart/2005/8/layout/vList6"/>
    <dgm:cxn modelId="{BE4291D3-D10B-435E-A955-1E138C57E98B}" srcId="{00FED1F5-C920-4D59-893D-FF50AB5147F0}" destId="{CD15AB61-51DE-4F75-97A4-8387C75DD496}" srcOrd="1" destOrd="0" parTransId="{6C0560A3-99D3-4BAC-93B2-05673DCDF532}" sibTransId="{5D3457CF-E1EB-43AA-A592-D6A640065E5D}"/>
    <dgm:cxn modelId="{F16D9329-780D-48B1-B684-2A326672F455}" srcId="{8BCB6035-1D5A-4C54-924C-FA363BD21B01}" destId="{6DF41571-3D01-4505-9B5E-848C0A4FF108}" srcOrd="0" destOrd="0" parTransId="{DF0C3B70-33FF-4A35-B4EA-864AEEBDE300}" sibTransId="{9224978E-6FC5-4983-871A-50EF3E31C4D4}"/>
    <dgm:cxn modelId="{C324F144-82DE-4AC0-88DC-0F7CB21A8336}" srcId="{8BCB6035-1D5A-4C54-924C-FA363BD21B01}" destId="{00FED1F5-C920-4D59-893D-FF50AB5147F0}" srcOrd="1" destOrd="0" parTransId="{D821E04C-4B70-4578-8BA1-E67CED0E0D79}" sibTransId="{356FA06E-4236-40B6-B434-99579E060C34}"/>
    <dgm:cxn modelId="{707491B3-1D99-4689-AD91-43D9091D13DC}" type="presOf" srcId="{40D12F60-AE3B-4B9C-B208-94B1DB7C59A9}" destId="{5C36336D-E08B-41D5-9EA9-AD343967E1F5}" srcOrd="0" destOrd="0" presId="urn:microsoft.com/office/officeart/2005/8/layout/vList6"/>
    <dgm:cxn modelId="{9434418D-0E6F-4250-8C6E-7DEDD1EED761}" type="presOf" srcId="{CD15AB61-51DE-4F75-97A4-8387C75DD496}" destId="{5C36336D-E08B-41D5-9EA9-AD343967E1F5}" srcOrd="0" destOrd="1" presId="urn:microsoft.com/office/officeart/2005/8/layout/vList6"/>
    <dgm:cxn modelId="{4CD596A0-0245-4C34-9798-06B26E6143E0}" srcId="{6DF41571-3D01-4505-9B5E-848C0A4FF108}" destId="{F586F9E2-F1C0-487D-B89C-610FEB9BA23F}" srcOrd="0" destOrd="0" parTransId="{5F6F6978-8636-44E4-A5C3-3D1A867614A9}" sibTransId="{F2D2E8E8-74C6-498F-AC66-6F7DE6EB0565}"/>
    <dgm:cxn modelId="{B854FBA5-9F89-4B02-B013-BFBB143B572C}" type="presOf" srcId="{F586F9E2-F1C0-487D-B89C-610FEB9BA23F}" destId="{ADBB86D5-7AF5-4CBB-B82C-8B41ADA6A317}" srcOrd="0" destOrd="0" presId="urn:microsoft.com/office/officeart/2005/8/layout/vList6"/>
    <dgm:cxn modelId="{889544F2-24BD-4DF3-8C59-49C3C86F7FEB}" type="presOf" srcId="{00FED1F5-C920-4D59-893D-FF50AB5147F0}" destId="{C4A86478-7104-40B7-8E96-06175DB245A4}" srcOrd="0" destOrd="0" presId="urn:microsoft.com/office/officeart/2005/8/layout/vList6"/>
    <dgm:cxn modelId="{6C6E04F1-A1A1-4025-8BAB-7F305933A718}" srcId="{00FED1F5-C920-4D59-893D-FF50AB5147F0}" destId="{40D12F60-AE3B-4B9C-B208-94B1DB7C59A9}" srcOrd="0" destOrd="0" parTransId="{6192E624-F297-4136-A6D4-543B36BEC7F4}" sibTransId="{CD984B82-2C68-45D7-A7AD-F40AFD581973}"/>
    <dgm:cxn modelId="{1AB0DC71-68D5-4494-A2EF-C9F98E48434E}" type="presParOf" srcId="{DD727653-9DFE-4D05-A3A1-5E7641B612FF}" destId="{3A0BC38C-54D3-46C6-B4B2-8C029858C892}" srcOrd="0" destOrd="0" presId="urn:microsoft.com/office/officeart/2005/8/layout/vList6"/>
    <dgm:cxn modelId="{C521BEB9-7E7B-439B-90DE-240A62247D62}" type="presParOf" srcId="{3A0BC38C-54D3-46C6-B4B2-8C029858C892}" destId="{8AFA1C6D-CF7E-40FD-88EC-CE448BA22DE1}" srcOrd="0" destOrd="0" presId="urn:microsoft.com/office/officeart/2005/8/layout/vList6"/>
    <dgm:cxn modelId="{D3984717-6E9E-4CE3-96F5-38FA971ABE05}" type="presParOf" srcId="{3A0BC38C-54D3-46C6-B4B2-8C029858C892}" destId="{ADBB86D5-7AF5-4CBB-B82C-8B41ADA6A317}" srcOrd="1" destOrd="0" presId="urn:microsoft.com/office/officeart/2005/8/layout/vList6"/>
    <dgm:cxn modelId="{DC9C65B4-E3E2-46E1-B549-41590CFEA3CF}" type="presParOf" srcId="{DD727653-9DFE-4D05-A3A1-5E7641B612FF}" destId="{37DFF02D-33F0-4EDB-BA1C-7E96D30F85C9}" srcOrd="1" destOrd="0" presId="urn:microsoft.com/office/officeart/2005/8/layout/vList6"/>
    <dgm:cxn modelId="{1D0C08A3-F0E7-445F-AECC-841B218B0709}" type="presParOf" srcId="{DD727653-9DFE-4D05-A3A1-5E7641B612FF}" destId="{64CC8EEA-BD38-45D4-99D3-BD6CD3CBAB57}" srcOrd="2" destOrd="0" presId="urn:microsoft.com/office/officeart/2005/8/layout/vList6"/>
    <dgm:cxn modelId="{749CA7CF-CD5A-439A-BB2A-A3862B3C2F25}" type="presParOf" srcId="{64CC8EEA-BD38-45D4-99D3-BD6CD3CBAB57}" destId="{C4A86478-7104-40B7-8E96-06175DB245A4}" srcOrd="0" destOrd="0" presId="urn:microsoft.com/office/officeart/2005/8/layout/vList6"/>
    <dgm:cxn modelId="{9FAD7102-946C-48C3-9D8E-F9104FF862E1}" type="presParOf" srcId="{64CC8EEA-BD38-45D4-99D3-BD6CD3CBAB57}" destId="{5C36336D-E08B-41D5-9EA9-AD343967E1F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1A2A5A-DE23-4BA2-9769-301FAF736984}" type="doc">
      <dgm:prSet loTypeId="urn:microsoft.com/office/officeart/2005/8/layout/vList6" loCatId="list" qsTypeId="urn:microsoft.com/office/officeart/2009/2/quickstyle/3d8" qsCatId="3D" csTypeId="urn:microsoft.com/office/officeart/2005/8/colors/accent1_2" csCatId="accent1" phldr="1"/>
      <dgm:spPr/>
      <dgm:t>
        <a:bodyPr/>
        <a:lstStyle/>
        <a:p>
          <a:endParaRPr lang="tr-TR"/>
        </a:p>
      </dgm:t>
    </dgm:pt>
    <dgm:pt modelId="{20A2D818-48E2-4583-8931-E7FEB71DDF9E}">
      <dgm:prSet phldrT="[Metin]" custT="1"/>
      <dgm:spPr/>
      <dgm:t>
        <a:bodyPr/>
        <a:lstStyle/>
        <a:p>
          <a:r>
            <a:rPr lang="tr-TR" sz="5400" dirty="0" smtClean="0"/>
            <a:t>Koşullu Değerleme Yöntemi</a:t>
          </a:r>
          <a:endParaRPr lang="tr-TR" sz="5400" dirty="0"/>
        </a:p>
      </dgm:t>
    </dgm:pt>
    <dgm:pt modelId="{A37F8552-24AC-4253-A894-7AF4447163FA}" type="parTrans" cxnId="{98395D2C-53F9-48F2-A3A2-61D988FE375A}">
      <dgm:prSet/>
      <dgm:spPr/>
      <dgm:t>
        <a:bodyPr/>
        <a:lstStyle/>
        <a:p>
          <a:endParaRPr lang="tr-TR"/>
        </a:p>
      </dgm:t>
    </dgm:pt>
    <dgm:pt modelId="{BCD91F43-72EF-4304-AF4C-A2B782E4BBF8}" type="sibTrans" cxnId="{98395D2C-53F9-48F2-A3A2-61D988FE375A}">
      <dgm:prSet/>
      <dgm:spPr/>
      <dgm:t>
        <a:bodyPr/>
        <a:lstStyle/>
        <a:p>
          <a:endParaRPr lang="tr-TR"/>
        </a:p>
      </dgm:t>
    </dgm:pt>
    <dgm:pt modelId="{CDF0F049-EDE9-454F-BEB3-B15B713C4950}">
      <dgm:prSet phldrT="[Metin]"/>
      <dgm:spPr/>
      <dgm:t>
        <a:bodyPr/>
        <a:lstStyle/>
        <a:p>
          <a:pPr algn="ctr"/>
          <a:r>
            <a:rPr lang="tr-TR" dirty="0" smtClean="0"/>
            <a:t>Amaca Uygunluk</a:t>
          </a:r>
          <a:endParaRPr lang="tr-TR" dirty="0"/>
        </a:p>
      </dgm:t>
    </dgm:pt>
    <dgm:pt modelId="{83BDD127-59D0-4E95-B5DA-187F11213864}" type="parTrans" cxnId="{F5420E3A-51C1-47B0-83E5-A0FC48C2BF59}">
      <dgm:prSet/>
      <dgm:spPr/>
      <dgm:t>
        <a:bodyPr/>
        <a:lstStyle/>
        <a:p>
          <a:endParaRPr lang="tr-TR"/>
        </a:p>
      </dgm:t>
    </dgm:pt>
    <dgm:pt modelId="{C0D40544-F861-4C6E-A005-5376727824FD}" type="sibTrans" cxnId="{F5420E3A-51C1-47B0-83E5-A0FC48C2BF59}">
      <dgm:prSet/>
      <dgm:spPr/>
      <dgm:t>
        <a:bodyPr/>
        <a:lstStyle/>
        <a:p>
          <a:endParaRPr lang="tr-TR"/>
        </a:p>
      </dgm:t>
    </dgm:pt>
    <dgm:pt modelId="{DD7BF802-0CD8-4A80-8C20-E1B34AE0D483}">
      <dgm:prSet phldrT="[Metin]"/>
      <dgm:spPr/>
      <dgm:t>
        <a:bodyPr/>
        <a:lstStyle/>
        <a:p>
          <a:pPr algn="ctr"/>
          <a:r>
            <a:rPr lang="tr-TR" dirty="0" smtClean="0"/>
            <a:t>Belirtilen Tercihler </a:t>
          </a:r>
          <a:endParaRPr lang="tr-TR" dirty="0"/>
        </a:p>
      </dgm:t>
    </dgm:pt>
    <dgm:pt modelId="{0309C166-699D-40FF-8230-B7CC29466234}" type="parTrans" cxnId="{A087603C-1A64-43E4-BF36-CE85920F508B}">
      <dgm:prSet/>
      <dgm:spPr/>
      <dgm:t>
        <a:bodyPr/>
        <a:lstStyle/>
        <a:p>
          <a:endParaRPr lang="tr-TR"/>
        </a:p>
      </dgm:t>
    </dgm:pt>
    <dgm:pt modelId="{B3F0AF68-FE91-4A1F-B071-AC8705039B25}" type="sibTrans" cxnId="{A087603C-1A64-43E4-BF36-CE85920F508B}">
      <dgm:prSet/>
      <dgm:spPr/>
      <dgm:t>
        <a:bodyPr/>
        <a:lstStyle/>
        <a:p>
          <a:endParaRPr lang="tr-TR"/>
        </a:p>
      </dgm:t>
    </dgm:pt>
    <dgm:pt modelId="{EDE61063-2C59-4FDA-8D90-669937B46616}" type="pres">
      <dgm:prSet presAssocID="{751A2A5A-DE23-4BA2-9769-301FAF736984}" presName="Name0" presStyleCnt="0">
        <dgm:presLayoutVars>
          <dgm:dir/>
          <dgm:animLvl val="lvl"/>
          <dgm:resizeHandles/>
        </dgm:presLayoutVars>
      </dgm:prSet>
      <dgm:spPr/>
      <dgm:t>
        <a:bodyPr/>
        <a:lstStyle/>
        <a:p>
          <a:endParaRPr lang="tr-TR"/>
        </a:p>
      </dgm:t>
    </dgm:pt>
    <dgm:pt modelId="{41DEAA84-C37A-48B9-AB2D-1C773E6DDB9E}" type="pres">
      <dgm:prSet presAssocID="{20A2D818-48E2-4583-8931-E7FEB71DDF9E}" presName="linNode" presStyleCnt="0"/>
      <dgm:spPr/>
      <dgm:t>
        <a:bodyPr/>
        <a:lstStyle/>
        <a:p>
          <a:endParaRPr lang="tr-TR"/>
        </a:p>
      </dgm:t>
    </dgm:pt>
    <dgm:pt modelId="{A137A845-D668-4972-8E6A-E2FF3D2633FC}" type="pres">
      <dgm:prSet presAssocID="{20A2D818-48E2-4583-8931-E7FEB71DDF9E}" presName="parentShp" presStyleLbl="node1" presStyleIdx="0" presStyleCnt="1" custScaleX="132500">
        <dgm:presLayoutVars>
          <dgm:bulletEnabled val="1"/>
        </dgm:presLayoutVars>
      </dgm:prSet>
      <dgm:spPr/>
      <dgm:t>
        <a:bodyPr/>
        <a:lstStyle/>
        <a:p>
          <a:endParaRPr lang="tr-TR"/>
        </a:p>
      </dgm:t>
    </dgm:pt>
    <dgm:pt modelId="{499ACF0D-A9A6-4D9E-95D6-415833D56861}" type="pres">
      <dgm:prSet presAssocID="{20A2D818-48E2-4583-8931-E7FEB71DDF9E}" presName="childShp" presStyleLbl="bgAccFollowNode1" presStyleIdx="0" presStyleCnt="1">
        <dgm:presLayoutVars>
          <dgm:bulletEnabled val="1"/>
        </dgm:presLayoutVars>
      </dgm:prSet>
      <dgm:spPr/>
      <dgm:t>
        <a:bodyPr/>
        <a:lstStyle/>
        <a:p>
          <a:endParaRPr lang="tr-TR"/>
        </a:p>
      </dgm:t>
    </dgm:pt>
  </dgm:ptLst>
  <dgm:cxnLst>
    <dgm:cxn modelId="{30712D78-2496-42DD-9E24-2916A4051E7B}" type="presOf" srcId="{DD7BF802-0CD8-4A80-8C20-E1B34AE0D483}" destId="{499ACF0D-A9A6-4D9E-95D6-415833D56861}" srcOrd="0" destOrd="1" presId="urn:microsoft.com/office/officeart/2005/8/layout/vList6"/>
    <dgm:cxn modelId="{F5420E3A-51C1-47B0-83E5-A0FC48C2BF59}" srcId="{20A2D818-48E2-4583-8931-E7FEB71DDF9E}" destId="{CDF0F049-EDE9-454F-BEB3-B15B713C4950}" srcOrd="0" destOrd="0" parTransId="{83BDD127-59D0-4E95-B5DA-187F11213864}" sibTransId="{C0D40544-F861-4C6E-A005-5376727824FD}"/>
    <dgm:cxn modelId="{98395D2C-53F9-48F2-A3A2-61D988FE375A}" srcId="{751A2A5A-DE23-4BA2-9769-301FAF736984}" destId="{20A2D818-48E2-4583-8931-E7FEB71DDF9E}" srcOrd="0" destOrd="0" parTransId="{A37F8552-24AC-4253-A894-7AF4447163FA}" sibTransId="{BCD91F43-72EF-4304-AF4C-A2B782E4BBF8}"/>
    <dgm:cxn modelId="{A8FC7C76-A14F-43DD-B6C0-6CB2C5E6FEAD}" type="presOf" srcId="{CDF0F049-EDE9-454F-BEB3-B15B713C4950}" destId="{499ACF0D-A9A6-4D9E-95D6-415833D56861}" srcOrd="0" destOrd="0" presId="urn:microsoft.com/office/officeart/2005/8/layout/vList6"/>
    <dgm:cxn modelId="{D47D6A8D-DA91-4F52-9322-1C645A433A7E}" type="presOf" srcId="{751A2A5A-DE23-4BA2-9769-301FAF736984}" destId="{EDE61063-2C59-4FDA-8D90-669937B46616}" srcOrd="0" destOrd="0" presId="urn:microsoft.com/office/officeart/2005/8/layout/vList6"/>
    <dgm:cxn modelId="{E478B5E3-9F7B-4759-9A34-3C9DC716A650}" type="presOf" srcId="{20A2D818-48E2-4583-8931-E7FEB71DDF9E}" destId="{A137A845-D668-4972-8E6A-E2FF3D2633FC}" srcOrd="0" destOrd="0" presId="urn:microsoft.com/office/officeart/2005/8/layout/vList6"/>
    <dgm:cxn modelId="{A087603C-1A64-43E4-BF36-CE85920F508B}" srcId="{20A2D818-48E2-4583-8931-E7FEB71DDF9E}" destId="{DD7BF802-0CD8-4A80-8C20-E1B34AE0D483}" srcOrd="1" destOrd="0" parTransId="{0309C166-699D-40FF-8230-B7CC29466234}" sibTransId="{B3F0AF68-FE91-4A1F-B071-AC8705039B25}"/>
    <dgm:cxn modelId="{92461F2B-0FD0-4C05-865F-D0BA5C44B921}" type="presParOf" srcId="{EDE61063-2C59-4FDA-8D90-669937B46616}" destId="{41DEAA84-C37A-48B9-AB2D-1C773E6DDB9E}" srcOrd="0" destOrd="0" presId="urn:microsoft.com/office/officeart/2005/8/layout/vList6"/>
    <dgm:cxn modelId="{BCD81612-50D5-46DD-911C-665954ABBF6F}" type="presParOf" srcId="{41DEAA84-C37A-48B9-AB2D-1C773E6DDB9E}" destId="{A137A845-D668-4972-8E6A-E2FF3D2633FC}" srcOrd="0" destOrd="0" presId="urn:microsoft.com/office/officeart/2005/8/layout/vList6"/>
    <dgm:cxn modelId="{5ED014E5-AEDE-4679-A9D7-737553A8122E}" type="presParOf" srcId="{41DEAA84-C37A-48B9-AB2D-1C773E6DDB9E}" destId="{499ACF0D-A9A6-4D9E-95D6-415833D5686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B86D5-7AF5-4CBB-B82C-8B41ADA6A317}">
      <dsp:nvSpPr>
        <dsp:cNvPr id="0" name=""/>
        <dsp:cNvSpPr/>
      </dsp:nvSpPr>
      <dsp:spPr>
        <a:xfrm>
          <a:off x="2438399"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ctr" defTabSz="1244600">
            <a:lnSpc>
              <a:spcPct val="90000"/>
            </a:lnSpc>
            <a:spcBef>
              <a:spcPct val="0"/>
            </a:spcBef>
            <a:spcAft>
              <a:spcPct val="15000"/>
            </a:spcAft>
            <a:buChar char="••"/>
          </a:pPr>
          <a:r>
            <a:rPr lang="tr-TR" sz="2800" kern="1200" dirty="0" smtClean="0"/>
            <a:t>Sosyal Değerleme (Sosyal Paydaş Katılımlı)</a:t>
          </a:r>
          <a:endParaRPr lang="tr-TR" sz="2800" kern="1200" dirty="0"/>
        </a:p>
      </dsp:txBody>
      <dsp:txXfrm>
        <a:off x="2438399" y="242342"/>
        <a:ext cx="2932063" cy="1451073"/>
      </dsp:txXfrm>
    </dsp:sp>
    <dsp:sp modelId="{8AFA1C6D-CF7E-40FD-88EC-CE448BA22DE1}">
      <dsp:nvSpPr>
        <dsp:cNvPr id="0" name=""/>
        <dsp:cNvSpPr/>
      </dsp:nvSpPr>
      <dsp:spPr>
        <a:xfrm>
          <a:off x="0" y="496"/>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tr-TR" sz="21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tr-TR" sz="2100" kern="1200" dirty="0" smtClean="0"/>
            <a:t>DEĞERLEME</a:t>
          </a:r>
        </a:p>
        <a:p>
          <a:pPr lvl="0" algn="ctr" defTabSz="2089150">
            <a:lnSpc>
              <a:spcPct val="90000"/>
            </a:lnSpc>
            <a:spcBef>
              <a:spcPct val="0"/>
            </a:spcBef>
            <a:spcAft>
              <a:spcPct val="35000"/>
            </a:spcAft>
          </a:pPr>
          <a:endParaRPr lang="tr-TR" sz="2100" kern="1200" dirty="0"/>
        </a:p>
      </dsp:txBody>
      <dsp:txXfrm>
        <a:off x="94447" y="94943"/>
        <a:ext cx="2249506" cy="1745871"/>
      </dsp:txXfrm>
    </dsp:sp>
    <dsp:sp modelId="{5C36336D-E08B-41D5-9EA9-AD343967E1F5}">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ctr" defTabSz="1244600">
            <a:lnSpc>
              <a:spcPct val="90000"/>
            </a:lnSpc>
            <a:spcBef>
              <a:spcPct val="0"/>
            </a:spcBef>
            <a:spcAft>
              <a:spcPct val="15000"/>
            </a:spcAft>
            <a:buChar char="••"/>
          </a:pPr>
          <a:endParaRPr lang="tr-TR" sz="2800" kern="1200" dirty="0"/>
        </a:p>
        <a:p>
          <a:pPr marL="285750" lvl="1" indent="-285750" algn="ctr" defTabSz="1244600">
            <a:lnSpc>
              <a:spcPct val="90000"/>
            </a:lnSpc>
            <a:spcBef>
              <a:spcPct val="0"/>
            </a:spcBef>
            <a:spcAft>
              <a:spcPct val="15000"/>
            </a:spcAft>
            <a:buChar char="••"/>
          </a:pPr>
          <a:r>
            <a:rPr lang="tr-TR" sz="2800" kern="1200" dirty="0" smtClean="0"/>
            <a:t>Sosyal Pazarlama</a:t>
          </a:r>
          <a:endParaRPr lang="tr-TR" sz="2800" kern="1200" dirty="0"/>
        </a:p>
      </dsp:txBody>
      <dsp:txXfrm>
        <a:off x="2438400" y="2370584"/>
        <a:ext cx="2932063" cy="1451073"/>
      </dsp:txXfrm>
    </dsp:sp>
    <dsp:sp modelId="{C4A86478-7104-40B7-8E96-06175DB245A4}">
      <dsp:nvSpPr>
        <dsp:cNvPr id="0" name=""/>
        <dsp:cNvSpPr/>
      </dsp:nvSpPr>
      <dsp:spPr>
        <a:xfrm>
          <a:off x="0" y="2128738"/>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tr-TR" sz="21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tr-TR" sz="2100" kern="1200" dirty="0" smtClean="0"/>
            <a:t>SOSYAL SORUMLULUK PAZARLAMASI</a:t>
          </a:r>
        </a:p>
        <a:p>
          <a:pPr lvl="0" algn="ctr" defTabSz="1333500">
            <a:lnSpc>
              <a:spcPct val="90000"/>
            </a:lnSpc>
            <a:spcBef>
              <a:spcPct val="0"/>
            </a:spcBef>
            <a:spcAft>
              <a:spcPct val="35000"/>
            </a:spcAft>
          </a:pPr>
          <a:endParaRPr lang="tr-TR" sz="2100" kern="1200" dirty="0"/>
        </a:p>
      </dsp:txBody>
      <dsp:txXfrm>
        <a:off x="94447" y="2223185"/>
        <a:ext cx="2249506" cy="1745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ACF0D-A9A6-4D9E-95D6-415833D56861}">
      <dsp:nvSpPr>
        <dsp:cNvPr id="0" name=""/>
        <dsp:cNvSpPr/>
      </dsp:nvSpPr>
      <dsp:spPr>
        <a:xfrm>
          <a:off x="3859955" y="0"/>
          <a:ext cx="4368760" cy="4525963"/>
        </a:xfrm>
        <a:prstGeom prst="rightArrow">
          <a:avLst>
            <a:gd name="adj1" fmla="val 75000"/>
            <a:gd name="adj2" fmla="val 50000"/>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44450" h="63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31115" tIns="31115" rIns="31115" bIns="31115" numCol="1" spcCol="1270" anchor="t" anchorCtr="0">
          <a:noAutofit/>
        </a:bodyPr>
        <a:lstStyle/>
        <a:p>
          <a:pPr marL="285750" lvl="1" indent="-285750" algn="ctr" defTabSz="2178050">
            <a:lnSpc>
              <a:spcPct val="90000"/>
            </a:lnSpc>
            <a:spcBef>
              <a:spcPct val="0"/>
            </a:spcBef>
            <a:spcAft>
              <a:spcPct val="15000"/>
            </a:spcAft>
            <a:buChar char="••"/>
          </a:pPr>
          <a:r>
            <a:rPr lang="tr-TR" sz="4900" kern="1200" dirty="0" smtClean="0"/>
            <a:t>Amaca Uygunluk</a:t>
          </a:r>
          <a:endParaRPr lang="tr-TR" sz="4900" kern="1200" dirty="0"/>
        </a:p>
        <a:p>
          <a:pPr marL="285750" lvl="1" indent="-285750" algn="ctr" defTabSz="2178050">
            <a:lnSpc>
              <a:spcPct val="90000"/>
            </a:lnSpc>
            <a:spcBef>
              <a:spcPct val="0"/>
            </a:spcBef>
            <a:spcAft>
              <a:spcPct val="15000"/>
            </a:spcAft>
            <a:buChar char="••"/>
          </a:pPr>
          <a:r>
            <a:rPr lang="tr-TR" sz="4900" kern="1200" dirty="0" smtClean="0"/>
            <a:t>Belirtilen Tercihler </a:t>
          </a:r>
          <a:endParaRPr lang="tr-TR" sz="4900" kern="1200" dirty="0"/>
        </a:p>
      </dsp:txBody>
      <dsp:txXfrm>
        <a:off x="3859955" y="565745"/>
        <a:ext cx="2730475" cy="3394473"/>
      </dsp:txXfrm>
    </dsp:sp>
    <dsp:sp modelId="{A137A845-D668-4972-8E6A-E2FF3D2633FC}">
      <dsp:nvSpPr>
        <dsp:cNvPr id="0" name=""/>
        <dsp:cNvSpPr/>
      </dsp:nvSpPr>
      <dsp:spPr>
        <a:xfrm>
          <a:off x="884" y="0"/>
          <a:ext cx="3859071" cy="452596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tr-TR" sz="5400" kern="1200" dirty="0" smtClean="0"/>
            <a:t>Koşullu Değerleme Yöntemi</a:t>
          </a:r>
          <a:endParaRPr lang="tr-TR" sz="5400" kern="1200" dirty="0"/>
        </a:p>
      </dsp:txBody>
      <dsp:txXfrm>
        <a:off x="189268" y="188384"/>
        <a:ext cx="3482303" cy="414919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AA0961-BA80-44F9-84FF-F3FF9258246E}" type="datetimeFigureOut">
              <a:rPr lang="tr-TR" smtClean="0"/>
              <a:t>10.06.2015</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03776C-DE5F-4F7A-9E04-BA9A7A44E49D}" type="slidenum">
              <a:rPr lang="tr-TR" smtClean="0"/>
              <a:t>‹#›</a:t>
            </a:fld>
            <a:endParaRPr lang="tr-TR"/>
          </a:p>
        </p:txBody>
      </p:sp>
    </p:spTree>
    <p:extLst>
      <p:ext uri="{BB962C8B-B14F-4D97-AF65-F5344CB8AC3E}">
        <p14:creationId xmlns:p14="http://schemas.microsoft.com/office/powerpoint/2010/main" val="270295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423B5-1EB8-49ED-A9FC-007D86384EC5}" type="datetimeFigureOut">
              <a:rPr lang="tr-TR" smtClean="0"/>
              <a:t>10.06.2015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467C38-103A-4210-892C-E61821C98E84}" type="slidenum">
              <a:rPr lang="tr-TR" smtClean="0"/>
              <a:t>‹#›</a:t>
            </a:fld>
            <a:endParaRPr lang="tr-TR"/>
          </a:p>
        </p:txBody>
      </p:sp>
    </p:spTree>
    <p:extLst>
      <p:ext uri="{BB962C8B-B14F-4D97-AF65-F5344CB8AC3E}">
        <p14:creationId xmlns:p14="http://schemas.microsoft.com/office/powerpoint/2010/main" val="2886953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ksisozluk.com/?q=alaska" TargetMode="External"/><Relationship Id="rId7" Type="http://schemas.openxmlformats.org/officeDocument/2006/relationships/hyperlink" Target="http://tr.wikipedia.org/wiki/Deniz"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tr.wikipedia.org/wiki/Galon" TargetMode="External"/><Relationship Id="rId5" Type="http://schemas.openxmlformats.org/officeDocument/2006/relationships/hyperlink" Target="http://tr.wikipedia.org/w/index.php?title=Exxon_Valdez&amp;action=edit&amp;redlink=1" TargetMode="External"/><Relationship Id="rId4" Type="http://schemas.openxmlformats.org/officeDocument/2006/relationships/hyperlink" Target="http://tr.wikipedia.org/wiki/%C3%87evre_felaketleri"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D467C38-103A-4210-892C-E61821C98E84}" type="slidenum">
              <a:rPr lang="tr-TR" smtClean="0"/>
              <a:t>1</a:t>
            </a:fld>
            <a:endParaRPr lang="tr-TR"/>
          </a:p>
        </p:txBody>
      </p:sp>
    </p:spTree>
    <p:extLst>
      <p:ext uri="{BB962C8B-B14F-4D97-AF65-F5344CB8AC3E}">
        <p14:creationId xmlns:p14="http://schemas.microsoft.com/office/powerpoint/2010/main" val="3098946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24 mart 1989'da </a:t>
            </a:r>
            <a:r>
              <a:rPr lang="tr-TR" sz="1200" b="0" i="0" u="none" strike="noStrike" kern="1200" dirty="0" err="1" smtClean="0">
                <a:solidFill>
                  <a:schemeClr val="tx1"/>
                </a:solidFill>
                <a:effectLst/>
                <a:latin typeface="+mn-lt"/>
                <a:ea typeface="+mn-ea"/>
                <a:cs typeface="+mn-cs"/>
                <a:hlinkClick r:id="rId3"/>
              </a:rPr>
              <a:t>alaska</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yakinlarinda</a:t>
            </a:r>
            <a:r>
              <a:rPr lang="tr-TR" sz="1200" b="0" i="0" kern="1200" dirty="0" smtClean="0">
                <a:solidFill>
                  <a:schemeClr val="tx1"/>
                </a:solidFill>
                <a:effectLst/>
                <a:latin typeface="+mn-lt"/>
                <a:ea typeface="+mn-ea"/>
                <a:cs typeface="+mn-cs"/>
              </a:rPr>
              <a:t> karaya oturan petrol </a:t>
            </a:r>
            <a:r>
              <a:rPr lang="tr-TR" sz="1200" b="0" i="0" kern="1200" dirty="0" err="1" smtClean="0">
                <a:solidFill>
                  <a:schemeClr val="tx1"/>
                </a:solidFill>
                <a:effectLst/>
                <a:latin typeface="+mn-lt"/>
                <a:ea typeface="+mn-ea"/>
                <a:cs typeface="+mn-cs"/>
              </a:rPr>
              <a:t>yuklu</a:t>
            </a:r>
            <a:r>
              <a:rPr lang="tr-TR" sz="1200" b="0" i="0" kern="1200" dirty="0" smtClean="0">
                <a:solidFill>
                  <a:schemeClr val="tx1"/>
                </a:solidFill>
                <a:effectLst/>
                <a:latin typeface="+mn-lt"/>
                <a:ea typeface="+mn-ea"/>
                <a:cs typeface="+mn-cs"/>
              </a:rPr>
              <a:t> tanker</a:t>
            </a:r>
            <a:r>
              <a:rPr lang="tr-TR" sz="1200" b="0" i="0" kern="1200" baseline="0" dirty="0" smtClean="0">
                <a:solidFill>
                  <a:schemeClr val="tx1"/>
                </a:solidFill>
                <a:effectLst/>
                <a:latin typeface="+mn-lt"/>
                <a:ea typeface="+mn-ea"/>
                <a:cs typeface="+mn-cs"/>
              </a:rPr>
              <a:t> EXXON VALDEZ. </a:t>
            </a:r>
            <a:r>
              <a:rPr lang="tr-TR" sz="1200" b="1" i="0" kern="1200" dirty="0" err="1" smtClean="0">
                <a:solidFill>
                  <a:schemeClr val="tx1"/>
                </a:solidFill>
                <a:effectLst/>
                <a:latin typeface="+mn-lt"/>
                <a:ea typeface="+mn-ea"/>
                <a:cs typeface="+mn-cs"/>
              </a:rPr>
              <a:t>Exxon</a:t>
            </a:r>
            <a:r>
              <a:rPr lang="tr-TR" sz="1200" b="1" i="0" kern="1200" dirty="0" smtClean="0">
                <a:solidFill>
                  <a:schemeClr val="tx1"/>
                </a:solidFill>
                <a:effectLst/>
                <a:latin typeface="+mn-lt"/>
                <a:ea typeface="+mn-ea"/>
                <a:cs typeface="+mn-cs"/>
              </a:rPr>
              <a:t> </a:t>
            </a:r>
            <a:r>
              <a:rPr lang="tr-TR" sz="1200" b="1" i="0" kern="1200" dirty="0" err="1" smtClean="0">
                <a:solidFill>
                  <a:schemeClr val="tx1"/>
                </a:solidFill>
                <a:effectLst/>
                <a:latin typeface="+mn-lt"/>
                <a:ea typeface="+mn-ea"/>
                <a:cs typeface="+mn-cs"/>
              </a:rPr>
              <a:t>Valdez</a:t>
            </a:r>
            <a:r>
              <a:rPr lang="tr-TR" sz="1200" b="1" i="0" kern="1200" dirty="0" smtClean="0">
                <a:solidFill>
                  <a:schemeClr val="tx1"/>
                </a:solidFill>
                <a:effectLst/>
                <a:latin typeface="+mn-lt"/>
                <a:ea typeface="+mn-ea"/>
                <a:cs typeface="+mn-cs"/>
              </a:rPr>
              <a:t> kazası</a:t>
            </a:r>
            <a:r>
              <a:rPr lang="tr-TR" sz="1200" b="0" i="0" kern="1200" dirty="0" smtClean="0">
                <a:solidFill>
                  <a:schemeClr val="tx1"/>
                </a:solidFill>
                <a:effectLst/>
                <a:latin typeface="+mn-lt"/>
                <a:ea typeface="+mn-ea"/>
                <a:cs typeface="+mn-cs"/>
              </a:rPr>
              <a:t> veya </a:t>
            </a:r>
            <a:r>
              <a:rPr lang="tr-TR" sz="1200" b="1" i="0" kern="1200" dirty="0" err="1" smtClean="0">
                <a:solidFill>
                  <a:schemeClr val="tx1"/>
                </a:solidFill>
                <a:effectLst/>
                <a:latin typeface="+mn-lt"/>
                <a:ea typeface="+mn-ea"/>
                <a:cs typeface="+mn-cs"/>
              </a:rPr>
              <a:t>Exxon</a:t>
            </a:r>
            <a:r>
              <a:rPr lang="tr-TR" sz="1200" b="1" i="0" kern="1200" dirty="0" smtClean="0">
                <a:solidFill>
                  <a:schemeClr val="tx1"/>
                </a:solidFill>
                <a:effectLst/>
                <a:latin typeface="+mn-lt"/>
                <a:ea typeface="+mn-ea"/>
                <a:cs typeface="+mn-cs"/>
              </a:rPr>
              <a:t> </a:t>
            </a:r>
            <a:r>
              <a:rPr lang="tr-TR" sz="1200" b="1" i="0" kern="1200" dirty="0" err="1" smtClean="0">
                <a:solidFill>
                  <a:schemeClr val="tx1"/>
                </a:solidFill>
                <a:effectLst/>
                <a:latin typeface="+mn-lt"/>
                <a:ea typeface="+mn-ea"/>
                <a:cs typeface="+mn-cs"/>
              </a:rPr>
              <a:t>Valdez</a:t>
            </a:r>
            <a:r>
              <a:rPr lang="tr-TR" sz="1200" b="1" i="0" kern="1200" dirty="0" smtClean="0">
                <a:solidFill>
                  <a:schemeClr val="tx1"/>
                </a:solidFill>
                <a:effectLst/>
                <a:latin typeface="+mn-lt"/>
                <a:ea typeface="+mn-ea"/>
                <a:cs typeface="+mn-cs"/>
              </a:rPr>
              <a:t> çevre felaketi</a:t>
            </a:r>
            <a:r>
              <a:rPr lang="tr-TR" sz="1200" b="0" i="0" kern="1200" dirty="0" smtClean="0">
                <a:solidFill>
                  <a:schemeClr val="tx1"/>
                </a:solidFill>
                <a:effectLst/>
                <a:latin typeface="+mn-lt"/>
                <a:ea typeface="+mn-ea"/>
                <a:cs typeface="+mn-cs"/>
              </a:rPr>
              <a:t>  bugüne kadar insan eliyle gerçekleşmiş en büyük </a:t>
            </a:r>
            <a:r>
              <a:rPr lang="tr-TR" sz="1200" b="0" i="0" u="none" strike="noStrike" kern="1200" dirty="0" smtClean="0">
                <a:solidFill>
                  <a:schemeClr val="tx1"/>
                </a:solidFill>
                <a:effectLst/>
                <a:latin typeface="+mn-lt"/>
                <a:ea typeface="+mn-ea"/>
                <a:cs typeface="+mn-cs"/>
                <a:hlinkClick r:id="rId4" tooltip="Çevre felaketleri"/>
              </a:rPr>
              <a:t>çevre felaketlerinden</a:t>
            </a:r>
            <a:r>
              <a:rPr lang="tr-TR" sz="1200" b="0" i="0" kern="1200" dirty="0" smtClean="0">
                <a:solidFill>
                  <a:schemeClr val="tx1"/>
                </a:solidFill>
                <a:effectLst/>
                <a:latin typeface="+mn-lt"/>
                <a:ea typeface="+mn-ea"/>
                <a:cs typeface="+mn-cs"/>
              </a:rPr>
              <a:t> biridir. Felakette </a:t>
            </a:r>
            <a:r>
              <a:rPr lang="tr-TR" sz="1200" b="0" i="1" u="none" strike="noStrike" kern="1200" dirty="0" err="1" smtClean="0">
                <a:solidFill>
                  <a:schemeClr val="tx1"/>
                </a:solidFill>
                <a:effectLst/>
                <a:latin typeface="+mn-lt"/>
                <a:ea typeface="+mn-ea"/>
                <a:cs typeface="+mn-cs"/>
                <a:hlinkClick r:id="rId5" tooltip="Exxon Valdez (sayfa mevcut değil)"/>
              </a:rPr>
              <a:t>Exxon</a:t>
            </a:r>
            <a:r>
              <a:rPr lang="tr-TR" sz="1200" b="0" i="1" u="none" strike="noStrike" kern="1200" dirty="0" smtClean="0">
                <a:solidFill>
                  <a:schemeClr val="tx1"/>
                </a:solidFill>
                <a:effectLst/>
                <a:latin typeface="+mn-lt"/>
                <a:ea typeface="+mn-ea"/>
                <a:cs typeface="+mn-cs"/>
                <a:hlinkClick r:id="rId5" tooltip="Exxon Valdez (sayfa mevcut değil)"/>
              </a:rPr>
              <a:t> </a:t>
            </a:r>
            <a:r>
              <a:rPr lang="tr-TR" sz="1200" b="0" i="1" u="none" strike="noStrike" kern="1200" dirty="0" err="1" smtClean="0">
                <a:solidFill>
                  <a:schemeClr val="tx1"/>
                </a:solidFill>
                <a:effectLst/>
                <a:latin typeface="+mn-lt"/>
                <a:ea typeface="+mn-ea"/>
                <a:cs typeface="+mn-cs"/>
                <a:hlinkClick r:id="rId5" tooltip="Exxon Valdez (sayfa mevcut değil)"/>
              </a:rPr>
              <a:t>Valdez</a:t>
            </a:r>
            <a:r>
              <a:rPr lang="tr-TR" sz="1200" b="0" i="0" kern="1200" dirty="0" smtClean="0">
                <a:solidFill>
                  <a:schemeClr val="tx1"/>
                </a:solidFill>
                <a:effectLst/>
                <a:latin typeface="+mn-lt"/>
                <a:ea typeface="+mn-ea"/>
                <a:cs typeface="+mn-cs"/>
              </a:rPr>
              <a:t> isimli petrol tankerinden resmî verilere göre 10.8 milyon </a:t>
            </a:r>
            <a:r>
              <a:rPr lang="tr-TR" sz="1200" b="0" i="0" u="none" strike="noStrike" kern="1200" dirty="0" smtClean="0">
                <a:solidFill>
                  <a:schemeClr val="tx1"/>
                </a:solidFill>
                <a:effectLst/>
                <a:latin typeface="+mn-lt"/>
                <a:ea typeface="+mn-ea"/>
                <a:cs typeface="+mn-cs"/>
                <a:hlinkClick r:id="rId6" tooltip="Galon"/>
              </a:rPr>
              <a:t>galon</a:t>
            </a:r>
            <a:r>
              <a:rPr lang="tr-TR" sz="1200" b="0" i="0" kern="1200" dirty="0" smtClean="0">
                <a:solidFill>
                  <a:schemeClr val="tx1"/>
                </a:solidFill>
                <a:effectLst/>
                <a:latin typeface="+mn-lt"/>
                <a:ea typeface="+mn-ea"/>
                <a:cs typeface="+mn-cs"/>
              </a:rPr>
              <a:t> petrol </a:t>
            </a:r>
            <a:r>
              <a:rPr lang="tr-TR" sz="1200" b="0" i="0" u="none" strike="noStrike" kern="1200" dirty="0" smtClean="0">
                <a:solidFill>
                  <a:schemeClr val="tx1"/>
                </a:solidFill>
                <a:effectLst/>
                <a:latin typeface="+mn-lt"/>
                <a:ea typeface="+mn-ea"/>
                <a:cs typeface="+mn-cs"/>
                <a:hlinkClick r:id="rId7" tooltip="Deniz"/>
              </a:rPr>
              <a:t>denize</a:t>
            </a:r>
            <a:r>
              <a:rPr lang="tr-TR" sz="1200" b="0" i="0" kern="1200" dirty="0" smtClean="0">
                <a:solidFill>
                  <a:schemeClr val="tx1"/>
                </a:solidFill>
                <a:effectLst/>
                <a:latin typeface="+mn-lt"/>
                <a:ea typeface="+mn-ea"/>
                <a:cs typeface="+mn-cs"/>
              </a:rPr>
              <a:t> akmıştır. Bölgedeki doğal yaşam bundan yoğun şekilde etkilenmiştir.</a:t>
            </a:r>
          </a:p>
          <a:p>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İşletme</a:t>
            </a:r>
            <a:r>
              <a:rPr lang="tr-TR" sz="1200" b="0" i="0" kern="1200" baseline="0" dirty="0" smtClean="0">
                <a:solidFill>
                  <a:schemeClr val="tx1"/>
                </a:solidFill>
                <a:effectLst/>
                <a:latin typeface="+mn-lt"/>
                <a:ea typeface="+mn-ea"/>
                <a:cs typeface="+mn-cs"/>
              </a:rPr>
              <a:t> aleyhine açılan davada, mahkeme deniz alanına verilen zararı rasyonel şekilde hesaplatmak için </a:t>
            </a:r>
            <a:r>
              <a:rPr lang="tr-TR" sz="1200" b="0" i="0" kern="1200" baseline="0" dirty="0" err="1" smtClean="0">
                <a:solidFill>
                  <a:schemeClr val="tx1"/>
                </a:solidFill>
                <a:effectLst/>
                <a:latin typeface="+mn-lt"/>
                <a:ea typeface="+mn-ea"/>
                <a:cs typeface="+mn-cs"/>
              </a:rPr>
              <a:t>MIT’den</a:t>
            </a:r>
            <a:r>
              <a:rPr lang="tr-TR" sz="1200" b="0" i="0" kern="1200" baseline="0" dirty="0" smtClean="0">
                <a:solidFill>
                  <a:schemeClr val="tx1"/>
                </a:solidFill>
                <a:effectLst/>
                <a:latin typeface="+mn-lt"/>
                <a:ea typeface="+mn-ea"/>
                <a:cs typeface="+mn-cs"/>
              </a:rPr>
              <a:t> bir profesörle kurulunu </a:t>
            </a:r>
            <a:r>
              <a:rPr lang="tr-TR" sz="1200" b="0" i="0" kern="1200" baseline="0" dirty="0" err="1" smtClean="0">
                <a:solidFill>
                  <a:schemeClr val="tx1"/>
                </a:solidFill>
                <a:effectLst/>
                <a:latin typeface="+mn-lt"/>
                <a:ea typeface="+mn-ea"/>
                <a:cs typeface="+mn-cs"/>
              </a:rPr>
              <a:t>görevlendrirmiştir</a:t>
            </a:r>
            <a:r>
              <a:rPr lang="tr-TR" sz="1200" b="0" i="0" kern="1200" baseline="0" dirty="0" smtClean="0">
                <a:solidFill>
                  <a:schemeClr val="tx1"/>
                </a:solidFill>
                <a:effectLst/>
                <a:latin typeface="+mn-lt"/>
                <a:ea typeface="+mn-ea"/>
                <a:cs typeface="+mn-cs"/>
              </a:rPr>
              <a:t>. O zamana kadar kısıtlı kullanım alanı bulan Koşullu Değerleme Yöntemi, bu kurul tarafından titizlikle uygulanmış ve mahkemeye sunulan yaklaşık 3 milyar dolarlık zarar hesabı mahkeme heyeti tarafından aynen kabul görmüştür.  Yöntemin uygulama alanı olarak bir denizcilik vakasında rüştünü ispat ettiğinin altını ayrıca çizmek istiyorum.</a:t>
            </a:r>
            <a:endParaRPr lang="tr-TR" dirty="0"/>
          </a:p>
        </p:txBody>
      </p:sp>
      <p:sp>
        <p:nvSpPr>
          <p:cNvPr id="4" name="Slayt Numarası Yer Tutucusu 3"/>
          <p:cNvSpPr>
            <a:spLocks noGrp="1"/>
          </p:cNvSpPr>
          <p:nvPr>
            <p:ph type="sldNum" sz="quarter" idx="10"/>
          </p:nvPr>
        </p:nvSpPr>
        <p:spPr/>
        <p:txBody>
          <a:bodyPr/>
          <a:lstStyle/>
          <a:p>
            <a:fld id="{9D467C38-103A-4210-892C-E61821C98E84}" type="slidenum">
              <a:rPr lang="tr-TR" smtClean="0"/>
              <a:t>15</a:t>
            </a:fld>
            <a:endParaRPr lang="tr-TR"/>
          </a:p>
        </p:txBody>
      </p:sp>
    </p:spTree>
    <p:extLst>
      <p:ext uri="{BB962C8B-B14F-4D97-AF65-F5344CB8AC3E}">
        <p14:creationId xmlns:p14="http://schemas.microsoft.com/office/powerpoint/2010/main" val="3477056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Bu araştırmada doğal kaynakların ekonomik değerlemesinde kullanılan </a:t>
            </a:r>
            <a:r>
              <a:rPr lang="tr-TR" sz="1200" b="1" kern="1200" dirty="0" smtClean="0">
                <a:solidFill>
                  <a:schemeClr val="tx1"/>
                </a:solidFill>
                <a:effectLst/>
                <a:latin typeface="+mn-lt"/>
                <a:ea typeface="+mn-ea"/>
                <a:cs typeface="+mn-cs"/>
              </a:rPr>
              <a:t>koşullu değerleme yöntemi </a:t>
            </a:r>
            <a:r>
              <a:rPr lang="tr-TR" sz="1200" kern="1200" dirty="0" smtClean="0">
                <a:solidFill>
                  <a:schemeClr val="tx1"/>
                </a:solidFill>
                <a:effectLst/>
                <a:latin typeface="+mn-lt"/>
                <a:ea typeface="+mn-ea"/>
                <a:cs typeface="+mn-cs"/>
              </a:rPr>
              <a:t>(KDY) kullanılacaktır.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Araştırmanın ilk aşamasında </a:t>
            </a:r>
            <a:r>
              <a:rPr lang="tr-TR" sz="1200" b="1" kern="1200" dirty="0" smtClean="0">
                <a:solidFill>
                  <a:schemeClr val="tx1"/>
                </a:solidFill>
                <a:effectLst/>
                <a:latin typeface="+mn-lt"/>
                <a:ea typeface="+mn-ea"/>
                <a:cs typeface="+mn-cs"/>
              </a:rPr>
              <a:t>içerik analizi (frekans analizi) </a:t>
            </a:r>
            <a:r>
              <a:rPr lang="tr-TR" sz="1200" kern="1200" dirty="0" smtClean="0">
                <a:solidFill>
                  <a:schemeClr val="tx1"/>
                </a:solidFill>
                <a:effectLst/>
                <a:latin typeface="+mn-lt"/>
                <a:ea typeface="+mn-ea"/>
                <a:cs typeface="+mn-cs"/>
              </a:rPr>
              <a:t>gerçekleştirilecektir. İkinci aşama </a:t>
            </a:r>
            <a:r>
              <a:rPr lang="tr-TR" sz="1200" b="1" kern="1200" dirty="0" err="1" smtClean="0">
                <a:solidFill>
                  <a:schemeClr val="tx1"/>
                </a:solidFill>
                <a:effectLst/>
                <a:latin typeface="+mn-lt"/>
                <a:ea typeface="+mn-ea"/>
                <a:cs typeface="+mn-cs"/>
              </a:rPr>
              <a:t>Delfi</a:t>
            </a:r>
            <a:r>
              <a:rPr lang="tr-TR" sz="1200" b="1" kern="1200" dirty="0" smtClean="0">
                <a:solidFill>
                  <a:schemeClr val="tx1"/>
                </a:solidFill>
                <a:effectLst/>
                <a:latin typeface="+mn-lt"/>
                <a:ea typeface="+mn-ea"/>
                <a:cs typeface="+mn-cs"/>
              </a:rPr>
              <a:t> çalışması </a:t>
            </a:r>
            <a:r>
              <a:rPr lang="tr-TR" sz="1200" kern="1200" dirty="0" smtClean="0">
                <a:solidFill>
                  <a:schemeClr val="tx1"/>
                </a:solidFill>
                <a:effectLst/>
                <a:latin typeface="+mn-lt"/>
                <a:ea typeface="+mn-ea"/>
                <a:cs typeface="+mn-cs"/>
              </a:rPr>
              <a:t>aşamasıdır. Üçüncü aşamada ise değişkenleri barındıran modele göre oluşturulmuş </a:t>
            </a:r>
            <a:r>
              <a:rPr lang="tr-TR" sz="1200" b="1" kern="1200" dirty="0" smtClean="0">
                <a:solidFill>
                  <a:schemeClr val="tx1"/>
                </a:solidFill>
                <a:effectLst/>
                <a:latin typeface="+mn-lt"/>
                <a:ea typeface="+mn-ea"/>
                <a:cs typeface="+mn-cs"/>
              </a:rPr>
              <a:t>ödemeye isteklilik (Koşullu Değerleme Yöntemi) anket formları </a:t>
            </a:r>
            <a:r>
              <a:rPr lang="tr-TR" sz="1200" kern="1200" dirty="0" smtClean="0">
                <a:solidFill>
                  <a:schemeClr val="tx1"/>
                </a:solidFill>
                <a:effectLst/>
                <a:latin typeface="+mn-lt"/>
                <a:ea typeface="+mn-ea"/>
                <a:cs typeface="+mn-cs"/>
              </a:rPr>
              <a:t>kullanılacaktır.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Buna göre, belirlenecek olan kıyı alanındaki tesisin ya da tesislerin </a:t>
            </a:r>
            <a:r>
              <a:rPr lang="tr-TR" sz="1200" b="1" kern="1200" dirty="0" smtClean="0">
                <a:solidFill>
                  <a:schemeClr val="tx1"/>
                </a:solidFill>
                <a:effectLst/>
                <a:latin typeface="+mn-lt"/>
                <a:ea typeface="+mn-ea"/>
                <a:cs typeface="+mn-cs"/>
              </a:rPr>
              <a:t>endüstriyel kullanıcıları, tedarikçileri, müşterileri ve varsa dağıtım kanalı üyeleri, mesleki örgütleri ve birlikler (odalar, kooperatifler ve sendikalar) ile tesisin üzerinde bulunduğu kıyı alanının yerleşik halkı, kıyı alanının turistik / </a:t>
            </a:r>
            <a:r>
              <a:rPr lang="tr-TR" sz="1200" b="1" kern="1200" dirty="0" err="1" smtClean="0">
                <a:solidFill>
                  <a:schemeClr val="tx1"/>
                </a:solidFill>
                <a:effectLst/>
                <a:latin typeface="+mn-lt"/>
                <a:ea typeface="+mn-ea"/>
                <a:cs typeface="+mn-cs"/>
              </a:rPr>
              <a:t>rekreasyonel</a:t>
            </a:r>
            <a:r>
              <a:rPr lang="tr-TR" sz="1200" b="1" kern="1200" dirty="0" smtClean="0">
                <a:solidFill>
                  <a:schemeClr val="tx1"/>
                </a:solidFill>
                <a:effectLst/>
                <a:latin typeface="+mn-lt"/>
                <a:ea typeface="+mn-ea"/>
                <a:cs typeface="+mn-cs"/>
              </a:rPr>
              <a:t> açıdan değerlendirildiğinde potansiyel ziyaretçileri ve çevresel örgütler (çevre dernekleri, birincil amacı çevreyi korumak olan sivil toplum kuruluşları) çalışmanın popülasyonunu oluşturmaktadır</a:t>
            </a:r>
            <a:r>
              <a:rPr lang="tr-TR"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Araştırma aşamalarında yer alacak olan katılımcılar </a:t>
            </a:r>
            <a:r>
              <a:rPr lang="tr-TR" sz="1200" b="1" kern="1200" dirty="0" smtClean="0">
                <a:solidFill>
                  <a:schemeClr val="tx1"/>
                </a:solidFill>
                <a:effectLst/>
                <a:latin typeface="+mn-lt"/>
                <a:ea typeface="+mn-ea"/>
                <a:cs typeface="+mn-cs"/>
              </a:rPr>
              <a:t>olasılığa dayalı olmayan yargısal örnekleme yöntemiyle seçilecektir</a:t>
            </a:r>
            <a:r>
              <a:rPr lang="tr-TR"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Seçilen örneklemden elde edilecek bulguların tanımlanan bir popülasyon için geçerli bir şekilde genelleştirilebilmesi için örneklemin popülasyonun genel yapısını yansıtıyor olmasına dikkat edilecektir.</a:t>
            </a:r>
          </a:p>
          <a:p>
            <a:endParaRPr lang="tr-TR" dirty="0"/>
          </a:p>
        </p:txBody>
      </p:sp>
      <p:sp>
        <p:nvSpPr>
          <p:cNvPr id="4" name="Slayt Numarası Yer Tutucusu 3"/>
          <p:cNvSpPr>
            <a:spLocks noGrp="1"/>
          </p:cNvSpPr>
          <p:nvPr>
            <p:ph type="sldNum" sz="quarter" idx="10"/>
          </p:nvPr>
        </p:nvSpPr>
        <p:spPr/>
        <p:txBody>
          <a:bodyPr/>
          <a:lstStyle/>
          <a:p>
            <a:fld id="{9D467C38-103A-4210-892C-E61821C98E84}" type="slidenum">
              <a:rPr lang="tr-TR" smtClean="0"/>
              <a:t>17</a:t>
            </a:fld>
            <a:endParaRPr lang="tr-TR"/>
          </a:p>
        </p:txBody>
      </p:sp>
    </p:spTree>
    <p:extLst>
      <p:ext uri="{BB962C8B-B14F-4D97-AF65-F5344CB8AC3E}">
        <p14:creationId xmlns:p14="http://schemas.microsoft.com/office/powerpoint/2010/main" val="1566853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Çalışmanın ana kısıtları, uygulamanın denizcilik endüstrisi yatırımları özelinde tutulması, bu endüstrinin sadece bir alt kolunda ve sınırlı bir kıyı alanında yürütülecek olmasıdır. Buradan hareketle, farklı endüstri alt kollarında gerçekleştirilecek ileriki çalışmalara ilham verebilecek nitelikte olup bu çalışmalardan daha faydalı sonuçlar çıkarlanabilecektir.</a:t>
            </a:r>
          </a:p>
          <a:p>
            <a:endParaRPr lang="tr-TR" dirty="0"/>
          </a:p>
        </p:txBody>
      </p:sp>
      <p:sp>
        <p:nvSpPr>
          <p:cNvPr id="4" name="Slayt Numarası Yer Tutucusu 3"/>
          <p:cNvSpPr>
            <a:spLocks noGrp="1"/>
          </p:cNvSpPr>
          <p:nvPr>
            <p:ph type="sldNum" sz="quarter" idx="10"/>
          </p:nvPr>
        </p:nvSpPr>
        <p:spPr/>
        <p:txBody>
          <a:bodyPr/>
          <a:lstStyle/>
          <a:p>
            <a:fld id="{9D467C38-103A-4210-892C-E61821C98E84}" type="slidenum">
              <a:rPr lang="tr-TR" smtClean="0"/>
              <a:t>18</a:t>
            </a:fld>
            <a:endParaRPr lang="tr-TR"/>
          </a:p>
        </p:txBody>
      </p:sp>
    </p:spTree>
    <p:extLst>
      <p:ext uri="{BB962C8B-B14F-4D97-AF65-F5344CB8AC3E}">
        <p14:creationId xmlns:p14="http://schemas.microsoft.com/office/powerpoint/2010/main" val="3194694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Çalışmamız</a:t>
            </a:r>
            <a:r>
              <a:rPr lang="tr-TR" baseline="0" dirty="0" smtClean="0"/>
              <a:t> ile,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tr-TR" baseline="0" dirty="0" smtClean="0"/>
              <a:t>Kıyı alanına hem sosyal bir değer hem de parasal bir değer biçilecek ve bu tek bir rakam ile ifade edilecektir.</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tr-TR"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tr-TR" dirty="0" smtClean="0"/>
              <a:t>Sosyal paydaş (yerel halkın, potansiyel ziyaretçilerin, tesisin mevcut veya potansiyel kullanıcılarının) görüşlerinin, yatırımın üzerinde yer aldığı kıyı alanına </a:t>
            </a:r>
            <a:r>
              <a:rPr lang="tr-TR" b="1" i="1" u="sng" dirty="0" smtClean="0"/>
              <a:t>kattığı ya da ondan eksilttiği</a:t>
            </a:r>
            <a:r>
              <a:rPr lang="tr-TR" dirty="0" smtClean="0"/>
              <a:t> değerin hesaplanmasında göz önüne alınması ve odak konumunda tutulması ile kıyı alanının ortak alan olma payesi perçinlenecektir.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tr-TR"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200" kern="1200" dirty="0" smtClean="0">
                <a:solidFill>
                  <a:schemeClr val="tx1"/>
                </a:solidFill>
                <a:effectLst/>
                <a:latin typeface="+mn-lt"/>
                <a:ea typeface="+mn-ea"/>
                <a:cs typeface="+mn-cs"/>
              </a:rPr>
              <a:t>Kıyı alanına biçilen değerin, sosyal paydaşların örneğin demografik karakterlerine göre farklılık göstermesi durumunda, işletmelerin sosyal sorumluluk pazarlaması ilkelerini bu demografik özelliklere göre şekillendirmelerinin yolu açılacak ve yatırımın konusuna karşı ortaya çıkabilecek bir sosyal hareket, </a:t>
            </a:r>
            <a:r>
              <a:rPr lang="tr-TR" sz="1200" kern="1200" dirty="0" err="1" smtClean="0">
                <a:solidFill>
                  <a:schemeClr val="tx1"/>
                </a:solidFill>
                <a:effectLst/>
                <a:latin typeface="+mn-lt"/>
                <a:ea typeface="+mn-ea"/>
                <a:cs typeface="+mn-cs"/>
              </a:rPr>
              <a:t>öntepkin</a:t>
            </a:r>
            <a:r>
              <a:rPr lang="tr-TR" sz="1200" kern="1200" dirty="0" smtClean="0">
                <a:solidFill>
                  <a:schemeClr val="tx1"/>
                </a:solidFill>
                <a:effectLst/>
                <a:latin typeface="+mn-lt"/>
                <a:ea typeface="+mn-ea"/>
                <a:cs typeface="+mn-cs"/>
              </a:rPr>
              <a:t> olarak bertaraf edilebilecektir.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tr-TR"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tr-TR"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tr-TR" dirty="0" smtClean="0"/>
          </a:p>
          <a:p>
            <a:endParaRPr lang="tr-TR" dirty="0"/>
          </a:p>
        </p:txBody>
      </p:sp>
      <p:sp>
        <p:nvSpPr>
          <p:cNvPr id="4" name="Slayt Numarası Yer Tutucusu 3"/>
          <p:cNvSpPr>
            <a:spLocks noGrp="1"/>
          </p:cNvSpPr>
          <p:nvPr>
            <p:ph type="sldNum" sz="quarter" idx="10"/>
          </p:nvPr>
        </p:nvSpPr>
        <p:spPr/>
        <p:txBody>
          <a:bodyPr/>
          <a:lstStyle/>
          <a:p>
            <a:fld id="{9D467C38-103A-4210-892C-E61821C98E84}" type="slidenum">
              <a:rPr lang="tr-TR" smtClean="0"/>
              <a:t>19</a:t>
            </a:fld>
            <a:endParaRPr lang="tr-TR"/>
          </a:p>
        </p:txBody>
      </p:sp>
    </p:spTree>
    <p:extLst>
      <p:ext uri="{BB962C8B-B14F-4D97-AF65-F5344CB8AC3E}">
        <p14:creationId xmlns:p14="http://schemas.microsoft.com/office/powerpoint/2010/main" val="919192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D467C38-103A-4210-892C-E61821C98E84}" type="slidenum">
              <a:rPr lang="tr-TR" smtClean="0"/>
              <a:t>22</a:t>
            </a:fld>
            <a:endParaRPr lang="tr-TR"/>
          </a:p>
        </p:txBody>
      </p:sp>
    </p:spTree>
    <p:extLst>
      <p:ext uri="{BB962C8B-B14F-4D97-AF65-F5344CB8AC3E}">
        <p14:creationId xmlns:p14="http://schemas.microsoft.com/office/powerpoint/2010/main" val="309894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kern="1200" dirty="0" err="1" smtClean="0">
                <a:solidFill>
                  <a:schemeClr val="tx1"/>
                </a:solidFill>
                <a:effectLst/>
                <a:latin typeface="+mn-lt"/>
                <a:ea typeface="+mn-ea"/>
                <a:cs typeface="+mn-cs"/>
              </a:rPr>
              <a:t>Doğanın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onun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sunduğu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kaynakların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ekonomik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değerini</a:t>
            </a:r>
            <a:r>
              <a:rPr lang="tr-TR" sz="1200" kern="1200" dirty="0" smtClean="0">
                <a:solidFill>
                  <a:schemeClr val="tx1"/>
                </a:solidFill>
                <a:effectLst/>
                <a:latin typeface="+mn-lt"/>
                <a:ea typeface="+mn-ea"/>
                <a:cs typeface="+mn-cs"/>
              </a:rPr>
              <a:t> ve insanlığa faydalarını anlayabilmek ve ölçümleyebilmek gün geçtikçe daha çok önem arz etmektedir. </a:t>
            </a:r>
            <a:r>
              <a:rPr lang="tr-TR" sz="1200" b="1" kern="1200" dirty="0" smtClean="0">
                <a:solidFill>
                  <a:srgbClr val="C00000"/>
                </a:solidFill>
                <a:effectLst/>
                <a:latin typeface="+mn-lt"/>
                <a:ea typeface="+mn-ea"/>
                <a:cs typeface="+mn-cs"/>
              </a:rPr>
              <a:t>Kıyı alanları, yeryüzünün yüzölçümü açısından %20’sini kaplamakta ise de, dünya nüfusunun yaklaşık %45’ini barındırmakta ve anakentlerin %75’ine ev sahipliği yapmaktadır. </a:t>
            </a:r>
          </a:p>
          <a:p>
            <a:endParaRPr lang="tr-TR" sz="1200" b="1" kern="1200" dirty="0" smtClean="0">
              <a:solidFill>
                <a:srgbClr val="C00000"/>
              </a:solidFill>
              <a:effectLst/>
              <a:latin typeface="+mn-lt"/>
              <a:ea typeface="+mn-ea"/>
              <a:cs typeface="+mn-cs"/>
            </a:endParaRPr>
          </a:p>
          <a:p>
            <a:r>
              <a:rPr lang="tr-TR" sz="1400" b="1" dirty="0" smtClean="0"/>
              <a:t>Üç tarafı denizlerle çevrili olan ülkemizde doğal yapısı ve iklimsel koşulları nedeniyle kıyı alanları büyük bir biyolojik çeşitliliğe sahip olup bu alanlara ilişkin sorunlar gün geçtikçe artmaktadır. Son yıllarda hızlı kentleşme, sanayileşme, turizm, ikinci konut vb. gelişmelerden dolayı çarpık yapılaşma ve plansız gelişme yaşanmakta, kıyı ve deniz alanları bu sorunlardan ciddi anlamda etkilenmektedir. Özellikle ekonomik alanlardaki gelişmeler deniz ta-</a:t>
            </a:r>
            <a:r>
              <a:rPr lang="tr-TR" sz="1400" b="1" dirty="0" err="1" smtClean="0"/>
              <a:t>şımacılığını</a:t>
            </a:r>
            <a:r>
              <a:rPr lang="tr-TR" sz="1400" b="1" dirty="0" smtClean="0"/>
              <a:t> da arttırmakta kalkınma, barınma, ticaret, rekreasyon ve temel ihtiyaçları karşılamak için kıyı ve deniz alanlarının kullanımına bağlılık gitgide artmaktadır. Bunun yanı sıra hızlı kentleşmenin ve yapılaşmanın kıyı alanları üzerindeki baskısı kumul, tuzcul ve bataklık alanların kaybı, kıyı ve deniz kirliliği, kıyı ekosisteminin kaybı ve bozulması gibi birçok sonucu doğurmaktadır. Kıyı ve deniz alanlarının biyolojik çeşitliliği ve verimliliği giderek artan bir baskıya maruz kalarak, bu alanlarda telafisi mümkün olmayan zararlar oluşturmaktadır. </a:t>
            </a:r>
            <a:endParaRPr lang="tr-TR" sz="1400" b="1" kern="1200" dirty="0" smtClean="0">
              <a:solidFill>
                <a:srgbClr val="C00000"/>
              </a:solidFill>
              <a:effectLst/>
              <a:latin typeface="+mn-lt"/>
              <a:ea typeface="+mn-ea"/>
              <a:cs typeface="+mn-cs"/>
            </a:endParaRPr>
          </a:p>
          <a:p>
            <a:endParaRPr lang="tr-TR" sz="1200" kern="1200" dirty="0" smtClean="0">
              <a:solidFill>
                <a:schemeClr val="tx1"/>
              </a:solidFill>
              <a:effectLst/>
              <a:latin typeface="+mn-lt"/>
              <a:ea typeface="+mn-ea"/>
              <a:cs typeface="+mn-cs"/>
            </a:endParaRPr>
          </a:p>
          <a:p>
            <a:endParaRPr lang="tr-TR" sz="1200" b="1"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Doğası gereği kıyı alanlarını ve / veya bu kıyı alanlarının kaynaklarını kullanarak hizmet üreten denizcilik endüstrisinin faaliyet kollarında yer alan işletmeler, bu baskının en yoğun unsurları olarak değerlendirilmektedir. Bu işletmeler doğal olarak, yapacakları yatırımların kıyı alanına ve dahi kıyının diğer kullanıcılarına katacağı değeri ölçümlemek yerine, işletmenin kar amacı güden bir organizma olmasından hareketle, yatırımın finansal olarak yapılabilirliğine ve fayda-maliyet analizleri kapsamında hesaplanacak olan geri ödeme süresine, iç getiri oranına ve net bugünkü değerine odaklanmaktadırlar.</a:t>
            </a:r>
          </a:p>
          <a:p>
            <a:r>
              <a:rPr lang="tr-TR" sz="1200" kern="1200" dirty="0" smtClean="0">
                <a:solidFill>
                  <a:schemeClr val="tx1"/>
                </a:solidFill>
                <a:effectLst/>
                <a:latin typeface="+mn-lt"/>
                <a:ea typeface="+mn-ea"/>
                <a:cs typeface="+mn-cs"/>
              </a:rPr>
              <a:t>Ancak, hem </a:t>
            </a:r>
            <a:r>
              <a:rPr lang="tr-TR" sz="1200" b="1" kern="1200" dirty="0" smtClean="0">
                <a:solidFill>
                  <a:schemeClr val="tx1"/>
                </a:solidFill>
                <a:effectLst/>
                <a:latin typeface="+mn-lt"/>
                <a:ea typeface="+mn-ea"/>
                <a:cs typeface="+mn-cs"/>
              </a:rPr>
              <a:t>paydaşların</a:t>
            </a:r>
            <a:r>
              <a:rPr lang="tr-TR" sz="1200" kern="1200" dirty="0" smtClean="0">
                <a:solidFill>
                  <a:schemeClr val="tx1"/>
                </a:solidFill>
                <a:effectLst/>
                <a:latin typeface="+mn-lt"/>
                <a:ea typeface="+mn-ea"/>
                <a:cs typeface="+mn-cs"/>
              </a:rPr>
              <a:t> kıyı alanına verdiği değerin, hem de işletmenin yatırımı ile oluşacak </a:t>
            </a:r>
            <a:r>
              <a:rPr lang="tr-TR" sz="1200" b="1" kern="1200" dirty="0" smtClean="0">
                <a:solidFill>
                  <a:schemeClr val="tx1"/>
                </a:solidFill>
                <a:effectLst/>
                <a:latin typeface="+mn-lt"/>
                <a:ea typeface="+mn-ea"/>
                <a:cs typeface="+mn-cs"/>
              </a:rPr>
              <a:t>yeni değerin </a:t>
            </a:r>
            <a:r>
              <a:rPr lang="tr-TR" sz="1200" kern="1200" dirty="0" smtClean="0">
                <a:solidFill>
                  <a:schemeClr val="tx1"/>
                </a:solidFill>
                <a:effectLst/>
                <a:latin typeface="+mn-lt"/>
                <a:ea typeface="+mn-ea"/>
                <a:cs typeface="+mn-cs"/>
              </a:rPr>
              <a:t>(değer değişiminin) parasal olarak hesaplanabilmesi (ifade edilebilmesi); </a:t>
            </a:r>
            <a:r>
              <a:rPr lang="tr-TR" sz="1200" b="1" kern="1200" dirty="0" smtClean="0">
                <a:solidFill>
                  <a:schemeClr val="tx1"/>
                </a:solidFill>
                <a:effectLst/>
                <a:latin typeface="+mn-lt"/>
                <a:ea typeface="+mn-ea"/>
                <a:cs typeface="+mn-cs"/>
              </a:rPr>
              <a:t>o yatırımın daha akılcı (rasyonel, </a:t>
            </a:r>
            <a:r>
              <a:rPr lang="tr-TR" sz="1200" b="1" kern="1200" dirty="0" err="1" smtClean="0">
                <a:solidFill>
                  <a:schemeClr val="tx1"/>
                </a:solidFill>
                <a:effectLst/>
                <a:latin typeface="+mn-lt"/>
                <a:ea typeface="+mn-ea"/>
                <a:cs typeface="+mn-cs"/>
              </a:rPr>
              <a:t>feasible</a:t>
            </a:r>
            <a:r>
              <a:rPr lang="tr-TR" sz="1200" b="1" kern="1200" dirty="0" smtClean="0">
                <a:solidFill>
                  <a:schemeClr val="tx1"/>
                </a:solidFill>
                <a:effectLst/>
                <a:latin typeface="+mn-lt"/>
                <a:ea typeface="+mn-ea"/>
                <a:cs typeface="+mn-cs"/>
              </a:rPr>
              <a:t>) bir temelde yükselebilmesi ve kıyı alanının sosyal sorumluluk payesi gözetilerek değerlendirilmesi açısından oldukça yaşamsaldır.</a:t>
            </a:r>
          </a:p>
          <a:p>
            <a:r>
              <a:rPr lang="tr-TR" sz="1200" b="1" kern="1200" dirty="0" smtClean="0">
                <a:solidFill>
                  <a:schemeClr val="tx1"/>
                </a:solidFill>
                <a:effectLst/>
                <a:latin typeface="+mn-lt"/>
                <a:ea typeface="+mn-ea"/>
                <a:cs typeface="+mn-cs"/>
              </a:rPr>
              <a:t>Araştırmaya bu çerçeveden bakıldığında, kıyı alanına yapılacak yatırımın o alana katacağı veya oradan eksilteceği değerin sosyal sorumluluk yönlü bir yaklaşım ile ve ortaya parasal bir “değer” koyularak ifade edilebilmesi, araştırmanın ana gerekçesi olarak karşımıza çıkmaktadır.</a:t>
            </a:r>
          </a:p>
          <a:p>
            <a:endParaRPr lang="tr-TR" dirty="0"/>
          </a:p>
        </p:txBody>
      </p:sp>
      <p:sp>
        <p:nvSpPr>
          <p:cNvPr id="4" name="Slayt Numarası Yer Tutucusu 3"/>
          <p:cNvSpPr>
            <a:spLocks noGrp="1"/>
          </p:cNvSpPr>
          <p:nvPr>
            <p:ph type="sldNum" sz="quarter" idx="10"/>
          </p:nvPr>
        </p:nvSpPr>
        <p:spPr/>
        <p:txBody>
          <a:bodyPr/>
          <a:lstStyle/>
          <a:p>
            <a:fld id="{9D467C38-103A-4210-892C-E61821C98E84}" type="slidenum">
              <a:rPr lang="tr-TR" smtClean="0"/>
              <a:t>3</a:t>
            </a:fld>
            <a:endParaRPr lang="tr-TR"/>
          </a:p>
        </p:txBody>
      </p:sp>
    </p:spTree>
    <p:extLst>
      <p:ext uri="{BB962C8B-B14F-4D97-AF65-F5344CB8AC3E}">
        <p14:creationId xmlns:p14="http://schemas.microsoft.com/office/powerpoint/2010/main" val="3454868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Denizcilik yatırımlarının, toplumun tamamının kullanımına açık olan ve diğer alanlara kıyasla “değerli” olarak nitelendirilebilecek kıyı alanlarının üzerinde gerçekleşmesinin ortaya çıkardığı </a:t>
            </a:r>
            <a:r>
              <a:rPr lang="tr-TR" sz="1200" b="1" kern="1200" dirty="0" smtClean="0">
                <a:solidFill>
                  <a:schemeClr val="tx1"/>
                </a:solidFill>
                <a:effectLst/>
                <a:latin typeface="+mn-lt"/>
                <a:ea typeface="+mn-ea"/>
                <a:cs typeface="+mn-cs"/>
              </a:rPr>
              <a:t>sosyal sorunsal</a:t>
            </a:r>
            <a:r>
              <a:rPr lang="tr-TR" sz="1200" kern="1200" dirty="0" smtClean="0">
                <a:solidFill>
                  <a:schemeClr val="tx1"/>
                </a:solidFill>
                <a:effectLst/>
                <a:latin typeface="+mn-lt"/>
                <a:ea typeface="+mn-ea"/>
                <a:cs typeface="+mn-cs"/>
              </a:rPr>
              <a:t>; analitik ve matematiksel olarak ortaya konan, üstelik de sosyal paydaşların görüşlerinden yola çıkılarak </a:t>
            </a:r>
            <a:r>
              <a:rPr lang="tr-TR" sz="1200" b="1" kern="1200" dirty="0" smtClean="0">
                <a:solidFill>
                  <a:schemeClr val="tx1"/>
                </a:solidFill>
                <a:effectLst/>
                <a:latin typeface="+mn-lt"/>
                <a:ea typeface="+mn-ea"/>
                <a:cs typeface="+mn-cs"/>
              </a:rPr>
              <a:t>hesaplanan bir değer</a:t>
            </a:r>
            <a:r>
              <a:rPr lang="tr-TR" sz="1200" kern="1200" dirty="0" smtClean="0">
                <a:solidFill>
                  <a:schemeClr val="tx1"/>
                </a:solidFill>
                <a:effectLst/>
                <a:latin typeface="+mn-lt"/>
                <a:ea typeface="+mn-ea"/>
                <a:cs typeface="+mn-cs"/>
              </a:rPr>
              <a:t> ile ifade edilebildiğinde ortadan kaldırılabilir niteliktedir. Bu nitelik, ancak ve ancak akademik bir bakış açısı ve kabul görmüş bir bilimsel araştırma yönteminin kullanılabilmesi ile mümkün olabilecektir.</a:t>
            </a:r>
          </a:p>
          <a:p>
            <a:endParaRPr lang="tr-TR" dirty="0"/>
          </a:p>
        </p:txBody>
      </p:sp>
      <p:sp>
        <p:nvSpPr>
          <p:cNvPr id="4" name="Slayt Numarası Yer Tutucusu 3"/>
          <p:cNvSpPr>
            <a:spLocks noGrp="1"/>
          </p:cNvSpPr>
          <p:nvPr>
            <p:ph type="sldNum" sz="quarter" idx="10"/>
          </p:nvPr>
        </p:nvSpPr>
        <p:spPr/>
        <p:txBody>
          <a:bodyPr/>
          <a:lstStyle/>
          <a:p>
            <a:fld id="{9D467C38-103A-4210-892C-E61821C98E84}" type="slidenum">
              <a:rPr lang="tr-TR" smtClean="0"/>
              <a:t>4</a:t>
            </a:fld>
            <a:endParaRPr lang="tr-TR"/>
          </a:p>
        </p:txBody>
      </p:sp>
    </p:spTree>
    <p:extLst>
      <p:ext uri="{BB962C8B-B14F-4D97-AF65-F5344CB8AC3E}">
        <p14:creationId xmlns:p14="http://schemas.microsoft.com/office/powerpoint/2010/main" val="3530660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Halkın</a:t>
            </a:r>
            <a:r>
              <a:rPr lang="tr-TR" baseline="0" dirty="0" smtClean="0"/>
              <a:t> katılımıyla ilgili bir sosyal sorumluluk projesinin yokluğundan bahsetmek gerekmektedir… Çevreye verilen zarar ile ilgili olarak sunulacak bir sosyal sorumluluk faaliyetinin varlığı gerekmektedir.</a:t>
            </a:r>
            <a:endParaRPr lang="tr-TR" dirty="0"/>
          </a:p>
        </p:txBody>
      </p:sp>
      <p:sp>
        <p:nvSpPr>
          <p:cNvPr id="4" name="Slayt Numarası Yer Tutucusu 3"/>
          <p:cNvSpPr>
            <a:spLocks noGrp="1"/>
          </p:cNvSpPr>
          <p:nvPr>
            <p:ph type="sldNum" sz="quarter" idx="10"/>
          </p:nvPr>
        </p:nvSpPr>
        <p:spPr/>
        <p:txBody>
          <a:bodyPr/>
          <a:lstStyle/>
          <a:p>
            <a:fld id="{9D467C38-103A-4210-892C-E61821C98E84}" type="slidenum">
              <a:rPr lang="tr-TR" smtClean="0"/>
              <a:t>9</a:t>
            </a:fld>
            <a:endParaRPr lang="tr-TR"/>
          </a:p>
        </p:txBody>
      </p:sp>
    </p:spTree>
    <p:extLst>
      <p:ext uri="{BB962C8B-B14F-4D97-AF65-F5344CB8AC3E}">
        <p14:creationId xmlns:p14="http://schemas.microsoft.com/office/powerpoint/2010/main" val="2470662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Çalışma temel olarak </a:t>
            </a:r>
            <a:r>
              <a:rPr lang="tr-TR" sz="1200" b="1" kern="1200" dirty="0" smtClean="0">
                <a:solidFill>
                  <a:schemeClr val="tx1"/>
                </a:solidFill>
                <a:effectLst/>
                <a:latin typeface="+mn-lt"/>
                <a:ea typeface="+mn-ea"/>
                <a:cs typeface="+mn-cs"/>
              </a:rPr>
              <a:t>“Değerleme”</a:t>
            </a:r>
            <a:r>
              <a:rPr lang="tr-TR" sz="1200" kern="1200" dirty="0" smtClean="0">
                <a:solidFill>
                  <a:schemeClr val="tx1"/>
                </a:solidFill>
                <a:effectLst/>
                <a:latin typeface="+mn-lt"/>
                <a:ea typeface="+mn-ea"/>
                <a:cs typeface="+mn-cs"/>
              </a:rPr>
              <a:t> ve </a:t>
            </a:r>
            <a:r>
              <a:rPr lang="tr-TR" sz="1200" b="1" kern="1200" dirty="0" smtClean="0">
                <a:solidFill>
                  <a:schemeClr val="tx1"/>
                </a:solidFill>
                <a:effectLst/>
                <a:latin typeface="+mn-lt"/>
                <a:ea typeface="+mn-ea"/>
                <a:cs typeface="+mn-cs"/>
              </a:rPr>
              <a:t>“Sosyal Sorumluluk Pazarlaması”</a:t>
            </a:r>
            <a:r>
              <a:rPr lang="tr-TR" sz="1200" kern="1200" dirty="0" smtClean="0">
                <a:solidFill>
                  <a:schemeClr val="tx1"/>
                </a:solidFill>
                <a:effectLst/>
                <a:latin typeface="+mn-lt"/>
                <a:ea typeface="+mn-ea"/>
                <a:cs typeface="+mn-cs"/>
              </a:rPr>
              <a:t> olmak üzere iki ana direk üzerine oturtulacaktır.</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Buradaki Değerleme başlığı hesaplanacak olan Kıyı Alanı</a:t>
            </a:r>
            <a:r>
              <a:rPr lang="tr-TR" sz="1200" kern="1200" baseline="0" dirty="0" smtClean="0">
                <a:solidFill>
                  <a:schemeClr val="tx1"/>
                </a:solidFill>
                <a:effectLst/>
                <a:latin typeface="+mn-lt"/>
                <a:ea typeface="+mn-ea"/>
                <a:cs typeface="+mn-cs"/>
              </a:rPr>
              <a:t> </a:t>
            </a:r>
            <a:r>
              <a:rPr lang="tr-TR" sz="1200" b="1" kern="1200" baseline="0" dirty="0" smtClean="0">
                <a:solidFill>
                  <a:schemeClr val="tx1"/>
                </a:solidFill>
                <a:effectLst/>
                <a:latin typeface="+mn-lt"/>
                <a:ea typeface="+mn-ea"/>
                <a:cs typeface="+mn-cs"/>
              </a:rPr>
              <a:t>Değeri </a:t>
            </a:r>
            <a:r>
              <a:rPr lang="tr-TR" sz="1200" b="1" kern="1200" dirty="0" smtClean="0">
                <a:solidFill>
                  <a:schemeClr val="tx1"/>
                </a:solidFill>
                <a:effectLst/>
                <a:latin typeface="+mn-lt"/>
                <a:ea typeface="+mn-ea"/>
                <a:cs typeface="+mn-cs"/>
              </a:rPr>
              <a:t> her ne kadar matematiksel bir yöntem kullanılarak hesaplanacak olsa da, verilerini sosyal paydaşlardan sağlayacağı için «Piyasa Değeri» kavramından farklı bir nitelik</a:t>
            </a:r>
            <a:r>
              <a:rPr lang="tr-TR" sz="1200" b="1" kern="1200" baseline="0" dirty="0" smtClean="0">
                <a:solidFill>
                  <a:schemeClr val="tx1"/>
                </a:solidFill>
                <a:effectLst/>
                <a:latin typeface="+mn-lt"/>
                <a:ea typeface="+mn-ea"/>
                <a:cs typeface="+mn-cs"/>
              </a:rPr>
              <a:t> </a:t>
            </a:r>
            <a:r>
              <a:rPr lang="tr-TR" sz="1200" kern="1200" baseline="0" dirty="0" smtClean="0">
                <a:solidFill>
                  <a:schemeClr val="tx1"/>
                </a:solidFill>
                <a:effectLst/>
                <a:latin typeface="+mn-lt"/>
                <a:ea typeface="+mn-ea"/>
                <a:cs typeface="+mn-cs"/>
              </a:rPr>
              <a:t>taşımaktadır.</a:t>
            </a:r>
          </a:p>
          <a:p>
            <a:endParaRPr lang="tr-TR" sz="1200" kern="1200" baseline="0" dirty="0" smtClean="0">
              <a:solidFill>
                <a:schemeClr val="tx1"/>
              </a:solidFill>
              <a:effectLst/>
              <a:latin typeface="+mn-lt"/>
              <a:ea typeface="+mn-ea"/>
              <a:cs typeface="+mn-cs"/>
            </a:endParaRPr>
          </a:p>
          <a:p>
            <a:r>
              <a:rPr lang="tr-TR" sz="1200" kern="1200" baseline="0" dirty="0" smtClean="0">
                <a:solidFill>
                  <a:schemeClr val="tx1"/>
                </a:solidFill>
                <a:effectLst/>
                <a:latin typeface="+mn-lt"/>
                <a:ea typeface="+mn-ea"/>
                <a:cs typeface="+mn-cs"/>
              </a:rPr>
              <a:t>Sosyal Pazarlama ise; Ticari anlamda ürün / hizmetlerin yerine sosyal nitelikte, topluma fayda sağlayacak düşünce ve amaçların pazarlanmasında, pazarlama kavram ve tekniklerine başvuru olarak tanımlanmaktadır. </a:t>
            </a:r>
          </a:p>
          <a:p>
            <a:endParaRPr lang="tr-TR" sz="1200" kern="1200" baseline="0" dirty="0" smtClean="0">
              <a:solidFill>
                <a:schemeClr val="tx1"/>
              </a:solidFill>
              <a:effectLst/>
              <a:latin typeface="+mn-lt"/>
              <a:ea typeface="+mn-ea"/>
              <a:cs typeface="+mn-cs"/>
            </a:endParaRPr>
          </a:p>
          <a:p>
            <a:r>
              <a:rPr lang="tr-TR" sz="1200" i="1" kern="1200" dirty="0" smtClean="0">
                <a:solidFill>
                  <a:schemeClr val="tx1"/>
                </a:solidFill>
                <a:effectLst/>
                <a:latin typeface="+mn-lt"/>
                <a:ea typeface="+mn-ea"/>
                <a:cs typeface="+mn-cs"/>
              </a:rPr>
              <a:t>Sosyal Pazarlama, Ticari pazarlama ile kıyaslanarak incelendiğinde </a:t>
            </a:r>
            <a:r>
              <a:rPr lang="tr-TR" sz="1200" i="1" kern="1200" dirty="0" err="1" smtClean="0">
                <a:solidFill>
                  <a:schemeClr val="tx1"/>
                </a:solidFill>
                <a:effectLst/>
                <a:latin typeface="+mn-lt"/>
                <a:ea typeface="+mn-ea"/>
                <a:cs typeface="+mn-cs"/>
              </a:rPr>
              <a:t>Kotler’in</a:t>
            </a:r>
            <a:r>
              <a:rPr lang="tr-TR" sz="1200" i="1" kern="1200" dirty="0" smtClean="0">
                <a:solidFill>
                  <a:schemeClr val="tx1"/>
                </a:solidFill>
                <a:effectLst/>
                <a:latin typeface="+mn-lt"/>
                <a:ea typeface="+mn-ea"/>
                <a:cs typeface="+mn-cs"/>
              </a:rPr>
              <a:t> 2002 yılında yaptığı tanım  şu şekildedir.</a:t>
            </a:r>
            <a:endParaRPr lang="tr-TR" sz="1200" kern="1200" dirty="0" smtClean="0">
              <a:solidFill>
                <a:schemeClr val="tx1"/>
              </a:solidFill>
              <a:effectLst/>
              <a:latin typeface="+mn-lt"/>
              <a:ea typeface="+mn-ea"/>
              <a:cs typeface="+mn-cs"/>
            </a:endParaRPr>
          </a:p>
          <a:p>
            <a:r>
              <a:rPr lang="tr-TR" sz="1200" i="1" kern="1200" dirty="0" smtClean="0">
                <a:solidFill>
                  <a:schemeClr val="tx1"/>
                </a:solidFill>
                <a:effectLst/>
                <a:latin typeface="+mn-lt"/>
                <a:ea typeface="+mn-ea"/>
                <a:cs typeface="+mn-cs"/>
              </a:rPr>
              <a:t> </a:t>
            </a:r>
            <a:endParaRPr lang="tr-TR" sz="1200" b="1" kern="1200" dirty="0" smtClean="0">
              <a:solidFill>
                <a:schemeClr val="tx1"/>
              </a:solidFill>
              <a:effectLst/>
              <a:latin typeface="+mn-lt"/>
              <a:ea typeface="+mn-ea"/>
              <a:cs typeface="+mn-cs"/>
            </a:endParaRPr>
          </a:p>
          <a:p>
            <a:r>
              <a:rPr lang="tr-TR" sz="1200" b="1" i="1" kern="1200" dirty="0" smtClean="0">
                <a:solidFill>
                  <a:schemeClr val="tx1"/>
                </a:solidFill>
                <a:effectLst/>
                <a:latin typeface="+mn-lt"/>
                <a:ea typeface="+mn-ea"/>
                <a:cs typeface="+mn-cs"/>
              </a:rPr>
              <a:t>“Sosyal pazarlama, kişilerin, grupların ya da toplumun faydasına yönelik bir davranışı, hedef kitlenin gönüllü olarak kabul etmesine, reddetmesine, yenilemesine ve </a:t>
            </a:r>
            <a:r>
              <a:rPr lang="tr-TR" sz="1200" b="1" i="1" kern="1200" dirty="0" err="1" smtClean="0">
                <a:solidFill>
                  <a:schemeClr val="tx1"/>
                </a:solidFill>
                <a:effectLst/>
                <a:latin typeface="+mn-lt"/>
                <a:ea typeface="+mn-ea"/>
                <a:cs typeface="+mn-cs"/>
              </a:rPr>
              <a:t>terketmesine</a:t>
            </a:r>
            <a:r>
              <a:rPr lang="tr-TR" sz="1200" b="1" i="1" kern="1200" dirty="0" smtClean="0">
                <a:solidFill>
                  <a:schemeClr val="tx1"/>
                </a:solidFill>
                <a:effectLst/>
                <a:latin typeface="+mn-lt"/>
                <a:ea typeface="+mn-ea"/>
                <a:cs typeface="+mn-cs"/>
              </a:rPr>
              <a:t> etki etmek için pazarlaman prensiplerini ve tekniklerini kullanmaktır… Sosyal pazarlama, çoğunlukla,  ekonomik, iletişimsel ve eğitim stratejilerinin birleşiminden oluşur…Sosyal pazarlamacı, belli bir davranışın oluşumunu sağlamak üzere  son çare olarak hukuk ve mahkemelere başvurabilir.”</a:t>
            </a:r>
            <a:endParaRPr lang="tr-TR" sz="1200" b="1" kern="1200" dirty="0" smtClean="0">
              <a:solidFill>
                <a:schemeClr val="tx1"/>
              </a:solidFill>
              <a:effectLst/>
              <a:latin typeface="+mn-lt"/>
              <a:ea typeface="+mn-ea"/>
              <a:cs typeface="+mn-cs"/>
            </a:endParaRPr>
          </a:p>
          <a:p>
            <a:endParaRPr lang="tr-TR" sz="1200" kern="1200" baseline="0" dirty="0" smtClean="0">
              <a:solidFill>
                <a:schemeClr val="tx1"/>
              </a:solidFill>
              <a:effectLst/>
              <a:latin typeface="+mn-lt"/>
              <a:ea typeface="+mn-ea"/>
              <a:cs typeface="+mn-cs"/>
            </a:endParaRPr>
          </a:p>
          <a:p>
            <a:endParaRPr lang="tr-TR" sz="1200" kern="1200" baseline="0" dirty="0" smtClean="0">
              <a:solidFill>
                <a:schemeClr val="tx1"/>
              </a:solidFill>
              <a:effectLst/>
              <a:latin typeface="+mn-lt"/>
              <a:ea typeface="+mn-ea"/>
              <a:cs typeface="+mn-cs"/>
            </a:endParaRPr>
          </a:p>
          <a:p>
            <a:endParaRPr lang="tr-TR" sz="1200" kern="1200" baseline="0" dirty="0" smtClean="0">
              <a:solidFill>
                <a:schemeClr val="tx1"/>
              </a:solidFill>
              <a:effectLst/>
              <a:latin typeface="+mn-lt"/>
              <a:ea typeface="+mn-ea"/>
              <a:cs typeface="+mn-cs"/>
            </a:endParaRPr>
          </a:p>
          <a:p>
            <a:r>
              <a:rPr lang="tr-TR" sz="1200" b="1" kern="1200" baseline="0" dirty="0" smtClean="0">
                <a:solidFill>
                  <a:schemeClr val="tx1"/>
                </a:solidFill>
                <a:effectLst/>
                <a:latin typeface="+mn-lt"/>
                <a:ea typeface="+mn-ea"/>
                <a:cs typeface="+mn-cs"/>
              </a:rPr>
              <a:t>Sosyal Pazarlama Etkinlikleri, çevre ve doğal kaynakların korunması alanında etkin şekilde uygulanmaktadır</a:t>
            </a:r>
            <a:r>
              <a:rPr lang="tr-TR" sz="1200" kern="1200" baseline="0" dirty="0" smtClean="0">
                <a:solidFill>
                  <a:schemeClr val="tx1"/>
                </a:solidFill>
                <a:effectLst/>
                <a:latin typeface="+mn-lt"/>
                <a:ea typeface="+mn-ea"/>
                <a:cs typeface="+mn-cs"/>
              </a:rPr>
              <a:t>. </a:t>
            </a:r>
            <a:r>
              <a:rPr lang="tr-TR" sz="1200" b="1" kern="1200" baseline="0" dirty="0" smtClean="0">
                <a:solidFill>
                  <a:schemeClr val="tx1"/>
                </a:solidFill>
                <a:effectLst/>
                <a:latin typeface="+mn-lt"/>
                <a:ea typeface="+mn-ea"/>
                <a:cs typeface="+mn-cs"/>
              </a:rPr>
              <a:t>Kıyı alanları da  başlı başına bir doğal kaynak olarak değerlendirildiğinde, sosyal pazarlama unsurlarının, bu çalışmada bir koruma aracı olarak görülen «değerleme» bileşeni ile bir bütünlük oluşturduğu gözlemlenebilecektir.</a:t>
            </a:r>
            <a:endParaRPr lang="tr-TR" b="1" dirty="0"/>
          </a:p>
        </p:txBody>
      </p:sp>
      <p:sp>
        <p:nvSpPr>
          <p:cNvPr id="4" name="Slayt Numarası Yer Tutucusu 3"/>
          <p:cNvSpPr>
            <a:spLocks noGrp="1"/>
          </p:cNvSpPr>
          <p:nvPr>
            <p:ph type="sldNum" sz="quarter" idx="10"/>
          </p:nvPr>
        </p:nvSpPr>
        <p:spPr/>
        <p:txBody>
          <a:bodyPr/>
          <a:lstStyle/>
          <a:p>
            <a:fld id="{9D467C38-103A-4210-892C-E61821C98E84}" type="slidenum">
              <a:rPr lang="tr-TR" smtClean="0"/>
              <a:t>10</a:t>
            </a:fld>
            <a:endParaRPr lang="tr-TR"/>
          </a:p>
        </p:txBody>
      </p:sp>
    </p:spTree>
    <p:extLst>
      <p:ext uri="{BB962C8B-B14F-4D97-AF65-F5344CB8AC3E}">
        <p14:creationId xmlns:p14="http://schemas.microsoft.com/office/powerpoint/2010/main" val="2134966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DEÜ </a:t>
            </a:r>
            <a:r>
              <a:rPr lang="tr-TR" sz="1200" kern="1200" dirty="0" err="1" smtClean="0">
                <a:solidFill>
                  <a:schemeClr val="tx1"/>
                </a:solidFill>
                <a:effectLst/>
                <a:latin typeface="+mn-lt"/>
                <a:ea typeface="+mn-ea"/>
                <a:cs typeface="+mn-cs"/>
              </a:rPr>
              <a:t>Veritabanı</a:t>
            </a:r>
            <a:r>
              <a:rPr lang="tr-TR" sz="1200" kern="1200" dirty="0" smtClean="0">
                <a:solidFill>
                  <a:schemeClr val="tx1"/>
                </a:solidFill>
                <a:effectLst/>
                <a:latin typeface="+mn-lt"/>
                <a:ea typeface="+mn-ea"/>
                <a:cs typeface="+mn-cs"/>
              </a:rPr>
              <a:t> Kullanılarak Ulaşılan Değerleme Konulu </a:t>
            </a:r>
            <a:r>
              <a:rPr lang="tr-TR" sz="1200" b="1" kern="1200" dirty="0" smtClean="0">
                <a:solidFill>
                  <a:schemeClr val="tx1"/>
                </a:solidFill>
                <a:effectLst/>
                <a:latin typeface="+mn-lt"/>
                <a:ea typeface="+mn-ea"/>
                <a:cs typeface="+mn-cs"/>
              </a:rPr>
              <a:t>148 Makalenin 72’sinde </a:t>
            </a:r>
            <a:r>
              <a:rPr lang="tr-TR" sz="1200" kern="1200" dirty="0" smtClean="0">
                <a:solidFill>
                  <a:schemeClr val="tx1"/>
                </a:solidFill>
                <a:effectLst/>
                <a:latin typeface="+mn-lt"/>
                <a:ea typeface="+mn-ea"/>
                <a:cs typeface="+mn-cs"/>
              </a:rPr>
              <a:t>tezimizde</a:t>
            </a:r>
            <a:r>
              <a:rPr lang="tr-TR" sz="1200" kern="1200" baseline="0" dirty="0" smtClean="0">
                <a:solidFill>
                  <a:schemeClr val="tx1"/>
                </a:solidFill>
                <a:effectLst/>
                <a:latin typeface="+mn-lt"/>
                <a:ea typeface="+mn-ea"/>
                <a:cs typeface="+mn-cs"/>
              </a:rPr>
              <a:t> kullanmayı planladığımız </a:t>
            </a:r>
            <a:r>
              <a:rPr lang="tr-TR" sz="1200" b="1" kern="1200" baseline="0" dirty="0" smtClean="0">
                <a:solidFill>
                  <a:schemeClr val="tx1"/>
                </a:solidFill>
                <a:effectLst/>
                <a:latin typeface="+mn-lt"/>
                <a:ea typeface="+mn-ea"/>
                <a:cs typeface="+mn-cs"/>
              </a:rPr>
              <a:t>«Koşullu Değerleme Yöntemi» </a:t>
            </a:r>
            <a:r>
              <a:rPr lang="tr-TR" sz="1200" kern="1200" baseline="0" dirty="0" smtClean="0">
                <a:solidFill>
                  <a:schemeClr val="tx1"/>
                </a:solidFill>
                <a:effectLst/>
                <a:latin typeface="+mn-lt"/>
                <a:ea typeface="+mn-ea"/>
                <a:cs typeface="+mn-cs"/>
              </a:rPr>
              <a:t>kullanılmıştır.  Koşullu değerleme yöntemi kullanılan makalelerin </a:t>
            </a:r>
            <a:r>
              <a:rPr lang="tr-TR" sz="1200" b="1" i="0" kern="1200" baseline="0" dirty="0" smtClean="0">
                <a:solidFill>
                  <a:schemeClr val="tx1"/>
                </a:solidFill>
                <a:effectLst/>
                <a:latin typeface="+mn-lt"/>
                <a:ea typeface="+mn-ea"/>
                <a:cs typeface="+mn-cs"/>
              </a:rPr>
              <a:t>%30’a yakınında (25 tanesinde) bir doğal kaynağın korunmasını amaçlayan projeler konu </a:t>
            </a:r>
            <a:r>
              <a:rPr lang="tr-TR" sz="1200" kern="1200" baseline="0" dirty="0" smtClean="0">
                <a:solidFill>
                  <a:schemeClr val="tx1"/>
                </a:solidFill>
                <a:effectLst/>
                <a:latin typeface="+mn-lt"/>
                <a:ea typeface="+mn-ea"/>
                <a:cs typeface="+mn-cs"/>
              </a:rPr>
              <a:t>alınmıştır.  </a:t>
            </a:r>
            <a:r>
              <a:rPr lang="tr-TR" sz="1200" kern="1200" dirty="0" smtClean="0">
                <a:solidFill>
                  <a:schemeClr val="tx1"/>
                </a:solidFill>
                <a:effectLst/>
                <a:latin typeface="+mn-lt"/>
                <a:ea typeface="+mn-ea"/>
                <a:cs typeface="+mn-cs"/>
              </a:rPr>
              <a:t> </a:t>
            </a:r>
            <a:endParaRPr lang="tr-TR" dirty="0"/>
          </a:p>
        </p:txBody>
      </p:sp>
      <p:sp>
        <p:nvSpPr>
          <p:cNvPr id="4" name="Slayt Numarası Yer Tutucusu 3"/>
          <p:cNvSpPr>
            <a:spLocks noGrp="1"/>
          </p:cNvSpPr>
          <p:nvPr>
            <p:ph type="sldNum" sz="quarter" idx="10"/>
          </p:nvPr>
        </p:nvSpPr>
        <p:spPr/>
        <p:txBody>
          <a:bodyPr/>
          <a:lstStyle/>
          <a:p>
            <a:fld id="{9D467C38-103A-4210-892C-E61821C98E84}" type="slidenum">
              <a:rPr lang="tr-TR" smtClean="0"/>
              <a:t>11</a:t>
            </a:fld>
            <a:endParaRPr lang="tr-TR"/>
          </a:p>
        </p:txBody>
      </p:sp>
    </p:spTree>
    <p:extLst>
      <p:ext uri="{BB962C8B-B14F-4D97-AF65-F5344CB8AC3E}">
        <p14:creationId xmlns:p14="http://schemas.microsoft.com/office/powerpoint/2010/main" val="348754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DEÜ </a:t>
            </a:r>
            <a:r>
              <a:rPr lang="tr-TR" sz="1200" kern="1200" dirty="0" err="1" smtClean="0">
                <a:solidFill>
                  <a:schemeClr val="tx1"/>
                </a:solidFill>
                <a:effectLst/>
                <a:latin typeface="+mn-lt"/>
                <a:ea typeface="+mn-ea"/>
                <a:cs typeface="+mn-cs"/>
              </a:rPr>
              <a:t>Veritabanı</a:t>
            </a:r>
            <a:r>
              <a:rPr lang="tr-TR" sz="1200" kern="1200" dirty="0" smtClean="0">
                <a:solidFill>
                  <a:schemeClr val="tx1"/>
                </a:solidFill>
                <a:effectLst/>
                <a:latin typeface="+mn-lt"/>
                <a:ea typeface="+mn-ea"/>
                <a:cs typeface="+mn-cs"/>
              </a:rPr>
              <a:t> Kullanılarak Ulaşılan Sosyal Pazarlama Konulu </a:t>
            </a:r>
            <a:r>
              <a:rPr lang="tr-TR" sz="1200" b="1" kern="1200" dirty="0" smtClean="0">
                <a:solidFill>
                  <a:schemeClr val="tx1"/>
                </a:solidFill>
                <a:effectLst/>
                <a:latin typeface="+mn-lt"/>
                <a:ea typeface="+mn-ea"/>
                <a:cs typeface="+mn-cs"/>
              </a:rPr>
              <a:t>86 Makalenin 33’ü toplum sağlığına yönelik, 16’sı doğal kaynaklara yönelik,</a:t>
            </a:r>
            <a:r>
              <a:rPr lang="tr-TR" sz="1200" b="1" kern="1200" baseline="0" dirty="0" smtClean="0">
                <a:solidFill>
                  <a:schemeClr val="tx1"/>
                </a:solidFill>
                <a:effectLst/>
                <a:latin typeface="+mn-lt"/>
                <a:ea typeface="+mn-ea"/>
                <a:cs typeface="+mn-cs"/>
              </a:rPr>
              <a:t> 13’ü toplum güvenliğine yönelik, 24’ü de sosyal pazarlama kavramının kuramsal açıklamasına yöneliktir.</a:t>
            </a:r>
            <a:r>
              <a:rPr lang="tr-TR" sz="12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kern="1200" dirty="0" smtClean="0">
              <a:solidFill>
                <a:schemeClr val="tx1"/>
              </a:solidFill>
              <a:effectLst/>
              <a:latin typeface="+mn-lt"/>
              <a:ea typeface="+mn-ea"/>
              <a:cs typeface="+mn-cs"/>
            </a:endParaRPr>
          </a:p>
          <a:p>
            <a:r>
              <a:rPr lang="en-US" sz="1200" b="0" i="0" u="none" strike="noStrike" kern="1200" baseline="0" dirty="0" err="1" smtClean="0">
                <a:solidFill>
                  <a:schemeClr val="tx1"/>
                </a:solidFill>
                <a:latin typeface="+mn-lt"/>
                <a:ea typeface="+mn-ea"/>
                <a:cs typeface="+mn-cs"/>
              </a:rPr>
              <a:t>Andreasen</a:t>
            </a:r>
            <a:r>
              <a:rPr lang="en-US" sz="1200" b="0" i="0" u="none" strike="noStrike" kern="1200" baseline="0" dirty="0" smtClean="0">
                <a:solidFill>
                  <a:schemeClr val="tx1"/>
                </a:solidFill>
                <a:latin typeface="+mn-lt"/>
                <a:ea typeface="+mn-ea"/>
                <a:cs typeface="+mn-cs"/>
              </a:rPr>
              <a:t>, A.R. (1995). </a:t>
            </a:r>
            <a:r>
              <a:rPr lang="en-US" sz="1200" b="0" i="1" u="none" strike="noStrike" kern="1200" baseline="0" dirty="0" smtClean="0">
                <a:solidFill>
                  <a:schemeClr val="tx1"/>
                </a:solidFill>
                <a:latin typeface="+mn-lt"/>
                <a:ea typeface="+mn-ea"/>
                <a:cs typeface="+mn-cs"/>
              </a:rPr>
              <a:t>Marketing Social Change: Changing Behavior to Promote Health,</a:t>
            </a:r>
          </a:p>
          <a:p>
            <a:r>
              <a:rPr lang="en-US" sz="1200" b="0" i="1" u="none" strike="noStrike" kern="1200" baseline="0" dirty="0" smtClean="0">
                <a:solidFill>
                  <a:schemeClr val="tx1"/>
                </a:solidFill>
                <a:latin typeface="+mn-lt"/>
                <a:ea typeface="+mn-ea"/>
                <a:cs typeface="+mn-cs"/>
              </a:rPr>
              <a:t>Social Development, and the Environment. </a:t>
            </a:r>
            <a:r>
              <a:rPr lang="en-US" sz="1200" b="0" i="0" u="none" strike="noStrike" kern="1200" baseline="0" dirty="0" smtClean="0">
                <a:solidFill>
                  <a:schemeClr val="tx1"/>
                </a:solidFill>
                <a:latin typeface="+mn-lt"/>
                <a:ea typeface="+mn-ea"/>
                <a:cs typeface="+mn-cs"/>
              </a:rPr>
              <a:t>San Francisco: </a:t>
            </a:r>
            <a:r>
              <a:rPr lang="en-US" sz="1200" b="0" i="0" u="none" strike="noStrike" kern="1200" baseline="0" dirty="0" err="1" smtClean="0">
                <a:solidFill>
                  <a:schemeClr val="tx1"/>
                </a:solidFill>
                <a:latin typeface="+mn-lt"/>
                <a:ea typeface="+mn-ea"/>
                <a:cs typeface="+mn-cs"/>
              </a:rPr>
              <a:t>Jossey</a:t>
            </a:r>
            <a:r>
              <a:rPr lang="en-US" sz="1200" b="0" i="0" u="none" strike="noStrike" kern="1200" baseline="0" dirty="0" smtClean="0">
                <a:solidFill>
                  <a:schemeClr val="tx1"/>
                </a:solidFill>
                <a:latin typeface="+mn-lt"/>
                <a:ea typeface="+mn-ea"/>
                <a:cs typeface="+mn-cs"/>
              </a:rPr>
              <a:t>-Bass Publishers.</a:t>
            </a:r>
          </a:p>
          <a:p>
            <a:r>
              <a:rPr lang="en-US" sz="1200" b="0" i="0" u="none" strike="noStrike" kern="1200" baseline="0" dirty="0" err="1" smtClean="0">
                <a:solidFill>
                  <a:schemeClr val="tx1"/>
                </a:solidFill>
                <a:latin typeface="+mn-lt"/>
                <a:ea typeface="+mn-ea"/>
                <a:cs typeface="+mn-cs"/>
              </a:rPr>
              <a:t>Kotler</a:t>
            </a:r>
            <a:r>
              <a:rPr lang="en-US" sz="1200" b="0" i="0" u="none" strike="noStrike" kern="1200" baseline="0" dirty="0" smtClean="0">
                <a:solidFill>
                  <a:schemeClr val="tx1"/>
                </a:solidFill>
                <a:latin typeface="+mn-lt"/>
                <a:ea typeface="+mn-ea"/>
                <a:cs typeface="+mn-cs"/>
              </a:rPr>
              <a:t>, P., Roberto, N., and Lee, N. (2002). </a:t>
            </a:r>
            <a:r>
              <a:rPr lang="en-US" sz="1200" b="0" i="1" u="none" strike="noStrike" kern="1200" baseline="0" dirty="0" smtClean="0">
                <a:solidFill>
                  <a:schemeClr val="tx1"/>
                </a:solidFill>
                <a:latin typeface="+mn-lt"/>
                <a:ea typeface="+mn-ea"/>
                <a:cs typeface="+mn-cs"/>
              </a:rPr>
              <a:t>Social Marketing: Improving the Quality of Life.</a:t>
            </a:r>
          </a:p>
          <a:p>
            <a:r>
              <a:rPr lang="en-US" sz="1200" b="0" i="0" u="none" strike="noStrike" kern="1200" baseline="0" dirty="0" smtClean="0">
                <a:solidFill>
                  <a:schemeClr val="tx1"/>
                </a:solidFill>
                <a:latin typeface="+mn-lt"/>
                <a:ea typeface="+mn-ea"/>
                <a:cs typeface="+mn-cs"/>
              </a:rPr>
              <a:t>Thousand Oaks, CA: Sage Publications.</a:t>
            </a:r>
          </a:p>
          <a:p>
            <a:r>
              <a:rPr lang="en-US" sz="1200" b="0" i="0" u="none" strike="noStrike" kern="1200" baseline="0" dirty="0" smtClean="0">
                <a:solidFill>
                  <a:schemeClr val="tx1"/>
                </a:solidFill>
                <a:latin typeface="+mn-lt"/>
                <a:ea typeface="+mn-ea"/>
                <a:cs typeface="+mn-cs"/>
              </a:rPr>
              <a:t>Siegel, M., M.D., and </a:t>
            </a:r>
            <a:r>
              <a:rPr lang="en-US" sz="1200" b="0" i="0" u="none" strike="noStrike" kern="1200" baseline="0" dirty="0" err="1" smtClean="0">
                <a:solidFill>
                  <a:schemeClr val="tx1"/>
                </a:solidFill>
                <a:latin typeface="+mn-lt"/>
                <a:ea typeface="+mn-ea"/>
                <a:cs typeface="+mn-cs"/>
              </a:rPr>
              <a:t>Doner</a:t>
            </a:r>
            <a:r>
              <a:rPr lang="en-US" sz="1200" b="0" i="0" u="none" strike="noStrike" kern="1200" baseline="0" dirty="0" smtClean="0">
                <a:solidFill>
                  <a:schemeClr val="tx1"/>
                </a:solidFill>
                <a:latin typeface="+mn-lt"/>
                <a:ea typeface="+mn-ea"/>
                <a:cs typeface="+mn-cs"/>
              </a:rPr>
              <a:t>, L. (1998). </a:t>
            </a:r>
            <a:r>
              <a:rPr lang="en-US" sz="1200" b="0" i="1" u="none" strike="noStrike" kern="1200" baseline="0" dirty="0" smtClean="0">
                <a:solidFill>
                  <a:schemeClr val="tx1"/>
                </a:solidFill>
                <a:latin typeface="+mn-lt"/>
                <a:ea typeface="+mn-ea"/>
                <a:cs typeface="+mn-cs"/>
              </a:rPr>
              <a:t>Marketing Public Health: Strategies to Promote Social</a:t>
            </a:r>
          </a:p>
          <a:p>
            <a:r>
              <a:rPr lang="tr-TR" sz="1200" b="0" i="1" u="none" strike="noStrike" kern="1200" baseline="0" dirty="0" err="1" smtClean="0">
                <a:solidFill>
                  <a:schemeClr val="tx1"/>
                </a:solidFill>
                <a:latin typeface="+mn-lt"/>
                <a:ea typeface="+mn-ea"/>
                <a:cs typeface="+mn-cs"/>
              </a:rPr>
              <a:t>Change</a:t>
            </a:r>
            <a:r>
              <a:rPr lang="tr-TR" sz="1200" b="0" i="1"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Aspen</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Publishers</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Inc</a:t>
            </a:r>
            <a:r>
              <a:rPr lang="tr-TR"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Weinrich</a:t>
            </a:r>
            <a:r>
              <a:rPr lang="en-US" sz="1200" b="0" i="0" u="none" strike="noStrike" kern="1200" baseline="0" dirty="0" smtClean="0">
                <a:solidFill>
                  <a:schemeClr val="tx1"/>
                </a:solidFill>
                <a:latin typeface="+mn-lt"/>
                <a:ea typeface="+mn-ea"/>
                <a:cs typeface="+mn-cs"/>
              </a:rPr>
              <a:t>, N.K. (1999). </a:t>
            </a:r>
            <a:r>
              <a:rPr lang="en-US" sz="1200" b="0" i="1" u="none" strike="noStrike" kern="1200" baseline="0" dirty="0" smtClean="0">
                <a:solidFill>
                  <a:schemeClr val="tx1"/>
                </a:solidFill>
                <a:latin typeface="+mn-lt"/>
                <a:ea typeface="+mn-ea"/>
                <a:cs typeface="+mn-cs"/>
              </a:rPr>
              <a:t>Hands-on Social Marketing. </a:t>
            </a:r>
            <a:r>
              <a:rPr lang="en-US" sz="1200" b="0" i="0" u="none" strike="noStrike" kern="1200" baseline="0" dirty="0" smtClean="0">
                <a:solidFill>
                  <a:schemeClr val="tx1"/>
                </a:solidFill>
                <a:latin typeface="+mn-lt"/>
                <a:ea typeface="+mn-ea"/>
                <a:cs typeface="+mn-cs"/>
              </a:rPr>
              <a:t>Thousand Oaks, CA: Sage Publications</a:t>
            </a:r>
            <a:endParaRPr lang="tr-TR" dirty="0"/>
          </a:p>
        </p:txBody>
      </p:sp>
      <p:sp>
        <p:nvSpPr>
          <p:cNvPr id="4" name="Slayt Numarası Yer Tutucusu 3"/>
          <p:cNvSpPr>
            <a:spLocks noGrp="1"/>
          </p:cNvSpPr>
          <p:nvPr>
            <p:ph type="sldNum" sz="quarter" idx="10"/>
          </p:nvPr>
        </p:nvSpPr>
        <p:spPr/>
        <p:txBody>
          <a:bodyPr/>
          <a:lstStyle/>
          <a:p>
            <a:fld id="{9D467C38-103A-4210-892C-E61821C98E84}" type="slidenum">
              <a:rPr lang="tr-TR" smtClean="0"/>
              <a:t>12</a:t>
            </a:fld>
            <a:endParaRPr lang="tr-TR"/>
          </a:p>
        </p:txBody>
      </p:sp>
    </p:spTree>
    <p:extLst>
      <p:ext uri="{BB962C8B-B14F-4D97-AF65-F5344CB8AC3E}">
        <p14:creationId xmlns:p14="http://schemas.microsoft.com/office/powerpoint/2010/main" val="646930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Kıyı alanlarında</a:t>
            </a:r>
            <a:r>
              <a:rPr lang="tr-TR" sz="1200" kern="1200" dirty="0" smtClean="0">
                <a:solidFill>
                  <a:schemeClr val="tx1"/>
                </a:solidFill>
                <a:effectLst/>
                <a:latin typeface="+mn-lt"/>
                <a:ea typeface="+mn-ea"/>
                <a:cs typeface="+mn-cs"/>
              </a:rPr>
              <a:t>, kıyı kullanıcılarının yararlanma şekilleri </a:t>
            </a:r>
            <a:r>
              <a:rPr lang="tr-TR" sz="1200" kern="1200" dirty="0" err="1" smtClean="0">
                <a:solidFill>
                  <a:schemeClr val="tx1"/>
                </a:solidFill>
                <a:effectLst/>
                <a:latin typeface="+mn-lt"/>
                <a:ea typeface="+mn-ea"/>
                <a:cs typeface="+mn-cs"/>
              </a:rPr>
              <a:t>gözönüne</a:t>
            </a:r>
            <a:r>
              <a:rPr lang="tr-TR" sz="1200" kern="1200" dirty="0" smtClean="0">
                <a:solidFill>
                  <a:schemeClr val="tx1"/>
                </a:solidFill>
                <a:effectLst/>
                <a:latin typeface="+mn-lt"/>
                <a:ea typeface="+mn-ea"/>
                <a:cs typeface="+mn-cs"/>
              </a:rPr>
              <a:t> alındığında </a:t>
            </a:r>
            <a:r>
              <a:rPr lang="tr-TR" sz="1200" b="1" kern="1200" dirty="0" smtClean="0">
                <a:solidFill>
                  <a:schemeClr val="tx1"/>
                </a:solidFill>
                <a:effectLst/>
                <a:latin typeface="+mn-lt"/>
                <a:ea typeface="+mn-ea"/>
                <a:cs typeface="+mn-cs"/>
              </a:rPr>
              <a:t>iki ana kullanım şekli söz konusudur</a:t>
            </a:r>
            <a:r>
              <a:rPr lang="tr-TR" sz="1200" kern="1200" dirty="0" smtClean="0">
                <a:solidFill>
                  <a:schemeClr val="tx1"/>
                </a:solidFill>
                <a:effectLst/>
                <a:latin typeface="+mn-lt"/>
                <a:ea typeface="+mn-ea"/>
                <a:cs typeface="+mn-cs"/>
              </a:rPr>
              <a:t>. Bunlar;  </a:t>
            </a:r>
            <a:r>
              <a:rPr lang="tr-TR" sz="1200" b="1" kern="1200" dirty="0" smtClean="0">
                <a:solidFill>
                  <a:schemeClr val="tx1"/>
                </a:solidFill>
                <a:effectLst/>
                <a:latin typeface="+mn-lt"/>
                <a:ea typeface="+mn-ea"/>
                <a:cs typeface="+mn-cs"/>
              </a:rPr>
              <a:t>endüstriyel amaçlı kullanım ve dinlence amaçlı kullanımdır. </a:t>
            </a:r>
            <a:r>
              <a:rPr lang="tr-TR" sz="1200" kern="1200" dirty="0" smtClean="0">
                <a:solidFill>
                  <a:schemeClr val="tx1"/>
                </a:solidFill>
                <a:effectLst/>
                <a:latin typeface="+mn-lt"/>
                <a:ea typeface="+mn-ea"/>
                <a:cs typeface="+mn-cs"/>
              </a:rPr>
              <a:t>Yapılan değerlendirmeler sonucunda, </a:t>
            </a:r>
            <a:r>
              <a:rPr lang="tr-TR" sz="1200" b="1" kern="1200" dirty="0" smtClean="0">
                <a:solidFill>
                  <a:schemeClr val="tx1"/>
                </a:solidFill>
                <a:effectLst/>
                <a:latin typeface="+mn-lt"/>
                <a:ea typeface="+mn-ea"/>
                <a:cs typeface="+mn-cs"/>
              </a:rPr>
              <a:t>söz konusu endüstriyel amaçlı kullanımın yük limanları, yolcu limanları, yat limanları, tersaneler ve deniz turizmi tesislerince</a:t>
            </a:r>
            <a:r>
              <a:rPr lang="tr-TR" sz="1200" b="1" kern="1200" baseline="0" dirty="0" smtClean="0">
                <a:solidFill>
                  <a:schemeClr val="tx1"/>
                </a:solidFill>
                <a:effectLst/>
                <a:latin typeface="+mn-lt"/>
                <a:ea typeface="+mn-ea"/>
                <a:cs typeface="+mn-cs"/>
              </a:rPr>
              <a:t> gerçekleştirildiği </a:t>
            </a:r>
            <a:r>
              <a:rPr lang="tr-TR" sz="1200" b="1" kern="1200" dirty="0" smtClean="0">
                <a:solidFill>
                  <a:schemeClr val="tx1"/>
                </a:solidFill>
                <a:effectLst/>
                <a:latin typeface="+mn-lt"/>
                <a:ea typeface="+mn-ea"/>
                <a:cs typeface="+mn-cs"/>
              </a:rPr>
              <a:t>görülmüştür.</a:t>
            </a:r>
            <a:r>
              <a:rPr lang="tr-TR" sz="1200" kern="1200" dirty="0" smtClean="0">
                <a:solidFill>
                  <a:schemeClr val="tx1"/>
                </a:solidFill>
                <a:effectLst/>
                <a:latin typeface="+mn-lt"/>
                <a:ea typeface="+mn-ea"/>
                <a:cs typeface="+mn-cs"/>
              </a:rPr>
              <a:t> </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Modelde bir kıyı alanının değerlemesi yapılırken </a:t>
            </a:r>
            <a:r>
              <a:rPr lang="tr-TR" sz="1200" b="1" kern="1200" dirty="0" smtClean="0">
                <a:solidFill>
                  <a:schemeClr val="tx1"/>
                </a:solidFill>
                <a:effectLst/>
                <a:latin typeface="+mn-lt"/>
                <a:ea typeface="+mn-ea"/>
                <a:cs typeface="+mn-cs"/>
              </a:rPr>
              <a:t>sosyal sorumluluğu</a:t>
            </a:r>
            <a:r>
              <a:rPr lang="tr-TR" sz="1200" b="1" kern="1200" baseline="0" dirty="0" smtClean="0">
                <a:solidFill>
                  <a:schemeClr val="tx1"/>
                </a:solidFill>
                <a:effectLst/>
                <a:latin typeface="+mn-lt"/>
                <a:ea typeface="+mn-ea"/>
                <a:cs typeface="+mn-cs"/>
              </a:rPr>
              <a:t> gözeterek </a:t>
            </a:r>
            <a:r>
              <a:rPr lang="tr-TR" sz="1200" b="1" kern="1200" dirty="0" smtClean="0">
                <a:solidFill>
                  <a:schemeClr val="tx1"/>
                </a:solidFill>
                <a:effectLst/>
                <a:latin typeface="+mn-lt"/>
                <a:ea typeface="+mn-ea"/>
                <a:cs typeface="+mn-cs"/>
              </a:rPr>
              <a:t>hareket etmesi beklenen denizcilik endüstrisi faaliyet kolları, devlet, kamu ve özel sektör yatırımları  değerlemeyi etkileyen / değerlemeden  etkilenen ayrı birer faktör olarak ele alınmakta, kıyı kullanıcılarının kullanım türleri de değerlemeye ve sosyal sorumluluk unsurlarına etki eden ana unsurlardan biri olarak ele alınmaktadır.</a:t>
            </a:r>
          </a:p>
          <a:p>
            <a:endParaRPr lang="tr-TR" sz="1200" b="1"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Araştırma modelinde, kıyı alanlarının denizcilik endüstrisi faaliyet kollarınca </a:t>
            </a:r>
            <a:r>
              <a:rPr lang="tr-TR" sz="1200" b="1" kern="1200" dirty="0" smtClean="0">
                <a:solidFill>
                  <a:schemeClr val="tx1"/>
                </a:solidFill>
                <a:effectLst/>
                <a:latin typeface="+mn-lt"/>
                <a:ea typeface="+mn-ea"/>
                <a:cs typeface="+mn-cs"/>
              </a:rPr>
              <a:t>ne şekilde kullanıldığı</a:t>
            </a:r>
            <a:r>
              <a:rPr lang="tr-TR" sz="1200" kern="1200" dirty="0" smtClean="0">
                <a:solidFill>
                  <a:schemeClr val="tx1"/>
                </a:solidFill>
                <a:effectLst/>
                <a:latin typeface="+mn-lt"/>
                <a:ea typeface="+mn-ea"/>
                <a:cs typeface="+mn-cs"/>
              </a:rPr>
              <a:t>, kıyı alanının bu kullanımdan kaynaklanan </a:t>
            </a:r>
            <a:r>
              <a:rPr lang="tr-TR" sz="1200" b="1" kern="1200" dirty="0" smtClean="0">
                <a:solidFill>
                  <a:schemeClr val="tx1"/>
                </a:solidFill>
                <a:effectLst/>
                <a:latin typeface="+mn-lt"/>
                <a:ea typeface="+mn-ea"/>
                <a:cs typeface="+mn-cs"/>
              </a:rPr>
              <a:t>değer kaybı / değer kazanımı yaşayıp yaşamadığı</a:t>
            </a:r>
            <a:r>
              <a:rPr lang="tr-TR" sz="1200" kern="120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dinlence ve diğer</a:t>
            </a:r>
            <a:r>
              <a:rPr lang="tr-TR" sz="1200" b="1" kern="1200" baseline="0" dirty="0" smtClean="0">
                <a:solidFill>
                  <a:schemeClr val="tx1"/>
                </a:solidFill>
                <a:effectLst/>
                <a:latin typeface="+mn-lt"/>
                <a:ea typeface="+mn-ea"/>
                <a:cs typeface="+mn-cs"/>
              </a:rPr>
              <a:t> endüstrilerin kullanımlarının </a:t>
            </a:r>
            <a:r>
              <a:rPr lang="tr-TR" sz="1200" b="1" kern="1200" dirty="0" smtClean="0">
                <a:solidFill>
                  <a:schemeClr val="tx1"/>
                </a:solidFill>
                <a:effectLst/>
                <a:latin typeface="+mn-lt"/>
                <a:ea typeface="+mn-ea"/>
                <a:cs typeface="+mn-cs"/>
              </a:rPr>
              <a:t>bu değer  değişiminden nasıl ve ne derece etkilendiği</a:t>
            </a:r>
            <a:r>
              <a:rPr lang="tr-TR" sz="1200" kern="120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denizcilik endüstrisince gerçekleştirilecek yatırımların planlanma aşamalarında sosyal sorumluluk bilinciyle hareket edilip edilmediği </a:t>
            </a:r>
            <a:r>
              <a:rPr lang="tr-TR" sz="1200" kern="1200" dirty="0" smtClean="0">
                <a:solidFill>
                  <a:schemeClr val="tx1"/>
                </a:solidFill>
                <a:effectLst/>
                <a:latin typeface="+mn-lt"/>
                <a:ea typeface="+mn-ea"/>
                <a:cs typeface="+mn-cs"/>
              </a:rPr>
              <a:t>ve </a:t>
            </a:r>
            <a:r>
              <a:rPr lang="tr-TR" sz="1200" b="1" kern="1200" dirty="0" smtClean="0">
                <a:solidFill>
                  <a:schemeClr val="tx1"/>
                </a:solidFill>
                <a:effectLst/>
                <a:latin typeface="+mn-lt"/>
                <a:ea typeface="+mn-ea"/>
                <a:cs typeface="+mn-cs"/>
              </a:rPr>
              <a:t>devletin (idarenin) planlama aşamalarında kıyı kullanıcılarının görüşlerini ne derece dikkate aldığı </a:t>
            </a:r>
            <a:r>
              <a:rPr lang="tr-TR" sz="1200" kern="1200" dirty="0" smtClean="0">
                <a:solidFill>
                  <a:schemeClr val="tx1"/>
                </a:solidFill>
                <a:effectLst/>
                <a:latin typeface="+mn-lt"/>
                <a:ea typeface="+mn-ea"/>
                <a:cs typeface="+mn-cs"/>
              </a:rPr>
              <a:t>temel sorular olarak karşımıza çıkmaktadır. Sosyal Sorumluluk Pazarlaması ve Değerleme başlıkları altında, özellikle </a:t>
            </a:r>
            <a:r>
              <a:rPr lang="tr-TR" sz="1200" b="1" kern="1200" dirty="0" smtClean="0">
                <a:solidFill>
                  <a:schemeClr val="tx1"/>
                </a:solidFill>
                <a:effectLst/>
                <a:latin typeface="+mn-lt"/>
                <a:ea typeface="+mn-ea"/>
                <a:cs typeface="+mn-cs"/>
              </a:rPr>
              <a:t>yerleşik halk ve ziyaretçilerin</a:t>
            </a:r>
            <a:r>
              <a:rPr lang="tr-TR" sz="1200" kern="1200" dirty="0" smtClean="0">
                <a:solidFill>
                  <a:schemeClr val="tx1"/>
                </a:solidFill>
                <a:effectLst/>
                <a:latin typeface="+mn-lt"/>
                <a:ea typeface="+mn-ea"/>
                <a:cs typeface="+mn-cs"/>
              </a:rPr>
              <a:t>, kıyı alanında gerçekleşecek olan bir denizcilik endüstrisi yatırımı için </a:t>
            </a:r>
            <a:r>
              <a:rPr lang="tr-TR" sz="1200" b="1" kern="1200" dirty="0" smtClean="0">
                <a:solidFill>
                  <a:schemeClr val="tx1"/>
                </a:solidFill>
                <a:effectLst/>
                <a:latin typeface="+mn-lt"/>
                <a:ea typeface="+mn-ea"/>
                <a:cs typeface="+mn-cs"/>
              </a:rPr>
              <a:t>fikir beyan edebilmeleri</a:t>
            </a:r>
            <a:r>
              <a:rPr lang="tr-TR" sz="1200" kern="1200" dirty="0" smtClean="0">
                <a:solidFill>
                  <a:schemeClr val="tx1"/>
                </a:solidFill>
                <a:effectLst/>
                <a:latin typeface="+mn-lt"/>
                <a:ea typeface="+mn-ea"/>
                <a:cs typeface="+mn-cs"/>
              </a:rPr>
              <a:t>, bunun da ötesinde </a:t>
            </a:r>
            <a:r>
              <a:rPr lang="tr-TR" sz="1200" b="1" kern="1200" dirty="0" smtClean="0">
                <a:solidFill>
                  <a:schemeClr val="tx1"/>
                </a:solidFill>
                <a:effectLst/>
                <a:latin typeface="+mn-lt"/>
                <a:ea typeface="+mn-ea"/>
                <a:cs typeface="+mn-cs"/>
              </a:rPr>
              <a:t>o kıyı alanına sosyal bir değer biçebilmeleri tartışılacaktır</a:t>
            </a:r>
            <a:r>
              <a:rPr lang="tr-TR" sz="1200" kern="1200" dirty="0" smtClean="0">
                <a:solidFill>
                  <a:schemeClr val="tx1"/>
                </a:solidFill>
                <a:effectLst/>
                <a:latin typeface="+mn-lt"/>
                <a:ea typeface="+mn-ea"/>
                <a:cs typeface="+mn-cs"/>
              </a:rPr>
              <a:t>. Biçilen bu değer mukabilinde idarenin, yatırımcı işletmelere ilgili sosyal pazarlama araçlarını kullanmalarını zorunlu kılabilmesi de yine bu başlıklar dahilinde tartışılacaktır.   </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Denizcilik endüstrisinin faaliyet kollarının tesisleri olarak; limanlar (tüm alt ve üst yapı bileşenleri ile),</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terminaller, yanaşma iskeleleri, yat limanları, </a:t>
            </a:r>
            <a:r>
              <a:rPr lang="tr-TR" sz="1200" kern="1200" dirty="0" err="1" smtClean="0">
                <a:solidFill>
                  <a:schemeClr val="tx1"/>
                </a:solidFill>
                <a:effectLst/>
                <a:latin typeface="+mn-lt"/>
                <a:ea typeface="+mn-ea"/>
                <a:cs typeface="+mn-cs"/>
              </a:rPr>
              <a:t>kruvaziyer</a:t>
            </a:r>
            <a:r>
              <a:rPr lang="tr-TR" sz="1200" kern="1200" dirty="0" smtClean="0">
                <a:solidFill>
                  <a:schemeClr val="tx1"/>
                </a:solidFill>
                <a:effectLst/>
                <a:latin typeface="+mn-lt"/>
                <a:ea typeface="+mn-ea"/>
                <a:cs typeface="+mn-cs"/>
              </a:rPr>
              <a:t> turizme hizmet veren yolcu limanları, deniz turizmi tesisleri, tersaneler, gemi söküm alanları kıyı alanlarında yer alırlar ve bu alanların </a:t>
            </a:r>
            <a:r>
              <a:rPr lang="tr-TR" sz="1200" b="1" i="1" kern="1200" dirty="0" smtClean="0">
                <a:solidFill>
                  <a:schemeClr val="tx1"/>
                </a:solidFill>
                <a:effectLst/>
                <a:latin typeface="+mn-lt"/>
                <a:ea typeface="+mn-ea"/>
                <a:cs typeface="+mn-cs"/>
              </a:rPr>
              <a:t>“</a:t>
            </a:r>
            <a:r>
              <a:rPr lang="tr-TR" sz="1200" b="1" i="1" u="sng" kern="1200" dirty="0" smtClean="0">
                <a:solidFill>
                  <a:schemeClr val="tx1"/>
                </a:solidFill>
                <a:effectLst/>
                <a:latin typeface="+mn-lt"/>
                <a:ea typeface="+mn-ea"/>
                <a:cs typeface="+mn-cs"/>
              </a:rPr>
              <a:t>ortak</a:t>
            </a:r>
            <a:r>
              <a:rPr lang="tr-TR" sz="1200" b="1" i="1" kern="1200" dirty="0" smtClean="0">
                <a:solidFill>
                  <a:schemeClr val="tx1"/>
                </a:solidFill>
                <a:effectLst/>
                <a:latin typeface="+mn-lt"/>
                <a:ea typeface="+mn-ea"/>
                <a:cs typeface="+mn-cs"/>
              </a:rPr>
              <a:t>”</a:t>
            </a:r>
            <a:r>
              <a:rPr lang="tr-TR" sz="1200" kern="1200" dirty="0" smtClean="0">
                <a:solidFill>
                  <a:schemeClr val="tx1"/>
                </a:solidFill>
                <a:effectLst/>
                <a:latin typeface="+mn-lt"/>
                <a:ea typeface="+mn-ea"/>
                <a:cs typeface="+mn-cs"/>
              </a:rPr>
              <a:t> kullanım alanı olma özelliğini </a:t>
            </a:r>
            <a:r>
              <a:rPr lang="tr-TR" sz="1200" i="1" kern="1200" dirty="0" smtClean="0">
                <a:solidFill>
                  <a:schemeClr val="tx1"/>
                </a:solidFill>
                <a:effectLst/>
                <a:latin typeface="+mn-lt"/>
                <a:ea typeface="+mn-ea"/>
                <a:cs typeface="+mn-cs"/>
              </a:rPr>
              <a:t>“</a:t>
            </a:r>
            <a:r>
              <a:rPr lang="tr-TR" sz="1200" b="1" i="1" u="sng" kern="1200" dirty="0" smtClean="0">
                <a:solidFill>
                  <a:schemeClr val="tx1"/>
                </a:solidFill>
                <a:effectLst/>
                <a:latin typeface="+mn-lt"/>
                <a:ea typeface="+mn-ea"/>
                <a:cs typeface="+mn-cs"/>
              </a:rPr>
              <a:t>kamu yararı</a:t>
            </a:r>
            <a:r>
              <a:rPr lang="tr-TR" sz="1200" i="1"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başlığı altında birleştirirler. Ortada bulunan kamu yararı ise bu alanların kullanımından doğan </a:t>
            </a:r>
            <a:r>
              <a:rPr lang="tr-TR" sz="1200" i="1" kern="1200" dirty="0" smtClean="0">
                <a:solidFill>
                  <a:schemeClr val="tx1"/>
                </a:solidFill>
                <a:effectLst/>
                <a:latin typeface="+mn-lt"/>
                <a:ea typeface="+mn-ea"/>
                <a:cs typeface="+mn-cs"/>
              </a:rPr>
              <a:t>“</a:t>
            </a:r>
            <a:r>
              <a:rPr lang="tr-TR" sz="1200" b="1" i="1" u="sng" kern="1200" dirty="0" smtClean="0">
                <a:solidFill>
                  <a:schemeClr val="tx1"/>
                </a:solidFill>
                <a:effectLst/>
                <a:latin typeface="+mn-lt"/>
                <a:ea typeface="+mn-ea"/>
                <a:cs typeface="+mn-cs"/>
              </a:rPr>
              <a:t>ekonomik </a:t>
            </a:r>
            <a:r>
              <a:rPr lang="tr-TR" sz="1200" b="1" i="1" u="sng" kern="1200" dirty="0" err="1" smtClean="0">
                <a:solidFill>
                  <a:schemeClr val="tx1"/>
                </a:solidFill>
                <a:effectLst/>
                <a:latin typeface="+mn-lt"/>
                <a:ea typeface="+mn-ea"/>
                <a:cs typeface="+mn-cs"/>
              </a:rPr>
              <a:t>fayda</a:t>
            </a:r>
            <a:r>
              <a:rPr lang="tr-TR" sz="1200" i="1" kern="1200" dirty="0" err="1" smtClean="0">
                <a:solidFill>
                  <a:schemeClr val="tx1"/>
                </a:solidFill>
                <a:effectLst/>
                <a:latin typeface="+mn-lt"/>
                <a:ea typeface="+mn-ea"/>
                <a:cs typeface="+mn-cs"/>
              </a:rPr>
              <a:t>”</a:t>
            </a:r>
            <a:r>
              <a:rPr lang="tr-TR" sz="1200" kern="1200" dirty="0" err="1" smtClean="0">
                <a:solidFill>
                  <a:schemeClr val="tx1"/>
                </a:solidFill>
                <a:effectLst/>
                <a:latin typeface="+mn-lt"/>
                <a:ea typeface="+mn-ea"/>
                <a:cs typeface="+mn-cs"/>
              </a:rPr>
              <a:t>dır</a:t>
            </a:r>
            <a:r>
              <a:rPr lang="tr-TR" sz="1200" kern="1200" dirty="0" smtClean="0">
                <a:solidFill>
                  <a:schemeClr val="tx1"/>
                </a:solidFill>
                <a:effectLst/>
                <a:latin typeface="+mn-lt"/>
                <a:ea typeface="+mn-ea"/>
                <a:cs typeface="+mn-cs"/>
              </a:rPr>
              <a:t>.</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Yaratılan ekonomik faydanın </a:t>
            </a:r>
            <a:r>
              <a:rPr lang="tr-TR" sz="1200" b="1" kern="1200" dirty="0" smtClean="0">
                <a:solidFill>
                  <a:schemeClr val="tx1"/>
                </a:solidFill>
                <a:effectLst/>
                <a:latin typeface="+mn-lt"/>
                <a:ea typeface="+mn-ea"/>
                <a:cs typeface="+mn-cs"/>
              </a:rPr>
              <a:t>“ortak”</a:t>
            </a:r>
            <a:r>
              <a:rPr lang="tr-TR" sz="1200" kern="1200" dirty="0" smtClean="0">
                <a:solidFill>
                  <a:schemeClr val="tx1"/>
                </a:solidFill>
                <a:effectLst/>
                <a:latin typeface="+mn-lt"/>
                <a:ea typeface="+mn-ea"/>
                <a:cs typeface="+mn-cs"/>
              </a:rPr>
              <a:t> olma özelliği, daha karmaşık süreçlerin analizi neticesinde oluşabilecektir. Tesisten elde edilen karın vergilendirmesi,  yarattığı doğrudan ve dolaylı istihdamın ölçülmesi, ulusal ekonomiye katkısının belirlenmesi gibi unsurların açığa çıkarılması durumunda yaratılan ekonomik faydanın ortaklığı sorgulanabilecek bir nitelik kazanabilecektir.</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Ancak, sosyal paydaş (yerel halkın, potansiyel ziyaretçilerin, tesisin mevcut veya potansiyel kullanıcılarının) görüşlerinin, yatırımın üzerinde yer aldığı kıyı alanına </a:t>
            </a:r>
            <a:r>
              <a:rPr lang="tr-TR" sz="1200" b="1" i="1" u="sng" kern="1200" dirty="0" smtClean="0">
                <a:solidFill>
                  <a:schemeClr val="tx1"/>
                </a:solidFill>
                <a:effectLst/>
                <a:latin typeface="+mn-lt"/>
                <a:ea typeface="+mn-ea"/>
                <a:cs typeface="+mn-cs"/>
              </a:rPr>
              <a:t>kattığı ya da ondan eksilttiği</a:t>
            </a:r>
            <a:r>
              <a:rPr lang="tr-TR" sz="1200" kern="1200" dirty="0" smtClean="0">
                <a:solidFill>
                  <a:schemeClr val="tx1"/>
                </a:solidFill>
                <a:effectLst/>
                <a:latin typeface="+mn-lt"/>
                <a:ea typeface="+mn-ea"/>
                <a:cs typeface="+mn-cs"/>
              </a:rPr>
              <a:t> değerin hesaplanmasında göz önüne alınması ve odak konumunda tutulması ile kıyı alanının ortak alan olma payesi perçinlenecektir. Yatırımın az</a:t>
            </a:r>
            <a:r>
              <a:rPr lang="tr-TR" sz="1200" kern="1200" baseline="0" dirty="0" smtClean="0">
                <a:solidFill>
                  <a:schemeClr val="tx1"/>
                </a:solidFill>
                <a:effectLst/>
                <a:latin typeface="+mn-lt"/>
                <a:ea typeface="+mn-ea"/>
                <a:cs typeface="+mn-cs"/>
              </a:rPr>
              <a:t> önce</a:t>
            </a:r>
            <a:r>
              <a:rPr lang="tr-TR" sz="1200" kern="1200" dirty="0" smtClean="0">
                <a:solidFill>
                  <a:schemeClr val="tx1"/>
                </a:solidFill>
                <a:effectLst/>
                <a:latin typeface="+mn-lt"/>
                <a:ea typeface="+mn-ea"/>
                <a:cs typeface="+mn-cs"/>
              </a:rPr>
              <a:t> sayılan ekonomik faydalarının ölçümlenmesinin yanında, </a:t>
            </a:r>
            <a:r>
              <a:rPr lang="tr-TR" sz="1200" b="1" i="1" u="sng" kern="1200" dirty="0" smtClean="0">
                <a:solidFill>
                  <a:schemeClr val="tx1"/>
                </a:solidFill>
                <a:effectLst/>
                <a:latin typeface="+mn-lt"/>
                <a:ea typeface="+mn-ea"/>
                <a:cs typeface="+mn-cs"/>
              </a:rPr>
              <a:t>parasal olarak ifade edilen sosyal değerinin belirlenmesinin</a:t>
            </a:r>
            <a:r>
              <a:rPr lang="tr-TR" sz="1200" kern="1200" dirty="0" smtClean="0">
                <a:solidFill>
                  <a:schemeClr val="tx1"/>
                </a:solidFill>
                <a:effectLst/>
                <a:latin typeface="+mn-lt"/>
                <a:ea typeface="+mn-ea"/>
                <a:cs typeface="+mn-cs"/>
              </a:rPr>
              <a:t>, hem sosyal paydaşları hem de potansiyel yatırımcıları kıyı alanının ortaklığı noktasında hemfikir olmada birleştireceği açıktır. </a:t>
            </a:r>
          </a:p>
          <a:p>
            <a:r>
              <a:rPr lang="tr-TR" sz="1200" kern="1200" dirty="0" smtClean="0">
                <a:solidFill>
                  <a:schemeClr val="tx1"/>
                </a:solidFill>
                <a:effectLst/>
                <a:latin typeface="+mn-lt"/>
                <a:ea typeface="+mn-ea"/>
                <a:cs typeface="+mn-cs"/>
              </a:rPr>
              <a:t> </a:t>
            </a:r>
          </a:p>
          <a:p>
            <a:endParaRPr lang="tr-TR" dirty="0"/>
          </a:p>
        </p:txBody>
      </p:sp>
      <p:sp>
        <p:nvSpPr>
          <p:cNvPr id="4" name="Slayt Numarası Yer Tutucusu 3"/>
          <p:cNvSpPr>
            <a:spLocks noGrp="1"/>
          </p:cNvSpPr>
          <p:nvPr>
            <p:ph type="sldNum" sz="quarter" idx="10"/>
          </p:nvPr>
        </p:nvSpPr>
        <p:spPr/>
        <p:txBody>
          <a:bodyPr/>
          <a:lstStyle/>
          <a:p>
            <a:fld id="{9D467C38-103A-4210-892C-E61821C98E84}" type="slidenum">
              <a:rPr lang="tr-TR" smtClean="0"/>
              <a:t>13</a:t>
            </a:fld>
            <a:endParaRPr lang="tr-TR"/>
          </a:p>
        </p:txBody>
      </p:sp>
    </p:spTree>
    <p:extLst>
      <p:ext uri="{BB962C8B-B14F-4D97-AF65-F5344CB8AC3E}">
        <p14:creationId xmlns:p14="http://schemas.microsoft.com/office/powerpoint/2010/main" val="4009604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Bu araştırma, </a:t>
            </a:r>
            <a:r>
              <a:rPr lang="tr-TR" sz="1200" b="1" kern="1200" dirty="0" smtClean="0">
                <a:solidFill>
                  <a:schemeClr val="tx1"/>
                </a:solidFill>
                <a:effectLst/>
                <a:latin typeface="+mn-lt"/>
                <a:ea typeface="+mn-ea"/>
                <a:cs typeface="+mn-cs"/>
              </a:rPr>
              <a:t>doğası gereği kıyılarda hizmet veren denizcilik endüstrisi faaliyet kollarının, yatırımlarını gerçekleştirecekleri kıyı alanının parasal değerini sosyal sorumluluk yaklaşımı gözeterek ortaya koymalarını sağlamaya ve bunun yöntemlerini ortaya çıkarmaya (belirlemeye) yöneliktir</a:t>
            </a:r>
            <a:r>
              <a:rPr lang="tr-TR"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effectLst/>
                <a:latin typeface="+mn-lt"/>
                <a:ea typeface="+mn-ea"/>
                <a:cs typeface="+mn-cs"/>
              </a:rPr>
              <a:t>Bu çalışma ile, denizcilik sektörü için rekabetçi bir yatırım alanı olan kıyı alanlarının değerleme unsurları, sosyal sorumluluk </a:t>
            </a:r>
            <a:r>
              <a:rPr lang="tr-TR" sz="1200" b="1" kern="1200" dirty="0" err="1" smtClean="0">
                <a:solidFill>
                  <a:schemeClr val="tx1"/>
                </a:solidFill>
                <a:effectLst/>
                <a:latin typeface="+mn-lt"/>
                <a:ea typeface="+mn-ea"/>
                <a:cs typeface="+mn-cs"/>
              </a:rPr>
              <a:t>saiki</a:t>
            </a:r>
            <a:r>
              <a:rPr lang="tr-TR" sz="1200" b="1" kern="1200" dirty="0" smtClean="0">
                <a:solidFill>
                  <a:schemeClr val="tx1"/>
                </a:solidFill>
                <a:effectLst/>
                <a:latin typeface="+mn-lt"/>
                <a:ea typeface="+mn-ea"/>
                <a:cs typeface="+mn-cs"/>
              </a:rPr>
              <a:t> ile koşut olarak belirlenecek ve buralarda gerçekleşecek olan yatırımların karar verme süreçlerinde sosyal paydaşların daha etkin rol alması sağlanacaktır.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Bu yönelim özelinde </a:t>
            </a:r>
            <a:r>
              <a:rPr lang="tr-TR" sz="1200" b="1" kern="1200" dirty="0" smtClean="0">
                <a:solidFill>
                  <a:schemeClr val="tx1"/>
                </a:solidFill>
                <a:effectLst/>
                <a:latin typeface="+mn-lt"/>
                <a:ea typeface="+mn-ea"/>
                <a:cs typeface="+mn-cs"/>
              </a:rPr>
              <a:t>parasal bir değer sonucu veren ve pazar yönlü olmayan</a:t>
            </a:r>
            <a:r>
              <a:rPr lang="tr-TR" sz="1200" kern="120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“Koşullu Değerleme </a:t>
            </a:r>
            <a:r>
              <a:rPr lang="tr-TR" sz="1200" b="1" kern="1200" dirty="0" err="1" smtClean="0">
                <a:solidFill>
                  <a:schemeClr val="tx1"/>
                </a:solidFill>
                <a:effectLst/>
                <a:latin typeface="+mn-lt"/>
                <a:ea typeface="+mn-ea"/>
                <a:cs typeface="+mn-cs"/>
              </a:rPr>
              <a:t>Yöntemi”nin</a:t>
            </a:r>
            <a:r>
              <a:rPr lang="tr-TR" sz="1200" kern="1200" dirty="0" smtClean="0">
                <a:solidFill>
                  <a:schemeClr val="tx1"/>
                </a:solidFill>
                <a:effectLst/>
                <a:latin typeface="+mn-lt"/>
                <a:ea typeface="+mn-ea"/>
                <a:cs typeface="+mn-cs"/>
              </a:rPr>
              <a:t>, sınırlı bir kıyı alanı üzerinde az önce zikredilen amaca hizmet eden uygulamaları gerçekleştirilecektir.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effectLst/>
                <a:latin typeface="+mn-lt"/>
                <a:ea typeface="+mn-ea"/>
                <a:cs typeface="+mn-cs"/>
              </a:rPr>
              <a:t>Koşullu Değerlendirme Yöntemi</a:t>
            </a:r>
            <a:r>
              <a:rPr lang="tr-TR" sz="1200" kern="1200" dirty="0" smtClean="0">
                <a:solidFill>
                  <a:schemeClr val="tx1"/>
                </a:solidFill>
                <a:effectLst/>
                <a:latin typeface="+mn-lt"/>
                <a:ea typeface="+mn-ea"/>
                <a:cs typeface="+mn-cs"/>
              </a:rPr>
              <a:t>, esas olarak insanlara belirli bir fayda için ne kadar ödeyebileceklerinin (</a:t>
            </a:r>
            <a:r>
              <a:rPr lang="tr-TR" sz="1200" kern="1200" dirty="0" err="1" smtClean="0">
                <a:solidFill>
                  <a:schemeClr val="tx1"/>
                </a:solidFill>
                <a:effectLst/>
                <a:latin typeface="+mn-lt"/>
                <a:ea typeface="+mn-ea"/>
                <a:cs typeface="+mn-cs"/>
              </a:rPr>
              <a:t>Willingness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To</a:t>
            </a:r>
            <a:r>
              <a:rPr lang="tr-TR" sz="1200" kern="1200" dirty="0" smtClean="0">
                <a:solidFill>
                  <a:schemeClr val="tx1"/>
                </a:solidFill>
                <a:effectLst/>
                <a:latin typeface="+mn-lt"/>
                <a:ea typeface="+mn-ea"/>
                <a:cs typeface="+mn-cs"/>
              </a:rPr>
              <a:t> Pay-WTP) veya belirli bir masrafa katılma yoluyla ne kadarlık bir miktarı ödemeyi kabul edebileceklerinin (</a:t>
            </a:r>
            <a:r>
              <a:rPr lang="tr-TR" sz="1200" kern="1200" dirty="0" err="1" smtClean="0">
                <a:solidFill>
                  <a:schemeClr val="tx1"/>
                </a:solidFill>
                <a:effectLst/>
                <a:latin typeface="+mn-lt"/>
                <a:ea typeface="+mn-ea"/>
                <a:cs typeface="+mn-cs"/>
              </a:rPr>
              <a:t>Willingness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To</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Accept</a:t>
            </a:r>
            <a:r>
              <a:rPr lang="tr-TR" sz="1200" kern="1200" dirty="0" smtClean="0">
                <a:solidFill>
                  <a:schemeClr val="tx1"/>
                </a:solidFill>
                <a:effectLst/>
                <a:latin typeface="+mn-lt"/>
                <a:ea typeface="+mn-ea"/>
                <a:cs typeface="+mn-cs"/>
              </a:rPr>
              <a:t>-WTA) sorulması ile ilgilidir (</a:t>
            </a:r>
            <a:r>
              <a:rPr lang="tr-TR" sz="1200" kern="1200" dirty="0" err="1" smtClean="0">
                <a:solidFill>
                  <a:schemeClr val="tx1"/>
                </a:solidFill>
                <a:effectLst/>
                <a:latin typeface="+mn-lt"/>
                <a:ea typeface="+mn-ea"/>
                <a:cs typeface="+mn-cs"/>
              </a:rPr>
              <a:t>Holvad</a:t>
            </a:r>
            <a:r>
              <a:rPr lang="tr-TR" sz="1200" kern="1200" dirty="0" smtClean="0">
                <a:solidFill>
                  <a:schemeClr val="tx1"/>
                </a:solidFill>
                <a:effectLst/>
                <a:latin typeface="+mn-lt"/>
                <a:ea typeface="+mn-ea"/>
                <a:cs typeface="+mn-cs"/>
              </a:rPr>
              <a:t>, 2006). Doğal kaynakların değerinin biçilmesinde kullanılan bu yöntemde </a:t>
            </a:r>
            <a:r>
              <a:rPr lang="tr-TR" sz="1200" b="1" u="sng" kern="1200" dirty="0" smtClean="0">
                <a:solidFill>
                  <a:schemeClr val="tx1"/>
                </a:solidFill>
                <a:effectLst/>
                <a:latin typeface="+mn-lt"/>
                <a:ea typeface="+mn-ea"/>
                <a:cs typeface="+mn-cs"/>
              </a:rPr>
              <a:t>tüketicilere anket uygulanarak çevresel kalite ya da bozulmanın giderilmesi için ne kadar ödemeye istekli oldukları (WTP) veya kabul edebilecekleri ödeme miktarlarının ne olduğu (WTA) sorulmakta ve böylece amaç için gerekli olan veriler sağlanmaktadır </a:t>
            </a:r>
            <a:r>
              <a:rPr lang="tr-TR" sz="1200" kern="1200" dirty="0" smtClean="0">
                <a:solidFill>
                  <a:schemeClr val="tx1"/>
                </a:solidFill>
                <a:effectLst/>
                <a:latin typeface="+mn-lt"/>
                <a:ea typeface="+mn-ea"/>
                <a:cs typeface="+mn-cs"/>
              </a:rPr>
              <a:t>(</a:t>
            </a:r>
            <a:r>
              <a:rPr lang="tr-TR" sz="1200" kern="1200" dirty="0" err="1" smtClean="0">
                <a:solidFill>
                  <a:schemeClr val="tx1"/>
                </a:solidFill>
                <a:effectLst/>
                <a:latin typeface="+mn-lt"/>
                <a:ea typeface="+mn-ea"/>
                <a:cs typeface="+mn-cs"/>
              </a:rPr>
              <a:t>Holvad</a:t>
            </a:r>
            <a:r>
              <a:rPr lang="tr-TR" sz="1200" kern="1200" dirty="0" smtClean="0">
                <a:solidFill>
                  <a:schemeClr val="tx1"/>
                </a:solidFill>
                <a:effectLst/>
                <a:latin typeface="+mn-lt"/>
                <a:ea typeface="+mn-ea"/>
                <a:cs typeface="+mn-cs"/>
              </a:rPr>
              <a:t>, 2006). Verilerin</a:t>
            </a:r>
            <a:r>
              <a:rPr lang="tr-TR" sz="1200" kern="1200" baseline="0" dirty="0" smtClean="0">
                <a:solidFill>
                  <a:schemeClr val="tx1"/>
                </a:solidFill>
                <a:effectLst/>
                <a:latin typeface="+mn-lt"/>
                <a:ea typeface="+mn-ea"/>
                <a:cs typeface="+mn-cs"/>
              </a:rPr>
              <a:t> bu şekilde toplanmasının genel ifadesi literatürde «</a:t>
            </a:r>
            <a:r>
              <a:rPr lang="tr-TR" sz="1200" kern="1200" baseline="0" dirty="0" err="1" smtClean="0">
                <a:solidFill>
                  <a:schemeClr val="tx1"/>
                </a:solidFill>
                <a:effectLst/>
                <a:latin typeface="+mn-lt"/>
                <a:ea typeface="+mn-ea"/>
                <a:cs typeface="+mn-cs"/>
              </a:rPr>
              <a:t>Stated</a:t>
            </a:r>
            <a:r>
              <a:rPr lang="tr-TR" sz="1200" kern="1200" baseline="0" dirty="0" smtClean="0">
                <a:solidFill>
                  <a:schemeClr val="tx1"/>
                </a:solidFill>
                <a:effectLst/>
                <a:latin typeface="+mn-lt"/>
                <a:ea typeface="+mn-ea"/>
                <a:cs typeface="+mn-cs"/>
              </a:rPr>
              <a:t> </a:t>
            </a:r>
            <a:r>
              <a:rPr lang="tr-TR" sz="1200" kern="1200" baseline="0" dirty="0" err="1" smtClean="0">
                <a:solidFill>
                  <a:schemeClr val="tx1"/>
                </a:solidFill>
                <a:effectLst/>
                <a:latin typeface="+mn-lt"/>
                <a:ea typeface="+mn-ea"/>
                <a:cs typeface="+mn-cs"/>
              </a:rPr>
              <a:t>Preferences</a:t>
            </a:r>
            <a:r>
              <a:rPr lang="tr-TR" sz="1200" kern="1200" baseline="0" dirty="0" smtClean="0">
                <a:solidFill>
                  <a:schemeClr val="tx1"/>
                </a:solidFill>
                <a:effectLst/>
                <a:latin typeface="+mn-lt"/>
                <a:ea typeface="+mn-ea"/>
                <a:cs typeface="+mn-cs"/>
              </a:rPr>
              <a:t>» (Açıklanan – Belirtilen- Tercihler) olarak ifade edilmektedir.</a:t>
            </a: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9D467C38-103A-4210-892C-E61821C98E84}" type="slidenum">
              <a:rPr lang="tr-TR" smtClean="0"/>
              <a:t>14</a:t>
            </a:fld>
            <a:endParaRPr lang="tr-TR"/>
          </a:p>
        </p:txBody>
      </p:sp>
    </p:spTree>
    <p:extLst>
      <p:ext uri="{BB962C8B-B14F-4D97-AF65-F5344CB8AC3E}">
        <p14:creationId xmlns:p14="http://schemas.microsoft.com/office/powerpoint/2010/main" val="3202295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C93731B-8464-46B9-A50C-C488433AD01C}" type="datetime1">
              <a:rPr lang="tr-TR" smtClean="0"/>
              <a:t>10.06.2015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BD530A7-7640-4BD8-860F-4FFD3ED3D40F}" type="slidenum">
              <a:rPr lang="tr-TR" smtClean="0"/>
              <a:t>‹#›</a:t>
            </a:fld>
            <a:endParaRPr lang="tr-TR"/>
          </a:p>
        </p:txBody>
      </p:sp>
    </p:spTree>
    <p:extLst>
      <p:ext uri="{BB962C8B-B14F-4D97-AF65-F5344CB8AC3E}">
        <p14:creationId xmlns:p14="http://schemas.microsoft.com/office/powerpoint/2010/main" val="33367223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5B89EC9-C640-407C-AEDB-5BC01D3F7625}" type="datetime1">
              <a:rPr lang="tr-TR" smtClean="0"/>
              <a:t>10.06.2015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BD530A7-7640-4BD8-860F-4FFD3ED3D40F}" type="slidenum">
              <a:rPr lang="tr-TR" smtClean="0"/>
              <a:t>‹#›</a:t>
            </a:fld>
            <a:endParaRPr lang="tr-TR"/>
          </a:p>
        </p:txBody>
      </p:sp>
    </p:spTree>
    <p:extLst>
      <p:ext uri="{BB962C8B-B14F-4D97-AF65-F5344CB8AC3E}">
        <p14:creationId xmlns:p14="http://schemas.microsoft.com/office/powerpoint/2010/main" val="612523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43223DB-EE70-4EA2-B975-218FFB1C6728}" type="datetime1">
              <a:rPr lang="tr-TR" smtClean="0"/>
              <a:t>10.06.2015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BD530A7-7640-4BD8-860F-4FFD3ED3D40F}" type="slidenum">
              <a:rPr lang="tr-TR" smtClean="0"/>
              <a:t>‹#›</a:t>
            </a:fld>
            <a:endParaRPr lang="tr-TR"/>
          </a:p>
        </p:txBody>
      </p:sp>
    </p:spTree>
    <p:extLst>
      <p:ext uri="{BB962C8B-B14F-4D97-AF65-F5344CB8AC3E}">
        <p14:creationId xmlns:p14="http://schemas.microsoft.com/office/powerpoint/2010/main" val="1630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955D35B-1CC6-4410-A97F-5F657299D5A8}" type="datetime1">
              <a:rPr lang="tr-TR" smtClean="0"/>
              <a:t>10.06.2015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BD530A7-7640-4BD8-860F-4FFD3ED3D40F}" type="slidenum">
              <a:rPr lang="tr-TR" smtClean="0"/>
              <a:t>‹#›</a:t>
            </a:fld>
            <a:endParaRPr lang="tr-TR"/>
          </a:p>
        </p:txBody>
      </p:sp>
    </p:spTree>
    <p:extLst>
      <p:ext uri="{BB962C8B-B14F-4D97-AF65-F5344CB8AC3E}">
        <p14:creationId xmlns:p14="http://schemas.microsoft.com/office/powerpoint/2010/main" val="17812688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2C076B6-88B9-4BD3-A00B-A0349062A106}" type="datetime1">
              <a:rPr lang="tr-TR" smtClean="0"/>
              <a:t>10.06.2015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BD530A7-7640-4BD8-860F-4FFD3ED3D40F}" type="slidenum">
              <a:rPr lang="tr-TR" smtClean="0"/>
              <a:t>‹#›</a:t>
            </a:fld>
            <a:endParaRPr lang="tr-TR"/>
          </a:p>
        </p:txBody>
      </p:sp>
    </p:spTree>
    <p:extLst>
      <p:ext uri="{BB962C8B-B14F-4D97-AF65-F5344CB8AC3E}">
        <p14:creationId xmlns:p14="http://schemas.microsoft.com/office/powerpoint/2010/main" val="1496084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580587F-3A49-4E29-8B60-CAAE714098E5}" type="datetime1">
              <a:rPr lang="tr-TR" smtClean="0"/>
              <a:t>10.06.2015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BD530A7-7640-4BD8-860F-4FFD3ED3D40F}" type="slidenum">
              <a:rPr lang="tr-TR" smtClean="0"/>
              <a:t>‹#›</a:t>
            </a:fld>
            <a:endParaRPr lang="tr-TR"/>
          </a:p>
        </p:txBody>
      </p:sp>
    </p:spTree>
    <p:extLst>
      <p:ext uri="{BB962C8B-B14F-4D97-AF65-F5344CB8AC3E}">
        <p14:creationId xmlns:p14="http://schemas.microsoft.com/office/powerpoint/2010/main" val="259095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A4CACBB-5724-471C-A7C3-95ABCB66176A}" type="datetime1">
              <a:rPr lang="tr-TR" smtClean="0"/>
              <a:t>10.06.2015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BD530A7-7640-4BD8-860F-4FFD3ED3D40F}" type="slidenum">
              <a:rPr lang="tr-TR" smtClean="0"/>
              <a:t>‹#›</a:t>
            </a:fld>
            <a:endParaRPr lang="tr-TR"/>
          </a:p>
        </p:txBody>
      </p:sp>
    </p:spTree>
    <p:extLst>
      <p:ext uri="{BB962C8B-B14F-4D97-AF65-F5344CB8AC3E}">
        <p14:creationId xmlns:p14="http://schemas.microsoft.com/office/powerpoint/2010/main" val="3525732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53DA730-DD41-43F7-BEC2-1263C8B8C71B}" type="datetime1">
              <a:rPr lang="tr-TR" smtClean="0"/>
              <a:t>10.06.2015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BD530A7-7640-4BD8-860F-4FFD3ED3D40F}" type="slidenum">
              <a:rPr lang="tr-TR" smtClean="0"/>
              <a:t>‹#›</a:t>
            </a:fld>
            <a:endParaRPr lang="tr-TR"/>
          </a:p>
        </p:txBody>
      </p:sp>
    </p:spTree>
    <p:extLst>
      <p:ext uri="{BB962C8B-B14F-4D97-AF65-F5344CB8AC3E}">
        <p14:creationId xmlns:p14="http://schemas.microsoft.com/office/powerpoint/2010/main" val="134611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A2A45A8-89C5-4EF9-8439-CCF43F850015}" type="datetime1">
              <a:rPr lang="tr-TR" smtClean="0"/>
              <a:t>10.06.2015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BD530A7-7640-4BD8-860F-4FFD3ED3D40F}" type="slidenum">
              <a:rPr lang="tr-TR" smtClean="0"/>
              <a:t>‹#›</a:t>
            </a:fld>
            <a:endParaRPr lang="tr-TR"/>
          </a:p>
        </p:txBody>
      </p:sp>
    </p:spTree>
    <p:extLst>
      <p:ext uri="{BB962C8B-B14F-4D97-AF65-F5344CB8AC3E}">
        <p14:creationId xmlns:p14="http://schemas.microsoft.com/office/powerpoint/2010/main" val="375439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EA41778-D74A-4247-AECE-CE165D8D5F24}" type="datetime1">
              <a:rPr lang="tr-TR" smtClean="0"/>
              <a:t>10.06.2015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BD530A7-7640-4BD8-860F-4FFD3ED3D40F}" type="slidenum">
              <a:rPr lang="tr-TR" smtClean="0"/>
              <a:t>‹#›</a:t>
            </a:fld>
            <a:endParaRPr lang="tr-TR"/>
          </a:p>
        </p:txBody>
      </p:sp>
    </p:spTree>
    <p:extLst>
      <p:ext uri="{BB962C8B-B14F-4D97-AF65-F5344CB8AC3E}">
        <p14:creationId xmlns:p14="http://schemas.microsoft.com/office/powerpoint/2010/main" val="277705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8F5DA52-ABFE-404C-AB64-4BDACCCB8599}" type="datetime1">
              <a:rPr lang="tr-TR" smtClean="0"/>
              <a:t>10.06.2015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BD530A7-7640-4BD8-860F-4FFD3ED3D40F}" type="slidenum">
              <a:rPr lang="tr-TR" smtClean="0"/>
              <a:t>‹#›</a:t>
            </a:fld>
            <a:endParaRPr lang="tr-TR"/>
          </a:p>
        </p:txBody>
      </p:sp>
    </p:spTree>
    <p:extLst>
      <p:ext uri="{BB962C8B-B14F-4D97-AF65-F5344CB8AC3E}">
        <p14:creationId xmlns:p14="http://schemas.microsoft.com/office/powerpoint/2010/main" val="206859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A1BD0-D790-46D0-962E-070E49229A1C}" type="datetime1">
              <a:rPr lang="tr-TR" smtClean="0"/>
              <a:t>10.06.2015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530A7-7640-4BD8-860F-4FFD3ED3D40F}" type="slidenum">
              <a:rPr lang="tr-TR" smtClean="0"/>
              <a:t>‹#›</a:t>
            </a:fld>
            <a:endParaRPr lang="tr-TR"/>
          </a:p>
        </p:txBody>
      </p:sp>
    </p:spTree>
    <p:extLst>
      <p:ext uri="{BB962C8B-B14F-4D97-AF65-F5344CB8AC3E}">
        <p14:creationId xmlns:p14="http://schemas.microsoft.com/office/powerpoint/2010/main" val="2070118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1052736"/>
            <a:ext cx="7772400" cy="1470025"/>
          </a:xfrm>
        </p:spPr>
        <p:txBody>
          <a:bodyPr>
            <a:noAutofit/>
          </a:bodyPr>
          <a:lstStyle/>
          <a:p>
            <a:r>
              <a:rPr lang="tr-TR" sz="2800" dirty="0" smtClean="0"/>
              <a:t/>
            </a:r>
            <a:br>
              <a:rPr lang="tr-TR" sz="2800" dirty="0" smtClean="0"/>
            </a:br>
            <a:r>
              <a:rPr lang="tr-TR" sz="2800" dirty="0" smtClean="0"/>
              <a:t/>
            </a:r>
            <a:br>
              <a:rPr lang="tr-TR" sz="2800" dirty="0" smtClean="0"/>
            </a:br>
            <a:r>
              <a:rPr lang="tr-TR" sz="2800" b="1" dirty="0" smtClean="0"/>
              <a:t/>
            </a:r>
            <a:br>
              <a:rPr lang="tr-TR" sz="2800" b="1" dirty="0" smtClean="0"/>
            </a:b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smtClean="0"/>
              <a:t>Tez Adı: Kıyı Alanlarının Değerlemesi ve Sosyal Sorumluluk Pazarlaması</a:t>
            </a:r>
            <a:br>
              <a:rPr lang="tr-TR" sz="2800" b="1" dirty="0" smtClean="0"/>
            </a:br>
            <a:r>
              <a:rPr lang="tr-TR" sz="2800" dirty="0" smtClean="0"/>
              <a:t/>
            </a:r>
            <a:br>
              <a:rPr lang="tr-TR" sz="2800" dirty="0" smtClean="0"/>
            </a:br>
            <a:r>
              <a:rPr lang="tr-TR" sz="2800" dirty="0" smtClean="0"/>
              <a:t>Program: DEÜ Sosyal </a:t>
            </a:r>
            <a:r>
              <a:rPr lang="tr-TR" sz="2800" dirty="0"/>
              <a:t>Bilimler Enstitüsü</a:t>
            </a:r>
            <a:br>
              <a:rPr lang="tr-TR" sz="2800" dirty="0"/>
            </a:br>
            <a:r>
              <a:rPr lang="tr-TR" sz="2800" dirty="0"/>
              <a:t>Denizcilik İşletmeleri Yönetimi Doktora </a:t>
            </a:r>
            <a:r>
              <a:rPr lang="tr-TR" sz="2800" dirty="0" smtClean="0"/>
              <a:t>Programı</a:t>
            </a:r>
            <a:br>
              <a:rPr lang="tr-TR" sz="2800" dirty="0" smtClean="0"/>
            </a:br>
            <a:endParaRPr lang="tr-TR" sz="2800" b="1" dirty="0"/>
          </a:p>
        </p:txBody>
      </p:sp>
      <p:sp>
        <p:nvSpPr>
          <p:cNvPr id="3" name="Alt Başlık 2"/>
          <p:cNvSpPr>
            <a:spLocks noGrp="1"/>
          </p:cNvSpPr>
          <p:nvPr>
            <p:ph type="subTitle" idx="1"/>
          </p:nvPr>
        </p:nvSpPr>
        <p:spPr>
          <a:xfrm>
            <a:off x="1475656" y="3789040"/>
            <a:ext cx="6400800" cy="2569840"/>
          </a:xfrm>
        </p:spPr>
        <p:txBody>
          <a:bodyPr>
            <a:noAutofit/>
          </a:bodyPr>
          <a:lstStyle/>
          <a:p>
            <a:endParaRPr lang="tr-TR" sz="2800" dirty="0" smtClean="0">
              <a:solidFill>
                <a:schemeClr val="tx1"/>
              </a:solidFill>
            </a:endParaRPr>
          </a:p>
          <a:p>
            <a:r>
              <a:rPr lang="tr-TR" sz="2800" b="1" dirty="0" smtClean="0">
                <a:solidFill>
                  <a:schemeClr val="tx1"/>
                </a:solidFill>
              </a:rPr>
              <a:t>Onur AKDAŞ</a:t>
            </a:r>
          </a:p>
          <a:p>
            <a:r>
              <a:rPr lang="tr-TR" sz="2000" b="1" dirty="0" smtClean="0">
                <a:solidFill>
                  <a:schemeClr val="tx1"/>
                </a:solidFill>
              </a:rPr>
              <a:t>Danışman</a:t>
            </a:r>
            <a:r>
              <a:rPr lang="tr-TR" sz="2000" b="1" dirty="0" smtClean="0">
                <a:solidFill>
                  <a:schemeClr val="tx1"/>
                </a:solidFill>
              </a:rPr>
              <a:t>: Prof</a:t>
            </a:r>
            <a:r>
              <a:rPr lang="tr-TR" sz="2000" b="1" dirty="0">
                <a:solidFill>
                  <a:schemeClr val="tx1"/>
                </a:solidFill>
              </a:rPr>
              <a:t>. Dr. A. </a:t>
            </a:r>
            <a:r>
              <a:rPr lang="tr-TR" sz="2000" b="1" dirty="0" err="1">
                <a:solidFill>
                  <a:schemeClr val="tx1"/>
                </a:solidFill>
              </a:rPr>
              <a:t>Güldem</a:t>
            </a:r>
            <a:r>
              <a:rPr lang="tr-TR" sz="2000" b="1" dirty="0">
                <a:solidFill>
                  <a:schemeClr val="tx1"/>
                </a:solidFill>
              </a:rPr>
              <a:t> </a:t>
            </a:r>
            <a:r>
              <a:rPr lang="tr-TR" sz="2000" b="1" dirty="0" smtClean="0">
                <a:solidFill>
                  <a:schemeClr val="tx1"/>
                </a:solidFill>
              </a:rPr>
              <a:t>CERİT</a:t>
            </a:r>
          </a:p>
          <a:p>
            <a:r>
              <a:rPr lang="tr-TR" sz="2000" dirty="0" smtClean="0">
                <a:solidFill>
                  <a:schemeClr val="tx1"/>
                </a:solidFill>
              </a:rPr>
              <a:t>Komite: Prof. Dr. Yalçın ARISOY</a:t>
            </a:r>
          </a:p>
          <a:p>
            <a:r>
              <a:rPr lang="tr-TR" sz="2000" dirty="0" smtClean="0">
                <a:solidFill>
                  <a:schemeClr val="tx1"/>
                </a:solidFill>
              </a:rPr>
              <a:t>Doç. Dr. Gül DENKTAŞ ŞAKAR</a:t>
            </a:r>
            <a:endParaRPr lang="tr-TR" sz="2000" dirty="0">
              <a:solidFill>
                <a:schemeClr val="tx1"/>
              </a:solidFill>
            </a:endParaRPr>
          </a:p>
          <a:p>
            <a:endParaRPr lang="tr-TR" sz="2000" dirty="0" smtClean="0">
              <a:solidFill>
                <a:schemeClr val="tx1"/>
              </a:solidFill>
            </a:endParaRPr>
          </a:p>
          <a:p>
            <a:r>
              <a:rPr lang="tr-TR" sz="2000" dirty="0" smtClean="0">
                <a:solidFill>
                  <a:schemeClr val="tx1"/>
                </a:solidFill>
              </a:rPr>
              <a:t>10.06.2015-ESKİŞEHİR</a:t>
            </a:r>
          </a:p>
          <a:p>
            <a:endParaRPr lang="tr-TR" sz="2000" b="1" dirty="0">
              <a:solidFill>
                <a:schemeClr val="tx1"/>
              </a:solidFill>
            </a:endParaRPr>
          </a:p>
        </p:txBody>
      </p:sp>
      <p:sp>
        <p:nvSpPr>
          <p:cNvPr id="5" name="Slayt Numarası Yer Tutucusu 4"/>
          <p:cNvSpPr>
            <a:spLocks noGrp="1"/>
          </p:cNvSpPr>
          <p:nvPr>
            <p:ph type="sldNum" sz="quarter" idx="12"/>
          </p:nvPr>
        </p:nvSpPr>
        <p:spPr/>
        <p:txBody>
          <a:bodyPr/>
          <a:lstStyle/>
          <a:p>
            <a:fld id="{4BD530A7-7640-4BD8-860F-4FFD3ED3D40F}" type="slidenum">
              <a:rPr lang="tr-TR" smtClean="0"/>
              <a:t>1</a:t>
            </a:fld>
            <a:endParaRPr lang="tr-TR"/>
          </a:p>
        </p:txBody>
      </p:sp>
      <p:pic>
        <p:nvPicPr>
          <p:cNvPr id="6" name="Picture 2"/>
          <p:cNvPicPr>
            <a:picLocks noChangeAspect="1" noChangeArrowheads="1"/>
          </p:cNvPicPr>
          <p:nvPr/>
        </p:nvPicPr>
        <p:blipFill>
          <a:blip r:embed="rId3" cstate="print"/>
          <a:srcRect/>
          <a:stretch>
            <a:fillRect/>
          </a:stretch>
        </p:blipFill>
        <p:spPr bwMode="auto">
          <a:xfrm>
            <a:off x="611560" y="256059"/>
            <a:ext cx="7960688" cy="1300733"/>
          </a:xfrm>
          <a:prstGeom prst="rect">
            <a:avLst/>
          </a:prstGeom>
          <a:noFill/>
          <a:ln w="9525">
            <a:noFill/>
            <a:miter lim="800000"/>
            <a:headEnd/>
            <a:tailEnd/>
          </a:ln>
        </p:spPr>
      </p:pic>
    </p:spTree>
    <p:extLst>
      <p:ext uri="{BB962C8B-B14F-4D97-AF65-F5344CB8AC3E}">
        <p14:creationId xmlns:p14="http://schemas.microsoft.com/office/powerpoint/2010/main" val="2616615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143000"/>
          </a:xfrm>
        </p:spPr>
        <p:txBody>
          <a:bodyPr>
            <a:normAutofit/>
          </a:bodyPr>
          <a:lstStyle/>
          <a:p>
            <a:r>
              <a:rPr lang="tr-TR" sz="3600" b="1" dirty="0" smtClean="0"/>
              <a:t>Araştırmanın Ana Unsurları</a:t>
            </a:r>
            <a:endParaRPr lang="tr-TR" sz="3600" b="1" dirty="0"/>
          </a:p>
        </p:txBody>
      </p:sp>
      <p:graphicFrame>
        <p:nvGraphicFramePr>
          <p:cNvPr id="4" name="Diyagram 3"/>
          <p:cNvGraphicFramePr/>
          <p:nvPr>
            <p:extLst>
              <p:ext uri="{D42A27DB-BD31-4B8C-83A1-F6EECF244321}">
                <p14:modId xmlns:p14="http://schemas.microsoft.com/office/powerpoint/2010/main" val="288140515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4BD530A7-7640-4BD8-860F-4FFD3ED3D40F}" type="slidenum">
              <a:rPr lang="tr-TR" smtClean="0"/>
              <a:t>10</a:t>
            </a:fld>
            <a:endParaRPr lang="tr-TR"/>
          </a:p>
        </p:txBody>
      </p:sp>
    </p:spTree>
    <p:extLst>
      <p:ext uri="{BB962C8B-B14F-4D97-AF65-F5344CB8AC3E}">
        <p14:creationId xmlns:p14="http://schemas.microsoft.com/office/powerpoint/2010/main" val="782132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29600" cy="1143000"/>
          </a:xfrm>
        </p:spPr>
        <p:txBody>
          <a:bodyPr>
            <a:normAutofit/>
          </a:bodyPr>
          <a:lstStyle/>
          <a:p>
            <a:r>
              <a:rPr lang="tr-TR" sz="3600" b="1" dirty="0" smtClean="0"/>
              <a:t>Değerleme Literatürü</a:t>
            </a:r>
            <a:endParaRPr lang="tr-TR" sz="3600" b="1" dirty="0"/>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1076354463"/>
              </p:ext>
            </p:extLst>
          </p:nvPr>
        </p:nvGraphicFramePr>
        <p:xfrm>
          <a:off x="1331640" y="1484784"/>
          <a:ext cx="6552729" cy="3886186"/>
        </p:xfrm>
        <a:graphic>
          <a:graphicData uri="http://schemas.openxmlformats.org/drawingml/2006/table">
            <a:tbl>
              <a:tblPr firstRow="1" firstCol="1" bandRow="1">
                <a:tableStyleId>{5C22544A-7EE6-4342-B048-85BDC9FD1C3A}</a:tableStyleId>
              </a:tblPr>
              <a:tblGrid>
                <a:gridCol w="2698716"/>
                <a:gridCol w="2698716"/>
                <a:gridCol w="1155297"/>
              </a:tblGrid>
              <a:tr h="480053">
                <a:tc>
                  <a:txBody>
                    <a:bodyPr/>
                    <a:lstStyle/>
                    <a:p>
                      <a:pPr algn="ctr">
                        <a:spcBef>
                          <a:spcPts val="25"/>
                        </a:spcBef>
                        <a:spcAft>
                          <a:spcPts val="0"/>
                        </a:spcAft>
                      </a:pPr>
                      <a:r>
                        <a:rPr lang="tr-TR" sz="2400" dirty="0">
                          <a:effectLst/>
                        </a:rPr>
                        <a:t>Yayın Türü</a:t>
                      </a:r>
                      <a:endParaRPr lang="tr-TR" sz="2400" dirty="0">
                        <a:effectLst/>
                        <a:latin typeface="Calibri"/>
                        <a:ea typeface="Calibri"/>
                        <a:cs typeface="Times New Roman"/>
                      </a:endParaRPr>
                    </a:p>
                  </a:txBody>
                  <a:tcPr marL="68580" marR="68580" marT="0" marB="0"/>
                </a:tc>
                <a:tc>
                  <a:txBody>
                    <a:bodyPr/>
                    <a:lstStyle/>
                    <a:p>
                      <a:pPr algn="ctr">
                        <a:spcBef>
                          <a:spcPts val="25"/>
                        </a:spcBef>
                        <a:spcAft>
                          <a:spcPts val="0"/>
                        </a:spcAft>
                      </a:pPr>
                      <a:r>
                        <a:rPr lang="tr-TR" sz="2400">
                          <a:effectLst/>
                        </a:rPr>
                        <a:t>Kullanılan Yöntem </a:t>
                      </a:r>
                      <a:endParaRPr lang="tr-TR" sz="2400">
                        <a:effectLst/>
                        <a:latin typeface="Calibri"/>
                        <a:ea typeface="Calibri"/>
                        <a:cs typeface="Times New Roman"/>
                      </a:endParaRPr>
                    </a:p>
                  </a:txBody>
                  <a:tcPr marL="68580" marR="68580" marT="0" marB="0"/>
                </a:tc>
                <a:tc>
                  <a:txBody>
                    <a:bodyPr/>
                    <a:lstStyle/>
                    <a:p>
                      <a:pPr algn="ctr">
                        <a:spcBef>
                          <a:spcPts val="25"/>
                        </a:spcBef>
                        <a:spcAft>
                          <a:spcPts val="0"/>
                        </a:spcAft>
                      </a:pPr>
                      <a:r>
                        <a:rPr lang="tr-TR" sz="2400">
                          <a:effectLst/>
                        </a:rPr>
                        <a:t>Sayısı</a:t>
                      </a:r>
                      <a:endParaRPr lang="tr-TR" sz="2400">
                        <a:effectLst/>
                        <a:latin typeface="Calibri"/>
                        <a:ea typeface="Calibri"/>
                        <a:cs typeface="Times New Roman"/>
                      </a:endParaRPr>
                    </a:p>
                  </a:txBody>
                  <a:tcPr marL="68580" marR="68580" marT="0" marB="0"/>
                </a:tc>
              </a:tr>
              <a:tr h="480053">
                <a:tc rowSpan="4">
                  <a:txBody>
                    <a:bodyPr/>
                    <a:lstStyle/>
                    <a:p>
                      <a:pPr algn="ctr">
                        <a:spcBef>
                          <a:spcPts val="25"/>
                        </a:spcBef>
                        <a:spcAft>
                          <a:spcPts val="0"/>
                        </a:spcAft>
                      </a:pPr>
                      <a:r>
                        <a:rPr lang="tr-TR" sz="2400" dirty="0">
                          <a:effectLst/>
                        </a:rPr>
                        <a:t>Makale</a:t>
                      </a:r>
                      <a:endParaRPr lang="tr-TR" sz="2400" dirty="0">
                        <a:effectLst/>
                        <a:latin typeface="Calibri"/>
                        <a:ea typeface="Calibri"/>
                        <a:cs typeface="Times New Roman"/>
                      </a:endParaRPr>
                    </a:p>
                  </a:txBody>
                  <a:tcPr marL="68580" marR="68580" marT="0" marB="0" anchor="ctr"/>
                </a:tc>
                <a:tc>
                  <a:txBody>
                    <a:bodyPr/>
                    <a:lstStyle/>
                    <a:p>
                      <a:pPr algn="ctr">
                        <a:spcBef>
                          <a:spcPts val="25"/>
                        </a:spcBef>
                        <a:spcAft>
                          <a:spcPts val="0"/>
                        </a:spcAft>
                      </a:pPr>
                      <a:r>
                        <a:rPr lang="tr-TR" sz="2400">
                          <a:effectLst/>
                        </a:rPr>
                        <a:t>Koşullu Değerleme Yöntemi</a:t>
                      </a:r>
                      <a:endParaRPr lang="tr-TR" sz="2400">
                        <a:effectLst/>
                        <a:latin typeface="Calibri"/>
                        <a:ea typeface="Calibri"/>
                        <a:cs typeface="Times New Roman"/>
                      </a:endParaRPr>
                    </a:p>
                  </a:txBody>
                  <a:tcPr marL="68580" marR="68580" marT="0" marB="0" anchor="ctr"/>
                </a:tc>
                <a:tc>
                  <a:txBody>
                    <a:bodyPr/>
                    <a:lstStyle/>
                    <a:p>
                      <a:pPr algn="ctr">
                        <a:spcBef>
                          <a:spcPts val="25"/>
                        </a:spcBef>
                        <a:spcAft>
                          <a:spcPts val="0"/>
                        </a:spcAft>
                      </a:pPr>
                      <a:r>
                        <a:rPr lang="tr-TR" sz="2400">
                          <a:effectLst/>
                        </a:rPr>
                        <a:t>72</a:t>
                      </a:r>
                      <a:endParaRPr lang="tr-TR" sz="2400">
                        <a:effectLst/>
                        <a:latin typeface="Calibri"/>
                        <a:ea typeface="Calibri"/>
                        <a:cs typeface="Times New Roman"/>
                      </a:endParaRPr>
                    </a:p>
                  </a:txBody>
                  <a:tcPr marL="68580" marR="68580" marT="0" marB="0" anchor="ctr"/>
                </a:tc>
              </a:tr>
              <a:tr h="480053">
                <a:tc vMerge="1">
                  <a:txBody>
                    <a:bodyPr/>
                    <a:lstStyle/>
                    <a:p>
                      <a:endParaRPr lang="tr-TR"/>
                    </a:p>
                  </a:txBody>
                  <a:tcPr/>
                </a:tc>
                <a:tc>
                  <a:txBody>
                    <a:bodyPr/>
                    <a:lstStyle/>
                    <a:p>
                      <a:pPr algn="ctr">
                        <a:spcBef>
                          <a:spcPts val="25"/>
                        </a:spcBef>
                        <a:spcAft>
                          <a:spcPts val="0"/>
                        </a:spcAft>
                      </a:pPr>
                      <a:r>
                        <a:rPr lang="tr-TR" sz="2400">
                          <a:effectLst/>
                        </a:rPr>
                        <a:t>Seyahat Maliyeti Yöntemi</a:t>
                      </a:r>
                      <a:endParaRPr lang="tr-TR" sz="2400">
                        <a:effectLst/>
                        <a:latin typeface="Calibri"/>
                        <a:ea typeface="Calibri"/>
                        <a:cs typeface="Times New Roman"/>
                      </a:endParaRPr>
                    </a:p>
                  </a:txBody>
                  <a:tcPr marL="68580" marR="68580" marT="0" marB="0" anchor="ctr"/>
                </a:tc>
                <a:tc>
                  <a:txBody>
                    <a:bodyPr/>
                    <a:lstStyle/>
                    <a:p>
                      <a:pPr algn="ctr">
                        <a:spcBef>
                          <a:spcPts val="25"/>
                        </a:spcBef>
                        <a:spcAft>
                          <a:spcPts val="0"/>
                        </a:spcAft>
                      </a:pPr>
                      <a:r>
                        <a:rPr lang="tr-TR" sz="2400">
                          <a:effectLst/>
                        </a:rPr>
                        <a:t>29</a:t>
                      </a:r>
                      <a:endParaRPr lang="tr-TR" sz="2400">
                        <a:effectLst/>
                        <a:latin typeface="Calibri"/>
                        <a:ea typeface="Calibri"/>
                        <a:cs typeface="Times New Roman"/>
                      </a:endParaRPr>
                    </a:p>
                  </a:txBody>
                  <a:tcPr marL="68580" marR="68580" marT="0" marB="0" anchor="ctr"/>
                </a:tc>
              </a:tr>
              <a:tr h="480053">
                <a:tc vMerge="1">
                  <a:txBody>
                    <a:bodyPr/>
                    <a:lstStyle/>
                    <a:p>
                      <a:endParaRPr lang="tr-TR"/>
                    </a:p>
                  </a:txBody>
                  <a:tcPr/>
                </a:tc>
                <a:tc>
                  <a:txBody>
                    <a:bodyPr/>
                    <a:lstStyle/>
                    <a:p>
                      <a:pPr algn="ctr">
                        <a:spcBef>
                          <a:spcPts val="25"/>
                        </a:spcBef>
                        <a:spcAft>
                          <a:spcPts val="0"/>
                        </a:spcAft>
                      </a:pPr>
                      <a:r>
                        <a:rPr lang="tr-TR" sz="2400">
                          <a:effectLst/>
                        </a:rPr>
                        <a:t>Piyasa Fiyatı Yöntemi</a:t>
                      </a:r>
                      <a:endParaRPr lang="tr-TR" sz="2400">
                        <a:effectLst/>
                        <a:latin typeface="Calibri"/>
                        <a:ea typeface="Calibri"/>
                        <a:cs typeface="Times New Roman"/>
                      </a:endParaRPr>
                    </a:p>
                  </a:txBody>
                  <a:tcPr marL="68580" marR="68580" marT="0" marB="0" anchor="ctr"/>
                </a:tc>
                <a:tc>
                  <a:txBody>
                    <a:bodyPr/>
                    <a:lstStyle/>
                    <a:p>
                      <a:pPr algn="ctr">
                        <a:spcBef>
                          <a:spcPts val="25"/>
                        </a:spcBef>
                        <a:spcAft>
                          <a:spcPts val="0"/>
                        </a:spcAft>
                      </a:pPr>
                      <a:r>
                        <a:rPr lang="tr-TR" sz="2400">
                          <a:effectLst/>
                        </a:rPr>
                        <a:t>25</a:t>
                      </a:r>
                      <a:endParaRPr lang="tr-TR" sz="2400">
                        <a:effectLst/>
                        <a:latin typeface="Calibri"/>
                        <a:ea typeface="Calibri"/>
                        <a:cs typeface="Times New Roman"/>
                      </a:endParaRPr>
                    </a:p>
                  </a:txBody>
                  <a:tcPr marL="68580" marR="68580" marT="0" marB="0" anchor="ctr"/>
                </a:tc>
              </a:tr>
              <a:tr h="480053">
                <a:tc vMerge="1">
                  <a:txBody>
                    <a:bodyPr/>
                    <a:lstStyle/>
                    <a:p>
                      <a:endParaRPr lang="tr-TR"/>
                    </a:p>
                  </a:txBody>
                  <a:tcPr/>
                </a:tc>
                <a:tc>
                  <a:txBody>
                    <a:bodyPr/>
                    <a:lstStyle/>
                    <a:p>
                      <a:pPr algn="ctr">
                        <a:spcBef>
                          <a:spcPts val="25"/>
                        </a:spcBef>
                        <a:spcAft>
                          <a:spcPts val="0"/>
                        </a:spcAft>
                      </a:pPr>
                      <a:r>
                        <a:rPr lang="tr-TR" sz="2400">
                          <a:effectLst/>
                        </a:rPr>
                        <a:t>Hedonik Fiyatlama Yöntemi</a:t>
                      </a:r>
                      <a:endParaRPr lang="tr-TR" sz="2400">
                        <a:effectLst/>
                        <a:latin typeface="Calibri"/>
                        <a:ea typeface="Calibri"/>
                        <a:cs typeface="Times New Roman"/>
                      </a:endParaRPr>
                    </a:p>
                  </a:txBody>
                  <a:tcPr marL="68580" marR="68580" marT="0" marB="0" anchor="ctr"/>
                </a:tc>
                <a:tc>
                  <a:txBody>
                    <a:bodyPr/>
                    <a:lstStyle/>
                    <a:p>
                      <a:pPr algn="ctr">
                        <a:spcBef>
                          <a:spcPts val="25"/>
                        </a:spcBef>
                        <a:spcAft>
                          <a:spcPts val="0"/>
                        </a:spcAft>
                      </a:pPr>
                      <a:r>
                        <a:rPr lang="tr-TR" sz="2400">
                          <a:effectLst/>
                        </a:rPr>
                        <a:t>22</a:t>
                      </a:r>
                      <a:endParaRPr lang="tr-TR" sz="2400">
                        <a:effectLst/>
                        <a:latin typeface="Calibri"/>
                        <a:ea typeface="Calibri"/>
                        <a:cs typeface="Times New Roman"/>
                      </a:endParaRPr>
                    </a:p>
                  </a:txBody>
                  <a:tcPr marL="68580" marR="68580" marT="0" marB="0" anchor="ctr"/>
                </a:tc>
              </a:tr>
              <a:tr h="480053">
                <a:tc gridSpan="2">
                  <a:txBody>
                    <a:bodyPr/>
                    <a:lstStyle/>
                    <a:p>
                      <a:pPr algn="ctr">
                        <a:spcBef>
                          <a:spcPts val="25"/>
                        </a:spcBef>
                        <a:spcAft>
                          <a:spcPts val="0"/>
                        </a:spcAft>
                      </a:pPr>
                      <a:r>
                        <a:rPr lang="tr-TR" sz="2400">
                          <a:effectLst/>
                        </a:rPr>
                        <a:t>Toplam</a:t>
                      </a:r>
                      <a:endParaRPr lang="tr-TR" sz="2400">
                        <a:effectLst/>
                        <a:latin typeface="Calibri"/>
                        <a:ea typeface="Calibri"/>
                        <a:cs typeface="Times New Roman"/>
                      </a:endParaRPr>
                    </a:p>
                  </a:txBody>
                  <a:tcPr marL="68580" marR="68580" marT="0" marB="0"/>
                </a:tc>
                <a:tc hMerge="1">
                  <a:txBody>
                    <a:bodyPr/>
                    <a:lstStyle/>
                    <a:p>
                      <a:endParaRPr lang="tr-TR"/>
                    </a:p>
                  </a:txBody>
                  <a:tcPr/>
                </a:tc>
                <a:tc>
                  <a:txBody>
                    <a:bodyPr/>
                    <a:lstStyle/>
                    <a:p>
                      <a:pPr algn="ctr">
                        <a:spcBef>
                          <a:spcPts val="25"/>
                        </a:spcBef>
                        <a:spcAft>
                          <a:spcPts val="0"/>
                        </a:spcAft>
                      </a:pPr>
                      <a:r>
                        <a:rPr lang="tr-TR" sz="2400" dirty="0">
                          <a:effectLst/>
                        </a:rPr>
                        <a:t>148</a:t>
                      </a:r>
                      <a:endParaRPr lang="tr-TR" sz="2400" dirty="0">
                        <a:effectLst/>
                        <a:latin typeface="Calibri"/>
                        <a:ea typeface="Calibri"/>
                        <a:cs typeface="Times New Roman"/>
                      </a:endParaRPr>
                    </a:p>
                  </a:txBody>
                  <a:tcPr marL="68580" marR="68580" marT="0" marB="0"/>
                </a:tc>
              </a:tr>
            </a:tbl>
          </a:graphicData>
        </a:graphic>
      </p:graphicFrame>
      <p:sp>
        <p:nvSpPr>
          <p:cNvPr id="5" name="Slayt Numarası Yer Tutucusu 4"/>
          <p:cNvSpPr>
            <a:spLocks noGrp="1"/>
          </p:cNvSpPr>
          <p:nvPr>
            <p:ph type="sldNum" sz="quarter" idx="12"/>
          </p:nvPr>
        </p:nvSpPr>
        <p:spPr/>
        <p:txBody>
          <a:bodyPr/>
          <a:lstStyle/>
          <a:p>
            <a:fld id="{4BD530A7-7640-4BD8-860F-4FFD3ED3D40F}" type="slidenum">
              <a:rPr lang="tr-TR" smtClean="0"/>
              <a:t>11</a:t>
            </a:fld>
            <a:endParaRPr lang="tr-TR"/>
          </a:p>
        </p:txBody>
      </p:sp>
    </p:spTree>
    <p:extLst>
      <p:ext uri="{BB962C8B-B14F-4D97-AF65-F5344CB8AC3E}">
        <p14:creationId xmlns:p14="http://schemas.microsoft.com/office/powerpoint/2010/main" val="2015006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Sosyal Pazarlama Literatürü</a:t>
            </a:r>
            <a:endParaRPr lang="tr-TR" sz="3600" b="1" dirty="0"/>
          </a:p>
        </p:txBody>
      </p:sp>
      <p:sp>
        <p:nvSpPr>
          <p:cNvPr id="4" name="Slayt Numarası Yer Tutucusu 3"/>
          <p:cNvSpPr>
            <a:spLocks noGrp="1"/>
          </p:cNvSpPr>
          <p:nvPr>
            <p:ph type="sldNum" sz="quarter" idx="12"/>
          </p:nvPr>
        </p:nvSpPr>
        <p:spPr/>
        <p:txBody>
          <a:bodyPr/>
          <a:lstStyle/>
          <a:p>
            <a:fld id="{4BD530A7-7640-4BD8-860F-4FFD3ED3D40F}" type="slidenum">
              <a:rPr lang="tr-TR" smtClean="0"/>
              <a:t>12</a:t>
            </a:fld>
            <a:endParaRPr lang="tr-TR"/>
          </a:p>
        </p:txBody>
      </p:sp>
      <p:graphicFrame>
        <p:nvGraphicFramePr>
          <p:cNvPr id="5" name="İçerik Yer Tutucusu 2"/>
          <p:cNvGraphicFramePr>
            <a:graphicFrameLocks noGrp="1"/>
          </p:cNvGraphicFramePr>
          <p:nvPr>
            <p:ph idx="1"/>
            <p:extLst>
              <p:ext uri="{D42A27DB-BD31-4B8C-83A1-F6EECF244321}">
                <p14:modId xmlns:p14="http://schemas.microsoft.com/office/powerpoint/2010/main" val="239512082"/>
              </p:ext>
            </p:extLst>
          </p:nvPr>
        </p:nvGraphicFramePr>
        <p:xfrm>
          <a:off x="1331639" y="1556792"/>
          <a:ext cx="6552729" cy="4251946"/>
        </p:xfrm>
        <a:graphic>
          <a:graphicData uri="http://schemas.openxmlformats.org/drawingml/2006/table">
            <a:tbl>
              <a:tblPr firstRow="1" firstCol="1" bandRow="1">
                <a:tableStyleId>{5C22544A-7EE6-4342-B048-85BDC9FD1C3A}</a:tableStyleId>
              </a:tblPr>
              <a:tblGrid>
                <a:gridCol w="2698716"/>
                <a:gridCol w="2698716"/>
                <a:gridCol w="1155297"/>
              </a:tblGrid>
              <a:tr h="480053">
                <a:tc>
                  <a:txBody>
                    <a:bodyPr/>
                    <a:lstStyle/>
                    <a:p>
                      <a:pPr algn="ctr">
                        <a:spcBef>
                          <a:spcPts val="25"/>
                        </a:spcBef>
                        <a:spcAft>
                          <a:spcPts val="0"/>
                        </a:spcAft>
                      </a:pPr>
                      <a:r>
                        <a:rPr lang="tr-TR" sz="2400" dirty="0">
                          <a:effectLst/>
                        </a:rPr>
                        <a:t>Yayın Türü</a:t>
                      </a:r>
                      <a:endParaRPr lang="tr-TR" sz="2400" dirty="0">
                        <a:effectLst/>
                        <a:latin typeface="Calibri"/>
                        <a:ea typeface="Calibri"/>
                        <a:cs typeface="Times New Roman"/>
                      </a:endParaRPr>
                    </a:p>
                  </a:txBody>
                  <a:tcPr marL="68580" marR="68580" marT="0" marB="0"/>
                </a:tc>
                <a:tc>
                  <a:txBody>
                    <a:bodyPr/>
                    <a:lstStyle/>
                    <a:p>
                      <a:pPr algn="ctr">
                        <a:spcBef>
                          <a:spcPts val="25"/>
                        </a:spcBef>
                        <a:spcAft>
                          <a:spcPts val="0"/>
                        </a:spcAft>
                      </a:pPr>
                      <a:r>
                        <a:rPr lang="tr-TR" sz="2400" dirty="0" smtClean="0">
                          <a:effectLst/>
                        </a:rPr>
                        <a:t>Konusu</a:t>
                      </a:r>
                      <a:endParaRPr lang="tr-TR" sz="2400" dirty="0">
                        <a:effectLst/>
                        <a:latin typeface="Calibri"/>
                        <a:ea typeface="Calibri"/>
                        <a:cs typeface="Times New Roman"/>
                      </a:endParaRPr>
                    </a:p>
                  </a:txBody>
                  <a:tcPr marL="68580" marR="68580" marT="0" marB="0"/>
                </a:tc>
                <a:tc>
                  <a:txBody>
                    <a:bodyPr/>
                    <a:lstStyle/>
                    <a:p>
                      <a:pPr algn="ctr">
                        <a:spcBef>
                          <a:spcPts val="25"/>
                        </a:spcBef>
                        <a:spcAft>
                          <a:spcPts val="0"/>
                        </a:spcAft>
                      </a:pPr>
                      <a:r>
                        <a:rPr lang="tr-TR" sz="2400">
                          <a:effectLst/>
                        </a:rPr>
                        <a:t>Sayısı</a:t>
                      </a:r>
                      <a:endParaRPr lang="tr-TR" sz="2400">
                        <a:effectLst/>
                        <a:latin typeface="Calibri"/>
                        <a:ea typeface="Calibri"/>
                        <a:cs typeface="Times New Roman"/>
                      </a:endParaRPr>
                    </a:p>
                  </a:txBody>
                  <a:tcPr marL="68580" marR="68580" marT="0" marB="0"/>
                </a:tc>
              </a:tr>
              <a:tr h="480053">
                <a:tc rowSpan="4">
                  <a:txBody>
                    <a:bodyPr/>
                    <a:lstStyle/>
                    <a:p>
                      <a:pPr algn="ctr">
                        <a:spcBef>
                          <a:spcPts val="25"/>
                        </a:spcBef>
                        <a:spcAft>
                          <a:spcPts val="0"/>
                        </a:spcAft>
                      </a:pPr>
                      <a:r>
                        <a:rPr lang="tr-TR" sz="2400" dirty="0">
                          <a:effectLst/>
                        </a:rPr>
                        <a:t>Makale</a:t>
                      </a:r>
                      <a:endParaRPr lang="tr-TR" sz="2400" dirty="0">
                        <a:effectLst/>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25"/>
                        </a:spcBef>
                        <a:spcAft>
                          <a:spcPts val="0"/>
                        </a:spcAft>
                        <a:buClrTx/>
                        <a:buSzTx/>
                        <a:buFontTx/>
                        <a:buNone/>
                        <a:tabLst/>
                        <a:defRPr/>
                      </a:pPr>
                      <a:r>
                        <a:rPr lang="tr-TR" sz="2400" dirty="0" smtClean="0">
                          <a:effectLst/>
                        </a:rPr>
                        <a:t>Toplum Sağlığına  Yönelik</a:t>
                      </a:r>
                      <a:endParaRPr lang="tr-TR" sz="2400" dirty="0" smtClean="0">
                        <a:effectLst/>
                        <a:latin typeface="+mn-lt"/>
                        <a:ea typeface="Calibri"/>
                        <a:cs typeface="Times New Roman"/>
                      </a:endParaRPr>
                    </a:p>
                  </a:txBody>
                  <a:tcPr marL="68580" marR="68580" marT="0" marB="0" anchor="ctr"/>
                </a:tc>
                <a:tc>
                  <a:txBody>
                    <a:bodyPr/>
                    <a:lstStyle/>
                    <a:p>
                      <a:pPr algn="ctr">
                        <a:spcBef>
                          <a:spcPts val="25"/>
                        </a:spcBef>
                        <a:spcAft>
                          <a:spcPts val="0"/>
                        </a:spcAft>
                      </a:pPr>
                      <a:r>
                        <a:rPr lang="tr-TR" sz="2400" dirty="0" smtClean="0">
                          <a:effectLst/>
                          <a:latin typeface="+mn-lt"/>
                          <a:ea typeface="+mn-ea"/>
                          <a:cs typeface="+mn-cs"/>
                        </a:rPr>
                        <a:t>33</a:t>
                      </a:r>
                      <a:endParaRPr lang="tr-TR" sz="2400" dirty="0">
                        <a:effectLst/>
                        <a:latin typeface="Calibri"/>
                        <a:ea typeface="Calibri"/>
                        <a:cs typeface="Times New Roman"/>
                      </a:endParaRPr>
                    </a:p>
                  </a:txBody>
                  <a:tcPr marL="68580" marR="68580" marT="0" marB="0" anchor="ctr"/>
                </a:tc>
              </a:tr>
              <a:tr h="480053">
                <a:tc vMerge="1">
                  <a:txBody>
                    <a:bodyPr/>
                    <a:lstStyle/>
                    <a:p>
                      <a:endParaRPr lang="tr-TR"/>
                    </a:p>
                  </a:txBody>
                  <a:tcPr/>
                </a:tc>
                <a:tc>
                  <a:txBody>
                    <a:bodyPr/>
                    <a:lstStyle/>
                    <a:p>
                      <a:pPr marL="0" marR="0" indent="0" algn="ctr" defTabSz="914400" rtl="0" eaLnBrk="1" fontAlgn="auto" latinLnBrk="0" hangingPunct="1">
                        <a:lnSpc>
                          <a:spcPct val="100000"/>
                        </a:lnSpc>
                        <a:spcBef>
                          <a:spcPts val="25"/>
                        </a:spcBef>
                        <a:spcAft>
                          <a:spcPts val="0"/>
                        </a:spcAft>
                        <a:buClrTx/>
                        <a:buSzTx/>
                        <a:buFontTx/>
                        <a:buNone/>
                        <a:tabLst/>
                        <a:defRPr/>
                      </a:pPr>
                      <a:r>
                        <a:rPr lang="tr-TR" sz="2400" dirty="0" smtClean="0">
                          <a:effectLst/>
                        </a:rPr>
                        <a:t>Doğal</a:t>
                      </a:r>
                      <a:r>
                        <a:rPr lang="tr-TR" sz="2400" baseline="0" dirty="0" smtClean="0">
                          <a:effectLst/>
                        </a:rPr>
                        <a:t> Kaynaklara Yönelik</a:t>
                      </a:r>
                      <a:endParaRPr lang="tr-TR" sz="2400" dirty="0" smtClean="0">
                        <a:effectLst/>
                        <a:latin typeface="+mn-lt"/>
                        <a:ea typeface="Calibri"/>
                        <a:cs typeface="Times New Roman"/>
                      </a:endParaRPr>
                    </a:p>
                  </a:txBody>
                  <a:tcPr marL="68580" marR="68580" marT="0" marB="0" anchor="ctr"/>
                </a:tc>
                <a:tc>
                  <a:txBody>
                    <a:bodyPr/>
                    <a:lstStyle/>
                    <a:p>
                      <a:pPr algn="ctr">
                        <a:spcBef>
                          <a:spcPts val="25"/>
                        </a:spcBef>
                        <a:spcAft>
                          <a:spcPts val="0"/>
                        </a:spcAft>
                      </a:pPr>
                      <a:r>
                        <a:rPr lang="tr-TR" sz="2400" dirty="0" smtClean="0">
                          <a:effectLst/>
                          <a:latin typeface="+mn-lt"/>
                          <a:ea typeface="+mn-ea"/>
                          <a:cs typeface="+mn-cs"/>
                        </a:rPr>
                        <a:t>16</a:t>
                      </a:r>
                      <a:endParaRPr lang="tr-TR" sz="2400" dirty="0">
                        <a:effectLst/>
                        <a:latin typeface="Calibri"/>
                        <a:ea typeface="Calibri"/>
                        <a:cs typeface="Times New Roman"/>
                      </a:endParaRPr>
                    </a:p>
                  </a:txBody>
                  <a:tcPr marL="68580" marR="68580" marT="0" marB="0" anchor="ctr"/>
                </a:tc>
              </a:tr>
              <a:tr h="480053">
                <a:tc vMerge="1">
                  <a:txBody>
                    <a:bodyPr/>
                    <a:lstStyle/>
                    <a:p>
                      <a:endParaRPr lang="tr-TR"/>
                    </a:p>
                  </a:txBody>
                  <a:tcPr/>
                </a:tc>
                <a:tc>
                  <a:txBody>
                    <a:bodyPr/>
                    <a:lstStyle/>
                    <a:p>
                      <a:pPr algn="ctr">
                        <a:spcBef>
                          <a:spcPts val="25"/>
                        </a:spcBef>
                        <a:spcAft>
                          <a:spcPts val="0"/>
                        </a:spcAft>
                      </a:pPr>
                      <a:r>
                        <a:rPr lang="tr-TR" sz="2400" dirty="0" smtClean="0">
                          <a:effectLst/>
                        </a:rPr>
                        <a:t>Toplum Güvenliğine Yönelik</a:t>
                      </a:r>
                      <a:endParaRPr lang="tr-TR" sz="2400" dirty="0">
                        <a:effectLst/>
                        <a:latin typeface="Calibri"/>
                        <a:ea typeface="Calibri"/>
                        <a:cs typeface="Times New Roman"/>
                      </a:endParaRPr>
                    </a:p>
                  </a:txBody>
                  <a:tcPr marL="68580" marR="68580" marT="0" marB="0" anchor="ctr"/>
                </a:tc>
                <a:tc>
                  <a:txBody>
                    <a:bodyPr/>
                    <a:lstStyle/>
                    <a:p>
                      <a:pPr algn="ctr">
                        <a:spcBef>
                          <a:spcPts val="25"/>
                        </a:spcBef>
                        <a:spcAft>
                          <a:spcPts val="0"/>
                        </a:spcAft>
                      </a:pPr>
                      <a:r>
                        <a:rPr lang="tr-TR" sz="2400" dirty="0" smtClean="0">
                          <a:effectLst/>
                          <a:latin typeface="+mn-lt"/>
                          <a:ea typeface="+mn-ea"/>
                          <a:cs typeface="+mn-cs"/>
                        </a:rPr>
                        <a:t>13</a:t>
                      </a:r>
                      <a:endParaRPr lang="tr-TR" sz="2400" dirty="0">
                        <a:effectLst/>
                        <a:latin typeface="Calibri"/>
                        <a:ea typeface="Calibri"/>
                        <a:cs typeface="Times New Roman"/>
                      </a:endParaRPr>
                    </a:p>
                  </a:txBody>
                  <a:tcPr marL="68580" marR="68580" marT="0" marB="0" anchor="ctr"/>
                </a:tc>
              </a:tr>
              <a:tr h="480053">
                <a:tc vMerge="1">
                  <a:txBody>
                    <a:bodyPr/>
                    <a:lstStyle/>
                    <a:p>
                      <a:endParaRPr lang="tr-TR"/>
                    </a:p>
                  </a:txBody>
                  <a:tcPr/>
                </a:tc>
                <a:tc>
                  <a:txBody>
                    <a:bodyPr/>
                    <a:lstStyle/>
                    <a:p>
                      <a:pPr algn="ctr">
                        <a:spcBef>
                          <a:spcPts val="25"/>
                        </a:spcBef>
                        <a:spcAft>
                          <a:spcPts val="0"/>
                        </a:spcAft>
                      </a:pPr>
                      <a:r>
                        <a:rPr lang="tr-TR" sz="2400" dirty="0" smtClean="0">
                          <a:effectLst/>
                        </a:rPr>
                        <a:t>Sosyal Pazarlama Kavramının Kendisine</a:t>
                      </a:r>
                      <a:r>
                        <a:rPr lang="tr-TR" sz="2400" baseline="0" dirty="0" smtClean="0">
                          <a:effectLst/>
                        </a:rPr>
                        <a:t> Yönelik</a:t>
                      </a:r>
                      <a:endParaRPr lang="tr-TR" sz="2400" dirty="0" smtClean="0">
                        <a:effectLst/>
                      </a:endParaRPr>
                    </a:p>
                  </a:txBody>
                  <a:tcPr marL="68580" marR="68580" marT="0" marB="0" anchor="ctr"/>
                </a:tc>
                <a:tc>
                  <a:txBody>
                    <a:bodyPr/>
                    <a:lstStyle/>
                    <a:p>
                      <a:pPr algn="ctr">
                        <a:spcBef>
                          <a:spcPts val="25"/>
                        </a:spcBef>
                        <a:spcAft>
                          <a:spcPts val="0"/>
                        </a:spcAft>
                      </a:pPr>
                      <a:r>
                        <a:rPr lang="tr-TR" sz="2400" dirty="0" smtClean="0">
                          <a:effectLst/>
                          <a:latin typeface="+mn-lt"/>
                          <a:ea typeface="+mn-ea"/>
                          <a:cs typeface="+mn-cs"/>
                        </a:rPr>
                        <a:t>24</a:t>
                      </a:r>
                      <a:endParaRPr lang="tr-TR" sz="2400" dirty="0">
                        <a:effectLst/>
                        <a:latin typeface="Calibri"/>
                        <a:ea typeface="Calibri"/>
                        <a:cs typeface="Times New Roman"/>
                      </a:endParaRPr>
                    </a:p>
                  </a:txBody>
                  <a:tcPr marL="68580" marR="68580" marT="0" marB="0" anchor="ctr"/>
                </a:tc>
              </a:tr>
              <a:tr h="480053">
                <a:tc gridSpan="2">
                  <a:txBody>
                    <a:bodyPr/>
                    <a:lstStyle/>
                    <a:p>
                      <a:pPr algn="ctr">
                        <a:spcBef>
                          <a:spcPts val="25"/>
                        </a:spcBef>
                        <a:spcAft>
                          <a:spcPts val="0"/>
                        </a:spcAft>
                      </a:pPr>
                      <a:r>
                        <a:rPr lang="tr-TR" sz="2400">
                          <a:effectLst/>
                        </a:rPr>
                        <a:t>Toplam</a:t>
                      </a:r>
                      <a:endParaRPr lang="tr-TR" sz="2400">
                        <a:effectLst/>
                        <a:latin typeface="Calibri"/>
                        <a:ea typeface="Calibri"/>
                        <a:cs typeface="Times New Roman"/>
                      </a:endParaRPr>
                    </a:p>
                  </a:txBody>
                  <a:tcPr marL="68580" marR="68580" marT="0" marB="0"/>
                </a:tc>
                <a:tc hMerge="1">
                  <a:txBody>
                    <a:bodyPr/>
                    <a:lstStyle/>
                    <a:p>
                      <a:endParaRPr lang="tr-TR"/>
                    </a:p>
                  </a:txBody>
                  <a:tcPr/>
                </a:tc>
                <a:tc>
                  <a:txBody>
                    <a:bodyPr/>
                    <a:lstStyle/>
                    <a:p>
                      <a:pPr algn="ctr">
                        <a:spcBef>
                          <a:spcPts val="25"/>
                        </a:spcBef>
                        <a:spcAft>
                          <a:spcPts val="0"/>
                        </a:spcAft>
                      </a:pPr>
                      <a:r>
                        <a:rPr lang="tr-TR" sz="2400" dirty="0" smtClean="0">
                          <a:effectLst/>
                        </a:rPr>
                        <a:t>86</a:t>
                      </a:r>
                      <a:endParaRPr lang="tr-TR" sz="2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43978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71400"/>
            <a:ext cx="8229600" cy="1143000"/>
          </a:xfrm>
        </p:spPr>
        <p:txBody>
          <a:bodyPr>
            <a:normAutofit/>
          </a:bodyPr>
          <a:lstStyle/>
          <a:p>
            <a:r>
              <a:rPr lang="tr-TR" sz="3600" b="1" dirty="0" smtClean="0"/>
              <a:t>Araştırmanın Modeli</a:t>
            </a:r>
            <a:endParaRPr lang="tr-TR" sz="3600" b="1" dirty="0"/>
          </a:p>
        </p:txBody>
      </p:sp>
      <p:sp>
        <p:nvSpPr>
          <p:cNvPr id="3" name="İçerik Yer Tutucusu 2"/>
          <p:cNvSpPr>
            <a:spLocks noGrp="1"/>
          </p:cNvSpPr>
          <p:nvPr>
            <p:ph idx="1"/>
          </p:nvPr>
        </p:nvSpPr>
        <p:spPr/>
        <p:txBody>
          <a:bodyPr>
            <a:normAutofit/>
          </a:bodyPr>
          <a:lstStyle/>
          <a:p>
            <a:pPr marL="0" indent="0">
              <a:buNone/>
            </a:pPr>
            <a:endParaRPr lang="tr-TR" dirty="0"/>
          </a:p>
        </p:txBody>
      </p:sp>
      <p:sp>
        <p:nvSpPr>
          <p:cNvPr id="4" name="Slayt Numarası Yer Tutucusu 3"/>
          <p:cNvSpPr>
            <a:spLocks noGrp="1"/>
          </p:cNvSpPr>
          <p:nvPr>
            <p:ph type="sldNum" sz="quarter" idx="12"/>
          </p:nvPr>
        </p:nvSpPr>
        <p:spPr/>
        <p:txBody>
          <a:bodyPr/>
          <a:lstStyle/>
          <a:p>
            <a:fld id="{4BD530A7-7640-4BD8-860F-4FFD3ED3D40F}" type="slidenum">
              <a:rPr lang="tr-TR" smtClean="0"/>
              <a:t>13</a:t>
            </a:fld>
            <a:endParaRPr lang="tr-TR"/>
          </a:p>
        </p:txBody>
      </p:sp>
      <p:pic>
        <p:nvPicPr>
          <p:cNvPr id="1026" name="Picture 2" descr="C:\Users\Samsung\Desktop\model_resi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30" y="1124744"/>
            <a:ext cx="8982074" cy="5123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859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29600" cy="1143000"/>
          </a:xfrm>
        </p:spPr>
        <p:txBody>
          <a:bodyPr>
            <a:normAutofit/>
          </a:bodyPr>
          <a:lstStyle/>
          <a:p>
            <a:r>
              <a:rPr lang="tr-TR" sz="3600" b="1" dirty="0" smtClean="0"/>
              <a:t>Araştırmanın Yöntemi / Tasarımı</a:t>
            </a:r>
            <a:endParaRPr lang="tr-TR" sz="3600"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46604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4BD530A7-7640-4BD8-860F-4FFD3ED3D40F}" type="slidenum">
              <a:rPr lang="tr-TR" smtClean="0"/>
              <a:t>14</a:t>
            </a:fld>
            <a:endParaRPr lang="tr-TR"/>
          </a:p>
        </p:txBody>
      </p:sp>
    </p:spTree>
    <p:extLst>
      <p:ext uri="{BB962C8B-B14F-4D97-AF65-F5344CB8AC3E}">
        <p14:creationId xmlns:p14="http://schemas.microsoft.com/office/powerpoint/2010/main" val="1638269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25760"/>
            <a:ext cx="8229600" cy="1143000"/>
          </a:xfrm>
        </p:spPr>
        <p:txBody>
          <a:bodyPr>
            <a:normAutofit/>
          </a:bodyPr>
          <a:lstStyle/>
          <a:p>
            <a:pPr algn="l"/>
            <a:r>
              <a:rPr lang="tr-TR" sz="3600" b="1" dirty="0" err="1" smtClean="0"/>
              <a:t>Exxon</a:t>
            </a:r>
            <a:r>
              <a:rPr lang="tr-TR" sz="3600" b="1" dirty="0" smtClean="0"/>
              <a:t> </a:t>
            </a:r>
            <a:r>
              <a:rPr lang="tr-TR" sz="3600" b="1" dirty="0" err="1" smtClean="0"/>
              <a:t>Valdez</a:t>
            </a:r>
            <a:endParaRPr lang="tr-TR" sz="3600" b="1" dirty="0"/>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4BD530A7-7640-4BD8-860F-4FFD3ED3D40F}" type="slidenum">
              <a:rPr lang="tr-TR" smtClean="0"/>
              <a:t>15</a:t>
            </a:fld>
            <a:endParaRPr lang="tr-TR"/>
          </a:p>
        </p:txBody>
      </p:sp>
      <p:pic>
        <p:nvPicPr>
          <p:cNvPr id="1026" name="Picture 2" descr="C:\Users\Samsung\Desktop\valde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68760"/>
            <a:ext cx="4464496" cy="26117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amsung\Desktop\VALDEZ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548680"/>
            <a:ext cx="3784984" cy="56581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amsung\Desktop\valdez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4005064"/>
            <a:ext cx="3816424" cy="2330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537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9144000" cy="1143000"/>
          </a:xfrm>
        </p:spPr>
        <p:txBody>
          <a:bodyPr>
            <a:noAutofit/>
          </a:bodyPr>
          <a:lstStyle/>
          <a:p>
            <a:pPr lvl="0"/>
            <a:r>
              <a:rPr lang="tr-TR" sz="3600" b="1" dirty="0"/>
              <a:t>Koşullu Değerleme Yöntemi</a:t>
            </a:r>
            <a:br>
              <a:rPr lang="tr-TR" sz="3600" b="1" dirty="0"/>
            </a:br>
            <a:r>
              <a:rPr lang="tr-TR" sz="3600" b="1" dirty="0" smtClean="0"/>
              <a:t>Fonksiyonu</a:t>
            </a:r>
            <a:endParaRPr lang="tr-TR" sz="3600" b="1" dirty="0"/>
          </a:p>
        </p:txBody>
      </p:sp>
      <p:sp>
        <p:nvSpPr>
          <p:cNvPr id="3" name="İçerik Yer Tutucusu 2"/>
          <p:cNvSpPr>
            <a:spLocks noGrp="1"/>
          </p:cNvSpPr>
          <p:nvPr>
            <p:ph idx="1"/>
          </p:nvPr>
        </p:nvSpPr>
        <p:spPr>
          <a:xfrm>
            <a:off x="457200" y="1600201"/>
            <a:ext cx="8229600" cy="4061048"/>
          </a:xfrm>
        </p:spPr>
        <p:txBody>
          <a:bodyPr>
            <a:normAutofit fontScale="92500" lnSpcReduction="10000"/>
          </a:bodyPr>
          <a:lstStyle/>
          <a:p>
            <a:r>
              <a:rPr lang="tr-TR" dirty="0"/>
              <a:t>Genel olarak, Koşullu Değerlendirme Yöntemi araştırmalarında oluşturulan </a:t>
            </a:r>
            <a:r>
              <a:rPr lang="tr-TR" dirty="0" smtClean="0"/>
              <a:t>WTP (</a:t>
            </a:r>
            <a:r>
              <a:rPr lang="tr-TR" dirty="0" err="1" smtClean="0"/>
              <a:t>Willingness</a:t>
            </a:r>
            <a:r>
              <a:rPr lang="tr-TR" dirty="0" smtClean="0"/>
              <a:t> </a:t>
            </a:r>
            <a:r>
              <a:rPr lang="tr-TR" dirty="0" err="1" smtClean="0"/>
              <a:t>to</a:t>
            </a:r>
            <a:r>
              <a:rPr lang="tr-TR" dirty="0" smtClean="0"/>
              <a:t> Pay) </a:t>
            </a:r>
            <a:r>
              <a:rPr lang="tr-TR" dirty="0"/>
              <a:t>eğrisinin fonksiyonu aşağıda gösterildiği </a:t>
            </a:r>
            <a:r>
              <a:rPr lang="tr-TR" dirty="0" smtClean="0"/>
              <a:t>gibidir. </a:t>
            </a:r>
            <a:r>
              <a:rPr lang="tr-TR" dirty="0"/>
              <a:t>Formülde, bireyin ödeme eğilimleri (WTP); Yapılan gezi sayısı (Q</a:t>
            </a:r>
            <a:r>
              <a:rPr lang="tr-TR" dirty="0" smtClean="0"/>
              <a:t>) (Eğer yerel halka soruluyorsa ne kadardır orada yaşadığı), </a:t>
            </a:r>
            <a:r>
              <a:rPr lang="tr-TR" dirty="0"/>
              <a:t>Bireyin gelir durumu (Y), Diğer sosyal değişkenleri (Eğitim, vb.) (S), Diğer </a:t>
            </a:r>
            <a:r>
              <a:rPr lang="tr-TR" dirty="0" err="1"/>
              <a:t>sosyo</a:t>
            </a:r>
            <a:r>
              <a:rPr lang="tr-TR" dirty="0"/>
              <a:t>-ekonomik değişkenleri (X) olarak sembolize edilmiştir.</a:t>
            </a:r>
          </a:p>
          <a:p>
            <a:endParaRPr lang="tr-TR" dirty="0"/>
          </a:p>
        </p:txBody>
      </p:sp>
      <p:sp>
        <p:nvSpPr>
          <p:cNvPr id="4" name="Dikdörtgen 3"/>
          <p:cNvSpPr/>
          <p:nvPr/>
        </p:nvSpPr>
        <p:spPr>
          <a:xfrm>
            <a:off x="2515058" y="5733256"/>
            <a:ext cx="4113883" cy="769441"/>
          </a:xfrm>
          <a:prstGeom prst="rect">
            <a:avLst/>
          </a:prstGeom>
        </p:spPr>
        <p:txBody>
          <a:bodyPr wrap="none">
            <a:spAutoFit/>
          </a:bodyPr>
          <a:lstStyle/>
          <a:p>
            <a:pPr algn="ctr"/>
            <a:r>
              <a:rPr lang="tr-TR" sz="4400" b="1" dirty="0"/>
              <a:t>WTP = </a:t>
            </a:r>
            <a:r>
              <a:rPr lang="tr-TR" sz="4400" b="1" dirty="0" smtClean="0"/>
              <a:t>f(Q,Y,S,X)</a:t>
            </a:r>
            <a:endParaRPr lang="tr-TR" sz="4400" b="1" dirty="0"/>
          </a:p>
        </p:txBody>
      </p:sp>
      <p:sp>
        <p:nvSpPr>
          <p:cNvPr id="5" name="Slayt Numarası Yer Tutucusu 4"/>
          <p:cNvSpPr>
            <a:spLocks noGrp="1"/>
          </p:cNvSpPr>
          <p:nvPr>
            <p:ph type="sldNum" sz="quarter" idx="12"/>
          </p:nvPr>
        </p:nvSpPr>
        <p:spPr/>
        <p:txBody>
          <a:bodyPr/>
          <a:lstStyle/>
          <a:p>
            <a:fld id="{4BD530A7-7640-4BD8-860F-4FFD3ED3D40F}" type="slidenum">
              <a:rPr lang="tr-TR" smtClean="0"/>
              <a:t>16</a:t>
            </a:fld>
            <a:endParaRPr lang="tr-TR"/>
          </a:p>
        </p:txBody>
      </p:sp>
    </p:spTree>
    <p:extLst>
      <p:ext uri="{BB962C8B-B14F-4D97-AF65-F5344CB8AC3E}">
        <p14:creationId xmlns:p14="http://schemas.microsoft.com/office/powerpoint/2010/main" val="316045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19256" cy="836712"/>
          </a:xfrm>
        </p:spPr>
        <p:txBody>
          <a:bodyPr>
            <a:noAutofit/>
          </a:bodyPr>
          <a:lstStyle/>
          <a:p>
            <a:r>
              <a:rPr lang="tr-TR" sz="3600" b="1" dirty="0" smtClean="0"/>
              <a:t>Araştırmanın Aşamaları</a:t>
            </a:r>
            <a:endParaRPr lang="tr-TR" sz="3600" b="1" dirty="0"/>
          </a:p>
        </p:txBody>
      </p:sp>
      <p:pic>
        <p:nvPicPr>
          <p:cNvPr id="3075" name="Picture 3" descr="C:\Users\Samsung\Desktop\yöntem_şek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712291"/>
            <a:ext cx="5040560" cy="5957069"/>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4BD530A7-7640-4BD8-860F-4FFD3ED3D40F}" type="slidenum">
              <a:rPr lang="tr-TR" smtClean="0"/>
              <a:t>17</a:t>
            </a:fld>
            <a:endParaRPr lang="tr-TR"/>
          </a:p>
        </p:txBody>
      </p:sp>
    </p:spTree>
    <p:extLst>
      <p:ext uri="{BB962C8B-B14F-4D97-AF65-F5344CB8AC3E}">
        <p14:creationId xmlns:p14="http://schemas.microsoft.com/office/powerpoint/2010/main" val="2811609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Çalışmanın </a:t>
            </a:r>
            <a:r>
              <a:rPr lang="tr-TR" sz="3600" b="1" dirty="0" err="1" smtClean="0"/>
              <a:t>Kısıtı</a:t>
            </a:r>
            <a:r>
              <a:rPr lang="tr-TR" sz="3600" b="1" dirty="0" smtClean="0"/>
              <a:t> / Sonraki Çalışmalara Katkısı</a:t>
            </a:r>
            <a:endParaRPr lang="tr-TR" sz="3600" b="1" dirty="0"/>
          </a:p>
        </p:txBody>
      </p:sp>
      <p:sp>
        <p:nvSpPr>
          <p:cNvPr id="3" name="İçerik Yer Tutucusu 2"/>
          <p:cNvSpPr>
            <a:spLocks noGrp="1"/>
          </p:cNvSpPr>
          <p:nvPr>
            <p:ph idx="1"/>
          </p:nvPr>
        </p:nvSpPr>
        <p:spPr>
          <a:xfrm>
            <a:off x="457200" y="1600200"/>
            <a:ext cx="8363272" cy="4565104"/>
          </a:xfrm>
        </p:spPr>
        <p:txBody>
          <a:bodyPr>
            <a:normAutofit lnSpcReduction="10000"/>
          </a:bodyPr>
          <a:lstStyle/>
          <a:p>
            <a:r>
              <a:rPr lang="tr-TR" dirty="0" smtClean="0"/>
              <a:t> </a:t>
            </a:r>
            <a:r>
              <a:rPr lang="tr-TR" b="1" u="sng" dirty="0" smtClean="0"/>
              <a:t>Ana kısıt 1</a:t>
            </a:r>
            <a:r>
              <a:rPr lang="tr-TR" b="1" dirty="0" smtClean="0"/>
              <a:t>: </a:t>
            </a:r>
            <a:r>
              <a:rPr lang="tr-TR" dirty="0" smtClean="0"/>
              <a:t>Uygulamanın </a:t>
            </a:r>
            <a:r>
              <a:rPr lang="tr-TR" b="1" dirty="0" smtClean="0"/>
              <a:t>denizcilik </a:t>
            </a:r>
            <a:r>
              <a:rPr lang="tr-TR" b="1" dirty="0"/>
              <a:t>endüstrisi yatırımları özelinde</a:t>
            </a:r>
            <a:r>
              <a:rPr lang="tr-TR" dirty="0"/>
              <a:t> </a:t>
            </a:r>
            <a:r>
              <a:rPr lang="tr-TR" dirty="0" smtClean="0"/>
              <a:t>tutulması.</a:t>
            </a:r>
          </a:p>
          <a:p>
            <a:r>
              <a:rPr lang="tr-TR" b="1" u="sng" dirty="0"/>
              <a:t>Ana kısıt </a:t>
            </a:r>
            <a:r>
              <a:rPr lang="tr-TR" b="1" u="sng" dirty="0" smtClean="0"/>
              <a:t>2</a:t>
            </a:r>
            <a:r>
              <a:rPr lang="tr-TR" b="1" dirty="0" smtClean="0"/>
              <a:t>: </a:t>
            </a:r>
            <a:r>
              <a:rPr lang="tr-TR" b="1" dirty="0"/>
              <a:t>Sınırlı bir kıyı alanında </a:t>
            </a:r>
            <a:r>
              <a:rPr lang="tr-TR" dirty="0"/>
              <a:t>yürütülecek </a:t>
            </a:r>
            <a:r>
              <a:rPr lang="tr-TR" dirty="0" smtClean="0"/>
              <a:t>olması. </a:t>
            </a:r>
          </a:p>
          <a:p>
            <a:r>
              <a:rPr lang="tr-TR" dirty="0" smtClean="0"/>
              <a:t>Buradan </a:t>
            </a:r>
            <a:r>
              <a:rPr lang="tr-TR" dirty="0"/>
              <a:t>hareketle, </a:t>
            </a:r>
            <a:r>
              <a:rPr lang="tr-TR" b="1" dirty="0"/>
              <a:t>farklı endüstri alt kollarında gerçekleştirilecek ileriki çalışmalara </a:t>
            </a:r>
            <a:r>
              <a:rPr lang="tr-TR" dirty="0"/>
              <a:t>ilham verebilecek nitelikte olup bu çalışmalardan daha faydalı sonuçlar </a:t>
            </a:r>
            <a:r>
              <a:rPr lang="tr-TR" dirty="0" smtClean="0"/>
              <a:t>çıkarılabilecektir.</a:t>
            </a:r>
            <a:endParaRPr lang="tr-TR" dirty="0"/>
          </a:p>
          <a:p>
            <a:endParaRPr lang="tr-TR" dirty="0"/>
          </a:p>
        </p:txBody>
      </p:sp>
      <p:sp>
        <p:nvSpPr>
          <p:cNvPr id="4" name="Slayt Numarası Yer Tutucusu 3"/>
          <p:cNvSpPr>
            <a:spLocks noGrp="1"/>
          </p:cNvSpPr>
          <p:nvPr>
            <p:ph type="sldNum" sz="quarter" idx="12"/>
          </p:nvPr>
        </p:nvSpPr>
        <p:spPr/>
        <p:txBody>
          <a:bodyPr/>
          <a:lstStyle/>
          <a:p>
            <a:fld id="{4BD530A7-7640-4BD8-860F-4FFD3ED3D40F}" type="slidenum">
              <a:rPr lang="tr-TR" smtClean="0"/>
              <a:t>18</a:t>
            </a:fld>
            <a:endParaRPr lang="tr-TR"/>
          </a:p>
        </p:txBody>
      </p:sp>
    </p:spTree>
    <p:extLst>
      <p:ext uri="{BB962C8B-B14F-4D97-AF65-F5344CB8AC3E}">
        <p14:creationId xmlns:p14="http://schemas.microsoft.com/office/powerpoint/2010/main" val="462849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9776"/>
            <a:ext cx="8229600" cy="1143000"/>
          </a:xfrm>
        </p:spPr>
        <p:txBody>
          <a:bodyPr>
            <a:normAutofit/>
          </a:bodyPr>
          <a:lstStyle/>
          <a:p>
            <a:r>
              <a:rPr lang="tr-TR" sz="3600" b="1" dirty="0" smtClean="0"/>
              <a:t>Olası Sonuçlar ve Öneriler</a:t>
            </a:r>
            <a:endParaRPr lang="tr-TR" sz="3600" b="1" dirty="0"/>
          </a:p>
        </p:txBody>
      </p:sp>
      <p:sp>
        <p:nvSpPr>
          <p:cNvPr id="3" name="İçerik Yer Tutucusu 2"/>
          <p:cNvSpPr>
            <a:spLocks noGrp="1"/>
          </p:cNvSpPr>
          <p:nvPr>
            <p:ph idx="1"/>
          </p:nvPr>
        </p:nvSpPr>
        <p:spPr/>
        <p:txBody>
          <a:bodyPr>
            <a:normAutofit/>
          </a:bodyPr>
          <a:lstStyle/>
          <a:p>
            <a:r>
              <a:rPr lang="tr-TR" dirty="0" smtClean="0"/>
              <a:t>Bir kıyı alanının </a:t>
            </a:r>
            <a:r>
              <a:rPr lang="tr-TR" b="1" i="1" u="sng" dirty="0" smtClean="0"/>
              <a:t>parasal </a:t>
            </a:r>
            <a:r>
              <a:rPr lang="tr-TR" b="1" i="1" u="sng" dirty="0"/>
              <a:t>olarak ifade edilen sosyal değeri belirlenecektir. </a:t>
            </a:r>
            <a:endParaRPr lang="tr-TR" b="1" i="1" u="sng" dirty="0" smtClean="0"/>
          </a:p>
          <a:p>
            <a:r>
              <a:rPr lang="tr-TR" b="1" i="1" u="sng" dirty="0" smtClean="0"/>
              <a:t>Sosyal paydaş görüşleri dikkate alınacak ve ORTAK alan olan kıyı alanlarının bu niteliği pekiştirilecektir.</a:t>
            </a:r>
          </a:p>
          <a:p>
            <a:r>
              <a:rPr lang="tr-TR" b="1" i="1" u="sng" dirty="0" smtClean="0"/>
              <a:t>Sosyal paydaşların  yatırımlara tepkileri ve kıyı alanına biçtiği değerin farklılık gösterdiği değişkenler belirlenecektir.</a:t>
            </a:r>
          </a:p>
          <a:p>
            <a:endParaRPr lang="tr-TR" dirty="0"/>
          </a:p>
          <a:p>
            <a:endParaRPr lang="tr-TR" dirty="0"/>
          </a:p>
        </p:txBody>
      </p:sp>
      <p:sp>
        <p:nvSpPr>
          <p:cNvPr id="4" name="Slayt Numarası Yer Tutucusu 3"/>
          <p:cNvSpPr>
            <a:spLocks noGrp="1"/>
          </p:cNvSpPr>
          <p:nvPr>
            <p:ph type="sldNum" sz="quarter" idx="12"/>
          </p:nvPr>
        </p:nvSpPr>
        <p:spPr/>
        <p:txBody>
          <a:bodyPr/>
          <a:lstStyle/>
          <a:p>
            <a:fld id="{4BD530A7-7640-4BD8-860F-4FFD3ED3D40F}" type="slidenum">
              <a:rPr lang="tr-TR" smtClean="0"/>
              <a:t>19</a:t>
            </a:fld>
            <a:endParaRPr lang="tr-TR"/>
          </a:p>
        </p:txBody>
      </p:sp>
    </p:spTree>
    <p:extLst>
      <p:ext uri="{BB962C8B-B14F-4D97-AF65-F5344CB8AC3E}">
        <p14:creationId xmlns:p14="http://schemas.microsoft.com/office/powerpoint/2010/main" val="2242045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normAutofit/>
          </a:bodyPr>
          <a:lstStyle/>
          <a:p>
            <a:r>
              <a:rPr lang="tr-TR" sz="3600" b="1" dirty="0" smtClean="0"/>
              <a:t>Kıyı Alanının Tanımı</a:t>
            </a:r>
            <a:endParaRPr lang="tr-TR" sz="3600" b="1" dirty="0"/>
          </a:p>
        </p:txBody>
      </p:sp>
      <p:sp>
        <p:nvSpPr>
          <p:cNvPr id="3" name="İçerik Yer Tutucusu 2"/>
          <p:cNvSpPr>
            <a:spLocks noGrp="1"/>
          </p:cNvSpPr>
          <p:nvPr>
            <p:ph idx="1"/>
          </p:nvPr>
        </p:nvSpPr>
        <p:spPr>
          <a:xfrm>
            <a:off x="-108520" y="1495325"/>
            <a:ext cx="4320480" cy="4597971"/>
          </a:xfrm>
        </p:spPr>
        <p:txBody>
          <a:bodyPr>
            <a:normAutofit fontScale="62500" lnSpcReduction="20000"/>
          </a:bodyPr>
          <a:lstStyle/>
          <a:p>
            <a:r>
              <a:rPr lang="tr-TR" b="1" dirty="0"/>
              <a:t>Kıyı Çizgisi: </a:t>
            </a:r>
            <a:r>
              <a:rPr lang="tr-TR" dirty="0"/>
              <a:t>Deniz, tabii ve suni göl ve akarsularda, taşkın durumları dışında, suyun kara </a:t>
            </a:r>
            <a:r>
              <a:rPr lang="tr-TR" dirty="0" smtClean="0"/>
              <a:t>parçasına değdiği </a:t>
            </a:r>
            <a:r>
              <a:rPr lang="tr-TR" dirty="0"/>
              <a:t>noktaların birleşmesinden oluşan meteorolojik olaylara göre değişen doğal çizgidir.</a:t>
            </a:r>
          </a:p>
          <a:p>
            <a:r>
              <a:rPr lang="tr-TR" b="1" dirty="0"/>
              <a:t>Kıyı Kenar Çizgisi: </a:t>
            </a:r>
            <a:r>
              <a:rPr lang="tr-TR" dirty="0"/>
              <a:t>Deniz, tabii ve suni göl ve akarsuların kıyı çizgisinden sonraki kara yönünde </a:t>
            </a:r>
            <a:r>
              <a:rPr lang="tr-TR" dirty="0" smtClean="0"/>
              <a:t>su hareketlerinin </a:t>
            </a:r>
            <a:r>
              <a:rPr lang="tr-TR" dirty="0"/>
              <a:t>oluşturduğu, kumsal ve kıyı kumullarından oluşan kumluk, çakıllık, kayalık, </a:t>
            </a:r>
            <a:r>
              <a:rPr lang="tr-TR" dirty="0" smtClean="0"/>
              <a:t>taşlık, sazlık</a:t>
            </a:r>
            <a:r>
              <a:rPr lang="tr-TR" dirty="0"/>
              <a:t>, bataklık ve benzeri alanların doğal sınırıdır.</a:t>
            </a:r>
          </a:p>
          <a:p>
            <a:r>
              <a:rPr lang="tr-TR" b="1" dirty="0" smtClean="0"/>
              <a:t>Kıyı</a:t>
            </a:r>
            <a:r>
              <a:rPr lang="tr-TR" b="1" dirty="0"/>
              <a:t>: </a:t>
            </a:r>
            <a:r>
              <a:rPr lang="tr-TR" dirty="0"/>
              <a:t>Kıyı çizgisi ile kıyı kenar çizgisi arasındaki </a:t>
            </a:r>
            <a:r>
              <a:rPr lang="tr-TR" b="1" dirty="0"/>
              <a:t>alandır</a:t>
            </a:r>
            <a:r>
              <a:rPr lang="tr-TR" b="1" dirty="0" smtClean="0"/>
              <a:t>.</a:t>
            </a:r>
            <a:endParaRPr lang="tr-TR" b="1" dirty="0"/>
          </a:p>
        </p:txBody>
      </p:sp>
      <p:sp>
        <p:nvSpPr>
          <p:cNvPr id="4" name="Slayt Numarası Yer Tutucusu 3"/>
          <p:cNvSpPr>
            <a:spLocks noGrp="1"/>
          </p:cNvSpPr>
          <p:nvPr>
            <p:ph type="sldNum" sz="quarter" idx="12"/>
          </p:nvPr>
        </p:nvSpPr>
        <p:spPr/>
        <p:txBody>
          <a:bodyPr/>
          <a:lstStyle/>
          <a:p>
            <a:fld id="{4BD530A7-7640-4BD8-860F-4FFD3ED3D40F}" type="slidenum">
              <a:rPr lang="tr-TR" smtClean="0"/>
              <a:t>2</a:t>
            </a:fld>
            <a:endParaRPr lang="tr-TR"/>
          </a:p>
        </p:txBody>
      </p:sp>
      <p:pic>
        <p:nvPicPr>
          <p:cNvPr id="1026" name="Picture 2" descr="C:\Users\Samsung\Desktop\kiyi.jpg"/>
          <p:cNvPicPr>
            <a:picLocks noChangeAspect="1" noChangeArrowheads="1"/>
          </p:cNvPicPr>
          <p:nvPr/>
        </p:nvPicPr>
        <p:blipFill rotWithShape="1">
          <a:blip r:embed="rId2">
            <a:extLst>
              <a:ext uri="{28A0092B-C50C-407E-A947-70E740481C1C}">
                <a14:useLocalDpi xmlns:a14="http://schemas.microsoft.com/office/drawing/2010/main" val="0"/>
              </a:ext>
            </a:extLst>
          </a:blip>
          <a:srcRect b="20999"/>
          <a:stretch/>
        </p:blipFill>
        <p:spPr bwMode="auto">
          <a:xfrm>
            <a:off x="4320396" y="1702915"/>
            <a:ext cx="5004132" cy="395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669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94122"/>
          </a:xfrm>
        </p:spPr>
        <p:txBody>
          <a:bodyPr>
            <a:normAutofit/>
          </a:bodyPr>
          <a:lstStyle/>
          <a:p>
            <a:r>
              <a:rPr lang="tr-TR" sz="3600" b="1" dirty="0"/>
              <a:t>Araştırılacak Olan Değişkenler </a:t>
            </a:r>
          </a:p>
        </p:txBody>
      </p:sp>
      <p:sp>
        <p:nvSpPr>
          <p:cNvPr id="3" name="İçerik Yer Tutucusu 2"/>
          <p:cNvSpPr>
            <a:spLocks noGrp="1"/>
          </p:cNvSpPr>
          <p:nvPr>
            <p:ph idx="1"/>
          </p:nvPr>
        </p:nvSpPr>
        <p:spPr>
          <a:xfrm>
            <a:off x="467544" y="1196752"/>
            <a:ext cx="8229600" cy="4525963"/>
          </a:xfrm>
        </p:spPr>
        <p:txBody>
          <a:bodyPr>
            <a:noAutofit/>
          </a:bodyPr>
          <a:lstStyle/>
          <a:p>
            <a:pPr lvl="0"/>
            <a:r>
              <a:rPr lang="tr-TR" sz="2400" dirty="0"/>
              <a:t>Kurumsal sosyal sorumluluğun </a:t>
            </a:r>
            <a:r>
              <a:rPr lang="tr-TR" sz="2400" b="1" dirty="0"/>
              <a:t>ekolojik </a:t>
            </a:r>
            <a:r>
              <a:rPr lang="tr-TR" sz="2400" b="1" dirty="0" smtClean="0"/>
              <a:t>boyutu </a:t>
            </a:r>
            <a:r>
              <a:rPr lang="tr-TR" sz="2400" dirty="0"/>
              <a:t>ve </a:t>
            </a:r>
            <a:r>
              <a:rPr lang="tr-TR" sz="2400" b="1" dirty="0"/>
              <a:t>sürdürülebilir </a:t>
            </a:r>
            <a:r>
              <a:rPr lang="tr-TR" sz="2400" b="1" dirty="0" smtClean="0"/>
              <a:t>kalkınma</a:t>
            </a:r>
            <a:r>
              <a:rPr lang="tr-TR" sz="2400" dirty="0" smtClean="0"/>
              <a:t>,</a:t>
            </a:r>
            <a:endParaRPr lang="tr-TR" sz="2400" dirty="0"/>
          </a:p>
          <a:p>
            <a:pPr lvl="0"/>
            <a:r>
              <a:rPr lang="tr-TR" sz="2400" dirty="0"/>
              <a:t>Çevreyle ilgili faaliyetlerin </a:t>
            </a:r>
            <a:r>
              <a:rPr lang="tr-TR" sz="2400" b="1" dirty="0"/>
              <a:t>rekabetçi bir </a:t>
            </a:r>
            <a:r>
              <a:rPr lang="tr-TR" sz="2400" b="1" dirty="0" smtClean="0"/>
              <a:t>unsur </a:t>
            </a:r>
            <a:r>
              <a:rPr lang="tr-TR" sz="2400" dirty="0"/>
              <a:t>olarak </a:t>
            </a:r>
            <a:r>
              <a:rPr lang="tr-TR" sz="2400" dirty="0" smtClean="0"/>
              <a:t>kullanılabilirliği,</a:t>
            </a:r>
            <a:endParaRPr lang="tr-TR" sz="2400" dirty="0"/>
          </a:p>
          <a:p>
            <a:pPr lvl="0"/>
            <a:r>
              <a:rPr lang="tr-TR" sz="2400" dirty="0"/>
              <a:t>Yatırımın ön değerlendirme </a:t>
            </a:r>
            <a:r>
              <a:rPr lang="tr-TR" sz="2400" dirty="0" smtClean="0"/>
              <a:t>(fizibilite) aşamasına </a:t>
            </a:r>
            <a:r>
              <a:rPr lang="tr-TR" sz="2400" b="1" dirty="0"/>
              <a:t>sosyal paydaşların </a:t>
            </a:r>
            <a:r>
              <a:rPr lang="tr-TR" sz="2400" b="1" dirty="0" smtClean="0"/>
              <a:t>katılımı</a:t>
            </a:r>
            <a:r>
              <a:rPr lang="tr-TR" sz="2400" dirty="0" smtClean="0"/>
              <a:t>,</a:t>
            </a:r>
            <a:endParaRPr lang="tr-TR" sz="2400" dirty="0"/>
          </a:p>
          <a:p>
            <a:pPr lvl="0"/>
            <a:r>
              <a:rPr lang="tr-TR" sz="2400" b="1" dirty="0"/>
              <a:t>“Yeşil pazarlama” </a:t>
            </a:r>
            <a:r>
              <a:rPr lang="tr-TR" sz="2400" dirty="0" smtClean="0"/>
              <a:t>kavramının denizcilik işletmeleri açısından uygulanabilirliği,</a:t>
            </a:r>
            <a:endParaRPr lang="tr-TR" sz="2400" dirty="0"/>
          </a:p>
          <a:p>
            <a:pPr lvl="0"/>
            <a:r>
              <a:rPr lang="tr-TR" sz="2400" dirty="0" smtClean="0"/>
              <a:t>Çalışmada </a:t>
            </a:r>
            <a:r>
              <a:rPr lang="tr-TR" sz="2400" dirty="0"/>
              <a:t>kullanılan </a:t>
            </a:r>
            <a:r>
              <a:rPr lang="tr-TR" sz="2400" dirty="0" smtClean="0"/>
              <a:t>yöntemlerin amaca uygunluğu ve çalışmaya konu </a:t>
            </a:r>
            <a:r>
              <a:rPr lang="tr-TR" sz="2400" dirty="0"/>
              <a:t>yatırımların değerlendirilme aşamalarında </a:t>
            </a:r>
            <a:r>
              <a:rPr lang="tr-TR" sz="2400" b="1" dirty="0"/>
              <a:t>yasal olarak yapılması zorunlu birer analiz </a:t>
            </a:r>
            <a:r>
              <a:rPr lang="tr-TR" sz="2400" dirty="0" smtClean="0"/>
              <a:t>olarak belirlenmesi,</a:t>
            </a:r>
            <a:endParaRPr lang="tr-TR" sz="2400" dirty="0"/>
          </a:p>
          <a:p>
            <a:r>
              <a:rPr lang="tr-TR" sz="2400" dirty="0"/>
              <a:t>Sosyal sorumluluk pazarlaması kavramının, </a:t>
            </a:r>
            <a:r>
              <a:rPr lang="tr-TR" sz="2400" dirty="0" smtClean="0"/>
              <a:t>denizcilik </a:t>
            </a:r>
            <a:r>
              <a:rPr lang="tr-TR" sz="2400" b="1" dirty="0" smtClean="0"/>
              <a:t>işletmelerince </a:t>
            </a:r>
            <a:r>
              <a:rPr lang="tr-TR" sz="2400" b="1" dirty="0"/>
              <a:t>rekabet üstünlüğü </a:t>
            </a:r>
            <a:r>
              <a:rPr lang="tr-TR" sz="2400" b="1" dirty="0" err="1" smtClean="0"/>
              <a:t>sağlayabilirliği</a:t>
            </a:r>
            <a:r>
              <a:rPr lang="tr-TR" sz="2400" b="1" dirty="0" smtClean="0"/>
              <a:t>,</a:t>
            </a:r>
            <a:endParaRPr lang="tr-TR" sz="2400" dirty="0"/>
          </a:p>
        </p:txBody>
      </p:sp>
      <p:sp>
        <p:nvSpPr>
          <p:cNvPr id="4" name="Slayt Numarası Yer Tutucusu 3"/>
          <p:cNvSpPr>
            <a:spLocks noGrp="1"/>
          </p:cNvSpPr>
          <p:nvPr>
            <p:ph type="sldNum" sz="quarter" idx="12"/>
          </p:nvPr>
        </p:nvSpPr>
        <p:spPr/>
        <p:txBody>
          <a:bodyPr/>
          <a:lstStyle/>
          <a:p>
            <a:fld id="{4BD530A7-7640-4BD8-860F-4FFD3ED3D40F}" type="slidenum">
              <a:rPr lang="tr-TR" smtClean="0"/>
              <a:t>20</a:t>
            </a:fld>
            <a:endParaRPr lang="tr-TR"/>
          </a:p>
        </p:txBody>
      </p:sp>
    </p:spTree>
    <p:extLst>
      <p:ext uri="{BB962C8B-B14F-4D97-AF65-F5344CB8AC3E}">
        <p14:creationId xmlns:p14="http://schemas.microsoft.com/office/powerpoint/2010/main" val="3115888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Çalışmadan Beklenen Katkı</a:t>
            </a:r>
            <a:endParaRPr lang="tr-TR" sz="3600" b="1" dirty="0"/>
          </a:p>
        </p:txBody>
      </p:sp>
      <p:sp>
        <p:nvSpPr>
          <p:cNvPr id="3" name="İçerik Yer Tutucusu 2"/>
          <p:cNvSpPr>
            <a:spLocks noGrp="1"/>
          </p:cNvSpPr>
          <p:nvPr>
            <p:ph idx="1"/>
          </p:nvPr>
        </p:nvSpPr>
        <p:spPr>
          <a:xfrm>
            <a:off x="457200" y="1196752"/>
            <a:ext cx="8229600" cy="4929411"/>
          </a:xfrm>
        </p:spPr>
        <p:txBody>
          <a:bodyPr>
            <a:normAutofit/>
          </a:bodyPr>
          <a:lstStyle/>
          <a:p>
            <a:pPr marL="0" lvl="0" indent="0" algn="ctr">
              <a:buNone/>
            </a:pPr>
            <a:r>
              <a:rPr lang="tr-TR" dirty="0" smtClean="0"/>
              <a:t>Kıyı alanları ile ilgili olarak </a:t>
            </a:r>
            <a:r>
              <a:rPr lang="tr-TR" dirty="0"/>
              <a:t>, yatırımcıların, </a:t>
            </a:r>
            <a:r>
              <a:rPr lang="tr-TR" dirty="0" smtClean="0"/>
              <a:t>yerleşik halkın, kural / kanun koyucuların ve diğer sosyal paydaşların (kıyı kullanıcılarının) karar </a:t>
            </a:r>
            <a:r>
              <a:rPr lang="tr-TR" dirty="0"/>
              <a:t>verme, politika oluşturma ve düzenleme </a:t>
            </a:r>
            <a:r>
              <a:rPr lang="tr-TR" dirty="0" smtClean="0"/>
              <a:t>süreçlerine, sosyal sorumluluk yaklaşımı çerçevesinde katkı sağlamak amaçlanmaktadır. </a:t>
            </a:r>
          </a:p>
          <a:p>
            <a:pPr marL="0" lvl="0" indent="0" algn="ctr">
              <a:buNone/>
            </a:pPr>
            <a:r>
              <a:rPr lang="tr-TR" b="1" dirty="0" smtClean="0"/>
              <a:t>Sosyal paydaşların kıyı alanlarına yönelik karar verme süreçlerini etkin katılımının sağlanması amaçlanmaktadır.</a:t>
            </a:r>
            <a:endParaRPr lang="tr-TR" b="1" dirty="0"/>
          </a:p>
          <a:p>
            <a:endParaRPr lang="tr-TR" dirty="0"/>
          </a:p>
        </p:txBody>
      </p:sp>
      <p:sp>
        <p:nvSpPr>
          <p:cNvPr id="4" name="Slayt Numarası Yer Tutucusu 3"/>
          <p:cNvSpPr>
            <a:spLocks noGrp="1"/>
          </p:cNvSpPr>
          <p:nvPr>
            <p:ph type="sldNum" sz="quarter" idx="12"/>
          </p:nvPr>
        </p:nvSpPr>
        <p:spPr/>
        <p:txBody>
          <a:bodyPr/>
          <a:lstStyle/>
          <a:p>
            <a:fld id="{4BD530A7-7640-4BD8-860F-4FFD3ED3D40F}" type="slidenum">
              <a:rPr lang="tr-TR" smtClean="0"/>
              <a:t>21</a:t>
            </a:fld>
            <a:endParaRPr lang="tr-TR" dirty="0"/>
          </a:p>
        </p:txBody>
      </p:sp>
    </p:spTree>
    <p:extLst>
      <p:ext uri="{BB962C8B-B14F-4D97-AF65-F5344CB8AC3E}">
        <p14:creationId xmlns:p14="http://schemas.microsoft.com/office/powerpoint/2010/main" val="3396067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1052736"/>
            <a:ext cx="7772400" cy="1470025"/>
          </a:xfrm>
        </p:spPr>
        <p:txBody>
          <a:bodyPr>
            <a:noAutofit/>
          </a:bodyPr>
          <a:lstStyle/>
          <a:p>
            <a:r>
              <a:rPr lang="tr-TR" sz="2800" dirty="0" smtClean="0"/>
              <a:t/>
            </a:r>
            <a:br>
              <a:rPr lang="tr-TR" sz="2800" dirty="0" smtClean="0"/>
            </a:br>
            <a:r>
              <a:rPr lang="tr-TR" sz="2800" dirty="0" smtClean="0"/>
              <a:t/>
            </a:r>
            <a:br>
              <a:rPr lang="tr-TR" sz="2800" dirty="0" smtClean="0"/>
            </a:br>
            <a:r>
              <a:rPr lang="tr-TR" sz="2800" b="1" dirty="0" smtClean="0"/>
              <a:t/>
            </a:r>
            <a:br>
              <a:rPr lang="tr-TR" sz="2800" b="1" dirty="0" smtClean="0"/>
            </a:b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smtClean="0"/>
              <a:t>Tez Adı: Kıyı Alanlarının Değerlemesi ve Sosyal Sorumluluk Pazarlaması</a:t>
            </a:r>
            <a:br>
              <a:rPr lang="tr-TR" sz="2800" b="1" dirty="0" smtClean="0"/>
            </a:br>
            <a:r>
              <a:rPr lang="tr-TR" sz="2800" dirty="0" smtClean="0"/>
              <a:t/>
            </a:r>
            <a:br>
              <a:rPr lang="tr-TR" sz="2800" dirty="0" smtClean="0"/>
            </a:br>
            <a:r>
              <a:rPr lang="tr-TR" sz="2800" dirty="0" smtClean="0"/>
              <a:t>Program: DEÜ Sosyal </a:t>
            </a:r>
            <a:r>
              <a:rPr lang="tr-TR" sz="2800" dirty="0"/>
              <a:t>Bilimler Enstitüsü</a:t>
            </a:r>
            <a:br>
              <a:rPr lang="tr-TR" sz="2800" dirty="0"/>
            </a:br>
            <a:r>
              <a:rPr lang="tr-TR" sz="2800" dirty="0"/>
              <a:t>Denizcilik İşletmeleri Yönetimi Doktora </a:t>
            </a:r>
            <a:r>
              <a:rPr lang="tr-TR" sz="2800" dirty="0" smtClean="0"/>
              <a:t>Programı</a:t>
            </a:r>
            <a:br>
              <a:rPr lang="tr-TR" sz="2800" dirty="0" smtClean="0"/>
            </a:br>
            <a:endParaRPr lang="tr-TR" sz="2800" b="1" dirty="0"/>
          </a:p>
        </p:txBody>
      </p:sp>
      <p:sp>
        <p:nvSpPr>
          <p:cNvPr id="3" name="Alt Başlık 2"/>
          <p:cNvSpPr>
            <a:spLocks noGrp="1"/>
          </p:cNvSpPr>
          <p:nvPr>
            <p:ph type="subTitle" idx="1"/>
          </p:nvPr>
        </p:nvSpPr>
        <p:spPr>
          <a:xfrm>
            <a:off x="1475656" y="3789040"/>
            <a:ext cx="6400800" cy="2569840"/>
          </a:xfrm>
        </p:spPr>
        <p:txBody>
          <a:bodyPr>
            <a:noAutofit/>
          </a:bodyPr>
          <a:lstStyle/>
          <a:p>
            <a:endParaRPr lang="tr-TR" sz="2800" dirty="0">
              <a:solidFill>
                <a:schemeClr val="tx1"/>
              </a:solidFill>
            </a:endParaRPr>
          </a:p>
          <a:p>
            <a:r>
              <a:rPr lang="tr-TR" sz="3600" b="1" dirty="0" smtClean="0">
                <a:solidFill>
                  <a:schemeClr val="tx1"/>
                </a:solidFill>
              </a:rPr>
              <a:t>DİKKATİNİZ İÇİN TEŞEKKÜR EDERİM.</a:t>
            </a:r>
          </a:p>
          <a:p>
            <a:r>
              <a:rPr lang="tr-TR" sz="2800">
                <a:solidFill>
                  <a:schemeClr val="tx1"/>
                </a:solidFill>
                <a:latin typeface="+mj-lt"/>
                <a:ea typeface="+mj-ea"/>
                <a:cs typeface="+mj-cs"/>
              </a:rPr>
              <a:t>ONUR </a:t>
            </a:r>
            <a:r>
              <a:rPr lang="tr-TR" sz="2800" smtClean="0">
                <a:solidFill>
                  <a:schemeClr val="tx1"/>
                </a:solidFill>
                <a:latin typeface="+mj-lt"/>
                <a:ea typeface="+mj-ea"/>
                <a:cs typeface="+mj-cs"/>
              </a:rPr>
              <a:t>AKDAŞ</a:t>
            </a:r>
            <a:endParaRPr lang="tr-TR" sz="2800" dirty="0" smtClean="0">
              <a:solidFill>
                <a:schemeClr val="tx1"/>
              </a:solidFill>
            </a:endParaRPr>
          </a:p>
          <a:p>
            <a:r>
              <a:rPr lang="tr-TR" sz="2800" dirty="0" smtClean="0">
                <a:solidFill>
                  <a:schemeClr val="tx1"/>
                </a:solidFill>
              </a:rPr>
              <a:t>10.06.2015-ESKİŞEHİR</a:t>
            </a:r>
          </a:p>
          <a:p>
            <a:endParaRPr lang="tr-TR" sz="2800" b="1" dirty="0">
              <a:solidFill>
                <a:schemeClr val="tx1"/>
              </a:solidFill>
            </a:endParaRPr>
          </a:p>
        </p:txBody>
      </p:sp>
      <p:sp>
        <p:nvSpPr>
          <p:cNvPr id="5" name="Slayt Numarası Yer Tutucusu 4"/>
          <p:cNvSpPr>
            <a:spLocks noGrp="1"/>
          </p:cNvSpPr>
          <p:nvPr>
            <p:ph type="sldNum" sz="quarter" idx="12"/>
          </p:nvPr>
        </p:nvSpPr>
        <p:spPr/>
        <p:txBody>
          <a:bodyPr/>
          <a:lstStyle/>
          <a:p>
            <a:fld id="{4BD530A7-7640-4BD8-860F-4FFD3ED3D40F}" type="slidenum">
              <a:rPr lang="tr-TR" smtClean="0"/>
              <a:t>22</a:t>
            </a:fld>
            <a:endParaRPr lang="tr-TR"/>
          </a:p>
        </p:txBody>
      </p:sp>
      <p:pic>
        <p:nvPicPr>
          <p:cNvPr id="6" name="Picture 2"/>
          <p:cNvPicPr>
            <a:picLocks noChangeAspect="1" noChangeArrowheads="1"/>
          </p:cNvPicPr>
          <p:nvPr/>
        </p:nvPicPr>
        <p:blipFill>
          <a:blip r:embed="rId3" cstate="print"/>
          <a:srcRect/>
          <a:stretch>
            <a:fillRect/>
          </a:stretch>
        </p:blipFill>
        <p:spPr bwMode="auto">
          <a:xfrm>
            <a:off x="611560" y="256059"/>
            <a:ext cx="7960688" cy="1300733"/>
          </a:xfrm>
          <a:prstGeom prst="rect">
            <a:avLst/>
          </a:prstGeom>
          <a:noFill/>
          <a:ln w="9525">
            <a:noFill/>
            <a:miter lim="800000"/>
            <a:headEnd/>
            <a:tailEnd/>
          </a:ln>
        </p:spPr>
      </p:pic>
    </p:spTree>
    <p:extLst>
      <p:ext uri="{BB962C8B-B14F-4D97-AF65-F5344CB8AC3E}">
        <p14:creationId xmlns:p14="http://schemas.microsoft.com/office/powerpoint/2010/main" val="2106070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3167"/>
            <a:ext cx="8229600" cy="1143000"/>
          </a:xfrm>
        </p:spPr>
        <p:txBody>
          <a:bodyPr>
            <a:normAutofit/>
          </a:bodyPr>
          <a:lstStyle/>
          <a:p>
            <a:r>
              <a:rPr lang="tr-TR" sz="3600" b="1" dirty="0" smtClean="0"/>
              <a:t>Araştırma Sorusu – 1/2</a:t>
            </a:r>
            <a:endParaRPr lang="tr-TR" sz="3600" b="1" dirty="0"/>
          </a:p>
        </p:txBody>
      </p:sp>
      <p:sp>
        <p:nvSpPr>
          <p:cNvPr id="3" name="İçerik Yer Tutucusu 2"/>
          <p:cNvSpPr>
            <a:spLocks noGrp="1"/>
          </p:cNvSpPr>
          <p:nvPr>
            <p:ph idx="1"/>
          </p:nvPr>
        </p:nvSpPr>
        <p:spPr>
          <a:xfrm>
            <a:off x="467544" y="908720"/>
            <a:ext cx="8229600" cy="4525963"/>
          </a:xfrm>
        </p:spPr>
        <p:txBody>
          <a:bodyPr>
            <a:normAutofit/>
          </a:bodyPr>
          <a:lstStyle/>
          <a:p>
            <a:r>
              <a:rPr lang="tr-TR" sz="2600" dirty="0" smtClean="0"/>
              <a:t>Kıyı Alanları</a:t>
            </a:r>
          </a:p>
          <a:p>
            <a:r>
              <a:rPr lang="tr-TR" sz="2600" dirty="0" smtClean="0"/>
              <a:t>Sanayileşme ve Hızla Artan Şehirleşme</a:t>
            </a:r>
          </a:p>
          <a:p>
            <a:r>
              <a:rPr lang="tr-TR" sz="2600" dirty="0" smtClean="0"/>
              <a:t>Denizcilik Endüstrisi Faaliyet Kolları</a:t>
            </a:r>
          </a:p>
          <a:p>
            <a:r>
              <a:rPr lang="tr-TR" sz="2600" dirty="0" smtClean="0"/>
              <a:t>Finansal Yapılabilirlik ve Fayda-Maliyet Analizleri </a:t>
            </a:r>
          </a:p>
          <a:p>
            <a:pPr lvl="1"/>
            <a:r>
              <a:rPr lang="tr-TR" sz="2600" dirty="0" smtClean="0"/>
              <a:t>Geri Ödeme Süresi </a:t>
            </a:r>
          </a:p>
          <a:p>
            <a:pPr lvl="1"/>
            <a:r>
              <a:rPr lang="tr-TR" sz="2600" dirty="0" smtClean="0"/>
              <a:t>İç Getiri Oranı </a:t>
            </a:r>
          </a:p>
          <a:p>
            <a:pPr lvl="1"/>
            <a:r>
              <a:rPr lang="tr-TR" sz="2600" dirty="0" smtClean="0"/>
              <a:t>Net Bugünkü Değer</a:t>
            </a:r>
          </a:p>
          <a:p>
            <a:pPr lvl="1"/>
            <a:r>
              <a:rPr lang="tr-TR" sz="2600" dirty="0" smtClean="0"/>
              <a:t>Duyarlılık Analizleri</a:t>
            </a:r>
            <a:endParaRPr lang="tr-TR" sz="2600" dirty="0"/>
          </a:p>
        </p:txBody>
      </p:sp>
      <p:sp>
        <p:nvSpPr>
          <p:cNvPr id="4" name="Metin kutusu 3"/>
          <p:cNvSpPr txBox="1"/>
          <p:nvPr/>
        </p:nvSpPr>
        <p:spPr>
          <a:xfrm>
            <a:off x="0" y="4976589"/>
            <a:ext cx="9144000" cy="1692771"/>
          </a:xfrm>
          <a:prstGeom prst="rect">
            <a:avLst/>
          </a:prstGeom>
          <a:solidFill>
            <a:schemeClr val="accent1">
              <a:lumMod val="75000"/>
              <a:alpha val="25000"/>
            </a:schemeClr>
          </a:solidFill>
          <a:ln w="57150" cap="rnd" cmpd="thickThin">
            <a:solidFill>
              <a:schemeClr val="accent1">
                <a:lumMod val="50000"/>
              </a:schemeClr>
            </a:solidFill>
          </a:ln>
        </p:spPr>
        <p:txBody>
          <a:bodyPr wrap="square" rtlCol="0">
            <a:spAutoFit/>
          </a:bodyPr>
          <a:lstStyle/>
          <a:p>
            <a:pPr algn="ctr"/>
            <a:r>
              <a:rPr lang="tr-TR" sz="2600" b="1" dirty="0" smtClean="0"/>
              <a:t>SOSYAL SORUMLULUK PAYESİ??? </a:t>
            </a:r>
          </a:p>
          <a:p>
            <a:pPr algn="ctr"/>
            <a:r>
              <a:rPr lang="tr-TR" sz="2600" dirty="0" smtClean="0"/>
              <a:t>SOSYAL DEĞER???</a:t>
            </a:r>
          </a:p>
          <a:p>
            <a:pPr algn="ctr"/>
            <a:r>
              <a:rPr lang="tr-TR" sz="2600" dirty="0" smtClean="0"/>
              <a:t>PAYDAŞLAR???</a:t>
            </a:r>
          </a:p>
          <a:p>
            <a:pPr algn="ctr"/>
            <a:r>
              <a:rPr lang="tr-TR" sz="2600" dirty="0" smtClean="0"/>
              <a:t>YATIRIMIN KIYI ALANINA KATTIĞI / ONDAN EKSİLTTİĞİ DEĞER??? </a:t>
            </a:r>
            <a:endParaRPr lang="tr-TR" sz="2600" dirty="0"/>
          </a:p>
        </p:txBody>
      </p:sp>
      <p:sp>
        <p:nvSpPr>
          <p:cNvPr id="5" name="Slayt Numarası Yer Tutucusu 4"/>
          <p:cNvSpPr>
            <a:spLocks noGrp="1"/>
          </p:cNvSpPr>
          <p:nvPr>
            <p:ph type="sldNum" sz="quarter" idx="12"/>
          </p:nvPr>
        </p:nvSpPr>
        <p:spPr/>
        <p:txBody>
          <a:bodyPr/>
          <a:lstStyle/>
          <a:p>
            <a:fld id="{4BD530A7-7640-4BD8-860F-4FFD3ED3D40F}" type="slidenum">
              <a:rPr lang="tr-TR" smtClean="0"/>
              <a:t>3</a:t>
            </a:fld>
            <a:endParaRPr lang="tr-TR"/>
          </a:p>
        </p:txBody>
      </p:sp>
    </p:spTree>
    <p:extLst>
      <p:ext uri="{BB962C8B-B14F-4D97-AF65-F5344CB8AC3E}">
        <p14:creationId xmlns:p14="http://schemas.microsoft.com/office/powerpoint/2010/main" val="4041366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4624"/>
            <a:ext cx="8229600" cy="1080120"/>
          </a:xfrm>
        </p:spPr>
        <p:txBody>
          <a:bodyPr>
            <a:normAutofit/>
          </a:bodyPr>
          <a:lstStyle/>
          <a:p>
            <a:r>
              <a:rPr lang="tr-TR" sz="3600" b="1" dirty="0"/>
              <a:t>Araştırma Sorusu </a:t>
            </a:r>
            <a:r>
              <a:rPr lang="tr-TR" sz="3600" b="1" dirty="0" smtClean="0"/>
              <a:t>– 2/2</a:t>
            </a:r>
            <a:endParaRPr lang="tr-TR" sz="3600" dirty="0"/>
          </a:p>
        </p:txBody>
      </p:sp>
      <p:sp>
        <p:nvSpPr>
          <p:cNvPr id="3" name="İçerik Yer Tutucusu 2"/>
          <p:cNvSpPr>
            <a:spLocks noGrp="1"/>
          </p:cNvSpPr>
          <p:nvPr>
            <p:ph idx="1"/>
          </p:nvPr>
        </p:nvSpPr>
        <p:spPr>
          <a:xfrm>
            <a:off x="457200" y="1600200"/>
            <a:ext cx="8229600" cy="4493095"/>
          </a:xfrm>
        </p:spPr>
        <p:txBody>
          <a:bodyPr/>
          <a:lstStyle/>
          <a:p>
            <a:r>
              <a:rPr lang="tr-TR" dirty="0" smtClean="0"/>
              <a:t>Denizcilik Yatırımları &amp; Kıyı Alanları İlişkisi</a:t>
            </a:r>
          </a:p>
          <a:p>
            <a:r>
              <a:rPr lang="tr-TR" dirty="0" smtClean="0"/>
              <a:t>Sosyal Sorunsal &amp; Tahribat</a:t>
            </a:r>
          </a:p>
          <a:p>
            <a:r>
              <a:rPr lang="tr-TR" dirty="0" smtClean="0"/>
              <a:t>Analitik  / Akademik / Bilimsel Araştırma Yöntemi </a:t>
            </a:r>
          </a:p>
          <a:p>
            <a:pPr marL="0" indent="0">
              <a:buNone/>
            </a:pPr>
            <a:endParaRPr lang="tr-TR" dirty="0" smtClean="0"/>
          </a:p>
          <a:p>
            <a:endParaRPr lang="tr-TR" dirty="0"/>
          </a:p>
        </p:txBody>
      </p:sp>
      <p:sp>
        <p:nvSpPr>
          <p:cNvPr id="4" name="Aşağı Ok 3"/>
          <p:cNvSpPr/>
          <p:nvPr/>
        </p:nvSpPr>
        <p:spPr>
          <a:xfrm>
            <a:off x="4319972" y="371703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Yuvarlatılmış Dikdörtgen 4"/>
          <p:cNvSpPr/>
          <p:nvPr/>
        </p:nvSpPr>
        <p:spPr>
          <a:xfrm>
            <a:off x="1763688" y="4797152"/>
            <a:ext cx="5544616" cy="1613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600" dirty="0" smtClean="0"/>
              <a:t>DEĞER</a:t>
            </a:r>
            <a:endParaRPr lang="tr-TR" sz="6600" dirty="0"/>
          </a:p>
        </p:txBody>
      </p:sp>
      <p:sp>
        <p:nvSpPr>
          <p:cNvPr id="6" name="Slayt Numarası Yer Tutucusu 5"/>
          <p:cNvSpPr>
            <a:spLocks noGrp="1"/>
          </p:cNvSpPr>
          <p:nvPr>
            <p:ph type="sldNum" sz="quarter" idx="12"/>
          </p:nvPr>
        </p:nvSpPr>
        <p:spPr/>
        <p:txBody>
          <a:bodyPr/>
          <a:lstStyle/>
          <a:p>
            <a:fld id="{4BD530A7-7640-4BD8-860F-4FFD3ED3D40F}" type="slidenum">
              <a:rPr lang="tr-TR" smtClean="0"/>
              <a:t>4</a:t>
            </a:fld>
            <a:endParaRPr lang="tr-TR"/>
          </a:p>
        </p:txBody>
      </p:sp>
    </p:spTree>
    <p:extLst>
      <p:ext uri="{BB962C8B-B14F-4D97-AF65-F5344CB8AC3E}">
        <p14:creationId xmlns:p14="http://schemas.microsoft.com/office/powerpoint/2010/main" val="3868225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İzmir Limanı - 1</a:t>
            </a:r>
            <a:endParaRPr lang="tr-TR" sz="3600" b="1" dirty="0"/>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4BD530A7-7640-4BD8-860F-4FFD3ED3D40F}" type="slidenum">
              <a:rPr lang="tr-TR" smtClean="0"/>
              <a:t>5</a:t>
            </a:fld>
            <a:endParaRPr lang="tr-TR"/>
          </a:p>
        </p:txBody>
      </p:sp>
      <p:pic>
        <p:nvPicPr>
          <p:cNvPr id="2050" name="Picture 2" descr="C:\Users\Samsung\Desktop\alsancak-liman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505" y="1556792"/>
            <a:ext cx="6462887" cy="482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104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İzmir Limanı - </a:t>
            </a:r>
            <a:r>
              <a:rPr lang="tr-TR" sz="3600" b="1" dirty="0" smtClean="0"/>
              <a:t>2</a:t>
            </a:r>
            <a:endParaRPr lang="tr-TR" sz="3600" dirty="0"/>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4BD530A7-7640-4BD8-860F-4FFD3ED3D40F}" type="slidenum">
              <a:rPr lang="tr-TR" smtClean="0"/>
              <a:t>6</a:t>
            </a:fld>
            <a:endParaRPr lang="tr-TR"/>
          </a:p>
        </p:txBody>
      </p:sp>
      <p:pic>
        <p:nvPicPr>
          <p:cNvPr id="5" name="Picture 3" descr="C:\Users\Samsung\Desktop\alsancak-liman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753" y="1556792"/>
            <a:ext cx="5200292" cy="4905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427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143000"/>
          </a:xfrm>
        </p:spPr>
        <p:txBody>
          <a:bodyPr>
            <a:normAutofit/>
          </a:bodyPr>
          <a:lstStyle/>
          <a:p>
            <a:r>
              <a:rPr lang="tr-TR" sz="3600" b="1" dirty="0" smtClean="0"/>
              <a:t>Didim D-</a:t>
            </a:r>
            <a:r>
              <a:rPr lang="tr-TR" sz="3600" b="1" dirty="0" err="1" smtClean="0"/>
              <a:t>Marin</a:t>
            </a:r>
            <a:endParaRPr lang="tr-TR" sz="3600" b="1" dirty="0"/>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4BD530A7-7640-4BD8-860F-4FFD3ED3D40F}" type="slidenum">
              <a:rPr lang="tr-TR" smtClean="0"/>
              <a:t>7</a:t>
            </a:fld>
            <a:endParaRPr lang="tr-TR"/>
          </a:p>
        </p:txBody>
      </p:sp>
      <p:pic>
        <p:nvPicPr>
          <p:cNvPr id="4098" name="Picture 2" descr="C:\Users\Samsung\Desktop\D-MarineDidi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980728"/>
            <a:ext cx="8706216" cy="582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770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Çeşme Marina </a:t>
            </a:r>
            <a:endParaRPr lang="tr-TR" sz="3600" b="1" dirty="0"/>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4BD530A7-7640-4BD8-860F-4FFD3ED3D40F}" type="slidenum">
              <a:rPr lang="tr-TR" smtClean="0"/>
              <a:t>8</a:t>
            </a:fld>
            <a:endParaRPr lang="tr-TR" dirty="0"/>
          </a:p>
        </p:txBody>
      </p:sp>
      <p:pic>
        <p:nvPicPr>
          <p:cNvPr id="3075" name="Picture 3" descr="C:\Users\Samsung\Desktop\ÇEŞME MARİNA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431" y="1772816"/>
            <a:ext cx="7620001" cy="419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444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Bir Sosyal Sorumluluk Projesi Örneği</a:t>
            </a:r>
            <a:endParaRPr lang="tr-TR" sz="3600" b="1" dirty="0"/>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4BD530A7-7640-4BD8-860F-4FFD3ED3D40F}" type="slidenum">
              <a:rPr lang="tr-TR" smtClean="0"/>
              <a:t>9</a:t>
            </a:fld>
            <a:endParaRPr lang="tr-T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700808"/>
            <a:ext cx="9046843"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4076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dcfe556c81335be8a6817e139968a4c2e4d27"/>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3599</TotalTime>
  <Words>2368</Words>
  <Application>Microsoft Office PowerPoint</Application>
  <PresentationFormat>Ekran Gösterisi (4:3)</PresentationFormat>
  <Paragraphs>215</Paragraphs>
  <Slides>22</Slides>
  <Notes>14</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Ofis Teması</vt:lpstr>
      <vt:lpstr>      Tez Adı: Kıyı Alanlarının Değerlemesi ve Sosyal Sorumluluk Pazarlaması  Program: DEÜ Sosyal Bilimler Enstitüsü Denizcilik İşletmeleri Yönetimi Doktora Programı </vt:lpstr>
      <vt:lpstr>Kıyı Alanının Tanımı</vt:lpstr>
      <vt:lpstr>Araştırma Sorusu – 1/2</vt:lpstr>
      <vt:lpstr>Araştırma Sorusu – 2/2</vt:lpstr>
      <vt:lpstr>İzmir Limanı - 1</vt:lpstr>
      <vt:lpstr>İzmir Limanı - 2</vt:lpstr>
      <vt:lpstr>Didim D-Marin</vt:lpstr>
      <vt:lpstr>Çeşme Marina </vt:lpstr>
      <vt:lpstr>Bir Sosyal Sorumluluk Projesi Örneği</vt:lpstr>
      <vt:lpstr>Araştırmanın Ana Unsurları</vt:lpstr>
      <vt:lpstr>Değerleme Literatürü</vt:lpstr>
      <vt:lpstr>Sosyal Pazarlama Literatürü</vt:lpstr>
      <vt:lpstr>Araştırmanın Modeli</vt:lpstr>
      <vt:lpstr>Araştırmanın Yöntemi / Tasarımı</vt:lpstr>
      <vt:lpstr>Exxon Valdez</vt:lpstr>
      <vt:lpstr>Koşullu Değerleme Yöntemi Fonksiyonu</vt:lpstr>
      <vt:lpstr>Araştırmanın Aşamaları</vt:lpstr>
      <vt:lpstr>Çalışmanın Kısıtı / Sonraki Çalışmalara Katkısı</vt:lpstr>
      <vt:lpstr>Olası Sonuçlar ve Öneriler</vt:lpstr>
      <vt:lpstr>Araştırılacak Olan Değişkenler </vt:lpstr>
      <vt:lpstr>Çalışmadan Beklenen Katkı</vt:lpstr>
      <vt:lpstr>      Tez Adı: Kıyı Alanlarının Değerlemesi ve Sosyal Sorumluluk Pazarlaması  Program: DEÜ Sosyal Bilimler Enstitüsü Denizcilik İşletmeleri Yönetimi Doktora Programı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Dokuz Eylül Üniversitesi Sosyal Bilimler Enstitüsü Denizcilik İşletmeleri Yönetimi Doktora Programı   Kıyı Alanlarının Değerlemesi ve Sosyal Sorumluluk Pazarlaması</dc:title>
  <dc:creator>Samsung</dc:creator>
  <cp:lastModifiedBy>user</cp:lastModifiedBy>
  <cp:revision>76</cp:revision>
  <dcterms:created xsi:type="dcterms:W3CDTF">2015-06-01T20:41:37Z</dcterms:created>
  <dcterms:modified xsi:type="dcterms:W3CDTF">2015-06-10T13:01:41Z</dcterms:modified>
</cp:coreProperties>
</file>