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6" r:id="rId5"/>
    <p:sldId id="260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6F0F-5569-4556-B9D6-C1FCE2A8AED9}" type="datetimeFigureOut">
              <a:rPr lang="en-US" smtClean="0"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42143-3B88-4990-93DB-89B942CF5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397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6F0F-5569-4556-B9D6-C1FCE2A8AED9}" type="datetimeFigureOut">
              <a:rPr lang="en-US" smtClean="0"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42143-3B88-4990-93DB-89B942CF5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03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6F0F-5569-4556-B9D6-C1FCE2A8AED9}" type="datetimeFigureOut">
              <a:rPr lang="en-US" smtClean="0"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42143-3B88-4990-93DB-89B942CF5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80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6F0F-5569-4556-B9D6-C1FCE2A8AED9}" type="datetimeFigureOut">
              <a:rPr lang="en-US" smtClean="0"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42143-3B88-4990-93DB-89B942CF5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950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6F0F-5569-4556-B9D6-C1FCE2A8AED9}" type="datetimeFigureOut">
              <a:rPr lang="en-US" smtClean="0"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42143-3B88-4990-93DB-89B942CF5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55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6F0F-5569-4556-B9D6-C1FCE2A8AED9}" type="datetimeFigureOut">
              <a:rPr lang="en-US" smtClean="0"/>
              <a:t>6/11/2015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42143-3B88-4990-93DB-89B942CF5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22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6F0F-5569-4556-B9D6-C1FCE2A8AED9}" type="datetimeFigureOut">
              <a:rPr lang="en-US" smtClean="0"/>
              <a:t>6/11/2015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42143-3B88-4990-93DB-89B942CF5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985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6F0F-5569-4556-B9D6-C1FCE2A8AED9}" type="datetimeFigureOut">
              <a:rPr lang="en-US" smtClean="0"/>
              <a:t>6/11/2015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42143-3B88-4990-93DB-89B942CF5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6F0F-5569-4556-B9D6-C1FCE2A8AED9}" type="datetimeFigureOut">
              <a:rPr lang="en-US" smtClean="0"/>
              <a:t>6/11/2015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42143-3B88-4990-93DB-89B942CF5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470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6F0F-5569-4556-B9D6-C1FCE2A8AED9}" type="datetimeFigureOut">
              <a:rPr lang="en-US" smtClean="0"/>
              <a:t>6/11/2015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42143-3B88-4990-93DB-89B942CF5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381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6F0F-5569-4556-B9D6-C1FCE2A8AED9}" type="datetimeFigureOut">
              <a:rPr lang="en-US" smtClean="0"/>
              <a:t>6/11/2015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42143-3B88-4990-93DB-89B942CF5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365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26F0F-5569-4556-B9D6-C1FCE2A8AED9}" type="datetimeFigureOut">
              <a:rPr lang="en-US" smtClean="0"/>
              <a:t>6/11/2015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42143-3B88-4990-93DB-89B942CF5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3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1470025"/>
          </a:xfrm>
        </p:spPr>
        <p:txBody>
          <a:bodyPr>
            <a:noAutofit/>
          </a:bodyPr>
          <a:lstStyle/>
          <a:p>
            <a:r>
              <a:rPr lang="en-US" sz="6600" dirty="0" smtClean="0">
                <a:latin typeface="Rockwell Condensed" panose="02060603050405020104" pitchFamily="18" charset="0"/>
                <a:cs typeface="Times New Roman" panose="02020603050405020304" pitchFamily="18" charset="0"/>
              </a:rPr>
              <a:t>THE SYMBOLIC AND SOCIAL BUSINESS</a:t>
            </a:r>
            <a:endParaRPr lang="en-US" sz="6600" dirty="0">
              <a:latin typeface="Rockwell Condensed" panose="020606030504050201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200400"/>
            <a:ext cx="7162800" cy="1752600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A. Fuat Fırat</a:t>
            </a:r>
          </a:p>
          <a:p>
            <a:endParaRPr lang="en-US" sz="2400" dirty="0" smtClean="0">
              <a:solidFill>
                <a:schemeClr val="tx1"/>
              </a:solidFill>
              <a:latin typeface="Rockwell Condensed" panose="020606030504050201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2</a:t>
            </a:r>
            <a:r>
              <a:rPr lang="en-US" sz="2400" baseline="30000" dirty="0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nd</a:t>
            </a:r>
            <a:r>
              <a:rPr lang="en-US" sz="2400" dirty="0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 International Biannual Social Business </a:t>
            </a:r>
            <a:r>
              <a:rPr lang="en-US" sz="2400" dirty="0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Conference</a:t>
            </a:r>
          </a:p>
          <a:p>
            <a:r>
              <a:rPr lang="en-US" sz="2400" dirty="0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20. </a:t>
            </a:r>
            <a:r>
              <a:rPr lang="en-US" sz="2400" dirty="0" err="1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Ulusal</a:t>
            </a:r>
            <a:r>
              <a:rPr lang="en-US" sz="2400" dirty="0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Pazarlama</a:t>
            </a:r>
            <a:r>
              <a:rPr lang="en-US" sz="2400" dirty="0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Kongresi</a:t>
            </a:r>
            <a:endParaRPr lang="en-US" sz="2400" dirty="0" smtClean="0">
              <a:solidFill>
                <a:schemeClr val="tx1"/>
              </a:solidFill>
              <a:latin typeface="Rockwell Condensed" panose="02060603050405020104" pitchFamily="18" charset="0"/>
              <a:cs typeface="Times New Roman" panose="02020603050405020304" pitchFamily="18" charset="0"/>
            </a:endParaRPr>
          </a:p>
          <a:p>
            <a:r>
              <a:rPr lang="en-US" sz="2400" dirty="0" err="1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Anadolu</a:t>
            </a:r>
            <a:r>
              <a:rPr lang="en-US" sz="2400" dirty="0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 University</a:t>
            </a:r>
          </a:p>
          <a:p>
            <a:r>
              <a:rPr lang="en-US" sz="2400" dirty="0" err="1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Eskişehir</a:t>
            </a:r>
            <a:r>
              <a:rPr lang="en-US" sz="2400" dirty="0" smtClean="0">
                <a:solidFill>
                  <a:schemeClr val="tx1"/>
                </a:solidFill>
                <a:latin typeface="Rockwell Condensed" panose="02060603050405020104" pitchFamily="18" charset="0"/>
                <a:cs typeface="Times New Roman" panose="02020603050405020304" pitchFamily="18" charset="0"/>
              </a:rPr>
              <a:t>, Turkey</a:t>
            </a:r>
            <a:endParaRPr lang="en-US" sz="2400" dirty="0">
              <a:solidFill>
                <a:schemeClr val="tx1"/>
              </a:solidFill>
              <a:latin typeface="Rockwell Condensed" panose="020606030504050201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61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2209800"/>
            <a:ext cx="472994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Rockwell Condensed" panose="02060603050405020104" pitchFamily="18" charset="0"/>
                <a:cs typeface="Times New Roman" panose="02020603050405020304" pitchFamily="18" charset="0"/>
              </a:rPr>
              <a:t>WHY ‘SOCIAL’ BUSINESS?</a:t>
            </a:r>
            <a:endParaRPr lang="en-US" sz="4400" dirty="0">
              <a:latin typeface="Rockwell Condensed" panose="020606030504050201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85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523999"/>
            <a:ext cx="601158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>
                <a:latin typeface="Rockwell Condensed" pitchFamily="18" charset="0"/>
              </a:rPr>
              <a:t> SYMBOLIC EXISTENCE</a:t>
            </a:r>
          </a:p>
          <a:p>
            <a:endParaRPr lang="en-US" sz="6000" dirty="0">
              <a:latin typeface="Rockwell Condensed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3124199"/>
            <a:ext cx="6732549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Rockwell Condensed" panose="02060603050405020104" pitchFamily="18" charset="0"/>
              </a:rPr>
              <a:t>THE SYMBOLIC IS THE SYSTEM OF IMAGES</a:t>
            </a:r>
          </a:p>
          <a:p>
            <a:r>
              <a:rPr lang="en-US" sz="3200" dirty="0" smtClean="0">
                <a:latin typeface="Rockwell Condensed" panose="02060603050405020104" pitchFamily="18" charset="0"/>
              </a:rPr>
              <a:t>AND THE IMAGINARY THROUGH WHICH HUMANS</a:t>
            </a:r>
          </a:p>
          <a:p>
            <a:r>
              <a:rPr lang="en-US" sz="3200" dirty="0" smtClean="0">
                <a:latin typeface="Rockwell Condensed" panose="02060603050405020104" pitchFamily="18" charset="0"/>
              </a:rPr>
              <a:t>RECOGNIZE, SIGNIFY, CONSTRUCT, AND </a:t>
            </a:r>
          </a:p>
          <a:p>
            <a:r>
              <a:rPr lang="en-US" sz="3200" dirty="0" smtClean="0">
                <a:latin typeface="Rockwell Condensed" panose="02060603050405020104" pitchFamily="18" charset="0"/>
              </a:rPr>
              <a:t>COMMUNICATE THEIR WORLD</a:t>
            </a:r>
            <a:endParaRPr lang="en-US" sz="3200" dirty="0">
              <a:latin typeface="Rockwell Condensed" panose="020606030504050201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647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799" y="1219200"/>
            <a:ext cx="719119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Rockwell Condensed" panose="02060603050405020104" pitchFamily="18" charset="0"/>
              </a:rPr>
              <a:t>SYMBOLIC EXISTENCE IS A SEEKING FOR MEANING</a:t>
            </a:r>
          </a:p>
          <a:p>
            <a:endParaRPr lang="en-US" sz="3200" dirty="0">
              <a:latin typeface="Rockwell Condensed" panose="02060603050405020104" pitchFamily="18" charset="0"/>
            </a:endParaRPr>
          </a:p>
          <a:p>
            <a:endParaRPr lang="en-US" sz="3200" dirty="0" smtClean="0">
              <a:latin typeface="Rockwell Condensed" panose="02060603050405020104" pitchFamily="18" charset="0"/>
            </a:endParaRPr>
          </a:p>
          <a:p>
            <a:r>
              <a:rPr lang="en-US" sz="3200" dirty="0" smtClean="0">
                <a:latin typeface="Rockwell Condensed" panose="02060603050405020104" pitchFamily="18" charset="0"/>
              </a:rPr>
              <a:t>THE SYMBOL IS A SIGN THAT IS PURELY</a:t>
            </a:r>
          </a:p>
          <a:p>
            <a:r>
              <a:rPr lang="en-US" sz="3200" dirty="0" smtClean="0">
                <a:latin typeface="Rockwell Condensed" panose="02060603050405020104" pitchFamily="18" charset="0"/>
              </a:rPr>
              <a:t>CULTURAL AND ARBITRARY</a:t>
            </a:r>
          </a:p>
          <a:p>
            <a:endParaRPr lang="en-US" sz="3200" dirty="0">
              <a:latin typeface="Rockwell Condensed" panose="02060603050405020104" pitchFamily="18" charset="0"/>
            </a:endParaRPr>
          </a:p>
          <a:p>
            <a:endParaRPr lang="en-US" sz="3200" dirty="0" smtClean="0">
              <a:latin typeface="Rockwell Condensed" panose="02060603050405020104" pitchFamily="18" charset="0"/>
            </a:endParaRPr>
          </a:p>
          <a:p>
            <a:r>
              <a:rPr lang="en-US" sz="3200" dirty="0" smtClean="0">
                <a:latin typeface="Rockwell Condensed" panose="02060603050405020104" pitchFamily="18" charset="0"/>
              </a:rPr>
              <a:t>THUS, MEANING IS INHERENTLY AND INFINITELY</a:t>
            </a:r>
          </a:p>
          <a:p>
            <a:r>
              <a:rPr lang="en-US" sz="3200" dirty="0" smtClean="0">
                <a:latin typeface="Rockwell Condensed" panose="02060603050405020104" pitchFamily="18" charset="0"/>
              </a:rPr>
              <a:t>FORMABLE—IT CAN TAKE ANY FORM</a:t>
            </a:r>
            <a:endParaRPr lang="en-US" sz="3200" dirty="0">
              <a:latin typeface="Rockwell Condensed" panose="020606030504050201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5074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0200" y="990600"/>
            <a:ext cx="5032147" cy="48320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smtClean="0">
                <a:latin typeface="Rockwell Condensed" pitchFamily="18" charset="0"/>
              </a:rPr>
              <a:t>INSTITUTION(S)</a:t>
            </a:r>
          </a:p>
          <a:p>
            <a:endParaRPr lang="en-US" sz="4400" dirty="0">
              <a:latin typeface="Rockwell Condensed" pitchFamily="18" charset="0"/>
            </a:endParaRPr>
          </a:p>
          <a:p>
            <a:r>
              <a:rPr lang="en-US" sz="4400" dirty="0" smtClean="0">
                <a:latin typeface="Rockwell Condensed" pitchFamily="18" charset="0"/>
              </a:rPr>
              <a:t>ORGANIZING PRINCIPLE(S)</a:t>
            </a:r>
          </a:p>
          <a:p>
            <a:endParaRPr lang="en-US" sz="4400" dirty="0">
              <a:latin typeface="Rockwell Condensed" pitchFamily="18" charset="0"/>
            </a:endParaRPr>
          </a:p>
          <a:p>
            <a:r>
              <a:rPr lang="en-US" sz="4400" dirty="0" smtClean="0">
                <a:latin typeface="Rockwell Condensed" pitchFamily="18" charset="0"/>
              </a:rPr>
              <a:t>CULTURAL IDEOLOGY</a:t>
            </a:r>
          </a:p>
          <a:p>
            <a:endParaRPr lang="en-US" sz="4400" dirty="0">
              <a:latin typeface="Rockwell Condensed" pitchFamily="18" charset="0"/>
            </a:endParaRPr>
          </a:p>
          <a:p>
            <a:r>
              <a:rPr lang="en-US" sz="4400" dirty="0" smtClean="0">
                <a:latin typeface="Rockwell Condensed" pitchFamily="18" charset="0"/>
              </a:rPr>
              <a:t>HUMAN SUBJECTIVITY</a:t>
            </a:r>
            <a:endParaRPr lang="en-US" sz="4400" dirty="0">
              <a:latin typeface="Rockwell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271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57200"/>
            <a:ext cx="7926465" cy="57554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Rockwell Condensed" pitchFamily="18" charset="0"/>
              </a:rPr>
              <a:t>TRADITIONAL SOCIETY</a:t>
            </a:r>
          </a:p>
          <a:p>
            <a:endParaRPr lang="en-US" sz="4800" dirty="0" smtClean="0">
              <a:latin typeface="Rockwell Condensed" pitchFamily="18" charset="0"/>
            </a:endParaRPr>
          </a:p>
          <a:p>
            <a:r>
              <a:rPr lang="en-US" sz="4800" dirty="0" smtClean="0">
                <a:latin typeface="Rockwell Condensed" pitchFamily="18" charset="0"/>
              </a:rPr>
              <a:t>SPIRITUAL CULTURE</a:t>
            </a:r>
          </a:p>
          <a:p>
            <a:r>
              <a:rPr lang="en-US" sz="4800" dirty="0" smtClean="0">
                <a:latin typeface="Rockwell Condensed" pitchFamily="18" charset="0"/>
              </a:rPr>
              <a:t>SPIRITUAL (RELIGIOUS) INSTITUTION</a:t>
            </a:r>
          </a:p>
          <a:p>
            <a:r>
              <a:rPr lang="en-US" sz="4800" dirty="0" smtClean="0">
                <a:latin typeface="Rockwell Condensed" pitchFamily="18" charset="0"/>
              </a:rPr>
              <a:t>HARMONY WITH UNIVERSAL FORCE(S)</a:t>
            </a:r>
          </a:p>
          <a:p>
            <a:r>
              <a:rPr lang="en-US" sz="4800" dirty="0" smtClean="0">
                <a:latin typeface="Rockwell Condensed" pitchFamily="18" charset="0"/>
              </a:rPr>
              <a:t>BELIEF SYSTEMS</a:t>
            </a:r>
          </a:p>
          <a:p>
            <a:r>
              <a:rPr lang="en-US" sz="4800" dirty="0" smtClean="0">
                <a:latin typeface="Rockwell Condensed" pitchFamily="18" charset="0"/>
              </a:rPr>
              <a:t>FAITHFUL (</a:t>
            </a:r>
            <a:r>
              <a:rPr lang="en-US" sz="3600" dirty="0" smtClean="0">
                <a:latin typeface="Rockwell Condensed" pitchFamily="18" charset="0"/>
              </a:rPr>
              <a:t>BEING SUBJECT</a:t>
            </a:r>
            <a:r>
              <a:rPr lang="en-US" sz="4800" dirty="0" smtClean="0">
                <a:latin typeface="Rockwell Condensed" pitchFamily="18" charset="0"/>
              </a:rPr>
              <a:t>)</a:t>
            </a:r>
            <a:endParaRPr lang="en-US" sz="4800" dirty="0">
              <a:latin typeface="Rockwell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16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533400"/>
            <a:ext cx="6528262" cy="57554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Rockwell Condensed" pitchFamily="18" charset="0"/>
              </a:rPr>
              <a:t>MODERN SOCIETY</a:t>
            </a:r>
            <a:endParaRPr lang="en-US" sz="4800" dirty="0" smtClean="0">
              <a:latin typeface="Rockwell Condensed" pitchFamily="18" charset="0"/>
            </a:endParaRPr>
          </a:p>
          <a:p>
            <a:endParaRPr lang="en-US" sz="4800" dirty="0">
              <a:latin typeface="Rockwell Condensed" pitchFamily="18" charset="0"/>
            </a:endParaRPr>
          </a:p>
          <a:p>
            <a:r>
              <a:rPr lang="en-US" sz="4800" dirty="0" smtClean="0">
                <a:latin typeface="Rockwell Condensed" pitchFamily="18" charset="0"/>
              </a:rPr>
              <a:t>MATERIAL CULTURE</a:t>
            </a:r>
          </a:p>
          <a:p>
            <a:r>
              <a:rPr lang="en-US" sz="4800" dirty="0" smtClean="0">
                <a:latin typeface="Rockwell Condensed" pitchFamily="18" charset="0"/>
              </a:rPr>
              <a:t>STATE &amp; THE MARKET</a:t>
            </a:r>
          </a:p>
          <a:p>
            <a:r>
              <a:rPr lang="en-US" sz="4800" dirty="0" smtClean="0">
                <a:latin typeface="Rockwell Condensed" pitchFamily="18" charset="0"/>
              </a:rPr>
              <a:t>DEMOCRACY, CIVILITY &amp; VALUE</a:t>
            </a:r>
          </a:p>
          <a:p>
            <a:r>
              <a:rPr lang="en-US" sz="4800" dirty="0" smtClean="0">
                <a:latin typeface="Rockwell Condensed" pitchFamily="18" charset="0"/>
              </a:rPr>
              <a:t>LIBERALISM </a:t>
            </a:r>
          </a:p>
          <a:p>
            <a:r>
              <a:rPr lang="en-US" sz="4800" dirty="0" smtClean="0">
                <a:latin typeface="Rockwell Condensed" pitchFamily="18" charset="0"/>
              </a:rPr>
              <a:t>CITIZEN (</a:t>
            </a:r>
            <a:r>
              <a:rPr lang="en-US" sz="3600" dirty="0" smtClean="0">
                <a:latin typeface="Rockwell Condensed" pitchFamily="18" charset="0"/>
              </a:rPr>
              <a:t>KNOWING SUBJECT</a:t>
            </a:r>
            <a:r>
              <a:rPr lang="en-US" sz="4800" dirty="0" smtClean="0">
                <a:latin typeface="Rockwell Condensed" pitchFamily="18" charset="0"/>
              </a:rPr>
              <a:t>)</a:t>
            </a:r>
            <a:endParaRPr lang="en-US" sz="8000" dirty="0">
              <a:latin typeface="Rockwell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57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533400"/>
            <a:ext cx="8766118" cy="57554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 smtClean="0">
                <a:latin typeface="Rockwell Condensed" pitchFamily="18" charset="0"/>
              </a:rPr>
              <a:t>CONTEMPORARY SOCIETY</a:t>
            </a:r>
          </a:p>
          <a:p>
            <a:endParaRPr lang="en-US" sz="4800" dirty="0">
              <a:latin typeface="Rockwell Condensed" pitchFamily="18" charset="0"/>
            </a:endParaRPr>
          </a:p>
          <a:p>
            <a:r>
              <a:rPr lang="en-US" sz="4800" dirty="0" smtClean="0">
                <a:latin typeface="Rockwell Condensed" pitchFamily="18" charset="0"/>
              </a:rPr>
              <a:t>ICONOGRAPHIC CULTURE</a:t>
            </a:r>
          </a:p>
          <a:p>
            <a:r>
              <a:rPr lang="en-US" sz="4800" dirty="0" smtClean="0">
                <a:latin typeface="Rockwell Condensed" pitchFamily="18" charset="0"/>
              </a:rPr>
              <a:t>THE MARKET</a:t>
            </a:r>
          </a:p>
          <a:p>
            <a:r>
              <a:rPr lang="en-US" sz="4800" dirty="0" smtClean="0">
                <a:latin typeface="Rockwell Condensed" pitchFamily="18" charset="0"/>
              </a:rPr>
              <a:t>VALUE (</a:t>
            </a:r>
            <a:r>
              <a:rPr lang="en-US" sz="3600" dirty="0" smtClean="0">
                <a:latin typeface="Rockwell Condensed" pitchFamily="18" charset="0"/>
              </a:rPr>
              <a:t>EXCHANGE VALUE</a:t>
            </a:r>
            <a:r>
              <a:rPr lang="en-US" sz="4800" dirty="0" smtClean="0">
                <a:latin typeface="Rockwell Condensed" pitchFamily="18" charset="0"/>
              </a:rPr>
              <a:t>)</a:t>
            </a:r>
          </a:p>
          <a:p>
            <a:r>
              <a:rPr lang="en-US" sz="4800" dirty="0" smtClean="0">
                <a:latin typeface="Rockwell Condensed" pitchFamily="18" charset="0"/>
              </a:rPr>
              <a:t>NEO-LIBERALISM</a:t>
            </a:r>
          </a:p>
          <a:p>
            <a:r>
              <a:rPr lang="en-US" sz="4800" dirty="0" smtClean="0">
                <a:latin typeface="Rockwell Condensed" pitchFamily="18" charset="0"/>
              </a:rPr>
              <a:t>CONSUMER (</a:t>
            </a:r>
            <a:r>
              <a:rPr lang="en-US" sz="3600" dirty="0" smtClean="0">
                <a:latin typeface="Rockwell Condensed" pitchFamily="18" charset="0"/>
              </a:rPr>
              <a:t>CHOICE MAKER</a:t>
            </a:r>
            <a:r>
              <a:rPr lang="en-US" sz="4800" dirty="0" smtClean="0">
                <a:latin typeface="Rockwell Condensed" pitchFamily="18" charset="0"/>
              </a:rPr>
              <a:t>)</a:t>
            </a:r>
            <a:endParaRPr lang="en-US" sz="4800" dirty="0">
              <a:latin typeface="Rockwell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98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153</Words>
  <Application>Microsoft Office PowerPoint</Application>
  <PresentationFormat>On-screen Show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THE SYMBOLIC AND SOCIAL BUSINESS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Symbolic and Social Business</dc:title>
  <dc:creator>Fuat</dc:creator>
  <cp:lastModifiedBy>Fuat</cp:lastModifiedBy>
  <cp:revision>8</cp:revision>
  <dcterms:created xsi:type="dcterms:W3CDTF">2015-06-08T22:44:37Z</dcterms:created>
  <dcterms:modified xsi:type="dcterms:W3CDTF">2015-06-11T09:21:12Z</dcterms:modified>
</cp:coreProperties>
</file>