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14" r:id="rId3"/>
    <p:sldId id="290" r:id="rId4"/>
    <p:sldId id="291" r:id="rId5"/>
    <p:sldId id="302" r:id="rId6"/>
    <p:sldId id="294" r:id="rId7"/>
    <p:sldId id="295" r:id="rId8"/>
    <p:sldId id="296" r:id="rId9"/>
    <p:sldId id="297" r:id="rId10"/>
    <p:sldId id="299" r:id="rId11"/>
    <p:sldId id="298" r:id="rId12"/>
    <p:sldId id="293" r:id="rId13"/>
    <p:sldId id="301" r:id="rId14"/>
    <p:sldId id="303" r:id="rId15"/>
    <p:sldId id="304" r:id="rId16"/>
    <p:sldId id="263" r:id="rId17"/>
    <p:sldId id="305" r:id="rId18"/>
    <p:sldId id="300" r:id="rId19"/>
    <p:sldId id="306" r:id="rId20"/>
    <p:sldId id="307" r:id="rId21"/>
    <p:sldId id="308" r:id="rId22"/>
    <p:sldId id="310" r:id="rId23"/>
    <p:sldId id="311" r:id="rId24"/>
    <p:sldId id="284" r:id="rId25"/>
    <p:sldId id="312" r:id="rId26"/>
    <p:sldId id="289" r:id="rId2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68" d="100"/>
          <a:sy n="68" d="100"/>
        </p:scale>
        <p:origin x="504" y="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6B614-B83E-4AF0-9DCA-C70D21A2E75A}" type="datetimeFigureOut">
              <a:rPr lang="en-US" smtClean="0"/>
              <a:t>6/10/2015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4AC85-4CCA-4B34-99E0-BF16224C3C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553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6B614-B83E-4AF0-9DCA-C70D21A2E75A}" type="datetimeFigureOut">
              <a:rPr lang="en-US" smtClean="0"/>
              <a:t>6/10/2015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4AC85-4CCA-4B34-99E0-BF16224C3C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10255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6B614-B83E-4AF0-9DCA-C70D21A2E75A}" type="datetimeFigureOut">
              <a:rPr lang="en-US" smtClean="0"/>
              <a:t>6/10/2015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4AC85-4CCA-4B34-99E0-BF16224C3C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11360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6B614-B83E-4AF0-9DCA-C70D21A2E75A}" type="datetimeFigureOut">
              <a:rPr lang="en-US" smtClean="0"/>
              <a:t>6/10/2015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4AC85-4CCA-4B34-99E0-BF16224C3C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57760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6B614-B83E-4AF0-9DCA-C70D21A2E75A}" type="datetimeFigureOut">
              <a:rPr lang="en-US" smtClean="0"/>
              <a:t>6/10/2015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4AC85-4CCA-4B34-99E0-BF16224C3C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7660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6B614-B83E-4AF0-9DCA-C70D21A2E75A}" type="datetimeFigureOut">
              <a:rPr lang="en-US" smtClean="0"/>
              <a:t>6/10/2015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4AC85-4CCA-4B34-99E0-BF16224C3C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0365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6B614-B83E-4AF0-9DCA-C70D21A2E75A}" type="datetimeFigureOut">
              <a:rPr lang="en-US" smtClean="0"/>
              <a:t>6/10/2015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4AC85-4CCA-4B34-99E0-BF16224C3C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148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6B614-B83E-4AF0-9DCA-C70D21A2E75A}" type="datetimeFigureOut">
              <a:rPr lang="en-US" smtClean="0"/>
              <a:t>6/10/2015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4AC85-4CCA-4B34-99E0-BF16224C3C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87827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6B614-B83E-4AF0-9DCA-C70D21A2E75A}" type="datetimeFigureOut">
              <a:rPr lang="en-US" smtClean="0"/>
              <a:t>6/10/2015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4AC85-4CCA-4B34-99E0-BF16224C3C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76096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6B614-B83E-4AF0-9DCA-C70D21A2E75A}" type="datetimeFigureOut">
              <a:rPr lang="en-US" smtClean="0"/>
              <a:t>6/10/2015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4AC85-4CCA-4B34-99E0-BF16224C3C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00195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6B614-B83E-4AF0-9DCA-C70D21A2E75A}" type="datetimeFigureOut">
              <a:rPr lang="en-US" smtClean="0"/>
              <a:t>6/10/2015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4AC85-4CCA-4B34-99E0-BF16224C3C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08294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16000"/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E6B614-B83E-4AF0-9DCA-C70D21A2E75A}" type="datetimeFigureOut">
              <a:rPr lang="en-US" smtClean="0"/>
              <a:t>6/10/2015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84AC85-4CCA-4B34-99E0-BF16224C3C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9103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hyperlink" Target="mailto:pakerneslihan@gmail.com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hyperlink" Target="mailto:ceren.altuntas@yasar.edu.tr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77000"/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11057" y="439823"/>
            <a:ext cx="9222889" cy="2367878"/>
          </a:xfrm>
          <a:solidFill>
            <a:schemeClr val="bg1">
              <a:lumMod val="95000"/>
            </a:schemeClr>
          </a:solidFill>
          <a:ln>
            <a:solidFill>
              <a:schemeClr val="accent1"/>
            </a:solidFill>
          </a:ln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  <p:txBody>
          <a:bodyPr>
            <a:noAutofit/>
          </a:bodyPr>
          <a:lstStyle/>
          <a:p>
            <a:r>
              <a:rPr lang="tr-TR" sz="40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Marina Pazarlaması İçin Öneriler: </a:t>
            </a:r>
            <a:br>
              <a:rPr lang="tr-TR" sz="40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40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Marina Çekim Unsurları ve Yatçılığa Yönelmede Etkili İtici Motivasyon Faktörleri 	</a:t>
            </a:r>
            <a:endParaRPr lang="tr-TR" sz="4000" b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604010" y="5226784"/>
            <a:ext cx="5803847" cy="120032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1"/>
            </a:solidFill>
          </a:ln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Neslihan PAKER</a:t>
            </a:r>
          </a:p>
          <a:p>
            <a:pPr algn="ctr"/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Yaşar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Üniversitesi</a:t>
            </a:r>
            <a:endParaRPr lang="en-US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Ceren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Altuntaş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VURAL</a:t>
            </a:r>
          </a:p>
          <a:p>
            <a:pPr algn="ctr"/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Yaşar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Üniversitesi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85748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57275"/>
          </a:xfrm>
        </p:spPr>
        <p:txBody>
          <a:bodyPr>
            <a:normAutofit/>
          </a:bodyPr>
          <a:lstStyle/>
          <a:p>
            <a:r>
              <a:rPr lang="tr-TR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Literatürde marina yöneticilerinin görüşlerine dayalı yapılan </a:t>
            </a:r>
            <a:r>
              <a:rPr lang="tr-TR" sz="3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çalışmalar</a:t>
            </a:r>
            <a:r>
              <a:rPr lang="en-US" sz="3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</a:t>
            </a:r>
            <a:endParaRPr lang="en-US" sz="32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bg1">
              <a:lumMod val="95000"/>
            </a:schemeClr>
          </a:solidFill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  <p:txBody>
          <a:bodyPr>
            <a:normAutofit lnSpcReduction="10000"/>
          </a:bodyPr>
          <a:lstStyle/>
          <a:p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Conti, 1993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 sahiplerinin su, tuvalet, atık bertarafı, emniyet ekipmanları, elektrik, yakıt ve yangın koruyucu gibi temel ihtiyaçlarının marina tarafından karşılanması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Eriş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2007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arinanın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doğal güzelliği, eğlenceye yakınlığı, huzurlu bir atmosfere sahip olması, iklimi ve deniz karakteristiklerinin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önemi 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Paker,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2011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arinadan beklentilerin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yarışçı, denizci, tatilci gibi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denizde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bulunma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amacına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göre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değişimi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750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4650" y="415403"/>
            <a:ext cx="11353800" cy="879997"/>
          </a:xfrm>
        </p:spPr>
        <p:txBody>
          <a:bodyPr>
            <a:noAutofit/>
          </a:bodyPr>
          <a:lstStyle/>
          <a:p>
            <a:r>
              <a:rPr lang="tr-TR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Literatürde marina yöneticilerinin görüşlerine dayalı </a:t>
            </a:r>
            <a:r>
              <a:rPr lang="tr-TR" sz="3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yapılan</a:t>
            </a:r>
            <a:r>
              <a:rPr lang="en-US" sz="3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ç</a:t>
            </a:r>
            <a:r>
              <a:rPr lang="tr-TR" sz="3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alışmalar</a:t>
            </a:r>
            <a:r>
              <a:rPr lang="en-US" sz="3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32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0550" y="1690166"/>
            <a:ext cx="11137900" cy="4634434"/>
          </a:xfrm>
          <a:solidFill>
            <a:schemeClr val="bg1">
              <a:lumMod val="95000"/>
            </a:schemeClr>
          </a:solidFill>
          <a:ln>
            <a:solidFill>
              <a:schemeClr val="accent1"/>
            </a:solidFill>
          </a:ln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  <p:txBody>
          <a:bodyPr>
            <a:normAutofit/>
          </a:bodyPr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Sarıışık vd.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2011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arinanın lokasyonu, çalışanının tecrübesi, şehir marinası olması, beş altın çıpa, mavi bayrak, kalite ve yüksek güvenliğe sahip olması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Sarı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2012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arinadaki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manevra alanının yeterli alana sahip olması 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Heron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Juju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2012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arina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çalışanlarının aynı zamanda iyi eğitimli ve marinayı temsil yeteneği olan kişiler arasından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seçilmesi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738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81000"/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0452" y="399151"/>
            <a:ext cx="10515600" cy="1325563"/>
          </a:xfrm>
          <a:solidFill>
            <a:schemeClr val="bg1">
              <a:lumMod val="95000"/>
            </a:schemeClr>
          </a:solidFill>
          <a:ln>
            <a:solidFill>
              <a:schemeClr val="accent1"/>
            </a:solidFill>
          </a:ln>
          <a:effectLst>
            <a:glow rad="139700">
              <a:schemeClr val="accent5">
                <a:satMod val="175000"/>
                <a:alpha val="40000"/>
              </a:schemeClr>
            </a:glow>
          </a:effectLst>
        </p:spPr>
        <p:txBody>
          <a:bodyPr/>
          <a:lstStyle/>
          <a:p>
            <a:pPr algn="ctr"/>
            <a:r>
              <a:rPr lang="en-US" b="1" dirty="0" err="1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Araştırma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Tasarımı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Yöntem</a:t>
            </a:r>
            <a:endParaRPr lang="en-US" b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18430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487956"/>
            <a:ext cx="10515600" cy="642344"/>
          </a:xfrm>
          <a:solidFill>
            <a:schemeClr val="bg1">
              <a:lumMod val="95000"/>
            </a:schemeClr>
          </a:solidFill>
          <a:ln>
            <a:solidFill>
              <a:schemeClr val="accent1"/>
            </a:solidFill>
          </a:ln>
          <a:effectLst>
            <a:glow rad="139700">
              <a:schemeClr val="accent5">
                <a:satMod val="175000"/>
                <a:alpha val="40000"/>
              </a:schemeClr>
            </a:glow>
          </a:effectLst>
        </p:spPr>
        <p:txBody>
          <a:bodyPr>
            <a:normAutofit/>
          </a:bodyPr>
          <a:lstStyle/>
          <a:p>
            <a:r>
              <a:rPr lang="en-US" sz="3600" b="1" dirty="0" err="1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Araştırma</a:t>
            </a:r>
            <a:r>
              <a:rPr lang="en-US" sz="36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Soruları</a:t>
            </a:r>
            <a:r>
              <a:rPr lang="en-US" sz="36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3600" b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46200"/>
            <a:ext cx="10515600" cy="5372100"/>
          </a:xfrm>
          <a:solidFill>
            <a:schemeClr val="bg1">
              <a:lumMod val="95000"/>
            </a:schemeClr>
          </a:solidFill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  <p:txBody>
          <a:bodyPr>
            <a:normAutofit fontScale="92500" lnSpcReduction="20000"/>
          </a:bodyPr>
          <a:lstStyle/>
          <a:p>
            <a:pPr>
              <a:lnSpc>
                <a:spcPct val="160000"/>
              </a:lnSpc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atçı müşterilerin demografik ve yatçılık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özellikleri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nelerdir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>
              <a:lnSpc>
                <a:spcPct val="160000"/>
              </a:lnSpc>
            </a:pP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arina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tercihinin karar vericileri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kimlerdir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>
              <a:lnSpc>
                <a:spcPct val="160000"/>
              </a:lnSpc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estinasyon tercihinin marina seçimindeki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rolü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nedir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>
              <a:lnSpc>
                <a:spcPct val="160000"/>
              </a:lnSpc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Marina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seçiminde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kullanılan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bilgi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kaynakları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nelerdir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>
              <a:lnSpc>
                <a:spcPct val="160000"/>
              </a:lnSpc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atçıların marinadan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beklentileri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nelerdir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>
              <a:lnSpc>
                <a:spcPct val="160000"/>
              </a:lnSpc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atçılığa yönelmelerinde etkili kişisel motivasyon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faktörleri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nelerdir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>
              <a:lnSpc>
                <a:spcPct val="160000"/>
              </a:lnSpc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Yatçılara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it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arklı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demografik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ö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zellikleri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 m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arina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ç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ekim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nsurları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işisel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otivasyon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aktörleri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üzerinde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etkisi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var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mıdır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6009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7262" y="360102"/>
            <a:ext cx="10598237" cy="793306"/>
          </a:xfrm>
          <a:solidFill>
            <a:schemeClr val="bg1">
              <a:lumMod val="95000"/>
            </a:schemeClr>
          </a:solidFill>
          <a:ln>
            <a:solidFill>
              <a:schemeClr val="accent1"/>
            </a:solidFill>
          </a:ln>
          <a:effectLst>
            <a:glow rad="139700">
              <a:schemeClr val="accent5">
                <a:satMod val="175000"/>
                <a:alpha val="40000"/>
              </a:schemeClr>
            </a:glow>
          </a:effectLst>
        </p:spPr>
        <p:txBody>
          <a:bodyPr>
            <a:normAutofit fontScale="90000"/>
          </a:bodyPr>
          <a:lstStyle/>
          <a:p>
            <a:r>
              <a:rPr lang="en-US" sz="3600" b="1" dirty="0" err="1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Araştırmanın</a:t>
            </a:r>
            <a:r>
              <a:rPr lang="en-US" sz="36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Aşamaları</a:t>
            </a:r>
            <a:r>
              <a:rPr lang="en-US" sz="36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6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b="1" dirty="0" err="1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Nitel</a:t>
            </a:r>
            <a:r>
              <a:rPr lang="en-US" sz="36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Aşama</a:t>
            </a:r>
            <a:endParaRPr lang="en-US" sz="3600" b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434876" y="1465046"/>
            <a:ext cx="3432132" cy="76304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Liretatür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Taraması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pazarlama, deniz turizmi, destinasyon seçimi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6" name="Rectangle 5"/>
          <p:cNvSpPr/>
          <p:nvPr/>
        </p:nvSpPr>
        <p:spPr>
          <a:xfrm>
            <a:off x="6766143" y="1496437"/>
            <a:ext cx="3432132" cy="7077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eminer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konferans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lar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deniz turizmi ve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marinalar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720238" y="2851369"/>
            <a:ext cx="7478037" cy="98278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Yapılandırılmamış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üç marina yöneticisi ve bir marina tedarikçisi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yapılandırılmış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iki marina yöneticisi ve konunun uzmanı bir akademisy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en)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görüşmeler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743190" y="4158695"/>
            <a:ext cx="3432132" cy="88517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kademisyen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ler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tarafından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çalışmalar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elde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edilen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değişkenlerin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değerlendirilmesi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883200" y="5368411"/>
            <a:ext cx="5152112" cy="57411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Akademisyenlerin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değerlendirme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frekansları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dikkat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alınarak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pilot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anketin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oluşturulması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0" name="Straight Arrow Connector 9"/>
          <p:cNvCxnSpPr>
            <a:stCxn id="5" idx="2"/>
          </p:cNvCxnSpPr>
          <p:nvPr/>
        </p:nvCxnSpPr>
        <p:spPr>
          <a:xfrm>
            <a:off x="4150942" y="2228092"/>
            <a:ext cx="2149497" cy="599343"/>
          </a:xfrm>
          <a:prstGeom prst="straightConnector1">
            <a:avLst/>
          </a:prstGeom>
          <a:ln w="38100">
            <a:headEnd w="med" len="lg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stCxn id="6" idx="2"/>
          </p:cNvCxnSpPr>
          <p:nvPr/>
        </p:nvCxnSpPr>
        <p:spPr>
          <a:xfrm flipH="1">
            <a:off x="6300439" y="2204157"/>
            <a:ext cx="2181770" cy="623277"/>
          </a:xfrm>
          <a:prstGeom prst="straightConnector1">
            <a:avLst/>
          </a:prstGeom>
          <a:ln w="38100">
            <a:headEnd w="med" len="lg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7" idx="2"/>
            <a:endCxn id="8" idx="0"/>
          </p:cNvCxnSpPr>
          <p:nvPr/>
        </p:nvCxnSpPr>
        <p:spPr>
          <a:xfrm flipH="1">
            <a:off x="6459256" y="3834153"/>
            <a:ext cx="1" cy="324542"/>
          </a:xfrm>
          <a:prstGeom prst="straightConnector1">
            <a:avLst/>
          </a:prstGeom>
          <a:ln w="38100">
            <a:headEnd w="med" len="lg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stCxn id="8" idx="2"/>
            <a:endCxn id="9" idx="0"/>
          </p:cNvCxnSpPr>
          <p:nvPr/>
        </p:nvCxnSpPr>
        <p:spPr>
          <a:xfrm>
            <a:off x="6459256" y="5043869"/>
            <a:ext cx="0" cy="324542"/>
          </a:xfrm>
          <a:prstGeom prst="straightConnector1">
            <a:avLst/>
          </a:prstGeom>
          <a:ln w="38100">
            <a:headEnd w="med" len="lg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6480541" y="5942521"/>
            <a:ext cx="0" cy="324542"/>
          </a:xfrm>
          <a:prstGeom prst="straightConnector1">
            <a:avLst/>
          </a:prstGeom>
          <a:ln w="38100">
            <a:headEnd w="med" len="lg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89407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9997" y="313596"/>
            <a:ext cx="10515600" cy="830448"/>
          </a:xfrm>
          <a:solidFill>
            <a:schemeClr val="bg1">
              <a:lumMod val="95000"/>
            </a:schemeClr>
          </a:solidFill>
          <a:ln>
            <a:solidFill>
              <a:schemeClr val="accent1"/>
            </a:solidFill>
          </a:ln>
          <a:effectLst>
            <a:glow rad="139700">
              <a:schemeClr val="accent5">
                <a:satMod val="175000"/>
                <a:alpha val="40000"/>
              </a:schemeClr>
            </a:glow>
          </a:effectLst>
        </p:spPr>
        <p:txBody>
          <a:bodyPr>
            <a:normAutofit fontScale="90000"/>
          </a:bodyPr>
          <a:lstStyle/>
          <a:p>
            <a:r>
              <a:rPr lang="en-US" sz="3600" b="1" dirty="0" err="1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Araştırmanın</a:t>
            </a:r>
            <a:r>
              <a:rPr lang="en-US" sz="36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Aşamaları</a:t>
            </a:r>
            <a:r>
              <a:rPr lang="en-US" sz="36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6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b="1" dirty="0" err="1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Nicel</a:t>
            </a:r>
            <a:r>
              <a:rPr lang="en-US" sz="36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Aşama</a:t>
            </a:r>
            <a:endParaRPr lang="en-US" sz="3600" b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637375" y="1461368"/>
            <a:ext cx="5152112" cy="4739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Pilot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anketin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yatçı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müşterilere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uygulanması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637375" y="2363241"/>
            <a:ext cx="5152112" cy="4739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Anketin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düzenlenmesi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637375" y="3265114"/>
            <a:ext cx="5152112" cy="4739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Anketin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uygulanması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908789" y="4056342"/>
            <a:ext cx="5152112" cy="4739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Yatçıların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Marinadan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Beklentilerinin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Keşifsel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Faktör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Analizi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6660324" y="4056342"/>
            <a:ext cx="5152112" cy="4739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Yatçılığa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Yönelmede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Etkili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Kişisel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Motivasyonların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Keşifsel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Faktör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Analizi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2906973" y="5124184"/>
            <a:ext cx="7574508" cy="9728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Yatçılara Ait Farklı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Demografik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Özellikleri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n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Marina Çekim Unsurları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Kişisel Motivasyon Faktörleri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Üzerindeki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Etkisinin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 test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Analizleri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4" name="Straight Arrow Connector 3"/>
          <p:cNvCxnSpPr>
            <a:stCxn id="10" idx="2"/>
            <a:endCxn id="11" idx="0"/>
          </p:cNvCxnSpPr>
          <p:nvPr/>
        </p:nvCxnSpPr>
        <p:spPr>
          <a:xfrm>
            <a:off x="6213431" y="1935272"/>
            <a:ext cx="0" cy="427969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6213431" y="2837145"/>
            <a:ext cx="0" cy="427969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>
            <a:stCxn id="12" idx="2"/>
            <a:endCxn id="13" idx="0"/>
          </p:cNvCxnSpPr>
          <p:nvPr/>
        </p:nvCxnSpPr>
        <p:spPr>
          <a:xfrm flipH="1">
            <a:off x="3484845" y="3739018"/>
            <a:ext cx="2728586" cy="317324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>
            <a:stCxn id="12" idx="2"/>
            <a:endCxn id="15" idx="0"/>
          </p:cNvCxnSpPr>
          <p:nvPr/>
        </p:nvCxnSpPr>
        <p:spPr>
          <a:xfrm>
            <a:off x="6213431" y="3739018"/>
            <a:ext cx="3022949" cy="317324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13" idx="2"/>
            <a:endCxn id="16" idx="0"/>
          </p:cNvCxnSpPr>
          <p:nvPr/>
        </p:nvCxnSpPr>
        <p:spPr>
          <a:xfrm>
            <a:off x="3484845" y="4530246"/>
            <a:ext cx="3209382" cy="593938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15" idx="2"/>
            <a:endCxn id="16" idx="0"/>
          </p:cNvCxnSpPr>
          <p:nvPr/>
        </p:nvCxnSpPr>
        <p:spPr>
          <a:xfrm flipH="1">
            <a:off x="6694227" y="4530246"/>
            <a:ext cx="2542153" cy="593938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09738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45464" y="369900"/>
            <a:ext cx="9144000" cy="770831"/>
          </a:xfrm>
          <a:solidFill>
            <a:schemeClr val="bg1">
              <a:lumMod val="95000"/>
            </a:schemeClr>
          </a:solidFill>
          <a:ln>
            <a:solidFill>
              <a:schemeClr val="accent1"/>
            </a:solidFill>
          </a:ln>
          <a:effectLst>
            <a:glow rad="139700">
              <a:schemeClr val="accent5">
                <a:satMod val="175000"/>
                <a:alpha val="40000"/>
              </a:schemeClr>
            </a:glow>
          </a:effectLst>
        </p:spPr>
        <p:txBody>
          <a:bodyPr>
            <a:normAutofit/>
          </a:bodyPr>
          <a:lstStyle/>
          <a:p>
            <a:r>
              <a:rPr lang="en-US" sz="32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Örnekleme</a:t>
            </a:r>
            <a:r>
              <a:rPr lang="en-US" sz="3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Süreci</a:t>
            </a:r>
            <a:endParaRPr lang="en-US" sz="32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2884" y="1804081"/>
            <a:ext cx="10509160" cy="4007995"/>
          </a:xfrm>
          <a:solidFill>
            <a:schemeClr val="bg1">
              <a:lumMod val="95000"/>
            </a:schemeClr>
          </a:solidFill>
          <a:ln>
            <a:solidFill>
              <a:schemeClr val="accent1"/>
            </a:solidFill>
          </a:ln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  <p:txBody>
          <a:bodyPr>
            <a:normAutofit/>
          </a:bodyPr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İzmir ve Aydın’da yer alan; Levent Marina, Port Alaçatı, Setur Altınyunus, IC Çeşme, Teos Marina, Didim D Marin ve Setur Kuşadası marinalarının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261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yatçı müşteri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sine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anket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uygulanmıştır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Araştırma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Ağustos-Eylül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2014 aylarında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gerçekleştirilmiştir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Cevapların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%71’i yüz yüze görüşme , %29’u internet ve başkaları kanalıyla yanıt alma yöntemiyle ve tesadüfi olmayan, yargısal örnekleme metoduyla toplanmıştır.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4402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78000"/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8816" y="835880"/>
            <a:ext cx="10515600" cy="829147"/>
          </a:xfrm>
          <a:solidFill>
            <a:schemeClr val="bg1">
              <a:lumMod val="95000"/>
            </a:schemeClr>
          </a:solidFill>
          <a:ln>
            <a:solidFill>
              <a:schemeClr val="accent1"/>
            </a:solidFill>
          </a:ln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  <p:txBody>
          <a:bodyPr/>
          <a:lstStyle/>
          <a:p>
            <a:pPr algn="ctr"/>
            <a:r>
              <a:rPr lang="en-US" b="1" dirty="0" err="1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Bulgular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Tartışma</a:t>
            </a:r>
            <a:endParaRPr lang="en-US" b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645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26300" y="139700"/>
            <a:ext cx="11184699" cy="36933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1"/>
            </a:solidFill>
          </a:ln>
          <a:effectLst>
            <a:glow rad="63500">
              <a:schemeClr val="accent5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r>
              <a:rPr lang="tr-TR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Tablo 1.1. Ankete Katılan Yatçıların Demografik </a:t>
            </a:r>
            <a:r>
              <a:rPr lang="tr-TR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Özellikleri</a:t>
            </a:r>
            <a:endParaRPr lang="en-US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6943053"/>
              </p:ext>
            </p:extLst>
          </p:nvPr>
        </p:nvGraphicFramePr>
        <p:xfrm>
          <a:off x="561251" y="665607"/>
          <a:ext cx="11249748" cy="619725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384528"/>
                <a:gridCol w="490654"/>
                <a:gridCol w="858644"/>
                <a:gridCol w="2067987"/>
                <a:gridCol w="441037"/>
                <a:gridCol w="880947"/>
                <a:gridCol w="2727402"/>
                <a:gridCol w="495300"/>
                <a:gridCol w="903249"/>
              </a:tblGrid>
              <a:tr h="21592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Demografik Özellikler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68" marR="494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68" marR="494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Frekans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68" marR="4946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Yatçılık Özellikleri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68" marR="494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68" marR="494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Frekans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68" marR="4946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68" marR="494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68" marR="494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Frekans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68" marR="49468" marT="0" marB="0"/>
                </a:tc>
              </a:tr>
              <a:tr h="21592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Yaş 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68" marR="494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68" marR="494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68" marR="4946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Deniz Tecrübesi</a:t>
                      </a:r>
                      <a:endParaRPr lang="en-US" sz="10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68" marR="49468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68" marR="4946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68" marR="4946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Ana Liman Sözleşme Süresi</a:t>
                      </a:r>
                      <a:endParaRPr lang="en-US" sz="10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68" marR="49468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68" marR="494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68" marR="49468" marT="0" marB="0"/>
                </a:tc>
              </a:tr>
              <a:tr h="21592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 yaş altı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68" marR="494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68" marR="494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93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68" marR="4946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yıldan az</a:t>
                      </a:r>
                      <a:endParaRPr lang="en-US" sz="10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68" marR="49468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68" marR="494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52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68" marR="4946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aydan az</a:t>
                      </a:r>
                      <a:endParaRPr lang="en-US" sz="10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68" marR="49468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68" marR="494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54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68" marR="49468" marT="0" marB="0"/>
                </a:tc>
              </a:tr>
              <a:tr h="21592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 yaş ve üstü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68" marR="494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64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68" marR="494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167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68" marR="4946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yıl ve üstü</a:t>
                      </a:r>
                      <a:endParaRPr lang="en-US" sz="10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68" marR="49468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86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68" marR="494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208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68" marR="4946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10-12 ay</a:t>
                      </a:r>
                      <a:endParaRPr lang="en-US" sz="10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68" marR="49468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68" marR="494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128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68" marR="49468" marT="0" marB="0"/>
                </a:tc>
              </a:tr>
              <a:tr h="21592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Cinsiyet 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68" marR="494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68" marR="494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68" marR="4946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Yat sahipliği</a:t>
                      </a:r>
                      <a:endParaRPr lang="en-US" sz="10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68" marR="49468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68" marR="494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68" marR="4946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Sahip Olunan veya Kiralanan Yat Tipi</a:t>
                      </a:r>
                      <a:endParaRPr lang="en-US" sz="10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68" marR="49468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68" marR="494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68" marR="49468" marT="0" marB="0"/>
                </a:tc>
              </a:tr>
              <a:tr h="21592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Erkek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68" marR="494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73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68" marR="494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191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68" marR="4946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Yat sahibi</a:t>
                      </a:r>
                      <a:endParaRPr lang="en-US" sz="10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68" marR="49468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68" marR="494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182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68" marR="4946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Yelkenli</a:t>
                      </a:r>
                      <a:endParaRPr lang="en-US" sz="10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68" marR="49468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68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68" marR="494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162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68" marR="49468" marT="0" marB="0"/>
                </a:tc>
              </a:tr>
              <a:tr h="21592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Kadın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68" marR="494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68" marR="494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68" marR="4946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Yat kiralayanı</a:t>
                      </a:r>
                      <a:endParaRPr lang="en-US" sz="10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68" marR="49468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68" marR="494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77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68" marR="4946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 b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Motor Yat</a:t>
                      </a:r>
                      <a:endParaRPr lang="en-US" sz="1000" b="1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68" marR="49468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68" marR="494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75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68" marR="49468" marT="0" marB="0"/>
                </a:tc>
              </a:tr>
              <a:tr h="21592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Milliyet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68" marR="494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68" marR="494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68" marR="494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Kendini Nasıl Tanımladığı</a:t>
                      </a:r>
                      <a:endParaRPr lang="en-US" sz="10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68" marR="49468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68" marR="494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68" marR="4946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Diğer</a:t>
                      </a:r>
                      <a:endParaRPr lang="en-US" sz="10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68" marR="49468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68" marR="494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68" marR="49468" marT="0" marB="0"/>
                </a:tc>
              </a:tr>
              <a:tr h="21592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Türk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68" marR="494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86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68" marR="494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224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68" marR="4946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Denizci</a:t>
                      </a:r>
                      <a:endParaRPr lang="en-US" sz="10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68" marR="49468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68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68" marR="494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162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68" marR="4946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Diğer Özellikler</a:t>
                      </a:r>
                      <a:endParaRPr lang="en-US" sz="10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68" marR="49468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68" marR="494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68" marR="49468" marT="0" marB="0"/>
                </a:tc>
              </a:tr>
              <a:tr h="21592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Yabancı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68" marR="494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68" marR="494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68" marR="4946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 b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Tatilci</a:t>
                      </a:r>
                      <a:endParaRPr lang="en-US" sz="1000" b="1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68" marR="49468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68" marR="494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75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68" marR="4946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 b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Marina Seçimi Kararını Alan</a:t>
                      </a:r>
                      <a:endParaRPr lang="en-US" sz="1000" b="1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68" marR="49468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68" marR="494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68" marR="49468" marT="0" marB="0"/>
                </a:tc>
              </a:tr>
              <a:tr h="21592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Yaşadığı Yer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68" marR="494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68" marR="494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68" marR="4946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 b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Diğer</a:t>
                      </a:r>
                      <a:endParaRPr lang="en-US" sz="1000" b="1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68" marR="49468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68" marR="494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68" marR="4946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 b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Kendim</a:t>
                      </a:r>
                      <a:endParaRPr lang="en-US" sz="1000" b="1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68" marR="49468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55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68" marR="494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136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68" marR="49468" marT="0" marB="0"/>
                </a:tc>
              </a:tr>
              <a:tr h="21592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İzmir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68" marR="494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52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68" marR="494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135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68" marR="4946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 b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Yat Uzunluğu (m)</a:t>
                      </a:r>
                      <a:endParaRPr lang="en-US" sz="1000" b="1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68" marR="49468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68" marR="494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68" marR="4946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Ailecek</a:t>
                      </a:r>
                      <a:endParaRPr lang="en-US" sz="10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68" marR="49468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68" marR="494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75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68" marR="49468" marT="0" marB="0"/>
                </a:tc>
              </a:tr>
              <a:tr h="21592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İstanbul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68" marR="494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68" marR="494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49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68" marR="4946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 m altı</a:t>
                      </a:r>
                      <a:endParaRPr lang="en-US" sz="10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68" marR="49468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79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68" marR="494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186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68" marR="4946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Diğer ( Arkadaş, kaptan...)</a:t>
                      </a:r>
                      <a:endParaRPr lang="en-US" sz="10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68" marR="49468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68" marR="494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38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68" marR="49468" marT="0" marB="0"/>
                </a:tc>
              </a:tr>
              <a:tr h="21592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Aydın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68" marR="494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68" marR="494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68" marR="4946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 m ve üstü</a:t>
                      </a:r>
                      <a:endParaRPr lang="en-US" sz="10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68" marR="49468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68" marR="494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68" marR="4946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 b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Destinasyona Göre Marina Seçimi </a:t>
                      </a:r>
                      <a:endParaRPr lang="en-US" sz="1000" b="1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68" marR="49468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68" marR="494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68" marR="49468" marT="0" marB="0"/>
                </a:tc>
              </a:tr>
              <a:tr h="200096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Türkiye’deki diğer şehirler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68" marR="494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68" marR="494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68" marR="4946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 b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Yatta Ücretli Personel</a:t>
                      </a:r>
                      <a:endParaRPr lang="en-US" sz="1000" b="1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68" marR="49468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68" marR="494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68" marR="4946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Destinasyonu Öncelikle Tercih Ederim</a:t>
                      </a:r>
                      <a:endParaRPr lang="en-US" sz="10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68" marR="49468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76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68" marR="494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186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68" marR="49468" marT="0" marB="0"/>
                </a:tc>
              </a:tr>
              <a:tr h="21592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Diğer ülkeler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68" marR="494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68" marR="494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39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68" marR="4946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 b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Yok</a:t>
                      </a:r>
                      <a:endParaRPr lang="en-US" sz="1000" b="1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68" marR="49468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61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68" marR="494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144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68" marR="4946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Marinayı Öncelikle Belirlerim</a:t>
                      </a:r>
                      <a:endParaRPr lang="en-US" sz="10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68" marR="49468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68" marR="494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68" marR="49468" marT="0" marB="0"/>
                </a:tc>
              </a:tr>
              <a:tr h="21592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İlişki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68" marR="494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68" marR="494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68" marR="4946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0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68" marR="49468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68" marR="494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68" marR="4946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Marina Seçiminde Kullanılan Bilgi Kaynakları</a:t>
                      </a:r>
                      <a:endParaRPr lang="en-US" sz="10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68" marR="49468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68" marR="494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68" marR="49468" marT="0" marB="0"/>
                </a:tc>
              </a:tr>
              <a:tr h="21592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Evli- Uzun Süreli İlişki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68" marR="494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78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68" marR="494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203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68" marR="4946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 b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den fazla</a:t>
                      </a:r>
                      <a:endParaRPr lang="en-US" sz="1000" b="1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68" marR="49468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68" marR="494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58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68" marR="4946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Arkadaş, Çevre Tavsiyesi</a:t>
                      </a:r>
                      <a:endParaRPr lang="en-US" sz="10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68" marR="49468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64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68" marR="494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167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68" marR="49468" marT="0" marB="0"/>
                </a:tc>
              </a:tr>
              <a:tr h="223741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Bekar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68" marR="494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68" marR="494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58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68" marR="4946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 b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Denizde geçirilen zaman (ay/ yıl)</a:t>
                      </a:r>
                      <a:endParaRPr lang="en-US" sz="1000" b="1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68" marR="49468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68" marR="494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68" marR="4946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Direk İletişim</a:t>
                      </a:r>
                      <a:endParaRPr lang="en-US" sz="10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68" marR="49468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68" marR="494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91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68" marR="49468" marT="0" marB="0"/>
                </a:tc>
              </a:tr>
              <a:tr h="21592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Gelir Düzeyi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68" marR="494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68" marR="494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68" marR="4946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 b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ay dan kısa</a:t>
                      </a:r>
                      <a:endParaRPr lang="en-US" sz="1000" b="1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68" marR="49468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54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68" marR="494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134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68" marR="4946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İnternet</a:t>
                      </a:r>
                      <a:endParaRPr lang="en-US" sz="10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68" marR="49468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68" marR="494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91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68" marR="49468" marT="0" marB="0"/>
                </a:tc>
              </a:tr>
              <a:tr h="21592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Orta Düzey ve Altı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68" marR="494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38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68" marR="494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98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68" marR="4946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ay ve fazlası</a:t>
                      </a:r>
                      <a:endParaRPr lang="en-US" sz="10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68" marR="49468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46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68" marR="494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114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68" marR="4946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Diğer ( Turizm acentaları v.d.) </a:t>
                      </a:r>
                      <a:endParaRPr lang="en-US" sz="10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68" marR="49468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68" marR="494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68" marR="49468" marT="0" marB="0"/>
                </a:tc>
              </a:tr>
              <a:tr h="21592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Yüksek ve Üstü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68" marR="494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62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68" marR="494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160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68" marR="4946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Favori Mevsim</a:t>
                      </a:r>
                      <a:endParaRPr lang="en-US" sz="10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68" marR="49468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68" marR="494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68" marR="4946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Reklam</a:t>
                      </a:r>
                      <a:endParaRPr lang="en-US" sz="10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68" marR="49468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68" marR="494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68" marR="49468" marT="0" marB="0"/>
                </a:tc>
              </a:tr>
              <a:tr h="21592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İş Durumu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68" marR="494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68" marR="494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68" marR="4946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Yaz</a:t>
                      </a:r>
                      <a:endParaRPr lang="en-US" sz="10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68" marR="49468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86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68" marR="494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224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68" marR="4946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Haberler</a:t>
                      </a:r>
                      <a:endParaRPr lang="en-US" sz="10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68" marR="49468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68" marR="494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68" marR="49468" marT="0" marB="0"/>
                </a:tc>
              </a:tr>
              <a:tr h="21592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Çalışan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68" marR="494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37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68" marR="494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95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68" marR="4946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Sonbahar</a:t>
                      </a:r>
                      <a:endParaRPr lang="en-US" sz="10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68" marR="49468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51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68" marR="494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133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68" marR="4946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68" marR="49468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68" marR="494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68" marR="49468" marT="0" marB="0"/>
                </a:tc>
              </a:tr>
              <a:tr h="21592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İşyeri sahibi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68" marR="494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38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68" marR="494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96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68" marR="4946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İlkbahar</a:t>
                      </a:r>
                      <a:endParaRPr lang="en-US" sz="10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68" marR="49468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48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68" marR="494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125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68" marR="4946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68" marR="49468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68" marR="494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68" marR="49468" marT="0" marB="0"/>
                </a:tc>
              </a:tr>
              <a:tr h="21592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Emekli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68" marR="494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68" marR="494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68" marR="4946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Kış</a:t>
                      </a:r>
                      <a:endParaRPr lang="en-US" sz="10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68" marR="49468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68" marR="494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39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68" marR="4946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68" marR="49468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68" marR="494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68" marR="49468" marT="0" marB="0"/>
                </a:tc>
              </a:tr>
              <a:tr h="253652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Diğer (Öğrenci, çalışmıyor)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68" marR="494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68" marR="494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68" marR="4946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68" marR="49468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68" marR="494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68" marR="4946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68" marR="49468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68" marR="494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468" marR="49468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66818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3221" y="137786"/>
            <a:ext cx="11241079" cy="40011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1"/>
            </a:solidFill>
          </a:ln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r>
              <a:rPr lang="tr-TR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Tablo 1.2. Yatçıların Marinadan Beklediği Özelliklerin Önem </a:t>
            </a:r>
            <a:r>
              <a:rPr lang="tr-TR" sz="2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Düzeyi</a:t>
            </a:r>
            <a:endParaRPr lang="en-US" sz="20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03221" y="6488635"/>
            <a:ext cx="599996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*Önem düzeyi</a:t>
            </a:r>
            <a:r>
              <a:rPr lang="tr-T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 “5” Çok önemli, “1” Hiç önemli değil</a:t>
            </a:r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6353598"/>
              </p:ext>
            </p:extLst>
          </p:nvPr>
        </p:nvGraphicFramePr>
        <p:xfrm>
          <a:off x="210402" y="591520"/>
          <a:ext cx="11327641" cy="589711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493661"/>
                <a:gridCol w="869796"/>
                <a:gridCol w="1126273"/>
                <a:gridCol w="3858322"/>
                <a:gridCol w="925551"/>
                <a:gridCol w="1054038"/>
              </a:tblGrid>
              <a:tr h="281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Özellik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Önem Düzeyi*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Std. Sapma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Özellik</a:t>
                      </a:r>
                      <a:endParaRPr lang="en-US" sz="12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Önem Düzeyi*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Std.Sapma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81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Güvenlik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4.8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0.6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Restoran, kafeterya çeşitliliği</a:t>
                      </a:r>
                      <a:endParaRPr lang="en-US" sz="12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3.5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1.2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81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Hizmet Kalitesi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4.7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0.8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Yerel halkın turiste karşı tutumu</a:t>
                      </a:r>
                      <a:endParaRPr lang="en-US" sz="12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3.4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1.3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81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Altyapı Kalitesi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4.7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0.8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Yaşadığım yere yakınlık</a:t>
                      </a:r>
                      <a:endParaRPr lang="en-US" sz="12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3.4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1.5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81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Temizlik ve Hijyen Şartları 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4.7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0.8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Güneşlenilecek ve denize girilebilecek sahili olması</a:t>
                      </a:r>
                      <a:endParaRPr lang="en-US" sz="12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3.4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1.3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3304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Çalışanların marina müşterisine karşı tutumları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4.6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0.7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Enformasyon ve turist hizmetleri</a:t>
                      </a:r>
                      <a:endParaRPr lang="en-US" sz="12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3.3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1.1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81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Emniyet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4.6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0.7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çıpalı olması</a:t>
                      </a:r>
                      <a:endParaRPr lang="en-US" sz="12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3.2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1.3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81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Fiyat Politikası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4.4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0.9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Alışveriş merkezi varlığı ve çeşitliliği</a:t>
                      </a:r>
                      <a:endParaRPr lang="en-US" sz="12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3.2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1.2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81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Çevre Dostu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4.4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0.9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Destinasyondaki tarihi ve kültürel kaynaklar</a:t>
                      </a:r>
                      <a:endParaRPr lang="en-US" sz="12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3.1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1.2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81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Donanımlı Çekek Yeri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4.3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1.0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Lüks olması</a:t>
                      </a:r>
                      <a:endParaRPr lang="en-US" sz="12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2.9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1.2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81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Mavi Bayraklı Olması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4.2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1.0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Etkinlik</a:t>
                      </a:r>
                      <a:endParaRPr lang="en-US" sz="12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2.8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1.3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81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Marinaya Ulaşım Kolaylığı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4.2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1.0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Yat personeline uygun sosyal ortam</a:t>
                      </a:r>
                      <a:endParaRPr lang="en-US" sz="12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2.8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1.4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81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İklimi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4.2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1.0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Spor tesisleri </a:t>
                      </a:r>
                      <a:endParaRPr lang="en-US" sz="12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2.8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1.3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81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Doğal Çekiciliği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4.0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1.1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İmajı ve iyi tanınır olması</a:t>
                      </a:r>
                      <a:endParaRPr lang="en-US" sz="12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2.7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1.3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81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Acil hizmetlere hızlı ulaşım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4.0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1.2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Yerel halkın sıradışı, farklı kültüre sahip olması</a:t>
                      </a:r>
                      <a:endParaRPr lang="en-US" sz="12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2.7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1.2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81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Destinasyona ulaşım kolaylığı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3.8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1.2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Havaalanına yakınlık</a:t>
                      </a:r>
                      <a:endParaRPr lang="en-US" sz="12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2.7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1.4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8634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Sakin ve kalabalıktan uzak olması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3.8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1.2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Bireysel etkinlik fırsatları</a:t>
                      </a:r>
                      <a:endParaRPr lang="en-US" sz="12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2.5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1.2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0516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Gezi rotası veya transit noktası üzerinde bulunması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3.7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1.2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Yerel halkın benzer kültüre sahip olması</a:t>
                      </a:r>
                      <a:endParaRPr lang="en-US" sz="12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2.5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1.2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5430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Diğer gezilmeye değer destinasyonlara yakınlığı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3.6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1.2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Konaklama seçenekleri (Otel, pansiyon v.b.)</a:t>
                      </a:r>
                      <a:endParaRPr lang="en-US" sz="12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2.5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1.3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81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Şehir merkezine yakın olması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3.6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1.3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Gece hayatı</a:t>
                      </a:r>
                      <a:endParaRPr lang="en-US" sz="12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2.4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1.4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97726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ln>
            <a:solidFill>
              <a:schemeClr val="accent1"/>
            </a:solidFill>
          </a:ln>
          <a:effectLst>
            <a:glow rad="139700">
              <a:schemeClr val="accent5">
                <a:satMod val="175000"/>
                <a:alpha val="40000"/>
              </a:schemeClr>
            </a:glow>
          </a:effectLst>
        </p:spPr>
        <p:txBody>
          <a:bodyPr>
            <a:normAutofit/>
          </a:bodyPr>
          <a:lstStyle/>
          <a:p>
            <a:r>
              <a:rPr lang="en-US" sz="4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SUNUM PLANI</a:t>
            </a:r>
            <a:endParaRPr lang="tr-TR" sz="40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2295525"/>
            <a:ext cx="10515600" cy="3686175"/>
          </a:xfrm>
          <a:solidFill>
            <a:schemeClr val="bg1">
              <a:lumMod val="95000"/>
            </a:schemeClr>
          </a:solidFill>
          <a:ln>
            <a:solidFill>
              <a:schemeClr val="accent1"/>
            </a:solidFill>
          </a:ln>
          <a:effectLst>
            <a:glow rad="63500">
              <a:schemeClr val="accent5">
                <a:satMod val="175000"/>
                <a:alpha val="40000"/>
              </a:schemeClr>
            </a:glow>
          </a:effectLst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Giriş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Araştırmanın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Amacı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Literatür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Analizi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Araştırma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Tasarımı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Yöntem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Bulgular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Tartışma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Kısıtlar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Gelecek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Çalışmalar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İçin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Öneriler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9121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42585" y="405901"/>
            <a:ext cx="10949315" cy="46807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1"/>
            </a:solidFill>
          </a:ln>
          <a:effectLst>
            <a:glow rad="139700">
              <a:schemeClr val="accent5">
                <a:satMod val="175000"/>
                <a:alpha val="40000"/>
              </a:schemeClr>
            </a:glow>
          </a:effectLst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tr-TR" sz="2400" b="1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Tablo 1.3. Yatçılığa Yönelmede Etkili Olan Kişisel Motivasyonların Önem Düzeyi</a:t>
            </a:r>
            <a:endParaRPr lang="en-US" sz="2400" dirty="0">
              <a:solidFill>
                <a:srgbClr val="0070C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75283" y="6344713"/>
            <a:ext cx="59999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b="1" dirty="0"/>
              <a:t>*Önem düzeyi</a:t>
            </a:r>
            <a:r>
              <a:rPr lang="tr-TR" dirty="0"/>
              <a:t> : “5” Çok önemli, “1” Hiç önemli değil</a:t>
            </a:r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22613609"/>
              </p:ext>
            </p:extLst>
          </p:nvPr>
        </p:nvGraphicFramePr>
        <p:xfrm>
          <a:off x="327546" y="1110914"/>
          <a:ext cx="10899255" cy="485808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580754"/>
                <a:gridCol w="1409700"/>
                <a:gridCol w="1048481"/>
                <a:gridCol w="3091719"/>
                <a:gridCol w="1358900"/>
                <a:gridCol w="1409701"/>
              </a:tblGrid>
              <a:tr h="74739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Motivasyon Değişkeni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Önem Düzeyi*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Std. Sapma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Motivasyon Değişkeni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Önem Düzeyi*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Std. Sapma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74739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Özgür hissetmek ve isteğini yapabilmek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4.4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0.9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16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Farklı Kültür ve Yaşam Tarzlarını Tanıma</a:t>
                      </a:r>
                      <a:endParaRPr lang="en-US" sz="16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3.7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1.1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74739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Aile ve arkadaşlarla birlikte vakit geçirme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4.4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2.8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16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Yenilik Arama</a:t>
                      </a:r>
                      <a:endParaRPr lang="en-US" sz="16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3.6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1.2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74739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Rutin hayattan kaçmak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4.1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1.1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16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Yakın arkadaşlıklar geliştirmek</a:t>
                      </a:r>
                      <a:endParaRPr lang="en-US" sz="16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3.6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1.2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737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Eğlenmek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4.0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1.1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16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Macera Arayışı</a:t>
                      </a:r>
                      <a:endParaRPr lang="en-US" sz="16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3.5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1.2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74739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Sağlık ve spor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4.0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1.1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16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Kendini Yeniden Keşfetmek</a:t>
                      </a:r>
                      <a:endParaRPr lang="en-US" sz="16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3.3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1.4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74739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Benzer ilgilere sahip insanlarla tanışmak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3.8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1.1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16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Özsaygı ve sosyal tanınırlık</a:t>
                      </a:r>
                      <a:endParaRPr lang="en-US" sz="16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3.1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1.3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78159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8306" y="338203"/>
            <a:ext cx="11460793" cy="83099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1"/>
            </a:solidFill>
          </a:ln>
          <a:effectLst>
            <a:glow rad="63500">
              <a:schemeClr val="accent5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r>
              <a:rPr lang="tr-TR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Tablo 1.4. Keşifsel Faktör Analizine Göre, Yatçıların Marinadan Beklediği Özelliklere Dair Elde Edilen </a:t>
            </a:r>
            <a:r>
              <a:rPr lang="tr-TR" sz="2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Faktörler</a:t>
            </a:r>
            <a:endParaRPr lang="en-US" sz="2400" b="1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9639652"/>
              </p:ext>
            </p:extLst>
          </p:nvPr>
        </p:nvGraphicFramePr>
        <p:xfrm>
          <a:off x="197806" y="1507236"/>
          <a:ext cx="11435394" cy="417785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040694"/>
                <a:gridCol w="2268938"/>
                <a:gridCol w="1414062"/>
                <a:gridCol w="1380972"/>
                <a:gridCol w="1729700"/>
                <a:gridCol w="1601028"/>
              </a:tblGrid>
              <a:tr h="143638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Faktörler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Faktör</a:t>
                      </a:r>
                      <a:r>
                        <a:rPr lang="en-US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tr-TR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Ortalaması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Öz Değer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Varyansı Açıklama % si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Kümülatif Varyansı Açıklama % si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Cronbach’ın Alpha değeri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28418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err="1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Hizmet</a:t>
                      </a:r>
                      <a:endParaRPr lang="en-US" sz="16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4,53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6,07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20,92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20,92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0,91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484255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Prestij</a:t>
                      </a:r>
                      <a:endParaRPr lang="en-US" sz="16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2,94</a:t>
                      </a:r>
                      <a:endParaRPr lang="en-US" sz="16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2,24</a:t>
                      </a:r>
                      <a:endParaRPr lang="en-US" sz="16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7,73</a:t>
                      </a:r>
                      <a:endParaRPr lang="en-US" sz="16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28,65</a:t>
                      </a:r>
                      <a:endParaRPr lang="en-US" sz="16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0,73</a:t>
                      </a:r>
                      <a:endParaRPr lang="en-US" sz="16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36412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Ulaşılabilirlik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3,56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2,08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7,18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35,83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0,68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364122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Turistik</a:t>
                      </a:r>
                      <a:r>
                        <a:rPr lang="en-US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Çekicilik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3,47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2,02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6,96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42,80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0,68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36412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Yerel</a:t>
                      </a:r>
                      <a:r>
                        <a:rPr lang="en-US" sz="1600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aseline="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Kültür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2,89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2,01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6,94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49,74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0,66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36412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</a:t>
                      </a:r>
                      <a:r>
                        <a:rPr lang="en-US" sz="16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ğlence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2,92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1,69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5,82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55,56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0,53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36412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Destekleyici</a:t>
                      </a:r>
                      <a:r>
                        <a:rPr lang="en-US" sz="1600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aseline="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Elementler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2,87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1,68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5,80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61,36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0,55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388307" y="5934670"/>
            <a:ext cx="114607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Varimax döndürme metodu kullanılmış, öz değeri 1’den küçük faktörler dışarıda bırakılmştır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5810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7497" y="159847"/>
            <a:ext cx="10892503" cy="830997"/>
          </a:xfrm>
          <a:prstGeom prst="rect">
            <a:avLst/>
          </a:prstGeom>
          <a:noFill/>
          <a:ln>
            <a:solidFill>
              <a:schemeClr val="accent1"/>
            </a:solidFill>
          </a:ln>
          <a:effectLst>
            <a:glow rad="63500">
              <a:schemeClr val="accent5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r>
              <a:rPr lang="tr-TR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Tablo 1.5. Keşifsel Faktör Analizine Göre ,Yatçılığa Yönelmede Etkili Olan Kişisel Motivasyonlara Ait Elde Edilen </a:t>
            </a:r>
            <a:r>
              <a:rPr lang="tr-TR" sz="2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Faktörler</a:t>
            </a:r>
            <a:endParaRPr lang="en-US" sz="24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37497" y="5903893"/>
            <a:ext cx="98592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tr-T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Varimax döndürme metodu kullanılmış, öz değeri 1’den küçük faktörler dışarıda bırakılmştır.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129981"/>
              </p:ext>
            </p:extLst>
          </p:nvPr>
        </p:nvGraphicFramePr>
        <p:xfrm>
          <a:off x="537497" y="1379581"/>
          <a:ext cx="10956005" cy="436081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90017"/>
                <a:gridCol w="1871474"/>
                <a:gridCol w="1603931"/>
                <a:gridCol w="1831741"/>
                <a:gridCol w="1851606"/>
                <a:gridCol w="1907236"/>
              </a:tblGrid>
              <a:tr h="1222791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Faktörler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760" marR="6276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Faktör Ortalaması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760" marR="6276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Öz Değer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760" marR="6276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Varyansı Açıklama % si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760" marR="6276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Kümülatif Varyansı Açıklama % si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760" marR="6276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Cronbach’ın Alpha değeri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760" marR="62760" marT="0" marB="0"/>
                </a:tc>
              </a:tr>
              <a:tr h="104600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</a:t>
                      </a:r>
                      <a:r>
                        <a:rPr lang="en-US" sz="16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osyal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760" marR="627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3,55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760" marR="627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2,41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760" marR="627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24,11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760" marR="627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24,11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760" marR="627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0,79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760" marR="62760" marT="0" marB="0" anchor="ctr"/>
                </a:tc>
              </a:tr>
              <a:tr h="104600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Macera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760" marR="627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3,70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760" marR="627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2,05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760" marR="627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20,51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760" marR="627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44,62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760" marR="627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0,72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760" marR="62760" marT="0" marB="0" anchor="ctr"/>
                </a:tc>
              </a:tr>
              <a:tr h="104600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Özgürlük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760" marR="627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4,17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760" marR="627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2,00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760" marR="627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20,05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760" marR="627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64,67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760" marR="627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0,72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760" marR="6276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50765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36978" y="259307"/>
            <a:ext cx="10820021" cy="83099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1"/>
            </a:solidFill>
          </a:ln>
          <a:effectLst>
            <a:glow rad="63500">
              <a:schemeClr val="accent5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r>
              <a:rPr lang="tr-T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Tablo 1.6. Marina Çekicilik  ve Kişisel Motivasyon Faktörlerinin Yatçılara Ait Demografik Özelliklere Göre Bağımsız İki Örnek t Testi (p&lt;0,05</a:t>
            </a:r>
            <a:r>
              <a:rPr lang="tr-T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86013322"/>
              </p:ext>
            </p:extLst>
          </p:nvPr>
        </p:nvGraphicFramePr>
        <p:xfrm>
          <a:off x="736978" y="1285261"/>
          <a:ext cx="10858121" cy="538265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02083"/>
                <a:gridCol w="1584698"/>
                <a:gridCol w="1549710"/>
                <a:gridCol w="1398464"/>
                <a:gridCol w="1561503"/>
                <a:gridCol w="1251225"/>
                <a:gridCol w="905219"/>
                <a:gridCol w="905219"/>
              </a:tblGrid>
              <a:tr h="679645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tr-TR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tr-T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tr-T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Örneklem Büyüklüğü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tr-T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Faktörler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tr-T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Faktör Ortalaması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tr-T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Serbestlik Derecesi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tr-T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 değeri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tr-TR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 değeri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39822"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tr-TR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Yaş Grubu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tr-TR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18-29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tr-TR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tr-TR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Eğlence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tr-TR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0,31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tr-TR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92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tr-TR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2,15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tr-TR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0,03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33982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tr-TR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40-49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tr-TR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69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tr-TR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-0,22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39822"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tr-TR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Yaş Grubu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tr-TR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18-29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tr-TR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tr-TR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Macera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tr-TR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0,44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tr-TR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97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tr-TR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2,52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tr-TR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0,01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33982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tr-TR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40-49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tr-TR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69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tr-TR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-0,94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39822"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tr-TR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Cinsiyet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tr-TR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Erkek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tr-TR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175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tr-TR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Eğlence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tr-TR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-0,09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tr-TR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236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tr-TR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-2,40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tr-TR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0,02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33982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tr-TR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Kadın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tr-TR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63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tr-TR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0,26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58027"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tr-TR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İlişki Durumu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tr-TR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Evli/İlişkisi var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tr-TR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54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tr-TR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Hizmet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tr-TR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0,07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tr-TR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236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tr-TR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1,90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tr-TR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0,05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33982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tr-TR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Bekar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tr-TR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184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tr-TR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-0,23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39822"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tr-TR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Yat Sahipliği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tr-TR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Yat Sahibi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tr-TR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175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tr-TR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Sosyalleşme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tr-TR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0,11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tr-TR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246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tr-TR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2,84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tr-TR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0,01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33982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tr-TR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Yat Kiralayıcısı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tr-TR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73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tr-TR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-0,28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39822"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tr-TR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Destinasyona Göre Marina Tercihi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tr-TR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Evet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tr-TR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171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tr-TR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Turistik Çekicilik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tr-TR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0,11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tr-TR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223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tr-TR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3,38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tr-TR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67964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tr-TR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Hayır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tr-TR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54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tr-TR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-0,40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01162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299" y="242296"/>
            <a:ext cx="11017623" cy="689124"/>
          </a:xfrm>
          <a:solidFill>
            <a:schemeClr val="bg1"/>
          </a:solidFill>
          <a:ln>
            <a:solidFill>
              <a:schemeClr val="accent1"/>
            </a:solidFill>
          </a:ln>
          <a:effectLst>
            <a:glow rad="63500">
              <a:schemeClr val="accent5">
                <a:satMod val="175000"/>
                <a:alpha val="40000"/>
              </a:schemeClr>
            </a:glow>
          </a:effectLst>
        </p:spPr>
        <p:txBody>
          <a:bodyPr>
            <a:normAutofit/>
          </a:bodyPr>
          <a:lstStyle/>
          <a:p>
            <a:r>
              <a:rPr lang="tr-TR" sz="3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Uygulayıcılara Öneriler</a:t>
            </a:r>
            <a:r>
              <a:rPr lang="en-US" sz="3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endParaRPr lang="en-US" sz="32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5300" y="1371750"/>
            <a:ext cx="11017623" cy="4990950"/>
          </a:xfrm>
          <a:solidFill>
            <a:schemeClr val="bg1">
              <a:lumMod val="95000"/>
            </a:schemeClr>
          </a:solidFill>
          <a:ln>
            <a:solidFill>
              <a:schemeClr val="accent1"/>
            </a:solidFill>
          </a:ln>
          <a:effectLst>
            <a:glow rad="228600">
              <a:schemeClr val="accent5">
                <a:satMod val="175000"/>
                <a:alpha val="40000"/>
              </a:schemeClr>
            </a:glow>
          </a:effectLst>
          <a:scene3d>
            <a:camera prst="perspectiveFront"/>
            <a:lightRig rig="threePt" dir="t"/>
          </a:scene3d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arina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beklenen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hizmet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kalitesi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>
              <a:lnSpc>
                <a:spcPct val="100000"/>
              </a:lnSpc>
            </a:pP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Marinanın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sakin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ses kirliliğinden uzak bir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atmosfer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olması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arina etkinl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ikl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erinde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aile temasının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kullanılması 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zun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dönemli sözleşme kampanyaları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Arlı, 2013) 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ğızdan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ağıza pazarlama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Eriş,2007; Arlı ,2012b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</a:pP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Turizm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acentalarının yabancı müşterileri marinaya yönlendirme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konusunda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etkisi 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</a:pP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Marinaların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y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atçılar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ın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yaşadıkları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yere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diğer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çekici destinasyonlara yakınlığı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gezi rotalarını üzerinde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bulunması 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</a:pP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Marinanın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bulunduğu destinasyondaki insanlarla işbirliği içinde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olması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30805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138600" y="2095499"/>
            <a:ext cx="11596199" cy="4762501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effectLst>
            <a:glow rad="139700">
              <a:schemeClr val="accent5">
                <a:satMod val="175000"/>
                <a:alpha val="40000"/>
              </a:schemeClr>
            </a:glow>
          </a:effectLst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4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Gelecek</a:t>
            </a:r>
            <a:r>
              <a:rPr lang="en-US" sz="2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Çalışmalar</a:t>
            </a:r>
            <a:r>
              <a:rPr lang="en-US" sz="2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İçin</a:t>
            </a:r>
            <a:r>
              <a:rPr lang="en-US" sz="2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Öneriler</a:t>
            </a:r>
            <a:r>
              <a:rPr lang="en-US" sz="2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l"/>
            <a:endParaRPr lang="en-US" sz="2400" b="1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arklı destinasyonlardaki marinalara uygulanabilir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şehir marinası müşterileri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teknede yaşayan (live aboard) yatçılar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süper/mega yat müşterileri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285750" indent="-28575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lçeğe kültür boyutları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eklene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rek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farklı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coğrafyalardaki marinalar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karşılaştırılabilir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285750" indent="-28575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erek kara yönlü müşterilerin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gerekse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marina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hizmet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paydaşları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nın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yat kiralama acenteleri, çekek alanı tedarikçileri, alışveriş merkezi ve restoran şirketleri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analizi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azar bölümlendirmesi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en-US" sz="2400" b="1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en-US" sz="2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4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627977" y="2918482"/>
            <a:ext cx="10515600" cy="311757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itle 1"/>
          <p:cNvSpPr>
            <a:spLocks noGrp="1"/>
          </p:cNvSpPr>
          <p:nvPr>
            <p:ph type="ctrTitle"/>
          </p:nvPr>
        </p:nvSpPr>
        <p:spPr>
          <a:xfrm>
            <a:off x="138601" y="280716"/>
            <a:ext cx="11596199" cy="1460402"/>
          </a:xfrm>
          <a:solidFill>
            <a:schemeClr val="bg1"/>
          </a:solidFill>
          <a:ln>
            <a:solidFill>
              <a:schemeClr val="accent1"/>
            </a:solidFill>
          </a:ln>
          <a:effectLst>
            <a:glow rad="139700">
              <a:schemeClr val="accent5">
                <a:satMod val="175000"/>
                <a:alpha val="40000"/>
              </a:schemeClr>
            </a:glow>
          </a:effectLst>
        </p:spPr>
        <p:txBody>
          <a:bodyPr>
            <a:noAutofit/>
          </a:bodyPr>
          <a:lstStyle/>
          <a:p>
            <a:pPr algn="l"/>
            <a:r>
              <a:rPr lang="en-US" sz="24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Kısıtlar</a:t>
            </a:r>
            <a:r>
              <a:rPr lang="en-US" sz="2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en-US" sz="2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Araştırmanın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kısıtları; anket sorularının Türkçe ve İngilizce olarak hazırlanmış olması ve sadece İzmir ve Aydın’daki marinalarda uygulanmış olmasıdır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80010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90000"/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303497"/>
            <a:ext cx="9144000" cy="1020336"/>
          </a:xfrm>
          <a:solidFill>
            <a:schemeClr val="bg1">
              <a:lumMod val="95000"/>
            </a:schemeClr>
          </a:solidFill>
          <a:ln>
            <a:solidFill>
              <a:schemeClr val="accent1"/>
            </a:solidFill>
          </a:ln>
          <a:effectLst>
            <a:glow rad="139700">
              <a:schemeClr val="accent5">
                <a:satMod val="175000"/>
                <a:alpha val="40000"/>
              </a:schemeClr>
            </a:glow>
          </a:effectLst>
        </p:spPr>
        <p:txBody>
          <a:bodyPr/>
          <a:lstStyle/>
          <a:p>
            <a:r>
              <a:rPr lang="en-US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TEŞEKKÜRLER</a:t>
            </a:r>
            <a:endParaRPr lang="en-US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65194" y="5663821"/>
            <a:ext cx="8952931" cy="1030406"/>
          </a:xfrm>
          <a:solidFill>
            <a:schemeClr val="bg1">
              <a:lumMod val="95000"/>
            </a:schemeClr>
          </a:solidFill>
        </p:spPr>
        <p:txBody>
          <a:bodyPr/>
          <a:lstStyle/>
          <a:p>
            <a:r>
              <a:rPr lang="en-US" dirty="0" smtClean="0">
                <a:hlinkClick r:id="rId3"/>
              </a:rPr>
              <a:t>pakerneslihan@gmail.com</a:t>
            </a:r>
            <a:endParaRPr lang="en-US" dirty="0" smtClean="0"/>
          </a:p>
          <a:p>
            <a:r>
              <a:rPr lang="en-US" dirty="0" smtClean="0">
                <a:hlinkClick r:id="rId4"/>
              </a:rPr>
              <a:t>ceren.altuntas@yasar.edu.tr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79208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GİRİŞ</a:t>
            </a:r>
            <a:endParaRPr lang="en-US" b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1396" y="2033588"/>
            <a:ext cx="11149208" cy="3249612"/>
          </a:xfrm>
          <a:solidFill>
            <a:schemeClr val="bg1">
              <a:lumMod val="95000"/>
            </a:schemeClr>
          </a:solidFill>
          <a:ln>
            <a:solidFill>
              <a:schemeClr val="accent1"/>
            </a:solidFill>
          </a:ln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Deniz turizmi ve Türkiye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Yatçılık potansiyeli</a:t>
            </a:r>
          </a:p>
          <a:p>
            <a:pPr>
              <a:lnSpc>
                <a:spcPct val="150000"/>
              </a:lnSpc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Marina projelerindeki artış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Marina pazarlamasına yönelik çalışmaların azlığı (Kozan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vd.,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2014)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6253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30200" y="644662"/>
            <a:ext cx="11328400" cy="707886"/>
          </a:xfrm>
          <a:prstGeom prst="rect">
            <a:avLst/>
          </a:prstGeom>
          <a:noFill/>
          <a:ln>
            <a:solidFill>
              <a:schemeClr val="accent1"/>
            </a:solidFill>
          </a:ln>
          <a:effectLst>
            <a:glow rad="63500">
              <a:schemeClr val="accent5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r>
              <a:rPr lang="en-US" sz="4000" b="1" dirty="0" err="1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Araştırmanın</a:t>
            </a:r>
            <a:r>
              <a:rPr lang="en-US" sz="40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Amacı</a:t>
            </a:r>
            <a:endParaRPr lang="en-US" sz="4000" b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35503" y="1811974"/>
            <a:ext cx="11536471" cy="3745282"/>
          </a:xfrm>
          <a:solidFill>
            <a:schemeClr val="bg1">
              <a:lumMod val="95000"/>
            </a:schemeClr>
          </a:solidFill>
          <a:ln>
            <a:solidFill>
              <a:schemeClr val="accent1"/>
            </a:solidFill>
          </a:ln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  <p:txBody>
          <a:bodyPr>
            <a:noAutofit/>
          </a:bodyPr>
          <a:lstStyle/>
          <a:p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evcut </a:t>
            </a:r>
            <a:r>
              <a:rPr lang="tr-TR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 yeni yatırımı yapılan marinaların pazarlama stratejilerini geliştirmelerinde kullanabilecekleri bir kaynak oluşturarak 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M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arina sektörüne 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Yatçılık ve </a:t>
            </a:r>
            <a:r>
              <a:rPr lang="tr-TR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marinacılık 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literatürüne katkıda bulunmak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2760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75000"/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6301" y="437852"/>
            <a:ext cx="10515600" cy="735856"/>
          </a:xfrm>
          <a:solidFill>
            <a:schemeClr val="bg1">
              <a:lumMod val="95000"/>
            </a:schemeClr>
          </a:solidFill>
          <a:ln>
            <a:solidFill>
              <a:schemeClr val="accent1"/>
            </a:solidFill>
          </a:ln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  <p:txBody>
          <a:bodyPr/>
          <a:lstStyle/>
          <a:p>
            <a:pPr algn="ctr"/>
            <a:r>
              <a:rPr lang="en-US" b="1" dirty="0" err="1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Literatür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Analizi</a:t>
            </a:r>
            <a:endParaRPr lang="en-US" b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6568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26817" y="1660354"/>
            <a:ext cx="10515600" cy="3707703"/>
          </a:xfrm>
          <a:solidFill>
            <a:schemeClr val="bg1">
              <a:lumMod val="95000"/>
            </a:schemeClr>
          </a:solidFill>
          <a:ln>
            <a:solidFill>
              <a:schemeClr val="accent1"/>
            </a:solidFill>
          </a:ln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  <p:txBody>
          <a:bodyPr>
            <a:normAutofit/>
          </a:bodyPr>
          <a:lstStyle/>
          <a:p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Page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1995; Sarı,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2013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>
              <a:buNone/>
            </a:pP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azı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yat limanları veya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marinalar,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sahip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oldu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kları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özellikler dolayısıyla, tatil destinasyonu marinalar olarak kabul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edilebil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mektedir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arinaların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tercih edilebilirliklerini itici ve çekici faktörlerle açıklamak mümkündür.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157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İ</a:t>
            </a:r>
            <a:r>
              <a:rPr lang="tr-TR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tici </a:t>
            </a:r>
            <a:r>
              <a:rPr lang="en-US" sz="3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tr-TR" sz="3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aktörler</a:t>
            </a:r>
            <a:r>
              <a:rPr lang="en-US" sz="3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36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bg1">
              <a:lumMod val="95000"/>
            </a:schemeClr>
          </a:solidFill>
          <a:ln>
            <a:solidFill>
              <a:schemeClr val="accent1"/>
            </a:solidFill>
          </a:ln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  <p:txBody>
          <a:bodyPr>
            <a:normAutofit/>
          </a:bodyPr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Baloğlu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 Uysal,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1996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“B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ir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turistin seyahat etmeye dair ihtiyaçları veya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arzuları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  <a:p>
            <a:pPr marL="0" indent="0">
              <a:buNone/>
            </a:pP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Hanoquin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 Lam,1999,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Hung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 Petrick,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2011;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İçöz,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2013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Rutinden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kaçmak, dinlenmek ve rahatlamak, macera arayışı, farklı yaşam ve kültürleri tanımak, aile ve arkadaşlarla vakit geçirmek, yeni insanlarla tanışmak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083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Çekici</a:t>
            </a:r>
            <a:r>
              <a:rPr lang="en-US" sz="3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F</a:t>
            </a:r>
            <a:r>
              <a:rPr lang="tr-TR" sz="3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aktörler</a:t>
            </a:r>
            <a:r>
              <a:rPr lang="en-US" sz="3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36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bg1">
              <a:lumMod val="95000"/>
            </a:schemeClr>
          </a:solidFill>
          <a:ln>
            <a:solidFill>
              <a:schemeClr val="accent1"/>
            </a:solidFill>
          </a:ln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  <p:txBody>
          <a:bodyPr/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Özdemir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2014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“D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estinasyonun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cazibesi veya seçiminde rol oynayan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unsurlar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Baloğlu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 Uysal,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1996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Zainuddin vd.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2013,;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Araslı ve Baradarani,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2014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mniyet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güvenlik, destinasyona ulaşılabilirlik, tarihi ve kültürel kaynaklar, iklim, doğal güzellik, alışveriş imkanlarının çeşitliliği, restoranlar, özel aktiviteler, gece hayatı, konaklama seçenekleri, yerel halkın turistlere karşı tutumu ve fiyat politikası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2695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0400" y="365125"/>
            <a:ext cx="10848584" cy="955675"/>
          </a:xfrm>
        </p:spPr>
        <p:txBody>
          <a:bodyPr>
            <a:noAutofit/>
          </a:bodyPr>
          <a:lstStyle/>
          <a:p>
            <a:r>
              <a:rPr lang="tr-TR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Literatürde doğrudan marina müşterisine dönük </a:t>
            </a:r>
            <a:r>
              <a:rPr lang="tr-TR" sz="3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yapılan</a:t>
            </a:r>
            <a:r>
              <a:rPr lang="en-US" sz="3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çalışmalar</a:t>
            </a:r>
            <a:r>
              <a:rPr lang="en-US" sz="3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32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9502" y="1416204"/>
            <a:ext cx="11394998" cy="5151863"/>
          </a:xfrm>
          <a:solidFill>
            <a:schemeClr val="bg1">
              <a:lumMod val="95000"/>
            </a:schemeClr>
          </a:solidFill>
          <a:ln>
            <a:solidFill>
              <a:schemeClr val="accent1"/>
            </a:solidFill>
          </a:ln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  <p:txBody>
          <a:bodyPr>
            <a:normAutofit/>
          </a:bodyPr>
          <a:lstStyle/>
          <a:p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Arlı, 201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2;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Arlı,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201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3: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zun dönemli sözleşme kampanyaları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ğızdan ağıza pazarlama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nın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önemi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Nas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 Coşar,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2014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arina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müşterileri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nin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 çok kendilerine sunulan sosyal çevreden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etkilenmesi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Akaltan ve Nas, 2014; Nas ve Coşar,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2014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Hizmet faktörünün en etkileyici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bileşen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leri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marina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tesislerinin hijyen ve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temizliği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Akaltan ve Nas,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2014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arinanın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müşterinin gezi rotası üzerinde bulunmasının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yarattığı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avantaj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8021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12139</TotalTime>
  <Words>1853</Words>
  <Application>Microsoft Office PowerPoint</Application>
  <PresentationFormat>Widescreen</PresentationFormat>
  <Paragraphs>671</Paragraphs>
  <Slides>26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1" baseType="lpstr">
      <vt:lpstr>Arial</vt:lpstr>
      <vt:lpstr>Calibri</vt:lpstr>
      <vt:lpstr>Calibri Light</vt:lpstr>
      <vt:lpstr>Times New Roman</vt:lpstr>
      <vt:lpstr>Office Theme</vt:lpstr>
      <vt:lpstr>Marina Pazarlaması İçin Öneriler:  Marina Çekim Unsurları ve Yatçılığa Yönelmede Etkili İtici Motivasyon Faktörleri  </vt:lpstr>
      <vt:lpstr>SUNUM PLANI</vt:lpstr>
      <vt:lpstr>GİRİŞ</vt:lpstr>
      <vt:lpstr> Mevcut ve yeni yatırımı yapılan marinaların pazarlama stratejilerini geliştirmelerinde kullanabilecekleri bir kaynak oluşturarak ;  - Marina sektörüne   - Yatçılık ve marinacılık literatürüne katkıda bulunmak </vt:lpstr>
      <vt:lpstr>Literatür Analizi</vt:lpstr>
      <vt:lpstr>PowerPoint Presentation</vt:lpstr>
      <vt:lpstr>İtici Faktörler:</vt:lpstr>
      <vt:lpstr>Çekici Faktörler:</vt:lpstr>
      <vt:lpstr>Literatürde doğrudan marina müşterisine dönük yapılan çalışmalar:</vt:lpstr>
      <vt:lpstr>Literatürde marina yöneticilerinin görüşlerine dayalı yapılan çalışmalar :</vt:lpstr>
      <vt:lpstr>Literatürde marina yöneticilerinin görüşlerine dayalı yapılan çalışmalar:</vt:lpstr>
      <vt:lpstr>Araştırma Tasarımı ve Yöntem</vt:lpstr>
      <vt:lpstr>Araştırma Soruları:</vt:lpstr>
      <vt:lpstr>Araştırmanın Aşamaları Nitel Aşama</vt:lpstr>
      <vt:lpstr>Araştırmanın Aşamaları Nicel Aşama</vt:lpstr>
      <vt:lpstr>Örnekleme Süreci</vt:lpstr>
      <vt:lpstr>Bulgular ve Tartışma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Uygulayıcılara Öneriler : </vt:lpstr>
      <vt:lpstr>Kısıtlar:  Araştırmanın kısıtları; anket sorularının Türkçe ve İngilizce olarak hazırlanmış olması ve sadece İzmir ve Aydın’daki marinalarda uygulanmış olmasıdır.</vt:lpstr>
      <vt:lpstr>TEŞEKKÜRLER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Neslihan</dc:creator>
  <cp:lastModifiedBy>Neslihan</cp:lastModifiedBy>
  <cp:revision>370</cp:revision>
  <dcterms:created xsi:type="dcterms:W3CDTF">2014-12-16T08:25:28Z</dcterms:created>
  <dcterms:modified xsi:type="dcterms:W3CDTF">2015-06-10T20:25:09Z</dcterms:modified>
</cp:coreProperties>
</file>