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4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78" r:id="rId5"/>
    <p:sldId id="279" r:id="rId6"/>
    <p:sldId id="286" r:id="rId7"/>
    <p:sldId id="287" r:id="rId8"/>
    <p:sldId id="288" r:id="rId9"/>
    <p:sldId id="289" r:id="rId10"/>
    <p:sldId id="290" r:id="rId11"/>
    <p:sldId id="280" r:id="rId12"/>
    <p:sldId id="281" r:id="rId13"/>
    <p:sldId id="291" r:id="rId14"/>
    <p:sldId id="282" r:id="rId15"/>
    <p:sldId id="283" r:id="rId16"/>
    <p:sldId id="292" r:id="rId17"/>
    <p:sldId id="293" r:id="rId18"/>
    <p:sldId id="294" r:id="rId19"/>
    <p:sldId id="295" r:id="rId20"/>
    <p:sldId id="285" r:id="rId21"/>
    <p:sldId id="284" r:id="rId22"/>
    <p:sldId id="296" r:id="rId23"/>
    <p:sldId id="297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BC79FF"/>
    <a:srgbClr val="F2F272"/>
    <a:srgbClr val="FF7DDD"/>
    <a:srgbClr val="A7FFA7"/>
    <a:srgbClr val="FF6D6D"/>
    <a:srgbClr val="53F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B1181-764E-4C79-AFA3-AD870A820F6C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79432-C2D4-4799-B647-43F547E4B9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457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5EAAC-B721-44B6-B48C-64331BE749BB}" type="slidenum">
              <a:rPr lang="de-DE"/>
              <a:pPr/>
              <a:t>2</a:t>
            </a:fld>
            <a:endParaRPr lang="de-DE"/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1D08F4-1E2F-4770-AC2D-0BB73CD5FD11}" type="slidenum">
              <a:rPr lang="de-DE" sz="1200"/>
              <a:pPr algn="r"/>
              <a:t>2</a:t>
            </a:fld>
            <a:endParaRPr lang="de-DE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52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5EAAC-B721-44B6-B48C-64331BE749BB}" type="slidenum">
              <a:rPr lang="de-DE"/>
              <a:pPr/>
              <a:t>4</a:t>
            </a:fld>
            <a:endParaRPr lang="de-DE"/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1D08F4-1E2F-4770-AC2D-0BB73CD5FD11}" type="slidenum">
              <a:rPr lang="de-DE" sz="1200"/>
              <a:pPr algn="r"/>
              <a:t>4</a:t>
            </a:fld>
            <a:endParaRPr lang="de-DE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527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5EAAC-B721-44B6-B48C-64331BE749BB}" type="slidenum">
              <a:rPr lang="de-DE"/>
              <a:pPr/>
              <a:t>11</a:t>
            </a:fld>
            <a:endParaRPr lang="de-DE"/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1D08F4-1E2F-4770-AC2D-0BB73CD5FD11}" type="slidenum">
              <a:rPr lang="de-DE" sz="1200"/>
              <a:pPr algn="r"/>
              <a:t>11</a:t>
            </a:fld>
            <a:endParaRPr lang="de-DE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527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5EAAC-B721-44B6-B48C-64331BE749BB}" type="slidenum">
              <a:rPr lang="de-DE"/>
              <a:pPr/>
              <a:t>14</a:t>
            </a:fld>
            <a:endParaRPr lang="de-DE"/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1D08F4-1E2F-4770-AC2D-0BB73CD5FD11}" type="slidenum">
              <a:rPr lang="de-DE" sz="1200"/>
              <a:pPr algn="r"/>
              <a:t>14</a:t>
            </a:fld>
            <a:endParaRPr lang="de-DE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527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5EAAC-B721-44B6-B48C-64331BE749BB}" type="slidenum">
              <a:rPr lang="de-DE"/>
              <a:pPr/>
              <a:t>20</a:t>
            </a:fld>
            <a:endParaRPr lang="de-DE"/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1D08F4-1E2F-4770-AC2D-0BB73CD5FD11}" type="slidenum">
              <a:rPr lang="de-DE" sz="1200"/>
              <a:pPr algn="r"/>
              <a:t>20</a:t>
            </a:fld>
            <a:endParaRPr lang="de-DE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52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A7E-99C9-4B5B-82A6-64D77EAC4BD2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C7B7-6D25-4FE5-B5B1-5077EA8029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252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A7E-99C9-4B5B-82A6-64D77EAC4BD2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C7B7-6D25-4FE5-B5B1-5077EA8029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25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A7E-99C9-4B5B-82A6-64D77EAC4BD2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C7B7-6D25-4FE5-B5B1-5077EA8029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337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A7E-99C9-4B5B-82A6-64D77EAC4BD2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C7B7-6D25-4FE5-B5B1-5077EA8029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21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A7E-99C9-4B5B-82A6-64D77EAC4BD2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C7B7-6D25-4FE5-B5B1-5077EA8029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545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A7E-99C9-4B5B-82A6-64D77EAC4BD2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C7B7-6D25-4FE5-B5B1-5077EA8029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48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A7E-99C9-4B5B-82A6-64D77EAC4BD2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C7B7-6D25-4FE5-B5B1-5077EA8029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76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A7E-99C9-4B5B-82A6-64D77EAC4BD2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C7B7-6D25-4FE5-B5B1-5077EA8029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816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A7E-99C9-4B5B-82A6-64D77EAC4BD2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C7B7-6D25-4FE5-B5B1-5077EA8029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42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A7E-99C9-4B5B-82A6-64D77EAC4BD2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C7B7-6D25-4FE5-B5B1-5077EA8029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22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A7E-99C9-4B5B-82A6-64D77EAC4BD2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C7B7-6D25-4FE5-B5B1-5077EA8029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94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B8A7E-99C9-4B5B-82A6-64D77EAC4BD2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C7B7-6D25-4FE5-B5B1-5077EA8029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531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notesSlide" Target="../notesSlides/notesSlide3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10" Type="http://schemas.openxmlformats.org/officeDocument/2006/relationships/tags" Target="../tags/tag61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10" Type="http://schemas.openxmlformats.org/officeDocument/2006/relationships/tags" Target="../tags/tag78.xml"/><Relationship Id="rId19" Type="http://schemas.openxmlformats.org/officeDocument/2006/relationships/notesSlide" Target="../notesSlides/notesSlide5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19" Type="http://schemas.openxmlformats.org/officeDocument/2006/relationships/notesSlide" Target="../notesSlides/notesSlide2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627083" y="826947"/>
            <a:ext cx="6541476" cy="2387600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 smtClean="0"/>
              <a:t>Rasyonel ve Duygusal Faktörlerin Yer Markası Sadakatine Etkileri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91651" y="4135900"/>
            <a:ext cx="5176911" cy="1561515"/>
          </a:xfrm>
        </p:spPr>
        <p:txBody>
          <a:bodyPr>
            <a:normAutofit/>
          </a:bodyPr>
          <a:lstStyle/>
          <a:p>
            <a:pPr algn="r"/>
            <a:r>
              <a:rPr lang="tr-TR" dirty="0" smtClean="0"/>
              <a:t>Sibel Mutlu, M.B.A.</a:t>
            </a:r>
          </a:p>
          <a:p>
            <a:pPr algn="r"/>
            <a:r>
              <a:rPr lang="tr-TR" dirty="0" smtClean="0"/>
              <a:t>Yrd. Doç. Dr. Berna Tarı Kasnakoğlu</a:t>
            </a:r>
          </a:p>
          <a:p>
            <a:pPr algn="r"/>
            <a:r>
              <a:rPr lang="tr-TR" dirty="0" smtClean="0"/>
              <a:t>Prof. Dr. Zeliha Eser</a:t>
            </a:r>
            <a:endParaRPr lang="tr-TR" dirty="0"/>
          </a:p>
        </p:txBody>
      </p:sp>
      <p:pic>
        <p:nvPicPr>
          <p:cNvPr id="26626" name="Picture 2" descr="https://culturaeviagem.files.wordpress.com/2013/02/simbolo-das-cidades.jpg?w=49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6762"/>
            <a:ext cx="5331655" cy="6576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76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13900" y="1205553"/>
            <a:ext cx="11419874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tr-TR" sz="2400" b="1" dirty="0" smtClean="0">
                <a:latin typeface="Georgia"/>
              </a:rPr>
              <a:t>Bu çalışmada ele alınan temel konular ve hipotezler (3)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</a:pPr>
            <a:endParaRPr lang="tr-TR" sz="2400" b="1" dirty="0" smtClean="0">
              <a:latin typeface="Georgia"/>
            </a:endParaRP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Bir yere olan </a:t>
            </a:r>
            <a:r>
              <a:rPr lang="tr-TR" sz="2400" b="1" dirty="0" smtClean="0">
                <a:solidFill>
                  <a:srgbClr val="FF0000"/>
                </a:solidFill>
                <a:latin typeface="Georgia"/>
              </a:rPr>
              <a:t>sadakatin</a:t>
            </a:r>
            <a:r>
              <a:rPr lang="tr-TR" sz="2400" dirty="0" smtClean="0">
                <a:latin typeface="Georgia"/>
              </a:rPr>
              <a:t> indikatörleri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endParaRPr lang="tr-TR" sz="2400" dirty="0" smtClean="0">
              <a:latin typeface="Georgia"/>
            </a:endParaRPr>
          </a:p>
          <a:p>
            <a:pPr lvl="3">
              <a:buFont typeface="Arial" pitchFamily="34" charset="0"/>
              <a:buChar char="•"/>
            </a:pPr>
            <a:r>
              <a:rPr lang="tr-TR" dirty="0" smtClean="0"/>
              <a:t>Bu yere bir daha gitmek isterim.</a:t>
            </a:r>
          </a:p>
          <a:p>
            <a:pPr lvl="3">
              <a:buFont typeface="Arial" pitchFamily="34" charset="0"/>
              <a:buChar char="•"/>
            </a:pPr>
            <a:r>
              <a:rPr lang="tr-TR" dirty="0" smtClean="0"/>
              <a:t>Bu yere fırsat buldukça gitmek isterim.</a:t>
            </a:r>
            <a:endParaRPr lang="tr-TR" sz="2800" dirty="0" smtClean="0"/>
          </a:p>
          <a:p>
            <a:pPr lvl="3">
              <a:buFont typeface="Arial" pitchFamily="34" charset="0"/>
              <a:buChar char="•"/>
            </a:pPr>
            <a:r>
              <a:rPr lang="tr-TR" dirty="0" smtClean="0"/>
              <a:t>Aynı özelliklere sahip başka yere gitmektense buraya gitmeyi tercih ederim.</a:t>
            </a:r>
            <a:endParaRPr lang="tr-TR" sz="2800" dirty="0" smtClean="0"/>
          </a:p>
          <a:p>
            <a:pPr lvl="3">
              <a:buFont typeface="Arial" pitchFamily="34" charset="0"/>
              <a:buChar char="•"/>
            </a:pPr>
            <a:r>
              <a:rPr lang="tr-TR" dirty="0" smtClean="0"/>
              <a:t>Bu yer ile ilgili insanlara tavsiyelerde bulunuyorum.</a:t>
            </a:r>
            <a:endParaRPr lang="tr-TR" sz="2800" dirty="0" smtClean="0"/>
          </a:p>
          <a:p>
            <a:pPr lvl="3">
              <a:buFont typeface="Arial" pitchFamily="34" charset="0"/>
              <a:buChar char="•"/>
            </a:pPr>
            <a:r>
              <a:rPr lang="tr-TR" dirty="0" smtClean="0"/>
              <a:t>Buraya gitmek için fazladan para vermeyi göze alırım.</a:t>
            </a:r>
            <a:endParaRPr lang="tr-TR" sz="2800" dirty="0" smtClean="0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09434" y="138753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tx1"/>
                </a:solidFill>
                <a:latin typeface="Georgia"/>
                <a:ea typeface="+mn-ea"/>
                <a:cs typeface="+mn-cs"/>
              </a:rPr>
              <a:t>Literatürdeki Çalışmalar</a:t>
            </a:r>
            <a:endParaRPr lang="en-US" sz="3200" b="1" dirty="0">
              <a:solidFill>
                <a:schemeClr val="tx1"/>
              </a:solidFill>
              <a:latin typeface="Georgia"/>
              <a:ea typeface="+mn-ea"/>
              <a:cs typeface="+mn-cs"/>
            </a:endParaRPr>
          </a:p>
        </p:txBody>
      </p:sp>
      <p:pic>
        <p:nvPicPr>
          <p:cNvPr id="57346" name="Picture 2" descr="http://placesbrands.com/wp-content/uploads/2013/08/medium_4182118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6394" y="3836280"/>
            <a:ext cx="4550354" cy="3021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8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463644" y="211668"/>
            <a:ext cx="1959429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de-DE" sz="9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4813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93159" y="6263744"/>
            <a:ext cx="5932714" cy="21166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l"/>
            <a:endParaRPr lang="hu-HU" sz="1300" dirty="0">
              <a:solidFill>
                <a:srgbClr val="000000"/>
              </a:solidFill>
            </a:endParaRPr>
          </a:p>
        </p:txBody>
      </p:sp>
      <p:sp>
        <p:nvSpPr>
          <p:cNvPr id="48134" name="Rectangle 6_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40786" y="6688668"/>
            <a:ext cx="27214" cy="13170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107000"/>
              </a:lnSpc>
            </a:pPr>
            <a:endParaRPr lang="hu-HU" sz="800" dirty="0"/>
          </a:p>
        </p:txBody>
      </p:sp>
      <p:sp>
        <p:nvSpPr>
          <p:cNvPr id="48135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0"/>
            <a:ext cx="0" cy="21544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endParaRPr lang="hu-HU" sz="1400"/>
          </a:p>
        </p:txBody>
      </p:sp>
      <p:sp>
        <p:nvSpPr>
          <p:cNvPr id="48136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75734" y="1675696"/>
            <a:ext cx="617425" cy="559153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1.</a:t>
            </a:r>
          </a:p>
        </p:txBody>
      </p:sp>
      <p:sp>
        <p:nvSpPr>
          <p:cNvPr id="48137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97844" y="2308932"/>
            <a:ext cx="617424" cy="559152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2.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01019" y="1668640"/>
            <a:ext cx="7483929" cy="559153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Araştırma Sorusunun Ortaya Çıkışı</a:t>
            </a:r>
            <a:endParaRPr lang="hu-HU" dirty="0">
              <a:solidFill>
                <a:srgbClr val="153B63"/>
              </a:solidFill>
            </a:endParaRPr>
          </a:p>
        </p:txBody>
      </p:sp>
      <p:sp>
        <p:nvSpPr>
          <p:cNvPr id="48139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97844" y="2949223"/>
            <a:ext cx="617424" cy="559153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3.</a:t>
            </a:r>
          </a:p>
        </p:txBody>
      </p:sp>
      <p:sp>
        <p:nvSpPr>
          <p:cNvPr id="48140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01019" y="2308932"/>
            <a:ext cx="7483929" cy="559152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Literatürdeki Çalışmalar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1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01019" y="2949223"/>
            <a:ext cx="7483929" cy="559153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Veri Toplama ve Analizi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2" name="Rectangle 2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89799" y="2962868"/>
            <a:ext cx="8409214" cy="560917"/>
          </a:xfrm>
          <a:prstGeom prst="rect">
            <a:avLst/>
          </a:prstGeom>
          <a:noFill/>
          <a:ln w="28575">
            <a:solidFill>
              <a:srgbClr val="DF0024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endParaRPr lang="hu-HU"/>
          </a:p>
        </p:txBody>
      </p:sp>
      <p:sp>
        <p:nvSpPr>
          <p:cNvPr id="48143" name="Dia számának helye 22"/>
          <p:cNvSpPr txBox="1">
            <a:spLocks noGrp="1"/>
          </p:cNvSpPr>
          <p:nvPr/>
        </p:nvSpPr>
        <p:spPr bwMode="auto">
          <a:xfrm>
            <a:off x="1605643" y="6501695"/>
            <a:ext cx="408214" cy="21166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11000"/>
              </a:lnSpc>
            </a:pPr>
            <a:endParaRPr lang="hu-HU" sz="1600" dirty="0">
              <a:solidFill>
                <a:srgbClr val="707070"/>
              </a:solidFill>
            </a:endParaRPr>
          </a:p>
        </p:txBody>
      </p:sp>
      <p:sp>
        <p:nvSpPr>
          <p:cNvPr id="48145" name="Rectangle 12_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97844" y="3589515"/>
            <a:ext cx="617424" cy="559152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4.</a:t>
            </a:r>
          </a:p>
        </p:txBody>
      </p:sp>
      <p:sp>
        <p:nvSpPr>
          <p:cNvPr id="48146" name="Rectangle 12__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97844" y="4229807"/>
            <a:ext cx="617424" cy="559153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5.</a:t>
            </a:r>
          </a:p>
        </p:txBody>
      </p:sp>
      <p:sp>
        <p:nvSpPr>
          <p:cNvPr id="48147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01019" y="3589515"/>
            <a:ext cx="7483929" cy="559152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>
                <a:solidFill>
                  <a:srgbClr val="153B63"/>
                </a:solidFill>
              </a:rPr>
              <a:t>Elde Edilen </a:t>
            </a:r>
            <a:r>
              <a:rPr lang="tr-TR" dirty="0" smtClean="0">
                <a:solidFill>
                  <a:srgbClr val="153B63"/>
                </a:solidFill>
              </a:rPr>
              <a:t>Bulgular ve Tartışma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8" name="Text Box 1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01019" y="4229807"/>
            <a:ext cx="7483929" cy="559153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Sonuçlar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9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07408" y="788460"/>
            <a:ext cx="7836013" cy="592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3704" rIns="0" bIns="0"/>
          <a:lstStyle/>
          <a:p>
            <a:pPr defTabSz="488798">
              <a:lnSpc>
                <a:spcPct val="111000"/>
              </a:lnSpc>
              <a:buClr>
                <a:srgbClr val="000000"/>
              </a:buClr>
              <a:buSzPct val="100000"/>
              <a:tabLst>
                <a:tab pos="0" algn="l"/>
                <a:tab pos="994867" algn="l"/>
                <a:tab pos="1989734" algn="l"/>
                <a:tab pos="2982875" algn="l"/>
                <a:tab pos="3977742" algn="l"/>
                <a:tab pos="4972609" algn="l"/>
                <a:tab pos="5967477" algn="l"/>
                <a:tab pos="6962344" algn="l"/>
                <a:tab pos="7957211" algn="l"/>
                <a:tab pos="8950350" algn="l"/>
                <a:tab pos="9945218" algn="l"/>
                <a:tab pos="10940085" algn="l"/>
              </a:tabLst>
            </a:pPr>
            <a:r>
              <a:rPr lang="tr-TR" sz="2600" b="1" dirty="0" smtClean="0">
                <a:solidFill>
                  <a:srgbClr val="FF0000"/>
                </a:solidFill>
                <a:ea typeface="MS Gothic" pitchFamily="49" charset="-128"/>
              </a:rPr>
              <a:t>SUNU PLANI</a:t>
            </a:r>
            <a:endParaRPr lang="en-GB" sz="2600" b="1" dirty="0">
              <a:solidFill>
                <a:srgbClr val="FF0000"/>
              </a:solidFill>
              <a:ea typeface="MS Gothic" pitchFamily="49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5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23081" y="1342030"/>
            <a:ext cx="11273051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tr-TR" sz="2400" b="1" dirty="0" smtClean="0">
                <a:latin typeface="Georgia"/>
              </a:rPr>
              <a:t>Birinci Aşama: Derinlemesine Mülakatlar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13 katılımcı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Bazıları ilçe, bazıları ise genel bölge hakkında konuştu</a:t>
            </a:r>
          </a:p>
          <a:p>
            <a:pPr marL="868680" lvl="2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siyasi sınırların olmadığı bir “yer markası” kavramı</a:t>
            </a:r>
          </a:p>
          <a:p>
            <a:pPr marL="868680" lvl="2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üç yer mülakatlarda ön plana çıktı: İstanbul, Bodrum, Mardin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Çalışmanın ikinci aşamasında bu doneler sorular haline getirildi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endParaRPr lang="tr-TR" sz="2400" dirty="0" smtClean="0">
              <a:latin typeface="Georgia"/>
            </a:endParaRPr>
          </a:p>
          <a:p>
            <a:pPr marL="0" lvl="1">
              <a:spcBef>
                <a:spcPts val="300"/>
              </a:spcBef>
              <a:buClr>
                <a:srgbClr val="438086"/>
              </a:buClr>
            </a:pPr>
            <a:r>
              <a:rPr lang="tr-TR" sz="2400" b="1" dirty="0" smtClean="0">
                <a:latin typeface="Georgia"/>
              </a:rPr>
              <a:t>İkinci Aşama: Anketler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Yukarıda açıklanan sorulardan oluşan bir anket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30 kişiye pilot uygulama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solidFill>
                  <a:srgbClr val="438086"/>
                </a:solidFill>
                <a:latin typeface="Georgia"/>
              </a:rPr>
              <a:t> </a:t>
            </a:r>
            <a:r>
              <a:rPr lang="tr-TR" sz="2400" dirty="0" smtClean="0">
                <a:latin typeface="Georgia"/>
              </a:rPr>
              <a:t>294 katılımcı; 226 geçerli anket</a:t>
            </a:r>
            <a:endParaRPr lang="tr-TR" sz="2800" dirty="0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521336" y="27523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tx1"/>
                </a:solidFill>
                <a:latin typeface="Georgia"/>
                <a:ea typeface="+mn-ea"/>
                <a:cs typeface="+mn-cs"/>
              </a:rPr>
              <a:t>Veri Toplama ve Analizi</a:t>
            </a:r>
            <a:endParaRPr lang="en-US" sz="3200" b="1" dirty="0">
              <a:solidFill>
                <a:schemeClr val="tx1"/>
              </a:solidFill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8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09765" y="1342030"/>
            <a:ext cx="4547125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tr-TR" sz="2400" b="1" dirty="0" smtClean="0">
                <a:solidFill>
                  <a:srgbClr val="FF0000"/>
                </a:solidFill>
                <a:latin typeface="Georgia"/>
              </a:rPr>
              <a:t>Örneklem Özellikleri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</a:pPr>
            <a:endParaRPr lang="tr-TR" sz="2800" dirty="0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521336" y="27523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tx1"/>
                </a:solidFill>
                <a:latin typeface="Georgia"/>
                <a:ea typeface="+mn-ea"/>
                <a:cs typeface="+mn-cs"/>
              </a:rPr>
              <a:t>Veri Toplama ve Analizi</a:t>
            </a:r>
            <a:endParaRPr lang="en-US" sz="3200" b="1" dirty="0">
              <a:solidFill>
                <a:schemeClr val="tx1"/>
              </a:solidFill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634181" y="1943783"/>
          <a:ext cx="4439264" cy="4103055"/>
        </p:xfrm>
        <a:graphic>
          <a:graphicData uri="http://schemas.openxmlformats.org/drawingml/2006/table">
            <a:tbl>
              <a:tblPr firstRow="1" bandRow="1"/>
              <a:tblGrid>
                <a:gridCol w="1930328"/>
                <a:gridCol w="1718869"/>
                <a:gridCol w="790067"/>
              </a:tblGrid>
              <a:tr h="455895">
                <a:tc rowSpan="2">
                  <a:txBody>
                    <a:bodyPr/>
                    <a:lstStyle/>
                    <a:p>
                      <a:r>
                        <a:rPr lang="tr-TR" sz="2400" b="1" dirty="0" smtClean="0"/>
                        <a:t>Cinsiyet</a:t>
                      </a:r>
                      <a:endParaRPr lang="tr-TR" sz="24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Kadın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111</a:t>
                      </a:r>
                      <a:endParaRPr lang="tr-TR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895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Erkek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115</a:t>
                      </a:r>
                      <a:endParaRPr lang="tr-TR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895">
                <a:tc rowSpan="3">
                  <a:txBody>
                    <a:bodyPr/>
                    <a:lstStyle/>
                    <a:p>
                      <a:r>
                        <a:rPr lang="tr-TR" sz="2400" b="1" dirty="0" smtClean="0"/>
                        <a:t>Yaş</a:t>
                      </a:r>
                      <a:endParaRPr lang="tr-TR" sz="24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Ortalama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27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895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Maksimum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62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895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Minimum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14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895">
                <a:tc rowSpan="4">
                  <a:txBody>
                    <a:bodyPr/>
                    <a:lstStyle/>
                    <a:p>
                      <a:r>
                        <a:rPr lang="tr-TR" sz="2400" b="1" dirty="0" smtClean="0"/>
                        <a:t>Eğitim</a:t>
                      </a:r>
                      <a:endParaRPr lang="tr-TR" sz="24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İlköğretim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895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Lise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27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895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Üniversite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108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895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YL ve üstü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66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856005"/>
              </p:ext>
            </p:extLst>
          </p:nvPr>
        </p:nvGraphicFramePr>
        <p:xfrm>
          <a:off x="5943599" y="1920241"/>
          <a:ext cx="5530642" cy="4126105"/>
        </p:xfrm>
        <a:graphic>
          <a:graphicData uri="http://schemas.openxmlformats.org/drawingml/2006/table">
            <a:tbl>
              <a:tblPr firstRow="1" bandRow="1"/>
              <a:tblGrid>
                <a:gridCol w="1840935"/>
                <a:gridCol w="1255245"/>
                <a:gridCol w="1264146"/>
                <a:gridCol w="1170316"/>
              </a:tblGrid>
              <a:tr h="644704">
                <a:tc>
                  <a:txBody>
                    <a:bodyPr/>
                    <a:lstStyle/>
                    <a:p>
                      <a:endParaRPr lang="tr-T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İstanbul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Bodrum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Mardin</a:t>
                      </a:r>
                      <a:endParaRPr lang="tr-TR" b="1" dirty="0"/>
                    </a:p>
                  </a:txBody>
                  <a:tcPr anchor="ctr"/>
                </a:tc>
              </a:tr>
              <a:tr h="1160467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Rasyonel</a:t>
                      </a:r>
                    </a:p>
                    <a:p>
                      <a:r>
                        <a:rPr lang="tr-TR" sz="2400" b="1" dirty="0" smtClean="0"/>
                        <a:t>Özellikler</a:t>
                      </a:r>
                      <a:endParaRPr lang="tr-T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0.771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0.824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0.849</a:t>
                      </a:r>
                      <a:endParaRPr lang="tr-TR" dirty="0"/>
                    </a:p>
                  </a:txBody>
                  <a:tcPr anchor="ctr"/>
                </a:tc>
              </a:tr>
              <a:tr h="1160467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Duygusal</a:t>
                      </a:r>
                    </a:p>
                    <a:p>
                      <a:r>
                        <a:rPr lang="tr-TR" sz="2400" b="1" dirty="0" smtClean="0"/>
                        <a:t>Özellikler</a:t>
                      </a:r>
                      <a:endParaRPr lang="tr-T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0.783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0.825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0.776</a:t>
                      </a:r>
                      <a:endParaRPr lang="tr-TR" dirty="0"/>
                    </a:p>
                  </a:txBody>
                  <a:tcPr anchor="ctr"/>
                </a:tc>
              </a:tr>
              <a:tr h="1160467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Yer</a:t>
                      </a:r>
                    </a:p>
                    <a:p>
                      <a:r>
                        <a:rPr lang="tr-TR" sz="2400" b="1" dirty="0" smtClean="0"/>
                        <a:t>Sadakati</a:t>
                      </a:r>
                      <a:endParaRPr lang="tr-T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0.740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0.797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0.755</a:t>
                      </a:r>
                      <a:endParaRPr lang="tr-T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Dikdörtgen 1"/>
          <p:cNvSpPr/>
          <p:nvPr/>
        </p:nvSpPr>
        <p:spPr>
          <a:xfrm>
            <a:off x="7462797" y="1346950"/>
            <a:ext cx="2979045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tr-TR" sz="2400" b="1" dirty="0" smtClean="0">
                <a:solidFill>
                  <a:srgbClr val="FF0000"/>
                </a:solidFill>
                <a:latin typeface="Georgia"/>
              </a:rPr>
              <a:t>Alfa Değerleri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</a:pPr>
            <a:endParaRPr lang="tr-TR" sz="2800" dirty="0">
              <a:solidFill>
                <a:srgbClr val="438086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148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463644" y="211668"/>
            <a:ext cx="1959429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de-DE" sz="9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4813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93159" y="6263744"/>
            <a:ext cx="5932714" cy="21166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l"/>
            <a:endParaRPr lang="hu-HU" sz="1300" dirty="0">
              <a:solidFill>
                <a:srgbClr val="000000"/>
              </a:solidFill>
            </a:endParaRPr>
          </a:p>
        </p:txBody>
      </p:sp>
      <p:sp>
        <p:nvSpPr>
          <p:cNvPr id="48134" name="Rectangle 6_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40786" y="6688668"/>
            <a:ext cx="27214" cy="13170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107000"/>
              </a:lnSpc>
            </a:pPr>
            <a:endParaRPr lang="hu-HU" sz="800" dirty="0"/>
          </a:p>
        </p:txBody>
      </p:sp>
      <p:sp>
        <p:nvSpPr>
          <p:cNvPr id="48135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0"/>
            <a:ext cx="0" cy="21544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endParaRPr lang="hu-HU" sz="1400"/>
          </a:p>
        </p:txBody>
      </p:sp>
      <p:sp>
        <p:nvSpPr>
          <p:cNvPr id="48136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75734" y="1675696"/>
            <a:ext cx="617425" cy="559153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1.</a:t>
            </a:r>
          </a:p>
        </p:txBody>
      </p:sp>
      <p:sp>
        <p:nvSpPr>
          <p:cNvPr id="48137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97844" y="2308932"/>
            <a:ext cx="617424" cy="559152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2.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01019" y="1668640"/>
            <a:ext cx="7483929" cy="559153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Araştırma Sorusunun Ortaya Çıkışı</a:t>
            </a:r>
            <a:endParaRPr lang="hu-HU" dirty="0">
              <a:solidFill>
                <a:srgbClr val="153B63"/>
              </a:solidFill>
            </a:endParaRPr>
          </a:p>
        </p:txBody>
      </p:sp>
      <p:sp>
        <p:nvSpPr>
          <p:cNvPr id="48139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97844" y="2949223"/>
            <a:ext cx="617424" cy="559153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3.</a:t>
            </a:r>
          </a:p>
        </p:txBody>
      </p:sp>
      <p:sp>
        <p:nvSpPr>
          <p:cNvPr id="48140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01019" y="2308932"/>
            <a:ext cx="7483929" cy="559152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Literatürdeki Çalışmalar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1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01019" y="2949223"/>
            <a:ext cx="7483929" cy="559153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Veri Toplama ve Analizi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3" name="Dia számának helye 22"/>
          <p:cNvSpPr txBox="1">
            <a:spLocks noGrp="1"/>
          </p:cNvSpPr>
          <p:nvPr/>
        </p:nvSpPr>
        <p:spPr bwMode="auto">
          <a:xfrm>
            <a:off x="1605643" y="6501695"/>
            <a:ext cx="408214" cy="21166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11000"/>
              </a:lnSpc>
            </a:pPr>
            <a:endParaRPr lang="hu-HU" sz="1600" dirty="0">
              <a:solidFill>
                <a:srgbClr val="707070"/>
              </a:solidFill>
            </a:endParaRPr>
          </a:p>
        </p:txBody>
      </p:sp>
      <p:sp>
        <p:nvSpPr>
          <p:cNvPr id="48145" name="Rectangle 12_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97844" y="3589515"/>
            <a:ext cx="617424" cy="559152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4.</a:t>
            </a:r>
          </a:p>
        </p:txBody>
      </p:sp>
      <p:sp>
        <p:nvSpPr>
          <p:cNvPr id="48146" name="Rectangle 12__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97844" y="4229807"/>
            <a:ext cx="617424" cy="559153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5.</a:t>
            </a:r>
          </a:p>
        </p:txBody>
      </p:sp>
      <p:sp>
        <p:nvSpPr>
          <p:cNvPr id="48147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01019" y="3589515"/>
            <a:ext cx="7483929" cy="559152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>
                <a:solidFill>
                  <a:srgbClr val="153B63"/>
                </a:solidFill>
              </a:rPr>
              <a:t>Elde Edilen </a:t>
            </a:r>
            <a:r>
              <a:rPr lang="tr-TR" dirty="0" smtClean="0">
                <a:solidFill>
                  <a:srgbClr val="153B63"/>
                </a:solidFill>
              </a:rPr>
              <a:t>Bulgular ve Tartışma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8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01019" y="4229807"/>
            <a:ext cx="7483929" cy="559153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Sonuçlar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9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07408" y="788460"/>
            <a:ext cx="7836013" cy="592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3704" rIns="0" bIns="0"/>
          <a:lstStyle/>
          <a:p>
            <a:pPr defTabSz="488798">
              <a:lnSpc>
                <a:spcPct val="111000"/>
              </a:lnSpc>
              <a:buClr>
                <a:srgbClr val="000000"/>
              </a:buClr>
              <a:buSzPct val="100000"/>
              <a:tabLst>
                <a:tab pos="0" algn="l"/>
                <a:tab pos="994867" algn="l"/>
                <a:tab pos="1989734" algn="l"/>
                <a:tab pos="2982875" algn="l"/>
                <a:tab pos="3977742" algn="l"/>
                <a:tab pos="4972609" algn="l"/>
                <a:tab pos="5967477" algn="l"/>
                <a:tab pos="6962344" algn="l"/>
                <a:tab pos="7957211" algn="l"/>
                <a:tab pos="8950350" algn="l"/>
                <a:tab pos="9945218" algn="l"/>
                <a:tab pos="10940085" algn="l"/>
              </a:tabLst>
            </a:pPr>
            <a:r>
              <a:rPr lang="tr-TR" sz="2600" b="1" dirty="0" smtClean="0">
                <a:solidFill>
                  <a:srgbClr val="FF0000"/>
                </a:solidFill>
                <a:ea typeface="MS Gothic" pitchFamily="49" charset="-128"/>
              </a:rPr>
              <a:t>SUNU PLANI</a:t>
            </a:r>
            <a:endParaRPr lang="en-GB" sz="2600" b="1" dirty="0">
              <a:solidFill>
                <a:srgbClr val="FF0000"/>
              </a:solidFill>
              <a:ea typeface="MS Gothic" pitchFamily="49" charset="-128"/>
            </a:endParaRPr>
          </a:p>
        </p:txBody>
      </p:sp>
      <p:sp>
        <p:nvSpPr>
          <p:cNvPr id="4814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789799" y="3581860"/>
            <a:ext cx="8409214" cy="560917"/>
          </a:xfrm>
          <a:prstGeom prst="rect">
            <a:avLst/>
          </a:prstGeom>
          <a:noFill/>
          <a:ln w="28575">
            <a:solidFill>
              <a:srgbClr val="DF0024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5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521335" y="220638"/>
            <a:ext cx="9297913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tx1"/>
                </a:solidFill>
                <a:latin typeface="Georgia"/>
                <a:ea typeface="+mn-ea"/>
                <a:cs typeface="+mn-cs"/>
              </a:rPr>
              <a:t>Bulgular ve Tartışma: Regresyon Sonuçları</a:t>
            </a:r>
            <a:endParaRPr lang="en-US" sz="3200" b="1" dirty="0">
              <a:solidFill>
                <a:schemeClr val="tx1"/>
              </a:solidFill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296525"/>
              </p:ext>
            </p:extLst>
          </p:nvPr>
        </p:nvGraphicFramePr>
        <p:xfrm>
          <a:off x="524510" y="1179341"/>
          <a:ext cx="10347967" cy="4572001"/>
        </p:xfrm>
        <a:graphic>
          <a:graphicData uri="http://schemas.openxmlformats.org/drawingml/2006/table">
            <a:tbl>
              <a:tblPr firstRow="1" bandRow="1"/>
              <a:tblGrid>
                <a:gridCol w="1159637"/>
                <a:gridCol w="1996504"/>
                <a:gridCol w="1596365"/>
                <a:gridCol w="1308712"/>
                <a:gridCol w="1365106"/>
                <a:gridCol w="1336909"/>
                <a:gridCol w="1584734"/>
              </a:tblGrid>
              <a:tr h="926254"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Model Anlamlılık </a:t>
                      </a:r>
                    </a:p>
                    <a:p>
                      <a:pPr algn="ctr"/>
                      <a:r>
                        <a:rPr lang="tr-TR" b="1" dirty="0" smtClean="0"/>
                        <a:t>(F değeri)</a:t>
                      </a:r>
                      <a:endParaRPr lang="tr-TR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Ayarlanmış</a:t>
                      </a:r>
                      <a:r>
                        <a:rPr lang="tr-TR" b="1" baseline="0" dirty="0" smtClean="0"/>
                        <a:t> R</a:t>
                      </a:r>
                      <a:r>
                        <a:rPr lang="tr-TR" b="1" baseline="30000" dirty="0" smtClean="0"/>
                        <a:t>2</a:t>
                      </a:r>
                      <a:endParaRPr lang="tr-TR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St</a:t>
                      </a:r>
                      <a:r>
                        <a:rPr lang="tr-TR" b="1" dirty="0" smtClean="0"/>
                        <a:t>. Olmayan Katsayılar</a:t>
                      </a:r>
                      <a:endParaRPr lang="tr-TR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St</a:t>
                      </a:r>
                      <a:r>
                        <a:rPr lang="tr-TR" b="1" dirty="0" smtClean="0"/>
                        <a:t>. Edilmiş</a:t>
                      </a:r>
                      <a:r>
                        <a:rPr lang="tr-TR" b="1" baseline="0" dirty="0" smtClean="0"/>
                        <a:t> Katsayılar</a:t>
                      </a:r>
                      <a:endParaRPr lang="tr-TR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Değişken</a:t>
                      </a:r>
                      <a:r>
                        <a:rPr lang="tr-TR" b="1" baseline="0" dirty="0" smtClean="0"/>
                        <a:t> Anlamlılık </a:t>
                      </a:r>
                    </a:p>
                    <a:p>
                      <a:pPr algn="ctr"/>
                      <a:r>
                        <a:rPr lang="tr-TR" b="1" baseline="0" dirty="0" smtClean="0"/>
                        <a:t>(t-değeri)</a:t>
                      </a:r>
                      <a:endParaRPr lang="tr-TR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502">
                <a:tc rowSpan="3"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İSTANBUL</a:t>
                      </a:r>
                      <a:endParaRPr lang="tr-TR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Sabit</a:t>
                      </a:r>
                      <a:endParaRPr lang="tr-TR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0.000</a:t>
                      </a:r>
                    </a:p>
                    <a:p>
                      <a:pPr algn="ctr"/>
                      <a:r>
                        <a:rPr lang="tr-TR" dirty="0" smtClean="0"/>
                        <a:t>(149.409)</a:t>
                      </a:r>
                      <a:endParaRPr lang="tr-T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0.672</a:t>
                      </a:r>
                      <a:endParaRPr lang="tr-T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0.209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0.382</a:t>
                      </a:r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878</a:t>
                      </a:r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tr-TR" sz="1800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16407"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Rasyonel özellikler</a:t>
                      </a:r>
                      <a:endParaRPr lang="tr-TR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0.339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0.279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 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.861)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5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Duygusal</a:t>
                      </a:r>
                      <a:r>
                        <a:rPr lang="tr-TR" b="1" baseline="0" dirty="0" smtClean="0"/>
                        <a:t> özellikler</a:t>
                      </a:r>
                      <a:endParaRPr lang="tr-TR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0.635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0.591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(8.176)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502">
                <a:tc rowSpan="3">
                  <a:txBody>
                    <a:bodyPr/>
                    <a:lstStyle/>
                    <a:p>
                      <a:pPr algn="ctr"/>
                      <a:r>
                        <a:rPr lang="tr-TR" b="1" smtClean="0"/>
                        <a:t>BODRUM</a:t>
                      </a:r>
                      <a:endParaRPr lang="tr-TR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Sabit</a:t>
                      </a:r>
                      <a:endParaRPr lang="tr-TR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0.000</a:t>
                      </a:r>
                    </a:p>
                    <a:p>
                      <a:pPr algn="ctr"/>
                      <a:r>
                        <a:rPr lang="tr-TR" dirty="0" smtClean="0"/>
                        <a:t>(66.999)</a:t>
                      </a:r>
                      <a:endParaRPr lang="tr-T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0.524</a:t>
                      </a:r>
                      <a:endParaRPr lang="tr-T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-0.767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0.037 (-2.102)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58049"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Rasyonel özellikler</a:t>
                      </a:r>
                      <a:endParaRPr lang="tr-TR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0.625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0.398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 (4.396)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399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Duygusal</a:t>
                      </a:r>
                      <a:r>
                        <a:rPr lang="tr-TR" b="1" baseline="0" dirty="0" smtClean="0"/>
                        <a:t> özellikler</a:t>
                      </a:r>
                      <a:endParaRPr lang="tr-TR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0.455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0.349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 (3.852)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502">
                <a:tc rowSpan="5"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MARDİN</a:t>
                      </a:r>
                      <a:endParaRPr lang="tr-TR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Sabit</a:t>
                      </a:r>
                      <a:endParaRPr lang="tr-TR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0.000</a:t>
                      </a:r>
                    </a:p>
                    <a:p>
                      <a:pPr algn="ctr"/>
                      <a:r>
                        <a:rPr lang="tr-TR" dirty="0" smtClean="0"/>
                        <a:t>(69.077)</a:t>
                      </a:r>
                      <a:endParaRPr lang="tr-T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0.488</a:t>
                      </a:r>
                      <a:endParaRPr lang="tr-T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-0.444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0.095 (-1.679)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119553"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Rasyonel özellikler</a:t>
                      </a:r>
                      <a:endParaRPr lang="tr-TR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1073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0.445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0.324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 (3.524)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643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Duygusal</a:t>
                      </a:r>
                      <a:r>
                        <a:rPr lang="tr-TR" b="1" baseline="0" dirty="0" smtClean="0"/>
                        <a:t> özellikler</a:t>
                      </a:r>
                      <a:endParaRPr lang="tr-TR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8563"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0.527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0.425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 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.627)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Metin kutusu"/>
          <p:cNvSpPr txBox="1"/>
          <p:nvPr/>
        </p:nvSpPr>
        <p:spPr>
          <a:xfrm>
            <a:off x="3989333" y="5933206"/>
            <a:ext cx="309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Bağımlı Değişken: Yer Sadakati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5148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521336" y="275230"/>
            <a:ext cx="10803156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tx1"/>
                </a:solidFill>
                <a:latin typeface="Georgia"/>
                <a:ea typeface="+mn-ea"/>
                <a:cs typeface="+mn-cs"/>
              </a:rPr>
              <a:t>Bulgular ve Tartışma: Şehirler Arasındaki Farklar</a:t>
            </a:r>
            <a:endParaRPr lang="en-US" sz="3200" b="1" dirty="0">
              <a:solidFill>
                <a:schemeClr val="tx1"/>
              </a:solidFill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988626" y="1408988"/>
          <a:ext cx="5645722" cy="4805680"/>
        </p:xfrm>
        <a:graphic>
          <a:graphicData uri="http://schemas.openxmlformats.org/drawingml/2006/table">
            <a:tbl>
              <a:tblPr firstRow="1" bandRow="1"/>
              <a:tblGrid>
                <a:gridCol w="2029460"/>
                <a:gridCol w="1636522"/>
                <a:gridCol w="1979740"/>
              </a:tblGrid>
              <a:tr h="370840"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Ortalama Farkı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p-Değeri (t-değeri)</a:t>
                      </a:r>
                      <a:endParaRPr lang="tr-TR" b="1" dirty="0"/>
                    </a:p>
                  </a:txBody>
                  <a:tcPr anchor="ctr"/>
                </a:tc>
              </a:tr>
              <a:tr h="175581">
                <a:tc gridSpan="3">
                  <a:txBody>
                    <a:bodyPr/>
                    <a:lstStyle/>
                    <a:p>
                      <a:r>
                        <a:rPr lang="tr-TR" b="1" dirty="0" smtClean="0"/>
                        <a:t>Rasyonel Özellikler</a:t>
                      </a:r>
                      <a:endParaRPr lang="tr-TR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800" b="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8100" marR="38100" algn="l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İstanbul - Mardin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1.08</a:t>
                      </a:r>
                      <a:endParaRPr lang="tr-T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</a:t>
                      </a:r>
                      <a:r>
                        <a:rPr lang="tr-TR" sz="18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12.271)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8100" marR="38100" algn="l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İstanbul - Bodrum</a:t>
                      </a:r>
                      <a:endParaRPr lang="tr-TR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0.15</a:t>
                      </a:r>
                      <a:endParaRPr lang="tr-T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0.031 (2.184)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8100" marR="38100" algn="l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Mardin - Bodrum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-0.94</a:t>
                      </a:r>
                      <a:endParaRPr lang="tr-T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 (-9.624)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9667">
                <a:tc gridSpan="3"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+mn-lt"/>
                        </a:rPr>
                        <a:t>Duygusal Özellikler</a:t>
                      </a:r>
                      <a:endParaRPr lang="tr-TR" sz="1800" b="1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800" b="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8100" marR="38100" algn="l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İstanbul - Mardin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0.93</a:t>
                      </a:r>
                      <a:endParaRPr lang="tr-T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 (9.394)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8100" marR="38100" algn="l"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İstanbul - Bodrum</a:t>
                      </a:r>
                      <a:endParaRPr lang="tr-TR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0.39</a:t>
                      </a:r>
                      <a:endParaRPr lang="tr-T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 (4.753)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8100" marR="38100" algn="l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Mardin - Bodrum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-0.55</a:t>
                      </a:r>
                      <a:endParaRPr lang="tr-T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 (-4.620)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1212">
                <a:tc gridSpan="3"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+mn-lt"/>
                        </a:rPr>
                        <a:t>Yer Sadakati</a:t>
                      </a:r>
                      <a:endParaRPr lang="tr-TR" sz="1800" b="1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800" b="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8100" marR="38100" algn="l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İstanbul - Mardin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1.66</a:t>
                      </a:r>
                      <a:endParaRPr lang="tr-T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 (13.781)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8100" marR="38100" algn="l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İstanbul - Bodrum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0.89</a:t>
                      </a:r>
                      <a:endParaRPr lang="tr-T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 (9.114)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8100" marR="38100" algn="l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Mardin - Bodrum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-0.79</a:t>
                      </a:r>
                      <a:endParaRPr lang="tr-T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 (-5.701)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521336" y="275230"/>
            <a:ext cx="10803156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tx1"/>
                </a:solidFill>
                <a:latin typeface="Georgia"/>
                <a:ea typeface="+mn-ea"/>
                <a:cs typeface="+mn-cs"/>
              </a:rPr>
              <a:t>Bulgular ve Tartışma: İstanbul için Kümeleme</a:t>
            </a:r>
            <a:endParaRPr lang="en-US" sz="3200" b="1" dirty="0">
              <a:solidFill>
                <a:schemeClr val="tx1"/>
              </a:solidFill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984740" y="1575579"/>
          <a:ext cx="10497544" cy="4616550"/>
        </p:xfrm>
        <a:graphic>
          <a:graphicData uri="http://schemas.openxmlformats.org/drawingml/2006/table">
            <a:tbl>
              <a:tblPr/>
              <a:tblGrid>
                <a:gridCol w="2020120"/>
                <a:gridCol w="2020120"/>
                <a:gridCol w="2020120"/>
                <a:gridCol w="2417064"/>
                <a:gridCol w="2020120"/>
              </a:tblGrid>
              <a:tr h="566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/>
                        <a:t>% 38.9</a:t>
                      </a:r>
                      <a:endParaRPr lang="tr-T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/>
                        <a:t>% 25.0</a:t>
                      </a:r>
                      <a:endParaRPr lang="tr-T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/>
                        <a:t>% 20.4</a:t>
                      </a:r>
                      <a:endParaRPr lang="tr-T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/>
                        <a:t>% 15.7</a:t>
                      </a:r>
                      <a:endParaRPr lang="tr-T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6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/>
                        <a:t>Cinsiyet</a:t>
                      </a:r>
                      <a:endParaRPr lang="tr-T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Kadın (%100)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Erkek (%100)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Erkek (%100)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Kadın (%52.9)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6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/>
                        <a:t>Eğitim</a:t>
                      </a:r>
                      <a:endParaRPr lang="tr-T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/>
                        <a:t>Üniversite </a:t>
                      </a:r>
                      <a:r>
                        <a:rPr lang="tr-TR" sz="2000" dirty="0"/>
                        <a:t>(%50)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/>
                        <a:t>Üniversite </a:t>
                      </a:r>
                      <a:r>
                        <a:rPr lang="tr-TR" sz="2000" dirty="0"/>
                        <a:t>(%100)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/>
                        <a:t>Yüksek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dirty="0" smtClean="0"/>
                        <a:t>Lisans </a:t>
                      </a:r>
                      <a:r>
                        <a:rPr lang="tr-TR" sz="2000" dirty="0"/>
                        <a:t>(%77.3)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Lise (%52.9)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6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/>
                        <a:t>Duygusal Özellikler</a:t>
                      </a:r>
                      <a:endParaRPr lang="tr-T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4.42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4.17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4.55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2.83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6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/>
                        <a:t>Sadakat</a:t>
                      </a:r>
                      <a:endParaRPr lang="tr-T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4.40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4.12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4.45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3.00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6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/>
                        <a:t>Yaş</a:t>
                      </a:r>
                      <a:endParaRPr lang="tr-T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24.93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23.48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24.64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36.47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6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/>
                        <a:t>Rasyonel Özellikler</a:t>
                      </a:r>
                      <a:endParaRPr lang="tr-T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/>
                        <a:t>3.94</a:t>
                      </a:r>
                      <a:endParaRPr lang="tr-T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/>
                        <a:t>3.96</a:t>
                      </a:r>
                      <a:endParaRPr lang="tr-T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4.06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2.95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6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/>
                        <a:t>Gelir</a:t>
                      </a:r>
                      <a:endParaRPr lang="tr-T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1703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1092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2256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/>
                        <a:t>1946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521336" y="275230"/>
            <a:ext cx="10803156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tx1"/>
                </a:solidFill>
                <a:latin typeface="Georgia"/>
                <a:ea typeface="+mn-ea"/>
                <a:cs typeface="+mn-cs"/>
              </a:rPr>
              <a:t>Bulgular ve Tartışma: Bodrum için Kümeleme</a:t>
            </a:r>
            <a:endParaRPr lang="en-US" sz="3200" b="1" dirty="0">
              <a:solidFill>
                <a:schemeClr val="tx1"/>
              </a:solidFill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533392" y="1575579"/>
          <a:ext cx="8313599" cy="4616550"/>
        </p:xfrm>
        <a:graphic>
          <a:graphicData uri="http://schemas.openxmlformats.org/drawingml/2006/table">
            <a:tbl>
              <a:tblPr/>
              <a:tblGrid>
                <a:gridCol w="2020120"/>
                <a:gridCol w="2085022"/>
                <a:gridCol w="2020120"/>
                <a:gridCol w="2188337"/>
              </a:tblGrid>
              <a:tr h="566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+mn-lt"/>
                          <a:ea typeface="Calibri"/>
                          <a:cs typeface="Times New Roman"/>
                        </a:rPr>
                        <a:t>%41.5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+mn-lt"/>
                          <a:ea typeface="Calibri"/>
                          <a:cs typeface="Times New Roman"/>
                        </a:rPr>
                        <a:t>%33.0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+mn-lt"/>
                          <a:ea typeface="Calibri"/>
                          <a:cs typeface="Times New Roman"/>
                        </a:rPr>
                        <a:t>%25.5</a:t>
                      </a:r>
                      <a:endParaRPr lang="tr-T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+mn-lt"/>
                          <a:ea typeface="Calibri"/>
                          <a:cs typeface="Times New Roman"/>
                        </a:rPr>
                        <a:t>Cinsiyet</a:t>
                      </a:r>
                      <a:endParaRPr lang="tr-T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Kadın (%100)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Erkek (%85.7)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Erkek (%100)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+mn-lt"/>
                          <a:ea typeface="Calibri"/>
                          <a:cs typeface="Times New Roman"/>
                        </a:rPr>
                        <a:t>Eğitim</a:t>
                      </a:r>
                      <a:endParaRPr lang="tr-T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Üniversite (%47.7)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Y. lisans (%54.3)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Üniversite (%100)</a:t>
                      </a:r>
                    </a:p>
                  </a:txBody>
                  <a:tcPr marL="68580" marR="68580" marT="0" marB="0" anchor="ctr"/>
                </a:tc>
              </a:tr>
              <a:tr h="56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+mn-lt"/>
                          <a:ea typeface="Calibri"/>
                          <a:cs typeface="Times New Roman"/>
                        </a:rPr>
                        <a:t>Gelir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1659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2248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1093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+mn-lt"/>
                          <a:ea typeface="Calibri"/>
                          <a:cs typeface="Times New Roman"/>
                        </a:rPr>
                        <a:t>Rasyonel Özellikler</a:t>
                      </a:r>
                      <a:endParaRPr lang="tr-T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3.80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3.42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3.94</a:t>
                      </a:r>
                    </a:p>
                  </a:txBody>
                  <a:tcPr marL="68580" marR="68580" marT="0" marB="0" anchor="ctr"/>
                </a:tc>
              </a:tr>
              <a:tr h="56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+mn-lt"/>
                          <a:ea typeface="Calibri"/>
                          <a:cs typeface="Times New Roman"/>
                        </a:rPr>
                        <a:t>Yaş</a:t>
                      </a:r>
                      <a:endParaRPr lang="tr-T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25.39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29.20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23.48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+mn-lt"/>
                          <a:ea typeface="Calibri"/>
                          <a:cs typeface="Times New Roman"/>
                        </a:rPr>
                        <a:t>Sadakat</a:t>
                      </a:r>
                      <a:endParaRPr lang="tr-T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3.23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latin typeface="+mn-lt"/>
                          <a:ea typeface="Calibri"/>
                          <a:cs typeface="Times New Roman"/>
                        </a:rPr>
                        <a:t>3.06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3.45</a:t>
                      </a:r>
                    </a:p>
                  </a:txBody>
                  <a:tcPr marL="68580" marR="68580" marT="0" marB="0" anchor="ctr"/>
                </a:tc>
              </a:tr>
              <a:tr h="56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+mn-lt"/>
                          <a:ea typeface="Calibri"/>
                          <a:cs typeface="Times New Roman"/>
                        </a:rPr>
                        <a:t>Duygusal Özellikler</a:t>
                      </a:r>
                      <a:endParaRPr lang="tr-T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3.82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3.58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3.81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521336" y="275230"/>
            <a:ext cx="10803156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tx1"/>
                </a:solidFill>
                <a:latin typeface="Georgia"/>
                <a:ea typeface="+mn-ea"/>
                <a:cs typeface="+mn-cs"/>
              </a:rPr>
              <a:t>Bulgular ve Tartışma: Mardin için Kümeleme</a:t>
            </a:r>
            <a:endParaRPr lang="en-US" sz="3200" b="1" dirty="0">
              <a:solidFill>
                <a:schemeClr val="tx1"/>
              </a:solidFill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533392" y="1575579"/>
          <a:ext cx="8378501" cy="4616550"/>
        </p:xfrm>
        <a:graphic>
          <a:graphicData uri="http://schemas.openxmlformats.org/drawingml/2006/table">
            <a:tbl>
              <a:tblPr/>
              <a:tblGrid>
                <a:gridCol w="2020120"/>
                <a:gridCol w="2085022"/>
                <a:gridCol w="2085022"/>
                <a:gridCol w="2188337"/>
              </a:tblGrid>
              <a:tr h="566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+mn-lt"/>
                          <a:ea typeface="Calibri"/>
                          <a:cs typeface="Times New Roman"/>
                        </a:rPr>
                        <a:t>%44.3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+mn-lt"/>
                          <a:ea typeface="Calibri"/>
                          <a:cs typeface="Times New Roman"/>
                        </a:rPr>
                        <a:t>%39.6</a:t>
                      </a:r>
                      <a:endParaRPr lang="tr-T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+mn-lt"/>
                          <a:ea typeface="Calibri"/>
                          <a:cs typeface="Times New Roman"/>
                        </a:rPr>
                        <a:t>%16.0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+mn-lt"/>
                          <a:ea typeface="Calibri"/>
                          <a:cs typeface="Times New Roman"/>
                        </a:rPr>
                        <a:t>Cinsiyet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Erkek (%100)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Kadın (%100)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Erkek (%58.8)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+mn-lt"/>
                          <a:ea typeface="Calibri"/>
                          <a:cs typeface="Times New Roman"/>
                        </a:rPr>
                        <a:t>Eğitim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Üniversite (%59.6)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Üniversite (%50.0)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Lise (%70.6)</a:t>
                      </a:r>
                    </a:p>
                  </a:txBody>
                  <a:tcPr marL="68580" marR="68580" marT="0" marB="0" anchor="ctr"/>
                </a:tc>
              </a:tr>
              <a:tr h="56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+mn-lt"/>
                          <a:ea typeface="Calibri"/>
                          <a:cs typeface="Times New Roman"/>
                        </a:rPr>
                        <a:t>Gelir</a:t>
                      </a:r>
                      <a:endParaRPr lang="tr-T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latin typeface="+mn-lt"/>
                          <a:ea typeface="Calibri"/>
                          <a:cs typeface="Times New Roman"/>
                        </a:rPr>
                        <a:t>1971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1738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913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+mn-lt"/>
                          <a:ea typeface="Calibri"/>
                          <a:cs typeface="Times New Roman"/>
                        </a:rPr>
                        <a:t>Yaş</a:t>
                      </a:r>
                      <a:endParaRPr lang="tr-T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latin typeface="+mn-lt"/>
                          <a:ea typeface="Calibri"/>
                          <a:cs typeface="Times New Roman"/>
                        </a:rPr>
                        <a:t>25.49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latin typeface="+mn-lt"/>
                          <a:ea typeface="Calibri"/>
                          <a:cs typeface="Times New Roman"/>
                        </a:rPr>
                        <a:t>25.10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30.59</a:t>
                      </a:r>
                    </a:p>
                  </a:txBody>
                  <a:tcPr marL="68580" marR="68580" marT="0" marB="0" anchor="ctr"/>
                </a:tc>
              </a:tr>
              <a:tr h="56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+mn-lt"/>
                          <a:ea typeface="Calibri"/>
                          <a:cs typeface="Times New Roman"/>
                        </a:rPr>
                        <a:t>Duygusal Özellikler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3.10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3.53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3.47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+mn-lt"/>
                          <a:ea typeface="Calibri"/>
                          <a:cs typeface="Times New Roman"/>
                        </a:rPr>
                        <a:t>Rasyonel Özellikler</a:t>
                      </a:r>
                      <a:endParaRPr lang="tr-T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2.71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3.01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2.55</a:t>
                      </a:r>
                    </a:p>
                  </a:txBody>
                  <a:tcPr marL="68580" marR="68580" marT="0" marB="0" anchor="ctr"/>
                </a:tc>
              </a:tr>
              <a:tr h="56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+mn-lt"/>
                          <a:ea typeface="Calibri"/>
                          <a:cs typeface="Times New Roman"/>
                        </a:rPr>
                        <a:t>Sadakat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2.42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2.80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Times New Roman"/>
                        </a:rPr>
                        <a:t>2.73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463644" y="211668"/>
            <a:ext cx="1959429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de-DE" sz="9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4813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93159" y="6263744"/>
            <a:ext cx="5932714" cy="21166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l"/>
            <a:endParaRPr lang="hu-HU" sz="1300" dirty="0">
              <a:solidFill>
                <a:srgbClr val="000000"/>
              </a:solidFill>
            </a:endParaRPr>
          </a:p>
        </p:txBody>
      </p:sp>
      <p:sp>
        <p:nvSpPr>
          <p:cNvPr id="48134" name="Rectangle 6_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40786" y="6688668"/>
            <a:ext cx="27214" cy="13170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107000"/>
              </a:lnSpc>
            </a:pPr>
            <a:endParaRPr lang="hu-HU" sz="800" dirty="0"/>
          </a:p>
        </p:txBody>
      </p:sp>
      <p:sp>
        <p:nvSpPr>
          <p:cNvPr id="48135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0"/>
            <a:ext cx="0" cy="21544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endParaRPr lang="hu-HU" sz="1400"/>
          </a:p>
        </p:txBody>
      </p:sp>
      <p:sp>
        <p:nvSpPr>
          <p:cNvPr id="48136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75734" y="1675696"/>
            <a:ext cx="617425" cy="559153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1.</a:t>
            </a:r>
          </a:p>
        </p:txBody>
      </p:sp>
      <p:sp>
        <p:nvSpPr>
          <p:cNvPr id="48137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97844" y="2308932"/>
            <a:ext cx="617424" cy="559152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2.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01019" y="1668640"/>
            <a:ext cx="7483929" cy="559153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Araştırma Sorusunun Ortaya Çıkışı</a:t>
            </a:r>
            <a:endParaRPr lang="hu-HU" dirty="0">
              <a:solidFill>
                <a:srgbClr val="153B63"/>
              </a:solidFill>
            </a:endParaRPr>
          </a:p>
        </p:txBody>
      </p:sp>
      <p:sp>
        <p:nvSpPr>
          <p:cNvPr id="48139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97844" y="2949223"/>
            <a:ext cx="617424" cy="559153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3.</a:t>
            </a:r>
          </a:p>
        </p:txBody>
      </p:sp>
      <p:sp>
        <p:nvSpPr>
          <p:cNvPr id="48140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01019" y="2308932"/>
            <a:ext cx="7483929" cy="559152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Literatürdeki Çalışmalar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1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01019" y="2949223"/>
            <a:ext cx="7483929" cy="559153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Veri Toplama ve Analizi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2" name="Rectangle 2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75732" y="1668640"/>
            <a:ext cx="8409214" cy="560917"/>
          </a:xfrm>
          <a:prstGeom prst="rect">
            <a:avLst/>
          </a:prstGeom>
          <a:noFill/>
          <a:ln w="28575">
            <a:solidFill>
              <a:srgbClr val="DF0024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endParaRPr lang="hu-HU"/>
          </a:p>
        </p:txBody>
      </p:sp>
      <p:sp>
        <p:nvSpPr>
          <p:cNvPr id="48143" name="Dia számának helye 22"/>
          <p:cNvSpPr txBox="1">
            <a:spLocks noGrp="1"/>
          </p:cNvSpPr>
          <p:nvPr/>
        </p:nvSpPr>
        <p:spPr bwMode="auto">
          <a:xfrm>
            <a:off x="1605643" y="6501695"/>
            <a:ext cx="408214" cy="21166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11000"/>
              </a:lnSpc>
            </a:pPr>
            <a:endParaRPr lang="hu-HU" sz="1600" dirty="0">
              <a:solidFill>
                <a:srgbClr val="707070"/>
              </a:solidFill>
            </a:endParaRPr>
          </a:p>
        </p:txBody>
      </p:sp>
      <p:sp>
        <p:nvSpPr>
          <p:cNvPr id="48145" name="Rectangle 12_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97844" y="3589515"/>
            <a:ext cx="617424" cy="559152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4.</a:t>
            </a:r>
          </a:p>
        </p:txBody>
      </p:sp>
      <p:sp>
        <p:nvSpPr>
          <p:cNvPr id="48146" name="Rectangle 12__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97844" y="4229807"/>
            <a:ext cx="617424" cy="559153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5.</a:t>
            </a:r>
          </a:p>
        </p:txBody>
      </p:sp>
      <p:sp>
        <p:nvSpPr>
          <p:cNvPr id="48147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01019" y="3589515"/>
            <a:ext cx="7483929" cy="559152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>
                <a:solidFill>
                  <a:srgbClr val="153B63"/>
                </a:solidFill>
              </a:rPr>
              <a:t>Elde Edilen </a:t>
            </a:r>
            <a:r>
              <a:rPr lang="tr-TR" dirty="0" smtClean="0">
                <a:solidFill>
                  <a:srgbClr val="153B63"/>
                </a:solidFill>
              </a:rPr>
              <a:t>Bulgular ve Tartışma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8" name="Text Box 1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01019" y="4229807"/>
            <a:ext cx="7483929" cy="559153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Sonuçlar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9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07408" y="788460"/>
            <a:ext cx="7836013" cy="592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3704" rIns="0" bIns="0"/>
          <a:lstStyle/>
          <a:p>
            <a:pPr defTabSz="488798">
              <a:lnSpc>
                <a:spcPct val="111000"/>
              </a:lnSpc>
              <a:buClr>
                <a:srgbClr val="000000"/>
              </a:buClr>
              <a:buSzPct val="100000"/>
              <a:tabLst>
                <a:tab pos="0" algn="l"/>
                <a:tab pos="994867" algn="l"/>
                <a:tab pos="1989734" algn="l"/>
                <a:tab pos="2982875" algn="l"/>
                <a:tab pos="3977742" algn="l"/>
                <a:tab pos="4972609" algn="l"/>
                <a:tab pos="5967477" algn="l"/>
                <a:tab pos="6962344" algn="l"/>
                <a:tab pos="7957211" algn="l"/>
                <a:tab pos="8950350" algn="l"/>
                <a:tab pos="9945218" algn="l"/>
                <a:tab pos="10940085" algn="l"/>
              </a:tabLst>
            </a:pPr>
            <a:r>
              <a:rPr lang="tr-TR" sz="2600" b="1" dirty="0" smtClean="0">
                <a:solidFill>
                  <a:srgbClr val="FF0000"/>
                </a:solidFill>
                <a:ea typeface="MS Gothic" pitchFamily="49" charset="-128"/>
              </a:rPr>
              <a:t>SUNU PLANI</a:t>
            </a:r>
            <a:endParaRPr lang="en-GB" sz="2600" b="1" dirty="0">
              <a:solidFill>
                <a:srgbClr val="FF0000"/>
              </a:solidFill>
              <a:ea typeface="MS Gothic" pitchFamily="49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5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463644" y="211668"/>
            <a:ext cx="1959429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de-DE" sz="9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4813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93159" y="6263744"/>
            <a:ext cx="5932714" cy="21166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l"/>
            <a:endParaRPr lang="hu-HU" sz="1300" dirty="0">
              <a:solidFill>
                <a:srgbClr val="000000"/>
              </a:solidFill>
            </a:endParaRPr>
          </a:p>
        </p:txBody>
      </p:sp>
      <p:sp>
        <p:nvSpPr>
          <p:cNvPr id="48134" name="Rectangle 6_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40786" y="6688668"/>
            <a:ext cx="27214" cy="13170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107000"/>
              </a:lnSpc>
            </a:pPr>
            <a:endParaRPr lang="hu-HU" sz="800" dirty="0"/>
          </a:p>
        </p:txBody>
      </p:sp>
      <p:sp>
        <p:nvSpPr>
          <p:cNvPr id="48135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0"/>
            <a:ext cx="0" cy="21544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endParaRPr lang="hu-HU" sz="1400"/>
          </a:p>
        </p:txBody>
      </p:sp>
      <p:sp>
        <p:nvSpPr>
          <p:cNvPr id="48136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75734" y="1675696"/>
            <a:ext cx="617425" cy="559153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1.</a:t>
            </a:r>
          </a:p>
        </p:txBody>
      </p:sp>
      <p:sp>
        <p:nvSpPr>
          <p:cNvPr id="48137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97844" y="2308932"/>
            <a:ext cx="617424" cy="559152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2.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01019" y="1668640"/>
            <a:ext cx="7483929" cy="559153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Araştırma Sorusunun Ortaya Çıkışı</a:t>
            </a:r>
            <a:endParaRPr lang="hu-HU" dirty="0">
              <a:solidFill>
                <a:srgbClr val="153B63"/>
              </a:solidFill>
            </a:endParaRPr>
          </a:p>
        </p:txBody>
      </p:sp>
      <p:sp>
        <p:nvSpPr>
          <p:cNvPr id="48139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97844" y="2949223"/>
            <a:ext cx="617424" cy="559153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3.</a:t>
            </a:r>
          </a:p>
        </p:txBody>
      </p:sp>
      <p:sp>
        <p:nvSpPr>
          <p:cNvPr id="48140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01019" y="2308932"/>
            <a:ext cx="7483929" cy="559152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Literatürdeki Çalışmalar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1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01019" y="2949223"/>
            <a:ext cx="7483929" cy="559153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Veri Toplama ve Analizi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3" name="Dia számának helye 22"/>
          <p:cNvSpPr txBox="1">
            <a:spLocks noGrp="1"/>
          </p:cNvSpPr>
          <p:nvPr/>
        </p:nvSpPr>
        <p:spPr bwMode="auto">
          <a:xfrm>
            <a:off x="1605643" y="6501695"/>
            <a:ext cx="408214" cy="21166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11000"/>
              </a:lnSpc>
            </a:pPr>
            <a:endParaRPr lang="hu-HU" sz="1600" dirty="0">
              <a:solidFill>
                <a:srgbClr val="707070"/>
              </a:solidFill>
            </a:endParaRPr>
          </a:p>
        </p:txBody>
      </p:sp>
      <p:sp>
        <p:nvSpPr>
          <p:cNvPr id="48145" name="Rectangle 12_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97844" y="3589515"/>
            <a:ext cx="617424" cy="559152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4.</a:t>
            </a:r>
          </a:p>
        </p:txBody>
      </p:sp>
      <p:sp>
        <p:nvSpPr>
          <p:cNvPr id="48146" name="Rectangle 12__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97844" y="4229807"/>
            <a:ext cx="617424" cy="559153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5.</a:t>
            </a:r>
          </a:p>
        </p:txBody>
      </p:sp>
      <p:sp>
        <p:nvSpPr>
          <p:cNvPr id="48147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01019" y="3589515"/>
            <a:ext cx="7483929" cy="559152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>
                <a:solidFill>
                  <a:srgbClr val="153B63"/>
                </a:solidFill>
              </a:rPr>
              <a:t>Elde Edilen </a:t>
            </a:r>
            <a:r>
              <a:rPr lang="tr-TR" dirty="0" smtClean="0">
                <a:solidFill>
                  <a:srgbClr val="153B63"/>
                </a:solidFill>
              </a:rPr>
              <a:t>Bulgular ve Tartışma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8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01019" y="4229807"/>
            <a:ext cx="7483929" cy="559153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Sonuçlar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9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07408" y="788460"/>
            <a:ext cx="7836013" cy="592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3704" rIns="0" bIns="0"/>
          <a:lstStyle/>
          <a:p>
            <a:pPr defTabSz="488798">
              <a:lnSpc>
                <a:spcPct val="111000"/>
              </a:lnSpc>
              <a:buClr>
                <a:srgbClr val="000000"/>
              </a:buClr>
              <a:buSzPct val="100000"/>
              <a:tabLst>
                <a:tab pos="0" algn="l"/>
                <a:tab pos="994867" algn="l"/>
                <a:tab pos="1989734" algn="l"/>
                <a:tab pos="2982875" algn="l"/>
                <a:tab pos="3977742" algn="l"/>
                <a:tab pos="4972609" algn="l"/>
                <a:tab pos="5967477" algn="l"/>
                <a:tab pos="6962344" algn="l"/>
                <a:tab pos="7957211" algn="l"/>
                <a:tab pos="8950350" algn="l"/>
                <a:tab pos="9945218" algn="l"/>
                <a:tab pos="10940085" algn="l"/>
              </a:tabLst>
            </a:pPr>
            <a:r>
              <a:rPr lang="tr-TR" sz="2600" b="1" dirty="0" smtClean="0">
                <a:solidFill>
                  <a:srgbClr val="FF0000"/>
                </a:solidFill>
                <a:ea typeface="MS Gothic" pitchFamily="49" charset="-128"/>
              </a:rPr>
              <a:t>SUNU PLANI</a:t>
            </a:r>
            <a:endParaRPr lang="en-GB" sz="2600" b="1" dirty="0">
              <a:solidFill>
                <a:srgbClr val="FF0000"/>
              </a:solidFill>
              <a:ea typeface="MS Gothic" pitchFamily="49" charset="-128"/>
            </a:endParaRPr>
          </a:p>
        </p:txBody>
      </p:sp>
      <p:sp>
        <p:nvSpPr>
          <p:cNvPr id="4814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803867" y="4243041"/>
            <a:ext cx="8409214" cy="560917"/>
          </a:xfrm>
          <a:prstGeom prst="rect">
            <a:avLst/>
          </a:prstGeom>
          <a:noFill/>
          <a:ln w="28575">
            <a:solidFill>
              <a:srgbClr val="DF0024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5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23081" y="1232846"/>
            <a:ext cx="1127305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A04DA3"/>
              </a:buClr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438086"/>
                </a:solidFill>
                <a:latin typeface="Georgia"/>
              </a:rPr>
              <a:t> </a:t>
            </a:r>
            <a:r>
              <a:rPr lang="tr-TR" sz="2400" dirty="0" smtClean="0">
                <a:latin typeface="Georgia"/>
              </a:rPr>
              <a:t>Mal ve hizmet kategorileri için geçerli olan “marka” ve “sadakat” kavramları yerler için de geçerlidir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  <a:buFont typeface="Arial" pitchFamily="34" charset="0"/>
              <a:buChar char="•"/>
            </a:pPr>
            <a:r>
              <a:rPr lang="tr-TR" sz="2400" dirty="0" smtClean="0">
                <a:latin typeface="Georgia"/>
              </a:rPr>
              <a:t> Rasyonel ve duygusal özellikler, bir yere olan sadakatin büyük bir kısmını açıklamaktadır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  <a:buFont typeface="Arial" pitchFamily="34" charset="0"/>
              <a:buChar char="•"/>
            </a:pPr>
            <a:r>
              <a:rPr lang="tr-TR" sz="2400" dirty="0" smtClean="0">
                <a:latin typeface="Georgia"/>
              </a:rPr>
              <a:t> Duygusal faktörler sadakati genellikle daha iyi açıklamaktadır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  <a:buFont typeface="Arial" pitchFamily="34" charset="0"/>
              <a:buChar char="•"/>
            </a:pPr>
            <a:r>
              <a:rPr lang="tr-TR" sz="2400" dirty="0" smtClean="0">
                <a:latin typeface="Georgia"/>
              </a:rPr>
              <a:t> Her şehirde bu sebep-sonuç ilişkisi anlamlı bulunsa da şehirlerin kendilerine ait ortalamaları farklı olabilir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  <a:buFont typeface="Arial" pitchFamily="34" charset="0"/>
              <a:buChar char="•"/>
            </a:pPr>
            <a:r>
              <a:rPr lang="tr-TR" sz="2400" dirty="0" smtClean="0">
                <a:latin typeface="Georgia"/>
              </a:rPr>
              <a:t> Cinsiyet ve eğitim, her şehir için kümeleri birbirinden ayıran en önemli özellikler olarak bulunmuştur</a:t>
            </a:r>
            <a:endParaRPr lang="tr-TR" sz="2800" dirty="0">
              <a:latin typeface="Georgia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521336" y="27523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tx1"/>
                </a:solidFill>
                <a:latin typeface="Georgia"/>
                <a:ea typeface="+mn-ea"/>
                <a:cs typeface="+mn-cs"/>
              </a:rPr>
              <a:t>Sonuçlar</a:t>
            </a:r>
            <a:endParaRPr lang="en-US" sz="3200" b="1" dirty="0">
              <a:solidFill>
                <a:schemeClr val="tx1"/>
              </a:solidFill>
              <a:latin typeface="Georgia"/>
              <a:ea typeface="+mn-ea"/>
              <a:cs typeface="+mn-cs"/>
            </a:endParaRPr>
          </a:p>
        </p:txBody>
      </p:sp>
      <p:pic>
        <p:nvPicPr>
          <p:cNvPr id="3074" name="Picture 2" descr="http://www.youngambassadorssociety.org/wp-content/uploads/2014/12/istanbul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951828"/>
            <a:ext cx="2879979" cy="1920240"/>
          </a:xfrm>
          <a:prstGeom prst="rect">
            <a:avLst/>
          </a:prstGeom>
          <a:noFill/>
        </p:spPr>
      </p:pic>
      <p:pic>
        <p:nvPicPr>
          <p:cNvPr id="3076" name="Picture 4" descr="http://www.bestlastsecond.com/images/phocagallery/avatars/bb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3504" y="4938211"/>
            <a:ext cx="2911182" cy="1933857"/>
          </a:xfrm>
          <a:prstGeom prst="rect">
            <a:avLst/>
          </a:prstGeom>
          <a:noFill/>
        </p:spPr>
      </p:pic>
      <p:pic>
        <p:nvPicPr>
          <p:cNvPr id="3078" name="Picture 6" descr="http://www.aksoyyazilim.net/wp-content/uploads/2013/12/mardin-kalesi3.jpg"/>
          <p:cNvPicPr>
            <a:picLocks noChangeAspect="1" noChangeArrowheads="1"/>
          </p:cNvPicPr>
          <p:nvPr/>
        </p:nvPicPr>
        <p:blipFill>
          <a:blip r:embed="rId4"/>
          <a:srcRect l="1740" t="2092" r="2328" b="3026"/>
          <a:stretch>
            <a:fillRect/>
          </a:stretch>
        </p:blipFill>
        <p:spPr bwMode="auto">
          <a:xfrm>
            <a:off x="6164390" y="4933053"/>
            <a:ext cx="2923348" cy="1939015"/>
          </a:xfrm>
          <a:prstGeom prst="rect">
            <a:avLst/>
          </a:prstGeom>
          <a:noFill/>
        </p:spPr>
      </p:pic>
      <p:pic>
        <p:nvPicPr>
          <p:cNvPr id="3080" name="Picture 8" descr="https://canduremre.files.wordpress.com/2014/05/kiz-ku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70608" y="4924474"/>
            <a:ext cx="2921391" cy="1947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8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23081" y="1342030"/>
            <a:ext cx="11273051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A04DA3"/>
              </a:buClr>
              <a:buFont typeface="Arial" pitchFamily="34" charset="0"/>
              <a:buChar char="•"/>
            </a:pPr>
            <a:r>
              <a:rPr lang="tr-TR" sz="2400" dirty="0" smtClean="0">
                <a:latin typeface="Georgia"/>
              </a:rPr>
              <a:t> Evrensel bir konu olan yer sadakatine ilişkin bu çalışma, sadece Türkiye’de seçilen şehirlere uygulanmıştır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  <a:buFont typeface="Arial" pitchFamily="34" charset="0"/>
              <a:buChar char="•"/>
            </a:pPr>
            <a:r>
              <a:rPr lang="tr-TR" sz="2400" dirty="0" smtClean="0">
                <a:latin typeface="Georgia"/>
              </a:rPr>
              <a:t> “Denek-içi” tasarım kullanılması uygun olmayabilir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  <a:buFont typeface="Arial" pitchFamily="34" charset="0"/>
              <a:buChar char="•"/>
            </a:pPr>
            <a:r>
              <a:rPr lang="tr-TR" sz="2400" dirty="0" smtClean="0">
                <a:latin typeface="Georgia"/>
              </a:rPr>
              <a:t> Katılımcı özelliklerinin biraz daha geniş tutulması uygun olabilir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  <a:buFont typeface="Arial" pitchFamily="34" charset="0"/>
              <a:buChar char="•"/>
            </a:pPr>
            <a:r>
              <a:rPr lang="tr-TR" sz="2400" dirty="0" smtClean="0">
                <a:latin typeface="Georgia"/>
              </a:rPr>
              <a:t> Soru sayısı artırılabilir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  <a:buFont typeface="Arial" pitchFamily="34" charset="0"/>
              <a:buChar char="•"/>
            </a:pPr>
            <a:r>
              <a:rPr lang="tr-TR" sz="2400" dirty="0" smtClean="0">
                <a:latin typeface="Georgia"/>
              </a:rPr>
              <a:t> Gelecek çalışmalar kişi ve yer sayısını daha geniş tutabilir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  <a:buFont typeface="Arial" pitchFamily="34" charset="0"/>
              <a:buChar char="•"/>
            </a:pPr>
            <a:r>
              <a:rPr lang="tr-TR" sz="2400" dirty="0" smtClean="0">
                <a:latin typeface="Georgia"/>
              </a:rPr>
              <a:t> Güvenirlik yüksek çıkmış olsa da, yapısal geçerlilik daha derinlemesine ele alınabilir</a:t>
            </a:r>
            <a:endParaRPr lang="tr-TR" sz="2400" dirty="0">
              <a:latin typeface="Georgia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521336" y="27523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tx1"/>
                </a:solidFill>
                <a:latin typeface="Georgia"/>
                <a:ea typeface="+mn-ea"/>
                <a:cs typeface="+mn-cs"/>
              </a:rPr>
              <a:t>Eksiklikler ve Gelecek Çalışmalar</a:t>
            </a:r>
            <a:endParaRPr lang="en-US" sz="3200" b="1" dirty="0">
              <a:solidFill>
                <a:schemeClr val="tx1"/>
              </a:solidFill>
              <a:latin typeface="Georgia"/>
              <a:ea typeface="+mn-ea"/>
              <a:cs typeface="+mn-cs"/>
            </a:endParaRPr>
          </a:p>
        </p:txBody>
      </p:sp>
      <p:pic>
        <p:nvPicPr>
          <p:cNvPr id="43010" name="Picture 2" descr="http://mailbox.gazetevatan.com/MailFoto/17_07_3889167_1.jpg"/>
          <p:cNvPicPr>
            <a:picLocks noChangeAspect="1" noChangeArrowheads="1"/>
          </p:cNvPicPr>
          <p:nvPr/>
        </p:nvPicPr>
        <p:blipFill>
          <a:blip r:embed="rId2"/>
          <a:srcRect l="1147" t="8642" r="1813" b="12931"/>
          <a:stretch>
            <a:fillRect/>
          </a:stretch>
        </p:blipFill>
        <p:spPr bwMode="auto">
          <a:xfrm>
            <a:off x="0" y="5023124"/>
            <a:ext cx="12192000" cy="1848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8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818346" y="2491802"/>
            <a:ext cx="28687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tr-TR" sz="4400" b="1" dirty="0" smtClean="0">
                <a:solidFill>
                  <a:srgbClr val="000066"/>
                </a:solidFill>
                <a:latin typeface="+mj-lt"/>
                <a:cs typeface="Aharoni" pitchFamily="2" charset="-79"/>
              </a:rPr>
              <a:t>Teşekkürler</a:t>
            </a:r>
            <a:endParaRPr lang="tr-TR" sz="4800" b="1" dirty="0">
              <a:solidFill>
                <a:srgbClr val="000066"/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43010" name="Picture 2" descr="http://mailbox.gazetevatan.com/MailFoto/17_07_3889167_1.jpg"/>
          <p:cNvPicPr>
            <a:picLocks noChangeAspect="1" noChangeArrowheads="1"/>
          </p:cNvPicPr>
          <p:nvPr/>
        </p:nvPicPr>
        <p:blipFill>
          <a:blip r:embed="rId2"/>
          <a:srcRect l="1147" t="8642" r="1813" b="12931"/>
          <a:stretch>
            <a:fillRect/>
          </a:stretch>
        </p:blipFill>
        <p:spPr bwMode="auto">
          <a:xfrm>
            <a:off x="0" y="5023124"/>
            <a:ext cx="12192000" cy="1848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8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23081" y="1178254"/>
            <a:ext cx="11218459" cy="567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tr-TR" sz="2400" b="1" dirty="0" smtClean="0">
                <a:latin typeface="Georgia"/>
              </a:rPr>
              <a:t>Marka kavramı: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yalnızca mal/hizmet üreten firmalar tarafından değil 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turistik, örgütsel, kişisel boyutlarda da ele alınıyor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</a:pPr>
            <a:endParaRPr lang="tr-TR" sz="2400" dirty="0" smtClean="0">
              <a:latin typeface="Georgia"/>
            </a:endParaRPr>
          </a:p>
          <a:p>
            <a:pPr marL="0" lvl="1">
              <a:spcBef>
                <a:spcPts val="300"/>
              </a:spcBef>
              <a:buClr>
                <a:srgbClr val="438086"/>
              </a:buClr>
            </a:pPr>
            <a:r>
              <a:rPr lang="tr-TR" sz="2400" b="1" dirty="0" smtClean="0">
                <a:latin typeface="Georgia"/>
              </a:rPr>
              <a:t> </a:t>
            </a:r>
            <a:r>
              <a:rPr lang="tr-TR" sz="2400" b="1" smtClean="0">
                <a:latin typeface="Georgia"/>
              </a:rPr>
              <a:t>Yer markasının önemi </a:t>
            </a:r>
            <a:r>
              <a:rPr lang="tr-TR" sz="2400" b="1" dirty="0" smtClean="0">
                <a:latin typeface="Georgia"/>
              </a:rPr>
              <a:t>anlaşılmış olmasına karşın, yeterince </a:t>
            </a:r>
            <a:r>
              <a:rPr lang="tr-TR" sz="2400" b="1" smtClean="0">
                <a:latin typeface="Georgia"/>
              </a:rPr>
              <a:t>ele  alınmamıştır</a:t>
            </a:r>
            <a:endParaRPr lang="tr-TR" sz="2400" b="1" dirty="0" smtClean="0">
              <a:latin typeface="Georgia"/>
            </a:endParaRP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</a:t>
            </a:r>
            <a:r>
              <a:rPr lang="tr-TR" sz="2400" dirty="0" err="1" smtClean="0">
                <a:latin typeface="Georgia"/>
              </a:rPr>
              <a:t>Levy</a:t>
            </a:r>
            <a:r>
              <a:rPr lang="tr-TR" sz="2400" dirty="0" smtClean="0">
                <a:latin typeface="Georgia"/>
              </a:rPr>
              <a:t> (1969): Marka, sadece ürünlerle sınırlı değildir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</a:t>
            </a:r>
            <a:r>
              <a:rPr lang="tr-TR" sz="2400" dirty="0" err="1" smtClean="0">
                <a:latin typeface="Georgia"/>
              </a:rPr>
              <a:t>Kotler</a:t>
            </a:r>
            <a:r>
              <a:rPr lang="tr-TR" sz="2400" dirty="0" smtClean="0">
                <a:latin typeface="Georgia"/>
              </a:rPr>
              <a:t> &amp; </a:t>
            </a:r>
            <a:r>
              <a:rPr lang="tr-TR" sz="2400" dirty="0" err="1">
                <a:latin typeface="Georgia"/>
              </a:rPr>
              <a:t>Gertner</a:t>
            </a:r>
            <a:r>
              <a:rPr lang="tr-TR" sz="2400" dirty="0">
                <a:latin typeface="Georgia"/>
              </a:rPr>
              <a:t> (2002): Yerel halklar, bulundukları yerin bir marka olarak değerini anlamak ve bunu geliştirmek </a:t>
            </a:r>
            <a:r>
              <a:rPr lang="tr-TR" sz="2400" dirty="0" smtClean="0">
                <a:latin typeface="Georgia"/>
              </a:rPr>
              <a:t>durumundadırlar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</a:t>
            </a:r>
            <a:r>
              <a:rPr lang="tr-TR" sz="2400" dirty="0" err="1" smtClean="0">
                <a:latin typeface="Georgia"/>
              </a:rPr>
              <a:t>Ashworth</a:t>
            </a:r>
            <a:r>
              <a:rPr lang="tr-TR" sz="2400" dirty="0" smtClean="0">
                <a:latin typeface="Georgia"/>
              </a:rPr>
              <a:t> &amp; </a:t>
            </a:r>
            <a:r>
              <a:rPr lang="tr-TR" sz="2400" dirty="0" err="1" smtClean="0">
                <a:latin typeface="Georgia"/>
              </a:rPr>
              <a:t>Voogd</a:t>
            </a:r>
            <a:r>
              <a:rPr lang="tr-TR" sz="2400" dirty="0" smtClean="0">
                <a:latin typeface="Georgia"/>
              </a:rPr>
              <a:t> (1990): Hala bir yere olan sadakatin neye göre belirlendiğini, değiştiğini anlamış değiliz</a:t>
            </a:r>
          </a:p>
          <a:p>
            <a:pPr marL="868680" lvl="2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Ucuz, erişilebilir olduğu için mi (rasyonel bir sebep), yoksa sembolik bir anlamı mı var? (duygusal bir sebep)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</a:pPr>
            <a:endParaRPr lang="tr-TR" sz="2800" dirty="0">
              <a:solidFill>
                <a:srgbClr val="438086"/>
              </a:solidFill>
              <a:latin typeface="Georgia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521336" y="16604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tx1"/>
                </a:solidFill>
                <a:latin typeface="Georgia"/>
                <a:ea typeface="+mn-ea"/>
                <a:cs typeface="+mn-cs"/>
              </a:rPr>
              <a:t>Araştırma Sorusunun Ortaya Çıkışı</a:t>
            </a:r>
            <a:endParaRPr lang="en-US" sz="3200" b="1" dirty="0">
              <a:solidFill>
                <a:schemeClr val="tx1"/>
              </a:solidFill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8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463644" y="211668"/>
            <a:ext cx="1959429" cy="16933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de-DE" sz="9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4813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93159" y="6263744"/>
            <a:ext cx="5932714" cy="21166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l"/>
            <a:endParaRPr lang="hu-HU" sz="1300" dirty="0">
              <a:solidFill>
                <a:srgbClr val="000000"/>
              </a:solidFill>
            </a:endParaRPr>
          </a:p>
        </p:txBody>
      </p:sp>
      <p:sp>
        <p:nvSpPr>
          <p:cNvPr id="48134" name="Rectangle 6_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40786" y="6688668"/>
            <a:ext cx="27214" cy="13170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107000"/>
              </a:lnSpc>
            </a:pPr>
            <a:endParaRPr lang="hu-HU" sz="800" dirty="0"/>
          </a:p>
        </p:txBody>
      </p:sp>
      <p:sp>
        <p:nvSpPr>
          <p:cNvPr id="48135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0"/>
            <a:ext cx="0" cy="21544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endParaRPr lang="hu-HU" sz="1400"/>
          </a:p>
        </p:txBody>
      </p:sp>
      <p:sp>
        <p:nvSpPr>
          <p:cNvPr id="48136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75734" y="1675696"/>
            <a:ext cx="617425" cy="559153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1.</a:t>
            </a:r>
          </a:p>
        </p:txBody>
      </p:sp>
      <p:sp>
        <p:nvSpPr>
          <p:cNvPr id="48137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97844" y="2308932"/>
            <a:ext cx="617424" cy="559152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2.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01019" y="1668640"/>
            <a:ext cx="7483929" cy="559153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Araştırma Sorusunun Ortaya Çıkışı</a:t>
            </a:r>
            <a:endParaRPr lang="hu-HU" dirty="0">
              <a:solidFill>
                <a:srgbClr val="153B63"/>
              </a:solidFill>
            </a:endParaRPr>
          </a:p>
        </p:txBody>
      </p:sp>
      <p:sp>
        <p:nvSpPr>
          <p:cNvPr id="48139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97844" y="2949223"/>
            <a:ext cx="617424" cy="559153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3.</a:t>
            </a:r>
          </a:p>
        </p:txBody>
      </p:sp>
      <p:sp>
        <p:nvSpPr>
          <p:cNvPr id="48140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01019" y="2308932"/>
            <a:ext cx="7483929" cy="559152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Literatürdeki Çalışmalar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1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01019" y="2949223"/>
            <a:ext cx="7483929" cy="559153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Veri Toplama ve Analizi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2" name="Rectangle 2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75732" y="2315768"/>
            <a:ext cx="8409214" cy="560917"/>
          </a:xfrm>
          <a:prstGeom prst="rect">
            <a:avLst/>
          </a:prstGeom>
          <a:noFill/>
          <a:ln w="28575">
            <a:solidFill>
              <a:srgbClr val="DF0024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endParaRPr lang="hu-HU"/>
          </a:p>
        </p:txBody>
      </p:sp>
      <p:sp>
        <p:nvSpPr>
          <p:cNvPr id="48143" name="Dia számának helye 22"/>
          <p:cNvSpPr txBox="1">
            <a:spLocks noGrp="1"/>
          </p:cNvSpPr>
          <p:nvPr/>
        </p:nvSpPr>
        <p:spPr bwMode="auto">
          <a:xfrm>
            <a:off x="1605643" y="6501695"/>
            <a:ext cx="408214" cy="21166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11000"/>
              </a:lnSpc>
            </a:pPr>
            <a:endParaRPr lang="hu-HU" sz="1600" dirty="0">
              <a:solidFill>
                <a:srgbClr val="707070"/>
              </a:solidFill>
            </a:endParaRPr>
          </a:p>
        </p:txBody>
      </p:sp>
      <p:sp>
        <p:nvSpPr>
          <p:cNvPr id="48145" name="Rectangle 12_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97844" y="3589515"/>
            <a:ext cx="617424" cy="559152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4.</a:t>
            </a:r>
          </a:p>
        </p:txBody>
      </p:sp>
      <p:sp>
        <p:nvSpPr>
          <p:cNvPr id="48146" name="Rectangle 12__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97844" y="4229807"/>
            <a:ext cx="617424" cy="559153"/>
          </a:xfrm>
          <a:prstGeom prst="rect">
            <a:avLst/>
          </a:prstGeom>
          <a:solidFill>
            <a:srgbClr val="92A0B9"/>
          </a:solidFill>
          <a:ln w="9525">
            <a:solidFill>
              <a:srgbClr val="92A0B9"/>
            </a:solidFill>
            <a:miter lim="800000"/>
            <a:headEnd/>
            <a:tailEnd/>
          </a:ln>
        </p:spPr>
        <p:txBody>
          <a:bodyPr wrap="none" lIns="99487" tIns="49743" rIns="99487" bIns="49743" anchor="ctr"/>
          <a:lstStyle/>
          <a:p>
            <a:pPr eaLnBrk="0" hangingPunct="0"/>
            <a:r>
              <a:rPr lang="en-GB">
                <a:solidFill>
                  <a:srgbClr val="153B63"/>
                </a:solidFill>
              </a:rPr>
              <a:t>5.</a:t>
            </a:r>
          </a:p>
        </p:txBody>
      </p:sp>
      <p:sp>
        <p:nvSpPr>
          <p:cNvPr id="48147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01019" y="3589515"/>
            <a:ext cx="7483929" cy="559152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>
                <a:solidFill>
                  <a:srgbClr val="153B63"/>
                </a:solidFill>
              </a:rPr>
              <a:t>Elde Edilen </a:t>
            </a:r>
            <a:r>
              <a:rPr lang="tr-TR" dirty="0" smtClean="0">
                <a:solidFill>
                  <a:srgbClr val="153B63"/>
                </a:solidFill>
              </a:rPr>
              <a:t>Bulgular ve Tartışma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8" name="Text Box 1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01019" y="4229807"/>
            <a:ext cx="7483929" cy="559153"/>
          </a:xfrm>
          <a:prstGeom prst="rect">
            <a:avLst/>
          </a:prstGeom>
          <a:solidFill>
            <a:srgbClr val="C7CFDC"/>
          </a:solidFill>
          <a:ln w="9525">
            <a:noFill/>
            <a:miter lim="800000"/>
            <a:headEnd/>
            <a:tailEnd/>
          </a:ln>
        </p:spPr>
        <p:txBody>
          <a:bodyPr lIns="99487" tIns="49743" rIns="99487" bIns="49743" anchor="ctr"/>
          <a:lstStyle/>
          <a:p>
            <a:pPr algn="l" eaLnBrk="0" hangingPunct="0">
              <a:spcBef>
                <a:spcPct val="50000"/>
              </a:spcBef>
            </a:pPr>
            <a:r>
              <a:rPr lang="tr-TR" dirty="0" smtClean="0">
                <a:solidFill>
                  <a:srgbClr val="153B63"/>
                </a:solidFill>
              </a:rPr>
              <a:t>Sonuçlar</a:t>
            </a:r>
            <a:endParaRPr lang="en-GB" dirty="0">
              <a:solidFill>
                <a:srgbClr val="153B63"/>
              </a:solidFill>
            </a:endParaRPr>
          </a:p>
        </p:txBody>
      </p:sp>
      <p:sp>
        <p:nvSpPr>
          <p:cNvPr id="48149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07408" y="788460"/>
            <a:ext cx="7836013" cy="592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3704" rIns="0" bIns="0"/>
          <a:lstStyle/>
          <a:p>
            <a:pPr defTabSz="488798">
              <a:lnSpc>
                <a:spcPct val="111000"/>
              </a:lnSpc>
              <a:buClr>
                <a:srgbClr val="000000"/>
              </a:buClr>
              <a:buSzPct val="100000"/>
              <a:tabLst>
                <a:tab pos="0" algn="l"/>
                <a:tab pos="994867" algn="l"/>
                <a:tab pos="1989734" algn="l"/>
                <a:tab pos="2982875" algn="l"/>
                <a:tab pos="3977742" algn="l"/>
                <a:tab pos="4972609" algn="l"/>
                <a:tab pos="5967477" algn="l"/>
                <a:tab pos="6962344" algn="l"/>
                <a:tab pos="7957211" algn="l"/>
                <a:tab pos="8950350" algn="l"/>
                <a:tab pos="9945218" algn="l"/>
                <a:tab pos="10940085" algn="l"/>
              </a:tabLst>
            </a:pPr>
            <a:r>
              <a:rPr lang="tr-TR" sz="2600" b="1" dirty="0" smtClean="0">
                <a:solidFill>
                  <a:srgbClr val="FF0000"/>
                </a:solidFill>
                <a:ea typeface="MS Gothic" pitchFamily="49" charset="-128"/>
              </a:rPr>
              <a:t>SUNU PLANI</a:t>
            </a:r>
            <a:endParaRPr lang="en-GB" sz="2600" b="1" dirty="0">
              <a:solidFill>
                <a:srgbClr val="FF0000"/>
              </a:solidFill>
              <a:ea typeface="MS Gothic" pitchFamily="49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5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3360" y="965121"/>
            <a:ext cx="1197864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tr-TR" sz="2400" b="1" dirty="0" smtClean="0">
                <a:latin typeface="Georgia"/>
              </a:rPr>
              <a:t>Marka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200" dirty="0">
                <a:latin typeface="Georgia"/>
              </a:rPr>
              <a:t>T</a:t>
            </a:r>
            <a:r>
              <a:rPr lang="tr-TR" sz="2200" dirty="0" smtClean="0">
                <a:latin typeface="Georgia"/>
              </a:rPr>
              <a:t>üketicinin ekstra para vermeye razı olduğu, çoğunlukla ürünün </a:t>
            </a:r>
            <a:r>
              <a:rPr lang="tr-TR" sz="2200" dirty="0" smtClean="0">
                <a:latin typeface="Georgia"/>
              </a:rPr>
              <a:t>kendisinden kaynaklanmayan </a:t>
            </a:r>
            <a:r>
              <a:rPr lang="tr-TR" sz="2200" dirty="0" smtClean="0">
                <a:latin typeface="Georgia"/>
              </a:rPr>
              <a:t>ekstra değer (</a:t>
            </a:r>
            <a:r>
              <a:rPr lang="tr-TR" sz="2200" dirty="0" err="1" smtClean="0">
                <a:latin typeface="Georgia"/>
              </a:rPr>
              <a:t>Aaker</a:t>
            </a:r>
            <a:r>
              <a:rPr lang="tr-TR" sz="2200" dirty="0" smtClean="0">
                <a:latin typeface="Georgia"/>
              </a:rPr>
              <a:t>, 1991; Keller, 1993; </a:t>
            </a:r>
            <a:r>
              <a:rPr lang="tr-TR" sz="2200" dirty="0" err="1" smtClean="0">
                <a:latin typeface="Georgia"/>
              </a:rPr>
              <a:t>Yoo</a:t>
            </a:r>
            <a:r>
              <a:rPr lang="tr-TR" sz="2200" dirty="0" smtClean="0">
                <a:latin typeface="Georgia"/>
              </a:rPr>
              <a:t> &amp; </a:t>
            </a:r>
            <a:r>
              <a:rPr lang="tr-TR" sz="2200" dirty="0" err="1" smtClean="0">
                <a:latin typeface="Georgia"/>
              </a:rPr>
              <a:t>Donthu</a:t>
            </a:r>
            <a:r>
              <a:rPr lang="tr-TR" sz="2200" dirty="0" smtClean="0">
                <a:latin typeface="Georgia"/>
              </a:rPr>
              <a:t>, 2001</a:t>
            </a:r>
            <a:r>
              <a:rPr lang="tr-TR" sz="2200" dirty="0" smtClean="0">
                <a:latin typeface="Georgia"/>
              </a:rPr>
              <a:t>)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endParaRPr lang="tr-TR" sz="2400" dirty="0" smtClean="0">
              <a:latin typeface="Georgia"/>
            </a:endParaRPr>
          </a:p>
          <a:p>
            <a:pPr marL="0" lvl="1">
              <a:spcBef>
                <a:spcPts val="300"/>
              </a:spcBef>
              <a:buClr>
                <a:srgbClr val="438086"/>
              </a:buClr>
            </a:pPr>
            <a:r>
              <a:rPr lang="tr-TR" sz="2400" b="1" dirty="0" smtClean="0">
                <a:latin typeface="Georgia"/>
              </a:rPr>
              <a:t>Markanın bu geniş tanımında sadece ürünler yer alamaz (</a:t>
            </a:r>
            <a:r>
              <a:rPr lang="tr-TR" sz="2400" b="1" dirty="0" err="1" smtClean="0">
                <a:latin typeface="Georgia"/>
              </a:rPr>
              <a:t>Kavaratzis</a:t>
            </a:r>
            <a:r>
              <a:rPr lang="tr-TR" sz="2400" b="1" dirty="0" smtClean="0">
                <a:latin typeface="Georgia"/>
              </a:rPr>
              <a:t>, 2005; </a:t>
            </a:r>
            <a:r>
              <a:rPr lang="tr-TR" sz="2400" b="1" dirty="0" err="1" smtClean="0">
                <a:latin typeface="Georgia"/>
              </a:rPr>
              <a:t>Rampersad</a:t>
            </a:r>
            <a:r>
              <a:rPr lang="tr-TR" sz="2400" b="1" dirty="0" smtClean="0">
                <a:latin typeface="Georgia"/>
              </a:rPr>
              <a:t>, 2008; </a:t>
            </a:r>
            <a:r>
              <a:rPr lang="tr-TR" sz="2400" b="1" dirty="0" err="1" smtClean="0">
                <a:latin typeface="Georgia"/>
              </a:rPr>
              <a:t>Hankinson</a:t>
            </a:r>
            <a:r>
              <a:rPr lang="tr-TR" sz="2400" b="1" dirty="0" smtClean="0">
                <a:latin typeface="Georgia"/>
              </a:rPr>
              <a:t>, 2004)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200" dirty="0" smtClean="0">
                <a:latin typeface="Georgia"/>
              </a:rPr>
              <a:t> Kurumsal pazarlama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200" dirty="0" smtClean="0">
                <a:latin typeface="Georgia"/>
              </a:rPr>
              <a:t> Kişilerin pazarlanması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200" dirty="0" smtClean="0">
                <a:latin typeface="Georgia"/>
              </a:rPr>
              <a:t> Yerlerin pazarlanması (</a:t>
            </a:r>
            <a:r>
              <a:rPr lang="tr-TR" sz="2200" dirty="0" err="1" smtClean="0">
                <a:latin typeface="Georgia"/>
              </a:rPr>
              <a:t>Karavitzis</a:t>
            </a:r>
            <a:r>
              <a:rPr lang="tr-TR" sz="2200" dirty="0" smtClean="0">
                <a:latin typeface="Georgia"/>
              </a:rPr>
              <a:t>, 2005; </a:t>
            </a:r>
            <a:r>
              <a:rPr lang="en-US" sz="2200" dirty="0" err="1" smtClean="0">
                <a:latin typeface="Georgia"/>
              </a:rPr>
              <a:t>Kotler</a:t>
            </a:r>
            <a:r>
              <a:rPr lang="en-US" sz="2200" dirty="0" smtClean="0">
                <a:latin typeface="Georgia"/>
              </a:rPr>
              <a:t> </a:t>
            </a:r>
            <a:r>
              <a:rPr lang="tr-TR" sz="2200" dirty="0" smtClean="0">
                <a:latin typeface="Georgia"/>
              </a:rPr>
              <a:t>&amp;</a:t>
            </a:r>
            <a:r>
              <a:rPr lang="en-US" sz="2200" dirty="0" smtClean="0">
                <a:latin typeface="Georgia"/>
              </a:rPr>
              <a:t> </a:t>
            </a:r>
            <a:r>
              <a:rPr lang="en-US" sz="2200" dirty="0" err="1" smtClean="0">
                <a:latin typeface="Georgia"/>
              </a:rPr>
              <a:t>Gerner</a:t>
            </a:r>
            <a:r>
              <a:rPr lang="tr-TR" sz="2200" dirty="0" smtClean="0">
                <a:latin typeface="Georgia"/>
              </a:rPr>
              <a:t>, 2002; </a:t>
            </a:r>
            <a:r>
              <a:rPr lang="tr-TR" sz="2200" dirty="0" err="1" smtClean="0">
                <a:latin typeface="Georgia"/>
              </a:rPr>
              <a:t>Ashworth</a:t>
            </a:r>
            <a:r>
              <a:rPr lang="tr-TR" sz="2200" dirty="0" smtClean="0">
                <a:latin typeface="Georgia"/>
              </a:rPr>
              <a:t> &amp; </a:t>
            </a:r>
            <a:r>
              <a:rPr lang="tr-TR" sz="2200" dirty="0" err="1" smtClean="0">
                <a:latin typeface="Georgia"/>
              </a:rPr>
              <a:t>Voogd</a:t>
            </a:r>
            <a:r>
              <a:rPr lang="tr-TR" sz="2200" dirty="0" smtClean="0">
                <a:latin typeface="Georgia"/>
              </a:rPr>
              <a:t>, 1990)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endParaRPr lang="tr-TR" sz="2200" dirty="0" smtClean="0">
              <a:latin typeface="Georgia"/>
            </a:endParaRPr>
          </a:p>
          <a:p>
            <a:pPr marL="85725" lvl="1">
              <a:spcBef>
                <a:spcPts val="300"/>
              </a:spcBef>
              <a:buClr>
                <a:srgbClr val="438086"/>
              </a:buClr>
            </a:pPr>
            <a:r>
              <a:rPr lang="tr-TR" sz="2400" b="1" dirty="0">
                <a:latin typeface="Georgia"/>
              </a:rPr>
              <a:t>Destinasyonlar için </a:t>
            </a:r>
            <a:r>
              <a:rPr lang="tr-TR" sz="2400" b="1" dirty="0" smtClean="0">
                <a:latin typeface="Georgia"/>
              </a:rPr>
              <a:t>Pazarlama Karması (</a:t>
            </a:r>
            <a:r>
              <a:rPr lang="tr-TR" sz="2400" b="1" dirty="0" err="1" smtClean="0">
                <a:latin typeface="Georgia"/>
              </a:rPr>
              <a:t>Kotler</a:t>
            </a:r>
            <a:r>
              <a:rPr lang="tr-TR" sz="2400" b="1" dirty="0" smtClean="0">
                <a:latin typeface="Georgia"/>
              </a:rPr>
              <a:t> vd., 1993)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</a:pPr>
            <a:r>
              <a:rPr lang="tr-TR" sz="2400" dirty="0" smtClean="0">
                <a:latin typeface="Georgia"/>
              </a:rPr>
              <a:t>Product </a:t>
            </a:r>
            <a:r>
              <a:rPr lang="tr-TR" sz="2400" dirty="0">
                <a:latin typeface="Georgia"/>
              </a:rPr>
              <a:t>– </a:t>
            </a:r>
            <a:r>
              <a:rPr lang="tr-TR" sz="2400" dirty="0" err="1">
                <a:latin typeface="Georgia"/>
              </a:rPr>
              <a:t>Mekansal</a:t>
            </a:r>
            <a:r>
              <a:rPr lang="tr-TR" sz="2400" dirty="0">
                <a:latin typeface="Georgia"/>
              </a:rPr>
              <a:t> Tasarım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</a:pPr>
            <a:r>
              <a:rPr lang="tr-TR" sz="2200" dirty="0" err="1" smtClean="0">
                <a:latin typeface="Georgia"/>
              </a:rPr>
              <a:t>Price</a:t>
            </a:r>
            <a:r>
              <a:rPr lang="tr-TR" sz="2200" dirty="0" smtClean="0">
                <a:latin typeface="Georgia"/>
              </a:rPr>
              <a:t> </a:t>
            </a:r>
            <a:r>
              <a:rPr lang="tr-TR" sz="2200" dirty="0">
                <a:latin typeface="Georgia"/>
              </a:rPr>
              <a:t>– </a:t>
            </a:r>
            <a:r>
              <a:rPr lang="tr-TR" sz="2200" dirty="0" smtClean="0">
                <a:latin typeface="Georgia"/>
              </a:rPr>
              <a:t>Fiyat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</a:pPr>
            <a:r>
              <a:rPr lang="tr-TR" sz="2200" dirty="0" err="1" smtClean="0">
                <a:latin typeface="Georgia"/>
              </a:rPr>
              <a:t>Place</a:t>
            </a:r>
            <a:r>
              <a:rPr lang="tr-TR" sz="2200" dirty="0" smtClean="0">
                <a:latin typeface="Georgia"/>
              </a:rPr>
              <a:t> </a:t>
            </a:r>
            <a:r>
              <a:rPr lang="tr-TR" sz="2200" dirty="0">
                <a:latin typeface="Georgia"/>
              </a:rPr>
              <a:t>– Temel kamu hizmetleri/altyapı </a:t>
            </a:r>
            <a:r>
              <a:rPr lang="tr-TR" sz="2200" dirty="0" smtClean="0">
                <a:latin typeface="Georgia"/>
              </a:rPr>
              <a:t>gelişmişliği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</a:pPr>
            <a:r>
              <a:rPr lang="tr-TR" sz="2200" dirty="0" err="1" smtClean="0">
                <a:latin typeface="Georgia"/>
              </a:rPr>
              <a:t>Promotion</a:t>
            </a:r>
            <a:r>
              <a:rPr lang="tr-TR" sz="2200" dirty="0" smtClean="0">
                <a:latin typeface="Georgia"/>
              </a:rPr>
              <a:t> </a:t>
            </a:r>
            <a:r>
              <a:rPr lang="tr-TR" sz="2200" dirty="0">
                <a:latin typeface="Georgia"/>
              </a:rPr>
              <a:t>– Turistik yapıların(tarihi, doğal, kültürel) </a:t>
            </a:r>
            <a:r>
              <a:rPr lang="tr-TR" sz="2200" dirty="0" smtClean="0">
                <a:latin typeface="Georgia"/>
              </a:rPr>
              <a:t>zenginliği</a:t>
            </a:r>
            <a:endParaRPr lang="tr-TR" sz="2200" dirty="0">
              <a:latin typeface="Georgia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521336" y="91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tx1"/>
                </a:solidFill>
                <a:latin typeface="Georgia"/>
                <a:ea typeface="+mn-ea"/>
                <a:cs typeface="+mn-cs"/>
              </a:rPr>
              <a:t>Literatürdeki Çalışmalar</a:t>
            </a:r>
            <a:endParaRPr lang="en-US" sz="3200" b="1" dirty="0">
              <a:solidFill>
                <a:schemeClr val="tx1"/>
              </a:solidFill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8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52773" y="1342030"/>
            <a:ext cx="11273051" cy="331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tr-TR" sz="2400" b="1" dirty="0" smtClean="0">
                <a:latin typeface="Georgia"/>
              </a:rPr>
              <a:t>Yerlerin </a:t>
            </a:r>
            <a:r>
              <a:rPr lang="tr-TR" sz="2400" b="1" dirty="0" smtClean="0">
                <a:latin typeface="Georgia"/>
              </a:rPr>
              <a:t>Markalaması</a:t>
            </a:r>
            <a:r>
              <a:rPr lang="tr-TR" sz="2400" b="1" dirty="0" smtClean="0">
                <a:latin typeface="Georgia"/>
              </a:rPr>
              <a:t> Gelişim Süreci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</a:pPr>
            <a:endParaRPr lang="tr-TR" sz="2400" b="1" dirty="0" smtClean="0">
              <a:latin typeface="Georgia"/>
            </a:endParaRP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Menşei ülke markalaması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Millet markalaması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Kültür/eğlence markalaması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Destinasyon markalaması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Yer/şehir </a:t>
            </a:r>
            <a:r>
              <a:rPr lang="tr-TR" sz="2400" dirty="0" smtClean="0">
                <a:latin typeface="Georgia"/>
              </a:rPr>
              <a:t>markalaması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endParaRPr lang="tr-TR" sz="2400" dirty="0" smtClean="0">
              <a:latin typeface="Georgia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521336" y="27523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tx1"/>
                </a:solidFill>
                <a:latin typeface="Georgia"/>
                <a:ea typeface="+mn-ea"/>
                <a:cs typeface="+mn-cs"/>
              </a:rPr>
              <a:t>Literatürdeki Çalışmalar</a:t>
            </a:r>
            <a:endParaRPr lang="en-US" sz="3200" b="1" dirty="0">
              <a:solidFill>
                <a:schemeClr val="tx1"/>
              </a:solidFill>
              <a:latin typeface="Georgia"/>
              <a:ea typeface="+mn-ea"/>
              <a:cs typeface="+mn-cs"/>
            </a:endParaRPr>
          </a:p>
        </p:txBody>
      </p:sp>
      <p:pic>
        <p:nvPicPr>
          <p:cNvPr id="40964" name="Picture 4" descr="http://blog.netooki.com/wp-content/uploads/2014/03/Made-In-Ita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3326" y="2388896"/>
            <a:ext cx="4302906" cy="3233058"/>
          </a:xfrm>
          <a:prstGeom prst="rect">
            <a:avLst/>
          </a:prstGeom>
          <a:noFill/>
        </p:spPr>
      </p:pic>
      <p:pic>
        <p:nvPicPr>
          <p:cNvPr id="40962" name="Picture 2" descr="http://www.globalmeatnews.com/var/plain_site/storage/images/publications/food-beverage-nutrition/globalmeatnews.com/industry-markets/pressure-piles-on-us-to-scrap-cool-rules-as-american-wto-appeal-fails/9960052-1-eng-GB/Pressure-piles-on-US-to-scrap-COOL-rules-as-American-WTO-appeal-fa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2057" y="2327228"/>
            <a:ext cx="4915411" cy="3276942"/>
          </a:xfrm>
          <a:prstGeom prst="rect">
            <a:avLst/>
          </a:prstGeom>
          <a:noFill/>
        </p:spPr>
      </p:pic>
      <p:pic>
        <p:nvPicPr>
          <p:cNvPr id="40966" name="Picture 6" descr="http://www.punkymonk.com/wp-content/uploads/2013/11/rio-de-janeiro.-night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7693" y="2284941"/>
            <a:ext cx="5288507" cy="3349388"/>
          </a:xfrm>
          <a:prstGeom prst="rect">
            <a:avLst/>
          </a:prstGeom>
          <a:noFill/>
        </p:spPr>
      </p:pic>
      <p:pic>
        <p:nvPicPr>
          <p:cNvPr id="40968" name="Picture 8" descr="http://www.greatrivercreative.com/wp-content/uploads/2014/10/Destination-Market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9240" y="2164426"/>
            <a:ext cx="5306960" cy="3560696"/>
          </a:xfrm>
          <a:prstGeom prst="rect">
            <a:avLst/>
          </a:prstGeom>
          <a:noFill/>
        </p:spPr>
      </p:pic>
      <p:pic>
        <p:nvPicPr>
          <p:cNvPr id="40970" name="Picture 10" descr="http://d6tyme2e5lia9.cloudfront.net/wcms/img/hotel-de-la-motte-picquet-paris-eiffel-tower-sizel-974-1600-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96" y="2164426"/>
            <a:ext cx="5508131" cy="3653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8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23081" y="1342030"/>
            <a:ext cx="11273051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tr-TR" sz="2400" b="1" dirty="0" smtClean="0">
                <a:latin typeface="Georgia"/>
              </a:rPr>
              <a:t>Marka Değerini Belirlemede Rasyonel ve Duygusal Faktörler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Markanın sağladığı katma değer çok yönlüdür</a:t>
            </a:r>
          </a:p>
          <a:p>
            <a:pPr marL="868680" lvl="2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Güvenirlik ve performans gibi daha “objektif” kriterlerin yanında, marka, genel bir hissi temsil eden, soyut bir kavramdır (</a:t>
            </a:r>
            <a:r>
              <a:rPr lang="tr-TR" sz="2400" dirty="0" err="1" smtClean="0">
                <a:latin typeface="Georgia"/>
              </a:rPr>
              <a:t>Aaker</a:t>
            </a:r>
            <a:r>
              <a:rPr lang="tr-TR" sz="2400" dirty="0" smtClean="0">
                <a:latin typeface="Georgia"/>
              </a:rPr>
              <a:t>, 1991)</a:t>
            </a:r>
          </a:p>
          <a:p>
            <a:pPr marL="1325880" lvl="3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“Büyük hoparlör daha iyi ses çıkarır”</a:t>
            </a:r>
          </a:p>
          <a:p>
            <a:pPr marL="1325880" lvl="3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“Otomobilde tok kapı sesi sağlamlığı gösterir”</a:t>
            </a:r>
          </a:p>
          <a:p>
            <a:pPr marL="1325880" lvl="3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“Çok köpüren sabun daha iyi temizler”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Tüketicilerin markadan beklentileri (</a:t>
            </a:r>
            <a:r>
              <a:rPr lang="tr-TR" sz="2400" dirty="0" err="1" smtClean="0">
                <a:latin typeface="Georgia"/>
              </a:rPr>
              <a:t>Jaworski</a:t>
            </a:r>
            <a:r>
              <a:rPr lang="tr-TR" sz="2400" dirty="0" smtClean="0">
                <a:latin typeface="Georgia"/>
              </a:rPr>
              <a:t> &amp; </a:t>
            </a:r>
            <a:r>
              <a:rPr lang="tr-TR" sz="2400" dirty="0" err="1" smtClean="0">
                <a:latin typeface="Georgia"/>
              </a:rPr>
              <a:t>MacInnis</a:t>
            </a:r>
            <a:r>
              <a:rPr lang="tr-TR" sz="2400" dirty="0" smtClean="0">
                <a:latin typeface="Georgia"/>
              </a:rPr>
              <a:t>, 1986)</a:t>
            </a:r>
          </a:p>
          <a:p>
            <a:pPr marL="868680" lvl="2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Fonksiyonel fayda (</a:t>
            </a:r>
            <a:r>
              <a:rPr lang="tr-TR" sz="2400" dirty="0" err="1" smtClean="0">
                <a:latin typeface="Georgia"/>
              </a:rPr>
              <a:t>Vazquez</a:t>
            </a:r>
            <a:r>
              <a:rPr lang="tr-TR" sz="2400" dirty="0" smtClean="0">
                <a:latin typeface="Georgia"/>
              </a:rPr>
              <a:t> </a:t>
            </a:r>
            <a:r>
              <a:rPr lang="tr-TR" sz="2400" dirty="0" err="1" smtClean="0">
                <a:latin typeface="Georgia"/>
              </a:rPr>
              <a:t>vd</a:t>
            </a:r>
            <a:r>
              <a:rPr lang="tr-TR" sz="2400" dirty="0" smtClean="0">
                <a:latin typeface="Georgia"/>
              </a:rPr>
              <a:t>., 2002)</a:t>
            </a:r>
          </a:p>
          <a:p>
            <a:pPr marL="868680" lvl="2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Deneyimsel fayda</a:t>
            </a:r>
          </a:p>
          <a:p>
            <a:pPr marL="868680" lvl="2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Sembolik fayda </a:t>
            </a:r>
          </a:p>
          <a:p>
            <a:pPr marL="1325880" lvl="3">
              <a:spcBef>
                <a:spcPts val="300"/>
              </a:spcBef>
              <a:buClr>
                <a:srgbClr val="438086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Georgia"/>
                <a:sym typeface="Wingdings" pitchFamily="2" charset="2"/>
              </a:rPr>
              <a:t> Akılda kalan</a:t>
            </a:r>
            <a:endParaRPr lang="tr-TR" sz="2200" b="1" dirty="0" smtClean="0">
              <a:solidFill>
                <a:srgbClr val="FF0000"/>
              </a:solidFill>
              <a:latin typeface="Georgia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521336" y="27523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tx1"/>
                </a:solidFill>
                <a:latin typeface="Georgia"/>
                <a:ea typeface="+mn-ea"/>
                <a:cs typeface="+mn-cs"/>
              </a:rPr>
              <a:t>Literatürdeki Çalışmalar</a:t>
            </a:r>
            <a:endParaRPr lang="en-US" sz="3200" b="1" dirty="0">
              <a:solidFill>
                <a:schemeClr val="tx1"/>
              </a:solidFill>
              <a:latin typeface="Georgia"/>
              <a:ea typeface="+mn-ea"/>
              <a:cs typeface="+mn-cs"/>
            </a:endParaRPr>
          </a:p>
        </p:txBody>
      </p:sp>
      <p:pic>
        <p:nvPicPr>
          <p:cNvPr id="54274" name="Picture 2" descr="http://i.ytimg.com/vi/-ZrfXDeLBT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1871" y="3235428"/>
            <a:ext cx="6440129" cy="3622572"/>
          </a:xfrm>
          <a:prstGeom prst="rect">
            <a:avLst/>
          </a:prstGeom>
          <a:noFill/>
        </p:spPr>
      </p:pic>
      <p:pic>
        <p:nvPicPr>
          <p:cNvPr id="54276" name="Picture 4" descr="http://www.askermekani.com/pictures/28032014141910_Lafuma-Batz-Light-Erkek-Eldiven_726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4440782"/>
            <a:ext cx="2590800" cy="2417217"/>
          </a:xfrm>
          <a:prstGeom prst="rect">
            <a:avLst/>
          </a:prstGeom>
          <a:noFill/>
        </p:spPr>
      </p:pic>
      <p:pic>
        <p:nvPicPr>
          <p:cNvPr id="54278" name="Picture 6" descr="http://cdn4.n11.com.tr/a1/1024/13/12/24/77/52/54/59/29/53/09/35/40/72486954542682389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9691" y="4444181"/>
            <a:ext cx="2502310" cy="2413819"/>
          </a:xfrm>
          <a:prstGeom prst="rect">
            <a:avLst/>
          </a:prstGeom>
          <a:noFill/>
        </p:spPr>
      </p:pic>
      <p:pic>
        <p:nvPicPr>
          <p:cNvPr id="54280" name="Picture 8" descr="https://encrypted-tbn1.gstatic.com/images?q=tbn:ANd9GcSs8NNe2xJVL8sPOtLjPt6RpWIZTISDOUoamTC1DnQs5prU3X9s3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22383" y="4415894"/>
            <a:ext cx="2869617" cy="2297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8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82137" y="1078386"/>
            <a:ext cx="11273051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tr-TR" sz="2400" b="1" dirty="0" smtClean="0">
                <a:latin typeface="Georgia"/>
              </a:rPr>
              <a:t>Bu çalışmada ele alınan temel konular ve hipotezler (1)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</a:pPr>
            <a:endParaRPr lang="tr-TR" sz="2400" b="1" dirty="0" smtClean="0">
              <a:latin typeface="Georgia"/>
            </a:endParaRP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“Bir yere ait olumlu </a:t>
            </a:r>
            <a:r>
              <a:rPr lang="tr-TR" sz="2400" b="1" dirty="0" smtClean="0">
                <a:solidFill>
                  <a:srgbClr val="FF0000"/>
                </a:solidFill>
                <a:latin typeface="Georgia"/>
              </a:rPr>
              <a:t>rasyonel özellikler </a:t>
            </a:r>
            <a:r>
              <a:rPr lang="tr-TR" sz="2400" dirty="0" smtClean="0">
                <a:latin typeface="Georgia"/>
              </a:rPr>
              <a:t>o yere olan sadakati olumlu etkiler”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</a:pPr>
            <a:endParaRPr lang="tr-TR" sz="2400" dirty="0" smtClean="0">
              <a:latin typeface="Georgia"/>
            </a:endParaRPr>
          </a:p>
          <a:p>
            <a:pPr lvl="3">
              <a:buFont typeface="Arial" pitchFamily="34" charset="0"/>
              <a:buChar char="•"/>
            </a:pPr>
            <a:r>
              <a:rPr lang="tr-TR" dirty="0" smtClean="0"/>
              <a:t>Bu yere gitmek için erişim bilgisi / yardımı almak kolaydır.</a:t>
            </a:r>
            <a:endParaRPr lang="tr-TR" sz="2800" dirty="0" smtClean="0"/>
          </a:p>
          <a:p>
            <a:pPr lvl="3">
              <a:buFont typeface="Arial" pitchFamily="34" charset="0"/>
              <a:buChar char="•"/>
            </a:pPr>
            <a:r>
              <a:rPr lang="tr-TR" dirty="0" smtClean="0"/>
              <a:t>Bu yerin özelliklerinin ödenen parayı hak ettiğini düşünüyorum.</a:t>
            </a:r>
            <a:endParaRPr lang="tr-TR" sz="2800" dirty="0" smtClean="0"/>
          </a:p>
          <a:p>
            <a:pPr lvl="3">
              <a:buFont typeface="Arial" pitchFamily="34" charset="0"/>
              <a:buChar char="•"/>
            </a:pPr>
            <a:r>
              <a:rPr lang="tr-TR" dirty="0" smtClean="0"/>
              <a:t>Bu yerde güvende hissederim.</a:t>
            </a:r>
            <a:endParaRPr lang="tr-TR" sz="2800" dirty="0" smtClean="0"/>
          </a:p>
          <a:p>
            <a:pPr lvl="3">
              <a:buFont typeface="Arial" pitchFamily="34" charset="0"/>
              <a:buChar char="•"/>
            </a:pPr>
            <a:r>
              <a:rPr lang="tr-TR" dirty="0" smtClean="0"/>
              <a:t>Bu yer çevremdeki insanların da gittiği bir yerdir.</a:t>
            </a:r>
            <a:endParaRPr lang="tr-TR" sz="2800" dirty="0" smtClean="0"/>
          </a:p>
          <a:p>
            <a:pPr lvl="3">
              <a:buFont typeface="Arial" pitchFamily="34" charset="0"/>
              <a:buChar char="•"/>
            </a:pPr>
            <a:r>
              <a:rPr lang="tr-TR" dirty="0" smtClean="0"/>
              <a:t>Bu yerin belediyesi / yönetimi bana güven veriyor.</a:t>
            </a:r>
            <a:endParaRPr lang="tr-TR" sz="2800" dirty="0" smtClean="0"/>
          </a:p>
          <a:p>
            <a:pPr lvl="3">
              <a:buFont typeface="Arial" pitchFamily="34" charset="0"/>
              <a:buChar char="•"/>
            </a:pPr>
            <a:r>
              <a:rPr lang="tr-TR" dirty="0" smtClean="0"/>
              <a:t>Bu yerde bir sıkıntı yaşayacağımı düşünmüyorum.</a:t>
            </a:r>
            <a:endParaRPr lang="tr-TR" sz="2800" dirty="0" smtClean="0"/>
          </a:p>
          <a:p>
            <a:pPr lvl="3">
              <a:buFont typeface="Arial" pitchFamily="34" charset="0"/>
              <a:buChar char="•"/>
            </a:pPr>
            <a:r>
              <a:rPr lang="tr-TR" dirty="0" smtClean="0"/>
              <a:t>Bu yer bir geziden beklentilerimi karşılıyor.</a:t>
            </a:r>
            <a:endParaRPr lang="tr-TR" sz="2800" dirty="0" smtClean="0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66744" y="8415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tx1"/>
                </a:solidFill>
                <a:latin typeface="Georgia"/>
                <a:ea typeface="+mn-ea"/>
                <a:cs typeface="+mn-cs"/>
              </a:rPr>
              <a:t>Literatürdeki Çalışmalar</a:t>
            </a:r>
            <a:endParaRPr lang="en-US" sz="3200" b="1" dirty="0">
              <a:solidFill>
                <a:schemeClr val="tx1"/>
              </a:solidFill>
              <a:latin typeface="Georgia"/>
              <a:ea typeface="+mn-ea"/>
              <a:cs typeface="+mn-cs"/>
            </a:endParaRPr>
          </a:p>
        </p:txBody>
      </p:sp>
      <p:pic>
        <p:nvPicPr>
          <p:cNvPr id="55298" name="Picture 2" descr="http://www.bolukulturturizm.gov.tr/Resim/100653,brosur-kapak.png?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533" y="2641364"/>
            <a:ext cx="2952467" cy="4216635"/>
          </a:xfrm>
          <a:prstGeom prst="rect">
            <a:avLst/>
          </a:prstGeom>
          <a:noFill/>
        </p:spPr>
      </p:pic>
      <p:pic>
        <p:nvPicPr>
          <p:cNvPr id="55300" name="Picture 4" descr="http://www.haber35.com.tr/images/haberler/guvenlik_kameralari_supheli_paketleri_tespit_edec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836" y="4209251"/>
            <a:ext cx="5095164" cy="264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8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45661" y="987763"/>
            <a:ext cx="11419874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tr-TR" sz="2400" b="1" dirty="0" smtClean="0">
                <a:latin typeface="Georgia"/>
              </a:rPr>
              <a:t>Bu çalışmada ele alınan temel konular ve hipotezler (2)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</a:pPr>
            <a:endParaRPr lang="tr-TR" sz="2400" b="1" dirty="0" smtClean="0">
              <a:latin typeface="Georgia"/>
            </a:endParaRP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r>
              <a:rPr lang="tr-TR" sz="2400" dirty="0" smtClean="0">
                <a:latin typeface="Georgia"/>
              </a:rPr>
              <a:t> “Bir yere ait olumlu </a:t>
            </a:r>
            <a:r>
              <a:rPr lang="tr-TR" sz="2400" b="1" dirty="0" smtClean="0">
                <a:solidFill>
                  <a:srgbClr val="FF0000"/>
                </a:solidFill>
                <a:latin typeface="Georgia"/>
              </a:rPr>
              <a:t>duygusal özellikler </a:t>
            </a:r>
            <a:r>
              <a:rPr lang="tr-TR" sz="2400" dirty="0" smtClean="0">
                <a:latin typeface="Georgia"/>
              </a:rPr>
              <a:t>o yere olan sadakati olumlu etkiler”</a:t>
            </a:r>
          </a:p>
          <a:p>
            <a:pPr marL="411480" lvl="1">
              <a:spcBef>
                <a:spcPts val="300"/>
              </a:spcBef>
              <a:buClr>
                <a:srgbClr val="438086"/>
              </a:buClr>
              <a:buFontTx/>
              <a:buChar char="-"/>
            </a:pPr>
            <a:endParaRPr lang="tr-TR" sz="2400" dirty="0" smtClean="0">
              <a:latin typeface="Georgia"/>
            </a:endParaRPr>
          </a:p>
          <a:p>
            <a:pPr lvl="3">
              <a:buFont typeface="Arial" pitchFamily="34" charset="0"/>
              <a:buChar char="•"/>
            </a:pPr>
            <a:r>
              <a:rPr lang="tr-TR" dirty="0" smtClean="0"/>
              <a:t>Buraya özel bir yakınlık hissediyorum.</a:t>
            </a:r>
            <a:endParaRPr lang="tr-TR" sz="2800" dirty="0" smtClean="0"/>
          </a:p>
          <a:p>
            <a:pPr lvl="3">
              <a:buFont typeface="Arial" pitchFamily="34" charset="0"/>
              <a:buChar char="•"/>
            </a:pPr>
            <a:r>
              <a:rPr lang="tr-TR" dirty="0" smtClean="0"/>
              <a:t>Bu yerdeki olumlu deneyimlerimle ilgili konuşmaktan keyif alıyorum.</a:t>
            </a:r>
            <a:endParaRPr lang="tr-TR" sz="2800" dirty="0" smtClean="0"/>
          </a:p>
          <a:p>
            <a:pPr lvl="3">
              <a:buFont typeface="Arial" pitchFamily="34" charset="0"/>
              <a:buChar char="•"/>
            </a:pPr>
            <a:r>
              <a:rPr lang="tr-TR" dirty="0" smtClean="0"/>
              <a:t>Bu yeri seviyorum.</a:t>
            </a:r>
            <a:endParaRPr lang="tr-TR" sz="2800" dirty="0" smtClean="0"/>
          </a:p>
          <a:p>
            <a:pPr lvl="3">
              <a:buFont typeface="Arial" pitchFamily="34" charset="0"/>
              <a:buChar char="•"/>
            </a:pPr>
            <a:r>
              <a:rPr lang="tr-TR" dirty="0" smtClean="0"/>
              <a:t>Bu yer, yapısı ve görünüşü ile bana güzel geliyor.</a:t>
            </a:r>
            <a:endParaRPr lang="tr-TR" sz="2800" dirty="0" smtClean="0"/>
          </a:p>
          <a:p>
            <a:pPr lvl="3">
              <a:buFont typeface="Arial" pitchFamily="34" charset="0"/>
              <a:buChar char="•"/>
            </a:pPr>
            <a:r>
              <a:rPr lang="tr-TR" dirty="0" smtClean="0"/>
              <a:t>Buraya gitmenin havalı / prestijli olduğunu düşünüyorum.</a:t>
            </a:r>
            <a:endParaRPr lang="tr-TR" sz="2800" dirty="0" smtClean="0"/>
          </a:p>
          <a:p>
            <a:pPr lvl="3">
              <a:buFont typeface="Arial" pitchFamily="34" charset="0"/>
              <a:buChar char="•"/>
            </a:pPr>
            <a:r>
              <a:rPr lang="tr-TR" dirty="0" smtClean="0"/>
              <a:t>Bu yeri düşününce gözümün önüne spesifik bir ikon / </a:t>
            </a:r>
          </a:p>
          <a:p>
            <a:pPr lvl="3"/>
            <a:r>
              <a:rPr lang="tr-TR" dirty="0" smtClean="0"/>
              <a:t>  görüntü geliyor.</a:t>
            </a:r>
            <a:endParaRPr lang="tr-TR" sz="2800" dirty="0" smtClean="0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371208" y="42175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tx1"/>
                </a:solidFill>
                <a:latin typeface="Georgia"/>
                <a:ea typeface="+mn-ea"/>
                <a:cs typeface="+mn-cs"/>
              </a:rPr>
              <a:t>Literatürdeki Çalışmalar</a:t>
            </a:r>
            <a:endParaRPr lang="en-US" sz="3200" b="1" dirty="0">
              <a:solidFill>
                <a:schemeClr val="tx1"/>
              </a:solidFill>
              <a:latin typeface="Georgia"/>
              <a:ea typeface="+mn-ea"/>
              <a:cs typeface="+mn-cs"/>
            </a:endParaRPr>
          </a:p>
        </p:txBody>
      </p:sp>
      <p:pic>
        <p:nvPicPr>
          <p:cNvPr id="56322" name="Picture 2" descr="https://www.rocknlove.net/img/urun/ISTANBUL-100-T-SHIRT-ERKEK-V-YAKA-BEYAZ-ROCK-N-LOVE-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0102" y="2866102"/>
            <a:ext cx="3991897" cy="3991897"/>
          </a:xfrm>
          <a:prstGeom prst="rect">
            <a:avLst/>
          </a:prstGeom>
          <a:noFill/>
        </p:spPr>
      </p:pic>
      <p:pic>
        <p:nvPicPr>
          <p:cNvPr id="56324" name="Picture 4" descr="http://www.world-finance-conference.com/sites/default/files/Times-square-manhattan-new-york-nyc-crossroads-wor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6951" y="3628103"/>
            <a:ext cx="4895050" cy="3229897"/>
          </a:xfrm>
          <a:prstGeom prst="rect">
            <a:avLst/>
          </a:prstGeom>
          <a:noFill/>
        </p:spPr>
      </p:pic>
      <p:pic>
        <p:nvPicPr>
          <p:cNvPr id="56326" name="Picture 6" descr="http://favim.com/orig/201105/03/Favim.com-32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6088" y="3179425"/>
            <a:ext cx="4015911" cy="3678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8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REM_ANL.CONTENT" val=" "/>
  <p:tag name="FIELD.REM_ANL.VALUE" val=" "/>
  <p:tag name="FIELD.DPT.CONTENT" val="PT-GEU/MKC"/>
  <p:tag name="FIELD.DPT.VALUE" val="PT-GEU/MKC | "/>
  <p:tag name="FIELDS.INITIALIZED" val="1"/>
  <p:tag name="ML_1" val="EWHU_Mc"/>
  <p:tag name="ML_2" val="Bosch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 BOX 4_SHAPECLASSPROTECTIONTYPE" val="31"/>
  <p:tag name="RECTANGLE 5_SHAPECLASSPROTECTIONTYPE" val="11"/>
  <p:tag name="RECTANGLE 6_SHAPECLASSPROTECTIONTYPE" val="15"/>
  <p:tag name="RECTANGLE 7_SHAPECLASSPROTECTIONTYPE" val="11"/>
  <p:tag name="PICTURE 8_SHAPECLASSPROTECTIONTYPE" val="15"/>
  <p:tag name="TEXT BOX 9_SHAPECLASSPROTECTIONTYPE" val="11"/>
  <p:tag name="RECTANGLE 10_SHAPECLASSPROTECTIONTYPE" val="63"/>
  <p:tag name="RECTANGLE 3_SHAPECLASSPROTECTIONTYPE" val="0"/>
  <p:tag name="RECTANGLE 2_SHAPECLASSPROTECTIONTYPE" val="0"/>
  <p:tag name="FIELD.CHAPTER.COMBOINDEX" val="-2"/>
  <p:tag name="FIELD.REM_ANL.COMBOINDEX" val="-2"/>
  <p:tag name="FIELD.DPT.COMBOINDEX" val="-2"/>
  <p:tag name="FIELD.CHAPTER.CONTENT" val="PSR 14,4/ 18 LI-2 Nano Launch"/>
  <p:tag name="FIELD.CHAPTER.VALUE" val="PSR 14,4/ 18 LI-2 Nano Launch"/>
  <p:tag name="TEXT BOX 17_SHAPECLASSPROTECTIONTYPE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oschRed;White;-1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REM_ANL.CONTENT" val=" "/>
  <p:tag name="FIELD.REM_ANL.VALUE" val=" "/>
  <p:tag name="FIELD.DPT.CONTENT" val="PT-GEU/MKC"/>
  <p:tag name="FIELD.DPT.VALUE" val="PT-GEU/MKC | "/>
  <p:tag name="FIELDS.INITIALIZED" val="1"/>
  <p:tag name="ML_1" val="EWHU_Mc"/>
  <p:tag name="ML_2" val="Bosch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 BOX 4_SHAPECLASSPROTECTIONTYPE" val="31"/>
  <p:tag name="RECTANGLE 5_SHAPECLASSPROTECTIONTYPE" val="11"/>
  <p:tag name="RECTANGLE 6_SHAPECLASSPROTECTIONTYPE" val="15"/>
  <p:tag name="RECTANGLE 7_SHAPECLASSPROTECTIONTYPE" val="11"/>
  <p:tag name="PICTURE 8_SHAPECLASSPROTECTIONTYPE" val="15"/>
  <p:tag name="TEXT BOX 9_SHAPECLASSPROTECTIONTYPE" val="11"/>
  <p:tag name="RECTANGLE 10_SHAPECLASSPROTECTIONTYPE" val="63"/>
  <p:tag name="RECTANGLE 3_SHAPECLASSPROTECTIONTYPE" val="0"/>
  <p:tag name="RECTANGLE 2_SHAPECLASSPROTECTIONTYPE" val="0"/>
  <p:tag name="FIELD.CHAPTER.COMBOINDEX" val="-2"/>
  <p:tag name="FIELD.REM_ANL.COMBOINDEX" val="-2"/>
  <p:tag name="FIELD.DPT.COMBOINDEX" val="-2"/>
  <p:tag name="FIELD.CHAPTER.CONTENT" val="PSR 14,4/ 18 LI-2 Nano Launch"/>
  <p:tag name="FIELD.CHAPTER.VALUE" val="PSR 14,4/ 18 LI-2 Nano Launch"/>
  <p:tag name="TEXT BOX 17_SHAPECLASSPROTECTIONTYPE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Navbar"/>
  <p:tag name="SHAPECLASSPROTECTIONTYPE" val="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oschRed;White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REM_ANL.CONTENT" val=" "/>
  <p:tag name="FIELD.REM_ANL.VALUE" val=" "/>
  <p:tag name="FIELD.DPT.CONTENT" val="PT-GEU/MKC"/>
  <p:tag name="FIELD.DPT.VALUE" val="PT-GEU/MKC | "/>
  <p:tag name="FIELDS.INITIALIZED" val="1"/>
  <p:tag name="ML_1" val="EWHU_Mc"/>
  <p:tag name="ML_2" val="Bosch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 BOX 4_SHAPECLASSPROTECTIONTYPE" val="31"/>
  <p:tag name="RECTANGLE 5_SHAPECLASSPROTECTIONTYPE" val="11"/>
  <p:tag name="RECTANGLE 6_SHAPECLASSPROTECTIONTYPE" val="15"/>
  <p:tag name="RECTANGLE 7_SHAPECLASSPROTECTIONTYPE" val="11"/>
  <p:tag name="PICTURE 8_SHAPECLASSPROTECTIONTYPE" val="15"/>
  <p:tag name="TEXT BOX 9_SHAPECLASSPROTECTIONTYPE" val="11"/>
  <p:tag name="RECTANGLE 10_SHAPECLASSPROTECTIONTYPE" val="63"/>
  <p:tag name="RECTANGLE 3_SHAPECLASSPROTECTIONTYPE" val="0"/>
  <p:tag name="RECTANGLE 2_SHAPECLASSPROTECTIONTYPE" val="0"/>
  <p:tag name="FIELD.CHAPTER.COMBOINDEX" val="-2"/>
  <p:tag name="FIELD.REM_ANL.COMBOINDEX" val="-2"/>
  <p:tag name="FIELD.DPT.COMBOINDEX" val="-2"/>
  <p:tag name="FIELD.CHAPTER.CONTENT" val="PSR 14,4/ 18 LI-2 Nano Launch"/>
  <p:tag name="FIELD.CHAPTER.VALUE" val="PSR 14,4/ 18 LI-2 Nano Launch"/>
  <p:tag name="TEXT BOX 17_SHAPECLASSPROTECTIONTYPE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Navbar"/>
  <p:tag name="SHAPECLASSPROTECTIONTYPE" val="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oschRed;White;-1;-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Navbar"/>
  <p:tag name="SHAPECLASSPROTECTIONTYPE" val="3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REM_ANL.CONTENT" val=" "/>
  <p:tag name="FIELD.REM_ANL.VALUE" val=" "/>
  <p:tag name="FIELD.DPT.CONTENT" val="PT-GEU/MKC"/>
  <p:tag name="FIELD.DPT.VALUE" val="PT-GEU/MKC | "/>
  <p:tag name="FIELDS.INITIALIZED" val="1"/>
  <p:tag name="ML_1" val="EWHU_Mc"/>
  <p:tag name="ML_2" val="Bosch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 BOX 4_SHAPECLASSPROTECTIONTYPE" val="31"/>
  <p:tag name="RECTANGLE 5_SHAPECLASSPROTECTIONTYPE" val="11"/>
  <p:tag name="RECTANGLE 6_SHAPECLASSPROTECTIONTYPE" val="15"/>
  <p:tag name="RECTANGLE 7_SHAPECLASSPROTECTIONTYPE" val="11"/>
  <p:tag name="PICTURE 8_SHAPECLASSPROTECTIONTYPE" val="15"/>
  <p:tag name="TEXT BOX 9_SHAPECLASSPROTECTIONTYPE" val="11"/>
  <p:tag name="RECTANGLE 10_SHAPECLASSPROTECTIONTYPE" val="63"/>
  <p:tag name="RECTANGLE 3_SHAPECLASSPROTECTIONTYPE" val="0"/>
  <p:tag name="RECTANGLE 2_SHAPECLASSPROTECTIONTYPE" val="0"/>
  <p:tag name="FIELD.CHAPTER.COMBOINDEX" val="-2"/>
  <p:tag name="FIELD.REM_ANL.COMBOINDEX" val="-2"/>
  <p:tag name="FIELD.DPT.COMBOINDEX" val="-2"/>
  <p:tag name="FIELD.CHAPTER.CONTENT" val="PSR 14,4/ 18 LI-2 Nano Launch"/>
  <p:tag name="FIELD.CHAPTER.VALUE" val="PSR 14,4/ 18 LI-2 Nano Launch"/>
  <p:tag name="TEXT BOX 17_SHAPECLASSPROTECTIONTYPE" val="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Navbar"/>
  <p:tag name="SHAPECLASSPROTECTIONTYPE" val="3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oschRed;White;-1;-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REM_ANL.CONTENT" val=" "/>
  <p:tag name="FIELD.REM_ANL.VALUE" val=" "/>
  <p:tag name="FIELD.DPT.CONTENT" val="PT-GEU/MKC"/>
  <p:tag name="FIELD.DPT.VALUE" val="PT-GEU/MKC | "/>
  <p:tag name="FIELDS.INITIALIZED" val="1"/>
  <p:tag name="ML_1" val="EWHU_Mc"/>
  <p:tag name="ML_2" val="Bosch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 BOX 4_SHAPECLASSPROTECTIONTYPE" val="31"/>
  <p:tag name="RECTANGLE 5_SHAPECLASSPROTECTIONTYPE" val="11"/>
  <p:tag name="RECTANGLE 6_SHAPECLASSPROTECTIONTYPE" val="15"/>
  <p:tag name="RECTANGLE 7_SHAPECLASSPROTECTIONTYPE" val="11"/>
  <p:tag name="PICTURE 8_SHAPECLASSPROTECTIONTYPE" val="15"/>
  <p:tag name="TEXT BOX 9_SHAPECLASSPROTECTIONTYPE" val="11"/>
  <p:tag name="RECTANGLE 10_SHAPECLASSPROTECTIONTYPE" val="63"/>
  <p:tag name="RECTANGLE 3_SHAPECLASSPROTECTIONTYPE" val="0"/>
  <p:tag name="RECTANGLE 2_SHAPECLASSPROTECTIONTYPE" val="0"/>
  <p:tag name="FIELD.CHAPTER.COMBOINDEX" val="-2"/>
  <p:tag name="FIELD.REM_ANL.COMBOINDEX" val="-2"/>
  <p:tag name="FIELD.DPT.COMBOINDEX" val="-2"/>
  <p:tag name="FIELD.CHAPTER.CONTENT" val="PSR 14,4/ 18 LI-2 Nano Launch"/>
  <p:tag name="FIELD.CHAPTER.VALUE" val="PSR 14,4/ 18 LI-2 Nano Launch"/>
  <p:tag name="TEXT BOX 17_SHAPECLASSPROTECTIONTYPE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Navbar"/>
  <p:tag name="SHAPECLASSPROTECTIONTYPE" val="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ue1;-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oschRed;White;-1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Blue1;-2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1426</Words>
  <Application>Microsoft Office PowerPoint</Application>
  <PresentationFormat>Geniş ekran</PresentationFormat>
  <Paragraphs>411</Paragraphs>
  <Slides>23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2" baseType="lpstr">
      <vt:lpstr>MS Gothic</vt:lpstr>
      <vt:lpstr>Aharoni</vt:lpstr>
      <vt:lpstr>Arial</vt:lpstr>
      <vt:lpstr>Calibri</vt:lpstr>
      <vt:lpstr>Calibri Light</vt:lpstr>
      <vt:lpstr>Georgia</vt:lpstr>
      <vt:lpstr>Times New Roman</vt:lpstr>
      <vt:lpstr>Wingdings</vt:lpstr>
      <vt:lpstr>Office Teması</vt:lpstr>
      <vt:lpstr>Rasyonel ve Duygusal Faktörlerin Yer Markası Sadakatine Etkileri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Rasyonel ve Duygusal Faktörlerin Yer Markası Sadakatine Etkileri</dc:title>
  <dc:creator>Sibel MUTLU</dc:creator>
  <cp:lastModifiedBy>Sibel MUTLU</cp:lastModifiedBy>
  <cp:revision>96</cp:revision>
  <dcterms:created xsi:type="dcterms:W3CDTF">2015-05-22T08:12:33Z</dcterms:created>
  <dcterms:modified xsi:type="dcterms:W3CDTF">2015-06-11T04:09:31Z</dcterms:modified>
</cp:coreProperties>
</file>