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799184" y="1556792"/>
            <a:ext cx="7344816" cy="1894362"/>
          </a:xfrm>
        </p:spPr>
        <p:txBody>
          <a:bodyPr>
            <a:normAutofit/>
          </a:bodyPr>
          <a:lstStyle/>
          <a:p>
            <a:pPr algn="r"/>
            <a:r>
              <a:rPr lang="tr-TR" sz="2800" dirty="0" smtClean="0">
                <a:latin typeface="Arial" pitchFamily="34" charset="0"/>
                <a:cs typeface="Arial" pitchFamily="34" charset="0"/>
              </a:rPr>
              <a:t>ÇEVRE DUYARLILIĞI ve GELİRİN YEŞİL ÜRÜN SATIN ALMA DUYARLILIĞI ÜZERİNDEKİ ETKİSİ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/>
            </a:r>
            <a:br>
              <a:rPr lang="tr-TR" sz="2800" dirty="0">
                <a:latin typeface="Arial" pitchFamily="34" charset="0"/>
                <a:cs typeface="Arial" pitchFamily="34" charset="0"/>
              </a:rPr>
            </a:b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2555776" y="4581128"/>
            <a:ext cx="6480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b="1" dirty="0" smtClean="0">
                <a:latin typeface="Arial" pitchFamily="34" charset="0"/>
                <a:cs typeface="Arial" pitchFamily="34" charset="0"/>
              </a:rPr>
              <a:t>Arş. Gör. Emre YILDIRIM</a:t>
            </a:r>
          </a:p>
          <a:p>
            <a:pPr algn="r"/>
            <a:r>
              <a:rPr lang="tr-TR" b="1" dirty="0" smtClean="0">
                <a:latin typeface="Arial" pitchFamily="34" charset="0"/>
                <a:cs typeface="Arial" pitchFamily="34" charset="0"/>
              </a:rPr>
              <a:t>Arş. Gör. Merve TÜRKMEN</a:t>
            </a:r>
          </a:p>
          <a:p>
            <a:pPr algn="r"/>
            <a:endParaRPr lang="tr-TR" b="1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tr-TR" b="1" dirty="0" smtClean="0">
                <a:latin typeface="Arial" pitchFamily="34" charset="0"/>
                <a:cs typeface="Arial" pitchFamily="34" charset="0"/>
              </a:rPr>
              <a:t>Sakarya ÜNİVERSİTESİ</a:t>
            </a:r>
            <a:endParaRPr lang="tr-T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3707904" y="6335203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latin typeface="Arial" pitchFamily="34" charset="0"/>
                <a:cs typeface="Arial" pitchFamily="34" charset="0"/>
              </a:rPr>
              <a:t>11.06.2015</a:t>
            </a:r>
            <a:endParaRPr lang="tr-TR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834" y="2806008"/>
            <a:ext cx="4841884" cy="352919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7896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143000"/>
          </a:xfrm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DEMOGRAFİK ÖZELLİKLER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628800"/>
            <a:ext cx="7553179" cy="4036654"/>
          </a:xfrm>
        </p:spPr>
      </p:pic>
    </p:spTree>
    <p:extLst>
      <p:ext uri="{BB962C8B-B14F-4D97-AF65-F5344CB8AC3E}">
        <p14:creationId xmlns:p14="http://schemas.microsoft.com/office/powerpoint/2010/main" val="302876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ÇEVRE DUYARLILIĞI ve YEŞİL ÜRÜN SATIN ALMA DURUMLARINA İLİŞKİN FREKANS DAĞILIMLARI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916832"/>
            <a:ext cx="7862163" cy="3444901"/>
          </a:xfrm>
        </p:spPr>
      </p:pic>
    </p:spTree>
    <p:extLst>
      <p:ext uri="{BB962C8B-B14F-4D97-AF65-F5344CB8AC3E}">
        <p14:creationId xmlns:p14="http://schemas.microsoft.com/office/powerpoint/2010/main" val="35693485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YEŞİL ÜRÜN SATIN ALMA DUYARLILIĞI 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44824"/>
            <a:ext cx="8208912" cy="3743848"/>
          </a:xfrm>
        </p:spPr>
      </p:pic>
    </p:spTree>
    <p:extLst>
      <p:ext uri="{BB962C8B-B14F-4D97-AF65-F5344CB8AC3E}">
        <p14:creationId xmlns:p14="http://schemas.microsoft.com/office/powerpoint/2010/main" val="83559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GÜVENİLİRLİK VE KMO ANALİZİ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76872"/>
            <a:ext cx="7411651" cy="2486662"/>
          </a:xfrm>
        </p:spPr>
      </p:pic>
    </p:spTree>
    <p:extLst>
      <p:ext uri="{BB962C8B-B14F-4D97-AF65-F5344CB8AC3E}">
        <p14:creationId xmlns:p14="http://schemas.microsoft.com/office/powerpoint/2010/main" val="28749625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FAKTÖR ANALİZİ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916832"/>
            <a:ext cx="7708206" cy="3844446"/>
          </a:xfrm>
        </p:spPr>
      </p:pic>
    </p:spTree>
    <p:extLst>
      <p:ext uri="{BB962C8B-B14F-4D97-AF65-F5344CB8AC3E}">
        <p14:creationId xmlns:p14="http://schemas.microsoft.com/office/powerpoint/2010/main" val="13290630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KORELASYON ANALİZİ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668" y="2420888"/>
            <a:ext cx="7747732" cy="2304256"/>
          </a:xfrm>
        </p:spPr>
      </p:pic>
    </p:spTree>
    <p:extLst>
      <p:ext uri="{BB962C8B-B14F-4D97-AF65-F5344CB8AC3E}">
        <p14:creationId xmlns:p14="http://schemas.microsoft.com/office/powerpoint/2010/main" val="1296797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REGRESYON ANALİZİ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780469"/>
            <a:ext cx="7056783" cy="4061783"/>
          </a:xfrm>
        </p:spPr>
      </p:pic>
    </p:spTree>
    <p:extLst>
      <p:ext uri="{BB962C8B-B14F-4D97-AF65-F5344CB8AC3E}">
        <p14:creationId xmlns:p14="http://schemas.microsoft.com/office/powerpoint/2010/main" val="29246071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SONUÇ VE ÖNERİLER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873752"/>
          </a:xfrm>
        </p:spPr>
        <p:txBody>
          <a:bodyPr>
            <a:normAutofit/>
          </a:bodyPr>
          <a:lstStyle/>
          <a:p>
            <a:r>
              <a:rPr lang="tr-TR" sz="2000" dirty="0" smtClean="0">
                <a:latin typeface="Arial" pitchFamily="34" charset="0"/>
                <a:cs typeface="Arial" pitchFamily="34" charset="0"/>
              </a:rPr>
              <a:t>Tüketiciler, çevre duyarlılıklarının artmasıyla birlikte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yaşam tarzlarını ve satın alma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kararlarını düzenlemektedir.</a:t>
            </a:r>
          </a:p>
          <a:p>
            <a:endParaRPr lang="tr-TR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000" dirty="0">
                <a:latin typeface="Arial" pitchFamily="34" charset="0"/>
                <a:cs typeface="Arial" pitchFamily="34" charset="0"/>
              </a:rPr>
              <a:t>Gelir ile yeşil ürün satın alma duyarlılığı ilişkisi ile gelir düzeyi arttıkça yeşil ürün satın alma istekliliği de artmaktadır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2000" dirty="0">
              <a:latin typeface="Arial" pitchFamily="34" charset="0"/>
              <a:cs typeface="Arial" pitchFamily="34" charset="0"/>
            </a:endParaRPr>
          </a:p>
          <a:p>
            <a:r>
              <a:rPr lang="tr-TR" sz="2000" dirty="0" smtClean="0">
                <a:latin typeface="Arial" pitchFamily="34" charset="0"/>
                <a:cs typeface="Arial" pitchFamily="34" charset="0"/>
              </a:rPr>
              <a:t>Bu durumu davranışa dönüştürmeyen tüketicilerin varlığı düşünüldüğünde;</a:t>
            </a:r>
          </a:p>
          <a:p>
            <a:endParaRPr lang="tr-TR" sz="2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tr-TR" sz="2000" dirty="0" smtClean="0">
                <a:latin typeface="Arial" pitchFamily="34" charset="0"/>
                <a:cs typeface="Arial" pitchFamily="34" charset="0"/>
              </a:rPr>
              <a:t>Tüketicilerin küçük yaşlardan itibaren eğitim kurumları ve STK’lar aracılığı ile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bilinç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düzeylerinin arttırılması</a:t>
            </a:r>
          </a:p>
          <a:p>
            <a:pPr lvl="1"/>
            <a:r>
              <a:rPr lang="tr-TR" sz="2000" dirty="0" smtClean="0">
                <a:latin typeface="Arial" pitchFamily="34" charset="0"/>
                <a:cs typeface="Arial" pitchFamily="34" charset="0"/>
              </a:rPr>
              <a:t>İşletmelerin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fiyatlandırma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stratejilerini düzenlemesi hedeflenmektedir.</a:t>
            </a:r>
            <a:endParaRPr lang="tr-TR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5295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KISITLAR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>
            <a:normAutofit/>
          </a:bodyPr>
          <a:lstStyle/>
          <a:p>
            <a:pPr algn="just"/>
            <a:r>
              <a:rPr lang="tr-TR" sz="2200" dirty="0">
                <a:latin typeface="Arial" pitchFamily="34" charset="0"/>
                <a:cs typeface="Arial" pitchFamily="34" charset="0"/>
              </a:rPr>
              <a:t>Sakarya Üniversitesi örneklemi genişletilebilir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tr-TR" sz="22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sz="2200" dirty="0" smtClean="0">
                <a:latin typeface="Arial" pitchFamily="34" charset="0"/>
                <a:cs typeface="Arial" pitchFamily="34" charset="0"/>
              </a:rPr>
              <a:t>Demografik özelliklerden </a:t>
            </a:r>
            <a:r>
              <a:rPr lang="tr-TR" sz="2200" dirty="0">
                <a:latin typeface="Arial" pitchFamily="34" charset="0"/>
                <a:cs typeface="Arial" pitchFamily="34" charset="0"/>
              </a:rPr>
              <a:t>sadece gelir boyutunun ele alındığı bu çalışma yaş boyutu da dikkate alınarak tekrardan incelenebilir. </a:t>
            </a:r>
            <a:endParaRPr lang="tr-TR" sz="22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8346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827584" y="2276872"/>
            <a:ext cx="7467600" cy="39090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BİZİ DİNLEDİĞİNİZ İÇİN</a:t>
            </a:r>
          </a:p>
          <a:p>
            <a:pPr marL="0" indent="0" algn="ctr">
              <a:buNone/>
            </a:pPr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TEŞEKKÜR EDERİZ...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1668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628800"/>
            <a:ext cx="4752528" cy="49454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467600" cy="1143000"/>
          </a:xfrm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YEŞİL PAZARLAMA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9512" y="1484784"/>
            <a:ext cx="8291264" cy="5184576"/>
          </a:xfrm>
        </p:spPr>
        <p:txBody>
          <a:bodyPr>
            <a:normAutofit/>
          </a:bodyPr>
          <a:lstStyle/>
          <a:p>
            <a:pPr algn="just"/>
            <a:r>
              <a:rPr lang="tr-TR" dirty="0">
                <a:latin typeface="Arial" pitchFamily="34" charset="0"/>
                <a:cs typeface="Arial" pitchFamily="34" charset="0"/>
              </a:rPr>
              <a:t>İ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lk </a:t>
            </a:r>
            <a:r>
              <a:rPr lang="tr-TR" dirty="0">
                <a:latin typeface="Arial" pitchFamily="34" charset="0"/>
                <a:cs typeface="Arial" pitchFamily="34" charset="0"/>
              </a:rPr>
              <a:t>defa Amerikan Pa­zarlama Birliği (AMA) tarafından 1975 yılında düzenlenen “ekolojik pazarlama” seminerinde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tartışılmıştır.</a:t>
            </a:r>
          </a:p>
          <a:p>
            <a:pPr algn="just"/>
            <a:endParaRPr lang="tr-T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dirty="0">
                <a:latin typeface="Arial" pitchFamily="34" charset="0"/>
                <a:cs typeface="Arial" pitchFamily="34" charset="0"/>
              </a:rPr>
              <a:t>Yeşil pazarlama, toplumun beklentileriyle uyumlu, doğal çevreye minimum seviyede zarar verecek şekilde oluştu­rulmuş faaliyetler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topluluğudur.</a:t>
            </a:r>
          </a:p>
          <a:p>
            <a:pPr algn="just"/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tr-T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dirty="0">
                <a:latin typeface="Arial" pitchFamily="34" charset="0"/>
                <a:cs typeface="Arial" pitchFamily="34" charset="0"/>
              </a:rPr>
              <a:t>Yeşil pazarlama kavramı bizlere eko, çevre dostu, dünya dostu ve sürdürülebilirlik mesajları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vermektedir. 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02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5472" y="1988840"/>
            <a:ext cx="3683650" cy="46138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74392" cy="1143000"/>
          </a:xfrm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YEŞİL PAZARLAMANIN AMAÇLARI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5544616" cy="4873752"/>
          </a:xfrm>
        </p:spPr>
        <p:txBody>
          <a:bodyPr/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Tüketicilerde çevreci tutum ve davranışlar geliştirip sürdürmek</a:t>
            </a:r>
          </a:p>
          <a:p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Tüketicilerin çevresel ihtiyaçlarını tatmin etmek</a:t>
            </a:r>
          </a:p>
          <a:p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 Çevre üzerindeki zararlı etkiyi en aza indirmek</a:t>
            </a:r>
          </a:p>
          <a:p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Toplumun refahını sürekli iyileştirmeye çalışmak</a:t>
            </a:r>
          </a:p>
        </p:txBody>
      </p:sp>
    </p:spTree>
    <p:extLst>
      <p:ext uri="{BB962C8B-B14F-4D97-AF65-F5344CB8AC3E}">
        <p14:creationId xmlns:p14="http://schemas.microsoft.com/office/powerpoint/2010/main" val="185344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787" y="620688"/>
            <a:ext cx="3260576" cy="4501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YEŞİL ÜRÜN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6491064" cy="4873752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Yeşil ürün,</a:t>
            </a:r>
            <a:r>
              <a:rPr lang="tr-TR" dirty="0">
                <a:latin typeface="Arial" pitchFamily="34" charset="0"/>
                <a:cs typeface="Arial" pitchFamily="34" charset="0"/>
              </a:rPr>
              <a:t> dünyayı kirletmeyen, doğal kaynakları bitirmeyen ve geri dönüştürülebilen ya da muhafaza edilebilen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üründür.</a:t>
            </a:r>
          </a:p>
          <a:p>
            <a:pPr algn="just"/>
            <a:endParaRPr lang="tr-T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dirty="0">
                <a:latin typeface="Arial" pitchFamily="34" charset="0"/>
                <a:cs typeface="Arial" pitchFamily="34" charset="0"/>
              </a:rPr>
              <a:t>Yeşil ürün aynı zamanda </a:t>
            </a:r>
            <a:r>
              <a:rPr lang="tr-TR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çevre dostu ürün</a:t>
            </a:r>
            <a:r>
              <a:rPr lang="tr-TR" dirty="0">
                <a:latin typeface="Arial" pitchFamily="34" charset="0"/>
                <a:cs typeface="Arial" pitchFamily="34" charset="0"/>
              </a:rPr>
              <a:t> olarak da bilinmektedir. 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tr-T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Çevreyle dost ürünler;</a:t>
            </a:r>
            <a:r>
              <a:rPr lang="tr-TR" dirty="0">
                <a:latin typeface="Arial" pitchFamily="34" charset="0"/>
                <a:cs typeface="Arial" pitchFamily="34" charset="0"/>
              </a:rPr>
              <a:t> dayanıklı, zehir içermeyen, kirliliğe neden olmayan, geri dönüşümlü ve çevreye zarar vermeyen üretim yöntemleri ve teknolojileri ile üretilen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ürünlerdir.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197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ÇEVRE DUYARLILIĞI VE YEŞİL ÜRÜN SATIN ALMA DUYARLILIĞI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63272" cy="4873752"/>
          </a:xfrm>
        </p:spPr>
        <p:txBody>
          <a:bodyPr>
            <a:normAutofit/>
          </a:bodyPr>
          <a:lstStyle/>
          <a:p>
            <a:pPr algn="just"/>
            <a:r>
              <a:rPr lang="tr-TR" sz="2000" dirty="0" smtClean="0">
                <a:latin typeface="Arial" pitchFamily="34" charset="0"/>
                <a:cs typeface="Arial" pitchFamily="34" charset="0"/>
              </a:rPr>
              <a:t>Çevre duyarlılığı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yüksek tüketicilerin bir ürünün fiyatı ne olursa o fiyatı ödemeye razı oldukları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görülmektedir (</a:t>
            </a:r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Michaud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 ve </a:t>
            </a:r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Llerena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, 2011).</a:t>
            </a:r>
          </a:p>
          <a:p>
            <a:pPr algn="just"/>
            <a:endParaRPr lang="tr-TR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sz="2000" dirty="0">
                <a:latin typeface="Arial" pitchFamily="34" charset="0"/>
                <a:cs typeface="Arial" pitchFamily="34" charset="0"/>
              </a:rPr>
              <a:t>Başka bir çalışmada ise, tüketicilerin düşük oranda çevre duyarlılığına sahip olduğunu ve işletmelerin de yeşil ürün geliştirilmesine yeteri kadar önem vermedikleri sonucuna ulaşılmıştır (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Mayank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ve Amit,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2013). </a:t>
            </a:r>
          </a:p>
          <a:p>
            <a:pPr algn="just"/>
            <a:endParaRPr lang="tr-TR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sz="2000" dirty="0">
                <a:latin typeface="Arial" pitchFamily="34" charset="0"/>
                <a:cs typeface="Arial" pitchFamily="34" charset="0"/>
              </a:rPr>
              <a:t>Bununla birlikte literatürde yer alan çalışmalarda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bazı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tüketicilerin kendilerini çevre dostu olarak algılamalarına rağmen, bu tutumlarını davranışlarına yansıtmadıkları görülmektedir (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Nordlund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ve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Garvill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2002;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Bamberg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2003;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Yıldırım,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2014).</a:t>
            </a:r>
            <a:endParaRPr lang="tr-TR" sz="20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tr-TR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440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110864"/>
            <a:ext cx="5174228" cy="52261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GELİR VE YEŞİL ÜRÜN SATIN ALMA DUYARLILIĞI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07504" y="1340768"/>
            <a:ext cx="8352928" cy="5400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>
                <a:latin typeface="Arial" pitchFamily="34" charset="0"/>
                <a:cs typeface="Arial" pitchFamily="34" charset="0"/>
              </a:rPr>
              <a:t>Yüksek gelir düzeyine sahip olan tüketicilerin yeşil ürün satın alma konusunda daha istekli oldukları tespit edilmiştir (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Quah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ve Tan, 2010; Yıldırım, 2014).</a:t>
            </a:r>
          </a:p>
          <a:p>
            <a:pPr algn="just"/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dirty="0" smtClean="0">
                <a:latin typeface="Arial" pitchFamily="34" charset="0"/>
                <a:cs typeface="Arial" pitchFamily="34" charset="0"/>
              </a:rPr>
              <a:t>Genel </a:t>
            </a:r>
            <a:r>
              <a:rPr lang="tr-TR" dirty="0">
                <a:latin typeface="Arial" pitchFamily="34" charset="0"/>
                <a:cs typeface="Arial" pitchFamily="34" charset="0"/>
              </a:rPr>
              <a:t>eğilimin tüketicilerin yüksek fiyatı ödemeye razı oldukları yönündedir. Fakat yine de satın alma konusunda ürünün fiyatlandırması bir engel teşkil etmektedir.</a:t>
            </a:r>
          </a:p>
          <a:p>
            <a:pPr algn="just"/>
            <a:endParaRPr lang="tr-T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dirty="0">
                <a:latin typeface="Arial" pitchFamily="34" charset="0"/>
                <a:cs typeface="Arial" pitchFamily="34" charset="0"/>
              </a:rPr>
              <a:t>Üretici işletmeler ürünleri fiyatlandırırken, tüketicilerin gelir durumlarını dikkate almadıkları için ürünlere oldukça yüksek fiyatlandırma yapmaktadır (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Dekhili</a:t>
            </a:r>
            <a:r>
              <a:rPr lang="tr-TR" dirty="0">
                <a:latin typeface="Arial" pitchFamily="34" charset="0"/>
                <a:cs typeface="Arial" pitchFamily="34" charset="0"/>
              </a:rPr>
              <a:t> ve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Achabou</a:t>
            </a:r>
            <a:r>
              <a:rPr lang="tr-TR" dirty="0">
                <a:latin typeface="Arial" pitchFamily="34" charset="0"/>
                <a:cs typeface="Arial" pitchFamily="34" charset="0"/>
              </a:rPr>
              <a:t>,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2013; </a:t>
            </a:r>
            <a:r>
              <a:rPr lang="tr-TR" dirty="0">
                <a:latin typeface="Arial" pitchFamily="34" charset="0"/>
                <a:cs typeface="Arial" pitchFamily="34" charset="0"/>
              </a:rPr>
              <a:t>Yıldırım,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2014). </a:t>
            </a:r>
            <a:endParaRPr lang="tr-TR" dirty="0">
              <a:latin typeface="Arial" pitchFamily="34" charset="0"/>
              <a:cs typeface="Arial" pitchFamily="34" charset="0"/>
            </a:endParaRPr>
          </a:p>
          <a:p>
            <a:pPr algn="just"/>
            <a:endParaRPr lang="tr-T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dirty="0">
                <a:latin typeface="Arial" pitchFamily="34" charset="0"/>
                <a:cs typeface="Arial" pitchFamily="34" charset="0"/>
              </a:rPr>
              <a:t>Bu durum da çevre duyarlılığı ve yeşil ürün satın alma duyarlılığı arasında ilişkinin süreklilik arz etmemesine yol açmaktadır (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Dipietro</a:t>
            </a:r>
            <a:r>
              <a:rPr lang="tr-TR" dirty="0">
                <a:latin typeface="Arial" pitchFamily="34" charset="0"/>
                <a:cs typeface="Arial" pitchFamily="34" charset="0"/>
              </a:rPr>
              <a:t> vd.,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2013). </a:t>
            </a:r>
            <a:endParaRPr lang="tr-TR" dirty="0">
              <a:latin typeface="Arial" pitchFamily="34" charset="0"/>
              <a:cs typeface="Arial" pitchFamily="34" charset="0"/>
            </a:endParaRPr>
          </a:p>
          <a:p>
            <a:pPr algn="just"/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tr-TR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654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704" y="1700808"/>
            <a:ext cx="3559383" cy="39604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TASARIM VE YÖNTEM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635896" y="1600200"/>
            <a:ext cx="5040560" cy="4873752"/>
          </a:xfrm>
        </p:spPr>
        <p:txBody>
          <a:bodyPr/>
          <a:lstStyle/>
          <a:p>
            <a:pPr algn="r"/>
            <a:r>
              <a:rPr lang="tr-TR" dirty="0">
                <a:latin typeface="Arial" pitchFamily="34" charset="0"/>
                <a:cs typeface="Arial" pitchFamily="34" charset="0"/>
              </a:rPr>
              <a:t>Sakarya Üniversitesi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2013-2014 </a:t>
            </a:r>
            <a:r>
              <a:rPr lang="tr-TR" dirty="0">
                <a:latin typeface="Arial" pitchFamily="34" charset="0"/>
                <a:cs typeface="Arial" pitchFamily="34" charset="0"/>
              </a:rPr>
              <a:t>eğitim-öğretim yılı bahar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dönemi</a:t>
            </a:r>
          </a:p>
          <a:p>
            <a:pPr algn="r"/>
            <a:endParaRPr lang="tr-TR" dirty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tr-TR" dirty="0" smtClean="0">
                <a:latin typeface="Arial" pitchFamily="34" charset="0"/>
                <a:cs typeface="Arial" pitchFamily="34" charset="0"/>
              </a:rPr>
              <a:t>Örneklem çerçevesi; ana </a:t>
            </a:r>
            <a:r>
              <a:rPr lang="tr-TR" dirty="0">
                <a:latin typeface="Arial" pitchFamily="34" charset="0"/>
                <a:cs typeface="Arial" pitchFamily="34" charset="0"/>
              </a:rPr>
              <a:t>kampüste yer alan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fakülteler</a:t>
            </a:r>
          </a:p>
          <a:p>
            <a:pPr algn="r"/>
            <a:endParaRPr lang="tr-TR" dirty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tr-TR" dirty="0">
                <a:latin typeface="Arial" pitchFamily="34" charset="0"/>
                <a:cs typeface="Arial" pitchFamily="34" charset="0"/>
              </a:rPr>
              <a:t>Kolayda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örnekleme yöntemi</a:t>
            </a:r>
          </a:p>
          <a:p>
            <a:pPr algn="r"/>
            <a:endParaRPr lang="tr-TR" dirty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tr-TR" dirty="0" smtClean="0">
                <a:latin typeface="Arial" pitchFamily="34" charset="0"/>
                <a:cs typeface="Arial" pitchFamily="34" charset="0"/>
              </a:rPr>
              <a:t>481 anket (</a:t>
            </a:r>
            <a:r>
              <a:rPr lang="tr-T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-49 hatalı ve eksik doldurulmuş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)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670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Arial" pitchFamily="34" charset="0"/>
                <a:cs typeface="Arial" pitchFamily="34" charset="0"/>
              </a:rPr>
              <a:t>TASARIM VE YÖNTEM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23528" y="1628800"/>
            <a:ext cx="8686800" cy="4853136"/>
          </a:xfrm>
        </p:spPr>
        <p:txBody>
          <a:bodyPr>
            <a:normAutofit/>
          </a:bodyPr>
          <a:lstStyle/>
          <a:p>
            <a:r>
              <a:rPr lang="tr-TR" u="sng" dirty="0" smtClean="0">
                <a:latin typeface="Arial" pitchFamily="34" charset="0"/>
                <a:cs typeface="Arial" pitchFamily="34" charset="0"/>
              </a:rPr>
              <a:t>Yeşil ürün satın alma duyarlılığı ölçeği (Keleş, 2007);</a:t>
            </a:r>
          </a:p>
          <a:p>
            <a:pPr marL="0" indent="0">
              <a:buNone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tr-TR" dirty="0">
                <a:latin typeface="Arial" pitchFamily="34" charset="0"/>
                <a:cs typeface="Arial" pitchFamily="34" charset="0"/>
              </a:rPr>
              <a:t>S.1 ve S.3: (Keleş,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2007)</a:t>
            </a:r>
          </a:p>
          <a:p>
            <a:pPr lvl="1"/>
            <a:r>
              <a:rPr lang="tr-TR" dirty="0">
                <a:latin typeface="Arial" pitchFamily="34" charset="0"/>
                <a:cs typeface="Arial" pitchFamily="34" charset="0"/>
              </a:rPr>
              <a:t>S.2: </a:t>
            </a:r>
            <a:r>
              <a:rPr lang="fi-FI" dirty="0">
                <a:latin typeface="Arial" pitchFamily="34" charset="0"/>
                <a:cs typeface="Arial" pitchFamily="34" charset="0"/>
              </a:rPr>
              <a:t>Sanjay K. Jain ve Gurmmet Kaur (2004)</a:t>
            </a:r>
            <a:endParaRPr lang="tr-TR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tr-TR" dirty="0">
                <a:latin typeface="Arial" pitchFamily="34" charset="0"/>
                <a:cs typeface="Arial" pitchFamily="34" charset="0"/>
              </a:rPr>
              <a:t>S.4 ve S.6: Robert D.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Straughan</a:t>
            </a:r>
            <a:r>
              <a:rPr lang="tr-TR" dirty="0">
                <a:latin typeface="Arial" pitchFamily="34" charset="0"/>
                <a:cs typeface="Arial" pitchFamily="34" charset="0"/>
              </a:rPr>
              <a:t> ve James A. Roberts (1999)</a:t>
            </a:r>
          </a:p>
          <a:p>
            <a:pPr lvl="1"/>
            <a:r>
              <a:rPr lang="tr-TR" dirty="0" smtClean="0">
                <a:latin typeface="Arial" pitchFamily="34" charset="0"/>
                <a:cs typeface="Arial" pitchFamily="34" charset="0"/>
              </a:rPr>
              <a:t>S.5: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Yeonshin</a:t>
            </a:r>
            <a:r>
              <a:rPr lang="tr-TR" dirty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Kim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ve </a:t>
            </a:r>
            <a:r>
              <a:rPr lang="pt-BR" dirty="0">
                <a:latin typeface="Arial" pitchFamily="34" charset="0"/>
                <a:cs typeface="Arial" pitchFamily="34" charset="0"/>
              </a:rPr>
              <a:t>Sejung Marina Choi (2005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tr-TR" dirty="0">
              <a:latin typeface="Arial" pitchFamily="34" charset="0"/>
              <a:cs typeface="Arial" pitchFamily="34" charset="0"/>
            </a:endParaRPr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tr-TR" sz="2400" u="sng" dirty="0">
                <a:latin typeface="Arial" pitchFamily="34" charset="0"/>
                <a:cs typeface="Arial" pitchFamily="34" charset="0"/>
              </a:rPr>
              <a:t>Çevre duyarlılığı ölçeği;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(1: çok duyarsız....5: çok duyarlı)</a:t>
            </a:r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endParaRPr lang="tr-TR" sz="2400" dirty="0">
              <a:latin typeface="Arial" pitchFamily="34" charset="0"/>
              <a:cs typeface="Arial" pitchFamily="34" charset="0"/>
            </a:endParaRPr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tr-TR" sz="2400" u="sng" dirty="0">
                <a:latin typeface="Arial" pitchFamily="34" charset="0"/>
                <a:cs typeface="Arial" pitchFamily="34" charset="0"/>
              </a:rPr>
              <a:t>Bütçe;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sürekli ölçek (200-1000TL arasında 50TL’lik artış)</a:t>
            </a:r>
          </a:p>
        </p:txBody>
      </p:sp>
    </p:spTree>
    <p:extLst>
      <p:ext uri="{BB962C8B-B14F-4D97-AF65-F5344CB8AC3E}">
        <p14:creationId xmlns:p14="http://schemas.microsoft.com/office/powerpoint/2010/main" val="1475257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HİPOTEZLER ve ARAŞTIRMA MODELİ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07504" y="1663913"/>
            <a:ext cx="8686800" cy="4873752"/>
          </a:xfrm>
        </p:spPr>
        <p:txBody>
          <a:bodyPr/>
          <a:lstStyle/>
          <a:p>
            <a:pPr algn="just"/>
            <a:r>
              <a:rPr lang="tr-TR" sz="2000" b="1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tr-TR" sz="2000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Çevre duyarlılığının yeşil ürün satın alma duyarlılığı üzerinde pozitif yönde bir etkisi vardır.</a:t>
            </a:r>
          </a:p>
          <a:p>
            <a:pPr algn="just"/>
            <a:r>
              <a:rPr lang="tr-TR" sz="2000" b="1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tr-TR" sz="20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Aylık ortalama bütçe miktarının yeşil ürün satın alma duyarlılığı üzerinde pozitif yönde bir etkisi vardır.</a:t>
            </a:r>
          </a:p>
          <a:p>
            <a:endParaRPr lang="tr-T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996952"/>
            <a:ext cx="6359667" cy="3540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1436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145</TotalTime>
  <Words>648</Words>
  <Application>Microsoft Office PowerPoint</Application>
  <PresentationFormat>Ekran Gösterisi (4:3)</PresentationFormat>
  <Paragraphs>86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Cumba</vt:lpstr>
      <vt:lpstr>ÇEVRE DUYARLILIĞI ve GELİRİN YEŞİL ÜRÜN SATIN ALMA DUYARLILIĞI ÜZERİNDEKİ ETKİSİ </vt:lpstr>
      <vt:lpstr>YEŞİL PAZARLAMA</vt:lpstr>
      <vt:lpstr>YEŞİL PAZARLAMANIN AMAÇLARI</vt:lpstr>
      <vt:lpstr>YEŞİL ÜRÜN</vt:lpstr>
      <vt:lpstr>ÇEVRE DUYARLILIĞI VE YEŞİL ÜRÜN SATIN ALMA DUYARLILIĞI</vt:lpstr>
      <vt:lpstr>GELİR VE YEŞİL ÜRÜN SATIN ALMA DUYARLILIĞI</vt:lpstr>
      <vt:lpstr>TASARIM VE YÖNTEM</vt:lpstr>
      <vt:lpstr>TASARIM VE YÖNTEM</vt:lpstr>
      <vt:lpstr>HİPOTEZLER ve ARAŞTIRMA MODELİ</vt:lpstr>
      <vt:lpstr>DEMOGRAFİK ÖZELLİKLER</vt:lpstr>
      <vt:lpstr>ÇEVRE DUYARLILIĞI ve YEŞİL ÜRÜN SATIN ALMA DURUMLARINA İLİŞKİN FREKANS DAĞILIMLARI</vt:lpstr>
      <vt:lpstr>YEŞİL ÜRÜN SATIN ALMA DUYARLILIĞI </vt:lpstr>
      <vt:lpstr>GÜVENİLİRLİK VE KMO ANALİZİ</vt:lpstr>
      <vt:lpstr>FAKTÖR ANALİZİ</vt:lpstr>
      <vt:lpstr>KORELASYON ANALİZİ</vt:lpstr>
      <vt:lpstr>REGRESYON ANALİZİ</vt:lpstr>
      <vt:lpstr>SONUÇ VE ÖNERİLER</vt:lpstr>
      <vt:lpstr>KISITLAR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ÇEVRE DUYARLILIĞI ve GELİRİN YEŞİL ÜRÜN SATIN ALMA DUYARLILIĞI ÜZERİNDEKİ ETKİSİ </dc:title>
  <dc:creator>Sau</dc:creator>
  <cp:lastModifiedBy>Sau</cp:lastModifiedBy>
  <cp:revision>21</cp:revision>
  <dcterms:created xsi:type="dcterms:W3CDTF">2015-06-08T11:28:24Z</dcterms:created>
  <dcterms:modified xsi:type="dcterms:W3CDTF">2015-06-10T08:03:01Z</dcterms:modified>
</cp:coreProperties>
</file>