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25" r:id="rId1"/>
  </p:sldMasterIdLst>
  <p:notesMasterIdLst>
    <p:notesMasterId r:id="rId21"/>
  </p:notesMasterIdLst>
  <p:sldIdLst>
    <p:sldId id="256" r:id="rId2"/>
    <p:sldId id="258" r:id="rId3"/>
    <p:sldId id="264" r:id="rId4"/>
    <p:sldId id="259" r:id="rId5"/>
    <p:sldId id="260" r:id="rId6"/>
    <p:sldId id="263" r:id="rId7"/>
    <p:sldId id="265" r:id="rId8"/>
    <p:sldId id="286" r:id="rId9"/>
    <p:sldId id="268" r:id="rId10"/>
    <p:sldId id="266" r:id="rId11"/>
    <p:sldId id="269" r:id="rId12"/>
    <p:sldId id="282" r:id="rId13"/>
    <p:sldId id="283" r:id="rId14"/>
    <p:sldId id="270" r:id="rId15"/>
    <p:sldId id="285" r:id="rId16"/>
    <p:sldId id="277" r:id="rId17"/>
    <p:sldId id="280" r:id="rId18"/>
    <p:sldId id="281" r:id="rId19"/>
    <p:sldId id="287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52643-F668-47AD-8EF6-A46CAC2F9E2C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71931-E7CB-4D63-9CBC-12963772F62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515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B71931-E7CB-4D63-9CBC-12963772F627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038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875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167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1099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103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7798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3373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2979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3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48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06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48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00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29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425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87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94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619CD-9C77-45F5-B61C-70D5171BF160}" type="datetimeFigureOut">
              <a:rPr lang="tr-TR" smtClean="0"/>
              <a:pPr/>
              <a:t>11.06.2015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F5F0E0-12EE-4DEE-9E03-EA6B87C5A1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94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6" r:id="rId1"/>
    <p:sldLayoutId id="2147484927" r:id="rId2"/>
    <p:sldLayoutId id="2147484928" r:id="rId3"/>
    <p:sldLayoutId id="2147484929" r:id="rId4"/>
    <p:sldLayoutId id="2147484930" r:id="rId5"/>
    <p:sldLayoutId id="2147484931" r:id="rId6"/>
    <p:sldLayoutId id="2147484932" r:id="rId7"/>
    <p:sldLayoutId id="2147484933" r:id="rId8"/>
    <p:sldLayoutId id="2147484934" r:id="rId9"/>
    <p:sldLayoutId id="2147484935" r:id="rId10"/>
    <p:sldLayoutId id="2147484936" r:id="rId11"/>
    <p:sldLayoutId id="2147484937" r:id="rId12"/>
    <p:sldLayoutId id="2147484938" r:id="rId13"/>
    <p:sldLayoutId id="2147484939" r:id="rId14"/>
    <p:sldLayoutId id="2147484940" r:id="rId15"/>
    <p:sldLayoutId id="21474849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692696"/>
            <a:ext cx="8568952" cy="259228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tr-TR" sz="40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KAMPANYALARINA YÖNELİK TÜKETİCİ ALGISININ MÜŞTERİ BAĞILIĞINA ETKİSİ</a:t>
            </a:r>
            <a:endParaRPr lang="tr-TR" sz="40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6912768" cy="188404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Yrd. Doç. Dr. Cemalettin DEMİRELİ</a:t>
            </a:r>
          </a:p>
          <a:p>
            <a:pPr algn="ctr"/>
            <a:r>
              <a:rPr lang="tr-TR" sz="20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Dumlupınar Üniversitesi, Uygulamalı Bilimler Yüksekokulu</a:t>
            </a:r>
          </a:p>
          <a:p>
            <a:pPr algn="ctr"/>
            <a:r>
              <a:rPr lang="tr-TR" sz="2800" b="1" dirty="0" smtClean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Arş. Gör. Fatma DEMİRAĞ</a:t>
            </a:r>
          </a:p>
          <a:p>
            <a:pPr algn="ctr"/>
            <a:r>
              <a:rPr lang="tr-TR" sz="2000" b="1" dirty="0">
                <a:solidFill>
                  <a:schemeClr val="accent1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Dumlupınar Üniversitesi, Uygulamalı Bilimler Yüksekokulu</a:t>
            </a:r>
          </a:p>
          <a:p>
            <a:endParaRPr lang="tr-TR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90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130752" cy="128089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Araştırmaya İlişkin Demografik Değişkenler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94362"/>
              </p:ext>
            </p:extLst>
          </p:nvPr>
        </p:nvGraphicFramePr>
        <p:xfrm>
          <a:off x="755576" y="1484784"/>
          <a:ext cx="7992886" cy="4968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4473"/>
                <a:gridCol w="1244473"/>
                <a:gridCol w="618136"/>
                <a:gridCol w="500817"/>
                <a:gridCol w="1088678"/>
                <a:gridCol w="1088678"/>
                <a:gridCol w="1088678"/>
                <a:gridCol w="618136"/>
                <a:gridCol w="500817"/>
              </a:tblGrid>
              <a:tr h="489329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/>
                          </a:solidFill>
                          <a:effectLst/>
                        </a:rPr>
                        <a:t>Demografik Değişkenler</a:t>
                      </a: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Frekans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Yüzde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Demografik Değişkenler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Frekans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Yüzde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257208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Cinsiyet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Erkek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182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51,7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/>
                          </a:solidFill>
                          <a:effectLst/>
                        </a:rPr>
                        <a:t>Yaş</a:t>
                      </a:r>
                      <a:endParaRPr lang="tr-TR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20 ve altı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11,6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25720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Kadın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170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48,3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21 - 30arası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220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62,5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489329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Meslek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Öğrenci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154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43,8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31 - 40 arası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17,6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48932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Memur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93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26,4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41 - 50 arası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25720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Emekli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0,3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51 ve üzeri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0,3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25720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İşçi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7,1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/>
                          </a:solidFill>
                          <a:effectLst/>
                        </a:rPr>
                        <a:t>Eğitim</a:t>
                      </a:r>
                      <a:endParaRPr lang="tr-TR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İlköğretim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25720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Diğer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22,4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Lise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10,2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489329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Gelir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500 TL ve aşağısı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101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28,7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Ön lisans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10,8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48932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501 - 1500 arası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95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Lisans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162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48932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1501 - 2500 arası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18,8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Yüksek Lisans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81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48932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2501 ve yukarısı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25,6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Doktora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solidFill>
                            <a:schemeClr val="tx1"/>
                          </a:solidFill>
                          <a:effectLst/>
                        </a:rPr>
                        <a:t>6,8</a:t>
                      </a:r>
                      <a:endParaRPr lang="tr-TR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  <a:tr h="257208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/>
                          </a:solidFill>
                          <a:effectLst/>
                        </a:rPr>
                        <a:t>Toplam</a:t>
                      </a: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/>
                          </a:solidFill>
                          <a:effectLst/>
                        </a:rPr>
                        <a:t>352</a:t>
                      </a: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b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chemeClr val="tx1"/>
                          </a:solidFill>
                          <a:effectLst/>
                        </a:rPr>
                        <a:t>Toplam</a:t>
                      </a:r>
                      <a:endParaRPr lang="tr-TR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/>
                          </a:solidFill>
                          <a:effectLst/>
                        </a:rPr>
                        <a:t>352</a:t>
                      </a: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tr-TR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257" marR="4225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36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63688" y="692696"/>
            <a:ext cx="6589437" cy="5040560"/>
          </a:xfrm>
        </p:spPr>
        <p:txBody>
          <a:bodyPr>
            <a:normAutofit/>
          </a:bodyPr>
          <a:lstStyle/>
          <a:p>
            <a:pPr algn="ctr">
              <a:lnSpc>
                <a:spcPct val="300000"/>
              </a:lnSpc>
            </a:pPr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Faktör Analizi Sonuçları</a:t>
            </a:r>
            <a: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70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4455321"/>
              </p:ext>
            </p:extLst>
          </p:nvPr>
        </p:nvGraphicFramePr>
        <p:xfrm>
          <a:off x="1331640" y="188634"/>
          <a:ext cx="7632847" cy="66494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13213"/>
                <a:gridCol w="1184792"/>
                <a:gridCol w="523291"/>
                <a:gridCol w="709439"/>
                <a:gridCol w="802112"/>
              </a:tblGrid>
              <a:tr h="47670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500" dirty="0">
                          <a:effectLst/>
                        </a:rPr>
                        <a:t> </a:t>
                      </a:r>
                      <a:endParaRPr lang="tr-TR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Faktör Yükleri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Alpha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err="1">
                          <a:effectLst/>
                        </a:rPr>
                        <a:t>Özdeğer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Açıklanan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err="1">
                          <a:effectLst/>
                        </a:rPr>
                        <a:t>Varyans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2486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                                   Bağlılık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0,852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5,727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51,512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1540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Sürekli o markayı kullanmaya başlarım.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0,811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Sosyal sorumluluk kampanyası yürüttüğü için bağımlılığım daha yüksektir.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0,808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Sosyal sorumluluk kampanyası yürüttüğü için çevremdeki kişilere tavsiye ederim.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0,638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İşletmenin yürüttüğü sosyal sorumluluk kampanyaları müşteri bağlılığı yaratır.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0,485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2486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                              Markaya </a:t>
                      </a:r>
                      <a:r>
                        <a:rPr lang="tr-TR" sz="1000" dirty="0">
                          <a:effectLst/>
                        </a:rPr>
                        <a:t>Karşı Tutum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0,846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3,481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9,874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559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Marka hakkında olumsuz bir duygu veya düşüncem olsa da olumlu düşünmeye başlarım.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0,822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Markanın bir sivil toplum örgütüyle kampanyayı yürütmesini doğru bulurum.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0,788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559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Marka hakkında olumlu veya olumsuz bir düşüncem yokken olumlu düşünmeye başlarım.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0,673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1540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İtibarlı bir marka olduğunu düşünürüm.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0,63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Aynı kategorideki markalar arasında o ürünün daha başarılı olduğunu düşünürüm.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0,553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2486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                                İşletme </a:t>
                      </a:r>
                      <a:r>
                        <a:rPr lang="tr-TR" sz="1000" dirty="0">
                          <a:effectLst/>
                        </a:rPr>
                        <a:t>Davranışı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0,828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2,838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5,588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İşletme sosyal kampanyaları istismar etmekten ziyade desteklemektedirler.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0,814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163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İşletme sosyal kampanyalara karşı sorumlu bir şekilde hareket etmektedir.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0,798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2486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                               Müşteri </a:t>
                      </a:r>
                      <a:r>
                        <a:rPr lang="tr-TR" sz="1000" dirty="0">
                          <a:effectLst/>
                        </a:rPr>
                        <a:t>Niyeti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0,839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1,735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4,902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248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Sosyal kampanyalar ürünleri satın almamda beni daha istekli yapar.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0,787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478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İşletmenin sosyal kampanyalar aracılığıyla yapılan pazarlama faaliyetleri gördükten sonra sosyal kampanyaları desteklemek için daha istekli olurum.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0,714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248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                       Sosyal </a:t>
                      </a:r>
                      <a:r>
                        <a:rPr lang="tr-TR" sz="1000" dirty="0">
                          <a:effectLst/>
                        </a:rPr>
                        <a:t>Sorumluluğa Karşı Tutumu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 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0,755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1,642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4,280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3730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Sosyal kampanyalar aracılığıyla yapılan pazarlama faaliyetleri işletmenin gelirini arttırması için iyi bir yoldur.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0,701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 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  <a:tr h="4973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İşletme para kaynağını arttırıcı sosyal kampanyalar aracılığıyla yapılan pazarlama faaliyetlerini kullanarak sosyal kampanyalar karşı sorumluluklarını yerine getirmektedir.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0,593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 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70" marR="1907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4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Hipotezlerin Test Edilmesi</a:t>
            </a:r>
            <a:endParaRPr lang="tr-TR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/>
              <a:t>Araştırmanın bağımsız değişkenleri ile bağımlı değişken arasındaki ilişkiyi ölçmek ve hipotezleri test etmek için çoklu regresyon analizi kullanılmıştır. </a:t>
            </a:r>
          </a:p>
        </p:txBody>
      </p:sp>
    </p:spTree>
    <p:extLst>
      <p:ext uri="{BB962C8B-B14F-4D97-AF65-F5344CB8AC3E}">
        <p14:creationId xmlns:p14="http://schemas.microsoft.com/office/powerpoint/2010/main" val="422166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Regresyon Analizi Sonuçları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179302"/>
              </p:ext>
            </p:extLst>
          </p:nvPr>
        </p:nvGraphicFramePr>
        <p:xfrm>
          <a:off x="755577" y="1340769"/>
          <a:ext cx="8064895" cy="48245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0002"/>
                <a:gridCol w="2242628"/>
                <a:gridCol w="1282503"/>
                <a:gridCol w="925862"/>
                <a:gridCol w="1479511"/>
                <a:gridCol w="671231"/>
                <a:gridCol w="703158"/>
              </a:tblGrid>
              <a:tr h="10465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Model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Standardize edilmemiş katsayı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Standartlaştırılmış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Katsayı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6918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Standart hata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Beta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368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Sabit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0,29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0,125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2,316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0,021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6918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Markaya Karşı Tutum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0,584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0,05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0,579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11,591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0,001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368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İşletme Davranışı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0,02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0,043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0,023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0,459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0,646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3368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Müşteri Niyeti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0,144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0,042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0,177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3,455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0,001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6918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Sosyal Sorumluluğa Karşı Tutumu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0,172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0,043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0,278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1,679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0,024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6918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R=0,778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tr-TR" sz="1200" baseline="30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=0,605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Düz.R</a:t>
                      </a:r>
                      <a:r>
                        <a:rPr lang="tr-TR" sz="1200" baseline="30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=0,600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F=132,708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p=0,000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tr-T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755576" y="6237312"/>
            <a:ext cx="267252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Bağımlı değişken: Bağlılık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3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906069"/>
              </p:ext>
            </p:extLst>
          </p:nvPr>
        </p:nvGraphicFramePr>
        <p:xfrm>
          <a:off x="539552" y="1484784"/>
          <a:ext cx="8291041" cy="424847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61810"/>
                <a:gridCol w="6979186"/>
                <a:gridCol w="750045"/>
              </a:tblGrid>
              <a:tr h="35585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Hipotezler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088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tr-TR" sz="1600" b="1" baseline="-25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tr-TR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Markaya karşı tutum bağlılık üzerinde olumlu bir etkiye sahiptir.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+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</a:tr>
              <a:tr h="9869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tr-TR" sz="16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İşletme davranışı bağlılık üzerinde olumlu bir etkiye sahiptir.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-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</a:tr>
              <a:tr h="8193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tr-TR" sz="16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Müşteri niyeti bağlılık üzerinde olumlu bir etkiye sahiptir.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+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</a:tr>
              <a:tr h="9974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tr-TR" sz="1600" b="1" baseline="-25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Sosyal sorumluluğa karşı tutum bağlılık</a:t>
                      </a:r>
                      <a:r>
                        <a:rPr lang="tr-TR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üzerinde olumlu bir etkiye sahiptir.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+</a:t>
                      </a:r>
                      <a:endParaRPr lang="tr-TR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338" marR="33338" marT="0" marB="0" anchor="b"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1691680" y="808452"/>
            <a:ext cx="58217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Hipotezlerin Testlerine İlişkin Özet Değerlendirme</a:t>
            </a:r>
            <a:endParaRPr lang="tr-TR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18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79" cy="44264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kapsamında elde edilen veriler sonucunda; markaya karşı tutumun bağlılığa olumlu yönde etkisi olduğu sonucuna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varılmıştır.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sonuç literatürde (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Klein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Dawar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2004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(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Göksu 2006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(Akbaş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2010)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(İncesu, 2011)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’de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yaptığı çalışma sonucuyla benzer şekilde marka bağlılığına olumlu yönde katkı sağladığı görülmektedir. </a:t>
            </a:r>
            <a:endParaRPr lang="tr-TR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kapsamında işletme davranışı faktörünün bağlılığa olumlu yönde bir etkisinin olmadığı sonucuna </a:t>
            </a:r>
            <a:r>
              <a:rPr lang="tr-T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varılmıştır.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Onaran ve arkadaşlarının 2013’ de </a:t>
            </a:r>
            <a:r>
              <a:rPr lang="tr-TR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aldıkları çalışmasında, tüketiciler işletmelerin sosyal sorumluluk kampanyalarına destek amacının imaj yükseltme ve müşteri kazanma olarak gördükleri sonucuna varılmıştır.</a:t>
            </a:r>
            <a:endParaRPr lang="tr-TR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7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7" y="1196752"/>
            <a:ext cx="7418784" cy="471447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kapsamında müşteri niyetinin bağlılığa olumlu yönde etkisi olduğu sonucuna varılmıştır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Moosmayer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Fuljahn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(2010)’da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yaptığı çalışma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sonucuna benzer şeklide sosyal sorumluluğa karşı olumlu yönde etkisi olduğu görülmektedir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kapsamında sosyal sorumluluğa karşı tutumun bağlılığa olumlu yönde etkisi olduğu sonucuna varılmıştır. Bu sonuç (Yılmaztürk, 2011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)’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(Akdemir, 2008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Özgüven, 2010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Ferreira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vd., 2010)’da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yaptıkları çalışmalara benzer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 olumlu yönde katkı sağladığı görülmektedir. </a:t>
            </a: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44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5" y="1772816"/>
            <a:ext cx="7418785" cy="37776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Yapılacak diğer çalışmalarda araştırma modeline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 algılarının </a:t>
            </a:r>
            <a:r>
              <a:rPr lang="tr-TR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farklı boyutları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eklenerek araştırma geliştirilebilir.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kapsamında elde edilen sonuçlara göre sosyal sorumlu bir şekilde davranan işletmeler yapacakları faaliyetler ve sosyal sorumluluk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faaliyetleriyle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ilgili alacakları kararlarda bu analizlerden elde edilen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sonuçlar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dikkate alınabilir.</a:t>
            </a: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78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2492896"/>
            <a:ext cx="6591985" cy="3418326"/>
          </a:xfrm>
        </p:spPr>
        <p:txBody>
          <a:bodyPr>
            <a:normAutofit/>
          </a:bodyPr>
          <a:lstStyle/>
          <a:p>
            <a:r>
              <a:rPr lang="tr-T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9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63688" y="404664"/>
            <a:ext cx="4392488" cy="1202485"/>
          </a:xfrm>
        </p:spPr>
        <p:txBody>
          <a:bodyPr>
            <a:noAutofit/>
          </a:bodyPr>
          <a:lstStyle/>
          <a:p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İÇERİK</a:t>
            </a:r>
            <a:r>
              <a:rPr lang="tr-TR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23728" y="2204864"/>
            <a:ext cx="5197192" cy="2160240"/>
          </a:xfrm>
        </p:spPr>
        <p:txBody>
          <a:bodyPr>
            <a:noAutofit/>
          </a:bodyPr>
          <a:lstStyle/>
          <a:p>
            <a:pPr marL="457200" indent="-457200">
              <a:buClr>
                <a:srgbClr val="FF3300"/>
              </a:buClr>
              <a:buFont typeface="+mj-lt"/>
              <a:buAutoNum type="arabicPeriod"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Amacı</a:t>
            </a:r>
          </a:p>
          <a:p>
            <a:pPr marL="457200" indent="-457200">
              <a:buClr>
                <a:srgbClr val="FF3300"/>
              </a:buClr>
              <a:buFont typeface="+mj-lt"/>
              <a:buAutoNum type="arabicPeriod"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Kavramsal Çerçeve</a:t>
            </a:r>
          </a:p>
          <a:p>
            <a:pPr marL="457200" indent="-457200">
              <a:buClr>
                <a:srgbClr val="FF3300"/>
              </a:buClr>
              <a:buFont typeface="+mj-lt"/>
              <a:buAutoNum type="arabicPeriod"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Metodolojisi</a:t>
            </a:r>
          </a:p>
          <a:p>
            <a:pPr marL="457200" indent="-457200">
              <a:buClr>
                <a:srgbClr val="FF3300"/>
              </a:buClr>
              <a:buFont typeface="+mj-lt"/>
              <a:buAutoNum type="arabicPeriod"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Verilerin Analizi ve Bulgular</a:t>
            </a:r>
          </a:p>
          <a:p>
            <a:pPr marL="457200" indent="-457200">
              <a:buClr>
                <a:srgbClr val="FF3300"/>
              </a:buClr>
              <a:buFont typeface="+mj-lt"/>
              <a:buAutoNum type="arabicPeriod"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 ve Öneriler</a:t>
            </a:r>
            <a:endParaRPr lang="tr-T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95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Amacı</a:t>
            </a:r>
            <a:endParaRPr lang="tr-TR" sz="3200" b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9" y="1628800"/>
            <a:ext cx="7490792" cy="42824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Clr>
                <a:srgbClr val="C00000"/>
              </a:buClr>
            </a:pPr>
            <a:r>
              <a:rPr lang="tr-TR" sz="21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 çevresel ve toplumsal olayların çözümünde rol alarak işletmelerin hedeflerine ve hedef kitlesine ulaşmalarında kullanılan bir araçtır. </a:t>
            </a:r>
          </a:p>
          <a:p>
            <a:pPr algn="just">
              <a:lnSpc>
                <a:spcPct val="150000"/>
              </a:lnSpc>
              <a:buClr>
                <a:srgbClr val="C00000"/>
              </a:buClr>
            </a:pPr>
            <a:r>
              <a:rPr lang="tr-TR" sz="21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1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raştırmamızın </a:t>
            </a:r>
            <a:r>
              <a:rPr lang="tr-TR" sz="21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amacı </a:t>
            </a:r>
            <a:r>
              <a:rPr lang="tr-TR" sz="21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 sürdürdüğü sosyal sorumluluk kampanyalarıyla değişen müşteri algılarının bağlılığa etkisini ölçmektir. </a:t>
            </a:r>
            <a:endParaRPr lang="tr-TR" sz="21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0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050871" y="750095"/>
            <a:ext cx="6401449" cy="878705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2"/>
          </p:nvPr>
        </p:nvSpPr>
        <p:spPr>
          <a:xfrm>
            <a:off x="1026920" y="2060848"/>
            <a:ext cx="7387764" cy="378715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kampanyaları, </a:t>
            </a:r>
            <a:r>
              <a:rPr lang="tr-TR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topluma ve çevreye faydalı olabilecek şekilde tasarlanan uygulanan ve kontrol edilen faaliyetler bütünüdür. </a:t>
            </a:r>
          </a:p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kampanyaları, </a:t>
            </a:r>
            <a:r>
              <a:rPr lang="tr-TR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sosyal nedenden dolayı oluşturulan bir faaliyeti ve sorumlulukları desteklemek yerine getirmek amacıyla işletme tarafından </a:t>
            </a:r>
            <a:r>
              <a:rPr lang="tr-TR" sz="200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üstlenilen faaliyetlerdir. </a:t>
            </a:r>
            <a:endParaRPr lang="tr-TR" sz="2000" dirty="0" smtClean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tr-TR" sz="2000" dirty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4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28882" y="910773"/>
            <a:ext cx="6755486" cy="1452168"/>
          </a:xfrm>
        </p:spPr>
        <p:txBody>
          <a:bodyPr>
            <a:no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Kampanyalarına Karşı Tüketici Algısı ve Bağlılık</a:t>
            </a:r>
            <a:b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414828" y="2060848"/>
            <a:ext cx="6901588" cy="439248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Algı </a:t>
            </a:r>
            <a:r>
              <a:rPr lang="tr-TR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kişilerin</a:t>
            </a:r>
            <a:r>
              <a:rPr lang="tr-TR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çevrelerindeki kişileri, nesneleri, hareketleri gözlemesidir.</a:t>
            </a:r>
          </a:p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İşletmelerin destek olduğu sosyal sorumluluk faaliyetleri günümüz tüketicisinin algılarını etkilemektedir.</a:t>
            </a:r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bg1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Bağlılık </a:t>
            </a:r>
            <a:r>
              <a:rPr lang="tr-TR" sz="2000" dirty="0" smtClean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müşterilerin geçmiş deneyimlerine karşı işletme ile ilişkisini sürdürmesi ve satın alma davranışını tekrarlamasıdır. </a:t>
            </a:r>
          </a:p>
        </p:txBody>
      </p:sp>
    </p:spTree>
    <p:extLst>
      <p:ext uri="{BB962C8B-B14F-4D97-AF65-F5344CB8AC3E}">
        <p14:creationId xmlns:p14="http://schemas.microsoft.com/office/powerpoint/2010/main" val="104004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Kapsamı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2060848"/>
            <a:ext cx="7128792" cy="360381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Araştırma,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Türkiye’deki GSM operatörlerini kullanan müşterilerin evreni oluşturduğu araştırmada maliyet ve zaman kısıtlarından dolayı kolayda örnekleme yöntemiyle seçilen 352 kişiden anket yöntemiyle elde edilen veriler analiz edilmiştir. </a:t>
            </a: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18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Veri Toplama Araçları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484784"/>
            <a:ext cx="6984776" cy="53732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>
                <a:srgbClr val="FF3300"/>
              </a:buClr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 faaliyetleri aracılığıyla değişen müşteri algılarının bağlılığa etkisini ölçmek amacı ile verileri elde etmek için anket formu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geliştirilmiştir.</a:t>
            </a:r>
          </a:p>
          <a:p>
            <a:pPr algn="just">
              <a:lnSpc>
                <a:spcPct val="150000"/>
              </a:lnSpc>
              <a:buClr>
                <a:srgbClr val="FF3300"/>
              </a:buClr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algılarını ölçmek için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Moosmayer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Fuljahn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(2010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Hürmeriç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in, (2009)’ da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geliştirdikleri ölçekten yararlanılarak ölçek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geliştirilmiştir.</a:t>
            </a:r>
          </a:p>
          <a:p>
            <a:pPr algn="just">
              <a:lnSpc>
                <a:spcPct val="150000"/>
              </a:lnSpc>
              <a:buClr>
                <a:srgbClr val="FF3300"/>
              </a:buClr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üşteri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bağlılığını ölçmek için Özgüven, 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2010’ da (</a:t>
            </a:r>
            <a:r>
              <a:rPr lang="tr-TR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Oliver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(1993),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Sirdesmuch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Singh ve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Sabol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(2002),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Bloemer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Kasper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(1999), </a:t>
            </a:r>
            <a:r>
              <a:rPr lang="tr-T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Garbarino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Johnson (1999</a:t>
            </a: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’den yararlanarak geliştirip kullandığı ölçekten yararlanılarak ölçek geliştirilmiştir.</a:t>
            </a:r>
          </a:p>
        </p:txBody>
      </p:sp>
    </p:spTree>
    <p:extLst>
      <p:ext uri="{BB962C8B-B14F-4D97-AF65-F5344CB8AC3E}">
        <p14:creationId xmlns:p14="http://schemas.microsoft.com/office/powerpoint/2010/main" val="266691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 Modeli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504" y="1628801"/>
            <a:ext cx="7527896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4916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Hipotezleri</a:t>
            </a:r>
            <a:endParaRPr lang="tr-T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7624" y="1988840"/>
            <a:ext cx="7272808" cy="36038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Markaya karşı tutum bağlılık üzerinde olumlu bir etkiye sahiptir.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İşletme davranışı bağlılık üzerinde olumlu bir etkiye sahiptir.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Müşteri niyeti bağlılık üzerinde olumlu bir etkiye sahiptir.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Sosyal sorumluluğa karşı tutum bağlılık üzerinde olumlu bir etkiye sahiptir.</a:t>
            </a:r>
          </a:p>
          <a:p>
            <a:pPr>
              <a:lnSpc>
                <a:spcPct val="150000"/>
              </a:lnSpc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09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1945</TotalTime>
  <Words>1072</Words>
  <Application>Microsoft Office PowerPoint</Application>
  <PresentationFormat>Ekran Gösterisi (4:3)</PresentationFormat>
  <Paragraphs>308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Duman</vt:lpstr>
      <vt:lpstr>SOSYAL SORUMLULUK KAMPANYALARINA YÖNELİK TÜKETİCİ ALGISININ MÜŞTERİ BAĞILIĞINA ETKİSİ</vt:lpstr>
      <vt:lpstr> İÇERİK </vt:lpstr>
      <vt:lpstr>Araştırmanın Amacı</vt:lpstr>
      <vt:lpstr>Sosyal Sorumluluk Kampanyaları</vt:lpstr>
      <vt:lpstr>Sosyal Sorumluluk Kampanyalarına Karşı Tüketici Algısı ve Bağlılık </vt:lpstr>
      <vt:lpstr>Araştırmanın Kapsamı</vt:lpstr>
      <vt:lpstr>Araştırmanın Veri Toplama Araçları</vt:lpstr>
      <vt:lpstr>Araştırma Modeli</vt:lpstr>
      <vt:lpstr>Araştırmanın Hipotezleri</vt:lpstr>
      <vt:lpstr>Araştırmaya İlişkin Demografik Değişkenler</vt:lpstr>
      <vt:lpstr> Faktör Analizi Sonuçları </vt:lpstr>
      <vt:lpstr>PowerPoint Sunusu</vt:lpstr>
      <vt:lpstr>Hipotezlerin Test Edilmesi</vt:lpstr>
      <vt:lpstr>Regresyon Analizi Sonuçları</vt:lpstr>
      <vt:lpstr>PowerPoint Sunusu</vt:lpstr>
      <vt:lpstr>Sonuç</vt:lpstr>
      <vt:lpstr>PowerPoint Sunusu</vt:lpstr>
      <vt:lpstr>Öneriler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Fatma</cp:lastModifiedBy>
  <cp:revision>82</cp:revision>
  <dcterms:created xsi:type="dcterms:W3CDTF">2015-05-03T11:18:08Z</dcterms:created>
  <dcterms:modified xsi:type="dcterms:W3CDTF">2015-06-11T06:54:09Z</dcterms:modified>
</cp:coreProperties>
</file>