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3" r:id="rId1"/>
  </p:sldMasterIdLst>
  <p:notesMasterIdLst>
    <p:notesMasterId r:id="rId35"/>
  </p:notesMasterIdLst>
  <p:handoutMasterIdLst>
    <p:handoutMasterId r:id="rId36"/>
  </p:handoutMasterIdLst>
  <p:sldIdLst>
    <p:sldId id="303" r:id="rId2"/>
    <p:sldId id="258" r:id="rId3"/>
    <p:sldId id="257" r:id="rId4"/>
    <p:sldId id="259" r:id="rId5"/>
    <p:sldId id="261" r:id="rId6"/>
    <p:sldId id="294" r:id="rId7"/>
    <p:sldId id="262" r:id="rId8"/>
    <p:sldId id="295" r:id="rId9"/>
    <p:sldId id="287" r:id="rId10"/>
    <p:sldId id="269" r:id="rId11"/>
    <p:sldId id="297" r:id="rId12"/>
    <p:sldId id="298" r:id="rId13"/>
    <p:sldId id="299" r:id="rId14"/>
    <p:sldId id="286" r:id="rId15"/>
    <p:sldId id="276" r:id="rId16"/>
    <p:sldId id="281" r:id="rId17"/>
    <p:sldId id="282" r:id="rId18"/>
    <p:sldId id="283" r:id="rId19"/>
    <p:sldId id="284" r:id="rId20"/>
    <p:sldId id="275" r:id="rId21"/>
    <p:sldId id="277" r:id="rId22"/>
    <p:sldId id="288" r:id="rId23"/>
    <p:sldId id="289" r:id="rId24"/>
    <p:sldId id="279" r:id="rId25"/>
    <p:sldId id="280" r:id="rId26"/>
    <p:sldId id="301" r:id="rId27"/>
    <p:sldId id="302" r:id="rId28"/>
    <p:sldId id="290" r:id="rId29"/>
    <p:sldId id="291" r:id="rId30"/>
    <p:sldId id="292" r:id="rId31"/>
    <p:sldId id="293" r:id="rId32"/>
    <p:sldId id="304" r:id="rId33"/>
    <p:sldId id="305"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41" autoAdjust="0"/>
    <p:restoredTop sz="86384" autoAdjust="0"/>
  </p:normalViewPr>
  <p:slideViewPr>
    <p:cSldViewPr snapToGrid="0">
      <p:cViewPr varScale="1">
        <p:scale>
          <a:sx n="61" d="100"/>
          <a:sy n="61" d="100"/>
        </p:scale>
        <p:origin x="898" y="58"/>
      </p:cViewPr>
      <p:guideLst/>
    </p:cSldViewPr>
  </p:slideViewPr>
  <p:outlineViewPr>
    <p:cViewPr>
      <p:scale>
        <a:sx n="33" d="100"/>
        <a:sy n="33" d="100"/>
      </p:scale>
      <p:origin x="0" y="-8016"/>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0F2C4E-C2AF-4FCC-A9D6-777F85050926}" type="datetimeFigureOut">
              <a:rPr lang="tr-TR" smtClean="0"/>
              <a:t>5.10.2016</a:t>
            </a:fld>
            <a:endParaRPr lang="tr-T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tr-TR" smtClean="0"/>
              <a:t>21. Ulusal Pazarlama Kongresi</a:t>
            </a:r>
            <a:endParaRPr lang="tr-T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946CF7-5BF7-4256-820C-9D464B551F0F}" type="slidenum">
              <a:rPr lang="tr-TR" smtClean="0"/>
              <a:t>‹#›</a:t>
            </a:fld>
            <a:endParaRPr lang="tr-TR"/>
          </a:p>
        </p:txBody>
      </p:sp>
    </p:spTree>
    <p:extLst>
      <p:ext uri="{BB962C8B-B14F-4D97-AF65-F5344CB8AC3E}">
        <p14:creationId xmlns:p14="http://schemas.microsoft.com/office/powerpoint/2010/main" val="300285566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F261AE-A388-4561-91FB-EFBE77E6E5C1}" type="datetimeFigureOut">
              <a:rPr lang="tr-TR" smtClean="0"/>
              <a:t>5.10.2016</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tr-TR" smtClean="0"/>
              <a:t>21. Ulusal Pazarlama Kongresi</a:t>
            </a:r>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03A7FB-1948-4E53-944F-0C2EC01B54DF}" type="slidenum">
              <a:rPr lang="tr-TR" smtClean="0"/>
              <a:t>‹#›</a:t>
            </a:fld>
            <a:endParaRPr lang="tr-TR"/>
          </a:p>
        </p:txBody>
      </p:sp>
    </p:spTree>
    <p:extLst>
      <p:ext uri="{BB962C8B-B14F-4D97-AF65-F5344CB8AC3E}">
        <p14:creationId xmlns:p14="http://schemas.microsoft.com/office/powerpoint/2010/main" val="353892861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Bu çalışma, tüketicilerin ürün ve hizmetlerin sahiplenilmesine ilişkin (ortak tüketim anlayışı) niyet ve tutumlarını incelemeyi amaçlamıştır.</a:t>
            </a:r>
          </a:p>
          <a:p>
            <a:pPr algn="just"/>
            <a:r>
              <a:rPr lang="tr-TR" dirty="0" smtClean="0"/>
              <a:t>Türk kültüründe de paylaşmak önemli ve yaygın bir kavram olmakla birlikte genellikle bireyler aile içinde veya akrabalar arasında paylaşımda bulunmayı tercih ederler. Hiç tanınmayan bir kişinin arabasını kullanmak, evinde yatmak, kanepesinde uyumak ve hatta elbiselerini kiralamak yaygın bir yaklaşım olmamakla birlikte, Y kuşağında bu anlayışın hızla değiştiği gözlemlenmektedir. Son zamanlarda ortak tüketimi destektekleyen uygulamalardaki  (aplikasyonlar), web sitelerindeki ve sosyal medya hesaplarındaki artış bu değişimi destekleyen önemli göstergelerdir. </a:t>
            </a:r>
          </a:p>
          <a:p>
            <a:endParaRPr lang="tr-TR" dirty="0"/>
          </a:p>
        </p:txBody>
      </p:sp>
      <p:sp>
        <p:nvSpPr>
          <p:cNvPr id="4" name="Footer Placeholder 3"/>
          <p:cNvSpPr>
            <a:spLocks noGrp="1"/>
          </p:cNvSpPr>
          <p:nvPr>
            <p:ph type="ftr" sz="quarter" idx="10"/>
          </p:nvPr>
        </p:nvSpPr>
        <p:spPr/>
        <p:txBody>
          <a:bodyPr/>
          <a:lstStyle/>
          <a:p>
            <a:r>
              <a:rPr lang="tr-TR" smtClean="0"/>
              <a:t>21. Ulusal Pazarlama Kongresi</a:t>
            </a:r>
            <a:endParaRPr lang="tr-TR"/>
          </a:p>
        </p:txBody>
      </p:sp>
      <p:sp>
        <p:nvSpPr>
          <p:cNvPr id="5" name="Slide Number Placeholder 4"/>
          <p:cNvSpPr>
            <a:spLocks noGrp="1"/>
          </p:cNvSpPr>
          <p:nvPr>
            <p:ph type="sldNum" sz="quarter" idx="11"/>
          </p:nvPr>
        </p:nvSpPr>
        <p:spPr/>
        <p:txBody>
          <a:bodyPr/>
          <a:lstStyle/>
          <a:p>
            <a:fld id="{4E03A7FB-1948-4E53-944F-0C2EC01B54DF}" type="slidenum">
              <a:rPr lang="tr-TR" smtClean="0"/>
              <a:t>2</a:t>
            </a:fld>
            <a:endParaRPr lang="tr-TR"/>
          </a:p>
        </p:txBody>
      </p:sp>
    </p:spTree>
    <p:extLst>
      <p:ext uri="{BB962C8B-B14F-4D97-AF65-F5344CB8AC3E}">
        <p14:creationId xmlns:p14="http://schemas.microsoft.com/office/powerpoint/2010/main" val="2590152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sz="1200" dirty="0" smtClean="0"/>
              <a:t>Ortak tüketim anlayışı niş bir trend olmadığı gibi ekonomiye tepki anlamında ortaya çıkmış bir akım da değildir.</a:t>
            </a:r>
          </a:p>
          <a:p>
            <a:pPr algn="just"/>
            <a:r>
              <a:rPr lang="tr-TR" sz="1200" dirty="0" smtClean="0"/>
              <a:t> Bu anlayış,  firmaların değer önermelerini ve bireylerin ihtiyaçlarını karşılama şekillerini tekrar değerlendirmelerine ve değiştirmelerine neden olabilecek bir sosyoekonomik patlamadır (Bosman ve Rogers, 2010, s.125).</a:t>
            </a:r>
          </a:p>
          <a:p>
            <a:pPr algn="just"/>
            <a:r>
              <a:rPr lang="tr-TR" sz="1200" dirty="0" smtClean="0"/>
              <a:t>Ortak tüketim anlayışının arkasında yatan temel fikir; mal ve hizmetlere erişimin bunların mülkiyetinden daha önemli olmasıdır.</a:t>
            </a:r>
          </a:p>
          <a:p>
            <a:pPr algn="just"/>
            <a:r>
              <a:rPr lang="tr-TR" sz="1200" dirty="0" smtClean="0"/>
              <a:t>Ortak tüketim anlayışı firmalardan tüketicilere (B2C) doğru gerçekleştirilebileceği gibi ortak yaşam tarzlarına dayandırılması ve varlıkların tekrar dağıtılması şeklinde değerlendirildiğinde tüketiciden tüketiciye (C2C) olmak üzere de gerçekleşmektedir. </a:t>
            </a:r>
          </a:p>
          <a:p>
            <a:endParaRPr lang="tr-TR" dirty="0" smtClean="0"/>
          </a:p>
          <a:p>
            <a:endParaRPr lang="tr-TR" dirty="0"/>
          </a:p>
        </p:txBody>
      </p:sp>
      <p:sp>
        <p:nvSpPr>
          <p:cNvPr id="4" name="Footer Placeholder 3"/>
          <p:cNvSpPr>
            <a:spLocks noGrp="1"/>
          </p:cNvSpPr>
          <p:nvPr>
            <p:ph type="ftr" sz="quarter" idx="10"/>
          </p:nvPr>
        </p:nvSpPr>
        <p:spPr/>
        <p:txBody>
          <a:bodyPr/>
          <a:lstStyle/>
          <a:p>
            <a:r>
              <a:rPr lang="tr-TR" smtClean="0"/>
              <a:t>21. Ulusal Pazarlama Kongresi</a:t>
            </a:r>
            <a:endParaRPr lang="tr-TR"/>
          </a:p>
        </p:txBody>
      </p:sp>
      <p:sp>
        <p:nvSpPr>
          <p:cNvPr id="5" name="Slide Number Placeholder 4"/>
          <p:cNvSpPr>
            <a:spLocks noGrp="1"/>
          </p:cNvSpPr>
          <p:nvPr>
            <p:ph type="sldNum" sz="quarter" idx="11"/>
          </p:nvPr>
        </p:nvSpPr>
        <p:spPr/>
        <p:txBody>
          <a:bodyPr/>
          <a:lstStyle/>
          <a:p>
            <a:fld id="{4E03A7FB-1948-4E53-944F-0C2EC01B54DF}" type="slidenum">
              <a:rPr lang="tr-TR" smtClean="0"/>
              <a:t>12</a:t>
            </a:fld>
            <a:endParaRPr lang="tr-TR"/>
          </a:p>
        </p:txBody>
      </p:sp>
    </p:spTree>
    <p:extLst>
      <p:ext uri="{BB962C8B-B14F-4D97-AF65-F5344CB8AC3E}">
        <p14:creationId xmlns:p14="http://schemas.microsoft.com/office/powerpoint/2010/main" val="3280388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Sonuç itibariyle, tarihsel anlamda erişim, daha alt bir tüketim türü olarak değerlendirilirken, son on yıldaki tüketim anlayışının sosyokültürel politikasında değişiklik olduğu gözlemlenmiştir. Çeşitli platformlar aracılığı ile erişim hızla artan ve önem kazanan bir fenomen haline gelmiştir. </a:t>
            </a:r>
          </a:p>
          <a:p>
            <a:endParaRPr lang="tr-TR" dirty="0"/>
          </a:p>
        </p:txBody>
      </p:sp>
      <p:sp>
        <p:nvSpPr>
          <p:cNvPr id="4" name="Footer Placeholder 3"/>
          <p:cNvSpPr>
            <a:spLocks noGrp="1"/>
          </p:cNvSpPr>
          <p:nvPr>
            <p:ph type="ftr" sz="quarter" idx="10"/>
          </p:nvPr>
        </p:nvSpPr>
        <p:spPr/>
        <p:txBody>
          <a:bodyPr/>
          <a:lstStyle/>
          <a:p>
            <a:r>
              <a:rPr lang="tr-TR" smtClean="0"/>
              <a:t>21. Ulusal Pazarlama Kongresi</a:t>
            </a:r>
            <a:endParaRPr lang="tr-TR"/>
          </a:p>
        </p:txBody>
      </p:sp>
      <p:sp>
        <p:nvSpPr>
          <p:cNvPr id="5" name="Slide Number Placeholder 4"/>
          <p:cNvSpPr>
            <a:spLocks noGrp="1"/>
          </p:cNvSpPr>
          <p:nvPr>
            <p:ph type="sldNum" sz="quarter" idx="11"/>
          </p:nvPr>
        </p:nvSpPr>
        <p:spPr/>
        <p:txBody>
          <a:bodyPr/>
          <a:lstStyle/>
          <a:p>
            <a:fld id="{4E03A7FB-1948-4E53-944F-0C2EC01B54DF}" type="slidenum">
              <a:rPr lang="tr-TR" smtClean="0"/>
              <a:t>13</a:t>
            </a:fld>
            <a:endParaRPr lang="tr-TR"/>
          </a:p>
        </p:txBody>
      </p:sp>
    </p:spTree>
    <p:extLst>
      <p:ext uri="{BB962C8B-B14F-4D97-AF65-F5344CB8AC3E}">
        <p14:creationId xmlns:p14="http://schemas.microsoft.com/office/powerpoint/2010/main" val="262206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sz="1200" dirty="0" smtClean="0"/>
              <a:t>Motivasyona ilişkin yapılmış olan diğer çalışmalar da Lindenberg’in yaptığı kavramsallaştırmayı desteklemekte olup motivasyon türlerini  diğer insanların işbirliği ya da  ilişki  derecesine göre sınıflandırmıştır (Lakhani ve  Wolf, 2005, s.28).</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Diğer taraftan, itibar sahibi olmak ve kurallara uygun davranmak doğrudan diğer insanların bu faaliyeti nasıl  değerlendirdiği ile alakalıdır. Bu sebeple bu çalışmada bahsi geçen bu iki motivasyon türü bu çalışmanın modelini oluşturan değişkenler açısından şu şekilde kullanılmaktadır; (a) ekonomik fayda, (b) psikolojik fayda dışsal motivasyon türleri olarak değerlendirilirken, (a) çevresel fayda ve (b) güven içsel motivasyon türü olarak değerlendirilmiştir.</a:t>
            </a:r>
          </a:p>
          <a:p>
            <a:endParaRPr lang="tr-TR" dirty="0" smtClean="0"/>
          </a:p>
          <a:p>
            <a:endParaRPr lang="tr-TR" dirty="0"/>
          </a:p>
        </p:txBody>
      </p:sp>
      <p:sp>
        <p:nvSpPr>
          <p:cNvPr id="4" name="Footer Placeholder 3"/>
          <p:cNvSpPr>
            <a:spLocks noGrp="1"/>
          </p:cNvSpPr>
          <p:nvPr>
            <p:ph type="ftr" sz="quarter" idx="10"/>
          </p:nvPr>
        </p:nvSpPr>
        <p:spPr/>
        <p:txBody>
          <a:bodyPr/>
          <a:lstStyle/>
          <a:p>
            <a:r>
              <a:rPr lang="tr-TR" smtClean="0"/>
              <a:t>21. Ulusal Pazarlama Kongresi</a:t>
            </a:r>
            <a:endParaRPr lang="tr-TR"/>
          </a:p>
        </p:txBody>
      </p:sp>
      <p:sp>
        <p:nvSpPr>
          <p:cNvPr id="5" name="Slide Number Placeholder 4"/>
          <p:cNvSpPr>
            <a:spLocks noGrp="1"/>
          </p:cNvSpPr>
          <p:nvPr>
            <p:ph type="sldNum" sz="quarter" idx="11"/>
          </p:nvPr>
        </p:nvSpPr>
        <p:spPr/>
        <p:txBody>
          <a:bodyPr/>
          <a:lstStyle/>
          <a:p>
            <a:fld id="{4E03A7FB-1948-4E53-944F-0C2EC01B54DF}" type="slidenum">
              <a:rPr lang="tr-TR" smtClean="0"/>
              <a:t>14</a:t>
            </a:fld>
            <a:endParaRPr lang="tr-TR"/>
          </a:p>
        </p:txBody>
      </p:sp>
    </p:spTree>
    <p:extLst>
      <p:ext uri="{BB962C8B-B14F-4D97-AF65-F5344CB8AC3E}">
        <p14:creationId xmlns:p14="http://schemas.microsoft.com/office/powerpoint/2010/main" val="2543465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sz="1200" dirty="0" smtClean="0"/>
              <a:t>Bireylerin ortak tüketime katılmayı tercih etmelerinde ekonomik kaygıları diğer bütün kaygılarından (etik kaygılarda dahil olmak üzere) daha ağır basmaktadır. Ayrıca paylaşmak her zaman daha ucuz bir seçenek yaratırken fiyat kaygısı ön planda olan bireyler için paylaşım önemli bir alternatiftir (Moeller ve Wittkowski, 2010, s.178).  Bu nedenle, ekonomik fayda önemli bir dış motivasyon faktörüdür. </a:t>
            </a:r>
            <a:endParaRPr lang="tr-TR" sz="1200" dirty="0"/>
          </a:p>
        </p:txBody>
      </p:sp>
      <p:sp>
        <p:nvSpPr>
          <p:cNvPr id="4" name="Footer Placeholder 3"/>
          <p:cNvSpPr>
            <a:spLocks noGrp="1"/>
          </p:cNvSpPr>
          <p:nvPr>
            <p:ph type="ftr" sz="quarter" idx="10"/>
          </p:nvPr>
        </p:nvSpPr>
        <p:spPr/>
        <p:txBody>
          <a:bodyPr/>
          <a:lstStyle/>
          <a:p>
            <a:r>
              <a:rPr lang="tr-TR" smtClean="0"/>
              <a:t>21. Ulusal Pazarlama Kongresi</a:t>
            </a:r>
            <a:endParaRPr lang="tr-TR"/>
          </a:p>
        </p:txBody>
      </p:sp>
      <p:sp>
        <p:nvSpPr>
          <p:cNvPr id="5" name="Slide Number Placeholder 4"/>
          <p:cNvSpPr>
            <a:spLocks noGrp="1"/>
          </p:cNvSpPr>
          <p:nvPr>
            <p:ph type="sldNum" sz="quarter" idx="11"/>
          </p:nvPr>
        </p:nvSpPr>
        <p:spPr/>
        <p:txBody>
          <a:bodyPr/>
          <a:lstStyle/>
          <a:p>
            <a:fld id="{4E03A7FB-1948-4E53-944F-0C2EC01B54DF}" type="slidenum">
              <a:rPr lang="tr-TR" smtClean="0"/>
              <a:t>15</a:t>
            </a:fld>
            <a:endParaRPr lang="tr-TR"/>
          </a:p>
        </p:txBody>
      </p:sp>
    </p:spTree>
    <p:extLst>
      <p:ext uri="{BB962C8B-B14F-4D97-AF65-F5344CB8AC3E}">
        <p14:creationId xmlns:p14="http://schemas.microsoft.com/office/powerpoint/2010/main" val="89295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Sosyal ve kültürel açıdan değerlendirildiğinde moda ve tüketimin modern insan üzerinde çok önemli bir etkisi olduğu görülmektedir. </a:t>
            </a:r>
          </a:p>
          <a:p>
            <a:pPr algn="just"/>
            <a:r>
              <a:rPr lang="tr-TR" sz="1200" dirty="0" smtClean="0"/>
              <a:t>Kaliteli olma, lüks, prestij ve üst segment algısı gibi kavramlar ve markalar öne çıkmıştır (Shermach, 1997, s.9). Yani tüketici davranışlarına etki eden  önemli unsurlar arasında sosyal prestij ve statü kazanma arzusu ön plandadır.</a:t>
            </a:r>
          </a:p>
          <a:p>
            <a:pPr algn="just"/>
            <a:r>
              <a:rPr lang="tr-TR" sz="1200" dirty="0" smtClean="0"/>
              <a:t> Markalar belli bir statü sembolü olarak ve gösterişe dayalı bir görsel yaratmak için kullanılmaktadır (O’Cass vd., 2004, s.28). </a:t>
            </a:r>
          </a:p>
          <a:p>
            <a:endParaRPr lang="tr-TR" dirty="0" smtClean="0"/>
          </a:p>
          <a:p>
            <a:endParaRPr lang="tr-TR" dirty="0" smtClean="0"/>
          </a:p>
          <a:p>
            <a:r>
              <a:rPr lang="tr-TR" dirty="0" smtClean="0"/>
              <a:t>Nerede, ne yeneceği, ne giyileceği, evin nasıl ve ne ile dekore edileceği gibi gündelik tüketim kararlarında moda ana unsur haline dönüşmüştür.</a:t>
            </a:r>
            <a:endParaRPr lang="tr-TR" dirty="0"/>
          </a:p>
        </p:txBody>
      </p:sp>
      <p:sp>
        <p:nvSpPr>
          <p:cNvPr id="4" name="Footer Placeholder 3"/>
          <p:cNvSpPr>
            <a:spLocks noGrp="1"/>
          </p:cNvSpPr>
          <p:nvPr>
            <p:ph type="ftr" sz="quarter" idx="10"/>
          </p:nvPr>
        </p:nvSpPr>
        <p:spPr/>
        <p:txBody>
          <a:bodyPr/>
          <a:lstStyle/>
          <a:p>
            <a:r>
              <a:rPr lang="tr-TR" smtClean="0"/>
              <a:t>21. Ulusal Pazarlama Kongresi</a:t>
            </a:r>
            <a:endParaRPr lang="tr-TR"/>
          </a:p>
        </p:txBody>
      </p:sp>
      <p:sp>
        <p:nvSpPr>
          <p:cNvPr id="5" name="Slide Number Placeholder 4"/>
          <p:cNvSpPr>
            <a:spLocks noGrp="1"/>
          </p:cNvSpPr>
          <p:nvPr>
            <p:ph type="sldNum" sz="quarter" idx="11"/>
          </p:nvPr>
        </p:nvSpPr>
        <p:spPr/>
        <p:txBody>
          <a:bodyPr/>
          <a:lstStyle/>
          <a:p>
            <a:fld id="{4E03A7FB-1948-4E53-944F-0C2EC01B54DF}" type="slidenum">
              <a:rPr lang="tr-TR" smtClean="0"/>
              <a:t>16</a:t>
            </a:fld>
            <a:endParaRPr lang="tr-TR"/>
          </a:p>
        </p:txBody>
      </p:sp>
    </p:spTree>
    <p:extLst>
      <p:ext uri="{BB962C8B-B14F-4D97-AF65-F5344CB8AC3E}">
        <p14:creationId xmlns:p14="http://schemas.microsoft.com/office/powerpoint/2010/main" val="1668221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Sürdürülebilirlik, 21. Yüzyıldaki önemli konulardan birisidir. Birçok şirket sürdürülebilirlik faaliyetlerini kamuoyuna duyurmaya çalışırken tüketiciler de süregelen çevresel sorunları giderebilmek, enerji krizlerini önleyebilmek için çözümler aramaktadır. Küresel anlamda tüketim seviyelerinin artması sürdürülebilirliğe olan ihtiyacın daha da büyümesine sebep olmaktadır (Albinsson ve Perera , 2012, s.305)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Oluşturulan eşya havuzları sayesinde tek bir ürünün kullanım sayısı arttığı için paylaşıma dayalı çözümlerin çevreye ilişkin etkileri, paylaşıma dayalı olmayan çözümlere göre, daha olumludur. </a:t>
            </a:r>
          </a:p>
          <a:p>
            <a:endParaRPr lang="tr-TR" dirty="0"/>
          </a:p>
        </p:txBody>
      </p:sp>
      <p:sp>
        <p:nvSpPr>
          <p:cNvPr id="4" name="Footer Placeholder 3"/>
          <p:cNvSpPr>
            <a:spLocks noGrp="1"/>
          </p:cNvSpPr>
          <p:nvPr>
            <p:ph type="ftr" sz="quarter" idx="10"/>
          </p:nvPr>
        </p:nvSpPr>
        <p:spPr/>
        <p:txBody>
          <a:bodyPr/>
          <a:lstStyle/>
          <a:p>
            <a:r>
              <a:rPr lang="tr-TR" smtClean="0"/>
              <a:t>21. Ulusal Pazarlama Kongresi</a:t>
            </a:r>
            <a:endParaRPr lang="tr-TR"/>
          </a:p>
        </p:txBody>
      </p:sp>
      <p:sp>
        <p:nvSpPr>
          <p:cNvPr id="5" name="Slide Number Placeholder 4"/>
          <p:cNvSpPr>
            <a:spLocks noGrp="1"/>
          </p:cNvSpPr>
          <p:nvPr>
            <p:ph type="sldNum" sz="quarter" idx="11"/>
          </p:nvPr>
        </p:nvSpPr>
        <p:spPr/>
        <p:txBody>
          <a:bodyPr/>
          <a:lstStyle/>
          <a:p>
            <a:fld id="{4E03A7FB-1948-4E53-944F-0C2EC01B54DF}" type="slidenum">
              <a:rPr lang="tr-TR" smtClean="0"/>
              <a:t>17</a:t>
            </a:fld>
            <a:endParaRPr lang="tr-TR"/>
          </a:p>
        </p:txBody>
      </p:sp>
    </p:spTree>
    <p:extLst>
      <p:ext uri="{BB962C8B-B14F-4D97-AF65-F5344CB8AC3E}">
        <p14:creationId xmlns:p14="http://schemas.microsoft.com/office/powerpoint/2010/main" val="2265578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Güvenin genel amacı iyi duygular yaratmak, kullanıcının ürünü sağlayan kişi veya kuruma ürünü kullanımı veya sağlanması aşamasında inanmasını sağlamaktır (Mölhmann, 2015, s.197). </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Evinizde yabancı birinin kalması veya arabanızı tanımadığınız birinin kullanması açısından düşünüldüğünde “güven”, paylaşım aşamasındaki en önemli unsurlardan birisidir (Sacks, 2011) ve tüketici davranışları üzerinde önemli bir belirleyici güce sahiptir (Papadopoulou vd., 2001, s.324). </a:t>
            </a:r>
          </a:p>
          <a:p>
            <a:endParaRPr lang="tr-TR" dirty="0" smtClean="0"/>
          </a:p>
          <a:p>
            <a:r>
              <a:rPr lang="tr-TR" sz="1200" dirty="0" smtClean="0"/>
              <a:t>Güven, ortak tüketim tercihinde yer alan en önemli unsurlardan birisidir. (Botsman and Rogers, 2010, s.211; Keymolen, 2013, s.42) ve </a:t>
            </a:r>
            <a:endParaRPr lang="tr-TR" dirty="0"/>
          </a:p>
        </p:txBody>
      </p:sp>
      <p:sp>
        <p:nvSpPr>
          <p:cNvPr id="4" name="Footer Placeholder 3"/>
          <p:cNvSpPr>
            <a:spLocks noGrp="1"/>
          </p:cNvSpPr>
          <p:nvPr>
            <p:ph type="ftr" sz="quarter" idx="10"/>
          </p:nvPr>
        </p:nvSpPr>
        <p:spPr/>
        <p:txBody>
          <a:bodyPr/>
          <a:lstStyle/>
          <a:p>
            <a:r>
              <a:rPr lang="tr-TR" smtClean="0"/>
              <a:t>21. Ulusal Pazarlama Kongresi</a:t>
            </a:r>
            <a:endParaRPr lang="tr-TR"/>
          </a:p>
        </p:txBody>
      </p:sp>
      <p:sp>
        <p:nvSpPr>
          <p:cNvPr id="5" name="Slide Number Placeholder 4"/>
          <p:cNvSpPr>
            <a:spLocks noGrp="1"/>
          </p:cNvSpPr>
          <p:nvPr>
            <p:ph type="sldNum" sz="quarter" idx="11"/>
          </p:nvPr>
        </p:nvSpPr>
        <p:spPr/>
        <p:txBody>
          <a:bodyPr/>
          <a:lstStyle/>
          <a:p>
            <a:fld id="{4E03A7FB-1948-4E53-944F-0C2EC01B54DF}" type="slidenum">
              <a:rPr lang="tr-TR" smtClean="0"/>
              <a:t>18</a:t>
            </a:fld>
            <a:endParaRPr lang="tr-TR"/>
          </a:p>
        </p:txBody>
      </p:sp>
    </p:spTree>
    <p:extLst>
      <p:ext uri="{BB962C8B-B14F-4D97-AF65-F5344CB8AC3E}">
        <p14:creationId xmlns:p14="http://schemas.microsoft.com/office/powerpoint/2010/main" val="1846047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Tutum bireylerin neyi sevip sevmedikleri ile alakalı olup bireylerin niyetlerini belirler. Triandis (1980, s.200)’e göre niyet, bireylerin belli şekillerde davranmalarına ilişkin kendilerine verdikleri talimatlardır.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Bununla birlikte bireylerin niyetleri ortak tüketim anlayışına ilişkin tutumlarını nasıl etkilemektedir? Örneğin çevre bilincine sahip olan bir bireyin ortak tüketime ilişkin olumlu bir niyete sahip olması  gene bu bireyin ortak tüketimde bulunmasını arttıracak tutumlar içerisinde olmasına etki eder mi? Bu soruların cevabına ulaşmak için bu çalışmada ortak tüketime etkisi açısından tutum ve niyet arasındaki ilişki incelenmeye çalışılmıştır. </a:t>
            </a:r>
          </a:p>
          <a:p>
            <a:endParaRPr lang="tr-TR" dirty="0" smtClean="0"/>
          </a:p>
          <a:p>
            <a:r>
              <a:rPr lang="tr-TR" sz="1200" dirty="0" smtClean="0"/>
              <a:t>Tüketici davranışları literatürüne göre, çeşitli malları tüketmek veya kullanımına dahil olma motivasyonu açısından tüketiciler ideolojik ve etik bir fikre sahip olabilmekle birlikte bu isteklerini her zaman tutarlılık göstermemektedir (Bray vd., 2011, s.599). Ancak, </a:t>
            </a:r>
            <a:endParaRPr lang="tr-TR" dirty="0"/>
          </a:p>
        </p:txBody>
      </p:sp>
      <p:sp>
        <p:nvSpPr>
          <p:cNvPr id="4" name="Footer Placeholder 3"/>
          <p:cNvSpPr>
            <a:spLocks noGrp="1"/>
          </p:cNvSpPr>
          <p:nvPr>
            <p:ph type="ftr" sz="quarter" idx="10"/>
          </p:nvPr>
        </p:nvSpPr>
        <p:spPr/>
        <p:txBody>
          <a:bodyPr/>
          <a:lstStyle/>
          <a:p>
            <a:r>
              <a:rPr lang="tr-TR" smtClean="0"/>
              <a:t>21. Ulusal Pazarlama Kongresi</a:t>
            </a:r>
            <a:endParaRPr lang="tr-TR"/>
          </a:p>
        </p:txBody>
      </p:sp>
      <p:sp>
        <p:nvSpPr>
          <p:cNvPr id="5" name="Slide Number Placeholder 4"/>
          <p:cNvSpPr>
            <a:spLocks noGrp="1"/>
          </p:cNvSpPr>
          <p:nvPr>
            <p:ph type="sldNum" sz="quarter" idx="11"/>
          </p:nvPr>
        </p:nvSpPr>
        <p:spPr/>
        <p:txBody>
          <a:bodyPr/>
          <a:lstStyle/>
          <a:p>
            <a:fld id="{4E03A7FB-1948-4E53-944F-0C2EC01B54DF}" type="slidenum">
              <a:rPr lang="tr-TR" smtClean="0"/>
              <a:t>19</a:t>
            </a:fld>
            <a:endParaRPr lang="tr-TR"/>
          </a:p>
        </p:txBody>
      </p:sp>
    </p:spTree>
    <p:extLst>
      <p:ext uri="{BB962C8B-B14F-4D97-AF65-F5344CB8AC3E}">
        <p14:creationId xmlns:p14="http://schemas.microsoft.com/office/powerpoint/2010/main" val="2500455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Footer Placeholder 3"/>
          <p:cNvSpPr>
            <a:spLocks noGrp="1"/>
          </p:cNvSpPr>
          <p:nvPr>
            <p:ph type="ftr" sz="quarter" idx="10"/>
          </p:nvPr>
        </p:nvSpPr>
        <p:spPr/>
        <p:txBody>
          <a:bodyPr/>
          <a:lstStyle/>
          <a:p>
            <a:r>
              <a:rPr lang="tr-TR" smtClean="0"/>
              <a:t>21. Ulusal Pazarlama Kongresi</a:t>
            </a:r>
            <a:endParaRPr lang="tr-TR"/>
          </a:p>
        </p:txBody>
      </p:sp>
      <p:sp>
        <p:nvSpPr>
          <p:cNvPr id="5" name="Slide Number Placeholder 4"/>
          <p:cNvSpPr>
            <a:spLocks noGrp="1"/>
          </p:cNvSpPr>
          <p:nvPr>
            <p:ph type="sldNum" sz="quarter" idx="11"/>
          </p:nvPr>
        </p:nvSpPr>
        <p:spPr/>
        <p:txBody>
          <a:bodyPr/>
          <a:lstStyle/>
          <a:p>
            <a:fld id="{4E03A7FB-1948-4E53-944F-0C2EC01B54DF}" type="slidenum">
              <a:rPr lang="tr-TR" smtClean="0"/>
              <a:t>21</a:t>
            </a:fld>
            <a:endParaRPr lang="tr-TR"/>
          </a:p>
        </p:txBody>
      </p:sp>
    </p:spTree>
    <p:extLst>
      <p:ext uri="{BB962C8B-B14F-4D97-AF65-F5344CB8AC3E}">
        <p14:creationId xmlns:p14="http://schemas.microsoft.com/office/powerpoint/2010/main" val="1397070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smtClean="0">
                <a:solidFill>
                  <a:schemeClr val="tx1"/>
                </a:solidFill>
                <a:effectLst/>
                <a:latin typeface="+mn-lt"/>
                <a:ea typeface="+mn-ea"/>
                <a:cs typeface="+mn-cs"/>
              </a:rPr>
              <a:t>Ölçüm modelinin DFA sonuçlarına göre tüm standardize edilmiş parametre değerleri 0,01 düzeyinde anlamlıdır (Hair vd.,, 2006, s.779). Cronbach alfa katsayısı değerleri ise genel kabul görmüş değerin (0.70) üzerinde gerçekleşmiştir (Kalaycı, 2008,s. 405). Aynı şekilde yapı güvenilirliği değerleri de Hair vd.,’nin (2006, s.779) önerdiği 0,70’lik düzeyin üzerindedir. Bu değerler ölçüm modelinin güvenilirliğini sağladığı konusunda önemli kanıtlar olarak görülmüştür</a:t>
            </a:r>
            <a:endParaRPr lang="tr-TR" dirty="0"/>
          </a:p>
        </p:txBody>
      </p:sp>
      <p:sp>
        <p:nvSpPr>
          <p:cNvPr id="4" name="Footer Placeholder 3"/>
          <p:cNvSpPr>
            <a:spLocks noGrp="1"/>
          </p:cNvSpPr>
          <p:nvPr>
            <p:ph type="ftr" sz="quarter" idx="10"/>
          </p:nvPr>
        </p:nvSpPr>
        <p:spPr/>
        <p:txBody>
          <a:bodyPr/>
          <a:lstStyle/>
          <a:p>
            <a:r>
              <a:rPr lang="tr-TR" smtClean="0"/>
              <a:t>21. Ulusal Pazarlama Kongresi</a:t>
            </a:r>
            <a:endParaRPr lang="tr-TR"/>
          </a:p>
        </p:txBody>
      </p:sp>
      <p:sp>
        <p:nvSpPr>
          <p:cNvPr id="5" name="Slide Number Placeholder 4"/>
          <p:cNvSpPr>
            <a:spLocks noGrp="1"/>
          </p:cNvSpPr>
          <p:nvPr>
            <p:ph type="sldNum" sz="quarter" idx="11"/>
          </p:nvPr>
        </p:nvSpPr>
        <p:spPr/>
        <p:txBody>
          <a:bodyPr/>
          <a:lstStyle/>
          <a:p>
            <a:fld id="{4E03A7FB-1948-4E53-944F-0C2EC01B54DF}" type="slidenum">
              <a:rPr lang="tr-TR" smtClean="0"/>
              <a:t>22</a:t>
            </a:fld>
            <a:endParaRPr lang="tr-TR"/>
          </a:p>
        </p:txBody>
      </p:sp>
    </p:spTree>
    <p:extLst>
      <p:ext uri="{BB962C8B-B14F-4D97-AF65-F5344CB8AC3E}">
        <p14:creationId xmlns:p14="http://schemas.microsoft.com/office/powerpoint/2010/main" val="1402776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4E03A7FB-1948-4E53-944F-0C2EC01B54DF}" type="slidenum">
              <a:rPr lang="tr-TR" smtClean="0"/>
              <a:t>3</a:t>
            </a:fld>
            <a:endParaRPr lang="tr-TR"/>
          </a:p>
        </p:txBody>
      </p:sp>
      <p:sp>
        <p:nvSpPr>
          <p:cNvPr id="5" name="Footer Placeholder 4"/>
          <p:cNvSpPr>
            <a:spLocks noGrp="1"/>
          </p:cNvSpPr>
          <p:nvPr>
            <p:ph type="ftr" sz="quarter" idx="11"/>
          </p:nvPr>
        </p:nvSpPr>
        <p:spPr/>
        <p:txBody>
          <a:bodyPr/>
          <a:lstStyle/>
          <a:p>
            <a:r>
              <a:rPr lang="tr-TR" smtClean="0"/>
              <a:t>21. Ulusal Pazarlama Kongresi</a:t>
            </a:r>
            <a:endParaRPr lang="tr-TR"/>
          </a:p>
        </p:txBody>
      </p:sp>
    </p:spTree>
    <p:extLst>
      <p:ext uri="{BB962C8B-B14F-4D97-AF65-F5344CB8AC3E}">
        <p14:creationId xmlns:p14="http://schemas.microsoft.com/office/powerpoint/2010/main" val="1408183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kern="1200" dirty="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r>
              <a:rPr lang="tr-TR" smtClean="0"/>
              <a:t>21. Ulusal Pazarlama Kongresi</a:t>
            </a:r>
            <a:endParaRPr lang="tr-TR"/>
          </a:p>
        </p:txBody>
      </p:sp>
      <p:sp>
        <p:nvSpPr>
          <p:cNvPr id="5" name="Slide Number Placeholder 4"/>
          <p:cNvSpPr>
            <a:spLocks noGrp="1"/>
          </p:cNvSpPr>
          <p:nvPr>
            <p:ph type="sldNum" sz="quarter" idx="11"/>
          </p:nvPr>
        </p:nvSpPr>
        <p:spPr/>
        <p:txBody>
          <a:bodyPr/>
          <a:lstStyle/>
          <a:p>
            <a:fld id="{4E03A7FB-1948-4E53-944F-0C2EC01B54DF}" type="slidenum">
              <a:rPr lang="tr-TR" smtClean="0"/>
              <a:t>25</a:t>
            </a:fld>
            <a:endParaRPr lang="tr-TR"/>
          </a:p>
        </p:txBody>
      </p:sp>
    </p:spTree>
    <p:extLst>
      <p:ext uri="{BB962C8B-B14F-4D97-AF65-F5344CB8AC3E}">
        <p14:creationId xmlns:p14="http://schemas.microsoft.com/office/powerpoint/2010/main" val="440466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kern="1200" dirty="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r>
              <a:rPr lang="tr-TR" smtClean="0"/>
              <a:t>21. Ulusal Pazarlama Kongresi</a:t>
            </a:r>
            <a:endParaRPr lang="tr-TR"/>
          </a:p>
        </p:txBody>
      </p:sp>
      <p:sp>
        <p:nvSpPr>
          <p:cNvPr id="5" name="Slide Number Placeholder 4"/>
          <p:cNvSpPr>
            <a:spLocks noGrp="1"/>
          </p:cNvSpPr>
          <p:nvPr>
            <p:ph type="sldNum" sz="quarter" idx="11"/>
          </p:nvPr>
        </p:nvSpPr>
        <p:spPr/>
        <p:txBody>
          <a:bodyPr/>
          <a:lstStyle/>
          <a:p>
            <a:fld id="{4E03A7FB-1948-4E53-944F-0C2EC01B54DF}" type="slidenum">
              <a:rPr lang="tr-TR" smtClean="0"/>
              <a:t>26</a:t>
            </a:fld>
            <a:endParaRPr lang="tr-TR"/>
          </a:p>
        </p:txBody>
      </p:sp>
    </p:spTree>
    <p:extLst>
      <p:ext uri="{BB962C8B-B14F-4D97-AF65-F5344CB8AC3E}">
        <p14:creationId xmlns:p14="http://schemas.microsoft.com/office/powerpoint/2010/main" val="447702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sz="1200" kern="1200" dirty="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r>
              <a:rPr lang="tr-TR" smtClean="0"/>
              <a:t>21. Ulusal Pazarlama Kongresi</a:t>
            </a:r>
            <a:endParaRPr lang="tr-TR"/>
          </a:p>
        </p:txBody>
      </p:sp>
      <p:sp>
        <p:nvSpPr>
          <p:cNvPr id="5" name="Slide Number Placeholder 4"/>
          <p:cNvSpPr>
            <a:spLocks noGrp="1"/>
          </p:cNvSpPr>
          <p:nvPr>
            <p:ph type="sldNum" sz="quarter" idx="11"/>
          </p:nvPr>
        </p:nvSpPr>
        <p:spPr/>
        <p:txBody>
          <a:bodyPr/>
          <a:lstStyle/>
          <a:p>
            <a:fld id="{4E03A7FB-1948-4E53-944F-0C2EC01B54DF}" type="slidenum">
              <a:rPr lang="tr-TR" smtClean="0"/>
              <a:t>27</a:t>
            </a:fld>
            <a:endParaRPr lang="tr-TR"/>
          </a:p>
        </p:txBody>
      </p:sp>
    </p:spTree>
    <p:extLst>
      <p:ext uri="{BB962C8B-B14F-4D97-AF65-F5344CB8AC3E}">
        <p14:creationId xmlns:p14="http://schemas.microsoft.com/office/powerpoint/2010/main" val="1282172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Diğer bir ifadeyle 18 – 34 yaş arası katılımcıların çoğunlukta olduğu çalışmada çevresel fayda unsurunun tüketicileri ortak tüketimi tercih etmelerindeki tutum ve niyetlerine etki eden en önemli etken olduğu sonucu bulunmuştur. </a:t>
            </a:r>
          </a:p>
          <a:p>
            <a:endParaRPr lang="tr-TR" dirty="0"/>
          </a:p>
        </p:txBody>
      </p:sp>
      <p:sp>
        <p:nvSpPr>
          <p:cNvPr id="4" name="Footer Placeholder 3"/>
          <p:cNvSpPr>
            <a:spLocks noGrp="1"/>
          </p:cNvSpPr>
          <p:nvPr>
            <p:ph type="ftr" sz="quarter" idx="10"/>
          </p:nvPr>
        </p:nvSpPr>
        <p:spPr/>
        <p:txBody>
          <a:bodyPr/>
          <a:lstStyle/>
          <a:p>
            <a:r>
              <a:rPr lang="tr-TR" smtClean="0"/>
              <a:t>21. Ulusal Pazarlama Kongresi</a:t>
            </a:r>
            <a:endParaRPr lang="tr-TR"/>
          </a:p>
        </p:txBody>
      </p:sp>
      <p:sp>
        <p:nvSpPr>
          <p:cNvPr id="5" name="Slide Number Placeholder 4"/>
          <p:cNvSpPr>
            <a:spLocks noGrp="1"/>
          </p:cNvSpPr>
          <p:nvPr>
            <p:ph type="sldNum" sz="quarter" idx="11"/>
          </p:nvPr>
        </p:nvSpPr>
        <p:spPr/>
        <p:txBody>
          <a:bodyPr/>
          <a:lstStyle/>
          <a:p>
            <a:fld id="{4E03A7FB-1948-4E53-944F-0C2EC01B54DF}" type="slidenum">
              <a:rPr lang="tr-TR" smtClean="0"/>
              <a:t>28</a:t>
            </a:fld>
            <a:endParaRPr lang="tr-TR"/>
          </a:p>
        </p:txBody>
      </p:sp>
    </p:spTree>
    <p:extLst>
      <p:ext uri="{BB962C8B-B14F-4D97-AF65-F5344CB8AC3E}">
        <p14:creationId xmlns:p14="http://schemas.microsoft.com/office/powerpoint/2010/main" val="2082934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sz="1200" dirty="0" smtClean="0"/>
              <a:t>Yapılan çalışma sonucunda ekonomik fayda ve psikolojik faydanın da tüketici üzerinde ortak tüketime ilişkin tutum ve davranışsal niyeti etkilemede etkili olduğu görülmüştür. Fakat beklenenin aksine, bu yeni tüketim olgusuna duyulan güvenin ekonomik, psikolojik ve çevresel fayda beklentilerinin tutum ve davranışlar üzerinde moderatör bir etkisi olmadığı ortaya çıkmıştır. Bunun nedeni, bu akımın oldukça yeni olması ve şu an için öngörülen faydalarının risklerinden yüksek olması olarak düşünülebilir.  </a:t>
            </a:r>
          </a:p>
          <a:p>
            <a:endParaRPr lang="tr-TR" dirty="0" smtClean="0"/>
          </a:p>
          <a:p>
            <a:endParaRPr lang="tr-TR" dirty="0"/>
          </a:p>
        </p:txBody>
      </p:sp>
      <p:sp>
        <p:nvSpPr>
          <p:cNvPr id="4" name="Footer Placeholder 3"/>
          <p:cNvSpPr>
            <a:spLocks noGrp="1"/>
          </p:cNvSpPr>
          <p:nvPr>
            <p:ph type="ftr" sz="quarter" idx="10"/>
          </p:nvPr>
        </p:nvSpPr>
        <p:spPr/>
        <p:txBody>
          <a:bodyPr/>
          <a:lstStyle/>
          <a:p>
            <a:r>
              <a:rPr lang="tr-TR" smtClean="0"/>
              <a:t>21. Ulusal Pazarlama Kongresi</a:t>
            </a:r>
            <a:endParaRPr lang="tr-TR"/>
          </a:p>
        </p:txBody>
      </p:sp>
      <p:sp>
        <p:nvSpPr>
          <p:cNvPr id="5" name="Slide Number Placeholder 4"/>
          <p:cNvSpPr>
            <a:spLocks noGrp="1"/>
          </p:cNvSpPr>
          <p:nvPr>
            <p:ph type="sldNum" sz="quarter" idx="11"/>
          </p:nvPr>
        </p:nvSpPr>
        <p:spPr/>
        <p:txBody>
          <a:bodyPr/>
          <a:lstStyle/>
          <a:p>
            <a:fld id="{4E03A7FB-1948-4E53-944F-0C2EC01B54DF}" type="slidenum">
              <a:rPr lang="tr-TR" smtClean="0"/>
              <a:t>29</a:t>
            </a:fld>
            <a:endParaRPr lang="tr-TR"/>
          </a:p>
        </p:txBody>
      </p:sp>
    </p:spTree>
    <p:extLst>
      <p:ext uri="{BB962C8B-B14F-4D97-AF65-F5344CB8AC3E}">
        <p14:creationId xmlns:p14="http://schemas.microsoft.com/office/powerpoint/2010/main" val="3018586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Birey nesne üzerinde belli bir özgürlüğe sahip olmanın yanı sıra aynı zamanda nesneye karşı sorumluluk sahibidir (Snare, 1972, s.204). </a:t>
            </a:r>
          </a:p>
          <a:p>
            <a:endParaRPr lang="tr-TR" dirty="0"/>
          </a:p>
        </p:txBody>
      </p:sp>
      <p:sp>
        <p:nvSpPr>
          <p:cNvPr id="4" name="Footer Placeholder 3"/>
          <p:cNvSpPr>
            <a:spLocks noGrp="1"/>
          </p:cNvSpPr>
          <p:nvPr>
            <p:ph type="ftr" sz="quarter" idx="10"/>
          </p:nvPr>
        </p:nvSpPr>
        <p:spPr/>
        <p:txBody>
          <a:bodyPr/>
          <a:lstStyle/>
          <a:p>
            <a:r>
              <a:rPr lang="tr-TR" smtClean="0"/>
              <a:t>21. Ulusal Pazarlama Kongresi</a:t>
            </a:r>
            <a:endParaRPr lang="tr-TR"/>
          </a:p>
        </p:txBody>
      </p:sp>
      <p:sp>
        <p:nvSpPr>
          <p:cNvPr id="5" name="Slide Number Placeholder 4"/>
          <p:cNvSpPr>
            <a:spLocks noGrp="1"/>
          </p:cNvSpPr>
          <p:nvPr>
            <p:ph type="sldNum" sz="quarter" idx="11"/>
          </p:nvPr>
        </p:nvSpPr>
        <p:spPr/>
        <p:txBody>
          <a:bodyPr/>
          <a:lstStyle/>
          <a:p>
            <a:fld id="{4E03A7FB-1948-4E53-944F-0C2EC01B54DF}" type="slidenum">
              <a:rPr lang="tr-TR" smtClean="0"/>
              <a:t>4</a:t>
            </a:fld>
            <a:endParaRPr lang="tr-TR"/>
          </a:p>
        </p:txBody>
      </p:sp>
    </p:spTree>
    <p:extLst>
      <p:ext uri="{BB962C8B-B14F-4D97-AF65-F5344CB8AC3E}">
        <p14:creationId xmlns:p14="http://schemas.microsoft.com/office/powerpoint/2010/main" val="239706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Dolayısıyla erişim anlayışına dayanan tüketici nesne ilişkisi mülkiyet kavramından farklıdır.</a:t>
            </a:r>
          </a:p>
          <a:p>
            <a:r>
              <a:rPr lang="tr-TR" sz="1200" dirty="0" smtClean="0"/>
              <a:t> ayrıca nesne - birey arasındaki ve birey - birey arası ilişkilerin doğası ve denetimini anlamak daha zordur.</a:t>
            </a:r>
            <a:endParaRPr lang="tr-TR" dirty="0"/>
          </a:p>
        </p:txBody>
      </p:sp>
      <p:sp>
        <p:nvSpPr>
          <p:cNvPr id="4" name="Footer Placeholder 3"/>
          <p:cNvSpPr>
            <a:spLocks noGrp="1"/>
          </p:cNvSpPr>
          <p:nvPr>
            <p:ph type="ftr" sz="quarter" idx="10"/>
          </p:nvPr>
        </p:nvSpPr>
        <p:spPr/>
        <p:txBody>
          <a:bodyPr/>
          <a:lstStyle/>
          <a:p>
            <a:r>
              <a:rPr lang="tr-TR" smtClean="0"/>
              <a:t>21. Ulusal Pazarlama Kongresi</a:t>
            </a:r>
            <a:endParaRPr lang="tr-TR"/>
          </a:p>
        </p:txBody>
      </p:sp>
      <p:sp>
        <p:nvSpPr>
          <p:cNvPr id="5" name="Slide Number Placeholder 4"/>
          <p:cNvSpPr>
            <a:spLocks noGrp="1"/>
          </p:cNvSpPr>
          <p:nvPr>
            <p:ph type="sldNum" sz="quarter" idx="11"/>
          </p:nvPr>
        </p:nvSpPr>
        <p:spPr/>
        <p:txBody>
          <a:bodyPr/>
          <a:lstStyle/>
          <a:p>
            <a:fld id="{4E03A7FB-1948-4E53-944F-0C2EC01B54DF}" type="slidenum">
              <a:rPr lang="tr-TR" smtClean="0"/>
              <a:t>5</a:t>
            </a:fld>
            <a:endParaRPr lang="tr-TR"/>
          </a:p>
        </p:txBody>
      </p:sp>
    </p:spTree>
    <p:extLst>
      <p:ext uri="{BB962C8B-B14F-4D97-AF65-F5344CB8AC3E}">
        <p14:creationId xmlns:p14="http://schemas.microsoft.com/office/powerpoint/2010/main" val="3193259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Footer Placeholder 3"/>
          <p:cNvSpPr>
            <a:spLocks noGrp="1"/>
          </p:cNvSpPr>
          <p:nvPr>
            <p:ph type="ftr" sz="quarter" idx="10"/>
          </p:nvPr>
        </p:nvSpPr>
        <p:spPr/>
        <p:txBody>
          <a:bodyPr/>
          <a:lstStyle/>
          <a:p>
            <a:r>
              <a:rPr lang="tr-TR" smtClean="0"/>
              <a:t>21. Ulusal Pazarlama Kongresi</a:t>
            </a:r>
            <a:endParaRPr lang="tr-TR"/>
          </a:p>
        </p:txBody>
      </p:sp>
      <p:sp>
        <p:nvSpPr>
          <p:cNvPr id="5" name="Slide Number Placeholder 4"/>
          <p:cNvSpPr>
            <a:spLocks noGrp="1"/>
          </p:cNvSpPr>
          <p:nvPr>
            <p:ph type="sldNum" sz="quarter" idx="11"/>
          </p:nvPr>
        </p:nvSpPr>
        <p:spPr/>
        <p:txBody>
          <a:bodyPr/>
          <a:lstStyle/>
          <a:p>
            <a:fld id="{4E03A7FB-1948-4E53-944F-0C2EC01B54DF}" type="slidenum">
              <a:rPr lang="tr-TR" smtClean="0"/>
              <a:t>6</a:t>
            </a:fld>
            <a:endParaRPr lang="tr-TR"/>
          </a:p>
        </p:txBody>
      </p:sp>
    </p:spTree>
    <p:extLst>
      <p:ext uri="{BB962C8B-B14F-4D97-AF65-F5344CB8AC3E}">
        <p14:creationId xmlns:p14="http://schemas.microsoft.com/office/powerpoint/2010/main" val="3384153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Erişim ve paylaşım, çok benzer kavramdır. Her iki tür tüketimde de mülkiyet devri söz konusu değildir (Belk, 2007, s.132). </a:t>
            </a:r>
          </a:p>
          <a:p>
            <a:endParaRPr lang="tr-TR" dirty="0"/>
          </a:p>
        </p:txBody>
      </p:sp>
      <p:sp>
        <p:nvSpPr>
          <p:cNvPr id="4" name="Footer Placeholder 3"/>
          <p:cNvSpPr>
            <a:spLocks noGrp="1"/>
          </p:cNvSpPr>
          <p:nvPr>
            <p:ph type="ftr" sz="quarter" idx="10"/>
          </p:nvPr>
        </p:nvSpPr>
        <p:spPr/>
        <p:txBody>
          <a:bodyPr/>
          <a:lstStyle/>
          <a:p>
            <a:r>
              <a:rPr lang="tr-TR" smtClean="0"/>
              <a:t>21. Ulusal Pazarlama Kongresi</a:t>
            </a:r>
            <a:endParaRPr lang="tr-TR"/>
          </a:p>
        </p:txBody>
      </p:sp>
      <p:sp>
        <p:nvSpPr>
          <p:cNvPr id="5" name="Slide Number Placeholder 4"/>
          <p:cNvSpPr>
            <a:spLocks noGrp="1"/>
          </p:cNvSpPr>
          <p:nvPr>
            <p:ph type="sldNum" sz="quarter" idx="11"/>
          </p:nvPr>
        </p:nvSpPr>
        <p:spPr/>
        <p:txBody>
          <a:bodyPr/>
          <a:lstStyle/>
          <a:p>
            <a:fld id="{4E03A7FB-1948-4E53-944F-0C2EC01B54DF}" type="slidenum">
              <a:rPr lang="tr-TR" smtClean="0"/>
              <a:t>8</a:t>
            </a:fld>
            <a:endParaRPr lang="tr-TR"/>
          </a:p>
        </p:txBody>
      </p:sp>
    </p:spTree>
    <p:extLst>
      <p:ext uri="{BB962C8B-B14F-4D97-AF65-F5344CB8AC3E}">
        <p14:creationId xmlns:p14="http://schemas.microsoft.com/office/powerpoint/2010/main" val="1138402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Ortak tüketim kavramı 70’li yıllara da ortaya atılmış, yeni olmayan bir kavramdır.  </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Bu faaliyetlere örnek olarak da arkadaşlarla içilen bira, bir ailedeki bireylerin  çamaşırlarının yıkanması için kullanılan çamaşır makinası veya ortak bir araba yolculuğu gösterilmiştir (Albinsson ve Perera, 2012, s.306). </a:t>
            </a:r>
          </a:p>
          <a:p>
            <a:endParaRPr lang="tr-TR" dirty="0" smtClean="0"/>
          </a:p>
          <a:p>
            <a:endParaRPr lang="tr-TR" dirty="0"/>
          </a:p>
        </p:txBody>
      </p:sp>
      <p:sp>
        <p:nvSpPr>
          <p:cNvPr id="4" name="Footer Placeholder 3"/>
          <p:cNvSpPr>
            <a:spLocks noGrp="1"/>
          </p:cNvSpPr>
          <p:nvPr>
            <p:ph type="ftr" sz="quarter" idx="10"/>
          </p:nvPr>
        </p:nvSpPr>
        <p:spPr/>
        <p:txBody>
          <a:bodyPr/>
          <a:lstStyle/>
          <a:p>
            <a:r>
              <a:rPr lang="tr-TR" smtClean="0"/>
              <a:t>21. Ulusal Pazarlama Kongresi</a:t>
            </a:r>
            <a:endParaRPr lang="tr-TR"/>
          </a:p>
        </p:txBody>
      </p:sp>
      <p:sp>
        <p:nvSpPr>
          <p:cNvPr id="5" name="Slide Number Placeholder 4"/>
          <p:cNvSpPr>
            <a:spLocks noGrp="1"/>
          </p:cNvSpPr>
          <p:nvPr>
            <p:ph type="sldNum" sz="quarter" idx="11"/>
          </p:nvPr>
        </p:nvSpPr>
        <p:spPr/>
        <p:txBody>
          <a:bodyPr/>
          <a:lstStyle/>
          <a:p>
            <a:fld id="{4E03A7FB-1948-4E53-944F-0C2EC01B54DF}" type="slidenum">
              <a:rPr lang="tr-TR" smtClean="0"/>
              <a:t>9</a:t>
            </a:fld>
            <a:endParaRPr lang="tr-TR"/>
          </a:p>
        </p:txBody>
      </p:sp>
    </p:spTree>
    <p:extLst>
      <p:ext uri="{BB962C8B-B14F-4D97-AF65-F5344CB8AC3E}">
        <p14:creationId xmlns:p14="http://schemas.microsoft.com/office/powerpoint/2010/main" val="4212544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t>Bugünün ortak tüketim anlayışında bireyler organize sistemler  veya ağlar sayesinde mal, hizmet, beceri, zaman, mekan gibi çeşitli kaynaklarını kiralama, ödünç verme, alıp satma,  ve değiş tokuş yapmak suretiyle ortaklaşa kullanmaktadırlar.</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Bilişim teknolojilerinin kullanımının Web 2.0 devrinde ivme kazanması, kullanıcı tarafından oluşturulan içeriğin artmasına, ayrıca yapılan paylaşımların ve iş birliğinin gelişmesine neden olmuştur (Kaplan ve Haenlein, 2010, s.72). Bireyler arasında gelişen bu ortam, bilginin yaratılması ve tüketilmesi için önemli bir araç haline gelmiştir (Barnes ve Mattson, 2016, s.200). Bireyler arasında ortaya çıkan bu oluşum genelde dosya paylaşımı ile sınırlandırılsa da aslında çevrimiçi kullanıcıların arasındaki ortak faaliyetleri de kapsayan, bireyler arası değiş tokuş gibi çok daha büyük bir fenomendir (Barnes ve Mattson, 2016, s.201). Açık kaynak şeklinde olan yazılım havuzları (Forge ve Github), çevrimiçi kullanıcıların birlikte çalışarak oluşturdukları  ansiklopediler (Wikipedia), çeşitli içerik paylaşım siteleri (Youtube, Instagram, Facebook, Twitter), bireyler arası mikro kredi imkanları sağlayan  siteleri (Kiva), kitle fonlama siteleri (Kickstarter, Gofundme, indiegogo) bu açıklama için örnek olarak gösterilebilir. Netice itibariyle, internette yer alan çeşitli bilişim teknolojisi platformlarının hızla büyümesi ve çeşitlenmesi mal ve hizmet paylaşımının kolaylaşmasını sağlarken aynı zamanda hızlı bir ivme kazanmasına da neden olmaktadır (Kaplan ve Haenlein, 2010,s.62 :  Barnes ve Mattson, 2016, s.201). </a:t>
            </a:r>
          </a:p>
          <a:p>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Footer Placeholder 3"/>
          <p:cNvSpPr>
            <a:spLocks noGrp="1"/>
          </p:cNvSpPr>
          <p:nvPr>
            <p:ph type="ftr" sz="quarter" idx="10"/>
          </p:nvPr>
        </p:nvSpPr>
        <p:spPr/>
        <p:txBody>
          <a:bodyPr/>
          <a:lstStyle/>
          <a:p>
            <a:r>
              <a:rPr lang="tr-TR" smtClean="0"/>
              <a:t>21. Ulusal Pazarlama Kongresi</a:t>
            </a:r>
            <a:endParaRPr lang="tr-TR"/>
          </a:p>
        </p:txBody>
      </p:sp>
      <p:sp>
        <p:nvSpPr>
          <p:cNvPr id="5" name="Slide Number Placeholder 4"/>
          <p:cNvSpPr>
            <a:spLocks noGrp="1"/>
          </p:cNvSpPr>
          <p:nvPr>
            <p:ph type="sldNum" sz="quarter" idx="11"/>
          </p:nvPr>
        </p:nvSpPr>
        <p:spPr/>
        <p:txBody>
          <a:bodyPr/>
          <a:lstStyle/>
          <a:p>
            <a:fld id="{4E03A7FB-1948-4E53-944F-0C2EC01B54DF}" type="slidenum">
              <a:rPr lang="tr-TR" smtClean="0"/>
              <a:t>10</a:t>
            </a:fld>
            <a:endParaRPr lang="tr-TR"/>
          </a:p>
        </p:txBody>
      </p:sp>
    </p:spTree>
    <p:extLst>
      <p:ext uri="{BB962C8B-B14F-4D97-AF65-F5344CB8AC3E}">
        <p14:creationId xmlns:p14="http://schemas.microsoft.com/office/powerpoint/2010/main" val="3708369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sz="1200" dirty="0" smtClean="0"/>
              <a:t> anlayışı bireylere hem kişisel yükleri ve maliyetleri hem de çevresel etkileri azaltılmış bir tür mülkiyet menfaati sağlarken geneleksel anlamdaki satın alma ve mülkiyet anlayışı için de bir alternatif oluşturmaktadır.</a:t>
            </a:r>
          </a:p>
          <a:p>
            <a:pPr algn="just"/>
            <a:r>
              <a:rPr lang="tr-TR" sz="1200" dirty="0" smtClean="0"/>
              <a:t>Bu tüketim anlayışının gelişmesi ile mal mülkiyeti edinme fikri yerini mala erişim anlayışına bırakmıştır </a:t>
            </a:r>
          </a:p>
          <a:p>
            <a:pPr marL="0" marR="0" indent="0" algn="just" defTabSz="914400" rtl="0" eaLnBrk="1" fontAlgn="auto" latinLnBrk="0" hangingPunct="1">
              <a:lnSpc>
                <a:spcPct val="100000"/>
              </a:lnSpc>
              <a:spcBef>
                <a:spcPts val="0"/>
              </a:spcBef>
              <a:spcAft>
                <a:spcPts val="0"/>
              </a:spcAft>
              <a:buClrTx/>
              <a:buSzTx/>
              <a:buFontTx/>
              <a:buNone/>
              <a:tabLst/>
              <a:defRPr/>
            </a:pPr>
            <a:r>
              <a:rPr lang="tr-TR" sz="1200" dirty="0" smtClean="0"/>
              <a:t>geneleksel anlamdaki satın alma ve mülkiyet anlayışı için de bir alternatif oluşturur, </a:t>
            </a:r>
          </a:p>
          <a:p>
            <a:pPr algn="just"/>
            <a:r>
              <a:rPr lang="tr-TR" sz="1200" dirty="0" smtClean="0"/>
              <a:t>Bireyler mal ve hizmetleri satın alıp mülkiyet hakkı edinmek yerine bu mal ve hizmetlerin belirli bir süre için kullanımını elde etmeyi tercih etmektedirler. </a:t>
            </a:r>
          </a:p>
          <a:p>
            <a:pPr algn="just"/>
            <a:r>
              <a:rPr lang="tr-TR" sz="1200" dirty="0" smtClean="0"/>
              <a:t>Dolayısıyla bu tüketim anlayışına göre bireyler var olan kaynakların kullanım süresini düzenlemektedir </a:t>
            </a:r>
            <a:endParaRPr lang="tr-TR" dirty="0"/>
          </a:p>
        </p:txBody>
      </p:sp>
      <p:sp>
        <p:nvSpPr>
          <p:cNvPr id="4" name="Footer Placeholder 3"/>
          <p:cNvSpPr>
            <a:spLocks noGrp="1"/>
          </p:cNvSpPr>
          <p:nvPr>
            <p:ph type="ftr" sz="quarter" idx="10"/>
          </p:nvPr>
        </p:nvSpPr>
        <p:spPr/>
        <p:txBody>
          <a:bodyPr/>
          <a:lstStyle/>
          <a:p>
            <a:r>
              <a:rPr lang="tr-TR" smtClean="0"/>
              <a:t>21. Ulusal Pazarlama Kongresi</a:t>
            </a:r>
            <a:endParaRPr lang="tr-TR"/>
          </a:p>
        </p:txBody>
      </p:sp>
      <p:sp>
        <p:nvSpPr>
          <p:cNvPr id="5" name="Slide Number Placeholder 4"/>
          <p:cNvSpPr>
            <a:spLocks noGrp="1"/>
          </p:cNvSpPr>
          <p:nvPr>
            <p:ph type="sldNum" sz="quarter" idx="11"/>
          </p:nvPr>
        </p:nvSpPr>
        <p:spPr/>
        <p:txBody>
          <a:bodyPr/>
          <a:lstStyle/>
          <a:p>
            <a:fld id="{4E03A7FB-1948-4E53-944F-0C2EC01B54DF}" type="slidenum">
              <a:rPr lang="tr-TR" smtClean="0"/>
              <a:t>11</a:t>
            </a:fld>
            <a:endParaRPr lang="tr-TR"/>
          </a:p>
        </p:txBody>
      </p:sp>
    </p:spTree>
    <p:extLst>
      <p:ext uri="{BB962C8B-B14F-4D97-AF65-F5344CB8AC3E}">
        <p14:creationId xmlns:p14="http://schemas.microsoft.com/office/powerpoint/2010/main" val="3793434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C44CB89-118C-4748-AC62-51E45E3E2629}" type="datetime1">
              <a:rPr lang="tr-TR" smtClean="0"/>
              <a:t>5.10.2016</a:t>
            </a:fld>
            <a:endParaRPr lang="tr-TR"/>
          </a:p>
        </p:txBody>
      </p:sp>
      <p:sp>
        <p:nvSpPr>
          <p:cNvPr id="5" name="Footer Placeholder 4"/>
          <p:cNvSpPr>
            <a:spLocks noGrp="1"/>
          </p:cNvSpPr>
          <p:nvPr>
            <p:ph type="ftr" sz="quarter" idx="11"/>
          </p:nvPr>
        </p:nvSpPr>
        <p:spPr>
          <a:xfrm>
            <a:off x="2416500" y="329307"/>
            <a:ext cx="4973915" cy="309201"/>
          </a:xfrm>
        </p:spPr>
        <p:txBody>
          <a:bodyPr/>
          <a:lstStyle/>
          <a:p>
            <a:r>
              <a:rPr lang="tr-TR" smtClean="0"/>
              <a:t>21. Ulusal Pazarlama Kongresi</a:t>
            </a:r>
            <a:endParaRPr lang="tr-TR"/>
          </a:p>
        </p:txBody>
      </p:sp>
      <p:sp>
        <p:nvSpPr>
          <p:cNvPr id="6" name="Slide Number Placeholder 5"/>
          <p:cNvSpPr>
            <a:spLocks noGrp="1"/>
          </p:cNvSpPr>
          <p:nvPr>
            <p:ph type="sldNum" sz="quarter" idx="12"/>
          </p:nvPr>
        </p:nvSpPr>
        <p:spPr>
          <a:xfrm>
            <a:off x="1437664" y="798973"/>
            <a:ext cx="811019" cy="503578"/>
          </a:xfrm>
        </p:spPr>
        <p:txBody>
          <a:bodyPr/>
          <a:lstStyle/>
          <a:p>
            <a:fld id="{83236139-006F-44BA-B101-A52D83A4E56A}" type="slidenum">
              <a:rPr lang="tr-TR" smtClean="0"/>
              <a:t>‹#›</a:t>
            </a:fld>
            <a:endParaRPr lang="tr-T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93117158"/>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3D9A32-CB72-4EF7-B764-8A799D951CA2}" type="datetime1">
              <a:rPr lang="tr-TR" smtClean="0"/>
              <a:t>5.10.2016</a:t>
            </a:fld>
            <a:endParaRPr lang="tr-TR"/>
          </a:p>
        </p:txBody>
      </p:sp>
      <p:sp>
        <p:nvSpPr>
          <p:cNvPr id="5" name="Footer Placeholder 4"/>
          <p:cNvSpPr>
            <a:spLocks noGrp="1"/>
          </p:cNvSpPr>
          <p:nvPr>
            <p:ph type="ftr" sz="quarter" idx="11"/>
          </p:nvPr>
        </p:nvSpPr>
        <p:spPr/>
        <p:txBody>
          <a:bodyPr/>
          <a:lstStyle/>
          <a:p>
            <a:r>
              <a:rPr lang="tr-TR" smtClean="0"/>
              <a:t>21. Ulusal Pazarlama Kongresi</a:t>
            </a:r>
            <a:endParaRPr lang="tr-TR"/>
          </a:p>
        </p:txBody>
      </p:sp>
      <p:sp>
        <p:nvSpPr>
          <p:cNvPr id="6" name="Slide Number Placeholder 5"/>
          <p:cNvSpPr>
            <a:spLocks noGrp="1"/>
          </p:cNvSpPr>
          <p:nvPr>
            <p:ph type="sldNum" sz="quarter" idx="12"/>
          </p:nvPr>
        </p:nvSpPr>
        <p:spPr/>
        <p:txBody>
          <a:bodyPr/>
          <a:lstStyle/>
          <a:p>
            <a:fld id="{83236139-006F-44BA-B101-A52D83A4E56A}" type="slidenum">
              <a:rPr lang="tr-TR" smtClean="0"/>
              <a:t>‹#›</a:t>
            </a:fld>
            <a:endParaRPr lang="tr-T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27417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87573A-1277-45ED-B9EB-CC798E682136}" type="datetime1">
              <a:rPr lang="tr-TR" smtClean="0"/>
              <a:t>5.10.2016</a:t>
            </a:fld>
            <a:endParaRPr lang="tr-TR"/>
          </a:p>
        </p:txBody>
      </p:sp>
      <p:sp>
        <p:nvSpPr>
          <p:cNvPr id="5" name="Footer Placeholder 4"/>
          <p:cNvSpPr>
            <a:spLocks noGrp="1"/>
          </p:cNvSpPr>
          <p:nvPr>
            <p:ph type="ftr" sz="quarter" idx="11"/>
          </p:nvPr>
        </p:nvSpPr>
        <p:spPr/>
        <p:txBody>
          <a:bodyPr/>
          <a:lstStyle/>
          <a:p>
            <a:r>
              <a:rPr lang="tr-TR" smtClean="0"/>
              <a:t>21. Ulusal Pazarlama Kongresi</a:t>
            </a:r>
            <a:endParaRPr lang="tr-TR"/>
          </a:p>
        </p:txBody>
      </p:sp>
      <p:sp>
        <p:nvSpPr>
          <p:cNvPr id="6" name="Slide Number Placeholder 5"/>
          <p:cNvSpPr>
            <a:spLocks noGrp="1"/>
          </p:cNvSpPr>
          <p:nvPr>
            <p:ph type="sldNum" sz="quarter" idx="12"/>
          </p:nvPr>
        </p:nvSpPr>
        <p:spPr/>
        <p:txBody>
          <a:bodyPr/>
          <a:lstStyle/>
          <a:p>
            <a:fld id="{83236139-006F-44BA-B101-A52D83A4E56A}" type="slidenum">
              <a:rPr lang="tr-TR" smtClean="0"/>
              <a:t>‹#›</a:t>
            </a:fld>
            <a:endParaRPr lang="tr-T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19159594"/>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5411" y="6397598"/>
            <a:ext cx="3500715" cy="309201"/>
          </a:xfrm>
        </p:spPr>
        <p:txBody>
          <a:bodyPr/>
          <a:lstStyle>
            <a:lvl1pPr>
              <a:defRPr sz="1400">
                <a:solidFill>
                  <a:schemeClr val="bg1"/>
                </a:solidFill>
              </a:defRPr>
            </a:lvl1pPr>
          </a:lstStyle>
          <a:p>
            <a:fld id="{16F0CFD5-B67D-4F12-B046-F1B44B61D4BA}" type="datetime1">
              <a:rPr lang="tr-TR" smtClean="0"/>
              <a:t>5.10.2016</a:t>
            </a:fld>
            <a:endParaRPr lang="tr-TR"/>
          </a:p>
        </p:txBody>
      </p:sp>
      <p:sp>
        <p:nvSpPr>
          <p:cNvPr id="5" name="Footer Placeholder 4"/>
          <p:cNvSpPr>
            <a:spLocks noGrp="1"/>
          </p:cNvSpPr>
          <p:nvPr>
            <p:ph type="ftr" sz="quarter" idx="11"/>
          </p:nvPr>
        </p:nvSpPr>
        <p:spPr>
          <a:xfrm>
            <a:off x="111151" y="6397598"/>
            <a:ext cx="5938836" cy="309201"/>
          </a:xfrm>
        </p:spPr>
        <p:txBody>
          <a:bodyPr/>
          <a:lstStyle>
            <a:lvl1pPr>
              <a:defRPr sz="1400">
                <a:solidFill>
                  <a:schemeClr val="bg1"/>
                </a:solidFill>
              </a:defRPr>
            </a:lvl1pPr>
          </a:lstStyle>
          <a:p>
            <a:r>
              <a:rPr lang="tr-TR" smtClean="0"/>
              <a:t>21. Ulusal Pazarlama Kongresi</a:t>
            </a:r>
            <a:endParaRPr lang="tr-TR"/>
          </a:p>
        </p:txBody>
      </p:sp>
      <p:sp>
        <p:nvSpPr>
          <p:cNvPr id="6" name="Slide Number Placeholder 5"/>
          <p:cNvSpPr>
            <a:spLocks noGrp="1"/>
          </p:cNvSpPr>
          <p:nvPr>
            <p:ph type="sldNum" sz="quarter" idx="12"/>
          </p:nvPr>
        </p:nvSpPr>
        <p:spPr>
          <a:xfrm>
            <a:off x="11286606" y="108328"/>
            <a:ext cx="811019" cy="503578"/>
          </a:xfrm>
        </p:spPr>
        <p:txBody>
          <a:bodyPr/>
          <a:lstStyle/>
          <a:p>
            <a:fld id="{83236139-006F-44BA-B101-A52D83A4E56A}" type="slidenum">
              <a:rPr lang="tr-TR" smtClean="0"/>
              <a:t>‹#›</a:t>
            </a:fld>
            <a:endParaRPr lang="tr-T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2767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D102630-121C-4AE7-AEFD-18273465D44E}" type="datetime1">
              <a:rPr lang="tr-TR" smtClean="0"/>
              <a:t>5.10.2016</a:t>
            </a:fld>
            <a:endParaRPr lang="tr-TR"/>
          </a:p>
        </p:txBody>
      </p:sp>
      <p:sp>
        <p:nvSpPr>
          <p:cNvPr id="5" name="Footer Placeholder 4"/>
          <p:cNvSpPr>
            <a:spLocks noGrp="1"/>
          </p:cNvSpPr>
          <p:nvPr>
            <p:ph type="ftr" sz="quarter" idx="11"/>
          </p:nvPr>
        </p:nvSpPr>
        <p:spPr/>
        <p:txBody>
          <a:bodyPr/>
          <a:lstStyle/>
          <a:p>
            <a:r>
              <a:rPr lang="tr-TR" smtClean="0"/>
              <a:t>21. Ulusal Pazarlama Kongresi</a:t>
            </a:r>
            <a:endParaRPr lang="tr-TR"/>
          </a:p>
        </p:txBody>
      </p:sp>
      <p:sp>
        <p:nvSpPr>
          <p:cNvPr id="6" name="Slide Number Placeholder 5"/>
          <p:cNvSpPr>
            <a:spLocks noGrp="1"/>
          </p:cNvSpPr>
          <p:nvPr>
            <p:ph type="sldNum" sz="quarter" idx="12"/>
          </p:nvPr>
        </p:nvSpPr>
        <p:spPr/>
        <p:txBody>
          <a:bodyPr/>
          <a:lstStyle/>
          <a:p>
            <a:fld id="{83236139-006F-44BA-B101-A52D83A4E56A}" type="slidenum">
              <a:rPr lang="tr-TR" smtClean="0"/>
              <a:t>‹#›</a:t>
            </a:fld>
            <a:endParaRPr lang="tr-T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16666954"/>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065031-A1A3-4261-8148-8E38A807685D}" type="datetime1">
              <a:rPr lang="tr-TR" smtClean="0"/>
              <a:t>5.10.2016</a:t>
            </a:fld>
            <a:endParaRPr lang="tr-TR"/>
          </a:p>
        </p:txBody>
      </p:sp>
      <p:sp>
        <p:nvSpPr>
          <p:cNvPr id="6" name="Footer Placeholder 5"/>
          <p:cNvSpPr>
            <a:spLocks noGrp="1"/>
          </p:cNvSpPr>
          <p:nvPr>
            <p:ph type="ftr" sz="quarter" idx="11"/>
          </p:nvPr>
        </p:nvSpPr>
        <p:spPr/>
        <p:txBody>
          <a:bodyPr/>
          <a:lstStyle/>
          <a:p>
            <a:r>
              <a:rPr lang="tr-TR" smtClean="0"/>
              <a:t>21. Ulusal Pazarlama Kongresi</a:t>
            </a:r>
            <a:endParaRPr lang="tr-TR"/>
          </a:p>
        </p:txBody>
      </p:sp>
      <p:sp>
        <p:nvSpPr>
          <p:cNvPr id="7" name="Slide Number Placeholder 6"/>
          <p:cNvSpPr>
            <a:spLocks noGrp="1"/>
          </p:cNvSpPr>
          <p:nvPr>
            <p:ph type="sldNum" sz="quarter" idx="12"/>
          </p:nvPr>
        </p:nvSpPr>
        <p:spPr/>
        <p:txBody>
          <a:bodyPr/>
          <a:lstStyle/>
          <a:p>
            <a:fld id="{83236139-006F-44BA-B101-A52D83A4E56A}" type="slidenum">
              <a:rPr lang="tr-TR" smtClean="0"/>
              <a:t>‹#›</a:t>
            </a:fld>
            <a:endParaRPr lang="tr-T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15440594"/>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6AB0B4-E622-467F-B181-07A8456AB35D}" type="datetime1">
              <a:rPr lang="tr-TR" smtClean="0"/>
              <a:t>5.10.2016</a:t>
            </a:fld>
            <a:endParaRPr lang="tr-TR"/>
          </a:p>
        </p:txBody>
      </p:sp>
      <p:sp>
        <p:nvSpPr>
          <p:cNvPr id="8" name="Footer Placeholder 7"/>
          <p:cNvSpPr>
            <a:spLocks noGrp="1"/>
          </p:cNvSpPr>
          <p:nvPr>
            <p:ph type="ftr" sz="quarter" idx="11"/>
          </p:nvPr>
        </p:nvSpPr>
        <p:spPr/>
        <p:txBody>
          <a:bodyPr/>
          <a:lstStyle/>
          <a:p>
            <a:r>
              <a:rPr lang="tr-TR" smtClean="0"/>
              <a:t>21. Ulusal Pazarlama Kongresi</a:t>
            </a:r>
            <a:endParaRPr lang="tr-TR"/>
          </a:p>
        </p:txBody>
      </p:sp>
      <p:sp>
        <p:nvSpPr>
          <p:cNvPr id="9" name="Slide Number Placeholder 8"/>
          <p:cNvSpPr>
            <a:spLocks noGrp="1"/>
          </p:cNvSpPr>
          <p:nvPr>
            <p:ph type="sldNum" sz="quarter" idx="12"/>
          </p:nvPr>
        </p:nvSpPr>
        <p:spPr/>
        <p:txBody>
          <a:bodyPr/>
          <a:lstStyle/>
          <a:p>
            <a:fld id="{83236139-006F-44BA-B101-A52D83A4E56A}" type="slidenum">
              <a:rPr lang="tr-TR" smtClean="0"/>
              <a:t>‹#›</a:t>
            </a:fld>
            <a:endParaRPr lang="tr-T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99696877"/>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BFBA48C-35DB-41BC-BA64-B7F6561A63F1}" type="datetime1">
              <a:rPr lang="tr-TR" smtClean="0"/>
              <a:t>5.10.2016</a:t>
            </a:fld>
            <a:endParaRPr lang="tr-TR"/>
          </a:p>
        </p:txBody>
      </p:sp>
      <p:sp>
        <p:nvSpPr>
          <p:cNvPr id="4" name="Footer Placeholder 3"/>
          <p:cNvSpPr>
            <a:spLocks noGrp="1"/>
          </p:cNvSpPr>
          <p:nvPr>
            <p:ph type="ftr" sz="quarter" idx="11"/>
          </p:nvPr>
        </p:nvSpPr>
        <p:spPr/>
        <p:txBody>
          <a:bodyPr/>
          <a:lstStyle/>
          <a:p>
            <a:r>
              <a:rPr lang="tr-TR" smtClean="0"/>
              <a:t>21. Ulusal Pazarlama Kongresi</a:t>
            </a:r>
            <a:endParaRPr lang="tr-TR"/>
          </a:p>
        </p:txBody>
      </p:sp>
      <p:sp>
        <p:nvSpPr>
          <p:cNvPr id="5" name="Slide Number Placeholder 4"/>
          <p:cNvSpPr>
            <a:spLocks noGrp="1"/>
          </p:cNvSpPr>
          <p:nvPr>
            <p:ph type="sldNum" sz="quarter" idx="12"/>
          </p:nvPr>
        </p:nvSpPr>
        <p:spPr/>
        <p:txBody>
          <a:bodyPr/>
          <a:lstStyle/>
          <a:p>
            <a:fld id="{83236139-006F-44BA-B101-A52D83A4E56A}" type="slidenum">
              <a:rPr lang="tr-TR" smtClean="0"/>
              <a:t>‹#›</a:t>
            </a:fld>
            <a:endParaRPr lang="tr-T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24006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73406D-EDAD-466E-90E5-9104E4B4BE08}" type="datetime1">
              <a:rPr lang="tr-TR" smtClean="0"/>
              <a:t>5.10.2016</a:t>
            </a:fld>
            <a:endParaRPr lang="tr-TR"/>
          </a:p>
        </p:txBody>
      </p:sp>
      <p:sp>
        <p:nvSpPr>
          <p:cNvPr id="3" name="Footer Placeholder 2"/>
          <p:cNvSpPr>
            <a:spLocks noGrp="1"/>
          </p:cNvSpPr>
          <p:nvPr>
            <p:ph type="ftr" sz="quarter" idx="11"/>
          </p:nvPr>
        </p:nvSpPr>
        <p:spPr/>
        <p:txBody>
          <a:bodyPr/>
          <a:lstStyle/>
          <a:p>
            <a:r>
              <a:rPr lang="tr-TR" smtClean="0"/>
              <a:t>21. Ulusal Pazarlama Kongresi</a:t>
            </a:r>
            <a:endParaRPr lang="tr-TR"/>
          </a:p>
        </p:txBody>
      </p:sp>
      <p:sp>
        <p:nvSpPr>
          <p:cNvPr id="4" name="Slide Number Placeholder 3"/>
          <p:cNvSpPr>
            <a:spLocks noGrp="1"/>
          </p:cNvSpPr>
          <p:nvPr>
            <p:ph type="sldNum" sz="quarter" idx="12"/>
          </p:nvPr>
        </p:nvSpPr>
        <p:spPr/>
        <p:txBody>
          <a:bodyPr/>
          <a:lstStyle/>
          <a:p>
            <a:fld id="{83236139-006F-44BA-B101-A52D83A4E56A}" type="slidenum">
              <a:rPr lang="tr-TR" smtClean="0"/>
              <a:t>‹#›</a:t>
            </a:fld>
            <a:endParaRPr lang="tr-TR"/>
          </a:p>
        </p:txBody>
      </p:sp>
    </p:spTree>
    <p:extLst>
      <p:ext uri="{BB962C8B-B14F-4D97-AF65-F5344CB8AC3E}">
        <p14:creationId xmlns:p14="http://schemas.microsoft.com/office/powerpoint/2010/main" val="4258689929"/>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00A1CF1-B1CD-497F-9913-F60022BE9A2B}" type="datetime1">
              <a:rPr lang="tr-TR" smtClean="0"/>
              <a:t>5.10.2016</a:t>
            </a:fld>
            <a:endParaRPr lang="tr-TR"/>
          </a:p>
        </p:txBody>
      </p:sp>
      <p:sp>
        <p:nvSpPr>
          <p:cNvPr id="6" name="Footer Placeholder 5"/>
          <p:cNvSpPr>
            <a:spLocks noGrp="1"/>
          </p:cNvSpPr>
          <p:nvPr>
            <p:ph type="ftr" sz="quarter" idx="11"/>
          </p:nvPr>
        </p:nvSpPr>
        <p:spPr/>
        <p:txBody>
          <a:bodyPr/>
          <a:lstStyle/>
          <a:p>
            <a:r>
              <a:rPr lang="tr-TR" smtClean="0"/>
              <a:t>21. Ulusal Pazarlama Kongresi</a:t>
            </a:r>
            <a:endParaRPr lang="tr-TR"/>
          </a:p>
        </p:txBody>
      </p:sp>
      <p:sp>
        <p:nvSpPr>
          <p:cNvPr id="7" name="Slide Number Placeholder 6"/>
          <p:cNvSpPr>
            <a:spLocks noGrp="1"/>
          </p:cNvSpPr>
          <p:nvPr>
            <p:ph type="sldNum" sz="quarter" idx="12"/>
          </p:nvPr>
        </p:nvSpPr>
        <p:spPr/>
        <p:txBody>
          <a:bodyPr/>
          <a:lstStyle/>
          <a:p>
            <a:fld id="{83236139-006F-44BA-B101-A52D83A4E56A}" type="slidenum">
              <a:rPr lang="tr-TR" smtClean="0"/>
              <a:t>‹#›</a:t>
            </a:fld>
            <a:endParaRPr lang="tr-T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45708191"/>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86E8219-C2B6-4B94-8FF0-89DA4B2A469F}" type="datetime1">
              <a:rPr lang="tr-TR" smtClean="0"/>
              <a:t>5.10.2016</a:t>
            </a:fld>
            <a:endParaRPr lang="tr-TR"/>
          </a:p>
        </p:txBody>
      </p:sp>
      <p:sp>
        <p:nvSpPr>
          <p:cNvPr id="6" name="Footer Placeholder 5"/>
          <p:cNvSpPr>
            <a:spLocks noGrp="1"/>
          </p:cNvSpPr>
          <p:nvPr>
            <p:ph type="ftr" sz="quarter" idx="11"/>
          </p:nvPr>
        </p:nvSpPr>
        <p:spPr>
          <a:xfrm>
            <a:off x="1447382" y="318640"/>
            <a:ext cx="5541004" cy="320931"/>
          </a:xfrm>
        </p:spPr>
        <p:txBody>
          <a:bodyPr/>
          <a:lstStyle/>
          <a:p>
            <a:r>
              <a:rPr lang="tr-TR" smtClean="0"/>
              <a:t>21. Ulusal Pazarlama Kongresi</a:t>
            </a:r>
            <a:endParaRPr lang="tr-TR"/>
          </a:p>
        </p:txBody>
      </p:sp>
      <p:sp>
        <p:nvSpPr>
          <p:cNvPr id="7" name="Slide Number Placeholder 6"/>
          <p:cNvSpPr>
            <a:spLocks noGrp="1"/>
          </p:cNvSpPr>
          <p:nvPr>
            <p:ph type="sldNum" sz="quarter" idx="12"/>
          </p:nvPr>
        </p:nvSpPr>
        <p:spPr/>
        <p:txBody>
          <a:bodyPr/>
          <a:lstStyle/>
          <a:p>
            <a:fld id="{83236139-006F-44BA-B101-A52D83A4E56A}" type="slidenum">
              <a:rPr lang="tr-TR" smtClean="0"/>
              <a:t>‹#›</a:t>
            </a:fld>
            <a:endParaRPr lang="tr-T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55852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98409E0-7301-4144-BE36-B7970581974E}" type="datetime1">
              <a:rPr lang="tr-TR" smtClean="0"/>
              <a:t>5.10.2016</a:t>
            </a:fld>
            <a:endParaRPr lang="tr-T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tr-TR" smtClean="0"/>
              <a:t>21. Ulusal Pazarlama Kongresi</a:t>
            </a:r>
            <a:endParaRPr lang="tr-T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83236139-006F-44BA-B101-A52D83A4E56A}" type="slidenum">
              <a:rPr lang="tr-TR" smtClean="0"/>
              <a:t>‹#›</a:t>
            </a:fld>
            <a:endParaRPr lang="tr-T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3634087"/>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Lst>
  <p:hf sldNum="0" hdr="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8" y="569824"/>
            <a:ext cx="9603275" cy="1049235"/>
          </a:xfrm>
        </p:spPr>
        <p:txBody>
          <a:bodyPr>
            <a:noAutofit/>
          </a:bodyPr>
          <a:lstStyle/>
          <a:p>
            <a:pPr algn="ctr"/>
            <a:r>
              <a:rPr lang="tr-TR" sz="4000" b="1" dirty="0" smtClean="0">
                <a:latin typeface="Arial" panose="020B0604020202020204" pitchFamily="34" charset="0"/>
                <a:cs typeface="Arial" panose="020B0604020202020204" pitchFamily="34" charset="0"/>
              </a:rPr>
              <a:t>Değişen Tüketici </a:t>
            </a:r>
            <a:r>
              <a:rPr lang="tr-TR" sz="4000" b="1" dirty="0">
                <a:latin typeface="Arial" panose="020B0604020202020204" pitchFamily="34" charset="0"/>
                <a:cs typeface="Arial" panose="020B0604020202020204" pitchFamily="34" charset="0"/>
              </a:rPr>
              <a:t>Kültüründe Yeni Trend: Ortak Tüketim</a:t>
            </a:r>
            <a:endParaRPr lang="tr-TR" sz="4000" dirty="0">
              <a:latin typeface="+mn-lt"/>
            </a:endParaRPr>
          </a:p>
        </p:txBody>
      </p:sp>
      <p:sp>
        <p:nvSpPr>
          <p:cNvPr id="3" name="Content Placeholder 2"/>
          <p:cNvSpPr>
            <a:spLocks noGrp="1"/>
          </p:cNvSpPr>
          <p:nvPr>
            <p:ph idx="1"/>
          </p:nvPr>
        </p:nvSpPr>
        <p:spPr>
          <a:xfrm>
            <a:off x="1451579" y="3344449"/>
            <a:ext cx="9603275" cy="1327759"/>
          </a:xfrm>
        </p:spPr>
        <p:txBody>
          <a:bodyPr>
            <a:noAutofit/>
          </a:bodyPr>
          <a:lstStyle/>
          <a:p>
            <a:pPr marL="0" indent="0" algn="ctr">
              <a:buNone/>
            </a:pPr>
            <a:r>
              <a:rPr lang="tr-TR" sz="2400" dirty="0"/>
              <a:t>Burcu Gümüş </a:t>
            </a:r>
            <a:endParaRPr lang="en-US" sz="2400" dirty="0"/>
          </a:p>
          <a:p>
            <a:pPr marL="0" indent="0" algn="ctr">
              <a:buNone/>
            </a:pPr>
            <a:r>
              <a:rPr lang="en-US" sz="2400" dirty="0"/>
              <a:t>&amp;</a:t>
            </a:r>
          </a:p>
          <a:p>
            <a:pPr marL="0" indent="0" algn="ctr">
              <a:buNone/>
            </a:pPr>
            <a:r>
              <a:rPr lang="tr-TR" sz="2400" dirty="0"/>
              <a:t>Doç.</a:t>
            </a:r>
            <a:r>
              <a:rPr lang="en-US" sz="2400" dirty="0"/>
              <a:t> </a:t>
            </a:r>
            <a:r>
              <a:rPr lang="tr-TR" sz="2400" dirty="0"/>
              <a:t>Dr. E. Eser Gegez</a:t>
            </a:r>
          </a:p>
          <a:p>
            <a:pPr marL="0" indent="0">
              <a:buNone/>
            </a:pPr>
            <a:endParaRPr lang="tr-TR" sz="2400" dirty="0"/>
          </a:p>
        </p:txBody>
      </p:sp>
      <p:sp>
        <p:nvSpPr>
          <p:cNvPr id="4" name="Date Placeholder 3"/>
          <p:cNvSpPr>
            <a:spLocks noGrp="1"/>
          </p:cNvSpPr>
          <p:nvPr>
            <p:ph type="dt" sz="half" idx="10"/>
          </p:nvPr>
        </p:nvSpPr>
        <p:spPr/>
        <p:txBody>
          <a:bodyPr/>
          <a:lstStyle/>
          <a:p>
            <a:fld id="{08AF7720-AE04-490B-93C6-F2C2072010BE}" type="datetime1">
              <a:rPr lang="tr-TR" smtClean="0"/>
              <a:t>5.10.2016</a:t>
            </a:fld>
            <a:endParaRPr lang="tr-TR"/>
          </a:p>
        </p:txBody>
      </p:sp>
      <p:sp>
        <p:nvSpPr>
          <p:cNvPr id="5" name="Footer Placeholder 4"/>
          <p:cNvSpPr>
            <a:spLocks noGrp="1"/>
          </p:cNvSpPr>
          <p:nvPr>
            <p:ph type="ftr" sz="quarter" idx="11"/>
          </p:nvPr>
        </p:nvSpPr>
        <p:spPr/>
        <p:txBody>
          <a:bodyPr/>
          <a:lstStyle/>
          <a:p>
            <a:r>
              <a:rPr lang="tr-TR" dirty="0" smtClean="0"/>
              <a:t>21. Ulusal Pazarlama Kongresi</a:t>
            </a:r>
            <a:endParaRPr lang="tr-TR" dirty="0"/>
          </a:p>
        </p:txBody>
      </p:sp>
    </p:spTree>
    <p:extLst>
      <p:ext uri="{BB962C8B-B14F-4D97-AF65-F5344CB8AC3E}">
        <p14:creationId xmlns:p14="http://schemas.microsoft.com/office/powerpoint/2010/main" val="2844008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latin typeface="Arial" panose="020B0604020202020204" pitchFamily="34" charset="0"/>
                <a:cs typeface="Arial" panose="020B0604020202020204" pitchFamily="34" charset="0"/>
              </a:rPr>
              <a:t>Ortak Tüketim</a:t>
            </a:r>
            <a:endParaRPr lang="tr-TR" dirty="0">
              <a:latin typeface="Arial" panose="020B0604020202020204" pitchFamily="34" charset="0"/>
              <a:cs typeface="Arial" panose="020B0604020202020204" pitchFamily="34" charset="0"/>
            </a:endParaRPr>
          </a:p>
        </p:txBody>
      </p:sp>
      <p:pic>
        <p:nvPicPr>
          <p:cNvPr id="7" name="Content Placeholder 6" descr="Image result for collaborative consumption"/>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2728256" y="1944471"/>
            <a:ext cx="6328062" cy="4055495"/>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ECB52A0A-4A8D-489F-ADCF-F55DB7ABF1F4}" type="datetime1">
              <a:rPr lang="tr-TR" smtClean="0"/>
              <a:t>5.10.2016</a:t>
            </a:fld>
            <a:endParaRPr lang="tr-TR"/>
          </a:p>
        </p:txBody>
      </p:sp>
      <p:sp>
        <p:nvSpPr>
          <p:cNvPr id="5" name="Footer Placeholder 4"/>
          <p:cNvSpPr>
            <a:spLocks noGrp="1"/>
          </p:cNvSpPr>
          <p:nvPr>
            <p:ph type="ftr" sz="quarter" idx="11"/>
          </p:nvPr>
        </p:nvSpPr>
        <p:spPr/>
        <p:txBody>
          <a:bodyPr/>
          <a:lstStyle/>
          <a:p>
            <a:r>
              <a:rPr lang="tr-TR" dirty="0" smtClean="0"/>
              <a:t>21. Ulusal Pazarlama Kongresi</a:t>
            </a:r>
            <a:endParaRPr lang="tr-TR" dirty="0"/>
          </a:p>
        </p:txBody>
      </p:sp>
    </p:spTree>
    <p:extLst>
      <p:ext uri="{BB962C8B-B14F-4D97-AF65-F5344CB8AC3E}">
        <p14:creationId xmlns:p14="http://schemas.microsoft.com/office/powerpoint/2010/main" val="1426599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888357"/>
          </a:xfrm>
        </p:spPr>
        <p:txBody>
          <a:bodyPr/>
          <a:lstStyle/>
          <a:p>
            <a:r>
              <a:rPr lang="tr-TR" b="1" dirty="0" smtClean="0">
                <a:latin typeface="Arial" panose="020B0604020202020204" pitchFamily="34" charset="0"/>
                <a:cs typeface="Arial" panose="020B0604020202020204" pitchFamily="34" charset="0"/>
              </a:rPr>
              <a:t>Ortak Tüketim </a:t>
            </a:r>
            <a:endParaRPr lang="tr-TR" b="1" dirty="0">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a:xfrm>
            <a:off x="8368329" y="6407386"/>
            <a:ext cx="3500715" cy="309201"/>
          </a:xfrm>
        </p:spPr>
        <p:txBody>
          <a:bodyPr/>
          <a:lstStyle/>
          <a:p>
            <a:fld id="{E4E89445-3F53-446E-BBB0-CC650ADABCEF}" type="datetime1">
              <a:rPr lang="tr-TR" sz="1400" smtClean="0">
                <a:solidFill>
                  <a:schemeClr val="bg1"/>
                </a:solidFill>
              </a:rPr>
              <a:t>5.10.2016</a:t>
            </a:fld>
            <a:endParaRPr lang="tr-TR" sz="1400" dirty="0">
              <a:solidFill>
                <a:schemeClr val="bg1"/>
              </a:solidFill>
            </a:endParaRPr>
          </a:p>
        </p:txBody>
      </p:sp>
      <p:sp>
        <p:nvSpPr>
          <p:cNvPr id="4" name="Footer Placeholder 3"/>
          <p:cNvSpPr>
            <a:spLocks noGrp="1"/>
          </p:cNvSpPr>
          <p:nvPr>
            <p:ph type="ftr" sz="quarter" idx="11"/>
          </p:nvPr>
        </p:nvSpPr>
        <p:spPr>
          <a:xfrm>
            <a:off x="123820" y="6407387"/>
            <a:ext cx="5938836" cy="309201"/>
          </a:xfrm>
        </p:spPr>
        <p:txBody>
          <a:bodyPr/>
          <a:lstStyle/>
          <a:p>
            <a:r>
              <a:rPr lang="tr-TR" sz="1400" dirty="0" smtClean="0">
                <a:solidFill>
                  <a:schemeClr val="bg1"/>
                </a:solidFill>
              </a:rPr>
              <a:t>21. Ulusal Pazarlama Kongresi</a:t>
            </a:r>
            <a:endParaRPr lang="tr-TR" sz="1400" dirty="0">
              <a:solidFill>
                <a:schemeClr val="bg1"/>
              </a:solidFill>
            </a:endParaRPr>
          </a:p>
        </p:txBody>
      </p:sp>
      <p:pic>
        <p:nvPicPr>
          <p:cNvPr id="6" name="Picture 5"/>
          <p:cNvPicPr>
            <a:picLocks noChangeAspect="1"/>
          </p:cNvPicPr>
          <p:nvPr/>
        </p:nvPicPr>
        <p:blipFill>
          <a:blip r:embed="rId3"/>
          <a:stretch>
            <a:fillRect/>
          </a:stretch>
        </p:blipFill>
        <p:spPr>
          <a:xfrm>
            <a:off x="755248" y="1574157"/>
            <a:ext cx="10833904" cy="4254074"/>
          </a:xfrm>
          <a:prstGeom prst="rect">
            <a:avLst/>
          </a:prstGeom>
        </p:spPr>
      </p:pic>
    </p:spTree>
    <p:extLst>
      <p:ext uri="{BB962C8B-B14F-4D97-AF65-F5344CB8AC3E}">
        <p14:creationId xmlns:p14="http://schemas.microsoft.com/office/powerpoint/2010/main" val="16019057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772610"/>
          </a:xfrm>
        </p:spPr>
        <p:txBody>
          <a:bodyPr>
            <a:normAutofit/>
          </a:bodyPr>
          <a:lstStyle/>
          <a:p>
            <a:r>
              <a:rPr lang="tr-TR" b="1" dirty="0" smtClean="0">
                <a:latin typeface="Arial" panose="020B0604020202020204" pitchFamily="34" charset="0"/>
                <a:cs typeface="Arial" panose="020B0604020202020204" pitchFamily="34" charset="0"/>
              </a:rPr>
              <a:t>Ortak Tüketim </a:t>
            </a:r>
            <a:endParaRPr lang="tr-TR" b="1" dirty="0">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a:xfrm>
            <a:off x="8468538" y="6332360"/>
            <a:ext cx="3500715" cy="309201"/>
          </a:xfrm>
        </p:spPr>
        <p:txBody>
          <a:bodyPr/>
          <a:lstStyle/>
          <a:p>
            <a:fld id="{D28E9110-4254-4245-8E09-6978D877F53B}" type="datetime1">
              <a:rPr lang="tr-TR" sz="1400" smtClean="0">
                <a:solidFill>
                  <a:schemeClr val="bg1"/>
                </a:solidFill>
              </a:rPr>
              <a:t>5.10.2016</a:t>
            </a:fld>
            <a:endParaRPr lang="tr-TR" sz="1400">
              <a:solidFill>
                <a:schemeClr val="bg1"/>
              </a:solidFill>
            </a:endParaRPr>
          </a:p>
        </p:txBody>
      </p:sp>
      <p:sp>
        <p:nvSpPr>
          <p:cNvPr id="4" name="Footer Placeholder 3"/>
          <p:cNvSpPr>
            <a:spLocks noGrp="1"/>
          </p:cNvSpPr>
          <p:nvPr>
            <p:ph type="ftr" sz="quarter" idx="11"/>
          </p:nvPr>
        </p:nvSpPr>
        <p:spPr>
          <a:xfrm>
            <a:off x="233364" y="6332361"/>
            <a:ext cx="5938836" cy="309201"/>
          </a:xfrm>
        </p:spPr>
        <p:txBody>
          <a:bodyPr/>
          <a:lstStyle/>
          <a:p>
            <a:r>
              <a:rPr lang="tr-TR" sz="1400" dirty="0" smtClean="0">
                <a:solidFill>
                  <a:schemeClr val="bg1"/>
                </a:solidFill>
              </a:rPr>
              <a:t>21. Ulusal Pazarlama Kongresi</a:t>
            </a:r>
            <a:endParaRPr lang="tr-TR" sz="1400" dirty="0">
              <a:solidFill>
                <a:schemeClr val="bg1"/>
              </a:solidFill>
            </a:endParaRPr>
          </a:p>
        </p:txBody>
      </p:sp>
      <p:pic>
        <p:nvPicPr>
          <p:cNvPr id="6" name="Picture 5"/>
          <p:cNvPicPr>
            <a:picLocks noChangeAspect="1"/>
          </p:cNvPicPr>
          <p:nvPr/>
        </p:nvPicPr>
        <p:blipFill>
          <a:blip r:embed="rId3"/>
          <a:stretch>
            <a:fillRect/>
          </a:stretch>
        </p:blipFill>
        <p:spPr>
          <a:xfrm>
            <a:off x="1108368" y="1470936"/>
            <a:ext cx="10438435" cy="4559566"/>
          </a:xfrm>
          <a:prstGeom prst="rect">
            <a:avLst/>
          </a:prstGeom>
        </p:spPr>
      </p:pic>
    </p:spTree>
    <p:extLst>
      <p:ext uri="{BB962C8B-B14F-4D97-AF65-F5344CB8AC3E}">
        <p14:creationId xmlns:p14="http://schemas.microsoft.com/office/powerpoint/2010/main" val="4008114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685800"/>
            <a:ext cx="9612775" cy="1081286"/>
          </a:xfrm>
        </p:spPr>
        <p:txBody>
          <a:bodyPr/>
          <a:lstStyle/>
          <a:p>
            <a:r>
              <a:rPr lang="tr-TR" b="1" dirty="0" smtClean="0">
                <a:latin typeface="Arial" panose="020B0604020202020204" pitchFamily="34" charset="0"/>
                <a:cs typeface="Arial" panose="020B0604020202020204" pitchFamily="34" charset="0"/>
              </a:rPr>
              <a:t>Ortak Tüketim </a:t>
            </a:r>
            <a:endParaRPr lang="tr-TR" b="1" dirty="0">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a:xfrm>
            <a:off x="8418434" y="6354326"/>
            <a:ext cx="3500715" cy="309201"/>
          </a:xfrm>
        </p:spPr>
        <p:txBody>
          <a:bodyPr/>
          <a:lstStyle/>
          <a:p>
            <a:fld id="{C84D52C7-FE87-4690-BDF3-961B05DA6515}" type="datetime1">
              <a:rPr lang="tr-TR" sz="1400" smtClean="0">
                <a:solidFill>
                  <a:schemeClr val="bg1"/>
                </a:solidFill>
              </a:rPr>
              <a:t>5.10.2016</a:t>
            </a:fld>
            <a:endParaRPr lang="tr-TR" sz="1400" dirty="0">
              <a:solidFill>
                <a:schemeClr val="bg1"/>
              </a:solidFill>
            </a:endParaRPr>
          </a:p>
        </p:txBody>
      </p:sp>
      <p:pic>
        <p:nvPicPr>
          <p:cNvPr id="6" name="Picture 5"/>
          <p:cNvPicPr>
            <a:picLocks noChangeAspect="1"/>
          </p:cNvPicPr>
          <p:nvPr/>
        </p:nvPicPr>
        <p:blipFill>
          <a:blip r:embed="rId3"/>
          <a:stretch>
            <a:fillRect/>
          </a:stretch>
        </p:blipFill>
        <p:spPr>
          <a:xfrm>
            <a:off x="1620937" y="2004990"/>
            <a:ext cx="9114098" cy="4290260"/>
          </a:xfrm>
          <a:prstGeom prst="rect">
            <a:avLst/>
          </a:prstGeom>
        </p:spPr>
      </p:pic>
      <p:sp>
        <p:nvSpPr>
          <p:cNvPr id="8" name="Footer Placeholder 3"/>
          <p:cNvSpPr>
            <a:spLocks noGrp="1"/>
          </p:cNvSpPr>
          <p:nvPr>
            <p:ph type="ftr" sz="quarter" idx="11"/>
          </p:nvPr>
        </p:nvSpPr>
        <p:spPr>
          <a:xfrm>
            <a:off x="239150" y="6354326"/>
            <a:ext cx="5938836" cy="309201"/>
          </a:xfrm>
        </p:spPr>
        <p:txBody>
          <a:bodyPr/>
          <a:lstStyle/>
          <a:p>
            <a:r>
              <a:rPr lang="tr-TR" sz="1400" smtClean="0">
                <a:solidFill>
                  <a:schemeClr val="bg1"/>
                </a:solidFill>
              </a:rPr>
              <a:t>21. Ulusal Pazarlama Kongresi</a:t>
            </a:r>
            <a:endParaRPr lang="tr-TR" sz="1400">
              <a:solidFill>
                <a:schemeClr val="bg1"/>
              </a:solidFill>
            </a:endParaRPr>
          </a:p>
        </p:txBody>
      </p:sp>
    </p:spTree>
    <p:extLst>
      <p:ext uri="{BB962C8B-B14F-4D97-AF65-F5344CB8AC3E}">
        <p14:creationId xmlns:p14="http://schemas.microsoft.com/office/powerpoint/2010/main" val="1592931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192" y="897525"/>
            <a:ext cx="11198269" cy="1485900"/>
          </a:xfrm>
        </p:spPr>
        <p:txBody>
          <a:bodyPr>
            <a:normAutofit/>
          </a:bodyPr>
          <a:lstStyle/>
          <a:p>
            <a:r>
              <a:rPr lang="tr-TR" b="1" dirty="0" smtClean="0">
                <a:latin typeface="Arial" panose="020B0604020202020204" pitchFamily="34" charset="0"/>
                <a:cs typeface="Arial" panose="020B0604020202020204" pitchFamily="34" charset="0"/>
              </a:rPr>
              <a:t>     Motivasyon</a:t>
            </a:r>
            <a:endParaRPr lang="tr-T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49387" y="2767598"/>
            <a:ext cx="9601200" cy="3784600"/>
          </a:xfrm>
        </p:spPr>
        <p:txBody>
          <a:bodyPr>
            <a:normAutofit/>
          </a:bodyPr>
          <a:lstStyle/>
          <a:p>
            <a:pPr algn="just"/>
            <a:r>
              <a:rPr lang="tr-TR" sz="2400" dirty="0" smtClean="0"/>
              <a:t>İçsel </a:t>
            </a:r>
            <a:r>
              <a:rPr lang="tr-TR" sz="2400" dirty="0"/>
              <a:t>motivasyon, asli değerler veya belirlenen faaliyet ile ilgili keyfilikle veya bu faaliyetten zevk almak ile </a:t>
            </a:r>
            <a:r>
              <a:rPr lang="tr-TR" sz="2400" dirty="0" smtClean="0"/>
              <a:t>ilgili</a:t>
            </a:r>
            <a:r>
              <a:rPr lang="en-US" sz="2400" dirty="0" smtClean="0"/>
              <a:t>dir.</a:t>
            </a:r>
            <a:r>
              <a:rPr lang="tr-TR" sz="2400" dirty="0" smtClean="0"/>
              <a:t> </a:t>
            </a:r>
          </a:p>
          <a:p>
            <a:pPr marL="0" indent="0" algn="just">
              <a:buNone/>
            </a:pPr>
            <a:endParaRPr lang="tr-TR" sz="2400" dirty="0" smtClean="0"/>
          </a:p>
          <a:p>
            <a:pPr algn="just"/>
            <a:r>
              <a:rPr lang="tr-TR" sz="2400" dirty="0" smtClean="0"/>
              <a:t>Dışsal motivasyon,</a:t>
            </a:r>
            <a:r>
              <a:rPr lang="en-US" sz="2400" dirty="0" smtClean="0"/>
              <a:t> </a:t>
            </a:r>
            <a:r>
              <a:rPr lang="tr-TR" sz="2400" dirty="0" smtClean="0"/>
              <a:t>itibar </a:t>
            </a:r>
            <a:r>
              <a:rPr lang="tr-TR" sz="2400" dirty="0"/>
              <a:t>ve maddi kazanç gibi harici baskılar ile ilgilidir. </a:t>
            </a:r>
            <a:endParaRPr lang="tr-TR" sz="2400" dirty="0" smtClean="0"/>
          </a:p>
          <a:p>
            <a:pPr algn="just"/>
            <a:endParaRPr lang="tr-TR" sz="2400" dirty="0"/>
          </a:p>
          <a:p>
            <a:pPr marL="0" indent="0" algn="just">
              <a:buNone/>
            </a:pPr>
            <a:endParaRPr lang="tr-TR" dirty="0"/>
          </a:p>
        </p:txBody>
      </p:sp>
      <p:sp>
        <p:nvSpPr>
          <p:cNvPr id="4" name="Date Placeholder 3"/>
          <p:cNvSpPr>
            <a:spLocks noGrp="1"/>
          </p:cNvSpPr>
          <p:nvPr>
            <p:ph type="dt" sz="half" idx="10"/>
          </p:nvPr>
        </p:nvSpPr>
        <p:spPr/>
        <p:txBody>
          <a:bodyPr/>
          <a:lstStyle/>
          <a:p>
            <a:fld id="{77E2EC60-E98E-4952-9DEF-DF634CBEDC7A}" type="datetime1">
              <a:rPr lang="tr-TR" smtClean="0"/>
              <a:t>5.10.2016</a:t>
            </a:fld>
            <a:endParaRPr lang="tr-TR"/>
          </a:p>
        </p:txBody>
      </p:sp>
      <p:sp>
        <p:nvSpPr>
          <p:cNvPr id="5" name="Footer Placeholder 4"/>
          <p:cNvSpPr>
            <a:spLocks noGrp="1"/>
          </p:cNvSpPr>
          <p:nvPr>
            <p:ph type="ftr" sz="quarter" idx="11"/>
          </p:nvPr>
        </p:nvSpPr>
        <p:spPr/>
        <p:txBody>
          <a:bodyPr/>
          <a:lstStyle/>
          <a:p>
            <a:r>
              <a:rPr lang="tr-TR" smtClean="0"/>
              <a:t>21. Ulusal Pazarlama Kongresi</a:t>
            </a:r>
            <a:endParaRPr lang="tr-TR"/>
          </a:p>
        </p:txBody>
      </p:sp>
    </p:spTree>
    <p:extLst>
      <p:ext uri="{BB962C8B-B14F-4D97-AF65-F5344CB8AC3E}">
        <p14:creationId xmlns:p14="http://schemas.microsoft.com/office/powerpoint/2010/main" val="3568682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latin typeface="Arial" panose="020B0604020202020204" pitchFamily="34" charset="0"/>
                <a:cs typeface="Arial" panose="020B0604020202020204" pitchFamily="34" charset="0"/>
              </a:rPr>
              <a:t>Ekonomik Fayda</a:t>
            </a:r>
            <a:endParaRPr lang="tr-TR"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gn="just"/>
            <a:r>
              <a:rPr lang="tr-TR" sz="2400" dirty="0" smtClean="0"/>
              <a:t>Bireylerin </a:t>
            </a:r>
            <a:r>
              <a:rPr lang="tr-TR" sz="2400" dirty="0"/>
              <a:t>ortak tüketime katılmayı tercih etmelerinde ekonomik kaygıları diğer bütün kaygılarından </a:t>
            </a:r>
            <a:r>
              <a:rPr lang="tr-TR" sz="2400" dirty="0" smtClean="0"/>
              <a:t>daha </a:t>
            </a:r>
            <a:r>
              <a:rPr lang="tr-TR" sz="2400" dirty="0"/>
              <a:t>ağır basmaktadır. </a:t>
            </a:r>
            <a:endParaRPr lang="tr-TR" sz="2400" dirty="0" smtClean="0"/>
          </a:p>
          <a:p>
            <a:pPr algn="just"/>
            <a:r>
              <a:rPr lang="tr-TR" sz="2400" dirty="0" smtClean="0"/>
              <a:t>Ayrıca </a:t>
            </a:r>
            <a:r>
              <a:rPr lang="tr-TR" sz="2400" dirty="0"/>
              <a:t>paylaşmak her zaman daha ucuz bir seçenek yaratırken fiyat kaygısı ön planda olan bireyler için paylaşım önemli bir alternatiftir </a:t>
            </a:r>
            <a:endParaRPr lang="tr-TR" sz="2400" dirty="0" smtClean="0"/>
          </a:p>
          <a:p>
            <a:pPr algn="just"/>
            <a:r>
              <a:rPr lang="tr-TR" sz="2400" dirty="0" smtClean="0"/>
              <a:t>Bu </a:t>
            </a:r>
            <a:r>
              <a:rPr lang="tr-TR" sz="2400" dirty="0"/>
              <a:t>nedenle, ekonomik fayda önemli bir dış motivasyon faktörüdür. </a:t>
            </a:r>
          </a:p>
          <a:p>
            <a:endParaRPr lang="tr-TR" dirty="0"/>
          </a:p>
        </p:txBody>
      </p:sp>
      <p:sp>
        <p:nvSpPr>
          <p:cNvPr id="4" name="Date Placeholder 3"/>
          <p:cNvSpPr>
            <a:spLocks noGrp="1"/>
          </p:cNvSpPr>
          <p:nvPr>
            <p:ph type="dt" sz="half" idx="10"/>
          </p:nvPr>
        </p:nvSpPr>
        <p:spPr/>
        <p:txBody>
          <a:bodyPr/>
          <a:lstStyle/>
          <a:p>
            <a:fld id="{F2526314-0ED7-4902-A4B3-8D53378CFD74}" type="datetime1">
              <a:rPr lang="tr-TR" smtClean="0"/>
              <a:t>5.10.2016</a:t>
            </a:fld>
            <a:endParaRPr lang="tr-TR"/>
          </a:p>
        </p:txBody>
      </p:sp>
      <p:sp>
        <p:nvSpPr>
          <p:cNvPr id="5" name="Footer Placeholder 4"/>
          <p:cNvSpPr>
            <a:spLocks noGrp="1"/>
          </p:cNvSpPr>
          <p:nvPr>
            <p:ph type="ftr" sz="quarter" idx="11"/>
          </p:nvPr>
        </p:nvSpPr>
        <p:spPr/>
        <p:txBody>
          <a:bodyPr/>
          <a:lstStyle/>
          <a:p>
            <a:r>
              <a:rPr lang="tr-TR" dirty="0" smtClean="0"/>
              <a:t>21. Ulusal Pazarlama Kongresi</a:t>
            </a:r>
            <a:endParaRPr lang="tr-TR" dirty="0"/>
          </a:p>
        </p:txBody>
      </p:sp>
      <p:pic>
        <p:nvPicPr>
          <p:cNvPr id="8" name="Picture 7"/>
          <p:cNvPicPr>
            <a:picLocks noChangeAspect="1"/>
          </p:cNvPicPr>
          <p:nvPr/>
        </p:nvPicPr>
        <p:blipFill>
          <a:blip r:embed="rId3"/>
          <a:stretch>
            <a:fillRect/>
          </a:stretch>
        </p:blipFill>
        <p:spPr>
          <a:xfrm>
            <a:off x="10021706" y="184269"/>
            <a:ext cx="2066295" cy="1547727"/>
          </a:xfrm>
          <a:prstGeom prst="rect">
            <a:avLst/>
          </a:prstGeom>
        </p:spPr>
      </p:pic>
      <p:pic>
        <p:nvPicPr>
          <p:cNvPr id="10" name="Picture 9"/>
          <p:cNvPicPr>
            <a:picLocks noChangeAspect="1"/>
          </p:cNvPicPr>
          <p:nvPr/>
        </p:nvPicPr>
        <p:blipFill>
          <a:blip r:embed="rId4"/>
          <a:stretch>
            <a:fillRect/>
          </a:stretch>
        </p:blipFill>
        <p:spPr>
          <a:xfrm>
            <a:off x="111151" y="4846095"/>
            <a:ext cx="1864139" cy="1240500"/>
          </a:xfrm>
          <a:prstGeom prst="rect">
            <a:avLst/>
          </a:prstGeom>
        </p:spPr>
      </p:pic>
    </p:spTree>
    <p:extLst>
      <p:ext uri="{BB962C8B-B14F-4D97-AF65-F5344CB8AC3E}">
        <p14:creationId xmlns:p14="http://schemas.microsoft.com/office/powerpoint/2010/main" val="17000854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latin typeface="Arial" panose="020B0604020202020204" pitchFamily="34" charset="0"/>
                <a:cs typeface="Arial" panose="020B0604020202020204" pitchFamily="34" charset="0"/>
              </a:rPr>
              <a:t>Psikolojik Fayda </a:t>
            </a:r>
            <a:endParaRPr lang="tr-TR"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71600" y="1663700"/>
            <a:ext cx="9601200" cy="4203700"/>
          </a:xfrm>
        </p:spPr>
        <p:txBody>
          <a:bodyPr>
            <a:normAutofit/>
          </a:bodyPr>
          <a:lstStyle/>
          <a:p>
            <a:pPr algn="just"/>
            <a:endParaRPr lang="tr-TR" sz="2400" dirty="0" smtClean="0"/>
          </a:p>
          <a:p>
            <a:pPr algn="just"/>
            <a:endParaRPr lang="tr-TR" sz="2400" dirty="0" smtClean="0"/>
          </a:p>
          <a:p>
            <a:pPr algn="just"/>
            <a:r>
              <a:rPr lang="tr-TR" sz="2400" dirty="0" smtClean="0"/>
              <a:t>Gösterişe </a:t>
            </a:r>
            <a:r>
              <a:rPr lang="tr-TR" sz="2400" dirty="0"/>
              <a:t>dayalı tüketim (psikolojik fayda), kişilerin sosyal statülerini, refah düzeylerini sergileyebilmek için herkes tarafından görünür, bilinir ürünler kullanma eğilimlerini ifade eder (Chen vd., 2008, s. 927 ). </a:t>
            </a:r>
            <a:endParaRPr lang="tr-TR" sz="2400" dirty="0" smtClean="0"/>
          </a:p>
          <a:p>
            <a:pPr marL="0" indent="0" algn="just">
              <a:buNone/>
            </a:pPr>
            <a:endParaRPr lang="tr-TR" sz="2400" dirty="0" smtClean="0"/>
          </a:p>
          <a:p>
            <a:pPr algn="just"/>
            <a:r>
              <a:rPr lang="tr-TR" sz="2400" dirty="0" smtClean="0"/>
              <a:t>Gösterişe </a:t>
            </a:r>
            <a:r>
              <a:rPr lang="tr-TR" sz="2400" dirty="0"/>
              <a:t>dayalı tüketim önemli bir dış motivasyon faktörüdür</a:t>
            </a:r>
            <a:r>
              <a:rPr lang="tr-TR" dirty="0"/>
              <a:t>. </a:t>
            </a:r>
          </a:p>
          <a:p>
            <a:endParaRPr lang="tr-TR" dirty="0"/>
          </a:p>
        </p:txBody>
      </p:sp>
      <p:sp>
        <p:nvSpPr>
          <p:cNvPr id="4" name="Date Placeholder 3"/>
          <p:cNvSpPr>
            <a:spLocks noGrp="1"/>
          </p:cNvSpPr>
          <p:nvPr>
            <p:ph type="dt" sz="half" idx="10"/>
          </p:nvPr>
        </p:nvSpPr>
        <p:spPr/>
        <p:txBody>
          <a:bodyPr/>
          <a:lstStyle/>
          <a:p>
            <a:fld id="{9117CF04-3E7B-4FF8-B8F4-641D59809F46}" type="datetime1">
              <a:rPr lang="tr-TR" smtClean="0"/>
              <a:t>5.10.2016</a:t>
            </a:fld>
            <a:endParaRPr lang="tr-TR" dirty="0"/>
          </a:p>
        </p:txBody>
      </p:sp>
      <p:sp>
        <p:nvSpPr>
          <p:cNvPr id="5" name="Footer Placeholder 4"/>
          <p:cNvSpPr>
            <a:spLocks noGrp="1"/>
          </p:cNvSpPr>
          <p:nvPr>
            <p:ph type="ftr" sz="quarter" idx="11"/>
          </p:nvPr>
        </p:nvSpPr>
        <p:spPr/>
        <p:txBody>
          <a:bodyPr/>
          <a:lstStyle/>
          <a:p>
            <a:r>
              <a:rPr lang="tr-TR" dirty="0" smtClean="0"/>
              <a:t>21. Ulusal Pazarlama Kongresi</a:t>
            </a:r>
            <a:endParaRPr lang="tr-TR" dirty="0"/>
          </a:p>
        </p:txBody>
      </p:sp>
      <p:pic>
        <p:nvPicPr>
          <p:cNvPr id="8" name="Picture 7"/>
          <p:cNvPicPr>
            <a:picLocks noChangeAspect="1"/>
          </p:cNvPicPr>
          <p:nvPr/>
        </p:nvPicPr>
        <p:blipFill>
          <a:blip r:embed="rId3"/>
          <a:stretch>
            <a:fillRect/>
          </a:stretch>
        </p:blipFill>
        <p:spPr>
          <a:xfrm>
            <a:off x="9485262" y="200536"/>
            <a:ext cx="2492483" cy="1463164"/>
          </a:xfrm>
          <a:prstGeom prst="rect">
            <a:avLst/>
          </a:prstGeom>
        </p:spPr>
      </p:pic>
    </p:spTree>
    <p:extLst>
      <p:ext uri="{BB962C8B-B14F-4D97-AF65-F5344CB8AC3E}">
        <p14:creationId xmlns:p14="http://schemas.microsoft.com/office/powerpoint/2010/main" val="21220726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Çevresel Fayda </a:t>
            </a:r>
            <a:endParaRPr lang="tr-TR" b="1" dirty="0"/>
          </a:p>
        </p:txBody>
      </p:sp>
      <p:sp>
        <p:nvSpPr>
          <p:cNvPr id="3" name="Content Placeholder 2"/>
          <p:cNvSpPr>
            <a:spLocks noGrp="1"/>
          </p:cNvSpPr>
          <p:nvPr>
            <p:ph idx="1"/>
          </p:nvPr>
        </p:nvSpPr>
        <p:spPr>
          <a:xfrm>
            <a:off x="1390650" y="2533557"/>
            <a:ext cx="9601200" cy="3200400"/>
          </a:xfrm>
        </p:spPr>
        <p:txBody>
          <a:bodyPr>
            <a:normAutofit/>
          </a:bodyPr>
          <a:lstStyle/>
          <a:p>
            <a:pPr algn="just"/>
            <a:r>
              <a:rPr lang="tr-TR" sz="2400" dirty="0" smtClean="0"/>
              <a:t>Ekolojik </a:t>
            </a:r>
            <a:r>
              <a:rPr lang="tr-TR" sz="2400" dirty="0"/>
              <a:t>olarak sürdürülebilir tüketim, paylaşım yaklaşımının en önemli unsurlarından </a:t>
            </a:r>
            <a:r>
              <a:rPr lang="tr-TR" sz="2400" dirty="0" smtClean="0"/>
              <a:t>birisidir (</a:t>
            </a:r>
            <a:r>
              <a:rPr lang="tr-TR" sz="2400" dirty="0" err="1"/>
              <a:t>Hamari</a:t>
            </a:r>
            <a:r>
              <a:rPr lang="tr-TR" sz="2400" dirty="0"/>
              <a:t> </a:t>
            </a:r>
            <a:r>
              <a:rPr lang="tr-TR" sz="2400" dirty="0" smtClean="0"/>
              <a:t>vd.</a:t>
            </a:r>
            <a:r>
              <a:rPr lang="en-US" sz="2400" dirty="0" smtClean="0"/>
              <a:t> </a:t>
            </a:r>
            <a:r>
              <a:rPr lang="tr-TR" sz="2400" dirty="0" smtClean="0"/>
              <a:t>2013).</a:t>
            </a:r>
          </a:p>
          <a:p>
            <a:pPr marL="0" indent="0" algn="just">
              <a:buNone/>
            </a:pPr>
            <a:endParaRPr lang="tr-TR" sz="2400" dirty="0" smtClean="0"/>
          </a:p>
          <a:p>
            <a:pPr algn="just"/>
            <a:r>
              <a:rPr lang="tr-TR" sz="2400" dirty="0" smtClean="0"/>
              <a:t>Çevresel </a:t>
            </a:r>
            <a:r>
              <a:rPr lang="tr-TR" sz="2400" dirty="0"/>
              <a:t>fayda bu çalışmada içsel motivasyon faktörü olarak değerlendirilmektedir.</a:t>
            </a:r>
          </a:p>
        </p:txBody>
      </p:sp>
      <p:sp>
        <p:nvSpPr>
          <p:cNvPr id="4" name="Date Placeholder 3"/>
          <p:cNvSpPr>
            <a:spLocks noGrp="1"/>
          </p:cNvSpPr>
          <p:nvPr>
            <p:ph type="dt" sz="half" idx="10"/>
          </p:nvPr>
        </p:nvSpPr>
        <p:spPr/>
        <p:txBody>
          <a:bodyPr/>
          <a:lstStyle/>
          <a:p>
            <a:fld id="{7D0BAAAA-EE43-4B57-BF08-7406E1A41A93}" type="datetime1">
              <a:rPr lang="tr-TR" smtClean="0"/>
              <a:t>5.10.2016</a:t>
            </a:fld>
            <a:endParaRPr lang="tr-TR"/>
          </a:p>
        </p:txBody>
      </p:sp>
      <p:sp>
        <p:nvSpPr>
          <p:cNvPr id="5" name="Footer Placeholder 4"/>
          <p:cNvSpPr>
            <a:spLocks noGrp="1"/>
          </p:cNvSpPr>
          <p:nvPr>
            <p:ph type="ftr" sz="quarter" idx="11"/>
          </p:nvPr>
        </p:nvSpPr>
        <p:spPr>
          <a:xfrm>
            <a:off x="109394" y="6389142"/>
            <a:ext cx="6280830" cy="404614"/>
          </a:xfrm>
        </p:spPr>
        <p:txBody>
          <a:bodyPr/>
          <a:lstStyle/>
          <a:p>
            <a:r>
              <a:rPr lang="tr-TR" dirty="0" smtClean="0"/>
              <a:t>21. Ulusal Pazarlama Kongresi</a:t>
            </a:r>
            <a:endParaRPr lang="tr-TR" dirty="0"/>
          </a:p>
        </p:txBody>
      </p:sp>
      <p:pic>
        <p:nvPicPr>
          <p:cNvPr id="8" name="Picture 7"/>
          <p:cNvPicPr>
            <a:picLocks noChangeAspect="1"/>
          </p:cNvPicPr>
          <p:nvPr/>
        </p:nvPicPr>
        <p:blipFill>
          <a:blip r:embed="rId3"/>
          <a:stretch>
            <a:fillRect/>
          </a:stretch>
        </p:blipFill>
        <p:spPr>
          <a:xfrm>
            <a:off x="9486900" y="67675"/>
            <a:ext cx="2705100" cy="1685925"/>
          </a:xfrm>
          <a:prstGeom prst="rect">
            <a:avLst/>
          </a:prstGeom>
        </p:spPr>
      </p:pic>
      <p:pic>
        <p:nvPicPr>
          <p:cNvPr id="10" name="Picture 9"/>
          <p:cNvPicPr>
            <a:picLocks noChangeAspect="1"/>
          </p:cNvPicPr>
          <p:nvPr/>
        </p:nvPicPr>
        <p:blipFill>
          <a:blip r:embed="rId4"/>
          <a:stretch>
            <a:fillRect/>
          </a:stretch>
        </p:blipFill>
        <p:spPr>
          <a:xfrm>
            <a:off x="109394" y="4994276"/>
            <a:ext cx="1616034" cy="1071501"/>
          </a:xfrm>
          <a:prstGeom prst="rect">
            <a:avLst/>
          </a:prstGeom>
        </p:spPr>
      </p:pic>
    </p:spTree>
    <p:extLst>
      <p:ext uri="{BB962C8B-B14F-4D97-AF65-F5344CB8AC3E}">
        <p14:creationId xmlns:p14="http://schemas.microsoft.com/office/powerpoint/2010/main" val="22745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Güven </a:t>
            </a:r>
            <a:endParaRPr lang="tr-TR" b="1" dirty="0"/>
          </a:p>
        </p:txBody>
      </p:sp>
      <p:sp>
        <p:nvSpPr>
          <p:cNvPr id="3" name="Content Placeholder 2"/>
          <p:cNvSpPr>
            <a:spLocks noGrp="1"/>
          </p:cNvSpPr>
          <p:nvPr>
            <p:ph idx="1"/>
          </p:nvPr>
        </p:nvSpPr>
        <p:spPr>
          <a:xfrm>
            <a:off x="1467828" y="2818750"/>
            <a:ext cx="9601200" cy="3581400"/>
          </a:xfrm>
        </p:spPr>
        <p:txBody>
          <a:bodyPr>
            <a:normAutofit/>
          </a:bodyPr>
          <a:lstStyle/>
          <a:p>
            <a:pPr algn="just"/>
            <a:r>
              <a:rPr lang="tr-TR" sz="2400" dirty="0" smtClean="0"/>
              <a:t>Ortak </a:t>
            </a:r>
            <a:r>
              <a:rPr lang="tr-TR" sz="2400" dirty="0"/>
              <a:t>tüketim </a:t>
            </a:r>
            <a:r>
              <a:rPr lang="tr-TR" sz="2400" dirty="0" smtClean="0"/>
              <a:t>yaklaşımında güven</a:t>
            </a:r>
            <a:r>
              <a:rPr lang="tr-TR" sz="2400" dirty="0"/>
              <a:t>, ortak tüketim hizmetini sağlayanlara ve paylaşımda bulunan diğer kullanıcılara olan güven anlamındadır (Chai vd., 2012, s.311</a:t>
            </a:r>
            <a:r>
              <a:rPr lang="tr-TR" sz="2400"/>
              <a:t>). </a:t>
            </a:r>
            <a:endParaRPr lang="tr-TR" sz="2400" smtClean="0"/>
          </a:p>
          <a:p>
            <a:pPr marL="0" indent="0" algn="just">
              <a:buNone/>
            </a:pPr>
            <a:endParaRPr lang="tr-TR" sz="2400" dirty="0" smtClean="0"/>
          </a:p>
          <a:p>
            <a:pPr algn="just"/>
            <a:r>
              <a:rPr lang="tr-TR" sz="2400" dirty="0"/>
              <a:t>Y</a:t>
            </a:r>
            <a:r>
              <a:rPr lang="tr-TR" sz="2400" dirty="0" smtClean="0"/>
              <a:t>apılan </a:t>
            </a:r>
            <a:r>
              <a:rPr lang="tr-TR" sz="2400" dirty="0"/>
              <a:t>bu çalışma içerisinde de içsel motivasyon olarak değerlendirilmektedir. </a:t>
            </a:r>
          </a:p>
          <a:p>
            <a:endParaRPr lang="tr-TR" dirty="0"/>
          </a:p>
        </p:txBody>
      </p:sp>
      <p:sp>
        <p:nvSpPr>
          <p:cNvPr id="4" name="Date Placeholder 3"/>
          <p:cNvSpPr>
            <a:spLocks noGrp="1"/>
          </p:cNvSpPr>
          <p:nvPr>
            <p:ph type="dt" sz="half" idx="10"/>
          </p:nvPr>
        </p:nvSpPr>
        <p:spPr/>
        <p:txBody>
          <a:bodyPr/>
          <a:lstStyle/>
          <a:p>
            <a:fld id="{758ECC4C-B537-4856-9720-0C16DB68DDE3}" type="datetime1">
              <a:rPr lang="tr-TR" smtClean="0"/>
              <a:t>5.10.2016</a:t>
            </a:fld>
            <a:endParaRPr lang="tr-TR"/>
          </a:p>
        </p:txBody>
      </p:sp>
      <p:sp>
        <p:nvSpPr>
          <p:cNvPr id="5" name="Footer Placeholder 4"/>
          <p:cNvSpPr>
            <a:spLocks noGrp="1"/>
          </p:cNvSpPr>
          <p:nvPr>
            <p:ph type="ftr" sz="quarter" idx="11"/>
          </p:nvPr>
        </p:nvSpPr>
        <p:spPr/>
        <p:txBody>
          <a:bodyPr/>
          <a:lstStyle/>
          <a:p>
            <a:r>
              <a:rPr lang="tr-TR" dirty="0" smtClean="0"/>
              <a:t>21. Ulusal Pazarlama Kongresi</a:t>
            </a:r>
            <a:endParaRPr lang="tr-TR" dirty="0"/>
          </a:p>
        </p:txBody>
      </p:sp>
      <p:pic>
        <p:nvPicPr>
          <p:cNvPr id="8" name="Picture 7"/>
          <p:cNvPicPr>
            <a:picLocks noChangeAspect="1"/>
          </p:cNvPicPr>
          <p:nvPr/>
        </p:nvPicPr>
        <p:blipFill>
          <a:blip r:embed="rId3"/>
          <a:stretch>
            <a:fillRect/>
          </a:stretch>
        </p:blipFill>
        <p:spPr>
          <a:xfrm>
            <a:off x="9181382" y="0"/>
            <a:ext cx="2847975" cy="1609725"/>
          </a:xfrm>
          <a:prstGeom prst="rect">
            <a:avLst/>
          </a:prstGeom>
        </p:spPr>
      </p:pic>
    </p:spTree>
    <p:extLst>
      <p:ext uri="{BB962C8B-B14F-4D97-AF65-F5344CB8AC3E}">
        <p14:creationId xmlns:p14="http://schemas.microsoft.com/office/powerpoint/2010/main" val="584591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Tutum </a:t>
            </a:r>
            <a:endParaRPr lang="tr-TR" b="1" dirty="0"/>
          </a:p>
        </p:txBody>
      </p:sp>
      <p:sp>
        <p:nvSpPr>
          <p:cNvPr id="3" name="Content Placeholder 2"/>
          <p:cNvSpPr>
            <a:spLocks noGrp="1"/>
          </p:cNvSpPr>
          <p:nvPr>
            <p:ph idx="1"/>
          </p:nvPr>
        </p:nvSpPr>
        <p:spPr>
          <a:xfrm>
            <a:off x="1390650" y="2379278"/>
            <a:ext cx="9601200" cy="3581400"/>
          </a:xfrm>
        </p:spPr>
        <p:txBody>
          <a:bodyPr>
            <a:noAutofit/>
          </a:bodyPr>
          <a:lstStyle/>
          <a:p>
            <a:pPr algn="just"/>
            <a:r>
              <a:rPr lang="tr-TR" sz="2400" dirty="0" smtClean="0"/>
              <a:t>Ortak </a:t>
            </a:r>
            <a:r>
              <a:rPr lang="tr-TR" sz="2400" dirty="0"/>
              <a:t>tüketim anlayışı çerçevesinde değerlendirildiğinde, tutumlar tüketicilerin genel olarak ortak tüketim kullanımına katılma niyetlerine ilişkin olumlu ya da olumsuz bir bakış açısına sahip olup olmadığını göstermektedir</a:t>
            </a:r>
            <a:r>
              <a:rPr lang="tr-TR" sz="2400" dirty="0" smtClean="0"/>
              <a:t>.</a:t>
            </a:r>
          </a:p>
          <a:p>
            <a:pPr algn="just"/>
            <a:r>
              <a:rPr lang="tr-TR" sz="2400" dirty="0"/>
              <a:t>B</a:t>
            </a:r>
            <a:r>
              <a:rPr lang="tr-TR" sz="2400" dirty="0" smtClean="0"/>
              <a:t>u </a:t>
            </a:r>
            <a:r>
              <a:rPr lang="tr-TR" sz="2400" dirty="0"/>
              <a:t>çalışmada teknolojiye dayanan ortak tüketimin paylaşıma dayanan faaliyetleri daha etkin yönlendireceğine olan inançtan ötürü bu belirsizlikleri giderebileceği iddia edilmektedir. </a:t>
            </a:r>
          </a:p>
        </p:txBody>
      </p:sp>
      <p:sp>
        <p:nvSpPr>
          <p:cNvPr id="4" name="Date Placeholder 3"/>
          <p:cNvSpPr>
            <a:spLocks noGrp="1"/>
          </p:cNvSpPr>
          <p:nvPr>
            <p:ph type="dt" sz="half" idx="10"/>
          </p:nvPr>
        </p:nvSpPr>
        <p:spPr/>
        <p:txBody>
          <a:bodyPr/>
          <a:lstStyle/>
          <a:p>
            <a:fld id="{6F24005E-5DB7-4C3F-B420-19223D708B56}" type="datetime1">
              <a:rPr lang="tr-TR" smtClean="0"/>
              <a:t>5.10.2016</a:t>
            </a:fld>
            <a:endParaRPr lang="tr-TR"/>
          </a:p>
        </p:txBody>
      </p:sp>
      <p:sp>
        <p:nvSpPr>
          <p:cNvPr id="5" name="Footer Placeholder 4"/>
          <p:cNvSpPr>
            <a:spLocks noGrp="1"/>
          </p:cNvSpPr>
          <p:nvPr>
            <p:ph type="ftr" sz="quarter" idx="11"/>
          </p:nvPr>
        </p:nvSpPr>
        <p:spPr/>
        <p:txBody>
          <a:bodyPr/>
          <a:lstStyle/>
          <a:p>
            <a:r>
              <a:rPr lang="tr-TR" dirty="0" smtClean="0"/>
              <a:t>21. Ulusal Pazarlama Kongresi</a:t>
            </a:r>
            <a:endParaRPr lang="tr-TR" dirty="0"/>
          </a:p>
        </p:txBody>
      </p:sp>
      <p:pic>
        <p:nvPicPr>
          <p:cNvPr id="8" name="Picture 7"/>
          <p:cNvPicPr>
            <a:picLocks noChangeAspect="1"/>
          </p:cNvPicPr>
          <p:nvPr/>
        </p:nvPicPr>
        <p:blipFill>
          <a:blip r:embed="rId3"/>
          <a:stretch>
            <a:fillRect/>
          </a:stretch>
        </p:blipFill>
        <p:spPr>
          <a:xfrm>
            <a:off x="9215959" y="101644"/>
            <a:ext cx="2828925" cy="1619250"/>
          </a:xfrm>
          <a:prstGeom prst="rect">
            <a:avLst/>
          </a:prstGeom>
        </p:spPr>
      </p:pic>
    </p:spTree>
    <p:extLst>
      <p:ext uri="{BB962C8B-B14F-4D97-AF65-F5344CB8AC3E}">
        <p14:creationId xmlns:p14="http://schemas.microsoft.com/office/powerpoint/2010/main" val="1069273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18412"/>
            <a:ext cx="9601200" cy="1014214"/>
          </a:xfrm>
        </p:spPr>
        <p:txBody>
          <a:bodyPr/>
          <a:lstStyle/>
          <a:p>
            <a:r>
              <a:rPr lang="tr-TR" b="1" dirty="0" smtClean="0"/>
              <a:t>Çalışmanın </a:t>
            </a:r>
            <a:r>
              <a:rPr lang="tr-TR" b="1" dirty="0"/>
              <a:t>Amacı </a:t>
            </a:r>
            <a:endParaRPr lang="tr-TR" dirty="0"/>
          </a:p>
        </p:txBody>
      </p:sp>
      <p:sp>
        <p:nvSpPr>
          <p:cNvPr id="3" name="Content Placeholder 2"/>
          <p:cNvSpPr>
            <a:spLocks noGrp="1"/>
          </p:cNvSpPr>
          <p:nvPr>
            <p:ph idx="1"/>
          </p:nvPr>
        </p:nvSpPr>
        <p:spPr>
          <a:xfrm>
            <a:off x="1371600" y="1925619"/>
            <a:ext cx="9601200" cy="3941781"/>
          </a:xfrm>
        </p:spPr>
        <p:txBody>
          <a:bodyPr>
            <a:normAutofit/>
          </a:bodyPr>
          <a:lstStyle/>
          <a:p>
            <a:pPr algn="just"/>
            <a:endParaRPr lang="tr-TR" sz="3600" dirty="0" smtClean="0"/>
          </a:p>
          <a:p>
            <a:pPr marL="0" indent="0" algn="just">
              <a:buNone/>
            </a:pPr>
            <a:r>
              <a:rPr lang="en-US" sz="3600" dirty="0" smtClean="0"/>
              <a:t>T</a:t>
            </a:r>
            <a:r>
              <a:rPr lang="tr-TR" sz="3600" dirty="0" smtClean="0"/>
              <a:t>üketicilerin</a:t>
            </a:r>
            <a:r>
              <a:rPr lang="tr-TR" sz="3600" dirty="0"/>
              <a:t> </a:t>
            </a:r>
            <a:r>
              <a:rPr lang="tr-TR" sz="3600" dirty="0" smtClean="0"/>
              <a:t>ortak </a:t>
            </a:r>
            <a:r>
              <a:rPr lang="tr-TR" sz="3600" dirty="0"/>
              <a:t>tüketim anlayışını nasıl değerlendirdiklerini anlamak ve ortak tüketime ilişkin niyet ve tutumlarını </a:t>
            </a:r>
            <a:r>
              <a:rPr lang="tr-TR" sz="3600" dirty="0" smtClean="0"/>
              <a:t>araştırmak</a:t>
            </a:r>
            <a:endParaRPr lang="tr-TR" sz="3600" dirty="0"/>
          </a:p>
          <a:p>
            <a:pPr algn="just"/>
            <a:endParaRPr lang="tr-TR" dirty="0"/>
          </a:p>
        </p:txBody>
      </p:sp>
      <p:sp>
        <p:nvSpPr>
          <p:cNvPr id="4" name="Date Placeholder 3"/>
          <p:cNvSpPr>
            <a:spLocks noGrp="1"/>
          </p:cNvSpPr>
          <p:nvPr>
            <p:ph type="dt" sz="half" idx="10"/>
          </p:nvPr>
        </p:nvSpPr>
        <p:spPr/>
        <p:txBody>
          <a:bodyPr/>
          <a:lstStyle/>
          <a:p>
            <a:fld id="{375D7704-D887-40F7-B19E-4D5B436F2C93}" type="datetime1">
              <a:rPr lang="tr-TR" smtClean="0"/>
              <a:t>5.10.2016</a:t>
            </a:fld>
            <a:endParaRPr lang="tr-TR" dirty="0"/>
          </a:p>
        </p:txBody>
      </p:sp>
      <p:sp>
        <p:nvSpPr>
          <p:cNvPr id="5" name="Footer Placeholder 4"/>
          <p:cNvSpPr>
            <a:spLocks noGrp="1"/>
          </p:cNvSpPr>
          <p:nvPr>
            <p:ph type="ftr" sz="quarter" idx="11"/>
          </p:nvPr>
        </p:nvSpPr>
        <p:spPr/>
        <p:txBody>
          <a:bodyPr/>
          <a:lstStyle/>
          <a:p>
            <a:r>
              <a:rPr lang="tr-TR" dirty="0" smtClean="0"/>
              <a:t>21. Ulusal Pazarlama Kongresi</a:t>
            </a:r>
            <a:endParaRPr lang="tr-TR" dirty="0"/>
          </a:p>
        </p:txBody>
      </p:sp>
    </p:spTree>
    <p:extLst>
      <p:ext uri="{BB962C8B-B14F-4D97-AF65-F5344CB8AC3E}">
        <p14:creationId xmlns:p14="http://schemas.microsoft.com/office/powerpoint/2010/main" val="32034787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tr-TR" b="1" dirty="0">
                <a:latin typeface="Arial" panose="020B0604020202020204" pitchFamily="34" charset="0"/>
                <a:cs typeface="Arial" panose="020B0604020202020204" pitchFamily="34" charset="0"/>
              </a:rPr>
              <a:t>Araştırma Modeli</a:t>
            </a:r>
          </a:p>
        </p:txBody>
      </p:sp>
      <p:sp>
        <p:nvSpPr>
          <p:cNvPr id="4" name="Date Placeholder 3"/>
          <p:cNvSpPr>
            <a:spLocks noGrp="1"/>
          </p:cNvSpPr>
          <p:nvPr>
            <p:ph type="dt" sz="half" idx="10"/>
          </p:nvPr>
        </p:nvSpPr>
        <p:spPr>
          <a:xfrm>
            <a:off x="8506117" y="6449502"/>
            <a:ext cx="3500715" cy="309201"/>
          </a:xfrm>
        </p:spPr>
        <p:txBody>
          <a:bodyPr/>
          <a:lstStyle/>
          <a:p>
            <a:fld id="{A3DE7094-FE36-42FA-9227-E8C051D5043F}" type="datetime1">
              <a:rPr lang="tr-TR" sz="1400" smtClean="0">
                <a:solidFill>
                  <a:schemeClr val="bg1"/>
                </a:solidFill>
              </a:rPr>
              <a:t>5.10.2016</a:t>
            </a:fld>
            <a:endParaRPr lang="tr-TR" sz="1400" dirty="0">
              <a:solidFill>
                <a:schemeClr val="bg1"/>
              </a:solidFill>
            </a:endParaRPr>
          </a:p>
        </p:txBody>
      </p:sp>
      <p:sp>
        <p:nvSpPr>
          <p:cNvPr id="5" name="Footer Placeholder 4"/>
          <p:cNvSpPr>
            <a:spLocks noGrp="1"/>
          </p:cNvSpPr>
          <p:nvPr>
            <p:ph type="ftr" sz="quarter" idx="11"/>
          </p:nvPr>
        </p:nvSpPr>
        <p:spPr>
          <a:xfrm>
            <a:off x="148872" y="6375047"/>
            <a:ext cx="5938836" cy="309201"/>
          </a:xfrm>
        </p:spPr>
        <p:txBody>
          <a:bodyPr/>
          <a:lstStyle/>
          <a:p>
            <a:r>
              <a:rPr lang="tr-TR" sz="1400" dirty="0" smtClean="0">
                <a:solidFill>
                  <a:schemeClr val="bg1"/>
                </a:solidFill>
              </a:rPr>
              <a:t>21. Ulusal Pazarlama Kongresi</a:t>
            </a:r>
            <a:endParaRPr lang="tr-TR" sz="1400" dirty="0">
              <a:solidFill>
                <a:schemeClr val="bg1"/>
              </a:solidFill>
            </a:endParaRPr>
          </a:p>
        </p:txBody>
      </p:sp>
      <p:pic>
        <p:nvPicPr>
          <p:cNvPr id="8" name="Picture 7"/>
          <p:cNvPicPr>
            <a:picLocks noChangeAspect="1"/>
          </p:cNvPicPr>
          <p:nvPr/>
        </p:nvPicPr>
        <p:blipFill>
          <a:blip r:embed="rId2"/>
          <a:stretch>
            <a:fillRect/>
          </a:stretch>
        </p:blipFill>
        <p:spPr>
          <a:xfrm>
            <a:off x="1451578" y="1956425"/>
            <a:ext cx="9603275" cy="3990975"/>
          </a:xfrm>
          <a:prstGeom prst="rect">
            <a:avLst/>
          </a:prstGeom>
        </p:spPr>
      </p:pic>
    </p:spTree>
    <p:extLst>
      <p:ext uri="{BB962C8B-B14F-4D97-AF65-F5344CB8AC3E}">
        <p14:creationId xmlns:p14="http://schemas.microsoft.com/office/powerpoint/2010/main" val="29178850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b="1" dirty="0" smtClean="0">
                <a:latin typeface="Arial" panose="020B0604020202020204" pitchFamily="34" charset="0"/>
                <a:cs typeface="Arial" panose="020B0604020202020204" pitchFamily="34" charset="0"/>
              </a:rPr>
              <a:t>Hipotezler</a:t>
            </a:r>
            <a:endParaRPr lang="tr-TR" b="1" dirty="0">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a:xfrm>
            <a:off x="8481064" y="6380500"/>
            <a:ext cx="3500715" cy="309201"/>
          </a:xfrm>
        </p:spPr>
        <p:txBody>
          <a:bodyPr/>
          <a:lstStyle/>
          <a:p>
            <a:fld id="{F23229A6-F0AD-4E36-97F5-AEBEAD700612}" type="datetime1">
              <a:rPr lang="tr-TR" sz="1400" smtClean="0">
                <a:solidFill>
                  <a:schemeClr val="bg1"/>
                </a:solidFill>
              </a:rPr>
              <a:t>5.10.2016</a:t>
            </a:fld>
            <a:endParaRPr lang="tr-TR" sz="1400" dirty="0">
              <a:solidFill>
                <a:schemeClr val="bg1"/>
              </a:solidFill>
            </a:endParaRPr>
          </a:p>
        </p:txBody>
      </p:sp>
      <p:sp>
        <p:nvSpPr>
          <p:cNvPr id="4" name="Footer Placeholder 3"/>
          <p:cNvSpPr>
            <a:spLocks noGrp="1"/>
          </p:cNvSpPr>
          <p:nvPr>
            <p:ph type="ftr" sz="quarter" idx="11"/>
          </p:nvPr>
        </p:nvSpPr>
        <p:spPr>
          <a:xfrm>
            <a:off x="123821" y="6421965"/>
            <a:ext cx="5938836" cy="309201"/>
          </a:xfrm>
        </p:spPr>
        <p:txBody>
          <a:bodyPr/>
          <a:lstStyle/>
          <a:p>
            <a:r>
              <a:rPr lang="tr-TR" sz="1400" dirty="0" smtClean="0">
                <a:solidFill>
                  <a:schemeClr val="bg1"/>
                </a:solidFill>
              </a:rPr>
              <a:t>21. Ulusal Pazarlama Kongresi</a:t>
            </a:r>
            <a:endParaRPr lang="tr-TR" sz="1400" dirty="0">
              <a:solidFill>
                <a:schemeClr val="bg1"/>
              </a:solidFill>
            </a:endParaRPr>
          </a:p>
        </p:txBody>
      </p:sp>
      <p:sp>
        <p:nvSpPr>
          <p:cNvPr id="7" name="Content Placeholder 6"/>
          <p:cNvSpPr>
            <a:spLocks noGrp="1"/>
          </p:cNvSpPr>
          <p:nvPr>
            <p:ph idx="4294967295"/>
          </p:nvPr>
        </p:nvSpPr>
        <p:spPr>
          <a:xfrm>
            <a:off x="1451579" y="1855131"/>
            <a:ext cx="9601200" cy="4722813"/>
          </a:xfrm>
        </p:spPr>
        <p:txBody>
          <a:bodyPr>
            <a:noAutofit/>
          </a:bodyPr>
          <a:lstStyle/>
          <a:p>
            <a:pPr marL="0" indent="0" algn="just">
              <a:lnSpc>
                <a:spcPct val="100000"/>
              </a:lnSpc>
              <a:spcBef>
                <a:spcPts val="600"/>
              </a:spcBef>
              <a:spcAft>
                <a:spcPts val="0"/>
              </a:spcAft>
              <a:buNone/>
            </a:pPr>
            <a:r>
              <a:rPr lang="tr-TR" sz="1700" b="1" dirty="0"/>
              <a:t>H1: </a:t>
            </a:r>
            <a:r>
              <a:rPr lang="tr-TR" sz="1700" dirty="0"/>
              <a:t>Ekonomik fayda elde etme düşüncesi ortak tüketim anlayışına yönelik tutumları olumlu yönde etkilemektedir.</a:t>
            </a:r>
          </a:p>
          <a:p>
            <a:pPr marL="0" indent="0" algn="just">
              <a:lnSpc>
                <a:spcPct val="100000"/>
              </a:lnSpc>
              <a:spcBef>
                <a:spcPts val="600"/>
              </a:spcBef>
              <a:spcAft>
                <a:spcPts val="0"/>
              </a:spcAft>
              <a:buNone/>
            </a:pPr>
            <a:r>
              <a:rPr lang="tr-TR" sz="1700" b="1" dirty="0"/>
              <a:t>H2: </a:t>
            </a:r>
            <a:r>
              <a:rPr lang="tr-TR" sz="1700" dirty="0"/>
              <a:t>Çevresel fayda yaratma düşüncesi ortak tüketim anlayışına yönelik tutumları olumlu yönde etkilemektedir.</a:t>
            </a:r>
          </a:p>
          <a:p>
            <a:pPr marL="0" indent="0" algn="just">
              <a:lnSpc>
                <a:spcPct val="100000"/>
              </a:lnSpc>
              <a:spcBef>
                <a:spcPts val="600"/>
              </a:spcBef>
              <a:spcAft>
                <a:spcPts val="0"/>
              </a:spcAft>
              <a:buNone/>
            </a:pPr>
            <a:r>
              <a:rPr lang="tr-TR" sz="1700" b="1" dirty="0"/>
              <a:t>H3: </a:t>
            </a:r>
            <a:r>
              <a:rPr lang="tr-TR" sz="1700" dirty="0"/>
              <a:t>Psikolojik fayda yaratma düşüncesi ortak tüketim anlayışına yönelik tutumları olumlu yönde etkilemektedir.</a:t>
            </a:r>
          </a:p>
          <a:p>
            <a:pPr marL="0" indent="0" algn="just">
              <a:lnSpc>
                <a:spcPct val="100000"/>
              </a:lnSpc>
              <a:spcBef>
                <a:spcPts val="600"/>
              </a:spcBef>
              <a:spcAft>
                <a:spcPts val="0"/>
              </a:spcAft>
              <a:buNone/>
            </a:pPr>
            <a:r>
              <a:rPr lang="tr-TR" sz="1700" b="1" dirty="0"/>
              <a:t>H4: </a:t>
            </a:r>
            <a:r>
              <a:rPr lang="tr-TR" sz="1700" dirty="0"/>
              <a:t>Ortak tüketim anlayışına ilişkin tutumlar davranışsal niyeti olumlu etkilemektedir.</a:t>
            </a:r>
          </a:p>
          <a:p>
            <a:pPr marL="0" indent="0" algn="just">
              <a:lnSpc>
                <a:spcPct val="100000"/>
              </a:lnSpc>
              <a:spcBef>
                <a:spcPts val="600"/>
              </a:spcBef>
              <a:spcAft>
                <a:spcPts val="0"/>
              </a:spcAft>
              <a:buNone/>
            </a:pPr>
            <a:r>
              <a:rPr lang="tr-TR" sz="1700" b="1" dirty="0"/>
              <a:t>H5</a:t>
            </a:r>
            <a:r>
              <a:rPr lang="tr-TR" sz="1700" dirty="0"/>
              <a:t>: Ortak tüketime duyulan güven, ekonomik fayda yaratma düşüncesinin tutumlar üzerindeki etkisini arttırır.</a:t>
            </a:r>
          </a:p>
          <a:p>
            <a:pPr marL="0" indent="0" algn="just">
              <a:lnSpc>
                <a:spcPct val="100000"/>
              </a:lnSpc>
              <a:spcBef>
                <a:spcPts val="600"/>
              </a:spcBef>
              <a:spcAft>
                <a:spcPts val="0"/>
              </a:spcAft>
              <a:buNone/>
            </a:pPr>
            <a:r>
              <a:rPr lang="tr-TR" sz="1700" b="1" dirty="0"/>
              <a:t>H6</a:t>
            </a:r>
            <a:r>
              <a:rPr lang="tr-TR" sz="1700" dirty="0"/>
              <a:t>: Ortak tüketime duyulan güven, çevresel fayda yaratma düşüncesinin tutumlar üzerindeki etkisini arttırır.</a:t>
            </a:r>
          </a:p>
          <a:p>
            <a:pPr marL="0" indent="0" algn="just">
              <a:lnSpc>
                <a:spcPct val="100000"/>
              </a:lnSpc>
              <a:spcBef>
                <a:spcPts val="600"/>
              </a:spcBef>
              <a:spcAft>
                <a:spcPts val="0"/>
              </a:spcAft>
              <a:buNone/>
            </a:pPr>
            <a:r>
              <a:rPr lang="tr-TR" sz="1700" b="1" dirty="0"/>
              <a:t>H7</a:t>
            </a:r>
            <a:r>
              <a:rPr lang="tr-TR" sz="1700" dirty="0"/>
              <a:t>: Ortak tüketime duyulan güven, psikolojik fayda yaratma düşüncesinin tutumlar üzerindeki etkisini arttırır.</a:t>
            </a:r>
          </a:p>
          <a:p>
            <a:pPr marL="0" indent="0" algn="just">
              <a:lnSpc>
                <a:spcPct val="100000"/>
              </a:lnSpc>
              <a:spcBef>
                <a:spcPts val="600"/>
              </a:spcBef>
              <a:spcAft>
                <a:spcPts val="0"/>
              </a:spcAft>
              <a:buNone/>
            </a:pPr>
            <a:r>
              <a:rPr lang="tr-TR" sz="1700" b="1" dirty="0"/>
              <a:t>H8</a:t>
            </a:r>
            <a:r>
              <a:rPr lang="tr-TR" sz="1700" dirty="0"/>
              <a:t>: Ortak tüketime duyulan güven, ortak tüketim anlayışına yönelik tutumların davranışsal niyet üzerindeki etkisini arttırır. </a:t>
            </a:r>
          </a:p>
          <a:p>
            <a:pPr>
              <a:lnSpc>
                <a:spcPct val="100000"/>
              </a:lnSpc>
              <a:spcBef>
                <a:spcPts val="600"/>
              </a:spcBef>
              <a:spcAft>
                <a:spcPts val="0"/>
              </a:spcAft>
            </a:pPr>
            <a:endParaRPr lang="tr-TR" sz="1400" dirty="0"/>
          </a:p>
        </p:txBody>
      </p:sp>
    </p:spTree>
    <p:extLst>
      <p:ext uri="{BB962C8B-B14F-4D97-AF65-F5344CB8AC3E}">
        <p14:creationId xmlns:p14="http://schemas.microsoft.com/office/powerpoint/2010/main" val="29219709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latin typeface="Arial" panose="020B0604020202020204" pitchFamily="34" charset="0"/>
                <a:cs typeface="Arial" panose="020B0604020202020204" pitchFamily="34" charset="0"/>
              </a:rPr>
              <a:t>Doğrulayıcı </a:t>
            </a:r>
            <a:r>
              <a:rPr lang="tr-TR" b="1" dirty="0">
                <a:latin typeface="Arial" panose="020B0604020202020204" pitchFamily="34" charset="0"/>
                <a:cs typeface="Arial" panose="020B0604020202020204" pitchFamily="34" charset="0"/>
              </a:rPr>
              <a:t>Faktör Analizi</a:t>
            </a:r>
            <a:endParaRPr lang="tr-TR" dirty="0">
              <a:latin typeface="Arial" panose="020B0604020202020204" pitchFamily="34" charset="0"/>
              <a:cs typeface="Arial" panose="020B0604020202020204" pitchFamily="34" charset="0"/>
            </a:endParaRPr>
          </a:p>
        </p:txBody>
      </p:sp>
      <p:sp>
        <p:nvSpPr>
          <p:cNvPr id="12" name="Content Placeholder 11"/>
          <p:cNvSpPr>
            <a:spLocks noGrp="1"/>
          </p:cNvSpPr>
          <p:nvPr>
            <p:ph idx="1"/>
          </p:nvPr>
        </p:nvSpPr>
        <p:spPr>
          <a:xfrm>
            <a:off x="1371600" y="2022953"/>
            <a:ext cx="9601200" cy="1747381"/>
          </a:xfrm>
        </p:spPr>
        <p:txBody>
          <a:bodyPr>
            <a:normAutofit/>
          </a:bodyPr>
          <a:lstStyle/>
          <a:p>
            <a:pPr algn="just"/>
            <a:r>
              <a:rPr lang="tr-TR" sz="2200" dirty="0">
                <a:latin typeface="Times New Roman" panose="02020603050405020304" pitchFamily="18" charset="0"/>
                <a:ea typeface="MinionPro-BoldIt"/>
              </a:rPr>
              <a:t>DFA uygulanmadan önce kullanılan ölçekler için keşfedici faktör analizi yapılmış ve tüm ölçeklerdeki soruların beklendiği faktörlere yüklendiği </a:t>
            </a:r>
            <a:r>
              <a:rPr lang="tr-TR" sz="2200" dirty="0" smtClean="0">
                <a:latin typeface="Times New Roman" panose="02020603050405020304" pitchFamily="18" charset="0"/>
                <a:ea typeface="MinionPro-BoldIt"/>
              </a:rPr>
              <a:t>görülmüştür</a:t>
            </a:r>
            <a:r>
              <a:rPr lang="en-US" sz="2400" dirty="0" smtClean="0">
                <a:latin typeface="Times New Roman" panose="02020603050405020304" pitchFamily="18" charset="0"/>
                <a:ea typeface="MinionPro-BoldIt"/>
              </a:rPr>
              <a:t>.</a:t>
            </a:r>
            <a:endParaRPr lang="tr-TR" sz="2400" dirty="0"/>
          </a:p>
          <a:p>
            <a:endParaRPr lang="tr-TR" dirty="0"/>
          </a:p>
        </p:txBody>
      </p:sp>
      <p:sp>
        <p:nvSpPr>
          <p:cNvPr id="3" name="Date Placeholder 2"/>
          <p:cNvSpPr>
            <a:spLocks noGrp="1"/>
          </p:cNvSpPr>
          <p:nvPr>
            <p:ph type="dt" sz="half" idx="10"/>
          </p:nvPr>
        </p:nvSpPr>
        <p:spPr/>
        <p:txBody>
          <a:bodyPr/>
          <a:lstStyle/>
          <a:p>
            <a:fld id="{49BF5B57-3065-4F7A-B769-241F6D289C0E}" type="datetime1">
              <a:rPr lang="tr-TR" smtClean="0"/>
              <a:t>5.10.2016</a:t>
            </a:fld>
            <a:endParaRPr lang="tr-TR"/>
          </a:p>
        </p:txBody>
      </p:sp>
      <p:sp>
        <p:nvSpPr>
          <p:cNvPr id="4" name="Footer Placeholder 3"/>
          <p:cNvSpPr>
            <a:spLocks noGrp="1"/>
          </p:cNvSpPr>
          <p:nvPr>
            <p:ph type="ftr" sz="quarter" idx="11"/>
          </p:nvPr>
        </p:nvSpPr>
        <p:spPr/>
        <p:txBody>
          <a:bodyPr/>
          <a:lstStyle/>
          <a:p>
            <a:r>
              <a:rPr lang="tr-TR" dirty="0" smtClean="0"/>
              <a:t>21. Ulusal Pazarlama Kongresi</a:t>
            </a:r>
            <a:endParaRPr lang="tr-TR" dirty="0"/>
          </a:p>
        </p:txBody>
      </p:sp>
      <p:graphicFrame>
        <p:nvGraphicFramePr>
          <p:cNvPr id="10" name="Table 9"/>
          <p:cNvGraphicFramePr>
            <a:graphicFrameLocks noGrp="1"/>
          </p:cNvGraphicFramePr>
          <p:nvPr>
            <p:extLst>
              <p:ext uri="{D42A27DB-BD31-4B8C-83A1-F6EECF244321}">
                <p14:modId xmlns:p14="http://schemas.microsoft.com/office/powerpoint/2010/main" val="3784515327"/>
              </p:ext>
            </p:extLst>
          </p:nvPr>
        </p:nvGraphicFramePr>
        <p:xfrm>
          <a:off x="2668095" y="3056622"/>
          <a:ext cx="6676321" cy="2851331"/>
        </p:xfrm>
        <a:graphic>
          <a:graphicData uri="http://schemas.openxmlformats.org/drawingml/2006/table">
            <a:tbl>
              <a:tblPr firstRow="1" firstCol="1" bandRow="1">
                <a:tableStyleId>{3C2FFA5D-87B4-456A-9821-1D502468CF0F}</a:tableStyleId>
              </a:tblPr>
              <a:tblGrid>
                <a:gridCol w="2171364">
                  <a:extLst>
                    <a:ext uri="{9D8B030D-6E8A-4147-A177-3AD203B41FA5}">
                      <a16:colId xmlns="" xmlns:a16="http://schemas.microsoft.com/office/drawing/2014/main" val="20000"/>
                    </a:ext>
                  </a:extLst>
                </a:gridCol>
                <a:gridCol w="1443200">
                  <a:extLst>
                    <a:ext uri="{9D8B030D-6E8A-4147-A177-3AD203B41FA5}">
                      <a16:colId xmlns="" xmlns:a16="http://schemas.microsoft.com/office/drawing/2014/main" val="20001"/>
                    </a:ext>
                  </a:extLst>
                </a:gridCol>
                <a:gridCol w="1772003">
                  <a:extLst>
                    <a:ext uri="{9D8B030D-6E8A-4147-A177-3AD203B41FA5}">
                      <a16:colId xmlns="" xmlns:a16="http://schemas.microsoft.com/office/drawing/2014/main" val="20002"/>
                    </a:ext>
                  </a:extLst>
                </a:gridCol>
                <a:gridCol w="1289754">
                  <a:extLst>
                    <a:ext uri="{9D8B030D-6E8A-4147-A177-3AD203B41FA5}">
                      <a16:colId xmlns="" xmlns:a16="http://schemas.microsoft.com/office/drawing/2014/main" val="20003"/>
                    </a:ext>
                  </a:extLst>
                </a:gridCol>
              </a:tblGrid>
              <a:tr h="701186">
                <a:tc>
                  <a:txBody>
                    <a:bodyPr/>
                    <a:lstStyle/>
                    <a:p>
                      <a:pPr algn="ctr">
                        <a:lnSpc>
                          <a:spcPct val="150000"/>
                        </a:lnSpc>
                        <a:spcAft>
                          <a:spcPts val="0"/>
                        </a:spcAft>
                      </a:pPr>
                      <a:r>
                        <a:rPr lang="tr-TR" sz="1200" dirty="0">
                          <a:effectLst/>
                        </a:rPr>
                        <a:t> </a:t>
                      </a:r>
                      <a:endParaRPr lang="tr-T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1000" dirty="0">
                          <a:effectLst/>
                        </a:rPr>
                        <a:t>Standardize edilmiş parametre değerleri</a:t>
                      </a:r>
                      <a:endParaRPr lang="tr-T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1000" dirty="0" smtClean="0">
                          <a:effectLst/>
                        </a:rPr>
                        <a:t>Güvenilirlik</a:t>
                      </a:r>
                      <a:r>
                        <a:rPr lang="tr-TR" sz="1000" baseline="0" dirty="0" smtClean="0">
                          <a:effectLst/>
                        </a:rPr>
                        <a:t> </a:t>
                      </a:r>
                      <a:r>
                        <a:rPr lang="tr-TR" sz="1000" dirty="0" smtClean="0">
                          <a:effectLst/>
                        </a:rPr>
                        <a:t>Katsayısı </a:t>
                      </a:r>
                      <a:r>
                        <a:rPr lang="tr-TR" sz="1000" dirty="0">
                          <a:effectLst/>
                        </a:rPr>
                        <a:t>(Cronbach’s Alpha)</a:t>
                      </a:r>
                      <a:endParaRPr lang="tr-T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1000" dirty="0">
                          <a:effectLst/>
                        </a:rPr>
                        <a:t>Yapı Güvenilirliği</a:t>
                      </a:r>
                      <a:endParaRPr lang="tr-TR"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240226">
                <a:tc>
                  <a:txBody>
                    <a:bodyPr/>
                    <a:lstStyle/>
                    <a:p>
                      <a:pPr algn="ctr">
                        <a:lnSpc>
                          <a:spcPct val="150000"/>
                        </a:lnSpc>
                        <a:spcAft>
                          <a:spcPts val="0"/>
                        </a:spcAft>
                      </a:pPr>
                      <a:r>
                        <a:rPr lang="tr-TR" sz="1200">
                          <a:effectLst/>
                        </a:rPr>
                        <a:t>Ekonomik fayda</a:t>
                      </a:r>
                      <a:endParaRPr lang="tr-T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endParaRPr lang="tr-TR" sz="1200" dirty="0">
                        <a:solidFill>
                          <a:schemeClr val="tx1"/>
                        </a:solidFill>
                        <a:effectLst/>
                      </a:endParaRPr>
                    </a:p>
                  </a:txBody>
                  <a:tcPr marL="68580" marR="68580" marT="0" marB="0" anchor="ctr"/>
                </a:tc>
                <a:tc>
                  <a:txBody>
                    <a:bodyPr/>
                    <a:lstStyle/>
                    <a:p>
                      <a:pPr algn="ctr">
                        <a:lnSpc>
                          <a:spcPct val="150000"/>
                        </a:lnSpc>
                        <a:spcAft>
                          <a:spcPts val="0"/>
                        </a:spcAft>
                      </a:pPr>
                      <a:r>
                        <a:rPr lang="tr-TR" sz="1200" dirty="0">
                          <a:effectLst/>
                        </a:rPr>
                        <a:t>0,853</a:t>
                      </a:r>
                      <a:endParaRPr lang="tr-T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1200" dirty="0">
                          <a:effectLst/>
                        </a:rPr>
                        <a:t>0,958</a:t>
                      </a:r>
                      <a:endParaRPr lang="tr-T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240226">
                <a:tc>
                  <a:txBody>
                    <a:bodyPr/>
                    <a:lstStyle/>
                    <a:p>
                      <a:pPr algn="ctr">
                        <a:lnSpc>
                          <a:spcPct val="150000"/>
                        </a:lnSpc>
                        <a:spcAft>
                          <a:spcPts val="0"/>
                        </a:spcAft>
                      </a:pPr>
                      <a:r>
                        <a:rPr lang="tr-TR" sz="1200">
                          <a:effectLst/>
                        </a:rPr>
                        <a:t>Çevresel fayda</a:t>
                      </a:r>
                      <a:endParaRPr lang="tr-T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200" dirty="0">
                          <a:effectLst/>
                        </a:rPr>
                        <a:t>0,736-0,879</a:t>
                      </a:r>
                      <a:endParaRPr lang="tr-T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1200" dirty="0">
                          <a:effectLst/>
                        </a:rPr>
                        <a:t>0,897</a:t>
                      </a:r>
                      <a:endParaRPr lang="tr-T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1200" dirty="0">
                          <a:effectLst/>
                        </a:rPr>
                        <a:t>0,989</a:t>
                      </a:r>
                      <a:endParaRPr lang="tr-T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240226">
                <a:tc>
                  <a:txBody>
                    <a:bodyPr/>
                    <a:lstStyle/>
                    <a:p>
                      <a:pPr algn="ctr">
                        <a:lnSpc>
                          <a:spcPct val="150000"/>
                        </a:lnSpc>
                        <a:spcAft>
                          <a:spcPts val="0"/>
                        </a:spcAft>
                      </a:pPr>
                      <a:r>
                        <a:rPr lang="tr-TR" sz="1200" dirty="0">
                          <a:effectLst/>
                        </a:rPr>
                        <a:t>Psikolojik fayda</a:t>
                      </a:r>
                      <a:endParaRPr lang="tr-T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200" dirty="0">
                          <a:effectLst/>
                        </a:rPr>
                        <a:t>0,713-0,889</a:t>
                      </a:r>
                      <a:endParaRPr lang="tr-T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1200" dirty="0">
                          <a:effectLst/>
                        </a:rPr>
                        <a:t>0,898</a:t>
                      </a:r>
                      <a:endParaRPr lang="tr-T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1200" dirty="0">
                          <a:effectLst/>
                        </a:rPr>
                        <a:t>0,981</a:t>
                      </a:r>
                      <a:endParaRPr lang="tr-T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240226">
                <a:tc>
                  <a:txBody>
                    <a:bodyPr/>
                    <a:lstStyle/>
                    <a:p>
                      <a:pPr algn="ctr">
                        <a:lnSpc>
                          <a:spcPct val="150000"/>
                        </a:lnSpc>
                        <a:spcAft>
                          <a:spcPts val="0"/>
                        </a:spcAft>
                      </a:pPr>
                      <a:r>
                        <a:rPr lang="tr-TR" sz="1200">
                          <a:effectLst/>
                        </a:rPr>
                        <a:t>Tutum</a:t>
                      </a:r>
                      <a:endParaRPr lang="tr-T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200" dirty="0">
                          <a:effectLst/>
                        </a:rPr>
                        <a:t>0,667-0,871</a:t>
                      </a:r>
                      <a:endParaRPr lang="tr-T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1200" dirty="0">
                          <a:effectLst/>
                        </a:rPr>
                        <a:t>0,907</a:t>
                      </a:r>
                      <a:endParaRPr lang="tr-T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1200" dirty="0">
                          <a:effectLst/>
                        </a:rPr>
                        <a:t>0,990</a:t>
                      </a:r>
                      <a:endParaRPr lang="tr-T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4"/>
                  </a:ext>
                </a:extLst>
              </a:tr>
              <a:tr h="240226">
                <a:tc>
                  <a:txBody>
                    <a:bodyPr/>
                    <a:lstStyle/>
                    <a:p>
                      <a:pPr algn="ctr">
                        <a:lnSpc>
                          <a:spcPct val="150000"/>
                        </a:lnSpc>
                        <a:spcAft>
                          <a:spcPts val="0"/>
                        </a:spcAft>
                      </a:pPr>
                      <a:r>
                        <a:rPr lang="tr-TR" sz="1200">
                          <a:effectLst/>
                        </a:rPr>
                        <a:t>Niyet</a:t>
                      </a:r>
                      <a:endParaRPr lang="tr-TR"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tr-TR" sz="1200" dirty="0">
                          <a:effectLst/>
                        </a:rPr>
                        <a:t>0,907-0,928</a:t>
                      </a:r>
                      <a:endParaRPr lang="tr-T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1200" dirty="0">
                          <a:effectLst/>
                        </a:rPr>
                        <a:t>0,941</a:t>
                      </a:r>
                      <a:endParaRPr lang="tr-T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1200" dirty="0">
                          <a:effectLst/>
                        </a:rPr>
                        <a:t>0,991</a:t>
                      </a:r>
                      <a:endParaRPr lang="tr-T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5"/>
                  </a:ext>
                </a:extLst>
              </a:tr>
              <a:tr h="778545">
                <a:tc gridSpan="4">
                  <a:txBody>
                    <a:bodyPr/>
                    <a:lstStyle/>
                    <a:p>
                      <a:pPr algn="ctr">
                        <a:lnSpc>
                          <a:spcPct val="150000"/>
                        </a:lnSpc>
                        <a:spcAft>
                          <a:spcPts val="0"/>
                        </a:spcAft>
                      </a:pPr>
                      <a:r>
                        <a:rPr lang="tr-TR" sz="1200" dirty="0">
                          <a:effectLst/>
                        </a:rPr>
                        <a:t>Uyum iyiliği değerleri: p &lt; 0,01, χ2 = 435,909, Serbestlik Derecesi (sd) = 179, χ2/sd = 2,435, RMR= 0,046, RMSEA = 0,056, NFI = 0,944, IFI= 0,966, TLI= 0,960, CFI = 0,966.</a:t>
                      </a:r>
                      <a:endParaRPr lang="tr-TR"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7117351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Yapısal Model </a:t>
            </a:r>
            <a:endParaRPr lang="tr-TR" b="1" dirty="0"/>
          </a:p>
        </p:txBody>
      </p:sp>
      <p:sp>
        <p:nvSpPr>
          <p:cNvPr id="3" name="Content Placeholder 2"/>
          <p:cNvSpPr>
            <a:spLocks noGrp="1"/>
          </p:cNvSpPr>
          <p:nvPr>
            <p:ph idx="1"/>
          </p:nvPr>
        </p:nvSpPr>
        <p:spPr>
          <a:xfrm>
            <a:off x="1451579" y="1866280"/>
            <a:ext cx="9603275" cy="3450613"/>
          </a:xfrm>
        </p:spPr>
        <p:txBody>
          <a:bodyPr>
            <a:noAutofit/>
          </a:bodyPr>
          <a:lstStyle/>
          <a:p>
            <a:pPr algn="just"/>
            <a:r>
              <a:rPr lang="tr-TR" sz="2200" dirty="0"/>
              <a:t>Yapısal modelin test edilmesi sonucu elde edilen değerler </a:t>
            </a:r>
            <a:r>
              <a:rPr lang="tr-TR" sz="2200" dirty="0" smtClean="0"/>
              <a:t>modelin </a:t>
            </a:r>
            <a:r>
              <a:rPr lang="tr-TR" sz="2200" dirty="0"/>
              <a:t>iyi seviyede uyum indekslerine sahip olduğunu göstermektedir: Serbestlik Derecesi (sd) = 182, χ2/sd = 2,70, RMR= 0,067, RMSEA = 0,061, NFI = 0,936, IFI = 0,959, TLI = 0,952, CFI = 0,959. </a:t>
            </a:r>
            <a:endParaRPr lang="tr-TR" sz="2200" dirty="0" smtClean="0"/>
          </a:p>
          <a:p>
            <a:pPr algn="just"/>
            <a:r>
              <a:rPr lang="tr-TR" sz="2200" dirty="0" smtClean="0"/>
              <a:t>Yapılan </a:t>
            </a:r>
            <a:r>
              <a:rPr lang="tr-TR" sz="2200" dirty="0"/>
              <a:t>analiz sonucunda, araştırma modeli kapsamındaki dört ilişkinin tamamının anlamlı olduğu görülmektedir. Ekonomik fayda (β= 0,153), çevresel fayda (β= 0,474) ve psikolojik faydanın (β= 0,114) ortak tüketime yönelik tutumlar üzerinde anlamlı ve pozitif etkileri bulunmaktadır. Sonuçlar özellikle çevresel fayda yaratma düşüncesinin ortak tüketim anlayışı üzerindeki güçlü etkisini gözler önüne sermektedir. </a:t>
            </a:r>
          </a:p>
        </p:txBody>
      </p:sp>
      <p:sp>
        <p:nvSpPr>
          <p:cNvPr id="4" name="Date Placeholder 3"/>
          <p:cNvSpPr>
            <a:spLocks noGrp="1"/>
          </p:cNvSpPr>
          <p:nvPr>
            <p:ph type="dt" sz="half" idx="10"/>
          </p:nvPr>
        </p:nvSpPr>
        <p:spPr/>
        <p:txBody>
          <a:bodyPr/>
          <a:lstStyle/>
          <a:p>
            <a:fld id="{42461D12-943F-4D8E-9229-A5EFB6756859}" type="datetime1">
              <a:rPr lang="tr-TR" smtClean="0"/>
              <a:t>5.10.2016</a:t>
            </a:fld>
            <a:endParaRPr lang="tr-TR"/>
          </a:p>
        </p:txBody>
      </p:sp>
      <p:sp>
        <p:nvSpPr>
          <p:cNvPr id="5" name="Footer Placeholder 4"/>
          <p:cNvSpPr>
            <a:spLocks noGrp="1"/>
          </p:cNvSpPr>
          <p:nvPr>
            <p:ph type="ftr" sz="quarter" idx="11"/>
          </p:nvPr>
        </p:nvSpPr>
        <p:spPr/>
        <p:txBody>
          <a:bodyPr/>
          <a:lstStyle/>
          <a:p>
            <a:r>
              <a:rPr lang="tr-TR" dirty="0" smtClean="0"/>
              <a:t>21. Ulusal Pazarlama Kongresi</a:t>
            </a:r>
            <a:endParaRPr lang="tr-TR" dirty="0"/>
          </a:p>
        </p:txBody>
      </p:sp>
    </p:spTree>
    <p:extLst>
      <p:ext uri="{BB962C8B-B14F-4D97-AF65-F5344CB8AC3E}">
        <p14:creationId xmlns:p14="http://schemas.microsoft.com/office/powerpoint/2010/main" val="4633663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Yapısal Model </a:t>
            </a:r>
          </a:p>
        </p:txBody>
      </p:sp>
      <p:sp>
        <p:nvSpPr>
          <p:cNvPr id="3" name="Date Placeholder 2"/>
          <p:cNvSpPr>
            <a:spLocks noGrp="1"/>
          </p:cNvSpPr>
          <p:nvPr>
            <p:ph type="dt" sz="half" idx="10"/>
          </p:nvPr>
        </p:nvSpPr>
        <p:spPr>
          <a:xfrm>
            <a:off x="8506116" y="6379377"/>
            <a:ext cx="3500715" cy="309201"/>
          </a:xfrm>
        </p:spPr>
        <p:txBody>
          <a:bodyPr/>
          <a:lstStyle/>
          <a:p>
            <a:fld id="{CE6D4FE6-2749-4C19-9D31-119544A1C922}" type="datetime1">
              <a:rPr lang="tr-TR" sz="1400" smtClean="0">
                <a:solidFill>
                  <a:schemeClr val="bg1"/>
                </a:solidFill>
              </a:rPr>
              <a:t>5.10.2016</a:t>
            </a:fld>
            <a:endParaRPr lang="tr-TR" sz="1400" dirty="0">
              <a:solidFill>
                <a:schemeClr val="bg1"/>
              </a:solidFill>
            </a:endParaRPr>
          </a:p>
        </p:txBody>
      </p:sp>
      <p:sp>
        <p:nvSpPr>
          <p:cNvPr id="4" name="Footer Placeholder 3"/>
          <p:cNvSpPr>
            <a:spLocks noGrp="1"/>
          </p:cNvSpPr>
          <p:nvPr>
            <p:ph type="ftr" sz="quarter" idx="11"/>
          </p:nvPr>
        </p:nvSpPr>
        <p:spPr>
          <a:xfrm>
            <a:off x="111295" y="6379378"/>
            <a:ext cx="5938836" cy="309201"/>
          </a:xfrm>
        </p:spPr>
        <p:txBody>
          <a:bodyPr/>
          <a:lstStyle/>
          <a:p>
            <a:r>
              <a:rPr lang="tr-TR" sz="1400" dirty="0" smtClean="0">
                <a:solidFill>
                  <a:schemeClr val="bg1"/>
                </a:solidFill>
              </a:rPr>
              <a:t>21. Ulusal Pazarlama Kongresi</a:t>
            </a:r>
            <a:endParaRPr lang="tr-TR" sz="1400"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023581886"/>
              </p:ext>
            </p:extLst>
          </p:nvPr>
        </p:nvGraphicFramePr>
        <p:xfrm>
          <a:off x="2664912" y="2464102"/>
          <a:ext cx="7014575" cy="3291840"/>
        </p:xfrm>
        <a:graphic>
          <a:graphicData uri="http://schemas.openxmlformats.org/drawingml/2006/table">
            <a:tbl>
              <a:tblPr firstRow="1" firstCol="1" bandRow="1">
                <a:tableStyleId>{3C2FFA5D-87B4-456A-9821-1D502468CF0F}</a:tableStyleId>
              </a:tblPr>
              <a:tblGrid>
                <a:gridCol w="607420">
                  <a:extLst>
                    <a:ext uri="{9D8B030D-6E8A-4147-A177-3AD203B41FA5}">
                      <a16:colId xmlns="" xmlns:a16="http://schemas.microsoft.com/office/drawing/2014/main" val="20000"/>
                    </a:ext>
                  </a:extLst>
                </a:gridCol>
                <a:gridCol w="3954978">
                  <a:extLst>
                    <a:ext uri="{9D8B030D-6E8A-4147-A177-3AD203B41FA5}">
                      <a16:colId xmlns="" xmlns:a16="http://schemas.microsoft.com/office/drawing/2014/main" val="20001"/>
                    </a:ext>
                  </a:extLst>
                </a:gridCol>
                <a:gridCol w="1426311">
                  <a:extLst>
                    <a:ext uri="{9D8B030D-6E8A-4147-A177-3AD203B41FA5}">
                      <a16:colId xmlns="" xmlns:a16="http://schemas.microsoft.com/office/drawing/2014/main" val="20002"/>
                    </a:ext>
                  </a:extLst>
                </a:gridCol>
                <a:gridCol w="1025866">
                  <a:extLst>
                    <a:ext uri="{9D8B030D-6E8A-4147-A177-3AD203B41FA5}">
                      <a16:colId xmlns="" xmlns:a16="http://schemas.microsoft.com/office/drawing/2014/main" val="20003"/>
                    </a:ext>
                  </a:extLst>
                </a:gridCol>
              </a:tblGrid>
              <a:tr h="290745">
                <a:tc>
                  <a:txBody>
                    <a:bodyPr/>
                    <a:lstStyle/>
                    <a:p>
                      <a:pPr algn="just">
                        <a:lnSpc>
                          <a:spcPct val="150000"/>
                        </a:lnSpc>
                        <a:spcAft>
                          <a:spcPts val="0"/>
                        </a:spcAft>
                      </a:pPr>
                      <a:r>
                        <a:rPr lang="tr-TR" sz="1600" dirty="0">
                          <a:effectLst/>
                        </a:rPr>
                        <a:t> </a:t>
                      </a:r>
                      <a:endParaRPr lang="tr-T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tr-TR" sz="1600" dirty="0">
                          <a:effectLst/>
                        </a:rPr>
                        <a:t> </a:t>
                      </a:r>
                      <a:endParaRPr lang="tr-T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tr-TR" sz="1600" dirty="0">
                          <a:effectLst/>
                        </a:rPr>
                        <a:t>Standardize β</a:t>
                      </a:r>
                      <a:endParaRPr lang="tr-T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tr-TR" sz="1600">
                          <a:effectLst/>
                        </a:rPr>
                        <a:t>Durum</a:t>
                      </a:r>
                      <a:endParaRPr lang="tr-TR"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290745">
                <a:tc>
                  <a:txBody>
                    <a:bodyPr/>
                    <a:lstStyle/>
                    <a:p>
                      <a:pPr algn="just">
                        <a:lnSpc>
                          <a:spcPct val="150000"/>
                        </a:lnSpc>
                        <a:spcAft>
                          <a:spcPts val="0"/>
                        </a:spcAft>
                      </a:pPr>
                      <a:r>
                        <a:rPr lang="tr-TR" sz="1600">
                          <a:effectLst/>
                        </a:rPr>
                        <a:t>H1</a:t>
                      </a:r>
                      <a:endParaRPr lang="tr-TR"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tr-TR" sz="1600" dirty="0">
                          <a:effectLst/>
                        </a:rPr>
                        <a:t>Ekonomik fayda → Tutum</a:t>
                      </a:r>
                      <a:endParaRPr lang="tr-T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tr-TR" sz="1600">
                          <a:effectLst/>
                        </a:rPr>
                        <a:t>0,153***</a:t>
                      </a:r>
                      <a:endParaRPr lang="tr-TR"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tr-TR" sz="1600">
                          <a:effectLst/>
                        </a:rPr>
                        <a:t>Kabul</a:t>
                      </a:r>
                      <a:endParaRPr lang="tr-TR"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290745">
                <a:tc>
                  <a:txBody>
                    <a:bodyPr/>
                    <a:lstStyle/>
                    <a:p>
                      <a:pPr algn="just">
                        <a:lnSpc>
                          <a:spcPct val="150000"/>
                        </a:lnSpc>
                        <a:spcAft>
                          <a:spcPts val="0"/>
                        </a:spcAft>
                      </a:pPr>
                      <a:r>
                        <a:rPr lang="tr-TR" sz="1600">
                          <a:effectLst/>
                        </a:rPr>
                        <a:t>H2</a:t>
                      </a:r>
                      <a:endParaRPr lang="tr-TR"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tr-TR" sz="1600" dirty="0">
                          <a:effectLst/>
                        </a:rPr>
                        <a:t>Çevresel fayda → Tutum</a:t>
                      </a:r>
                      <a:endParaRPr lang="tr-T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tr-TR" sz="1600">
                          <a:effectLst/>
                        </a:rPr>
                        <a:t>0,474***</a:t>
                      </a:r>
                      <a:endParaRPr lang="tr-TR"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tr-TR" sz="1600">
                          <a:effectLst/>
                        </a:rPr>
                        <a:t>Kabul</a:t>
                      </a:r>
                      <a:endParaRPr lang="tr-TR"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290745">
                <a:tc>
                  <a:txBody>
                    <a:bodyPr/>
                    <a:lstStyle/>
                    <a:p>
                      <a:pPr algn="just">
                        <a:lnSpc>
                          <a:spcPct val="150000"/>
                        </a:lnSpc>
                        <a:spcAft>
                          <a:spcPts val="0"/>
                        </a:spcAft>
                      </a:pPr>
                      <a:r>
                        <a:rPr lang="tr-TR" sz="1600">
                          <a:effectLst/>
                        </a:rPr>
                        <a:t>H3</a:t>
                      </a:r>
                      <a:endParaRPr lang="tr-TR"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tr-TR" sz="1600" dirty="0">
                          <a:effectLst/>
                        </a:rPr>
                        <a:t>Psikolojik fayda → Tutum</a:t>
                      </a:r>
                      <a:endParaRPr lang="tr-T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tr-TR" sz="1600">
                          <a:effectLst/>
                        </a:rPr>
                        <a:t>0,114***</a:t>
                      </a:r>
                      <a:endParaRPr lang="tr-TR"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tr-TR" sz="1600">
                          <a:effectLst/>
                        </a:rPr>
                        <a:t>Kabul</a:t>
                      </a:r>
                      <a:endParaRPr lang="tr-TR"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290745">
                <a:tc>
                  <a:txBody>
                    <a:bodyPr/>
                    <a:lstStyle/>
                    <a:p>
                      <a:pPr algn="just">
                        <a:lnSpc>
                          <a:spcPct val="150000"/>
                        </a:lnSpc>
                        <a:spcAft>
                          <a:spcPts val="0"/>
                        </a:spcAft>
                      </a:pPr>
                      <a:r>
                        <a:rPr lang="tr-TR" sz="1600">
                          <a:effectLst/>
                        </a:rPr>
                        <a:t>H4</a:t>
                      </a:r>
                      <a:endParaRPr lang="tr-TR"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tr-TR" sz="1600" dirty="0">
                          <a:effectLst/>
                        </a:rPr>
                        <a:t>Tutum → Davranışsal Niyet</a:t>
                      </a:r>
                      <a:endParaRPr lang="tr-T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tr-TR" sz="1600">
                          <a:effectLst/>
                        </a:rPr>
                        <a:t>0,744***</a:t>
                      </a:r>
                      <a:endParaRPr lang="tr-TR"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tr-TR" sz="1600">
                          <a:effectLst/>
                        </a:rPr>
                        <a:t>Kabul</a:t>
                      </a:r>
                      <a:endParaRPr lang="tr-TR"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4"/>
                  </a:ext>
                </a:extLst>
              </a:tr>
              <a:tr h="942271">
                <a:tc gridSpan="4">
                  <a:txBody>
                    <a:bodyPr/>
                    <a:lstStyle/>
                    <a:p>
                      <a:pPr algn="just">
                        <a:lnSpc>
                          <a:spcPct val="150000"/>
                        </a:lnSpc>
                        <a:spcAft>
                          <a:spcPts val="0"/>
                        </a:spcAft>
                      </a:pPr>
                      <a:r>
                        <a:rPr lang="tr-TR" sz="1600" dirty="0">
                          <a:effectLst/>
                        </a:rPr>
                        <a:t>*** p&lt; 0,001Uyum iyiliği değerleri: p &lt; 0,01, χ2 = 491,777, Serbestlik Derecesi (sd) = 182, χ2/sd = 2,70, RMR= 0,067, RMSEA = 0,061, NFI = 0,936, IFI= 0,959, TLI= 0,952,CFI = 0,959.</a:t>
                      </a:r>
                      <a:endParaRPr lang="tr-TR"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42157595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latin typeface="Arial" panose="020B0604020202020204" pitchFamily="34" charset="0"/>
                <a:cs typeface="Arial" panose="020B0604020202020204" pitchFamily="34" charset="0"/>
              </a:rPr>
              <a:t>Çoklu Grup Analizi</a:t>
            </a:r>
            <a:r>
              <a:rPr lang="tr-TR" dirty="0">
                <a:latin typeface="Arial" panose="020B0604020202020204" pitchFamily="34" charset="0"/>
                <a:cs typeface="Arial" panose="020B0604020202020204" pitchFamily="34" charset="0"/>
              </a:rPr>
              <a:t/>
            </a:r>
            <a:br>
              <a:rPr lang="tr-TR" dirty="0">
                <a:latin typeface="Arial" panose="020B0604020202020204" pitchFamily="34" charset="0"/>
                <a:cs typeface="Arial" panose="020B0604020202020204" pitchFamily="34" charset="0"/>
              </a:rPr>
            </a:br>
            <a:endParaRPr lang="tr-TR" dirty="0">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p:txBody>
          <a:bodyPr>
            <a:normAutofit fontScale="92500" lnSpcReduction="10000"/>
          </a:bodyPr>
          <a:lstStyle/>
          <a:p>
            <a:pPr algn="just"/>
            <a:r>
              <a:rPr lang="tr-TR" sz="2400" dirty="0"/>
              <a:t>Yapısal modelin test edilmesinden sonra, ortak tüketime duyulan güvenin öngörülen ilişkiler üzerindeki </a:t>
            </a:r>
            <a:r>
              <a:rPr lang="tr-TR" sz="2400" dirty="0" err="1"/>
              <a:t>moderatör</a:t>
            </a:r>
            <a:r>
              <a:rPr lang="tr-TR" sz="2400" dirty="0"/>
              <a:t> etkisini test etmek amacıyla çoklu grup analizi yapılmıştır. </a:t>
            </a:r>
            <a:endParaRPr lang="en-US" sz="2400" dirty="0"/>
          </a:p>
          <a:p>
            <a:endParaRPr lang="en-US" sz="2400" dirty="0" smtClean="0"/>
          </a:p>
          <a:p>
            <a:r>
              <a:rPr lang="en-US" sz="2400" dirty="0" smtClean="0"/>
              <a:t>T</a:t>
            </a:r>
            <a:r>
              <a:rPr lang="tr-TR" sz="2400" dirty="0" err="1" smtClean="0"/>
              <a:t>üm</a:t>
            </a:r>
            <a:r>
              <a:rPr lang="tr-TR" sz="2400" dirty="0" smtClean="0"/>
              <a:t> </a:t>
            </a:r>
            <a:r>
              <a:rPr lang="tr-TR" sz="2400" dirty="0"/>
              <a:t>örneklem çapında ortak tüketime duyulan güveni ölçmek için kullanılan dört sorunun ortalaması alınarak bir “güven” skoru belirlenmiş; daha sonra ortancaya göre ayrım yapılarak örneklem düşük (n = 280) ve yüksek (n = 176) güven gruplarına ayrılmıştır (ortanca = 3,00). </a:t>
            </a:r>
          </a:p>
          <a:p>
            <a:endParaRPr lang="en-US" dirty="0"/>
          </a:p>
        </p:txBody>
      </p:sp>
      <p:sp>
        <p:nvSpPr>
          <p:cNvPr id="3" name="Date Placeholder 2"/>
          <p:cNvSpPr>
            <a:spLocks noGrp="1"/>
          </p:cNvSpPr>
          <p:nvPr>
            <p:ph type="dt" sz="half" idx="10"/>
          </p:nvPr>
        </p:nvSpPr>
        <p:spPr/>
        <p:txBody>
          <a:bodyPr/>
          <a:lstStyle/>
          <a:p>
            <a:fld id="{9CA8CD86-4EB0-4232-AD5E-8B88B2FEF7DC}" type="datetime1">
              <a:rPr lang="tr-TR" smtClean="0"/>
              <a:t>5.10.2016</a:t>
            </a:fld>
            <a:endParaRPr lang="tr-TR"/>
          </a:p>
        </p:txBody>
      </p:sp>
      <p:sp>
        <p:nvSpPr>
          <p:cNvPr id="4" name="Footer Placeholder 3"/>
          <p:cNvSpPr>
            <a:spLocks noGrp="1"/>
          </p:cNvSpPr>
          <p:nvPr>
            <p:ph type="ftr" sz="quarter" idx="11"/>
          </p:nvPr>
        </p:nvSpPr>
        <p:spPr/>
        <p:txBody>
          <a:bodyPr/>
          <a:lstStyle/>
          <a:p>
            <a:r>
              <a:rPr lang="tr-TR" smtClean="0"/>
              <a:t>21. Ulusal Pazarlama Kongresi</a:t>
            </a:r>
            <a:endParaRPr lang="tr-TR"/>
          </a:p>
        </p:txBody>
      </p:sp>
    </p:spTree>
    <p:extLst>
      <p:ext uri="{BB962C8B-B14F-4D97-AF65-F5344CB8AC3E}">
        <p14:creationId xmlns:p14="http://schemas.microsoft.com/office/powerpoint/2010/main" val="2217668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latin typeface="Arial" panose="020B0604020202020204" pitchFamily="34" charset="0"/>
                <a:cs typeface="Arial" panose="020B0604020202020204" pitchFamily="34" charset="0"/>
              </a:rPr>
              <a:t>Çoklu Grup Analizi</a:t>
            </a:r>
            <a:r>
              <a:rPr lang="tr-TR" dirty="0">
                <a:latin typeface="Arial" panose="020B0604020202020204" pitchFamily="34" charset="0"/>
                <a:cs typeface="Arial" panose="020B0604020202020204" pitchFamily="34" charset="0"/>
              </a:rPr>
              <a:t/>
            </a:r>
            <a:br>
              <a:rPr lang="tr-TR" dirty="0">
                <a:latin typeface="Arial" panose="020B0604020202020204" pitchFamily="34" charset="0"/>
                <a:cs typeface="Arial" panose="020B0604020202020204" pitchFamily="34" charset="0"/>
              </a:rPr>
            </a:br>
            <a:endParaRPr lang="tr-TR" dirty="0">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p:txBody>
          <a:bodyPr>
            <a:noAutofit/>
          </a:bodyPr>
          <a:lstStyle/>
          <a:p>
            <a:pPr algn="just"/>
            <a:r>
              <a:rPr lang="tr-TR" dirty="0"/>
              <a:t>Düşük ve yüksek güven grupları için ölçüm modelinin </a:t>
            </a:r>
            <a:r>
              <a:rPr lang="tr-TR" dirty="0" smtClean="0"/>
              <a:t>eşitliği</a:t>
            </a:r>
            <a:r>
              <a:rPr lang="en-US" dirty="0" smtClean="0"/>
              <a:t>:</a:t>
            </a:r>
          </a:p>
          <a:p>
            <a:pPr lvl="1" algn="just"/>
            <a:r>
              <a:rPr lang="tr-TR" sz="2000" i="0" dirty="0"/>
              <a:t>tüm parametrelerin ayrı ayrı tahmin edilmesine ve gruplar arası farklı değerler almalarına izin verilen “serbest model” Serbestlik Derecesi (</a:t>
            </a:r>
            <a:r>
              <a:rPr lang="tr-TR" sz="2000" i="0" dirty="0" err="1"/>
              <a:t>sd</a:t>
            </a:r>
            <a:r>
              <a:rPr lang="tr-TR" sz="2000" i="0" dirty="0"/>
              <a:t>) = 364, χ2/</a:t>
            </a:r>
            <a:r>
              <a:rPr lang="tr-TR" sz="2000" i="0" dirty="0" err="1"/>
              <a:t>sd</a:t>
            </a:r>
            <a:r>
              <a:rPr lang="tr-TR" sz="2000" i="0" dirty="0"/>
              <a:t> = 2,14, RMR= 0,064, RMSEA = 0,050, NFI = 0,886, IFI = 0,935, TLI = 0,925, CFI = 0,935]</a:t>
            </a:r>
            <a:endParaRPr lang="en-US" sz="2000" i="0" dirty="0" smtClean="0"/>
          </a:p>
          <a:p>
            <a:pPr lvl="1" algn="just"/>
            <a:r>
              <a:rPr lang="tr-TR" sz="2000" i="0" dirty="0"/>
              <a:t>her iki grup için sadece faktör yüklerinin birbirine eşitlendiği ancak regresyon katsayılarının serbest bırakıldığı “Model 1” [Serbestlik Derecesi (</a:t>
            </a:r>
            <a:r>
              <a:rPr lang="tr-TR" sz="2000" i="0" dirty="0" err="1"/>
              <a:t>sd</a:t>
            </a:r>
            <a:r>
              <a:rPr lang="tr-TR" sz="2000" i="0" dirty="0"/>
              <a:t>) = 380, χ2/</a:t>
            </a:r>
            <a:r>
              <a:rPr lang="tr-TR" sz="2000" i="0" dirty="0" err="1"/>
              <a:t>sd</a:t>
            </a:r>
            <a:r>
              <a:rPr lang="tr-TR" sz="2000" i="0" dirty="0"/>
              <a:t> = 2,12, RMR= 0,066, RMSEA = 0,050, NFI = 0,882, IFI = 0,934, TLI = 0,927, CFI = 0,934] </a:t>
            </a:r>
            <a:endParaRPr lang="en-US" sz="2000" i="0" dirty="0" smtClean="0"/>
          </a:p>
          <a:p>
            <a:pPr lvl="1" algn="just"/>
            <a:r>
              <a:rPr lang="tr-TR" sz="2000" i="0" dirty="0"/>
              <a:t>hem faktör yüklerinin hem de regresyon katsayılarının gruplar arasında eşitlendiği Model </a:t>
            </a:r>
            <a:r>
              <a:rPr lang="tr-TR" sz="2000" i="0" dirty="0" smtClean="0"/>
              <a:t>2</a:t>
            </a:r>
            <a:r>
              <a:rPr lang="en-US" sz="2000" i="0" dirty="0" smtClean="0"/>
              <a:t> </a:t>
            </a:r>
            <a:r>
              <a:rPr lang="tr-TR" sz="2000" i="0" dirty="0" smtClean="0"/>
              <a:t>[</a:t>
            </a:r>
            <a:r>
              <a:rPr lang="tr-TR" sz="2000" i="0" dirty="0"/>
              <a:t>Serbestlik Derecesi (</a:t>
            </a:r>
            <a:r>
              <a:rPr lang="tr-TR" sz="2000" i="0" dirty="0" err="1"/>
              <a:t>sd</a:t>
            </a:r>
            <a:r>
              <a:rPr lang="tr-TR" sz="2000" i="0" dirty="0"/>
              <a:t>) = 384, χ2/</a:t>
            </a:r>
            <a:r>
              <a:rPr lang="tr-TR" sz="2000" i="0" dirty="0" err="1"/>
              <a:t>sd</a:t>
            </a:r>
            <a:r>
              <a:rPr lang="tr-TR" sz="2000" i="0" dirty="0"/>
              <a:t> = 2,10, RMR= 0,067, RMSEA = 0,049, NFI = 0,882, IFI = 0,934, TLI = 0,928, CFI = 0,934]</a:t>
            </a:r>
            <a:endParaRPr lang="en-US" sz="2000" i="0" dirty="0"/>
          </a:p>
        </p:txBody>
      </p:sp>
      <p:sp>
        <p:nvSpPr>
          <p:cNvPr id="3" name="Date Placeholder 2"/>
          <p:cNvSpPr>
            <a:spLocks noGrp="1"/>
          </p:cNvSpPr>
          <p:nvPr>
            <p:ph type="dt" sz="half" idx="10"/>
          </p:nvPr>
        </p:nvSpPr>
        <p:spPr/>
        <p:txBody>
          <a:bodyPr/>
          <a:lstStyle/>
          <a:p>
            <a:fld id="{16C8BCB1-918C-48B7-90D6-1B155767D9D4}" type="datetime1">
              <a:rPr lang="tr-TR" smtClean="0"/>
              <a:t>5.10.2016</a:t>
            </a:fld>
            <a:endParaRPr lang="tr-TR"/>
          </a:p>
        </p:txBody>
      </p:sp>
      <p:sp>
        <p:nvSpPr>
          <p:cNvPr id="4" name="Footer Placeholder 3"/>
          <p:cNvSpPr>
            <a:spLocks noGrp="1"/>
          </p:cNvSpPr>
          <p:nvPr>
            <p:ph type="ftr" sz="quarter" idx="11"/>
          </p:nvPr>
        </p:nvSpPr>
        <p:spPr/>
        <p:txBody>
          <a:bodyPr/>
          <a:lstStyle/>
          <a:p>
            <a:r>
              <a:rPr lang="tr-TR" smtClean="0"/>
              <a:t>21. Ulusal Pazarlama Kongresi</a:t>
            </a:r>
            <a:endParaRPr lang="tr-TR"/>
          </a:p>
        </p:txBody>
      </p:sp>
    </p:spTree>
    <p:extLst>
      <p:ext uri="{BB962C8B-B14F-4D97-AF65-F5344CB8AC3E}">
        <p14:creationId xmlns:p14="http://schemas.microsoft.com/office/powerpoint/2010/main" val="3918806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latin typeface="Arial" panose="020B0604020202020204" pitchFamily="34" charset="0"/>
                <a:cs typeface="Arial" panose="020B0604020202020204" pitchFamily="34" charset="0"/>
              </a:rPr>
              <a:t>Çoklu Grup Analizi</a:t>
            </a:r>
            <a:r>
              <a:rPr lang="tr-TR" dirty="0">
                <a:latin typeface="Arial" panose="020B0604020202020204" pitchFamily="34" charset="0"/>
                <a:cs typeface="Arial" panose="020B0604020202020204" pitchFamily="34" charset="0"/>
              </a:rPr>
              <a:t/>
            </a:r>
            <a:br>
              <a:rPr lang="tr-TR" dirty="0">
                <a:latin typeface="Arial" panose="020B0604020202020204" pitchFamily="34" charset="0"/>
                <a:cs typeface="Arial" panose="020B0604020202020204" pitchFamily="34" charset="0"/>
              </a:rPr>
            </a:br>
            <a:endParaRPr lang="tr-TR" dirty="0">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p:txBody>
          <a:bodyPr>
            <a:noAutofit/>
          </a:bodyPr>
          <a:lstStyle/>
          <a:p>
            <a:r>
              <a:rPr lang="tr-TR" dirty="0"/>
              <a:t>Genel olarak, serbest model ve Model 1 arasındaki ki-kare farkı testinin anlamlı olmaması (P = 0,092) düşük ve yüksek güven grupları için </a:t>
            </a:r>
            <a:r>
              <a:rPr lang="tr-TR" b="1" dirty="0"/>
              <a:t>ölçüm modelleri kovaryans matrislerinin eşitliği</a:t>
            </a:r>
            <a:r>
              <a:rPr lang="tr-TR" dirty="0"/>
              <a:t>ni ortaya </a:t>
            </a:r>
            <a:r>
              <a:rPr lang="tr-TR" dirty="0" smtClean="0"/>
              <a:t>koymaktadır.</a:t>
            </a:r>
            <a:endParaRPr lang="en-US" dirty="0" smtClean="0"/>
          </a:p>
          <a:p>
            <a:r>
              <a:rPr lang="tr-TR" dirty="0" smtClean="0"/>
              <a:t>Model </a:t>
            </a:r>
            <a:r>
              <a:rPr lang="tr-TR" dirty="0"/>
              <a:t>1 ve Model 2 arasındaki ki-kare farkının da anlamlı çıkmaması (P = 0,196) </a:t>
            </a:r>
            <a:r>
              <a:rPr lang="tr-TR" b="1" dirty="0"/>
              <a:t>yapısal modellerin de gruplar arasında eşitliği</a:t>
            </a:r>
            <a:r>
              <a:rPr lang="tr-TR" dirty="0"/>
              <a:t>ni göz önüne sermektedir. </a:t>
            </a:r>
            <a:endParaRPr lang="en-US" dirty="0" smtClean="0"/>
          </a:p>
          <a:p>
            <a:r>
              <a:rPr lang="tr-TR" dirty="0" smtClean="0"/>
              <a:t>Bir </a:t>
            </a:r>
            <a:r>
              <a:rPr lang="tr-TR" dirty="0"/>
              <a:t>başka değişle, </a:t>
            </a:r>
            <a:r>
              <a:rPr lang="tr-TR" b="1" dirty="0"/>
              <a:t>ortak yönetime duyulan güvenin öngörülen ilişkiler üzerinde bir </a:t>
            </a:r>
            <a:r>
              <a:rPr lang="tr-TR" b="1" dirty="0" err="1"/>
              <a:t>moderatör</a:t>
            </a:r>
            <a:r>
              <a:rPr lang="tr-TR" b="1" dirty="0"/>
              <a:t> etkisi bulunmamakta</a:t>
            </a:r>
            <a:r>
              <a:rPr lang="tr-TR" dirty="0"/>
              <a:t>, ekonomik, çevresel ve psikolojik fayda yaratma düşüncesinin tutumlar üzerindeki ve tutumların da davranışsal niyet üzerindeki etkileri her grup için aynı seviyede bulunmaktadır.  </a:t>
            </a:r>
            <a:r>
              <a:rPr lang="en-US" dirty="0"/>
              <a:t>[</a:t>
            </a:r>
            <a:r>
              <a:rPr lang="tr-TR" i="0" dirty="0" smtClean="0"/>
              <a:t>(</a:t>
            </a:r>
            <a:r>
              <a:rPr lang="tr-TR" i="0" dirty="0" err="1"/>
              <a:t>sd</a:t>
            </a:r>
            <a:r>
              <a:rPr lang="tr-TR" i="0" dirty="0"/>
              <a:t>) = 384, χ2/</a:t>
            </a:r>
            <a:r>
              <a:rPr lang="tr-TR" i="0" dirty="0" err="1"/>
              <a:t>sd</a:t>
            </a:r>
            <a:r>
              <a:rPr lang="tr-TR" i="0" dirty="0"/>
              <a:t> = 2,10, RMR= 0,067, RMSEA = 0,049, NFI = 0,882, IFI = 0,934, TLI = 0,928, CFI = 0,934]</a:t>
            </a:r>
            <a:endParaRPr lang="en-US" i="0" dirty="0"/>
          </a:p>
        </p:txBody>
      </p:sp>
      <p:sp>
        <p:nvSpPr>
          <p:cNvPr id="3" name="Date Placeholder 2"/>
          <p:cNvSpPr>
            <a:spLocks noGrp="1"/>
          </p:cNvSpPr>
          <p:nvPr>
            <p:ph type="dt" sz="half" idx="10"/>
          </p:nvPr>
        </p:nvSpPr>
        <p:spPr/>
        <p:txBody>
          <a:bodyPr/>
          <a:lstStyle/>
          <a:p>
            <a:fld id="{6A41A6F9-0EF7-4608-806B-BFB9245CDE11}" type="datetime1">
              <a:rPr lang="tr-TR" smtClean="0"/>
              <a:t>5.10.2016</a:t>
            </a:fld>
            <a:endParaRPr lang="tr-TR"/>
          </a:p>
        </p:txBody>
      </p:sp>
      <p:sp>
        <p:nvSpPr>
          <p:cNvPr id="4" name="Footer Placeholder 3"/>
          <p:cNvSpPr>
            <a:spLocks noGrp="1"/>
          </p:cNvSpPr>
          <p:nvPr>
            <p:ph type="ftr" sz="quarter" idx="11"/>
          </p:nvPr>
        </p:nvSpPr>
        <p:spPr/>
        <p:txBody>
          <a:bodyPr/>
          <a:lstStyle/>
          <a:p>
            <a:r>
              <a:rPr lang="tr-TR" smtClean="0"/>
              <a:t>21. Ulusal Pazarlama Kongresi</a:t>
            </a:r>
            <a:endParaRPr lang="tr-TR"/>
          </a:p>
        </p:txBody>
      </p:sp>
    </p:spTree>
    <p:extLst>
      <p:ext uri="{BB962C8B-B14F-4D97-AF65-F5344CB8AC3E}">
        <p14:creationId xmlns:p14="http://schemas.microsoft.com/office/powerpoint/2010/main" val="3419371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b="1" dirty="0" smtClean="0"/>
              <a:t>Sonuç</a:t>
            </a:r>
            <a:endParaRPr lang="tr-TR" b="1" dirty="0"/>
          </a:p>
        </p:txBody>
      </p:sp>
      <p:sp>
        <p:nvSpPr>
          <p:cNvPr id="7" name="Content Placeholder 6"/>
          <p:cNvSpPr>
            <a:spLocks noGrp="1"/>
          </p:cNvSpPr>
          <p:nvPr>
            <p:ph idx="1"/>
          </p:nvPr>
        </p:nvSpPr>
        <p:spPr/>
        <p:txBody>
          <a:bodyPr/>
          <a:lstStyle/>
          <a:p>
            <a:pPr algn="just"/>
            <a:r>
              <a:rPr lang="tr-TR" sz="2400" dirty="0"/>
              <a:t>Yapılan çalışmanın sonucunda gerek içsel gerekse dışsal motivasyon unsurlarının ortak tüketime ilişkin davranış ve tutumlar üzerinde olumlu etkisi olduğu tespit edilmiştir. </a:t>
            </a:r>
            <a:endParaRPr lang="tr-TR" sz="2400" dirty="0" smtClean="0"/>
          </a:p>
          <a:p>
            <a:pPr marL="0" indent="0" algn="just">
              <a:buNone/>
            </a:pPr>
            <a:endParaRPr lang="tr-TR" sz="2400" dirty="0" smtClean="0"/>
          </a:p>
          <a:p>
            <a:pPr algn="just"/>
            <a:r>
              <a:rPr lang="tr-TR" sz="2400" dirty="0" smtClean="0"/>
              <a:t>Çalışmanın </a:t>
            </a:r>
            <a:r>
              <a:rPr lang="tr-TR" sz="2400" dirty="0"/>
              <a:t>bulguları tüketicilerin özellikle çevresel faydasından ötürü ortak tüketime yöneldiğini ortaya koymaktadır. </a:t>
            </a:r>
            <a:endParaRPr lang="tr-TR" sz="2400" dirty="0" smtClean="0"/>
          </a:p>
          <a:p>
            <a:endParaRPr lang="tr-TR" dirty="0"/>
          </a:p>
        </p:txBody>
      </p:sp>
      <p:sp>
        <p:nvSpPr>
          <p:cNvPr id="3" name="Date Placeholder 2"/>
          <p:cNvSpPr>
            <a:spLocks noGrp="1"/>
          </p:cNvSpPr>
          <p:nvPr>
            <p:ph type="dt" sz="half" idx="10"/>
          </p:nvPr>
        </p:nvSpPr>
        <p:spPr/>
        <p:txBody>
          <a:bodyPr/>
          <a:lstStyle/>
          <a:p>
            <a:fld id="{04FEA3EF-2343-4598-81BB-F2516FDD178C}" type="datetime1">
              <a:rPr lang="tr-TR" smtClean="0"/>
              <a:t>5.10.2016</a:t>
            </a:fld>
            <a:endParaRPr lang="tr-TR"/>
          </a:p>
        </p:txBody>
      </p:sp>
      <p:sp>
        <p:nvSpPr>
          <p:cNvPr id="4" name="Footer Placeholder 3"/>
          <p:cNvSpPr>
            <a:spLocks noGrp="1"/>
          </p:cNvSpPr>
          <p:nvPr>
            <p:ph type="ftr" sz="quarter" idx="11"/>
          </p:nvPr>
        </p:nvSpPr>
        <p:spPr/>
        <p:txBody>
          <a:bodyPr/>
          <a:lstStyle/>
          <a:p>
            <a:r>
              <a:rPr lang="tr-TR" smtClean="0"/>
              <a:t>21. Ulusal Pazarlama Kongresi</a:t>
            </a:r>
            <a:endParaRPr lang="tr-TR"/>
          </a:p>
        </p:txBody>
      </p:sp>
    </p:spTree>
    <p:extLst>
      <p:ext uri="{BB962C8B-B14F-4D97-AF65-F5344CB8AC3E}">
        <p14:creationId xmlns:p14="http://schemas.microsoft.com/office/powerpoint/2010/main" val="3631560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Sonuç</a:t>
            </a:r>
          </a:p>
        </p:txBody>
      </p:sp>
      <p:sp>
        <p:nvSpPr>
          <p:cNvPr id="3" name="Content Placeholder 2"/>
          <p:cNvSpPr>
            <a:spLocks noGrp="1"/>
          </p:cNvSpPr>
          <p:nvPr>
            <p:ph idx="1"/>
          </p:nvPr>
        </p:nvSpPr>
        <p:spPr>
          <a:xfrm>
            <a:off x="1371599" y="2286000"/>
            <a:ext cx="9994739" cy="3581400"/>
          </a:xfrm>
        </p:spPr>
        <p:txBody>
          <a:bodyPr>
            <a:normAutofit fontScale="85000" lnSpcReduction="20000"/>
          </a:bodyPr>
          <a:lstStyle/>
          <a:p>
            <a:pPr algn="just"/>
            <a:r>
              <a:rPr lang="tr-TR" sz="2400" dirty="0" smtClean="0"/>
              <a:t>Ekonomik </a:t>
            </a:r>
            <a:r>
              <a:rPr lang="tr-TR" sz="2400" dirty="0"/>
              <a:t>fayda ve psikolojik faydanın da tüketici üzerinde ortak tüketime ilişkin tutum ve davranışsal niyeti etkilemede etkili olduğu görülmüştür. </a:t>
            </a:r>
            <a:endParaRPr lang="tr-TR" sz="2400" dirty="0" smtClean="0"/>
          </a:p>
          <a:p>
            <a:pPr marL="0" indent="0" algn="just">
              <a:buNone/>
            </a:pPr>
            <a:endParaRPr lang="tr-TR" sz="2400" dirty="0" smtClean="0"/>
          </a:p>
          <a:p>
            <a:pPr algn="just"/>
            <a:r>
              <a:rPr lang="tr-TR" sz="2400" dirty="0" smtClean="0"/>
              <a:t>Beklenenin </a:t>
            </a:r>
            <a:r>
              <a:rPr lang="tr-TR" sz="2400" dirty="0"/>
              <a:t>aksine, bu yeni tüketim olgusuna duyulan güvenin ekonomik, psikolojik ve çevresel fayda beklentilerinin tutum ve davranışlar üzerinde moderatör bir etkisi olmadığı ortaya çıkmıştır. </a:t>
            </a:r>
            <a:endParaRPr lang="tr-TR" sz="2400" dirty="0" smtClean="0"/>
          </a:p>
          <a:p>
            <a:pPr marL="0" indent="0" algn="just">
              <a:buNone/>
            </a:pPr>
            <a:endParaRPr lang="tr-TR" sz="2400" dirty="0"/>
          </a:p>
          <a:p>
            <a:pPr marL="0" indent="0" algn="just">
              <a:buNone/>
            </a:pPr>
            <a:r>
              <a:rPr lang="tr-TR" sz="2400" dirty="0" smtClean="0"/>
              <a:t>Bunun </a:t>
            </a:r>
            <a:r>
              <a:rPr lang="tr-TR" sz="2400" dirty="0"/>
              <a:t>nedeni, bu akımın oldukça yeni olması ve şu an için öngörülen faydalarının risklerinden yüksek olması olarak düşünülebilir.  </a:t>
            </a:r>
          </a:p>
          <a:p>
            <a:endParaRPr lang="tr-TR" dirty="0"/>
          </a:p>
        </p:txBody>
      </p:sp>
      <p:sp>
        <p:nvSpPr>
          <p:cNvPr id="4" name="Date Placeholder 3"/>
          <p:cNvSpPr>
            <a:spLocks noGrp="1"/>
          </p:cNvSpPr>
          <p:nvPr>
            <p:ph type="dt" sz="half" idx="10"/>
          </p:nvPr>
        </p:nvSpPr>
        <p:spPr/>
        <p:txBody>
          <a:bodyPr/>
          <a:lstStyle/>
          <a:p>
            <a:fld id="{176A5C43-9E2B-4098-8C75-FADDA01FC387}" type="datetime1">
              <a:rPr lang="tr-TR" smtClean="0"/>
              <a:t>5.10.2016</a:t>
            </a:fld>
            <a:endParaRPr lang="tr-TR"/>
          </a:p>
        </p:txBody>
      </p:sp>
      <p:sp>
        <p:nvSpPr>
          <p:cNvPr id="5" name="Footer Placeholder 4"/>
          <p:cNvSpPr>
            <a:spLocks noGrp="1"/>
          </p:cNvSpPr>
          <p:nvPr>
            <p:ph type="ftr" sz="quarter" idx="11"/>
          </p:nvPr>
        </p:nvSpPr>
        <p:spPr/>
        <p:txBody>
          <a:bodyPr/>
          <a:lstStyle/>
          <a:p>
            <a:r>
              <a:rPr lang="tr-TR" smtClean="0"/>
              <a:t>21. Ulusal Pazarlama Kongresi</a:t>
            </a:r>
            <a:endParaRPr lang="tr-TR"/>
          </a:p>
        </p:txBody>
      </p:sp>
    </p:spTree>
    <p:extLst>
      <p:ext uri="{BB962C8B-B14F-4D97-AF65-F5344CB8AC3E}">
        <p14:creationId xmlns:p14="http://schemas.microsoft.com/office/powerpoint/2010/main" val="2501013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Sunum Planı</a:t>
            </a:r>
            <a:endParaRPr lang="tr-TR" b="1" dirty="0"/>
          </a:p>
        </p:txBody>
      </p:sp>
      <p:sp>
        <p:nvSpPr>
          <p:cNvPr id="3" name="Content Placeholder 2"/>
          <p:cNvSpPr>
            <a:spLocks noGrp="1"/>
          </p:cNvSpPr>
          <p:nvPr>
            <p:ph idx="1"/>
          </p:nvPr>
        </p:nvSpPr>
        <p:spPr>
          <a:xfrm>
            <a:off x="1371600" y="2211070"/>
            <a:ext cx="9601200" cy="4061460"/>
          </a:xfrm>
        </p:spPr>
        <p:txBody>
          <a:bodyPr>
            <a:normAutofit/>
          </a:bodyPr>
          <a:lstStyle/>
          <a:p>
            <a:r>
              <a:rPr lang="tr-TR" sz="2800" dirty="0" smtClean="0"/>
              <a:t>Mülkiyet, Paylaşım ve Erişim Kavramları </a:t>
            </a:r>
            <a:endParaRPr lang="tr-TR" sz="2800" dirty="0"/>
          </a:p>
          <a:p>
            <a:r>
              <a:rPr lang="tr-TR" sz="2800" dirty="0" smtClean="0"/>
              <a:t>Ortak Tüketim</a:t>
            </a:r>
            <a:endParaRPr lang="tr-TR" sz="2800" dirty="0"/>
          </a:p>
          <a:p>
            <a:r>
              <a:rPr lang="tr-TR" sz="2800" smtClean="0"/>
              <a:t>Motivasyon  </a:t>
            </a:r>
            <a:endParaRPr lang="tr-TR" sz="2800" dirty="0"/>
          </a:p>
          <a:p>
            <a:r>
              <a:rPr lang="tr-TR" sz="2800" dirty="0"/>
              <a:t>Tasarım ve Yöntem</a:t>
            </a:r>
          </a:p>
          <a:p>
            <a:r>
              <a:rPr lang="tr-TR" sz="2800" dirty="0" smtClean="0"/>
              <a:t>Sonuç</a:t>
            </a:r>
            <a:endParaRPr lang="tr-TR" sz="2800" dirty="0"/>
          </a:p>
          <a:p>
            <a:endParaRPr lang="tr-TR" sz="2800" dirty="0" smtClean="0"/>
          </a:p>
          <a:p>
            <a:endParaRPr lang="tr-TR" sz="2800" dirty="0"/>
          </a:p>
          <a:p>
            <a:endParaRPr lang="tr-TR" sz="2800" dirty="0" smtClean="0"/>
          </a:p>
        </p:txBody>
      </p:sp>
      <p:sp>
        <p:nvSpPr>
          <p:cNvPr id="6" name="Date Placeholder 5"/>
          <p:cNvSpPr>
            <a:spLocks noGrp="1"/>
          </p:cNvSpPr>
          <p:nvPr>
            <p:ph type="dt" sz="half" idx="10"/>
          </p:nvPr>
        </p:nvSpPr>
        <p:spPr>
          <a:xfrm>
            <a:off x="9805964" y="6219416"/>
            <a:ext cx="1745368" cy="546100"/>
          </a:xfrm>
        </p:spPr>
        <p:txBody>
          <a:bodyPr/>
          <a:lstStyle/>
          <a:p>
            <a:fld id="{5FD5A4F1-5D9B-481E-B6D2-5E5FE2BD81EB}" type="datetime1">
              <a:rPr lang="tr-TR" smtClean="0"/>
              <a:t>5.10.2016</a:t>
            </a:fld>
            <a:endParaRPr lang="tr-TR" dirty="0"/>
          </a:p>
        </p:txBody>
      </p:sp>
      <p:sp>
        <p:nvSpPr>
          <p:cNvPr id="8" name="Footer Placeholder 7"/>
          <p:cNvSpPr>
            <a:spLocks noGrp="1"/>
          </p:cNvSpPr>
          <p:nvPr>
            <p:ph type="ftr" sz="quarter" idx="11"/>
          </p:nvPr>
        </p:nvSpPr>
        <p:spPr>
          <a:xfrm>
            <a:off x="338255" y="6254268"/>
            <a:ext cx="6280830" cy="404614"/>
          </a:xfrm>
        </p:spPr>
        <p:txBody>
          <a:bodyPr/>
          <a:lstStyle/>
          <a:p>
            <a:r>
              <a:rPr lang="tr-TR" sz="1400" dirty="0" smtClean="0"/>
              <a:t>21. Ulusal Pazarlama Kongresi</a:t>
            </a:r>
            <a:endParaRPr lang="tr-TR" sz="1400" dirty="0"/>
          </a:p>
        </p:txBody>
      </p:sp>
    </p:spTree>
    <p:extLst>
      <p:ext uri="{BB962C8B-B14F-4D97-AF65-F5344CB8AC3E}">
        <p14:creationId xmlns:p14="http://schemas.microsoft.com/office/powerpoint/2010/main" val="14060274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smtClean="0"/>
              <a:t>Kısıtlar</a:t>
            </a:r>
            <a:endParaRPr lang="tr-TR" b="1" dirty="0"/>
          </a:p>
        </p:txBody>
      </p:sp>
      <p:sp>
        <p:nvSpPr>
          <p:cNvPr id="3" name="Content Placeholder 2"/>
          <p:cNvSpPr>
            <a:spLocks noGrp="1"/>
          </p:cNvSpPr>
          <p:nvPr>
            <p:ph idx="1"/>
          </p:nvPr>
        </p:nvSpPr>
        <p:spPr>
          <a:xfrm>
            <a:off x="1453654" y="1853754"/>
            <a:ext cx="9601200" cy="3581400"/>
          </a:xfrm>
        </p:spPr>
        <p:txBody>
          <a:bodyPr>
            <a:noAutofit/>
          </a:bodyPr>
          <a:lstStyle/>
          <a:p>
            <a:pPr algn="just"/>
            <a:r>
              <a:rPr lang="tr-TR" sz="1900" dirty="0"/>
              <a:t>Çalışmada zaman ve bütçe tasarrufu sağlamak için tesadüfi olmayan örnekleme yöntemlerinden kolayda örneklem kullanılmıştır. Bu durum sonuçların genellenebilirliği açısından bir kısıt yaratmaktadır</a:t>
            </a:r>
            <a:r>
              <a:rPr lang="tr-TR" sz="1900" dirty="0" smtClean="0"/>
              <a:t>.</a:t>
            </a:r>
          </a:p>
          <a:p>
            <a:pPr algn="just"/>
            <a:r>
              <a:rPr lang="tr-TR" sz="1900" dirty="0" smtClean="0"/>
              <a:t>Veriler </a:t>
            </a:r>
            <a:r>
              <a:rPr lang="tr-TR" sz="1900" dirty="0"/>
              <a:t>sadece online olarak toplandığından, anket sadece belirlenen zaman dilimlerinde online olan kişilerce görülmüş ve bu kişiler anketi ancak isterlerse cevapladıkları için örneklem hacmi düşük sayıda olmuştur. </a:t>
            </a:r>
            <a:endParaRPr lang="tr-TR" sz="1900" dirty="0" smtClean="0"/>
          </a:p>
          <a:p>
            <a:pPr algn="just"/>
            <a:r>
              <a:rPr lang="tr-TR" sz="1900" dirty="0" smtClean="0"/>
              <a:t>Yapılan </a:t>
            </a:r>
            <a:r>
              <a:rPr lang="tr-TR" sz="1900" dirty="0"/>
              <a:t>bu çalışmadaki temel amaç Türkiye’deki tüketicilerin ortak tüketim anlayışını nasıl değerlendirdiklerini anlamaya yönelik olup ankete katılan kişilere ortak tüketime katılıp katılmadıkları sorulmamıştır. Bunun da çalışmanın kısıtlarından birini oluşturduğu söylenebilir. </a:t>
            </a:r>
            <a:endParaRPr lang="tr-TR" sz="1900" dirty="0" smtClean="0"/>
          </a:p>
          <a:p>
            <a:pPr algn="just"/>
            <a:r>
              <a:rPr lang="tr-TR" sz="1900" dirty="0" smtClean="0"/>
              <a:t>Çalışmada </a:t>
            </a:r>
            <a:r>
              <a:rPr lang="tr-TR" sz="1900" dirty="0"/>
              <a:t>kısıtlı sayıda değişken kullanılarak bir model oluşturulmuştur. Başka çalışmalarda farklı değişkenler kullanılarak model zenginleştirilebilir</a:t>
            </a:r>
            <a:r>
              <a:rPr lang="tr-TR" sz="2200" dirty="0"/>
              <a:t>.</a:t>
            </a:r>
          </a:p>
        </p:txBody>
      </p:sp>
      <p:sp>
        <p:nvSpPr>
          <p:cNvPr id="4" name="Date Placeholder 3"/>
          <p:cNvSpPr>
            <a:spLocks noGrp="1"/>
          </p:cNvSpPr>
          <p:nvPr>
            <p:ph type="dt" sz="half" idx="10"/>
          </p:nvPr>
        </p:nvSpPr>
        <p:spPr/>
        <p:txBody>
          <a:bodyPr/>
          <a:lstStyle/>
          <a:p>
            <a:fld id="{69F2F8DD-C1D7-4A28-BC16-E601FD778ADA}" type="datetime1">
              <a:rPr lang="tr-TR" smtClean="0"/>
              <a:t>5.10.2016</a:t>
            </a:fld>
            <a:endParaRPr lang="tr-TR"/>
          </a:p>
        </p:txBody>
      </p:sp>
      <p:sp>
        <p:nvSpPr>
          <p:cNvPr id="5" name="Footer Placeholder 4"/>
          <p:cNvSpPr>
            <a:spLocks noGrp="1"/>
          </p:cNvSpPr>
          <p:nvPr>
            <p:ph type="ftr" sz="quarter" idx="11"/>
          </p:nvPr>
        </p:nvSpPr>
        <p:spPr/>
        <p:txBody>
          <a:bodyPr/>
          <a:lstStyle/>
          <a:p>
            <a:r>
              <a:rPr lang="tr-TR" smtClean="0"/>
              <a:t>21. Ulusal Pazarlama Kongresi</a:t>
            </a:r>
            <a:endParaRPr lang="tr-TR"/>
          </a:p>
        </p:txBody>
      </p:sp>
    </p:spTree>
    <p:extLst>
      <p:ext uri="{BB962C8B-B14F-4D97-AF65-F5344CB8AC3E}">
        <p14:creationId xmlns:p14="http://schemas.microsoft.com/office/powerpoint/2010/main" val="2302371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a:xfrm>
            <a:off x="3110147" y="2340421"/>
            <a:ext cx="6831673" cy="1086237"/>
          </a:xfrm>
        </p:spPr>
        <p:txBody>
          <a:bodyPr>
            <a:noAutofit/>
          </a:bodyPr>
          <a:lstStyle/>
          <a:p>
            <a:pPr algn="ctr"/>
            <a:r>
              <a:rPr lang="tr-TR" sz="5400" b="1" dirty="0">
                <a:latin typeface="Arial" panose="020B0604020202020204" pitchFamily="34" charset="0"/>
                <a:cs typeface="Arial" panose="020B0604020202020204" pitchFamily="34" charset="0"/>
              </a:rPr>
              <a:t>Teşekkürler</a:t>
            </a:r>
            <a:endParaRPr lang="en-US" sz="54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a:xfrm>
            <a:off x="8418434" y="6391904"/>
            <a:ext cx="3500715" cy="309201"/>
          </a:xfrm>
        </p:spPr>
        <p:txBody>
          <a:bodyPr/>
          <a:lstStyle/>
          <a:p>
            <a:fld id="{F04F2AA4-023D-4090-B097-907EFE08581A}" type="datetime1">
              <a:rPr lang="tr-TR" sz="1400" smtClean="0">
                <a:solidFill>
                  <a:schemeClr val="bg1"/>
                </a:solidFill>
              </a:rPr>
              <a:t>5.10.2016</a:t>
            </a:fld>
            <a:endParaRPr lang="tr-TR" sz="1400">
              <a:solidFill>
                <a:schemeClr val="bg1"/>
              </a:solidFill>
            </a:endParaRPr>
          </a:p>
        </p:txBody>
      </p:sp>
      <p:sp>
        <p:nvSpPr>
          <p:cNvPr id="5" name="Footer Placeholder 4"/>
          <p:cNvSpPr>
            <a:spLocks noGrp="1"/>
          </p:cNvSpPr>
          <p:nvPr>
            <p:ph type="ftr" sz="quarter" idx="11"/>
          </p:nvPr>
        </p:nvSpPr>
        <p:spPr>
          <a:xfrm>
            <a:off x="149289" y="6391904"/>
            <a:ext cx="4973915" cy="309201"/>
          </a:xfrm>
        </p:spPr>
        <p:txBody>
          <a:bodyPr/>
          <a:lstStyle/>
          <a:p>
            <a:r>
              <a:rPr lang="tr-TR" sz="1400" dirty="0" smtClean="0">
                <a:solidFill>
                  <a:schemeClr val="bg1"/>
                </a:solidFill>
              </a:rPr>
              <a:t>21. Ulusal Pazarlama Kongresi</a:t>
            </a:r>
            <a:endParaRPr lang="tr-TR" sz="1400" dirty="0">
              <a:solidFill>
                <a:schemeClr val="bg1"/>
              </a:solidFill>
            </a:endParaRPr>
          </a:p>
        </p:txBody>
      </p:sp>
    </p:spTree>
    <p:extLst>
      <p:ext uri="{BB962C8B-B14F-4D97-AF65-F5344CB8AC3E}">
        <p14:creationId xmlns:p14="http://schemas.microsoft.com/office/powerpoint/2010/main" val="24380787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00561" y="6433894"/>
            <a:ext cx="3500715" cy="309201"/>
          </a:xfrm>
        </p:spPr>
        <p:txBody>
          <a:bodyPr/>
          <a:lstStyle/>
          <a:p>
            <a:r>
              <a:rPr lang="tr-TR" sz="1400" dirty="0" smtClean="0">
                <a:solidFill>
                  <a:schemeClr val="bg1"/>
                </a:solidFill>
              </a:rPr>
              <a:t>6.10.2016</a:t>
            </a:r>
            <a:endParaRPr lang="tr-TR" sz="1400" dirty="0">
              <a:solidFill>
                <a:schemeClr val="bg1"/>
              </a:solidFill>
            </a:endParaRPr>
          </a:p>
        </p:txBody>
      </p:sp>
      <p:sp>
        <p:nvSpPr>
          <p:cNvPr id="5" name="Footer Placeholder 4"/>
          <p:cNvSpPr>
            <a:spLocks noGrp="1"/>
          </p:cNvSpPr>
          <p:nvPr>
            <p:ph type="ftr" sz="quarter" idx="11"/>
          </p:nvPr>
        </p:nvSpPr>
        <p:spPr>
          <a:xfrm>
            <a:off x="236554" y="6433895"/>
            <a:ext cx="5938836" cy="309201"/>
          </a:xfrm>
        </p:spPr>
        <p:txBody>
          <a:bodyPr/>
          <a:lstStyle/>
          <a:p>
            <a:r>
              <a:rPr lang="tr-TR" sz="1400" dirty="0" smtClean="0">
                <a:solidFill>
                  <a:schemeClr val="bg1"/>
                </a:solidFill>
              </a:rPr>
              <a:t>21. Ulusal Pazarlama Kongresi</a:t>
            </a:r>
            <a:endParaRPr lang="tr-TR" sz="1400" dirty="0">
              <a:solidFill>
                <a:schemeClr val="bg1"/>
              </a:solidFill>
            </a:endParaRPr>
          </a:p>
        </p:txBody>
      </p:sp>
      <p:sp>
        <p:nvSpPr>
          <p:cNvPr id="2" name="Title 1"/>
          <p:cNvSpPr>
            <a:spLocks noGrp="1"/>
          </p:cNvSpPr>
          <p:nvPr>
            <p:ph type="title" idx="4294967295"/>
          </p:nvPr>
        </p:nvSpPr>
        <p:spPr>
          <a:xfrm>
            <a:off x="1911220" y="539351"/>
            <a:ext cx="9604375" cy="1049337"/>
          </a:xfrm>
        </p:spPr>
        <p:txBody>
          <a:bodyPr/>
          <a:lstStyle/>
          <a:p>
            <a:r>
              <a:rPr lang="tr-TR" dirty="0" smtClean="0">
                <a:latin typeface="Arial" panose="020B0604020202020204" pitchFamily="34" charset="0"/>
                <a:cs typeface="Arial" panose="020B0604020202020204" pitchFamily="34" charset="0"/>
              </a:rPr>
              <a:t>Örneklem Özellikleri</a:t>
            </a:r>
            <a:endParaRPr lang="tr-TR"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212987111"/>
              </p:ext>
            </p:extLst>
          </p:nvPr>
        </p:nvGraphicFramePr>
        <p:xfrm>
          <a:off x="2317315" y="1125589"/>
          <a:ext cx="5552099" cy="4943301"/>
        </p:xfrm>
        <a:graphic>
          <a:graphicData uri="http://schemas.openxmlformats.org/drawingml/2006/table">
            <a:tbl>
              <a:tblPr firstRow="1" firstCol="1" lastRow="1" lastCol="1" bandRow="1" bandCol="1">
                <a:tableStyleId>{5C22544A-7EE6-4342-B048-85BDC9FD1C3A}</a:tableStyleId>
              </a:tblPr>
              <a:tblGrid>
                <a:gridCol w="1342927"/>
                <a:gridCol w="631747"/>
                <a:gridCol w="736420"/>
                <a:gridCol w="1473581"/>
                <a:gridCol w="736420"/>
                <a:gridCol w="631004"/>
              </a:tblGrid>
              <a:tr h="182353">
                <a:tc>
                  <a:txBody>
                    <a:bodyPr/>
                    <a:lstStyle/>
                    <a:p>
                      <a:pPr algn="just">
                        <a:lnSpc>
                          <a:spcPct val="150000"/>
                        </a:lnSpc>
                        <a:spcAft>
                          <a:spcPts val="0"/>
                        </a:spcAft>
                      </a:pPr>
                      <a:r>
                        <a:rPr lang="tr-TR" sz="1000" dirty="0">
                          <a:effectLst/>
                        </a:rPr>
                        <a:t>Cinsiyet</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n</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Medeni Durum</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n</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r>
              <a:tr h="182353">
                <a:tc>
                  <a:txBody>
                    <a:bodyPr/>
                    <a:lstStyle/>
                    <a:p>
                      <a:pPr algn="just">
                        <a:lnSpc>
                          <a:spcPct val="150000"/>
                        </a:lnSpc>
                        <a:spcAft>
                          <a:spcPts val="0"/>
                        </a:spcAft>
                      </a:pPr>
                      <a:r>
                        <a:rPr lang="tr-TR" sz="1000" dirty="0">
                          <a:effectLst/>
                        </a:rPr>
                        <a:t>Kadın</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280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61,4</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Bekar</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222</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79,2</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r>
              <a:tr h="182353">
                <a:tc>
                  <a:txBody>
                    <a:bodyPr/>
                    <a:lstStyle/>
                    <a:p>
                      <a:pPr algn="just">
                        <a:lnSpc>
                          <a:spcPct val="150000"/>
                        </a:lnSpc>
                        <a:spcAft>
                          <a:spcPts val="0"/>
                        </a:spcAft>
                      </a:pPr>
                      <a:r>
                        <a:rPr lang="tr-TR" sz="1000" dirty="0">
                          <a:effectLst/>
                        </a:rPr>
                        <a:t>Erkek</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dirty="0">
                          <a:effectLst/>
                        </a:rPr>
                        <a:t>176</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38,6</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Evli</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15</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0,09</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r>
              <a:tr h="364704">
                <a:tc>
                  <a:txBody>
                    <a:bodyPr/>
                    <a:lstStyle/>
                    <a:p>
                      <a:pPr algn="just">
                        <a:lnSpc>
                          <a:spcPct val="150000"/>
                        </a:lnSpc>
                        <a:spcAft>
                          <a:spcPts val="0"/>
                        </a:spcAft>
                      </a:pPr>
                      <a:r>
                        <a:rPr lang="tr-TR" sz="1000">
                          <a:effectLst/>
                        </a:rPr>
                        <a:t>Yaşınız</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dirty="0">
                          <a:effectLst/>
                        </a:rPr>
                        <a:t>n</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dirty="0">
                          <a:effectLst/>
                        </a:rPr>
                        <a:t>%</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Aylık Hane Geliriniz</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n</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r>
              <a:tr h="182353">
                <a:tc>
                  <a:txBody>
                    <a:bodyPr/>
                    <a:lstStyle/>
                    <a:p>
                      <a:pPr algn="just">
                        <a:lnSpc>
                          <a:spcPct val="150000"/>
                        </a:lnSpc>
                        <a:spcAft>
                          <a:spcPts val="0"/>
                        </a:spcAft>
                      </a:pPr>
                      <a:r>
                        <a:rPr lang="tr-TR" sz="1000">
                          <a:effectLst/>
                        </a:rPr>
                        <a:t>18-24</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204</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dirty="0">
                          <a:effectLst/>
                        </a:rPr>
                        <a:t>44,7</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2000 TL’den az</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71</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15,5</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r>
              <a:tr h="182353">
                <a:tc>
                  <a:txBody>
                    <a:bodyPr/>
                    <a:lstStyle/>
                    <a:p>
                      <a:pPr algn="just">
                        <a:lnSpc>
                          <a:spcPct val="150000"/>
                        </a:lnSpc>
                        <a:spcAft>
                          <a:spcPts val="0"/>
                        </a:spcAft>
                      </a:pPr>
                      <a:r>
                        <a:rPr lang="tr-TR" sz="1000">
                          <a:effectLst/>
                        </a:rPr>
                        <a:t>25-34</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188</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dirty="0">
                          <a:effectLst/>
                        </a:rPr>
                        <a:t>41,2         </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dirty="0">
                          <a:effectLst/>
                        </a:rPr>
                        <a:t>2001-5.000 TL</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198</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43,4</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r>
              <a:tr h="182353">
                <a:tc>
                  <a:txBody>
                    <a:bodyPr/>
                    <a:lstStyle/>
                    <a:p>
                      <a:pPr algn="just">
                        <a:lnSpc>
                          <a:spcPct val="150000"/>
                        </a:lnSpc>
                        <a:spcAft>
                          <a:spcPts val="0"/>
                        </a:spcAft>
                      </a:pPr>
                      <a:r>
                        <a:rPr lang="tr-TR" sz="1000">
                          <a:effectLst/>
                        </a:rPr>
                        <a:t>35-44</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44</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0,96</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dirty="0">
                          <a:effectLst/>
                        </a:rPr>
                        <a:t>5001-8.000 TL</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82</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17,9</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r>
              <a:tr h="182353">
                <a:tc>
                  <a:txBody>
                    <a:bodyPr/>
                    <a:lstStyle/>
                    <a:p>
                      <a:pPr algn="just">
                        <a:lnSpc>
                          <a:spcPct val="150000"/>
                        </a:lnSpc>
                        <a:spcAft>
                          <a:spcPts val="0"/>
                        </a:spcAft>
                      </a:pPr>
                      <a:r>
                        <a:rPr lang="tr-TR" sz="1000">
                          <a:effectLst/>
                        </a:rPr>
                        <a:t>45-54</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12</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0,26</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dirty="0">
                          <a:effectLst/>
                        </a:rPr>
                        <a:t>8001-10.000 TL</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25</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0,55</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r>
              <a:tr h="182353">
                <a:tc>
                  <a:txBody>
                    <a:bodyPr/>
                    <a:lstStyle/>
                    <a:p>
                      <a:pPr algn="just">
                        <a:lnSpc>
                          <a:spcPct val="150000"/>
                        </a:lnSpc>
                        <a:spcAft>
                          <a:spcPts val="0"/>
                        </a:spcAft>
                      </a:pPr>
                      <a:r>
                        <a:rPr lang="tr-TR" sz="1000">
                          <a:effectLst/>
                        </a:rPr>
                        <a:t>55-64</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3</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0,06</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dirty="0">
                          <a:effectLst/>
                        </a:rPr>
                        <a:t>10.001 TL ve üzeri</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35</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0,77</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r>
              <a:tr h="364704">
                <a:tc>
                  <a:txBody>
                    <a:bodyPr/>
                    <a:lstStyle/>
                    <a:p>
                      <a:pPr algn="just">
                        <a:lnSpc>
                          <a:spcPct val="150000"/>
                        </a:lnSpc>
                        <a:spcAft>
                          <a:spcPts val="0"/>
                        </a:spcAft>
                      </a:pPr>
                      <a:r>
                        <a:rPr lang="tr-TR" sz="1000">
                          <a:effectLst/>
                        </a:rPr>
                        <a:t>En son </a:t>
                      </a:r>
                      <a:endParaRPr lang="tr-TR" sz="1050">
                        <a:effectLst/>
                      </a:endParaRPr>
                    </a:p>
                    <a:p>
                      <a:pPr algn="just">
                        <a:lnSpc>
                          <a:spcPct val="150000"/>
                        </a:lnSpc>
                        <a:spcAft>
                          <a:spcPts val="0"/>
                        </a:spcAft>
                      </a:pPr>
                      <a:r>
                        <a:rPr lang="tr-TR" sz="1000">
                          <a:effectLst/>
                        </a:rPr>
                        <a:t>bitirdiğiniz okul</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n</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dirty="0">
                          <a:effectLst/>
                        </a:rPr>
                        <a:t> </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n</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r>
              <a:tr h="182353">
                <a:tc>
                  <a:txBody>
                    <a:bodyPr/>
                    <a:lstStyle/>
                    <a:p>
                      <a:pPr algn="just">
                        <a:lnSpc>
                          <a:spcPct val="150000"/>
                        </a:lnSpc>
                        <a:spcAft>
                          <a:spcPts val="0"/>
                        </a:spcAft>
                      </a:pPr>
                      <a:r>
                        <a:rPr lang="tr-TR" sz="1000">
                          <a:effectLst/>
                        </a:rPr>
                        <a:t>İlkokul</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1</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0,02</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dirty="0">
                          <a:effectLst/>
                        </a:rPr>
                        <a:t>Üniversite</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200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43,8</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r>
              <a:tr h="182353">
                <a:tc>
                  <a:txBody>
                    <a:bodyPr/>
                    <a:lstStyle/>
                    <a:p>
                      <a:pPr algn="just">
                        <a:lnSpc>
                          <a:spcPct val="150000"/>
                        </a:lnSpc>
                        <a:spcAft>
                          <a:spcPts val="0"/>
                        </a:spcAft>
                      </a:pPr>
                      <a:r>
                        <a:rPr lang="tr-TR" sz="1000">
                          <a:effectLst/>
                        </a:rPr>
                        <a:t>Ortaöğretim    </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2</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0,04</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dirty="0">
                          <a:effectLst/>
                        </a:rPr>
                        <a:t>Yüksek Lisans</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79</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17,3</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r>
              <a:tr h="352399">
                <a:tc>
                  <a:txBody>
                    <a:bodyPr/>
                    <a:lstStyle/>
                    <a:p>
                      <a:pPr algn="just">
                        <a:lnSpc>
                          <a:spcPct val="150000"/>
                        </a:lnSpc>
                        <a:spcAft>
                          <a:spcPts val="0"/>
                        </a:spcAft>
                      </a:pPr>
                      <a:r>
                        <a:rPr lang="tr-TR" sz="1000">
                          <a:effectLst/>
                        </a:rPr>
                        <a:t>Lise</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165</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36,18</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dirty="0">
                          <a:effectLst/>
                        </a:rPr>
                        <a:t>Doktora	</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dirty="0">
                          <a:effectLst/>
                        </a:rPr>
                        <a:t>9</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0,19</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r>
              <a:tr h="352399">
                <a:tc>
                  <a:txBody>
                    <a:bodyPr/>
                    <a:lstStyle/>
                    <a:p>
                      <a:pPr algn="just">
                        <a:lnSpc>
                          <a:spcPct val="150000"/>
                        </a:lnSpc>
                        <a:spcAft>
                          <a:spcPts val="0"/>
                        </a:spcAft>
                      </a:pPr>
                      <a:r>
                        <a:rPr lang="tr-TR" sz="1000">
                          <a:effectLst/>
                        </a:rPr>
                        <a:t>Çalışma Durumu </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n</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 </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dirty="0">
                          <a:effectLst/>
                        </a:rPr>
                        <a:t>n</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r>
              <a:tr h="182353">
                <a:tc>
                  <a:txBody>
                    <a:bodyPr/>
                    <a:lstStyle/>
                    <a:p>
                      <a:pPr algn="just">
                        <a:lnSpc>
                          <a:spcPct val="150000"/>
                        </a:lnSpc>
                        <a:spcAft>
                          <a:spcPts val="0"/>
                        </a:spcAft>
                      </a:pPr>
                      <a:r>
                        <a:rPr lang="tr-TR" sz="1000">
                          <a:effectLst/>
                        </a:rPr>
                        <a:t>Kamuda ücretli</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8</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0,17</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Emekli </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dirty="0">
                          <a:effectLst/>
                        </a:rPr>
                        <a:t>1</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0,02</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r>
              <a:tr h="352399">
                <a:tc>
                  <a:txBody>
                    <a:bodyPr/>
                    <a:lstStyle/>
                    <a:p>
                      <a:pPr algn="just">
                        <a:lnSpc>
                          <a:spcPct val="150000"/>
                        </a:lnSpc>
                        <a:spcAft>
                          <a:spcPts val="0"/>
                        </a:spcAft>
                      </a:pPr>
                      <a:r>
                        <a:rPr lang="tr-TR" sz="1000">
                          <a:effectLst/>
                        </a:rPr>
                        <a:t>Özel sektör ücretli</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212</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46,5</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Öğrenci</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dirty="0">
                          <a:effectLst/>
                        </a:rPr>
                        <a:t>178</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39,0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r>
              <a:tr h="364704">
                <a:tc>
                  <a:txBody>
                    <a:bodyPr/>
                    <a:lstStyle/>
                    <a:p>
                      <a:pPr algn="just">
                        <a:lnSpc>
                          <a:spcPct val="150000"/>
                        </a:lnSpc>
                        <a:spcAft>
                          <a:spcPts val="0"/>
                        </a:spcAft>
                      </a:pPr>
                      <a:r>
                        <a:rPr lang="tr-TR" sz="1000">
                          <a:effectLst/>
                        </a:rPr>
                        <a:t>Kendi hesabına çalışıyor</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37</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0,81</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İşsiz/iş arıyor</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dirty="0">
                          <a:effectLst/>
                        </a:rPr>
                        <a:t>15</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dirty="0">
                          <a:effectLst/>
                        </a:rPr>
                        <a:t>0,33</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r>
              <a:tr h="182353">
                <a:tc>
                  <a:txBody>
                    <a:bodyPr/>
                    <a:lstStyle/>
                    <a:p>
                      <a:pPr algn="just">
                        <a:lnSpc>
                          <a:spcPct val="150000"/>
                        </a:lnSpc>
                        <a:spcAft>
                          <a:spcPts val="0"/>
                        </a:spcAft>
                      </a:pPr>
                      <a:r>
                        <a:rPr lang="tr-TR" sz="1000">
                          <a:effectLst/>
                        </a:rPr>
                        <a:t>Ev kadını</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1</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0,02</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Diğer</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dirty="0">
                          <a:effectLst/>
                        </a:rPr>
                        <a:t>4</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dirty="0">
                          <a:effectLst/>
                        </a:rPr>
                        <a:t> 0,09</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r>
              <a:tr h="182353">
                <a:tc>
                  <a:txBody>
                    <a:bodyPr/>
                    <a:lstStyle/>
                    <a:p>
                      <a:pPr algn="just">
                        <a:lnSpc>
                          <a:spcPct val="150000"/>
                        </a:lnSpc>
                        <a:spcAft>
                          <a:spcPts val="0"/>
                        </a:spcAft>
                      </a:pPr>
                      <a:r>
                        <a:rPr lang="tr-TR" sz="1000">
                          <a:effectLst/>
                        </a:rPr>
                        <a:t>TOPLAM</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456</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100</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 </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a:effectLst/>
                        </a:rPr>
                        <a:t> </a:t>
                      </a:r>
                      <a:endParaRPr lang="tr-TR" sz="105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c>
                  <a:txBody>
                    <a:bodyPr/>
                    <a:lstStyle/>
                    <a:p>
                      <a:pPr algn="just">
                        <a:lnSpc>
                          <a:spcPct val="150000"/>
                        </a:lnSpc>
                        <a:spcAft>
                          <a:spcPts val="0"/>
                        </a:spcAft>
                      </a:pPr>
                      <a:r>
                        <a:rPr lang="tr-TR" sz="1000" dirty="0">
                          <a:effectLst/>
                        </a:rPr>
                        <a:t> </a:t>
                      </a:r>
                      <a:endParaRPr lang="tr-TR"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tc>
              </a:tr>
            </a:tbl>
          </a:graphicData>
        </a:graphic>
      </p:graphicFrame>
    </p:spTree>
    <p:extLst>
      <p:ext uri="{BB962C8B-B14F-4D97-AF65-F5344CB8AC3E}">
        <p14:creationId xmlns:p14="http://schemas.microsoft.com/office/powerpoint/2010/main" val="14064932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43278" y="6366852"/>
            <a:ext cx="3500715" cy="309201"/>
          </a:xfrm>
        </p:spPr>
        <p:txBody>
          <a:bodyPr/>
          <a:lstStyle/>
          <a:p>
            <a:fld id="{2973406D-EDAD-466E-90E5-9104E4B4BE08}" type="datetime1">
              <a:rPr lang="tr-TR" sz="1400" smtClean="0">
                <a:solidFill>
                  <a:schemeClr val="bg1"/>
                </a:solidFill>
              </a:rPr>
              <a:t>5.10.2016</a:t>
            </a:fld>
            <a:endParaRPr lang="tr-TR" sz="1400">
              <a:solidFill>
                <a:schemeClr val="bg1"/>
              </a:solidFill>
            </a:endParaRPr>
          </a:p>
        </p:txBody>
      </p:sp>
      <p:sp>
        <p:nvSpPr>
          <p:cNvPr id="3" name="Footer Placeholder 2"/>
          <p:cNvSpPr>
            <a:spLocks noGrp="1"/>
          </p:cNvSpPr>
          <p:nvPr>
            <p:ph type="ftr" sz="quarter" idx="11"/>
          </p:nvPr>
        </p:nvSpPr>
        <p:spPr>
          <a:xfrm>
            <a:off x="211502" y="6366852"/>
            <a:ext cx="5938836" cy="309201"/>
          </a:xfrm>
        </p:spPr>
        <p:txBody>
          <a:bodyPr/>
          <a:lstStyle/>
          <a:p>
            <a:r>
              <a:rPr lang="tr-TR" sz="1400" smtClean="0">
                <a:solidFill>
                  <a:schemeClr val="bg1"/>
                </a:solidFill>
              </a:rPr>
              <a:t>21. Ulusal Pazarlama Kongresi</a:t>
            </a:r>
            <a:endParaRPr lang="tr-TR" sz="140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822792564"/>
              </p:ext>
            </p:extLst>
          </p:nvPr>
        </p:nvGraphicFramePr>
        <p:xfrm>
          <a:off x="1603332" y="87686"/>
          <a:ext cx="7816241" cy="6066331"/>
        </p:xfrm>
        <a:graphic>
          <a:graphicData uri="http://schemas.openxmlformats.org/drawingml/2006/table">
            <a:tbl>
              <a:tblPr>
                <a:tableStyleId>{5C22544A-7EE6-4342-B048-85BDC9FD1C3A}</a:tableStyleId>
              </a:tblPr>
              <a:tblGrid>
                <a:gridCol w="6674293"/>
                <a:gridCol w="1141948"/>
              </a:tblGrid>
              <a:tr h="155729">
                <a:tc>
                  <a:txBody>
                    <a:bodyPr/>
                    <a:lstStyle/>
                    <a:p>
                      <a:pPr algn="l" fontAlgn="b"/>
                      <a:r>
                        <a:rPr lang="tr-TR" sz="1000" u="none" strike="noStrike">
                          <a:effectLst/>
                          <a:latin typeface="Arial" panose="020B0604020202020204" pitchFamily="34" charset="0"/>
                          <a:cs typeface="Arial" panose="020B0604020202020204" pitchFamily="34" charset="0"/>
                        </a:rPr>
                        <a:t>Herhangi bir ürünün başkalarıyla ortak kullanımını (ortak tüketimi) akıllıca bir hareket olarak görüyorum. </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c>
                  <a:txBody>
                    <a:bodyPr/>
                    <a:lstStyle/>
                    <a:p>
                      <a:pPr algn="l" fontAlgn="b"/>
                      <a:r>
                        <a:rPr lang="tr-TR" sz="1000" u="none" strike="noStrike">
                          <a:effectLst/>
                          <a:latin typeface="Arial" panose="020B0604020202020204" pitchFamily="34" charset="0"/>
                          <a:cs typeface="Arial" panose="020B0604020202020204" pitchFamily="34" charset="0"/>
                        </a:rPr>
                        <a:t>Tutum1</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r>
              <a:tr h="155729">
                <a:tc>
                  <a:txBody>
                    <a:bodyPr/>
                    <a:lstStyle/>
                    <a:p>
                      <a:pPr algn="l" fontAlgn="b"/>
                      <a:r>
                        <a:rPr lang="tr-TR" sz="1000" u="none" strike="noStrike">
                          <a:effectLst/>
                          <a:latin typeface="Arial" panose="020B0604020202020204" pitchFamily="34" charset="0"/>
                          <a:cs typeface="Arial" panose="020B0604020202020204" pitchFamily="34" charset="0"/>
                        </a:rPr>
                        <a:t>Herhangi bir ürünün başkalarıyla ortak kullanımını (ortak tüketimi) olumlu buluyorum. </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c>
                  <a:txBody>
                    <a:bodyPr/>
                    <a:lstStyle/>
                    <a:p>
                      <a:pPr algn="l" fontAlgn="b"/>
                      <a:r>
                        <a:rPr lang="tr-TR" sz="1000" u="none" strike="noStrike">
                          <a:effectLst/>
                          <a:latin typeface="Arial" panose="020B0604020202020204" pitchFamily="34" charset="0"/>
                          <a:cs typeface="Arial" panose="020B0604020202020204" pitchFamily="34" charset="0"/>
                        </a:rPr>
                        <a:t>Tutum2</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r>
              <a:tr h="155729">
                <a:tc>
                  <a:txBody>
                    <a:bodyPr/>
                    <a:lstStyle/>
                    <a:p>
                      <a:pPr algn="l" fontAlgn="b"/>
                      <a:r>
                        <a:rPr lang="tr-TR" sz="1000" u="none" strike="noStrike">
                          <a:effectLst/>
                          <a:latin typeface="Arial" panose="020B0604020202020204" pitchFamily="34" charset="0"/>
                          <a:cs typeface="Arial" panose="020B0604020202020204" pitchFamily="34" charset="0"/>
                        </a:rPr>
                        <a:t>Herhangi bir ürünün başkalarıyla ortak kullanımının (ortak tüketimin) bir parçası olmanın iyi bir şey olduğunu düşünüyorum. </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c>
                  <a:txBody>
                    <a:bodyPr/>
                    <a:lstStyle/>
                    <a:p>
                      <a:pPr algn="l" fontAlgn="b"/>
                      <a:r>
                        <a:rPr lang="tr-TR" sz="1000" u="none" strike="noStrike">
                          <a:effectLst/>
                          <a:latin typeface="Arial" panose="020B0604020202020204" pitchFamily="34" charset="0"/>
                          <a:cs typeface="Arial" panose="020B0604020202020204" pitchFamily="34" charset="0"/>
                        </a:rPr>
                        <a:t>Tutum3</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r>
              <a:tr h="155729">
                <a:tc>
                  <a:txBody>
                    <a:bodyPr/>
                    <a:lstStyle/>
                    <a:p>
                      <a:pPr algn="l" fontAlgn="b"/>
                      <a:r>
                        <a:rPr lang="tr-TR" sz="1000" u="none" strike="noStrike">
                          <a:effectLst/>
                          <a:latin typeface="Arial" panose="020B0604020202020204" pitchFamily="34" charset="0"/>
                          <a:cs typeface="Arial" panose="020B0604020202020204" pitchFamily="34" charset="0"/>
                        </a:rPr>
                        <a:t>Genel olarak, mal ve hizmetlerin bir topluluk arasında paylaşılması mantıklıdır. </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c>
                  <a:txBody>
                    <a:bodyPr/>
                    <a:lstStyle/>
                    <a:p>
                      <a:pPr algn="l" fontAlgn="b"/>
                      <a:r>
                        <a:rPr lang="tr-TR" sz="1000" u="none" strike="noStrike">
                          <a:effectLst/>
                          <a:latin typeface="Arial" panose="020B0604020202020204" pitchFamily="34" charset="0"/>
                          <a:cs typeface="Arial" panose="020B0604020202020204" pitchFamily="34" charset="0"/>
                        </a:rPr>
                        <a:t>Tutum4</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r>
              <a:tr h="155729">
                <a:tc>
                  <a:txBody>
                    <a:bodyPr/>
                    <a:lstStyle/>
                    <a:p>
                      <a:pPr algn="l" fontAlgn="b"/>
                      <a:r>
                        <a:rPr lang="tr-TR" sz="1000" u="none" strike="noStrike">
                          <a:effectLst/>
                          <a:latin typeface="Arial" panose="020B0604020202020204" pitchFamily="34" charset="0"/>
                          <a:cs typeface="Arial" panose="020B0604020202020204" pitchFamily="34" charset="0"/>
                        </a:rPr>
                        <a:t>Herhangi bir ürünün başkalarıyla ortak kullanımı (ortak tüketim), bireysel alışverişten daha iyi bir tüketim şeklidir. </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c>
                  <a:txBody>
                    <a:bodyPr/>
                    <a:lstStyle/>
                    <a:p>
                      <a:pPr algn="l" fontAlgn="b"/>
                      <a:r>
                        <a:rPr lang="tr-TR" sz="1000" u="none" strike="noStrike">
                          <a:effectLst/>
                          <a:latin typeface="Arial" panose="020B0604020202020204" pitchFamily="34" charset="0"/>
                          <a:cs typeface="Arial" panose="020B0604020202020204" pitchFamily="34" charset="0"/>
                        </a:rPr>
                        <a:t>Tutum5</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r>
              <a:tr h="155729">
                <a:tc>
                  <a:txBody>
                    <a:bodyPr/>
                    <a:lstStyle/>
                    <a:p>
                      <a:pPr algn="l" fontAlgn="b"/>
                      <a:r>
                        <a:rPr lang="tr-TR" sz="1000" u="none" strike="noStrike">
                          <a:effectLst/>
                          <a:latin typeface="Arial" panose="020B0604020202020204" pitchFamily="34" charset="0"/>
                          <a:cs typeface="Arial" panose="020B0604020202020204" pitchFamily="34" charset="0"/>
                        </a:rPr>
                        <a:t>Ortak tüketim sayesinde imajımı güçlendirecek ürünlere sahip olurum.</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c>
                  <a:txBody>
                    <a:bodyPr/>
                    <a:lstStyle/>
                    <a:p>
                      <a:pPr algn="l" fontAlgn="b"/>
                      <a:r>
                        <a:rPr lang="tr-TR" sz="1000" u="none" strike="noStrike">
                          <a:effectLst/>
                          <a:latin typeface="Arial" panose="020B0604020202020204" pitchFamily="34" charset="0"/>
                          <a:cs typeface="Arial" panose="020B0604020202020204" pitchFamily="34" charset="0"/>
                        </a:rPr>
                        <a:t>GösterişTüketim6</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r>
              <a:tr h="155729">
                <a:tc>
                  <a:txBody>
                    <a:bodyPr/>
                    <a:lstStyle/>
                    <a:p>
                      <a:pPr algn="l" fontAlgn="b"/>
                      <a:r>
                        <a:rPr lang="tr-TR" sz="1000" u="none" strike="noStrike">
                          <a:effectLst/>
                          <a:latin typeface="Arial" panose="020B0604020202020204" pitchFamily="34" charset="0"/>
                          <a:cs typeface="Arial" panose="020B0604020202020204" pitchFamily="34" charset="0"/>
                        </a:rPr>
                        <a:t>Ortak tüketim sayesinde moda ürünler kullanmış olurum.</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c>
                  <a:txBody>
                    <a:bodyPr/>
                    <a:lstStyle/>
                    <a:p>
                      <a:pPr algn="l" fontAlgn="b"/>
                      <a:r>
                        <a:rPr lang="tr-TR" sz="1000" u="none" strike="noStrike">
                          <a:effectLst/>
                          <a:latin typeface="Arial" panose="020B0604020202020204" pitchFamily="34" charset="0"/>
                          <a:cs typeface="Arial" panose="020B0604020202020204" pitchFamily="34" charset="0"/>
                        </a:rPr>
                        <a:t>GösterişTüketim7</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r>
              <a:tr h="155729">
                <a:tc>
                  <a:txBody>
                    <a:bodyPr/>
                    <a:lstStyle/>
                    <a:p>
                      <a:pPr algn="l" fontAlgn="b"/>
                      <a:r>
                        <a:rPr lang="tr-TR" sz="1000" u="none" strike="noStrike">
                          <a:effectLst/>
                          <a:latin typeface="Arial" panose="020B0604020202020204" pitchFamily="34" charset="0"/>
                          <a:cs typeface="Arial" panose="020B0604020202020204" pitchFamily="34" charset="0"/>
                        </a:rPr>
                        <a:t>Ortak tüketim sayesinde kullandığım ürünler kendimi daha önemli hissetmemi sağlar. </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c>
                  <a:txBody>
                    <a:bodyPr/>
                    <a:lstStyle/>
                    <a:p>
                      <a:pPr algn="l" fontAlgn="b"/>
                      <a:r>
                        <a:rPr lang="tr-TR" sz="1000" u="none" strike="noStrike">
                          <a:effectLst/>
                          <a:latin typeface="Arial" panose="020B0604020202020204" pitchFamily="34" charset="0"/>
                          <a:cs typeface="Arial" panose="020B0604020202020204" pitchFamily="34" charset="0"/>
                        </a:rPr>
                        <a:t>GösterişTüketim8</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r>
              <a:tr h="155729">
                <a:tc>
                  <a:txBody>
                    <a:bodyPr/>
                    <a:lstStyle/>
                    <a:p>
                      <a:pPr algn="l" fontAlgn="b"/>
                      <a:r>
                        <a:rPr lang="tr-TR" sz="1000" u="none" strike="noStrike">
                          <a:effectLst/>
                          <a:latin typeface="Arial" panose="020B0604020202020204" pitchFamily="34" charset="0"/>
                          <a:cs typeface="Arial" panose="020B0604020202020204" pitchFamily="34" charset="0"/>
                        </a:rPr>
                        <a:t>Ortak tüketim sayesinde kullandığım ürünler dikkat çekmemi / fark edilmemi sağlar. </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c>
                  <a:txBody>
                    <a:bodyPr/>
                    <a:lstStyle/>
                    <a:p>
                      <a:pPr algn="l" fontAlgn="b"/>
                      <a:r>
                        <a:rPr lang="tr-TR" sz="1000" u="none" strike="noStrike">
                          <a:effectLst/>
                          <a:latin typeface="Arial" panose="020B0604020202020204" pitchFamily="34" charset="0"/>
                          <a:cs typeface="Arial" panose="020B0604020202020204" pitchFamily="34" charset="0"/>
                        </a:rPr>
                        <a:t>GösterişTüketim9</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r>
              <a:tr h="155729">
                <a:tc>
                  <a:txBody>
                    <a:bodyPr/>
                    <a:lstStyle/>
                    <a:p>
                      <a:pPr algn="l" fontAlgn="b"/>
                      <a:r>
                        <a:rPr lang="tr-TR" sz="1000" u="none" strike="noStrike">
                          <a:effectLst/>
                          <a:latin typeface="Arial" panose="020B0604020202020204" pitchFamily="34" charset="0"/>
                          <a:cs typeface="Arial" panose="020B0604020202020204" pitchFamily="34" charset="0"/>
                        </a:rPr>
                        <a:t>Ortak tüketim sayesinde kullandığım ürünler zengin görünmemi sağlar. </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c>
                  <a:txBody>
                    <a:bodyPr/>
                    <a:lstStyle/>
                    <a:p>
                      <a:pPr algn="l" fontAlgn="b"/>
                      <a:r>
                        <a:rPr lang="tr-TR" sz="1000" u="none" strike="noStrike">
                          <a:effectLst/>
                          <a:latin typeface="Arial" panose="020B0604020202020204" pitchFamily="34" charset="0"/>
                          <a:cs typeface="Arial" panose="020B0604020202020204" pitchFamily="34" charset="0"/>
                        </a:rPr>
                        <a:t>GösterişTüketim10</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r>
              <a:tr h="155729">
                <a:tc>
                  <a:txBody>
                    <a:bodyPr/>
                    <a:lstStyle/>
                    <a:p>
                      <a:pPr algn="l" fontAlgn="b"/>
                      <a:r>
                        <a:rPr lang="tr-TR" sz="1000" u="none" strike="noStrike">
                          <a:effectLst/>
                          <a:latin typeface="Arial" panose="020B0604020202020204" pitchFamily="34" charset="0"/>
                          <a:cs typeface="Arial" panose="020B0604020202020204" pitchFamily="34" charset="0"/>
                        </a:rPr>
                        <a:t>Ortak tüketim sayesinde kullandığım ürünler başkalarının gözündeki değerimi arttırır. </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c>
                  <a:txBody>
                    <a:bodyPr/>
                    <a:lstStyle/>
                    <a:p>
                      <a:pPr algn="l" fontAlgn="b"/>
                      <a:r>
                        <a:rPr lang="tr-TR" sz="1000" u="none" strike="noStrike">
                          <a:effectLst/>
                          <a:latin typeface="Arial" panose="020B0604020202020204" pitchFamily="34" charset="0"/>
                          <a:cs typeface="Arial" panose="020B0604020202020204" pitchFamily="34" charset="0"/>
                        </a:rPr>
                        <a:t>GösterişTüketim11</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r>
              <a:tr h="155729">
                <a:tc>
                  <a:txBody>
                    <a:bodyPr/>
                    <a:lstStyle/>
                    <a:p>
                      <a:pPr algn="l" fontAlgn="b"/>
                      <a:r>
                        <a:rPr lang="tr-TR" sz="1000" u="none" strike="noStrike">
                          <a:effectLst/>
                          <a:latin typeface="Arial" panose="020B0604020202020204" pitchFamily="34" charset="0"/>
                          <a:cs typeface="Arial" panose="020B0604020202020204" pitchFamily="34" charset="0"/>
                        </a:rPr>
                        <a:t>Ortak tüketim sayesinde kullandığım ürünler başkalarının gözündeki popülerliğimi arttırır. </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c>
                  <a:txBody>
                    <a:bodyPr/>
                    <a:lstStyle/>
                    <a:p>
                      <a:pPr algn="l" fontAlgn="b"/>
                      <a:r>
                        <a:rPr lang="tr-TR" sz="1000" u="none" strike="noStrike">
                          <a:effectLst/>
                          <a:latin typeface="Arial" panose="020B0604020202020204" pitchFamily="34" charset="0"/>
                          <a:cs typeface="Arial" panose="020B0604020202020204" pitchFamily="34" charset="0"/>
                        </a:rPr>
                        <a:t>GösterişTüketim12</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r>
              <a:tr h="155729">
                <a:tc>
                  <a:txBody>
                    <a:bodyPr/>
                    <a:lstStyle/>
                    <a:p>
                      <a:pPr algn="l" fontAlgn="b"/>
                      <a:r>
                        <a:rPr lang="tr-TR" sz="1000" u="none" strike="noStrike">
                          <a:effectLst/>
                          <a:latin typeface="Arial" panose="020B0604020202020204" pitchFamily="34" charset="0"/>
                          <a:cs typeface="Arial" panose="020B0604020202020204" pitchFamily="34" charset="0"/>
                        </a:rPr>
                        <a:t>Ortak tüketim sayesinde kullandığım ürünler başkalarının gözündeki saygınlığımı arttırır.</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c>
                  <a:txBody>
                    <a:bodyPr/>
                    <a:lstStyle/>
                    <a:p>
                      <a:pPr algn="l" fontAlgn="b"/>
                      <a:r>
                        <a:rPr lang="tr-TR" sz="1000" u="none" strike="noStrike">
                          <a:effectLst/>
                          <a:latin typeface="Arial" panose="020B0604020202020204" pitchFamily="34" charset="0"/>
                          <a:cs typeface="Arial" panose="020B0604020202020204" pitchFamily="34" charset="0"/>
                        </a:rPr>
                        <a:t>GösterişTüketim13</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r>
              <a:tr h="155729">
                <a:tc>
                  <a:txBody>
                    <a:bodyPr/>
                    <a:lstStyle/>
                    <a:p>
                      <a:pPr algn="l" fontAlgn="b"/>
                      <a:r>
                        <a:rPr lang="tr-TR" sz="1000" u="none" strike="noStrike">
                          <a:effectLst/>
                          <a:latin typeface="Arial" panose="020B0604020202020204" pitchFamily="34" charset="0"/>
                          <a:cs typeface="Arial" panose="020B0604020202020204" pitchFamily="34" charset="0"/>
                        </a:rPr>
                        <a:t>Ürünlerin ortak tüketim fiyatlarının makul olduğunu düşünüyorum.</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c>
                  <a:txBody>
                    <a:bodyPr/>
                    <a:lstStyle/>
                    <a:p>
                      <a:pPr algn="l" fontAlgn="b"/>
                      <a:r>
                        <a:rPr lang="tr-TR" sz="1000" u="none" strike="noStrike">
                          <a:effectLst/>
                          <a:latin typeface="Arial" panose="020B0604020202020204" pitchFamily="34" charset="0"/>
                          <a:cs typeface="Arial" panose="020B0604020202020204" pitchFamily="34" charset="0"/>
                        </a:rPr>
                        <a:t>EkonomikFayda14</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r>
              <a:tr h="155729">
                <a:tc>
                  <a:txBody>
                    <a:bodyPr/>
                    <a:lstStyle/>
                    <a:p>
                      <a:pPr algn="l" fontAlgn="b"/>
                      <a:r>
                        <a:rPr lang="tr-TR" sz="1000" u="none" strike="noStrike">
                          <a:effectLst/>
                          <a:latin typeface="Arial" panose="020B0604020202020204" pitchFamily="34" charset="0"/>
                          <a:cs typeface="Arial" panose="020B0604020202020204" pitchFamily="34" charset="0"/>
                        </a:rPr>
                        <a:t>Ortak tüketime sunulan ürünlerin fiyatlarının kalitelerine göre iyi olduğunu düşünüyorum. </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c>
                  <a:txBody>
                    <a:bodyPr/>
                    <a:lstStyle/>
                    <a:p>
                      <a:pPr algn="l" fontAlgn="b"/>
                      <a:r>
                        <a:rPr lang="tr-TR" sz="1000" u="none" strike="noStrike">
                          <a:effectLst/>
                          <a:latin typeface="Arial" panose="020B0604020202020204" pitchFamily="34" charset="0"/>
                          <a:cs typeface="Arial" panose="020B0604020202020204" pitchFamily="34" charset="0"/>
                        </a:rPr>
                        <a:t>EkonomikFayda15</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r>
              <a:tr h="155729">
                <a:tc>
                  <a:txBody>
                    <a:bodyPr/>
                    <a:lstStyle/>
                    <a:p>
                      <a:pPr algn="l" fontAlgn="b"/>
                      <a:r>
                        <a:rPr lang="tr-TR" sz="1000" u="none" strike="noStrike">
                          <a:effectLst/>
                          <a:latin typeface="Arial" panose="020B0604020202020204" pitchFamily="34" charset="0"/>
                          <a:cs typeface="Arial" panose="020B0604020202020204" pitchFamily="34" charset="0"/>
                        </a:rPr>
                        <a:t>Ortak tüketim yoluyla maddi anlamda tasarruf sağlayabilirim .</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c>
                  <a:txBody>
                    <a:bodyPr/>
                    <a:lstStyle/>
                    <a:p>
                      <a:pPr algn="l" fontAlgn="b"/>
                      <a:r>
                        <a:rPr lang="tr-TR" sz="1000" u="none" strike="noStrike">
                          <a:effectLst/>
                          <a:latin typeface="Arial" panose="020B0604020202020204" pitchFamily="34" charset="0"/>
                          <a:cs typeface="Arial" panose="020B0604020202020204" pitchFamily="34" charset="0"/>
                        </a:rPr>
                        <a:t>EkonomikFayda16</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r>
              <a:tr h="155729">
                <a:tc>
                  <a:txBody>
                    <a:bodyPr/>
                    <a:lstStyle/>
                    <a:p>
                      <a:pPr algn="l" fontAlgn="b"/>
                      <a:r>
                        <a:rPr lang="tr-TR" sz="1000" u="none" strike="noStrike">
                          <a:effectLst/>
                          <a:latin typeface="Arial" panose="020B0604020202020204" pitchFamily="34" charset="0"/>
                          <a:cs typeface="Arial" panose="020B0604020202020204" pitchFamily="34" charset="0"/>
                        </a:rPr>
                        <a:t>Ortak tüketime katılmak bana ekonomik anlamda anlamda fayda sağlar.</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c>
                  <a:txBody>
                    <a:bodyPr/>
                    <a:lstStyle/>
                    <a:p>
                      <a:pPr algn="l" fontAlgn="b"/>
                      <a:r>
                        <a:rPr lang="tr-TR" sz="1000" u="none" strike="noStrike">
                          <a:effectLst/>
                          <a:latin typeface="Arial" panose="020B0604020202020204" pitchFamily="34" charset="0"/>
                          <a:cs typeface="Arial" panose="020B0604020202020204" pitchFamily="34" charset="0"/>
                        </a:rPr>
                        <a:t>EkonomikFayda17</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r>
              <a:tr h="155729">
                <a:tc>
                  <a:txBody>
                    <a:bodyPr/>
                    <a:lstStyle/>
                    <a:p>
                      <a:pPr algn="l" fontAlgn="b"/>
                      <a:r>
                        <a:rPr lang="tr-TR" sz="1000" u="none" strike="noStrike">
                          <a:effectLst/>
                          <a:latin typeface="Arial" panose="020B0604020202020204" pitchFamily="34" charset="0"/>
                          <a:cs typeface="Arial" panose="020B0604020202020204" pitchFamily="34" charset="0"/>
                        </a:rPr>
                        <a:t>Ortak tüketimin faaliyetleri maddi durumumu iyileştirebilir. </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c>
                  <a:txBody>
                    <a:bodyPr/>
                    <a:lstStyle/>
                    <a:p>
                      <a:pPr algn="l" fontAlgn="b"/>
                      <a:r>
                        <a:rPr lang="tr-TR" sz="1000" u="none" strike="noStrike">
                          <a:effectLst/>
                          <a:latin typeface="Arial" panose="020B0604020202020204" pitchFamily="34" charset="0"/>
                          <a:cs typeface="Arial" panose="020B0604020202020204" pitchFamily="34" charset="0"/>
                        </a:rPr>
                        <a:t>EkonomikFayda18</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r>
              <a:tr h="155729">
                <a:tc>
                  <a:txBody>
                    <a:bodyPr/>
                    <a:lstStyle/>
                    <a:p>
                      <a:pPr algn="l" fontAlgn="b"/>
                      <a:r>
                        <a:rPr lang="tr-TR" sz="1000" u="none" strike="noStrike">
                          <a:effectLst/>
                          <a:latin typeface="Arial" panose="020B0604020202020204" pitchFamily="34" charset="0"/>
                          <a:cs typeface="Arial" panose="020B0604020202020204" pitchFamily="34" charset="0"/>
                        </a:rPr>
                        <a:t>Herhangi bir ürünün başkalarıyla ortak kullanımının (ortak tüketimin), o ürüne sahibi olmanın yerine geçeceğine inanıyorum.</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c>
                  <a:txBody>
                    <a:bodyPr/>
                    <a:lstStyle/>
                    <a:p>
                      <a:pPr algn="l" fontAlgn="b"/>
                      <a:r>
                        <a:rPr lang="tr-TR" sz="1000" u="none" strike="noStrike">
                          <a:effectLst/>
                          <a:latin typeface="Arial" panose="020B0604020202020204" pitchFamily="34" charset="0"/>
                          <a:cs typeface="Arial" panose="020B0604020202020204" pitchFamily="34" charset="0"/>
                        </a:rPr>
                        <a:t>Fayda19</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r>
              <a:tr h="155729">
                <a:tc>
                  <a:txBody>
                    <a:bodyPr/>
                    <a:lstStyle/>
                    <a:p>
                      <a:pPr algn="l" fontAlgn="b"/>
                      <a:r>
                        <a:rPr lang="tr-TR" sz="1000" u="none" strike="noStrike">
                          <a:effectLst/>
                          <a:latin typeface="Arial" panose="020B0604020202020204" pitchFamily="34" charset="0"/>
                          <a:cs typeface="Arial" panose="020B0604020202020204" pitchFamily="34" charset="0"/>
                        </a:rPr>
                        <a:t>Herhangi bir ürünün başkalarıyla ortak kullanımı (ortak tüketim) o ürüne tek başına sahip olmak kadar iyi birşeydir. </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c>
                  <a:txBody>
                    <a:bodyPr/>
                    <a:lstStyle/>
                    <a:p>
                      <a:pPr algn="l" fontAlgn="b"/>
                      <a:r>
                        <a:rPr lang="tr-TR" sz="1000" u="none" strike="noStrike">
                          <a:effectLst/>
                          <a:latin typeface="Arial" panose="020B0604020202020204" pitchFamily="34" charset="0"/>
                          <a:cs typeface="Arial" panose="020B0604020202020204" pitchFamily="34" charset="0"/>
                        </a:rPr>
                        <a:t>Fayda20</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r>
              <a:tr h="155729">
                <a:tc>
                  <a:txBody>
                    <a:bodyPr/>
                    <a:lstStyle/>
                    <a:p>
                      <a:pPr algn="l" fontAlgn="b"/>
                      <a:r>
                        <a:rPr lang="tr-TR" sz="1000" u="none" strike="noStrike">
                          <a:effectLst/>
                          <a:latin typeface="Arial" panose="020B0604020202020204" pitchFamily="34" charset="0"/>
                          <a:cs typeface="Arial" panose="020B0604020202020204" pitchFamily="34" charset="0"/>
                        </a:rPr>
                        <a:t>Bir ürünü başkalarıyla paylaşmak, bana benzeyen insanlardan oluşan bir grubun parçası olmamı sağlar.</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c>
                  <a:txBody>
                    <a:bodyPr/>
                    <a:lstStyle/>
                    <a:p>
                      <a:pPr algn="l" fontAlgn="b"/>
                      <a:r>
                        <a:rPr lang="tr-TR" sz="1000" u="none" strike="noStrike">
                          <a:effectLst/>
                          <a:latin typeface="Arial" panose="020B0604020202020204" pitchFamily="34" charset="0"/>
                          <a:cs typeface="Arial" panose="020B0604020202020204" pitchFamily="34" charset="0"/>
                        </a:rPr>
                        <a:t>Fayda21</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r>
              <a:tr h="155729">
                <a:tc>
                  <a:txBody>
                    <a:bodyPr/>
                    <a:lstStyle/>
                    <a:p>
                      <a:pPr algn="l" fontAlgn="b"/>
                      <a:r>
                        <a:rPr lang="tr-TR" sz="1000" u="none" strike="noStrike">
                          <a:effectLst/>
                          <a:latin typeface="Arial" panose="020B0604020202020204" pitchFamily="34" charset="0"/>
                          <a:cs typeface="Arial" panose="020B0604020202020204" pitchFamily="34" charset="0"/>
                        </a:rPr>
                        <a:t>Arkadaşlarım herhangi bir ürünün başkalarıyla ortak kullanımını (ortak tüketimi) onaylayacaktır. </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c>
                  <a:txBody>
                    <a:bodyPr/>
                    <a:lstStyle/>
                    <a:p>
                      <a:pPr algn="l" fontAlgn="b"/>
                      <a:r>
                        <a:rPr lang="tr-TR" sz="1000" u="none" strike="noStrike">
                          <a:effectLst/>
                          <a:latin typeface="Arial" panose="020B0604020202020204" pitchFamily="34" charset="0"/>
                          <a:cs typeface="Arial" panose="020B0604020202020204" pitchFamily="34" charset="0"/>
                        </a:rPr>
                        <a:t>Fayda22</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r>
              <a:tr h="155729">
                <a:tc>
                  <a:txBody>
                    <a:bodyPr/>
                    <a:lstStyle/>
                    <a:p>
                      <a:pPr algn="l" fontAlgn="b"/>
                      <a:r>
                        <a:rPr lang="tr-TR" sz="1000" u="none" strike="noStrike">
                          <a:effectLst/>
                          <a:latin typeface="Arial" panose="020B0604020202020204" pitchFamily="34" charset="0"/>
                          <a:cs typeface="Arial" panose="020B0604020202020204" pitchFamily="34" charset="0"/>
                        </a:rPr>
                        <a:t>Ailem herhangi bir ürünün başkalarıyla ortak kullanımını (ortak tüketimi) onaylayacaktır. </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c>
                  <a:txBody>
                    <a:bodyPr/>
                    <a:lstStyle/>
                    <a:p>
                      <a:pPr algn="l" fontAlgn="b"/>
                      <a:r>
                        <a:rPr lang="tr-TR" sz="1000" u="none" strike="noStrike">
                          <a:effectLst/>
                          <a:latin typeface="Arial" panose="020B0604020202020204" pitchFamily="34" charset="0"/>
                          <a:cs typeface="Arial" panose="020B0604020202020204" pitchFamily="34" charset="0"/>
                        </a:rPr>
                        <a:t>Fayda23</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r>
              <a:tr h="155729">
                <a:tc>
                  <a:txBody>
                    <a:bodyPr/>
                    <a:lstStyle/>
                    <a:p>
                      <a:pPr algn="l" fontAlgn="b"/>
                      <a:r>
                        <a:rPr lang="tr-TR" sz="1000" u="none" strike="noStrike">
                          <a:effectLst/>
                          <a:latin typeface="Arial" panose="020B0604020202020204" pitchFamily="34" charset="0"/>
                          <a:cs typeface="Arial" panose="020B0604020202020204" pitchFamily="34" charset="0"/>
                        </a:rPr>
                        <a:t>Sürekli kullanılmayacak bir ürüne sahip olmak doğru değildir. </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c>
                  <a:txBody>
                    <a:bodyPr/>
                    <a:lstStyle/>
                    <a:p>
                      <a:pPr algn="l" fontAlgn="b"/>
                      <a:r>
                        <a:rPr lang="tr-TR" sz="1000" u="none" strike="noStrike">
                          <a:effectLst/>
                          <a:latin typeface="Arial" panose="020B0604020202020204" pitchFamily="34" charset="0"/>
                          <a:cs typeface="Arial" panose="020B0604020202020204" pitchFamily="34" charset="0"/>
                        </a:rPr>
                        <a:t>Fayda24</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r>
              <a:tr h="155729">
                <a:tc>
                  <a:txBody>
                    <a:bodyPr/>
                    <a:lstStyle/>
                    <a:p>
                      <a:pPr algn="l" fontAlgn="b"/>
                      <a:r>
                        <a:rPr lang="tr-TR" sz="1000" u="none" strike="noStrike">
                          <a:effectLst/>
                          <a:latin typeface="Arial" panose="020B0604020202020204" pitchFamily="34" charset="0"/>
                          <a:cs typeface="Arial" panose="020B0604020202020204" pitchFamily="34" charset="0"/>
                        </a:rPr>
                        <a:t>Kullandığımız ürünleri başkalarıyla paylaşmak doğal kaynakların tüketimini azaltacaktır. </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c>
                  <a:txBody>
                    <a:bodyPr/>
                    <a:lstStyle/>
                    <a:p>
                      <a:pPr algn="l" fontAlgn="b"/>
                      <a:r>
                        <a:rPr lang="tr-TR" sz="1000" u="none" strike="noStrike">
                          <a:effectLst/>
                          <a:latin typeface="Arial" panose="020B0604020202020204" pitchFamily="34" charset="0"/>
                          <a:cs typeface="Arial" panose="020B0604020202020204" pitchFamily="34" charset="0"/>
                        </a:rPr>
                        <a:t>Fayda25</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r>
              <a:tr h="155729">
                <a:tc>
                  <a:txBody>
                    <a:bodyPr/>
                    <a:lstStyle/>
                    <a:p>
                      <a:pPr algn="l" fontAlgn="b"/>
                      <a:r>
                        <a:rPr lang="tr-TR" sz="1000" u="none" strike="noStrike">
                          <a:effectLst/>
                          <a:latin typeface="Arial" panose="020B0604020202020204" pitchFamily="34" charset="0"/>
                          <a:cs typeface="Arial" panose="020B0604020202020204" pitchFamily="34" charset="0"/>
                        </a:rPr>
                        <a:t>Ortak tüketime sunulan ürünlerin vaad edildiği gibi çıkacağını düşünüyorum. </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c>
                  <a:txBody>
                    <a:bodyPr/>
                    <a:lstStyle/>
                    <a:p>
                      <a:pPr algn="l" fontAlgn="b"/>
                      <a:r>
                        <a:rPr lang="tr-TR" sz="1000" u="none" strike="noStrike">
                          <a:effectLst/>
                          <a:latin typeface="Arial" panose="020B0604020202020204" pitchFamily="34" charset="0"/>
                          <a:cs typeface="Arial" panose="020B0604020202020204" pitchFamily="34" charset="0"/>
                        </a:rPr>
                        <a:t>Güven26</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r>
              <a:tr h="155729">
                <a:tc>
                  <a:txBody>
                    <a:bodyPr/>
                    <a:lstStyle/>
                    <a:p>
                      <a:pPr algn="l" fontAlgn="b"/>
                      <a:r>
                        <a:rPr lang="tr-TR" sz="1000" u="none" strike="noStrike">
                          <a:effectLst/>
                          <a:latin typeface="Arial" panose="020B0604020202020204" pitchFamily="34" charset="0"/>
                          <a:cs typeface="Arial" panose="020B0604020202020204" pitchFamily="34" charset="0"/>
                        </a:rPr>
                        <a:t>Ortak tüketim faaliyetlerine katılan kişiler dürüst davranırlar. </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c>
                  <a:txBody>
                    <a:bodyPr/>
                    <a:lstStyle/>
                    <a:p>
                      <a:pPr algn="l" fontAlgn="b"/>
                      <a:r>
                        <a:rPr lang="tr-TR" sz="1000" u="none" strike="noStrike">
                          <a:effectLst/>
                          <a:latin typeface="Arial" panose="020B0604020202020204" pitchFamily="34" charset="0"/>
                          <a:cs typeface="Arial" panose="020B0604020202020204" pitchFamily="34" charset="0"/>
                        </a:rPr>
                        <a:t>Güven27</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r>
              <a:tr h="155729">
                <a:tc>
                  <a:txBody>
                    <a:bodyPr/>
                    <a:lstStyle/>
                    <a:p>
                      <a:pPr algn="l" fontAlgn="b"/>
                      <a:r>
                        <a:rPr lang="tr-TR" sz="1000" u="none" strike="noStrike">
                          <a:effectLst/>
                          <a:latin typeface="Arial" panose="020B0604020202020204" pitchFamily="34" charset="0"/>
                          <a:cs typeface="Arial" panose="020B0604020202020204" pitchFamily="34" charset="0"/>
                        </a:rPr>
                        <a:t>Ortak tüketim faaliyetlerine katılan kişiler diğer kullanıcılara dezavantaj yaratacak bir davranışta bulunmazlar. </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c>
                  <a:txBody>
                    <a:bodyPr/>
                    <a:lstStyle/>
                    <a:p>
                      <a:pPr algn="l" fontAlgn="b"/>
                      <a:r>
                        <a:rPr lang="tr-TR" sz="1000" u="none" strike="noStrike">
                          <a:effectLst/>
                          <a:latin typeface="Arial" panose="020B0604020202020204" pitchFamily="34" charset="0"/>
                          <a:cs typeface="Arial" panose="020B0604020202020204" pitchFamily="34" charset="0"/>
                        </a:rPr>
                        <a:t>Güven28</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r>
              <a:tr h="155729">
                <a:tc>
                  <a:txBody>
                    <a:bodyPr/>
                    <a:lstStyle/>
                    <a:p>
                      <a:pPr algn="l" fontAlgn="b"/>
                      <a:r>
                        <a:rPr lang="tr-TR" sz="1000" u="none" strike="noStrike">
                          <a:effectLst/>
                          <a:latin typeface="Arial" panose="020B0604020202020204" pitchFamily="34" charset="0"/>
                          <a:cs typeface="Arial" panose="020B0604020202020204" pitchFamily="34" charset="0"/>
                        </a:rPr>
                        <a:t>Ortak tüketim faaliyetlerini içeren sistemler genel olarak güvenilirdir. </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c>
                  <a:txBody>
                    <a:bodyPr/>
                    <a:lstStyle/>
                    <a:p>
                      <a:pPr algn="l" fontAlgn="b"/>
                      <a:r>
                        <a:rPr lang="tr-TR" sz="1000" u="none" strike="noStrike">
                          <a:effectLst/>
                          <a:latin typeface="Arial" panose="020B0604020202020204" pitchFamily="34" charset="0"/>
                          <a:cs typeface="Arial" panose="020B0604020202020204" pitchFamily="34" charset="0"/>
                        </a:rPr>
                        <a:t>Güven29</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r>
              <a:tr h="155729">
                <a:tc>
                  <a:txBody>
                    <a:bodyPr/>
                    <a:lstStyle/>
                    <a:p>
                      <a:pPr algn="l" fontAlgn="b"/>
                      <a:r>
                        <a:rPr lang="tr-TR" sz="1000" u="none" strike="noStrike">
                          <a:effectLst/>
                          <a:latin typeface="Arial" panose="020B0604020202020204" pitchFamily="34" charset="0"/>
                          <a:cs typeface="Arial" panose="020B0604020202020204" pitchFamily="34" charset="0"/>
                        </a:rPr>
                        <a:t>Ortak tüketim doğal kaynakların korunmasına yardımcı olur. </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c>
                  <a:txBody>
                    <a:bodyPr/>
                    <a:lstStyle/>
                    <a:p>
                      <a:pPr algn="l" fontAlgn="b"/>
                      <a:r>
                        <a:rPr lang="tr-TR" sz="1000" u="none" strike="noStrike">
                          <a:effectLst/>
                          <a:latin typeface="Arial" panose="020B0604020202020204" pitchFamily="34" charset="0"/>
                          <a:cs typeface="Arial" panose="020B0604020202020204" pitchFamily="34" charset="0"/>
                        </a:rPr>
                        <a:t>Çevre30</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r>
              <a:tr h="155729">
                <a:tc>
                  <a:txBody>
                    <a:bodyPr/>
                    <a:lstStyle/>
                    <a:p>
                      <a:pPr algn="l" fontAlgn="b"/>
                      <a:r>
                        <a:rPr lang="tr-TR" sz="1000" u="none" strike="noStrike">
                          <a:effectLst/>
                          <a:latin typeface="Arial" panose="020B0604020202020204" pitchFamily="34" charset="0"/>
                          <a:cs typeface="Arial" panose="020B0604020202020204" pitchFamily="34" charset="0"/>
                        </a:rPr>
                        <a:t>Ortak tüketim, sürdürülebilir bir tüketim şeklidir. </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c>
                  <a:txBody>
                    <a:bodyPr/>
                    <a:lstStyle/>
                    <a:p>
                      <a:pPr algn="l" fontAlgn="b"/>
                      <a:r>
                        <a:rPr lang="tr-TR" sz="1000" u="none" strike="noStrike">
                          <a:effectLst/>
                          <a:latin typeface="Arial" panose="020B0604020202020204" pitchFamily="34" charset="0"/>
                          <a:cs typeface="Arial" panose="020B0604020202020204" pitchFamily="34" charset="0"/>
                        </a:rPr>
                        <a:t>Çevre31</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r>
              <a:tr h="155729">
                <a:tc>
                  <a:txBody>
                    <a:bodyPr/>
                    <a:lstStyle/>
                    <a:p>
                      <a:pPr algn="l" fontAlgn="b"/>
                      <a:r>
                        <a:rPr lang="tr-TR" sz="1000" u="none" strike="noStrike">
                          <a:effectLst/>
                          <a:latin typeface="Arial" panose="020B0604020202020204" pitchFamily="34" charset="0"/>
                          <a:cs typeface="Arial" panose="020B0604020202020204" pitchFamily="34" charset="0"/>
                        </a:rPr>
                        <a:t>Ortak tüketim ekolojiktir. </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c>
                  <a:txBody>
                    <a:bodyPr/>
                    <a:lstStyle/>
                    <a:p>
                      <a:pPr algn="l" fontAlgn="b"/>
                      <a:r>
                        <a:rPr lang="tr-TR" sz="1000" u="none" strike="noStrike">
                          <a:effectLst/>
                          <a:latin typeface="Arial" panose="020B0604020202020204" pitchFamily="34" charset="0"/>
                          <a:cs typeface="Arial" panose="020B0604020202020204" pitchFamily="34" charset="0"/>
                        </a:rPr>
                        <a:t>Çevre32</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r>
              <a:tr h="155729">
                <a:tc>
                  <a:txBody>
                    <a:bodyPr/>
                    <a:lstStyle/>
                    <a:p>
                      <a:pPr algn="l" fontAlgn="b"/>
                      <a:r>
                        <a:rPr lang="tr-TR" sz="1000" u="none" strike="noStrike">
                          <a:effectLst/>
                          <a:latin typeface="Arial" panose="020B0604020202020204" pitchFamily="34" charset="0"/>
                          <a:cs typeface="Arial" panose="020B0604020202020204" pitchFamily="34" charset="0"/>
                        </a:rPr>
                        <a:t>Ortak tüketim enerji kullanımı açısından etkindir. </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c>
                  <a:txBody>
                    <a:bodyPr/>
                    <a:lstStyle/>
                    <a:p>
                      <a:pPr algn="l" fontAlgn="b"/>
                      <a:r>
                        <a:rPr lang="tr-TR" sz="1000" u="none" strike="noStrike">
                          <a:effectLst/>
                          <a:latin typeface="Arial" panose="020B0604020202020204" pitchFamily="34" charset="0"/>
                          <a:cs typeface="Arial" panose="020B0604020202020204" pitchFamily="34" charset="0"/>
                        </a:rPr>
                        <a:t>Çevre33</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r>
              <a:tr h="155729">
                <a:tc>
                  <a:txBody>
                    <a:bodyPr/>
                    <a:lstStyle/>
                    <a:p>
                      <a:pPr algn="l" fontAlgn="b"/>
                      <a:r>
                        <a:rPr lang="tr-TR" sz="1000" u="none" strike="noStrike">
                          <a:effectLst/>
                          <a:latin typeface="Arial" panose="020B0604020202020204" pitchFamily="34" charset="0"/>
                          <a:cs typeface="Arial" panose="020B0604020202020204" pitchFamily="34" charset="0"/>
                        </a:rPr>
                        <a:t>Ortak tüketim çevre dostudur. </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c>
                  <a:txBody>
                    <a:bodyPr/>
                    <a:lstStyle/>
                    <a:p>
                      <a:pPr algn="l" fontAlgn="b"/>
                      <a:r>
                        <a:rPr lang="tr-TR" sz="1000" u="none" strike="noStrike">
                          <a:effectLst/>
                          <a:latin typeface="Arial" panose="020B0604020202020204" pitchFamily="34" charset="0"/>
                          <a:cs typeface="Arial" panose="020B0604020202020204" pitchFamily="34" charset="0"/>
                        </a:rPr>
                        <a:t>Çevre34</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r>
              <a:tr h="155729">
                <a:tc>
                  <a:txBody>
                    <a:bodyPr/>
                    <a:lstStyle/>
                    <a:p>
                      <a:pPr algn="l" fontAlgn="b"/>
                      <a:r>
                        <a:rPr lang="tr-TR" sz="1000" u="none" strike="noStrike">
                          <a:effectLst/>
                          <a:latin typeface="Arial" panose="020B0604020202020204" pitchFamily="34" charset="0"/>
                          <a:cs typeface="Arial" panose="020B0604020202020204" pitchFamily="34" charset="0"/>
                        </a:rPr>
                        <a:t>İleride daha sık ortak tüketim faaliyetlerinde bulunacağımı tahmin ediyorum.</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c>
                  <a:txBody>
                    <a:bodyPr/>
                    <a:lstStyle/>
                    <a:p>
                      <a:pPr algn="l" fontAlgn="b"/>
                      <a:r>
                        <a:rPr lang="tr-TR" sz="1000" u="none" strike="noStrike">
                          <a:effectLst/>
                          <a:latin typeface="Arial" panose="020B0604020202020204" pitchFamily="34" charset="0"/>
                          <a:cs typeface="Arial" panose="020B0604020202020204" pitchFamily="34" charset="0"/>
                        </a:rPr>
                        <a:t>Niyet35</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r>
              <a:tr h="155729">
                <a:tc>
                  <a:txBody>
                    <a:bodyPr/>
                    <a:lstStyle/>
                    <a:p>
                      <a:pPr algn="l" fontAlgn="b"/>
                      <a:r>
                        <a:rPr lang="tr-TR" sz="1000" u="none" strike="noStrike">
                          <a:effectLst/>
                          <a:latin typeface="Arial" panose="020B0604020202020204" pitchFamily="34" charset="0"/>
                          <a:cs typeface="Arial" panose="020B0604020202020204" pitchFamily="34" charset="0"/>
                        </a:rPr>
                        <a:t>Ortak tüketim faaliyetlerine katılımımı mümkün olduğunca arttıracağımı düşünüyorum. </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c>
                  <a:txBody>
                    <a:bodyPr/>
                    <a:lstStyle/>
                    <a:p>
                      <a:pPr algn="l" fontAlgn="b"/>
                      <a:r>
                        <a:rPr lang="tr-TR" sz="1000" u="none" strike="noStrike">
                          <a:effectLst/>
                          <a:latin typeface="Arial" panose="020B0604020202020204" pitchFamily="34" charset="0"/>
                          <a:cs typeface="Arial" panose="020B0604020202020204" pitchFamily="34" charset="0"/>
                        </a:rPr>
                        <a:t>Niyet36</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r>
              <a:tr h="155729">
                <a:tc>
                  <a:txBody>
                    <a:bodyPr/>
                    <a:lstStyle/>
                    <a:p>
                      <a:pPr algn="l" fontAlgn="b"/>
                      <a:r>
                        <a:rPr lang="tr-TR" sz="1000" u="none" strike="noStrike">
                          <a:effectLst/>
                          <a:latin typeface="Arial" panose="020B0604020202020204" pitchFamily="34" charset="0"/>
                          <a:cs typeface="Arial" panose="020B0604020202020204" pitchFamily="34" charset="0"/>
                        </a:rPr>
                        <a:t>İleride ortak tüketim faaliyetlerine yönelik topluluklara daha sık katılacağımı düşünüyorum. </a:t>
                      </a:r>
                      <a:endParaRPr lang="tr-TR" sz="1000" b="0" i="0" u="none" strike="noStrike">
                        <a:solidFill>
                          <a:srgbClr val="000000"/>
                        </a:solidFill>
                        <a:effectLst/>
                        <a:latin typeface="Arial" panose="020B0604020202020204" pitchFamily="34" charset="0"/>
                        <a:cs typeface="Arial" panose="020B0604020202020204" pitchFamily="34" charset="0"/>
                      </a:endParaRPr>
                    </a:p>
                  </a:txBody>
                  <a:tcPr marL="3108" marR="3108" marT="3108" marB="0" anchor="b"/>
                </a:tc>
                <a:tc>
                  <a:txBody>
                    <a:bodyPr/>
                    <a:lstStyle/>
                    <a:p>
                      <a:pPr algn="l" fontAlgn="b"/>
                      <a:r>
                        <a:rPr lang="tr-TR" sz="1000" u="none" strike="noStrike" dirty="0">
                          <a:effectLst/>
                          <a:latin typeface="Arial" panose="020B0604020202020204" pitchFamily="34" charset="0"/>
                          <a:cs typeface="Arial" panose="020B0604020202020204" pitchFamily="34" charset="0"/>
                        </a:rPr>
                        <a:t>Niyet37</a:t>
                      </a:r>
                      <a:endParaRPr lang="tr-TR" sz="1000" b="0" i="0" u="none" strike="noStrike" dirty="0">
                        <a:solidFill>
                          <a:srgbClr val="000000"/>
                        </a:solidFill>
                        <a:effectLst/>
                        <a:latin typeface="Arial" panose="020B0604020202020204" pitchFamily="34" charset="0"/>
                        <a:cs typeface="Arial" panose="020B0604020202020204" pitchFamily="34" charset="0"/>
                      </a:endParaRPr>
                    </a:p>
                  </a:txBody>
                  <a:tcPr marL="3108" marR="3108" marT="3108" marB="0" anchor="b"/>
                </a:tc>
              </a:tr>
            </a:tbl>
          </a:graphicData>
        </a:graphic>
      </p:graphicFrame>
    </p:spTree>
    <p:extLst>
      <p:ext uri="{BB962C8B-B14F-4D97-AF65-F5344CB8AC3E}">
        <p14:creationId xmlns:p14="http://schemas.microsoft.com/office/powerpoint/2010/main" val="1881433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b="1" dirty="0">
                <a:latin typeface="Arial" panose="020B0604020202020204" pitchFamily="34" charset="0"/>
                <a:cs typeface="Arial" panose="020B0604020202020204" pitchFamily="34" charset="0"/>
              </a:rPr>
              <a:t>Mülkiyet, Paylaşım ve Erişim </a:t>
            </a:r>
            <a:r>
              <a:rPr lang="tr-TR" b="1" dirty="0" smtClean="0">
                <a:latin typeface="Arial" panose="020B0604020202020204" pitchFamily="34" charset="0"/>
                <a:cs typeface="Arial" panose="020B0604020202020204" pitchFamily="34" charset="0"/>
              </a:rPr>
              <a:t>Kavramları</a:t>
            </a:r>
            <a:r>
              <a:rPr lang="tr-TR" dirty="0" smtClean="0">
                <a:latin typeface="Arial" panose="020B0604020202020204" pitchFamily="34" charset="0"/>
                <a:cs typeface="Arial" panose="020B0604020202020204" pitchFamily="34" charset="0"/>
              </a:rPr>
              <a:t> </a:t>
            </a:r>
            <a:r>
              <a:rPr lang="tr-TR" dirty="0"/>
              <a:t/>
            </a:r>
            <a:br>
              <a:rPr lang="tr-TR" dirty="0"/>
            </a:br>
            <a:endParaRPr lang="tr-TR" dirty="0"/>
          </a:p>
        </p:txBody>
      </p:sp>
      <p:sp>
        <p:nvSpPr>
          <p:cNvPr id="3" name="Content Placeholder 2"/>
          <p:cNvSpPr>
            <a:spLocks noGrp="1"/>
          </p:cNvSpPr>
          <p:nvPr>
            <p:ph idx="1"/>
          </p:nvPr>
        </p:nvSpPr>
        <p:spPr>
          <a:xfrm>
            <a:off x="1371600" y="1737360"/>
            <a:ext cx="9601200" cy="4130040"/>
          </a:xfrm>
        </p:spPr>
        <p:txBody>
          <a:bodyPr>
            <a:normAutofit/>
          </a:bodyPr>
          <a:lstStyle/>
          <a:p>
            <a:pPr marL="0" indent="0">
              <a:buNone/>
            </a:pPr>
            <a:endParaRPr lang="tr-TR" sz="3600" b="1" dirty="0" smtClean="0"/>
          </a:p>
          <a:p>
            <a:pPr marL="0" indent="0">
              <a:buNone/>
            </a:pPr>
            <a:r>
              <a:rPr lang="tr-TR" sz="3600" b="1" dirty="0" smtClean="0"/>
              <a:t>Mülkiyet </a:t>
            </a:r>
          </a:p>
          <a:p>
            <a:pPr marL="0" indent="0">
              <a:buNone/>
            </a:pPr>
            <a:endParaRPr lang="tr-TR" sz="3200" dirty="0" smtClean="0"/>
          </a:p>
          <a:p>
            <a:pPr algn="just"/>
            <a:r>
              <a:rPr lang="en-US" sz="2800" dirty="0"/>
              <a:t>B</a:t>
            </a:r>
            <a:r>
              <a:rPr lang="tr-TR" sz="2800" dirty="0" smtClean="0"/>
              <a:t>irey </a:t>
            </a:r>
            <a:r>
              <a:rPr lang="tr-TR" sz="2800" dirty="0"/>
              <a:t>nesneyi tam kullanma hakkına sahiptir. </a:t>
            </a:r>
            <a:endParaRPr lang="tr-TR" sz="2800" dirty="0" smtClean="0"/>
          </a:p>
          <a:p>
            <a:pPr marL="0" indent="0" algn="just">
              <a:buNone/>
            </a:pPr>
            <a:endParaRPr lang="tr-TR" sz="2800" dirty="0" smtClean="0"/>
          </a:p>
        </p:txBody>
      </p:sp>
      <p:sp>
        <p:nvSpPr>
          <p:cNvPr id="4" name="Date Placeholder 3"/>
          <p:cNvSpPr>
            <a:spLocks noGrp="1"/>
          </p:cNvSpPr>
          <p:nvPr>
            <p:ph type="dt" sz="half" idx="10"/>
          </p:nvPr>
        </p:nvSpPr>
        <p:spPr>
          <a:xfrm>
            <a:off x="10617008" y="6260932"/>
            <a:ext cx="1204572" cy="404614"/>
          </a:xfrm>
        </p:spPr>
        <p:txBody>
          <a:bodyPr/>
          <a:lstStyle/>
          <a:p>
            <a:fld id="{B6CBA4F4-7D1B-4CD9-AE0F-654A7EF6FB87}" type="datetime1">
              <a:rPr lang="tr-TR" smtClean="0"/>
              <a:t>5.10.2016</a:t>
            </a:fld>
            <a:endParaRPr lang="tr-TR" dirty="0"/>
          </a:p>
        </p:txBody>
      </p:sp>
      <p:sp>
        <p:nvSpPr>
          <p:cNvPr id="5" name="Footer Placeholder 4"/>
          <p:cNvSpPr>
            <a:spLocks noGrp="1"/>
          </p:cNvSpPr>
          <p:nvPr>
            <p:ph type="ftr" sz="quarter" idx="11"/>
          </p:nvPr>
        </p:nvSpPr>
        <p:spPr>
          <a:xfrm>
            <a:off x="233364" y="6356345"/>
            <a:ext cx="5938836" cy="309201"/>
          </a:xfrm>
        </p:spPr>
        <p:txBody>
          <a:bodyPr/>
          <a:lstStyle/>
          <a:p>
            <a:r>
              <a:rPr lang="tr-TR" dirty="0" smtClean="0"/>
              <a:t>21. Ulusal Pazarlama Kongresi</a:t>
            </a:r>
            <a:endParaRPr lang="tr-TR" dirty="0"/>
          </a:p>
        </p:txBody>
      </p:sp>
    </p:spTree>
    <p:extLst>
      <p:ext uri="{BB962C8B-B14F-4D97-AF65-F5344CB8AC3E}">
        <p14:creationId xmlns:p14="http://schemas.microsoft.com/office/powerpoint/2010/main" val="1731750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b="1" dirty="0">
                <a:latin typeface="Arial" panose="020B0604020202020204" pitchFamily="34" charset="0"/>
                <a:cs typeface="Arial" panose="020B0604020202020204" pitchFamily="34" charset="0"/>
              </a:rPr>
              <a:t>Mülkiyet, Paylaşım ve Erişim Kavramları </a:t>
            </a:r>
            <a:br>
              <a:rPr lang="tr-TR" b="1" dirty="0">
                <a:latin typeface="Arial" panose="020B0604020202020204" pitchFamily="34" charset="0"/>
                <a:cs typeface="Arial" panose="020B0604020202020204" pitchFamily="34" charset="0"/>
              </a:rPr>
            </a:br>
            <a:endParaRPr lang="tr-TR"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71600" y="1645920"/>
            <a:ext cx="9601200" cy="4232910"/>
          </a:xfrm>
        </p:spPr>
        <p:txBody>
          <a:bodyPr>
            <a:normAutofit fontScale="92500" lnSpcReduction="10000"/>
          </a:bodyPr>
          <a:lstStyle/>
          <a:p>
            <a:pPr marL="0" indent="0">
              <a:buNone/>
            </a:pPr>
            <a:endParaRPr lang="tr-TR" sz="3200" b="1" dirty="0" smtClean="0"/>
          </a:p>
          <a:p>
            <a:pPr marL="0" indent="0">
              <a:buNone/>
            </a:pPr>
            <a:r>
              <a:rPr lang="tr-TR" sz="3200" b="1" dirty="0" smtClean="0"/>
              <a:t>Erişim</a:t>
            </a:r>
          </a:p>
          <a:p>
            <a:pPr marL="0" indent="0" algn="just">
              <a:buNone/>
            </a:pPr>
            <a:r>
              <a:rPr lang="tr-TR" sz="2800" dirty="0" smtClean="0"/>
              <a:t>Bir </a:t>
            </a:r>
            <a:r>
              <a:rPr lang="tr-TR" sz="2800" dirty="0"/>
              <a:t>nesne ile </a:t>
            </a:r>
            <a:endParaRPr lang="tr-TR" sz="2800" dirty="0" smtClean="0"/>
          </a:p>
          <a:p>
            <a:pPr algn="just"/>
            <a:r>
              <a:rPr lang="tr-TR" sz="2800" dirty="0" smtClean="0"/>
              <a:t>uzun </a:t>
            </a:r>
            <a:r>
              <a:rPr lang="tr-TR" sz="2800" dirty="0"/>
              <a:t>süreli etkileşimi </a:t>
            </a:r>
            <a:r>
              <a:rPr lang="tr-TR" sz="2800" dirty="0" smtClean="0"/>
              <a:t>niteler,</a:t>
            </a:r>
          </a:p>
          <a:p>
            <a:pPr algn="just"/>
            <a:r>
              <a:rPr lang="tr-TR" sz="2800" dirty="0"/>
              <a:t>g</a:t>
            </a:r>
            <a:r>
              <a:rPr lang="tr-TR" sz="2800" dirty="0" smtClean="0"/>
              <a:t>eçicidir,</a:t>
            </a:r>
          </a:p>
          <a:p>
            <a:pPr algn="just"/>
            <a:r>
              <a:rPr lang="tr-TR" sz="2800" dirty="0" smtClean="0"/>
              <a:t>koşullara bağlıdır,</a:t>
            </a:r>
            <a:endParaRPr lang="tr-TR" sz="2800" dirty="0"/>
          </a:p>
          <a:p>
            <a:pPr algn="just"/>
            <a:r>
              <a:rPr lang="tr-TR" sz="2800" dirty="0"/>
              <a:t>mülkiyeti doğurmaz (Chen, 2009, s.928</a:t>
            </a:r>
            <a:r>
              <a:rPr lang="tr-TR" sz="2800" dirty="0" smtClean="0"/>
              <a:t>).</a:t>
            </a:r>
            <a:endParaRPr lang="tr-TR" sz="2800" dirty="0"/>
          </a:p>
        </p:txBody>
      </p:sp>
      <p:sp>
        <p:nvSpPr>
          <p:cNvPr id="4" name="Date Placeholder 3"/>
          <p:cNvSpPr>
            <a:spLocks noGrp="1"/>
          </p:cNvSpPr>
          <p:nvPr>
            <p:ph type="dt" sz="half" idx="10"/>
          </p:nvPr>
        </p:nvSpPr>
        <p:spPr/>
        <p:txBody>
          <a:bodyPr/>
          <a:lstStyle/>
          <a:p>
            <a:fld id="{3BC2B628-1A9E-4A6D-87C5-6B93C31F8ACF}" type="datetime1">
              <a:rPr lang="tr-TR" smtClean="0"/>
              <a:t>5.10.2016</a:t>
            </a:fld>
            <a:endParaRPr lang="tr-TR" dirty="0"/>
          </a:p>
        </p:txBody>
      </p:sp>
      <p:sp>
        <p:nvSpPr>
          <p:cNvPr id="5" name="Footer Placeholder 4"/>
          <p:cNvSpPr>
            <a:spLocks noGrp="1"/>
          </p:cNvSpPr>
          <p:nvPr>
            <p:ph type="ftr" sz="quarter" idx="11"/>
          </p:nvPr>
        </p:nvSpPr>
        <p:spPr/>
        <p:txBody>
          <a:bodyPr/>
          <a:lstStyle/>
          <a:p>
            <a:r>
              <a:rPr lang="tr-TR" dirty="0" smtClean="0"/>
              <a:t>21. Ulusal Pazarlama Kongresi</a:t>
            </a:r>
            <a:endParaRPr lang="tr-TR" dirty="0"/>
          </a:p>
        </p:txBody>
      </p:sp>
    </p:spTree>
    <p:extLst>
      <p:ext uri="{BB962C8B-B14F-4D97-AF65-F5344CB8AC3E}">
        <p14:creationId xmlns:p14="http://schemas.microsoft.com/office/powerpoint/2010/main" val="1699021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34248" y="837769"/>
            <a:ext cx="10014124" cy="1056319"/>
          </a:xfrm>
        </p:spPr>
        <p:txBody>
          <a:bodyPr>
            <a:noAutofit/>
          </a:bodyPr>
          <a:lstStyle/>
          <a:p>
            <a:r>
              <a:rPr lang="tr-TR" b="1" dirty="0">
                <a:latin typeface="Arial" panose="020B0604020202020204" pitchFamily="34" charset="0"/>
                <a:cs typeface="Arial" panose="020B0604020202020204" pitchFamily="34" charset="0"/>
              </a:rPr>
              <a:t>Mülkiyet ve Erişim Arasındaki Temel Fark;</a:t>
            </a:r>
          </a:p>
        </p:txBody>
      </p:sp>
      <p:sp>
        <p:nvSpPr>
          <p:cNvPr id="8" name="Text Placeholder 7"/>
          <p:cNvSpPr>
            <a:spLocks noGrp="1"/>
          </p:cNvSpPr>
          <p:nvPr>
            <p:ph type="body" idx="1"/>
          </p:nvPr>
        </p:nvSpPr>
        <p:spPr>
          <a:xfrm>
            <a:off x="473526" y="2019548"/>
            <a:ext cx="4645152" cy="801943"/>
          </a:xfrm>
        </p:spPr>
        <p:txBody>
          <a:bodyPr/>
          <a:lstStyle/>
          <a:p>
            <a:pPr algn="ctr"/>
            <a:r>
              <a:rPr lang="tr-TR" b="1" dirty="0" smtClean="0">
                <a:latin typeface="Arial" panose="020B0604020202020204" pitchFamily="34" charset="0"/>
                <a:cs typeface="Arial" panose="020B0604020202020204" pitchFamily="34" charset="0"/>
              </a:rPr>
              <a:t>Mülkiyet</a:t>
            </a:r>
            <a:r>
              <a:rPr lang="tr-TR" dirty="0" smtClean="0">
                <a:latin typeface="Arial" panose="020B0604020202020204" pitchFamily="34" charset="0"/>
                <a:cs typeface="Arial" panose="020B0604020202020204" pitchFamily="34" charset="0"/>
              </a:rPr>
              <a:t> </a:t>
            </a:r>
            <a:endParaRPr lang="tr-TR" dirty="0">
              <a:latin typeface="Arial" panose="020B0604020202020204" pitchFamily="34" charset="0"/>
              <a:cs typeface="Arial" panose="020B0604020202020204" pitchFamily="34" charset="0"/>
            </a:endParaRPr>
          </a:p>
        </p:txBody>
      </p:sp>
      <p:sp>
        <p:nvSpPr>
          <p:cNvPr id="9" name="Content Placeholder 8"/>
          <p:cNvSpPr>
            <a:spLocks noGrp="1"/>
          </p:cNvSpPr>
          <p:nvPr>
            <p:ph sz="half" idx="2"/>
          </p:nvPr>
        </p:nvSpPr>
        <p:spPr/>
        <p:txBody>
          <a:bodyPr/>
          <a:lstStyle/>
          <a:p>
            <a:r>
              <a:rPr lang="tr-TR" dirty="0" smtClean="0"/>
              <a:t>sermaye birikimi, </a:t>
            </a:r>
          </a:p>
          <a:p>
            <a:r>
              <a:rPr lang="tr-TR" dirty="0"/>
              <a:t>kişisel </a:t>
            </a:r>
            <a:r>
              <a:rPr lang="tr-TR" dirty="0" smtClean="0"/>
              <a:t>bağımsızlık,</a:t>
            </a:r>
          </a:p>
          <a:p>
            <a:r>
              <a:rPr lang="tr-TR" dirty="0"/>
              <a:t>varlıksal açıdan güvenlik </a:t>
            </a:r>
            <a:r>
              <a:rPr lang="tr-TR" dirty="0" smtClean="0"/>
              <a:t>duygusu</a:t>
            </a:r>
            <a:endParaRPr lang="tr-TR" dirty="0"/>
          </a:p>
        </p:txBody>
      </p:sp>
      <p:sp>
        <p:nvSpPr>
          <p:cNvPr id="10" name="Text Placeholder 9"/>
          <p:cNvSpPr>
            <a:spLocks noGrp="1"/>
          </p:cNvSpPr>
          <p:nvPr>
            <p:ph type="body" sz="quarter" idx="3"/>
          </p:nvPr>
        </p:nvSpPr>
        <p:spPr>
          <a:xfrm>
            <a:off x="5845337" y="2017865"/>
            <a:ext cx="4645152" cy="802237"/>
          </a:xfrm>
        </p:spPr>
        <p:txBody>
          <a:bodyPr/>
          <a:lstStyle/>
          <a:p>
            <a:pPr algn="ctr"/>
            <a:r>
              <a:rPr lang="tr-TR" b="1" dirty="0" smtClean="0">
                <a:latin typeface="Arial" panose="020B0604020202020204" pitchFamily="34" charset="0"/>
                <a:cs typeface="Arial" panose="020B0604020202020204" pitchFamily="34" charset="0"/>
              </a:rPr>
              <a:t>Erişim </a:t>
            </a:r>
            <a:endParaRPr lang="tr-TR" b="1" dirty="0">
              <a:latin typeface="Arial" panose="020B0604020202020204" pitchFamily="34" charset="0"/>
              <a:cs typeface="Arial" panose="020B0604020202020204" pitchFamily="34" charset="0"/>
            </a:endParaRPr>
          </a:p>
        </p:txBody>
      </p:sp>
      <p:sp>
        <p:nvSpPr>
          <p:cNvPr id="11" name="Content Placeholder 10"/>
          <p:cNvSpPr>
            <a:spLocks noGrp="1"/>
          </p:cNvSpPr>
          <p:nvPr>
            <p:ph sz="quarter" idx="4"/>
          </p:nvPr>
        </p:nvSpPr>
        <p:spPr/>
        <p:txBody>
          <a:bodyPr>
            <a:normAutofit/>
          </a:bodyPr>
          <a:lstStyle/>
          <a:p>
            <a:r>
              <a:rPr lang="tr-TR" dirty="0"/>
              <a:t>kiralama kavramı ile </a:t>
            </a:r>
            <a:r>
              <a:rPr lang="tr-TR" dirty="0" smtClean="0"/>
              <a:t>eşdeğer, </a:t>
            </a:r>
          </a:p>
          <a:p>
            <a:r>
              <a:rPr lang="tr-TR" dirty="0"/>
              <a:t>alt bir tüketim </a:t>
            </a:r>
            <a:r>
              <a:rPr lang="tr-TR" dirty="0" smtClean="0"/>
              <a:t>şekli,</a:t>
            </a:r>
          </a:p>
          <a:p>
            <a:r>
              <a:rPr lang="tr-TR" dirty="0"/>
              <a:t>özgürlüğünü kısıtlayan, </a:t>
            </a:r>
            <a:endParaRPr lang="tr-TR" dirty="0" smtClean="0"/>
          </a:p>
          <a:p>
            <a:r>
              <a:rPr lang="tr-TR" dirty="0" smtClean="0"/>
              <a:t>riskli,</a:t>
            </a:r>
          </a:p>
          <a:p>
            <a:r>
              <a:rPr lang="tr-TR" dirty="0" smtClean="0"/>
              <a:t>müsrif </a:t>
            </a:r>
            <a:r>
              <a:rPr lang="tr-TR" dirty="0"/>
              <a:t>bir kavram</a:t>
            </a:r>
            <a:endParaRPr lang="tr-TR" dirty="0" smtClean="0"/>
          </a:p>
          <a:p>
            <a:endParaRPr lang="tr-TR" dirty="0"/>
          </a:p>
        </p:txBody>
      </p:sp>
      <p:sp>
        <p:nvSpPr>
          <p:cNvPr id="4" name="Date Placeholder 3"/>
          <p:cNvSpPr>
            <a:spLocks noGrp="1"/>
          </p:cNvSpPr>
          <p:nvPr>
            <p:ph type="dt" sz="half" idx="10"/>
          </p:nvPr>
        </p:nvSpPr>
        <p:spPr>
          <a:xfrm>
            <a:off x="8167913" y="6249516"/>
            <a:ext cx="3500715" cy="309201"/>
          </a:xfrm>
        </p:spPr>
        <p:txBody>
          <a:bodyPr/>
          <a:lstStyle/>
          <a:p>
            <a:fld id="{536083B4-90F2-42E7-A815-F0A186620735}" type="datetime1">
              <a:rPr lang="tr-TR" sz="1600" smtClean="0">
                <a:solidFill>
                  <a:schemeClr val="bg1"/>
                </a:solidFill>
              </a:rPr>
              <a:t>5.10.2016</a:t>
            </a:fld>
            <a:endParaRPr lang="tr-TR" sz="1800" dirty="0">
              <a:solidFill>
                <a:schemeClr val="bg1"/>
              </a:solidFill>
            </a:endParaRPr>
          </a:p>
        </p:txBody>
      </p:sp>
      <p:sp>
        <p:nvSpPr>
          <p:cNvPr id="5" name="Footer Placeholder 4"/>
          <p:cNvSpPr>
            <a:spLocks noGrp="1"/>
          </p:cNvSpPr>
          <p:nvPr>
            <p:ph type="ftr" sz="quarter" idx="11"/>
          </p:nvPr>
        </p:nvSpPr>
        <p:spPr>
          <a:xfrm>
            <a:off x="473526" y="6249517"/>
            <a:ext cx="5938836" cy="309201"/>
          </a:xfrm>
        </p:spPr>
        <p:txBody>
          <a:bodyPr/>
          <a:lstStyle/>
          <a:p>
            <a:r>
              <a:rPr lang="tr-TR" sz="1600" dirty="0" smtClean="0">
                <a:solidFill>
                  <a:schemeClr val="bg1"/>
                </a:solidFill>
              </a:rPr>
              <a:t>21. Ulusal Pazarlama Kongresi</a:t>
            </a:r>
            <a:endParaRPr lang="tr-TR" sz="1600" dirty="0">
              <a:solidFill>
                <a:schemeClr val="bg1"/>
              </a:solidFill>
            </a:endParaRPr>
          </a:p>
        </p:txBody>
      </p:sp>
    </p:spTree>
    <p:extLst>
      <p:ext uri="{BB962C8B-B14F-4D97-AF65-F5344CB8AC3E}">
        <p14:creationId xmlns:p14="http://schemas.microsoft.com/office/powerpoint/2010/main" val="3077661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b="1" dirty="0">
                <a:latin typeface="Arial" panose="020B0604020202020204" pitchFamily="34" charset="0"/>
                <a:cs typeface="Arial" panose="020B0604020202020204" pitchFamily="34" charset="0"/>
              </a:rPr>
              <a:t>Mülkiyet, Paylaşım ve Erişim Kavramları </a:t>
            </a:r>
            <a:br>
              <a:rPr lang="tr-TR" b="1" dirty="0">
                <a:latin typeface="Arial" panose="020B0604020202020204" pitchFamily="34" charset="0"/>
                <a:cs typeface="Arial" panose="020B0604020202020204" pitchFamily="34" charset="0"/>
              </a:rPr>
            </a:br>
            <a:endParaRPr lang="tr-TR"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71599" y="1611630"/>
            <a:ext cx="9870141" cy="4552502"/>
          </a:xfrm>
        </p:spPr>
        <p:txBody>
          <a:bodyPr>
            <a:normAutofit/>
          </a:bodyPr>
          <a:lstStyle/>
          <a:p>
            <a:pPr marL="0" indent="0">
              <a:buNone/>
            </a:pPr>
            <a:endParaRPr lang="tr-TR" sz="3500" b="1" dirty="0" smtClean="0"/>
          </a:p>
          <a:p>
            <a:pPr marL="0" indent="0">
              <a:buNone/>
            </a:pPr>
            <a:r>
              <a:rPr lang="tr-TR" sz="3500" b="1" dirty="0" smtClean="0"/>
              <a:t>Paylaşım</a:t>
            </a:r>
            <a:endParaRPr lang="tr-TR" sz="3500" dirty="0"/>
          </a:p>
          <a:p>
            <a:pPr marL="0" indent="0" algn="just">
              <a:lnSpc>
                <a:spcPct val="150000"/>
              </a:lnSpc>
              <a:buNone/>
            </a:pPr>
            <a:r>
              <a:rPr lang="tr-TR" sz="2400" dirty="0" smtClean="0"/>
              <a:t>“Mülkiyeti bize ait olan herhangi birşeyi başkalarının faydalanması için vermek ve/veya başkasına ait olan herhangi birşeyi kullanmak veya faydalanmak için elde etme süreci” (Belk, 2007, s.129). </a:t>
            </a:r>
          </a:p>
          <a:p>
            <a:pPr marL="0" indent="0" algn="just">
              <a:buNone/>
            </a:pPr>
            <a:endParaRPr lang="tr-TR" sz="2400" dirty="0" smtClean="0"/>
          </a:p>
          <a:p>
            <a:pPr marL="0" indent="0" algn="just">
              <a:buNone/>
            </a:pPr>
            <a:endParaRPr lang="tr-TR" sz="2200" dirty="0"/>
          </a:p>
        </p:txBody>
      </p:sp>
      <p:sp>
        <p:nvSpPr>
          <p:cNvPr id="4" name="Date Placeholder 3"/>
          <p:cNvSpPr>
            <a:spLocks noGrp="1"/>
          </p:cNvSpPr>
          <p:nvPr>
            <p:ph type="dt" sz="half" idx="10"/>
          </p:nvPr>
        </p:nvSpPr>
        <p:spPr/>
        <p:txBody>
          <a:bodyPr/>
          <a:lstStyle/>
          <a:p>
            <a:fld id="{24A96020-79BF-4084-9A64-F8C202639833}" type="datetime1">
              <a:rPr lang="tr-TR" smtClean="0"/>
              <a:t>5.10.2016</a:t>
            </a:fld>
            <a:endParaRPr lang="tr-TR" dirty="0"/>
          </a:p>
        </p:txBody>
      </p:sp>
      <p:sp>
        <p:nvSpPr>
          <p:cNvPr id="5" name="Footer Placeholder 4"/>
          <p:cNvSpPr>
            <a:spLocks noGrp="1"/>
          </p:cNvSpPr>
          <p:nvPr>
            <p:ph type="ftr" sz="quarter" idx="11"/>
          </p:nvPr>
        </p:nvSpPr>
        <p:spPr/>
        <p:txBody>
          <a:bodyPr/>
          <a:lstStyle/>
          <a:p>
            <a:r>
              <a:rPr lang="tr-TR" dirty="0" smtClean="0"/>
              <a:t>21. Ulusal Pazarlama Kongresi</a:t>
            </a:r>
            <a:endParaRPr lang="tr-TR" dirty="0"/>
          </a:p>
        </p:txBody>
      </p:sp>
    </p:spTree>
    <p:extLst>
      <p:ext uri="{BB962C8B-B14F-4D97-AF65-F5344CB8AC3E}">
        <p14:creationId xmlns:p14="http://schemas.microsoft.com/office/powerpoint/2010/main" val="3227679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tr-TR" b="1" dirty="0">
                <a:latin typeface="Arial" panose="020B0604020202020204" pitchFamily="34" charset="0"/>
                <a:cs typeface="Arial" panose="020B0604020202020204" pitchFamily="34" charset="0"/>
              </a:rPr>
              <a:t>Paylaşım ve Erişim Arasındaki </a:t>
            </a:r>
            <a:r>
              <a:rPr lang="tr-TR" b="1" dirty="0" smtClean="0">
                <a:latin typeface="Arial" panose="020B0604020202020204" pitchFamily="34" charset="0"/>
                <a:cs typeface="Arial" panose="020B0604020202020204" pitchFamily="34" charset="0"/>
              </a:rPr>
              <a:t>Fark; </a:t>
            </a:r>
            <a:endParaRPr lang="tr-TR" b="1" dirty="0">
              <a:latin typeface="Arial" panose="020B0604020202020204" pitchFamily="34" charset="0"/>
              <a:cs typeface="Arial" panose="020B0604020202020204" pitchFamily="34" charset="0"/>
            </a:endParaRPr>
          </a:p>
        </p:txBody>
      </p:sp>
      <p:sp>
        <p:nvSpPr>
          <p:cNvPr id="10" name="Text Placeholder 9"/>
          <p:cNvSpPr>
            <a:spLocks noGrp="1"/>
          </p:cNvSpPr>
          <p:nvPr>
            <p:ph type="body" idx="1"/>
          </p:nvPr>
        </p:nvSpPr>
        <p:spPr>
          <a:xfrm>
            <a:off x="1390650" y="1817771"/>
            <a:ext cx="4443984" cy="823912"/>
          </a:xfrm>
        </p:spPr>
        <p:txBody>
          <a:bodyPr/>
          <a:lstStyle/>
          <a:p>
            <a:pPr algn="ctr"/>
            <a:r>
              <a:rPr lang="tr-TR" b="1" dirty="0"/>
              <a:t>Paylaşım</a:t>
            </a:r>
          </a:p>
        </p:txBody>
      </p:sp>
      <p:sp>
        <p:nvSpPr>
          <p:cNvPr id="8" name="Content Placeholder 7"/>
          <p:cNvSpPr>
            <a:spLocks noGrp="1"/>
          </p:cNvSpPr>
          <p:nvPr>
            <p:ph sz="half" idx="2"/>
          </p:nvPr>
        </p:nvSpPr>
        <p:spPr>
          <a:xfrm>
            <a:off x="1371600" y="3031446"/>
            <a:ext cx="4443984" cy="2562193"/>
          </a:xfrm>
        </p:spPr>
        <p:txBody>
          <a:bodyPr>
            <a:normAutofit fontScale="92500" lnSpcReduction="20000"/>
          </a:bodyPr>
          <a:lstStyle/>
          <a:p>
            <a:pPr algn="just">
              <a:buFont typeface="Wingdings" panose="05000000000000000000" pitchFamily="2" charset="2"/>
              <a:buChar char="§"/>
            </a:pPr>
            <a:r>
              <a:rPr lang="tr-TR" dirty="0"/>
              <a:t>herkes açısından ortak mülkiyet söz konusudur, </a:t>
            </a:r>
            <a:endParaRPr lang="tr-TR" dirty="0" smtClean="0"/>
          </a:p>
          <a:p>
            <a:pPr algn="just">
              <a:buFont typeface="Wingdings" panose="05000000000000000000" pitchFamily="2" charset="2"/>
              <a:buChar char="§"/>
            </a:pPr>
            <a:r>
              <a:rPr lang="tr-TR" dirty="0" smtClean="0"/>
              <a:t>borç </a:t>
            </a:r>
            <a:r>
              <a:rPr lang="tr-TR" dirty="0"/>
              <a:t>veya sorumluluk ya da fazla kullanım </a:t>
            </a:r>
            <a:r>
              <a:rPr lang="tr-TR" dirty="0" smtClean="0"/>
              <a:t>söz </a:t>
            </a:r>
            <a:r>
              <a:rPr lang="tr-TR" dirty="0"/>
              <a:t>konusu </a:t>
            </a:r>
            <a:r>
              <a:rPr lang="tr-TR" dirty="0" smtClean="0"/>
              <a:t>değildir</a:t>
            </a:r>
            <a:r>
              <a:rPr lang="tr-TR" dirty="0"/>
              <a:t>,</a:t>
            </a:r>
            <a:endParaRPr lang="tr-TR" dirty="0" smtClean="0"/>
          </a:p>
          <a:p>
            <a:pPr algn="just">
              <a:buFont typeface="Wingdings" panose="05000000000000000000" pitchFamily="2" charset="2"/>
              <a:buChar char="§"/>
            </a:pPr>
            <a:r>
              <a:rPr lang="tr-TR" dirty="0"/>
              <a:t>olumlu bir sosyal davranış </a:t>
            </a:r>
            <a:r>
              <a:rPr lang="tr-TR" dirty="0" smtClean="0"/>
              <a:t>ve </a:t>
            </a:r>
            <a:r>
              <a:rPr lang="tr-TR" dirty="0"/>
              <a:t>fedakarlık gerektiren bir </a:t>
            </a:r>
            <a:r>
              <a:rPr lang="tr-TR" dirty="0" smtClean="0"/>
              <a:t>davranış olarak değerlendirilir.</a:t>
            </a:r>
            <a:endParaRPr lang="tr-TR" dirty="0"/>
          </a:p>
          <a:p>
            <a:pPr marL="0" indent="0" algn="just">
              <a:buNone/>
            </a:pPr>
            <a:endParaRPr lang="tr-TR" dirty="0"/>
          </a:p>
        </p:txBody>
      </p:sp>
      <p:sp>
        <p:nvSpPr>
          <p:cNvPr id="11" name="Text Placeholder 10"/>
          <p:cNvSpPr>
            <a:spLocks noGrp="1"/>
          </p:cNvSpPr>
          <p:nvPr>
            <p:ph type="body" sz="quarter" idx="3"/>
          </p:nvPr>
        </p:nvSpPr>
        <p:spPr>
          <a:xfrm>
            <a:off x="6547866" y="1817771"/>
            <a:ext cx="4443984" cy="823912"/>
          </a:xfrm>
        </p:spPr>
        <p:txBody>
          <a:bodyPr/>
          <a:lstStyle/>
          <a:p>
            <a:pPr algn="ctr"/>
            <a:r>
              <a:rPr lang="tr-TR" b="1" dirty="0">
                <a:latin typeface="Arial" panose="020B0604020202020204" pitchFamily="34" charset="0"/>
                <a:cs typeface="Arial" panose="020B0604020202020204" pitchFamily="34" charset="0"/>
              </a:rPr>
              <a:t>Erişim</a:t>
            </a:r>
          </a:p>
        </p:txBody>
      </p:sp>
      <p:sp>
        <p:nvSpPr>
          <p:cNvPr id="12" name="Content Placeholder 11"/>
          <p:cNvSpPr>
            <a:spLocks noGrp="1"/>
          </p:cNvSpPr>
          <p:nvPr>
            <p:ph sz="quarter" idx="4"/>
          </p:nvPr>
        </p:nvSpPr>
        <p:spPr>
          <a:xfrm>
            <a:off x="6528816" y="3031446"/>
            <a:ext cx="4443984" cy="2562193"/>
          </a:xfrm>
        </p:spPr>
        <p:txBody>
          <a:bodyPr>
            <a:normAutofit fontScale="92500" lnSpcReduction="20000"/>
          </a:bodyPr>
          <a:lstStyle/>
          <a:p>
            <a:pPr algn="just">
              <a:buFont typeface="Wingdings" panose="05000000000000000000" pitchFamily="2" charset="2"/>
              <a:buChar char="§"/>
            </a:pPr>
            <a:r>
              <a:rPr lang="tr-TR" dirty="0"/>
              <a:t>ortak mülkiyet veya mülkiyetin devri söz konusu </a:t>
            </a:r>
            <a:r>
              <a:rPr lang="tr-TR" dirty="0" smtClean="0"/>
              <a:t>değildir</a:t>
            </a:r>
            <a:r>
              <a:rPr lang="tr-TR" dirty="0"/>
              <a:t>,</a:t>
            </a:r>
            <a:endParaRPr lang="tr-TR" dirty="0" smtClean="0"/>
          </a:p>
          <a:p>
            <a:pPr algn="just">
              <a:buFont typeface="Wingdings" panose="05000000000000000000" pitchFamily="2" charset="2"/>
              <a:buChar char="§"/>
            </a:pPr>
            <a:r>
              <a:rPr lang="tr-TR" dirty="0" smtClean="0"/>
              <a:t>bireyler </a:t>
            </a:r>
            <a:r>
              <a:rPr lang="tr-TR" dirty="0"/>
              <a:t>herhangi bir şey üzerinde kullanım hakkı elde </a:t>
            </a:r>
            <a:r>
              <a:rPr lang="tr-TR" dirty="0" smtClean="0"/>
              <a:t>ederler</a:t>
            </a:r>
            <a:r>
              <a:rPr lang="tr-TR" dirty="0"/>
              <a:t>,</a:t>
            </a:r>
            <a:endParaRPr lang="tr-TR" dirty="0" smtClean="0"/>
          </a:p>
          <a:p>
            <a:pPr algn="just">
              <a:buFont typeface="Wingdings" panose="05000000000000000000" pitchFamily="2" charset="2"/>
              <a:buChar char="§"/>
            </a:pPr>
            <a:r>
              <a:rPr lang="tr-TR" dirty="0" smtClean="0"/>
              <a:t>olumlu </a:t>
            </a:r>
            <a:r>
              <a:rPr lang="tr-TR" dirty="0"/>
              <a:t>bir sosyal davranış olmadığı </a:t>
            </a:r>
            <a:r>
              <a:rPr lang="tr-TR" dirty="0" smtClean="0"/>
              <a:t>gibi fedakarlık </a:t>
            </a:r>
            <a:r>
              <a:rPr lang="tr-TR" dirty="0"/>
              <a:t>gerektiren bir davranış da </a:t>
            </a:r>
            <a:r>
              <a:rPr lang="tr-TR" dirty="0" smtClean="0"/>
              <a:t>değildir.</a:t>
            </a:r>
            <a:endParaRPr lang="tr-TR" dirty="0"/>
          </a:p>
          <a:p>
            <a:pPr algn="just">
              <a:buFont typeface="Wingdings" panose="05000000000000000000" pitchFamily="2" charset="2"/>
              <a:buChar char="§"/>
            </a:pPr>
            <a:endParaRPr lang="tr-TR" dirty="0"/>
          </a:p>
        </p:txBody>
      </p:sp>
      <p:sp>
        <p:nvSpPr>
          <p:cNvPr id="4" name="Date Placeholder 3"/>
          <p:cNvSpPr>
            <a:spLocks noGrp="1"/>
          </p:cNvSpPr>
          <p:nvPr>
            <p:ph type="dt" sz="half" idx="10"/>
          </p:nvPr>
        </p:nvSpPr>
        <p:spPr>
          <a:xfrm>
            <a:off x="8343278" y="6341799"/>
            <a:ext cx="3500715" cy="309201"/>
          </a:xfrm>
        </p:spPr>
        <p:txBody>
          <a:bodyPr/>
          <a:lstStyle/>
          <a:p>
            <a:fld id="{B872E89E-3C76-4277-A411-74C0DD777426}" type="datetime1">
              <a:rPr lang="tr-TR" sz="1400" smtClean="0">
                <a:solidFill>
                  <a:schemeClr val="bg1"/>
                </a:solidFill>
              </a:rPr>
              <a:t>5.10.2016</a:t>
            </a:fld>
            <a:endParaRPr lang="tr-TR" sz="1400" dirty="0">
              <a:solidFill>
                <a:schemeClr val="bg1"/>
              </a:solidFill>
            </a:endParaRPr>
          </a:p>
        </p:txBody>
      </p:sp>
      <p:sp>
        <p:nvSpPr>
          <p:cNvPr id="5" name="Footer Placeholder 4"/>
          <p:cNvSpPr>
            <a:spLocks noGrp="1"/>
          </p:cNvSpPr>
          <p:nvPr>
            <p:ph type="ftr" sz="quarter" idx="11"/>
          </p:nvPr>
        </p:nvSpPr>
        <p:spPr>
          <a:xfrm>
            <a:off x="436970" y="6341800"/>
            <a:ext cx="5938836" cy="309201"/>
          </a:xfrm>
        </p:spPr>
        <p:txBody>
          <a:bodyPr/>
          <a:lstStyle/>
          <a:p>
            <a:r>
              <a:rPr lang="tr-TR" sz="1400" dirty="0" smtClean="0">
                <a:solidFill>
                  <a:schemeClr val="bg1"/>
                </a:solidFill>
              </a:rPr>
              <a:t>21. Ulusal Pazarlama Kongresi</a:t>
            </a:r>
            <a:endParaRPr lang="tr-TR" sz="1400" dirty="0">
              <a:solidFill>
                <a:schemeClr val="bg1"/>
              </a:solidFill>
            </a:endParaRPr>
          </a:p>
        </p:txBody>
      </p:sp>
    </p:spTree>
    <p:extLst>
      <p:ext uri="{BB962C8B-B14F-4D97-AF65-F5344CB8AC3E}">
        <p14:creationId xmlns:p14="http://schemas.microsoft.com/office/powerpoint/2010/main" val="3456979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latin typeface="Arial" panose="020B0604020202020204" pitchFamily="34" charset="0"/>
                <a:cs typeface="Arial" panose="020B0604020202020204" pitchFamily="34" charset="0"/>
              </a:rPr>
              <a:t>Ortak Tüketim</a:t>
            </a:r>
            <a:endParaRPr lang="tr-T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71600" y="1916482"/>
            <a:ext cx="9601200" cy="3950918"/>
          </a:xfrm>
        </p:spPr>
        <p:txBody>
          <a:bodyPr/>
          <a:lstStyle/>
          <a:p>
            <a:pPr algn="just"/>
            <a:r>
              <a:rPr lang="tr-TR" sz="2400" dirty="0"/>
              <a:t>Ekonomik değeri olan mal ve hizmetlerin bir ya da birçok kişi tarafından ortak bir faaliyet çerçevesinde tek başına veya birden çok kişi ile birlikte tüketmesi olarak tanımlamışlardır (Felson ve Spaeth, 1978). </a:t>
            </a:r>
          </a:p>
          <a:p>
            <a:endParaRPr lang="tr-TR" dirty="0"/>
          </a:p>
        </p:txBody>
      </p:sp>
      <p:sp>
        <p:nvSpPr>
          <p:cNvPr id="4" name="Date Placeholder 3"/>
          <p:cNvSpPr>
            <a:spLocks noGrp="1"/>
          </p:cNvSpPr>
          <p:nvPr>
            <p:ph type="dt" sz="half" idx="10"/>
          </p:nvPr>
        </p:nvSpPr>
        <p:spPr/>
        <p:txBody>
          <a:bodyPr/>
          <a:lstStyle/>
          <a:p>
            <a:fld id="{E3EE0BCC-0660-4924-8468-A269921BE8B4}" type="datetime1">
              <a:rPr lang="tr-TR" smtClean="0"/>
              <a:t>5.10.2016</a:t>
            </a:fld>
            <a:endParaRPr lang="tr-TR"/>
          </a:p>
        </p:txBody>
      </p:sp>
      <p:sp>
        <p:nvSpPr>
          <p:cNvPr id="5" name="Footer Placeholder 4"/>
          <p:cNvSpPr>
            <a:spLocks noGrp="1"/>
          </p:cNvSpPr>
          <p:nvPr>
            <p:ph type="ftr" sz="quarter" idx="11"/>
          </p:nvPr>
        </p:nvSpPr>
        <p:spPr/>
        <p:txBody>
          <a:bodyPr/>
          <a:lstStyle/>
          <a:p>
            <a:r>
              <a:rPr lang="tr-TR" dirty="0" smtClean="0"/>
              <a:t>21. Ulusal Pazarlama Kongresi</a:t>
            </a:r>
            <a:endParaRPr lang="tr-TR" dirty="0"/>
          </a:p>
        </p:txBody>
      </p:sp>
      <p:pic>
        <p:nvPicPr>
          <p:cNvPr id="7" name="Picture 6"/>
          <p:cNvPicPr>
            <a:picLocks noChangeAspect="1"/>
          </p:cNvPicPr>
          <p:nvPr/>
        </p:nvPicPr>
        <p:blipFill>
          <a:blip r:embed="rId3"/>
          <a:stretch>
            <a:fillRect/>
          </a:stretch>
        </p:blipFill>
        <p:spPr>
          <a:xfrm>
            <a:off x="1600199" y="3700124"/>
            <a:ext cx="2766271" cy="2167276"/>
          </a:xfrm>
          <a:prstGeom prst="rect">
            <a:avLst/>
          </a:prstGeom>
        </p:spPr>
      </p:pic>
      <p:pic>
        <p:nvPicPr>
          <p:cNvPr id="8" name="Picture 6" descr="Image result for ailece araba yolculu&amp;gbreve;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7605" y="3872228"/>
            <a:ext cx="2576195" cy="18638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drinking beer with frien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4935" y="4025478"/>
            <a:ext cx="2999316" cy="1557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721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486</TotalTime>
  <Words>3918</Words>
  <Application>Microsoft Office PowerPoint</Application>
  <PresentationFormat>Widescreen</PresentationFormat>
  <Paragraphs>520</Paragraphs>
  <Slides>33</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Gill Sans MT</vt:lpstr>
      <vt:lpstr>MinionPro-BoldIt</vt:lpstr>
      <vt:lpstr>Times New Roman</vt:lpstr>
      <vt:lpstr>Wingdings</vt:lpstr>
      <vt:lpstr>Gallery</vt:lpstr>
      <vt:lpstr>Değişen Tüketici Kültüründe Yeni Trend: Ortak Tüketim</vt:lpstr>
      <vt:lpstr>Çalışmanın Amacı </vt:lpstr>
      <vt:lpstr>Sunum Planı</vt:lpstr>
      <vt:lpstr>Mülkiyet, Paylaşım ve Erişim Kavramları  </vt:lpstr>
      <vt:lpstr>Mülkiyet, Paylaşım ve Erişim Kavramları  </vt:lpstr>
      <vt:lpstr>Mülkiyet ve Erişim Arasındaki Temel Fark;</vt:lpstr>
      <vt:lpstr>Mülkiyet, Paylaşım ve Erişim Kavramları  </vt:lpstr>
      <vt:lpstr>Paylaşım ve Erişim Arasındaki Fark; </vt:lpstr>
      <vt:lpstr>Ortak Tüketim</vt:lpstr>
      <vt:lpstr>Ortak Tüketim</vt:lpstr>
      <vt:lpstr>Ortak Tüketim </vt:lpstr>
      <vt:lpstr>Ortak Tüketim </vt:lpstr>
      <vt:lpstr>Ortak Tüketim </vt:lpstr>
      <vt:lpstr>     Motivasyon</vt:lpstr>
      <vt:lpstr>Ekonomik Fayda</vt:lpstr>
      <vt:lpstr>Psikolojik Fayda </vt:lpstr>
      <vt:lpstr>Çevresel Fayda </vt:lpstr>
      <vt:lpstr>Güven </vt:lpstr>
      <vt:lpstr>Tutum </vt:lpstr>
      <vt:lpstr>Araştırma Modeli</vt:lpstr>
      <vt:lpstr>Hipotezler</vt:lpstr>
      <vt:lpstr>Doğrulayıcı Faktör Analizi</vt:lpstr>
      <vt:lpstr>Yapısal Model </vt:lpstr>
      <vt:lpstr>Yapısal Model </vt:lpstr>
      <vt:lpstr>Çoklu Grup Analizi </vt:lpstr>
      <vt:lpstr>Çoklu Grup Analizi </vt:lpstr>
      <vt:lpstr>Çoklu Grup Analizi </vt:lpstr>
      <vt:lpstr>Sonuç</vt:lpstr>
      <vt:lpstr>Sonuç</vt:lpstr>
      <vt:lpstr>Kısıtlar</vt:lpstr>
      <vt:lpstr>PowerPoint Presentation</vt:lpstr>
      <vt:lpstr>Örneklem Özellikleri</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Değişen Tüketici Kültüründe Yeni Trend: Ortak Tüketim </dc:title>
  <dc:creator>Burcu Gumus</dc:creator>
  <cp:lastModifiedBy>Burcu Gumus</cp:lastModifiedBy>
  <cp:revision>210</cp:revision>
  <dcterms:created xsi:type="dcterms:W3CDTF">2016-09-09T12:53:52Z</dcterms:created>
  <dcterms:modified xsi:type="dcterms:W3CDTF">2016-10-05T12:42:37Z</dcterms:modified>
</cp:coreProperties>
</file>