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56" r:id="rId2"/>
    <p:sldId id="257" r:id="rId3"/>
    <p:sldId id="258" r:id="rId4"/>
    <p:sldId id="259" r:id="rId5"/>
    <p:sldId id="265" r:id="rId6"/>
    <p:sldId id="266" r:id="rId7"/>
    <p:sldId id="267" r:id="rId8"/>
    <p:sldId id="268" r:id="rId9"/>
    <p:sldId id="270" r:id="rId10"/>
    <p:sldId id="260" r:id="rId11"/>
    <p:sldId id="261" r:id="rId12"/>
    <p:sldId id="262" r:id="rId13"/>
    <p:sldId id="264" r:id="rId14"/>
    <p:sldId id="263"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pPr/>
              <a:t>10/8/2016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1032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174494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8545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29943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5875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60562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53485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52355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43242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smtClean="0"/>
              <a:t>10/8/2016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t>‹#›</a:t>
            </a:fld>
            <a:endParaRPr lang="en-US" dirty="0"/>
          </a:p>
        </p:txBody>
      </p:sp>
    </p:spTree>
    <p:extLst>
      <p:ext uri="{BB962C8B-B14F-4D97-AF65-F5344CB8AC3E}">
        <p14:creationId xmlns:p14="http://schemas.microsoft.com/office/powerpoint/2010/main" val="492553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6DFF08F-DC6B-4601-B491-B0F83F6DD2DA}" type="datetimeFigureOut">
              <a:rPr lang="en-US" smtClean="0"/>
              <a:t>10/8/2016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113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smtClean="0"/>
              <a:pPr/>
              <a:t>10/8/2016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003208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7280" y="758952"/>
            <a:ext cx="10058400" cy="2576676"/>
          </a:xfrm>
        </p:spPr>
        <p:txBody>
          <a:bodyPr>
            <a:normAutofit/>
          </a:bodyPr>
          <a:lstStyle/>
          <a:p>
            <a:pPr algn="ctr"/>
            <a:r>
              <a:rPr lang="tr-TR" sz="4400" b="1" dirty="0">
                <a:solidFill>
                  <a:schemeClr val="accent2">
                    <a:lumMod val="50000"/>
                  </a:schemeClr>
                </a:solidFill>
                <a:effectLst/>
              </a:rPr>
              <a:t>TÜRKİYE VE TÜRK ÜRÜNLERİNE YÖNELİK ULUSAL KALIP YARGI ETKİSİ</a:t>
            </a:r>
            <a:r>
              <a:rPr lang="tr-TR" b="1" dirty="0">
                <a:solidFill>
                  <a:schemeClr val="accent2">
                    <a:lumMod val="50000"/>
                  </a:schemeClr>
                </a:solidFill>
                <a:effectLst/>
              </a:rPr>
              <a:t/>
            </a:r>
            <a:br>
              <a:rPr lang="tr-TR" b="1" dirty="0">
                <a:solidFill>
                  <a:schemeClr val="accent2">
                    <a:lumMod val="50000"/>
                  </a:schemeClr>
                </a:solidFill>
                <a:effectLst/>
              </a:rPr>
            </a:br>
            <a:endParaRPr lang="tr-TR" b="1" dirty="0">
              <a:solidFill>
                <a:schemeClr val="accent2">
                  <a:lumMod val="50000"/>
                </a:schemeClr>
              </a:solidFill>
            </a:endParaRPr>
          </a:p>
        </p:txBody>
      </p:sp>
      <p:sp>
        <p:nvSpPr>
          <p:cNvPr id="3" name="Alt Başlık 2"/>
          <p:cNvSpPr>
            <a:spLocks noGrp="1"/>
          </p:cNvSpPr>
          <p:nvPr>
            <p:ph type="subTitle" idx="1"/>
          </p:nvPr>
        </p:nvSpPr>
        <p:spPr>
          <a:xfrm>
            <a:off x="1411561" y="3006502"/>
            <a:ext cx="10058400" cy="1143000"/>
          </a:xfrm>
        </p:spPr>
        <p:txBody>
          <a:bodyPr>
            <a:normAutofit/>
          </a:bodyPr>
          <a:lstStyle/>
          <a:p>
            <a:pPr algn="ctr"/>
            <a:r>
              <a:rPr lang="tr-TR" sz="1400" cap="none" dirty="0" err="1" smtClean="0"/>
              <a:t>Araş</a:t>
            </a:r>
            <a:r>
              <a:rPr lang="tr-TR" sz="1400" cap="none" dirty="0" smtClean="0"/>
              <a:t>. Gör. Merve COŞKUN, İstanbul Teknik Üniversitesi</a:t>
            </a:r>
          </a:p>
          <a:p>
            <a:pPr algn="ctr"/>
            <a:r>
              <a:rPr lang="tr-TR" sz="1400" cap="none" dirty="0" err="1" smtClean="0"/>
              <a:t>Araş</a:t>
            </a:r>
            <a:r>
              <a:rPr lang="tr-TR" sz="1400" cap="none" dirty="0" smtClean="0"/>
              <a:t>. Gör. Fatma Hilal </a:t>
            </a:r>
            <a:r>
              <a:rPr lang="tr-TR" sz="1400" cap="none" dirty="0" smtClean="0"/>
              <a:t>ERGEN </a:t>
            </a:r>
            <a:r>
              <a:rPr lang="tr-TR" sz="1400" cap="none" dirty="0" smtClean="0"/>
              <a:t>KELEŞ , İstanbul Teknik Üniversitesi</a:t>
            </a:r>
          </a:p>
          <a:p>
            <a:pPr algn="ctr"/>
            <a:r>
              <a:rPr lang="tr-TR" sz="1400" cap="none" dirty="0" smtClean="0"/>
              <a:t>Prof. Dr. Şebnem BURNAZ, İstanbul Teknik Üniversitesi</a:t>
            </a:r>
            <a:endParaRPr lang="tr-TR" sz="1400" cap="none"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7391" y="4482060"/>
            <a:ext cx="1213010" cy="1974479"/>
          </a:xfrm>
          <a:prstGeom prst="rect">
            <a:avLst/>
          </a:prstGeom>
        </p:spPr>
      </p:pic>
      <p:pic>
        <p:nvPicPr>
          <p:cNvPr id="6" name="Resi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9688" y="4482059"/>
            <a:ext cx="1943747" cy="1974479"/>
          </a:xfrm>
          <a:prstGeom prst="rect">
            <a:avLst/>
          </a:prstGeom>
        </p:spPr>
      </p:pic>
      <p:sp>
        <p:nvSpPr>
          <p:cNvPr id="7" name="Dikdörtgen 6"/>
          <p:cNvSpPr/>
          <p:nvPr/>
        </p:nvSpPr>
        <p:spPr>
          <a:xfrm>
            <a:off x="5043106" y="5053799"/>
            <a:ext cx="2166747" cy="830997"/>
          </a:xfrm>
          <a:prstGeom prst="rect">
            <a:avLst/>
          </a:prstGeom>
        </p:spPr>
        <p:txBody>
          <a:bodyPr wrap="none">
            <a:spAutoFit/>
          </a:bodyPr>
          <a:lstStyle/>
          <a:p>
            <a:r>
              <a:rPr lang="tr-TR" sz="1600" dirty="0">
                <a:solidFill>
                  <a:schemeClr val="accent1"/>
                </a:solidFill>
              </a:rPr>
              <a:t>21. Pazarlama </a:t>
            </a:r>
            <a:r>
              <a:rPr lang="tr-TR" sz="1600" dirty="0" smtClean="0">
                <a:solidFill>
                  <a:schemeClr val="accent1"/>
                </a:solidFill>
              </a:rPr>
              <a:t>Kongresi</a:t>
            </a:r>
          </a:p>
          <a:p>
            <a:endParaRPr lang="tr-TR" sz="1600" dirty="0">
              <a:solidFill>
                <a:schemeClr val="accent1"/>
              </a:solidFill>
            </a:endParaRPr>
          </a:p>
          <a:p>
            <a:pPr algn="ctr"/>
            <a:r>
              <a:rPr lang="tr-TR" sz="1600" dirty="0" smtClean="0">
                <a:solidFill>
                  <a:schemeClr val="accent1"/>
                </a:solidFill>
              </a:rPr>
              <a:t>      KÜTAHYA 2016</a:t>
            </a:r>
            <a:endParaRPr lang="tr-TR" sz="1600" dirty="0">
              <a:solidFill>
                <a:schemeClr val="accent1"/>
              </a:solidFill>
            </a:endParaRPr>
          </a:p>
        </p:txBody>
      </p:sp>
    </p:spTree>
    <p:extLst>
      <p:ext uri="{BB962C8B-B14F-4D97-AF65-F5344CB8AC3E}">
        <p14:creationId xmlns:p14="http://schemas.microsoft.com/office/powerpoint/2010/main" val="2962088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183572"/>
            <a:ext cx="10058400" cy="1450757"/>
          </a:xfrm>
        </p:spPr>
        <p:txBody>
          <a:bodyPr/>
          <a:lstStyle/>
          <a:p>
            <a:r>
              <a:rPr lang="tr-TR" b="1" dirty="0" smtClean="0"/>
              <a:t>TASARIM VE YÖNTEM - </a:t>
            </a:r>
            <a:r>
              <a:rPr lang="tr-TR" b="1" dirty="0" smtClean="0"/>
              <a:t>II</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smtClean="0"/>
              <a:t>* Türkiye </a:t>
            </a:r>
            <a:r>
              <a:rPr lang="tr-TR" dirty="0"/>
              <a:t>için ulusal kalıp yargıları </a:t>
            </a:r>
            <a:r>
              <a:rPr lang="tr-TR" dirty="0" smtClean="0"/>
              <a:t>:Fiske ve </a:t>
            </a:r>
            <a:r>
              <a:rPr lang="tr-TR" dirty="0" err="1" smtClean="0"/>
              <a:t>diğ</a:t>
            </a:r>
            <a:r>
              <a:rPr lang="tr-TR" dirty="0" smtClean="0"/>
              <a:t>. (2002) – Kalıp Yargı İçerik Modeli </a:t>
            </a:r>
          </a:p>
          <a:p>
            <a:pPr algn="just"/>
            <a:r>
              <a:rPr lang="tr-TR" b="1" dirty="0"/>
              <a:t>Sıcaklık : </a:t>
            </a:r>
            <a:r>
              <a:rPr lang="tr-TR" dirty="0"/>
              <a:t>cana yakınlık, sıcakkanlılık, iyi huyluluk ve naziklik </a:t>
            </a:r>
          </a:p>
          <a:p>
            <a:pPr algn="just"/>
            <a:r>
              <a:rPr lang="tr-TR" b="1" dirty="0"/>
              <a:t>Yeterlik: </a:t>
            </a:r>
            <a:r>
              <a:rPr lang="tr-TR" dirty="0"/>
              <a:t>beceriklilik, verimlilik, zekilik ve </a:t>
            </a:r>
            <a:r>
              <a:rPr lang="tr-TR" dirty="0" smtClean="0"/>
              <a:t>yetkinlik </a:t>
            </a:r>
          </a:p>
          <a:p>
            <a:pPr algn="just"/>
            <a:r>
              <a:rPr lang="tr-TR" dirty="0"/>
              <a:t>yedili ölçekte (1= çok az, 7= çok fazla) </a:t>
            </a:r>
            <a:endParaRPr lang="tr-TR" dirty="0" smtClean="0"/>
          </a:p>
          <a:p>
            <a:pPr algn="just"/>
            <a:r>
              <a:rPr lang="tr-TR" dirty="0"/>
              <a:t>* </a:t>
            </a:r>
            <a:r>
              <a:rPr lang="tr-TR" i="1" dirty="0"/>
              <a:t>“Türkiye’de üretilen bir t-</a:t>
            </a:r>
            <a:r>
              <a:rPr lang="tr-TR" i="1" dirty="0" err="1"/>
              <a:t>shirt</a:t>
            </a:r>
            <a:r>
              <a:rPr lang="tr-TR" i="1" dirty="0"/>
              <a:t> için genel beklentiniz nasıldır?” </a:t>
            </a:r>
          </a:p>
          <a:p>
            <a:pPr marL="0" indent="0" algn="just">
              <a:buNone/>
            </a:pPr>
            <a:endParaRPr lang="tr-TR" dirty="0" smtClean="0"/>
          </a:p>
          <a:p>
            <a:pPr algn="just"/>
            <a:r>
              <a:rPr lang="tr-TR" b="1" dirty="0" smtClean="0"/>
              <a:t>* </a:t>
            </a:r>
            <a:r>
              <a:rPr lang="tr-TR" dirty="0"/>
              <a:t>Türkiye’de üretilmiş bir ürüne yönelik </a:t>
            </a:r>
            <a:r>
              <a:rPr lang="tr-TR" dirty="0" smtClean="0"/>
              <a:t>beklenti: </a:t>
            </a:r>
            <a:r>
              <a:rPr lang="tr-TR" dirty="0" err="1"/>
              <a:t>Voss</a:t>
            </a:r>
            <a:r>
              <a:rPr lang="tr-TR" dirty="0"/>
              <a:t> ve </a:t>
            </a:r>
            <a:r>
              <a:rPr lang="tr-TR" dirty="0" err="1" smtClean="0"/>
              <a:t>diğ</a:t>
            </a:r>
            <a:r>
              <a:rPr lang="tr-TR" dirty="0" smtClean="0"/>
              <a:t> (2003)</a:t>
            </a:r>
          </a:p>
          <a:p>
            <a:pPr algn="just"/>
            <a:r>
              <a:rPr lang="tr-TR" dirty="0" smtClean="0"/>
              <a:t>* 10 soru - 5 </a:t>
            </a:r>
            <a:r>
              <a:rPr lang="tr-TR" dirty="0"/>
              <a:t>hazcı (</a:t>
            </a:r>
            <a:r>
              <a:rPr lang="tr-TR" dirty="0" err="1"/>
              <a:t>hedonic</a:t>
            </a:r>
            <a:r>
              <a:rPr lang="tr-TR" dirty="0"/>
              <a:t>) </a:t>
            </a:r>
            <a:r>
              <a:rPr lang="tr-TR" dirty="0" smtClean="0"/>
              <a:t>5 faydacı </a:t>
            </a:r>
            <a:r>
              <a:rPr lang="tr-TR" dirty="0"/>
              <a:t>(</a:t>
            </a:r>
            <a:r>
              <a:rPr lang="tr-TR" dirty="0" err="1"/>
              <a:t>utilitarian</a:t>
            </a:r>
            <a:r>
              <a:rPr lang="tr-TR" dirty="0"/>
              <a:t>) </a:t>
            </a:r>
            <a:r>
              <a:rPr lang="tr-TR" dirty="0" smtClean="0"/>
              <a:t>özellikler- semantik ölçek</a:t>
            </a:r>
          </a:p>
          <a:p>
            <a:pPr algn="just"/>
            <a:r>
              <a:rPr lang="tr-TR" dirty="0" smtClean="0"/>
              <a:t>* Hazcı </a:t>
            </a:r>
            <a:r>
              <a:rPr lang="tr-TR" dirty="0"/>
              <a:t>ifadeler; eğlenceli olmayan / eğlenceli, sıkıcı / heyecan verici, nahoş / hoş, heyecansız / heyecanlı, sıkıcı / eğlenceli; </a:t>
            </a:r>
            <a:endParaRPr lang="tr-TR" dirty="0" smtClean="0"/>
          </a:p>
          <a:p>
            <a:pPr algn="just"/>
            <a:r>
              <a:rPr lang="tr-TR" dirty="0" smtClean="0"/>
              <a:t>* Faydacı </a:t>
            </a:r>
            <a:r>
              <a:rPr lang="tr-TR" dirty="0"/>
              <a:t>ifadeler ise; etkili olmayan / etkili, yararsız / yararlı, kullanışsız / kullanışlı, gereksiz / gerekli, pratik olmayan / pratik sıfatları kullanılarak ölçülmüştür. </a:t>
            </a:r>
          </a:p>
          <a:p>
            <a:pPr algn="just"/>
            <a:endParaRPr lang="tr-TR" dirty="0" smtClean="0"/>
          </a:p>
          <a:p>
            <a:pPr algn="just"/>
            <a:endParaRPr lang="tr-TR" b="1" dirty="0"/>
          </a:p>
        </p:txBody>
      </p:sp>
    </p:spTree>
    <p:extLst>
      <p:ext uri="{BB962C8B-B14F-4D97-AF65-F5344CB8AC3E}">
        <p14:creationId xmlns:p14="http://schemas.microsoft.com/office/powerpoint/2010/main" val="2971995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776000"/>
            <a:ext cx="10058400" cy="1450757"/>
          </a:xfrm>
        </p:spPr>
        <p:txBody>
          <a:bodyPr>
            <a:normAutofit fontScale="90000"/>
          </a:bodyPr>
          <a:lstStyle/>
          <a:p>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BULGULAR VE TARTIŞMA </a:t>
            </a:r>
            <a:br>
              <a:rPr lang="tr-TR" b="1" dirty="0" smtClean="0"/>
            </a:br>
            <a:endParaRPr lang="tr-TR" b="1" dirty="0"/>
          </a:p>
        </p:txBody>
      </p:sp>
      <p:sp>
        <p:nvSpPr>
          <p:cNvPr id="3" name="İçerik Yer Tutucusu 2"/>
          <p:cNvSpPr>
            <a:spLocks noGrp="1"/>
          </p:cNvSpPr>
          <p:nvPr>
            <p:ph idx="1"/>
          </p:nvPr>
        </p:nvSpPr>
        <p:spPr/>
        <p:txBody>
          <a:bodyPr/>
          <a:lstStyle/>
          <a:p>
            <a:pPr fontAlgn="base">
              <a:buFont typeface="Wingdings" panose="05000000000000000000" pitchFamily="2" charset="2"/>
              <a:buChar char="Ø"/>
            </a:pPr>
            <a:r>
              <a:rPr lang="tr-TR" dirty="0"/>
              <a:t> </a:t>
            </a:r>
            <a:r>
              <a:rPr lang="tr-TR" sz="1600" dirty="0" smtClean="0"/>
              <a:t>Her </a:t>
            </a:r>
            <a:r>
              <a:rPr lang="tr-TR" sz="1600" dirty="0"/>
              <a:t>bir değişkenin altında yer alan ifadelerin ortalamaları alınıp oluşturdukları değişkenlerle Türkiye’nin ulusal kalıp yargısı (sıcak / yeterli) ve Türkiye’de üretilen ürüne yönelik beklentinin (hazcı / faydacı) ne yönde olduğu tespit edilmeye amaçlanmıştır</a:t>
            </a:r>
            <a:r>
              <a:rPr lang="tr-TR" sz="1600" dirty="0" smtClean="0"/>
              <a:t>.</a:t>
            </a:r>
          </a:p>
        </p:txBody>
      </p:sp>
      <p:graphicFrame>
        <p:nvGraphicFramePr>
          <p:cNvPr id="4" name="Tablo 3"/>
          <p:cNvGraphicFramePr>
            <a:graphicFrameLocks noGrp="1"/>
          </p:cNvGraphicFramePr>
          <p:nvPr>
            <p:extLst>
              <p:ext uri="{D42A27DB-BD31-4B8C-83A1-F6EECF244321}">
                <p14:modId xmlns:p14="http://schemas.microsoft.com/office/powerpoint/2010/main" val="2840773629"/>
              </p:ext>
            </p:extLst>
          </p:nvPr>
        </p:nvGraphicFramePr>
        <p:xfrm>
          <a:off x="1828801" y="2770542"/>
          <a:ext cx="8203842" cy="1788579"/>
        </p:xfrm>
        <a:graphic>
          <a:graphicData uri="http://schemas.openxmlformats.org/drawingml/2006/table">
            <a:tbl>
              <a:tblPr firstRow="1" firstCol="1" bandRow="1">
                <a:tableStyleId>{5C22544A-7EE6-4342-B048-85BDC9FD1C3A}</a:tableStyleId>
              </a:tblPr>
              <a:tblGrid>
                <a:gridCol w="1367010"/>
                <a:gridCol w="1367010"/>
                <a:gridCol w="1367010"/>
                <a:gridCol w="1367010"/>
                <a:gridCol w="1367901"/>
                <a:gridCol w="1367901"/>
              </a:tblGrid>
              <a:tr h="585199">
                <a:tc>
                  <a:txBody>
                    <a:bodyPr/>
                    <a:lstStyle/>
                    <a:p>
                      <a:pPr algn="just" fontAlgn="base">
                        <a:lnSpc>
                          <a:spcPct val="150000"/>
                        </a:lnSpc>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dirty="0">
                          <a:effectLst/>
                        </a:rPr>
                        <a:t>N</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a:effectLst/>
                        </a:rPr>
                        <a:t>Minimum</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a:effectLst/>
                        </a:rPr>
                        <a:t>Maksimum</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a:effectLst/>
                        </a:rPr>
                        <a:t>Ortalama</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a:effectLst/>
                        </a:rPr>
                        <a:t>Standart Sapma</a:t>
                      </a:r>
                      <a:endParaRPr lang="tr-TR" sz="1200">
                        <a:effectLst/>
                        <a:latin typeface="Times New Roman" panose="02020603050405020304" pitchFamily="18" charset="0"/>
                        <a:ea typeface="Times New Roman" panose="02020603050405020304" pitchFamily="18" charset="0"/>
                      </a:endParaRPr>
                    </a:p>
                  </a:txBody>
                  <a:tcPr marL="68580" marR="68580" marT="0" marB="0"/>
                </a:tc>
              </a:tr>
              <a:tr h="1203380">
                <a:tc>
                  <a:txBody>
                    <a:bodyPr/>
                    <a:lstStyle/>
                    <a:p>
                      <a:pPr algn="just" fontAlgn="base">
                        <a:lnSpc>
                          <a:spcPct val="150000"/>
                        </a:lnSpc>
                        <a:spcAft>
                          <a:spcPts val="0"/>
                        </a:spcAft>
                      </a:pPr>
                      <a:r>
                        <a:rPr lang="tr-TR" sz="1200" dirty="0">
                          <a:effectLst/>
                        </a:rPr>
                        <a:t>Sıcaklık</a:t>
                      </a:r>
                    </a:p>
                    <a:p>
                      <a:pPr algn="just" fontAlgn="base">
                        <a:lnSpc>
                          <a:spcPct val="150000"/>
                        </a:lnSpc>
                        <a:spcAft>
                          <a:spcPts val="0"/>
                        </a:spcAft>
                      </a:pPr>
                      <a:r>
                        <a:rPr lang="tr-TR" sz="1200" dirty="0">
                          <a:effectLst/>
                        </a:rPr>
                        <a:t>Yeterlik</a:t>
                      </a:r>
                    </a:p>
                    <a:p>
                      <a:pPr algn="just" fontAlgn="base">
                        <a:lnSpc>
                          <a:spcPct val="150000"/>
                        </a:lnSpc>
                        <a:spcAft>
                          <a:spcPts val="0"/>
                        </a:spcAft>
                      </a:pPr>
                      <a:r>
                        <a:rPr lang="tr-TR" sz="1200" dirty="0">
                          <a:effectLst/>
                        </a:rPr>
                        <a:t>Hazcı</a:t>
                      </a:r>
                    </a:p>
                    <a:p>
                      <a:pPr algn="just" fontAlgn="base">
                        <a:lnSpc>
                          <a:spcPct val="150000"/>
                        </a:lnSpc>
                        <a:spcAft>
                          <a:spcPts val="0"/>
                        </a:spcAft>
                      </a:pPr>
                      <a:r>
                        <a:rPr lang="tr-TR" sz="1200" dirty="0">
                          <a:effectLst/>
                        </a:rPr>
                        <a:t>Faydacı</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dirty="0">
                          <a:effectLst/>
                        </a:rPr>
                        <a:t>143</a:t>
                      </a:r>
                    </a:p>
                    <a:p>
                      <a:pPr algn="just" fontAlgn="base">
                        <a:lnSpc>
                          <a:spcPct val="150000"/>
                        </a:lnSpc>
                        <a:spcAft>
                          <a:spcPts val="0"/>
                        </a:spcAft>
                      </a:pPr>
                      <a:r>
                        <a:rPr lang="tr-TR" sz="1200" dirty="0">
                          <a:effectLst/>
                        </a:rPr>
                        <a:t>143</a:t>
                      </a:r>
                    </a:p>
                    <a:p>
                      <a:pPr algn="just" fontAlgn="base">
                        <a:lnSpc>
                          <a:spcPct val="150000"/>
                        </a:lnSpc>
                        <a:spcAft>
                          <a:spcPts val="0"/>
                        </a:spcAft>
                      </a:pPr>
                      <a:r>
                        <a:rPr lang="tr-TR" sz="1200" dirty="0">
                          <a:effectLst/>
                        </a:rPr>
                        <a:t>143</a:t>
                      </a:r>
                    </a:p>
                    <a:p>
                      <a:pPr algn="just" fontAlgn="base">
                        <a:lnSpc>
                          <a:spcPct val="150000"/>
                        </a:lnSpc>
                        <a:spcAft>
                          <a:spcPts val="0"/>
                        </a:spcAft>
                      </a:pPr>
                      <a:r>
                        <a:rPr lang="tr-TR" sz="1200" dirty="0">
                          <a:effectLst/>
                        </a:rPr>
                        <a:t>143</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dirty="0">
                          <a:effectLst/>
                        </a:rPr>
                        <a:t>1</a:t>
                      </a:r>
                    </a:p>
                    <a:p>
                      <a:pPr algn="just" fontAlgn="base">
                        <a:lnSpc>
                          <a:spcPct val="150000"/>
                        </a:lnSpc>
                        <a:spcAft>
                          <a:spcPts val="0"/>
                        </a:spcAft>
                      </a:pPr>
                      <a:r>
                        <a:rPr lang="tr-TR" sz="1200" dirty="0">
                          <a:effectLst/>
                        </a:rPr>
                        <a:t>1</a:t>
                      </a:r>
                    </a:p>
                    <a:p>
                      <a:pPr algn="just" fontAlgn="base">
                        <a:lnSpc>
                          <a:spcPct val="150000"/>
                        </a:lnSpc>
                        <a:spcAft>
                          <a:spcPts val="0"/>
                        </a:spcAft>
                      </a:pPr>
                      <a:r>
                        <a:rPr lang="tr-TR" sz="1200" dirty="0">
                          <a:effectLst/>
                        </a:rPr>
                        <a:t>1</a:t>
                      </a:r>
                    </a:p>
                    <a:p>
                      <a:pPr algn="just" fontAlgn="base">
                        <a:lnSpc>
                          <a:spcPct val="150000"/>
                        </a:lnSpc>
                        <a:spcAft>
                          <a:spcPts val="0"/>
                        </a:spcAft>
                      </a:pPr>
                      <a:r>
                        <a:rPr lang="tr-TR" sz="1200" dirty="0">
                          <a:effectLst/>
                        </a:rPr>
                        <a:t>1</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a:effectLst/>
                        </a:rPr>
                        <a:t>7</a:t>
                      </a:r>
                    </a:p>
                    <a:p>
                      <a:pPr algn="just" fontAlgn="base">
                        <a:lnSpc>
                          <a:spcPct val="150000"/>
                        </a:lnSpc>
                        <a:spcAft>
                          <a:spcPts val="0"/>
                        </a:spcAft>
                      </a:pPr>
                      <a:r>
                        <a:rPr lang="tr-TR" sz="1200">
                          <a:effectLst/>
                        </a:rPr>
                        <a:t>7</a:t>
                      </a:r>
                    </a:p>
                    <a:p>
                      <a:pPr algn="just" fontAlgn="base">
                        <a:lnSpc>
                          <a:spcPct val="150000"/>
                        </a:lnSpc>
                        <a:spcAft>
                          <a:spcPts val="0"/>
                        </a:spcAft>
                      </a:pPr>
                      <a:r>
                        <a:rPr lang="tr-TR" sz="1200">
                          <a:effectLst/>
                        </a:rPr>
                        <a:t>7</a:t>
                      </a:r>
                    </a:p>
                    <a:p>
                      <a:pPr algn="just" fontAlgn="base">
                        <a:lnSpc>
                          <a:spcPct val="150000"/>
                        </a:lnSpc>
                        <a:spcAft>
                          <a:spcPts val="0"/>
                        </a:spcAft>
                      </a:pPr>
                      <a:r>
                        <a:rPr lang="tr-TR" sz="1200">
                          <a:effectLst/>
                        </a:rPr>
                        <a:t>7</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dirty="0">
                          <a:effectLst/>
                        </a:rPr>
                        <a:t>5,11</a:t>
                      </a:r>
                    </a:p>
                    <a:p>
                      <a:pPr algn="just" fontAlgn="base">
                        <a:lnSpc>
                          <a:spcPct val="150000"/>
                        </a:lnSpc>
                        <a:spcAft>
                          <a:spcPts val="0"/>
                        </a:spcAft>
                      </a:pPr>
                      <a:r>
                        <a:rPr lang="tr-TR" sz="1200" b="1" dirty="0">
                          <a:effectLst/>
                          <a:highlight>
                            <a:srgbClr val="FFFF00"/>
                          </a:highlight>
                        </a:rPr>
                        <a:t>5,20</a:t>
                      </a:r>
                      <a:endParaRPr lang="tr-TR" sz="1200" b="1" dirty="0">
                        <a:effectLst/>
                      </a:endParaRPr>
                    </a:p>
                    <a:p>
                      <a:pPr algn="just" fontAlgn="base">
                        <a:lnSpc>
                          <a:spcPct val="150000"/>
                        </a:lnSpc>
                        <a:spcAft>
                          <a:spcPts val="0"/>
                        </a:spcAft>
                      </a:pPr>
                      <a:r>
                        <a:rPr lang="tr-TR" sz="1200" dirty="0">
                          <a:effectLst/>
                        </a:rPr>
                        <a:t>4,94</a:t>
                      </a:r>
                    </a:p>
                    <a:p>
                      <a:pPr algn="just" fontAlgn="base">
                        <a:lnSpc>
                          <a:spcPct val="150000"/>
                        </a:lnSpc>
                        <a:spcAft>
                          <a:spcPts val="0"/>
                        </a:spcAft>
                      </a:pPr>
                      <a:r>
                        <a:rPr lang="tr-TR" sz="1200" b="1" dirty="0">
                          <a:effectLst/>
                          <a:highlight>
                            <a:srgbClr val="FFFF00"/>
                          </a:highlight>
                        </a:rPr>
                        <a:t>5,19</a:t>
                      </a:r>
                      <a:endParaRPr lang="tr-TR" sz="12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fontAlgn="base">
                        <a:lnSpc>
                          <a:spcPct val="150000"/>
                        </a:lnSpc>
                        <a:spcAft>
                          <a:spcPts val="0"/>
                        </a:spcAft>
                      </a:pPr>
                      <a:r>
                        <a:rPr lang="tr-TR" sz="1200" dirty="0">
                          <a:effectLst/>
                        </a:rPr>
                        <a:t>1,27</a:t>
                      </a:r>
                    </a:p>
                    <a:p>
                      <a:pPr algn="just" fontAlgn="base">
                        <a:lnSpc>
                          <a:spcPct val="150000"/>
                        </a:lnSpc>
                        <a:spcAft>
                          <a:spcPts val="0"/>
                        </a:spcAft>
                      </a:pPr>
                      <a:r>
                        <a:rPr lang="tr-TR" sz="1200" dirty="0">
                          <a:effectLst/>
                        </a:rPr>
                        <a:t>1,11</a:t>
                      </a:r>
                    </a:p>
                    <a:p>
                      <a:pPr algn="just" fontAlgn="base">
                        <a:lnSpc>
                          <a:spcPct val="150000"/>
                        </a:lnSpc>
                        <a:spcAft>
                          <a:spcPts val="0"/>
                        </a:spcAft>
                      </a:pPr>
                      <a:r>
                        <a:rPr lang="tr-TR" sz="1200" dirty="0">
                          <a:effectLst/>
                        </a:rPr>
                        <a:t>1,16</a:t>
                      </a:r>
                    </a:p>
                    <a:p>
                      <a:pPr algn="just" fontAlgn="base">
                        <a:lnSpc>
                          <a:spcPct val="150000"/>
                        </a:lnSpc>
                        <a:spcAft>
                          <a:spcPts val="0"/>
                        </a:spcAft>
                      </a:pPr>
                      <a:r>
                        <a:rPr lang="tr-TR" sz="1200" dirty="0">
                          <a:effectLst/>
                        </a:rPr>
                        <a:t>1,05</a:t>
                      </a:r>
                      <a:endParaRPr lang="tr-TR"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5" name="Dikdörtgen 4"/>
          <p:cNvSpPr/>
          <p:nvPr/>
        </p:nvSpPr>
        <p:spPr>
          <a:xfrm>
            <a:off x="1000260" y="4966729"/>
            <a:ext cx="9418748" cy="954107"/>
          </a:xfrm>
          <a:prstGeom prst="rect">
            <a:avLst/>
          </a:prstGeom>
        </p:spPr>
        <p:txBody>
          <a:bodyPr wrap="square">
            <a:spAutoFit/>
          </a:bodyPr>
          <a:lstStyle/>
          <a:p>
            <a:pPr algn="just"/>
            <a:r>
              <a:rPr lang="tr-TR" sz="1400" dirty="0" smtClean="0">
                <a:latin typeface="Times New Roman" panose="02020603050405020304" pitchFamily="18" charset="0"/>
                <a:ea typeface="Calibri" panose="020F0502020204030204" pitchFamily="34" charset="0"/>
              </a:rPr>
              <a:t>*  Bu </a:t>
            </a:r>
            <a:r>
              <a:rPr lang="tr-TR" sz="1400" dirty="0">
                <a:latin typeface="Times New Roman" panose="02020603050405020304" pitchFamily="18" charset="0"/>
                <a:ea typeface="Calibri" panose="020F0502020204030204" pitchFamily="34" charset="0"/>
              </a:rPr>
              <a:t>verilerin toplandığı örneklem için Türkiye'nin ortalamalara bakıldığında az farkla "yeterli" ülke gibi bir kalıp yargıya sahip olduğu düşünülse de, aradaki fark çok az olduğundan hem sıcak hem yeterli bir ülke olarak algılanmış olduğu düşünülebilir</a:t>
            </a:r>
            <a:r>
              <a:rPr lang="tr-TR" sz="1400" dirty="0" smtClean="0">
                <a:latin typeface="Times New Roman" panose="02020603050405020304" pitchFamily="18" charset="0"/>
                <a:ea typeface="Calibri" panose="020F0502020204030204" pitchFamily="34" charset="0"/>
              </a:rPr>
              <a:t>.</a:t>
            </a:r>
          </a:p>
          <a:p>
            <a:pPr algn="just"/>
            <a:endParaRPr lang="tr-TR" sz="1400" dirty="0">
              <a:latin typeface="Times New Roman" panose="02020603050405020304" pitchFamily="18" charset="0"/>
            </a:endParaRPr>
          </a:p>
          <a:p>
            <a:pPr algn="just"/>
            <a:r>
              <a:rPr lang="tr-TR" sz="1400" dirty="0" smtClean="0"/>
              <a:t>*  Türkiye </a:t>
            </a:r>
            <a:r>
              <a:rPr lang="tr-TR" sz="1400" dirty="0"/>
              <a:t>markalı bir </a:t>
            </a:r>
            <a:r>
              <a:rPr lang="tr-TR" sz="1400" dirty="0" err="1"/>
              <a:t>hibrit</a:t>
            </a:r>
            <a:r>
              <a:rPr lang="tr-TR" sz="1400" dirty="0"/>
              <a:t> ürün için de bu ülke kalıp yargısına bağlı olarak aynı şekilde faydacı olarak algılandığı görülmüştür.</a:t>
            </a:r>
          </a:p>
        </p:txBody>
      </p:sp>
    </p:spTree>
    <p:extLst>
      <p:ext uri="{BB962C8B-B14F-4D97-AF65-F5344CB8AC3E}">
        <p14:creationId xmlns:p14="http://schemas.microsoft.com/office/powerpoint/2010/main" val="42891521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SONUÇLAR</a:t>
            </a:r>
            <a:endParaRPr lang="tr-TR" b="1" dirty="0"/>
          </a:p>
        </p:txBody>
      </p:sp>
      <p:sp>
        <p:nvSpPr>
          <p:cNvPr id="3" name="İçerik Yer Tutucusu 2"/>
          <p:cNvSpPr>
            <a:spLocks noGrp="1"/>
          </p:cNvSpPr>
          <p:nvPr>
            <p:ph idx="1"/>
          </p:nvPr>
        </p:nvSpPr>
        <p:spPr/>
        <p:txBody>
          <a:bodyPr/>
          <a:lstStyle/>
          <a:p>
            <a:endParaRPr lang="tr-TR" dirty="0" smtClean="0"/>
          </a:p>
          <a:p>
            <a:pPr>
              <a:buFont typeface="Arial" panose="020B0604020202020204" pitchFamily="34" charset="0"/>
              <a:buChar char="•"/>
            </a:pPr>
            <a:r>
              <a:rPr lang="tr-TR" dirty="0" smtClean="0"/>
              <a:t> Türkiye’nin </a:t>
            </a:r>
            <a:r>
              <a:rPr lang="tr-TR" dirty="0"/>
              <a:t>ulusal kalıp yargısı ile Türkiye’de üretilen ürüne yönelik değerlendirmenin doğru orantılı olabileceğini göstermektedir. </a:t>
            </a:r>
            <a:endParaRPr lang="tr-TR" dirty="0" smtClean="0"/>
          </a:p>
          <a:p>
            <a:endParaRPr lang="tr-TR" dirty="0" smtClean="0"/>
          </a:p>
          <a:p>
            <a:pPr>
              <a:buFont typeface="Arial" panose="020B0604020202020204" pitchFamily="34" charset="0"/>
              <a:buChar char="•"/>
            </a:pPr>
            <a:r>
              <a:rPr lang="tr-TR" dirty="0" smtClean="0"/>
              <a:t> </a:t>
            </a:r>
            <a:r>
              <a:rPr lang="tr-TR" dirty="0" err="1" smtClean="0"/>
              <a:t>Hibrit</a:t>
            </a:r>
            <a:r>
              <a:rPr lang="tr-TR" dirty="0" smtClean="0"/>
              <a:t> </a:t>
            </a:r>
            <a:r>
              <a:rPr lang="tr-TR" dirty="0"/>
              <a:t>bir ülke değerlendirmesinden bahsedilebileceği gibi, yeterlik değişkeninin sıcaklık değişkenine göre daha büyük bir ortalamaya sahip olduğu (5,20 </a:t>
            </a:r>
            <a:r>
              <a:rPr lang="tr-TR" dirty="0">
                <a:sym typeface="Symbol" panose="05050102010706020507" pitchFamily="18" charset="2"/>
              </a:rPr>
              <a:t></a:t>
            </a:r>
            <a:r>
              <a:rPr lang="tr-TR" dirty="0"/>
              <a:t> 5,11) benzer şekilde ve beklenildiği gibi faydacı değişkenin de hazcı değişkenden daha büyük bir ortalamaya sahip olduğu (5,19 </a:t>
            </a:r>
            <a:r>
              <a:rPr lang="tr-TR" dirty="0">
                <a:sym typeface="Symbol" panose="05050102010706020507" pitchFamily="18" charset="2"/>
              </a:rPr>
              <a:t></a:t>
            </a:r>
            <a:r>
              <a:rPr lang="tr-TR" dirty="0"/>
              <a:t> 4,94) görülmektedir. </a:t>
            </a:r>
          </a:p>
          <a:p>
            <a:endParaRPr lang="tr-TR" dirty="0"/>
          </a:p>
        </p:txBody>
      </p:sp>
    </p:spTree>
    <p:extLst>
      <p:ext uri="{BB962C8B-B14F-4D97-AF65-F5344CB8AC3E}">
        <p14:creationId xmlns:p14="http://schemas.microsoft.com/office/powerpoint/2010/main" val="3058250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KISITLAR</a:t>
            </a:r>
            <a:endParaRPr lang="tr-TR" b="1" dirty="0"/>
          </a:p>
        </p:txBody>
      </p:sp>
      <p:sp>
        <p:nvSpPr>
          <p:cNvPr id="3" name="İçerik Yer Tutucusu 2"/>
          <p:cNvSpPr>
            <a:spLocks noGrp="1"/>
          </p:cNvSpPr>
          <p:nvPr>
            <p:ph idx="1"/>
          </p:nvPr>
        </p:nvSpPr>
        <p:spPr>
          <a:xfrm>
            <a:off x="1097280" y="2051796"/>
            <a:ext cx="10058400" cy="4023360"/>
          </a:xfrm>
        </p:spPr>
        <p:txBody>
          <a:bodyPr>
            <a:normAutofit lnSpcReduction="10000"/>
          </a:bodyPr>
          <a:lstStyle/>
          <a:p>
            <a:pPr algn="just">
              <a:buFont typeface="Arial" panose="020B0604020202020204" pitchFamily="34" charset="0"/>
              <a:buChar char="•"/>
            </a:pPr>
            <a:r>
              <a:rPr lang="tr-TR" dirty="0" smtClean="0"/>
              <a:t> Türkiye’nin ulusal kalıp </a:t>
            </a:r>
            <a:r>
              <a:rPr lang="tr-TR" dirty="0"/>
              <a:t>yargı ve </a:t>
            </a:r>
            <a:r>
              <a:rPr lang="tr-TR" dirty="0" smtClean="0"/>
              <a:t>Türk markalı </a:t>
            </a:r>
            <a:r>
              <a:rPr lang="tr-TR" dirty="0"/>
              <a:t>ürün değerlendirmesi için bir ilk niteliği taşıyor olması </a:t>
            </a:r>
            <a:r>
              <a:rPr lang="tr-TR" dirty="0" smtClean="0"/>
              <a:t>nedeniyle bir ön test olarak değerlendirilmelidir. </a:t>
            </a:r>
          </a:p>
          <a:p>
            <a:pPr algn="just">
              <a:buFont typeface="Arial" panose="020B0604020202020204" pitchFamily="34" charset="0"/>
              <a:buChar char="•"/>
            </a:pPr>
            <a:endParaRPr lang="tr-TR" dirty="0" smtClean="0"/>
          </a:p>
          <a:p>
            <a:pPr algn="just">
              <a:buFont typeface="Arial" panose="020B0604020202020204" pitchFamily="34" charset="0"/>
              <a:buChar char="•"/>
            </a:pPr>
            <a:r>
              <a:rPr lang="tr-TR" dirty="0" smtClean="0"/>
              <a:t> Türkiye’ye </a:t>
            </a:r>
            <a:r>
              <a:rPr lang="tr-TR" dirty="0"/>
              <a:t>yönelik daha derin bulgular elde edebilmek için başka ülkeler ile karşılaştırmalar yapılan çalışmalar tasarlanması uygun olacaktır</a:t>
            </a:r>
            <a:r>
              <a:rPr lang="tr-TR" dirty="0" smtClean="0"/>
              <a:t>. </a:t>
            </a:r>
          </a:p>
          <a:p>
            <a:pPr algn="just">
              <a:buFont typeface="Arial" panose="020B0604020202020204" pitchFamily="34" charset="0"/>
              <a:buChar char="•"/>
            </a:pPr>
            <a:endParaRPr lang="tr-TR" dirty="0" smtClean="0"/>
          </a:p>
          <a:p>
            <a:pPr algn="just" fontAlgn="base">
              <a:buFont typeface="Arial" panose="020B0604020202020204" pitchFamily="34" charset="0"/>
              <a:buChar char="•"/>
            </a:pPr>
            <a:r>
              <a:rPr lang="tr-TR" dirty="0" smtClean="0"/>
              <a:t> Örneklem </a:t>
            </a:r>
            <a:r>
              <a:rPr lang="tr-TR" dirty="0"/>
              <a:t>sayısının </a:t>
            </a:r>
            <a:r>
              <a:rPr lang="tr-TR" dirty="0" smtClean="0"/>
              <a:t>arttırılması</a:t>
            </a:r>
            <a:r>
              <a:rPr lang="tr-TR" dirty="0"/>
              <a:t>, farklı </a:t>
            </a:r>
            <a:r>
              <a:rPr lang="tr-TR" dirty="0" smtClean="0"/>
              <a:t>ülkelerden </a:t>
            </a:r>
            <a:r>
              <a:rPr lang="tr-TR" dirty="0"/>
              <a:t>çalışma için veri toplanması elde edilen sonuçların </a:t>
            </a:r>
            <a:r>
              <a:rPr lang="tr-TR" dirty="0" err="1"/>
              <a:t>genellenebilirliğini</a:t>
            </a:r>
            <a:r>
              <a:rPr lang="tr-TR" dirty="0"/>
              <a:t> arttıracak ve karşılaştırma imkanı </a:t>
            </a:r>
            <a:r>
              <a:rPr lang="tr-TR" dirty="0" smtClean="0"/>
              <a:t>sağlayacaktır</a:t>
            </a:r>
          </a:p>
          <a:p>
            <a:pPr algn="just" fontAlgn="base">
              <a:buFont typeface="Arial" panose="020B0604020202020204" pitchFamily="34" charset="0"/>
              <a:buChar char="•"/>
            </a:pPr>
            <a:endParaRPr lang="tr-TR" dirty="0" smtClean="0"/>
          </a:p>
          <a:p>
            <a:pPr algn="just">
              <a:buFont typeface="Arial" panose="020B0604020202020204" pitchFamily="34" charset="0"/>
              <a:buChar char="•"/>
            </a:pPr>
            <a:r>
              <a:rPr lang="tr-TR" dirty="0" smtClean="0"/>
              <a:t> Türkiye’nin </a:t>
            </a:r>
            <a:r>
              <a:rPr lang="tr-TR" dirty="0"/>
              <a:t>kişiler tarafından bilinirlik düzeyi de sonuçları etkileyebileceğinden sonraki çalışmalarda göz önünde bulundurulmalıdır.  </a:t>
            </a:r>
          </a:p>
          <a:p>
            <a:endParaRPr lang="tr-TR" dirty="0"/>
          </a:p>
        </p:txBody>
      </p:sp>
    </p:spTree>
    <p:extLst>
      <p:ext uri="{BB962C8B-B14F-4D97-AF65-F5344CB8AC3E}">
        <p14:creationId xmlns:p14="http://schemas.microsoft.com/office/powerpoint/2010/main" val="908856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ÖNERİLER </a:t>
            </a:r>
            <a:endParaRPr lang="tr-TR" b="1" dirty="0"/>
          </a:p>
        </p:txBody>
      </p:sp>
      <p:sp>
        <p:nvSpPr>
          <p:cNvPr id="3" name="İçerik Yer Tutucusu 2"/>
          <p:cNvSpPr>
            <a:spLocks noGrp="1"/>
          </p:cNvSpPr>
          <p:nvPr>
            <p:ph idx="1"/>
          </p:nvPr>
        </p:nvSpPr>
        <p:spPr/>
        <p:txBody>
          <a:bodyPr/>
          <a:lstStyle/>
          <a:p>
            <a:pPr algn="just">
              <a:buFont typeface="Arial" panose="020B0604020202020204" pitchFamily="34" charset="0"/>
              <a:buChar char="•"/>
            </a:pPr>
            <a:r>
              <a:rPr lang="tr-TR" dirty="0" smtClean="0"/>
              <a:t> Ülkelerin </a:t>
            </a:r>
            <a:r>
              <a:rPr lang="tr-TR" dirty="0"/>
              <a:t>algılanan kalıp yargıları o ülkenin ürünlerine olan algıları etkileyebileceği gibi, bu kalıp yargılara uygun olarak marka iletişim stratejileri de </a:t>
            </a:r>
            <a:r>
              <a:rPr lang="tr-TR" dirty="0" smtClean="0"/>
              <a:t>geliştirilebilmektedir.</a:t>
            </a:r>
          </a:p>
          <a:p>
            <a:pPr algn="just"/>
            <a:endParaRPr lang="tr-TR" dirty="0"/>
          </a:p>
          <a:p>
            <a:pPr algn="just">
              <a:buFont typeface="Arial" panose="020B0604020202020204" pitchFamily="34" charset="0"/>
              <a:buChar char="•"/>
            </a:pPr>
            <a:r>
              <a:rPr lang="tr-TR" dirty="0" smtClean="0"/>
              <a:t> </a:t>
            </a:r>
            <a:r>
              <a:rPr lang="tr-TR" dirty="0" err="1" smtClean="0"/>
              <a:t>Herz</a:t>
            </a:r>
            <a:r>
              <a:rPr lang="tr-TR" dirty="0" smtClean="0"/>
              <a:t> </a:t>
            </a:r>
            <a:r>
              <a:rPr lang="tr-TR" dirty="0"/>
              <a:t>ve </a:t>
            </a:r>
            <a:r>
              <a:rPr lang="tr-TR" dirty="0" err="1"/>
              <a:t>Diamantopoulos</a:t>
            </a:r>
            <a:r>
              <a:rPr lang="tr-TR" dirty="0"/>
              <a:t> 'un (2013) çalışmasına göre faydacı/yeterli algılanan Almanya için, Alman markalı ürünlerin tanıtıldığı reklamlarda faydacı/işlevsel reklam içerikleri daha anlamlı bulunurken, hazcı/sıcak algılanan Fransa için, Fransız markalı ürünlerin tanıtıldığı reklamlarda hazcı/duygusal reklam içerikleri daha anlamlı bulunmuştur</a:t>
            </a:r>
            <a:r>
              <a:rPr lang="tr-TR" dirty="0" smtClean="0"/>
              <a:t>.</a:t>
            </a:r>
          </a:p>
          <a:p>
            <a:pPr algn="just"/>
            <a:endParaRPr lang="tr-TR" dirty="0"/>
          </a:p>
          <a:p>
            <a:pPr algn="just">
              <a:buFont typeface="Arial" panose="020B0604020202020204" pitchFamily="34" charset="0"/>
              <a:buChar char="•"/>
            </a:pPr>
            <a:r>
              <a:rPr lang="tr-TR" dirty="0" smtClean="0"/>
              <a:t> Bu </a:t>
            </a:r>
            <a:r>
              <a:rPr lang="tr-TR" dirty="0"/>
              <a:t>nedenle ön test niteliğinde olan bu çalışmadan yola çıkarak yapılacak ileriki çalışmalar Türkiye'nin yabancı pazarlarda kullanacağı iletişim stratejileri ve mesaj içeriklerinin belirlenmesi açısından önem taşımaktadır. </a:t>
            </a:r>
          </a:p>
          <a:p>
            <a:endParaRPr lang="tr-TR" dirty="0"/>
          </a:p>
        </p:txBody>
      </p:sp>
    </p:spTree>
    <p:extLst>
      <p:ext uri="{BB962C8B-B14F-4D97-AF65-F5344CB8AC3E}">
        <p14:creationId xmlns:p14="http://schemas.microsoft.com/office/powerpoint/2010/main" val="3371449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dirty="0"/>
              <a:t/>
            </a:r>
            <a:br>
              <a:rPr lang="tr-TR" dirty="0"/>
            </a:br>
            <a:endParaRPr lang="tr-TR" dirty="0"/>
          </a:p>
        </p:txBody>
      </p:sp>
      <p:sp>
        <p:nvSpPr>
          <p:cNvPr id="3" name="İçerik Yer Tutucusu 2"/>
          <p:cNvSpPr>
            <a:spLocks noGrp="1"/>
          </p:cNvSpPr>
          <p:nvPr>
            <p:ph idx="1"/>
          </p:nvPr>
        </p:nvSpPr>
        <p:spPr>
          <a:xfrm>
            <a:off x="1025496" y="738150"/>
            <a:ext cx="10058400" cy="4023360"/>
          </a:xfrm>
        </p:spPr>
        <p:txBody>
          <a:bodyPr/>
          <a:lstStyle/>
          <a:p>
            <a:endParaRPr lang="tr-TR" dirty="0" smtClean="0"/>
          </a:p>
          <a:p>
            <a:pPr algn="r"/>
            <a:endParaRPr lang="tr-TR" dirty="0" smtClean="0"/>
          </a:p>
          <a:p>
            <a:pPr algn="r"/>
            <a:endParaRPr lang="tr-TR" dirty="0"/>
          </a:p>
          <a:p>
            <a:pPr algn="r"/>
            <a:endParaRPr lang="tr-TR" dirty="0" smtClean="0"/>
          </a:p>
          <a:p>
            <a:pPr algn="r"/>
            <a:endParaRPr lang="tr-TR" dirty="0"/>
          </a:p>
          <a:p>
            <a:pPr algn="ctr"/>
            <a:r>
              <a:rPr lang="tr-TR" sz="2800" b="1" dirty="0" smtClean="0"/>
              <a:t>TEŞEKKÜR EDERİZ.. </a:t>
            </a:r>
            <a:endParaRPr lang="tr-TR" sz="2800" b="1"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688" y="4482059"/>
            <a:ext cx="1943747" cy="1974479"/>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77391" y="4482060"/>
            <a:ext cx="1213010" cy="1974479"/>
          </a:xfrm>
          <a:prstGeom prst="rect">
            <a:avLst/>
          </a:prstGeom>
        </p:spPr>
      </p:pic>
      <p:sp>
        <p:nvSpPr>
          <p:cNvPr id="6" name="Dikdörtgen 5"/>
          <p:cNvSpPr/>
          <p:nvPr/>
        </p:nvSpPr>
        <p:spPr>
          <a:xfrm>
            <a:off x="4971322" y="4382060"/>
            <a:ext cx="2166747" cy="830997"/>
          </a:xfrm>
          <a:prstGeom prst="rect">
            <a:avLst/>
          </a:prstGeom>
        </p:spPr>
        <p:txBody>
          <a:bodyPr wrap="none">
            <a:spAutoFit/>
          </a:bodyPr>
          <a:lstStyle/>
          <a:p>
            <a:r>
              <a:rPr lang="tr-TR" sz="1600" dirty="0">
                <a:solidFill>
                  <a:schemeClr val="accent1"/>
                </a:solidFill>
              </a:rPr>
              <a:t>21. Pazarlama </a:t>
            </a:r>
            <a:r>
              <a:rPr lang="tr-TR" sz="1600" dirty="0" smtClean="0">
                <a:solidFill>
                  <a:schemeClr val="accent1"/>
                </a:solidFill>
              </a:rPr>
              <a:t>Kongresi</a:t>
            </a:r>
          </a:p>
          <a:p>
            <a:endParaRPr lang="tr-TR" sz="1600" dirty="0">
              <a:solidFill>
                <a:schemeClr val="accent1"/>
              </a:solidFill>
            </a:endParaRPr>
          </a:p>
          <a:p>
            <a:pPr algn="ctr"/>
            <a:r>
              <a:rPr lang="tr-TR" sz="1600" dirty="0" smtClean="0">
                <a:solidFill>
                  <a:schemeClr val="accent1"/>
                </a:solidFill>
              </a:rPr>
              <a:t>       KÜTAHYA 2016</a:t>
            </a:r>
            <a:endParaRPr lang="tr-TR" sz="1600" dirty="0">
              <a:solidFill>
                <a:schemeClr val="accent1"/>
              </a:solidFill>
            </a:endParaRPr>
          </a:p>
        </p:txBody>
      </p:sp>
    </p:spTree>
    <p:extLst>
      <p:ext uri="{BB962C8B-B14F-4D97-AF65-F5344CB8AC3E}">
        <p14:creationId xmlns:p14="http://schemas.microsoft.com/office/powerpoint/2010/main" val="2129234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GİRİŞ</a:t>
            </a:r>
            <a:endParaRPr lang="tr-TR" b="1" dirty="0"/>
          </a:p>
        </p:txBody>
      </p:sp>
      <p:sp>
        <p:nvSpPr>
          <p:cNvPr id="3" name="İçerik Yer Tutucusu 2"/>
          <p:cNvSpPr>
            <a:spLocks noGrp="1"/>
          </p:cNvSpPr>
          <p:nvPr>
            <p:ph idx="1"/>
          </p:nvPr>
        </p:nvSpPr>
        <p:spPr>
          <a:xfrm>
            <a:off x="730548" y="1866148"/>
            <a:ext cx="10296343" cy="4252210"/>
          </a:xfrm>
        </p:spPr>
        <p:txBody>
          <a:bodyPr>
            <a:normAutofit lnSpcReduction="10000"/>
          </a:bodyPr>
          <a:lstStyle/>
          <a:p>
            <a:r>
              <a:rPr lang="tr-TR" b="1" dirty="0" smtClean="0"/>
              <a:t>Menşe Ülke </a:t>
            </a:r>
          </a:p>
          <a:p>
            <a:pPr algn="just">
              <a:buFont typeface="Arial" panose="020B0604020202020204" pitchFamily="34" charset="0"/>
              <a:buChar char="•"/>
            </a:pPr>
            <a:r>
              <a:rPr lang="tr-TR" dirty="0" smtClean="0"/>
              <a:t> Ürünün </a:t>
            </a:r>
            <a:r>
              <a:rPr lang="tr-TR" dirty="0"/>
              <a:t>ya da markanın üretildiği ya da temsil ettiği ülke ve bu ülkenin tüketiciler için ifade ettiği </a:t>
            </a:r>
            <a:r>
              <a:rPr lang="tr-TR" dirty="0" smtClean="0"/>
              <a:t>anlam, </a:t>
            </a:r>
            <a:r>
              <a:rPr lang="tr-TR" dirty="0"/>
              <a:t>sunulan ürün ve hizmetler için önemli bir değerlendirme kaynağı </a:t>
            </a:r>
            <a:r>
              <a:rPr lang="tr-TR" dirty="0" smtClean="0"/>
              <a:t>niteliğindedir.</a:t>
            </a:r>
          </a:p>
          <a:p>
            <a:pPr algn="just"/>
            <a:endParaRPr lang="tr-TR" dirty="0"/>
          </a:p>
          <a:p>
            <a:pPr algn="just">
              <a:buFont typeface="Arial" panose="020B0604020202020204" pitchFamily="34" charset="0"/>
              <a:buChar char="•"/>
            </a:pPr>
            <a:r>
              <a:rPr lang="tr-TR" dirty="0" smtClean="0"/>
              <a:t> Menşe </a:t>
            </a:r>
            <a:r>
              <a:rPr lang="tr-TR" dirty="0"/>
              <a:t>ülke ile ilgili çalışmalar, tüketicilerin ülkeler hakkında önceden sahip oldukları düşünceleri ve algıları o ülkeden gelen markalara veya o ülkede üretilen ürünlere de atfettiğini göstermiştir (</a:t>
            </a:r>
            <a:r>
              <a:rPr lang="tr-TR" dirty="0" err="1"/>
              <a:t>Chattalas</a:t>
            </a:r>
            <a:r>
              <a:rPr lang="tr-TR" dirty="0"/>
              <a:t> ve </a:t>
            </a:r>
            <a:r>
              <a:rPr lang="tr-TR" dirty="0" err="1"/>
              <a:t>diğ</a:t>
            </a:r>
            <a:r>
              <a:rPr lang="tr-TR" dirty="0"/>
              <a:t>., 2008, 2013). </a:t>
            </a:r>
            <a:endParaRPr lang="tr-TR" dirty="0" smtClean="0"/>
          </a:p>
          <a:p>
            <a:pPr algn="just"/>
            <a:endParaRPr lang="tr-TR" dirty="0"/>
          </a:p>
          <a:p>
            <a:pPr algn="just">
              <a:buFont typeface="Arial" panose="020B0604020202020204" pitchFamily="34" charset="0"/>
              <a:buChar char="•"/>
            </a:pPr>
            <a:r>
              <a:rPr lang="tr-TR" dirty="0" smtClean="0"/>
              <a:t> Ülkeler </a:t>
            </a:r>
            <a:r>
              <a:rPr lang="tr-TR" dirty="0"/>
              <a:t>hakkında sahip olunan kaliteli üretim, teknolojik gelişmişlik gibi algıların o ülke ile bağlantılı olan ürün ve markalara karşı olan algıları da etkilediği birçok çalışmada ortaya konmuştur (</a:t>
            </a:r>
            <a:r>
              <a:rPr lang="tr-TR" dirty="0" err="1"/>
              <a:t>Maheswaran</a:t>
            </a:r>
            <a:r>
              <a:rPr lang="tr-TR" dirty="0"/>
              <a:t>, 1994). Bu gibi özellikler dışında, ulusal kalıp yargılar da tüketicilerin ülkeleri ve ülkelerden gelen ürünlere karşı olan beklentilerini </a:t>
            </a:r>
            <a:r>
              <a:rPr lang="tr-TR" dirty="0" smtClean="0"/>
              <a:t>etkilemektedir.</a:t>
            </a:r>
            <a:endParaRPr lang="tr-TR" dirty="0"/>
          </a:p>
        </p:txBody>
      </p:sp>
    </p:spTree>
    <p:extLst>
      <p:ext uri="{BB962C8B-B14F-4D97-AF65-F5344CB8AC3E}">
        <p14:creationId xmlns:p14="http://schemas.microsoft.com/office/powerpoint/2010/main" val="2898754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ÇALIŞMANIN AMACI</a:t>
            </a:r>
            <a:endParaRPr lang="tr-TR" b="1" dirty="0"/>
          </a:p>
        </p:txBody>
      </p:sp>
      <p:sp>
        <p:nvSpPr>
          <p:cNvPr id="3" name="İçerik Yer Tutucusu 2"/>
          <p:cNvSpPr>
            <a:spLocks noGrp="1"/>
          </p:cNvSpPr>
          <p:nvPr>
            <p:ph idx="1"/>
          </p:nvPr>
        </p:nvSpPr>
        <p:spPr/>
        <p:txBody>
          <a:bodyPr>
            <a:normAutofit/>
          </a:bodyPr>
          <a:lstStyle/>
          <a:p>
            <a:endParaRPr lang="tr-TR" dirty="0" smtClean="0"/>
          </a:p>
          <a:p>
            <a:pPr algn="just"/>
            <a:r>
              <a:rPr lang="tr-TR" sz="2400" b="1" dirty="0" smtClean="0"/>
              <a:t>Bu </a:t>
            </a:r>
            <a:r>
              <a:rPr lang="tr-TR" sz="2400" b="1" dirty="0"/>
              <a:t>çalışma</a:t>
            </a:r>
            <a:r>
              <a:rPr lang="tr-TR" sz="2400" b="1" dirty="0" smtClean="0"/>
              <a:t>;</a:t>
            </a:r>
          </a:p>
          <a:p>
            <a:pPr algn="just">
              <a:buFont typeface="Wingdings" panose="05000000000000000000" pitchFamily="2" charset="2"/>
              <a:buChar char="Ø"/>
            </a:pPr>
            <a:r>
              <a:rPr lang="tr-TR" sz="2400" dirty="0" smtClean="0"/>
              <a:t> Yabancı </a:t>
            </a:r>
            <a:r>
              <a:rPr lang="tr-TR" sz="2400" dirty="0"/>
              <a:t>tüketiciler gözünden Türkiye'nin ulusal kalıp yargılarını </a:t>
            </a:r>
            <a:r>
              <a:rPr lang="tr-TR" sz="2400" dirty="0" smtClean="0"/>
              <a:t>ve bu </a:t>
            </a:r>
            <a:r>
              <a:rPr lang="tr-TR" sz="2400" dirty="0"/>
              <a:t>yargılar doğrultusunda Türk ürünlerinin </a:t>
            </a:r>
            <a:r>
              <a:rPr lang="tr-TR" sz="2400" dirty="0" smtClean="0"/>
              <a:t>hazcı veya </a:t>
            </a:r>
            <a:r>
              <a:rPr lang="tr-TR" sz="2400" dirty="0"/>
              <a:t>faydacı algılanma derecesini araştırmayı amaçlamaktadır</a:t>
            </a:r>
            <a:r>
              <a:rPr lang="tr-TR" sz="2400" dirty="0" smtClean="0"/>
              <a:t>.</a:t>
            </a:r>
          </a:p>
          <a:p>
            <a:pPr algn="just"/>
            <a:endParaRPr lang="tr-TR" dirty="0"/>
          </a:p>
          <a:p>
            <a:endParaRPr lang="tr-TR" dirty="0" smtClean="0"/>
          </a:p>
          <a:p>
            <a:endParaRPr lang="tr-TR" dirty="0"/>
          </a:p>
          <a:p>
            <a:endParaRPr lang="tr-TR" dirty="0"/>
          </a:p>
        </p:txBody>
      </p:sp>
    </p:spTree>
    <p:extLst>
      <p:ext uri="{BB962C8B-B14F-4D97-AF65-F5344CB8AC3E}">
        <p14:creationId xmlns:p14="http://schemas.microsoft.com/office/powerpoint/2010/main" val="1436789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634333"/>
            <a:ext cx="10058400" cy="936890"/>
          </a:xfrm>
        </p:spPr>
        <p:txBody>
          <a:bodyPr/>
          <a:lstStyle/>
          <a:p>
            <a:r>
              <a:rPr lang="tr-TR" b="1" dirty="0" smtClean="0"/>
              <a:t>TEORİK ÇERÇEVE</a:t>
            </a:r>
            <a:endParaRPr lang="tr-TR" b="1" dirty="0"/>
          </a:p>
        </p:txBody>
      </p:sp>
      <p:sp>
        <p:nvSpPr>
          <p:cNvPr id="3" name="İçerik Yer Tutucusu 2"/>
          <p:cNvSpPr>
            <a:spLocks noGrp="1"/>
          </p:cNvSpPr>
          <p:nvPr>
            <p:ph idx="1"/>
          </p:nvPr>
        </p:nvSpPr>
        <p:spPr>
          <a:xfrm>
            <a:off x="1097280" y="1751527"/>
            <a:ext cx="10058400" cy="4117567"/>
          </a:xfrm>
        </p:spPr>
        <p:txBody>
          <a:bodyPr>
            <a:normAutofit lnSpcReduction="10000"/>
          </a:bodyPr>
          <a:lstStyle/>
          <a:p>
            <a:pPr algn="ctr"/>
            <a:endParaRPr lang="tr-TR" b="1" dirty="0" smtClean="0"/>
          </a:p>
          <a:p>
            <a:pPr algn="ctr"/>
            <a:r>
              <a:rPr lang="tr-TR" b="1" dirty="0" smtClean="0"/>
              <a:t>MENŞE ÜLKE KAVRAMI VE KALIP YARGI İLİŞKİSİ</a:t>
            </a:r>
          </a:p>
          <a:p>
            <a:pPr algn="just">
              <a:buFont typeface="Arial" panose="020B0604020202020204" pitchFamily="34" charset="0"/>
              <a:buChar char="•"/>
            </a:pPr>
            <a:r>
              <a:rPr lang="tr-TR" dirty="0" smtClean="0"/>
              <a:t> Bir </a:t>
            </a:r>
            <a:r>
              <a:rPr lang="tr-TR" dirty="0"/>
              <a:t>ürün değerlendirirken bir ülkenin ismi, o ülke ile ilgili bilgi veren bir ipucudur ve ürün tercihinde önemli bir </a:t>
            </a:r>
            <a:r>
              <a:rPr lang="tr-TR" dirty="0" smtClean="0"/>
              <a:t>etkendir.</a:t>
            </a:r>
          </a:p>
          <a:p>
            <a:pPr algn="just"/>
            <a:endParaRPr lang="tr-TR" dirty="0"/>
          </a:p>
          <a:p>
            <a:pPr algn="just">
              <a:buFont typeface="Arial" panose="020B0604020202020204" pitchFamily="34" charset="0"/>
              <a:buChar char="•"/>
            </a:pPr>
            <a:r>
              <a:rPr lang="tr-TR" dirty="0" smtClean="0"/>
              <a:t> Menşe </a:t>
            </a:r>
            <a:r>
              <a:rPr lang="tr-TR" dirty="0"/>
              <a:t>ülke etkisinin arkasında yatan sebepler, aslında tüketicilerin ülkeleri ve o ülkelerdeki insanları bazı özelliklerle ilişkilendirmesi ve sahip olunan ülke çağrışımlarını o ülkelerden gelen ürünlere de atfetmesidir (</a:t>
            </a:r>
            <a:r>
              <a:rPr lang="tr-TR" dirty="0" err="1"/>
              <a:t>Chattalas</a:t>
            </a:r>
            <a:r>
              <a:rPr lang="tr-TR" dirty="0"/>
              <a:t>, 2015).</a:t>
            </a:r>
          </a:p>
          <a:p>
            <a:pPr algn="just"/>
            <a:endParaRPr lang="tr-TR" dirty="0" smtClean="0"/>
          </a:p>
          <a:p>
            <a:pPr algn="just">
              <a:buFont typeface="Arial" panose="020B0604020202020204" pitchFamily="34" charset="0"/>
              <a:buChar char="•"/>
            </a:pPr>
            <a:r>
              <a:rPr lang="tr-TR" dirty="0" smtClean="0"/>
              <a:t> Sosyal </a:t>
            </a:r>
            <a:r>
              <a:rPr lang="tr-TR" dirty="0"/>
              <a:t>psikolojide </a:t>
            </a:r>
            <a:r>
              <a:rPr lang="tr-TR" b="1" dirty="0"/>
              <a:t>kalıp yargı teorisi</a:t>
            </a:r>
            <a:r>
              <a:rPr lang="tr-TR" dirty="0"/>
              <a:t>, menşe ülke etkilerinin çalışılmasında sağlam bir kavramsal çerçeve sağlamaktadır (</a:t>
            </a:r>
            <a:r>
              <a:rPr lang="tr-TR" dirty="0" err="1"/>
              <a:t>Herz</a:t>
            </a:r>
            <a:r>
              <a:rPr lang="tr-TR" dirty="0"/>
              <a:t> ve </a:t>
            </a:r>
            <a:r>
              <a:rPr lang="tr-TR" dirty="0" err="1"/>
              <a:t>Diamantopoulos</a:t>
            </a:r>
            <a:r>
              <a:rPr lang="tr-TR" dirty="0"/>
              <a:t>, 2013). </a:t>
            </a:r>
          </a:p>
        </p:txBody>
      </p:sp>
    </p:spTree>
    <p:extLst>
      <p:ext uri="{BB962C8B-B14F-4D97-AF65-F5344CB8AC3E}">
        <p14:creationId xmlns:p14="http://schemas.microsoft.com/office/powerpoint/2010/main" val="42086895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algn="ctr"/>
            <a:endParaRPr lang="tr-TR" b="1" dirty="0" smtClean="0"/>
          </a:p>
          <a:p>
            <a:pPr algn="ctr"/>
            <a:r>
              <a:rPr lang="tr-TR" b="1" dirty="0" smtClean="0"/>
              <a:t>KALIP </a:t>
            </a:r>
            <a:r>
              <a:rPr lang="tr-TR" b="1" dirty="0"/>
              <a:t>YARGI </a:t>
            </a:r>
            <a:r>
              <a:rPr lang="tr-TR" b="1" dirty="0" smtClean="0"/>
              <a:t>(STEREOTYPE)</a:t>
            </a:r>
          </a:p>
          <a:p>
            <a:pPr algn="ctr"/>
            <a:endParaRPr lang="tr-TR" b="1" dirty="0"/>
          </a:p>
          <a:p>
            <a:pPr algn="just">
              <a:buFont typeface="Arial" panose="020B0604020202020204" pitchFamily="34" charset="0"/>
              <a:buChar char="•"/>
            </a:pPr>
            <a:r>
              <a:rPr lang="tr-TR" b="1" dirty="0" smtClean="0"/>
              <a:t> Kalıp yargı (</a:t>
            </a:r>
            <a:r>
              <a:rPr lang="tr-TR" b="1" dirty="0" err="1" smtClean="0"/>
              <a:t>stereotype</a:t>
            </a:r>
            <a:r>
              <a:rPr lang="tr-TR" b="1" dirty="0" smtClean="0"/>
              <a:t>)</a:t>
            </a:r>
            <a:r>
              <a:rPr lang="tr-TR" dirty="0" smtClean="0"/>
              <a:t>, </a:t>
            </a:r>
            <a:r>
              <a:rPr lang="tr-TR" dirty="0"/>
              <a:t>sosyal bir kategorinin üyelerinin sahip olduğu özellikler hakkında paylaşılan ortak fikirlerdir; bu kalıp yargısal özellikler o sosyal birimin her bir üyesinde var olarak algılanmaktadır (</a:t>
            </a:r>
            <a:r>
              <a:rPr lang="tr-TR" dirty="0" err="1"/>
              <a:t>Greenwald</a:t>
            </a:r>
            <a:r>
              <a:rPr lang="tr-TR" dirty="0"/>
              <a:t> ve </a:t>
            </a:r>
            <a:r>
              <a:rPr lang="tr-TR" dirty="0" err="1"/>
              <a:t>Banaji</a:t>
            </a:r>
            <a:r>
              <a:rPr lang="tr-TR" dirty="0"/>
              <a:t>, 1995</a:t>
            </a:r>
            <a:r>
              <a:rPr lang="tr-TR" dirty="0" smtClean="0"/>
              <a:t>). </a:t>
            </a:r>
          </a:p>
          <a:p>
            <a:pPr algn="just"/>
            <a:endParaRPr lang="tr-TR" dirty="0" smtClean="0"/>
          </a:p>
          <a:p>
            <a:pPr algn="just">
              <a:buFont typeface="Arial" panose="020B0604020202020204" pitchFamily="34" charset="0"/>
              <a:buChar char="•"/>
            </a:pPr>
            <a:r>
              <a:rPr lang="tr-TR" dirty="0" smtClean="0"/>
              <a:t> Ulusal </a:t>
            </a:r>
            <a:r>
              <a:rPr lang="tr-TR" dirty="0"/>
              <a:t>kalıp yargılar hem o ülkeden olan insanlara,  hem de o ülke hakkında çağrışıma sahip her uyarıcıya karşı </a:t>
            </a:r>
            <a:r>
              <a:rPr lang="tr-TR" dirty="0" smtClean="0"/>
              <a:t>atfedilmektedir. </a:t>
            </a:r>
          </a:p>
          <a:p>
            <a:pPr algn="just"/>
            <a:endParaRPr lang="tr-TR" dirty="0" smtClean="0"/>
          </a:p>
          <a:p>
            <a:pPr algn="just">
              <a:buFont typeface="Arial" panose="020B0604020202020204" pitchFamily="34" charset="0"/>
              <a:buChar char="•"/>
            </a:pPr>
            <a:r>
              <a:rPr lang="tr-TR" dirty="0" smtClean="0"/>
              <a:t> Bir </a:t>
            </a:r>
            <a:r>
              <a:rPr lang="tr-TR" dirty="0"/>
              <a:t>markanın menşe ülkesi olarak bildiğimiz bir ülkeye karşı sahip olunan kalıp yargısal inanışlar, o marka ve ürün için izlenimlerimizi ve ürünün sahip olduğu özellikleri değerlendirmelerimizi etkilemektedir (</a:t>
            </a:r>
            <a:r>
              <a:rPr lang="tr-TR" dirty="0" err="1"/>
              <a:t>Halkias</a:t>
            </a:r>
            <a:r>
              <a:rPr lang="tr-TR" dirty="0"/>
              <a:t> ve </a:t>
            </a:r>
            <a:r>
              <a:rPr lang="tr-TR" dirty="0" err="1"/>
              <a:t>diğ</a:t>
            </a:r>
            <a:r>
              <a:rPr lang="tr-TR" dirty="0"/>
              <a:t>., 2016). </a:t>
            </a:r>
          </a:p>
          <a:p>
            <a:endParaRPr lang="tr-TR" dirty="0"/>
          </a:p>
        </p:txBody>
      </p:sp>
      <p:sp>
        <p:nvSpPr>
          <p:cNvPr id="8" name="Unvan 1"/>
          <p:cNvSpPr>
            <a:spLocks noGrp="1"/>
          </p:cNvSpPr>
          <p:nvPr>
            <p:ph type="title"/>
          </p:nvPr>
        </p:nvSpPr>
        <p:spPr/>
        <p:txBody>
          <a:bodyPr/>
          <a:lstStyle/>
          <a:p>
            <a:r>
              <a:rPr lang="tr-TR" b="1" dirty="0" smtClean="0"/>
              <a:t>TEORİK ÇERÇEVE</a:t>
            </a:r>
            <a:endParaRPr lang="tr-TR" b="1" dirty="0"/>
          </a:p>
        </p:txBody>
      </p:sp>
    </p:spTree>
    <p:extLst>
      <p:ext uri="{BB962C8B-B14F-4D97-AF65-F5344CB8AC3E}">
        <p14:creationId xmlns:p14="http://schemas.microsoft.com/office/powerpoint/2010/main" val="80710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ctr"/>
            <a:r>
              <a:rPr lang="tr-TR" sz="2400" b="1" dirty="0" smtClean="0"/>
              <a:t>KALIP YARGI İÇERİK MODELİ (STEREOTYPE CONTENT MODEL)</a:t>
            </a:r>
            <a:r>
              <a:rPr lang="tr-TR" b="1" dirty="0" smtClean="0"/>
              <a:t> </a:t>
            </a:r>
            <a:r>
              <a:rPr lang="tr-TR" sz="1600" b="1" dirty="0" smtClean="0"/>
              <a:t>(Fiske ve </a:t>
            </a:r>
            <a:r>
              <a:rPr lang="tr-TR" sz="1600" b="1" dirty="0" err="1" smtClean="0"/>
              <a:t>diğ</a:t>
            </a:r>
            <a:r>
              <a:rPr lang="tr-TR" sz="1600" b="1" dirty="0" smtClean="0"/>
              <a:t>., 2002) </a:t>
            </a:r>
          </a:p>
          <a:p>
            <a:pPr algn="ctr"/>
            <a:endParaRPr lang="tr-TR" sz="1600" b="1" dirty="0" smtClean="0"/>
          </a:p>
          <a:p>
            <a:pPr algn="just">
              <a:buFont typeface="Arial" panose="020B0604020202020204" pitchFamily="34" charset="0"/>
              <a:buChar char="•"/>
            </a:pPr>
            <a:r>
              <a:rPr lang="tr-TR" dirty="0" smtClean="0"/>
              <a:t> Bireysel </a:t>
            </a:r>
            <a:r>
              <a:rPr lang="tr-TR" dirty="0"/>
              <a:t>yargılamalar için kullanılan “Kalıp Yargı İçerik Modeli” (Fiske ve </a:t>
            </a:r>
            <a:r>
              <a:rPr lang="tr-TR" dirty="0" err="1"/>
              <a:t>diğ</a:t>
            </a:r>
            <a:r>
              <a:rPr lang="tr-TR" dirty="0"/>
              <a:t>., 2002) aynı zamanda ulusal kalıp yargılar için de kullanılmaktadır (</a:t>
            </a:r>
            <a:r>
              <a:rPr lang="tr-TR" dirty="0" err="1"/>
              <a:t>Chattalas</a:t>
            </a:r>
            <a:r>
              <a:rPr lang="tr-TR" dirty="0"/>
              <a:t> ve Takada, 2013). </a:t>
            </a:r>
            <a:r>
              <a:rPr lang="tr-TR" dirty="0" smtClean="0"/>
              <a:t> </a:t>
            </a:r>
          </a:p>
          <a:p>
            <a:pPr algn="just"/>
            <a:endParaRPr lang="tr-TR" dirty="0" smtClean="0"/>
          </a:p>
          <a:p>
            <a:pPr algn="just">
              <a:buFont typeface="Arial" panose="020B0604020202020204" pitchFamily="34" charset="0"/>
              <a:buChar char="•"/>
            </a:pPr>
            <a:r>
              <a:rPr lang="tr-TR" dirty="0" smtClean="0"/>
              <a:t> Kalıp </a:t>
            </a:r>
            <a:r>
              <a:rPr lang="tr-TR" dirty="0"/>
              <a:t>yargılar "sıcaklık" ve "yeterlik" algısı diye adlandırılan iki temel boyuta sahiptir</a:t>
            </a:r>
            <a:r>
              <a:rPr lang="tr-TR" dirty="0" smtClean="0"/>
              <a:t>.</a:t>
            </a:r>
          </a:p>
          <a:p>
            <a:pPr algn="just">
              <a:buFont typeface="Arial" panose="020B0604020202020204" pitchFamily="34" charset="0"/>
              <a:buChar char="•"/>
            </a:pPr>
            <a:r>
              <a:rPr lang="tr-TR" dirty="0" smtClean="0"/>
              <a:t> </a:t>
            </a:r>
            <a:r>
              <a:rPr lang="tr-TR" dirty="0"/>
              <a:t>Ülkeler ve insanlarının da kalıp yargılar doğrultusunda değerlendirilmesinde bu algılanan sıcaklık ve algılanan yeterlik boyutları kullanılmaktadır (</a:t>
            </a:r>
            <a:r>
              <a:rPr lang="tr-TR" dirty="0" err="1"/>
              <a:t>Chen</a:t>
            </a:r>
            <a:r>
              <a:rPr lang="tr-TR" dirty="0"/>
              <a:t> ve </a:t>
            </a:r>
            <a:r>
              <a:rPr lang="tr-TR" dirty="0" err="1"/>
              <a:t>diğ</a:t>
            </a:r>
            <a:r>
              <a:rPr lang="tr-TR" dirty="0"/>
              <a:t>., 2014</a:t>
            </a:r>
            <a:r>
              <a:rPr lang="tr-TR" dirty="0" smtClean="0"/>
              <a:t>).</a:t>
            </a:r>
          </a:p>
          <a:p>
            <a:pPr algn="just"/>
            <a:endParaRPr lang="tr-TR" sz="1600" dirty="0" smtClean="0"/>
          </a:p>
          <a:p>
            <a:pPr algn="just"/>
            <a:endParaRPr lang="tr-TR" sz="1600" b="1" dirty="0"/>
          </a:p>
          <a:p>
            <a:pPr algn="just"/>
            <a:endParaRPr lang="tr-TR" sz="1600" b="1" dirty="0"/>
          </a:p>
        </p:txBody>
      </p:sp>
      <p:sp>
        <p:nvSpPr>
          <p:cNvPr id="5" name="Unvan 4"/>
          <p:cNvSpPr>
            <a:spLocks noGrp="1"/>
          </p:cNvSpPr>
          <p:nvPr>
            <p:ph type="title"/>
          </p:nvPr>
        </p:nvSpPr>
        <p:spPr/>
        <p:txBody>
          <a:bodyPr>
            <a:normAutofit fontScale="90000"/>
          </a:bodyPr>
          <a:lstStyle/>
          <a:p>
            <a:r>
              <a:rPr lang="tr-TR" dirty="0" smtClean="0"/>
              <a:t/>
            </a:r>
            <a:br>
              <a:rPr lang="tr-TR" dirty="0" smtClean="0"/>
            </a:br>
            <a:r>
              <a:rPr lang="tr-TR" dirty="0"/>
              <a:t/>
            </a:r>
            <a:br>
              <a:rPr lang="tr-TR" dirty="0"/>
            </a:br>
            <a:endParaRPr lang="tr-TR" dirty="0"/>
          </a:p>
        </p:txBody>
      </p:sp>
      <p:sp>
        <p:nvSpPr>
          <p:cNvPr id="6" name="Unvan 1"/>
          <p:cNvSpPr txBox="1">
            <a:spLocks/>
          </p:cNvSpPr>
          <p:nvPr/>
        </p:nvSpPr>
        <p:spPr>
          <a:xfrm>
            <a:off x="1097280" y="543536"/>
            <a:ext cx="10058400" cy="936890"/>
          </a:xfrm>
          <a:prstGeom prst="rect">
            <a:avLst/>
          </a:prstGeom>
        </p:spPr>
        <p:txBody>
          <a:bodyPr vert="horz" lIns="91440" tIns="45720" rIns="91440" bIns="45720" rtlCol="0" anchor="b">
            <a:normAutofit/>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tr-TR" b="1" dirty="0" smtClean="0"/>
              <a:t>TEORİK ÇERÇEVE</a:t>
            </a:r>
            <a:endParaRPr lang="tr-TR" b="1" dirty="0"/>
          </a:p>
        </p:txBody>
      </p:sp>
    </p:spTree>
    <p:extLst>
      <p:ext uri="{BB962C8B-B14F-4D97-AF65-F5344CB8AC3E}">
        <p14:creationId xmlns:p14="http://schemas.microsoft.com/office/powerpoint/2010/main" val="3346962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479786"/>
            <a:ext cx="10058400" cy="975527"/>
          </a:xfrm>
        </p:spPr>
        <p:txBody>
          <a:bodyPr/>
          <a:lstStyle/>
          <a:p>
            <a:r>
              <a:rPr lang="tr-TR" b="1" dirty="0" smtClean="0"/>
              <a:t>LİTERATÜRDEKİ ÇALIŞMALAR</a:t>
            </a:r>
            <a:endParaRPr lang="tr-TR" b="1" dirty="0"/>
          </a:p>
        </p:txBody>
      </p:sp>
      <p:sp>
        <p:nvSpPr>
          <p:cNvPr id="3" name="İçerik Yer Tutucusu 2"/>
          <p:cNvSpPr>
            <a:spLocks noGrp="1"/>
          </p:cNvSpPr>
          <p:nvPr>
            <p:ph idx="1"/>
          </p:nvPr>
        </p:nvSpPr>
        <p:spPr>
          <a:xfrm>
            <a:off x="1097280" y="1845734"/>
            <a:ext cx="10058400" cy="4490672"/>
          </a:xfrm>
        </p:spPr>
        <p:txBody>
          <a:bodyPr>
            <a:normAutofit fontScale="92500" lnSpcReduction="10000"/>
          </a:bodyPr>
          <a:lstStyle/>
          <a:p>
            <a:pPr algn="just">
              <a:buFont typeface="Arial" panose="020B0604020202020204" pitchFamily="34" charset="0"/>
              <a:buChar char="•"/>
            </a:pPr>
            <a:r>
              <a:rPr lang="tr-TR" sz="2100" dirty="0" smtClean="0"/>
              <a:t> </a:t>
            </a:r>
            <a:r>
              <a:rPr lang="tr-TR" sz="2100" dirty="0" err="1" smtClean="0"/>
              <a:t>Cuddy</a:t>
            </a:r>
            <a:r>
              <a:rPr lang="tr-TR" sz="2100" dirty="0" smtClean="0"/>
              <a:t> </a:t>
            </a:r>
            <a:r>
              <a:rPr lang="tr-TR" sz="2100" dirty="0"/>
              <a:t>ve </a:t>
            </a:r>
            <a:r>
              <a:rPr lang="tr-TR" sz="2100" dirty="0" err="1"/>
              <a:t>diğ</a:t>
            </a:r>
            <a:r>
              <a:rPr lang="tr-TR" sz="2100" dirty="0"/>
              <a:t>. (2004) çalışmalarında İtalya'nın yüksek sıcaklık-düşük yeterlik algısına, Almanya'nın yüksek yeterlik-düşük sıcaklık algısına sahip olduğunu vurgulamıştır. </a:t>
            </a:r>
            <a:endParaRPr lang="tr-TR" sz="2100" dirty="0" smtClean="0"/>
          </a:p>
          <a:p>
            <a:pPr algn="just">
              <a:buFont typeface="Arial" panose="020B0604020202020204" pitchFamily="34" charset="0"/>
              <a:buChar char="•"/>
            </a:pPr>
            <a:r>
              <a:rPr lang="tr-TR" sz="2100" dirty="0" smtClean="0"/>
              <a:t> Ulusal </a:t>
            </a:r>
            <a:r>
              <a:rPr lang="tr-TR" sz="2100" dirty="0"/>
              <a:t>kalıp yargılara sahip olduğu düşünülen ülkelerin ürünlerine karşı da aynı doğrultuda yargılamalar yapıldığı ve ürünlerin benzer özelliklere sahip olması beklentisinin doğduğu vurgulanmıştır. </a:t>
            </a:r>
            <a:endParaRPr lang="tr-TR" sz="2100" dirty="0" smtClean="0"/>
          </a:p>
          <a:p>
            <a:pPr algn="just">
              <a:buFont typeface="Arial" panose="020B0604020202020204" pitchFamily="34" charset="0"/>
              <a:buChar char="•"/>
            </a:pPr>
            <a:r>
              <a:rPr lang="tr-TR" sz="2100" dirty="0" smtClean="0"/>
              <a:t> </a:t>
            </a:r>
            <a:r>
              <a:rPr lang="tr-TR" sz="2100" dirty="0" err="1" smtClean="0"/>
              <a:t>Chattalas</a:t>
            </a:r>
            <a:r>
              <a:rPr lang="tr-TR" sz="2100" dirty="0" smtClean="0"/>
              <a:t> </a:t>
            </a:r>
            <a:r>
              <a:rPr lang="tr-TR" sz="2100" dirty="0"/>
              <a:t>ve Takada (2013) ürünlerin menşe ülkelerinin sahip olduğu kalıp yargılar doğrultusunda bir beklenti oluştuğunu ve hazcı veya faydacı ürün algılarının bu beklenti doğrultusunda şekillendiğini göstermiştir. </a:t>
            </a:r>
            <a:endParaRPr lang="tr-TR" sz="2100" dirty="0" smtClean="0"/>
          </a:p>
          <a:p>
            <a:pPr algn="just">
              <a:buFont typeface="Arial" panose="020B0604020202020204" pitchFamily="34" charset="0"/>
              <a:buChar char="•"/>
            </a:pPr>
            <a:r>
              <a:rPr lang="tr-TR" sz="2100" dirty="0" smtClean="0"/>
              <a:t> Bir </a:t>
            </a:r>
            <a:r>
              <a:rPr lang="tr-TR" sz="2100" dirty="0"/>
              <a:t>ülke sıcaklık boyutunda daha yüksek bir seviyede algılanıyorsa, o ülke ürünlerinin daha hazcı ve zevk veren ürünler olması beklenirken</a:t>
            </a:r>
            <a:r>
              <a:rPr lang="tr-TR" sz="2100" dirty="0" smtClean="0"/>
              <a:t>, yeterlik </a:t>
            </a:r>
            <a:r>
              <a:rPr lang="tr-TR" sz="2100" dirty="0"/>
              <a:t>boyutunda daha yüksek algılanıyorsa o ülke ürünlerinin de daha faydacı ve işlevsel ürünler olması beklenmektedir. </a:t>
            </a:r>
            <a:endParaRPr lang="tr-TR" sz="2100" dirty="0" smtClean="0"/>
          </a:p>
          <a:p>
            <a:pPr algn="just">
              <a:buFont typeface="Arial" panose="020B0604020202020204" pitchFamily="34" charset="0"/>
              <a:buChar char="•"/>
            </a:pPr>
            <a:r>
              <a:rPr lang="tr-TR" sz="2100" dirty="0" smtClean="0"/>
              <a:t> Kalıp </a:t>
            </a:r>
            <a:r>
              <a:rPr lang="tr-TR" sz="2100" dirty="0"/>
              <a:t>yargı modeli dışında literatürde ülkelerin algılanan faydacı veya hazcı imajları da ölçülmüştür. Örneğin </a:t>
            </a:r>
            <a:r>
              <a:rPr lang="tr-TR" sz="2100" dirty="0" err="1"/>
              <a:t>Leclerc</a:t>
            </a:r>
            <a:r>
              <a:rPr lang="tr-TR" sz="2100" dirty="0"/>
              <a:t> ve </a:t>
            </a:r>
            <a:r>
              <a:rPr lang="tr-TR" sz="2100" dirty="0" err="1"/>
              <a:t>diğ</a:t>
            </a:r>
            <a:r>
              <a:rPr lang="tr-TR" sz="2100" dirty="0"/>
              <a:t>., (1994) Fransa'nın daha duygusal bir çağrışıma sahip olup hazcı algılandığını, Almanya'nın ise daha işlevsel çağrışıma sahip olup faydacı algılandığını vurgulamıştır</a:t>
            </a:r>
          </a:p>
          <a:p>
            <a:pPr algn="just"/>
            <a:r>
              <a:rPr lang="tr-TR" sz="2100" dirty="0"/>
              <a:t> </a:t>
            </a:r>
          </a:p>
          <a:p>
            <a:endParaRPr lang="tr-TR" dirty="0"/>
          </a:p>
        </p:txBody>
      </p:sp>
    </p:spTree>
    <p:extLst>
      <p:ext uri="{BB962C8B-B14F-4D97-AF65-F5344CB8AC3E}">
        <p14:creationId xmlns:p14="http://schemas.microsoft.com/office/powerpoint/2010/main" val="3691636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ARAŞTIRMA</a:t>
            </a:r>
            <a:endParaRPr lang="tr-TR" b="1" dirty="0"/>
          </a:p>
        </p:txBody>
      </p:sp>
      <p:sp>
        <p:nvSpPr>
          <p:cNvPr id="3" name="İçerik Yer Tutucusu 2"/>
          <p:cNvSpPr>
            <a:spLocks noGrp="1"/>
          </p:cNvSpPr>
          <p:nvPr>
            <p:ph idx="1"/>
          </p:nvPr>
        </p:nvSpPr>
        <p:spPr>
          <a:xfrm>
            <a:off x="1097280" y="2180585"/>
            <a:ext cx="10058400" cy="4023360"/>
          </a:xfrm>
        </p:spPr>
        <p:txBody>
          <a:bodyPr/>
          <a:lstStyle/>
          <a:p>
            <a:pPr algn="just">
              <a:buFont typeface="Arial" panose="020B0604020202020204" pitchFamily="34" charset="0"/>
              <a:buChar char="•"/>
            </a:pPr>
            <a:r>
              <a:rPr lang="tr-TR" dirty="0" smtClean="0"/>
              <a:t> Ulusal </a:t>
            </a:r>
            <a:r>
              <a:rPr lang="tr-TR" dirty="0"/>
              <a:t>ve uluslararası pazarlama literatürüne bakıldığında, Türkiye'nin ulusal kalıp yargılara göre nasıl değerlendirildiği ve buna göre Türk markalı ürünlerin bu doğrultuda hazcı veya faydacı algılanmasına yönelik bir çalışma </a:t>
            </a:r>
            <a:r>
              <a:rPr lang="tr-TR" dirty="0" smtClean="0"/>
              <a:t>yapılmamıştır.</a:t>
            </a:r>
          </a:p>
          <a:p>
            <a:endParaRPr lang="tr-TR" dirty="0"/>
          </a:p>
          <a:p>
            <a:pPr algn="just">
              <a:buFont typeface="Arial" panose="020B0604020202020204" pitchFamily="34" charset="0"/>
              <a:buChar char="•"/>
            </a:pPr>
            <a:r>
              <a:rPr lang="tr-TR" dirty="0" smtClean="0"/>
              <a:t> Bu </a:t>
            </a:r>
            <a:r>
              <a:rPr lang="tr-TR" dirty="0"/>
              <a:t>çalışma, sıcaklık ve yeterlik boyutlarına göre Türkiye'nin sahip olduğu ulusal kalıp yargıları ve ona göre oluşan ürün beklentilerini araştırarak pazarlama literatürüne katkı sağlamayı hedeflemektedir</a:t>
            </a:r>
          </a:p>
        </p:txBody>
      </p:sp>
    </p:spTree>
    <p:extLst>
      <p:ext uri="{BB962C8B-B14F-4D97-AF65-F5344CB8AC3E}">
        <p14:creationId xmlns:p14="http://schemas.microsoft.com/office/powerpoint/2010/main" val="2985235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961643"/>
            <a:ext cx="10058400" cy="4023360"/>
          </a:xfrm>
        </p:spPr>
        <p:txBody>
          <a:bodyPr>
            <a:normAutofit lnSpcReduction="10000"/>
          </a:bodyPr>
          <a:lstStyle/>
          <a:p>
            <a:pPr algn="just"/>
            <a:r>
              <a:rPr lang="tr-TR" dirty="0" smtClean="0"/>
              <a:t>* Çalışma kapsamında araştırmaya dahil edilen ürün kategorisi: </a:t>
            </a:r>
            <a:r>
              <a:rPr lang="tr-TR" b="1" dirty="0" smtClean="0"/>
              <a:t>T-</a:t>
            </a:r>
            <a:r>
              <a:rPr lang="tr-TR" b="1" dirty="0" err="1" smtClean="0"/>
              <a:t>Shirt</a:t>
            </a:r>
            <a:endParaRPr lang="tr-TR" b="1" dirty="0" smtClean="0"/>
          </a:p>
          <a:p>
            <a:pPr algn="just"/>
            <a:r>
              <a:rPr lang="tr-TR" b="1" dirty="0" smtClean="0"/>
              <a:t>* </a:t>
            </a:r>
            <a:r>
              <a:rPr lang="tr-TR" dirty="0"/>
              <a:t>Üretim yerinin etkisini gölgelememesi için </a:t>
            </a:r>
            <a:r>
              <a:rPr lang="tr-TR" dirty="0" err="1"/>
              <a:t>hibrit</a:t>
            </a:r>
            <a:r>
              <a:rPr lang="tr-TR" dirty="0"/>
              <a:t> bir ürün olan t-</a:t>
            </a:r>
            <a:r>
              <a:rPr lang="tr-TR" dirty="0" err="1"/>
              <a:t>shirt</a:t>
            </a:r>
            <a:r>
              <a:rPr lang="tr-TR" dirty="0"/>
              <a:t> tercih edilmiştir. </a:t>
            </a:r>
            <a:endParaRPr lang="tr-TR" dirty="0" smtClean="0"/>
          </a:p>
          <a:p>
            <a:pPr algn="just"/>
            <a:r>
              <a:rPr lang="tr-TR" dirty="0" smtClean="0"/>
              <a:t>* </a:t>
            </a:r>
            <a:r>
              <a:rPr lang="tr-TR" dirty="0" err="1" smtClean="0"/>
              <a:t>Hibrit</a:t>
            </a:r>
            <a:r>
              <a:rPr lang="tr-TR" dirty="0" smtClean="0"/>
              <a:t> </a:t>
            </a:r>
            <a:r>
              <a:rPr lang="tr-TR" dirty="0"/>
              <a:t>ürünler hem hazcı hem faydacı olan ürünler olarak tanımlanabilir (t-</a:t>
            </a:r>
            <a:r>
              <a:rPr lang="tr-TR" dirty="0" err="1"/>
              <a:t>shirt</a:t>
            </a:r>
            <a:r>
              <a:rPr lang="tr-TR" dirty="0"/>
              <a:t>; giyinme ihtiyacını karşıladığı için fayda sağladığı gibi, sahip olduğu farklı tasarım ve özellikleri ile haz veren bir boyuta da sahiptir</a:t>
            </a:r>
            <a:r>
              <a:rPr lang="tr-TR" dirty="0" smtClean="0"/>
              <a:t>)</a:t>
            </a:r>
          </a:p>
          <a:p>
            <a:pPr algn="just"/>
            <a:endParaRPr lang="tr-TR" b="1" i="1" dirty="0" smtClean="0"/>
          </a:p>
          <a:p>
            <a:r>
              <a:rPr lang="tr-TR" dirty="0" smtClean="0"/>
              <a:t>* Online Anket yöntemi </a:t>
            </a:r>
          </a:p>
          <a:p>
            <a:r>
              <a:rPr lang="tr-TR" dirty="0"/>
              <a:t>* Yabancı </a:t>
            </a:r>
            <a:r>
              <a:rPr lang="tr-TR" dirty="0" smtClean="0"/>
              <a:t>tüketiciler (Amerikalı)- </a:t>
            </a:r>
            <a:r>
              <a:rPr lang="tr-TR" dirty="0"/>
              <a:t>İngilizce ölçekler</a:t>
            </a:r>
          </a:p>
          <a:p>
            <a:pPr fontAlgn="base"/>
            <a:r>
              <a:rPr lang="tr-TR" dirty="0" smtClean="0"/>
              <a:t>* </a:t>
            </a:r>
            <a:r>
              <a:rPr lang="tr-TR" dirty="0"/>
              <a:t>Amazon'un </a:t>
            </a:r>
            <a:r>
              <a:rPr lang="tr-TR" dirty="0" smtClean="0"/>
              <a:t>M- </a:t>
            </a:r>
            <a:r>
              <a:rPr lang="tr-TR" dirty="0" err="1" smtClean="0"/>
              <a:t>Turk</a:t>
            </a:r>
            <a:r>
              <a:rPr lang="tr-TR" dirty="0" smtClean="0"/>
              <a:t> </a:t>
            </a:r>
            <a:r>
              <a:rPr lang="tr-TR" dirty="0"/>
              <a:t>bilgi toplama </a:t>
            </a:r>
            <a:r>
              <a:rPr lang="tr-TR" dirty="0" smtClean="0"/>
              <a:t>platformu </a:t>
            </a:r>
          </a:p>
          <a:p>
            <a:pPr fontAlgn="base"/>
            <a:r>
              <a:rPr lang="tr-TR" dirty="0" smtClean="0"/>
              <a:t>* 143 katılımcı</a:t>
            </a:r>
            <a:endParaRPr lang="tr-TR" dirty="0"/>
          </a:p>
        </p:txBody>
      </p:sp>
      <p:sp>
        <p:nvSpPr>
          <p:cNvPr id="4" name="Unvan 1"/>
          <p:cNvSpPr>
            <a:spLocks noGrp="1"/>
          </p:cNvSpPr>
          <p:nvPr>
            <p:ph type="title"/>
          </p:nvPr>
        </p:nvSpPr>
        <p:spPr/>
        <p:txBody>
          <a:bodyPr/>
          <a:lstStyle/>
          <a:p>
            <a:r>
              <a:rPr lang="tr-TR" b="1" dirty="0" smtClean="0"/>
              <a:t>TASARIM VE YÖNTEM - </a:t>
            </a:r>
            <a:r>
              <a:rPr lang="tr-TR" b="1" dirty="0" smtClean="0"/>
              <a:t>I</a:t>
            </a:r>
            <a:endParaRPr lang="tr-TR" b="1" dirty="0"/>
          </a:p>
        </p:txBody>
      </p:sp>
    </p:spTree>
    <p:extLst>
      <p:ext uri="{BB962C8B-B14F-4D97-AF65-F5344CB8AC3E}">
        <p14:creationId xmlns:p14="http://schemas.microsoft.com/office/powerpoint/2010/main" val="73195206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847</TotalTime>
  <Words>1330</Words>
  <Application>Microsoft Office PowerPoint</Application>
  <PresentationFormat>Geniş ekran</PresentationFormat>
  <Paragraphs>141</Paragraphs>
  <Slides>15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15</vt:i4>
      </vt:variant>
    </vt:vector>
  </HeadingPairs>
  <TitlesOfParts>
    <vt:vector size="22" baseType="lpstr">
      <vt:lpstr>Arial</vt:lpstr>
      <vt:lpstr>Calibri</vt:lpstr>
      <vt:lpstr>Calibri Light</vt:lpstr>
      <vt:lpstr>Symbol</vt:lpstr>
      <vt:lpstr>Times New Roman</vt:lpstr>
      <vt:lpstr>Wingdings</vt:lpstr>
      <vt:lpstr>Geçmişe bakış</vt:lpstr>
      <vt:lpstr>TÜRKİYE VE TÜRK ÜRÜNLERİNE YÖNELİK ULUSAL KALIP YARGI ETKİSİ </vt:lpstr>
      <vt:lpstr>GİRİŞ</vt:lpstr>
      <vt:lpstr>ÇALIŞMANIN AMACI</vt:lpstr>
      <vt:lpstr>TEORİK ÇERÇEVE</vt:lpstr>
      <vt:lpstr>TEORİK ÇERÇEVE</vt:lpstr>
      <vt:lpstr>  </vt:lpstr>
      <vt:lpstr>LİTERATÜRDEKİ ÇALIŞMALAR</vt:lpstr>
      <vt:lpstr>ARAŞTIRMA</vt:lpstr>
      <vt:lpstr>TASARIM VE YÖNTEM - I</vt:lpstr>
      <vt:lpstr>TASARIM VE YÖNTEM - II</vt:lpstr>
      <vt:lpstr>        BULGULAR VE TARTIŞMA  </vt:lpstr>
      <vt:lpstr>SONUÇLAR</vt:lpstr>
      <vt:lpstr>KISITLAR</vt:lpstr>
      <vt:lpstr>ÖNERİLER </vt:lpstr>
      <vt:lpst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 VE TÜRK ÜRÜNLERİNE YÖNELİK ULUSAL KALIP YARGI ETKİSİ </dc:title>
  <dc:creator>coskunme</dc:creator>
  <cp:lastModifiedBy>emrah keleş</cp:lastModifiedBy>
  <cp:revision>30</cp:revision>
  <dcterms:created xsi:type="dcterms:W3CDTF">2016-09-27T07:45:40Z</dcterms:created>
  <dcterms:modified xsi:type="dcterms:W3CDTF">2016-10-07T22:09:55Z</dcterms:modified>
</cp:coreProperties>
</file>