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6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ik Ozge Yumurtaci" initials="IOY" lastIdx="1" clrIdx="0">
    <p:extLst>
      <p:ext uri="{19B8F6BF-5375-455C-9EA6-DF929625EA0E}">
        <p15:presenceInfo xmlns:p15="http://schemas.microsoft.com/office/powerpoint/2012/main" userId="Isik Ozge Yumurta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5DBE8-0C5A-42B3-8398-556811861BB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B19679-7B3B-4FE1-BF13-3B06A755A50E}">
      <dgm:prSet phldrT="[Text]"/>
      <dgm:spPr/>
      <dgm:t>
        <a:bodyPr/>
        <a:lstStyle/>
        <a:p>
          <a:r>
            <a:rPr lang="en-US" dirty="0" err="1" smtClean="0"/>
            <a:t>Bütüncül</a:t>
          </a:r>
          <a:r>
            <a:rPr lang="en-US" dirty="0" smtClean="0"/>
            <a:t> </a:t>
          </a:r>
          <a:r>
            <a:rPr lang="en-US" dirty="0" err="1" smtClean="0"/>
            <a:t>Kanal</a:t>
          </a:r>
          <a:r>
            <a:rPr lang="en-US" dirty="0" smtClean="0"/>
            <a:t> </a:t>
          </a:r>
          <a:r>
            <a:rPr lang="en-US" dirty="0" err="1" smtClean="0"/>
            <a:t>Stratejisi</a:t>
          </a:r>
          <a:endParaRPr lang="en-US" dirty="0"/>
        </a:p>
      </dgm:t>
    </dgm:pt>
    <dgm:pt modelId="{B6F5401A-401F-4AC5-AFEE-9DE67B59D82D}" type="parTrans" cxnId="{0D71C3A4-F318-4E9A-85BB-A2E7FE4363CC}">
      <dgm:prSet/>
      <dgm:spPr/>
      <dgm:t>
        <a:bodyPr/>
        <a:lstStyle/>
        <a:p>
          <a:endParaRPr lang="en-US"/>
        </a:p>
      </dgm:t>
    </dgm:pt>
    <dgm:pt modelId="{F8FA3CBE-CA6B-4361-8563-3E699720BF51}" type="sibTrans" cxnId="{0D71C3A4-F318-4E9A-85BB-A2E7FE4363CC}">
      <dgm:prSet/>
      <dgm:spPr/>
      <dgm:t>
        <a:bodyPr/>
        <a:lstStyle/>
        <a:p>
          <a:endParaRPr lang="en-US"/>
        </a:p>
      </dgm:t>
    </dgm:pt>
    <dgm:pt modelId="{C45DD38A-C686-418B-A2FB-E69C4DF45143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err="1" smtClean="0"/>
            <a:t>Perakendeci</a:t>
          </a:r>
          <a:r>
            <a:rPr lang="en-US" dirty="0" smtClean="0"/>
            <a:t> </a:t>
          </a:r>
          <a:r>
            <a:rPr lang="en-US" dirty="0" err="1" smtClean="0"/>
            <a:t>bakış</a:t>
          </a:r>
          <a:r>
            <a:rPr lang="en-US" dirty="0" smtClean="0"/>
            <a:t> </a:t>
          </a:r>
          <a:r>
            <a:rPr lang="en-US" dirty="0" err="1" smtClean="0"/>
            <a:t>açısı</a:t>
          </a:r>
          <a:r>
            <a:rPr lang="en-US" dirty="0" smtClean="0"/>
            <a:t> </a:t>
          </a:r>
          <a:endParaRPr lang="en-US" dirty="0"/>
        </a:p>
      </dgm:t>
    </dgm:pt>
    <dgm:pt modelId="{2A8DE34B-D54B-4EDF-B629-6E8DDDAD07CA}" type="parTrans" cxnId="{AA09786A-239D-4A7F-9C76-E1F1636F2B18}">
      <dgm:prSet/>
      <dgm:spPr/>
      <dgm:t>
        <a:bodyPr/>
        <a:lstStyle/>
        <a:p>
          <a:endParaRPr lang="en-US"/>
        </a:p>
      </dgm:t>
    </dgm:pt>
    <dgm:pt modelId="{A1CB9B60-EC07-47B8-A15F-09FA31F9F57D}" type="sibTrans" cxnId="{AA09786A-239D-4A7F-9C76-E1F1636F2B18}">
      <dgm:prSet/>
      <dgm:spPr/>
      <dgm:t>
        <a:bodyPr/>
        <a:lstStyle/>
        <a:p>
          <a:endParaRPr lang="en-US"/>
        </a:p>
      </dgm:t>
    </dgm:pt>
    <dgm:pt modelId="{133809A9-7AA2-404F-8BA3-0DE78F7584E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 smtClean="0"/>
            <a:t>Perakendecinin</a:t>
          </a:r>
          <a:r>
            <a:rPr lang="en-US" dirty="0" smtClean="0"/>
            <a:t> </a:t>
          </a:r>
          <a:r>
            <a:rPr lang="en-US" dirty="0" err="1" smtClean="0"/>
            <a:t>tüketici</a:t>
          </a:r>
          <a:r>
            <a:rPr lang="en-US" dirty="0" smtClean="0"/>
            <a:t> </a:t>
          </a:r>
          <a:r>
            <a:rPr lang="en-US" dirty="0" err="1" smtClean="0"/>
            <a:t>bakış</a:t>
          </a:r>
          <a:r>
            <a:rPr lang="en-US" dirty="0" smtClean="0"/>
            <a:t> </a:t>
          </a:r>
          <a:r>
            <a:rPr lang="en-US" dirty="0" err="1" smtClean="0"/>
            <a:t>açısı</a:t>
          </a:r>
          <a:endParaRPr lang="en-US" dirty="0"/>
        </a:p>
      </dgm:t>
    </dgm:pt>
    <dgm:pt modelId="{AA8B400B-0A88-494A-9504-C7A4A6F85577}" type="parTrans" cxnId="{7C896A72-6F72-451B-BA44-F5B9A5679C16}">
      <dgm:prSet/>
      <dgm:spPr/>
      <dgm:t>
        <a:bodyPr/>
        <a:lstStyle/>
        <a:p>
          <a:endParaRPr lang="en-US"/>
        </a:p>
      </dgm:t>
    </dgm:pt>
    <dgm:pt modelId="{4F84E5EB-87A3-480E-942F-969BB3BF0186}" type="sibTrans" cxnId="{7C896A72-6F72-451B-BA44-F5B9A5679C16}">
      <dgm:prSet/>
      <dgm:spPr/>
      <dgm:t>
        <a:bodyPr/>
        <a:lstStyle/>
        <a:p>
          <a:endParaRPr lang="en-US"/>
        </a:p>
      </dgm:t>
    </dgm:pt>
    <dgm:pt modelId="{65AC0DC2-B7AA-4FD7-BE82-50AB70C2B13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Büyük</a:t>
          </a:r>
          <a:r>
            <a:rPr lang="en-US" dirty="0" smtClean="0"/>
            <a:t> </a:t>
          </a:r>
          <a:r>
            <a:rPr lang="en-US" dirty="0" err="1" smtClean="0"/>
            <a:t>veri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temas</a:t>
          </a:r>
          <a:r>
            <a:rPr lang="en-US" dirty="0" smtClean="0"/>
            <a:t> </a:t>
          </a:r>
          <a:r>
            <a:rPr lang="en-US" dirty="0" err="1" smtClean="0"/>
            <a:t>noktaları</a:t>
          </a:r>
          <a:r>
            <a:rPr lang="en-US" dirty="0" smtClean="0"/>
            <a:t>  </a:t>
          </a:r>
          <a:endParaRPr lang="en-US" dirty="0"/>
        </a:p>
      </dgm:t>
    </dgm:pt>
    <dgm:pt modelId="{4EB0593A-B0AF-4066-9CBE-4968C19CA61A}" type="parTrans" cxnId="{539520CC-56B5-4723-84C4-0C7576856C87}">
      <dgm:prSet/>
      <dgm:spPr/>
      <dgm:t>
        <a:bodyPr/>
        <a:lstStyle/>
        <a:p>
          <a:endParaRPr lang="en-US"/>
        </a:p>
      </dgm:t>
    </dgm:pt>
    <dgm:pt modelId="{8F5107CA-31CA-43BF-85A8-563C9242FD3C}" type="sibTrans" cxnId="{539520CC-56B5-4723-84C4-0C7576856C87}">
      <dgm:prSet/>
      <dgm:spPr/>
      <dgm:t>
        <a:bodyPr/>
        <a:lstStyle/>
        <a:p>
          <a:endParaRPr lang="en-US"/>
        </a:p>
      </dgm:t>
    </dgm:pt>
    <dgm:pt modelId="{955C0D0B-49F2-4028-80DF-81A75A270FB5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 smtClean="0"/>
            <a:t>Lojistik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optimizasyon</a:t>
          </a:r>
          <a:endParaRPr lang="en-US" dirty="0"/>
        </a:p>
      </dgm:t>
    </dgm:pt>
    <dgm:pt modelId="{3880BDE8-4062-4A18-8D51-B7D29119EEF0}" type="parTrans" cxnId="{F488BCE8-FB5B-46A1-AD71-7353EE0F7464}">
      <dgm:prSet/>
      <dgm:spPr/>
      <dgm:t>
        <a:bodyPr/>
        <a:lstStyle/>
        <a:p>
          <a:endParaRPr lang="en-US"/>
        </a:p>
      </dgm:t>
    </dgm:pt>
    <dgm:pt modelId="{57E02591-6E47-4F84-8151-D2C0C2C14CD5}" type="sibTrans" cxnId="{F488BCE8-FB5B-46A1-AD71-7353EE0F7464}">
      <dgm:prSet/>
      <dgm:spPr/>
      <dgm:t>
        <a:bodyPr/>
        <a:lstStyle/>
        <a:p>
          <a:endParaRPr lang="en-US"/>
        </a:p>
      </dgm:t>
    </dgm:pt>
    <dgm:pt modelId="{BE6A5CE9-A398-47CB-8755-26E629422746}" type="pres">
      <dgm:prSet presAssocID="{4605DBE8-0C5A-42B3-8398-556811861BB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BFCF63-B122-4B1F-B46C-8F8F0CE3E7B4}" type="pres">
      <dgm:prSet presAssocID="{4605DBE8-0C5A-42B3-8398-556811861BB9}" presName="matrix" presStyleCnt="0"/>
      <dgm:spPr/>
    </dgm:pt>
    <dgm:pt modelId="{CEA66700-6900-4C78-B386-F7E805BF030F}" type="pres">
      <dgm:prSet presAssocID="{4605DBE8-0C5A-42B3-8398-556811861BB9}" presName="tile1" presStyleLbl="node1" presStyleIdx="0" presStyleCnt="4" custLinFactNeighborX="0" custLinFactNeighborY="1022"/>
      <dgm:spPr/>
      <dgm:t>
        <a:bodyPr/>
        <a:lstStyle/>
        <a:p>
          <a:endParaRPr lang="en-US"/>
        </a:p>
      </dgm:t>
    </dgm:pt>
    <dgm:pt modelId="{130385CF-015E-4A7C-B9E4-4C8F2DDE3AD5}" type="pres">
      <dgm:prSet presAssocID="{4605DBE8-0C5A-42B3-8398-556811861BB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D6A72-8605-4B9B-A29E-6173B71F382C}" type="pres">
      <dgm:prSet presAssocID="{4605DBE8-0C5A-42B3-8398-556811861BB9}" presName="tile2" presStyleLbl="node1" presStyleIdx="1" presStyleCnt="4"/>
      <dgm:spPr/>
      <dgm:t>
        <a:bodyPr/>
        <a:lstStyle/>
        <a:p>
          <a:endParaRPr lang="en-US"/>
        </a:p>
      </dgm:t>
    </dgm:pt>
    <dgm:pt modelId="{A47732F8-F21F-4675-A5B3-44A1CD45CEA3}" type="pres">
      <dgm:prSet presAssocID="{4605DBE8-0C5A-42B3-8398-556811861BB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694D7-B392-4D9A-A664-4B8116626CEA}" type="pres">
      <dgm:prSet presAssocID="{4605DBE8-0C5A-42B3-8398-556811861BB9}" presName="tile3" presStyleLbl="node1" presStyleIdx="2" presStyleCnt="4"/>
      <dgm:spPr/>
      <dgm:t>
        <a:bodyPr/>
        <a:lstStyle/>
        <a:p>
          <a:endParaRPr lang="en-US"/>
        </a:p>
      </dgm:t>
    </dgm:pt>
    <dgm:pt modelId="{8C8DEB04-4954-4B19-AE56-4EE5ED53B6E5}" type="pres">
      <dgm:prSet presAssocID="{4605DBE8-0C5A-42B3-8398-556811861BB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A54BF-99B2-491A-B6DB-AD1D40CB1C8D}" type="pres">
      <dgm:prSet presAssocID="{4605DBE8-0C5A-42B3-8398-556811861BB9}" presName="tile4" presStyleLbl="node1" presStyleIdx="3" presStyleCnt="4"/>
      <dgm:spPr/>
    </dgm:pt>
    <dgm:pt modelId="{3C3807E4-B31F-4605-953C-FBBC2CE27A18}" type="pres">
      <dgm:prSet presAssocID="{4605DBE8-0C5A-42B3-8398-556811861BB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AF72BD-3A41-4FBE-9966-00333AEBE1D1}" type="pres">
      <dgm:prSet presAssocID="{4605DBE8-0C5A-42B3-8398-556811861BB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A09786A-239D-4A7F-9C76-E1F1636F2B18}" srcId="{20B19679-7B3B-4FE1-BF13-3B06A755A50E}" destId="{C45DD38A-C686-418B-A2FB-E69C4DF45143}" srcOrd="0" destOrd="0" parTransId="{2A8DE34B-D54B-4EDF-B629-6E8DDDAD07CA}" sibTransId="{A1CB9B60-EC07-47B8-A15F-09FA31F9F57D}"/>
    <dgm:cxn modelId="{3682FAF7-1B11-40BA-9C57-8A2BB6E6D809}" type="presOf" srcId="{955C0D0B-49F2-4028-80DF-81A75A270FB5}" destId="{5AEA54BF-99B2-491A-B6DB-AD1D40CB1C8D}" srcOrd="0" destOrd="0" presId="urn:microsoft.com/office/officeart/2005/8/layout/matrix1"/>
    <dgm:cxn modelId="{281C985D-E0CA-48E0-82CF-194B347EB29A}" type="presOf" srcId="{955C0D0B-49F2-4028-80DF-81A75A270FB5}" destId="{3C3807E4-B31F-4605-953C-FBBC2CE27A18}" srcOrd="1" destOrd="0" presId="urn:microsoft.com/office/officeart/2005/8/layout/matrix1"/>
    <dgm:cxn modelId="{8434FC20-EE2B-461A-9297-96D892170D43}" type="presOf" srcId="{65AC0DC2-B7AA-4FD7-BE82-50AB70C2B13B}" destId="{1A2694D7-B392-4D9A-A664-4B8116626CEA}" srcOrd="0" destOrd="0" presId="urn:microsoft.com/office/officeart/2005/8/layout/matrix1"/>
    <dgm:cxn modelId="{A143CB95-AD84-419F-BDD6-BC404E43835A}" type="presOf" srcId="{C45DD38A-C686-418B-A2FB-E69C4DF45143}" destId="{130385CF-015E-4A7C-B9E4-4C8F2DDE3AD5}" srcOrd="1" destOrd="0" presId="urn:microsoft.com/office/officeart/2005/8/layout/matrix1"/>
    <dgm:cxn modelId="{7C896A72-6F72-451B-BA44-F5B9A5679C16}" srcId="{20B19679-7B3B-4FE1-BF13-3B06A755A50E}" destId="{133809A9-7AA2-404F-8BA3-0DE78F7584E2}" srcOrd="1" destOrd="0" parTransId="{AA8B400B-0A88-494A-9504-C7A4A6F85577}" sibTransId="{4F84E5EB-87A3-480E-942F-969BB3BF0186}"/>
    <dgm:cxn modelId="{90A30898-617A-4C36-A1BF-F5A53A4D4939}" type="presOf" srcId="{C45DD38A-C686-418B-A2FB-E69C4DF45143}" destId="{CEA66700-6900-4C78-B386-F7E805BF030F}" srcOrd="0" destOrd="0" presId="urn:microsoft.com/office/officeart/2005/8/layout/matrix1"/>
    <dgm:cxn modelId="{866F8EA1-EB93-4CC4-9287-F4AB58912E08}" type="presOf" srcId="{4605DBE8-0C5A-42B3-8398-556811861BB9}" destId="{BE6A5CE9-A398-47CB-8755-26E629422746}" srcOrd="0" destOrd="0" presId="urn:microsoft.com/office/officeart/2005/8/layout/matrix1"/>
    <dgm:cxn modelId="{6BD9BBAD-E786-4260-AF1A-49AD796BEF91}" type="presOf" srcId="{65AC0DC2-B7AA-4FD7-BE82-50AB70C2B13B}" destId="{8C8DEB04-4954-4B19-AE56-4EE5ED53B6E5}" srcOrd="1" destOrd="0" presId="urn:microsoft.com/office/officeart/2005/8/layout/matrix1"/>
    <dgm:cxn modelId="{539520CC-56B5-4723-84C4-0C7576856C87}" srcId="{20B19679-7B3B-4FE1-BF13-3B06A755A50E}" destId="{65AC0DC2-B7AA-4FD7-BE82-50AB70C2B13B}" srcOrd="2" destOrd="0" parTransId="{4EB0593A-B0AF-4066-9CBE-4968C19CA61A}" sibTransId="{8F5107CA-31CA-43BF-85A8-563C9242FD3C}"/>
    <dgm:cxn modelId="{E11D4505-A101-4FFC-B89F-C427C7D6CED5}" type="presOf" srcId="{133809A9-7AA2-404F-8BA3-0DE78F7584E2}" destId="{A47732F8-F21F-4675-A5B3-44A1CD45CEA3}" srcOrd="1" destOrd="0" presId="urn:microsoft.com/office/officeart/2005/8/layout/matrix1"/>
    <dgm:cxn modelId="{C41F3B03-F7E9-420E-83D2-75DC0EE19F6D}" type="presOf" srcId="{20B19679-7B3B-4FE1-BF13-3B06A755A50E}" destId="{A1AF72BD-3A41-4FBE-9966-00333AEBE1D1}" srcOrd="0" destOrd="0" presId="urn:microsoft.com/office/officeart/2005/8/layout/matrix1"/>
    <dgm:cxn modelId="{0D71C3A4-F318-4E9A-85BB-A2E7FE4363CC}" srcId="{4605DBE8-0C5A-42B3-8398-556811861BB9}" destId="{20B19679-7B3B-4FE1-BF13-3B06A755A50E}" srcOrd="0" destOrd="0" parTransId="{B6F5401A-401F-4AC5-AFEE-9DE67B59D82D}" sibTransId="{F8FA3CBE-CA6B-4361-8563-3E699720BF51}"/>
    <dgm:cxn modelId="{F488BCE8-FB5B-46A1-AD71-7353EE0F7464}" srcId="{20B19679-7B3B-4FE1-BF13-3B06A755A50E}" destId="{955C0D0B-49F2-4028-80DF-81A75A270FB5}" srcOrd="3" destOrd="0" parTransId="{3880BDE8-4062-4A18-8D51-B7D29119EEF0}" sibTransId="{57E02591-6E47-4F84-8151-D2C0C2C14CD5}"/>
    <dgm:cxn modelId="{E2352D08-4CE6-4560-8B8D-30C0FAD04C7C}" type="presOf" srcId="{133809A9-7AA2-404F-8BA3-0DE78F7584E2}" destId="{57FD6A72-8605-4B9B-A29E-6173B71F382C}" srcOrd="0" destOrd="0" presId="urn:microsoft.com/office/officeart/2005/8/layout/matrix1"/>
    <dgm:cxn modelId="{9E3BE412-29BA-43F2-8E74-D13B113BE10A}" type="presParOf" srcId="{BE6A5CE9-A398-47CB-8755-26E629422746}" destId="{3EBFCF63-B122-4B1F-B46C-8F8F0CE3E7B4}" srcOrd="0" destOrd="0" presId="urn:microsoft.com/office/officeart/2005/8/layout/matrix1"/>
    <dgm:cxn modelId="{96009D9C-09C0-4669-882A-8914E88AFD6A}" type="presParOf" srcId="{3EBFCF63-B122-4B1F-B46C-8F8F0CE3E7B4}" destId="{CEA66700-6900-4C78-B386-F7E805BF030F}" srcOrd="0" destOrd="0" presId="urn:microsoft.com/office/officeart/2005/8/layout/matrix1"/>
    <dgm:cxn modelId="{DD9BF9A2-1EE5-454C-BD0C-782016645225}" type="presParOf" srcId="{3EBFCF63-B122-4B1F-B46C-8F8F0CE3E7B4}" destId="{130385CF-015E-4A7C-B9E4-4C8F2DDE3AD5}" srcOrd="1" destOrd="0" presId="urn:microsoft.com/office/officeart/2005/8/layout/matrix1"/>
    <dgm:cxn modelId="{F98AB033-F237-41B0-9E8F-18CC34C3F94A}" type="presParOf" srcId="{3EBFCF63-B122-4B1F-B46C-8F8F0CE3E7B4}" destId="{57FD6A72-8605-4B9B-A29E-6173B71F382C}" srcOrd="2" destOrd="0" presId="urn:microsoft.com/office/officeart/2005/8/layout/matrix1"/>
    <dgm:cxn modelId="{FEBA9575-6DD5-4EA6-8E62-3DE0F7825C43}" type="presParOf" srcId="{3EBFCF63-B122-4B1F-B46C-8F8F0CE3E7B4}" destId="{A47732F8-F21F-4675-A5B3-44A1CD45CEA3}" srcOrd="3" destOrd="0" presId="urn:microsoft.com/office/officeart/2005/8/layout/matrix1"/>
    <dgm:cxn modelId="{60CD03F2-BC5A-4333-A0C6-C9649A59BD46}" type="presParOf" srcId="{3EBFCF63-B122-4B1F-B46C-8F8F0CE3E7B4}" destId="{1A2694D7-B392-4D9A-A664-4B8116626CEA}" srcOrd="4" destOrd="0" presId="urn:microsoft.com/office/officeart/2005/8/layout/matrix1"/>
    <dgm:cxn modelId="{3A731AB4-C373-41D2-A7A4-9F5C2E8B203A}" type="presParOf" srcId="{3EBFCF63-B122-4B1F-B46C-8F8F0CE3E7B4}" destId="{8C8DEB04-4954-4B19-AE56-4EE5ED53B6E5}" srcOrd="5" destOrd="0" presId="urn:microsoft.com/office/officeart/2005/8/layout/matrix1"/>
    <dgm:cxn modelId="{740BE3B1-AA4D-47C3-979D-61E8DEB689FD}" type="presParOf" srcId="{3EBFCF63-B122-4B1F-B46C-8F8F0CE3E7B4}" destId="{5AEA54BF-99B2-491A-B6DB-AD1D40CB1C8D}" srcOrd="6" destOrd="0" presId="urn:microsoft.com/office/officeart/2005/8/layout/matrix1"/>
    <dgm:cxn modelId="{759E88D2-56DF-48DD-B107-A314187DE37E}" type="presParOf" srcId="{3EBFCF63-B122-4B1F-B46C-8F8F0CE3E7B4}" destId="{3C3807E4-B31F-4605-953C-FBBC2CE27A18}" srcOrd="7" destOrd="0" presId="urn:microsoft.com/office/officeart/2005/8/layout/matrix1"/>
    <dgm:cxn modelId="{BD69A318-0A9A-4454-93E6-199A0E71A604}" type="presParOf" srcId="{BE6A5CE9-A398-47CB-8755-26E629422746}" destId="{A1AF72BD-3A41-4FBE-9966-00333AEBE1D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3BCD7C-E7AB-46D0-A5B9-9B14A7B78E53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21DAF8-9768-414A-A24F-7D1E7DF867AE}">
      <dgm:prSet phldrT="[Text]" custT="1"/>
      <dgm:spPr/>
      <dgm:t>
        <a:bodyPr/>
        <a:lstStyle/>
        <a:p>
          <a:r>
            <a:rPr lang="en-US" sz="2500" dirty="0" err="1" smtClean="0"/>
            <a:t>Bütüncül</a:t>
          </a:r>
          <a:r>
            <a:rPr lang="en-US" sz="2500" dirty="0" smtClean="0"/>
            <a:t> </a:t>
          </a:r>
          <a:r>
            <a:rPr lang="en-US" sz="2500" dirty="0" err="1" smtClean="0"/>
            <a:t>Kanal</a:t>
          </a:r>
          <a:r>
            <a:rPr lang="en-US" sz="2500" dirty="0" smtClean="0"/>
            <a:t> </a:t>
          </a:r>
          <a:r>
            <a:rPr lang="en-US" sz="2500" dirty="0" err="1" smtClean="0"/>
            <a:t>Stratejisinin</a:t>
          </a:r>
          <a:r>
            <a:rPr lang="en-US" sz="2500" dirty="0" smtClean="0"/>
            <a:t> </a:t>
          </a:r>
          <a:r>
            <a:rPr lang="en-US" sz="2500" dirty="0" err="1" smtClean="0"/>
            <a:t>Uygulanması</a:t>
          </a:r>
          <a:r>
            <a:rPr lang="en-US" sz="2500" dirty="0" smtClean="0"/>
            <a:t> </a:t>
          </a:r>
          <a:r>
            <a:rPr lang="en-US" sz="2500" dirty="0" err="1" smtClean="0"/>
            <a:t>ve</a:t>
          </a:r>
          <a:r>
            <a:rPr lang="en-US" sz="2500" dirty="0" smtClean="0"/>
            <a:t> </a:t>
          </a:r>
          <a:r>
            <a:rPr lang="en-US" sz="2500" dirty="0" err="1" smtClean="0"/>
            <a:t>Yönetilmesi</a:t>
          </a:r>
          <a:endParaRPr lang="en-US" sz="2500" dirty="0"/>
        </a:p>
      </dgm:t>
    </dgm:pt>
    <dgm:pt modelId="{1C23481C-7D24-4590-8380-5077B37860A3}" type="parTrans" cxnId="{8372CE1A-77F9-4327-9A38-EAC8EA9A8AC6}">
      <dgm:prSet/>
      <dgm:spPr/>
      <dgm:t>
        <a:bodyPr/>
        <a:lstStyle/>
        <a:p>
          <a:endParaRPr lang="en-US"/>
        </a:p>
      </dgm:t>
    </dgm:pt>
    <dgm:pt modelId="{BEDA5932-68A9-44B7-A0DA-058612E317A8}" type="sibTrans" cxnId="{8372CE1A-77F9-4327-9A38-EAC8EA9A8AC6}">
      <dgm:prSet/>
      <dgm:spPr/>
      <dgm:t>
        <a:bodyPr/>
        <a:lstStyle/>
        <a:p>
          <a:endParaRPr lang="en-US"/>
        </a:p>
      </dgm:t>
    </dgm:pt>
    <dgm:pt modelId="{FF1C6865-FE40-49B7-AE8F-CF223FC4918B}">
      <dgm:prSet phldrT="[Text]" custT="1"/>
      <dgm:spPr/>
      <dgm:t>
        <a:bodyPr/>
        <a:lstStyle/>
        <a:p>
          <a:r>
            <a:rPr lang="en-US" sz="2200" dirty="0" err="1" smtClean="0"/>
            <a:t>Ürün</a:t>
          </a:r>
          <a:r>
            <a:rPr lang="en-US" sz="2200" dirty="0" smtClean="0"/>
            <a:t> </a:t>
          </a:r>
          <a:r>
            <a:rPr lang="en-US" sz="2200" dirty="0" err="1" smtClean="0"/>
            <a:t>çeşitliliği</a:t>
          </a:r>
          <a:endParaRPr lang="en-US" sz="2200" dirty="0"/>
        </a:p>
      </dgm:t>
    </dgm:pt>
    <dgm:pt modelId="{52E8A5E2-4502-41F2-B2A7-4BE018D56328}" type="parTrans" cxnId="{5D326689-C2D5-4DFE-BC93-FCADF079FEC9}">
      <dgm:prSet/>
      <dgm:spPr/>
      <dgm:t>
        <a:bodyPr/>
        <a:lstStyle/>
        <a:p>
          <a:endParaRPr lang="en-US"/>
        </a:p>
      </dgm:t>
    </dgm:pt>
    <dgm:pt modelId="{ABA8E303-25CE-4F94-9AAB-A6C1CFA8290D}" type="sibTrans" cxnId="{5D326689-C2D5-4DFE-BC93-FCADF079FEC9}">
      <dgm:prSet/>
      <dgm:spPr/>
      <dgm:t>
        <a:bodyPr/>
        <a:lstStyle/>
        <a:p>
          <a:endParaRPr lang="en-US"/>
        </a:p>
      </dgm:t>
    </dgm:pt>
    <dgm:pt modelId="{475C5105-F3AF-4836-AFD8-01D6EE93B313}">
      <dgm:prSet phldrT="[Text]" custT="1"/>
      <dgm:spPr/>
      <dgm:t>
        <a:bodyPr/>
        <a:lstStyle/>
        <a:p>
          <a:r>
            <a:rPr lang="en-US" sz="2200" dirty="0" err="1" smtClean="0"/>
            <a:t>Dijital</a:t>
          </a:r>
          <a:r>
            <a:rPr lang="en-US" sz="2200" dirty="0" smtClean="0"/>
            <a:t> </a:t>
          </a:r>
          <a:r>
            <a:rPr lang="en-US" sz="2200" dirty="0" err="1" smtClean="0"/>
            <a:t>ve</a:t>
          </a:r>
          <a:r>
            <a:rPr lang="en-US" sz="2200" dirty="0" smtClean="0"/>
            <a:t> </a:t>
          </a:r>
          <a:r>
            <a:rPr lang="en-US" sz="2200" dirty="0" err="1" smtClean="0"/>
            <a:t>fiziksel</a:t>
          </a:r>
          <a:r>
            <a:rPr lang="en-US" sz="2200" dirty="0" smtClean="0"/>
            <a:t> </a:t>
          </a:r>
          <a:r>
            <a:rPr lang="en-US" sz="2200" dirty="0" err="1" smtClean="0"/>
            <a:t>mağaza</a:t>
          </a:r>
          <a:r>
            <a:rPr lang="en-US" sz="2200" dirty="0" smtClean="0"/>
            <a:t> </a:t>
          </a:r>
          <a:r>
            <a:rPr lang="en-US" sz="2200" dirty="0" err="1" smtClean="0"/>
            <a:t>yönetimi</a:t>
          </a:r>
          <a:endParaRPr lang="en-US" sz="2200" dirty="0"/>
        </a:p>
      </dgm:t>
    </dgm:pt>
    <dgm:pt modelId="{4532A6FE-835D-4D24-A6B1-1432F0521035}" type="parTrans" cxnId="{B7972AA6-01A9-4AAF-9048-5A4801179C99}">
      <dgm:prSet/>
      <dgm:spPr/>
      <dgm:t>
        <a:bodyPr/>
        <a:lstStyle/>
        <a:p>
          <a:endParaRPr lang="en-US"/>
        </a:p>
      </dgm:t>
    </dgm:pt>
    <dgm:pt modelId="{BA2726EC-FE91-47BB-81DA-20801378F1D0}" type="sibTrans" cxnId="{B7972AA6-01A9-4AAF-9048-5A4801179C99}">
      <dgm:prSet/>
      <dgm:spPr/>
      <dgm:t>
        <a:bodyPr/>
        <a:lstStyle/>
        <a:p>
          <a:endParaRPr lang="en-US"/>
        </a:p>
      </dgm:t>
    </dgm:pt>
    <dgm:pt modelId="{EAEA7508-CA46-47ED-A642-CCD7AF1A3C23}">
      <dgm:prSet phldrT="[Text]" custT="1"/>
      <dgm:spPr/>
      <dgm:t>
        <a:bodyPr/>
        <a:lstStyle/>
        <a:p>
          <a:r>
            <a:rPr lang="en-US" sz="2200" dirty="0" err="1" smtClean="0"/>
            <a:t>Süreç</a:t>
          </a:r>
          <a:r>
            <a:rPr lang="en-US" sz="2200" dirty="0" smtClean="0"/>
            <a:t> </a:t>
          </a:r>
          <a:r>
            <a:rPr lang="en-US" sz="2200" dirty="0" err="1" smtClean="0"/>
            <a:t>yönetimi</a:t>
          </a:r>
          <a:endParaRPr lang="en-US" sz="2200" dirty="0"/>
        </a:p>
      </dgm:t>
    </dgm:pt>
    <dgm:pt modelId="{C53B58F7-1CCF-41AC-BF2C-5FD8CE8D5944}" type="parTrans" cxnId="{EC7C465C-C70F-43FA-82A4-DABD73DBE8D7}">
      <dgm:prSet/>
      <dgm:spPr/>
      <dgm:t>
        <a:bodyPr/>
        <a:lstStyle/>
        <a:p>
          <a:endParaRPr lang="en-US"/>
        </a:p>
      </dgm:t>
    </dgm:pt>
    <dgm:pt modelId="{D8BDF764-FF1F-4C99-BB3B-AC6119CB3B9C}" type="sibTrans" cxnId="{EC7C465C-C70F-43FA-82A4-DABD73DBE8D7}">
      <dgm:prSet/>
      <dgm:spPr/>
      <dgm:t>
        <a:bodyPr/>
        <a:lstStyle/>
        <a:p>
          <a:endParaRPr lang="en-US"/>
        </a:p>
      </dgm:t>
    </dgm:pt>
    <dgm:pt modelId="{5BDE502F-89B3-4D3D-B4A5-668BBDAD5523}">
      <dgm:prSet phldrT="[Text]" custT="1"/>
      <dgm:spPr/>
      <dgm:t>
        <a:bodyPr/>
        <a:lstStyle/>
        <a:p>
          <a:r>
            <a:rPr lang="en-US" sz="2200" dirty="0" err="1" smtClean="0"/>
            <a:t>Gelişmiş</a:t>
          </a:r>
          <a:r>
            <a:rPr lang="en-US" sz="2200" dirty="0" smtClean="0"/>
            <a:t> </a:t>
          </a:r>
          <a:r>
            <a:rPr lang="en-US" sz="2200" dirty="0" err="1" smtClean="0"/>
            <a:t>bilgi</a:t>
          </a:r>
          <a:r>
            <a:rPr lang="en-US" sz="2200" dirty="0" smtClean="0"/>
            <a:t> </a:t>
          </a:r>
          <a:r>
            <a:rPr lang="en-US" sz="2200" dirty="0" err="1" smtClean="0"/>
            <a:t>teknolojileri</a:t>
          </a:r>
          <a:endParaRPr lang="en-US" sz="2200" dirty="0"/>
        </a:p>
      </dgm:t>
    </dgm:pt>
    <dgm:pt modelId="{C5146EAF-FB40-4973-BD9A-370A93886281}" type="parTrans" cxnId="{17B0A6C3-0BDF-482A-B468-420D81413329}">
      <dgm:prSet/>
      <dgm:spPr/>
      <dgm:t>
        <a:bodyPr/>
        <a:lstStyle/>
        <a:p>
          <a:endParaRPr lang="en-US"/>
        </a:p>
      </dgm:t>
    </dgm:pt>
    <dgm:pt modelId="{F3B5E5F5-FD75-4CF9-B306-6C91C5CBB009}" type="sibTrans" cxnId="{17B0A6C3-0BDF-482A-B468-420D81413329}">
      <dgm:prSet/>
      <dgm:spPr/>
      <dgm:t>
        <a:bodyPr/>
        <a:lstStyle/>
        <a:p>
          <a:endParaRPr lang="en-US"/>
        </a:p>
      </dgm:t>
    </dgm:pt>
    <dgm:pt modelId="{4E201576-E984-4941-B886-D3F3BFDE6A5B}">
      <dgm:prSet phldrT="[Text]" custT="1"/>
      <dgm:spPr/>
      <dgm:t>
        <a:bodyPr/>
        <a:lstStyle/>
        <a:p>
          <a:r>
            <a:rPr lang="en-US" sz="2200" dirty="0" err="1" smtClean="0"/>
            <a:t>Veri</a:t>
          </a:r>
          <a:r>
            <a:rPr lang="en-US" sz="2200" dirty="0" smtClean="0"/>
            <a:t> </a:t>
          </a:r>
          <a:r>
            <a:rPr lang="en-US" sz="2200" dirty="0" err="1" smtClean="0"/>
            <a:t>yönetimi</a:t>
          </a:r>
          <a:endParaRPr lang="en-US" sz="2200" dirty="0"/>
        </a:p>
      </dgm:t>
    </dgm:pt>
    <dgm:pt modelId="{F8CCA8CD-CFBD-4CE4-B93D-D67A5F7C463A}" type="parTrans" cxnId="{907C49D4-B759-4E69-A3CB-D674AC48750F}">
      <dgm:prSet/>
      <dgm:spPr/>
      <dgm:t>
        <a:bodyPr/>
        <a:lstStyle/>
        <a:p>
          <a:endParaRPr lang="en-US"/>
        </a:p>
      </dgm:t>
    </dgm:pt>
    <dgm:pt modelId="{739FE177-5072-4425-ADF6-4AB4DAD10407}" type="sibTrans" cxnId="{907C49D4-B759-4E69-A3CB-D674AC48750F}">
      <dgm:prSet/>
      <dgm:spPr/>
      <dgm:t>
        <a:bodyPr/>
        <a:lstStyle/>
        <a:p>
          <a:endParaRPr lang="en-US"/>
        </a:p>
      </dgm:t>
    </dgm:pt>
    <dgm:pt modelId="{029AB8CD-CA00-42ED-9CF9-DEB3CB8CB10E}">
      <dgm:prSet phldrT="[Text]" custT="1"/>
      <dgm:spPr/>
      <dgm:t>
        <a:bodyPr/>
        <a:lstStyle/>
        <a:p>
          <a:r>
            <a:rPr lang="en-US" sz="2200" dirty="0" err="1" smtClean="0"/>
            <a:t>Rekabet</a:t>
          </a:r>
          <a:endParaRPr lang="en-US" sz="2200" dirty="0"/>
        </a:p>
      </dgm:t>
    </dgm:pt>
    <dgm:pt modelId="{494FA8E6-8353-4F74-B26F-DAE933D7D506}" type="parTrans" cxnId="{7DF81D86-E5ED-4F13-A5BB-6EA98E598665}">
      <dgm:prSet/>
      <dgm:spPr/>
      <dgm:t>
        <a:bodyPr/>
        <a:lstStyle/>
        <a:p>
          <a:endParaRPr lang="en-US"/>
        </a:p>
      </dgm:t>
    </dgm:pt>
    <dgm:pt modelId="{0EE5C31D-53F7-41C7-A569-C2F861A9BA40}" type="sibTrans" cxnId="{7DF81D86-E5ED-4F13-A5BB-6EA98E598665}">
      <dgm:prSet/>
      <dgm:spPr/>
      <dgm:t>
        <a:bodyPr/>
        <a:lstStyle/>
        <a:p>
          <a:endParaRPr lang="en-US"/>
        </a:p>
      </dgm:t>
    </dgm:pt>
    <dgm:pt modelId="{389B0EC4-482B-4840-97D6-2E640DC35A77}" type="pres">
      <dgm:prSet presAssocID="{E63BCD7C-E7AB-46D0-A5B9-9B14A7B78E5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51D0A19-FFC5-4575-A967-950C59B3E9B4}" type="pres">
      <dgm:prSet presAssocID="{4921DAF8-9768-414A-A24F-7D1E7DF867AE}" presName="Parent" presStyleLbl="node0" presStyleIdx="0" presStyleCnt="1" custScaleX="117901" custScaleY="11528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96EAC66-CC8B-481C-ACB3-1C4769D5BCA5}" type="pres">
      <dgm:prSet presAssocID="{FF1C6865-FE40-49B7-AE8F-CF223FC4918B}" presName="Accent1" presStyleCnt="0"/>
      <dgm:spPr/>
    </dgm:pt>
    <dgm:pt modelId="{950F3821-400B-406B-9950-62BEF8F2E519}" type="pres">
      <dgm:prSet presAssocID="{FF1C6865-FE40-49B7-AE8F-CF223FC4918B}" presName="Accent" presStyleLbl="bgShp" presStyleIdx="0" presStyleCnt="6"/>
      <dgm:spPr/>
    </dgm:pt>
    <dgm:pt modelId="{EB47A418-CF49-45F9-BF00-3B1E6DAB0C94}" type="pres">
      <dgm:prSet presAssocID="{FF1C6865-FE40-49B7-AE8F-CF223FC4918B}" presName="Child1" presStyleLbl="node1" presStyleIdx="0" presStyleCnt="6" custLinFactNeighborX="-5342" custLinFactNeighborY="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704B7-DBE0-4E7C-9EC2-19A9361094F7}" type="pres">
      <dgm:prSet presAssocID="{475C5105-F3AF-4836-AFD8-01D6EE93B313}" presName="Accent2" presStyleCnt="0"/>
      <dgm:spPr/>
    </dgm:pt>
    <dgm:pt modelId="{39B333B0-E375-4EED-BD50-75A05A7ADFAF}" type="pres">
      <dgm:prSet presAssocID="{475C5105-F3AF-4836-AFD8-01D6EE93B313}" presName="Accent" presStyleLbl="bgShp" presStyleIdx="1" presStyleCnt="6" custLinFactNeighborX="11312" custLinFactNeighborY="1876"/>
      <dgm:spPr/>
      <dgm:t>
        <a:bodyPr/>
        <a:lstStyle/>
        <a:p>
          <a:endParaRPr lang="en-US"/>
        </a:p>
      </dgm:t>
    </dgm:pt>
    <dgm:pt modelId="{6B71B866-1973-400D-AF31-995DA0C3FCB8}" type="pres">
      <dgm:prSet presAssocID="{475C5105-F3AF-4836-AFD8-01D6EE93B31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9A0EA-C06A-4D85-B0E2-F7155B2E9441}" type="pres">
      <dgm:prSet presAssocID="{EAEA7508-CA46-47ED-A642-CCD7AF1A3C23}" presName="Accent3" presStyleCnt="0"/>
      <dgm:spPr/>
    </dgm:pt>
    <dgm:pt modelId="{4C8B6900-9979-4872-A9DB-54C41BB35E04}" type="pres">
      <dgm:prSet presAssocID="{EAEA7508-CA46-47ED-A642-CCD7AF1A3C23}" presName="Accent" presStyleLbl="bgShp" presStyleIdx="2" presStyleCnt="6"/>
      <dgm:spPr/>
    </dgm:pt>
    <dgm:pt modelId="{5C8E4AD8-337E-4F79-8BEA-8ABB522E2E63}" type="pres">
      <dgm:prSet presAssocID="{EAEA7508-CA46-47ED-A642-CCD7AF1A3C2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7E3A404-518B-4075-A7BC-943178FB7771}" type="pres">
      <dgm:prSet presAssocID="{5BDE502F-89B3-4D3D-B4A5-668BBDAD5523}" presName="Accent4" presStyleCnt="0"/>
      <dgm:spPr/>
    </dgm:pt>
    <dgm:pt modelId="{E04BCF8F-D08A-4867-8E1A-4D74833DBB35}" type="pres">
      <dgm:prSet presAssocID="{5BDE502F-89B3-4D3D-B4A5-668BBDAD5523}" presName="Accent" presStyleLbl="bgShp" presStyleIdx="3" presStyleCnt="6"/>
      <dgm:spPr/>
    </dgm:pt>
    <dgm:pt modelId="{28878F3E-C244-4B69-A047-EFFDAE029F70}" type="pres">
      <dgm:prSet presAssocID="{5BDE502F-89B3-4D3D-B4A5-668BBDAD5523}" presName="Child4" presStyleLbl="node1" presStyleIdx="3" presStyleCnt="6" custScaleX="11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7EAB7-C04E-4311-AA35-2E2B9B9475A3}" type="pres">
      <dgm:prSet presAssocID="{4E201576-E984-4941-B886-D3F3BFDE6A5B}" presName="Accent5" presStyleCnt="0"/>
      <dgm:spPr/>
    </dgm:pt>
    <dgm:pt modelId="{8A7D522F-FDCB-43E8-8D75-1AB4548BB9E4}" type="pres">
      <dgm:prSet presAssocID="{4E201576-E984-4941-B886-D3F3BFDE6A5B}" presName="Accent" presStyleLbl="bgShp" presStyleIdx="4" presStyleCnt="6"/>
      <dgm:spPr/>
    </dgm:pt>
    <dgm:pt modelId="{432F1E3A-19AA-47B5-80FA-F0C523E4CE7A}" type="pres">
      <dgm:prSet presAssocID="{4E201576-E984-4941-B886-D3F3BFDE6A5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EA30AC1-A0DD-4492-980B-17FF77CCECA9}" type="pres">
      <dgm:prSet presAssocID="{029AB8CD-CA00-42ED-9CF9-DEB3CB8CB10E}" presName="Accent6" presStyleCnt="0"/>
      <dgm:spPr/>
    </dgm:pt>
    <dgm:pt modelId="{760EF33E-ED8F-4142-9B7F-0AF8CD76DE1B}" type="pres">
      <dgm:prSet presAssocID="{029AB8CD-CA00-42ED-9CF9-DEB3CB8CB10E}" presName="Accent" presStyleLbl="bgShp" presStyleIdx="5" presStyleCnt="6"/>
      <dgm:spPr/>
      <dgm:t>
        <a:bodyPr/>
        <a:lstStyle/>
        <a:p>
          <a:endParaRPr lang="en-US"/>
        </a:p>
      </dgm:t>
    </dgm:pt>
    <dgm:pt modelId="{0A2A9BE0-8CE9-4D15-B7F2-9604A72FC75E}" type="pres">
      <dgm:prSet presAssocID="{029AB8CD-CA00-42ED-9CF9-DEB3CB8CB10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DBD344-4E42-4E43-876F-5A7C42A71ACA}" type="presOf" srcId="{EAEA7508-CA46-47ED-A642-CCD7AF1A3C23}" destId="{5C8E4AD8-337E-4F79-8BEA-8ABB522E2E63}" srcOrd="0" destOrd="0" presId="urn:microsoft.com/office/officeart/2011/layout/HexagonRadial"/>
    <dgm:cxn modelId="{D3286667-218A-4B88-8915-F5BD979DA10B}" type="presOf" srcId="{4921DAF8-9768-414A-A24F-7D1E7DF867AE}" destId="{A51D0A19-FFC5-4575-A967-950C59B3E9B4}" srcOrd="0" destOrd="0" presId="urn:microsoft.com/office/officeart/2011/layout/HexagonRadial"/>
    <dgm:cxn modelId="{26EBB5CD-A420-489A-BBB8-9D06CB5E63EC}" type="presOf" srcId="{4E201576-E984-4941-B886-D3F3BFDE6A5B}" destId="{432F1E3A-19AA-47B5-80FA-F0C523E4CE7A}" srcOrd="0" destOrd="0" presId="urn:microsoft.com/office/officeart/2011/layout/HexagonRadial"/>
    <dgm:cxn modelId="{8372CE1A-77F9-4327-9A38-EAC8EA9A8AC6}" srcId="{E63BCD7C-E7AB-46D0-A5B9-9B14A7B78E53}" destId="{4921DAF8-9768-414A-A24F-7D1E7DF867AE}" srcOrd="0" destOrd="0" parTransId="{1C23481C-7D24-4590-8380-5077B37860A3}" sibTransId="{BEDA5932-68A9-44B7-A0DA-058612E317A8}"/>
    <dgm:cxn modelId="{1CB0E6A3-A0E1-4D6A-A22B-DE445FF23A28}" type="presOf" srcId="{5BDE502F-89B3-4D3D-B4A5-668BBDAD5523}" destId="{28878F3E-C244-4B69-A047-EFFDAE029F70}" srcOrd="0" destOrd="0" presId="urn:microsoft.com/office/officeart/2011/layout/HexagonRadial"/>
    <dgm:cxn modelId="{907C49D4-B759-4E69-A3CB-D674AC48750F}" srcId="{4921DAF8-9768-414A-A24F-7D1E7DF867AE}" destId="{4E201576-E984-4941-B886-D3F3BFDE6A5B}" srcOrd="4" destOrd="0" parTransId="{F8CCA8CD-CFBD-4CE4-B93D-D67A5F7C463A}" sibTransId="{739FE177-5072-4425-ADF6-4AB4DAD10407}"/>
    <dgm:cxn modelId="{C827E49D-0BEC-4CB9-A3DF-94403D1FEC07}" type="presOf" srcId="{E63BCD7C-E7AB-46D0-A5B9-9B14A7B78E53}" destId="{389B0EC4-482B-4840-97D6-2E640DC35A77}" srcOrd="0" destOrd="0" presId="urn:microsoft.com/office/officeart/2011/layout/HexagonRadial"/>
    <dgm:cxn modelId="{EC7C465C-C70F-43FA-82A4-DABD73DBE8D7}" srcId="{4921DAF8-9768-414A-A24F-7D1E7DF867AE}" destId="{EAEA7508-CA46-47ED-A642-CCD7AF1A3C23}" srcOrd="2" destOrd="0" parTransId="{C53B58F7-1CCF-41AC-BF2C-5FD8CE8D5944}" sibTransId="{D8BDF764-FF1F-4C99-BB3B-AC6119CB3B9C}"/>
    <dgm:cxn modelId="{33B03D6B-185B-45BE-B670-1C7FF67948E8}" type="presOf" srcId="{FF1C6865-FE40-49B7-AE8F-CF223FC4918B}" destId="{EB47A418-CF49-45F9-BF00-3B1E6DAB0C94}" srcOrd="0" destOrd="0" presId="urn:microsoft.com/office/officeart/2011/layout/HexagonRadial"/>
    <dgm:cxn modelId="{7DF81D86-E5ED-4F13-A5BB-6EA98E598665}" srcId="{4921DAF8-9768-414A-A24F-7D1E7DF867AE}" destId="{029AB8CD-CA00-42ED-9CF9-DEB3CB8CB10E}" srcOrd="5" destOrd="0" parTransId="{494FA8E6-8353-4F74-B26F-DAE933D7D506}" sibTransId="{0EE5C31D-53F7-41C7-A569-C2F861A9BA40}"/>
    <dgm:cxn modelId="{AA745D76-4F31-43A0-BC0D-92475D2B8512}" type="presOf" srcId="{029AB8CD-CA00-42ED-9CF9-DEB3CB8CB10E}" destId="{0A2A9BE0-8CE9-4D15-B7F2-9604A72FC75E}" srcOrd="0" destOrd="0" presId="urn:microsoft.com/office/officeart/2011/layout/HexagonRadial"/>
    <dgm:cxn modelId="{5D326689-C2D5-4DFE-BC93-FCADF079FEC9}" srcId="{4921DAF8-9768-414A-A24F-7D1E7DF867AE}" destId="{FF1C6865-FE40-49B7-AE8F-CF223FC4918B}" srcOrd="0" destOrd="0" parTransId="{52E8A5E2-4502-41F2-B2A7-4BE018D56328}" sibTransId="{ABA8E303-25CE-4F94-9AAB-A6C1CFA8290D}"/>
    <dgm:cxn modelId="{026A3CDD-BD1C-4283-BE21-AA6607B16E1C}" type="presOf" srcId="{475C5105-F3AF-4836-AFD8-01D6EE93B313}" destId="{6B71B866-1973-400D-AF31-995DA0C3FCB8}" srcOrd="0" destOrd="0" presId="urn:microsoft.com/office/officeart/2011/layout/HexagonRadial"/>
    <dgm:cxn modelId="{17B0A6C3-0BDF-482A-B468-420D81413329}" srcId="{4921DAF8-9768-414A-A24F-7D1E7DF867AE}" destId="{5BDE502F-89B3-4D3D-B4A5-668BBDAD5523}" srcOrd="3" destOrd="0" parTransId="{C5146EAF-FB40-4973-BD9A-370A93886281}" sibTransId="{F3B5E5F5-FD75-4CF9-B306-6C91C5CBB009}"/>
    <dgm:cxn modelId="{B7972AA6-01A9-4AAF-9048-5A4801179C99}" srcId="{4921DAF8-9768-414A-A24F-7D1E7DF867AE}" destId="{475C5105-F3AF-4836-AFD8-01D6EE93B313}" srcOrd="1" destOrd="0" parTransId="{4532A6FE-835D-4D24-A6B1-1432F0521035}" sibTransId="{BA2726EC-FE91-47BB-81DA-20801378F1D0}"/>
    <dgm:cxn modelId="{17F7E3D8-1C92-45B0-A0ED-E466F27B1484}" type="presParOf" srcId="{389B0EC4-482B-4840-97D6-2E640DC35A77}" destId="{A51D0A19-FFC5-4575-A967-950C59B3E9B4}" srcOrd="0" destOrd="0" presId="urn:microsoft.com/office/officeart/2011/layout/HexagonRadial"/>
    <dgm:cxn modelId="{EFEC27EE-1FF7-4FD7-8244-A295DAC4F1FF}" type="presParOf" srcId="{389B0EC4-482B-4840-97D6-2E640DC35A77}" destId="{E96EAC66-CC8B-481C-ACB3-1C4769D5BCA5}" srcOrd="1" destOrd="0" presId="urn:microsoft.com/office/officeart/2011/layout/HexagonRadial"/>
    <dgm:cxn modelId="{FC8D16AF-0F71-44EC-95C5-75537B6E5598}" type="presParOf" srcId="{E96EAC66-CC8B-481C-ACB3-1C4769D5BCA5}" destId="{950F3821-400B-406B-9950-62BEF8F2E519}" srcOrd="0" destOrd="0" presId="urn:microsoft.com/office/officeart/2011/layout/HexagonRadial"/>
    <dgm:cxn modelId="{D308F9AA-3D75-495E-92D1-7E545E9FACE9}" type="presParOf" srcId="{389B0EC4-482B-4840-97D6-2E640DC35A77}" destId="{EB47A418-CF49-45F9-BF00-3B1E6DAB0C94}" srcOrd="2" destOrd="0" presId="urn:microsoft.com/office/officeart/2011/layout/HexagonRadial"/>
    <dgm:cxn modelId="{080A4292-FF37-4578-BFB9-0BE5CAE00A26}" type="presParOf" srcId="{389B0EC4-482B-4840-97D6-2E640DC35A77}" destId="{3B5704B7-DBE0-4E7C-9EC2-19A9361094F7}" srcOrd="3" destOrd="0" presId="urn:microsoft.com/office/officeart/2011/layout/HexagonRadial"/>
    <dgm:cxn modelId="{227935C5-D571-43E8-AFEB-2235EDBAEA63}" type="presParOf" srcId="{3B5704B7-DBE0-4E7C-9EC2-19A9361094F7}" destId="{39B333B0-E375-4EED-BD50-75A05A7ADFAF}" srcOrd="0" destOrd="0" presId="urn:microsoft.com/office/officeart/2011/layout/HexagonRadial"/>
    <dgm:cxn modelId="{28A41939-1F44-4B35-9CB2-FEF4E96BE14F}" type="presParOf" srcId="{389B0EC4-482B-4840-97D6-2E640DC35A77}" destId="{6B71B866-1973-400D-AF31-995DA0C3FCB8}" srcOrd="4" destOrd="0" presId="urn:microsoft.com/office/officeart/2011/layout/HexagonRadial"/>
    <dgm:cxn modelId="{351E26FD-AFC8-41DE-BAB1-2FE631229F58}" type="presParOf" srcId="{389B0EC4-482B-4840-97D6-2E640DC35A77}" destId="{E4A9A0EA-C06A-4D85-B0E2-F7155B2E9441}" srcOrd="5" destOrd="0" presId="urn:microsoft.com/office/officeart/2011/layout/HexagonRadial"/>
    <dgm:cxn modelId="{CC406F9D-AB3C-4759-8919-D58F2EF044ED}" type="presParOf" srcId="{E4A9A0EA-C06A-4D85-B0E2-F7155B2E9441}" destId="{4C8B6900-9979-4872-A9DB-54C41BB35E04}" srcOrd="0" destOrd="0" presId="urn:microsoft.com/office/officeart/2011/layout/HexagonRadial"/>
    <dgm:cxn modelId="{76A09ECB-4287-430A-AEF0-04F0C80688A3}" type="presParOf" srcId="{389B0EC4-482B-4840-97D6-2E640DC35A77}" destId="{5C8E4AD8-337E-4F79-8BEA-8ABB522E2E63}" srcOrd="6" destOrd="0" presId="urn:microsoft.com/office/officeart/2011/layout/HexagonRadial"/>
    <dgm:cxn modelId="{435D1670-1F8B-48A9-81E9-AE69F5486BEE}" type="presParOf" srcId="{389B0EC4-482B-4840-97D6-2E640DC35A77}" destId="{67E3A404-518B-4075-A7BC-943178FB7771}" srcOrd="7" destOrd="0" presId="urn:microsoft.com/office/officeart/2011/layout/HexagonRadial"/>
    <dgm:cxn modelId="{E7CB55E4-3590-44C1-95D6-4772C371600F}" type="presParOf" srcId="{67E3A404-518B-4075-A7BC-943178FB7771}" destId="{E04BCF8F-D08A-4867-8E1A-4D74833DBB35}" srcOrd="0" destOrd="0" presId="urn:microsoft.com/office/officeart/2011/layout/HexagonRadial"/>
    <dgm:cxn modelId="{E1B3E85F-4E42-43A7-841E-C01876B21D32}" type="presParOf" srcId="{389B0EC4-482B-4840-97D6-2E640DC35A77}" destId="{28878F3E-C244-4B69-A047-EFFDAE029F70}" srcOrd="8" destOrd="0" presId="urn:microsoft.com/office/officeart/2011/layout/HexagonRadial"/>
    <dgm:cxn modelId="{12A68D88-E40D-41FB-B3ED-07BD1CEEE82B}" type="presParOf" srcId="{389B0EC4-482B-4840-97D6-2E640DC35A77}" destId="{CDE7EAB7-C04E-4311-AA35-2E2B9B9475A3}" srcOrd="9" destOrd="0" presId="urn:microsoft.com/office/officeart/2011/layout/HexagonRadial"/>
    <dgm:cxn modelId="{DF04A6DC-85A5-4FA5-B63F-F55680A4C6C2}" type="presParOf" srcId="{CDE7EAB7-C04E-4311-AA35-2E2B9B9475A3}" destId="{8A7D522F-FDCB-43E8-8D75-1AB4548BB9E4}" srcOrd="0" destOrd="0" presId="urn:microsoft.com/office/officeart/2011/layout/HexagonRadial"/>
    <dgm:cxn modelId="{B023DB48-130D-45B5-878E-B35CD4AB31E9}" type="presParOf" srcId="{389B0EC4-482B-4840-97D6-2E640DC35A77}" destId="{432F1E3A-19AA-47B5-80FA-F0C523E4CE7A}" srcOrd="10" destOrd="0" presId="urn:microsoft.com/office/officeart/2011/layout/HexagonRadial"/>
    <dgm:cxn modelId="{6145646D-04E9-4CEF-A4D8-6CF51D420F39}" type="presParOf" srcId="{389B0EC4-482B-4840-97D6-2E640DC35A77}" destId="{6EA30AC1-A0DD-4492-980B-17FF77CCECA9}" srcOrd="11" destOrd="0" presId="urn:microsoft.com/office/officeart/2011/layout/HexagonRadial"/>
    <dgm:cxn modelId="{F0537CA0-0791-486D-9367-A21A1D42DE49}" type="presParOf" srcId="{6EA30AC1-A0DD-4492-980B-17FF77CCECA9}" destId="{760EF33E-ED8F-4142-9B7F-0AF8CD76DE1B}" srcOrd="0" destOrd="0" presId="urn:microsoft.com/office/officeart/2011/layout/HexagonRadial"/>
    <dgm:cxn modelId="{D478B04F-1845-46C7-96C4-EC1F778D2DDE}" type="presParOf" srcId="{389B0EC4-482B-4840-97D6-2E640DC35A77}" destId="{0A2A9BE0-8CE9-4D15-B7F2-9604A72FC75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66700-6900-4C78-B386-F7E805BF030F}">
      <dsp:nvSpPr>
        <dsp:cNvPr id="0" name=""/>
        <dsp:cNvSpPr/>
      </dsp:nvSpPr>
      <dsp:spPr>
        <a:xfrm rot="16200000">
          <a:off x="1541065" y="-1518830"/>
          <a:ext cx="2175669" cy="5257800"/>
        </a:xfrm>
        <a:prstGeom prst="round1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Perakendeci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bakış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açısı</a:t>
          </a:r>
          <a:r>
            <a:rPr lang="en-US" sz="2700" kern="1200" dirty="0" smtClean="0"/>
            <a:t> </a:t>
          </a:r>
          <a:endParaRPr lang="en-US" sz="2700" kern="1200" dirty="0"/>
        </a:p>
      </dsp:txBody>
      <dsp:txXfrm rot="5400000">
        <a:off x="0" y="22236"/>
        <a:ext cx="5257800" cy="1631751"/>
      </dsp:txXfrm>
    </dsp:sp>
    <dsp:sp modelId="{57FD6A72-8605-4B9B-A29E-6173B71F382C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Perakendecinin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tüketici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bakış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açısı</a:t>
          </a:r>
          <a:endParaRPr lang="en-US" sz="2700" kern="1200" dirty="0"/>
        </a:p>
      </dsp:txBody>
      <dsp:txXfrm>
        <a:off x="5257800" y="0"/>
        <a:ext cx="5257800" cy="1631751"/>
      </dsp:txXfrm>
    </dsp:sp>
    <dsp:sp modelId="{1A2694D7-B392-4D9A-A664-4B8116626CEA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Büyük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veri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ve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temas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noktaları</a:t>
          </a:r>
          <a:r>
            <a:rPr lang="en-US" sz="2700" kern="1200" dirty="0" smtClean="0"/>
            <a:t>  </a:t>
          </a:r>
          <a:endParaRPr lang="en-US" sz="2700" kern="1200" dirty="0"/>
        </a:p>
      </dsp:txBody>
      <dsp:txXfrm rot="10800000">
        <a:off x="0" y="2719586"/>
        <a:ext cx="5257800" cy="1631751"/>
      </dsp:txXfrm>
    </dsp:sp>
    <dsp:sp modelId="{5AEA54BF-99B2-491A-B6DB-AD1D40CB1C8D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Lojistik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ve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optimizasyon</a:t>
          </a:r>
          <a:endParaRPr lang="en-US" sz="2700" kern="1200" dirty="0"/>
        </a:p>
      </dsp:txBody>
      <dsp:txXfrm rot="-5400000">
        <a:off x="5257800" y="2719586"/>
        <a:ext cx="5257800" cy="1631751"/>
      </dsp:txXfrm>
    </dsp:sp>
    <dsp:sp modelId="{A1AF72BD-3A41-4FBE-9966-00333AEBE1D1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Bütüncül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Kanal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Stratejisi</a:t>
          </a:r>
          <a:endParaRPr lang="en-US" sz="2700" kern="1200" dirty="0"/>
        </a:p>
      </dsp:txBody>
      <dsp:txXfrm>
        <a:off x="3733564" y="1684855"/>
        <a:ext cx="3048472" cy="981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D0A19-FFC5-4575-A967-950C59B3E9B4}">
      <dsp:nvSpPr>
        <dsp:cNvPr id="0" name=""/>
        <dsp:cNvSpPr/>
      </dsp:nvSpPr>
      <dsp:spPr>
        <a:xfrm>
          <a:off x="3897382" y="1662763"/>
          <a:ext cx="2720298" cy="230087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Bütüncül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Kanal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Stratejisinin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Uygulanması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ve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Yönetilmesi</a:t>
          </a:r>
          <a:endParaRPr lang="en-US" sz="2500" kern="1200" dirty="0"/>
        </a:p>
      </dsp:txBody>
      <dsp:txXfrm>
        <a:off x="4343194" y="2039838"/>
        <a:ext cx="1828674" cy="1546726"/>
      </dsp:txXfrm>
    </dsp:sp>
    <dsp:sp modelId="{39B333B0-E375-4EED-BD50-75A05A7ADFAF}">
      <dsp:nvSpPr>
        <dsp:cNvPr id="0" name=""/>
        <dsp:cNvSpPr/>
      </dsp:nvSpPr>
      <dsp:spPr>
        <a:xfrm>
          <a:off x="5647165" y="874434"/>
          <a:ext cx="870527" cy="75007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7A418-CF49-45F9-BF00-3B1E6DAB0C94}">
      <dsp:nvSpPr>
        <dsp:cNvPr id="0" name=""/>
        <dsp:cNvSpPr/>
      </dsp:nvSpPr>
      <dsp:spPr>
        <a:xfrm>
          <a:off x="4215421" y="687"/>
          <a:ext cx="1890794" cy="163575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Ürün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çeşitliliği</a:t>
          </a:r>
          <a:endParaRPr lang="en-US" sz="2200" kern="1200" dirty="0"/>
        </a:p>
      </dsp:txBody>
      <dsp:txXfrm>
        <a:off x="4528766" y="271767"/>
        <a:ext cx="1264104" cy="1093599"/>
      </dsp:txXfrm>
    </dsp:sp>
    <dsp:sp modelId="{4C8B6900-9979-4872-A9DB-54C41BB35E04}">
      <dsp:nvSpPr>
        <dsp:cNvPr id="0" name=""/>
        <dsp:cNvSpPr/>
      </dsp:nvSpPr>
      <dsp:spPr>
        <a:xfrm>
          <a:off x="6564664" y="2262603"/>
          <a:ext cx="870527" cy="75007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1B866-1973-400D-AF31-995DA0C3FCB8}">
      <dsp:nvSpPr>
        <dsp:cNvPr id="0" name=""/>
        <dsp:cNvSpPr/>
      </dsp:nvSpPr>
      <dsp:spPr>
        <a:xfrm>
          <a:off x="6050505" y="1006101"/>
          <a:ext cx="1890794" cy="163575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Dijital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ve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fiziksel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mağaza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yönetimi</a:t>
          </a:r>
          <a:endParaRPr lang="en-US" sz="2200" kern="1200" dirty="0"/>
        </a:p>
      </dsp:txBody>
      <dsp:txXfrm>
        <a:off x="6363850" y="1277181"/>
        <a:ext cx="1264104" cy="1093599"/>
      </dsp:txXfrm>
    </dsp:sp>
    <dsp:sp modelId="{E04BCF8F-D08A-4867-8E1A-4D74833DBB35}">
      <dsp:nvSpPr>
        <dsp:cNvPr id="0" name=""/>
        <dsp:cNvSpPr/>
      </dsp:nvSpPr>
      <dsp:spPr>
        <a:xfrm>
          <a:off x="5858904" y="3845468"/>
          <a:ext cx="870527" cy="75007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E4AD8-337E-4F79-8BEA-8ABB522E2E63}">
      <dsp:nvSpPr>
        <dsp:cNvPr id="0" name=""/>
        <dsp:cNvSpPr/>
      </dsp:nvSpPr>
      <dsp:spPr>
        <a:xfrm>
          <a:off x="6050505" y="2983980"/>
          <a:ext cx="1890794" cy="163575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Süreç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yönetimi</a:t>
          </a:r>
          <a:endParaRPr lang="en-US" sz="2200" kern="1200" dirty="0"/>
        </a:p>
      </dsp:txBody>
      <dsp:txXfrm>
        <a:off x="6363850" y="3255060"/>
        <a:ext cx="1264104" cy="1093599"/>
      </dsp:txXfrm>
    </dsp:sp>
    <dsp:sp modelId="{8A7D522F-FDCB-43E8-8D75-1AB4548BB9E4}">
      <dsp:nvSpPr>
        <dsp:cNvPr id="0" name=""/>
        <dsp:cNvSpPr/>
      </dsp:nvSpPr>
      <dsp:spPr>
        <a:xfrm>
          <a:off x="4108188" y="4009775"/>
          <a:ext cx="870527" cy="75007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78F3E-C244-4B69-A047-EFFDAE029F70}">
      <dsp:nvSpPr>
        <dsp:cNvPr id="0" name=""/>
        <dsp:cNvSpPr/>
      </dsp:nvSpPr>
      <dsp:spPr>
        <a:xfrm>
          <a:off x="4173257" y="3991206"/>
          <a:ext cx="2177136" cy="163575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Gelişmiş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bilgi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teknolojileri</a:t>
          </a:r>
          <a:endParaRPr lang="en-US" sz="2200" kern="1200" dirty="0"/>
        </a:p>
      </dsp:txBody>
      <dsp:txXfrm>
        <a:off x="4510464" y="4244561"/>
        <a:ext cx="1502722" cy="1129049"/>
      </dsp:txXfrm>
    </dsp:sp>
    <dsp:sp modelId="{760EF33E-ED8F-4142-9B7F-0AF8CD76DE1B}">
      <dsp:nvSpPr>
        <dsp:cNvPr id="0" name=""/>
        <dsp:cNvSpPr/>
      </dsp:nvSpPr>
      <dsp:spPr>
        <a:xfrm>
          <a:off x="3075577" y="2608098"/>
          <a:ext cx="870527" cy="75007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F1E3A-19AA-47B5-80FA-F0C523E4CE7A}">
      <dsp:nvSpPr>
        <dsp:cNvPr id="0" name=""/>
        <dsp:cNvSpPr/>
      </dsp:nvSpPr>
      <dsp:spPr>
        <a:xfrm>
          <a:off x="2574299" y="2985105"/>
          <a:ext cx="1890794" cy="163575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Veri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yönetimi</a:t>
          </a:r>
          <a:endParaRPr lang="en-US" sz="2200" kern="1200" dirty="0"/>
        </a:p>
      </dsp:txBody>
      <dsp:txXfrm>
        <a:off x="2887644" y="3256185"/>
        <a:ext cx="1264104" cy="1093599"/>
      </dsp:txXfrm>
    </dsp:sp>
    <dsp:sp modelId="{0A2A9BE0-8CE9-4D15-B7F2-9604A72FC75E}">
      <dsp:nvSpPr>
        <dsp:cNvPr id="0" name=""/>
        <dsp:cNvSpPr/>
      </dsp:nvSpPr>
      <dsp:spPr>
        <a:xfrm>
          <a:off x="2574299" y="1003850"/>
          <a:ext cx="1890794" cy="163575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Rekabet</a:t>
          </a:r>
          <a:endParaRPr lang="en-US" sz="2200" kern="1200" dirty="0"/>
        </a:p>
      </dsp:txBody>
      <dsp:txXfrm>
        <a:off x="2887644" y="1274930"/>
        <a:ext cx="1264104" cy="1093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8FAAF-FFFF-4F5B-A63D-3B6F125E9B18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42E2F-ED21-4D2E-969C-F253804FC7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28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1411-A021-45D8-9AF0-99E4BDE1F278}" type="datetime1">
              <a:rPr lang="tr-TR" smtClean="0"/>
              <a:t>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18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C2AA-5533-4A22-A077-3752A7781572}" type="datetime1">
              <a:rPr lang="tr-TR" smtClean="0"/>
              <a:t>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78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C66D-0324-4F7E-8D6B-C9D03E9F20EA}" type="datetime1">
              <a:rPr lang="tr-TR" smtClean="0"/>
              <a:t>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21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446C-68CA-46CC-83FC-AFDF1E614117}" type="datetime1">
              <a:rPr lang="tr-TR" smtClean="0"/>
              <a:t>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52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8E62-3E84-487B-AE78-E610B6E22942}" type="datetime1">
              <a:rPr lang="tr-TR" smtClean="0"/>
              <a:t>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05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4C26-F675-4150-9095-5674F57CF0FF}" type="datetime1">
              <a:rPr lang="tr-TR" smtClean="0"/>
              <a:t>6.10.2016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069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9E20-8BE2-49C1-BBCE-E2134F5A5ED9}" type="datetime1">
              <a:rPr lang="tr-TR" smtClean="0"/>
              <a:t>6.10.2016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10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C670-9C6A-4363-AFBA-60FB2222692B}" type="datetime1">
              <a:rPr lang="tr-TR" smtClean="0"/>
              <a:t>6.10.2016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90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02A7-EDCC-43BC-A18F-0FA3FD6D976A}" type="datetime1">
              <a:rPr lang="tr-TR" smtClean="0"/>
              <a:t>6.10.2016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86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6ADC-0DE5-4604-B36A-2D0D3D63B135}" type="datetime1">
              <a:rPr lang="tr-TR" smtClean="0"/>
              <a:t>6.10.2016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383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043C-4CE8-49B2-89CD-E5CA1C6F694B}" type="datetime1">
              <a:rPr lang="tr-TR" smtClean="0"/>
              <a:t>6.10.2016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384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431A-60B9-432D-87B6-740A5C5D9CE5}" type="datetime1">
              <a:rPr lang="tr-TR" smtClean="0"/>
              <a:t>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BAC4D-5B55-4671-92A6-2F485025C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34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8129"/>
            <a:ext cx="9434732" cy="2387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Bütüncül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Kanal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Stratejisinin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İncelenmesi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Gıda </a:t>
            </a:r>
            <a:r>
              <a:rPr lang="en-US" b="1" dirty="0" err="1" smtClean="0">
                <a:solidFill>
                  <a:srgbClr val="FF0000"/>
                </a:solidFill>
              </a:rPr>
              <a:t>Perakendecisinden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Bulgular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1668"/>
            <a:ext cx="9144000" cy="2307101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Yrd</a:t>
            </a:r>
            <a:r>
              <a:rPr lang="en-US" sz="2600" dirty="0" smtClean="0"/>
              <a:t>. </a:t>
            </a:r>
            <a:r>
              <a:rPr lang="en-US" sz="2600" dirty="0" err="1" smtClean="0"/>
              <a:t>Doç</a:t>
            </a:r>
            <a:r>
              <a:rPr lang="en-US" sz="2600" dirty="0" smtClean="0"/>
              <a:t>. Dr. I. </a:t>
            </a:r>
            <a:r>
              <a:rPr lang="en-US" sz="2600" dirty="0" err="1" smtClean="0"/>
              <a:t>Özge</a:t>
            </a:r>
            <a:r>
              <a:rPr lang="en-US" sz="2600" dirty="0" smtClean="0"/>
              <a:t> Yumurtacı </a:t>
            </a:r>
            <a:r>
              <a:rPr lang="en-US" sz="2600" dirty="0" err="1" smtClean="0"/>
              <a:t>Hüseyinoğlu</a:t>
            </a:r>
            <a:endParaRPr lang="en-US" sz="2600" dirty="0" smtClean="0"/>
          </a:p>
          <a:p>
            <a:endParaRPr lang="en-US" dirty="0" smtClean="0"/>
          </a:p>
          <a:p>
            <a:r>
              <a:rPr lang="en-US" sz="2200" dirty="0" smtClean="0"/>
              <a:t>İzmir </a:t>
            </a:r>
            <a:r>
              <a:rPr lang="en-US" sz="2200" dirty="0" err="1" smtClean="0"/>
              <a:t>Ekonomi</a:t>
            </a:r>
            <a:r>
              <a:rPr lang="en-US" sz="2200" dirty="0" smtClean="0"/>
              <a:t> </a:t>
            </a:r>
            <a:r>
              <a:rPr lang="en-US" sz="2200" dirty="0" err="1" smtClean="0"/>
              <a:t>Üniversitesi</a:t>
            </a:r>
            <a:endParaRPr lang="en-US" sz="2200" dirty="0" smtClean="0"/>
          </a:p>
          <a:p>
            <a:r>
              <a:rPr lang="en-US" sz="2200" dirty="0" err="1" smtClean="0"/>
              <a:t>İşletme</a:t>
            </a:r>
            <a:r>
              <a:rPr lang="en-US" sz="2200" dirty="0" smtClean="0"/>
              <a:t> </a:t>
            </a:r>
            <a:r>
              <a:rPr lang="en-US" sz="2200" dirty="0" err="1" smtClean="0"/>
              <a:t>Fakültesi</a:t>
            </a:r>
            <a:r>
              <a:rPr lang="en-US" sz="2200" dirty="0" smtClean="0"/>
              <a:t> </a:t>
            </a:r>
            <a:endParaRPr lang="tr-TR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5575" y="6356349"/>
            <a:ext cx="7662203" cy="365125"/>
          </a:xfrm>
        </p:spPr>
        <p:txBody>
          <a:bodyPr/>
          <a:lstStyle/>
          <a:p>
            <a:r>
              <a:rPr lang="en-US" dirty="0" smtClean="0"/>
              <a:t>  </a:t>
            </a:r>
          </a:p>
          <a:p>
            <a:r>
              <a:rPr lang="en-US" sz="1400" dirty="0" smtClean="0"/>
              <a:t>21. </a:t>
            </a:r>
            <a:r>
              <a:rPr lang="en-US" sz="1400" dirty="0" err="1" smtClean="0"/>
              <a:t>Pazarlama</a:t>
            </a:r>
            <a:r>
              <a:rPr lang="en-US" sz="1400" dirty="0" smtClean="0"/>
              <a:t> </a:t>
            </a:r>
            <a:r>
              <a:rPr lang="en-US" sz="1400" dirty="0" err="1" smtClean="0"/>
              <a:t>Kongresi</a:t>
            </a:r>
            <a:r>
              <a:rPr lang="en-US" sz="1400" dirty="0" smtClean="0"/>
              <a:t>, 06-08 </a:t>
            </a:r>
            <a:r>
              <a:rPr lang="en-US" sz="1400" dirty="0" err="1" smtClean="0"/>
              <a:t>Ekim</a:t>
            </a:r>
            <a:r>
              <a:rPr lang="en-US" sz="1400" dirty="0" smtClean="0"/>
              <a:t> 2016, </a:t>
            </a:r>
            <a:r>
              <a:rPr lang="en-US" sz="1400" dirty="0" err="1" smtClean="0"/>
              <a:t>Dumlupınar</a:t>
            </a:r>
            <a:r>
              <a:rPr lang="en-US" sz="1400" dirty="0" smtClean="0"/>
              <a:t> </a:t>
            </a:r>
            <a:r>
              <a:rPr lang="en-US" sz="1400" dirty="0" err="1" smtClean="0"/>
              <a:t>Üniversitesi</a:t>
            </a:r>
            <a:r>
              <a:rPr lang="en-US" sz="1400" dirty="0" smtClean="0"/>
              <a:t>, </a:t>
            </a:r>
            <a:r>
              <a:rPr lang="en-US" sz="1400" dirty="0" err="1" smtClean="0"/>
              <a:t>Kütahya</a:t>
            </a:r>
            <a:r>
              <a:rPr lang="en-US" sz="1400" dirty="0" smtClean="0"/>
              <a:t>, </a:t>
            </a:r>
            <a:r>
              <a:rPr lang="en-US" sz="1400" dirty="0" err="1" smtClean="0"/>
              <a:t>Özet</a:t>
            </a:r>
            <a:r>
              <a:rPr lang="en-US" sz="1400" dirty="0" smtClean="0"/>
              <a:t> </a:t>
            </a:r>
            <a:r>
              <a:rPr lang="en-US" sz="1400" dirty="0" err="1" smtClean="0"/>
              <a:t>Bildiri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5556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29598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Bulgular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549838"/>
              </p:ext>
            </p:extLst>
          </p:nvPr>
        </p:nvGraphicFramePr>
        <p:xfrm>
          <a:off x="838200" y="1094509"/>
          <a:ext cx="10515600" cy="562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10</a:t>
            </a:fld>
            <a:endParaRPr lang="tr-TR"/>
          </a:p>
        </p:txBody>
      </p:sp>
      <p:sp>
        <p:nvSpPr>
          <p:cNvPr id="6" name="Hexagon 5"/>
          <p:cNvSpPr/>
          <p:nvPr/>
        </p:nvSpPr>
        <p:spPr>
          <a:xfrm>
            <a:off x="4965894" y="2138289"/>
            <a:ext cx="407964" cy="61897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329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Perakendeci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Bakış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Açısı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5266748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tr-TR" dirty="0" err="1" smtClean="0"/>
              <a:t>irçok</a:t>
            </a:r>
            <a:r>
              <a:rPr lang="tr-TR" dirty="0" smtClean="0"/>
              <a:t> </a:t>
            </a:r>
            <a:r>
              <a:rPr lang="tr-TR" dirty="0"/>
              <a:t>farklı temas noktası kullanarak aynı davranış </a:t>
            </a:r>
            <a:r>
              <a:rPr lang="tr-TR"/>
              <a:t>biçimiyle </a:t>
            </a:r>
            <a:r>
              <a:rPr lang="tr-TR" smtClean="0"/>
              <a:t>ulaşabilme</a:t>
            </a:r>
            <a:r>
              <a:rPr lang="en-US" smtClean="0"/>
              <a:t>...</a:t>
            </a:r>
            <a:endParaRPr lang="en-US" dirty="0" smtClean="0"/>
          </a:p>
          <a:p>
            <a:endParaRPr lang="en-US" dirty="0"/>
          </a:p>
          <a:p>
            <a:r>
              <a:rPr lang="tr-TR" dirty="0"/>
              <a:t>Perakendeciye göre bütüncül kanal stratejisi perakende sektöründe rekabet edebilmek için zorunlu hale </a:t>
            </a:r>
            <a:r>
              <a:rPr lang="tr-TR" dirty="0" smtClean="0"/>
              <a:t>gelmiştir.</a:t>
            </a:r>
            <a:endParaRPr lang="en-US" dirty="0" smtClean="0"/>
          </a:p>
          <a:p>
            <a:endParaRPr lang="en-US" dirty="0"/>
          </a:p>
          <a:p>
            <a:r>
              <a:rPr lang="tr-TR" dirty="0"/>
              <a:t>Perakendecinin bütüncül kanal stratejisini uygulayabilmesi için müşterilere istedikleri ürünlerin stokta var olup olmadığını önceden kontrol fırsatı verebilmeleri ve ürün teslim almada birden fazla teslimat noktası imkanı sağlamaları </a:t>
            </a:r>
            <a:r>
              <a:rPr lang="tr-TR" dirty="0" smtClean="0"/>
              <a:t>gereklidir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11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468" y="228671"/>
            <a:ext cx="1867332" cy="11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Perakendeci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Bakış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Açısı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526674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</a:t>
            </a:r>
            <a:r>
              <a:rPr lang="tr-TR" dirty="0" err="1" smtClean="0"/>
              <a:t>iziksel</a:t>
            </a:r>
            <a:r>
              <a:rPr lang="tr-TR" dirty="0" smtClean="0"/>
              <a:t> </a:t>
            </a:r>
            <a:r>
              <a:rPr lang="tr-TR" dirty="0"/>
              <a:t>mağaza ve dijital kanallarda aynı ürün çeşitliliğin, fiyat ve indirimlerin </a:t>
            </a:r>
            <a:r>
              <a:rPr lang="tr-TR" dirty="0" smtClean="0"/>
              <a:t>olması</a:t>
            </a:r>
            <a:endParaRPr lang="en-US" dirty="0" smtClean="0"/>
          </a:p>
          <a:p>
            <a:endParaRPr lang="en-US" dirty="0"/>
          </a:p>
          <a:p>
            <a:r>
              <a:rPr lang="tr-TR" dirty="0"/>
              <a:t>Bütüncül kanal stratejisi, farklı ihtiyaç ve beklentilere sahip çevrimiçi ve çevrimdışı tüm müşterilere hizmet </a:t>
            </a:r>
            <a:r>
              <a:rPr lang="tr-TR" dirty="0" smtClean="0"/>
              <a:t>et</a:t>
            </a:r>
            <a:r>
              <a:rPr lang="en-US" dirty="0" err="1" smtClean="0"/>
              <a:t>mes</a:t>
            </a:r>
            <a:r>
              <a:rPr lang="en-US" dirty="0" err="1"/>
              <a:t>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12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468" y="228671"/>
            <a:ext cx="1867332" cy="11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Perakendecinin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Tüketici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Bakış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Açısı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tr-TR" dirty="0" err="1" smtClean="0"/>
              <a:t>üketici</a:t>
            </a:r>
            <a:r>
              <a:rPr lang="tr-TR" dirty="0" smtClean="0"/>
              <a:t> </a:t>
            </a:r>
            <a:r>
              <a:rPr lang="tr-TR" dirty="0"/>
              <a:t>hangi kanalı kullanırsa kullansın hepsinde tanınmayı, geçmiş alışverişlerine göre ilgili indirimleri kullanabilmeyi ve perakendeci bünyesinde devam eden her türlü kampanyadan mutlaka haberdar olmayı gerektirmektedir.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M</a:t>
            </a:r>
            <a:r>
              <a:rPr lang="tr-TR" dirty="0" err="1" smtClean="0"/>
              <a:t>üşteriye</a:t>
            </a:r>
            <a:r>
              <a:rPr lang="tr-TR" dirty="0" smtClean="0"/>
              <a:t> </a:t>
            </a:r>
            <a:r>
              <a:rPr lang="tr-TR" dirty="0"/>
              <a:t>hızlı, kesintisiz ve bütçesine uygun alışveriş deneyimi </a:t>
            </a:r>
            <a:r>
              <a:rPr lang="tr-TR" dirty="0" smtClean="0"/>
              <a:t>yaşatma</a:t>
            </a:r>
            <a:endParaRPr lang="en-US" dirty="0" smtClean="0"/>
          </a:p>
          <a:p>
            <a:endParaRPr lang="en-US" dirty="0"/>
          </a:p>
          <a:p>
            <a:r>
              <a:rPr lang="tr-TR" dirty="0"/>
              <a:t>Perakendeci bunların sağlanabilmesi için gelişmiş bilgi teknolojilerini kullanmakta ve müşteri sadakat kartından elde edilen verileri analiz </a:t>
            </a:r>
            <a:r>
              <a:rPr lang="tr-TR" dirty="0" smtClean="0"/>
              <a:t>etmektedir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13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317" y="101756"/>
            <a:ext cx="2203738" cy="142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Büyük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Temas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Noktalarının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Rolü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/>
          <a:lstStyle/>
          <a:p>
            <a:r>
              <a:rPr lang="en-US" dirty="0"/>
              <a:t>B</a:t>
            </a:r>
            <a:r>
              <a:rPr lang="tr-TR" dirty="0" err="1" smtClean="0"/>
              <a:t>üyük</a:t>
            </a:r>
            <a:r>
              <a:rPr lang="tr-TR" dirty="0" smtClean="0"/>
              <a:t> </a:t>
            </a:r>
            <a:r>
              <a:rPr lang="tr-TR" dirty="0"/>
              <a:t>verinin analizine göre müşterinin en çok kullandığı ve cevap verdiği temas noktaları aracılığıyla ağırlıklı olarak dijital ortamda müşteriye ulaşabilmekte ve kanalların satış performansları artırılabilmektedir</a:t>
            </a:r>
            <a:r>
              <a:rPr lang="tr-TR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</a:t>
            </a:r>
            <a:r>
              <a:rPr lang="tr-TR" dirty="0" err="1" smtClean="0"/>
              <a:t>üketicilerin</a:t>
            </a:r>
            <a:r>
              <a:rPr lang="tr-TR" dirty="0" smtClean="0"/>
              <a:t> </a:t>
            </a:r>
            <a:r>
              <a:rPr lang="tr-TR" dirty="0"/>
              <a:t>tercihlerine göre tüketiciye farklı kampanyalar </a:t>
            </a:r>
            <a:r>
              <a:rPr lang="tr-TR" dirty="0" smtClean="0"/>
              <a:t>su</a:t>
            </a:r>
            <a:r>
              <a:rPr lang="en-US" dirty="0" err="1" smtClean="0"/>
              <a:t>nma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14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0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Lojistik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Optimizasyonun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Rolü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273"/>
            <a:ext cx="10515600" cy="4583690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tr-TR" dirty="0" err="1" smtClean="0"/>
              <a:t>ütüncül</a:t>
            </a:r>
            <a:r>
              <a:rPr lang="tr-TR" dirty="0" smtClean="0"/>
              <a:t> </a:t>
            </a:r>
            <a:r>
              <a:rPr lang="tr-TR" dirty="0"/>
              <a:t>kanal stratejisinin uygulanabilme başarısı tüm kanalların etkin yönetimine bağlı olduğu için, perakendecilerin ürünleri en iyi maliyet seviyesiyle kanallarda dağıtımı şarttır</a:t>
            </a:r>
            <a:r>
              <a:rPr lang="tr-TR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</a:t>
            </a:r>
            <a:r>
              <a:rPr lang="tr-TR" dirty="0" err="1" smtClean="0"/>
              <a:t>üşük</a:t>
            </a:r>
            <a:r>
              <a:rPr lang="tr-TR" dirty="0" smtClean="0"/>
              <a:t> </a:t>
            </a:r>
            <a:r>
              <a:rPr lang="tr-TR" dirty="0"/>
              <a:t>kar marjını koruyabilmek ancak gelişmiş lojistik ve etkin süreç yönetimine bağlıdır. </a:t>
            </a:r>
            <a:endParaRPr lang="en-US" dirty="0" smtClean="0"/>
          </a:p>
          <a:p>
            <a:endParaRPr lang="en-US" dirty="0"/>
          </a:p>
          <a:p>
            <a:r>
              <a:rPr lang="tr-TR" dirty="0" smtClean="0"/>
              <a:t>Lojistik </a:t>
            </a:r>
            <a:r>
              <a:rPr lang="tr-TR" dirty="0"/>
              <a:t>ve optimizasyon yönetimi için tüm tanımlı iş süreçleri kontrol edilmekte ve gerekli görülen iyileştirmeler yapılarak etkin kaynak yönetimi ve müşteri hizmetleri sağlanmaktadır.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15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460" y="147727"/>
            <a:ext cx="2277340" cy="144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Sonuç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Öneriler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Bütüncül kanal stratejisinin uygulanabilmesi </a:t>
            </a:r>
            <a:r>
              <a:rPr lang="tr-TR" dirty="0" smtClean="0"/>
              <a:t>için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Tx/>
              <a:buChar char="-"/>
            </a:pPr>
            <a:r>
              <a:rPr lang="tr-TR" sz="2800" dirty="0" smtClean="0"/>
              <a:t>verinin </a:t>
            </a:r>
            <a:r>
              <a:rPr lang="tr-TR" sz="2800" dirty="0"/>
              <a:t>etkin kullanımı (</a:t>
            </a:r>
            <a:r>
              <a:rPr lang="tr-TR" sz="2800" dirty="0" err="1"/>
              <a:t>Zhang</a:t>
            </a:r>
            <a:r>
              <a:rPr lang="tr-TR" sz="2800" dirty="0"/>
              <a:t> vd., 2010), </a:t>
            </a:r>
            <a:endParaRPr lang="en-US" sz="2800" dirty="0" smtClean="0"/>
          </a:p>
          <a:p>
            <a:pPr lvl="1">
              <a:buFontTx/>
              <a:buChar char="-"/>
            </a:pPr>
            <a:r>
              <a:rPr lang="tr-TR" sz="2800" dirty="0" smtClean="0"/>
              <a:t>farklı </a:t>
            </a:r>
            <a:r>
              <a:rPr lang="tr-TR" sz="2800" dirty="0"/>
              <a:t>müşterilerin beklentilerinin karşılanması (</a:t>
            </a:r>
            <a:r>
              <a:rPr lang="tr-TR" sz="2800" dirty="0" err="1"/>
              <a:t>Bell</a:t>
            </a:r>
            <a:r>
              <a:rPr lang="tr-TR" sz="2800" dirty="0"/>
              <a:t> vd., 2013), </a:t>
            </a:r>
            <a:endParaRPr lang="en-US" sz="2800" dirty="0" smtClean="0"/>
          </a:p>
          <a:p>
            <a:pPr lvl="1">
              <a:buFontTx/>
              <a:buChar char="-"/>
            </a:pPr>
            <a:r>
              <a:rPr lang="tr-TR" sz="2800" dirty="0" smtClean="0"/>
              <a:t>kesintisiz </a:t>
            </a:r>
            <a:r>
              <a:rPr lang="tr-TR" sz="2800" dirty="0"/>
              <a:t>alışveriş tecrübesi sağlanmalı (</a:t>
            </a:r>
            <a:r>
              <a:rPr lang="tr-TR" sz="2800" dirty="0" err="1"/>
              <a:t>Panigrahi</a:t>
            </a:r>
            <a:r>
              <a:rPr lang="tr-TR" sz="2800" dirty="0"/>
              <a:t>, 2013; </a:t>
            </a:r>
            <a:r>
              <a:rPr lang="tr-TR" sz="2800" dirty="0" err="1"/>
              <a:t>Kozlenkova</a:t>
            </a:r>
            <a:r>
              <a:rPr lang="tr-TR" sz="2800" dirty="0"/>
              <a:t> vd., 2015) </a:t>
            </a:r>
            <a:endParaRPr lang="en-US" sz="2800" dirty="0" smtClean="0"/>
          </a:p>
          <a:p>
            <a:pPr lvl="1">
              <a:buFontTx/>
              <a:buChar char="-"/>
            </a:pPr>
            <a:r>
              <a:rPr lang="tr-TR" sz="2800" dirty="0" smtClean="0"/>
              <a:t>müşterinin </a:t>
            </a:r>
            <a:r>
              <a:rPr lang="tr-TR" sz="2800" dirty="0"/>
              <a:t>kanallar arasında bağımsız olarak hareket edebilmesi (</a:t>
            </a:r>
            <a:r>
              <a:rPr lang="tr-TR" sz="2800" dirty="0" err="1"/>
              <a:t>Beck</a:t>
            </a:r>
            <a:r>
              <a:rPr lang="tr-TR" sz="2800" dirty="0"/>
              <a:t> ve </a:t>
            </a:r>
            <a:r>
              <a:rPr lang="tr-TR" sz="2800" dirty="0" err="1"/>
              <a:t>Rygl</a:t>
            </a:r>
            <a:r>
              <a:rPr lang="tr-TR" sz="2800" dirty="0"/>
              <a:t>, 2015) gereklidir</a:t>
            </a:r>
            <a:r>
              <a:rPr lang="tr-TR" sz="2800" dirty="0" smtClean="0"/>
              <a:t>.</a:t>
            </a:r>
            <a:endParaRPr lang="en-US" sz="2800" dirty="0" smtClean="0"/>
          </a:p>
          <a:p>
            <a:endParaRPr lang="en-US" dirty="0"/>
          </a:p>
          <a:p>
            <a:r>
              <a:rPr lang="en-US" dirty="0"/>
              <a:t>B</a:t>
            </a:r>
            <a:r>
              <a:rPr lang="tr-TR" dirty="0" err="1" smtClean="0"/>
              <a:t>ütüncül</a:t>
            </a:r>
            <a:r>
              <a:rPr lang="tr-TR" dirty="0" smtClean="0"/>
              <a:t> </a:t>
            </a:r>
            <a:r>
              <a:rPr lang="tr-TR" dirty="0"/>
              <a:t>kanal stratejisinin uygulanabilmesi ve yönetilebilmesi için </a:t>
            </a:r>
            <a:r>
              <a:rPr lang="tr-TR" b="1" i="1" dirty="0"/>
              <a:t>büyük veri, lojistik ve optimizasyonun</a:t>
            </a:r>
            <a:r>
              <a:rPr lang="tr-TR" dirty="0"/>
              <a:t> gerekliliğini ortaya </a:t>
            </a:r>
            <a:r>
              <a:rPr lang="tr-TR" dirty="0" smtClean="0"/>
              <a:t>çıkar</a:t>
            </a:r>
            <a:r>
              <a:rPr lang="en-US" dirty="0" err="1" smtClean="0"/>
              <a:t>ıl</a:t>
            </a:r>
            <a:r>
              <a:rPr lang="tr-TR" dirty="0" err="1" smtClean="0"/>
              <a:t>mıştır</a:t>
            </a:r>
            <a:r>
              <a:rPr lang="tr-TR" dirty="0"/>
              <a:t>.    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Sonuç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Öneriler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erakendecilikte</a:t>
            </a:r>
            <a:r>
              <a:rPr lang="en-US" dirty="0" smtClean="0"/>
              <a:t> </a:t>
            </a:r>
            <a:r>
              <a:rPr lang="en-US" dirty="0" err="1"/>
              <a:t>gelişme</a:t>
            </a:r>
            <a:r>
              <a:rPr lang="en-US" dirty="0"/>
              <a:t> </a:t>
            </a:r>
            <a:r>
              <a:rPr lang="en-US" dirty="0" err="1" smtClean="0"/>
              <a:t>teorisi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perakende</a:t>
            </a:r>
            <a:r>
              <a:rPr lang="en-US" dirty="0" smtClean="0"/>
              <a:t> </a:t>
            </a:r>
            <a:r>
              <a:rPr lang="en-US" dirty="0" err="1"/>
              <a:t>formatı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döngüsü</a:t>
            </a:r>
            <a:r>
              <a:rPr lang="en-US" dirty="0"/>
              <a:t> </a:t>
            </a:r>
            <a:r>
              <a:rPr lang="en-US" dirty="0" err="1" smtClean="0"/>
              <a:t>teorisi</a:t>
            </a:r>
            <a:r>
              <a:rPr lang="en-US" dirty="0" smtClean="0"/>
              <a:t> </a:t>
            </a:r>
            <a:endParaRPr lang="tr-TR" dirty="0"/>
          </a:p>
          <a:p>
            <a:endParaRPr lang="en-US" dirty="0" smtClean="0"/>
          </a:p>
          <a:p>
            <a:r>
              <a:rPr lang="en-US" dirty="0" smtClean="0"/>
              <a:t>B</a:t>
            </a:r>
            <a:r>
              <a:rPr lang="tr-TR" dirty="0" err="1" smtClean="0"/>
              <a:t>ütüncül</a:t>
            </a:r>
            <a:r>
              <a:rPr lang="tr-TR" dirty="0" smtClean="0"/>
              <a:t> </a:t>
            </a:r>
            <a:r>
              <a:rPr lang="tr-TR" dirty="0"/>
              <a:t>kanal stratejisinin değişen perakende formatlarının bir sonucu olduğunu ve yeni perakende formatlarının artık sadece fiziksel mağazalara bağlı olmadığını, dijital kanalların da en az fiziksel kanallar kadar önemli </a:t>
            </a:r>
            <a:r>
              <a:rPr lang="tr-TR" dirty="0" smtClean="0"/>
              <a:t>ol</a:t>
            </a:r>
            <a:r>
              <a:rPr lang="en-US" dirty="0" err="1" smtClean="0"/>
              <a:t>ması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17</a:t>
            </a:fld>
            <a:endParaRPr lang="tr-TR"/>
          </a:p>
        </p:txBody>
      </p:sp>
      <p:sp>
        <p:nvSpPr>
          <p:cNvPr id="5" name="Down Arrow 4"/>
          <p:cNvSpPr/>
          <p:nvPr/>
        </p:nvSpPr>
        <p:spPr>
          <a:xfrm>
            <a:off x="5167745" y="2549236"/>
            <a:ext cx="1108364" cy="720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6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Araştırmanın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Kısıtları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Sadece</a:t>
            </a:r>
            <a:r>
              <a:rPr lang="en-US" dirty="0" smtClean="0"/>
              <a:t> organize </a:t>
            </a:r>
            <a:r>
              <a:rPr lang="en-US" dirty="0" err="1" smtClean="0"/>
              <a:t>gıda</a:t>
            </a:r>
            <a:r>
              <a:rPr lang="en-US" dirty="0" smtClean="0"/>
              <a:t> </a:t>
            </a:r>
            <a:r>
              <a:rPr lang="en-US" dirty="0" err="1" smtClean="0"/>
              <a:t>perakendecisiyle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bulgular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Yalnızca</a:t>
            </a:r>
            <a:r>
              <a:rPr lang="en-US" dirty="0" smtClean="0"/>
              <a:t> </a:t>
            </a:r>
            <a:r>
              <a:rPr lang="en-US" dirty="0" err="1" smtClean="0"/>
              <a:t>odak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yönteminin</a:t>
            </a:r>
            <a:r>
              <a:rPr lang="en-US" dirty="0" smtClean="0"/>
              <a:t> </a:t>
            </a:r>
            <a:r>
              <a:rPr lang="en-US" dirty="0" err="1" smtClean="0"/>
              <a:t>kullanılması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</a:t>
            </a:r>
            <a:r>
              <a:rPr lang="tr-TR" dirty="0" err="1" smtClean="0"/>
              <a:t>üketicilerin</a:t>
            </a:r>
            <a:r>
              <a:rPr lang="tr-TR" dirty="0" smtClean="0"/>
              <a:t> </a:t>
            </a:r>
            <a:r>
              <a:rPr lang="tr-TR" dirty="0"/>
              <a:t>ve kanaldaki diğer üyelerin de bütüncül kanal stratejisinden nasıl </a:t>
            </a:r>
            <a:r>
              <a:rPr lang="tr-TR" dirty="0" smtClean="0"/>
              <a:t>yararlandıkların</a:t>
            </a:r>
            <a:r>
              <a:rPr lang="en-US" dirty="0" err="1" smtClean="0"/>
              <a:t>ı</a:t>
            </a:r>
            <a:r>
              <a:rPr lang="en-US" dirty="0" smtClean="0"/>
              <a:t> </a:t>
            </a:r>
            <a:r>
              <a:rPr lang="en-US" dirty="0" err="1" smtClean="0"/>
              <a:t>belirleme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Gelecek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Araştırmalar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Bütüncül </a:t>
            </a:r>
            <a:r>
              <a:rPr lang="tr-TR" dirty="0"/>
              <a:t>kanal stratejisi perakendeci </a:t>
            </a:r>
            <a:r>
              <a:rPr lang="tr-TR" dirty="0" err="1" smtClean="0"/>
              <a:t>tü</a:t>
            </a:r>
            <a:r>
              <a:rPr lang="en-US" dirty="0" smtClean="0"/>
              <a:t>r</a:t>
            </a:r>
            <a:r>
              <a:rPr lang="tr-TR" dirty="0" err="1" smtClean="0"/>
              <a:t>lerine</a:t>
            </a:r>
            <a:r>
              <a:rPr lang="tr-TR" dirty="0" smtClean="0"/>
              <a:t> </a:t>
            </a:r>
            <a:r>
              <a:rPr lang="tr-TR" dirty="0"/>
              <a:t>göre nasıl değişmektedir</a:t>
            </a:r>
            <a:r>
              <a:rPr lang="tr-TR" dirty="0" smtClean="0"/>
              <a:t>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tr-TR" dirty="0" smtClean="0"/>
              <a:t>Tüketiciler </a:t>
            </a:r>
            <a:r>
              <a:rPr lang="tr-TR" dirty="0"/>
              <a:t>bütüncül kanal stratejisinden ne algılamakta ve beklemektedirler</a:t>
            </a:r>
            <a:r>
              <a:rPr lang="tr-TR" dirty="0" smtClean="0"/>
              <a:t>?</a:t>
            </a:r>
            <a:endParaRPr lang="en-US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en-US" dirty="0"/>
          </a:p>
          <a:p>
            <a:r>
              <a:rPr lang="tr-TR" dirty="0" smtClean="0"/>
              <a:t>Perakende </a:t>
            </a:r>
            <a:r>
              <a:rPr lang="tr-TR" dirty="0"/>
              <a:t>tedarik zincirinde yer alan üyelerin bütüncül kanal yönetiminde rolleri nelerdir</a:t>
            </a:r>
            <a:r>
              <a:rPr lang="tr-TR" dirty="0" smtClean="0"/>
              <a:t>?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19</a:t>
            </a:fld>
            <a:endParaRPr lang="tr-TR"/>
          </a:p>
        </p:txBody>
      </p:sp>
      <p:pic>
        <p:nvPicPr>
          <p:cNvPr id="4098" name="Picture 2" descr="from multi-channel retailing to omni-channel retaili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452" y="103563"/>
            <a:ext cx="2195732" cy="23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İçerik</a:t>
            </a:r>
            <a:r>
              <a:rPr lang="en-US" b="1" dirty="0" smtClean="0"/>
              <a:t> 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708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Giriş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çalışmanın</a:t>
            </a:r>
            <a:r>
              <a:rPr lang="en-US" dirty="0" smtClean="0"/>
              <a:t> </a:t>
            </a:r>
            <a:r>
              <a:rPr lang="en-US" dirty="0" err="1" smtClean="0"/>
              <a:t>amacı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Literatür</a:t>
            </a:r>
            <a:r>
              <a:rPr lang="en-US" dirty="0" smtClean="0"/>
              <a:t> </a:t>
            </a:r>
            <a:r>
              <a:rPr lang="en-US" dirty="0" err="1" smtClean="0"/>
              <a:t>analizi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Tasarım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yöntem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Bulgular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tartışma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Sonuç</a:t>
            </a:r>
            <a:r>
              <a:rPr lang="en-US" dirty="0" smtClean="0"/>
              <a:t>, </a:t>
            </a:r>
            <a:r>
              <a:rPr lang="en-US" dirty="0" err="1" smtClean="0"/>
              <a:t>öneriler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kısıtlar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2</a:t>
            </a:fld>
            <a:endParaRPr lang="tr-TR"/>
          </a:p>
        </p:txBody>
      </p:sp>
      <p:pic>
        <p:nvPicPr>
          <p:cNvPr id="1026" name="Picture 2" descr="from multi-channel retailing to omni-channel retaili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09" y="1850987"/>
            <a:ext cx="4111918" cy="24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ütüncül kanal stratejis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9612" r="1659" b="44200"/>
          <a:stretch/>
        </p:blipFill>
        <p:spPr bwMode="auto">
          <a:xfrm>
            <a:off x="4926722" y="4487087"/>
            <a:ext cx="6984292" cy="9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 err="1" smtClean="0"/>
              <a:t>İlginize</a:t>
            </a:r>
            <a:r>
              <a:rPr lang="en-US" sz="3200" dirty="0" smtClean="0"/>
              <a:t> </a:t>
            </a:r>
            <a:r>
              <a:rPr lang="en-US" sz="3200" dirty="0" err="1" smtClean="0"/>
              <a:t>teşekkür</a:t>
            </a:r>
            <a:r>
              <a:rPr lang="en-US" sz="3200" dirty="0" smtClean="0"/>
              <a:t> </a:t>
            </a:r>
            <a:r>
              <a:rPr lang="en-US" sz="3200" dirty="0" err="1" smtClean="0"/>
              <a:t>ederim</a:t>
            </a:r>
            <a:r>
              <a:rPr lang="en-US" sz="3200" dirty="0" smtClean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20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51" y="3825640"/>
            <a:ext cx="1884770" cy="12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Giriş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Çalışmanın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Amacı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923" y="2162247"/>
            <a:ext cx="9511204" cy="3973945"/>
          </a:xfrm>
        </p:spPr>
        <p:txBody>
          <a:bodyPr/>
          <a:lstStyle/>
          <a:p>
            <a:r>
              <a:rPr lang="en-US" dirty="0" err="1" smtClean="0"/>
              <a:t>Değişen</a:t>
            </a:r>
            <a:r>
              <a:rPr lang="en-US" dirty="0" smtClean="0"/>
              <a:t> </a:t>
            </a:r>
            <a:r>
              <a:rPr lang="en-US" dirty="0" err="1" smtClean="0"/>
              <a:t>tüketici</a:t>
            </a:r>
            <a:r>
              <a:rPr lang="en-US" dirty="0" smtClean="0"/>
              <a:t> </a:t>
            </a:r>
            <a:r>
              <a:rPr lang="en-US" dirty="0" err="1" smtClean="0"/>
              <a:t>beklentileri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ihtiyaçları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Çoklu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noktası</a:t>
            </a:r>
            <a:r>
              <a:rPr lang="en-US" dirty="0" smtClean="0"/>
              <a:t> </a:t>
            </a:r>
            <a:r>
              <a:rPr lang="en-US" dirty="0" err="1" smtClean="0"/>
              <a:t>kullanımı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Bütüncül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stratejisi</a:t>
            </a:r>
            <a:r>
              <a:rPr lang="en-US" dirty="0" smtClean="0"/>
              <a:t> (</a:t>
            </a:r>
            <a:r>
              <a:rPr lang="en-US" dirty="0" err="1" smtClean="0"/>
              <a:t>omni</a:t>
            </a:r>
            <a:r>
              <a:rPr lang="en-US" dirty="0" smtClean="0"/>
              <a:t>-channel)</a:t>
            </a:r>
          </a:p>
          <a:p>
            <a:endParaRPr lang="en-US" dirty="0"/>
          </a:p>
          <a:p>
            <a:r>
              <a:rPr lang="en-US" dirty="0" err="1" smtClean="0"/>
              <a:t>Bütüncül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yönetiminin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uygulandığını</a:t>
            </a:r>
            <a:r>
              <a:rPr lang="en-US" dirty="0" smtClean="0"/>
              <a:t> </a:t>
            </a:r>
            <a:r>
              <a:rPr lang="en-US" dirty="0" err="1" smtClean="0"/>
              <a:t>incelemek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3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486" y="266122"/>
            <a:ext cx="1427282" cy="15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Literatür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Analizi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6007"/>
            <a:ext cx="10515600" cy="4580955"/>
          </a:xfrm>
        </p:spPr>
        <p:txBody>
          <a:bodyPr>
            <a:normAutofit fontScale="92500"/>
          </a:bodyPr>
          <a:lstStyle/>
          <a:p>
            <a:r>
              <a:rPr lang="en-US" dirty="0"/>
              <a:t>F</a:t>
            </a:r>
            <a:r>
              <a:rPr lang="tr-TR" dirty="0" err="1" smtClean="0"/>
              <a:t>iziksel</a:t>
            </a:r>
            <a:r>
              <a:rPr lang="tr-TR" dirty="0" smtClean="0"/>
              <a:t> </a:t>
            </a:r>
            <a:r>
              <a:rPr lang="tr-TR" dirty="0"/>
              <a:t>mağaza, çevrimiçi mağaza (online), mobil uygulama, sosyal medya, </a:t>
            </a:r>
            <a:r>
              <a:rPr lang="tr-TR" dirty="0" smtClean="0"/>
              <a:t>mesaj</a:t>
            </a:r>
            <a:r>
              <a:rPr lang="en-US" dirty="0" smtClean="0"/>
              <a:t>, </a:t>
            </a:r>
            <a:r>
              <a:rPr lang="tr-TR" dirty="0" smtClean="0"/>
              <a:t>e-posta</a:t>
            </a:r>
            <a:r>
              <a:rPr lang="en-US" dirty="0" smtClean="0"/>
              <a:t>… </a:t>
            </a:r>
            <a:r>
              <a:rPr lang="tr-TR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tr-TR" dirty="0"/>
              <a:t>Birden fazla dağıtım kanalına sahip olan perakendeci, çoklu dağıtım kanalı stratejisini benimsemekte (</a:t>
            </a:r>
            <a:r>
              <a:rPr lang="tr-TR" dirty="0" err="1"/>
              <a:t>Levy</a:t>
            </a:r>
            <a:r>
              <a:rPr lang="tr-TR" dirty="0"/>
              <a:t> ve </a:t>
            </a:r>
            <a:r>
              <a:rPr lang="tr-TR" dirty="0" err="1"/>
              <a:t>Weitz</a:t>
            </a:r>
            <a:r>
              <a:rPr lang="tr-TR" dirty="0"/>
              <a:t>, 2001) ve kanallarının birbirini olumsuz etkilemesini önlemeyi hedeflemektedir (</a:t>
            </a:r>
            <a:r>
              <a:rPr lang="tr-TR" dirty="0" err="1"/>
              <a:t>Tang</a:t>
            </a:r>
            <a:r>
              <a:rPr lang="tr-TR" dirty="0"/>
              <a:t> ve </a:t>
            </a:r>
            <a:r>
              <a:rPr lang="tr-TR" dirty="0" err="1"/>
              <a:t>Xing</a:t>
            </a:r>
            <a:r>
              <a:rPr lang="tr-TR" dirty="0"/>
              <a:t>, 2001). </a:t>
            </a:r>
            <a:endParaRPr lang="en-US" dirty="0" smtClean="0"/>
          </a:p>
          <a:p>
            <a:endParaRPr lang="en-US" dirty="0"/>
          </a:p>
          <a:p>
            <a:r>
              <a:rPr lang="tr-TR" dirty="0"/>
              <a:t>Hücresel mobil aboneliği ve internetin cep telefonunda kullanılmaya başlanmasıyla ortaya çıkan dijital kanal (</a:t>
            </a:r>
            <a:r>
              <a:rPr lang="tr-TR" dirty="0" err="1"/>
              <a:t>Burton</a:t>
            </a:r>
            <a:r>
              <a:rPr lang="tr-TR" dirty="0"/>
              <a:t> ve </a:t>
            </a:r>
            <a:r>
              <a:rPr lang="tr-TR" dirty="0" err="1"/>
              <a:t>Soboleva</a:t>
            </a:r>
            <a:r>
              <a:rPr lang="tr-TR" dirty="0"/>
              <a:t>, 2011) son kullanıcıların kesintisiz alışveriş tecrübesi yaşamak istemelerindeki en önemli faktörlerden biri </a:t>
            </a:r>
            <a:r>
              <a:rPr lang="tr-TR" dirty="0" smtClean="0"/>
              <a:t>olmuştur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4</a:t>
            </a:fld>
            <a:endParaRPr lang="tr-TR"/>
          </a:p>
        </p:txBody>
      </p:sp>
      <p:pic>
        <p:nvPicPr>
          <p:cNvPr id="2050" name="Picture 2" descr="from multi-channel retailing to omni-channel retaili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31" y="306972"/>
            <a:ext cx="1434464" cy="12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Literatür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Analizi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7083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Ç</a:t>
            </a:r>
            <a:r>
              <a:rPr lang="tr-TR" dirty="0"/>
              <a:t>oklu kanal stratejisinden bütüncül kanal stratejisine geçiş gözlenmektedir (</a:t>
            </a:r>
            <a:r>
              <a:rPr lang="tr-TR" dirty="0" err="1"/>
              <a:t>Piotrowicz</a:t>
            </a:r>
            <a:r>
              <a:rPr lang="tr-TR" dirty="0"/>
              <a:t> ve </a:t>
            </a:r>
            <a:r>
              <a:rPr lang="tr-TR" dirty="0" err="1"/>
              <a:t>Cuthberston</a:t>
            </a:r>
            <a:r>
              <a:rPr lang="tr-TR" dirty="0"/>
              <a:t>, 2014).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tr-TR" dirty="0" smtClean="0"/>
              <a:t>Bütüncül </a:t>
            </a:r>
            <a:r>
              <a:rPr lang="tr-TR" dirty="0"/>
              <a:t>kanal yönetimi; </a:t>
            </a:r>
            <a:r>
              <a:rPr lang="tr-TR" i="1" dirty="0"/>
              <a:t>“çok sayıda mevcut kanalın ve müşteri temas noktalarının, kanallar arasında ve kanalların bütüncül performansının müşteri tecrübesini en </a:t>
            </a:r>
            <a:r>
              <a:rPr lang="tr-TR" i="1" dirty="0" err="1"/>
              <a:t>iyileyecek</a:t>
            </a:r>
            <a:r>
              <a:rPr lang="tr-TR" i="1" dirty="0"/>
              <a:t> şekilde </a:t>
            </a:r>
            <a:r>
              <a:rPr lang="tr-TR" i="1" dirty="0" err="1"/>
              <a:t>sinerjetik</a:t>
            </a:r>
            <a:r>
              <a:rPr lang="tr-TR" i="1" dirty="0"/>
              <a:t> yönetimi” </a:t>
            </a:r>
            <a:r>
              <a:rPr lang="tr-TR" dirty="0"/>
              <a:t>olarak tanımlanmaktadır (</a:t>
            </a:r>
            <a:r>
              <a:rPr lang="tr-TR" dirty="0" err="1"/>
              <a:t>Verhoef</a:t>
            </a:r>
            <a:r>
              <a:rPr lang="tr-TR" dirty="0"/>
              <a:t>  vd., </a:t>
            </a:r>
            <a:r>
              <a:rPr lang="tr-TR" dirty="0" smtClean="0"/>
              <a:t>2015</a:t>
            </a:r>
            <a:r>
              <a:rPr lang="en-US" dirty="0" smtClean="0"/>
              <a:t> s.3</a:t>
            </a:r>
            <a:r>
              <a:rPr lang="tr-TR" dirty="0" smtClean="0"/>
              <a:t>). </a:t>
            </a:r>
            <a:endParaRPr lang="en-US" dirty="0" smtClean="0"/>
          </a:p>
          <a:p>
            <a:endParaRPr lang="en-US" dirty="0"/>
          </a:p>
          <a:p>
            <a:r>
              <a:rPr lang="tr-TR" dirty="0"/>
              <a:t>Bütüncül kanal stratejisinde perakendeci veriyi kontrol ederek müşterinin satın almasını birçok kanal aracılığıyla yönlendirmeye ve artırmaya çalışmaktadır (</a:t>
            </a:r>
            <a:r>
              <a:rPr lang="tr-TR" dirty="0" err="1"/>
              <a:t>Beck</a:t>
            </a:r>
            <a:r>
              <a:rPr lang="tr-TR" dirty="0"/>
              <a:t> ve </a:t>
            </a:r>
            <a:r>
              <a:rPr lang="tr-TR" dirty="0" err="1"/>
              <a:t>Rygl</a:t>
            </a:r>
            <a:r>
              <a:rPr lang="tr-TR" dirty="0"/>
              <a:t>, 2015).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9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Literatür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Analizi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2558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Bütüncül kanal yaklaşımı sayesinde, müşteriler belirli bir kanala bağlı kalmaksızın bağımsız ve kesintisiz olarak alışveriş yapabilmekte ve ürün bulunabilirliğine ulaşmaktadırlar (</a:t>
            </a:r>
            <a:r>
              <a:rPr lang="tr-TR" dirty="0" err="1"/>
              <a:t>Kozlenkova</a:t>
            </a:r>
            <a:r>
              <a:rPr lang="tr-TR" dirty="0"/>
              <a:t> vd., 2015).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tr-TR" dirty="0" smtClean="0"/>
              <a:t>Bütüncül </a:t>
            </a:r>
            <a:r>
              <a:rPr lang="tr-TR" dirty="0"/>
              <a:t>kanal stratejisinin en önemli avantajlarından biri ise farklı ihtiyaçları olan müşterilere hizmet sağlayabilmesidir (</a:t>
            </a:r>
            <a:r>
              <a:rPr lang="tr-TR" dirty="0" err="1"/>
              <a:t>Bell</a:t>
            </a:r>
            <a:r>
              <a:rPr lang="tr-TR" dirty="0"/>
              <a:t> vd., 2013). </a:t>
            </a:r>
          </a:p>
          <a:p>
            <a:pPr marL="0" indent="0">
              <a:buNone/>
            </a:pPr>
            <a:endParaRPr lang="en-US" dirty="0"/>
          </a:p>
          <a:p>
            <a:r>
              <a:rPr lang="tr-TR" dirty="0" smtClean="0"/>
              <a:t>Bütüncül </a:t>
            </a:r>
            <a:r>
              <a:rPr lang="tr-TR" dirty="0"/>
              <a:t>kanal müşterisi tek bir </a:t>
            </a:r>
            <a:r>
              <a:rPr lang="tr-TR" dirty="0" err="1"/>
              <a:t>satınalma</a:t>
            </a:r>
            <a:r>
              <a:rPr lang="tr-TR" dirty="0"/>
              <a:t> işlemi esnasında birçok farklı kanaldan bütünleşik olarak yararlanmaktadır (</a:t>
            </a:r>
            <a:r>
              <a:rPr lang="tr-TR" dirty="0" err="1"/>
              <a:t>Li</a:t>
            </a:r>
            <a:r>
              <a:rPr lang="tr-TR" dirty="0"/>
              <a:t> vd., 2015).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Tasarım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Yöntem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Keşifsel</a:t>
            </a:r>
            <a:r>
              <a:rPr lang="en-US" dirty="0" smtClean="0"/>
              <a:t> </a:t>
            </a:r>
            <a:r>
              <a:rPr lang="en-US" dirty="0" err="1" smtClean="0"/>
              <a:t>araştırma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Gıda </a:t>
            </a:r>
            <a:r>
              <a:rPr lang="en-US" dirty="0" err="1" smtClean="0"/>
              <a:t>perakendecisi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Nitel</a:t>
            </a:r>
            <a:r>
              <a:rPr lang="en-US" dirty="0" smtClean="0"/>
              <a:t> </a:t>
            </a:r>
            <a:r>
              <a:rPr lang="en-US" dirty="0" err="1" smtClean="0"/>
              <a:t>araştırma</a:t>
            </a:r>
            <a:r>
              <a:rPr lang="en-US" dirty="0" smtClean="0"/>
              <a:t>, </a:t>
            </a:r>
            <a:r>
              <a:rPr lang="en-US" dirty="0" err="1" smtClean="0"/>
              <a:t>odak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yöntemi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Şubat</a:t>
            </a:r>
            <a:r>
              <a:rPr lang="en-US" dirty="0" smtClean="0"/>
              <a:t>-Mart 2016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7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413" y="145473"/>
            <a:ext cx="2857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Yöntem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Analiz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70 </a:t>
            </a:r>
            <a:r>
              <a:rPr lang="en-US" dirty="0" err="1" smtClean="0"/>
              <a:t>dakika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 </a:t>
            </a:r>
            <a:r>
              <a:rPr lang="en-US" dirty="0" err="1" smtClean="0"/>
              <a:t>katılımcı</a:t>
            </a:r>
            <a:r>
              <a:rPr lang="en-US" dirty="0" smtClean="0"/>
              <a:t>; </a:t>
            </a:r>
            <a:r>
              <a:rPr lang="en-US" dirty="0" err="1" smtClean="0"/>
              <a:t>pazarlama</a:t>
            </a:r>
            <a:r>
              <a:rPr lang="en-US" dirty="0" smtClean="0"/>
              <a:t>, </a:t>
            </a:r>
            <a:r>
              <a:rPr lang="en-US" dirty="0" err="1" smtClean="0"/>
              <a:t>tedarik</a:t>
            </a:r>
            <a:r>
              <a:rPr lang="en-US" dirty="0" smtClean="0"/>
              <a:t> </a:t>
            </a:r>
            <a:r>
              <a:rPr lang="en-US" dirty="0" err="1" smtClean="0"/>
              <a:t>zinciri</a:t>
            </a:r>
            <a:r>
              <a:rPr lang="en-US" dirty="0" smtClean="0"/>
              <a:t>, </a:t>
            </a:r>
            <a:r>
              <a:rPr lang="en-US" dirty="0" err="1" smtClean="0"/>
              <a:t>iş</a:t>
            </a:r>
            <a:r>
              <a:rPr lang="en-US" dirty="0" smtClean="0"/>
              <a:t> </a:t>
            </a:r>
            <a:r>
              <a:rPr lang="en-US" dirty="0" err="1" smtClean="0"/>
              <a:t>geliştirme</a:t>
            </a:r>
            <a:r>
              <a:rPr lang="en-US" dirty="0" smtClean="0"/>
              <a:t>, </a:t>
            </a:r>
            <a:r>
              <a:rPr lang="en-US" dirty="0" err="1" smtClean="0"/>
              <a:t>proje</a:t>
            </a:r>
            <a:r>
              <a:rPr lang="en-US" dirty="0" smtClean="0"/>
              <a:t> </a:t>
            </a:r>
            <a:r>
              <a:rPr lang="en-US" dirty="0" err="1" smtClean="0"/>
              <a:t>yönetimi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Açık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eksensel</a:t>
            </a:r>
            <a:r>
              <a:rPr lang="en-US" dirty="0" smtClean="0"/>
              <a:t> </a:t>
            </a:r>
            <a:r>
              <a:rPr lang="en-US" dirty="0" err="1" smtClean="0"/>
              <a:t>kodlama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Çeşitli</a:t>
            </a:r>
            <a:r>
              <a:rPr lang="en-US" dirty="0" smtClean="0"/>
              <a:t> </a:t>
            </a:r>
            <a:r>
              <a:rPr lang="en-US" dirty="0" err="1" smtClean="0"/>
              <a:t>veri</a:t>
            </a:r>
            <a:r>
              <a:rPr lang="en-US" dirty="0" smtClean="0"/>
              <a:t> </a:t>
            </a:r>
            <a:r>
              <a:rPr lang="en-US" dirty="0" err="1" smtClean="0"/>
              <a:t>kaynakları</a:t>
            </a:r>
            <a:r>
              <a:rPr lang="en-US" dirty="0" smtClean="0"/>
              <a:t>, </a:t>
            </a:r>
            <a:r>
              <a:rPr lang="en-US" dirty="0" err="1" smtClean="0"/>
              <a:t>pazar</a:t>
            </a:r>
            <a:r>
              <a:rPr lang="en-US" dirty="0" smtClean="0"/>
              <a:t> </a:t>
            </a:r>
            <a:r>
              <a:rPr lang="en-US" dirty="0" err="1" smtClean="0"/>
              <a:t>araştırma</a:t>
            </a:r>
            <a:r>
              <a:rPr lang="en-US" dirty="0" smtClean="0"/>
              <a:t> </a:t>
            </a:r>
            <a:r>
              <a:rPr lang="en-US" dirty="0" err="1" smtClean="0"/>
              <a:t>raporları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Bütüncül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stratejisinin</a:t>
            </a:r>
            <a:r>
              <a:rPr lang="en-US" dirty="0" smtClean="0"/>
              <a:t> </a:t>
            </a:r>
            <a:r>
              <a:rPr lang="en-US" dirty="0" err="1" smtClean="0"/>
              <a:t>uygulanmasında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yönetilmesinde</a:t>
            </a:r>
            <a:r>
              <a:rPr lang="en-US" dirty="0" smtClean="0"/>
              <a:t> </a:t>
            </a:r>
            <a:r>
              <a:rPr lang="en-US" dirty="0" err="1" smtClean="0"/>
              <a:t>etkili</a:t>
            </a:r>
            <a:r>
              <a:rPr lang="en-US" dirty="0" smtClean="0"/>
              <a:t> </a:t>
            </a:r>
            <a:r>
              <a:rPr lang="en-US" dirty="0" err="1" smtClean="0"/>
              <a:t>dört</a:t>
            </a:r>
            <a:r>
              <a:rPr lang="en-US" dirty="0" smtClean="0"/>
              <a:t> 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alt </a:t>
            </a:r>
            <a:r>
              <a:rPr lang="en-US" dirty="0" err="1" smtClean="0"/>
              <a:t>kategoriler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8</a:t>
            </a:fld>
            <a:endParaRPr lang="tr-TR"/>
          </a:p>
        </p:txBody>
      </p:sp>
      <p:pic>
        <p:nvPicPr>
          <p:cNvPr id="3074" name="Picture 2" descr="from multi-channel retailing to omni-channel retaili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43" y="548641"/>
            <a:ext cx="3163114" cy="177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5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Bulgular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7787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C4D-5B55-4671-92A6-2F485025CA0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2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884</Words>
  <Application>Microsoft Office PowerPoint</Application>
  <PresentationFormat>Widescreen</PresentationFormat>
  <Paragraphs>157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Bütüncül Kanal Stratejisinin İncelenmesi:  Gıda Perakendecisinden Bulgular</vt:lpstr>
      <vt:lpstr>İçerik </vt:lpstr>
      <vt:lpstr>Giriş ve Çalışmanın Amacı</vt:lpstr>
      <vt:lpstr>Literatür Analizi</vt:lpstr>
      <vt:lpstr>Literatür Analizi</vt:lpstr>
      <vt:lpstr>Literatür Analizi</vt:lpstr>
      <vt:lpstr>Tasarım ve Yöntem </vt:lpstr>
      <vt:lpstr>Yöntem ve Analiz</vt:lpstr>
      <vt:lpstr>Bulgular</vt:lpstr>
      <vt:lpstr>Bulgular</vt:lpstr>
      <vt:lpstr>Perakendeci Bakış Açısı</vt:lpstr>
      <vt:lpstr>Perakendeci Bakış Açısı</vt:lpstr>
      <vt:lpstr>Perakendecinin Tüketici Bakış Açısı </vt:lpstr>
      <vt:lpstr>Büyük Veri ve Temas Noktalarının Rolü </vt:lpstr>
      <vt:lpstr>Lojistik ve Optimizasyonun Rolü </vt:lpstr>
      <vt:lpstr>Sonuç ve Öneriler</vt:lpstr>
      <vt:lpstr>Sonuç ve Öneriler</vt:lpstr>
      <vt:lpstr>Araştırmanın Kısıtları</vt:lpstr>
      <vt:lpstr>Gelecek Araştırmalar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Bütüncül Kanal Stratejisinin İncelenmesi: Gıda Perakendecisinden Bulgular</dc:title>
  <dc:creator>Isik Ozge Yumurtaci</dc:creator>
  <cp:lastModifiedBy>Isik Ozge Yumurtaci</cp:lastModifiedBy>
  <cp:revision>29</cp:revision>
  <dcterms:created xsi:type="dcterms:W3CDTF">2016-10-04T14:00:24Z</dcterms:created>
  <dcterms:modified xsi:type="dcterms:W3CDTF">2016-10-06T20:52:59Z</dcterms:modified>
</cp:coreProperties>
</file>