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56" r:id="rId3"/>
    <p:sldId id="300" r:id="rId4"/>
    <p:sldId id="261" r:id="rId5"/>
    <p:sldId id="262" r:id="rId6"/>
    <p:sldId id="263" r:id="rId7"/>
    <p:sldId id="298" r:id="rId8"/>
    <p:sldId id="264" r:id="rId9"/>
    <p:sldId id="289" r:id="rId10"/>
    <p:sldId id="299" r:id="rId11"/>
    <p:sldId id="265" r:id="rId12"/>
    <p:sldId id="266" r:id="rId13"/>
    <p:sldId id="267" r:id="rId14"/>
    <p:sldId id="292" r:id="rId15"/>
    <p:sldId id="281" r:id="rId16"/>
    <p:sldId id="294" r:id="rId17"/>
    <p:sldId id="286" r:id="rId18"/>
    <p:sldId id="287" r:id="rId19"/>
    <p:sldId id="288" r:id="rId20"/>
    <p:sldId id="273" r:id="rId21"/>
    <p:sldId id="259" r:id="rId22"/>
    <p:sldId id="275" r:id="rId23"/>
    <p:sldId id="291" r:id="rId24"/>
    <p:sldId id="274" r:id="rId25"/>
    <p:sldId id="276" r:id="rId26"/>
    <p:sldId id="278" r:id="rId27"/>
    <p:sldId id="279" r:id="rId28"/>
    <p:sldId id="280" r:id="rId29"/>
    <p:sldId id="277" r:id="rId30"/>
    <p:sldId id="295" r:id="rId31"/>
    <p:sldId id="29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9354" autoAdjust="0"/>
  </p:normalViewPr>
  <p:slideViewPr>
    <p:cSldViewPr snapToGrid="0">
      <p:cViewPr varScale="1">
        <p:scale>
          <a:sx n="55" d="100"/>
          <a:sy n="55" d="100"/>
        </p:scale>
        <p:origin x="126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layout/>
      <c:overlay val="0"/>
    </c:title>
    <c:autoTitleDeleted val="0"/>
    <c:plotArea>
      <c:layout/>
      <c:lineChart>
        <c:grouping val="standard"/>
        <c:varyColors val="0"/>
        <c:ser>
          <c:idx val="0"/>
          <c:order val="0"/>
          <c:tx>
            <c:strRef>
              <c:f>Sheet1!$C$2</c:f>
              <c:strCache>
                <c:ptCount val="1"/>
                <c:pt idx="0">
                  <c:v>Dijital satışlarda mobil satış oranı</c:v>
                </c:pt>
              </c:strCache>
            </c:strRef>
          </c:tx>
          <c:spPr>
            <a:ln>
              <a:solidFill>
                <a:schemeClr val="tx1"/>
              </a:solidFill>
            </a:ln>
          </c:spPr>
          <c:marker>
            <c:spPr>
              <a:solidFill>
                <a:srgbClr val="000000"/>
              </a:solidFill>
              <a:ln>
                <a:solidFill>
                  <a:schemeClr val="tx1"/>
                </a:solidFill>
              </a:ln>
            </c:spPr>
          </c:marker>
          <c:dLbls>
            <c:dLbl>
              <c:idx val="0"/>
              <c:layout>
                <c:manualLayout>
                  <c:x val="-4.17610969192455E-17"/>
                  <c:y val="6.976744186046500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5.426356589147279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800"/>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Sheet1!$B$3:$B$5</c:f>
              <c:strCache>
                <c:ptCount val="3"/>
                <c:pt idx="0">
                  <c:v>2014 Q3</c:v>
                </c:pt>
                <c:pt idx="1">
                  <c:v>2014 Q4</c:v>
                </c:pt>
                <c:pt idx="2">
                  <c:v>2015 Q1</c:v>
                </c:pt>
              </c:strCache>
            </c:strRef>
          </c:cat>
          <c:val>
            <c:numRef>
              <c:f>Sheet1!$C$3:$C$5</c:f>
              <c:numCache>
                <c:formatCode>0%</c:formatCode>
                <c:ptCount val="3"/>
                <c:pt idx="0" formatCode="0.00%">
                  <c:v>0.111</c:v>
                </c:pt>
                <c:pt idx="1">
                  <c:v>0.13</c:v>
                </c:pt>
                <c:pt idx="2" formatCode="0.00%">
                  <c:v>0.154</c:v>
                </c:pt>
              </c:numCache>
            </c:numRef>
          </c:val>
          <c:smooth val="0"/>
        </c:ser>
        <c:dLbls>
          <c:showLegendKey val="0"/>
          <c:showVal val="0"/>
          <c:showCatName val="0"/>
          <c:showSerName val="0"/>
          <c:showPercent val="0"/>
          <c:showBubbleSize val="0"/>
        </c:dLbls>
        <c:marker val="1"/>
        <c:smooth val="0"/>
        <c:axId val="340319352"/>
        <c:axId val="340320760"/>
      </c:lineChart>
      <c:catAx>
        <c:axId val="340319352"/>
        <c:scaling>
          <c:orientation val="minMax"/>
        </c:scaling>
        <c:delete val="0"/>
        <c:axPos val="b"/>
        <c:numFmt formatCode="General" sourceLinked="0"/>
        <c:majorTickMark val="out"/>
        <c:minorTickMark val="none"/>
        <c:tickLblPos val="nextTo"/>
        <c:crossAx val="340320760"/>
        <c:crosses val="autoZero"/>
        <c:auto val="1"/>
        <c:lblAlgn val="ctr"/>
        <c:lblOffset val="100"/>
        <c:noMultiLvlLbl val="0"/>
      </c:catAx>
      <c:valAx>
        <c:axId val="340320760"/>
        <c:scaling>
          <c:orientation val="minMax"/>
        </c:scaling>
        <c:delete val="0"/>
        <c:axPos val="l"/>
        <c:numFmt formatCode="0%" sourceLinked="0"/>
        <c:majorTickMark val="out"/>
        <c:minorTickMark val="none"/>
        <c:tickLblPos val="nextTo"/>
        <c:crossAx val="340319352"/>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EDFE99-72E0-6B42-BD8A-783FFE887298}" type="datetimeFigureOut">
              <a:rPr lang="en-US" smtClean="0"/>
              <a:t>10/8/2016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D3A43E-C5EB-294C-B893-E61E01844100}" type="slidenum">
              <a:rPr lang="en-US" smtClean="0"/>
              <a:t>‹#›</a:t>
            </a:fld>
            <a:endParaRPr lang="en-US"/>
          </a:p>
        </p:txBody>
      </p:sp>
    </p:spTree>
    <p:extLst>
      <p:ext uri="{BB962C8B-B14F-4D97-AF65-F5344CB8AC3E}">
        <p14:creationId xmlns:p14="http://schemas.microsoft.com/office/powerpoint/2010/main" val="1435295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smtClean="0">
                <a:solidFill>
                  <a:schemeClr val="tx1"/>
                </a:solidFill>
                <a:effectLst/>
                <a:latin typeface="+mn-lt"/>
                <a:ea typeface="+mn-ea"/>
                <a:cs typeface="+mn-cs"/>
              </a:rPr>
              <a:t>Artık</a:t>
            </a:r>
            <a:r>
              <a:rPr lang="tr-TR" sz="1200" kern="1200" baseline="0" dirty="0" smtClean="0">
                <a:solidFill>
                  <a:schemeClr val="tx1"/>
                </a:solidFill>
                <a:effectLst/>
                <a:latin typeface="+mn-lt"/>
                <a:ea typeface="+mn-ea"/>
                <a:cs typeface="+mn-cs"/>
              </a:rPr>
              <a:t> mobil çağdayız ve bu yeni olmaktan bile çıktı denebilir. Peki mobil her zaman iyi midir?</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D3A43E-C5EB-294C-B893-E61E01844100}"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1599343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Model 1’de </a:t>
            </a:r>
            <a:r>
              <a:rPr lang="en-US" sz="1200" kern="1200" dirty="0" err="1" smtClean="0">
                <a:solidFill>
                  <a:schemeClr val="tx1"/>
                </a:solidFill>
                <a:effectLst/>
                <a:latin typeface="+mn-lt"/>
                <a:ea typeface="+mn-ea"/>
                <a:cs typeface="+mn-cs"/>
              </a:rPr>
              <a:t>özetlenen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sonuçlar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doğrultusunda</a:t>
            </a:r>
            <a:r>
              <a:rPr lang="en-US" sz="1200" kern="1200" dirty="0" smtClean="0">
                <a:solidFill>
                  <a:schemeClr val="tx1"/>
                </a:solidFill>
                <a:effectLst/>
                <a:latin typeface="+mn-lt"/>
                <a:ea typeface="+mn-ea"/>
                <a:cs typeface="+mn-cs"/>
              </a:rPr>
              <a:t>, H1’de de </a:t>
            </a:r>
            <a:r>
              <a:rPr lang="en-US" sz="1200" kern="1200" dirty="0" err="1" smtClean="0">
                <a:solidFill>
                  <a:schemeClr val="tx1"/>
                </a:solidFill>
                <a:effectLst/>
                <a:latin typeface="+mn-lt"/>
                <a:ea typeface="+mn-ea"/>
                <a:cs typeface="+mn-cs"/>
              </a:rPr>
              <a:t>desteklendiği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gibi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aşırı</a:t>
            </a:r>
            <a:r>
              <a:rPr lang="en-US" sz="1200" kern="1200" dirty="0" smtClean="0">
                <a:solidFill>
                  <a:schemeClr val="tx1"/>
                </a:solidFill>
                <a:effectLst/>
                <a:latin typeface="+mn-lt"/>
                <a:ea typeface="+mn-ea"/>
                <a:cs typeface="+mn-cs"/>
              </a:rPr>
              <a:t> internet </a:t>
            </a:r>
            <a:r>
              <a:rPr lang="en-US" sz="1200" kern="1200" dirty="0" err="1" smtClean="0">
                <a:solidFill>
                  <a:schemeClr val="tx1"/>
                </a:solidFill>
                <a:effectLst/>
                <a:latin typeface="+mn-lt"/>
                <a:ea typeface="+mn-ea"/>
                <a:cs typeface="+mn-cs"/>
              </a:rPr>
              <a:t>kullanımının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materyalizm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üzerindeki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pozitif</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etkisi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doğrulanmıştır</a:t>
            </a:r>
            <a:r>
              <a:rPr lang="en-US" sz="1200" kern="1200" dirty="0" smtClean="0">
                <a:solidFill>
                  <a:schemeClr val="tx1"/>
                </a:solidFill>
                <a:effectLst/>
                <a:latin typeface="+mn-lt"/>
                <a:ea typeface="+mn-ea"/>
                <a:cs typeface="+mn-cs"/>
              </a:rPr>
              <a:t> (B=0,037, p=0,000). Model 2’ye </a:t>
            </a:r>
            <a:r>
              <a:rPr lang="en-US" sz="1200" kern="1200" dirty="0" err="1" smtClean="0">
                <a:solidFill>
                  <a:schemeClr val="tx1"/>
                </a:solidFill>
                <a:effectLst/>
                <a:latin typeface="+mn-lt"/>
                <a:ea typeface="+mn-ea"/>
                <a:cs typeface="+mn-cs"/>
              </a:rPr>
              <a:t>bakıldığında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ilişkinin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alışveriş</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motivasyonları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tarafından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düzenleyici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etkisi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görülmektedir</a:t>
            </a:r>
            <a:r>
              <a:rPr lang="en-US" sz="1200" kern="1200" dirty="0" smtClean="0">
                <a:solidFill>
                  <a:schemeClr val="tx1"/>
                </a:solidFill>
                <a:effectLst/>
                <a:latin typeface="+mn-lt"/>
                <a:ea typeface="+mn-ea"/>
                <a:cs typeface="+mn-cs"/>
              </a:rPr>
              <a:t> (B=0,172, p=0,000). Bu </a:t>
            </a:r>
            <a:r>
              <a:rPr lang="en-US" sz="1200" kern="1200" dirty="0" err="1" smtClean="0">
                <a:solidFill>
                  <a:schemeClr val="tx1"/>
                </a:solidFill>
                <a:effectLst/>
                <a:latin typeface="+mn-lt"/>
                <a:ea typeface="+mn-ea"/>
                <a:cs typeface="+mn-cs"/>
              </a:rPr>
              <a:t>doğrultuda</a:t>
            </a:r>
            <a:r>
              <a:rPr lang="en-US" sz="1200" kern="1200" dirty="0" smtClean="0">
                <a:solidFill>
                  <a:schemeClr val="tx1"/>
                </a:solidFill>
                <a:effectLst/>
                <a:latin typeface="+mn-lt"/>
                <a:ea typeface="+mn-ea"/>
                <a:cs typeface="+mn-cs"/>
              </a:rPr>
              <a:t> H4 </a:t>
            </a:r>
            <a:r>
              <a:rPr lang="en-US" sz="1200" kern="1200" dirty="0" err="1" smtClean="0">
                <a:solidFill>
                  <a:schemeClr val="tx1"/>
                </a:solidFill>
                <a:effectLst/>
                <a:latin typeface="+mn-lt"/>
                <a:ea typeface="+mn-ea"/>
                <a:cs typeface="+mn-cs"/>
              </a:rPr>
              <a:t>hipotezi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kabul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edilmiştir</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DD3A43E-C5EB-294C-B893-E61E01844100}" type="slidenum">
              <a:rPr lang="en-US" smtClean="0"/>
              <a:t>26</a:t>
            </a:fld>
            <a:endParaRPr lang="en-US"/>
          </a:p>
        </p:txBody>
      </p:sp>
    </p:spTree>
    <p:extLst>
      <p:ext uri="{BB962C8B-B14F-4D97-AF65-F5344CB8AC3E}">
        <p14:creationId xmlns:p14="http://schemas.microsoft.com/office/powerpoint/2010/main" val="1222929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Model 1’de </a:t>
            </a:r>
            <a:r>
              <a:rPr lang="en-US" sz="1200" kern="1200" dirty="0" err="1" smtClean="0">
                <a:solidFill>
                  <a:schemeClr val="tx1"/>
                </a:solidFill>
                <a:effectLst/>
                <a:latin typeface="+mn-lt"/>
                <a:ea typeface="+mn-ea"/>
                <a:cs typeface="+mn-cs"/>
              </a:rPr>
              <a:t>görülen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sonuçlar</a:t>
            </a:r>
            <a:r>
              <a:rPr lang="en-US" sz="1200" kern="1200" dirty="0" smtClean="0">
                <a:solidFill>
                  <a:schemeClr val="tx1"/>
                </a:solidFill>
                <a:effectLst/>
                <a:latin typeface="+mn-lt"/>
                <a:ea typeface="+mn-ea"/>
                <a:cs typeface="+mn-cs"/>
              </a:rPr>
              <a:t>, H2 </a:t>
            </a:r>
            <a:r>
              <a:rPr lang="en-US" sz="1200" kern="1200" dirty="0" err="1" smtClean="0">
                <a:solidFill>
                  <a:schemeClr val="tx1"/>
                </a:solidFill>
                <a:effectLst/>
                <a:latin typeface="+mn-lt"/>
                <a:ea typeface="+mn-ea"/>
                <a:cs typeface="+mn-cs"/>
              </a:rPr>
              <a:t>hipotezinde</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kanıtlandığı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üzere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aşırı</a:t>
            </a:r>
            <a:r>
              <a:rPr lang="en-US" sz="1200" kern="1200" dirty="0" smtClean="0">
                <a:solidFill>
                  <a:schemeClr val="tx1"/>
                </a:solidFill>
                <a:effectLst/>
                <a:latin typeface="+mn-lt"/>
                <a:ea typeface="+mn-ea"/>
                <a:cs typeface="+mn-cs"/>
              </a:rPr>
              <a:t> internet </a:t>
            </a:r>
            <a:r>
              <a:rPr lang="en-US" sz="1200" kern="1200" dirty="0" err="1" smtClean="0">
                <a:solidFill>
                  <a:schemeClr val="tx1"/>
                </a:solidFill>
                <a:effectLst/>
                <a:latin typeface="+mn-lt"/>
                <a:ea typeface="+mn-ea"/>
                <a:cs typeface="+mn-cs"/>
              </a:rPr>
              <a:t>kullanımının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materyalizm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üzerindeki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pozitif</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etkisini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doğrulamıştır</a:t>
            </a:r>
            <a:r>
              <a:rPr lang="en-US" sz="1200" kern="1200" dirty="0" smtClean="0">
                <a:solidFill>
                  <a:schemeClr val="tx1"/>
                </a:solidFill>
                <a:effectLst/>
                <a:latin typeface="+mn-lt"/>
                <a:ea typeface="+mn-ea"/>
                <a:cs typeface="+mn-cs"/>
              </a:rPr>
              <a:t> (B=0,123; p=0,000). Model 2’ye </a:t>
            </a:r>
            <a:r>
              <a:rPr lang="en-US" sz="1200" kern="1200" dirty="0" err="1" smtClean="0">
                <a:solidFill>
                  <a:schemeClr val="tx1"/>
                </a:solidFill>
                <a:effectLst/>
                <a:latin typeface="+mn-lt"/>
                <a:ea typeface="+mn-ea"/>
                <a:cs typeface="+mn-cs"/>
              </a:rPr>
              <a:t>bakıldığında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alışveriş</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motivasyonlarının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ilişkiye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olan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düzenleyici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etkisi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görülmektedir</a:t>
            </a:r>
            <a:r>
              <a:rPr lang="en-US" sz="1200" kern="1200" dirty="0" smtClean="0">
                <a:solidFill>
                  <a:schemeClr val="tx1"/>
                </a:solidFill>
                <a:effectLst/>
                <a:latin typeface="+mn-lt"/>
                <a:ea typeface="+mn-ea"/>
                <a:cs typeface="+mn-cs"/>
              </a:rPr>
              <a:t> (B=0,274; p=0,000). Bu </a:t>
            </a:r>
            <a:r>
              <a:rPr lang="en-US" sz="1200" kern="1200" dirty="0" err="1" smtClean="0">
                <a:solidFill>
                  <a:schemeClr val="tx1"/>
                </a:solidFill>
                <a:effectLst/>
                <a:latin typeface="+mn-lt"/>
                <a:ea typeface="+mn-ea"/>
                <a:cs typeface="+mn-cs"/>
              </a:rPr>
              <a:t>doğrultuda</a:t>
            </a:r>
            <a:r>
              <a:rPr lang="en-US" sz="1200" kern="1200" dirty="0" smtClean="0">
                <a:solidFill>
                  <a:schemeClr val="tx1"/>
                </a:solidFill>
                <a:effectLst/>
                <a:latin typeface="+mn-lt"/>
                <a:ea typeface="+mn-ea"/>
                <a:cs typeface="+mn-cs"/>
              </a:rPr>
              <a:t> H5 </a:t>
            </a:r>
            <a:r>
              <a:rPr lang="en-US" sz="1200" kern="1200" dirty="0" err="1" smtClean="0">
                <a:solidFill>
                  <a:schemeClr val="tx1"/>
                </a:solidFill>
                <a:effectLst/>
                <a:latin typeface="+mn-lt"/>
                <a:ea typeface="+mn-ea"/>
                <a:cs typeface="+mn-cs"/>
              </a:rPr>
              <a:t>hipotezi</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kabul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edilmiştir</a:t>
            </a:r>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EDD3A43E-C5EB-294C-B893-E61E01844100}" type="slidenum">
              <a:rPr lang="en-US" smtClean="0"/>
              <a:t>27</a:t>
            </a:fld>
            <a:endParaRPr lang="en-US"/>
          </a:p>
        </p:txBody>
      </p:sp>
    </p:spTree>
    <p:extLst>
      <p:ext uri="{BB962C8B-B14F-4D97-AF65-F5344CB8AC3E}">
        <p14:creationId xmlns:p14="http://schemas.microsoft.com/office/powerpoint/2010/main" val="1222929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Perakende satıcıları, tüketicilerin ihtiyacını tam anlamıyla karşılayabilmek için internet üzerine taşıdıkları alışveriş deneyimini artık cep telefonlarına da yansıtmaktadırlar. Bu sayede hem görünürlüklerini hem de gelirlerini arttırmayı amaçlamaktadırlar (</a:t>
            </a:r>
            <a:r>
              <a:rPr lang="tr-TR" sz="1200" kern="1200" dirty="0" err="1" smtClean="0">
                <a:solidFill>
                  <a:schemeClr val="tx1"/>
                </a:solidFill>
                <a:effectLst/>
                <a:latin typeface="+mn-lt"/>
                <a:ea typeface="+mn-ea"/>
                <a:cs typeface="+mn-cs"/>
              </a:rPr>
              <a:t>Wang</a:t>
            </a:r>
            <a:r>
              <a:rPr lang="tr-TR" sz="1200" kern="1200" dirty="0" smtClean="0">
                <a:solidFill>
                  <a:schemeClr val="tx1"/>
                </a:solidFill>
                <a:effectLst/>
                <a:latin typeface="+mn-lt"/>
                <a:ea typeface="+mn-ea"/>
                <a:cs typeface="+mn-cs"/>
              </a:rPr>
              <a:t> vd., 2015, s.218). İnternet üzerinden yaratılan “gerçek para harcamadan rahat alışveriş” hissine, cep telefonuna düşen anlık davranış temelli veya </a:t>
            </a:r>
            <a:r>
              <a:rPr lang="tr-TR" sz="1200" kern="1200" dirty="0" err="1" smtClean="0">
                <a:solidFill>
                  <a:schemeClr val="tx1"/>
                </a:solidFill>
                <a:effectLst/>
                <a:latin typeface="+mn-lt"/>
                <a:ea typeface="+mn-ea"/>
                <a:cs typeface="+mn-cs"/>
              </a:rPr>
              <a:t>lokasyon</a:t>
            </a:r>
            <a:r>
              <a:rPr lang="tr-TR" sz="1200" kern="1200" dirty="0" smtClean="0">
                <a:solidFill>
                  <a:schemeClr val="tx1"/>
                </a:solidFill>
                <a:effectLst/>
                <a:latin typeface="+mn-lt"/>
                <a:ea typeface="+mn-ea"/>
                <a:cs typeface="+mn-cs"/>
              </a:rPr>
              <a:t> bazlı reklam uyaranları ile “her zaman ve her yerde” özellikleri de eklenmiştir. Bu durum, cep telefonu kullanıcılarının daha kolay para harcamasını tetikleyerek materyalizm eğiliminin da artmasına sebep olmaktadır.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DD3A43E-C5EB-294C-B893-E61E01844100}" type="slidenum">
              <a:rPr lang="en-US" smtClean="0"/>
              <a:t>28</a:t>
            </a:fld>
            <a:endParaRPr lang="en-US"/>
          </a:p>
        </p:txBody>
      </p:sp>
    </p:spTree>
    <p:extLst>
      <p:ext uri="{BB962C8B-B14F-4D97-AF65-F5344CB8AC3E}">
        <p14:creationId xmlns:p14="http://schemas.microsoft.com/office/powerpoint/2010/main" val="3330936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tr-TR" sz="1200" kern="1200" dirty="0" smtClean="0">
                <a:solidFill>
                  <a:schemeClr val="tx1"/>
                </a:solidFill>
                <a:effectLst/>
                <a:latin typeface="+mn-lt"/>
                <a:ea typeface="+mn-ea"/>
                <a:cs typeface="+mn-cs"/>
              </a:rPr>
              <a:t>Yoğunlukla üniversite öğrencilerinden oluşan bir örneklem; her ne kadar mobil interneti yoğun kullanan bir profili işaret ediyor olsa da çalışan, mezun olan, vb. ve yine mobil interneti sıklıkla kullanan bireyleri dışarıda bırakmaktadır. Bu durum, çalışmanın </a:t>
            </a:r>
            <a:r>
              <a:rPr lang="tr-TR" sz="1200" kern="1200" dirty="0" err="1" smtClean="0">
                <a:solidFill>
                  <a:schemeClr val="tx1"/>
                </a:solidFill>
                <a:effectLst/>
                <a:latin typeface="+mn-lt"/>
                <a:ea typeface="+mn-ea"/>
                <a:cs typeface="+mn-cs"/>
              </a:rPr>
              <a:t>genellenebilirliğini</a:t>
            </a:r>
            <a:r>
              <a:rPr lang="tr-TR" sz="1200" kern="1200" dirty="0" smtClean="0">
                <a:solidFill>
                  <a:schemeClr val="tx1"/>
                </a:solidFill>
                <a:effectLst/>
                <a:latin typeface="+mn-lt"/>
                <a:ea typeface="+mn-ea"/>
                <a:cs typeface="+mn-cs"/>
              </a:rPr>
              <a:t> olumsuz yönde etkilemektedir. </a:t>
            </a:r>
          </a:p>
          <a:p>
            <a:r>
              <a:rPr lang="tr-TR" sz="1200" kern="1200" dirty="0" smtClean="0">
                <a:solidFill>
                  <a:schemeClr val="tx1"/>
                </a:solidFill>
                <a:effectLst/>
                <a:latin typeface="+mn-lt"/>
                <a:ea typeface="+mn-ea"/>
                <a:cs typeface="+mn-cs"/>
              </a:rPr>
              <a:t>2-Sıklık ölçütleri daha yoğunlaştırılabilir. </a:t>
            </a:r>
            <a:r>
              <a:rPr lang="tr-TR" sz="1200" kern="1200" dirty="0" err="1" smtClean="0">
                <a:solidFill>
                  <a:schemeClr val="tx1"/>
                </a:solidFill>
                <a:effectLst/>
                <a:latin typeface="+mn-lt"/>
                <a:ea typeface="+mn-ea"/>
                <a:cs typeface="+mn-cs"/>
              </a:rPr>
              <a:t>Örn</a:t>
            </a:r>
            <a:r>
              <a:rPr lang="tr-TR" sz="1200" kern="1200" dirty="0" smtClean="0">
                <a:solidFill>
                  <a:schemeClr val="tx1"/>
                </a:solidFill>
                <a:effectLst/>
                <a:latin typeface="+mn-lt"/>
                <a:ea typeface="+mn-ea"/>
                <a:cs typeface="+mn-cs"/>
              </a:rPr>
              <a:t>.</a:t>
            </a:r>
            <a:r>
              <a:rPr lang="tr-TR" sz="1200" kern="1200" baseline="0" dirty="0" smtClean="0">
                <a:solidFill>
                  <a:schemeClr val="tx1"/>
                </a:solidFill>
                <a:effectLst/>
                <a:latin typeface="+mn-lt"/>
                <a:ea typeface="+mn-ea"/>
                <a:cs typeface="+mn-cs"/>
              </a:rPr>
              <a:t> 15 </a:t>
            </a:r>
            <a:r>
              <a:rPr lang="tr-TR" sz="1200" kern="1200" baseline="0" dirty="0" err="1" smtClean="0">
                <a:solidFill>
                  <a:schemeClr val="tx1"/>
                </a:solidFill>
                <a:effectLst/>
                <a:latin typeface="+mn-lt"/>
                <a:ea typeface="+mn-ea"/>
                <a:cs typeface="+mn-cs"/>
              </a:rPr>
              <a:t>dkda</a:t>
            </a:r>
            <a:r>
              <a:rPr lang="tr-TR" sz="1200" kern="1200" baseline="0" dirty="0" smtClean="0">
                <a:solidFill>
                  <a:schemeClr val="tx1"/>
                </a:solidFill>
                <a:effectLst/>
                <a:latin typeface="+mn-lt"/>
                <a:ea typeface="+mn-ea"/>
                <a:cs typeface="+mn-cs"/>
              </a:rPr>
              <a:t> bir, saatte bir </a:t>
            </a:r>
            <a:r>
              <a:rPr lang="tr-TR" sz="1200" kern="1200" baseline="0" dirty="0" err="1" smtClean="0">
                <a:solidFill>
                  <a:schemeClr val="tx1"/>
                </a:solidFill>
                <a:effectLst/>
                <a:latin typeface="+mn-lt"/>
                <a:ea typeface="+mn-ea"/>
                <a:cs typeface="+mn-cs"/>
              </a:rPr>
              <a:t>vs</a:t>
            </a:r>
            <a:r>
              <a:rPr lang="tr-TR" sz="1200" kern="1200" baseline="0" dirty="0" smtClean="0">
                <a:solidFill>
                  <a:schemeClr val="tx1"/>
                </a:solidFill>
                <a:effectLst/>
                <a:latin typeface="+mn-lt"/>
                <a:ea typeface="+mn-ea"/>
                <a:cs typeface="+mn-cs"/>
              </a:rPr>
              <a:t> gibi.</a:t>
            </a:r>
            <a:endParaRPr lang="tr-TR"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DD3A43E-C5EB-294C-B893-E61E01844100}" type="slidenum">
              <a:rPr lang="en-US" smtClean="0"/>
              <a:t>29</a:t>
            </a:fld>
            <a:endParaRPr lang="en-US"/>
          </a:p>
        </p:txBody>
      </p:sp>
    </p:spTree>
    <p:extLst>
      <p:ext uri="{BB962C8B-B14F-4D97-AF65-F5344CB8AC3E}">
        <p14:creationId xmlns:p14="http://schemas.microsoft.com/office/powerpoint/2010/main" val="2644108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Teknolojinin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gelişmesi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birlikte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sağlanan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geniş</a:t>
            </a:r>
            <a:r>
              <a:rPr lang="en-US" sz="1200" kern="1200" dirty="0" smtClean="0">
                <a:solidFill>
                  <a:schemeClr val="tx1"/>
                </a:solidFill>
                <a:effectLst/>
                <a:latin typeface="+mn-lt"/>
                <a:ea typeface="+mn-ea"/>
                <a:cs typeface="+mn-cs"/>
              </a:rPr>
              <a:t> internet </a:t>
            </a:r>
            <a:r>
              <a:rPr lang="en-US" sz="1200" kern="1200" dirty="0" err="1" smtClean="0">
                <a:solidFill>
                  <a:schemeClr val="tx1"/>
                </a:solidFill>
                <a:effectLst/>
                <a:latin typeface="+mn-lt"/>
                <a:ea typeface="+mn-ea"/>
                <a:cs typeface="+mn-cs"/>
              </a:rPr>
              <a:t>bandı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sayesinde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bireylerin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internete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erişimi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oldukça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kolaylaşmıştır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Özellikle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akıllı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telefonların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hızla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benimsenmesi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mobil</a:t>
            </a:r>
            <a:r>
              <a:rPr lang="en-US" sz="1200" kern="1200" dirty="0" smtClean="0">
                <a:solidFill>
                  <a:schemeClr val="tx1"/>
                </a:solidFill>
                <a:effectLst/>
                <a:latin typeface="+mn-lt"/>
                <a:ea typeface="+mn-ea"/>
                <a:cs typeface="+mn-cs"/>
              </a:rPr>
              <a:t> internet </a:t>
            </a:r>
            <a:r>
              <a:rPr lang="en-US" sz="1200" kern="1200" dirty="0" err="1" smtClean="0">
                <a:solidFill>
                  <a:schemeClr val="tx1"/>
                </a:solidFill>
                <a:effectLst/>
                <a:latin typeface="+mn-lt"/>
                <a:ea typeface="+mn-ea"/>
                <a:cs typeface="+mn-cs"/>
              </a:rPr>
              <a:t>kullanımı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yaygın</a:t>
            </a:r>
            <a:r>
              <a:rPr lang="en-US" sz="1200" kern="1200" dirty="0" smtClean="0">
                <a:solidFill>
                  <a:schemeClr val="tx1"/>
                </a:solidFill>
                <a:effectLst/>
                <a:latin typeface="+mn-lt"/>
                <a:ea typeface="+mn-ea"/>
                <a:cs typeface="+mn-cs"/>
              </a:rPr>
              <a:t> hale </a:t>
            </a:r>
            <a:r>
              <a:rPr lang="en-US" sz="1200" kern="1200" dirty="0" err="1" smtClean="0">
                <a:solidFill>
                  <a:schemeClr val="tx1"/>
                </a:solidFill>
                <a:effectLst/>
                <a:latin typeface="+mn-lt"/>
                <a:ea typeface="+mn-ea"/>
                <a:cs typeface="+mn-cs"/>
              </a:rPr>
              <a:t>gelmiştir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Akıllı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telefonlar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aracılığıyla</a:t>
            </a:r>
            <a:r>
              <a:rPr lang="en-US" sz="1200" kern="1200" dirty="0" smtClean="0">
                <a:solidFill>
                  <a:schemeClr val="tx1"/>
                </a:solidFill>
                <a:effectLst/>
                <a:latin typeface="+mn-lt"/>
                <a:ea typeface="+mn-ea"/>
                <a:cs typeface="+mn-cs"/>
              </a:rPr>
              <a:t> internet </a:t>
            </a:r>
            <a:r>
              <a:rPr lang="en-US" sz="1200" kern="1200" dirty="0" err="1" smtClean="0">
                <a:solidFill>
                  <a:schemeClr val="tx1"/>
                </a:solidFill>
                <a:effectLst/>
                <a:latin typeface="+mn-lt"/>
                <a:ea typeface="+mn-ea"/>
                <a:cs typeface="+mn-cs"/>
              </a:rPr>
              <a:t>erişiminin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kolaylaşması</a:t>
            </a:r>
            <a:r>
              <a:rPr lang="en-US" sz="1200" kern="1200" dirty="0" smtClean="0">
                <a:solidFill>
                  <a:schemeClr val="tx1"/>
                </a:solidFill>
                <a:effectLst/>
                <a:latin typeface="+mn-lt"/>
                <a:ea typeface="+mn-ea"/>
                <a:cs typeface="+mn-cs"/>
              </a:rPr>
              <a:t>, e-</a:t>
            </a:r>
            <a:r>
              <a:rPr lang="en-US" sz="1200" kern="1200" dirty="0" err="1" smtClean="0">
                <a:solidFill>
                  <a:schemeClr val="tx1"/>
                </a:solidFill>
                <a:effectLst/>
                <a:latin typeface="+mn-lt"/>
                <a:ea typeface="+mn-ea"/>
                <a:cs typeface="+mn-cs"/>
              </a:rPr>
              <a:t>ticareti</a:t>
            </a:r>
            <a:r>
              <a:rPr lang="en-US" sz="1200" kern="1200" dirty="0" smtClean="0">
                <a:solidFill>
                  <a:schemeClr val="tx1"/>
                </a:solidFill>
                <a:effectLst/>
                <a:latin typeface="+mn-lt"/>
                <a:ea typeface="+mn-ea"/>
                <a:cs typeface="+mn-cs"/>
              </a:rPr>
              <a:t> m-</a:t>
            </a:r>
            <a:r>
              <a:rPr lang="en-US" sz="1200" kern="1200" dirty="0" err="1" smtClean="0">
                <a:solidFill>
                  <a:schemeClr val="tx1"/>
                </a:solidFill>
                <a:effectLst/>
                <a:latin typeface="+mn-lt"/>
                <a:ea typeface="+mn-ea"/>
                <a:cs typeface="+mn-cs"/>
              </a:rPr>
              <a:t>ticarete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dönüştürmüş</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mobil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alışveriş</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yapma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sıklığını</a:t>
            </a:r>
            <a:r>
              <a:rPr lang="en-US" sz="1200" kern="1200" dirty="0" smtClean="0">
                <a:solidFill>
                  <a:schemeClr val="tx1"/>
                </a:solidFill>
                <a:effectLst/>
                <a:latin typeface="+mn-lt"/>
                <a:ea typeface="+mn-ea"/>
                <a:cs typeface="+mn-cs"/>
              </a:rPr>
              <a:t> da </a:t>
            </a:r>
            <a:r>
              <a:rPr lang="en-US" sz="1200" kern="1200" dirty="0" err="1" smtClean="0">
                <a:solidFill>
                  <a:schemeClr val="tx1"/>
                </a:solidFill>
                <a:effectLst/>
                <a:latin typeface="+mn-lt"/>
                <a:ea typeface="+mn-ea"/>
                <a:cs typeface="+mn-cs"/>
              </a:rPr>
              <a:t>arttırmıştır</a:t>
            </a:r>
            <a:r>
              <a:rPr lang="en-US" sz="1200" kern="120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a:t>
            </a:r>
            <a:r>
              <a:rPr lang="tr-TR" sz="1200" kern="1200" dirty="0" err="1" smtClean="0">
                <a:solidFill>
                  <a:schemeClr val="tx1"/>
                </a:solidFill>
                <a:effectLst/>
                <a:latin typeface="+mn-lt"/>
                <a:ea typeface="+mn-ea"/>
                <a:cs typeface="+mn-cs"/>
              </a:rPr>
              <a:t>Ngai</a:t>
            </a:r>
            <a:r>
              <a:rPr lang="tr-TR" sz="1200" kern="1200" dirty="0" smtClean="0">
                <a:solidFill>
                  <a:schemeClr val="tx1"/>
                </a:solidFill>
                <a:effectLst/>
                <a:latin typeface="+mn-lt"/>
                <a:ea typeface="+mn-ea"/>
                <a:cs typeface="+mn-cs"/>
              </a:rPr>
              <a:t> ve </a:t>
            </a:r>
            <a:r>
              <a:rPr lang="tr-TR" sz="1200" kern="1200" dirty="0" err="1" smtClean="0">
                <a:solidFill>
                  <a:schemeClr val="tx1"/>
                </a:solidFill>
                <a:effectLst/>
                <a:latin typeface="+mn-lt"/>
                <a:ea typeface="+mn-ea"/>
                <a:cs typeface="+mn-cs"/>
              </a:rPr>
              <a:t>Gunasekaran</a:t>
            </a:r>
            <a:r>
              <a:rPr lang="tr-TR" sz="1200" kern="1200" dirty="0" smtClean="0">
                <a:solidFill>
                  <a:schemeClr val="tx1"/>
                </a:solidFill>
                <a:effectLst/>
                <a:latin typeface="+mn-lt"/>
                <a:ea typeface="+mn-ea"/>
                <a:cs typeface="+mn-cs"/>
              </a:rPr>
              <a:t>, 2007).</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EDD3A43E-C5EB-294C-B893-E61E01844100}" type="slidenum">
              <a:rPr lang="en-US" smtClean="0"/>
              <a:t>3</a:t>
            </a:fld>
            <a:endParaRPr lang="en-US"/>
          </a:p>
        </p:txBody>
      </p:sp>
    </p:spTree>
    <p:extLst>
      <p:ext uri="{BB962C8B-B14F-4D97-AF65-F5344CB8AC3E}">
        <p14:creationId xmlns:p14="http://schemas.microsoft.com/office/powerpoint/2010/main" val="2845877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kern="1200" dirty="0" err="1" smtClean="0">
                <a:solidFill>
                  <a:schemeClr val="tx1"/>
                </a:solidFill>
                <a:effectLst/>
                <a:latin typeface="+mn-lt"/>
                <a:ea typeface="+mn-ea"/>
                <a:cs typeface="+mn-cs"/>
              </a:rPr>
              <a:t>Podoshen</a:t>
            </a:r>
            <a:r>
              <a:rPr lang="tr-TR" sz="1200" kern="1200" dirty="0" smtClean="0">
                <a:solidFill>
                  <a:schemeClr val="tx1"/>
                </a:solidFill>
                <a:effectLst/>
                <a:latin typeface="+mn-lt"/>
                <a:ea typeface="+mn-ea"/>
                <a:cs typeface="+mn-cs"/>
              </a:rPr>
              <a:t> ve </a:t>
            </a:r>
            <a:r>
              <a:rPr lang="tr-TR" sz="1200" kern="1200" dirty="0" err="1" smtClean="0">
                <a:solidFill>
                  <a:schemeClr val="tx1"/>
                </a:solidFill>
                <a:effectLst/>
                <a:latin typeface="+mn-lt"/>
                <a:ea typeface="+mn-ea"/>
                <a:cs typeface="+mn-cs"/>
              </a:rPr>
              <a:t>Andrezejewski</a:t>
            </a:r>
            <a:r>
              <a:rPr lang="tr-TR" sz="1200" kern="1200" dirty="0" smtClean="0">
                <a:solidFill>
                  <a:schemeClr val="tx1"/>
                </a:solidFill>
                <a:effectLst/>
                <a:latin typeface="+mn-lt"/>
                <a:ea typeface="+mn-ea"/>
                <a:cs typeface="+mn-cs"/>
              </a:rPr>
              <a:t> (2014), çalışmalarında materyalizmin bireyleri gösterişçi tüketime yönlendirdiğini, bunun da plansız alışveriş yapmayı tetiklediğini söylemişlerdir. </a:t>
            </a:r>
            <a:r>
              <a:rPr lang="tr-TR" sz="1200" kern="1200" dirty="0" err="1" smtClean="0">
                <a:solidFill>
                  <a:schemeClr val="tx1"/>
                </a:solidFill>
                <a:effectLst/>
                <a:latin typeface="+mn-lt"/>
                <a:ea typeface="+mn-ea"/>
                <a:cs typeface="+mn-cs"/>
              </a:rPr>
              <a:t>Rindfleisch</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vd</a:t>
            </a:r>
            <a:r>
              <a:rPr lang="tr-TR" sz="1200" kern="1200" dirty="0" smtClean="0">
                <a:solidFill>
                  <a:schemeClr val="tx1"/>
                </a:solidFill>
                <a:effectLst/>
                <a:latin typeface="+mn-lt"/>
                <a:ea typeface="+mn-ea"/>
                <a:cs typeface="+mn-cs"/>
              </a:rPr>
              <a:t> (1997), aile yapısı ve materyalizmin alışveriş bağımlılığına olan pozitif etkisini çalışmalarında kanıtlamışlardır. </a:t>
            </a:r>
            <a:r>
              <a:rPr lang="tr-TR" sz="1200" kern="1200" dirty="0" err="1" smtClean="0">
                <a:solidFill>
                  <a:schemeClr val="tx1"/>
                </a:solidFill>
                <a:effectLst/>
                <a:latin typeface="+mn-lt"/>
                <a:ea typeface="+mn-ea"/>
                <a:cs typeface="+mn-cs"/>
              </a:rPr>
              <a:t>Dittmar</a:t>
            </a:r>
            <a:r>
              <a:rPr lang="tr-TR" sz="1200" kern="1200" dirty="0" smtClean="0">
                <a:solidFill>
                  <a:schemeClr val="tx1"/>
                </a:solidFill>
                <a:effectLst/>
                <a:latin typeface="+mn-lt"/>
                <a:ea typeface="+mn-ea"/>
                <a:cs typeface="+mn-cs"/>
              </a:rPr>
              <a:t> (2005) ise materyalizmin alışveriş bağımlılığının güçlü bir öncülü olduğunu, yaş ve cinsiyet ayrımlarında araştırarak desteklemiştir. Bunlara ek olarak, tüketici psikolojisi ve tüketici davranışları yazını dâhilindeki araştırmalar da materyalizm, alışveriş bağımlılığı ve mobil alışveriş arasındaki ilişkiyi destekler niteliktedir (</a:t>
            </a:r>
            <a:r>
              <a:rPr lang="tr-TR" sz="1200" kern="1200" dirty="0" err="1" smtClean="0">
                <a:solidFill>
                  <a:schemeClr val="tx1"/>
                </a:solidFill>
                <a:effectLst/>
                <a:latin typeface="+mn-lt"/>
                <a:ea typeface="+mn-ea"/>
                <a:cs typeface="+mn-cs"/>
              </a:rPr>
              <a:t>Wang</a:t>
            </a:r>
            <a:r>
              <a:rPr lang="tr-TR" sz="1200" kern="1200" dirty="0" smtClean="0">
                <a:solidFill>
                  <a:schemeClr val="tx1"/>
                </a:solidFill>
                <a:effectLst/>
                <a:latin typeface="+mn-lt"/>
                <a:ea typeface="+mn-ea"/>
                <a:cs typeface="+mn-cs"/>
              </a:rPr>
              <a:t> vd., 2015; </a:t>
            </a:r>
            <a:r>
              <a:rPr lang="tr-TR" sz="1200" kern="1200" dirty="0" err="1" smtClean="0">
                <a:solidFill>
                  <a:schemeClr val="tx1"/>
                </a:solidFill>
                <a:effectLst/>
                <a:latin typeface="+mn-lt"/>
                <a:ea typeface="+mn-ea"/>
                <a:cs typeface="+mn-cs"/>
              </a:rPr>
              <a:t>Holmes</a:t>
            </a:r>
            <a:r>
              <a:rPr lang="tr-TR" sz="1200" kern="1200" dirty="0" smtClean="0">
                <a:solidFill>
                  <a:schemeClr val="tx1"/>
                </a:solidFill>
                <a:effectLst/>
                <a:latin typeface="+mn-lt"/>
                <a:ea typeface="+mn-ea"/>
                <a:cs typeface="+mn-cs"/>
              </a:rPr>
              <a:t> vd., 2012). Günümüzde özellikle gençlerde sıklıkla görülen aşırı mobil internet kullanımının materyalizme ve bununla bağlantılı olarak alışveriş bağımlılığına olası etkileri şimdiye dek pazarlama ve tüketici davranışları yazınında yer bulmamıştır.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D3A43E-C5EB-294C-B893-E61E01844100}" type="slidenum">
              <a:rPr lang="en-US" smtClean="0"/>
              <a:t>12</a:t>
            </a:fld>
            <a:endParaRPr lang="en-US"/>
          </a:p>
        </p:txBody>
      </p:sp>
    </p:spTree>
    <p:extLst>
      <p:ext uri="{BB962C8B-B14F-4D97-AF65-F5344CB8AC3E}">
        <p14:creationId xmlns:p14="http://schemas.microsoft.com/office/powerpoint/2010/main" val="1599343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tr-TR" dirty="0" smtClean="0"/>
              <a:t>Bu çalışma, aşırı cep telefonu kullanımının tüketici materyalizmine ve alışveriş bağımlılığına etkisini incelemektedir. Ayrıca, hazcı ve faydacı alışveriş motivasyonlarının mobil internet kullanımı, alışveriş bağımlılığı ve tüketici materyalizmi arasındaki ilişkiye olan düzenleyici etkisi ölçülmüştür. </a:t>
            </a:r>
            <a:endParaRPr lang="en-US" dirty="0" smtClean="0"/>
          </a:p>
          <a:p>
            <a:endParaRPr lang="en-US" dirty="0"/>
          </a:p>
        </p:txBody>
      </p:sp>
      <p:sp>
        <p:nvSpPr>
          <p:cNvPr id="4" name="Slide Number Placeholder 3"/>
          <p:cNvSpPr>
            <a:spLocks noGrp="1"/>
          </p:cNvSpPr>
          <p:nvPr>
            <p:ph type="sldNum" sz="quarter" idx="10"/>
          </p:nvPr>
        </p:nvSpPr>
        <p:spPr/>
        <p:txBody>
          <a:bodyPr/>
          <a:lstStyle/>
          <a:p>
            <a:fld id="{EDD3A43E-C5EB-294C-B893-E61E01844100}" type="slidenum">
              <a:rPr lang="en-US" smtClean="0"/>
              <a:t>13</a:t>
            </a:fld>
            <a:endParaRPr lang="en-US"/>
          </a:p>
        </p:txBody>
      </p:sp>
    </p:spTree>
    <p:extLst>
      <p:ext uri="{BB962C8B-B14F-4D97-AF65-F5344CB8AC3E}">
        <p14:creationId xmlns:p14="http://schemas.microsoft.com/office/powerpoint/2010/main" val="3955756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Hazcı motivasyonda bahsedilen anlam arayışı, alışveriş bağımlılığının ardında yatan ideal benlik arayışı ile örtüşmektedir. Alışveriş bağımlılığı, psikiyatrik açıdan, kişilerin satın aldıkları eşyalar sayesinde kendilerine bir ideal benlik yaratmaya çalışma istekleri şeklinde ortaya çıkan bir davranış bozukluğu olarak tanımlanmaktadır (</a:t>
            </a:r>
            <a:r>
              <a:rPr lang="tr-TR" dirty="0" err="1" smtClean="0"/>
              <a:t>Dittmar</a:t>
            </a:r>
            <a:r>
              <a:rPr lang="tr-TR" dirty="0" smtClean="0"/>
              <a:t>, 2005). Kişiler sahiplikleri ile paralel olarak ideal benliklerine ulaşma çabası içine girdiklerinde, satın alma kararları da etkilenebilmektedir. Satın alınacak ürünün ideal benliğe ulaşma yolunda sağlayacağı düşünülen katkı, alışveriş yapma dürtüsünü arttırabilmektedir. Bu katkı, alışveriş motivasyonunun temelini oluşturmaktadır. Dolayısıyla, alışveriş yaparken hazcı veya faydacı motivasyona sahip olmanın alışveriş alışkanlığını farklı açılardan etkilemesi beklenmektedir.</a:t>
            </a:r>
            <a:endParaRPr lang="en-US" dirty="0"/>
          </a:p>
        </p:txBody>
      </p:sp>
      <p:sp>
        <p:nvSpPr>
          <p:cNvPr id="4" name="Slide Number Placeholder 3"/>
          <p:cNvSpPr>
            <a:spLocks noGrp="1"/>
          </p:cNvSpPr>
          <p:nvPr>
            <p:ph type="sldNum" sz="quarter" idx="10"/>
          </p:nvPr>
        </p:nvSpPr>
        <p:spPr/>
        <p:txBody>
          <a:bodyPr/>
          <a:lstStyle/>
          <a:p>
            <a:fld id="{EDD3A43E-C5EB-294C-B893-E61E01844100}" type="slidenum">
              <a:rPr lang="en-US" smtClean="0"/>
              <a:t>14</a:t>
            </a:fld>
            <a:endParaRPr lang="en-US"/>
          </a:p>
        </p:txBody>
      </p:sp>
    </p:spTree>
    <p:extLst>
      <p:ext uri="{BB962C8B-B14F-4D97-AF65-F5344CB8AC3E}">
        <p14:creationId xmlns:p14="http://schemas.microsoft.com/office/powerpoint/2010/main" val="733753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Tümü</a:t>
            </a:r>
            <a:r>
              <a:rPr lang="en-US" dirty="0" smtClean="0"/>
              <a:t> 0,70’in </a:t>
            </a:r>
            <a:r>
              <a:rPr lang="en-US" dirty="0" err="1" smtClean="0"/>
              <a:t>üzerinde</a:t>
            </a:r>
            <a:r>
              <a:rPr lang="en-US" dirty="0" smtClean="0"/>
              <a:t> </a:t>
            </a:r>
            <a:r>
              <a:rPr lang="en-US" dirty="0" err="1" smtClean="0"/>
              <a:t>olduğu</a:t>
            </a:r>
            <a:r>
              <a:rPr lang="en-US" dirty="0" smtClean="0"/>
              <a:t> </a:t>
            </a:r>
            <a:r>
              <a:rPr lang="en-US" dirty="0" err="1" smtClean="0"/>
              <a:t>için</a:t>
            </a:r>
            <a:r>
              <a:rPr lang="en-US" baseline="0" dirty="0" smtClean="0"/>
              <a:t> </a:t>
            </a:r>
            <a:r>
              <a:rPr lang="en-US" baseline="0" dirty="0" err="1" smtClean="0"/>
              <a:t>ölçeklerin</a:t>
            </a:r>
            <a:r>
              <a:rPr lang="en-US" baseline="0" dirty="0" smtClean="0"/>
              <a:t> </a:t>
            </a:r>
            <a:r>
              <a:rPr lang="en-US" baseline="0" dirty="0" err="1" smtClean="0"/>
              <a:t>içsel</a:t>
            </a:r>
            <a:r>
              <a:rPr lang="en-US" baseline="0" dirty="0" smtClean="0"/>
              <a:t> </a:t>
            </a:r>
            <a:r>
              <a:rPr lang="en-US" baseline="0" dirty="0" err="1" smtClean="0"/>
              <a:t>güvenilirliği</a:t>
            </a:r>
            <a:r>
              <a:rPr lang="en-US" baseline="0" dirty="0" smtClean="0"/>
              <a:t> </a:t>
            </a:r>
            <a:r>
              <a:rPr lang="en-US" baseline="0" dirty="0" err="1" smtClean="0"/>
              <a:t>kanıtlanmıştır</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DD3A43E-C5EB-294C-B893-E61E01844100}" type="slidenum">
              <a:rPr lang="en-US" smtClean="0"/>
              <a:t>19</a:t>
            </a:fld>
            <a:endParaRPr lang="en-US"/>
          </a:p>
        </p:txBody>
      </p:sp>
    </p:spTree>
    <p:extLst>
      <p:ext uri="{BB962C8B-B14F-4D97-AF65-F5344CB8AC3E}">
        <p14:creationId xmlns:p14="http://schemas.microsoft.com/office/powerpoint/2010/main" val="81396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Araştırmada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kullanılan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ölçeklerin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güvenilirlikleri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ölçüldükten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sonra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araştırma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modelinde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ortaya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konulan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hipotezler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regresyon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analizi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kullanılarak</a:t>
            </a:r>
            <a:r>
              <a:rPr lang="en-US" sz="1200" kern="1200" dirty="0" smtClean="0">
                <a:solidFill>
                  <a:schemeClr val="tx1"/>
                </a:solidFill>
                <a:effectLst/>
                <a:latin typeface="+mn-lt"/>
                <a:ea typeface="+mn-ea"/>
                <a:cs typeface="+mn-cs"/>
              </a:rPr>
              <a:t> test </a:t>
            </a:r>
            <a:r>
              <a:rPr lang="en-US" sz="1200" kern="1200" dirty="0" err="1" smtClean="0">
                <a:solidFill>
                  <a:schemeClr val="tx1"/>
                </a:solidFill>
                <a:effectLst/>
                <a:latin typeface="+mn-lt"/>
                <a:ea typeface="+mn-ea"/>
                <a:cs typeface="+mn-cs"/>
              </a:rPr>
              <a:t>edilmiştir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Sonuçlar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kurulan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tüm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ilişkilerin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anlamlılığını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desteklemiş</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araştırmanın</a:t>
            </a:r>
            <a:r>
              <a:rPr lang="en-US" sz="1200" kern="1200" dirty="0" smtClean="0">
                <a:solidFill>
                  <a:schemeClr val="tx1"/>
                </a:solidFill>
                <a:effectLst/>
                <a:latin typeface="+mn-lt"/>
                <a:ea typeface="+mn-ea"/>
                <a:cs typeface="+mn-cs"/>
              </a:rPr>
              <a:t> en </a:t>
            </a:r>
            <a:r>
              <a:rPr lang="en-US" sz="1200" kern="1200" dirty="0" err="1" smtClean="0">
                <a:solidFill>
                  <a:schemeClr val="tx1"/>
                </a:solidFill>
                <a:effectLst/>
                <a:latin typeface="+mn-lt"/>
                <a:ea typeface="+mn-ea"/>
                <a:cs typeface="+mn-cs"/>
              </a:rPr>
              <a:t>başında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kurulan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tüm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hipotezleri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doğrulamıştır</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EDD3A43E-C5EB-294C-B893-E61E01844100}" type="slidenum">
              <a:rPr lang="en-US" smtClean="0"/>
              <a:t>23</a:t>
            </a:fld>
            <a:endParaRPr lang="en-US"/>
          </a:p>
        </p:txBody>
      </p:sp>
    </p:spTree>
    <p:extLst>
      <p:ext uri="{BB962C8B-B14F-4D97-AF65-F5344CB8AC3E}">
        <p14:creationId xmlns:p14="http://schemas.microsoft.com/office/powerpoint/2010/main" val="1222929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Araştırmada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kullanılan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ölçeklerin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güvenilirlikleri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ölçüldükten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sonra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araştırma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modelinde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ortaya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konulan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hipotezler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regresyon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analizi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kullanılarak</a:t>
            </a:r>
            <a:r>
              <a:rPr lang="en-US" sz="1200" kern="1200" dirty="0" smtClean="0">
                <a:solidFill>
                  <a:schemeClr val="tx1"/>
                </a:solidFill>
                <a:effectLst/>
                <a:latin typeface="+mn-lt"/>
                <a:ea typeface="+mn-ea"/>
                <a:cs typeface="+mn-cs"/>
              </a:rPr>
              <a:t> test </a:t>
            </a:r>
            <a:r>
              <a:rPr lang="en-US" sz="1200" kern="1200" dirty="0" err="1" smtClean="0">
                <a:solidFill>
                  <a:schemeClr val="tx1"/>
                </a:solidFill>
                <a:effectLst/>
                <a:latin typeface="+mn-lt"/>
                <a:ea typeface="+mn-ea"/>
                <a:cs typeface="+mn-cs"/>
              </a:rPr>
              <a:t>edilmiştir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Sonuçlar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kurulan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tüm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ilişkilerin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anlamlılığını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desteklemiş</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araştırmanın</a:t>
            </a:r>
            <a:r>
              <a:rPr lang="en-US" sz="1200" kern="1200" dirty="0" smtClean="0">
                <a:solidFill>
                  <a:schemeClr val="tx1"/>
                </a:solidFill>
                <a:effectLst/>
                <a:latin typeface="+mn-lt"/>
                <a:ea typeface="+mn-ea"/>
                <a:cs typeface="+mn-cs"/>
              </a:rPr>
              <a:t> en </a:t>
            </a:r>
            <a:r>
              <a:rPr lang="en-US" sz="1200" kern="1200" dirty="0" err="1" smtClean="0">
                <a:solidFill>
                  <a:schemeClr val="tx1"/>
                </a:solidFill>
                <a:effectLst/>
                <a:latin typeface="+mn-lt"/>
                <a:ea typeface="+mn-ea"/>
                <a:cs typeface="+mn-cs"/>
              </a:rPr>
              <a:t>başında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kurulan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tüm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hipotezleri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doğrulamıştır</a:t>
            </a:r>
            <a:r>
              <a:rPr lang="en-US" sz="1200" kern="1200" smtClean="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10"/>
          </p:nvPr>
        </p:nvSpPr>
        <p:spPr/>
        <p:txBody>
          <a:bodyPr/>
          <a:lstStyle/>
          <a:p>
            <a:fld id="{EDD3A43E-C5EB-294C-B893-E61E01844100}" type="slidenum">
              <a:rPr lang="en-US" smtClean="0"/>
              <a:t>24</a:t>
            </a:fld>
            <a:endParaRPr lang="en-US"/>
          </a:p>
        </p:txBody>
      </p:sp>
    </p:spTree>
    <p:extLst>
      <p:ext uri="{BB962C8B-B14F-4D97-AF65-F5344CB8AC3E}">
        <p14:creationId xmlns:p14="http://schemas.microsoft.com/office/powerpoint/2010/main" val="1222929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Araştırmada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kullanılan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ölçeklerin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güvenilirlikleri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ölçüldükten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sonra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araştırma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modelinde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ortaya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konulan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hipotezler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regresyon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analizi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kullanılarak</a:t>
            </a:r>
            <a:r>
              <a:rPr lang="en-US" sz="1200" kern="1200" dirty="0" smtClean="0">
                <a:solidFill>
                  <a:schemeClr val="tx1"/>
                </a:solidFill>
                <a:effectLst/>
                <a:latin typeface="+mn-lt"/>
                <a:ea typeface="+mn-ea"/>
                <a:cs typeface="+mn-cs"/>
              </a:rPr>
              <a:t> test </a:t>
            </a:r>
            <a:r>
              <a:rPr lang="en-US" sz="1200" kern="1200" dirty="0" err="1" smtClean="0">
                <a:solidFill>
                  <a:schemeClr val="tx1"/>
                </a:solidFill>
                <a:effectLst/>
                <a:latin typeface="+mn-lt"/>
                <a:ea typeface="+mn-ea"/>
                <a:cs typeface="+mn-cs"/>
              </a:rPr>
              <a:t>edilmiştir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Sonuçlar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kurulan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tüm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ilişkilerin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anlamlılığını</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desteklemiş</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araştırmanın</a:t>
            </a:r>
            <a:r>
              <a:rPr lang="en-US" sz="1200" kern="1200" dirty="0" smtClean="0">
                <a:solidFill>
                  <a:schemeClr val="tx1"/>
                </a:solidFill>
                <a:effectLst/>
                <a:latin typeface="+mn-lt"/>
                <a:ea typeface="+mn-ea"/>
                <a:cs typeface="+mn-cs"/>
              </a:rPr>
              <a:t> en </a:t>
            </a:r>
            <a:r>
              <a:rPr lang="en-US" sz="1200" kern="1200" dirty="0" err="1" smtClean="0">
                <a:solidFill>
                  <a:schemeClr val="tx1"/>
                </a:solidFill>
                <a:effectLst/>
                <a:latin typeface="+mn-lt"/>
                <a:ea typeface="+mn-ea"/>
                <a:cs typeface="+mn-cs"/>
              </a:rPr>
              <a:t>başında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kurulan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tüm</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hipotezleri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doğrulamıştır</a:t>
            </a:r>
            <a:r>
              <a:rPr lang="en-US" sz="1200" kern="1200" smtClean="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10"/>
          </p:nvPr>
        </p:nvSpPr>
        <p:spPr/>
        <p:txBody>
          <a:bodyPr/>
          <a:lstStyle/>
          <a:p>
            <a:fld id="{EDD3A43E-C5EB-294C-B893-E61E01844100}" type="slidenum">
              <a:rPr lang="en-US" smtClean="0"/>
              <a:t>25</a:t>
            </a:fld>
            <a:endParaRPr lang="en-US"/>
          </a:p>
        </p:txBody>
      </p:sp>
    </p:spTree>
    <p:extLst>
      <p:ext uri="{BB962C8B-B14F-4D97-AF65-F5344CB8AC3E}">
        <p14:creationId xmlns:p14="http://schemas.microsoft.com/office/powerpoint/2010/main" val="1222929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DE2317-50CD-46FC-A1B3-345941359DC1}"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A35C6-FC02-4BAC-87E0-3A27FA836B15}" type="slidenum">
              <a:rPr lang="en-US" smtClean="0"/>
              <a:t>‹#›</a:t>
            </a:fld>
            <a:endParaRPr lang="en-US"/>
          </a:p>
        </p:txBody>
      </p:sp>
    </p:spTree>
    <p:extLst>
      <p:ext uri="{BB962C8B-B14F-4D97-AF65-F5344CB8AC3E}">
        <p14:creationId xmlns:p14="http://schemas.microsoft.com/office/powerpoint/2010/main" val="1001379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E2317-50CD-46FC-A1B3-345941359DC1}"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A35C6-FC02-4BAC-87E0-3A27FA836B15}" type="slidenum">
              <a:rPr lang="en-US" smtClean="0"/>
              <a:t>‹#›</a:t>
            </a:fld>
            <a:endParaRPr lang="en-US"/>
          </a:p>
        </p:txBody>
      </p:sp>
    </p:spTree>
    <p:extLst>
      <p:ext uri="{BB962C8B-B14F-4D97-AF65-F5344CB8AC3E}">
        <p14:creationId xmlns:p14="http://schemas.microsoft.com/office/powerpoint/2010/main" val="194569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E2317-50CD-46FC-A1B3-345941359DC1}"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A35C6-FC02-4BAC-87E0-3A27FA836B15}" type="slidenum">
              <a:rPr lang="en-US" smtClean="0"/>
              <a:t>‹#›</a:t>
            </a:fld>
            <a:endParaRPr lang="en-US"/>
          </a:p>
        </p:txBody>
      </p:sp>
    </p:spTree>
    <p:extLst>
      <p:ext uri="{BB962C8B-B14F-4D97-AF65-F5344CB8AC3E}">
        <p14:creationId xmlns:p14="http://schemas.microsoft.com/office/powerpoint/2010/main" val="657896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DE2317-50CD-46FC-A1B3-345941359DC1}" type="datetimeFigureOut">
              <a:rPr lang="en-US" smtClean="0">
                <a:solidFill>
                  <a:prstClr val="black">
                    <a:tint val="75000"/>
                  </a:prstClr>
                </a:solidFill>
                <a:latin typeface="Calibri"/>
              </a:rPr>
              <a:pPr/>
              <a:t>10/8/2016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0AA35C6-FC02-4BAC-87E0-3A27FA836B1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1545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E2317-50CD-46FC-A1B3-345941359DC1}" type="datetimeFigureOut">
              <a:rPr lang="en-US" smtClean="0">
                <a:solidFill>
                  <a:prstClr val="black">
                    <a:tint val="75000"/>
                  </a:prstClr>
                </a:solidFill>
                <a:latin typeface="Calibri"/>
              </a:rPr>
              <a:pPr/>
              <a:t>10/8/2016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0AA35C6-FC02-4BAC-87E0-3A27FA836B1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42807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DE2317-50CD-46FC-A1B3-345941359DC1}" type="datetimeFigureOut">
              <a:rPr lang="en-US" smtClean="0">
                <a:solidFill>
                  <a:prstClr val="black">
                    <a:tint val="75000"/>
                  </a:prstClr>
                </a:solidFill>
                <a:latin typeface="Calibri"/>
              </a:rPr>
              <a:pPr/>
              <a:t>10/8/2016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0AA35C6-FC02-4BAC-87E0-3A27FA836B1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6415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DE2317-50CD-46FC-A1B3-345941359DC1}" type="datetimeFigureOut">
              <a:rPr lang="en-US" smtClean="0">
                <a:solidFill>
                  <a:prstClr val="black">
                    <a:tint val="75000"/>
                  </a:prstClr>
                </a:solidFill>
                <a:latin typeface="Calibri"/>
              </a:rPr>
              <a:pPr/>
              <a:t>10/8/2016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0AA35C6-FC02-4BAC-87E0-3A27FA836B1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3371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DE2317-50CD-46FC-A1B3-345941359DC1}" type="datetimeFigureOut">
              <a:rPr lang="en-US" smtClean="0">
                <a:solidFill>
                  <a:prstClr val="black">
                    <a:tint val="75000"/>
                  </a:prstClr>
                </a:solidFill>
                <a:latin typeface="Calibri"/>
              </a:rPr>
              <a:pPr/>
              <a:t>10/8/2016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0AA35C6-FC02-4BAC-87E0-3A27FA836B1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02419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DE2317-50CD-46FC-A1B3-345941359DC1}" type="datetimeFigureOut">
              <a:rPr lang="en-US" smtClean="0">
                <a:solidFill>
                  <a:prstClr val="black">
                    <a:tint val="75000"/>
                  </a:prstClr>
                </a:solidFill>
                <a:latin typeface="Calibri"/>
              </a:rPr>
              <a:pPr/>
              <a:t>10/8/2016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0AA35C6-FC02-4BAC-87E0-3A27FA836B1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8269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DE2317-50CD-46FC-A1B3-345941359DC1}" type="datetimeFigureOut">
              <a:rPr lang="en-US" smtClean="0">
                <a:solidFill>
                  <a:prstClr val="black">
                    <a:tint val="75000"/>
                  </a:prstClr>
                </a:solidFill>
                <a:latin typeface="Calibri"/>
              </a:rPr>
              <a:pPr/>
              <a:t>10/8/2016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0AA35C6-FC02-4BAC-87E0-3A27FA836B1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36491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4DE2317-50CD-46FC-A1B3-345941359DC1}" type="datetimeFigureOut">
              <a:rPr lang="en-US" smtClean="0">
                <a:solidFill>
                  <a:prstClr val="black">
                    <a:tint val="75000"/>
                  </a:prstClr>
                </a:solidFill>
                <a:latin typeface="Calibri"/>
              </a:rPr>
              <a:pPr/>
              <a:t>10/8/2016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0AA35C6-FC02-4BAC-87E0-3A27FA836B1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35900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E2317-50CD-46FC-A1B3-345941359DC1}"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A35C6-FC02-4BAC-87E0-3A27FA836B15}" type="slidenum">
              <a:rPr lang="en-US" smtClean="0"/>
              <a:t>‹#›</a:t>
            </a:fld>
            <a:endParaRPr lang="en-US"/>
          </a:p>
        </p:txBody>
      </p:sp>
    </p:spTree>
    <p:extLst>
      <p:ext uri="{BB962C8B-B14F-4D97-AF65-F5344CB8AC3E}">
        <p14:creationId xmlns:p14="http://schemas.microsoft.com/office/powerpoint/2010/main" val="3195810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4DE2317-50CD-46FC-A1B3-345941359DC1}" type="datetimeFigureOut">
              <a:rPr lang="en-US" smtClean="0">
                <a:solidFill>
                  <a:prstClr val="black">
                    <a:tint val="75000"/>
                  </a:prstClr>
                </a:solidFill>
                <a:latin typeface="Calibri"/>
              </a:rPr>
              <a:pPr/>
              <a:t>10/8/2016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0AA35C6-FC02-4BAC-87E0-3A27FA836B1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7213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E2317-50CD-46FC-A1B3-345941359DC1}" type="datetimeFigureOut">
              <a:rPr lang="en-US" smtClean="0">
                <a:solidFill>
                  <a:prstClr val="black">
                    <a:tint val="75000"/>
                  </a:prstClr>
                </a:solidFill>
                <a:latin typeface="Calibri"/>
              </a:rPr>
              <a:pPr/>
              <a:t>10/8/2016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0AA35C6-FC02-4BAC-87E0-3A27FA836B1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03437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DE2317-50CD-46FC-A1B3-345941359DC1}" type="datetimeFigureOut">
              <a:rPr lang="en-US" smtClean="0">
                <a:solidFill>
                  <a:prstClr val="black">
                    <a:tint val="75000"/>
                  </a:prstClr>
                </a:solidFill>
                <a:latin typeface="Calibri"/>
              </a:rPr>
              <a:pPr/>
              <a:t>10/8/2016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0AA35C6-FC02-4BAC-87E0-3A27FA836B1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30095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DE2317-50CD-46FC-A1B3-345941359DC1}"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AA35C6-FC02-4BAC-87E0-3A27FA836B15}" type="slidenum">
              <a:rPr lang="en-US" smtClean="0"/>
              <a:t>‹#›</a:t>
            </a:fld>
            <a:endParaRPr lang="en-US"/>
          </a:p>
        </p:txBody>
      </p:sp>
    </p:spTree>
    <p:extLst>
      <p:ext uri="{BB962C8B-B14F-4D97-AF65-F5344CB8AC3E}">
        <p14:creationId xmlns:p14="http://schemas.microsoft.com/office/powerpoint/2010/main" val="1049660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DE2317-50CD-46FC-A1B3-345941359DC1}"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A35C6-FC02-4BAC-87E0-3A27FA836B15}" type="slidenum">
              <a:rPr lang="en-US" smtClean="0"/>
              <a:t>‹#›</a:t>
            </a:fld>
            <a:endParaRPr lang="en-US"/>
          </a:p>
        </p:txBody>
      </p:sp>
    </p:spTree>
    <p:extLst>
      <p:ext uri="{BB962C8B-B14F-4D97-AF65-F5344CB8AC3E}">
        <p14:creationId xmlns:p14="http://schemas.microsoft.com/office/powerpoint/2010/main" val="1579819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DE2317-50CD-46FC-A1B3-345941359DC1}"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AA35C6-FC02-4BAC-87E0-3A27FA836B15}" type="slidenum">
              <a:rPr lang="en-US" smtClean="0"/>
              <a:t>‹#›</a:t>
            </a:fld>
            <a:endParaRPr lang="en-US"/>
          </a:p>
        </p:txBody>
      </p:sp>
    </p:spTree>
    <p:extLst>
      <p:ext uri="{BB962C8B-B14F-4D97-AF65-F5344CB8AC3E}">
        <p14:creationId xmlns:p14="http://schemas.microsoft.com/office/powerpoint/2010/main" val="1756729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DE2317-50CD-46FC-A1B3-345941359DC1}"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AA35C6-FC02-4BAC-87E0-3A27FA836B15}" type="slidenum">
              <a:rPr lang="en-US" smtClean="0"/>
              <a:t>‹#›</a:t>
            </a:fld>
            <a:endParaRPr lang="en-US"/>
          </a:p>
        </p:txBody>
      </p:sp>
    </p:spTree>
    <p:extLst>
      <p:ext uri="{BB962C8B-B14F-4D97-AF65-F5344CB8AC3E}">
        <p14:creationId xmlns:p14="http://schemas.microsoft.com/office/powerpoint/2010/main" val="3283959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DE2317-50CD-46FC-A1B3-345941359DC1}"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AA35C6-FC02-4BAC-87E0-3A27FA836B15}" type="slidenum">
              <a:rPr lang="en-US" smtClean="0"/>
              <a:t>‹#›</a:t>
            </a:fld>
            <a:endParaRPr lang="en-US"/>
          </a:p>
        </p:txBody>
      </p:sp>
    </p:spTree>
    <p:extLst>
      <p:ext uri="{BB962C8B-B14F-4D97-AF65-F5344CB8AC3E}">
        <p14:creationId xmlns:p14="http://schemas.microsoft.com/office/powerpoint/2010/main" val="2920093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4DE2317-50CD-46FC-A1B3-345941359DC1}"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A35C6-FC02-4BAC-87E0-3A27FA836B15}" type="slidenum">
              <a:rPr lang="en-US" smtClean="0"/>
              <a:t>‹#›</a:t>
            </a:fld>
            <a:endParaRPr lang="en-US"/>
          </a:p>
        </p:txBody>
      </p:sp>
    </p:spTree>
    <p:extLst>
      <p:ext uri="{BB962C8B-B14F-4D97-AF65-F5344CB8AC3E}">
        <p14:creationId xmlns:p14="http://schemas.microsoft.com/office/powerpoint/2010/main" val="2031477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4DE2317-50CD-46FC-A1B3-345941359DC1}"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AA35C6-FC02-4BAC-87E0-3A27FA836B15}" type="slidenum">
              <a:rPr lang="en-US" smtClean="0"/>
              <a:t>‹#›</a:t>
            </a:fld>
            <a:endParaRPr lang="en-US"/>
          </a:p>
        </p:txBody>
      </p:sp>
    </p:spTree>
    <p:extLst>
      <p:ext uri="{BB962C8B-B14F-4D97-AF65-F5344CB8AC3E}">
        <p14:creationId xmlns:p14="http://schemas.microsoft.com/office/powerpoint/2010/main" val="1530280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E2317-50CD-46FC-A1B3-345941359DC1}"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A35C6-FC02-4BAC-87E0-3A27FA836B15}" type="slidenum">
              <a:rPr lang="en-US" smtClean="0"/>
              <a:t>‹#›</a:t>
            </a:fld>
            <a:endParaRPr lang="en-US"/>
          </a:p>
        </p:txBody>
      </p:sp>
    </p:spTree>
    <p:extLst>
      <p:ext uri="{BB962C8B-B14F-4D97-AF65-F5344CB8AC3E}">
        <p14:creationId xmlns:p14="http://schemas.microsoft.com/office/powerpoint/2010/main" val="2085922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E2317-50CD-46FC-A1B3-345941359DC1}" type="datetimeFigureOut">
              <a:rPr lang="en-US" smtClean="0">
                <a:solidFill>
                  <a:prstClr val="black">
                    <a:tint val="75000"/>
                  </a:prstClr>
                </a:solidFill>
                <a:latin typeface="Calibri"/>
              </a:rPr>
              <a:pPr/>
              <a:t>10/8/2016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AA35C6-FC02-4BAC-87E0-3A27FA836B1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9815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file:///\\localhost\Users\alaz89h\Downloads\Macintosh%20HD:Users:alaz89h:Downloads:76-291-792-v2%20(1).docx!OLE_LINK2"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file:///\\localhost\Users\alaz89h\Downloads\Macintosh%20HD:Users:alaz89h:Downloads:76-291-792-v2%20(1).docx!OLE_LINK3"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file:///\\localhost\Users\alaz89h\Downloads\Macintosh%20HD:Users:alaz89h:Downloads:76-291-792-v2%20(1).docx!OLE_LINK4"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oleObject" Target="file:///\\localhost\Users\alaz89h\Downloads\Macintosh%20HD:Users:alaz89h:Downloads:76-291-792-v2%20(1).docx!OLE_LINK5"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2.emf"/><Relationship Id="rId4" Type="http://schemas.openxmlformats.org/officeDocument/2006/relationships/oleObject" Target="file:///\\localhost\Users\alaz89h\Downloads\Macintosh%20HD:Users:alaz89h:Downloads:76-291-792-v2%20(1).docx!OLE_LINK6"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obile shopping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44332" y="0"/>
            <a:ext cx="2147668" cy="1712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1454727"/>
            <a:ext cx="9144000" cy="2531486"/>
          </a:xfrm>
        </p:spPr>
        <p:txBody>
          <a:bodyPr>
            <a:noAutofit/>
          </a:bodyPr>
          <a:lstStyle/>
          <a:p>
            <a:r>
              <a:rPr lang="en-US" sz="4400" b="1" dirty="0"/>
              <a:t>Mobil İnternet, </a:t>
            </a:r>
            <a:r>
              <a:rPr lang="en-US" sz="4400" b="1" dirty="0" err="1"/>
              <a:t>Tüketici</a:t>
            </a:r>
            <a:r>
              <a:rPr lang="en-US" sz="4400" b="1" dirty="0"/>
              <a:t> </a:t>
            </a:r>
            <a:r>
              <a:rPr lang="en-US" sz="4400" b="1" dirty="0" err="1"/>
              <a:t>Materyalizmi</a:t>
            </a:r>
            <a:r>
              <a:rPr lang="en-US" sz="4400" b="1" dirty="0"/>
              <a:t> </a:t>
            </a:r>
            <a:r>
              <a:rPr lang="en-US" sz="4400" b="1" dirty="0" err="1"/>
              <a:t>ve</a:t>
            </a:r>
            <a:r>
              <a:rPr lang="en-US" sz="4400" b="1" dirty="0"/>
              <a:t> </a:t>
            </a:r>
            <a:r>
              <a:rPr lang="en-US" sz="4400" b="1" dirty="0" err="1"/>
              <a:t>Alışveriş</a:t>
            </a:r>
            <a:r>
              <a:rPr lang="en-US" sz="4400" b="1" dirty="0"/>
              <a:t> </a:t>
            </a:r>
            <a:r>
              <a:rPr lang="en-US" sz="4400" b="1" dirty="0" err="1"/>
              <a:t>Bağımlılığı</a:t>
            </a:r>
            <a:r>
              <a:rPr lang="en-US" sz="4400" b="1" dirty="0"/>
              <a:t>: </a:t>
            </a:r>
            <a:r>
              <a:rPr lang="tr-TR" sz="4400" b="1" dirty="0" smtClean="0"/>
              <a:t/>
            </a:r>
            <a:br>
              <a:rPr lang="tr-TR" sz="4400" b="1" dirty="0" smtClean="0"/>
            </a:br>
            <a:r>
              <a:rPr lang="en-US" sz="4400" b="1" dirty="0" err="1" smtClean="0"/>
              <a:t>Alışveriş</a:t>
            </a:r>
            <a:r>
              <a:rPr lang="en-US" sz="4400" b="1" dirty="0" smtClean="0"/>
              <a:t> </a:t>
            </a:r>
            <a:r>
              <a:rPr lang="en-US" sz="4400" b="1" dirty="0" err="1"/>
              <a:t>Motivasyonlarının</a:t>
            </a:r>
            <a:r>
              <a:rPr lang="en-US" sz="4400" b="1" dirty="0"/>
              <a:t> </a:t>
            </a:r>
            <a:r>
              <a:rPr lang="en-US" sz="4400" b="1" dirty="0" err="1"/>
              <a:t>Düzenleyici</a:t>
            </a:r>
            <a:r>
              <a:rPr lang="en-US" sz="4400" b="1" dirty="0"/>
              <a:t> </a:t>
            </a:r>
            <a:r>
              <a:rPr lang="en-US" sz="4400" b="1" dirty="0" err="1"/>
              <a:t>Etkisi</a:t>
            </a:r>
            <a:r>
              <a:rPr lang="en-US" sz="4400" b="1" dirty="0"/>
              <a:t> </a:t>
            </a:r>
            <a:r>
              <a:rPr lang="en-US" sz="4400" b="1" dirty="0" err="1"/>
              <a:t>Üzerine</a:t>
            </a:r>
            <a:r>
              <a:rPr lang="en-US" sz="4400" b="1" dirty="0"/>
              <a:t> </a:t>
            </a:r>
            <a:r>
              <a:rPr lang="en-US" sz="4400" b="1" dirty="0" err="1"/>
              <a:t>Bir</a:t>
            </a:r>
            <a:r>
              <a:rPr lang="en-US" sz="4400" b="1" dirty="0"/>
              <a:t> </a:t>
            </a:r>
            <a:r>
              <a:rPr lang="en-US" sz="4400" b="1" dirty="0" err="1" smtClean="0"/>
              <a:t>Araştırma</a:t>
            </a:r>
            <a:endParaRPr lang="en-US" sz="4400" dirty="0"/>
          </a:p>
        </p:txBody>
      </p:sp>
      <p:sp>
        <p:nvSpPr>
          <p:cNvPr id="3" name="Subtitle 2"/>
          <p:cNvSpPr>
            <a:spLocks noGrp="1"/>
          </p:cNvSpPr>
          <p:nvPr>
            <p:ph type="subTitle" idx="1"/>
          </p:nvPr>
        </p:nvSpPr>
        <p:spPr>
          <a:xfrm>
            <a:off x="1524000" y="4205288"/>
            <a:ext cx="9144000" cy="1655762"/>
          </a:xfrm>
        </p:spPr>
        <p:txBody>
          <a:bodyPr/>
          <a:lstStyle/>
          <a:p>
            <a:r>
              <a:rPr lang="tr-TR" dirty="0" smtClean="0"/>
              <a:t>Arş. Gör. A.Bengi </a:t>
            </a:r>
            <a:r>
              <a:rPr lang="tr-TR" dirty="0" smtClean="0"/>
              <a:t>Özçelik </a:t>
            </a:r>
            <a:endParaRPr lang="tr-TR" dirty="0" smtClean="0"/>
          </a:p>
          <a:p>
            <a:r>
              <a:rPr lang="tr-TR" dirty="0" smtClean="0"/>
              <a:t>Doç. Dr. E. Eser </a:t>
            </a:r>
            <a:r>
              <a:rPr lang="tr-TR" dirty="0" smtClean="0"/>
              <a:t>Gegez</a:t>
            </a:r>
            <a:endParaRPr lang="tr-TR" dirty="0" smtClean="0"/>
          </a:p>
          <a:p>
            <a:r>
              <a:rPr lang="tr-TR" dirty="0" smtClean="0"/>
              <a:t>Prof</a:t>
            </a:r>
            <a:r>
              <a:rPr lang="tr-TR" dirty="0"/>
              <a:t>. Dr. Şebnem Burnaz</a:t>
            </a:r>
          </a:p>
          <a:p>
            <a:endParaRPr lang="en-US" dirty="0"/>
          </a:p>
        </p:txBody>
      </p:sp>
      <p:pic>
        <p:nvPicPr>
          <p:cNvPr id="1026" name="Picture 2" descr="mobile shopping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24399"/>
            <a:ext cx="2857500"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984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Materyalizm</a:t>
            </a:r>
            <a:endParaRPr lang="en-US" dirty="0"/>
          </a:p>
        </p:txBody>
      </p:sp>
      <p:sp>
        <p:nvSpPr>
          <p:cNvPr id="3" name="Content Placeholder 2"/>
          <p:cNvSpPr>
            <a:spLocks noGrp="1"/>
          </p:cNvSpPr>
          <p:nvPr>
            <p:ph idx="1"/>
          </p:nvPr>
        </p:nvSpPr>
        <p:spPr/>
        <p:txBody>
          <a:bodyPr/>
          <a:lstStyle/>
          <a:p>
            <a:r>
              <a:rPr lang="en-US" dirty="0" err="1" smtClean="0"/>
              <a:t>Tüketicilerin</a:t>
            </a:r>
            <a:r>
              <a:rPr lang="en-US" dirty="0" smtClean="0"/>
              <a:t> </a:t>
            </a:r>
            <a:r>
              <a:rPr lang="en-US" dirty="0" err="1" smtClean="0"/>
              <a:t>nesnelere</a:t>
            </a:r>
            <a:r>
              <a:rPr lang="en-US" dirty="0" smtClean="0"/>
              <a:t> </a:t>
            </a:r>
            <a:r>
              <a:rPr lang="en-US" dirty="0" err="1" smtClean="0"/>
              <a:t>yüklediği</a:t>
            </a:r>
            <a:r>
              <a:rPr lang="en-US" dirty="0" smtClean="0"/>
              <a:t> </a:t>
            </a:r>
            <a:r>
              <a:rPr lang="en-US" dirty="0" err="1" smtClean="0"/>
              <a:t>anlam</a:t>
            </a:r>
            <a:r>
              <a:rPr lang="en-US" dirty="0" smtClean="0"/>
              <a:t> (Belk, 1984).</a:t>
            </a:r>
          </a:p>
          <a:p>
            <a:r>
              <a:rPr lang="en-US" dirty="0" err="1" smtClean="0"/>
              <a:t>Sahip</a:t>
            </a:r>
            <a:r>
              <a:rPr lang="en-US" dirty="0" smtClean="0"/>
              <a:t> </a:t>
            </a:r>
            <a:r>
              <a:rPr lang="en-US" dirty="0" err="1" smtClean="0"/>
              <a:t>olunan</a:t>
            </a:r>
            <a:r>
              <a:rPr lang="en-US" dirty="0" smtClean="0"/>
              <a:t> </a:t>
            </a:r>
            <a:r>
              <a:rPr lang="en-US" dirty="0" err="1" smtClean="0"/>
              <a:t>eşyalar</a:t>
            </a:r>
            <a:r>
              <a:rPr lang="en-US" dirty="0" smtClean="0"/>
              <a:t> </a:t>
            </a:r>
            <a:r>
              <a:rPr lang="en-US" dirty="0" err="1" smtClean="0"/>
              <a:t>ile</a:t>
            </a:r>
            <a:r>
              <a:rPr lang="en-US" dirty="0" smtClean="0"/>
              <a:t> </a:t>
            </a:r>
            <a:r>
              <a:rPr lang="en-US" dirty="0" err="1" smtClean="0"/>
              <a:t>mutluluk</a:t>
            </a:r>
            <a:r>
              <a:rPr lang="en-US" dirty="0" smtClean="0"/>
              <a:t> </a:t>
            </a:r>
            <a:r>
              <a:rPr lang="en-US" dirty="0" err="1" smtClean="0"/>
              <a:t>seviyesi</a:t>
            </a:r>
            <a:r>
              <a:rPr lang="en-US" dirty="0" smtClean="0"/>
              <a:t> </a:t>
            </a:r>
            <a:r>
              <a:rPr lang="en-US" dirty="0" err="1" smtClean="0"/>
              <a:t>arasında</a:t>
            </a:r>
            <a:r>
              <a:rPr lang="en-US" dirty="0" smtClean="0"/>
              <a:t> </a:t>
            </a:r>
            <a:r>
              <a:rPr lang="en-US" dirty="0" err="1" smtClean="0"/>
              <a:t>bir</a:t>
            </a:r>
            <a:r>
              <a:rPr lang="en-US" dirty="0" smtClean="0"/>
              <a:t> </a:t>
            </a:r>
            <a:r>
              <a:rPr lang="en-US" dirty="0" err="1" smtClean="0"/>
              <a:t>doğru</a:t>
            </a:r>
            <a:r>
              <a:rPr lang="en-US" dirty="0" smtClean="0"/>
              <a:t> </a:t>
            </a:r>
            <a:r>
              <a:rPr lang="en-US" dirty="0" err="1" smtClean="0"/>
              <a:t>orantının</a:t>
            </a:r>
            <a:r>
              <a:rPr lang="en-US" dirty="0" smtClean="0"/>
              <a:t> </a:t>
            </a:r>
            <a:r>
              <a:rPr lang="en-US" dirty="0" err="1" smtClean="0"/>
              <a:t>varlığı</a:t>
            </a:r>
            <a:r>
              <a:rPr lang="en-US" dirty="0" smtClean="0"/>
              <a:t> (</a:t>
            </a:r>
            <a:r>
              <a:rPr lang="en-US" dirty="0" err="1" smtClean="0"/>
              <a:t>Richins</a:t>
            </a:r>
            <a:r>
              <a:rPr lang="en-US" dirty="0" smtClean="0"/>
              <a:t> </a:t>
            </a:r>
            <a:r>
              <a:rPr lang="en-US" dirty="0" err="1" smtClean="0"/>
              <a:t>ve</a:t>
            </a:r>
            <a:r>
              <a:rPr lang="en-US" dirty="0" smtClean="0"/>
              <a:t> Dowson, 1992; </a:t>
            </a:r>
            <a:r>
              <a:rPr lang="en-US" dirty="0" err="1" smtClean="0"/>
              <a:t>Richins</a:t>
            </a:r>
            <a:r>
              <a:rPr lang="en-US" dirty="0" smtClean="0"/>
              <a:t>, 2004). </a:t>
            </a:r>
            <a:endParaRPr lang="en-US" dirty="0"/>
          </a:p>
        </p:txBody>
      </p:sp>
      <p:pic>
        <p:nvPicPr>
          <p:cNvPr id="4" name="Picture 3"/>
          <p:cNvPicPr>
            <a:picLocks noChangeAspect="1"/>
          </p:cNvPicPr>
          <p:nvPr/>
        </p:nvPicPr>
        <p:blipFill>
          <a:blip r:embed="rId2"/>
          <a:stretch>
            <a:fillRect/>
          </a:stretch>
        </p:blipFill>
        <p:spPr>
          <a:xfrm>
            <a:off x="6343650" y="3162345"/>
            <a:ext cx="5238750" cy="3501691"/>
          </a:xfrm>
          <a:prstGeom prst="rect">
            <a:avLst/>
          </a:prstGeom>
        </p:spPr>
      </p:pic>
    </p:spTree>
    <p:extLst>
      <p:ext uri="{BB962C8B-B14F-4D97-AF65-F5344CB8AC3E}">
        <p14:creationId xmlns:p14="http://schemas.microsoft.com/office/powerpoint/2010/main" val="2568344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20000"/>
          </a:blip>
          <a:stretch>
            <a:fillRect/>
          </a:stretch>
        </p:blipFill>
        <p:spPr>
          <a:xfrm>
            <a:off x="2047875" y="227871"/>
            <a:ext cx="8651875" cy="6804754"/>
          </a:xfrm>
          <a:prstGeom prst="rect">
            <a:avLst/>
          </a:prstGeom>
        </p:spPr>
      </p:pic>
      <p:sp>
        <p:nvSpPr>
          <p:cNvPr id="2" name="Title 1"/>
          <p:cNvSpPr>
            <a:spLocks noGrp="1"/>
          </p:cNvSpPr>
          <p:nvPr>
            <p:ph type="title"/>
          </p:nvPr>
        </p:nvSpPr>
        <p:spPr/>
        <p:txBody>
          <a:bodyPr/>
          <a:lstStyle/>
          <a:p>
            <a:r>
              <a:rPr lang="en-US" dirty="0" err="1" smtClean="0"/>
              <a:t>Alışveriş</a:t>
            </a:r>
            <a:r>
              <a:rPr lang="en-US" dirty="0" smtClean="0"/>
              <a:t> </a:t>
            </a:r>
            <a:r>
              <a:rPr lang="en-US" dirty="0" err="1" smtClean="0"/>
              <a:t>Bağımlılığı</a:t>
            </a:r>
            <a:endParaRPr lang="en-US" dirty="0"/>
          </a:p>
        </p:txBody>
      </p:sp>
      <p:sp>
        <p:nvSpPr>
          <p:cNvPr id="3" name="Content Placeholder 2"/>
          <p:cNvSpPr>
            <a:spLocks noGrp="1"/>
          </p:cNvSpPr>
          <p:nvPr>
            <p:ph idx="1"/>
          </p:nvPr>
        </p:nvSpPr>
        <p:spPr/>
        <p:txBody>
          <a:bodyPr/>
          <a:lstStyle/>
          <a:p>
            <a:r>
              <a:rPr lang="en-US" sz="3200" b="1" dirty="0" err="1"/>
              <a:t>O</a:t>
            </a:r>
            <a:r>
              <a:rPr lang="en-US" sz="3200" b="1" dirty="0" err="1" smtClean="0"/>
              <a:t>lumsuz</a:t>
            </a:r>
            <a:r>
              <a:rPr lang="en-US" sz="3200" b="1" dirty="0" smtClean="0"/>
              <a:t> </a:t>
            </a:r>
            <a:r>
              <a:rPr lang="en-US" sz="3200" b="1" dirty="0" err="1"/>
              <a:t>duygular</a:t>
            </a:r>
            <a:r>
              <a:rPr lang="en-US" sz="3200" b="1" dirty="0"/>
              <a:t> </a:t>
            </a:r>
            <a:r>
              <a:rPr lang="tr-TR" dirty="0"/>
              <a:t>(</a:t>
            </a:r>
            <a:r>
              <a:rPr lang="tr-TR" dirty="0" err="1"/>
              <a:t>O'Guinn</a:t>
            </a:r>
            <a:r>
              <a:rPr lang="tr-TR" dirty="0"/>
              <a:t> ve </a:t>
            </a:r>
            <a:r>
              <a:rPr lang="tr-TR" dirty="0" err="1"/>
              <a:t>Faber</a:t>
            </a:r>
            <a:r>
              <a:rPr lang="tr-TR" dirty="0"/>
              <a:t>, 1989, s.155) </a:t>
            </a:r>
            <a:r>
              <a:rPr lang="en-US" dirty="0" err="1"/>
              <a:t>ve</a:t>
            </a:r>
            <a:r>
              <a:rPr lang="en-US" dirty="0"/>
              <a:t> </a:t>
            </a:r>
            <a:r>
              <a:rPr lang="en-US" sz="3200" b="1" dirty="0" err="1"/>
              <a:t>düşük</a:t>
            </a:r>
            <a:r>
              <a:rPr lang="en-US" sz="3200" b="1" dirty="0"/>
              <a:t> </a:t>
            </a:r>
            <a:r>
              <a:rPr lang="en-US" sz="3200" b="1" dirty="0" err="1"/>
              <a:t>özsaygı</a:t>
            </a:r>
            <a:r>
              <a:rPr lang="en-US" dirty="0"/>
              <a:t> </a:t>
            </a:r>
            <a:r>
              <a:rPr lang="tr-TR" dirty="0"/>
              <a:t>(</a:t>
            </a:r>
            <a:r>
              <a:rPr lang="tr-TR" dirty="0" err="1"/>
              <a:t>Khare</a:t>
            </a:r>
            <a:r>
              <a:rPr lang="tr-TR" dirty="0"/>
              <a:t>, 2013, s.29)</a:t>
            </a:r>
            <a:r>
              <a:rPr lang="en-US" dirty="0"/>
              <a:t> </a:t>
            </a:r>
            <a:r>
              <a:rPr lang="en-US" dirty="0" err="1"/>
              <a:t>karşısında</a:t>
            </a:r>
            <a:r>
              <a:rPr lang="en-US" dirty="0"/>
              <a:t> </a:t>
            </a:r>
            <a:r>
              <a:rPr lang="en-US" dirty="0" err="1"/>
              <a:t>bir</a:t>
            </a:r>
            <a:r>
              <a:rPr lang="en-US" dirty="0"/>
              <a:t> </a:t>
            </a:r>
            <a:r>
              <a:rPr lang="en-US" dirty="0" err="1"/>
              <a:t>savunma</a:t>
            </a:r>
            <a:r>
              <a:rPr lang="en-US" dirty="0"/>
              <a:t> </a:t>
            </a:r>
            <a:r>
              <a:rPr lang="en-US" dirty="0" err="1"/>
              <a:t>olarak</a:t>
            </a:r>
            <a:r>
              <a:rPr lang="en-US" dirty="0"/>
              <a:t> </a:t>
            </a:r>
            <a:r>
              <a:rPr lang="en-US" dirty="0" err="1"/>
              <a:t>ortaya</a:t>
            </a:r>
            <a:r>
              <a:rPr lang="en-US" dirty="0"/>
              <a:t> </a:t>
            </a:r>
            <a:r>
              <a:rPr lang="en-US" dirty="0" err="1"/>
              <a:t>çıkan</a:t>
            </a:r>
            <a:r>
              <a:rPr lang="en-US" dirty="0"/>
              <a:t>, </a:t>
            </a:r>
            <a:r>
              <a:rPr lang="en-US" sz="3200" b="1" dirty="0" err="1"/>
              <a:t>kronik</a:t>
            </a:r>
            <a:r>
              <a:rPr lang="en-US" sz="3200" b="1" dirty="0"/>
              <a:t> </a:t>
            </a:r>
            <a:r>
              <a:rPr lang="en-US" sz="3200" b="1" dirty="0" err="1"/>
              <a:t>ve</a:t>
            </a:r>
            <a:r>
              <a:rPr lang="en-US" sz="3200" b="1" dirty="0"/>
              <a:t> </a:t>
            </a:r>
            <a:r>
              <a:rPr lang="en-US" sz="3200" b="1" dirty="0" err="1"/>
              <a:t>sürekli</a:t>
            </a:r>
            <a:r>
              <a:rPr lang="en-US" sz="3200" b="1" dirty="0"/>
              <a:t> </a:t>
            </a:r>
            <a:r>
              <a:rPr lang="en-US" sz="3200" b="1" dirty="0" err="1"/>
              <a:t>tekrar</a:t>
            </a:r>
            <a:r>
              <a:rPr lang="en-US" sz="3200" b="1" dirty="0"/>
              <a:t> </a:t>
            </a:r>
            <a:r>
              <a:rPr lang="en-US" sz="3200" b="1" dirty="0" err="1"/>
              <a:t>eden</a:t>
            </a:r>
            <a:r>
              <a:rPr lang="en-US" sz="3200" b="1" dirty="0"/>
              <a:t> </a:t>
            </a:r>
            <a:r>
              <a:rPr lang="en-US" dirty="0"/>
              <a:t>satın alma </a:t>
            </a:r>
            <a:r>
              <a:rPr lang="en-US" dirty="0" err="1"/>
              <a:t>davranışı</a:t>
            </a:r>
            <a:r>
              <a:rPr lang="en-US" dirty="0"/>
              <a:t> </a:t>
            </a:r>
            <a:r>
              <a:rPr lang="en-US" dirty="0" err="1"/>
              <a:t>ve</a:t>
            </a:r>
            <a:r>
              <a:rPr lang="en-US" dirty="0"/>
              <a:t> </a:t>
            </a:r>
            <a:r>
              <a:rPr lang="en-US" dirty="0" err="1"/>
              <a:t>bu</a:t>
            </a:r>
            <a:r>
              <a:rPr lang="en-US" dirty="0"/>
              <a:t> </a:t>
            </a:r>
            <a:r>
              <a:rPr lang="en-US" dirty="0" err="1"/>
              <a:t>davranış</a:t>
            </a:r>
            <a:r>
              <a:rPr lang="en-US" dirty="0"/>
              <a:t> </a:t>
            </a:r>
            <a:r>
              <a:rPr lang="en-US" dirty="0" err="1"/>
              <a:t>üzerinde</a:t>
            </a:r>
            <a:r>
              <a:rPr lang="en-US" dirty="0"/>
              <a:t> </a:t>
            </a:r>
            <a:r>
              <a:rPr lang="en-US" sz="3200" b="1" dirty="0" err="1"/>
              <a:t>bireysel</a:t>
            </a:r>
            <a:r>
              <a:rPr lang="en-US" sz="3200" b="1" dirty="0"/>
              <a:t> </a:t>
            </a:r>
            <a:r>
              <a:rPr lang="en-US" sz="3200" b="1" dirty="0" err="1"/>
              <a:t>kontrolün</a:t>
            </a:r>
            <a:r>
              <a:rPr lang="en-US" sz="3200" b="1" dirty="0"/>
              <a:t> </a:t>
            </a:r>
            <a:r>
              <a:rPr lang="en-US" sz="3200" b="1" dirty="0" err="1"/>
              <a:t>bulunmaması</a:t>
            </a:r>
            <a:r>
              <a:rPr lang="en-US" sz="3200" b="1" dirty="0"/>
              <a:t> </a:t>
            </a:r>
            <a:r>
              <a:rPr lang="tr-TR" dirty="0"/>
              <a:t>(</a:t>
            </a:r>
            <a:r>
              <a:rPr lang="tr-TR" dirty="0" err="1"/>
              <a:t>Ridgway</a:t>
            </a:r>
            <a:r>
              <a:rPr lang="tr-TR" dirty="0"/>
              <a:t> vd., 2008, s.622) </a:t>
            </a:r>
            <a:endParaRPr lang="tr-TR" dirty="0" smtClean="0"/>
          </a:p>
          <a:p>
            <a:r>
              <a:rPr lang="en-US" dirty="0" err="1"/>
              <a:t>T</a:t>
            </a:r>
            <a:r>
              <a:rPr lang="en-US" dirty="0" err="1" smtClean="0"/>
              <a:t>üketicilerin</a:t>
            </a:r>
            <a:r>
              <a:rPr lang="en-US" dirty="0" smtClean="0"/>
              <a:t> </a:t>
            </a:r>
            <a:r>
              <a:rPr lang="en-US" dirty="0" err="1"/>
              <a:t>kaygı</a:t>
            </a:r>
            <a:r>
              <a:rPr lang="en-US" dirty="0"/>
              <a:t> </a:t>
            </a:r>
            <a:r>
              <a:rPr lang="en-US" dirty="0" err="1"/>
              <a:t>bozukluğunu</a:t>
            </a:r>
            <a:r>
              <a:rPr lang="en-US" dirty="0"/>
              <a:t> </a:t>
            </a:r>
            <a:r>
              <a:rPr lang="en-US" dirty="0" err="1"/>
              <a:t>yatıştırmak</a:t>
            </a:r>
            <a:r>
              <a:rPr lang="en-US" dirty="0"/>
              <a:t> </a:t>
            </a:r>
            <a:r>
              <a:rPr lang="en-US" dirty="0" err="1"/>
              <a:t>için</a:t>
            </a:r>
            <a:r>
              <a:rPr lang="en-US" dirty="0"/>
              <a:t> </a:t>
            </a:r>
            <a:r>
              <a:rPr lang="en-US" dirty="0" err="1"/>
              <a:t>başvurduğu</a:t>
            </a:r>
            <a:r>
              <a:rPr lang="en-US" dirty="0"/>
              <a:t> </a:t>
            </a:r>
            <a:r>
              <a:rPr lang="en-US" dirty="0" err="1"/>
              <a:t>bir</a:t>
            </a:r>
            <a:r>
              <a:rPr lang="en-US" dirty="0"/>
              <a:t> </a:t>
            </a:r>
            <a:r>
              <a:rPr lang="en-US" dirty="0" err="1" smtClean="0"/>
              <a:t>davranış</a:t>
            </a:r>
            <a:r>
              <a:rPr lang="en-US" dirty="0" smtClean="0"/>
              <a:t> </a:t>
            </a:r>
            <a:r>
              <a:rPr lang="tr-TR" dirty="0" smtClean="0"/>
              <a:t>(</a:t>
            </a:r>
            <a:r>
              <a:rPr lang="tr-TR" dirty="0" err="1"/>
              <a:t>O'Guinn</a:t>
            </a:r>
            <a:r>
              <a:rPr lang="tr-TR" dirty="0"/>
              <a:t> ve </a:t>
            </a:r>
            <a:r>
              <a:rPr lang="tr-TR" dirty="0" err="1"/>
              <a:t>Faber</a:t>
            </a:r>
            <a:r>
              <a:rPr lang="tr-TR" dirty="0"/>
              <a:t>, 1989, s.147)</a:t>
            </a:r>
            <a:r>
              <a:rPr lang="tr-TR" dirty="0" smtClean="0"/>
              <a:t>.</a:t>
            </a:r>
          </a:p>
          <a:p>
            <a:r>
              <a:rPr lang="tr-TR" dirty="0" smtClean="0"/>
              <a:t>İdeal benlik arayışı</a:t>
            </a:r>
            <a:endParaRPr lang="en-US" dirty="0"/>
          </a:p>
          <a:p>
            <a:endParaRPr lang="en-US" dirty="0"/>
          </a:p>
        </p:txBody>
      </p:sp>
    </p:spTree>
    <p:extLst>
      <p:ext uri="{BB962C8B-B14F-4D97-AF65-F5344CB8AC3E}">
        <p14:creationId xmlns:p14="http://schemas.microsoft.com/office/powerpoint/2010/main" val="19444623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Materyalizm</a:t>
            </a:r>
            <a:r>
              <a:rPr lang="en-US" dirty="0" smtClean="0"/>
              <a:t> </a:t>
            </a:r>
            <a:r>
              <a:rPr lang="en-US" dirty="0" err="1" smtClean="0"/>
              <a:t>ve</a:t>
            </a:r>
            <a:r>
              <a:rPr lang="en-US" dirty="0" smtClean="0"/>
              <a:t> </a:t>
            </a:r>
            <a:r>
              <a:rPr lang="en-US" dirty="0" err="1" smtClean="0"/>
              <a:t>Alışveriş</a:t>
            </a:r>
            <a:r>
              <a:rPr lang="en-US" dirty="0" smtClean="0"/>
              <a:t> </a:t>
            </a:r>
            <a:r>
              <a:rPr lang="en-US" dirty="0" err="1" smtClean="0"/>
              <a:t>Bağımlılığı</a:t>
            </a:r>
            <a:endParaRPr lang="en-US" dirty="0"/>
          </a:p>
        </p:txBody>
      </p:sp>
      <p:sp>
        <p:nvSpPr>
          <p:cNvPr id="3" name="Content Placeholder 2"/>
          <p:cNvSpPr>
            <a:spLocks noGrp="1"/>
          </p:cNvSpPr>
          <p:nvPr>
            <p:ph idx="1"/>
          </p:nvPr>
        </p:nvSpPr>
        <p:spPr/>
        <p:txBody>
          <a:bodyPr/>
          <a:lstStyle/>
          <a:p>
            <a:r>
              <a:rPr lang="tr-TR" dirty="0" err="1"/>
              <a:t>Podoshen</a:t>
            </a:r>
            <a:r>
              <a:rPr lang="tr-TR" dirty="0"/>
              <a:t> ve </a:t>
            </a:r>
            <a:r>
              <a:rPr lang="tr-TR" dirty="0" err="1"/>
              <a:t>Andrezejewski</a:t>
            </a:r>
            <a:r>
              <a:rPr lang="tr-TR" dirty="0"/>
              <a:t>, </a:t>
            </a:r>
            <a:r>
              <a:rPr lang="tr-TR" dirty="0" smtClean="0"/>
              <a:t>2012 </a:t>
            </a:r>
          </a:p>
          <a:p>
            <a:pPr lvl="1"/>
            <a:r>
              <a:rPr lang="tr-TR" dirty="0" smtClean="0"/>
              <a:t>Materyalizm </a:t>
            </a:r>
            <a:r>
              <a:rPr lang="en-US" dirty="0" smtClean="0">
                <a:sym typeface="Wingdings"/>
              </a:rPr>
              <a:t> </a:t>
            </a:r>
            <a:r>
              <a:rPr lang="en-US" dirty="0" err="1" smtClean="0">
                <a:sym typeface="Wingdings"/>
              </a:rPr>
              <a:t>Gösterişçi</a:t>
            </a:r>
            <a:r>
              <a:rPr lang="en-US" dirty="0" smtClean="0">
                <a:sym typeface="Wingdings"/>
              </a:rPr>
              <a:t> </a:t>
            </a:r>
            <a:r>
              <a:rPr lang="en-US" dirty="0" err="1" smtClean="0">
                <a:sym typeface="Wingdings"/>
              </a:rPr>
              <a:t>tüketim</a:t>
            </a:r>
            <a:r>
              <a:rPr lang="en-US" dirty="0" smtClean="0">
                <a:sym typeface="Wingdings"/>
              </a:rPr>
              <a:t>  </a:t>
            </a:r>
            <a:r>
              <a:rPr lang="en-US" dirty="0" err="1" smtClean="0">
                <a:sym typeface="Wingdings"/>
              </a:rPr>
              <a:t>Plansız</a:t>
            </a:r>
            <a:r>
              <a:rPr lang="en-US" dirty="0" smtClean="0">
                <a:sym typeface="Wingdings"/>
              </a:rPr>
              <a:t> </a:t>
            </a:r>
            <a:r>
              <a:rPr lang="en-US" dirty="0" err="1" smtClean="0">
                <a:sym typeface="Wingdings"/>
              </a:rPr>
              <a:t>alışveriş</a:t>
            </a:r>
            <a:endParaRPr lang="tr-TR" dirty="0" smtClean="0"/>
          </a:p>
          <a:p>
            <a:r>
              <a:rPr lang="tr-TR" dirty="0" err="1" smtClean="0"/>
              <a:t>Rindfleisch</a:t>
            </a:r>
            <a:r>
              <a:rPr lang="tr-TR" dirty="0" smtClean="0"/>
              <a:t> </a:t>
            </a:r>
            <a:r>
              <a:rPr lang="tr-TR" dirty="0"/>
              <a:t>vd., </a:t>
            </a:r>
            <a:r>
              <a:rPr lang="tr-TR" dirty="0" smtClean="0"/>
              <a:t>1997</a:t>
            </a:r>
          </a:p>
          <a:p>
            <a:pPr marL="685800" lvl="2">
              <a:spcBef>
                <a:spcPts val="1000"/>
              </a:spcBef>
            </a:pPr>
            <a:r>
              <a:rPr lang="tr-TR" sz="2400" dirty="0"/>
              <a:t>Materyalizm </a:t>
            </a:r>
            <a:r>
              <a:rPr lang="en-US" sz="2400" dirty="0">
                <a:sym typeface="Wingdings"/>
              </a:rPr>
              <a:t> </a:t>
            </a:r>
            <a:r>
              <a:rPr lang="en-US" sz="2400" dirty="0" err="1">
                <a:sym typeface="Wingdings"/>
              </a:rPr>
              <a:t>Alışveriş</a:t>
            </a:r>
            <a:r>
              <a:rPr lang="en-US" sz="2400" dirty="0">
                <a:sym typeface="Wingdings"/>
              </a:rPr>
              <a:t> </a:t>
            </a:r>
            <a:r>
              <a:rPr lang="en-US" sz="2400" dirty="0" err="1" smtClean="0">
                <a:sym typeface="Wingdings"/>
              </a:rPr>
              <a:t>bağımlılığı</a:t>
            </a:r>
            <a:r>
              <a:rPr lang="en-US" sz="2400" dirty="0" smtClean="0">
                <a:sym typeface="Wingdings"/>
              </a:rPr>
              <a:t> (</a:t>
            </a:r>
            <a:r>
              <a:rPr lang="en-US" sz="2400" dirty="0" err="1" smtClean="0">
                <a:sym typeface="Wingdings"/>
              </a:rPr>
              <a:t>aile</a:t>
            </a:r>
            <a:r>
              <a:rPr lang="en-US" sz="2400" dirty="0" smtClean="0">
                <a:sym typeface="Wingdings"/>
              </a:rPr>
              <a:t> </a:t>
            </a:r>
            <a:r>
              <a:rPr lang="en-US" sz="2400" dirty="0" err="1" smtClean="0">
                <a:sym typeface="Wingdings"/>
              </a:rPr>
              <a:t>yapısı</a:t>
            </a:r>
            <a:r>
              <a:rPr lang="en-US" sz="2400" dirty="0" smtClean="0">
                <a:sym typeface="Wingdings"/>
              </a:rPr>
              <a:t>)</a:t>
            </a:r>
            <a:endParaRPr lang="tr-TR" dirty="0" smtClean="0"/>
          </a:p>
          <a:p>
            <a:r>
              <a:rPr lang="tr-TR" dirty="0" err="1" smtClean="0"/>
              <a:t>Dittmar</a:t>
            </a:r>
            <a:r>
              <a:rPr lang="tr-TR" dirty="0"/>
              <a:t>, </a:t>
            </a:r>
            <a:r>
              <a:rPr lang="tr-TR" dirty="0" smtClean="0"/>
              <a:t>2005</a:t>
            </a:r>
          </a:p>
          <a:p>
            <a:pPr lvl="1"/>
            <a:r>
              <a:rPr lang="tr-TR" dirty="0"/>
              <a:t>Materyalizm </a:t>
            </a:r>
            <a:r>
              <a:rPr lang="en-US" dirty="0">
                <a:sym typeface="Wingdings"/>
              </a:rPr>
              <a:t> </a:t>
            </a:r>
            <a:r>
              <a:rPr lang="en-US" dirty="0" err="1">
                <a:sym typeface="Wingdings"/>
              </a:rPr>
              <a:t>Alışveriş</a:t>
            </a:r>
            <a:r>
              <a:rPr lang="en-US" dirty="0">
                <a:sym typeface="Wingdings"/>
              </a:rPr>
              <a:t> </a:t>
            </a:r>
            <a:r>
              <a:rPr lang="en-US" dirty="0" err="1" smtClean="0">
                <a:sym typeface="Wingdings"/>
              </a:rPr>
              <a:t>bağımlılığı</a:t>
            </a:r>
            <a:r>
              <a:rPr lang="en-US" dirty="0" smtClean="0">
                <a:sym typeface="Wingdings"/>
              </a:rPr>
              <a:t> (</a:t>
            </a:r>
            <a:r>
              <a:rPr lang="en-US" dirty="0" err="1" smtClean="0">
                <a:sym typeface="Wingdings"/>
              </a:rPr>
              <a:t>yaş</a:t>
            </a:r>
            <a:r>
              <a:rPr lang="en-US" dirty="0" smtClean="0">
                <a:sym typeface="Wingdings"/>
              </a:rPr>
              <a:t>, </a:t>
            </a:r>
            <a:r>
              <a:rPr lang="en-US" dirty="0" err="1" smtClean="0">
                <a:sym typeface="Wingdings"/>
              </a:rPr>
              <a:t>cinsiyet</a:t>
            </a:r>
            <a:r>
              <a:rPr lang="en-US" dirty="0">
                <a:sym typeface="Wingdings"/>
              </a:rPr>
              <a:t>)</a:t>
            </a:r>
            <a:endParaRPr lang="tr-TR" dirty="0" smtClean="0"/>
          </a:p>
          <a:p>
            <a:pPr marL="0" indent="0">
              <a:buNone/>
            </a:pPr>
            <a:endParaRPr lang="en-US" dirty="0"/>
          </a:p>
        </p:txBody>
      </p:sp>
    </p:spTree>
    <p:extLst>
      <p:ext uri="{BB962C8B-B14F-4D97-AF65-F5344CB8AC3E}">
        <p14:creationId xmlns:p14="http://schemas.microsoft.com/office/powerpoint/2010/main" val="38941447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6875"/>
            <a:ext cx="10515600" cy="1325563"/>
          </a:xfrm>
        </p:spPr>
        <p:txBody>
          <a:bodyPr/>
          <a:lstStyle/>
          <a:p>
            <a:r>
              <a:rPr lang="en-US" dirty="0" err="1" smtClean="0"/>
              <a:t>Araştırma</a:t>
            </a:r>
            <a:r>
              <a:rPr lang="en-US" dirty="0" smtClean="0"/>
              <a:t> </a:t>
            </a:r>
            <a:r>
              <a:rPr lang="en-US" dirty="0" err="1" smtClean="0"/>
              <a:t>Modeli</a:t>
            </a:r>
            <a:endParaRPr lang="en-US" dirty="0"/>
          </a:p>
        </p:txBody>
      </p:sp>
      <p:sp>
        <p:nvSpPr>
          <p:cNvPr id="4" name="Rectangle 3"/>
          <p:cNvSpPr/>
          <p:nvPr/>
        </p:nvSpPr>
        <p:spPr>
          <a:xfrm>
            <a:off x="1031875" y="2397125"/>
            <a:ext cx="2778125" cy="115887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Mobil İnternet </a:t>
            </a:r>
            <a:r>
              <a:rPr lang="en-US" dirty="0" err="1" smtClean="0">
                <a:solidFill>
                  <a:schemeClr val="tx1"/>
                </a:solidFill>
              </a:rPr>
              <a:t>Kullanımı</a:t>
            </a:r>
            <a:endParaRPr lang="en-US" dirty="0">
              <a:solidFill>
                <a:schemeClr val="tx1"/>
              </a:solidFill>
            </a:endParaRPr>
          </a:p>
        </p:txBody>
      </p:sp>
      <p:sp>
        <p:nvSpPr>
          <p:cNvPr id="5" name="Rectangle 4"/>
          <p:cNvSpPr/>
          <p:nvPr/>
        </p:nvSpPr>
        <p:spPr>
          <a:xfrm>
            <a:off x="4089400" y="5264150"/>
            <a:ext cx="2778125" cy="115887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Alışveriş</a:t>
            </a:r>
            <a:r>
              <a:rPr lang="en-US" dirty="0" smtClean="0">
                <a:solidFill>
                  <a:schemeClr val="tx1"/>
                </a:solidFill>
              </a:rPr>
              <a:t> </a:t>
            </a:r>
            <a:r>
              <a:rPr lang="en-US" dirty="0" err="1" smtClean="0">
                <a:solidFill>
                  <a:schemeClr val="tx1"/>
                </a:solidFill>
              </a:rPr>
              <a:t>Motivasyonları</a:t>
            </a:r>
            <a:endParaRPr lang="en-US" dirty="0">
              <a:solidFill>
                <a:schemeClr val="tx1"/>
              </a:solidFill>
            </a:endParaRPr>
          </a:p>
        </p:txBody>
      </p:sp>
      <p:sp>
        <p:nvSpPr>
          <p:cNvPr id="6" name="Rectangle 5"/>
          <p:cNvSpPr/>
          <p:nvPr/>
        </p:nvSpPr>
        <p:spPr>
          <a:xfrm>
            <a:off x="6877050" y="3336925"/>
            <a:ext cx="2778125" cy="1158875"/>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0000"/>
                </a:solidFill>
              </a:rPr>
              <a:t>Alışveriş</a:t>
            </a:r>
            <a:r>
              <a:rPr lang="en-US" dirty="0" smtClean="0">
                <a:solidFill>
                  <a:srgbClr val="000000"/>
                </a:solidFill>
              </a:rPr>
              <a:t> </a:t>
            </a:r>
            <a:r>
              <a:rPr lang="en-US" dirty="0" err="1" smtClean="0">
                <a:solidFill>
                  <a:srgbClr val="000000"/>
                </a:solidFill>
              </a:rPr>
              <a:t>Bağımlılığı</a:t>
            </a:r>
            <a:endParaRPr lang="en-US" dirty="0">
              <a:solidFill>
                <a:srgbClr val="000000"/>
              </a:solidFill>
            </a:endParaRPr>
          </a:p>
        </p:txBody>
      </p:sp>
      <p:sp>
        <p:nvSpPr>
          <p:cNvPr id="7" name="Rectangle 6"/>
          <p:cNvSpPr/>
          <p:nvPr/>
        </p:nvSpPr>
        <p:spPr>
          <a:xfrm>
            <a:off x="6870700" y="1473200"/>
            <a:ext cx="2778125" cy="1158875"/>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0000"/>
                </a:solidFill>
              </a:rPr>
              <a:t>Materyalizm</a:t>
            </a:r>
            <a:endParaRPr lang="en-US" dirty="0">
              <a:solidFill>
                <a:srgbClr val="000000"/>
              </a:solidFill>
            </a:endParaRPr>
          </a:p>
        </p:txBody>
      </p:sp>
      <p:cxnSp>
        <p:nvCxnSpPr>
          <p:cNvPr id="9" name="Straight Connector 8"/>
          <p:cNvCxnSpPr>
            <a:stCxn id="4" idx="3"/>
          </p:cNvCxnSpPr>
          <p:nvPr/>
        </p:nvCxnSpPr>
        <p:spPr>
          <a:xfrm flipV="1">
            <a:off x="3810000" y="2968625"/>
            <a:ext cx="1603375" cy="79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5" idx="0"/>
          </p:cNvCxnSpPr>
          <p:nvPr/>
        </p:nvCxnSpPr>
        <p:spPr>
          <a:xfrm flipH="1" flipV="1">
            <a:off x="5445125" y="2952750"/>
            <a:ext cx="33338" cy="2311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Elbow Connector 12"/>
          <p:cNvCxnSpPr>
            <a:endCxn id="7" idx="1"/>
          </p:cNvCxnSpPr>
          <p:nvPr/>
        </p:nvCxnSpPr>
        <p:spPr>
          <a:xfrm flipV="1">
            <a:off x="5445125" y="2052638"/>
            <a:ext cx="1425575" cy="915987"/>
          </a:xfrm>
          <a:prstGeom prst="bentConnector3">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Elbow Connector 14"/>
          <p:cNvCxnSpPr>
            <a:endCxn id="6" idx="1"/>
          </p:cNvCxnSpPr>
          <p:nvPr/>
        </p:nvCxnSpPr>
        <p:spPr>
          <a:xfrm>
            <a:off x="5413375" y="2968625"/>
            <a:ext cx="1463675" cy="947738"/>
          </a:xfrm>
          <a:prstGeom prst="bentConnector3">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7" idx="2"/>
            <a:endCxn id="6" idx="0"/>
          </p:cNvCxnSpPr>
          <p:nvPr/>
        </p:nvCxnSpPr>
        <p:spPr>
          <a:xfrm>
            <a:off x="8259763" y="2632075"/>
            <a:ext cx="6350" cy="7048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58922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Alışveriş</a:t>
            </a:r>
            <a:r>
              <a:rPr lang="en-US" dirty="0" smtClean="0"/>
              <a:t> </a:t>
            </a:r>
            <a:r>
              <a:rPr lang="en-US" dirty="0" err="1" smtClean="0"/>
              <a:t>Motivasyonları</a:t>
            </a:r>
            <a:endParaRPr lang="en-US" dirty="0"/>
          </a:p>
        </p:txBody>
      </p:sp>
      <p:sp>
        <p:nvSpPr>
          <p:cNvPr id="4" name="Oval 3"/>
          <p:cNvSpPr/>
          <p:nvPr/>
        </p:nvSpPr>
        <p:spPr>
          <a:xfrm>
            <a:off x="2016125" y="2508250"/>
            <a:ext cx="2952750" cy="263525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err="1" smtClean="0"/>
              <a:t>Hazcı</a:t>
            </a:r>
            <a:r>
              <a:rPr lang="en-US" sz="2400" dirty="0" smtClean="0"/>
              <a:t> </a:t>
            </a:r>
            <a:r>
              <a:rPr lang="en-US" sz="2400" dirty="0" err="1" smtClean="0"/>
              <a:t>Alışveriş</a:t>
            </a:r>
            <a:r>
              <a:rPr lang="en-US" sz="2400" dirty="0" smtClean="0"/>
              <a:t> </a:t>
            </a:r>
            <a:r>
              <a:rPr lang="en-US" sz="2400" dirty="0" err="1" smtClean="0"/>
              <a:t>Motivasyonu</a:t>
            </a:r>
            <a:endParaRPr lang="en-US" sz="2400" dirty="0"/>
          </a:p>
        </p:txBody>
      </p:sp>
      <p:sp>
        <p:nvSpPr>
          <p:cNvPr id="5" name="Oval 4"/>
          <p:cNvSpPr/>
          <p:nvPr/>
        </p:nvSpPr>
        <p:spPr>
          <a:xfrm>
            <a:off x="7566025" y="2486025"/>
            <a:ext cx="2816225" cy="264160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sz="2400" dirty="0" err="1" smtClean="0"/>
              <a:t>Faydacı</a:t>
            </a:r>
            <a:r>
              <a:rPr lang="en-US" sz="2400" dirty="0" smtClean="0"/>
              <a:t> </a:t>
            </a:r>
            <a:r>
              <a:rPr lang="en-US" sz="2400" dirty="0" err="1" smtClean="0"/>
              <a:t>Alışveriş</a:t>
            </a:r>
            <a:r>
              <a:rPr lang="en-US" sz="2400" dirty="0" smtClean="0"/>
              <a:t> </a:t>
            </a:r>
            <a:r>
              <a:rPr lang="en-US" sz="2400" dirty="0" err="1" smtClean="0"/>
              <a:t>Motivasyonu</a:t>
            </a:r>
            <a:endParaRPr lang="en-US" sz="2400" dirty="0"/>
          </a:p>
        </p:txBody>
      </p:sp>
    </p:spTree>
    <p:extLst>
      <p:ext uri="{BB962C8B-B14F-4D97-AF65-F5344CB8AC3E}">
        <p14:creationId xmlns:p14="http://schemas.microsoft.com/office/powerpoint/2010/main" val="3441864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Hipotezler</a:t>
            </a:r>
            <a:endParaRPr lang="en-US" dirty="0"/>
          </a:p>
        </p:txBody>
      </p:sp>
      <p:sp>
        <p:nvSpPr>
          <p:cNvPr id="3" name="Content Placeholder 2"/>
          <p:cNvSpPr>
            <a:spLocks noGrp="1"/>
          </p:cNvSpPr>
          <p:nvPr>
            <p:ph idx="1"/>
          </p:nvPr>
        </p:nvSpPr>
        <p:spPr/>
        <p:txBody>
          <a:bodyPr>
            <a:normAutofit fontScale="92500"/>
          </a:bodyPr>
          <a:lstStyle/>
          <a:p>
            <a:r>
              <a:rPr lang="tr-TR" dirty="0"/>
              <a:t>H1: Mobil internet kullanımı materyalizmi olumlu yönde etkilemektedir.</a:t>
            </a:r>
            <a:endParaRPr lang="en-US" dirty="0"/>
          </a:p>
          <a:p>
            <a:r>
              <a:rPr lang="tr-TR" dirty="0"/>
              <a:t>H2: Mobil internet kullanımı alışveriş bağımlılığını olumlu yönde etkilemektedir.</a:t>
            </a:r>
            <a:endParaRPr lang="en-US" dirty="0"/>
          </a:p>
          <a:p>
            <a:r>
              <a:rPr lang="tr-TR" dirty="0"/>
              <a:t>H3: Materyalizm alışveriş bağımlılığını olumlu yönde etkilemektedir.</a:t>
            </a:r>
            <a:endParaRPr lang="en-US" dirty="0"/>
          </a:p>
          <a:p>
            <a:r>
              <a:rPr lang="tr-TR" dirty="0"/>
              <a:t>H4: Mobil internet kullanımının materyalizme </a:t>
            </a:r>
            <a:r>
              <a:rPr lang="tr-TR" dirty="0" smtClean="0"/>
              <a:t>olan </a:t>
            </a:r>
            <a:r>
              <a:rPr lang="tr-TR" dirty="0"/>
              <a:t>etkisi, hazcı alışveriş motivasyonuna sahip olan kişilerde, faydacı alışveriş motivasyonuna sahip olan kişilere göre daha yüksektir.</a:t>
            </a:r>
            <a:endParaRPr lang="en-US" dirty="0"/>
          </a:p>
          <a:p>
            <a:r>
              <a:rPr lang="tr-TR" dirty="0" smtClean="0"/>
              <a:t>H5</a:t>
            </a:r>
            <a:r>
              <a:rPr lang="tr-TR" dirty="0"/>
              <a:t>: Mobil internet kullanımının alışveriş </a:t>
            </a:r>
            <a:r>
              <a:rPr lang="tr-TR" dirty="0" smtClean="0"/>
              <a:t>bağımlılığına </a:t>
            </a:r>
            <a:r>
              <a:rPr lang="tr-TR" dirty="0"/>
              <a:t>olan etkisi, hazcı alışveriş motivasyonuna sahip olan kişilerde, faydacı alışveriş motivasyonuna sahip olan kişilere göre daha yüksektir.</a:t>
            </a:r>
            <a:endParaRPr lang="en-US" dirty="0"/>
          </a:p>
          <a:p>
            <a:endParaRPr lang="en-US" dirty="0"/>
          </a:p>
        </p:txBody>
      </p:sp>
    </p:spTree>
    <p:extLst>
      <p:ext uri="{BB962C8B-B14F-4D97-AF65-F5344CB8AC3E}">
        <p14:creationId xmlns:p14="http://schemas.microsoft.com/office/powerpoint/2010/main" val="2396473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6875"/>
            <a:ext cx="10515600" cy="1325563"/>
          </a:xfrm>
        </p:spPr>
        <p:txBody>
          <a:bodyPr/>
          <a:lstStyle/>
          <a:p>
            <a:r>
              <a:rPr lang="en-US" dirty="0" err="1" smtClean="0"/>
              <a:t>Araştırma</a:t>
            </a:r>
            <a:r>
              <a:rPr lang="en-US" dirty="0" smtClean="0"/>
              <a:t> </a:t>
            </a:r>
            <a:r>
              <a:rPr lang="en-US" dirty="0" err="1" smtClean="0"/>
              <a:t>Modeli</a:t>
            </a:r>
            <a:endParaRPr lang="en-US" dirty="0"/>
          </a:p>
        </p:txBody>
      </p:sp>
      <p:sp>
        <p:nvSpPr>
          <p:cNvPr id="4" name="Rectangle 3"/>
          <p:cNvSpPr/>
          <p:nvPr/>
        </p:nvSpPr>
        <p:spPr>
          <a:xfrm>
            <a:off x="1031875" y="2397125"/>
            <a:ext cx="2778125" cy="115887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Mobil İnternet </a:t>
            </a:r>
            <a:r>
              <a:rPr lang="en-US" dirty="0" err="1" smtClean="0">
                <a:solidFill>
                  <a:schemeClr val="tx1"/>
                </a:solidFill>
              </a:rPr>
              <a:t>Kullanımı</a:t>
            </a:r>
            <a:endParaRPr lang="en-US" dirty="0">
              <a:solidFill>
                <a:schemeClr val="tx1"/>
              </a:solidFill>
            </a:endParaRPr>
          </a:p>
        </p:txBody>
      </p:sp>
      <p:sp>
        <p:nvSpPr>
          <p:cNvPr id="5" name="Rectangle 4"/>
          <p:cNvSpPr/>
          <p:nvPr/>
        </p:nvSpPr>
        <p:spPr>
          <a:xfrm>
            <a:off x="4089400" y="5264150"/>
            <a:ext cx="2778125" cy="115887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Alışveriş</a:t>
            </a:r>
            <a:r>
              <a:rPr lang="en-US" dirty="0" smtClean="0">
                <a:solidFill>
                  <a:schemeClr val="tx1"/>
                </a:solidFill>
              </a:rPr>
              <a:t> </a:t>
            </a:r>
            <a:r>
              <a:rPr lang="en-US" dirty="0" err="1" smtClean="0">
                <a:solidFill>
                  <a:schemeClr val="tx1"/>
                </a:solidFill>
              </a:rPr>
              <a:t>Motivasyonları</a:t>
            </a:r>
            <a:endParaRPr lang="en-US" dirty="0">
              <a:solidFill>
                <a:schemeClr val="tx1"/>
              </a:solidFill>
            </a:endParaRPr>
          </a:p>
        </p:txBody>
      </p:sp>
      <p:sp>
        <p:nvSpPr>
          <p:cNvPr id="6" name="Rectangle 5"/>
          <p:cNvSpPr/>
          <p:nvPr/>
        </p:nvSpPr>
        <p:spPr>
          <a:xfrm>
            <a:off x="6877050" y="3336925"/>
            <a:ext cx="2778125" cy="1158875"/>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0000"/>
                </a:solidFill>
              </a:rPr>
              <a:t>Alışveriş</a:t>
            </a:r>
            <a:r>
              <a:rPr lang="en-US" dirty="0" smtClean="0">
                <a:solidFill>
                  <a:srgbClr val="000000"/>
                </a:solidFill>
              </a:rPr>
              <a:t> </a:t>
            </a:r>
            <a:r>
              <a:rPr lang="en-US" dirty="0" err="1" smtClean="0">
                <a:solidFill>
                  <a:srgbClr val="000000"/>
                </a:solidFill>
              </a:rPr>
              <a:t>Bağımlılığı</a:t>
            </a:r>
            <a:endParaRPr lang="en-US" dirty="0">
              <a:solidFill>
                <a:srgbClr val="000000"/>
              </a:solidFill>
            </a:endParaRPr>
          </a:p>
        </p:txBody>
      </p:sp>
      <p:sp>
        <p:nvSpPr>
          <p:cNvPr id="7" name="Rectangle 6"/>
          <p:cNvSpPr/>
          <p:nvPr/>
        </p:nvSpPr>
        <p:spPr>
          <a:xfrm>
            <a:off x="6870700" y="1473200"/>
            <a:ext cx="2778125" cy="1158875"/>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0000"/>
                </a:solidFill>
              </a:rPr>
              <a:t>Materyalizm</a:t>
            </a:r>
            <a:endParaRPr lang="en-US" dirty="0">
              <a:solidFill>
                <a:srgbClr val="000000"/>
              </a:solidFill>
            </a:endParaRPr>
          </a:p>
        </p:txBody>
      </p:sp>
      <p:cxnSp>
        <p:nvCxnSpPr>
          <p:cNvPr id="9" name="Straight Connector 8"/>
          <p:cNvCxnSpPr>
            <a:stCxn id="4" idx="3"/>
          </p:cNvCxnSpPr>
          <p:nvPr/>
        </p:nvCxnSpPr>
        <p:spPr>
          <a:xfrm flipV="1">
            <a:off x="3810000" y="2968625"/>
            <a:ext cx="1603375" cy="79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5" idx="0"/>
          </p:cNvCxnSpPr>
          <p:nvPr/>
        </p:nvCxnSpPr>
        <p:spPr>
          <a:xfrm flipH="1" flipV="1">
            <a:off x="5445125" y="2952750"/>
            <a:ext cx="33338" cy="2311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Elbow Connector 12"/>
          <p:cNvCxnSpPr>
            <a:endCxn id="7" idx="1"/>
          </p:cNvCxnSpPr>
          <p:nvPr/>
        </p:nvCxnSpPr>
        <p:spPr>
          <a:xfrm flipV="1">
            <a:off x="5445125" y="2052638"/>
            <a:ext cx="1425575" cy="915987"/>
          </a:xfrm>
          <a:prstGeom prst="bentConnector3">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Elbow Connector 14"/>
          <p:cNvCxnSpPr>
            <a:endCxn id="6" idx="1"/>
          </p:cNvCxnSpPr>
          <p:nvPr/>
        </p:nvCxnSpPr>
        <p:spPr>
          <a:xfrm>
            <a:off x="5413375" y="2968625"/>
            <a:ext cx="1463675" cy="947738"/>
          </a:xfrm>
          <a:prstGeom prst="bentConnector3">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7" idx="2"/>
            <a:endCxn id="6" idx="0"/>
          </p:cNvCxnSpPr>
          <p:nvPr/>
        </p:nvCxnSpPr>
        <p:spPr>
          <a:xfrm>
            <a:off x="8259763" y="2632075"/>
            <a:ext cx="6350" cy="7048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334125" y="1651000"/>
            <a:ext cx="445480" cy="369332"/>
          </a:xfrm>
          <a:prstGeom prst="rect">
            <a:avLst/>
          </a:prstGeom>
          <a:noFill/>
        </p:spPr>
        <p:txBody>
          <a:bodyPr wrap="none" rtlCol="0">
            <a:spAutoFit/>
          </a:bodyPr>
          <a:lstStyle/>
          <a:p>
            <a:r>
              <a:rPr lang="en-US" dirty="0" smtClean="0">
                <a:solidFill>
                  <a:srgbClr val="FF0000"/>
                </a:solidFill>
              </a:rPr>
              <a:t>H1</a:t>
            </a:r>
            <a:endParaRPr lang="en-US" dirty="0">
              <a:solidFill>
                <a:srgbClr val="FF0000"/>
              </a:solidFill>
            </a:endParaRPr>
          </a:p>
        </p:txBody>
      </p:sp>
      <p:sp>
        <p:nvSpPr>
          <p:cNvPr id="20" name="TextBox 19"/>
          <p:cNvSpPr txBox="1"/>
          <p:nvPr/>
        </p:nvSpPr>
        <p:spPr>
          <a:xfrm>
            <a:off x="6327775" y="4025900"/>
            <a:ext cx="445480" cy="369332"/>
          </a:xfrm>
          <a:prstGeom prst="rect">
            <a:avLst/>
          </a:prstGeom>
          <a:noFill/>
        </p:spPr>
        <p:txBody>
          <a:bodyPr wrap="none" rtlCol="0">
            <a:spAutoFit/>
          </a:bodyPr>
          <a:lstStyle/>
          <a:p>
            <a:r>
              <a:rPr lang="en-US" dirty="0" smtClean="0">
                <a:solidFill>
                  <a:srgbClr val="FF0000"/>
                </a:solidFill>
              </a:rPr>
              <a:t>H2</a:t>
            </a:r>
            <a:endParaRPr lang="en-US" dirty="0">
              <a:solidFill>
                <a:srgbClr val="FF0000"/>
              </a:solidFill>
            </a:endParaRPr>
          </a:p>
        </p:txBody>
      </p:sp>
      <p:sp>
        <p:nvSpPr>
          <p:cNvPr id="3" name="TextBox 2"/>
          <p:cNvSpPr txBox="1"/>
          <p:nvPr/>
        </p:nvSpPr>
        <p:spPr>
          <a:xfrm>
            <a:off x="7858125" y="5016500"/>
            <a:ext cx="4048125" cy="1969770"/>
          </a:xfrm>
          <a:prstGeom prst="rect">
            <a:avLst/>
          </a:prstGeom>
          <a:noFill/>
        </p:spPr>
        <p:txBody>
          <a:bodyPr wrap="square" rtlCol="0">
            <a:spAutoFit/>
          </a:bodyPr>
          <a:lstStyle/>
          <a:p>
            <a:r>
              <a:rPr lang="tr-TR" i="1" dirty="0"/>
              <a:t>H1: Mobil internet kullanımı materyalizmi olumlu yönde etkilemektedir.</a:t>
            </a:r>
            <a:endParaRPr lang="en-US" i="1" dirty="0"/>
          </a:p>
          <a:p>
            <a:r>
              <a:rPr lang="tr-TR" i="1" dirty="0"/>
              <a:t>H2: Mobil internet kullanımı alışveriş bağımlılığını olumlu yönde etkilemektedir.</a:t>
            </a:r>
            <a:endParaRPr lang="en-US" i="1" dirty="0"/>
          </a:p>
          <a:p>
            <a:endParaRPr lang="en-US" i="1" dirty="0"/>
          </a:p>
          <a:p>
            <a:endParaRPr lang="en-US" sz="1400" i="1" dirty="0"/>
          </a:p>
        </p:txBody>
      </p:sp>
    </p:spTree>
    <p:extLst>
      <p:ext uri="{BB962C8B-B14F-4D97-AF65-F5344CB8AC3E}">
        <p14:creationId xmlns:p14="http://schemas.microsoft.com/office/powerpoint/2010/main" val="1099403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6875"/>
            <a:ext cx="10515600" cy="1325563"/>
          </a:xfrm>
        </p:spPr>
        <p:txBody>
          <a:bodyPr/>
          <a:lstStyle/>
          <a:p>
            <a:r>
              <a:rPr lang="en-US" dirty="0" err="1" smtClean="0"/>
              <a:t>Araştırma</a:t>
            </a:r>
            <a:r>
              <a:rPr lang="en-US" dirty="0" smtClean="0"/>
              <a:t> </a:t>
            </a:r>
            <a:r>
              <a:rPr lang="en-US" dirty="0" err="1" smtClean="0"/>
              <a:t>Modeli</a:t>
            </a:r>
            <a:endParaRPr lang="en-US" dirty="0"/>
          </a:p>
        </p:txBody>
      </p:sp>
      <p:sp>
        <p:nvSpPr>
          <p:cNvPr id="4" name="Rectangle 3"/>
          <p:cNvSpPr/>
          <p:nvPr/>
        </p:nvSpPr>
        <p:spPr>
          <a:xfrm>
            <a:off x="1031875" y="2397125"/>
            <a:ext cx="2778125" cy="115887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Mobil İnternet </a:t>
            </a:r>
            <a:r>
              <a:rPr lang="en-US" dirty="0" err="1" smtClean="0">
                <a:solidFill>
                  <a:schemeClr val="tx1"/>
                </a:solidFill>
              </a:rPr>
              <a:t>Kullanımı</a:t>
            </a:r>
            <a:endParaRPr lang="en-US" dirty="0">
              <a:solidFill>
                <a:schemeClr val="tx1"/>
              </a:solidFill>
            </a:endParaRPr>
          </a:p>
        </p:txBody>
      </p:sp>
      <p:sp>
        <p:nvSpPr>
          <p:cNvPr id="5" name="Rectangle 4"/>
          <p:cNvSpPr/>
          <p:nvPr/>
        </p:nvSpPr>
        <p:spPr>
          <a:xfrm>
            <a:off x="4089400" y="5264150"/>
            <a:ext cx="2778125" cy="115887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Alışveriş</a:t>
            </a:r>
            <a:r>
              <a:rPr lang="en-US" dirty="0" smtClean="0">
                <a:solidFill>
                  <a:schemeClr val="tx1"/>
                </a:solidFill>
              </a:rPr>
              <a:t> </a:t>
            </a:r>
            <a:r>
              <a:rPr lang="en-US" dirty="0" err="1" smtClean="0">
                <a:solidFill>
                  <a:schemeClr val="tx1"/>
                </a:solidFill>
              </a:rPr>
              <a:t>Motivasyonları</a:t>
            </a:r>
            <a:endParaRPr lang="en-US" dirty="0">
              <a:solidFill>
                <a:schemeClr val="tx1"/>
              </a:solidFill>
            </a:endParaRPr>
          </a:p>
        </p:txBody>
      </p:sp>
      <p:sp>
        <p:nvSpPr>
          <p:cNvPr id="6" name="Rectangle 5"/>
          <p:cNvSpPr/>
          <p:nvPr/>
        </p:nvSpPr>
        <p:spPr>
          <a:xfrm>
            <a:off x="6877050" y="3336925"/>
            <a:ext cx="2778125" cy="1158875"/>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0000"/>
                </a:solidFill>
              </a:rPr>
              <a:t>Alışveriş</a:t>
            </a:r>
            <a:r>
              <a:rPr lang="en-US" dirty="0" smtClean="0">
                <a:solidFill>
                  <a:srgbClr val="000000"/>
                </a:solidFill>
              </a:rPr>
              <a:t> </a:t>
            </a:r>
            <a:r>
              <a:rPr lang="en-US" dirty="0" err="1" smtClean="0">
                <a:solidFill>
                  <a:srgbClr val="000000"/>
                </a:solidFill>
              </a:rPr>
              <a:t>Bağımlılığı</a:t>
            </a:r>
            <a:endParaRPr lang="en-US" dirty="0">
              <a:solidFill>
                <a:srgbClr val="000000"/>
              </a:solidFill>
            </a:endParaRPr>
          </a:p>
        </p:txBody>
      </p:sp>
      <p:sp>
        <p:nvSpPr>
          <p:cNvPr id="7" name="Rectangle 6"/>
          <p:cNvSpPr/>
          <p:nvPr/>
        </p:nvSpPr>
        <p:spPr>
          <a:xfrm>
            <a:off x="6870700" y="1473200"/>
            <a:ext cx="2778125" cy="1158875"/>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0000"/>
                </a:solidFill>
              </a:rPr>
              <a:t>Materyalizm</a:t>
            </a:r>
            <a:endParaRPr lang="en-US" dirty="0">
              <a:solidFill>
                <a:srgbClr val="000000"/>
              </a:solidFill>
            </a:endParaRPr>
          </a:p>
        </p:txBody>
      </p:sp>
      <p:cxnSp>
        <p:nvCxnSpPr>
          <p:cNvPr id="9" name="Straight Connector 8"/>
          <p:cNvCxnSpPr>
            <a:stCxn id="4" idx="3"/>
          </p:cNvCxnSpPr>
          <p:nvPr/>
        </p:nvCxnSpPr>
        <p:spPr>
          <a:xfrm flipV="1">
            <a:off x="3810000" y="2968625"/>
            <a:ext cx="1603375" cy="79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5" idx="0"/>
          </p:cNvCxnSpPr>
          <p:nvPr/>
        </p:nvCxnSpPr>
        <p:spPr>
          <a:xfrm flipH="1" flipV="1">
            <a:off x="5445125" y="2952750"/>
            <a:ext cx="33338" cy="2311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Elbow Connector 12"/>
          <p:cNvCxnSpPr>
            <a:endCxn id="7" idx="1"/>
          </p:cNvCxnSpPr>
          <p:nvPr/>
        </p:nvCxnSpPr>
        <p:spPr>
          <a:xfrm flipV="1">
            <a:off x="5445125" y="2052638"/>
            <a:ext cx="1425575" cy="915987"/>
          </a:xfrm>
          <a:prstGeom prst="bentConnector3">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Elbow Connector 14"/>
          <p:cNvCxnSpPr>
            <a:endCxn id="6" idx="1"/>
          </p:cNvCxnSpPr>
          <p:nvPr/>
        </p:nvCxnSpPr>
        <p:spPr>
          <a:xfrm>
            <a:off x="5413375" y="2968625"/>
            <a:ext cx="1463675" cy="947738"/>
          </a:xfrm>
          <a:prstGeom prst="bentConnector3">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7" idx="2"/>
            <a:endCxn id="6" idx="0"/>
          </p:cNvCxnSpPr>
          <p:nvPr/>
        </p:nvCxnSpPr>
        <p:spPr>
          <a:xfrm>
            <a:off x="8259763" y="2632075"/>
            <a:ext cx="6350" cy="7048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334125" y="1651000"/>
            <a:ext cx="445480" cy="369332"/>
          </a:xfrm>
          <a:prstGeom prst="rect">
            <a:avLst/>
          </a:prstGeom>
          <a:noFill/>
        </p:spPr>
        <p:txBody>
          <a:bodyPr wrap="none" rtlCol="0">
            <a:spAutoFit/>
          </a:bodyPr>
          <a:lstStyle/>
          <a:p>
            <a:r>
              <a:rPr lang="en-US" dirty="0" smtClean="0">
                <a:solidFill>
                  <a:srgbClr val="FF0000"/>
                </a:solidFill>
              </a:rPr>
              <a:t>H1</a:t>
            </a:r>
            <a:endParaRPr lang="en-US" dirty="0">
              <a:solidFill>
                <a:srgbClr val="FF0000"/>
              </a:solidFill>
            </a:endParaRPr>
          </a:p>
        </p:txBody>
      </p:sp>
      <p:sp>
        <p:nvSpPr>
          <p:cNvPr id="20" name="TextBox 19"/>
          <p:cNvSpPr txBox="1"/>
          <p:nvPr/>
        </p:nvSpPr>
        <p:spPr>
          <a:xfrm>
            <a:off x="6327775" y="4025900"/>
            <a:ext cx="445480" cy="369332"/>
          </a:xfrm>
          <a:prstGeom prst="rect">
            <a:avLst/>
          </a:prstGeom>
          <a:noFill/>
        </p:spPr>
        <p:txBody>
          <a:bodyPr wrap="none" rtlCol="0">
            <a:spAutoFit/>
          </a:bodyPr>
          <a:lstStyle/>
          <a:p>
            <a:r>
              <a:rPr lang="en-US" dirty="0" smtClean="0">
                <a:solidFill>
                  <a:srgbClr val="FF0000"/>
                </a:solidFill>
              </a:rPr>
              <a:t>H2</a:t>
            </a:r>
            <a:endParaRPr lang="en-US" dirty="0">
              <a:solidFill>
                <a:srgbClr val="FF0000"/>
              </a:solidFill>
            </a:endParaRPr>
          </a:p>
        </p:txBody>
      </p:sp>
      <p:sp>
        <p:nvSpPr>
          <p:cNvPr id="3" name="TextBox 2"/>
          <p:cNvSpPr txBox="1"/>
          <p:nvPr/>
        </p:nvSpPr>
        <p:spPr>
          <a:xfrm>
            <a:off x="7858125" y="5016500"/>
            <a:ext cx="4048125" cy="1138773"/>
          </a:xfrm>
          <a:prstGeom prst="rect">
            <a:avLst/>
          </a:prstGeom>
          <a:noFill/>
        </p:spPr>
        <p:txBody>
          <a:bodyPr wrap="square" rtlCol="0">
            <a:spAutoFit/>
          </a:bodyPr>
          <a:lstStyle/>
          <a:p>
            <a:r>
              <a:rPr lang="tr-TR" i="1" dirty="0"/>
              <a:t>H3: Materyalizm alışveriş bağımlılığını olumlu yönde etkilemektedir.</a:t>
            </a:r>
            <a:endParaRPr lang="en-US" i="1" dirty="0"/>
          </a:p>
          <a:p>
            <a:endParaRPr lang="en-US" i="1" dirty="0"/>
          </a:p>
          <a:p>
            <a:endParaRPr lang="en-US" sz="1400" i="1" dirty="0"/>
          </a:p>
        </p:txBody>
      </p:sp>
      <p:sp>
        <p:nvSpPr>
          <p:cNvPr id="16" name="TextBox 15"/>
          <p:cNvSpPr txBox="1"/>
          <p:nvPr/>
        </p:nvSpPr>
        <p:spPr>
          <a:xfrm>
            <a:off x="8343900" y="2787650"/>
            <a:ext cx="445480" cy="369332"/>
          </a:xfrm>
          <a:prstGeom prst="rect">
            <a:avLst/>
          </a:prstGeom>
          <a:noFill/>
        </p:spPr>
        <p:txBody>
          <a:bodyPr wrap="none" rtlCol="0">
            <a:spAutoFit/>
          </a:bodyPr>
          <a:lstStyle/>
          <a:p>
            <a:r>
              <a:rPr lang="en-US" dirty="0" smtClean="0">
                <a:solidFill>
                  <a:srgbClr val="FF0000"/>
                </a:solidFill>
              </a:rPr>
              <a:t>H3</a:t>
            </a:r>
            <a:endParaRPr lang="en-US" dirty="0">
              <a:solidFill>
                <a:srgbClr val="FF0000"/>
              </a:solidFill>
            </a:endParaRPr>
          </a:p>
        </p:txBody>
      </p:sp>
    </p:spTree>
    <p:extLst>
      <p:ext uri="{BB962C8B-B14F-4D97-AF65-F5344CB8AC3E}">
        <p14:creationId xmlns:p14="http://schemas.microsoft.com/office/powerpoint/2010/main" val="24430207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6875"/>
            <a:ext cx="10515600" cy="1325563"/>
          </a:xfrm>
        </p:spPr>
        <p:txBody>
          <a:bodyPr/>
          <a:lstStyle/>
          <a:p>
            <a:r>
              <a:rPr lang="en-US" dirty="0" err="1" smtClean="0"/>
              <a:t>Araştırma</a:t>
            </a:r>
            <a:r>
              <a:rPr lang="en-US" dirty="0" smtClean="0"/>
              <a:t> </a:t>
            </a:r>
            <a:r>
              <a:rPr lang="en-US" dirty="0" err="1" smtClean="0"/>
              <a:t>Modeli</a:t>
            </a:r>
            <a:endParaRPr lang="en-US" dirty="0"/>
          </a:p>
        </p:txBody>
      </p:sp>
      <p:sp>
        <p:nvSpPr>
          <p:cNvPr id="4" name="Rectangle 3"/>
          <p:cNvSpPr/>
          <p:nvPr/>
        </p:nvSpPr>
        <p:spPr>
          <a:xfrm>
            <a:off x="1031875" y="2397125"/>
            <a:ext cx="2778125" cy="115887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Mobil İnternet </a:t>
            </a:r>
            <a:r>
              <a:rPr lang="en-US" dirty="0" err="1" smtClean="0">
                <a:solidFill>
                  <a:schemeClr val="tx1"/>
                </a:solidFill>
              </a:rPr>
              <a:t>Kullanımı</a:t>
            </a:r>
            <a:endParaRPr lang="en-US" dirty="0">
              <a:solidFill>
                <a:schemeClr val="tx1"/>
              </a:solidFill>
            </a:endParaRPr>
          </a:p>
        </p:txBody>
      </p:sp>
      <p:sp>
        <p:nvSpPr>
          <p:cNvPr id="5" name="Rectangle 4"/>
          <p:cNvSpPr/>
          <p:nvPr/>
        </p:nvSpPr>
        <p:spPr>
          <a:xfrm>
            <a:off x="4089400" y="5264150"/>
            <a:ext cx="2778125" cy="1158875"/>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chemeClr val="tx1"/>
                </a:solidFill>
              </a:rPr>
              <a:t>Alışveriş</a:t>
            </a:r>
            <a:r>
              <a:rPr lang="en-US" dirty="0" smtClean="0">
                <a:solidFill>
                  <a:schemeClr val="tx1"/>
                </a:solidFill>
              </a:rPr>
              <a:t> </a:t>
            </a:r>
            <a:r>
              <a:rPr lang="en-US" dirty="0" err="1" smtClean="0">
                <a:solidFill>
                  <a:schemeClr val="tx1"/>
                </a:solidFill>
              </a:rPr>
              <a:t>Motivasyonları</a:t>
            </a:r>
            <a:endParaRPr lang="en-US" dirty="0">
              <a:solidFill>
                <a:schemeClr val="tx1"/>
              </a:solidFill>
            </a:endParaRPr>
          </a:p>
        </p:txBody>
      </p:sp>
      <p:sp>
        <p:nvSpPr>
          <p:cNvPr id="6" name="Rectangle 5"/>
          <p:cNvSpPr/>
          <p:nvPr/>
        </p:nvSpPr>
        <p:spPr>
          <a:xfrm>
            <a:off x="6877050" y="3336925"/>
            <a:ext cx="2778125" cy="1158875"/>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0000"/>
                </a:solidFill>
              </a:rPr>
              <a:t>Alışveriş</a:t>
            </a:r>
            <a:r>
              <a:rPr lang="en-US" dirty="0" smtClean="0">
                <a:solidFill>
                  <a:srgbClr val="000000"/>
                </a:solidFill>
              </a:rPr>
              <a:t> </a:t>
            </a:r>
            <a:r>
              <a:rPr lang="en-US" dirty="0" err="1" smtClean="0">
                <a:solidFill>
                  <a:srgbClr val="000000"/>
                </a:solidFill>
              </a:rPr>
              <a:t>Bağımlılığı</a:t>
            </a:r>
            <a:endParaRPr lang="en-US" dirty="0">
              <a:solidFill>
                <a:srgbClr val="000000"/>
              </a:solidFill>
            </a:endParaRPr>
          </a:p>
        </p:txBody>
      </p:sp>
      <p:sp>
        <p:nvSpPr>
          <p:cNvPr id="7" name="Rectangle 6"/>
          <p:cNvSpPr/>
          <p:nvPr/>
        </p:nvSpPr>
        <p:spPr>
          <a:xfrm>
            <a:off x="6870700" y="1473200"/>
            <a:ext cx="2778125" cy="1158875"/>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000000"/>
                </a:solidFill>
              </a:rPr>
              <a:t>Materyalizm</a:t>
            </a:r>
            <a:endParaRPr lang="en-US" dirty="0">
              <a:solidFill>
                <a:srgbClr val="000000"/>
              </a:solidFill>
            </a:endParaRPr>
          </a:p>
        </p:txBody>
      </p:sp>
      <p:cxnSp>
        <p:nvCxnSpPr>
          <p:cNvPr id="9" name="Straight Connector 8"/>
          <p:cNvCxnSpPr>
            <a:stCxn id="4" idx="3"/>
          </p:cNvCxnSpPr>
          <p:nvPr/>
        </p:nvCxnSpPr>
        <p:spPr>
          <a:xfrm flipV="1">
            <a:off x="3810000" y="2968625"/>
            <a:ext cx="1603375" cy="793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stCxn id="5" idx="0"/>
          </p:cNvCxnSpPr>
          <p:nvPr/>
        </p:nvCxnSpPr>
        <p:spPr>
          <a:xfrm flipH="1" flipV="1">
            <a:off x="5445125" y="2952750"/>
            <a:ext cx="33338" cy="2311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Elbow Connector 12"/>
          <p:cNvCxnSpPr>
            <a:endCxn id="7" idx="1"/>
          </p:cNvCxnSpPr>
          <p:nvPr/>
        </p:nvCxnSpPr>
        <p:spPr>
          <a:xfrm flipV="1">
            <a:off x="5445125" y="2052638"/>
            <a:ext cx="1425575" cy="915987"/>
          </a:xfrm>
          <a:prstGeom prst="bentConnector3">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Elbow Connector 14"/>
          <p:cNvCxnSpPr>
            <a:endCxn id="6" idx="1"/>
          </p:cNvCxnSpPr>
          <p:nvPr/>
        </p:nvCxnSpPr>
        <p:spPr>
          <a:xfrm>
            <a:off x="5413375" y="2968625"/>
            <a:ext cx="1463675" cy="947738"/>
          </a:xfrm>
          <a:prstGeom prst="bentConnector3">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7" idx="2"/>
            <a:endCxn id="6" idx="0"/>
          </p:cNvCxnSpPr>
          <p:nvPr/>
        </p:nvCxnSpPr>
        <p:spPr>
          <a:xfrm>
            <a:off x="8259763" y="2632075"/>
            <a:ext cx="6350" cy="70485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334125" y="1651000"/>
            <a:ext cx="445480" cy="369332"/>
          </a:xfrm>
          <a:prstGeom prst="rect">
            <a:avLst/>
          </a:prstGeom>
          <a:noFill/>
        </p:spPr>
        <p:txBody>
          <a:bodyPr wrap="none" rtlCol="0">
            <a:spAutoFit/>
          </a:bodyPr>
          <a:lstStyle/>
          <a:p>
            <a:r>
              <a:rPr lang="en-US" dirty="0" smtClean="0">
                <a:solidFill>
                  <a:srgbClr val="FF0000"/>
                </a:solidFill>
              </a:rPr>
              <a:t>H1</a:t>
            </a:r>
            <a:endParaRPr lang="en-US" dirty="0">
              <a:solidFill>
                <a:srgbClr val="FF0000"/>
              </a:solidFill>
            </a:endParaRPr>
          </a:p>
        </p:txBody>
      </p:sp>
      <p:sp>
        <p:nvSpPr>
          <p:cNvPr id="20" name="TextBox 19"/>
          <p:cNvSpPr txBox="1"/>
          <p:nvPr/>
        </p:nvSpPr>
        <p:spPr>
          <a:xfrm>
            <a:off x="6327775" y="4025900"/>
            <a:ext cx="445480" cy="369332"/>
          </a:xfrm>
          <a:prstGeom prst="rect">
            <a:avLst/>
          </a:prstGeom>
          <a:noFill/>
        </p:spPr>
        <p:txBody>
          <a:bodyPr wrap="none" rtlCol="0">
            <a:spAutoFit/>
          </a:bodyPr>
          <a:lstStyle/>
          <a:p>
            <a:r>
              <a:rPr lang="en-US" dirty="0" smtClean="0">
                <a:solidFill>
                  <a:srgbClr val="FF0000"/>
                </a:solidFill>
              </a:rPr>
              <a:t>H2</a:t>
            </a:r>
            <a:endParaRPr lang="en-US" dirty="0">
              <a:solidFill>
                <a:srgbClr val="FF0000"/>
              </a:solidFill>
            </a:endParaRPr>
          </a:p>
        </p:txBody>
      </p:sp>
      <p:sp>
        <p:nvSpPr>
          <p:cNvPr id="3" name="TextBox 2"/>
          <p:cNvSpPr txBox="1"/>
          <p:nvPr/>
        </p:nvSpPr>
        <p:spPr>
          <a:xfrm>
            <a:off x="7191375" y="4746625"/>
            <a:ext cx="5000625" cy="2554545"/>
          </a:xfrm>
          <a:prstGeom prst="rect">
            <a:avLst/>
          </a:prstGeom>
          <a:noFill/>
        </p:spPr>
        <p:txBody>
          <a:bodyPr wrap="square" rtlCol="0">
            <a:spAutoFit/>
          </a:bodyPr>
          <a:lstStyle/>
          <a:p>
            <a:r>
              <a:rPr lang="tr-TR" sz="1600" i="1" dirty="0"/>
              <a:t>H4: Mobil internet kullanımının materyalizme olan etkisi, hazcı alışveriş motivasyonuna sahip olan kişilerde, faydacı alışveriş motivasyonuna sahip olan kişilere göre daha yüksektir.</a:t>
            </a:r>
            <a:endParaRPr lang="en-US" sz="1600" i="1" dirty="0"/>
          </a:p>
          <a:p>
            <a:r>
              <a:rPr lang="tr-TR" sz="1600" i="1" dirty="0"/>
              <a:t>H5: Mobil internet kullanımının alışveriş bağımlılığına olan etkisi, hazcı alışveriş motivasyonuna sahip olan kişilerde, faydacı alışveriş motivasyonuna sahip olan kişilere göre daha yüksektir.</a:t>
            </a:r>
            <a:endParaRPr lang="en-US" sz="1600" i="1" dirty="0"/>
          </a:p>
          <a:p>
            <a:endParaRPr lang="en-US" sz="1600" i="1" dirty="0"/>
          </a:p>
          <a:p>
            <a:endParaRPr lang="en-US" sz="1200" i="1" dirty="0"/>
          </a:p>
        </p:txBody>
      </p:sp>
      <p:sp>
        <p:nvSpPr>
          <p:cNvPr id="16" name="TextBox 15"/>
          <p:cNvSpPr txBox="1"/>
          <p:nvPr/>
        </p:nvSpPr>
        <p:spPr>
          <a:xfrm>
            <a:off x="8343900" y="2787650"/>
            <a:ext cx="445480" cy="369332"/>
          </a:xfrm>
          <a:prstGeom prst="rect">
            <a:avLst/>
          </a:prstGeom>
          <a:noFill/>
        </p:spPr>
        <p:txBody>
          <a:bodyPr wrap="none" rtlCol="0">
            <a:spAutoFit/>
          </a:bodyPr>
          <a:lstStyle/>
          <a:p>
            <a:r>
              <a:rPr lang="en-US" dirty="0" smtClean="0">
                <a:solidFill>
                  <a:srgbClr val="FF0000"/>
                </a:solidFill>
              </a:rPr>
              <a:t>H3</a:t>
            </a:r>
            <a:endParaRPr lang="en-US" dirty="0">
              <a:solidFill>
                <a:srgbClr val="FF0000"/>
              </a:solidFill>
            </a:endParaRPr>
          </a:p>
        </p:txBody>
      </p:sp>
      <p:sp>
        <p:nvSpPr>
          <p:cNvPr id="17" name="TextBox 16"/>
          <p:cNvSpPr txBox="1"/>
          <p:nvPr/>
        </p:nvSpPr>
        <p:spPr>
          <a:xfrm>
            <a:off x="4305300" y="2479675"/>
            <a:ext cx="816074" cy="369332"/>
          </a:xfrm>
          <a:prstGeom prst="rect">
            <a:avLst/>
          </a:prstGeom>
          <a:noFill/>
        </p:spPr>
        <p:txBody>
          <a:bodyPr wrap="none" rtlCol="0">
            <a:spAutoFit/>
          </a:bodyPr>
          <a:lstStyle/>
          <a:p>
            <a:r>
              <a:rPr lang="en-US" dirty="0" smtClean="0">
                <a:solidFill>
                  <a:srgbClr val="FF0000"/>
                </a:solidFill>
              </a:rPr>
              <a:t>H4, H5</a:t>
            </a:r>
            <a:endParaRPr lang="en-US" dirty="0">
              <a:solidFill>
                <a:srgbClr val="FF0000"/>
              </a:solidFill>
            </a:endParaRPr>
          </a:p>
        </p:txBody>
      </p:sp>
    </p:spTree>
    <p:extLst>
      <p:ext uri="{BB962C8B-B14F-4D97-AF65-F5344CB8AC3E}">
        <p14:creationId xmlns:p14="http://schemas.microsoft.com/office/powerpoint/2010/main" val="22486533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Veri</a:t>
            </a:r>
            <a:r>
              <a:rPr lang="en-US" dirty="0" smtClean="0"/>
              <a:t> </a:t>
            </a:r>
            <a:r>
              <a:rPr lang="en-US" dirty="0" err="1" smtClean="0"/>
              <a:t>Toplama</a:t>
            </a:r>
            <a:r>
              <a:rPr lang="en-US" dirty="0" smtClean="0"/>
              <a:t> </a:t>
            </a:r>
            <a:r>
              <a:rPr lang="en-US" dirty="0" err="1" smtClean="0"/>
              <a:t>ve</a:t>
            </a:r>
            <a:r>
              <a:rPr lang="en-US" dirty="0" smtClean="0"/>
              <a:t> </a:t>
            </a:r>
            <a:r>
              <a:rPr lang="en-US" dirty="0" err="1" smtClean="0"/>
              <a:t>Analizi</a:t>
            </a:r>
            <a:endParaRPr lang="en-US" dirty="0"/>
          </a:p>
        </p:txBody>
      </p:sp>
      <p:sp>
        <p:nvSpPr>
          <p:cNvPr id="3" name="Content Placeholder 2"/>
          <p:cNvSpPr>
            <a:spLocks noGrp="1"/>
          </p:cNvSpPr>
          <p:nvPr>
            <p:ph idx="1"/>
          </p:nvPr>
        </p:nvSpPr>
        <p:spPr/>
        <p:txBody>
          <a:bodyPr/>
          <a:lstStyle/>
          <a:p>
            <a:r>
              <a:rPr lang="en-US" dirty="0" smtClean="0"/>
              <a:t>İnternet </a:t>
            </a:r>
            <a:r>
              <a:rPr lang="en-US" dirty="0" err="1" smtClean="0"/>
              <a:t>üzerinden</a:t>
            </a:r>
            <a:r>
              <a:rPr lang="en-US" dirty="0" smtClean="0"/>
              <a:t> 406 </a:t>
            </a:r>
            <a:r>
              <a:rPr lang="en-US" dirty="0" err="1" smtClean="0"/>
              <a:t>katılımcıdan</a:t>
            </a:r>
            <a:r>
              <a:rPr lang="en-US" dirty="0" smtClean="0"/>
              <a:t> tam </a:t>
            </a:r>
            <a:r>
              <a:rPr lang="en-US" dirty="0" err="1" smtClean="0"/>
              <a:t>ve</a:t>
            </a:r>
            <a:r>
              <a:rPr lang="en-US" dirty="0" smtClean="0"/>
              <a:t> </a:t>
            </a:r>
            <a:r>
              <a:rPr lang="en-US" dirty="0" err="1" smtClean="0"/>
              <a:t>dolu</a:t>
            </a:r>
            <a:r>
              <a:rPr lang="en-US" dirty="0" smtClean="0"/>
              <a:t> </a:t>
            </a:r>
            <a:r>
              <a:rPr lang="en-US" dirty="0" err="1" smtClean="0"/>
              <a:t>anket</a:t>
            </a:r>
            <a:endParaRPr lang="en-US" dirty="0" smtClean="0"/>
          </a:p>
          <a:p>
            <a:r>
              <a:rPr lang="en-US" dirty="0" smtClean="0"/>
              <a:t>5</a:t>
            </a:r>
            <a:r>
              <a:rPr lang="tr-TR" dirty="0" smtClean="0"/>
              <a:t>’</a:t>
            </a:r>
            <a:r>
              <a:rPr lang="en-US" dirty="0" smtClean="0"/>
              <a:t>li Likert </a:t>
            </a:r>
            <a:r>
              <a:rPr lang="en-US" sz="2400" i="1" dirty="0" smtClean="0"/>
              <a:t>(1-Kesinlikle </a:t>
            </a:r>
            <a:r>
              <a:rPr lang="en-US" sz="2400" i="1" dirty="0" err="1" smtClean="0"/>
              <a:t>katılmıyorum</a:t>
            </a:r>
            <a:r>
              <a:rPr lang="en-US" sz="2400" i="1" dirty="0" smtClean="0"/>
              <a:t>,</a:t>
            </a:r>
            <a:r>
              <a:rPr lang="tr-TR" sz="2400" i="1" dirty="0" smtClean="0"/>
              <a:t> </a:t>
            </a:r>
            <a:r>
              <a:rPr lang="en-US" sz="2400" i="1" dirty="0" smtClean="0"/>
              <a:t>…,</a:t>
            </a:r>
            <a:r>
              <a:rPr lang="tr-TR" sz="2400" i="1" dirty="0" smtClean="0"/>
              <a:t> </a:t>
            </a:r>
            <a:r>
              <a:rPr lang="en-US" sz="2400" i="1" dirty="0" smtClean="0"/>
              <a:t>5-Kesinlikle </a:t>
            </a:r>
            <a:r>
              <a:rPr lang="en-US" sz="2400" i="1" dirty="0" err="1" smtClean="0"/>
              <a:t>katılıyorum</a:t>
            </a:r>
            <a:r>
              <a:rPr lang="en-US" sz="2400" i="1" dirty="0" smtClean="0"/>
              <a:t>)</a:t>
            </a:r>
          </a:p>
          <a:p>
            <a:r>
              <a:rPr lang="en-US" dirty="0" err="1"/>
              <a:t>Araştırma</a:t>
            </a:r>
            <a:r>
              <a:rPr lang="en-US" dirty="0"/>
              <a:t> </a:t>
            </a:r>
            <a:r>
              <a:rPr lang="en-US" dirty="0" err="1"/>
              <a:t>modeline</a:t>
            </a:r>
            <a:r>
              <a:rPr lang="en-US" dirty="0"/>
              <a:t> </a:t>
            </a:r>
            <a:r>
              <a:rPr lang="en-US" dirty="0" err="1"/>
              <a:t>doğrulayıcı</a:t>
            </a:r>
            <a:r>
              <a:rPr lang="en-US" dirty="0"/>
              <a:t> </a:t>
            </a:r>
            <a:r>
              <a:rPr lang="en-US" dirty="0" err="1"/>
              <a:t>faktör</a:t>
            </a:r>
            <a:r>
              <a:rPr lang="en-US" dirty="0"/>
              <a:t> </a:t>
            </a:r>
            <a:r>
              <a:rPr lang="en-US" dirty="0" err="1"/>
              <a:t>analizi</a:t>
            </a:r>
            <a:r>
              <a:rPr lang="en-US" dirty="0"/>
              <a:t> (DFA) </a:t>
            </a:r>
            <a:r>
              <a:rPr lang="en-US" dirty="0" err="1"/>
              <a:t>kapsamında</a:t>
            </a:r>
            <a:r>
              <a:rPr lang="en-US" dirty="0"/>
              <a:t> </a:t>
            </a:r>
            <a:r>
              <a:rPr lang="en-US" dirty="0" err="1"/>
              <a:t>güvenilirlik</a:t>
            </a:r>
            <a:r>
              <a:rPr lang="en-US" dirty="0"/>
              <a:t> </a:t>
            </a:r>
            <a:r>
              <a:rPr lang="en-US" dirty="0" err="1"/>
              <a:t>ve</a:t>
            </a:r>
            <a:r>
              <a:rPr lang="en-US" dirty="0"/>
              <a:t> </a:t>
            </a:r>
            <a:r>
              <a:rPr lang="en-US" dirty="0" err="1"/>
              <a:t>geçerlilik</a:t>
            </a:r>
            <a:r>
              <a:rPr lang="en-US" dirty="0"/>
              <a:t> </a:t>
            </a:r>
            <a:r>
              <a:rPr lang="en-US" dirty="0" err="1"/>
              <a:t>testleri</a:t>
            </a:r>
            <a:endParaRPr lang="en-US" dirty="0"/>
          </a:p>
          <a:p>
            <a:r>
              <a:rPr lang="en-US" dirty="0" err="1"/>
              <a:t>Regresyon</a:t>
            </a:r>
            <a:r>
              <a:rPr lang="en-US" dirty="0"/>
              <a:t> </a:t>
            </a:r>
            <a:r>
              <a:rPr lang="en-US" dirty="0" err="1"/>
              <a:t>ve</a:t>
            </a:r>
            <a:r>
              <a:rPr lang="en-US" dirty="0"/>
              <a:t> </a:t>
            </a:r>
            <a:r>
              <a:rPr lang="en-US" dirty="0" err="1"/>
              <a:t>düzenleyici</a:t>
            </a:r>
            <a:r>
              <a:rPr lang="en-US" dirty="0"/>
              <a:t> </a:t>
            </a:r>
            <a:r>
              <a:rPr lang="en-US" dirty="0" err="1"/>
              <a:t>regresyon</a:t>
            </a:r>
            <a:r>
              <a:rPr lang="en-US" dirty="0"/>
              <a:t> </a:t>
            </a:r>
            <a:r>
              <a:rPr lang="en-US" dirty="0" err="1"/>
              <a:t>ile</a:t>
            </a:r>
            <a:r>
              <a:rPr lang="en-US" dirty="0"/>
              <a:t> </a:t>
            </a:r>
            <a:r>
              <a:rPr lang="en-US" dirty="0" err="1"/>
              <a:t>hipotez</a:t>
            </a:r>
            <a:r>
              <a:rPr lang="en-US" dirty="0"/>
              <a:t> </a:t>
            </a:r>
            <a:r>
              <a:rPr lang="en-US" dirty="0" err="1"/>
              <a:t>testleri</a:t>
            </a: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2263917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3600" b="1" dirty="0" smtClean="0"/>
          </a:p>
          <a:p>
            <a:pPr marL="0" indent="0" algn="ctr">
              <a:buNone/>
            </a:pPr>
            <a:endParaRPr lang="en-US" sz="3600" b="1" dirty="0"/>
          </a:p>
          <a:p>
            <a:pPr marL="0" indent="0" algn="ctr">
              <a:buNone/>
            </a:pPr>
            <a:r>
              <a:rPr lang="en-US" sz="3600" b="1" dirty="0" err="1" smtClean="0"/>
              <a:t>Yeni</a:t>
            </a:r>
            <a:r>
              <a:rPr lang="en-US" sz="3600" b="1" dirty="0" smtClean="0"/>
              <a:t> </a:t>
            </a:r>
            <a:r>
              <a:rPr lang="en-US" sz="3600" b="1" dirty="0" err="1" smtClean="0"/>
              <a:t>çağ</a:t>
            </a:r>
            <a:r>
              <a:rPr lang="en-US" sz="3600" b="1" dirty="0" smtClean="0"/>
              <a:t>:</a:t>
            </a:r>
          </a:p>
          <a:p>
            <a:pPr marL="0" indent="0" algn="ctr">
              <a:buNone/>
            </a:pPr>
            <a:r>
              <a:rPr lang="en-US" sz="3600" b="1" dirty="0" smtClean="0"/>
              <a:t>Mobil </a:t>
            </a:r>
            <a:endParaRPr lang="en-US" sz="3600" b="1" dirty="0"/>
          </a:p>
        </p:txBody>
      </p:sp>
    </p:spTree>
    <p:extLst>
      <p:ext uri="{BB962C8B-B14F-4D97-AF65-F5344CB8AC3E}">
        <p14:creationId xmlns:p14="http://schemas.microsoft.com/office/powerpoint/2010/main" val="39227201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Örneklemin</a:t>
            </a:r>
            <a:r>
              <a:rPr lang="en-US" dirty="0" smtClean="0"/>
              <a:t> </a:t>
            </a:r>
            <a:r>
              <a:rPr lang="tr-TR" dirty="0" err="1"/>
              <a:t>Ö</a:t>
            </a:r>
            <a:r>
              <a:rPr lang="en-US" dirty="0" err="1" smtClean="0"/>
              <a:t>zellikleri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2395865"/>
              </p:ext>
            </p:extLst>
          </p:nvPr>
        </p:nvGraphicFramePr>
        <p:xfrm>
          <a:off x="984251" y="1492242"/>
          <a:ext cx="4127498" cy="2468880"/>
        </p:xfrm>
        <a:graphic>
          <a:graphicData uri="http://schemas.openxmlformats.org/drawingml/2006/table">
            <a:tbl>
              <a:tblPr firstRow="1" firstCol="1" bandRow="1">
                <a:tableStyleId>{073A0DAA-6AF3-43AB-8588-CEC1D06C72B9}</a:tableStyleId>
              </a:tblPr>
              <a:tblGrid>
                <a:gridCol w="1675146">
                  <a:extLst>
                    <a:ext uri="{9D8B030D-6E8A-4147-A177-3AD203B41FA5}">
                      <a16:colId xmlns:a16="http://schemas.microsoft.com/office/drawing/2014/main" xmlns="" val="3982836975"/>
                    </a:ext>
                  </a:extLst>
                </a:gridCol>
                <a:gridCol w="1226176">
                  <a:extLst>
                    <a:ext uri="{9D8B030D-6E8A-4147-A177-3AD203B41FA5}">
                      <a16:colId xmlns:a16="http://schemas.microsoft.com/office/drawing/2014/main" xmlns="" val="1555562426"/>
                    </a:ext>
                  </a:extLst>
                </a:gridCol>
                <a:gridCol w="1226176">
                  <a:extLst>
                    <a:ext uri="{9D8B030D-6E8A-4147-A177-3AD203B41FA5}">
                      <a16:colId xmlns:a16="http://schemas.microsoft.com/office/drawing/2014/main" xmlns="" val="364163701"/>
                    </a:ext>
                  </a:extLst>
                </a:gridCol>
              </a:tblGrid>
              <a:tr h="304512">
                <a:tc>
                  <a:txBody>
                    <a:bodyPr/>
                    <a:lstStyle/>
                    <a:p>
                      <a:pPr marL="0" marR="0" algn="just">
                        <a:lnSpc>
                          <a:spcPct val="150000"/>
                        </a:lnSpc>
                        <a:spcBef>
                          <a:spcPts val="0"/>
                        </a:spcBef>
                        <a:spcAft>
                          <a:spcPts val="0"/>
                        </a:spcAft>
                      </a:pPr>
                      <a:r>
                        <a:rPr lang="en-US" sz="1800" b="0" dirty="0" err="1">
                          <a:effectLst/>
                        </a:rPr>
                        <a:t>Yaş</a:t>
                      </a:r>
                      <a:endParaRPr lang="en-US" sz="1800" b="0" dirty="0">
                        <a:effectLst/>
                        <a:latin typeface="Cambria" panose="02040503050406030204" pitchFamily="18" charset="0"/>
                        <a:ea typeface="MS Mincho"/>
                        <a:cs typeface="Times New Roman" panose="02020603050405020304" pitchFamily="18" charset="0"/>
                      </a:endParaRPr>
                    </a:p>
                  </a:txBody>
                  <a:tcPr marL="57254" marR="57254" marT="0" marB="0" anchor="ctr"/>
                </a:tc>
                <a:tc>
                  <a:txBody>
                    <a:bodyPr/>
                    <a:lstStyle/>
                    <a:p>
                      <a:pPr marL="0" marR="0" algn="just">
                        <a:lnSpc>
                          <a:spcPct val="150000"/>
                        </a:lnSpc>
                        <a:spcBef>
                          <a:spcPts val="0"/>
                        </a:spcBef>
                        <a:spcAft>
                          <a:spcPts val="0"/>
                        </a:spcAft>
                      </a:pPr>
                      <a:r>
                        <a:rPr lang="en-US" sz="1800" b="0" dirty="0">
                          <a:effectLst/>
                        </a:rPr>
                        <a:t>n</a:t>
                      </a:r>
                      <a:endParaRPr lang="en-US" sz="1800" b="0" dirty="0">
                        <a:effectLst/>
                        <a:latin typeface="Cambria" panose="02040503050406030204" pitchFamily="18" charset="0"/>
                        <a:ea typeface="MS Mincho"/>
                        <a:cs typeface="Times New Roman" panose="02020603050405020304" pitchFamily="18" charset="0"/>
                      </a:endParaRPr>
                    </a:p>
                  </a:txBody>
                  <a:tcPr marL="57254" marR="57254" marT="0" marB="0" anchor="ctr"/>
                </a:tc>
                <a:tc>
                  <a:txBody>
                    <a:bodyPr/>
                    <a:lstStyle/>
                    <a:p>
                      <a:pPr marL="0" marR="0" algn="just">
                        <a:lnSpc>
                          <a:spcPct val="150000"/>
                        </a:lnSpc>
                        <a:spcBef>
                          <a:spcPts val="0"/>
                        </a:spcBef>
                        <a:spcAft>
                          <a:spcPts val="0"/>
                        </a:spcAft>
                      </a:pPr>
                      <a:r>
                        <a:rPr lang="en-US" sz="1800" b="0">
                          <a:effectLst/>
                        </a:rPr>
                        <a:t>%</a:t>
                      </a:r>
                      <a:endParaRPr lang="en-US" sz="1800" b="0">
                        <a:effectLst/>
                        <a:latin typeface="Cambria" panose="02040503050406030204" pitchFamily="18" charset="0"/>
                        <a:ea typeface="MS Mincho"/>
                        <a:cs typeface="Times New Roman" panose="02020603050405020304" pitchFamily="18" charset="0"/>
                      </a:endParaRPr>
                    </a:p>
                  </a:txBody>
                  <a:tcPr marL="57254" marR="57254" marT="0" marB="0" anchor="ctr"/>
                </a:tc>
                <a:extLst>
                  <a:ext uri="{0D108BD9-81ED-4DB2-BD59-A6C34878D82A}">
                    <a16:rowId xmlns:a16="http://schemas.microsoft.com/office/drawing/2014/main" xmlns="" val="801538124"/>
                  </a:ext>
                </a:extLst>
              </a:tr>
              <a:tr h="304512">
                <a:tc>
                  <a:txBody>
                    <a:bodyPr/>
                    <a:lstStyle/>
                    <a:p>
                      <a:pPr marL="0" marR="0" algn="just">
                        <a:lnSpc>
                          <a:spcPct val="150000"/>
                        </a:lnSpc>
                        <a:spcBef>
                          <a:spcPts val="0"/>
                        </a:spcBef>
                        <a:spcAft>
                          <a:spcPts val="0"/>
                        </a:spcAft>
                      </a:pPr>
                      <a:r>
                        <a:rPr lang="en-US" sz="1800" b="0" dirty="0">
                          <a:effectLst/>
                        </a:rPr>
                        <a:t>18'den </a:t>
                      </a:r>
                      <a:r>
                        <a:rPr lang="en-US" sz="1800" b="0" dirty="0" err="1">
                          <a:effectLst/>
                        </a:rPr>
                        <a:t>küçük</a:t>
                      </a:r>
                      <a:endParaRPr lang="en-US" sz="1800" b="0" dirty="0">
                        <a:effectLst/>
                        <a:latin typeface="Cambria" panose="02040503050406030204" pitchFamily="18" charset="0"/>
                        <a:ea typeface="MS Mincho"/>
                        <a:cs typeface="Times New Roman" panose="02020603050405020304" pitchFamily="18" charset="0"/>
                      </a:endParaRPr>
                    </a:p>
                  </a:txBody>
                  <a:tcPr marL="57254" marR="57254" marT="0" marB="0" anchor="ctr"/>
                </a:tc>
                <a:tc>
                  <a:txBody>
                    <a:bodyPr/>
                    <a:lstStyle/>
                    <a:p>
                      <a:pPr marL="0" marR="0" algn="r">
                        <a:lnSpc>
                          <a:spcPct val="150000"/>
                        </a:lnSpc>
                        <a:spcBef>
                          <a:spcPts val="0"/>
                        </a:spcBef>
                        <a:spcAft>
                          <a:spcPts val="0"/>
                        </a:spcAft>
                      </a:pPr>
                      <a:r>
                        <a:rPr lang="en-US" sz="1800" b="0" dirty="0">
                          <a:effectLst/>
                        </a:rPr>
                        <a:t>7</a:t>
                      </a:r>
                      <a:endParaRPr lang="en-US" sz="1800" b="0" dirty="0">
                        <a:effectLst/>
                        <a:latin typeface="Cambria" panose="02040503050406030204" pitchFamily="18" charset="0"/>
                        <a:ea typeface="MS Mincho"/>
                        <a:cs typeface="Times New Roman" panose="02020603050405020304" pitchFamily="18" charset="0"/>
                      </a:endParaRPr>
                    </a:p>
                  </a:txBody>
                  <a:tcPr marL="57254" marR="57254" marT="0" marB="0" anchor="ctr"/>
                </a:tc>
                <a:tc>
                  <a:txBody>
                    <a:bodyPr/>
                    <a:lstStyle/>
                    <a:p>
                      <a:pPr marL="0" marR="0" algn="r">
                        <a:lnSpc>
                          <a:spcPct val="150000"/>
                        </a:lnSpc>
                        <a:spcBef>
                          <a:spcPts val="0"/>
                        </a:spcBef>
                        <a:spcAft>
                          <a:spcPts val="0"/>
                        </a:spcAft>
                      </a:pPr>
                      <a:r>
                        <a:rPr lang="en-US" sz="1800" b="0" dirty="0">
                          <a:effectLst/>
                        </a:rPr>
                        <a:t>1,7%</a:t>
                      </a:r>
                      <a:endParaRPr lang="en-US" sz="1800" b="0" dirty="0">
                        <a:effectLst/>
                        <a:latin typeface="Cambria" panose="02040503050406030204" pitchFamily="18" charset="0"/>
                        <a:ea typeface="MS Mincho"/>
                        <a:cs typeface="Times New Roman" panose="02020603050405020304" pitchFamily="18" charset="0"/>
                      </a:endParaRPr>
                    </a:p>
                  </a:txBody>
                  <a:tcPr marL="57254" marR="57254" marT="0" marB="0" anchor="ctr"/>
                </a:tc>
                <a:extLst>
                  <a:ext uri="{0D108BD9-81ED-4DB2-BD59-A6C34878D82A}">
                    <a16:rowId xmlns:a16="http://schemas.microsoft.com/office/drawing/2014/main" xmlns="" val="761575911"/>
                  </a:ext>
                </a:extLst>
              </a:tr>
              <a:tr h="304512">
                <a:tc>
                  <a:txBody>
                    <a:bodyPr/>
                    <a:lstStyle/>
                    <a:p>
                      <a:pPr marL="0" marR="0" algn="just">
                        <a:lnSpc>
                          <a:spcPct val="150000"/>
                        </a:lnSpc>
                        <a:spcBef>
                          <a:spcPts val="0"/>
                        </a:spcBef>
                        <a:spcAft>
                          <a:spcPts val="0"/>
                        </a:spcAft>
                      </a:pPr>
                      <a:r>
                        <a:rPr lang="en-US" sz="1800" b="0" dirty="0">
                          <a:effectLst/>
                        </a:rPr>
                        <a:t>18-25 </a:t>
                      </a:r>
                      <a:r>
                        <a:rPr lang="en-US" sz="1800" b="0" dirty="0" err="1">
                          <a:effectLst/>
                        </a:rPr>
                        <a:t>arası</a:t>
                      </a:r>
                      <a:endParaRPr lang="en-US" sz="1800" b="0" dirty="0">
                        <a:effectLst/>
                        <a:latin typeface="Cambria" panose="02040503050406030204" pitchFamily="18" charset="0"/>
                        <a:ea typeface="MS Mincho"/>
                        <a:cs typeface="Times New Roman" panose="02020603050405020304" pitchFamily="18" charset="0"/>
                      </a:endParaRPr>
                    </a:p>
                  </a:txBody>
                  <a:tcPr marL="57254" marR="57254" marT="0" marB="0" anchor="ctr"/>
                </a:tc>
                <a:tc>
                  <a:txBody>
                    <a:bodyPr/>
                    <a:lstStyle/>
                    <a:p>
                      <a:pPr marL="0" marR="0" algn="r">
                        <a:lnSpc>
                          <a:spcPct val="150000"/>
                        </a:lnSpc>
                        <a:spcBef>
                          <a:spcPts val="0"/>
                        </a:spcBef>
                        <a:spcAft>
                          <a:spcPts val="0"/>
                        </a:spcAft>
                      </a:pPr>
                      <a:r>
                        <a:rPr lang="en-US" sz="1800" b="0">
                          <a:effectLst/>
                        </a:rPr>
                        <a:t>297</a:t>
                      </a:r>
                      <a:endParaRPr lang="en-US" sz="1800" b="0">
                        <a:effectLst/>
                        <a:latin typeface="Cambria" panose="02040503050406030204" pitchFamily="18" charset="0"/>
                        <a:ea typeface="MS Mincho"/>
                        <a:cs typeface="Times New Roman" panose="02020603050405020304" pitchFamily="18" charset="0"/>
                      </a:endParaRPr>
                    </a:p>
                  </a:txBody>
                  <a:tcPr marL="57254" marR="57254" marT="0" marB="0" anchor="ctr"/>
                </a:tc>
                <a:tc>
                  <a:txBody>
                    <a:bodyPr/>
                    <a:lstStyle/>
                    <a:p>
                      <a:pPr marL="0" marR="0" algn="r">
                        <a:lnSpc>
                          <a:spcPct val="150000"/>
                        </a:lnSpc>
                        <a:spcBef>
                          <a:spcPts val="0"/>
                        </a:spcBef>
                        <a:spcAft>
                          <a:spcPts val="0"/>
                        </a:spcAft>
                      </a:pPr>
                      <a:r>
                        <a:rPr lang="en-US" sz="1800" b="0" dirty="0">
                          <a:effectLst/>
                        </a:rPr>
                        <a:t>73,2%</a:t>
                      </a:r>
                      <a:endParaRPr lang="en-US" sz="1800" b="0" dirty="0">
                        <a:effectLst/>
                        <a:latin typeface="Cambria" panose="02040503050406030204" pitchFamily="18" charset="0"/>
                        <a:ea typeface="MS Mincho"/>
                        <a:cs typeface="Times New Roman" panose="02020603050405020304" pitchFamily="18" charset="0"/>
                      </a:endParaRPr>
                    </a:p>
                  </a:txBody>
                  <a:tcPr marL="57254" marR="57254" marT="0" marB="0" anchor="ctr"/>
                </a:tc>
                <a:extLst>
                  <a:ext uri="{0D108BD9-81ED-4DB2-BD59-A6C34878D82A}">
                    <a16:rowId xmlns:a16="http://schemas.microsoft.com/office/drawing/2014/main" xmlns="" val="2492057279"/>
                  </a:ext>
                </a:extLst>
              </a:tr>
              <a:tr h="304512">
                <a:tc>
                  <a:txBody>
                    <a:bodyPr/>
                    <a:lstStyle/>
                    <a:p>
                      <a:pPr marL="0" marR="0" algn="just">
                        <a:lnSpc>
                          <a:spcPct val="150000"/>
                        </a:lnSpc>
                        <a:spcBef>
                          <a:spcPts val="0"/>
                        </a:spcBef>
                        <a:spcAft>
                          <a:spcPts val="0"/>
                        </a:spcAft>
                      </a:pPr>
                      <a:r>
                        <a:rPr lang="en-US" sz="1800" b="0">
                          <a:effectLst/>
                        </a:rPr>
                        <a:t>25-35 arası</a:t>
                      </a:r>
                      <a:endParaRPr lang="en-US" sz="1800" b="0">
                        <a:effectLst/>
                        <a:latin typeface="Cambria" panose="02040503050406030204" pitchFamily="18" charset="0"/>
                        <a:ea typeface="MS Mincho"/>
                        <a:cs typeface="Times New Roman" panose="02020603050405020304" pitchFamily="18" charset="0"/>
                      </a:endParaRPr>
                    </a:p>
                  </a:txBody>
                  <a:tcPr marL="57254" marR="57254" marT="0" marB="0" anchor="ctr"/>
                </a:tc>
                <a:tc>
                  <a:txBody>
                    <a:bodyPr/>
                    <a:lstStyle/>
                    <a:p>
                      <a:pPr marL="0" marR="0" algn="r">
                        <a:lnSpc>
                          <a:spcPct val="150000"/>
                        </a:lnSpc>
                        <a:spcBef>
                          <a:spcPts val="0"/>
                        </a:spcBef>
                        <a:spcAft>
                          <a:spcPts val="0"/>
                        </a:spcAft>
                      </a:pPr>
                      <a:r>
                        <a:rPr lang="en-US" sz="1800" b="0">
                          <a:effectLst/>
                        </a:rPr>
                        <a:t>61</a:t>
                      </a:r>
                      <a:endParaRPr lang="en-US" sz="1800" b="0">
                        <a:effectLst/>
                        <a:latin typeface="Cambria" panose="02040503050406030204" pitchFamily="18" charset="0"/>
                        <a:ea typeface="MS Mincho"/>
                        <a:cs typeface="Times New Roman" panose="02020603050405020304" pitchFamily="18" charset="0"/>
                      </a:endParaRPr>
                    </a:p>
                  </a:txBody>
                  <a:tcPr marL="57254" marR="57254" marT="0" marB="0" anchor="ctr"/>
                </a:tc>
                <a:tc>
                  <a:txBody>
                    <a:bodyPr/>
                    <a:lstStyle/>
                    <a:p>
                      <a:pPr marL="0" marR="0" algn="r">
                        <a:lnSpc>
                          <a:spcPct val="150000"/>
                        </a:lnSpc>
                        <a:spcBef>
                          <a:spcPts val="0"/>
                        </a:spcBef>
                        <a:spcAft>
                          <a:spcPts val="0"/>
                        </a:spcAft>
                      </a:pPr>
                      <a:r>
                        <a:rPr lang="en-US" sz="1800" b="0" dirty="0">
                          <a:effectLst/>
                        </a:rPr>
                        <a:t>15,0%</a:t>
                      </a:r>
                      <a:endParaRPr lang="en-US" sz="1800" b="0" dirty="0">
                        <a:effectLst/>
                        <a:latin typeface="Cambria" panose="02040503050406030204" pitchFamily="18" charset="0"/>
                        <a:ea typeface="MS Mincho"/>
                        <a:cs typeface="Times New Roman" panose="02020603050405020304" pitchFamily="18" charset="0"/>
                      </a:endParaRPr>
                    </a:p>
                  </a:txBody>
                  <a:tcPr marL="57254" marR="57254" marT="0" marB="0" anchor="ctr"/>
                </a:tc>
                <a:extLst>
                  <a:ext uri="{0D108BD9-81ED-4DB2-BD59-A6C34878D82A}">
                    <a16:rowId xmlns:a16="http://schemas.microsoft.com/office/drawing/2014/main" xmlns="" val="937545583"/>
                  </a:ext>
                </a:extLst>
              </a:tr>
              <a:tr h="304512">
                <a:tc>
                  <a:txBody>
                    <a:bodyPr/>
                    <a:lstStyle/>
                    <a:p>
                      <a:pPr marL="0" marR="0" algn="just">
                        <a:lnSpc>
                          <a:spcPct val="150000"/>
                        </a:lnSpc>
                        <a:spcBef>
                          <a:spcPts val="0"/>
                        </a:spcBef>
                        <a:spcAft>
                          <a:spcPts val="0"/>
                        </a:spcAft>
                      </a:pPr>
                      <a:r>
                        <a:rPr lang="en-US" sz="1800" b="0" dirty="0">
                          <a:effectLst/>
                        </a:rPr>
                        <a:t>35-50 </a:t>
                      </a:r>
                      <a:r>
                        <a:rPr lang="en-US" sz="1800" b="0" dirty="0" err="1">
                          <a:effectLst/>
                        </a:rPr>
                        <a:t>arası</a:t>
                      </a:r>
                      <a:endParaRPr lang="en-US" sz="1800" b="0" dirty="0">
                        <a:effectLst/>
                        <a:latin typeface="Cambria" panose="02040503050406030204" pitchFamily="18" charset="0"/>
                        <a:ea typeface="MS Mincho"/>
                        <a:cs typeface="Times New Roman" panose="02020603050405020304" pitchFamily="18" charset="0"/>
                      </a:endParaRPr>
                    </a:p>
                  </a:txBody>
                  <a:tcPr marL="57254" marR="57254" marT="0" marB="0" anchor="ctr"/>
                </a:tc>
                <a:tc>
                  <a:txBody>
                    <a:bodyPr/>
                    <a:lstStyle/>
                    <a:p>
                      <a:pPr marL="0" marR="0" algn="r">
                        <a:lnSpc>
                          <a:spcPct val="150000"/>
                        </a:lnSpc>
                        <a:spcBef>
                          <a:spcPts val="0"/>
                        </a:spcBef>
                        <a:spcAft>
                          <a:spcPts val="0"/>
                        </a:spcAft>
                      </a:pPr>
                      <a:r>
                        <a:rPr lang="en-US" sz="1800" b="0">
                          <a:effectLst/>
                        </a:rPr>
                        <a:t>31</a:t>
                      </a:r>
                      <a:endParaRPr lang="en-US" sz="1800" b="0">
                        <a:effectLst/>
                        <a:latin typeface="Cambria" panose="02040503050406030204" pitchFamily="18" charset="0"/>
                        <a:ea typeface="MS Mincho"/>
                        <a:cs typeface="Times New Roman" panose="02020603050405020304" pitchFamily="18" charset="0"/>
                      </a:endParaRPr>
                    </a:p>
                  </a:txBody>
                  <a:tcPr marL="57254" marR="57254" marT="0" marB="0" anchor="ctr"/>
                </a:tc>
                <a:tc>
                  <a:txBody>
                    <a:bodyPr/>
                    <a:lstStyle/>
                    <a:p>
                      <a:pPr marL="0" marR="0" algn="r">
                        <a:lnSpc>
                          <a:spcPct val="150000"/>
                        </a:lnSpc>
                        <a:spcBef>
                          <a:spcPts val="0"/>
                        </a:spcBef>
                        <a:spcAft>
                          <a:spcPts val="0"/>
                        </a:spcAft>
                      </a:pPr>
                      <a:r>
                        <a:rPr lang="en-US" sz="1800" b="0" dirty="0">
                          <a:effectLst/>
                        </a:rPr>
                        <a:t>7,6%</a:t>
                      </a:r>
                      <a:endParaRPr lang="en-US" sz="1800" b="0" dirty="0">
                        <a:effectLst/>
                        <a:latin typeface="Cambria" panose="02040503050406030204" pitchFamily="18" charset="0"/>
                        <a:ea typeface="MS Mincho"/>
                        <a:cs typeface="Times New Roman" panose="02020603050405020304" pitchFamily="18" charset="0"/>
                      </a:endParaRPr>
                    </a:p>
                  </a:txBody>
                  <a:tcPr marL="57254" marR="57254" marT="0" marB="0" anchor="ctr"/>
                </a:tc>
                <a:extLst>
                  <a:ext uri="{0D108BD9-81ED-4DB2-BD59-A6C34878D82A}">
                    <a16:rowId xmlns:a16="http://schemas.microsoft.com/office/drawing/2014/main" xmlns="" val="4058918091"/>
                  </a:ext>
                </a:extLst>
              </a:tr>
              <a:tr h="304512">
                <a:tc>
                  <a:txBody>
                    <a:bodyPr/>
                    <a:lstStyle/>
                    <a:p>
                      <a:pPr marL="0" marR="0" algn="just">
                        <a:lnSpc>
                          <a:spcPct val="150000"/>
                        </a:lnSpc>
                        <a:spcBef>
                          <a:spcPts val="0"/>
                        </a:spcBef>
                        <a:spcAft>
                          <a:spcPts val="0"/>
                        </a:spcAft>
                      </a:pPr>
                      <a:r>
                        <a:rPr lang="en-US" sz="1800" b="0">
                          <a:effectLst/>
                        </a:rPr>
                        <a:t>50'den büyük</a:t>
                      </a:r>
                      <a:endParaRPr lang="en-US" sz="1800" b="0">
                        <a:effectLst/>
                        <a:latin typeface="Cambria" panose="02040503050406030204" pitchFamily="18" charset="0"/>
                        <a:ea typeface="MS Mincho"/>
                        <a:cs typeface="Times New Roman" panose="02020603050405020304" pitchFamily="18" charset="0"/>
                      </a:endParaRPr>
                    </a:p>
                  </a:txBody>
                  <a:tcPr marL="57254" marR="57254" marT="0" marB="0" anchor="ctr"/>
                </a:tc>
                <a:tc>
                  <a:txBody>
                    <a:bodyPr/>
                    <a:lstStyle/>
                    <a:p>
                      <a:pPr marL="0" marR="0" algn="r">
                        <a:lnSpc>
                          <a:spcPct val="150000"/>
                        </a:lnSpc>
                        <a:spcBef>
                          <a:spcPts val="0"/>
                        </a:spcBef>
                        <a:spcAft>
                          <a:spcPts val="0"/>
                        </a:spcAft>
                      </a:pPr>
                      <a:r>
                        <a:rPr lang="en-US" sz="1800" b="0">
                          <a:effectLst/>
                        </a:rPr>
                        <a:t>10</a:t>
                      </a:r>
                      <a:endParaRPr lang="en-US" sz="1800" b="0">
                        <a:effectLst/>
                        <a:latin typeface="Cambria" panose="02040503050406030204" pitchFamily="18" charset="0"/>
                        <a:ea typeface="MS Mincho"/>
                        <a:cs typeface="Times New Roman" panose="02020603050405020304" pitchFamily="18" charset="0"/>
                      </a:endParaRPr>
                    </a:p>
                  </a:txBody>
                  <a:tcPr marL="57254" marR="57254" marT="0" marB="0" anchor="ctr"/>
                </a:tc>
                <a:tc>
                  <a:txBody>
                    <a:bodyPr/>
                    <a:lstStyle/>
                    <a:p>
                      <a:pPr marL="0" marR="0" algn="r">
                        <a:lnSpc>
                          <a:spcPct val="150000"/>
                        </a:lnSpc>
                        <a:spcBef>
                          <a:spcPts val="0"/>
                        </a:spcBef>
                        <a:spcAft>
                          <a:spcPts val="0"/>
                        </a:spcAft>
                      </a:pPr>
                      <a:r>
                        <a:rPr lang="en-US" sz="1800" b="0" dirty="0">
                          <a:effectLst/>
                        </a:rPr>
                        <a:t>2,5%</a:t>
                      </a:r>
                      <a:endParaRPr lang="en-US" sz="1800" b="0" dirty="0">
                        <a:effectLst/>
                        <a:latin typeface="Cambria" panose="02040503050406030204" pitchFamily="18" charset="0"/>
                        <a:ea typeface="MS Mincho"/>
                        <a:cs typeface="Times New Roman" panose="02020603050405020304" pitchFamily="18" charset="0"/>
                      </a:endParaRPr>
                    </a:p>
                  </a:txBody>
                  <a:tcPr marL="57254" marR="57254" marT="0" marB="0" anchor="ctr"/>
                </a:tc>
                <a:extLst>
                  <a:ext uri="{0D108BD9-81ED-4DB2-BD59-A6C34878D82A}">
                    <a16:rowId xmlns:a16="http://schemas.microsoft.com/office/drawing/2014/main" xmlns="" val="3018291047"/>
                  </a:ext>
                </a:extLst>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2295018665"/>
              </p:ext>
            </p:extLst>
          </p:nvPr>
        </p:nvGraphicFramePr>
        <p:xfrm>
          <a:off x="5724526" y="1851021"/>
          <a:ext cx="4879975" cy="2951961"/>
        </p:xfrm>
        <a:graphic>
          <a:graphicData uri="http://schemas.openxmlformats.org/drawingml/2006/table">
            <a:tbl>
              <a:tblPr firstRow="1" firstCol="1" bandRow="1">
                <a:tableStyleId>{073A0DAA-6AF3-43AB-8588-CEC1D06C72B9}</a:tableStyleId>
              </a:tblPr>
              <a:tblGrid>
                <a:gridCol w="1980539">
                  <a:extLst>
                    <a:ext uri="{9D8B030D-6E8A-4147-A177-3AD203B41FA5}">
                      <a16:colId xmlns:a16="http://schemas.microsoft.com/office/drawing/2014/main" xmlns="" val="3982836975"/>
                    </a:ext>
                  </a:extLst>
                </a:gridCol>
                <a:gridCol w="1449718">
                  <a:extLst>
                    <a:ext uri="{9D8B030D-6E8A-4147-A177-3AD203B41FA5}">
                      <a16:colId xmlns:a16="http://schemas.microsoft.com/office/drawing/2014/main" xmlns="" val="1555562426"/>
                    </a:ext>
                  </a:extLst>
                </a:gridCol>
                <a:gridCol w="1449718">
                  <a:extLst>
                    <a:ext uri="{9D8B030D-6E8A-4147-A177-3AD203B41FA5}">
                      <a16:colId xmlns:a16="http://schemas.microsoft.com/office/drawing/2014/main" xmlns="" val="364163701"/>
                    </a:ext>
                  </a:extLst>
                </a:gridCol>
              </a:tblGrid>
              <a:tr h="421482">
                <a:tc>
                  <a:txBody>
                    <a:bodyPr/>
                    <a:lstStyle/>
                    <a:p>
                      <a:pPr marL="0" marR="0" algn="just">
                        <a:lnSpc>
                          <a:spcPct val="150000"/>
                        </a:lnSpc>
                        <a:spcBef>
                          <a:spcPts val="0"/>
                        </a:spcBef>
                        <a:spcAft>
                          <a:spcPts val="0"/>
                        </a:spcAft>
                      </a:pPr>
                      <a:r>
                        <a:rPr lang="en-US" sz="1600" b="0" dirty="0" err="1">
                          <a:effectLst/>
                        </a:rPr>
                        <a:t>Gelir</a:t>
                      </a:r>
                      <a:r>
                        <a:rPr lang="en-US" sz="1600" b="0" dirty="0">
                          <a:effectLst/>
                        </a:rPr>
                        <a:t> </a:t>
                      </a:r>
                      <a:r>
                        <a:rPr lang="en-US" sz="1600" b="0" dirty="0" err="1">
                          <a:effectLst/>
                        </a:rPr>
                        <a:t>düzeyi</a:t>
                      </a:r>
                      <a:endParaRPr lang="en-US" sz="1600" b="0" dirty="0">
                        <a:effectLst/>
                        <a:latin typeface="Cambria" panose="02040503050406030204" pitchFamily="18" charset="0"/>
                        <a:ea typeface="MS Mincho"/>
                        <a:cs typeface="Times New Roman" panose="02020603050405020304" pitchFamily="18" charset="0"/>
                      </a:endParaRPr>
                    </a:p>
                  </a:txBody>
                  <a:tcPr marL="57254" marR="57254" marT="0" marB="0" anchor="ctr"/>
                </a:tc>
                <a:tc>
                  <a:txBody>
                    <a:bodyPr/>
                    <a:lstStyle/>
                    <a:p>
                      <a:pPr marL="0" marR="0" algn="just">
                        <a:lnSpc>
                          <a:spcPct val="150000"/>
                        </a:lnSpc>
                        <a:spcBef>
                          <a:spcPts val="0"/>
                        </a:spcBef>
                        <a:spcAft>
                          <a:spcPts val="0"/>
                        </a:spcAft>
                      </a:pPr>
                      <a:r>
                        <a:rPr lang="en-US" sz="1600" b="0" dirty="0">
                          <a:effectLst/>
                        </a:rPr>
                        <a:t>n</a:t>
                      </a:r>
                      <a:endParaRPr lang="en-US" sz="1600" b="0" dirty="0">
                        <a:effectLst/>
                        <a:latin typeface="Cambria" panose="02040503050406030204" pitchFamily="18" charset="0"/>
                        <a:ea typeface="MS Mincho"/>
                        <a:cs typeface="Times New Roman" panose="02020603050405020304" pitchFamily="18" charset="0"/>
                      </a:endParaRPr>
                    </a:p>
                  </a:txBody>
                  <a:tcPr marL="57254" marR="57254" marT="0" marB="0" anchor="ctr"/>
                </a:tc>
                <a:tc>
                  <a:txBody>
                    <a:bodyPr/>
                    <a:lstStyle/>
                    <a:p>
                      <a:pPr marL="0" marR="0" algn="just">
                        <a:lnSpc>
                          <a:spcPct val="150000"/>
                        </a:lnSpc>
                        <a:spcBef>
                          <a:spcPts val="0"/>
                        </a:spcBef>
                        <a:spcAft>
                          <a:spcPts val="0"/>
                        </a:spcAft>
                      </a:pPr>
                      <a:r>
                        <a:rPr lang="en-US" sz="1600" b="0">
                          <a:effectLst/>
                        </a:rPr>
                        <a:t>%</a:t>
                      </a:r>
                      <a:endParaRPr lang="en-US" sz="1600" b="0">
                        <a:effectLst/>
                        <a:latin typeface="Cambria" panose="02040503050406030204" pitchFamily="18" charset="0"/>
                        <a:ea typeface="MS Mincho"/>
                        <a:cs typeface="Times New Roman" panose="02020603050405020304" pitchFamily="18" charset="0"/>
                      </a:endParaRPr>
                    </a:p>
                  </a:txBody>
                  <a:tcPr marL="57254" marR="57254" marT="0" marB="0" anchor="ctr"/>
                </a:tc>
                <a:extLst>
                  <a:ext uri="{0D108BD9-81ED-4DB2-BD59-A6C34878D82A}">
                    <a16:rowId xmlns:a16="http://schemas.microsoft.com/office/drawing/2014/main" xmlns="" val="3574292494"/>
                  </a:ext>
                </a:extLst>
              </a:tr>
              <a:tr h="421482">
                <a:tc>
                  <a:txBody>
                    <a:bodyPr/>
                    <a:lstStyle/>
                    <a:p>
                      <a:pPr marL="0" marR="0" algn="just">
                        <a:lnSpc>
                          <a:spcPct val="150000"/>
                        </a:lnSpc>
                        <a:spcBef>
                          <a:spcPts val="0"/>
                        </a:spcBef>
                        <a:spcAft>
                          <a:spcPts val="0"/>
                        </a:spcAft>
                      </a:pPr>
                      <a:r>
                        <a:rPr lang="en-US" sz="1600" b="0" dirty="0">
                          <a:effectLst/>
                        </a:rPr>
                        <a:t>0-2000 TL</a:t>
                      </a:r>
                      <a:endParaRPr lang="en-US" sz="1600" b="0" dirty="0">
                        <a:effectLst/>
                        <a:latin typeface="Cambria" panose="02040503050406030204" pitchFamily="18" charset="0"/>
                        <a:ea typeface="MS Mincho"/>
                        <a:cs typeface="Times New Roman" panose="02020603050405020304" pitchFamily="18" charset="0"/>
                      </a:endParaRPr>
                    </a:p>
                  </a:txBody>
                  <a:tcPr marL="57254" marR="57254" marT="0" marB="0" anchor="ctr"/>
                </a:tc>
                <a:tc>
                  <a:txBody>
                    <a:bodyPr/>
                    <a:lstStyle/>
                    <a:p>
                      <a:pPr marL="0" marR="0" algn="r">
                        <a:lnSpc>
                          <a:spcPct val="150000"/>
                        </a:lnSpc>
                        <a:spcBef>
                          <a:spcPts val="0"/>
                        </a:spcBef>
                        <a:spcAft>
                          <a:spcPts val="0"/>
                        </a:spcAft>
                      </a:pPr>
                      <a:r>
                        <a:rPr lang="en-US" sz="1600" b="0" dirty="0">
                          <a:effectLst/>
                        </a:rPr>
                        <a:t>208</a:t>
                      </a:r>
                      <a:endParaRPr lang="en-US" sz="1600" b="0" dirty="0">
                        <a:effectLst/>
                        <a:latin typeface="Cambria" panose="02040503050406030204" pitchFamily="18" charset="0"/>
                        <a:ea typeface="MS Mincho"/>
                        <a:cs typeface="Times New Roman" panose="02020603050405020304" pitchFamily="18" charset="0"/>
                      </a:endParaRPr>
                    </a:p>
                  </a:txBody>
                  <a:tcPr marL="57254" marR="57254" marT="0" marB="0" anchor="ctr"/>
                </a:tc>
                <a:tc>
                  <a:txBody>
                    <a:bodyPr/>
                    <a:lstStyle/>
                    <a:p>
                      <a:pPr marL="0" marR="0" algn="r">
                        <a:lnSpc>
                          <a:spcPct val="150000"/>
                        </a:lnSpc>
                        <a:spcBef>
                          <a:spcPts val="0"/>
                        </a:spcBef>
                        <a:spcAft>
                          <a:spcPts val="0"/>
                        </a:spcAft>
                      </a:pPr>
                      <a:r>
                        <a:rPr lang="en-US" sz="1600" b="0">
                          <a:effectLst/>
                        </a:rPr>
                        <a:t>51,2%</a:t>
                      </a:r>
                      <a:endParaRPr lang="en-US" sz="1600" b="0">
                        <a:effectLst/>
                        <a:latin typeface="Cambria" panose="02040503050406030204" pitchFamily="18" charset="0"/>
                        <a:ea typeface="MS Mincho"/>
                        <a:cs typeface="Times New Roman" panose="02020603050405020304" pitchFamily="18" charset="0"/>
                      </a:endParaRPr>
                    </a:p>
                  </a:txBody>
                  <a:tcPr marL="57254" marR="57254" marT="0" marB="0" anchor="ctr"/>
                </a:tc>
                <a:extLst>
                  <a:ext uri="{0D108BD9-81ED-4DB2-BD59-A6C34878D82A}">
                    <a16:rowId xmlns:a16="http://schemas.microsoft.com/office/drawing/2014/main" xmlns="" val="1907014835"/>
                  </a:ext>
                </a:extLst>
              </a:tr>
              <a:tr h="421482">
                <a:tc>
                  <a:txBody>
                    <a:bodyPr/>
                    <a:lstStyle/>
                    <a:p>
                      <a:pPr marL="0" marR="0" algn="just">
                        <a:lnSpc>
                          <a:spcPct val="150000"/>
                        </a:lnSpc>
                        <a:spcBef>
                          <a:spcPts val="0"/>
                        </a:spcBef>
                        <a:spcAft>
                          <a:spcPts val="0"/>
                        </a:spcAft>
                      </a:pPr>
                      <a:r>
                        <a:rPr lang="en-US" sz="1600" b="0" dirty="0">
                          <a:effectLst/>
                        </a:rPr>
                        <a:t>2001-4000 TL</a:t>
                      </a:r>
                      <a:endParaRPr lang="en-US" sz="1600" b="0" dirty="0">
                        <a:effectLst/>
                        <a:latin typeface="Cambria" panose="02040503050406030204" pitchFamily="18" charset="0"/>
                        <a:ea typeface="MS Mincho"/>
                        <a:cs typeface="Times New Roman" panose="02020603050405020304" pitchFamily="18" charset="0"/>
                      </a:endParaRPr>
                    </a:p>
                  </a:txBody>
                  <a:tcPr marL="57254" marR="57254" marT="0" marB="0" anchor="ctr"/>
                </a:tc>
                <a:tc>
                  <a:txBody>
                    <a:bodyPr/>
                    <a:lstStyle/>
                    <a:p>
                      <a:pPr marL="0" marR="0" algn="r">
                        <a:lnSpc>
                          <a:spcPct val="150000"/>
                        </a:lnSpc>
                        <a:spcBef>
                          <a:spcPts val="0"/>
                        </a:spcBef>
                        <a:spcAft>
                          <a:spcPts val="0"/>
                        </a:spcAft>
                      </a:pPr>
                      <a:r>
                        <a:rPr lang="en-US" sz="1600" b="0" dirty="0">
                          <a:effectLst/>
                        </a:rPr>
                        <a:t>100</a:t>
                      </a:r>
                      <a:endParaRPr lang="en-US" sz="1600" b="0" dirty="0">
                        <a:effectLst/>
                        <a:latin typeface="Cambria" panose="02040503050406030204" pitchFamily="18" charset="0"/>
                        <a:ea typeface="MS Mincho"/>
                        <a:cs typeface="Times New Roman" panose="02020603050405020304" pitchFamily="18" charset="0"/>
                      </a:endParaRPr>
                    </a:p>
                  </a:txBody>
                  <a:tcPr marL="57254" marR="57254" marT="0" marB="0" anchor="ctr"/>
                </a:tc>
                <a:tc>
                  <a:txBody>
                    <a:bodyPr/>
                    <a:lstStyle/>
                    <a:p>
                      <a:pPr marL="0" marR="0" algn="r">
                        <a:lnSpc>
                          <a:spcPct val="150000"/>
                        </a:lnSpc>
                        <a:spcBef>
                          <a:spcPts val="0"/>
                        </a:spcBef>
                        <a:spcAft>
                          <a:spcPts val="0"/>
                        </a:spcAft>
                      </a:pPr>
                      <a:r>
                        <a:rPr lang="en-US" sz="1600" b="0">
                          <a:effectLst/>
                        </a:rPr>
                        <a:t>24,6%</a:t>
                      </a:r>
                      <a:endParaRPr lang="en-US" sz="1600" b="0">
                        <a:effectLst/>
                        <a:latin typeface="Cambria" panose="02040503050406030204" pitchFamily="18" charset="0"/>
                        <a:ea typeface="MS Mincho"/>
                        <a:cs typeface="Times New Roman" panose="02020603050405020304" pitchFamily="18" charset="0"/>
                      </a:endParaRPr>
                    </a:p>
                  </a:txBody>
                  <a:tcPr marL="57254" marR="57254" marT="0" marB="0" anchor="ctr"/>
                </a:tc>
                <a:extLst>
                  <a:ext uri="{0D108BD9-81ED-4DB2-BD59-A6C34878D82A}">
                    <a16:rowId xmlns:a16="http://schemas.microsoft.com/office/drawing/2014/main" xmlns="" val="2026642971"/>
                  </a:ext>
                </a:extLst>
              </a:tr>
              <a:tr h="421482">
                <a:tc>
                  <a:txBody>
                    <a:bodyPr/>
                    <a:lstStyle/>
                    <a:p>
                      <a:pPr marL="0" marR="0" algn="just">
                        <a:lnSpc>
                          <a:spcPct val="150000"/>
                        </a:lnSpc>
                        <a:spcBef>
                          <a:spcPts val="0"/>
                        </a:spcBef>
                        <a:spcAft>
                          <a:spcPts val="0"/>
                        </a:spcAft>
                      </a:pPr>
                      <a:r>
                        <a:rPr lang="en-US" sz="1600" b="0">
                          <a:effectLst/>
                        </a:rPr>
                        <a:t>4001-6000 TL</a:t>
                      </a:r>
                      <a:endParaRPr lang="en-US" sz="1600" b="0">
                        <a:effectLst/>
                        <a:latin typeface="Cambria" panose="02040503050406030204" pitchFamily="18" charset="0"/>
                        <a:ea typeface="MS Mincho"/>
                        <a:cs typeface="Times New Roman" panose="02020603050405020304" pitchFamily="18" charset="0"/>
                      </a:endParaRPr>
                    </a:p>
                  </a:txBody>
                  <a:tcPr marL="57254" marR="57254" marT="0" marB="0" anchor="ctr"/>
                </a:tc>
                <a:tc>
                  <a:txBody>
                    <a:bodyPr/>
                    <a:lstStyle/>
                    <a:p>
                      <a:pPr marL="0" marR="0" algn="r">
                        <a:lnSpc>
                          <a:spcPct val="150000"/>
                        </a:lnSpc>
                        <a:spcBef>
                          <a:spcPts val="0"/>
                        </a:spcBef>
                        <a:spcAft>
                          <a:spcPts val="0"/>
                        </a:spcAft>
                      </a:pPr>
                      <a:r>
                        <a:rPr lang="en-US" sz="1600" b="0" dirty="0">
                          <a:effectLst/>
                        </a:rPr>
                        <a:t>40</a:t>
                      </a:r>
                      <a:endParaRPr lang="en-US" sz="1600" b="0" dirty="0">
                        <a:effectLst/>
                        <a:latin typeface="Cambria" panose="02040503050406030204" pitchFamily="18" charset="0"/>
                        <a:ea typeface="MS Mincho"/>
                        <a:cs typeface="Times New Roman" panose="02020603050405020304" pitchFamily="18" charset="0"/>
                      </a:endParaRPr>
                    </a:p>
                  </a:txBody>
                  <a:tcPr marL="57254" marR="57254" marT="0" marB="0" anchor="ctr"/>
                </a:tc>
                <a:tc>
                  <a:txBody>
                    <a:bodyPr/>
                    <a:lstStyle/>
                    <a:p>
                      <a:pPr marL="0" marR="0" algn="r">
                        <a:lnSpc>
                          <a:spcPct val="150000"/>
                        </a:lnSpc>
                        <a:spcBef>
                          <a:spcPts val="0"/>
                        </a:spcBef>
                        <a:spcAft>
                          <a:spcPts val="0"/>
                        </a:spcAft>
                      </a:pPr>
                      <a:r>
                        <a:rPr lang="en-US" sz="1600" b="0">
                          <a:effectLst/>
                        </a:rPr>
                        <a:t>9,9%</a:t>
                      </a:r>
                      <a:endParaRPr lang="en-US" sz="1600" b="0">
                        <a:effectLst/>
                        <a:latin typeface="Cambria" panose="02040503050406030204" pitchFamily="18" charset="0"/>
                        <a:ea typeface="MS Mincho"/>
                        <a:cs typeface="Times New Roman" panose="02020603050405020304" pitchFamily="18" charset="0"/>
                      </a:endParaRPr>
                    </a:p>
                  </a:txBody>
                  <a:tcPr marL="57254" marR="57254" marT="0" marB="0" anchor="ctr"/>
                </a:tc>
                <a:extLst>
                  <a:ext uri="{0D108BD9-81ED-4DB2-BD59-A6C34878D82A}">
                    <a16:rowId xmlns:a16="http://schemas.microsoft.com/office/drawing/2014/main" xmlns="" val="1117183965"/>
                  </a:ext>
                </a:extLst>
              </a:tr>
              <a:tr h="421482">
                <a:tc>
                  <a:txBody>
                    <a:bodyPr/>
                    <a:lstStyle/>
                    <a:p>
                      <a:pPr marL="0" marR="0" algn="just">
                        <a:lnSpc>
                          <a:spcPct val="150000"/>
                        </a:lnSpc>
                        <a:spcBef>
                          <a:spcPts val="0"/>
                        </a:spcBef>
                        <a:spcAft>
                          <a:spcPts val="0"/>
                        </a:spcAft>
                      </a:pPr>
                      <a:r>
                        <a:rPr lang="en-US" sz="1600" b="0">
                          <a:effectLst/>
                        </a:rPr>
                        <a:t>6001-8000 TL</a:t>
                      </a:r>
                      <a:endParaRPr lang="en-US" sz="1600" b="0">
                        <a:effectLst/>
                        <a:latin typeface="Cambria" panose="02040503050406030204" pitchFamily="18" charset="0"/>
                        <a:ea typeface="MS Mincho"/>
                        <a:cs typeface="Times New Roman" panose="02020603050405020304" pitchFamily="18" charset="0"/>
                      </a:endParaRPr>
                    </a:p>
                  </a:txBody>
                  <a:tcPr marL="57254" marR="57254" marT="0" marB="0" anchor="ctr"/>
                </a:tc>
                <a:tc>
                  <a:txBody>
                    <a:bodyPr/>
                    <a:lstStyle/>
                    <a:p>
                      <a:pPr marL="0" marR="0" algn="r">
                        <a:lnSpc>
                          <a:spcPct val="150000"/>
                        </a:lnSpc>
                        <a:spcBef>
                          <a:spcPts val="0"/>
                        </a:spcBef>
                        <a:spcAft>
                          <a:spcPts val="0"/>
                        </a:spcAft>
                      </a:pPr>
                      <a:r>
                        <a:rPr lang="en-US" sz="1600" b="0" dirty="0">
                          <a:effectLst/>
                        </a:rPr>
                        <a:t>16</a:t>
                      </a:r>
                      <a:endParaRPr lang="en-US" sz="1600" b="0" dirty="0">
                        <a:effectLst/>
                        <a:latin typeface="Cambria" panose="02040503050406030204" pitchFamily="18" charset="0"/>
                        <a:ea typeface="MS Mincho"/>
                        <a:cs typeface="Times New Roman" panose="02020603050405020304" pitchFamily="18" charset="0"/>
                      </a:endParaRPr>
                    </a:p>
                  </a:txBody>
                  <a:tcPr marL="57254" marR="57254" marT="0" marB="0" anchor="ctr"/>
                </a:tc>
                <a:tc>
                  <a:txBody>
                    <a:bodyPr/>
                    <a:lstStyle/>
                    <a:p>
                      <a:pPr marL="0" marR="0" algn="r">
                        <a:lnSpc>
                          <a:spcPct val="150000"/>
                        </a:lnSpc>
                        <a:spcBef>
                          <a:spcPts val="0"/>
                        </a:spcBef>
                        <a:spcAft>
                          <a:spcPts val="0"/>
                        </a:spcAft>
                      </a:pPr>
                      <a:r>
                        <a:rPr lang="en-US" sz="1600" b="0">
                          <a:effectLst/>
                        </a:rPr>
                        <a:t>3,9%</a:t>
                      </a:r>
                      <a:endParaRPr lang="en-US" sz="1600" b="0">
                        <a:effectLst/>
                        <a:latin typeface="Cambria" panose="02040503050406030204" pitchFamily="18" charset="0"/>
                        <a:ea typeface="MS Mincho"/>
                        <a:cs typeface="Times New Roman" panose="02020603050405020304" pitchFamily="18" charset="0"/>
                      </a:endParaRPr>
                    </a:p>
                  </a:txBody>
                  <a:tcPr marL="57254" marR="57254" marT="0" marB="0" anchor="ctr"/>
                </a:tc>
                <a:extLst>
                  <a:ext uri="{0D108BD9-81ED-4DB2-BD59-A6C34878D82A}">
                    <a16:rowId xmlns:a16="http://schemas.microsoft.com/office/drawing/2014/main" xmlns="" val="634452972"/>
                  </a:ext>
                </a:extLst>
              </a:tr>
              <a:tr h="423069">
                <a:tc>
                  <a:txBody>
                    <a:bodyPr/>
                    <a:lstStyle/>
                    <a:p>
                      <a:pPr marL="0" marR="0" algn="just">
                        <a:lnSpc>
                          <a:spcPct val="150000"/>
                        </a:lnSpc>
                        <a:spcBef>
                          <a:spcPts val="0"/>
                        </a:spcBef>
                        <a:spcAft>
                          <a:spcPts val="0"/>
                        </a:spcAft>
                      </a:pPr>
                      <a:r>
                        <a:rPr lang="en-US" sz="1600" b="0">
                          <a:effectLst/>
                        </a:rPr>
                        <a:t>8001 TL ve üzeri</a:t>
                      </a:r>
                      <a:endParaRPr lang="en-US" sz="1600" b="0">
                        <a:effectLst/>
                        <a:latin typeface="Cambria" panose="02040503050406030204" pitchFamily="18" charset="0"/>
                        <a:ea typeface="MS Mincho"/>
                        <a:cs typeface="Times New Roman" panose="02020603050405020304" pitchFamily="18" charset="0"/>
                      </a:endParaRPr>
                    </a:p>
                  </a:txBody>
                  <a:tcPr marL="57254" marR="57254" marT="0" marB="0" anchor="ctr"/>
                </a:tc>
                <a:tc>
                  <a:txBody>
                    <a:bodyPr/>
                    <a:lstStyle/>
                    <a:p>
                      <a:pPr marL="0" marR="0" algn="r">
                        <a:lnSpc>
                          <a:spcPct val="150000"/>
                        </a:lnSpc>
                        <a:spcBef>
                          <a:spcPts val="0"/>
                        </a:spcBef>
                        <a:spcAft>
                          <a:spcPts val="0"/>
                        </a:spcAft>
                      </a:pPr>
                      <a:r>
                        <a:rPr lang="en-US" sz="1600" b="0" dirty="0">
                          <a:effectLst/>
                        </a:rPr>
                        <a:t>42</a:t>
                      </a:r>
                      <a:endParaRPr lang="en-US" sz="1600" b="0" dirty="0">
                        <a:effectLst/>
                        <a:latin typeface="Cambria" panose="02040503050406030204" pitchFamily="18" charset="0"/>
                        <a:ea typeface="MS Mincho"/>
                        <a:cs typeface="Times New Roman" panose="02020603050405020304" pitchFamily="18" charset="0"/>
                      </a:endParaRPr>
                    </a:p>
                  </a:txBody>
                  <a:tcPr marL="57254" marR="57254" marT="0" marB="0" anchor="ctr"/>
                </a:tc>
                <a:tc>
                  <a:txBody>
                    <a:bodyPr/>
                    <a:lstStyle/>
                    <a:p>
                      <a:pPr marL="0" marR="0" algn="r">
                        <a:lnSpc>
                          <a:spcPct val="150000"/>
                        </a:lnSpc>
                        <a:spcBef>
                          <a:spcPts val="0"/>
                        </a:spcBef>
                        <a:spcAft>
                          <a:spcPts val="0"/>
                        </a:spcAft>
                      </a:pPr>
                      <a:r>
                        <a:rPr lang="en-US" sz="1600" b="0">
                          <a:effectLst/>
                        </a:rPr>
                        <a:t>10,3%</a:t>
                      </a:r>
                      <a:endParaRPr lang="en-US" sz="1600" b="0">
                        <a:effectLst/>
                        <a:latin typeface="Cambria" panose="02040503050406030204" pitchFamily="18" charset="0"/>
                        <a:ea typeface="MS Mincho"/>
                        <a:cs typeface="Times New Roman" panose="02020603050405020304" pitchFamily="18" charset="0"/>
                      </a:endParaRPr>
                    </a:p>
                  </a:txBody>
                  <a:tcPr marL="57254" marR="57254" marT="0" marB="0" anchor="ctr"/>
                </a:tc>
                <a:extLst>
                  <a:ext uri="{0D108BD9-81ED-4DB2-BD59-A6C34878D82A}">
                    <a16:rowId xmlns:a16="http://schemas.microsoft.com/office/drawing/2014/main" xmlns="" val="2469961748"/>
                  </a:ext>
                </a:extLst>
              </a:tr>
              <a:tr h="421482">
                <a:tc>
                  <a:txBody>
                    <a:bodyPr/>
                    <a:lstStyle/>
                    <a:p>
                      <a:pPr marL="0" marR="0" algn="just">
                        <a:lnSpc>
                          <a:spcPct val="150000"/>
                        </a:lnSpc>
                        <a:spcBef>
                          <a:spcPts val="0"/>
                        </a:spcBef>
                        <a:spcAft>
                          <a:spcPts val="0"/>
                        </a:spcAft>
                      </a:pPr>
                      <a:r>
                        <a:rPr lang="en-US" sz="1600" b="0" dirty="0">
                          <a:effectLst/>
                        </a:rPr>
                        <a:t>TOPLAM</a:t>
                      </a:r>
                      <a:endParaRPr lang="en-US" sz="1600" b="0" dirty="0">
                        <a:effectLst/>
                        <a:latin typeface="Cambria" panose="02040503050406030204" pitchFamily="18" charset="0"/>
                        <a:ea typeface="MS Mincho"/>
                        <a:cs typeface="Times New Roman" panose="02020603050405020304" pitchFamily="18" charset="0"/>
                      </a:endParaRPr>
                    </a:p>
                  </a:txBody>
                  <a:tcPr marL="57254" marR="57254" marT="0" marB="0" anchor="ctr"/>
                </a:tc>
                <a:tc>
                  <a:txBody>
                    <a:bodyPr/>
                    <a:lstStyle/>
                    <a:p>
                      <a:pPr marL="0" marR="0" algn="r">
                        <a:lnSpc>
                          <a:spcPct val="150000"/>
                        </a:lnSpc>
                        <a:spcBef>
                          <a:spcPts val="0"/>
                        </a:spcBef>
                        <a:spcAft>
                          <a:spcPts val="0"/>
                        </a:spcAft>
                      </a:pPr>
                      <a:r>
                        <a:rPr lang="en-US" sz="1600" b="0" dirty="0">
                          <a:effectLst/>
                        </a:rPr>
                        <a:t>100</a:t>
                      </a:r>
                      <a:endParaRPr lang="en-US" sz="1600" b="0" dirty="0">
                        <a:effectLst/>
                        <a:latin typeface="Cambria" panose="02040503050406030204" pitchFamily="18" charset="0"/>
                        <a:ea typeface="MS Mincho"/>
                        <a:cs typeface="Times New Roman" panose="02020603050405020304" pitchFamily="18" charset="0"/>
                      </a:endParaRPr>
                    </a:p>
                  </a:txBody>
                  <a:tcPr marL="57254" marR="57254" marT="0" marB="0" anchor="ctr"/>
                </a:tc>
                <a:tc>
                  <a:txBody>
                    <a:bodyPr/>
                    <a:lstStyle/>
                    <a:p>
                      <a:pPr marL="0" marR="0" algn="r">
                        <a:lnSpc>
                          <a:spcPct val="150000"/>
                        </a:lnSpc>
                        <a:spcBef>
                          <a:spcPts val="0"/>
                        </a:spcBef>
                        <a:spcAft>
                          <a:spcPts val="0"/>
                        </a:spcAft>
                      </a:pPr>
                      <a:r>
                        <a:rPr lang="en-US" sz="1600" b="0" dirty="0">
                          <a:effectLst/>
                        </a:rPr>
                        <a:t>100%</a:t>
                      </a:r>
                      <a:endParaRPr lang="en-US" sz="1600" b="0" dirty="0">
                        <a:effectLst/>
                        <a:latin typeface="Cambria" panose="02040503050406030204" pitchFamily="18" charset="0"/>
                        <a:ea typeface="MS Mincho"/>
                        <a:cs typeface="Times New Roman" panose="02020603050405020304" pitchFamily="18" charset="0"/>
                      </a:endParaRPr>
                    </a:p>
                  </a:txBody>
                  <a:tcPr marL="57254" marR="57254" marT="0" marB="0" anchor="ctr"/>
                </a:tc>
                <a:extLst>
                  <a:ext uri="{0D108BD9-81ED-4DB2-BD59-A6C34878D82A}">
                    <a16:rowId xmlns:a16="http://schemas.microsoft.com/office/drawing/2014/main" xmlns="" val="2652751611"/>
                  </a:ext>
                </a:extLst>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3300166917"/>
              </p:ext>
            </p:extLst>
          </p:nvPr>
        </p:nvGraphicFramePr>
        <p:xfrm>
          <a:off x="977901" y="4248142"/>
          <a:ext cx="4127498" cy="2057400"/>
        </p:xfrm>
        <a:graphic>
          <a:graphicData uri="http://schemas.openxmlformats.org/drawingml/2006/table">
            <a:tbl>
              <a:tblPr firstRow="1" firstCol="1" bandRow="1">
                <a:tableStyleId>{073A0DAA-6AF3-43AB-8588-CEC1D06C72B9}</a:tableStyleId>
              </a:tblPr>
              <a:tblGrid>
                <a:gridCol w="1675146">
                  <a:extLst>
                    <a:ext uri="{9D8B030D-6E8A-4147-A177-3AD203B41FA5}">
                      <a16:colId xmlns:a16="http://schemas.microsoft.com/office/drawing/2014/main" xmlns="" val="3982836975"/>
                    </a:ext>
                  </a:extLst>
                </a:gridCol>
                <a:gridCol w="1226176">
                  <a:extLst>
                    <a:ext uri="{9D8B030D-6E8A-4147-A177-3AD203B41FA5}">
                      <a16:colId xmlns:a16="http://schemas.microsoft.com/office/drawing/2014/main" xmlns="" val="1555562426"/>
                    </a:ext>
                  </a:extLst>
                </a:gridCol>
                <a:gridCol w="1226176">
                  <a:extLst>
                    <a:ext uri="{9D8B030D-6E8A-4147-A177-3AD203B41FA5}">
                      <a16:colId xmlns:a16="http://schemas.microsoft.com/office/drawing/2014/main" xmlns="" val="364163701"/>
                    </a:ext>
                  </a:extLst>
                </a:gridCol>
              </a:tblGrid>
              <a:tr h="304512">
                <a:tc>
                  <a:txBody>
                    <a:bodyPr/>
                    <a:lstStyle/>
                    <a:p>
                      <a:pPr marL="0" marR="0" algn="just">
                        <a:lnSpc>
                          <a:spcPct val="150000"/>
                        </a:lnSpc>
                        <a:spcBef>
                          <a:spcPts val="0"/>
                        </a:spcBef>
                        <a:spcAft>
                          <a:spcPts val="0"/>
                        </a:spcAft>
                      </a:pPr>
                      <a:r>
                        <a:rPr lang="en-US" sz="1800" b="0" dirty="0" err="1">
                          <a:effectLst/>
                        </a:rPr>
                        <a:t>Eğitim</a:t>
                      </a:r>
                      <a:r>
                        <a:rPr lang="en-US" sz="1800" b="0" dirty="0">
                          <a:effectLst/>
                        </a:rPr>
                        <a:t> </a:t>
                      </a:r>
                      <a:r>
                        <a:rPr lang="en-US" sz="1800" b="0" dirty="0" err="1">
                          <a:effectLst/>
                        </a:rPr>
                        <a:t>düzeyi</a:t>
                      </a:r>
                      <a:endParaRPr lang="en-US" sz="1800" b="0" dirty="0">
                        <a:effectLst/>
                        <a:latin typeface="Cambria" panose="02040503050406030204" pitchFamily="18" charset="0"/>
                        <a:ea typeface="MS Mincho"/>
                        <a:cs typeface="Times New Roman" panose="02020603050405020304" pitchFamily="18" charset="0"/>
                      </a:endParaRPr>
                    </a:p>
                  </a:txBody>
                  <a:tcPr marL="57254" marR="57254" marT="0" marB="0" anchor="ctr"/>
                </a:tc>
                <a:tc>
                  <a:txBody>
                    <a:bodyPr/>
                    <a:lstStyle/>
                    <a:p>
                      <a:pPr marL="0" marR="0" algn="just">
                        <a:lnSpc>
                          <a:spcPct val="150000"/>
                        </a:lnSpc>
                        <a:spcBef>
                          <a:spcPts val="0"/>
                        </a:spcBef>
                        <a:spcAft>
                          <a:spcPts val="0"/>
                        </a:spcAft>
                      </a:pPr>
                      <a:r>
                        <a:rPr lang="en-US" sz="1800" b="0" dirty="0">
                          <a:effectLst/>
                        </a:rPr>
                        <a:t>n</a:t>
                      </a:r>
                      <a:endParaRPr lang="en-US" sz="1800" b="0" dirty="0">
                        <a:effectLst/>
                        <a:latin typeface="Cambria" panose="02040503050406030204" pitchFamily="18" charset="0"/>
                        <a:ea typeface="MS Mincho"/>
                        <a:cs typeface="Times New Roman" panose="02020603050405020304" pitchFamily="18" charset="0"/>
                      </a:endParaRPr>
                    </a:p>
                  </a:txBody>
                  <a:tcPr marL="57254" marR="57254" marT="0" marB="0" anchor="ctr"/>
                </a:tc>
                <a:tc>
                  <a:txBody>
                    <a:bodyPr/>
                    <a:lstStyle/>
                    <a:p>
                      <a:pPr marL="0" marR="0" algn="just">
                        <a:lnSpc>
                          <a:spcPct val="150000"/>
                        </a:lnSpc>
                        <a:spcBef>
                          <a:spcPts val="0"/>
                        </a:spcBef>
                        <a:spcAft>
                          <a:spcPts val="0"/>
                        </a:spcAft>
                      </a:pPr>
                      <a:r>
                        <a:rPr lang="en-US" sz="1800" b="0">
                          <a:effectLst/>
                        </a:rPr>
                        <a:t>%</a:t>
                      </a:r>
                      <a:endParaRPr lang="en-US" sz="1800" b="0">
                        <a:effectLst/>
                        <a:latin typeface="Cambria" panose="02040503050406030204" pitchFamily="18" charset="0"/>
                        <a:ea typeface="MS Mincho"/>
                        <a:cs typeface="Times New Roman" panose="02020603050405020304" pitchFamily="18" charset="0"/>
                      </a:endParaRPr>
                    </a:p>
                  </a:txBody>
                  <a:tcPr marL="57254" marR="57254" marT="0" marB="0" anchor="ctr"/>
                </a:tc>
                <a:extLst>
                  <a:ext uri="{0D108BD9-81ED-4DB2-BD59-A6C34878D82A}">
                    <a16:rowId xmlns:a16="http://schemas.microsoft.com/office/drawing/2014/main" xmlns="" val="4127250749"/>
                  </a:ext>
                </a:extLst>
              </a:tr>
              <a:tr h="304512">
                <a:tc>
                  <a:txBody>
                    <a:bodyPr/>
                    <a:lstStyle/>
                    <a:p>
                      <a:pPr marL="0" marR="0" algn="just">
                        <a:lnSpc>
                          <a:spcPct val="150000"/>
                        </a:lnSpc>
                        <a:spcBef>
                          <a:spcPts val="0"/>
                        </a:spcBef>
                        <a:spcAft>
                          <a:spcPts val="0"/>
                        </a:spcAft>
                      </a:pPr>
                      <a:r>
                        <a:rPr lang="en-US" sz="1800" b="0">
                          <a:effectLst/>
                        </a:rPr>
                        <a:t>İlköğretim</a:t>
                      </a:r>
                      <a:endParaRPr lang="en-US" sz="1800" b="0">
                        <a:effectLst/>
                        <a:latin typeface="Cambria" panose="02040503050406030204" pitchFamily="18" charset="0"/>
                        <a:ea typeface="MS Mincho"/>
                        <a:cs typeface="Times New Roman" panose="02020603050405020304" pitchFamily="18" charset="0"/>
                      </a:endParaRPr>
                    </a:p>
                  </a:txBody>
                  <a:tcPr marL="57254" marR="57254" marT="0" marB="0" anchor="ctr"/>
                </a:tc>
                <a:tc>
                  <a:txBody>
                    <a:bodyPr/>
                    <a:lstStyle/>
                    <a:p>
                      <a:pPr marL="0" marR="0" algn="r">
                        <a:lnSpc>
                          <a:spcPct val="150000"/>
                        </a:lnSpc>
                        <a:spcBef>
                          <a:spcPts val="0"/>
                        </a:spcBef>
                        <a:spcAft>
                          <a:spcPts val="0"/>
                        </a:spcAft>
                      </a:pPr>
                      <a:r>
                        <a:rPr lang="en-US" sz="1800" b="0" dirty="0">
                          <a:effectLst/>
                        </a:rPr>
                        <a:t>1</a:t>
                      </a:r>
                      <a:endParaRPr lang="en-US" sz="1800" b="0" dirty="0">
                        <a:effectLst/>
                        <a:latin typeface="Cambria" panose="02040503050406030204" pitchFamily="18" charset="0"/>
                        <a:ea typeface="MS Mincho"/>
                        <a:cs typeface="Times New Roman" panose="02020603050405020304" pitchFamily="18" charset="0"/>
                      </a:endParaRPr>
                    </a:p>
                  </a:txBody>
                  <a:tcPr marL="57254" marR="57254" marT="0" marB="0" anchor="ctr"/>
                </a:tc>
                <a:tc>
                  <a:txBody>
                    <a:bodyPr/>
                    <a:lstStyle/>
                    <a:p>
                      <a:pPr marL="0" marR="0" algn="r">
                        <a:lnSpc>
                          <a:spcPct val="150000"/>
                        </a:lnSpc>
                        <a:spcBef>
                          <a:spcPts val="0"/>
                        </a:spcBef>
                        <a:spcAft>
                          <a:spcPts val="0"/>
                        </a:spcAft>
                      </a:pPr>
                      <a:r>
                        <a:rPr lang="en-US" sz="1800" b="0">
                          <a:effectLst/>
                        </a:rPr>
                        <a:t>0,2%</a:t>
                      </a:r>
                      <a:endParaRPr lang="en-US" sz="1800" b="0">
                        <a:effectLst/>
                        <a:latin typeface="Cambria" panose="02040503050406030204" pitchFamily="18" charset="0"/>
                        <a:ea typeface="MS Mincho"/>
                        <a:cs typeface="Times New Roman" panose="02020603050405020304" pitchFamily="18" charset="0"/>
                      </a:endParaRPr>
                    </a:p>
                  </a:txBody>
                  <a:tcPr marL="57254" marR="57254" marT="0" marB="0" anchor="ctr"/>
                </a:tc>
                <a:extLst>
                  <a:ext uri="{0D108BD9-81ED-4DB2-BD59-A6C34878D82A}">
                    <a16:rowId xmlns:a16="http://schemas.microsoft.com/office/drawing/2014/main" xmlns="" val="4217494080"/>
                  </a:ext>
                </a:extLst>
              </a:tr>
              <a:tr h="304512">
                <a:tc>
                  <a:txBody>
                    <a:bodyPr/>
                    <a:lstStyle/>
                    <a:p>
                      <a:pPr marL="0" marR="0" algn="just">
                        <a:lnSpc>
                          <a:spcPct val="150000"/>
                        </a:lnSpc>
                        <a:spcBef>
                          <a:spcPts val="0"/>
                        </a:spcBef>
                        <a:spcAft>
                          <a:spcPts val="0"/>
                        </a:spcAft>
                      </a:pPr>
                      <a:r>
                        <a:rPr lang="en-US" sz="1800" b="0">
                          <a:effectLst/>
                        </a:rPr>
                        <a:t>Lise</a:t>
                      </a:r>
                      <a:endParaRPr lang="en-US" sz="1800" b="0">
                        <a:effectLst/>
                        <a:latin typeface="Cambria" panose="02040503050406030204" pitchFamily="18" charset="0"/>
                        <a:ea typeface="MS Mincho"/>
                        <a:cs typeface="Times New Roman" panose="02020603050405020304" pitchFamily="18" charset="0"/>
                      </a:endParaRPr>
                    </a:p>
                  </a:txBody>
                  <a:tcPr marL="57254" marR="57254" marT="0" marB="0" anchor="ctr"/>
                </a:tc>
                <a:tc>
                  <a:txBody>
                    <a:bodyPr/>
                    <a:lstStyle/>
                    <a:p>
                      <a:pPr marL="0" marR="0" algn="r">
                        <a:lnSpc>
                          <a:spcPct val="150000"/>
                        </a:lnSpc>
                        <a:spcBef>
                          <a:spcPts val="0"/>
                        </a:spcBef>
                        <a:spcAft>
                          <a:spcPts val="0"/>
                        </a:spcAft>
                      </a:pPr>
                      <a:r>
                        <a:rPr lang="en-US" sz="1800" b="0" dirty="0">
                          <a:effectLst/>
                        </a:rPr>
                        <a:t>278</a:t>
                      </a:r>
                      <a:endParaRPr lang="en-US" sz="1800" b="0" dirty="0">
                        <a:effectLst/>
                        <a:latin typeface="Cambria" panose="02040503050406030204" pitchFamily="18" charset="0"/>
                        <a:ea typeface="MS Mincho"/>
                        <a:cs typeface="Times New Roman" panose="02020603050405020304" pitchFamily="18" charset="0"/>
                      </a:endParaRPr>
                    </a:p>
                  </a:txBody>
                  <a:tcPr marL="57254" marR="57254" marT="0" marB="0" anchor="ctr"/>
                </a:tc>
                <a:tc>
                  <a:txBody>
                    <a:bodyPr/>
                    <a:lstStyle/>
                    <a:p>
                      <a:pPr marL="0" marR="0" algn="r">
                        <a:lnSpc>
                          <a:spcPct val="150000"/>
                        </a:lnSpc>
                        <a:spcBef>
                          <a:spcPts val="0"/>
                        </a:spcBef>
                        <a:spcAft>
                          <a:spcPts val="0"/>
                        </a:spcAft>
                      </a:pPr>
                      <a:r>
                        <a:rPr lang="en-US" sz="1800" b="0">
                          <a:effectLst/>
                        </a:rPr>
                        <a:t>68,5%</a:t>
                      </a:r>
                      <a:endParaRPr lang="en-US" sz="1800" b="0">
                        <a:effectLst/>
                        <a:latin typeface="Cambria" panose="02040503050406030204" pitchFamily="18" charset="0"/>
                        <a:ea typeface="MS Mincho"/>
                        <a:cs typeface="Times New Roman" panose="02020603050405020304" pitchFamily="18" charset="0"/>
                      </a:endParaRPr>
                    </a:p>
                  </a:txBody>
                  <a:tcPr marL="57254" marR="57254" marT="0" marB="0" anchor="ctr"/>
                </a:tc>
                <a:extLst>
                  <a:ext uri="{0D108BD9-81ED-4DB2-BD59-A6C34878D82A}">
                    <a16:rowId xmlns:a16="http://schemas.microsoft.com/office/drawing/2014/main" xmlns="" val="1040203982"/>
                  </a:ext>
                </a:extLst>
              </a:tr>
              <a:tr h="304512">
                <a:tc>
                  <a:txBody>
                    <a:bodyPr/>
                    <a:lstStyle/>
                    <a:p>
                      <a:pPr marL="0" marR="0" algn="just">
                        <a:lnSpc>
                          <a:spcPct val="150000"/>
                        </a:lnSpc>
                        <a:spcBef>
                          <a:spcPts val="0"/>
                        </a:spcBef>
                        <a:spcAft>
                          <a:spcPts val="0"/>
                        </a:spcAft>
                      </a:pPr>
                      <a:r>
                        <a:rPr lang="en-US" sz="1800" b="0">
                          <a:effectLst/>
                        </a:rPr>
                        <a:t>Üniversite</a:t>
                      </a:r>
                      <a:endParaRPr lang="en-US" sz="1800" b="0">
                        <a:effectLst/>
                        <a:latin typeface="Cambria" panose="02040503050406030204" pitchFamily="18" charset="0"/>
                        <a:ea typeface="MS Mincho"/>
                        <a:cs typeface="Times New Roman" panose="02020603050405020304" pitchFamily="18" charset="0"/>
                      </a:endParaRPr>
                    </a:p>
                  </a:txBody>
                  <a:tcPr marL="57254" marR="57254" marT="0" marB="0" anchor="ctr"/>
                </a:tc>
                <a:tc>
                  <a:txBody>
                    <a:bodyPr/>
                    <a:lstStyle/>
                    <a:p>
                      <a:pPr marL="0" marR="0" algn="r">
                        <a:lnSpc>
                          <a:spcPct val="150000"/>
                        </a:lnSpc>
                        <a:spcBef>
                          <a:spcPts val="0"/>
                        </a:spcBef>
                        <a:spcAft>
                          <a:spcPts val="0"/>
                        </a:spcAft>
                      </a:pPr>
                      <a:r>
                        <a:rPr lang="en-US" sz="1800" b="0" dirty="0">
                          <a:effectLst/>
                        </a:rPr>
                        <a:t>69</a:t>
                      </a:r>
                      <a:endParaRPr lang="en-US" sz="1800" b="0" dirty="0">
                        <a:effectLst/>
                        <a:latin typeface="Cambria" panose="02040503050406030204" pitchFamily="18" charset="0"/>
                        <a:ea typeface="MS Mincho"/>
                        <a:cs typeface="Times New Roman" panose="02020603050405020304" pitchFamily="18" charset="0"/>
                      </a:endParaRPr>
                    </a:p>
                  </a:txBody>
                  <a:tcPr marL="57254" marR="57254" marT="0" marB="0" anchor="ctr"/>
                </a:tc>
                <a:tc>
                  <a:txBody>
                    <a:bodyPr/>
                    <a:lstStyle/>
                    <a:p>
                      <a:pPr marL="0" marR="0" algn="r">
                        <a:lnSpc>
                          <a:spcPct val="150000"/>
                        </a:lnSpc>
                        <a:spcBef>
                          <a:spcPts val="0"/>
                        </a:spcBef>
                        <a:spcAft>
                          <a:spcPts val="0"/>
                        </a:spcAft>
                      </a:pPr>
                      <a:r>
                        <a:rPr lang="en-US" sz="1800" b="0">
                          <a:effectLst/>
                        </a:rPr>
                        <a:t>17,0%</a:t>
                      </a:r>
                      <a:endParaRPr lang="en-US" sz="1800" b="0">
                        <a:effectLst/>
                        <a:latin typeface="Cambria" panose="02040503050406030204" pitchFamily="18" charset="0"/>
                        <a:ea typeface="MS Mincho"/>
                        <a:cs typeface="Times New Roman" panose="02020603050405020304" pitchFamily="18" charset="0"/>
                      </a:endParaRPr>
                    </a:p>
                  </a:txBody>
                  <a:tcPr marL="57254" marR="57254" marT="0" marB="0" anchor="ctr"/>
                </a:tc>
                <a:extLst>
                  <a:ext uri="{0D108BD9-81ED-4DB2-BD59-A6C34878D82A}">
                    <a16:rowId xmlns:a16="http://schemas.microsoft.com/office/drawing/2014/main" xmlns="" val="2751975128"/>
                  </a:ext>
                </a:extLst>
              </a:tr>
              <a:tr h="304512">
                <a:tc>
                  <a:txBody>
                    <a:bodyPr/>
                    <a:lstStyle/>
                    <a:p>
                      <a:pPr marL="0" marR="0" algn="just">
                        <a:lnSpc>
                          <a:spcPct val="150000"/>
                        </a:lnSpc>
                        <a:spcBef>
                          <a:spcPts val="0"/>
                        </a:spcBef>
                        <a:spcAft>
                          <a:spcPts val="0"/>
                        </a:spcAft>
                      </a:pPr>
                      <a:r>
                        <a:rPr lang="en-US" sz="1800" b="0">
                          <a:effectLst/>
                        </a:rPr>
                        <a:t>Yüksek Lisans</a:t>
                      </a:r>
                      <a:endParaRPr lang="en-US" sz="1800" b="0">
                        <a:effectLst/>
                        <a:latin typeface="Cambria" panose="02040503050406030204" pitchFamily="18" charset="0"/>
                        <a:ea typeface="MS Mincho"/>
                        <a:cs typeface="Times New Roman" panose="02020603050405020304" pitchFamily="18" charset="0"/>
                      </a:endParaRPr>
                    </a:p>
                  </a:txBody>
                  <a:tcPr marL="57254" marR="57254" marT="0" marB="0" anchor="ctr"/>
                </a:tc>
                <a:tc>
                  <a:txBody>
                    <a:bodyPr/>
                    <a:lstStyle/>
                    <a:p>
                      <a:pPr marL="0" marR="0" algn="r">
                        <a:lnSpc>
                          <a:spcPct val="150000"/>
                        </a:lnSpc>
                        <a:spcBef>
                          <a:spcPts val="0"/>
                        </a:spcBef>
                        <a:spcAft>
                          <a:spcPts val="0"/>
                        </a:spcAft>
                      </a:pPr>
                      <a:r>
                        <a:rPr lang="en-US" sz="1800" b="0" dirty="0">
                          <a:effectLst/>
                        </a:rPr>
                        <a:t>58</a:t>
                      </a:r>
                      <a:endParaRPr lang="en-US" sz="1800" b="0" dirty="0">
                        <a:effectLst/>
                        <a:latin typeface="Cambria" panose="02040503050406030204" pitchFamily="18" charset="0"/>
                        <a:ea typeface="MS Mincho"/>
                        <a:cs typeface="Times New Roman" panose="02020603050405020304" pitchFamily="18" charset="0"/>
                      </a:endParaRPr>
                    </a:p>
                  </a:txBody>
                  <a:tcPr marL="57254" marR="57254" marT="0" marB="0" anchor="ctr"/>
                </a:tc>
                <a:tc>
                  <a:txBody>
                    <a:bodyPr/>
                    <a:lstStyle/>
                    <a:p>
                      <a:pPr marL="0" marR="0" algn="r">
                        <a:lnSpc>
                          <a:spcPct val="150000"/>
                        </a:lnSpc>
                        <a:spcBef>
                          <a:spcPts val="0"/>
                        </a:spcBef>
                        <a:spcAft>
                          <a:spcPts val="0"/>
                        </a:spcAft>
                      </a:pPr>
                      <a:r>
                        <a:rPr lang="en-US" sz="1800" b="0" dirty="0">
                          <a:effectLst/>
                        </a:rPr>
                        <a:t>14,3%</a:t>
                      </a:r>
                      <a:endParaRPr lang="en-US" sz="1800" b="0" dirty="0">
                        <a:effectLst/>
                        <a:latin typeface="Cambria" panose="02040503050406030204" pitchFamily="18" charset="0"/>
                        <a:ea typeface="MS Mincho"/>
                        <a:cs typeface="Times New Roman" panose="02020603050405020304" pitchFamily="18" charset="0"/>
                      </a:endParaRPr>
                    </a:p>
                  </a:txBody>
                  <a:tcPr marL="57254" marR="57254" marT="0" marB="0" anchor="ctr"/>
                </a:tc>
                <a:extLst>
                  <a:ext uri="{0D108BD9-81ED-4DB2-BD59-A6C34878D82A}">
                    <a16:rowId xmlns:a16="http://schemas.microsoft.com/office/drawing/2014/main" xmlns="" val="3019080498"/>
                  </a:ext>
                </a:extLst>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2395035443"/>
              </p:ext>
            </p:extLst>
          </p:nvPr>
        </p:nvGraphicFramePr>
        <p:xfrm>
          <a:off x="5734051" y="5257796"/>
          <a:ext cx="4879975" cy="421482"/>
        </p:xfrm>
        <a:graphic>
          <a:graphicData uri="http://schemas.openxmlformats.org/drawingml/2006/table">
            <a:tbl>
              <a:tblPr firstRow="1" firstCol="1" bandRow="1">
                <a:tableStyleId>{073A0DAA-6AF3-43AB-8588-CEC1D06C72B9}</a:tableStyleId>
              </a:tblPr>
              <a:tblGrid>
                <a:gridCol w="1980539">
                  <a:extLst>
                    <a:ext uri="{9D8B030D-6E8A-4147-A177-3AD203B41FA5}">
                      <a16:colId xmlns:a16="http://schemas.microsoft.com/office/drawing/2014/main" xmlns="" val="3982836975"/>
                    </a:ext>
                  </a:extLst>
                </a:gridCol>
                <a:gridCol w="1449718">
                  <a:extLst>
                    <a:ext uri="{9D8B030D-6E8A-4147-A177-3AD203B41FA5}">
                      <a16:colId xmlns:a16="http://schemas.microsoft.com/office/drawing/2014/main" xmlns="" val="1555562426"/>
                    </a:ext>
                  </a:extLst>
                </a:gridCol>
                <a:gridCol w="1449718">
                  <a:extLst>
                    <a:ext uri="{9D8B030D-6E8A-4147-A177-3AD203B41FA5}">
                      <a16:colId xmlns:a16="http://schemas.microsoft.com/office/drawing/2014/main" xmlns="" val="364163701"/>
                    </a:ext>
                  </a:extLst>
                </a:gridCol>
              </a:tblGrid>
              <a:tr h="421482">
                <a:tc>
                  <a:txBody>
                    <a:bodyPr/>
                    <a:lstStyle/>
                    <a:p>
                      <a:pPr marL="0" marR="0" algn="just">
                        <a:lnSpc>
                          <a:spcPct val="150000"/>
                        </a:lnSpc>
                        <a:spcBef>
                          <a:spcPts val="0"/>
                        </a:spcBef>
                        <a:spcAft>
                          <a:spcPts val="0"/>
                        </a:spcAft>
                      </a:pPr>
                      <a:r>
                        <a:rPr lang="en-US" sz="1600" dirty="0">
                          <a:effectLst/>
                        </a:rPr>
                        <a:t>TOPLAM</a:t>
                      </a:r>
                      <a:endParaRPr lang="en-US" sz="1600" b="1" dirty="0">
                        <a:effectLst/>
                        <a:latin typeface="Cambria" panose="02040503050406030204" pitchFamily="18" charset="0"/>
                        <a:ea typeface="MS Mincho"/>
                        <a:cs typeface="Times New Roman" panose="02020603050405020304" pitchFamily="18" charset="0"/>
                      </a:endParaRPr>
                    </a:p>
                  </a:txBody>
                  <a:tcPr marL="57254" marR="57254" marT="0" marB="0" anchor="ctr"/>
                </a:tc>
                <a:tc>
                  <a:txBody>
                    <a:bodyPr/>
                    <a:lstStyle/>
                    <a:p>
                      <a:pPr marL="0" marR="0" algn="r">
                        <a:lnSpc>
                          <a:spcPct val="150000"/>
                        </a:lnSpc>
                        <a:spcBef>
                          <a:spcPts val="0"/>
                        </a:spcBef>
                        <a:spcAft>
                          <a:spcPts val="0"/>
                        </a:spcAft>
                      </a:pPr>
                      <a:r>
                        <a:rPr lang="en-US" sz="1600" dirty="0">
                          <a:effectLst/>
                        </a:rPr>
                        <a:t>100</a:t>
                      </a:r>
                      <a:endParaRPr lang="en-US" sz="1600" b="1" dirty="0">
                        <a:effectLst/>
                        <a:latin typeface="Cambria" panose="02040503050406030204" pitchFamily="18" charset="0"/>
                        <a:ea typeface="MS Mincho"/>
                        <a:cs typeface="Times New Roman" panose="02020603050405020304" pitchFamily="18" charset="0"/>
                      </a:endParaRPr>
                    </a:p>
                  </a:txBody>
                  <a:tcPr marL="57254" marR="57254" marT="0" marB="0" anchor="ctr"/>
                </a:tc>
                <a:tc>
                  <a:txBody>
                    <a:bodyPr/>
                    <a:lstStyle/>
                    <a:p>
                      <a:pPr marL="0" marR="0" algn="r">
                        <a:lnSpc>
                          <a:spcPct val="150000"/>
                        </a:lnSpc>
                        <a:spcBef>
                          <a:spcPts val="0"/>
                        </a:spcBef>
                        <a:spcAft>
                          <a:spcPts val="0"/>
                        </a:spcAft>
                      </a:pPr>
                      <a:r>
                        <a:rPr lang="en-US" sz="1600" dirty="0">
                          <a:effectLst/>
                        </a:rPr>
                        <a:t>100%</a:t>
                      </a:r>
                      <a:endParaRPr lang="en-US" sz="1600" b="1" dirty="0">
                        <a:effectLst/>
                        <a:latin typeface="Cambria" panose="02040503050406030204" pitchFamily="18" charset="0"/>
                        <a:ea typeface="MS Mincho"/>
                        <a:cs typeface="Times New Roman" panose="02020603050405020304" pitchFamily="18" charset="0"/>
                      </a:endParaRPr>
                    </a:p>
                  </a:txBody>
                  <a:tcPr marL="57254" marR="57254" marT="0" marB="0" anchor="ctr"/>
                </a:tc>
                <a:extLst>
                  <a:ext uri="{0D108BD9-81ED-4DB2-BD59-A6C34878D82A}">
                    <a16:rowId xmlns:a16="http://schemas.microsoft.com/office/drawing/2014/main" xmlns="" val="2652751611"/>
                  </a:ext>
                </a:extLst>
              </a:tr>
            </a:tbl>
          </a:graphicData>
        </a:graphic>
      </p:graphicFrame>
    </p:spTree>
    <p:extLst>
      <p:ext uri="{BB962C8B-B14F-4D97-AF65-F5344CB8AC3E}">
        <p14:creationId xmlns:p14="http://schemas.microsoft.com/office/powerpoint/2010/main" val="9750857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039789917"/>
              </p:ext>
            </p:extLst>
          </p:nvPr>
        </p:nvGraphicFramePr>
        <p:xfrm>
          <a:off x="838200" y="1825625"/>
          <a:ext cx="10515600" cy="3200400"/>
        </p:xfrm>
        <a:graphic>
          <a:graphicData uri="http://schemas.openxmlformats.org/drawingml/2006/table">
            <a:tbl>
              <a:tblPr firstRow="1" firstCol="1" bandRow="1">
                <a:tableStyleId>{073A0DAA-6AF3-43AB-8588-CEC1D06C72B9}</a:tableStyleId>
              </a:tblPr>
              <a:tblGrid>
                <a:gridCol w="3505200"/>
                <a:gridCol w="3505200"/>
                <a:gridCol w="3505200"/>
              </a:tblGrid>
              <a:tr h="370840">
                <a:tc>
                  <a:txBody>
                    <a:bodyPr/>
                    <a:lstStyle/>
                    <a:p>
                      <a:pPr algn="just">
                        <a:lnSpc>
                          <a:spcPct val="150000"/>
                        </a:lnSpc>
                        <a:spcAft>
                          <a:spcPts val="0"/>
                        </a:spcAft>
                      </a:pPr>
                      <a:r>
                        <a:rPr lang="en-US" sz="2000" dirty="0">
                          <a:effectLst/>
                        </a:rPr>
                        <a:t>Mobil İnternet </a:t>
                      </a:r>
                      <a:r>
                        <a:rPr lang="en-US" sz="2000" dirty="0" err="1">
                          <a:effectLst/>
                        </a:rPr>
                        <a:t>Kullanım</a:t>
                      </a:r>
                      <a:r>
                        <a:rPr lang="en-US" sz="2000" dirty="0">
                          <a:effectLst/>
                        </a:rPr>
                        <a:t> </a:t>
                      </a:r>
                      <a:r>
                        <a:rPr lang="en-US" sz="2000" dirty="0" err="1">
                          <a:effectLst/>
                        </a:rPr>
                        <a:t>Sıklığı</a:t>
                      </a:r>
                      <a:endParaRPr lang="en-US" sz="2000" dirty="0">
                        <a:effectLst/>
                        <a:latin typeface="Cambria"/>
                        <a:ea typeface="ＭＳ 明朝"/>
                        <a:cs typeface="Times New Roman"/>
                      </a:endParaRPr>
                    </a:p>
                  </a:txBody>
                  <a:tcPr marL="68580" marR="68580" marT="0" marB="0" anchor="ctr"/>
                </a:tc>
                <a:tc>
                  <a:txBody>
                    <a:bodyPr/>
                    <a:lstStyle/>
                    <a:p>
                      <a:pPr algn="just">
                        <a:lnSpc>
                          <a:spcPct val="150000"/>
                        </a:lnSpc>
                        <a:spcAft>
                          <a:spcPts val="0"/>
                        </a:spcAft>
                      </a:pPr>
                      <a:r>
                        <a:rPr lang="en-US" sz="2000" dirty="0">
                          <a:effectLst/>
                        </a:rPr>
                        <a:t>n</a:t>
                      </a:r>
                      <a:endParaRPr lang="en-US" sz="2000" dirty="0">
                        <a:effectLst/>
                        <a:latin typeface="Cambria"/>
                        <a:ea typeface="ＭＳ 明朝"/>
                        <a:cs typeface="Times New Roman"/>
                      </a:endParaRPr>
                    </a:p>
                  </a:txBody>
                  <a:tcPr marL="68580" marR="68580" marT="0" marB="0" anchor="ctr"/>
                </a:tc>
                <a:tc>
                  <a:txBody>
                    <a:bodyPr/>
                    <a:lstStyle/>
                    <a:p>
                      <a:pPr algn="just">
                        <a:lnSpc>
                          <a:spcPct val="150000"/>
                        </a:lnSpc>
                        <a:spcAft>
                          <a:spcPts val="0"/>
                        </a:spcAft>
                      </a:pPr>
                      <a:r>
                        <a:rPr lang="en-US" sz="2000">
                          <a:effectLst/>
                        </a:rPr>
                        <a:t>%</a:t>
                      </a:r>
                      <a:endParaRPr lang="en-US" sz="2000">
                        <a:effectLst/>
                        <a:latin typeface="Cambria"/>
                        <a:ea typeface="ＭＳ 明朝"/>
                        <a:cs typeface="Times New Roman"/>
                      </a:endParaRPr>
                    </a:p>
                  </a:txBody>
                  <a:tcPr marL="68580" marR="68580" marT="0" marB="0" anchor="ctr"/>
                </a:tc>
              </a:tr>
              <a:tr h="370840">
                <a:tc>
                  <a:txBody>
                    <a:bodyPr/>
                    <a:lstStyle/>
                    <a:p>
                      <a:pPr algn="just">
                        <a:lnSpc>
                          <a:spcPct val="150000"/>
                        </a:lnSpc>
                        <a:spcAft>
                          <a:spcPts val="0"/>
                        </a:spcAft>
                      </a:pPr>
                      <a:r>
                        <a:rPr lang="en-US" sz="2000" dirty="0" err="1">
                          <a:effectLst/>
                        </a:rPr>
                        <a:t>Günde</a:t>
                      </a:r>
                      <a:r>
                        <a:rPr lang="en-US" sz="2000" dirty="0">
                          <a:effectLst/>
                        </a:rPr>
                        <a:t> </a:t>
                      </a:r>
                      <a:r>
                        <a:rPr lang="en-US" sz="2000" dirty="0" err="1">
                          <a:effectLst/>
                        </a:rPr>
                        <a:t>birkaç</a:t>
                      </a:r>
                      <a:r>
                        <a:rPr lang="en-US" sz="2000" dirty="0">
                          <a:effectLst/>
                        </a:rPr>
                        <a:t> </a:t>
                      </a:r>
                      <a:r>
                        <a:rPr lang="en-US" sz="2000" dirty="0" err="1">
                          <a:effectLst/>
                        </a:rPr>
                        <a:t>kez</a:t>
                      </a:r>
                      <a:endParaRPr lang="en-US" sz="2000" dirty="0">
                        <a:effectLst/>
                        <a:latin typeface="Cambria"/>
                        <a:ea typeface="ＭＳ 明朝"/>
                        <a:cs typeface="Times New Roman"/>
                      </a:endParaRPr>
                    </a:p>
                  </a:txBody>
                  <a:tcPr marL="68580" marR="68580" marT="0" marB="0" anchor="ctr"/>
                </a:tc>
                <a:tc>
                  <a:txBody>
                    <a:bodyPr/>
                    <a:lstStyle/>
                    <a:p>
                      <a:pPr algn="just">
                        <a:lnSpc>
                          <a:spcPct val="150000"/>
                        </a:lnSpc>
                        <a:spcAft>
                          <a:spcPts val="0"/>
                        </a:spcAft>
                      </a:pPr>
                      <a:r>
                        <a:rPr lang="en-US" sz="2000">
                          <a:effectLst/>
                        </a:rPr>
                        <a:t>342</a:t>
                      </a:r>
                      <a:endParaRPr lang="en-US" sz="2000">
                        <a:effectLst/>
                        <a:latin typeface="Cambria"/>
                        <a:ea typeface="ＭＳ 明朝"/>
                        <a:cs typeface="Times New Roman"/>
                      </a:endParaRPr>
                    </a:p>
                  </a:txBody>
                  <a:tcPr marL="68580" marR="68580" marT="0" marB="0" anchor="ctr"/>
                </a:tc>
                <a:tc>
                  <a:txBody>
                    <a:bodyPr/>
                    <a:lstStyle/>
                    <a:p>
                      <a:pPr algn="just">
                        <a:lnSpc>
                          <a:spcPct val="150000"/>
                        </a:lnSpc>
                        <a:spcAft>
                          <a:spcPts val="0"/>
                        </a:spcAft>
                      </a:pPr>
                      <a:r>
                        <a:rPr lang="en-US" sz="2000">
                          <a:effectLst/>
                        </a:rPr>
                        <a:t>84,2%</a:t>
                      </a:r>
                      <a:endParaRPr lang="en-US" sz="2000">
                        <a:effectLst/>
                        <a:latin typeface="Cambria"/>
                        <a:ea typeface="ＭＳ 明朝"/>
                        <a:cs typeface="Times New Roman"/>
                      </a:endParaRPr>
                    </a:p>
                  </a:txBody>
                  <a:tcPr marL="68580" marR="68580" marT="0" marB="0" anchor="ctr"/>
                </a:tc>
              </a:tr>
              <a:tr h="370840">
                <a:tc>
                  <a:txBody>
                    <a:bodyPr/>
                    <a:lstStyle/>
                    <a:p>
                      <a:pPr algn="just">
                        <a:lnSpc>
                          <a:spcPct val="150000"/>
                        </a:lnSpc>
                        <a:spcAft>
                          <a:spcPts val="0"/>
                        </a:spcAft>
                      </a:pPr>
                      <a:r>
                        <a:rPr lang="en-US" sz="2000" dirty="0" err="1">
                          <a:effectLst/>
                        </a:rPr>
                        <a:t>Günde</a:t>
                      </a:r>
                      <a:r>
                        <a:rPr lang="en-US" sz="2000" dirty="0">
                          <a:effectLst/>
                        </a:rPr>
                        <a:t> </a:t>
                      </a:r>
                      <a:r>
                        <a:rPr lang="en-US" sz="2000" dirty="0" err="1">
                          <a:effectLst/>
                        </a:rPr>
                        <a:t>bir</a:t>
                      </a:r>
                      <a:r>
                        <a:rPr lang="en-US" sz="2000" dirty="0">
                          <a:effectLst/>
                        </a:rPr>
                        <a:t> </a:t>
                      </a:r>
                      <a:r>
                        <a:rPr lang="en-US" sz="2000" dirty="0" err="1">
                          <a:effectLst/>
                        </a:rPr>
                        <a:t>kez</a:t>
                      </a:r>
                      <a:endParaRPr lang="en-US" sz="2000" dirty="0">
                        <a:effectLst/>
                        <a:latin typeface="Cambria"/>
                        <a:ea typeface="ＭＳ 明朝"/>
                        <a:cs typeface="Times New Roman"/>
                      </a:endParaRPr>
                    </a:p>
                  </a:txBody>
                  <a:tcPr marL="68580" marR="68580" marT="0" marB="0" anchor="ctr"/>
                </a:tc>
                <a:tc>
                  <a:txBody>
                    <a:bodyPr/>
                    <a:lstStyle/>
                    <a:p>
                      <a:pPr algn="just">
                        <a:lnSpc>
                          <a:spcPct val="150000"/>
                        </a:lnSpc>
                        <a:spcAft>
                          <a:spcPts val="0"/>
                        </a:spcAft>
                      </a:pPr>
                      <a:r>
                        <a:rPr lang="en-US" sz="2000" dirty="0">
                          <a:effectLst/>
                        </a:rPr>
                        <a:t>13</a:t>
                      </a:r>
                      <a:endParaRPr lang="en-US" sz="2000" dirty="0">
                        <a:effectLst/>
                        <a:latin typeface="Cambria"/>
                        <a:ea typeface="ＭＳ 明朝"/>
                        <a:cs typeface="Times New Roman"/>
                      </a:endParaRPr>
                    </a:p>
                  </a:txBody>
                  <a:tcPr marL="68580" marR="68580" marT="0" marB="0" anchor="ctr"/>
                </a:tc>
                <a:tc>
                  <a:txBody>
                    <a:bodyPr/>
                    <a:lstStyle/>
                    <a:p>
                      <a:pPr algn="just">
                        <a:lnSpc>
                          <a:spcPct val="150000"/>
                        </a:lnSpc>
                        <a:spcAft>
                          <a:spcPts val="0"/>
                        </a:spcAft>
                      </a:pPr>
                      <a:r>
                        <a:rPr lang="en-US" sz="2000">
                          <a:effectLst/>
                        </a:rPr>
                        <a:t>3,2%</a:t>
                      </a:r>
                      <a:endParaRPr lang="en-US" sz="2000">
                        <a:effectLst/>
                        <a:latin typeface="Cambria"/>
                        <a:ea typeface="ＭＳ 明朝"/>
                        <a:cs typeface="Times New Roman"/>
                      </a:endParaRPr>
                    </a:p>
                  </a:txBody>
                  <a:tcPr marL="68580" marR="68580" marT="0" marB="0" anchor="ctr"/>
                </a:tc>
              </a:tr>
              <a:tr h="370840">
                <a:tc>
                  <a:txBody>
                    <a:bodyPr/>
                    <a:lstStyle/>
                    <a:p>
                      <a:pPr algn="just">
                        <a:lnSpc>
                          <a:spcPct val="150000"/>
                        </a:lnSpc>
                        <a:spcAft>
                          <a:spcPts val="0"/>
                        </a:spcAft>
                      </a:pPr>
                      <a:r>
                        <a:rPr lang="en-US" sz="2000" dirty="0" err="1">
                          <a:effectLst/>
                        </a:rPr>
                        <a:t>Haftada</a:t>
                      </a:r>
                      <a:r>
                        <a:rPr lang="en-US" sz="2000" dirty="0">
                          <a:effectLst/>
                        </a:rPr>
                        <a:t> </a:t>
                      </a:r>
                      <a:r>
                        <a:rPr lang="en-US" sz="2000" dirty="0" err="1">
                          <a:effectLst/>
                        </a:rPr>
                        <a:t>birkaç</a:t>
                      </a:r>
                      <a:r>
                        <a:rPr lang="en-US" sz="2000" dirty="0">
                          <a:effectLst/>
                        </a:rPr>
                        <a:t> </a:t>
                      </a:r>
                      <a:r>
                        <a:rPr lang="en-US" sz="2000" dirty="0" err="1">
                          <a:effectLst/>
                        </a:rPr>
                        <a:t>kez</a:t>
                      </a:r>
                      <a:endParaRPr lang="en-US" sz="2000" dirty="0">
                        <a:effectLst/>
                        <a:latin typeface="Cambria"/>
                        <a:ea typeface="ＭＳ 明朝"/>
                        <a:cs typeface="Times New Roman"/>
                      </a:endParaRPr>
                    </a:p>
                  </a:txBody>
                  <a:tcPr marL="68580" marR="68580" marT="0" marB="0" anchor="ctr"/>
                </a:tc>
                <a:tc>
                  <a:txBody>
                    <a:bodyPr/>
                    <a:lstStyle/>
                    <a:p>
                      <a:pPr algn="just">
                        <a:lnSpc>
                          <a:spcPct val="150000"/>
                        </a:lnSpc>
                        <a:spcAft>
                          <a:spcPts val="0"/>
                        </a:spcAft>
                      </a:pPr>
                      <a:r>
                        <a:rPr lang="en-US" sz="2000">
                          <a:effectLst/>
                        </a:rPr>
                        <a:t>14</a:t>
                      </a:r>
                      <a:endParaRPr lang="en-US" sz="2000">
                        <a:effectLst/>
                        <a:latin typeface="Cambria"/>
                        <a:ea typeface="ＭＳ 明朝"/>
                        <a:cs typeface="Times New Roman"/>
                      </a:endParaRPr>
                    </a:p>
                  </a:txBody>
                  <a:tcPr marL="68580" marR="68580" marT="0" marB="0" anchor="ctr"/>
                </a:tc>
                <a:tc>
                  <a:txBody>
                    <a:bodyPr/>
                    <a:lstStyle/>
                    <a:p>
                      <a:pPr algn="just">
                        <a:lnSpc>
                          <a:spcPct val="150000"/>
                        </a:lnSpc>
                        <a:spcAft>
                          <a:spcPts val="0"/>
                        </a:spcAft>
                      </a:pPr>
                      <a:r>
                        <a:rPr lang="en-US" sz="2000">
                          <a:effectLst/>
                        </a:rPr>
                        <a:t>3,4%</a:t>
                      </a:r>
                      <a:endParaRPr lang="en-US" sz="2000">
                        <a:effectLst/>
                        <a:latin typeface="Cambria"/>
                        <a:ea typeface="ＭＳ 明朝"/>
                        <a:cs typeface="Times New Roman"/>
                      </a:endParaRPr>
                    </a:p>
                  </a:txBody>
                  <a:tcPr marL="68580" marR="68580" marT="0" marB="0" anchor="ctr"/>
                </a:tc>
              </a:tr>
              <a:tr h="370840">
                <a:tc>
                  <a:txBody>
                    <a:bodyPr/>
                    <a:lstStyle/>
                    <a:p>
                      <a:pPr algn="just">
                        <a:lnSpc>
                          <a:spcPct val="150000"/>
                        </a:lnSpc>
                        <a:spcAft>
                          <a:spcPts val="0"/>
                        </a:spcAft>
                      </a:pPr>
                      <a:r>
                        <a:rPr lang="en-US" sz="2000">
                          <a:effectLst/>
                        </a:rPr>
                        <a:t>Ayda birkaç kez</a:t>
                      </a:r>
                      <a:endParaRPr lang="en-US" sz="2000">
                        <a:effectLst/>
                        <a:latin typeface="Cambria"/>
                        <a:ea typeface="ＭＳ 明朝"/>
                        <a:cs typeface="Times New Roman"/>
                      </a:endParaRPr>
                    </a:p>
                  </a:txBody>
                  <a:tcPr marL="68580" marR="68580" marT="0" marB="0" anchor="ctr"/>
                </a:tc>
                <a:tc>
                  <a:txBody>
                    <a:bodyPr/>
                    <a:lstStyle/>
                    <a:p>
                      <a:pPr algn="just">
                        <a:lnSpc>
                          <a:spcPct val="150000"/>
                        </a:lnSpc>
                        <a:spcAft>
                          <a:spcPts val="0"/>
                        </a:spcAft>
                      </a:pPr>
                      <a:r>
                        <a:rPr lang="en-US" sz="2000">
                          <a:effectLst/>
                        </a:rPr>
                        <a:t>29</a:t>
                      </a:r>
                      <a:endParaRPr lang="en-US" sz="2000">
                        <a:effectLst/>
                        <a:latin typeface="Cambria"/>
                        <a:ea typeface="ＭＳ 明朝"/>
                        <a:cs typeface="Times New Roman"/>
                      </a:endParaRPr>
                    </a:p>
                  </a:txBody>
                  <a:tcPr marL="68580" marR="68580" marT="0" marB="0" anchor="ctr"/>
                </a:tc>
                <a:tc>
                  <a:txBody>
                    <a:bodyPr/>
                    <a:lstStyle/>
                    <a:p>
                      <a:pPr algn="just">
                        <a:lnSpc>
                          <a:spcPct val="150000"/>
                        </a:lnSpc>
                        <a:spcAft>
                          <a:spcPts val="0"/>
                        </a:spcAft>
                      </a:pPr>
                      <a:r>
                        <a:rPr lang="en-US" sz="2000">
                          <a:effectLst/>
                        </a:rPr>
                        <a:t>7,1%</a:t>
                      </a:r>
                      <a:endParaRPr lang="en-US" sz="2000">
                        <a:effectLst/>
                        <a:latin typeface="Cambria"/>
                        <a:ea typeface="ＭＳ 明朝"/>
                        <a:cs typeface="Times New Roman"/>
                      </a:endParaRPr>
                    </a:p>
                  </a:txBody>
                  <a:tcPr marL="68580" marR="68580" marT="0" marB="0" anchor="ctr"/>
                </a:tc>
              </a:tr>
              <a:tr h="370840">
                <a:tc>
                  <a:txBody>
                    <a:bodyPr/>
                    <a:lstStyle/>
                    <a:p>
                      <a:pPr algn="just">
                        <a:lnSpc>
                          <a:spcPct val="150000"/>
                        </a:lnSpc>
                        <a:spcAft>
                          <a:spcPts val="0"/>
                        </a:spcAft>
                      </a:pPr>
                      <a:r>
                        <a:rPr lang="en-US" sz="2000">
                          <a:effectLst/>
                        </a:rPr>
                        <a:t>Asla</a:t>
                      </a:r>
                      <a:endParaRPr lang="en-US" sz="2000">
                        <a:effectLst/>
                        <a:latin typeface="Cambria"/>
                        <a:ea typeface="ＭＳ 明朝"/>
                        <a:cs typeface="Times New Roman"/>
                      </a:endParaRPr>
                    </a:p>
                  </a:txBody>
                  <a:tcPr marL="68580" marR="68580" marT="0" marB="0" anchor="ctr"/>
                </a:tc>
                <a:tc>
                  <a:txBody>
                    <a:bodyPr/>
                    <a:lstStyle/>
                    <a:p>
                      <a:pPr algn="just">
                        <a:lnSpc>
                          <a:spcPct val="150000"/>
                        </a:lnSpc>
                        <a:spcAft>
                          <a:spcPts val="0"/>
                        </a:spcAft>
                      </a:pPr>
                      <a:r>
                        <a:rPr lang="en-US" sz="2000">
                          <a:effectLst/>
                        </a:rPr>
                        <a:t>8</a:t>
                      </a:r>
                      <a:endParaRPr lang="en-US" sz="2000">
                        <a:effectLst/>
                        <a:latin typeface="Cambria"/>
                        <a:ea typeface="ＭＳ 明朝"/>
                        <a:cs typeface="Times New Roman"/>
                      </a:endParaRPr>
                    </a:p>
                  </a:txBody>
                  <a:tcPr marL="68580" marR="68580" marT="0" marB="0" anchor="ctr"/>
                </a:tc>
                <a:tc>
                  <a:txBody>
                    <a:bodyPr/>
                    <a:lstStyle/>
                    <a:p>
                      <a:pPr algn="just">
                        <a:lnSpc>
                          <a:spcPct val="150000"/>
                        </a:lnSpc>
                        <a:spcAft>
                          <a:spcPts val="0"/>
                        </a:spcAft>
                      </a:pPr>
                      <a:r>
                        <a:rPr lang="en-US" sz="2000">
                          <a:effectLst/>
                        </a:rPr>
                        <a:t>2,0%</a:t>
                      </a:r>
                      <a:endParaRPr lang="en-US" sz="2000">
                        <a:effectLst/>
                        <a:latin typeface="Cambria"/>
                        <a:ea typeface="ＭＳ 明朝"/>
                        <a:cs typeface="Times New Roman"/>
                      </a:endParaRPr>
                    </a:p>
                  </a:txBody>
                  <a:tcPr marL="68580" marR="68580" marT="0" marB="0" anchor="ctr"/>
                </a:tc>
              </a:tr>
              <a:tr h="370840">
                <a:tc>
                  <a:txBody>
                    <a:bodyPr/>
                    <a:lstStyle/>
                    <a:p>
                      <a:pPr algn="just">
                        <a:lnSpc>
                          <a:spcPct val="150000"/>
                        </a:lnSpc>
                        <a:spcAft>
                          <a:spcPts val="0"/>
                        </a:spcAft>
                      </a:pPr>
                      <a:r>
                        <a:rPr lang="en-US" sz="2000">
                          <a:effectLst/>
                        </a:rPr>
                        <a:t>TOPLAM</a:t>
                      </a:r>
                      <a:endParaRPr lang="en-US" sz="2000">
                        <a:effectLst/>
                        <a:latin typeface="Cambria"/>
                        <a:ea typeface="ＭＳ 明朝"/>
                        <a:cs typeface="Times New Roman"/>
                      </a:endParaRPr>
                    </a:p>
                  </a:txBody>
                  <a:tcPr marL="68580" marR="68580" marT="0" marB="0" anchor="ctr"/>
                </a:tc>
                <a:tc>
                  <a:txBody>
                    <a:bodyPr/>
                    <a:lstStyle/>
                    <a:p>
                      <a:pPr algn="just">
                        <a:lnSpc>
                          <a:spcPct val="150000"/>
                        </a:lnSpc>
                        <a:spcAft>
                          <a:spcPts val="0"/>
                        </a:spcAft>
                      </a:pPr>
                      <a:r>
                        <a:rPr lang="en-US" sz="2000" dirty="0">
                          <a:effectLst/>
                        </a:rPr>
                        <a:t>406</a:t>
                      </a:r>
                      <a:endParaRPr lang="en-US" sz="2000" dirty="0">
                        <a:effectLst/>
                        <a:latin typeface="Cambria"/>
                        <a:ea typeface="ＭＳ 明朝"/>
                        <a:cs typeface="Times New Roman"/>
                      </a:endParaRPr>
                    </a:p>
                  </a:txBody>
                  <a:tcPr marL="68580" marR="68580" marT="0" marB="0" anchor="ctr"/>
                </a:tc>
                <a:tc>
                  <a:txBody>
                    <a:bodyPr/>
                    <a:lstStyle/>
                    <a:p>
                      <a:pPr algn="just">
                        <a:lnSpc>
                          <a:spcPct val="150000"/>
                        </a:lnSpc>
                        <a:spcAft>
                          <a:spcPts val="0"/>
                        </a:spcAft>
                      </a:pPr>
                      <a:r>
                        <a:rPr lang="en-US" sz="2000" dirty="0">
                          <a:effectLst/>
                        </a:rPr>
                        <a:t>100%</a:t>
                      </a:r>
                      <a:endParaRPr lang="en-US" sz="2000" dirty="0">
                        <a:effectLst/>
                        <a:latin typeface="Cambria"/>
                        <a:ea typeface="ＭＳ 明朝"/>
                        <a:cs typeface="Times New Roman"/>
                      </a:endParaRPr>
                    </a:p>
                  </a:txBody>
                  <a:tcPr marL="68580" marR="68580" marT="0" marB="0" anchor="ctr"/>
                </a:tc>
              </a:tr>
            </a:tbl>
          </a:graphicData>
        </a:graphic>
      </p:graphicFrame>
      <p:sp>
        <p:nvSpPr>
          <p:cNvPr id="4" name="Title 1"/>
          <p:cNvSpPr>
            <a:spLocks noGrp="1"/>
          </p:cNvSpPr>
          <p:nvPr>
            <p:ph type="title"/>
          </p:nvPr>
        </p:nvSpPr>
        <p:spPr/>
        <p:txBody>
          <a:bodyPr/>
          <a:lstStyle/>
          <a:p>
            <a:r>
              <a:rPr lang="tr-TR" dirty="0" smtClean="0"/>
              <a:t>Mobil İnternet Kullanım </a:t>
            </a:r>
            <a:r>
              <a:rPr lang="tr-TR" dirty="0"/>
              <a:t>Ö</a:t>
            </a:r>
            <a:r>
              <a:rPr lang="en-US" dirty="0" err="1" smtClean="0"/>
              <a:t>zellikleri</a:t>
            </a:r>
            <a:endParaRPr lang="en-US" dirty="0"/>
          </a:p>
        </p:txBody>
      </p:sp>
    </p:spTree>
    <p:extLst>
      <p:ext uri="{BB962C8B-B14F-4D97-AF65-F5344CB8AC3E}">
        <p14:creationId xmlns:p14="http://schemas.microsoft.com/office/powerpoint/2010/main" val="5832993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456" y="470601"/>
            <a:ext cx="10515600" cy="1325563"/>
          </a:xfrm>
        </p:spPr>
        <p:txBody>
          <a:bodyPr/>
          <a:lstStyle/>
          <a:p>
            <a:r>
              <a:rPr lang="en-US" dirty="0" err="1" smtClean="0"/>
              <a:t>Kullanılan</a:t>
            </a:r>
            <a:r>
              <a:rPr lang="en-US" dirty="0" smtClean="0"/>
              <a:t> </a:t>
            </a:r>
            <a:r>
              <a:rPr lang="en-US" dirty="0" err="1" smtClean="0"/>
              <a:t>Ölçekler</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753483487"/>
              </p:ext>
            </p:extLst>
          </p:nvPr>
        </p:nvGraphicFramePr>
        <p:xfrm>
          <a:off x="2529499" y="1884652"/>
          <a:ext cx="8254999" cy="3444876"/>
        </p:xfrm>
        <a:graphic>
          <a:graphicData uri="http://schemas.openxmlformats.org/drawingml/2006/table">
            <a:tbl>
              <a:tblPr firstRow="1" firstCol="1" bandRow="1">
                <a:tableStyleId>{073A0DAA-6AF3-43AB-8588-CEC1D06C72B9}</a:tableStyleId>
              </a:tblPr>
              <a:tblGrid>
                <a:gridCol w="3368089">
                  <a:extLst>
                    <a:ext uri="{9D8B030D-6E8A-4147-A177-3AD203B41FA5}">
                      <a16:colId xmlns:a16="http://schemas.microsoft.com/office/drawing/2014/main" xmlns="" val="1178305027"/>
                    </a:ext>
                  </a:extLst>
                </a:gridCol>
                <a:gridCol w="3118487">
                  <a:extLst>
                    <a:ext uri="{9D8B030D-6E8A-4147-A177-3AD203B41FA5}">
                      <a16:colId xmlns:a16="http://schemas.microsoft.com/office/drawing/2014/main" xmlns="" val="3340822490"/>
                    </a:ext>
                  </a:extLst>
                </a:gridCol>
                <a:gridCol w="1768423">
                  <a:extLst>
                    <a:ext uri="{9D8B030D-6E8A-4147-A177-3AD203B41FA5}">
                      <a16:colId xmlns:a16="http://schemas.microsoft.com/office/drawing/2014/main" xmlns="" val="1016062094"/>
                    </a:ext>
                  </a:extLst>
                </a:gridCol>
              </a:tblGrid>
              <a:tr h="984251">
                <a:tc>
                  <a:txBody>
                    <a:bodyPr/>
                    <a:lstStyle/>
                    <a:p>
                      <a:pPr marL="0" marR="0" algn="just">
                        <a:lnSpc>
                          <a:spcPct val="150000"/>
                        </a:lnSpc>
                        <a:spcBef>
                          <a:spcPts val="0"/>
                        </a:spcBef>
                        <a:spcAft>
                          <a:spcPts val="0"/>
                        </a:spcAft>
                      </a:pPr>
                      <a:r>
                        <a:rPr lang="en-US" sz="2000" dirty="0" err="1">
                          <a:effectLst/>
                        </a:rPr>
                        <a:t>Değişken</a:t>
                      </a:r>
                      <a:endParaRPr lang="en-US" sz="2000" dirty="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pPr>
                      <a:r>
                        <a:rPr lang="en-US" sz="2000">
                          <a:effectLst/>
                        </a:rPr>
                        <a:t>Kaynak</a:t>
                      </a:r>
                      <a:endParaRPr lang="en-US" sz="2000">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pPr>
                      <a:r>
                        <a:rPr lang="en-US" sz="2000" dirty="0" err="1">
                          <a:effectLst/>
                        </a:rPr>
                        <a:t>Cronbach’s</a:t>
                      </a:r>
                      <a:r>
                        <a:rPr lang="en-US" sz="2000" dirty="0">
                          <a:effectLst/>
                        </a:rPr>
                        <a:t> </a:t>
                      </a:r>
                      <a:r>
                        <a:rPr lang="en-US" sz="2000" dirty="0" smtClean="0">
                          <a:effectLst/>
                        </a:rPr>
                        <a:t>Alpha</a:t>
                      </a:r>
                      <a:endParaRPr lang="en-US" sz="2000" dirty="0">
                        <a:effectLst/>
                        <a:latin typeface="Cambria" panose="02040503050406030204" pitchFamily="18" charset="0"/>
                        <a:ea typeface="MS Mincho"/>
                        <a:cs typeface="Times New Roman" panose="02020603050405020304" pitchFamily="18" charset="0"/>
                      </a:endParaRPr>
                    </a:p>
                  </a:txBody>
                  <a:tcPr marL="68580" marR="68580" marT="0" marB="0" anchor="ctr"/>
                </a:tc>
                <a:extLst>
                  <a:ext uri="{0D108BD9-81ED-4DB2-BD59-A6C34878D82A}">
                    <a16:rowId xmlns:a16="http://schemas.microsoft.com/office/drawing/2014/main" xmlns="" val="2501767838"/>
                  </a:ext>
                </a:extLst>
              </a:tr>
              <a:tr h="492125">
                <a:tc>
                  <a:txBody>
                    <a:bodyPr/>
                    <a:lstStyle/>
                    <a:p>
                      <a:pPr marL="0" marR="0" algn="just">
                        <a:lnSpc>
                          <a:spcPct val="150000"/>
                        </a:lnSpc>
                        <a:spcBef>
                          <a:spcPts val="0"/>
                        </a:spcBef>
                        <a:spcAft>
                          <a:spcPts val="0"/>
                        </a:spcAft>
                      </a:pPr>
                      <a:r>
                        <a:rPr lang="en-US" sz="2000" dirty="0" err="1">
                          <a:effectLst/>
                        </a:rPr>
                        <a:t>Materyalizm</a:t>
                      </a:r>
                      <a:endParaRPr lang="en-US" sz="2000" dirty="0">
                        <a:effectLst/>
                        <a:latin typeface="Cambria" panose="02040503050406030204" pitchFamily="18" charset="0"/>
                        <a:ea typeface="MS Mincho"/>
                        <a:cs typeface="Times New Roman" panose="02020603050405020304" pitchFamily="18" charset="0"/>
                      </a:endParaRPr>
                    </a:p>
                  </a:txBody>
                  <a:tcPr marL="68580" marR="68580" marT="0" marB="0" anchor="b"/>
                </a:tc>
                <a:tc>
                  <a:txBody>
                    <a:bodyPr/>
                    <a:lstStyle/>
                    <a:p>
                      <a:pPr marL="0" marR="0" algn="just">
                        <a:lnSpc>
                          <a:spcPct val="150000"/>
                        </a:lnSpc>
                        <a:spcBef>
                          <a:spcPts val="0"/>
                        </a:spcBef>
                        <a:spcAft>
                          <a:spcPts val="0"/>
                        </a:spcAft>
                      </a:pPr>
                      <a:r>
                        <a:rPr lang="tr-TR" sz="2000">
                          <a:effectLst/>
                        </a:rPr>
                        <a:t>Richins ve Dawson (1992)</a:t>
                      </a:r>
                      <a:endParaRPr lang="en-US" sz="20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2000">
                          <a:effectLst/>
                        </a:rPr>
                        <a:t>0,814</a:t>
                      </a:r>
                      <a:endParaRPr lang="en-US" sz="2000">
                        <a:effectLst/>
                        <a:latin typeface="Cambria" panose="02040503050406030204" pitchFamily="18" charset="0"/>
                        <a:ea typeface="MS Mincho"/>
                        <a:cs typeface="Times New Roman" panose="02020603050405020304" pitchFamily="18" charset="0"/>
                      </a:endParaRPr>
                    </a:p>
                  </a:txBody>
                  <a:tcPr marL="68580" marR="68580" marT="0" marB="0" anchor="b"/>
                </a:tc>
                <a:extLst>
                  <a:ext uri="{0D108BD9-81ED-4DB2-BD59-A6C34878D82A}">
                    <a16:rowId xmlns:a16="http://schemas.microsoft.com/office/drawing/2014/main" xmlns="" val="4205973804"/>
                  </a:ext>
                </a:extLst>
              </a:tr>
              <a:tr h="492125">
                <a:tc>
                  <a:txBody>
                    <a:bodyPr/>
                    <a:lstStyle/>
                    <a:p>
                      <a:pPr marL="0" marR="0" algn="just">
                        <a:lnSpc>
                          <a:spcPct val="150000"/>
                        </a:lnSpc>
                        <a:spcBef>
                          <a:spcPts val="0"/>
                        </a:spcBef>
                        <a:spcAft>
                          <a:spcPts val="0"/>
                        </a:spcAft>
                      </a:pPr>
                      <a:r>
                        <a:rPr lang="en-US" sz="2000" dirty="0" err="1">
                          <a:effectLst/>
                        </a:rPr>
                        <a:t>Alışveriş</a:t>
                      </a:r>
                      <a:r>
                        <a:rPr lang="en-US" sz="2000" dirty="0">
                          <a:effectLst/>
                        </a:rPr>
                        <a:t> </a:t>
                      </a:r>
                      <a:r>
                        <a:rPr lang="en-US" sz="2000" dirty="0" err="1">
                          <a:effectLst/>
                        </a:rPr>
                        <a:t>Bağımlılığı</a:t>
                      </a:r>
                      <a:endParaRPr lang="en-US" sz="2000" dirty="0">
                        <a:effectLst/>
                        <a:latin typeface="Cambria" panose="02040503050406030204" pitchFamily="18" charset="0"/>
                        <a:ea typeface="MS Mincho"/>
                        <a:cs typeface="Times New Roman" panose="02020603050405020304" pitchFamily="18" charset="0"/>
                      </a:endParaRPr>
                    </a:p>
                  </a:txBody>
                  <a:tcPr marL="68580" marR="68580" marT="0" marB="0" anchor="b"/>
                </a:tc>
                <a:tc>
                  <a:txBody>
                    <a:bodyPr/>
                    <a:lstStyle/>
                    <a:p>
                      <a:pPr marL="0" marR="0" algn="just">
                        <a:lnSpc>
                          <a:spcPct val="150000"/>
                        </a:lnSpc>
                        <a:spcBef>
                          <a:spcPts val="0"/>
                        </a:spcBef>
                        <a:spcAft>
                          <a:spcPts val="0"/>
                        </a:spcAft>
                      </a:pPr>
                      <a:r>
                        <a:rPr lang="tr-TR" sz="2000">
                          <a:effectLst/>
                        </a:rPr>
                        <a:t>Faber ve O'Guinn (1992)</a:t>
                      </a:r>
                      <a:endParaRPr lang="en-US" sz="20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2000">
                          <a:effectLst/>
                        </a:rPr>
                        <a:t>0,748</a:t>
                      </a:r>
                      <a:endParaRPr lang="en-US" sz="2000">
                        <a:effectLst/>
                        <a:latin typeface="Cambria" panose="02040503050406030204" pitchFamily="18" charset="0"/>
                        <a:ea typeface="MS Mincho"/>
                        <a:cs typeface="Times New Roman" panose="02020603050405020304" pitchFamily="18" charset="0"/>
                      </a:endParaRPr>
                    </a:p>
                  </a:txBody>
                  <a:tcPr marL="68580" marR="68580" marT="0" marB="0" anchor="b"/>
                </a:tc>
                <a:extLst>
                  <a:ext uri="{0D108BD9-81ED-4DB2-BD59-A6C34878D82A}">
                    <a16:rowId xmlns:a16="http://schemas.microsoft.com/office/drawing/2014/main" xmlns="" val="4264542048"/>
                  </a:ext>
                </a:extLst>
              </a:tr>
              <a:tr h="492125">
                <a:tc>
                  <a:txBody>
                    <a:bodyPr/>
                    <a:lstStyle/>
                    <a:p>
                      <a:pPr marL="0" marR="0" algn="just">
                        <a:lnSpc>
                          <a:spcPct val="150000"/>
                        </a:lnSpc>
                        <a:spcBef>
                          <a:spcPts val="0"/>
                        </a:spcBef>
                        <a:spcAft>
                          <a:spcPts val="0"/>
                        </a:spcAft>
                      </a:pPr>
                      <a:r>
                        <a:rPr lang="en-US" sz="2000">
                          <a:effectLst/>
                        </a:rPr>
                        <a:t>Aşırı Mobil İnternet Kullanımı</a:t>
                      </a:r>
                      <a:endParaRPr lang="en-US" sz="2000">
                        <a:effectLst/>
                        <a:latin typeface="Cambria" panose="02040503050406030204" pitchFamily="18" charset="0"/>
                        <a:ea typeface="MS Mincho"/>
                        <a:cs typeface="Times New Roman" panose="02020603050405020304" pitchFamily="18" charset="0"/>
                      </a:endParaRPr>
                    </a:p>
                  </a:txBody>
                  <a:tcPr marL="68580" marR="68580" marT="0" marB="0" anchor="b"/>
                </a:tc>
                <a:tc>
                  <a:txBody>
                    <a:bodyPr/>
                    <a:lstStyle/>
                    <a:p>
                      <a:pPr marL="0" marR="0" algn="just">
                        <a:lnSpc>
                          <a:spcPct val="150000"/>
                        </a:lnSpc>
                        <a:spcBef>
                          <a:spcPts val="0"/>
                        </a:spcBef>
                        <a:spcAft>
                          <a:spcPts val="0"/>
                        </a:spcAft>
                      </a:pPr>
                      <a:r>
                        <a:rPr lang="en-US" sz="2000">
                          <a:effectLst/>
                        </a:rPr>
                        <a:t>Mueller vd. </a:t>
                      </a:r>
                      <a:r>
                        <a:rPr lang="tr-TR" sz="2000">
                          <a:effectLst/>
                        </a:rPr>
                        <a:t>(2011)</a:t>
                      </a:r>
                      <a:endParaRPr lang="en-US" sz="20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2000">
                          <a:effectLst/>
                        </a:rPr>
                        <a:t>0,833</a:t>
                      </a:r>
                      <a:endParaRPr lang="en-US" sz="2000">
                        <a:effectLst/>
                        <a:latin typeface="Cambria" panose="02040503050406030204" pitchFamily="18" charset="0"/>
                        <a:ea typeface="MS Mincho"/>
                        <a:cs typeface="Times New Roman" panose="02020603050405020304" pitchFamily="18" charset="0"/>
                      </a:endParaRPr>
                    </a:p>
                  </a:txBody>
                  <a:tcPr marL="68580" marR="68580" marT="0" marB="0" anchor="b"/>
                </a:tc>
                <a:extLst>
                  <a:ext uri="{0D108BD9-81ED-4DB2-BD59-A6C34878D82A}">
                    <a16:rowId xmlns:a16="http://schemas.microsoft.com/office/drawing/2014/main" xmlns="" val="1615385740"/>
                  </a:ext>
                </a:extLst>
              </a:tr>
              <a:tr h="492125">
                <a:tc>
                  <a:txBody>
                    <a:bodyPr/>
                    <a:lstStyle/>
                    <a:p>
                      <a:pPr marL="0" marR="0" algn="just">
                        <a:lnSpc>
                          <a:spcPct val="150000"/>
                        </a:lnSpc>
                        <a:spcBef>
                          <a:spcPts val="0"/>
                        </a:spcBef>
                        <a:spcAft>
                          <a:spcPts val="0"/>
                        </a:spcAft>
                      </a:pPr>
                      <a:r>
                        <a:rPr lang="en-US" sz="2000">
                          <a:effectLst/>
                        </a:rPr>
                        <a:t>Hazcı Alışveriş Motivasyonu</a:t>
                      </a:r>
                      <a:endParaRPr lang="en-US" sz="2000">
                        <a:effectLst/>
                        <a:latin typeface="Cambria" panose="02040503050406030204" pitchFamily="18" charset="0"/>
                        <a:ea typeface="MS Mincho"/>
                        <a:cs typeface="Times New Roman" panose="02020603050405020304" pitchFamily="18" charset="0"/>
                      </a:endParaRPr>
                    </a:p>
                  </a:txBody>
                  <a:tcPr marL="68580" marR="68580" marT="0" marB="0" anchor="b"/>
                </a:tc>
                <a:tc>
                  <a:txBody>
                    <a:bodyPr/>
                    <a:lstStyle/>
                    <a:p>
                      <a:pPr marL="0" marR="0" algn="just">
                        <a:lnSpc>
                          <a:spcPct val="150000"/>
                        </a:lnSpc>
                        <a:spcBef>
                          <a:spcPts val="0"/>
                        </a:spcBef>
                        <a:spcAft>
                          <a:spcPts val="0"/>
                        </a:spcAft>
                      </a:pPr>
                      <a:r>
                        <a:rPr lang="en-US" sz="2000">
                          <a:effectLst/>
                        </a:rPr>
                        <a:t>Arnold ve Reynolds </a:t>
                      </a:r>
                      <a:r>
                        <a:rPr lang="tr-TR" sz="2000">
                          <a:effectLst/>
                        </a:rPr>
                        <a:t>(2003)</a:t>
                      </a:r>
                      <a:endParaRPr lang="en-US" sz="20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2000">
                          <a:effectLst/>
                        </a:rPr>
                        <a:t>0,900</a:t>
                      </a:r>
                      <a:endParaRPr lang="en-US" sz="2000">
                        <a:effectLst/>
                        <a:latin typeface="Cambria" panose="02040503050406030204" pitchFamily="18" charset="0"/>
                        <a:ea typeface="MS Mincho"/>
                        <a:cs typeface="Times New Roman" panose="02020603050405020304" pitchFamily="18" charset="0"/>
                      </a:endParaRPr>
                    </a:p>
                  </a:txBody>
                  <a:tcPr marL="68580" marR="68580" marT="0" marB="0" anchor="b"/>
                </a:tc>
                <a:extLst>
                  <a:ext uri="{0D108BD9-81ED-4DB2-BD59-A6C34878D82A}">
                    <a16:rowId xmlns:a16="http://schemas.microsoft.com/office/drawing/2014/main" xmlns="" val="1972158950"/>
                  </a:ext>
                </a:extLst>
              </a:tr>
              <a:tr h="492125">
                <a:tc>
                  <a:txBody>
                    <a:bodyPr/>
                    <a:lstStyle/>
                    <a:p>
                      <a:pPr marL="0" marR="0" algn="just">
                        <a:lnSpc>
                          <a:spcPct val="150000"/>
                        </a:lnSpc>
                        <a:spcBef>
                          <a:spcPts val="0"/>
                        </a:spcBef>
                        <a:spcAft>
                          <a:spcPts val="0"/>
                        </a:spcAft>
                      </a:pPr>
                      <a:r>
                        <a:rPr lang="en-US" sz="2000">
                          <a:effectLst/>
                        </a:rPr>
                        <a:t>Faydacı Alışveriş Motivasyonu</a:t>
                      </a:r>
                      <a:endParaRPr lang="en-US" sz="2000">
                        <a:effectLst/>
                        <a:latin typeface="Cambria" panose="02040503050406030204" pitchFamily="18" charset="0"/>
                        <a:ea typeface="MS Mincho"/>
                        <a:cs typeface="Times New Roman" panose="02020603050405020304" pitchFamily="18" charset="0"/>
                      </a:endParaRPr>
                    </a:p>
                  </a:txBody>
                  <a:tcPr marL="68580" marR="68580" marT="0" marB="0" anchor="b"/>
                </a:tc>
                <a:tc>
                  <a:txBody>
                    <a:bodyPr/>
                    <a:lstStyle/>
                    <a:p>
                      <a:pPr marL="0" marR="0" algn="just">
                        <a:lnSpc>
                          <a:spcPct val="150000"/>
                        </a:lnSpc>
                        <a:spcBef>
                          <a:spcPts val="0"/>
                        </a:spcBef>
                        <a:spcAft>
                          <a:spcPts val="0"/>
                        </a:spcAft>
                      </a:pPr>
                      <a:r>
                        <a:rPr lang="tr-TR" sz="2000">
                          <a:effectLst/>
                        </a:rPr>
                        <a:t>Babin vd (1994)</a:t>
                      </a:r>
                      <a:endParaRPr lang="en-US" sz="2000">
                        <a:effectLst/>
                        <a:latin typeface="Cambria" panose="02040503050406030204" pitchFamily="18" charset="0"/>
                        <a:ea typeface="MS Mincho"/>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n-US" sz="2000" dirty="0">
                          <a:effectLst/>
                        </a:rPr>
                        <a:t>0,706</a:t>
                      </a:r>
                      <a:endParaRPr lang="en-US" sz="2000" dirty="0">
                        <a:effectLst/>
                        <a:latin typeface="Cambria" panose="02040503050406030204" pitchFamily="18" charset="0"/>
                        <a:ea typeface="MS Mincho"/>
                        <a:cs typeface="Times New Roman" panose="02020603050405020304" pitchFamily="18" charset="0"/>
                      </a:endParaRPr>
                    </a:p>
                  </a:txBody>
                  <a:tcPr marL="68580" marR="68580" marT="0" marB="0" anchor="b"/>
                </a:tc>
                <a:extLst>
                  <a:ext uri="{0D108BD9-81ED-4DB2-BD59-A6C34878D82A}">
                    <a16:rowId xmlns:a16="http://schemas.microsoft.com/office/drawing/2014/main" xmlns="" val="3511739799"/>
                  </a:ext>
                </a:extLst>
              </a:tr>
            </a:tbl>
          </a:graphicData>
        </a:graphic>
      </p:graphicFrame>
    </p:spTree>
    <p:extLst>
      <p:ext uri="{BB962C8B-B14F-4D97-AF65-F5344CB8AC3E}">
        <p14:creationId xmlns:p14="http://schemas.microsoft.com/office/powerpoint/2010/main" val="35027401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Regresyon</a:t>
            </a:r>
            <a:r>
              <a:rPr lang="en-US" dirty="0" smtClean="0"/>
              <a:t> </a:t>
            </a:r>
            <a:r>
              <a:rPr lang="en-US" dirty="0" err="1" smtClean="0"/>
              <a:t>Analizi</a:t>
            </a:r>
            <a:endParaRPr lang="en-US" dirty="0"/>
          </a:p>
        </p:txBody>
      </p:sp>
      <p:sp>
        <p:nvSpPr>
          <p:cNvPr id="3" name="Content Placeholder 2"/>
          <p:cNvSpPr>
            <a:spLocks noGrp="1"/>
          </p:cNvSpPr>
          <p:nvPr>
            <p:ph idx="1"/>
          </p:nvPr>
        </p:nvSpPr>
        <p:spPr/>
        <p:txBody>
          <a:bodyPr/>
          <a:lstStyle/>
          <a:p>
            <a:pPr marL="0" indent="0">
              <a:buNone/>
            </a:pPr>
            <a:r>
              <a:rPr lang="en-US" dirty="0" err="1" smtClean="0"/>
              <a:t>Aşırı</a:t>
            </a:r>
            <a:r>
              <a:rPr lang="en-US" dirty="0" smtClean="0"/>
              <a:t> internet </a:t>
            </a:r>
            <a:r>
              <a:rPr lang="en-US" dirty="0" err="1" smtClean="0"/>
              <a:t>kullanımı</a:t>
            </a:r>
            <a:r>
              <a:rPr lang="en-US" dirty="0" smtClean="0"/>
              <a:t> </a:t>
            </a:r>
            <a:r>
              <a:rPr lang="en-US" dirty="0" err="1" smtClean="0"/>
              <a:t>ile</a:t>
            </a:r>
            <a:r>
              <a:rPr lang="en-US" dirty="0" smtClean="0"/>
              <a:t> </a:t>
            </a:r>
            <a:r>
              <a:rPr lang="en-US" dirty="0" err="1" smtClean="0"/>
              <a:t>materyalizm</a:t>
            </a:r>
            <a:r>
              <a:rPr lang="en-US" dirty="0" smtClean="0"/>
              <a:t> </a:t>
            </a:r>
            <a:r>
              <a:rPr lang="en-US" dirty="0" err="1" smtClean="0"/>
              <a:t>arasındaki</a:t>
            </a:r>
            <a:r>
              <a:rPr lang="en-US" dirty="0" smtClean="0"/>
              <a:t> </a:t>
            </a:r>
            <a:r>
              <a:rPr lang="en-US" dirty="0" err="1" smtClean="0"/>
              <a:t>ilişki</a:t>
            </a:r>
            <a:endParaRPr lang="en-US" dirty="0" smtClean="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798005160"/>
              </p:ext>
            </p:extLst>
          </p:nvPr>
        </p:nvGraphicFramePr>
        <p:xfrm>
          <a:off x="888999" y="2284412"/>
          <a:ext cx="10144125" cy="4121767"/>
        </p:xfrm>
        <a:graphic>
          <a:graphicData uri="http://schemas.openxmlformats.org/presentationml/2006/ole">
            <mc:AlternateContent xmlns:mc="http://schemas.openxmlformats.org/markup-compatibility/2006">
              <mc:Choice xmlns:v="urn:schemas-microsoft-com:vml" Requires="v">
                <p:oleObj spid="_x0000_s2105" name="Document" r:id="rId4" imgW="5626100" imgH="2286000" progId="Word.Document.12">
                  <p:link updateAutomatic="1"/>
                </p:oleObj>
              </mc:Choice>
              <mc:Fallback>
                <p:oleObj name="Document" r:id="rId4" imgW="5626100" imgH="2286000" progId="Word.Document.12">
                  <p:link updateAutomatic="1"/>
                  <p:pic>
                    <p:nvPicPr>
                      <p:cNvPr id="0" name=""/>
                      <p:cNvPicPr/>
                      <p:nvPr/>
                    </p:nvPicPr>
                    <p:blipFill>
                      <a:blip r:embed="rId5"/>
                      <a:stretch>
                        <a:fillRect/>
                      </a:stretch>
                    </p:blipFill>
                    <p:spPr>
                      <a:xfrm>
                        <a:off x="888999" y="2284412"/>
                        <a:ext cx="10144125" cy="4121767"/>
                      </a:xfrm>
                      <a:prstGeom prst="rect">
                        <a:avLst/>
                      </a:prstGeom>
                    </p:spPr>
                  </p:pic>
                </p:oleObj>
              </mc:Fallback>
            </mc:AlternateContent>
          </a:graphicData>
        </a:graphic>
      </p:graphicFrame>
      <p:sp>
        <p:nvSpPr>
          <p:cNvPr id="5" name="Oval 4"/>
          <p:cNvSpPr/>
          <p:nvPr/>
        </p:nvSpPr>
        <p:spPr>
          <a:xfrm>
            <a:off x="2832512" y="4603750"/>
            <a:ext cx="809625" cy="428625"/>
          </a:xfrm>
          <a:prstGeom prst="ellipse">
            <a:avLst/>
          </a:prstGeom>
          <a:noFill/>
          <a:ln w="381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283531" y="4584906"/>
            <a:ext cx="809625" cy="428625"/>
          </a:xfrm>
          <a:prstGeom prst="ellipse">
            <a:avLst/>
          </a:prstGeom>
          <a:noFill/>
          <a:ln w="381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889000" y="6111875"/>
            <a:ext cx="10493375" cy="646331"/>
          </a:xfrm>
          <a:prstGeom prst="rect">
            <a:avLst/>
          </a:prstGeom>
          <a:noFill/>
        </p:spPr>
        <p:txBody>
          <a:bodyPr wrap="square" rtlCol="0">
            <a:spAutoFit/>
          </a:bodyPr>
          <a:lstStyle/>
          <a:p>
            <a:r>
              <a:rPr lang="tr-TR" i="1" dirty="0"/>
              <a:t>H1: Mobil internet kullanımı materyalizmi olumlu yönde etkilemektedir.</a:t>
            </a:r>
            <a:endParaRPr lang="en-US" i="1" dirty="0"/>
          </a:p>
          <a:p>
            <a:endParaRPr lang="en-US" i="1" dirty="0"/>
          </a:p>
        </p:txBody>
      </p:sp>
      <p:sp>
        <p:nvSpPr>
          <p:cNvPr id="8" name="Oval 7"/>
          <p:cNvSpPr/>
          <p:nvPr/>
        </p:nvSpPr>
        <p:spPr>
          <a:xfrm>
            <a:off x="3814762" y="4594744"/>
            <a:ext cx="809625" cy="428625"/>
          </a:xfrm>
          <a:prstGeom prst="ellipse">
            <a:avLst/>
          </a:prstGeom>
          <a:noFill/>
          <a:ln w="381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28493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Regresyon</a:t>
            </a:r>
            <a:r>
              <a:rPr lang="en-US" dirty="0" smtClean="0"/>
              <a:t> </a:t>
            </a:r>
            <a:r>
              <a:rPr lang="en-US" dirty="0" err="1" smtClean="0"/>
              <a:t>Analizi</a:t>
            </a:r>
            <a:endParaRPr lang="en-US" dirty="0"/>
          </a:p>
        </p:txBody>
      </p:sp>
      <p:sp>
        <p:nvSpPr>
          <p:cNvPr id="3" name="Content Placeholder 2"/>
          <p:cNvSpPr>
            <a:spLocks noGrp="1"/>
          </p:cNvSpPr>
          <p:nvPr>
            <p:ph idx="1"/>
          </p:nvPr>
        </p:nvSpPr>
        <p:spPr/>
        <p:txBody>
          <a:bodyPr/>
          <a:lstStyle/>
          <a:p>
            <a:pPr marL="0" indent="0">
              <a:buNone/>
            </a:pPr>
            <a:r>
              <a:rPr lang="en-US" dirty="0" err="1"/>
              <a:t>Aşırı</a:t>
            </a:r>
            <a:r>
              <a:rPr lang="en-US" dirty="0"/>
              <a:t> internet </a:t>
            </a:r>
            <a:r>
              <a:rPr lang="en-US" dirty="0" err="1"/>
              <a:t>kullanımı</a:t>
            </a:r>
            <a:r>
              <a:rPr lang="en-US" dirty="0"/>
              <a:t> </a:t>
            </a:r>
            <a:r>
              <a:rPr lang="en-US" dirty="0" err="1"/>
              <a:t>ile</a:t>
            </a:r>
            <a:r>
              <a:rPr lang="en-US" dirty="0"/>
              <a:t> </a:t>
            </a:r>
            <a:r>
              <a:rPr lang="en-US" dirty="0" err="1" smtClean="0"/>
              <a:t>alışveriş</a:t>
            </a:r>
            <a:r>
              <a:rPr lang="en-US" dirty="0" smtClean="0"/>
              <a:t> </a:t>
            </a:r>
            <a:r>
              <a:rPr lang="en-US" dirty="0" err="1" smtClean="0"/>
              <a:t>bağımlılığı</a:t>
            </a:r>
            <a:r>
              <a:rPr lang="en-US" dirty="0" smtClean="0"/>
              <a:t> </a:t>
            </a:r>
            <a:r>
              <a:rPr lang="en-US" dirty="0" err="1" smtClean="0"/>
              <a:t>arasındaki</a:t>
            </a:r>
            <a:r>
              <a:rPr lang="en-US" dirty="0" smtClean="0"/>
              <a:t> </a:t>
            </a:r>
            <a:r>
              <a:rPr lang="en-US" dirty="0" err="1"/>
              <a:t>ilişki</a:t>
            </a:r>
            <a:endParaRPr lang="en-US" dirty="0"/>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268739171"/>
              </p:ext>
            </p:extLst>
          </p:nvPr>
        </p:nvGraphicFramePr>
        <p:xfrm>
          <a:off x="888999" y="2284412"/>
          <a:ext cx="10112375" cy="4108866"/>
        </p:xfrm>
        <a:graphic>
          <a:graphicData uri="http://schemas.openxmlformats.org/presentationml/2006/ole">
            <mc:AlternateContent xmlns:mc="http://schemas.openxmlformats.org/markup-compatibility/2006">
              <mc:Choice xmlns:v="urn:schemas-microsoft-com:vml" Requires="v">
                <p:oleObj spid="_x0000_s3129" name="Document" r:id="rId4" imgW="5626100" imgH="2286000" progId="Word.Document.12">
                  <p:link updateAutomatic="1"/>
                </p:oleObj>
              </mc:Choice>
              <mc:Fallback>
                <p:oleObj name="Document" r:id="rId4" imgW="5626100" imgH="2286000" progId="Word.Document.12">
                  <p:link updateAutomatic="1"/>
                  <p:pic>
                    <p:nvPicPr>
                      <p:cNvPr id="0" name=""/>
                      <p:cNvPicPr/>
                      <p:nvPr/>
                    </p:nvPicPr>
                    <p:blipFill>
                      <a:blip r:embed="rId5"/>
                      <a:stretch>
                        <a:fillRect/>
                      </a:stretch>
                    </p:blipFill>
                    <p:spPr>
                      <a:xfrm>
                        <a:off x="888999" y="2284412"/>
                        <a:ext cx="10112375" cy="4108866"/>
                      </a:xfrm>
                      <a:prstGeom prst="rect">
                        <a:avLst/>
                      </a:prstGeom>
                    </p:spPr>
                  </p:pic>
                </p:oleObj>
              </mc:Fallback>
            </mc:AlternateContent>
          </a:graphicData>
        </a:graphic>
      </p:graphicFrame>
      <p:sp>
        <p:nvSpPr>
          <p:cNvPr id="6" name="TextBox 5"/>
          <p:cNvSpPr txBox="1"/>
          <p:nvPr/>
        </p:nvSpPr>
        <p:spPr>
          <a:xfrm>
            <a:off x="889000" y="6111875"/>
            <a:ext cx="10493375" cy="646331"/>
          </a:xfrm>
          <a:prstGeom prst="rect">
            <a:avLst/>
          </a:prstGeom>
          <a:noFill/>
        </p:spPr>
        <p:txBody>
          <a:bodyPr wrap="square" rtlCol="0">
            <a:spAutoFit/>
          </a:bodyPr>
          <a:lstStyle/>
          <a:p>
            <a:r>
              <a:rPr lang="tr-TR" i="1" dirty="0"/>
              <a:t>H2: Mobil internet kullanımı alışveriş bağımlılığını olumlu yönde etkilemektedir.</a:t>
            </a:r>
            <a:endParaRPr lang="en-US" i="1" dirty="0"/>
          </a:p>
          <a:p>
            <a:endParaRPr lang="en-US" i="1" dirty="0"/>
          </a:p>
        </p:txBody>
      </p:sp>
      <p:sp>
        <p:nvSpPr>
          <p:cNvPr id="7" name="Oval 6"/>
          <p:cNvSpPr/>
          <p:nvPr/>
        </p:nvSpPr>
        <p:spPr>
          <a:xfrm>
            <a:off x="2781506" y="4603750"/>
            <a:ext cx="809625" cy="428625"/>
          </a:xfrm>
          <a:prstGeom prst="ellipse">
            <a:avLst/>
          </a:prstGeom>
          <a:noFill/>
          <a:ln w="381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200775" y="4613275"/>
            <a:ext cx="809625" cy="428625"/>
          </a:xfrm>
          <a:prstGeom prst="ellipse">
            <a:avLst/>
          </a:prstGeom>
          <a:noFill/>
          <a:ln w="381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681515" y="4603749"/>
            <a:ext cx="809625" cy="428625"/>
          </a:xfrm>
          <a:prstGeom prst="ellipse">
            <a:avLst/>
          </a:prstGeom>
          <a:noFill/>
          <a:ln w="381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85363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Regresyon</a:t>
            </a:r>
            <a:r>
              <a:rPr lang="en-US" dirty="0" smtClean="0"/>
              <a:t> </a:t>
            </a:r>
            <a:r>
              <a:rPr lang="en-US" dirty="0" err="1" smtClean="0"/>
              <a:t>Analizi</a:t>
            </a:r>
            <a:endParaRPr lang="en-US" dirty="0"/>
          </a:p>
        </p:txBody>
      </p:sp>
      <p:sp>
        <p:nvSpPr>
          <p:cNvPr id="3" name="Content Placeholder 2"/>
          <p:cNvSpPr>
            <a:spLocks noGrp="1"/>
          </p:cNvSpPr>
          <p:nvPr>
            <p:ph idx="1"/>
          </p:nvPr>
        </p:nvSpPr>
        <p:spPr/>
        <p:txBody>
          <a:bodyPr/>
          <a:lstStyle/>
          <a:p>
            <a:pPr marL="0" indent="0">
              <a:buNone/>
            </a:pPr>
            <a:r>
              <a:rPr lang="en-US" dirty="0" err="1" smtClean="0"/>
              <a:t>Materyalizm</a:t>
            </a:r>
            <a:r>
              <a:rPr lang="en-US" dirty="0" smtClean="0"/>
              <a:t> </a:t>
            </a:r>
            <a:r>
              <a:rPr lang="en-US" dirty="0" err="1" smtClean="0"/>
              <a:t>ile</a:t>
            </a:r>
            <a:r>
              <a:rPr lang="en-US" dirty="0" smtClean="0"/>
              <a:t> </a:t>
            </a:r>
            <a:r>
              <a:rPr lang="en-US" dirty="0" err="1" smtClean="0"/>
              <a:t>alışveriş</a:t>
            </a:r>
            <a:r>
              <a:rPr lang="en-US" dirty="0" smtClean="0"/>
              <a:t> </a:t>
            </a:r>
            <a:r>
              <a:rPr lang="en-US" dirty="0" err="1" smtClean="0"/>
              <a:t>bağımlılığı</a:t>
            </a:r>
            <a:r>
              <a:rPr lang="en-US" dirty="0" smtClean="0"/>
              <a:t> </a:t>
            </a:r>
            <a:r>
              <a:rPr lang="en-US" dirty="0" err="1" smtClean="0"/>
              <a:t>arasındaki</a:t>
            </a:r>
            <a:r>
              <a:rPr lang="en-US" dirty="0" smtClean="0"/>
              <a:t> </a:t>
            </a:r>
            <a:r>
              <a:rPr lang="en-US" dirty="0" err="1"/>
              <a:t>ilişki</a:t>
            </a:r>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524019667"/>
              </p:ext>
            </p:extLst>
          </p:nvPr>
        </p:nvGraphicFramePr>
        <p:xfrm>
          <a:off x="998967" y="2339976"/>
          <a:ext cx="9951922" cy="3122612"/>
        </p:xfrm>
        <a:graphic>
          <a:graphicData uri="http://schemas.openxmlformats.org/presentationml/2006/ole">
            <mc:AlternateContent xmlns:mc="http://schemas.openxmlformats.org/markup-compatibility/2006">
              <mc:Choice xmlns:v="urn:schemas-microsoft-com:vml" Requires="v">
                <p:oleObj spid="_x0000_s4153" name="Document" r:id="rId4" imgW="5626100" imgH="1765300" progId="Word.Document.12">
                  <p:link updateAutomatic="1"/>
                </p:oleObj>
              </mc:Choice>
              <mc:Fallback>
                <p:oleObj name="Document" r:id="rId4" imgW="5626100" imgH="1765300" progId="Word.Document.12">
                  <p:link updateAutomatic="1"/>
                  <p:pic>
                    <p:nvPicPr>
                      <p:cNvPr id="0" name=""/>
                      <p:cNvPicPr/>
                      <p:nvPr/>
                    </p:nvPicPr>
                    <p:blipFill>
                      <a:blip r:embed="rId5"/>
                      <a:stretch>
                        <a:fillRect/>
                      </a:stretch>
                    </p:blipFill>
                    <p:spPr>
                      <a:xfrm>
                        <a:off x="998967" y="2339976"/>
                        <a:ext cx="9951922" cy="3122612"/>
                      </a:xfrm>
                      <a:prstGeom prst="rect">
                        <a:avLst/>
                      </a:prstGeom>
                    </p:spPr>
                  </p:pic>
                </p:oleObj>
              </mc:Fallback>
            </mc:AlternateContent>
          </a:graphicData>
        </a:graphic>
      </p:graphicFrame>
      <p:sp>
        <p:nvSpPr>
          <p:cNvPr id="5" name="TextBox 4"/>
          <p:cNvSpPr txBox="1"/>
          <p:nvPr/>
        </p:nvSpPr>
        <p:spPr>
          <a:xfrm>
            <a:off x="889000" y="6111875"/>
            <a:ext cx="10493375" cy="646331"/>
          </a:xfrm>
          <a:prstGeom prst="rect">
            <a:avLst/>
          </a:prstGeom>
          <a:noFill/>
        </p:spPr>
        <p:txBody>
          <a:bodyPr wrap="square" rtlCol="0">
            <a:spAutoFit/>
          </a:bodyPr>
          <a:lstStyle/>
          <a:p>
            <a:r>
              <a:rPr lang="tr-TR" i="1" dirty="0"/>
              <a:t>H3: Materyalizm alışveriş bağımlılığını olumlu yönde etkilemektedir.</a:t>
            </a:r>
            <a:endParaRPr lang="en-US" i="1" dirty="0"/>
          </a:p>
          <a:p>
            <a:endParaRPr lang="en-US" i="1" dirty="0"/>
          </a:p>
        </p:txBody>
      </p:sp>
      <p:sp>
        <p:nvSpPr>
          <p:cNvPr id="6" name="Oval 5"/>
          <p:cNvSpPr/>
          <p:nvPr/>
        </p:nvSpPr>
        <p:spPr>
          <a:xfrm>
            <a:off x="3091873" y="4151312"/>
            <a:ext cx="809625" cy="428625"/>
          </a:xfrm>
          <a:prstGeom prst="ellipse">
            <a:avLst/>
          </a:prstGeom>
          <a:noFill/>
          <a:ln w="381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371276" y="4166060"/>
            <a:ext cx="809625" cy="428625"/>
          </a:xfrm>
          <a:prstGeom prst="ellipse">
            <a:avLst/>
          </a:prstGeom>
          <a:noFill/>
          <a:ln w="381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3973777" y="4151311"/>
            <a:ext cx="809625" cy="428625"/>
          </a:xfrm>
          <a:prstGeom prst="ellipse">
            <a:avLst/>
          </a:prstGeom>
          <a:noFill/>
          <a:ln w="381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48931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Regresyon</a:t>
            </a:r>
            <a:r>
              <a:rPr lang="en-US" dirty="0" smtClean="0"/>
              <a:t> </a:t>
            </a:r>
            <a:r>
              <a:rPr lang="en-US" dirty="0" err="1" smtClean="0"/>
              <a:t>Analizi</a:t>
            </a:r>
            <a:endParaRPr lang="en-US" dirty="0"/>
          </a:p>
        </p:txBody>
      </p:sp>
      <p:sp>
        <p:nvSpPr>
          <p:cNvPr id="3" name="Content Placeholder 2"/>
          <p:cNvSpPr>
            <a:spLocks noGrp="1"/>
          </p:cNvSpPr>
          <p:nvPr>
            <p:ph idx="1"/>
          </p:nvPr>
        </p:nvSpPr>
        <p:spPr>
          <a:xfrm>
            <a:off x="838200" y="1444625"/>
            <a:ext cx="4305300" cy="4351338"/>
          </a:xfrm>
        </p:spPr>
        <p:txBody>
          <a:bodyPr/>
          <a:lstStyle/>
          <a:p>
            <a:pPr marL="0" indent="0">
              <a:buNone/>
            </a:pPr>
            <a:r>
              <a:rPr lang="en-US" dirty="0" err="1"/>
              <a:t>Aşırı</a:t>
            </a:r>
            <a:r>
              <a:rPr lang="en-US" dirty="0"/>
              <a:t> internet </a:t>
            </a:r>
            <a:r>
              <a:rPr lang="en-US" dirty="0" err="1"/>
              <a:t>kullanımı</a:t>
            </a:r>
            <a:r>
              <a:rPr lang="en-US" dirty="0"/>
              <a:t> </a:t>
            </a:r>
            <a:r>
              <a:rPr lang="en-US" dirty="0" err="1"/>
              <a:t>ile</a:t>
            </a:r>
            <a:r>
              <a:rPr lang="en-US" dirty="0"/>
              <a:t> </a:t>
            </a:r>
            <a:r>
              <a:rPr lang="en-US" dirty="0" err="1"/>
              <a:t>materyalizm</a:t>
            </a:r>
            <a:r>
              <a:rPr lang="en-US" dirty="0"/>
              <a:t> </a:t>
            </a:r>
            <a:r>
              <a:rPr lang="en-US" dirty="0" err="1"/>
              <a:t>arasındaki</a:t>
            </a:r>
            <a:r>
              <a:rPr lang="en-US" dirty="0"/>
              <a:t> </a:t>
            </a:r>
            <a:r>
              <a:rPr lang="en-US" dirty="0" err="1"/>
              <a:t>ilişkiye</a:t>
            </a:r>
            <a:r>
              <a:rPr lang="en-US" dirty="0"/>
              <a:t> </a:t>
            </a:r>
            <a:r>
              <a:rPr lang="en-US" dirty="0" err="1"/>
              <a:t>alışveriş</a:t>
            </a:r>
            <a:r>
              <a:rPr lang="en-US" dirty="0"/>
              <a:t> </a:t>
            </a:r>
            <a:r>
              <a:rPr lang="en-US" dirty="0" err="1"/>
              <a:t>motivasyonlarının</a:t>
            </a:r>
            <a:r>
              <a:rPr lang="en-US" dirty="0"/>
              <a:t> </a:t>
            </a:r>
            <a:r>
              <a:rPr lang="en-US" dirty="0" err="1"/>
              <a:t>düzenleyici</a:t>
            </a:r>
            <a:r>
              <a:rPr lang="en-US" dirty="0"/>
              <a:t> </a:t>
            </a:r>
            <a:r>
              <a:rPr lang="en-US" dirty="0" err="1"/>
              <a:t>etkisi</a:t>
            </a:r>
            <a:endParaRPr lang="en-US" dirty="0"/>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215235580"/>
              </p:ext>
            </p:extLst>
          </p:nvPr>
        </p:nvGraphicFramePr>
        <p:xfrm>
          <a:off x="5032375" y="1455737"/>
          <a:ext cx="6677025" cy="5183851"/>
        </p:xfrm>
        <a:graphic>
          <a:graphicData uri="http://schemas.openxmlformats.org/presentationml/2006/ole">
            <mc:AlternateContent xmlns:mc="http://schemas.openxmlformats.org/markup-compatibility/2006">
              <mc:Choice xmlns:v="urn:schemas-microsoft-com:vml" Requires="v">
                <p:oleObj spid="_x0000_s5177" name="Document" r:id="rId4" imgW="6019800" imgH="4673600" progId="Word.Document.12">
                  <p:link updateAutomatic="1"/>
                </p:oleObj>
              </mc:Choice>
              <mc:Fallback>
                <p:oleObj name="Document" r:id="rId4" imgW="6019800" imgH="4673600" progId="Word.Document.12">
                  <p:link updateAutomatic="1"/>
                  <p:pic>
                    <p:nvPicPr>
                      <p:cNvPr id="0" name=""/>
                      <p:cNvPicPr/>
                      <p:nvPr/>
                    </p:nvPicPr>
                    <p:blipFill>
                      <a:blip r:embed="rId5"/>
                      <a:stretch>
                        <a:fillRect/>
                      </a:stretch>
                    </p:blipFill>
                    <p:spPr>
                      <a:xfrm>
                        <a:off x="5032375" y="1455737"/>
                        <a:ext cx="6677025" cy="5183851"/>
                      </a:xfrm>
                      <a:prstGeom prst="rect">
                        <a:avLst/>
                      </a:prstGeom>
                    </p:spPr>
                  </p:pic>
                </p:oleObj>
              </mc:Fallback>
            </mc:AlternateContent>
          </a:graphicData>
        </a:graphic>
      </p:graphicFrame>
      <p:sp>
        <p:nvSpPr>
          <p:cNvPr id="5" name="TextBox 4"/>
          <p:cNvSpPr txBox="1"/>
          <p:nvPr/>
        </p:nvSpPr>
        <p:spPr>
          <a:xfrm>
            <a:off x="619125" y="4362738"/>
            <a:ext cx="4413250" cy="1754327"/>
          </a:xfrm>
          <a:prstGeom prst="rect">
            <a:avLst/>
          </a:prstGeom>
          <a:noFill/>
        </p:spPr>
        <p:txBody>
          <a:bodyPr wrap="square" rtlCol="0">
            <a:spAutoFit/>
          </a:bodyPr>
          <a:lstStyle/>
          <a:p>
            <a:pPr algn="just"/>
            <a:r>
              <a:rPr lang="tr-TR" i="1" dirty="0"/>
              <a:t>H4: Mobil internet kullanımının materyalizme olan etkisi, hazcı alışveriş motivasyonuna sahip olan kişilerde, faydacı alışveriş motivasyonuna sahip olan kişilere göre daha yüksektir.</a:t>
            </a:r>
            <a:endParaRPr lang="en-US" i="1" dirty="0"/>
          </a:p>
          <a:p>
            <a:endParaRPr lang="en-US" i="1" dirty="0"/>
          </a:p>
        </p:txBody>
      </p:sp>
      <p:sp>
        <p:nvSpPr>
          <p:cNvPr id="8" name="Oval 7"/>
          <p:cNvSpPr/>
          <p:nvPr/>
        </p:nvSpPr>
        <p:spPr>
          <a:xfrm>
            <a:off x="8534401" y="4565650"/>
            <a:ext cx="698500" cy="428625"/>
          </a:xfrm>
          <a:prstGeom prst="ellipse">
            <a:avLst/>
          </a:prstGeom>
          <a:noFill/>
          <a:ln w="381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8582026" y="5470525"/>
            <a:ext cx="698500" cy="428625"/>
          </a:xfrm>
          <a:prstGeom prst="ellipse">
            <a:avLst/>
          </a:prstGeom>
          <a:noFill/>
          <a:ln w="381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375401" y="2803525"/>
            <a:ext cx="698500" cy="428625"/>
          </a:xfrm>
          <a:prstGeom prst="ellipse">
            <a:avLst/>
          </a:prstGeom>
          <a:noFill/>
          <a:ln w="381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8607426" y="2828925"/>
            <a:ext cx="698500" cy="428625"/>
          </a:xfrm>
          <a:prstGeom prst="ellipse">
            <a:avLst/>
          </a:prstGeom>
          <a:noFill/>
          <a:ln w="381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8543926" y="3686175"/>
            <a:ext cx="698500" cy="428625"/>
          </a:xfrm>
          <a:prstGeom prst="ellipse">
            <a:avLst/>
          </a:prstGeom>
          <a:noFill/>
          <a:ln w="381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7031038" y="2781300"/>
            <a:ext cx="809625" cy="428625"/>
          </a:xfrm>
          <a:prstGeom prst="ellipse">
            <a:avLst/>
          </a:prstGeom>
          <a:noFill/>
          <a:ln w="381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7049217" y="4579272"/>
            <a:ext cx="809625" cy="428625"/>
          </a:xfrm>
          <a:prstGeom prst="ellipse">
            <a:avLst/>
          </a:prstGeom>
          <a:noFill/>
          <a:ln w="381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7002463" y="5463970"/>
            <a:ext cx="809625" cy="428625"/>
          </a:xfrm>
          <a:prstGeom prst="ellipse">
            <a:avLst/>
          </a:prstGeom>
          <a:noFill/>
          <a:ln w="381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86042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Regresyon</a:t>
            </a:r>
            <a:r>
              <a:rPr lang="en-US" dirty="0" smtClean="0"/>
              <a:t> </a:t>
            </a:r>
            <a:r>
              <a:rPr lang="en-US" dirty="0" err="1" smtClean="0"/>
              <a:t>Analizi</a:t>
            </a:r>
            <a:endParaRPr lang="en-US" dirty="0"/>
          </a:p>
        </p:txBody>
      </p:sp>
      <p:sp>
        <p:nvSpPr>
          <p:cNvPr id="3" name="Content Placeholder 2"/>
          <p:cNvSpPr>
            <a:spLocks noGrp="1"/>
          </p:cNvSpPr>
          <p:nvPr>
            <p:ph idx="1"/>
          </p:nvPr>
        </p:nvSpPr>
        <p:spPr>
          <a:xfrm>
            <a:off x="838200" y="1444625"/>
            <a:ext cx="4464050" cy="4351338"/>
          </a:xfrm>
        </p:spPr>
        <p:txBody>
          <a:bodyPr/>
          <a:lstStyle/>
          <a:p>
            <a:pPr marL="0" indent="0">
              <a:buNone/>
            </a:pPr>
            <a:r>
              <a:rPr lang="en-US" dirty="0" err="1"/>
              <a:t>Aşırı</a:t>
            </a:r>
            <a:r>
              <a:rPr lang="en-US" dirty="0"/>
              <a:t> internet </a:t>
            </a:r>
            <a:r>
              <a:rPr lang="en-US" dirty="0" err="1"/>
              <a:t>kullanımı</a:t>
            </a:r>
            <a:r>
              <a:rPr lang="en-US" dirty="0"/>
              <a:t> </a:t>
            </a:r>
            <a:r>
              <a:rPr lang="en-US" dirty="0" err="1"/>
              <a:t>ile</a:t>
            </a:r>
            <a:r>
              <a:rPr lang="en-US" dirty="0"/>
              <a:t> </a:t>
            </a:r>
            <a:r>
              <a:rPr lang="en-US" dirty="0" err="1"/>
              <a:t>alışveriş</a:t>
            </a:r>
            <a:r>
              <a:rPr lang="en-US" dirty="0"/>
              <a:t> </a:t>
            </a:r>
            <a:r>
              <a:rPr lang="en-US" dirty="0" err="1"/>
              <a:t>bağımlılığı</a:t>
            </a:r>
            <a:r>
              <a:rPr lang="en-US" dirty="0"/>
              <a:t> </a:t>
            </a:r>
            <a:r>
              <a:rPr lang="en-US" dirty="0" err="1"/>
              <a:t>arasındaki</a:t>
            </a:r>
            <a:r>
              <a:rPr lang="en-US" dirty="0"/>
              <a:t> </a:t>
            </a:r>
            <a:r>
              <a:rPr lang="en-US" dirty="0" err="1"/>
              <a:t>ilişkiye</a:t>
            </a:r>
            <a:r>
              <a:rPr lang="en-US" dirty="0"/>
              <a:t> </a:t>
            </a:r>
            <a:r>
              <a:rPr lang="en-US" dirty="0" err="1" smtClean="0"/>
              <a:t>alışveriş</a:t>
            </a:r>
            <a:r>
              <a:rPr lang="en-US" dirty="0"/>
              <a:t> </a:t>
            </a:r>
            <a:r>
              <a:rPr lang="en-US" dirty="0" err="1" smtClean="0"/>
              <a:t>motivasyonlarının</a:t>
            </a:r>
            <a:r>
              <a:rPr lang="en-US" dirty="0" smtClean="0"/>
              <a:t> </a:t>
            </a:r>
            <a:r>
              <a:rPr lang="en-US" dirty="0" err="1"/>
              <a:t>düzenleyici</a:t>
            </a:r>
            <a:r>
              <a:rPr lang="en-US" dirty="0"/>
              <a:t> </a:t>
            </a:r>
            <a:r>
              <a:rPr lang="en-US" dirty="0" err="1"/>
              <a:t>etkisi</a:t>
            </a:r>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291841562"/>
              </p:ext>
            </p:extLst>
          </p:nvPr>
        </p:nvGraphicFramePr>
        <p:xfrm>
          <a:off x="5175251" y="1469248"/>
          <a:ext cx="6470650" cy="5023627"/>
        </p:xfrm>
        <a:graphic>
          <a:graphicData uri="http://schemas.openxmlformats.org/presentationml/2006/ole">
            <mc:AlternateContent xmlns:mc="http://schemas.openxmlformats.org/markup-compatibility/2006">
              <mc:Choice xmlns:v="urn:schemas-microsoft-com:vml" Requires="v">
                <p:oleObj spid="_x0000_s6200" name="Document" r:id="rId4" imgW="6019800" imgH="4673600" progId="Word.Document.12">
                  <p:link updateAutomatic="1"/>
                </p:oleObj>
              </mc:Choice>
              <mc:Fallback>
                <p:oleObj name="Document" r:id="rId4" imgW="6019800" imgH="4673600" progId="Word.Document.12">
                  <p:link updateAutomatic="1"/>
                  <p:pic>
                    <p:nvPicPr>
                      <p:cNvPr id="0" name=""/>
                      <p:cNvPicPr/>
                      <p:nvPr/>
                    </p:nvPicPr>
                    <p:blipFill>
                      <a:blip r:embed="rId5"/>
                      <a:stretch>
                        <a:fillRect/>
                      </a:stretch>
                    </p:blipFill>
                    <p:spPr>
                      <a:xfrm>
                        <a:off x="5175251" y="1469248"/>
                        <a:ext cx="6470650" cy="5023627"/>
                      </a:xfrm>
                      <a:prstGeom prst="rect">
                        <a:avLst/>
                      </a:prstGeom>
                    </p:spPr>
                  </p:pic>
                </p:oleObj>
              </mc:Fallback>
            </mc:AlternateContent>
          </a:graphicData>
        </a:graphic>
      </p:graphicFrame>
      <p:sp>
        <p:nvSpPr>
          <p:cNvPr id="5" name="TextBox 4"/>
          <p:cNvSpPr txBox="1"/>
          <p:nvPr/>
        </p:nvSpPr>
        <p:spPr>
          <a:xfrm>
            <a:off x="508001" y="4778375"/>
            <a:ext cx="4413250" cy="1754327"/>
          </a:xfrm>
          <a:prstGeom prst="rect">
            <a:avLst/>
          </a:prstGeom>
          <a:noFill/>
        </p:spPr>
        <p:txBody>
          <a:bodyPr wrap="square" rtlCol="0">
            <a:spAutoFit/>
          </a:bodyPr>
          <a:lstStyle/>
          <a:p>
            <a:pPr algn="just"/>
            <a:r>
              <a:rPr lang="tr-TR" i="1" dirty="0"/>
              <a:t>H5: Mobil internet kullanımının alışveriş bağımlılığına olan etkisi, hazcı alışveriş motivasyonuna sahip olan kişilerde, faydacı alışveriş motivasyonuna sahip olan kişilere göre daha yüksektir.</a:t>
            </a:r>
            <a:endParaRPr lang="en-US" i="1" dirty="0"/>
          </a:p>
          <a:p>
            <a:pPr algn="just"/>
            <a:endParaRPr lang="en-US" i="1" dirty="0"/>
          </a:p>
        </p:txBody>
      </p:sp>
      <p:sp>
        <p:nvSpPr>
          <p:cNvPr id="6" name="Oval 5"/>
          <p:cNvSpPr/>
          <p:nvPr/>
        </p:nvSpPr>
        <p:spPr>
          <a:xfrm>
            <a:off x="6502401" y="2803525"/>
            <a:ext cx="591573" cy="323133"/>
          </a:xfrm>
          <a:prstGeom prst="ellipse">
            <a:avLst/>
          </a:prstGeom>
          <a:noFill/>
          <a:ln w="381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8645526" y="2803525"/>
            <a:ext cx="698500" cy="428625"/>
          </a:xfrm>
          <a:prstGeom prst="ellipse">
            <a:avLst/>
          </a:prstGeom>
          <a:noFill/>
          <a:ln w="381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8677276" y="5359400"/>
            <a:ext cx="698500" cy="428625"/>
          </a:xfrm>
          <a:prstGeom prst="ellipse">
            <a:avLst/>
          </a:prstGeom>
          <a:noFill/>
          <a:ln w="381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8623301" y="4527550"/>
            <a:ext cx="698500" cy="428625"/>
          </a:xfrm>
          <a:prstGeom prst="ellipse">
            <a:avLst/>
          </a:prstGeom>
          <a:noFill/>
          <a:ln w="381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8648701" y="3711575"/>
            <a:ext cx="698500" cy="428625"/>
          </a:xfrm>
          <a:prstGeom prst="ellipse">
            <a:avLst/>
          </a:prstGeom>
          <a:noFill/>
          <a:ln w="381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7093975" y="2794811"/>
            <a:ext cx="678426" cy="384592"/>
          </a:xfrm>
          <a:prstGeom prst="ellipse">
            <a:avLst/>
          </a:prstGeom>
          <a:noFill/>
          <a:ln w="381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7075437" y="4452388"/>
            <a:ext cx="678426" cy="384592"/>
          </a:xfrm>
          <a:prstGeom prst="ellipse">
            <a:avLst/>
          </a:prstGeom>
          <a:noFill/>
          <a:ln w="381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7123472" y="5318353"/>
            <a:ext cx="678426" cy="384592"/>
          </a:xfrm>
          <a:prstGeom prst="ellipse">
            <a:avLst/>
          </a:prstGeom>
          <a:noFill/>
          <a:ln w="3810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09534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Sonuçlar</a:t>
            </a:r>
            <a:endParaRPr lang="en-US" dirty="0"/>
          </a:p>
        </p:txBody>
      </p:sp>
      <p:sp>
        <p:nvSpPr>
          <p:cNvPr id="3" name="Content Placeholder 2"/>
          <p:cNvSpPr>
            <a:spLocks noGrp="1"/>
          </p:cNvSpPr>
          <p:nvPr>
            <p:ph idx="1"/>
          </p:nvPr>
        </p:nvSpPr>
        <p:spPr/>
        <p:txBody>
          <a:bodyPr>
            <a:normAutofit/>
          </a:bodyPr>
          <a:lstStyle/>
          <a:p>
            <a:r>
              <a:rPr lang="tr-TR" dirty="0" smtClean="0"/>
              <a:t>İ</a:t>
            </a:r>
            <a:r>
              <a:rPr lang="ro-RO" dirty="0" smtClean="0"/>
              <a:t>ş</a:t>
            </a:r>
            <a:r>
              <a:rPr lang="tr-TR" dirty="0" err="1" smtClean="0"/>
              <a:t>letmeler</a:t>
            </a:r>
            <a:r>
              <a:rPr lang="tr-TR" dirty="0" smtClean="0"/>
              <a:t> açısından karlı </a:t>
            </a:r>
          </a:p>
          <a:p>
            <a:r>
              <a:rPr lang="tr-TR" dirty="0"/>
              <a:t>T</a:t>
            </a:r>
            <a:r>
              <a:rPr lang="tr-TR" dirty="0" smtClean="0"/>
              <a:t>üketiciler için tehlikeli</a:t>
            </a:r>
          </a:p>
          <a:p>
            <a:r>
              <a:rPr lang="tr-TR" dirty="0" smtClean="0"/>
              <a:t>Gerçek </a:t>
            </a:r>
            <a:r>
              <a:rPr lang="tr-TR" dirty="0"/>
              <a:t>para harcamadan rahat alışveriş</a:t>
            </a:r>
            <a:endParaRPr lang="tr-TR" dirty="0" smtClean="0"/>
          </a:p>
          <a:p>
            <a:r>
              <a:rPr lang="tr-TR" dirty="0" smtClean="0"/>
              <a:t>Aşırı internet kullanımı </a:t>
            </a:r>
            <a:r>
              <a:rPr lang="en-US" dirty="0" smtClean="0">
                <a:sym typeface="Wingdings"/>
              </a:rPr>
              <a:t></a:t>
            </a:r>
            <a:r>
              <a:rPr lang="tr-TR" dirty="0" smtClean="0"/>
              <a:t> Hazcı </a:t>
            </a:r>
            <a:r>
              <a:rPr lang="tr-TR" dirty="0"/>
              <a:t>alışveriş </a:t>
            </a:r>
            <a:r>
              <a:rPr lang="tr-TR" dirty="0" smtClean="0"/>
              <a:t>motivasyonu</a:t>
            </a:r>
            <a:r>
              <a:rPr lang="en-US" dirty="0" smtClean="0">
                <a:sym typeface="Wingdings"/>
              </a:rPr>
              <a:t></a:t>
            </a:r>
            <a:r>
              <a:rPr lang="tr-TR" dirty="0" smtClean="0"/>
              <a:t> Materyalizm </a:t>
            </a:r>
            <a:r>
              <a:rPr lang="en-US" dirty="0" smtClean="0">
                <a:sym typeface="Wingdings"/>
              </a:rPr>
              <a:t></a:t>
            </a:r>
            <a:r>
              <a:rPr lang="tr-TR" dirty="0" smtClean="0"/>
              <a:t> Alışveriş bağımlılığı </a:t>
            </a:r>
            <a:endParaRPr lang="en-US" dirty="0"/>
          </a:p>
          <a:p>
            <a:endParaRPr lang="en-US" dirty="0"/>
          </a:p>
        </p:txBody>
      </p:sp>
      <p:pic>
        <p:nvPicPr>
          <p:cNvPr id="5" name="Picture 4"/>
          <p:cNvPicPr>
            <a:picLocks noChangeAspect="1"/>
          </p:cNvPicPr>
          <p:nvPr/>
        </p:nvPicPr>
        <p:blipFill>
          <a:blip r:embed="rId3">
            <a:alphaModFix amt="17000"/>
          </a:blip>
          <a:stretch>
            <a:fillRect/>
          </a:stretch>
        </p:blipFill>
        <p:spPr>
          <a:xfrm>
            <a:off x="-1" y="0"/>
            <a:ext cx="12192001" cy="6872945"/>
          </a:xfrm>
          <a:prstGeom prst="rect">
            <a:avLst/>
          </a:prstGeom>
        </p:spPr>
      </p:pic>
    </p:spTree>
    <p:extLst>
      <p:ext uri="{BB962C8B-B14F-4D97-AF65-F5344CB8AC3E}">
        <p14:creationId xmlns:p14="http://schemas.microsoft.com/office/powerpoint/2010/main" val="42442725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Kısıtlar</a:t>
            </a:r>
            <a:endParaRPr lang="en-US" dirty="0"/>
          </a:p>
        </p:txBody>
      </p:sp>
      <p:sp>
        <p:nvSpPr>
          <p:cNvPr id="3" name="Content Placeholder 2"/>
          <p:cNvSpPr>
            <a:spLocks noGrp="1"/>
          </p:cNvSpPr>
          <p:nvPr>
            <p:ph idx="1"/>
          </p:nvPr>
        </p:nvSpPr>
        <p:spPr/>
        <p:txBody>
          <a:bodyPr/>
          <a:lstStyle/>
          <a:p>
            <a:r>
              <a:rPr lang="en-US" dirty="0" err="1" smtClean="0"/>
              <a:t>Örneklem</a:t>
            </a:r>
            <a:r>
              <a:rPr lang="en-US" dirty="0" smtClean="0"/>
              <a:t> </a:t>
            </a:r>
            <a:r>
              <a:rPr lang="en-US" dirty="0" err="1" smtClean="0"/>
              <a:t>yapısı</a:t>
            </a:r>
            <a:endParaRPr lang="en-US" dirty="0" smtClean="0"/>
          </a:p>
          <a:p>
            <a:r>
              <a:rPr lang="en-US" dirty="0" smtClean="0"/>
              <a:t>Mobil internet </a:t>
            </a:r>
            <a:r>
              <a:rPr lang="en-US" dirty="0" err="1" smtClean="0"/>
              <a:t>kullanımı</a:t>
            </a:r>
            <a:r>
              <a:rPr lang="en-US" dirty="0" smtClean="0"/>
              <a:t> </a:t>
            </a:r>
            <a:r>
              <a:rPr lang="en-US" dirty="0" err="1" smtClean="0"/>
              <a:t>sıklığı</a:t>
            </a:r>
            <a:endParaRPr lang="en-US" dirty="0" smtClean="0"/>
          </a:p>
          <a:p>
            <a:r>
              <a:rPr lang="en-US" dirty="0" err="1" smtClean="0"/>
              <a:t>Kültürler</a:t>
            </a:r>
            <a:r>
              <a:rPr lang="en-US" dirty="0" smtClean="0"/>
              <a:t> </a:t>
            </a:r>
            <a:r>
              <a:rPr lang="en-US" dirty="0" err="1" smtClean="0"/>
              <a:t>arası</a:t>
            </a:r>
            <a:r>
              <a:rPr lang="en-US" dirty="0" smtClean="0"/>
              <a:t> </a:t>
            </a:r>
            <a:r>
              <a:rPr lang="en-US" dirty="0" err="1" smtClean="0"/>
              <a:t>ölçüm</a:t>
            </a:r>
            <a:r>
              <a:rPr lang="en-US" dirty="0" smtClean="0"/>
              <a:t> </a:t>
            </a:r>
            <a:r>
              <a:rPr lang="en-US" dirty="0" err="1" smtClean="0"/>
              <a:t>eksikliği</a:t>
            </a:r>
            <a:endParaRPr lang="en-US" dirty="0" smtClean="0"/>
          </a:p>
          <a:p>
            <a:r>
              <a:rPr lang="en-US" dirty="0" err="1" smtClean="0"/>
              <a:t>Bireysel</a:t>
            </a:r>
            <a:r>
              <a:rPr lang="en-US" dirty="0" smtClean="0"/>
              <a:t> </a:t>
            </a:r>
            <a:r>
              <a:rPr lang="en-US" dirty="0" err="1" smtClean="0"/>
              <a:t>ve</a:t>
            </a:r>
            <a:r>
              <a:rPr lang="en-US" dirty="0" smtClean="0"/>
              <a:t> </a:t>
            </a:r>
            <a:r>
              <a:rPr lang="en-US" dirty="0" err="1" smtClean="0"/>
              <a:t>demografik</a:t>
            </a:r>
            <a:r>
              <a:rPr lang="en-US" dirty="0" smtClean="0"/>
              <a:t> </a:t>
            </a:r>
            <a:r>
              <a:rPr lang="en-US" dirty="0" err="1" smtClean="0"/>
              <a:t>etkiler</a:t>
            </a:r>
            <a:endParaRPr lang="en-US" dirty="0" smtClean="0"/>
          </a:p>
          <a:p>
            <a:endParaRPr lang="en-US" dirty="0" smtClean="0"/>
          </a:p>
          <a:p>
            <a:endParaRPr lang="en-US" dirty="0" smtClean="0"/>
          </a:p>
          <a:p>
            <a:endParaRPr lang="en-US" dirty="0"/>
          </a:p>
        </p:txBody>
      </p:sp>
      <p:pic>
        <p:nvPicPr>
          <p:cNvPr id="4" name="Picture 3"/>
          <p:cNvPicPr>
            <a:picLocks noChangeAspect="1"/>
          </p:cNvPicPr>
          <p:nvPr/>
        </p:nvPicPr>
        <p:blipFill>
          <a:blip r:embed="rId3">
            <a:alphaModFix amt="25000"/>
          </a:blip>
          <a:stretch>
            <a:fillRect/>
          </a:stretch>
        </p:blipFill>
        <p:spPr>
          <a:xfrm>
            <a:off x="1" y="-285750"/>
            <a:ext cx="12192000" cy="7774781"/>
          </a:xfrm>
          <a:prstGeom prst="rect">
            <a:avLst/>
          </a:prstGeom>
        </p:spPr>
      </p:pic>
    </p:spTree>
    <p:extLst>
      <p:ext uri="{BB962C8B-B14F-4D97-AF65-F5344CB8AC3E}">
        <p14:creationId xmlns:p14="http://schemas.microsoft.com/office/powerpoint/2010/main" val="209937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Mobil Satışa İlişkin </a:t>
            </a:r>
            <a:r>
              <a:rPr lang="en-US" dirty="0" err="1" smtClean="0"/>
              <a:t>Veriler</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3252444730"/>
              </p:ext>
            </p:extLst>
          </p:nvPr>
        </p:nvGraphicFramePr>
        <p:xfrm>
          <a:off x="656857" y="1703103"/>
          <a:ext cx="7205015" cy="3903009"/>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p:cNvSpPr/>
          <p:nvPr/>
        </p:nvSpPr>
        <p:spPr>
          <a:xfrm>
            <a:off x="8290998" y="3299432"/>
            <a:ext cx="1503473" cy="1576719"/>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2015</a:t>
            </a:r>
          </a:p>
          <a:p>
            <a:pPr algn="ctr"/>
            <a:r>
              <a:rPr lang="en-US" dirty="0" smtClean="0"/>
              <a:t>%52,7</a:t>
            </a:r>
            <a:endParaRPr lang="en-US" dirty="0"/>
          </a:p>
        </p:txBody>
      </p:sp>
      <p:sp>
        <p:nvSpPr>
          <p:cNvPr id="6" name="Oval 5"/>
          <p:cNvSpPr/>
          <p:nvPr/>
        </p:nvSpPr>
        <p:spPr>
          <a:xfrm>
            <a:off x="10151226" y="3043052"/>
            <a:ext cx="1788979" cy="1847697"/>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2017</a:t>
            </a:r>
          </a:p>
          <a:p>
            <a:pPr algn="ctr"/>
            <a:r>
              <a:rPr lang="en-US" dirty="0" smtClean="0"/>
              <a:t>%63,4</a:t>
            </a:r>
            <a:endParaRPr lang="en-US" dirty="0"/>
          </a:p>
        </p:txBody>
      </p:sp>
      <p:sp>
        <p:nvSpPr>
          <p:cNvPr id="7" name="TextBox 6"/>
          <p:cNvSpPr txBox="1"/>
          <p:nvPr/>
        </p:nvSpPr>
        <p:spPr>
          <a:xfrm>
            <a:off x="8101239" y="2394279"/>
            <a:ext cx="3882756" cy="646331"/>
          </a:xfrm>
          <a:prstGeom prst="rect">
            <a:avLst/>
          </a:prstGeom>
          <a:noFill/>
        </p:spPr>
        <p:txBody>
          <a:bodyPr wrap="square" rtlCol="0">
            <a:spAutoFit/>
          </a:bodyPr>
          <a:lstStyle/>
          <a:p>
            <a:pPr algn="ctr"/>
            <a:r>
              <a:rPr lang="en-US" dirty="0" smtClean="0"/>
              <a:t>Mobil internet </a:t>
            </a:r>
            <a:r>
              <a:rPr lang="en-US" dirty="0" err="1" smtClean="0"/>
              <a:t>kullanımı</a:t>
            </a:r>
            <a:r>
              <a:rPr lang="en-US" dirty="0" smtClean="0"/>
              <a:t> </a:t>
            </a:r>
          </a:p>
          <a:p>
            <a:pPr algn="ctr"/>
            <a:r>
              <a:rPr lang="en-US" dirty="0" err="1" smtClean="0"/>
              <a:t>penetrasyon</a:t>
            </a:r>
            <a:r>
              <a:rPr lang="en-US" dirty="0" smtClean="0"/>
              <a:t> </a:t>
            </a:r>
            <a:r>
              <a:rPr lang="en-US" dirty="0" err="1" smtClean="0"/>
              <a:t>oranı</a:t>
            </a:r>
            <a:endParaRPr lang="en-US" dirty="0"/>
          </a:p>
        </p:txBody>
      </p:sp>
    </p:spTree>
    <p:extLst>
      <p:ext uri="{BB962C8B-B14F-4D97-AF65-F5344CB8AC3E}">
        <p14:creationId xmlns:p14="http://schemas.microsoft.com/office/powerpoint/2010/main" val="16533434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sz="3600" b="1" dirty="0" err="1" smtClean="0"/>
              <a:t>Teşekkürle</a:t>
            </a:r>
            <a:r>
              <a:rPr lang="tr-TR" sz="3600" b="1" smtClean="0"/>
              <a:t>r</a:t>
            </a:r>
            <a:endParaRPr lang="tr-TR" sz="3600" b="1" dirty="0" smtClean="0"/>
          </a:p>
        </p:txBody>
      </p:sp>
    </p:spTree>
    <p:extLst>
      <p:ext uri="{BB962C8B-B14F-4D97-AF65-F5344CB8AC3E}">
        <p14:creationId xmlns:p14="http://schemas.microsoft.com/office/powerpoint/2010/main" val="3019169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72840" r="10559" b="63730"/>
          <a:stretch/>
        </p:blipFill>
        <p:spPr>
          <a:xfrm>
            <a:off x="7492999" y="0"/>
            <a:ext cx="4699001" cy="6858000"/>
          </a:xfrm>
          <a:prstGeom prst="rect">
            <a:avLst/>
          </a:prstGeom>
        </p:spPr>
      </p:pic>
      <p:pic>
        <p:nvPicPr>
          <p:cNvPr id="5" name="Picture 4"/>
          <p:cNvPicPr>
            <a:picLocks noChangeAspect="1"/>
          </p:cNvPicPr>
          <p:nvPr/>
        </p:nvPicPr>
        <p:blipFill>
          <a:blip r:embed="rId2"/>
          <a:stretch>
            <a:fillRect/>
          </a:stretch>
        </p:blipFill>
        <p:spPr>
          <a:xfrm>
            <a:off x="15875" y="0"/>
            <a:ext cx="10287000" cy="6871716"/>
          </a:xfrm>
          <a:prstGeom prst="rect">
            <a:avLst/>
          </a:prstGeom>
        </p:spPr>
      </p:pic>
    </p:spTree>
    <p:extLst>
      <p:ext uri="{BB962C8B-B14F-4D97-AF65-F5344CB8AC3E}">
        <p14:creationId xmlns:p14="http://schemas.microsoft.com/office/powerpoint/2010/main" val="1324936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7487"/>
            <a:ext cx="12201264" cy="6865487"/>
          </a:xfrm>
          <a:prstGeom prst="rect">
            <a:avLst/>
          </a:prstGeom>
        </p:spPr>
      </p:pic>
    </p:spTree>
    <p:extLst>
      <p:ext uri="{BB962C8B-B14F-4D97-AF65-F5344CB8AC3E}">
        <p14:creationId xmlns:p14="http://schemas.microsoft.com/office/powerpoint/2010/main" val="2412741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 İnternet</a:t>
            </a:r>
            <a:endParaRPr lang="en-US" dirty="0"/>
          </a:p>
        </p:txBody>
      </p:sp>
      <p:sp>
        <p:nvSpPr>
          <p:cNvPr id="3" name="Content Placeholder 2"/>
          <p:cNvSpPr>
            <a:spLocks noGrp="1"/>
          </p:cNvSpPr>
          <p:nvPr>
            <p:ph idx="1"/>
          </p:nvPr>
        </p:nvSpPr>
        <p:spPr/>
        <p:txBody>
          <a:bodyPr/>
          <a:lstStyle/>
          <a:p>
            <a:pPr marL="0" indent="0">
              <a:buNone/>
            </a:pPr>
            <a:r>
              <a:rPr lang="en-US" sz="3200" b="1" dirty="0" err="1" smtClean="0"/>
              <a:t>Neden</a:t>
            </a:r>
            <a:r>
              <a:rPr lang="en-US" sz="3200" b="1" dirty="0" smtClean="0"/>
              <a:t>?</a:t>
            </a:r>
          </a:p>
          <a:p>
            <a:pPr marL="514350" indent="-514350">
              <a:buFont typeface="+mj-lt"/>
              <a:buAutoNum type="arabicPeriod"/>
            </a:pPr>
            <a:r>
              <a:rPr lang="en-US" dirty="0" err="1" smtClean="0"/>
              <a:t>Taşınabilir</a:t>
            </a:r>
            <a:endParaRPr lang="en-US" dirty="0" smtClean="0"/>
          </a:p>
          <a:p>
            <a:pPr marL="514350" indent="-514350">
              <a:buFont typeface="+mj-lt"/>
              <a:buAutoNum type="arabicPeriod"/>
            </a:pPr>
            <a:r>
              <a:rPr lang="en-US" dirty="0" err="1" smtClean="0"/>
              <a:t>Kişisel</a:t>
            </a:r>
            <a:r>
              <a:rPr lang="en-US" dirty="0" smtClean="0"/>
              <a:t> </a:t>
            </a:r>
            <a:r>
              <a:rPr lang="en-US" dirty="0" err="1" smtClean="0"/>
              <a:t>bağ</a:t>
            </a:r>
            <a:r>
              <a:rPr lang="en-US" dirty="0" smtClean="0"/>
              <a:t> </a:t>
            </a:r>
            <a:r>
              <a:rPr lang="en-US" dirty="0" err="1" smtClean="0"/>
              <a:t>kurulabilir</a:t>
            </a:r>
            <a:endParaRPr lang="en-US" dirty="0" smtClean="0"/>
          </a:p>
          <a:p>
            <a:pPr marL="514350" indent="-514350">
              <a:buFont typeface="+mj-lt"/>
              <a:buAutoNum type="arabicPeriod"/>
            </a:pPr>
            <a:r>
              <a:rPr lang="en-US" dirty="0" err="1" smtClean="0"/>
              <a:t>Anlık</a:t>
            </a:r>
            <a:r>
              <a:rPr lang="en-US" dirty="0" smtClean="0"/>
              <a:t> </a:t>
            </a:r>
            <a:r>
              <a:rPr lang="en-US" dirty="0" err="1" smtClean="0"/>
              <a:t>bilgi</a:t>
            </a:r>
            <a:r>
              <a:rPr lang="en-US" dirty="0" smtClean="0"/>
              <a:t> </a:t>
            </a:r>
            <a:r>
              <a:rPr lang="en-US" dirty="0" err="1" smtClean="0"/>
              <a:t>iletebilir</a:t>
            </a:r>
            <a:endParaRPr lang="en-US" dirty="0" smtClean="0"/>
          </a:p>
          <a:p>
            <a:pPr marL="514350" indent="-514350">
              <a:buFont typeface="+mj-lt"/>
              <a:buAutoNum type="arabicPeriod"/>
            </a:pPr>
            <a:r>
              <a:rPr lang="en-US" dirty="0" err="1" smtClean="0"/>
              <a:t>Yazılı</a:t>
            </a:r>
            <a:r>
              <a:rPr lang="en-US" dirty="0" smtClean="0"/>
              <a:t> </a:t>
            </a:r>
            <a:r>
              <a:rPr lang="en-US" dirty="0" err="1" smtClean="0"/>
              <a:t>ve</a:t>
            </a:r>
            <a:r>
              <a:rPr lang="en-US" dirty="0" smtClean="0"/>
              <a:t> </a:t>
            </a:r>
            <a:r>
              <a:rPr lang="en-US" dirty="0" err="1" smtClean="0"/>
              <a:t>görsel</a:t>
            </a:r>
            <a:r>
              <a:rPr lang="en-US" dirty="0" smtClean="0"/>
              <a:t> </a:t>
            </a:r>
            <a:r>
              <a:rPr lang="en-US" dirty="0" err="1" smtClean="0"/>
              <a:t>iletişim</a:t>
            </a:r>
            <a:r>
              <a:rPr lang="en-US" dirty="0" smtClean="0"/>
              <a:t> </a:t>
            </a:r>
            <a:r>
              <a:rPr lang="en-US" dirty="0" err="1" smtClean="0"/>
              <a:t>sağlayabilir</a:t>
            </a:r>
            <a:endParaRPr lang="en-US" dirty="0" smtClean="0"/>
          </a:p>
          <a:p>
            <a:pPr marL="514350" indent="-514350">
              <a:buFont typeface="+mj-lt"/>
              <a:buAutoNum type="arabicPeriod"/>
            </a:pPr>
            <a:r>
              <a:rPr lang="en-US" dirty="0" err="1" smtClean="0"/>
              <a:t>Ürün</a:t>
            </a:r>
            <a:r>
              <a:rPr lang="en-US" dirty="0" smtClean="0"/>
              <a:t> </a:t>
            </a:r>
            <a:r>
              <a:rPr lang="en-US" dirty="0" err="1" smtClean="0"/>
              <a:t>ve</a:t>
            </a:r>
            <a:r>
              <a:rPr lang="en-US" dirty="0" smtClean="0"/>
              <a:t> </a:t>
            </a:r>
            <a:r>
              <a:rPr lang="en-US" dirty="0" err="1" smtClean="0"/>
              <a:t>hizmeti</a:t>
            </a:r>
            <a:r>
              <a:rPr lang="en-US" dirty="0" smtClean="0"/>
              <a:t> </a:t>
            </a:r>
            <a:r>
              <a:rPr lang="en-US" dirty="0" err="1" smtClean="0"/>
              <a:t>birleştirebilir</a:t>
            </a:r>
            <a:endParaRPr lang="en-US" dirty="0" smtClean="0"/>
          </a:p>
          <a:p>
            <a:pPr marL="514350" indent="-514350">
              <a:buFont typeface="+mj-lt"/>
              <a:buAutoNum type="arabicPeriod"/>
            </a:pPr>
            <a:r>
              <a:rPr lang="en-US" dirty="0" err="1" smtClean="0"/>
              <a:t>Anlık</a:t>
            </a:r>
            <a:r>
              <a:rPr lang="en-US" dirty="0" smtClean="0"/>
              <a:t> </a:t>
            </a:r>
            <a:r>
              <a:rPr lang="en-US" dirty="0" err="1" smtClean="0"/>
              <a:t>iletişim</a:t>
            </a:r>
            <a:r>
              <a:rPr lang="en-US" dirty="0" smtClean="0"/>
              <a:t> </a:t>
            </a:r>
            <a:r>
              <a:rPr lang="en-US" dirty="0" err="1" smtClean="0"/>
              <a:t>kurabilir</a:t>
            </a:r>
            <a:endParaRPr lang="en-US" dirty="0"/>
          </a:p>
        </p:txBody>
      </p:sp>
      <p:pic>
        <p:nvPicPr>
          <p:cNvPr id="4" name="Picture 3"/>
          <p:cNvPicPr>
            <a:picLocks noChangeAspect="1"/>
          </p:cNvPicPr>
          <p:nvPr/>
        </p:nvPicPr>
        <p:blipFill>
          <a:blip r:embed="rId2"/>
          <a:stretch>
            <a:fillRect/>
          </a:stretch>
        </p:blipFill>
        <p:spPr>
          <a:xfrm>
            <a:off x="9055100" y="4267200"/>
            <a:ext cx="3136900" cy="2590800"/>
          </a:xfrm>
          <a:prstGeom prst="rect">
            <a:avLst/>
          </a:prstGeom>
        </p:spPr>
      </p:pic>
    </p:spTree>
    <p:extLst>
      <p:ext uri="{BB962C8B-B14F-4D97-AF65-F5344CB8AC3E}">
        <p14:creationId xmlns:p14="http://schemas.microsoft.com/office/powerpoint/2010/main" val="2713949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smtClean="0"/>
              <a:t>Mobil internet </a:t>
            </a:r>
            <a:r>
              <a:rPr lang="en-US" dirty="0" err="1" smtClean="0"/>
              <a:t>kullanımı</a:t>
            </a:r>
            <a:r>
              <a:rPr lang="en-US" dirty="0" smtClean="0"/>
              <a:t> </a:t>
            </a:r>
          </a:p>
          <a:p>
            <a:pPr marL="0" indent="0" algn="ctr">
              <a:buNone/>
            </a:pPr>
            <a:r>
              <a:rPr lang="en-US" dirty="0" err="1" smtClean="0"/>
              <a:t>Kolaylık</a:t>
            </a:r>
            <a:endParaRPr lang="en-US" dirty="0" smtClean="0"/>
          </a:p>
          <a:p>
            <a:pPr marL="0" indent="0" algn="ctr">
              <a:buNone/>
            </a:pPr>
            <a:r>
              <a:rPr lang="en-US" dirty="0" err="1" smtClean="0"/>
              <a:t>Hız</a:t>
            </a:r>
            <a:endParaRPr lang="en-US" dirty="0" smtClean="0"/>
          </a:p>
          <a:p>
            <a:pPr marL="0" indent="0" algn="ctr">
              <a:buNone/>
            </a:pPr>
            <a:r>
              <a:rPr lang="en-US" dirty="0" err="1" smtClean="0"/>
              <a:t>Zaman</a:t>
            </a:r>
            <a:endParaRPr lang="en-US" dirty="0" smtClean="0"/>
          </a:p>
          <a:p>
            <a:pPr marL="0" indent="0" algn="ctr">
              <a:buNone/>
            </a:pPr>
            <a:endParaRPr lang="en-US" dirty="0" smtClean="0"/>
          </a:p>
          <a:p>
            <a:pPr marL="0" indent="0" algn="ctr">
              <a:buNone/>
            </a:pPr>
            <a:endParaRPr lang="en-US" dirty="0" smtClean="0"/>
          </a:p>
          <a:p>
            <a:pPr marL="0" indent="0">
              <a:buNone/>
            </a:pPr>
            <a:r>
              <a:rPr lang="en-US" dirty="0"/>
              <a:t>	</a:t>
            </a:r>
            <a:r>
              <a:rPr lang="en-US" dirty="0" smtClean="0"/>
              <a:t>		</a:t>
            </a:r>
            <a:endParaRPr lang="en-US" dirty="0"/>
          </a:p>
        </p:txBody>
      </p:sp>
      <p:sp>
        <p:nvSpPr>
          <p:cNvPr id="4" name="Up Arrow 3"/>
          <p:cNvSpPr/>
          <p:nvPr/>
        </p:nvSpPr>
        <p:spPr>
          <a:xfrm>
            <a:off x="8032751" y="1746249"/>
            <a:ext cx="444500" cy="460375"/>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 name="Up Arrow 7"/>
          <p:cNvSpPr/>
          <p:nvPr/>
        </p:nvSpPr>
        <p:spPr>
          <a:xfrm>
            <a:off x="6724651" y="2343149"/>
            <a:ext cx="444500" cy="460375"/>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Up Arrow 8"/>
          <p:cNvSpPr/>
          <p:nvPr/>
        </p:nvSpPr>
        <p:spPr>
          <a:xfrm>
            <a:off x="6454776" y="2867024"/>
            <a:ext cx="444500" cy="460375"/>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Up Arrow 9"/>
          <p:cNvSpPr/>
          <p:nvPr/>
        </p:nvSpPr>
        <p:spPr>
          <a:xfrm>
            <a:off x="6756401" y="3359149"/>
            <a:ext cx="444500" cy="460375"/>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9434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smtClean="0"/>
              <a:t>Mobil internet </a:t>
            </a:r>
            <a:r>
              <a:rPr lang="en-US" dirty="0" err="1" smtClean="0"/>
              <a:t>kullanımı</a:t>
            </a:r>
            <a:r>
              <a:rPr lang="en-US" dirty="0" smtClean="0"/>
              <a:t> </a:t>
            </a:r>
          </a:p>
          <a:p>
            <a:pPr marL="0" indent="0" algn="ctr">
              <a:buNone/>
            </a:pPr>
            <a:r>
              <a:rPr lang="en-US" dirty="0" err="1" smtClean="0"/>
              <a:t>Kolaylık</a:t>
            </a:r>
            <a:endParaRPr lang="en-US" dirty="0" smtClean="0"/>
          </a:p>
          <a:p>
            <a:pPr marL="0" indent="0" algn="ctr">
              <a:buNone/>
            </a:pPr>
            <a:r>
              <a:rPr lang="en-US" dirty="0" err="1" smtClean="0"/>
              <a:t>Hız</a:t>
            </a:r>
            <a:endParaRPr lang="en-US" dirty="0" smtClean="0"/>
          </a:p>
          <a:p>
            <a:pPr marL="0" indent="0" algn="ctr">
              <a:buNone/>
            </a:pPr>
            <a:r>
              <a:rPr lang="en-US" dirty="0" err="1" smtClean="0"/>
              <a:t>Zaman</a:t>
            </a:r>
            <a:endParaRPr lang="en-US" dirty="0" smtClean="0"/>
          </a:p>
          <a:p>
            <a:pPr marL="0" indent="0" algn="ctr">
              <a:buNone/>
            </a:pPr>
            <a:endParaRPr lang="en-US" dirty="0" smtClean="0"/>
          </a:p>
          <a:p>
            <a:pPr marL="0" indent="0" algn="ctr">
              <a:buNone/>
            </a:pPr>
            <a:r>
              <a:rPr lang="en-US" dirty="0" err="1" smtClean="0"/>
              <a:t>Karanlık</a:t>
            </a:r>
            <a:r>
              <a:rPr lang="en-US" dirty="0" smtClean="0"/>
              <a:t> </a:t>
            </a:r>
            <a:r>
              <a:rPr lang="en-US" dirty="0" err="1" smtClean="0"/>
              <a:t>taraf</a:t>
            </a:r>
            <a:r>
              <a:rPr lang="en-US" dirty="0" smtClean="0"/>
              <a:t>?</a:t>
            </a:r>
          </a:p>
        </p:txBody>
      </p:sp>
      <p:sp>
        <p:nvSpPr>
          <p:cNvPr id="4" name="Up Arrow 3"/>
          <p:cNvSpPr/>
          <p:nvPr/>
        </p:nvSpPr>
        <p:spPr>
          <a:xfrm>
            <a:off x="8032751" y="1746249"/>
            <a:ext cx="444500" cy="460375"/>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 name="Up Arrow 7"/>
          <p:cNvSpPr/>
          <p:nvPr/>
        </p:nvSpPr>
        <p:spPr>
          <a:xfrm>
            <a:off x="6724651" y="2343149"/>
            <a:ext cx="444500" cy="460375"/>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Up Arrow 8"/>
          <p:cNvSpPr/>
          <p:nvPr/>
        </p:nvSpPr>
        <p:spPr>
          <a:xfrm>
            <a:off x="6454776" y="2867024"/>
            <a:ext cx="444500" cy="460375"/>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Up Arrow 9"/>
          <p:cNvSpPr/>
          <p:nvPr/>
        </p:nvSpPr>
        <p:spPr>
          <a:xfrm>
            <a:off x="6756401" y="3359149"/>
            <a:ext cx="444500" cy="460375"/>
          </a:xfrm>
          <a:prstGeom prst="up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8115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FFFF"/>
                </a:solidFill>
              </a:rPr>
              <a:t>Karanlık</a:t>
            </a:r>
            <a:r>
              <a:rPr lang="en-US" dirty="0" smtClean="0">
                <a:solidFill>
                  <a:srgbClr val="FFFFFF"/>
                </a:solidFill>
              </a:rPr>
              <a:t> </a:t>
            </a:r>
            <a:r>
              <a:rPr lang="tr-TR" dirty="0" err="1">
                <a:solidFill>
                  <a:srgbClr val="FFFFFF"/>
                </a:solidFill>
              </a:rPr>
              <a:t>T</a:t>
            </a:r>
            <a:r>
              <a:rPr lang="en-US" dirty="0" err="1" smtClean="0">
                <a:solidFill>
                  <a:srgbClr val="FFFFFF"/>
                </a:solidFill>
              </a:rPr>
              <a:t>araf</a:t>
            </a:r>
            <a:endParaRPr lang="en-US" dirty="0">
              <a:solidFill>
                <a:srgbClr val="FFFFFF"/>
              </a:solidFill>
            </a:endParaRPr>
          </a:p>
        </p:txBody>
      </p:sp>
      <p:sp>
        <p:nvSpPr>
          <p:cNvPr id="3" name="Content Placeholder 2"/>
          <p:cNvSpPr>
            <a:spLocks noGrp="1"/>
          </p:cNvSpPr>
          <p:nvPr>
            <p:ph idx="1"/>
          </p:nvPr>
        </p:nvSpPr>
        <p:spPr/>
        <p:txBody>
          <a:bodyPr>
            <a:normAutofit/>
          </a:bodyPr>
          <a:lstStyle/>
          <a:p>
            <a:r>
              <a:rPr lang="tr-TR" dirty="0" smtClean="0">
                <a:solidFill>
                  <a:srgbClr val="FFFFFF"/>
                </a:solidFill>
                <a:effectLst>
                  <a:outerShdw blurRad="38100" dist="38100" dir="2700000" algn="tl">
                    <a:srgbClr val="000000">
                      <a:alpha val="43137"/>
                    </a:srgbClr>
                  </a:outerShdw>
                </a:effectLst>
              </a:rPr>
              <a:t>Mobil internet ve akıllı telefon kullanımı</a:t>
            </a:r>
          </a:p>
          <a:p>
            <a:pPr lvl="1">
              <a:buFont typeface="Wingdings" charset="2"/>
              <a:buChar char="ü"/>
            </a:pPr>
            <a:r>
              <a:rPr lang="en-US" dirty="0" smtClean="0">
                <a:solidFill>
                  <a:srgbClr val="FFFFFF"/>
                </a:solidFill>
                <a:sym typeface="Wingdings"/>
              </a:rPr>
              <a:t>Satın alma (Kim </a:t>
            </a:r>
            <a:r>
              <a:rPr lang="en-US" dirty="0" err="1" smtClean="0">
                <a:solidFill>
                  <a:srgbClr val="FFFFFF"/>
                </a:solidFill>
                <a:sym typeface="Wingdings"/>
              </a:rPr>
              <a:t>vd</a:t>
            </a:r>
            <a:r>
              <a:rPr lang="en-US" dirty="0" smtClean="0">
                <a:solidFill>
                  <a:srgbClr val="FFFFFF"/>
                </a:solidFill>
                <a:sym typeface="Wingdings"/>
              </a:rPr>
              <a:t>., 2015, s.37)</a:t>
            </a:r>
          </a:p>
          <a:p>
            <a:pPr lvl="1">
              <a:buFont typeface="Wingdings" charset="2"/>
              <a:buChar char="ü"/>
            </a:pPr>
            <a:r>
              <a:rPr lang="en-US" dirty="0" err="1" smtClean="0">
                <a:solidFill>
                  <a:srgbClr val="FFFFFF"/>
                </a:solidFill>
                <a:sym typeface="Wingdings"/>
              </a:rPr>
              <a:t>Harcama</a:t>
            </a:r>
            <a:r>
              <a:rPr lang="en-US" dirty="0" smtClean="0">
                <a:solidFill>
                  <a:srgbClr val="FFFFFF"/>
                </a:solidFill>
                <a:sym typeface="Wingdings"/>
              </a:rPr>
              <a:t> </a:t>
            </a:r>
            <a:r>
              <a:rPr lang="en-US" dirty="0" err="1" smtClean="0">
                <a:solidFill>
                  <a:srgbClr val="FFFFFF"/>
                </a:solidFill>
                <a:sym typeface="Wingdings"/>
              </a:rPr>
              <a:t>düzeyi</a:t>
            </a:r>
            <a:r>
              <a:rPr lang="en-US" dirty="0" smtClean="0">
                <a:solidFill>
                  <a:srgbClr val="FFFFFF"/>
                </a:solidFill>
                <a:sym typeface="Wingdings"/>
              </a:rPr>
              <a:t> ve </a:t>
            </a:r>
            <a:r>
              <a:rPr lang="en-US" dirty="0" err="1" smtClean="0">
                <a:solidFill>
                  <a:srgbClr val="FFFFFF"/>
                </a:solidFill>
                <a:sym typeface="Wingdings"/>
              </a:rPr>
              <a:t>yeniden</a:t>
            </a:r>
            <a:r>
              <a:rPr lang="en-US" dirty="0" smtClean="0">
                <a:solidFill>
                  <a:srgbClr val="FFFFFF"/>
                </a:solidFill>
                <a:sym typeface="Wingdings"/>
              </a:rPr>
              <a:t> satın alma </a:t>
            </a:r>
            <a:r>
              <a:rPr lang="en-US" dirty="0" err="1" smtClean="0">
                <a:solidFill>
                  <a:srgbClr val="FFFFFF"/>
                </a:solidFill>
                <a:sym typeface="Wingdings"/>
              </a:rPr>
              <a:t>niyeti</a:t>
            </a:r>
            <a:r>
              <a:rPr lang="en-US" dirty="0" smtClean="0">
                <a:solidFill>
                  <a:srgbClr val="FFFFFF"/>
                </a:solidFill>
                <a:sym typeface="Wingdings"/>
              </a:rPr>
              <a:t> (Wang </a:t>
            </a:r>
            <a:r>
              <a:rPr lang="en-US" dirty="0" err="1" smtClean="0">
                <a:solidFill>
                  <a:srgbClr val="FFFFFF"/>
                </a:solidFill>
                <a:sym typeface="Wingdings"/>
              </a:rPr>
              <a:t>vd</a:t>
            </a:r>
            <a:r>
              <a:rPr lang="en-US" dirty="0" smtClean="0">
                <a:solidFill>
                  <a:srgbClr val="FFFFFF"/>
                </a:solidFill>
                <a:sym typeface="Wingdings"/>
              </a:rPr>
              <a:t>., 2015, s.232)</a:t>
            </a:r>
            <a:endParaRPr lang="tr-TR" dirty="0" smtClean="0">
              <a:solidFill>
                <a:srgbClr val="FFFFFF"/>
              </a:solidFill>
              <a:sym typeface="Wingdings"/>
            </a:endParaRPr>
          </a:p>
          <a:p>
            <a:pPr lvl="1">
              <a:buFont typeface="Wingdings" charset="2"/>
              <a:buChar char="ü"/>
            </a:pPr>
            <a:endParaRPr lang="en-US" dirty="0" smtClean="0">
              <a:solidFill>
                <a:srgbClr val="FFFFFF"/>
              </a:solidFill>
              <a:sym typeface="Wingdings"/>
            </a:endParaRPr>
          </a:p>
          <a:p>
            <a:r>
              <a:rPr lang="en-US" dirty="0" smtClean="0">
                <a:solidFill>
                  <a:srgbClr val="FFFFFF"/>
                </a:solidFill>
                <a:effectLst>
                  <a:outerShdw blurRad="38100" dist="38100" dir="2700000" algn="tl">
                    <a:srgbClr val="000000">
                      <a:alpha val="43137"/>
                    </a:srgbClr>
                  </a:outerShdw>
                </a:effectLst>
                <a:sym typeface="Wingdings"/>
              </a:rPr>
              <a:t>İnternet </a:t>
            </a:r>
            <a:r>
              <a:rPr lang="en-US" dirty="0" err="1" smtClean="0">
                <a:solidFill>
                  <a:srgbClr val="FFFFFF"/>
                </a:solidFill>
                <a:effectLst>
                  <a:outerShdw blurRad="38100" dist="38100" dir="2700000" algn="tl">
                    <a:srgbClr val="000000">
                      <a:alpha val="43137"/>
                    </a:srgbClr>
                  </a:outerShdw>
                </a:effectLst>
                <a:sym typeface="Wingdings"/>
              </a:rPr>
              <a:t>bağımlılığı</a:t>
            </a:r>
            <a:endParaRPr lang="en-US" dirty="0" smtClean="0">
              <a:solidFill>
                <a:srgbClr val="FFFFFF"/>
              </a:solidFill>
              <a:effectLst>
                <a:outerShdw blurRad="38100" dist="38100" dir="2700000" algn="tl">
                  <a:srgbClr val="000000">
                    <a:alpha val="43137"/>
                  </a:srgbClr>
                </a:outerShdw>
              </a:effectLst>
              <a:sym typeface="Wingdings"/>
            </a:endParaRPr>
          </a:p>
          <a:p>
            <a:pPr lvl="1">
              <a:buFont typeface="Wingdings" charset="2"/>
              <a:buChar char="ü"/>
            </a:pPr>
            <a:r>
              <a:rPr lang="en-US" dirty="0" smtClean="0">
                <a:solidFill>
                  <a:srgbClr val="FFFFFF"/>
                </a:solidFill>
                <a:sym typeface="Wingdings"/>
              </a:rPr>
              <a:t>İnternet </a:t>
            </a:r>
            <a:r>
              <a:rPr lang="en-US" dirty="0" err="1" smtClean="0">
                <a:solidFill>
                  <a:srgbClr val="FFFFFF"/>
                </a:solidFill>
                <a:sym typeface="Wingdings"/>
              </a:rPr>
              <a:t>üzerinden</a:t>
            </a:r>
            <a:r>
              <a:rPr lang="en-US" dirty="0" smtClean="0">
                <a:solidFill>
                  <a:srgbClr val="FFFFFF"/>
                </a:solidFill>
                <a:sym typeface="Wingdings"/>
              </a:rPr>
              <a:t> </a:t>
            </a:r>
            <a:r>
              <a:rPr lang="en-US" dirty="0" err="1" smtClean="0">
                <a:solidFill>
                  <a:srgbClr val="FFFFFF"/>
                </a:solidFill>
                <a:sym typeface="Wingdings"/>
              </a:rPr>
              <a:t>anlık</a:t>
            </a:r>
            <a:r>
              <a:rPr lang="en-US" dirty="0" smtClean="0">
                <a:solidFill>
                  <a:srgbClr val="FFFFFF"/>
                </a:solidFill>
                <a:sym typeface="Wingdings"/>
              </a:rPr>
              <a:t> satın alma (Sun ve Wu, 2011, s.344)</a:t>
            </a:r>
            <a:endParaRPr lang="tr-TR" dirty="0" smtClean="0">
              <a:solidFill>
                <a:srgbClr val="FFFFFF"/>
              </a:solidFill>
              <a:sym typeface="Wingdings"/>
            </a:endParaRPr>
          </a:p>
          <a:p>
            <a:pPr lvl="1">
              <a:buFont typeface="Wingdings" charset="2"/>
              <a:buChar char="ü"/>
            </a:pPr>
            <a:endParaRPr lang="en-US" dirty="0" smtClean="0">
              <a:solidFill>
                <a:srgbClr val="FFFFFF"/>
              </a:solidFill>
              <a:sym typeface="Wingdings"/>
            </a:endParaRPr>
          </a:p>
          <a:p>
            <a:r>
              <a:rPr lang="en-US" dirty="0" err="1" smtClean="0">
                <a:solidFill>
                  <a:srgbClr val="FFFFFF"/>
                </a:solidFill>
                <a:effectLst>
                  <a:outerShdw blurRad="38100" dist="38100" dir="2700000" algn="tl">
                    <a:srgbClr val="000000">
                      <a:alpha val="43137"/>
                    </a:srgbClr>
                  </a:outerShdw>
                </a:effectLst>
                <a:sym typeface="Wingdings"/>
              </a:rPr>
              <a:t>Gösterişçi</a:t>
            </a:r>
            <a:r>
              <a:rPr lang="en-US" dirty="0" smtClean="0">
                <a:solidFill>
                  <a:srgbClr val="FFFFFF"/>
                </a:solidFill>
                <a:effectLst>
                  <a:outerShdw blurRad="38100" dist="38100" dir="2700000" algn="tl">
                    <a:srgbClr val="000000">
                      <a:alpha val="43137"/>
                    </a:srgbClr>
                  </a:outerShdw>
                </a:effectLst>
                <a:sym typeface="Wingdings"/>
              </a:rPr>
              <a:t> </a:t>
            </a:r>
            <a:r>
              <a:rPr lang="en-US" dirty="0" err="1" smtClean="0">
                <a:solidFill>
                  <a:srgbClr val="FFFFFF"/>
                </a:solidFill>
                <a:effectLst>
                  <a:outerShdw blurRad="38100" dist="38100" dir="2700000" algn="tl">
                    <a:srgbClr val="000000">
                      <a:alpha val="43137"/>
                    </a:srgbClr>
                  </a:outerShdw>
                </a:effectLst>
                <a:sym typeface="Wingdings"/>
              </a:rPr>
              <a:t>tüketim</a:t>
            </a:r>
            <a:r>
              <a:rPr lang="en-US" dirty="0" smtClean="0">
                <a:solidFill>
                  <a:srgbClr val="FFFFFF"/>
                </a:solidFill>
                <a:effectLst>
                  <a:outerShdw blurRad="38100" dist="38100" dir="2700000" algn="tl">
                    <a:srgbClr val="000000">
                      <a:alpha val="43137"/>
                    </a:srgbClr>
                  </a:outerShdw>
                </a:effectLst>
                <a:sym typeface="Wingdings"/>
              </a:rPr>
              <a:t> </a:t>
            </a:r>
            <a:r>
              <a:rPr lang="en-US" dirty="0" err="1" smtClean="0">
                <a:solidFill>
                  <a:srgbClr val="FFFFFF"/>
                </a:solidFill>
                <a:effectLst>
                  <a:outerShdw blurRad="38100" dist="38100" dir="2700000" algn="tl">
                    <a:srgbClr val="000000">
                      <a:alpha val="43137"/>
                    </a:srgbClr>
                  </a:outerShdw>
                </a:effectLst>
                <a:sym typeface="Wingdings"/>
              </a:rPr>
              <a:t>ve</a:t>
            </a:r>
            <a:r>
              <a:rPr lang="en-US" dirty="0" smtClean="0">
                <a:solidFill>
                  <a:srgbClr val="FFFFFF"/>
                </a:solidFill>
                <a:effectLst>
                  <a:outerShdw blurRad="38100" dist="38100" dir="2700000" algn="tl">
                    <a:srgbClr val="000000">
                      <a:alpha val="43137"/>
                    </a:srgbClr>
                  </a:outerShdw>
                </a:effectLst>
                <a:sym typeface="Wingdings"/>
              </a:rPr>
              <a:t> </a:t>
            </a:r>
            <a:r>
              <a:rPr lang="en-US" dirty="0" err="1" smtClean="0">
                <a:solidFill>
                  <a:srgbClr val="FFFFFF"/>
                </a:solidFill>
                <a:effectLst>
                  <a:outerShdw blurRad="38100" dist="38100" dir="2700000" algn="tl">
                    <a:srgbClr val="000000">
                      <a:alpha val="43137"/>
                    </a:srgbClr>
                  </a:outerShdw>
                </a:effectLst>
                <a:sym typeface="Wingdings"/>
              </a:rPr>
              <a:t>materyalizm</a:t>
            </a:r>
            <a:endParaRPr lang="en-US" dirty="0" smtClean="0">
              <a:solidFill>
                <a:srgbClr val="FFFFFF"/>
              </a:solidFill>
              <a:effectLst>
                <a:outerShdw blurRad="38100" dist="38100" dir="2700000" algn="tl">
                  <a:srgbClr val="000000">
                    <a:alpha val="43137"/>
                  </a:srgbClr>
                </a:outerShdw>
              </a:effectLst>
              <a:sym typeface="Wingdings"/>
            </a:endParaRPr>
          </a:p>
          <a:p>
            <a:pPr lvl="1">
              <a:buFont typeface="Wingdings" charset="2"/>
              <a:buChar char="ü"/>
            </a:pPr>
            <a:r>
              <a:rPr lang="en-US" dirty="0" err="1" smtClean="0">
                <a:solidFill>
                  <a:srgbClr val="FFFFFF"/>
                </a:solidFill>
                <a:sym typeface="Wingdings"/>
              </a:rPr>
              <a:t>Alışveriş</a:t>
            </a:r>
            <a:r>
              <a:rPr lang="en-US" dirty="0" smtClean="0">
                <a:solidFill>
                  <a:srgbClr val="FFFFFF"/>
                </a:solidFill>
                <a:sym typeface="Wingdings"/>
              </a:rPr>
              <a:t> </a:t>
            </a:r>
            <a:r>
              <a:rPr lang="en-US" dirty="0" err="1" smtClean="0">
                <a:solidFill>
                  <a:srgbClr val="FFFFFF"/>
                </a:solidFill>
                <a:sym typeface="Wingdings"/>
              </a:rPr>
              <a:t>bağımlılığı</a:t>
            </a:r>
            <a:r>
              <a:rPr lang="en-US" dirty="0" smtClean="0">
                <a:solidFill>
                  <a:srgbClr val="FFFFFF"/>
                </a:solidFill>
                <a:sym typeface="Wingdings"/>
              </a:rPr>
              <a:t> (</a:t>
            </a:r>
            <a:r>
              <a:rPr lang="en-US" dirty="0" err="1" smtClean="0">
                <a:solidFill>
                  <a:srgbClr val="FFFFFF"/>
                </a:solidFill>
                <a:sym typeface="Wingdings"/>
              </a:rPr>
              <a:t>Zaharie</a:t>
            </a:r>
            <a:r>
              <a:rPr lang="en-US" dirty="0" smtClean="0">
                <a:solidFill>
                  <a:srgbClr val="FFFFFF"/>
                </a:solidFill>
                <a:sym typeface="Wingdings"/>
              </a:rPr>
              <a:t> </a:t>
            </a:r>
            <a:r>
              <a:rPr lang="en-US" dirty="0" err="1" smtClean="0">
                <a:solidFill>
                  <a:srgbClr val="FFFFFF"/>
                </a:solidFill>
                <a:sym typeface="Wingdings"/>
              </a:rPr>
              <a:t>ve</a:t>
            </a:r>
            <a:r>
              <a:rPr lang="en-US" dirty="0" smtClean="0">
                <a:solidFill>
                  <a:srgbClr val="FFFFFF"/>
                </a:solidFill>
                <a:sym typeface="Wingdings"/>
              </a:rPr>
              <a:t> </a:t>
            </a:r>
            <a:r>
              <a:rPr lang="en-US" dirty="0" err="1" smtClean="0">
                <a:solidFill>
                  <a:srgbClr val="FFFFFF"/>
                </a:solidFill>
                <a:sym typeface="Wingdings"/>
              </a:rPr>
              <a:t>Maniu</a:t>
            </a:r>
            <a:r>
              <a:rPr lang="en-US" dirty="0" smtClean="0">
                <a:solidFill>
                  <a:srgbClr val="FFFFFF"/>
                </a:solidFill>
                <a:sym typeface="Wingdings"/>
              </a:rPr>
              <a:t>, 2012, s.522).</a:t>
            </a:r>
          </a:p>
          <a:p>
            <a:endParaRPr lang="tr-TR" dirty="0" smtClean="0">
              <a:solidFill>
                <a:srgbClr val="FFFFFF"/>
              </a:solidFill>
            </a:endParaRPr>
          </a:p>
          <a:p>
            <a:endParaRPr lang="en-US" dirty="0">
              <a:solidFill>
                <a:srgbClr val="FFFFFF"/>
              </a:solidFill>
            </a:endParaRPr>
          </a:p>
        </p:txBody>
      </p:sp>
      <p:sp>
        <p:nvSpPr>
          <p:cNvPr id="4" name="TextBox 3"/>
          <p:cNvSpPr txBox="1"/>
          <p:nvPr/>
        </p:nvSpPr>
        <p:spPr>
          <a:xfrm>
            <a:off x="-95250" y="6207125"/>
            <a:ext cx="13208000" cy="369332"/>
          </a:xfrm>
          <a:prstGeom prst="rect">
            <a:avLst/>
          </a:prstGeom>
          <a:solidFill>
            <a:schemeClr val="tx1"/>
          </a:solidFill>
        </p:spPr>
        <p:txBody>
          <a:bodyPr wrap="square" rtlCol="0">
            <a:spAutoFit/>
          </a:bodyPr>
          <a:lstStyle/>
          <a:p>
            <a:r>
              <a:rPr lang="en-US" b="1" dirty="0" smtClean="0">
                <a:ln>
                  <a:solidFill>
                    <a:prstClr val="white"/>
                  </a:solidFill>
                </a:ln>
                <a:solidFill>
                  <a:prstClr val="white"/>
                </a:solidFill>
                <a:latin typeface="Calibri"/>
              </a:rPr>
              <a:t>DARKSIDEDARKSIDEDARKSIDEDARKSIDEDARKSIDEDARKSIDEDARKSIDEDARKSIDEDARKSIDEDARKSIDEDARKSIDEDARKSIDEDARKSIDEDARK</a:t>
            </a:r>
            <a:endParaRPr lang="en-US" b="1" dirty="0">
              <a:ln>
                <a:solidFill>
                  <a:prstClr val="white"/>
                </a:solidFill>
              </a:ln>
              <a:solidFill>
                <a:prstClr val="white"/>
              </a:solidFill>
              <a:latin typeface="Calibri"/>
            </a:endParaRPr>
          </a:p>
        </p:txBody>
      </p:sp>
      <p:sp>
        <p:nvSpPr>
          <p:cNvPr id="5" name="TextBox 4"/>
          <p:cNvSpPr txBox="1"/>
          <p:nvPr/>
        </p:nvSpPr>
        <p:spPr>
          <a:xfrm>
            <a:off x="158750" y="5492750"/>
            <a:ext cx="184666" cy="369332"/>
          </a:xfrm>
          <a:prstGeom prst="rect">
            <a:avLst/>
          </a:prstGeom>
          <a:solidFill>
            <a:srgbClr val="000000"/>
          </a:solidFill>
        </p:spPr>
        <p:txBody>
          <a:bodyPr wrap="none" rtlCol="0">
            <a:spAutoFit/>
          </a:bodyPr>
          <a:lstStyle/>
          <a:p>
            <a:endParaRPr lang="en-US" dirty="0">
              <a:solidFill>
                <a:prstClr val="black"/>
              </a:solidFill>
              <a:latin typeface="Calibri"/>
            </a:endParaRPr>
          </a:p>
        </p:txBody>
      </p:sp>
    </p:spTree>
    <p:extLst>
      <p:ext uri="{BB962C8B-B14F-4D97-AF65-F5344CB8AC3E}">
        <p14:creationId xmlns:p14="http://schemas.microsoft.com/office/powerpoint/2010/main" val="1018518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400</TotalTime>
  <Words>1652</Words>
  <Application>Microsoft Office PowerPoint</Application>
  <PresentationFormat>Widescreen</PresentationFormat>
  <Paragraphs>268</Paragraphs>
  <Slides>30</Slides>
  <Notes>13</Notes>
  <HiddenSlides>0</HiddenSlides>
  <MMClips>0</MMClips>
  <ScaleCrop>false</ScaleCrop>
  <HeadingPairs>
    <vt:vector size="8" baseType="variant">
      <vt:variant>
        <vt:lpstr>Fonts Used</vt:lpstr>
      </vt:variant>
      <vt:variant>
        <vt:i4>8</vt:i4>
      </vt:variant>
      <vt:variant>
        <vt:lpstr>Theme</vt:lpstr>
      </vt:variant>
      <vt:variant>
        <vt:i4>2</vt:i4>
      </vt:variant>
      <vt:variant>
        <vt:lpstr>Links</vt:lpstr>
      </vt:variant>
      <vt:variant>
        <vt:i4>5</vt:i4>
      </vt:variant>
      <vt:variant>
        <vt:lpstr>Slide Titles</vt:lpstr>
      </vt:variant>
      <vt:variant>
        <vt:i4>30</vt:i4>
      </vt:variant>
    </vt:vector>
  </HeadingPairs>
  <TitlesOfParts>
    <vt:vector size="45" baseType="lpstr">
      <vt:lpstr>ＭＳ 明朝</vt:lpstr>
      <vt:lpstr>ＭＳ 明朝</vt:lpstr>
      <vt:lpstr>Arial</vt:lpstr>
      <vt:lpstr>Calibri</vt:lpstr>
      <vt:lpstr>Calibri Light</vt:lpstr>
      <vt:lpstr>Cambria</vt:lpstr>
      <vt:lpstr>Times New Roman</vt:lpstr>
      <vt:lpstr>Wingdings</vt:lpstr>
      <vt:lpstr>Office Theme</vt:lpstr>
      <vt:lpstr>1_Office Theme</vt:lpstr>
      <vt:lpstr>\\localhost\Users\alaz89h\Downloads\Macintosh HD:Users:alaz89h:Downloads:76-291-792-v2 (1).docx!OLE_LINK2</vt:lpstr>
      <vt:lpstr>\\localhost\Users\alaz89h\Downloads\Macintosh HD:Users:alaz89h:Downloads:76-291-792-v2 (1).docx!OLE_LINK3</vt:lpstr>
      <vt:lpstr>\\localhost\Users\alaz89h\Downloads\Macintosh HD:Users:alaz89h:Downloads:76-291-792-v2 (1).docx!OLE_LINK4</vt:lpstr>
      <vt:lpstr>\\localhost\Users\alaz89h\Downloads\Macintosh HD:Users:alaz89h:Downloads:76-291-792-v2 (1).docx!OLE_LINK5</vt:lpstr>
      <vt:lpstr>\\localhost\Users\alaz89h\Downloads\Macintosh HD:Users:alaz89h:Downloads:76-291-792-v2 (1).docx!OLE_LINK6</vt:lpstr>
      <vt:lpstr>Mobil İnternet, Tüketici Materyalizmi ve Alışveriş Bağımlılığı:  Alışveriş Motivasyonlarının Düzenleyici Etkisi Üzerine Bir Araştırma</vt:lpstr>
      <vt:lpstr>PowerPoint Presentation</vt:lpstr>
      <vt:lpstr>Mobil Satışa İlişkin Veriler</vt:lpstr>
      <vt:lpstr>PowerPoint Presentation</vt:lpstr>
      <vt:lpstr>PowerPoint Presentation</vt:lpstr>
      <vt:lpstr>Mobil İnternet</vt:lpstr>
      <vt:lpstr>PowerPoint Presentation</vt:lpstr>
      <vt:lpstr>PowerPoint Presentation</vt:lpstr>
      <vt:lpstr>Karanlık Taraf</vt:lpstr>
      <vt:lpstr>Materyalizm</vt:lpstr>
      <vt:lpstr>Alışveriş Bağımlılığı</vt:lpstr>
      <vt:lpstr>Materyalizm ve Alışveriş Bağımlılığı</vt:lpstr>
      <vt:lpstr>Araştırma Modeli</vt:lpstr>
      <vt:lpstr>Alışveriş Motivasyonları</vt:lpstr>
      <vt:lpstr>Hipotezler</vt:lpstr>
      <vt:lpstr>Araştırma Modeli</vt:lpstr>
      <vt:lpstr>Araştırma Modeli</vt:lpstr>
      <vt:lpstr>Araştırma Modeli</vt:lpstr>
      <vt:lpstr>Veri Toplama ve Analizi</vt:lpstr>
      <vt:lpstr>Örneklemin Özellikleri</vt:lpstr>
      <vt:lpstr>Mobil İnternet Kullanım Özellikleri</vt:lpstr>
      <vt:lpstr>Kullanılan Ölçekler</vt:lpstr>
      <vt:lpstr>Regresyon Analizi</vt:lpstr>
      <vt:lpstr>Regresyon Analizi</vt:lpstr>
      <vt:lpstr>Regresyon Analizi</vt:lpstr>
      <vt:lpstr>Regresyon Analizi</vt:lpstr>
      <vt:lpstr>Regresyon Analizi</vt:lpstr>
      <vt:lpstr>Sonuçlar</vt:lpstr>
      <vt:lpstr>Kısıtlar</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 İnternet, Tüketici Materyalizmi ve Alışveriş Bağımlılığı: Alışveriş Motivasyonlarının Düzenleyici Etkisi Üzerine Bir Araştırma</dc:title>
  <dc:creator>A Bengi Ozcelik</dc:creator>
  <cp:lastModifiedBy>Ozge Demir</cp:lastModifiedBy>
  <cp:revision>51</cp:revision>
  <dcterms:created xsi:type="dcterms:W3CDTF">2016-09-28T12:44:46Z</dcterms:created>
  <dcterms:modified xsi:type="dcterms:W3CDTF">2016-10-08T07:02:48Z</dcterms:modified>
</cp:coreProperties>
</file>