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90" r:id="rId4"/>
    <p:sldId id="291" r:id="rId5"/>
    <p:sldId id="302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294" r:id="rId14"/>
    <p:sldId id="295" r:id="rId15"/>
    <p:sldId id="296" r:id="rId16"/>
    <p:sldId id="297" r:id="rId17"/>
    <p:sldId id="293" r:id="rId18"/>
    <p:sldId id="301" r:id="rId19"/>
    <p:sldId id="320" r:id="rId20"/>
    <p:sldId id="321" r:id="rId21"/>
    <p:sldId id="263" r:id="rId22"/>
    <p:sldId id="322" r:id="rId23"/>
    <p:sldId id="305" r:id="rId24"/>
    <p:sldId id="300" r:id="rId25"/>
    <p:sldId id="306" r:id="rId26"/>
    <p:sldId id="307" r:id="rId27"/>
    <p:sldId id="308" r:id="rId28"/>
    <p:sldId id="310" r:id="rId29"/>
    <p:sldId id="311" r:id="rId30"/>
    <p:sldId id="323" r:id="rId31"/>
    <p:sldId id="324" r:id="rId32"/>
    <p:sldId id="325" r:id="rId33"/>
    <p:sldId id="326" r:id="rId34"/>
    <p:sldId id="328" r:id="rId35"/>
    <p:sldId id="284" r:id="rId36"/>
    <p:sldId id="312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1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B614-B83E-4AF0-9DCA-C70D21A2E75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AC85-4CCA-4B34-99E0-BF16224C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468305"/>
            <a:ext cx="10344202" cy="1015721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tr-T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tr-T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0070C0"/>
                </a:solidFill>
                <a:latin typeface="Algerian" panose="04020705040A02060702" pitchFamily="82" charset="0"/>
              </a:rPr>
              <a:t>A Preliminary Study on the Motivation Factors for Blue Voyage Purchase Intention </a:t>
            </a: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	</a:t>
            </a:r>
            <a:endParaRPr lang="tr-T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532" y="6021263"/>
            <a:ext cx="620745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Neslihan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PAKER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Yaşar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Serim PAKER- Dokuz Eylül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73" y="1695958"/>
            <a:ext cx="10097374" cy="41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90" y="260648"/>
            <a:ext cx="915831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3915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lvl="1"/>
            <a:r>
              <a:rPr lang="en-US" sz="3600" b="1" dirty="0">
                <a:solidFill>
                  <a:srgbClr val="0070C0"/>
                </a:solidFill>
              </a:rPr>
              <a:t>Buying Intention</a:t>
            </a: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Demir</a:t>
            </a:r>
            <a:r>
              <a:rPr lang="en-US" b="1" dirty="0"/>
              <a:t>, 2010, Kotler and Keller, </a:t>
            </a:r>
            <a:r>
              <a:rPr lang="en-US" b="1" dirty="0" smtClean="0"/>
              <a:t>2012 </a:t>
            </a:r>
            <a:r>
              <a:rPr lang="tr-TR" b="1" dirty="0" smtClean="0"/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The </a:t>
            </a:r>
            <a:r>
              <a:rPr lang="tr-TR" dirty="0" err="1" smtClean="0"/>
              <a:t>buying</a:t>
            </a:r>
            <a:r>
              <a:rPr lang="tr-TR" dirty="0" smtClean="0"/>
              <a:t> </a:t>
            </a:r>
            <a:r>
              <a:rPr lang="en-US" dirty="0" smtClean="0"/>
              <a:t>process </a:t>
            </a:r>
            <a:r>
              <a:rPr lang="en-US" dirty="0"/>
              <a:t>is beginning with problem recognition, namely buying intention, which regards motivation factors.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other steps, research information, evaluating alternatives, and the taking purchase </a:t>
            </a:r>
            <a:r>
              <a:rPr lang="en-US" dirty="0" smtClean="0"/>
              <a:t>decision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follow that initial step </a:t>
            </a:r>
            <a:r>
              <a:rPr lang="tr-TR" dirty="0" err="1" smtClean="0"/>
              <a:t>regarding</a:t>
            </a:r>
            <a:r>
              <a:rPr lang="en-US" dirty="0" smtClean="0"/>
              <a:t> </a:t>
            </a:r>
            <a:r>
              <a:rPr lang="en-US" dirty="0"/>
              <a:t>buyer’s expectation towards product/ service, and his/her </a:t>
            </a:r>
            <a:r>
              <a:rPr lang="en-US" dirty="0" smtClean="0"/>
              <a:t>limitations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817" y="1660354"/>
            <a:ext cx="10515600" cy="3707703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/>
              <a:t>Kazakeviciute</a:t>
            </a:r>
            <a:r>
              <a:rPr lang="en-US" b="1" dirty="0"/>
              <a:t> and </a:t>
            </a:r>
            <a:r>
              <a:rPr lang="en-US" b="1" dirty="0" err="1"/>
              <a:t>Banyte</a:t>
            </a:r>
            <a:r>
              <a:rPr lang="en-US" b="1" dirty="0"/>
              <a:t>, 2012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Hedonic </a:t>
            </a:r>
            <a:r>
              <a:rPr lang="en-US" dirty="0"/>
              <a:t>buying is mostly focused on buying process rather than buying decision.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/>
              <a:t>important part is getting enjoy or fun, feeling happy while occurring that process.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doesn’t entail buying a hedonic product, moreover, in some cases, even buying a product is not </a:t>
            </a:r>
            <a:r>
              <a:rPr lang="en-US" dirty="0" smtClean="0"/>
              <a:t>necessary</a:t>
            </a:r>
            <a:r>
              <a:rPr lang="tr-TR" dirty="0" smtClean="0"/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Hedonic</a:t>
            </a:r>
            <a:r>
              <a:rPr lang="tr-TR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tr-TR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Hedonic</a:t>
            </a:r>
            <a:r>
              <a:rPr lang="tr-T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tr-T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tr-T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8097" cy="4351338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/>
              <a:t>he most obtained hedonic buying </a:t>
            </a:r>
            <a:r>
              <a:rPr lang="en-US" i="1" dirty="0" smtClean="0"/>
              <a:t>motivations</a:t>
            </a:r>
            <a:r>
              <a:rPr lang="tr-TR" dirty="0" smtClean="0"/>
              <a:t>;</a:t>
            </a:r>
            <a:endParaRPr lang="tr-TR" b="1" dirty="0" smtClean="0"/>
          </a:p>
          <a:p>
            <a:r>
              <a:rPr lang="en-US" b="1" dirty="0" err="1" smtClean="0"/>
              <a:t>Babin</a:t>
            </a:r>
            <a:r>
              <a:rPr lang="en-US" b="1" dirty="0" smtClean="0"/>
              <a:t> </a:t>
            </a:r>
            <a:r>
              <a:rPr lang="en-US" b="1" dirty="0"/>
              <a:t>et al., 1994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tr-TR" dirty="0" smtClean="0"/>
              <a:t>E</a:t>
            </a:r>
            <a:r>
              <a:rPr lang="en-US" dirty="0" err="1" smtClean="0"/>
              <a:t>ntertaining</a:t>
            </a:r>
            <a:r>
              <a:rPr lang="en-US" dirty="0" smtClean="0"/>
              <a:t>, </a:t>
            </a:r>
            <a:r>
              <a:rPr lang="en-US" dirty="0"/>
              <a:t>escaping/relaxing, thinking free, satisfying need of self-esteem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Arnold </a:t>
            </a:r>
            <a:r>
              <a:rPr lang="en-US" b="1" dirty="0"/>
              <a:t>and Reynold, 2003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tr-TR" dirty="0" smtClean="0"/>
              <a:t>L</a:t>
            </a:r>
            <a:r>
              <a:rPr lang="en-US" dirty="0" err="1" smtClean="0"/>
              <a:t>iving</a:t>
            </a:r>
            <a:r>
              <a:rPr lang="en-US" dirty="0" smtClean="0"/>
              <a:t> </a:t>
            </a:r>
            <a:r>
              <a:rPr lang="en-US" dirty="0"/>
              <a:t>adventure, getting relieve, being social, treat myself to something special, making pleasant to the </a:t>
            </a:r>
            <a:r>
              <a:rPr lang="en-US" dirty="0" smtClean="0"/>
              <a:t>others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452" y="1825625"/>
            <a:ext cx="536012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Push Factors (Motivations)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09" y="4119121"/>
            <a:ext cx="10515600" cy="2416591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Baloğlu ve Uysal, 1996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/>
              <a:t>ccording</a:t>
            </a:r>
            <a:r>
              <a:rPr lang="en-US" dirty="0" smtClean="0"/>
              <a:t> </a:t>
            </a:r>
            <a:r>
              <a:rPr lang="en-US" dirty="0"/>
              <a:t>to destination marketing frame, a tourist is directed any place by motivating some </a:t>
            </a:r>
            <a:r>
              <a:rPr lang="en-US" dirty="0" smtClean="0"/>
              <a:t>factors</a:t>
            </a:r>
            <a:r>
              <a:rPr lang="tr-TR" dirty="0" smtClean="0"/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587193"/>
            <a:ext cx="10848584" cy="95567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 Factors (Motivations)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886468"/>
            <a:ext cx="11394998" cy="3730562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2400" dirty="0" smtClean="0"/>
              <a:t>B</a:t>
            </a:r>
            <a:r>
              <a:rPr lang="en-US" sz="2400" dirty="0" err="1" smtClean="0"/>
              <a:t>eing</a:t>
            </a:r>
            <a:r>
              <a:rPr lang="en-US" sz="2400" dirty="0" smtClean="0"/>
              <a:t> </a:t>
            </a:r>
            <a:r>
              <a:rPr lang="en-US" sz="2400" dirty="0"/>
              <a:t>free (</a:t>
            </a:r>
            <a:r>
              <a:rPr lang="en-US" sz="2400" dirty="0" err="1"/>
              <a:t>Yooshik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Uysal</a:t>
            </a:r>
            <a:r>
              <a:rPr lang="en-US" sz="2400" dirty="0"/>
              <a:t>, 2005; </a:t>
            </a:r>
            <a:r>
              <a:rPr lang="en-US" sz="2400" dirty="0" err="1"/>
              <a:t>Demir</a:t>
            </a:r>
            <a:r>
              <a:rPr lang="en-US" sz="2400" dirty="0"/>
              <a:t>, 2010; Hung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Petrick</a:t>
            </a:r>
            <a:r>
              <a:rPr lang="en-US" sz="2400" dirty="0"/>
              <a:t>, 2011), </a:t>
            </a:r>
            <a:endParaRPr lang="tr-TR" sz="2400" dirty="0" smtClean="0"/>
          </a:p>
          <a:p>
            <a:r>
              <a:rPr lang="tr-TR" sz="2400" dirty="0" smtClean="0"/>
              <a:t>H</a:t>
            </a:r>
            <a:r>
              <a:rPr lang="en-US" sz="2400" dirty="0" err="1" smtClean="0"/>
              <a:t>aving</a:t>
            </a:r>
            <a:r>
              <a:rPr lang="en-US" sz="2400" dirty="0" smtClean="0"/>
              <a:t> </a:t>
            </a:r>
            <a:r>
              <a:rPr lang="en-US" sz="2400" dirty="0"/>
              <a:t>fun (</a:t>
            </a:r>
            <a:r>
              <a:rPr lang="en-US" sz="2400" dirty="0" err="1"/>
              <a:t>Yooshik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Uysal</a:t>
            </a:r>
            <a:r>
              <a:rPr lang="en-US" sz="2400" dirty="0"/>
              <a:t>, 2005; </a:t>
            </a:r>
            <a:r>
              <a:rPr lang="en-US" sz="2400" dirty="0" err="1"/>
              <a:t>İçöz</a:t>
            </a:r>
            <a:r>
              <a:rPr lang="en-US" sz="2400" dirty="0"/>
              <a:t>, 2013), </a:t>
            </a:r>
            <a:endParaRPr lang="tr-TR" sz="2400" dirty="0" smtClean="0"/>
          </a:p>
          <a:p>
            <a:r>
              <a:rPr lang="tr-TR" sz="2400" dirty="0" smtClean="0"/>
              <a:t>E</a:t>
            </a:r>
            <a:r>
              <a:rPr lang="en-US" sz="2400" dirty="0" smtClean="0"/>
              <a:t>scape </a:t>
            </a:r>
            <a:r>
              <a:rPr lang="en-US" sz="2400" dirty="0"/>
              <a:t>from routine (</a:t>
            </a:r>
            <a:r>
              <a:rPr lang="en-US" sz="2400" dirty="0" err="1"/>
              <a:t>Yooshik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Uysal</a:t>
            </a:r>
            <a:r>
              <a:rPr lang="en-US" sz="2400" dirty="0"/>
              <a:t>, 2005; </a:t>
            </a:r>
            <a:r>
              <a:rPr lang="en-US" sz="2400" dirty="0" err="1"/>
              <a:t>Hsu,Tsai,and</a:t>
            </a:r>
            <a:r>
              <a:rPr lang="en-US" sz="2400" dirty="0"/>
              <a:t> Wu, 2009; </a:t>
            </a:r>
            <a:r>
              <a:rPr lang="en-US" sz="2400" dirty="0" err="1"/>
              <a:t>Demir</a:t>
            </a:r>
            <a:r>
              <a:rPr lang="en-US" sz="2400" dirty="0"/>
              <a:t>, 2010; </a:t>
            </a:r>
            <a:r>
              <a:rPr lang="en-US" sz="2400" dirty="0" err="1"/>
              <a:t>İçöz</a:t>
            </a:r>
            <a:r>
              <a:rPr lang="en-US" sz="2400" dirty="0"/>
              <a:t>, 2013), </a:t>
            </a:r>
            <a:endParaRPr lang="tr-TR" sz="2400" dirty="0" smtClean="0"/>
          </a:p>
          <a:p>
            <a:r>
              <a:rPr lang="tr-TR" sz="2400" dirty="0" smtClean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health and fitness (</a:t>
            </a:r>
            <a:r>
              <a:rPr lang="en-US" sz="2400" dirty="0" err="1"/>
              <a:t>Yooshik</a:t>
            </a:r>
            <a:r>
              <a:rPr lang="en-US" sz="2400" dirty="0"/>
              <a:t> and </a:t>
            </a:r>
            <a:r>
              <a:rPr lang="en-US" sz="2400" dirty="0" err="1"/>
              <a:t>Uysal</a:t>
            </a:r>
            <a:r>
              <a:rPr lang="en-US" sz="2400" dirty="0"/>
              <a:t>, 2005; </a:t>
            </a:r>
            <a:r>
              <a:rPr lang="en-US" sz="2400" dirty="0" err="1"/>
              <a:t>Hsu,Tsai,and</a:t>
            </a:r>
            <a:r>
              <a:rPr lang="en-US" sz="2400" dirty="0"/>
              <a:t> Wu, 2009 ; </a:t>
            </a:r>
            <a:r>
              <a:rPr lang="en-US" sz="2400" dirty="0" err="1"/>
              <a:t>İçöz</a:t>
            </a:r>
            <a:r>
              <a:rPr lang="en-US" sz="2400" dirty="0"/>
              <a:t>, 2013), </a:t>
            </a:r>
            <a:endParaRPr lang="tr-TR" sz="2400" dirty="0" smtClean="0"/>
          </a:p>
          <a:p>
            <a:r>
              <a:rPr lang="tr-TR" sz="2400" dirty="0" smtClean="0"/>
              <a:t>M</a:t>
            </a:r>
            <a:r>
              <a:rPr lang="en-US" sz="2400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/>
              <a:t>different culture and lifestyles (</a:t>
            </a:r>
            <a:r>
              <a:rPr lang="en-US" sz="2400" dirty="0" err="1"/>
              <a:t>Yooshik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Uysal</a:t>
            </a:r>
            <a:r>
              <a:rPr lang="en-US" sz="2400" dirty="0"/>
              <a:t>, 2005; Hung and </a:t>
            </a:r>
            <a:r>
              <a:rPr lang="en-US" sz="2400" dirty="0" err="1"/>
              <a:t>Petrick</a:t>
            </a:r>
            <a:r>
              <a:rPr lang="en-US" sz="2400" dirty="0"/>
              <a:t>, 2011; </a:t>
            </a:r>
            <a:r>
              <a:rPr lang="en-US" sz="2400" dirty="0" err="1"/>
              <a:t>İçöz</a:t>
            </a:r>
            <a:r>
              <a:rPr lang="en-US" sz="2400" dirty="0"/>
              <a:t>, 2013), </a:t>
            </a:r>
            <a:endParaRPr lang="tr-TR" sz="2400" dirty="0" smtClean="0"/>
          </a:p>
          <a:p>
            <a:r>
              <a:rPr lang="tr-TR" sz="2400" dirty="0" smtClean="0"/>
              <a:t>R</a:t>
            </a:r>
            <a:r>
              <a:rPr lang="en-US" sz="2400" dirty="0" err="1" smtClean="0"/>
              <a:t>ediscover</a:t>
            </a:r>
            <a:r>
              <a:rPr lang="en-US" sz="2400" dirty="0" smtClean="0"/>
              <a:t> </a:t>
            </a:r>
            <a:r>
              <a:rPr lang="en-US" sz="2400" dirty="0"/>
              <a:t>myself </a:t>
            </a:r>
            <a:r>
              <a:rPr lang="en-US" sz="2400" dirty="0" smtClean="0"/>
              <a:t>(</a:t>
            </a:r>
            <a:r>
              <a:rPr lang="en-US" sz="2400" dirty="0" err="1"/>
              <a:t>Yooshik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Uysal</a:t>
            </a:r>
            <a:r>
              <a:rPr lang="en-US" sz="2400" dirty="0"/>
              <a:t>, 2005).</a:t>
            </a:r>
            <a:endParaRPr lang="tr-TR" sz="2400" dirty="0"/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52" y="399151"/>
            <a:ext cx="10515600" cy="1325563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583"/>
            <a:ext cx="10515600" cy="1053461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Research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Question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05" y="4611915"/>
            <a:ext cx="10515600" cy="1018177"/>
          </a:xfrm>
          <a:solidFill>
            <a:schemeClr val="bg1">
              <a:lumMod val="9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77876"/>
            <a:ext cx="10515600" cy="343870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3200" dirty="0"/>
              <a:t>H1: Purchase intention of blue voyage is effected by push factors </a:t>
            </a:r>
            <a:endParaRPr lang="tr-TR" sz="3200" dirty="0"/>
          </a:p>
          <a:p>
            <a:r>
              <a:rPr lang="en-US" sz="3200" dirty="0" smtClean="0"/>
              <a:t>H2</a:t>
            </a:r>
            <a:r>
              <a:rPr lang="en-US" sz="3200" dirty="0"/>
              <a:t>: Purchase intention of blue voyage is effected by hedonic buying </a:t>
            </a:r>
            <a:r>
              <a:rPr lang="en-US" sz="3200" dirty="0" smtClean="0"/>
              <a:t>motivation</a:t>
            </a:r>
            <a:r>
              <a:rPr lang="tr-TR" sz="3200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153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tr-TR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95525"/>
            <a:ext cx="10515600" cy="3686175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Blue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Hedonic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3564" y="0"/>
            <a:ext cx="10515600" cy="574766"/>
          </a:xfrm>
        </p:spPr>
        <p:txBody>
          <a:bodyPr>
            <a:normAutofit/>
          </a:bodyPr>
          <a:lstStyle/>
          <a:p>
            <a:r>
              <a:rPr lang="en-US" sz="3200" b="1" dirty="0"/>
              <a:t>Questionnaire Development</a:t>
            </a:r>
            <a:endParaRPr lang="tr-TR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380671"/>
              </p:ext>
            </p:extLst>
          </p:nvPr>
        </p:nvGraphicFramePr>
        <p:xfrm>
          <a:off x="1084216" y="483910"/>
          <a:ext cx="10097590" cy="6340527"/>
        </p:xfrm>
        <a:graphic>
          <a:graphicData uri="http://schemas.openxmlformats.org/drawingml/2006/table">
            <a:tbl>
              <a:tblPr firstRow="1" firstCol="1" bandRow="1"/>
              <a:tblGrid>
                <a:gridCol w="2996964">
                  <a:extLst>
                    <a:ext uri="{9D8B030D-6E8A-4147-A177-3AD203B41FA5}">
                      <a16:colId xmlns:a16="http://schemas.microsoft.com/office/drawing/2014/main" val="828298744"/>
                    </a:ext>
                  </a:extLst>
                </a:gridCol>
                <a:gridCol w="4659817">
                  <a:extLst>
                    <a:ext uri="{9D8B030D-6E8A-4147-A177-3AD203B41FA5}">
                      <a16:colId xmlns:a16="http://schemas.microsoft.com/office/drawing/2014/main" val="799974850"/>
                    </a:ext>
                  </a:extLst>
                </a:gridCol>
                <a:gridCol w="1320712">
                  <a:extLst>
                    <a:ext uri="{9D8B030D-6E8A-4147-A177-3AD203B41FA5}">
                      <a16:colId xmlns:a16="http://schemas.microsoft.com/office/drawing/2014/main" val="4269539829"/>
                    </a:ext>
                  </a:extLst>
                </a:gridCol>
                <a:gridCol w="1120097">
                  <a:extLst>
                    <a:ext uri="{9D8B030D-6E8A-4147-A177-3AD203B41FA5}">
                      <a16:colId xmlns:a16="http://schemas.microsoft.com/office/drawing/2014/main" val="3604869215"/>
                    </a:ext>
                  </a:extLst>
                </a:gridCol>
              </a:tblGrid>
              <a:tr h="222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 of the Motivation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17227"/>
                  </a:ext>
                </a:extLst>
              </a:tr>
              <a:tr h="691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Questionnaire Scale Items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 of the Scale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Hedonic Buying Motivations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Push Factors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2527811"/>
                  </a:ext>
                </a:extLst>
              </a:tr>
              <a:tr h="37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Escape from routine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Babin et al., 1994;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2005; Hung and Petrick, 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1678466"/>
                  </a:ext>
                </a:extLst>
              </a:tr>
              <a:tr h="37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free to act how I feel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Babin et al., 1994;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Yooshik ve Uysal, 2005; Hung and Petrick,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1501256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health and fitness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70069716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Having fun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Babin et al., 1994;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Yooshik and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37882489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 different cultures and life styles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2005; Hung and Petrick, 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370957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 social recognition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 and Petrick,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01275512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Rediscover myself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ve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01057903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atisfy my need of self-esteem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Babin et al., 1994;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Hung and Petrick,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9883180"/>
                  </a:ext>
                </a:extLst>
              </a:tr>
              <a:tr h="37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 an adventure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2003;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 ; Hung and Petrick, 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0755358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ake me feel like I am in my own universe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850812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me feel better when I’m in a down mood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6879505"/>
                  </a:ext>
                </a:extLst>
              </a:tr>
              <a:tr h="37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elieve my stress level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Babin et al., 1994; Arnold and Reynold, 2003;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Hung and Petrick, 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6842719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 myself to something special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0705816"/>
                  </a:ext>
                </a:extLst>
              </a:tr>
              <a:tr h="37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join blue voyage for others because when they feel good I feel good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8275776"/>
                  </a:ext>
                </a:extLst>
              </a:tr>
              <a:tr h="37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with my friends or family to socialize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2003;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2005; Hung and Petrick, 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86422220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onding experience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others 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2003;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Hung and Petrick, 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51058742"/>
                  </a:ext>
                </a:extLst>
              </a:tr>
              <a:tr h="37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knowledge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Arnold and Reynold, 2003;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Yooshik and Uysal, 2005; Hung and Petrick,  2011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2514111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new places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7067276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 historical and cultural places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74396203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 safe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8036707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 secure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0543701"/>
                  </a:ext>
                </a:extLst>
              </a:tr>
              <a:tr h="186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 at home away from home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Yooshik and Uysal, 2005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3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895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9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64" y="369900"/>
            <a:ext cx="9144000" cy="770831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884" y="1804081"/>
            <a:ext cx="10509160" cy="4007995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This survey is designed as a pilot study, and it was applied on 42 respondents. </a:t>
            </a:r>
            <a:endParaRPr lang="tr-TR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800" dirty="0" smtClean="0"/>
              <a:t>N</a:t>
            </a:r>
            <a:r>
              <a:rPr lang="en-US" sz="2800" dirty="0" smtClean="0"/>
              <a:t>on-probable </a:t>
            </a:r>
            <a:r>
              <a:rPr lang="tr-TR" sz="2800" dirty="0" err="1" smtClean="0"/>
              <a:t>purposive</a:t>
            </a:r>
            <a:r>
              <a:rPr lang="tr-TR" sz="2800" dirty="0" smtClean="0"/>
              <a:t> </a:t>
            </a:r>
            <a:r>
              <a:rPr lang="en-US" sz="2800" dirty="0" smtClean="0"/>
              <a:t>sampling </a:t>
            </a:r>
            <a:r>
              <a:rPr lang="en-US" sz="2800" dirty="0"/>
              <a:t>approach was used </a:t>
            </a:r>
            <a:endParaRPr lang="tr-TR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respondents </a:t>
            </a:r>
            <a:r>
              <a:rPr lang="tr-TR" sz="2800" dirty="0" smtClean="0"/>
              <a:t>; </a:t>
            </a:r>
            <a:r>
              <a:rPr lang="en-US" sz="2800" dirty="0" smtClean="0"/>
              <a:t>past </a:t>
            </a:r>
            <a:r>
              <a:rPr lang="en-US" sz="2800" dirty="0"/>
              <a:t>experience and/or </a:t>
            </a:r>
            <a:r>
              <a:rPr lang="en-US" sz="2800" dirty="0" smtClean="0"/>
              <a:t>knowledge</a:t>
            </a:r>
            <a:r>
              <a:rPr lang="tr-TR" sz="2800" dirty="0" smtClean="0"/>
              <a:t> </a:t>
            </a:r>
            <a:r>
              <a:rPr lang="en-US" sz="2800" dirty="0"/>
              <a:t>on blue voyage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willingness </a:t>
            </a:r>
            <a:r>
              <a:rPr lang="en-US" sz="2800" dirty="0"/>
              <a:t>to participate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blue </a:t>
            </a:r>
            <a:r>
              <a:rPr lang="en-US" sz="2800" dirty="0"/>
              <a:t>voyage, </a:t>
            </a:r>
            <a:r>
              <a:rPr lang="en-US" sz="2800" dirty="0" smtClean="0"/>
              <a:t>answer </a:t>
            </a:r>
            <a:r>
              <a:rPr lang="en-US" sz="2800" dirty="0"/>
              <a:t>the questionnaire in English, </a:t>
            </a:r>
            <a:endParaRPr lang="tr-TR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is a self-administered </a:t>
            </a:r>
            <a:r>
              <a:rPr lang="en-US" sz="2800" dirty="0" smtClean="0"/>
              <a:t>questionnaire</a:t>
            </a:r>
            <a:endParaRPr lang="tr-TR" sz="2800" dirty="0" smtClean="0"/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</a:t>
            </a:r>
            <a:r>
              <a:rPr lang="tr-TR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</a:t>
            </a:r>
            <a:endParaRPr lang="tr-T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tr-TR" dirty="0" err="1" smtClean="0"/>
              <a:t>Descriptive</a:t>
            </a:r>
            <a:r>
              <a:rPr lang="tr-TR" dirty="0" smtClean="0"/>
              <a:t> </a:t>
            </a:r>
            <a:r>
              <a:rPr lang="tr-TR" dirty="0"/>
              <a:t>v</a:t>
            </a:r>
            <a:r>
              <a:rPr lang="en-US" dirty="0" err="1"/>
              <a:t>ariables</a:t>
            </a:r>
            <a:r>
              <a:rPr lang="tr-TR" dirty="0"/>
              <a:t>; </a:t>
            </a:r>
            <a:r>
              <a:rPr lang="tr-TR" dirty="0" err="1"/>
              <a:t>such</a:t>
            </a:r>
            <a:r>
              <a:rPr lang="en-US" dirty="0"/>
              <a:t> as age, gender, income level, and behavioral variables such as blue voyage experience. </a:t>
            </a:r>
            <a:endParaRPr lang="tr-TR" dirty="0"/>
          </a:p>
          <a:p>
            <a:r>
              <a:rPr lang="tr-TR" dirty="0" err="1" smtClean="0"/>
              <a:t>Scale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dirty="0" smtClean="0"/>
              <a:t>; i</a:t>
            </a:r>
            <a:r>
              <a:rPr lang="en-US" dirty="0" err="1" smtClean="0"/>
              <a:t>ndependent</a:t>
            </a:r>
            <a:r>
              <a:rPr lang="en-US" dirty="0" smtClean="0"/>
              <a:t> variable</a:t>
            </a:r>
            <a:r>
              <a:rPr lang="tr-TR" dirty="0" smtClean="0"/>
              <a:t>s: </a:t>
            </a:r>
            <a:r>
              <a:rPr lang="en-US" dirty="0" smtClean="0"/>
              <a:t>hedonic </a:t>
            </a:r>
            <a:r>
              <a:rPr lang="en-US" dirty="0"/>
              <a:t>buying &amp; push </a:t>
            </a:r>
            <a:r>
              <a:rPr lang="en-US" dirty="0" smtClean="0"/>
              <a:t>motivations</a:t>
            </a:r>
            <a:endParaRPr lang="tr-TR" dirty="0" smtClean="0"/>
          </a:p>
          <a:p>
            <a:r>
              <a:rPr lang="tr-TR" dirty="0" err="1" smtClean="0"/>
              <a:t>Dependent</a:t>
            </a:r>
            <a:r>
              <a:rPr lang="tr-TR" dirty="0" smtClean="0"/>
              <a:t> </a:t>
            </a:r>
            <a:r>
              <a:rPr lang="tr-TR" dirty="0" err="1" smtClean="0"/>
              <a:t>variable</a:t>
            </a:r>
            <a:r>
              <a:rPr lang="tr-TR" dirty="0" smtClean="0"/>
              <a:t>; </a:t>
            </a:r>
            <a:r>
              <a:rPr lang="tr-TR" dirty="0" err="1" smtClean="0"/>
              <a:t>buying</a:t>
            </a:r>
            <a:r>
              <a:rPr lang="tr-TR" dirty="0" smtClean="0"/>
              <a:t> </a:t>
            </a:r>
            <a:r>
              <a:rPr lang="tr-TR" dirty="0" err="1" smtClean="0"/>
              <a:t>intention</a:t>
            </a:r>
            <a:r>
              <a:rPr lang="tr-TR" dirty="0" smtClean="0"/>
              <a:t> </a:t>
            </a:r>
            <a:r>
              <a:rPr lang="tr-TR" dirty="0" err="1" smtClean="0"/>
              <a:t>ragerding</a:t>
            </a:r>
            <a:r>
              <a:rPr lang="tr-TR" dirty="0" smtClean="0"/>
              <a:t> </a:t>
            </a:r>
            <a:r>
              <a:rPr lang="tr-TR" dirty="0" err="1" smtClean="0"/>
              <a:t>those</a:t>
            </a:r>
            <a:r>
              <a:rPr lang="tr-TR" dirty="0" smtClean="0"/>
              <a:t> </a:t>
            </a:r>
            <a:r>
              <a:rPr lang="tr-TR" dirty="0" err="1" smtClean="0"/>
              <a:t>motivations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smtClean="0"/>
              <a:t>n </a:t>
            </a:r>
            <a:r>
              <a:rPr lang="en-US" dirty="0"/>
              <a:t>open-question part to learn additional comments of respondents and to interpret result more effective.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tr-TR" dirty="0" smtClean="0"/>
              <a:t>C</a:t>
            </a:r>
            <a:r>
              <a:rPr lang="en-US" dirty="0" err="1" smtClean="0"/>
              <a:t>ontinuous</a:t>
            </a:r>
            <a:r>
              <a:rPr lang="en-US" dirty="0" smtClean="0"/>
              <a:t> type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en-US" dirty="0" smtClean="0"/>
              <a:t>; </a:t>
            </a:r>
            <a:r>
              <a:rPr lang="en-US" dirty="0"/>
              <a:t>a 7-point Likert scale where 1 = “Strongly Disagree” and 7 = “Strongly Agree”.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83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816" y="835880"/>
            <a:ext cx="10515600" cy="829147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300" y="139700"/>
            <a:ext cx="111846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 </a:t>
            </a:r>
            <a:r>
              <a:rPr lang="en-US" b="1" dirty="0"/>
              <a:t>of The Sample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80788"/>
              </p:ext>
            </p:extLst>
          </p:nvPr>
        </p:nvGraphicFramePr>
        <p:xfrm>
          <a:off x="626300" y="509032"/>
          <a:ext cx="9372139" cy="634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Belge" r:id="rId3" imgW="5844900" imgH="8710125" progId="Word.Document.12">
                  <p:embed/>
                </p:oleObj>
              </mc:Choice>
              <mc:Fallback>
                <p:oleObj name="Belge" r:id="rId3" imgW="5844900" imgH="8710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300" y="509032"/>
                        <a:ext cx="9372139" cy="634896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8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21" y="137786"/>
            <a:ext cx="112410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 Motivation</a:t>
            </a:r>
            <a:r>
              <a:rPr lang="tr-TR" b="1" dirty="0" smtClean="0"/>
              <a:t>s</a:t>
            </a:r>
            <a:r>
              <a:rPr lang="en-US" b="1" dirty="0" smtClean="0"/>
              <a:t> </a:t>
            </a:r>
            <a:r>
              <a:rPr lang="en-US" b="1" dirty="0"/>
              <a:t>for </a:t>
            </a:r>
            <a:r>
              <a:rPr lang="en-US" b="1" dirty="0" smtClean="0"/>
              <a:t>Blue </a:t>
            </a:r>
            <a:r>
              <a:rPr lang="en-US" b="1" dirty="0"/>
              <a:t>Voyage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27727"/>
              </p:ext>
            </p:extLst>
          </p:nvPr>
        </p:nvGraphicFramePr>
        <p:xfrm>
          <a:off x="1244184" y="644577"/>
          <a:ext cx="9158990" cy="621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Belge" r:id="rId3" imgW="5755343" imgH="6654142" progId="Word.Document.12">
                  <p:embed/>
                </p:oleObj>
              </mc:Choice>
              <mc:Fallback>
                <p:oleObj name="Belge" r:id="rId3" imgW="5755343" imgH="6654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4184" y="644577"/>
                        <a:ext cx="9158990" cy="621342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7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025" y="562655"/>
            <a:ext cx="1094931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Purchase </a:t>
            </a:r>
            <a:r>
              <a:rPr lang="en-US" sz="3200" b="1" dirty="0" smtClean="0"/>
              <a:t>Intention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Regarding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Motivation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Factors</a:t>
            </a:r>
            <a:endParaRPr lang="tr-T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09076" y="4777171"/>
            <a:ext cx="59999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 = “Strongly Disagree” and 7 = “Strongly Agree</a:t>
            </a:r>
            <a:endParaRPr lang="en-US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48428"/>
              </p:ext>
            </p:extLst>
          </p:nvPr>
        </p:nvGraphicFramePr>
        <p:xfrm>
          <a:off x="1409076" y="2203554"/>
          <a:ext cx="7959777" cy="208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Belge" r:id="rId3" imgW="5755343" imgH="1117061" progId="Word.Document.12">
                  <p:embed/>
                </p:oleObj>
              </mc:Choice>
              <mc:Fallback>
                <p:oleObj name="Belge" r:id="rId3" imgW="5755343" imgH="1117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076" y="2203554"/>
                        <a:ext cx="7959777" cy="20824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1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6" y="351266"/>
            <a:ext cx="114607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Factor Analyzing Based on Individual Motivations for a Blue Voyage </a:t>
            </a:r>
            <a:r>
              <a:rPr lang="en-US" sz="2400" b="1" dirty="0" smtClean="0"/>
              <a:t>Intention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05405"/>
              </p:ext>
            </p:extLst>
          </p:nvPr>
        </p:nvGraphicFramePr>
        <p:xfrm>
          <a:off x="197806" y="1311195"/>
          <a:ext cx="11435394" cy="408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9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tr-TR" sz="16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6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variance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Cumulative 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Cronbach’s Alpha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Relaxing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Adventure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Socializing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gift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9145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306" y="5539622"/>
            <a:ext cx="1146079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cs typeface="Times New Roman" panose="02020603050405020304" pitchFamily="18" charset="0"/>
              </a:rPr>
              <a:t>Rotated</a:t>
            </a:r>
            <a:r>
              <a:rPr lang="tr-TR" sz="1600" dirty="0" smtClean="0"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cs typeface="Times New Roman" panose="02020603050405020304" pitchFamily="18" charset="0"/>
              </a:rPr>
              <a:t>varimax</a:t>
            </a:r>
            <a:r>
              <a:rPr lang="tr-TR" sz="1600" dirty="0" smtClean="0"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cs typeface="Times New Roman" panose="02020603050405020304" pitchFamily="18" charset="0"/>
              </a:rPr>
              <a:t>method</a:t>
            </a:r>
            <a:r>
              <a:rPr lang="en-US" sz="1600" dirty="0"/>
              <a:t> was used to rotate factors, and factors with eigenvalues greater than one were retained.</a:t>
            </a:r>
            <a:endParaRPr lang="tr-TR" sz="1600" dirty="0"/>
          </a:p>
          <a:p>
            <a:pPr lvl="0"/>
            <a:r>
              <a:rPr lang="tr-TR" sz="1600" dirty="0" err="1" smtClean="0"/>
              <a:t>Two</a:t>
            </a:r>
            <a:r>
              <a:rPr lang="tr-TR" sz="1600" dirty="0" smtClean="0"/>
              <a:t> </a:t>
            </a:r>
            <a:r>
              <a:rPr lang="en-US" sz="1600" dirty="0" smtClean="0"/>
              <a:t>variables </a:t>
            </a:r>
            <a:r>
              <a:rPr lang="en-US" sz="1600" dirty="0"/>
              <a:t>were removed because of high </a:t>
            </a:r>
            <a:r>
              <a:rPr lang="en-US" sz="1600" dirty="0" smtClean="0"/>
              <a:t>correlation</a:t>
            </a:r>
            <a:r>
              <a:rPr lang="tr-TR" sz="1600" dirty="0" smtClean="0"/>
              <a:t>. </a:t>
            </a:r>
          </a:p>
          <a:p>
            <a:pPr lvl="0"/>
            <a:r>
              <a:rPr lang="tr-TR" sz="1600" dirty="0" smtClean="0"/>
              <a:t>F</a:t>
            </a:r>
            <a:r>
              <a:rPr lang="en-US" sz="1600" dirty="0" err="1" smtClean="0"/>
              <a:t>ive</a:t>
            </a:r>
            <a:r>
              <a:rPr lang="en-US" sz="1600" dirty="0" smtClean="0"/>
              <a:t> </a:t>
            </a:r>
            <a:r>
              <a:rPr lang="en-US" sz="1600" dirty="0"/>
              <a:t>variables were </a:t>
            </a:r>
            <a:r>
              <a:rPr lang="en-US" sz="1600" dirty="0" smtClean="0"/>
              <a:t>eliminated</a:t>
            </a:r>
            <a:r>
              <a:rPr lang="tr-TR" sz="1600" dirty="0" smtClean="0"/>
              <a:t>  </a:t>
            </a:r>
            <a:r>
              <a:rPr lang="tr-TR" sz="1600" dirty="0" err="1" smtClean="0"/>
              <a:t>because</a:t>
            </a:r>
            <a:r>
              <a:rPr lang="tr-TR" sz="1600" dirty="0" smtClean="0"/>
              <a:t> of </a:t>
            </a:r>
            <a:r>
              <a:rPr lang="en-US" sz="1600" dirty="0"/>
              <a:t>double loaded into </a:t>
            </a:r>
            <a:r>
              <a:rPr lang="tr-TR" sz="1600" dirty="0" err="1" smtClean="0"/>
              <a:t>different</a:t>
            </a:r>
            <a:r>
              <a:rPr lang="en-US" sz="1600" dirty="0" smtClean="0"/>
              <a:t> </a:t>
            </a:r>
            <a:r>
              <a:rPr lang="en-US" sz="1600" dirty="0"/>
              <a:t>factors</a:t>
            </a:r>
            <a:endParaRPr lang="tr-TR" sz="1600" dirty="0" smtClean="0">
              <a:cs typeface="Times New Roman" panose="02020603050405020304" pitchFamily="18" charset="0"/>
            </a:endParaRPr>
          </a:p>
          <a:p>
            <a:pPr lvl="0"/>
            <a:endParaRPr 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748" y="551733"/>
            <a:ext cx="1089250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b="1" dirty="0">
                <a:solidFill>
                  <a:schemeClr val="bg1"/>
                </a:solidFill>
              </a:rPr>
              <a:t>Regression Analysis based on Individual Motivations for a Blue Voyage Tour </a:t>
            </a:r>
            <a:r>
              <a:rPr lang="en-US" sz="2400" b="1" dirty="0" smtClean="0">
                <a:solidFill>
                  <a:schemeClr val="bg1"/>
                </a:solidFill>
              </a:rPr>
              <a:t>Intention</a:t>
            </a:r>
            <a:r>
              <a:rPr lang="tr-TR" sz="2400" b="1" dirty="0" smtClean="0">
                <a:solidFill>
                  <a:schemeClr val="bg1"/>
                </a:solidFill>
              </a:rPr>
              <a:t>-  </a:t>
            </a:r>
            <a:r>
              <a:rPr lang="en-US" sz="2400" b="1" dirty="0" smtClean="0">
                <a:solidFill>
                  <a:schemeClr val="bg1"/>
                </a:solidFill>
              </a:rPr>
              <a:t>Model </a:t>
            </a:r>
            <a:r>
              <a:rPr lang="en-US" sz="2400" b="1" dirty="0">
                <a:solidFill>
                  <a:schemeClr val="bg1"/>
                </a:solidFill>
              </a:rPr>
              <a:t>summary for purchase </a:t>
            </a:r>
            <a:r>
              <a:rPr lang="en-US" sz="2400" b="1" dirty="0" smtClean="0">
                <a:solidFill>
                  <a:schemeClr val="bg1"/>
                </a:solidFill>
              </a:rPr>
              <a:t>intention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83284" y="4611231"/>
            <a:ext cx="9336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-</a:t>
            </a:r>
            <a:r>
              <a:rPr lang="tr-TR" sz="2000" b="1" dirty="0" err="1" smtClean="0">
                <a:solidFill>
                  <a:schemeClr val="bg1"/>
                </a:solidFill>
              </a:rPr>
              <a:t>Relaxing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and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socializing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factors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were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removed</a:t>
            </a:r>
            <a:r>
              <a:rPr lang="tr-TR" sz="2000" b="1" dirty="0" smtClean="0">
                <a:solidFill>
                  <a:schemeClr val="bg1"/>
                </a:solidFill>
              </a:rPr>
              <a:t> since </a:t>
            </a:r>
            <a:r>
              <a:rPr lang="tr-TR" sz="2000" b="1" dirty="0" err="1" smtClean="0">
                <a:solidFill>
                  <a:schemeClr val="bg1"/>
                </a:solidFill>
              </a:rPr>
              <a:t>they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were</a:t>
            </a:r>
            <a:r>
              <a:rPr lang="tr-TR" sz="2000" b="1" dirty="0" smtClean="0">
                <a:solidFill>
                  <a:schemeClr val="bg1"/>
                </a:solidFill>
              </a:rPr>
              <a:t> not </a:t>
            </a:r>
            <a:r>
              <a:rPr lang="tr-TR" sz="2000" b="1" dirty="0" err="1" smtClean="0">
                <a:solidFill>
                  <a:schemeClr val="bg1"/>
                </a:solidFill>
              </a:rPr>
              <a:t>found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statistically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significant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for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the</a:t>
            </a:r>
            <a:r>
              <a:rPr lang="tr-TR" sz="2000" b="1" dirty="0" smtClean="0">
                <a:solidFill>
                  <a:schemeClr val="bg1"/>
                </a:solidFill>
              </a:rPr>
              <a:t> model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6 observations were detected as influential observations with high leverage in the </a:t>
            </a:r>
            <a:r>
              <a:rPr lang="en-US" sz="2000" b="1" dirty="0" smtClean="0">
                <a:solidFill>
                  <a:schemeClr val="bg1"/>
                </a:solidFill>
              </a:rPr>
              <a:t>model</a:t>
            </a:r>
            <a:r>
              <a:rPr lang="tr-TR" sz="2000" b="1" dirty="0" smtClean="0">
                <a:solidFill>
                  <a:schemeClr val="bg1"/>
                </a:solidFill>
              </a:rPr>
              <a:t>. </a:t>
            </a:r>
            <a:r>
              <a:rPr lang="tr-TR" sz="2000" b="1" dirty="0" err="1" smtClean="0">
                <a:solidFill>
                  <a:schemeClr val="bg1"/>
                </a:solidFill>
              </a:rPr>
              <a:t>They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were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deleted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from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the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analysis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sz="2000" b="1" dirty="0" smtClean="0">
                <a:solidFill>
                  <a:schemeClr val="bg1"/>
                </a:solidFill>
              </a:rPr>
              <a:t>Multi </a:t>
            </a:r>
            <a:r>
              <a:rPr lang="tr-TR" sz="2000" b="1" dirty="0" err="1" smtClean="0">
                <a:solidFill>
                  <a:schemeClr val="bg1"/>
                </a:solidFill>
              </a:rPr>
              <a:t>regression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assumptions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are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checked</a:t>
            </a:r>
            <a:r>
              <a:rPr lang="tr-TR" sz="2000" b="1" dirty="0" smtClean="0">
                <a:solidFill>
                  <a:schemeClr val="bg1"/>
                </a:solidFill>
              </a:rPr>
              <a:t>; </a:t>
            </a:r>
            <a:r>
              <a:rPr lang="tr-TR" sz="2000" b="1" dirty="0" err="1" smtClean="0">
                <a:solidFill>
                  <a:schemeClr val="bg1"/>
                </a:solidFill>
              </a:rPr>
              <a:t>linearity</a:t>
            </a:r>
            <a:r>
              <a:rPr lang="tr-TR" sz="2000" b="1" dirty="0" smtClean="0">
                <a:solidFill>
                  <a:schemeClr val="bg1"/>
                </a:solidFill>
              </a:rPr>
              <a:t>, </a:t>
            </a:r>
            <a:r>
              <a:rPr lang="tr-TR" sz="2000" b="1" dirty="0" err="1" smtClean="0">
                <a:solidFill>
                  <a:schemeClr val="bg1"/>
                </a:solidFill>
              </a:rPr>
              <a:t>normality</a:t>
            </a:r>
            <a:r>
              <a:rPr lang="tr-TR" sz="2000" b="1" dirty="0" smtClean="0">
                <a:solidFill>
                  <a:schemeClr val="bg1"/>
                </a:solidFill>
              </a:rPr>
              <a:t>, </a:t>
            </a:r>
            <a:r>
              <a:rPr lang="tr-TR" sz="2000" b="1" dirty="0" err="1" smtClean="0">
                <a:solidFill>
                  <a:schemeClr val="bg1"/>
                </a:solidFill>
              </a:rPr>
              <a:t>multi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collinearity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  <a:p>
            <a:endParaRPr lang="tr-T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30502"/>
              </p:ext>
            </p:extLst>
          </p:nvPr>
        </p:nvGraphicFramePr>
        <p:xfrm>
          <a:off x="1179226" y="1607063"/>
          <a:ext cx="9336375" cy="138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863">
                  <a:extLst>
                    <a:ext uri="{9D8B030D-6E8A-4147-A177-3AD203B41FA5}">
                      <a16:colId xmlns:a16="http://schemas.microsoft.com/office/drawing/2014/main" val="2083528500"/>
                    </a:ext>
                  </a:extLst>
                </a:gridCol>
                <a:gridCol w="1866863">
                  <a:extLst>
                    <a:ext uri="{9D8B030D-6E8A-4147-A177-3AD203B41FA5}">
                      <a16:colId xmlns:a16="http://schemas.microsoft.com/office/drawing/2014/main" val="3286915954"/>
                    </a:ext>
                  </a:extLst>
                </a:gridCol>
                <a:gridCol w="1866863">
                  <a:extLst>
                    <a:ext uri="{9D8B030D-6E8A-4147-A177-3AD203B41FA5}">
                      <a16:colId xmlns:a16="http://schemas.microsoft.com/office/drawing/2014/main" val="822174236"/>
                    </a:ext>
                  </a:extLst>
                </a:gridCol>
                <a:gridCol w="1867893">
                  <a:extLst>
                    <a:ext uri="{9D8B030D-6E8A-4147-A177-3AD203B41FA5}">
                      <a16:colId xmlns:a16="http://schemas.microsoft.com/office/drawing/2014/main" val="304470433"/>
                    </a:ext>
                  </a:extLst>
                </a:gridCol>
                <a:gridCol w="1867893">
                  <a:extLst>
                    <a:ext uri="{9D8B030D-6E8A-4147-A177-3AD203B41FA5}">
                      <a16:colId xmlns:a16="http://schemas.microsoft.com/office/drawing/2014/main" val="624222819"/>
                    </a:ext>
                  </a:extLst>
                </a:gridCol>
              </a:tblGrid>
              <a:tr h="73069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 </a:t>
                      </a:r>
                      <a:r>
                        <a:rPr lang="en-US" sz="2000" dirty="0">
                          <a:effectLst/>
                        </a:rPr>
                        <a:t>Square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Adjusted </a:t>
                      </a:r>
                      <a:r>
                        <a:rPr lang="en-US" sz="2000" dirty="0">
                          <a:effectLst/>
                        </a:rPr>
                        <a:t>R Square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Std</a:t>
                      </a:r>
                      <a:r>
                        <a:rPr lang="en-US" sz="2000" dirty="0">
                          <a:effectLst/>
                        </a:rPr>
                        <a:t>. Error of the Estimate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Durbin-Watson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003423"/>
                  </a:ext>
                </a:extLst>
              </a:tr>
              <a:tr h="65921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.</a:t>
                      </a:r>
                      <a:r>
                        <a:rPr lang="en-US" sz="2000" dirty="0">
                          <a:effectLst/>
                        </a:rPr>
                        <a:t>682</a:t>
                      </a:r>
                      <a:r>
                        <a:rPr lang="en-US" sz="2000" baseline="30000" dirty="0">
                          <a:effectLst/>
                        </a:rPr>
                        <a:t>a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.</a:t>
                      </a:r>
                      <a:r>
                        <a:rPr lang="en-US" sz="2000" dirty="0">
                          <a:effectLst/>
                        </a:rPr>
                        <a:t>466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.</a:t>
                      </a:r>
                      <a:r>
                        <a:rPr lang="en-US" sz="2000" dirty="0">
                          <a:effectLst/>
                        </a:rPr>
                        <a:t>414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.</a:t>
                      </a:r>
                      <a:r>
                        <a:rPr lang="en-US" sz="2000" dirty="0">
                          <a:effectLst/>
                        </a:rPr>
                        <a:t>808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1.503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49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7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8" y="481376"/>
            <a:ext cx="108200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Model summary for purchase </a:t>
            </a:r>
            <a:r>
              <a:rPr lang="en-US" sz="2400" b="1" dirty="0" smtClean="0"/>
              <a:t>intention</a:t>
            </a:r>
            <a:r>
              <a:rPr lang="tr-TR" sz="2400" b="1" dirty="0" smtClean="0"/>
              <a:t>- ANOVA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69859"/>
              </p:ext>
            </p:extLst>
          </p:nvPr>
        </p:nvGraphicFramePr>
        <p:xfrm>
          <a:off x="1071154" y="1463040"/>
          <a:ext cx="9157061" cy="3001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3686174022"/>
                    </a:ext>
                  </a:extLst>
                </a:gridCol>
                <a:gridCol w="2757376">
                  <a:extLst>
                    <a:ext uri="{9D8B030D-6E8A-4147-A177-3AD203B41FA5}">
                      <a16:colId xmlns:a16="http://schemas.microsoft.com/office/drawing/2014/main" val="1461810080"/>
                    </a:ext>
                  </a:extLst>
                </a:gridCol>
                <a:gridCol w="1493123">
                  <a:extLst>
                    <a:ext uri="{9D8B030D-6E8A-4147-A177-3AD203B41FA5}">
                      <a16:colId xmlns:a16="http://schemas.microsoft.com/office/drawing/2014/main" val="1827487873"/>
                    </a:ext>
                  </a:extLst>
                </a:gridCol>
                <a:gridCol w="1415023">
                  <a:extLst>
                    <a:ext uri="{9D8B030D-6E8A-4147-A177-3AD203B41FA5}">
                      <a16:colId xmlns:a16="http://schemas.microsoft.com/office/drawing/2014/main" val="2969083206"/>
                    </a:ext>
                  </a:extLst>
                </a:gridCol>
                <a:gridCol w="1415023">
                  <a:extLst>
                    <a:ext uri="{9D8B030D-6E8A-4147-A177-3AD203B41FA5}">
                      <a16:colId xmlns:a16="http://schemas.microsoft.com/office/drawing/2014/main" val="2064316459"/>
                    </a:ext>
                  </a:extLst>
                </a:gridCol>
                <a:gridCol w="1025558">
                  <a:extLst>
                    <a:ext uri="{9D8B030D-6E8A-4147-A177-3AD203B41FA5}">
                      <a16:colId xmlns:a16="http://schemas.microsoft.com/office/drawing/2014/main" val="3770324354"/>
                    </a:ext>
                  </a:extLst>
                </a:gridCol>
                <a:gridCol w="1025558">
                  <a:extLst>
                    <a:ext uri="{9D8B030D-6E8A-4147-A177-3AD203B41FA5}">
                      <a16:colId xmlns:a16="http://schemas.microsoft.com/office/drawing/2014/main" val="1582611355"/>
                    </a:ext>
                  </a:extLst>
                </a:gridCol>
              </a:tblGrid>
              <a:tr h="431074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ANOVA</a:t>
                      </a:r>
                      <a:r>
                        <a:rPr lang="en-US" sz="1600" b="1" baseline="30000" dirty="0" err="1" smtClean="0">
                          <a:effectLst/>
                        </a:rPr>
                        <a:t>a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8362"/>
                  </a:ext>
                </a:extLst>
              </a:tr>
              <a:tr h="710814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Model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Sum </a:t>
                      </a:r>
                      <a:r>
                        <a:rPr lang="en-US" sz="1600" b="1" dirty="0">
                          <a:effectLst/>
                        </a:rPr>
                        <a:t>of Squares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df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Mean </a:t>
                      </a:r>
                      <a:r>
                        <a:rPr lang="en-US" sz="1600" b="1" dirty="0">
                          <a:effectLst/>
                        </a:rPr>
                        <a:t>Square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F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Sig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6436339"/>
                  </a:ext>
                </a:extLst>
              </a:tr>
              <a:tr h="355407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Regression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17.641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5.880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9.004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.000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0721626"/>
                  </a:ext>
                </a:extLst>
              </a:tr>
              <a:tr h="3968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Residual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20.245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.653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34190"/>
                  </a:ext>
                </a:extLst>
              </a:tr>
              <a:tr h="3968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37.886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5889358"/>
                  </a:ext>
                </a:extLst>
              </a:tr>
              <a:tr h="355407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589171"/>
                  </a:ext>
                </a:extLst>
              </a:tr>
              <a:tr h="355407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71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1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96" y="495754"/>
            <a:ext cx="10515600" cy="954224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90" y="1289005"/>
            <a:ext cx="11149208" cy="3249612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Blue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Blue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Blue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83" y="3638511"/>
            <a:ext cx="7942217" cy="321948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4878923"/>
            <a:ext cx="4209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2016 Tourism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Emergen</a:t>
            </a:r>
            <a:r>
              <a:rPr lang="tr-TR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Plan</a:t>
            </a: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/>
              <a:t>TCS has pioneered an executive </a:t>
            </a:r>
            <a:r>
              <a:rPr lang="en-US" dirty="0" smtClean="0"/>
              <a:t>committee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for marketing of Turkish Blue Voyage.</a:t>
            </a: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62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8" y="259307"/>
            <a:ext cx="108200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Model summary for purchase </a:t>
            </a:r>
            <a:r>
              <a:rPr lang="en-US" sz="2400" b="1" dirty="0" smtClean="0">
                <a:solidFill>
                  <a:srgbClr val="0070C0"/>
                </a:solidFill>
              </a:rPr>
              <a:t>intention</a:t>
            </a:r>
            <a:r>
              <a:rPr lang="tr-TR" sz="2400" b="1" dirty="0" smtClean="0">
                <a:solidFill>
                  <a:srgbClr val="0070C0"/>
                </a:solidFill>
              </a:rPr>
              <a:t>-</a:t>
            </a:r>
            <a:r>
              <a:rPr lang="en-US" sz="2400" b="1" dirty="0">
                <a:solidFill>
                  <a:srgbClr val="0070C0"/>
                </a:solidFill>
              </a:rPr>
              <a:t>Coefficient of factors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06526"/>
              </p:ext>
            </p:extLst>
          </p:nvPr>
        </p:nvGraphicFramePr>
        <p:xfrm>
          <a:off x="1031966" y="1723975"/>
          <a:ext cx="9862458" cy="3730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878274158"/>
                    </a:ext>
                  </a:extLst>
                </a:gridCol>
                <a:gridCol w="3052196">
                  <a:extLst>
                    <a:ext uri="{9D8B030D-6E8A-4147-A177-3AD203B41FA5}">
                      <a16:colId xmlns:a16="http://schemas.microsoft.com/office/drawing/2014/main" val="1014098740"/>
                    </a:ext>
                  </a:extLst>
                </a:gridCol>
                <a:gridCol w="971587">
                  <a:extLst>
                    <a:ext uri="{9D8B030D-6E8A-4147-A177-3AD203B41FA5}">
                      <a16:colId xmlns:a16="http://schemas.microsoft.com/office/drawing/2014/main" val="1435065730"/>
                    </a:ext>
                  </a:extLst>
                </a:gridCol>
                <a:gridCol w="1328687">
                  <a:extLst>
                    <a:ext uri="{9D8B030D-6E8A-4147-A177-3AD203B41FA5}">
                      <a16:colId xmlns:a16="http://schemas.microsoft.com/office/drawing/2014/main" val="2686936170"/>
                    </a:ext>
                  </a:extLst>
                </a:gridCol>
                <a:gridCol w="1328687">
                  <a:extLst>
                    <a:ext uri="{9D8B030D-6E8A-4147-A177-3AD203B41FA5}">
                      <a16:colId xmlns:a16="http://schemas.microsoft.com/office/drawing/2014/main" val="1936347181"/>
                    </a:ext>
                  </a:extLst>
                </a:gridCol>
                <a:gridCol w="845453">
                  <a:extLst>
                    <a:ext uri="{9D8B030D-6E8A-4147-A177-3AD203B41FA5}">
                      <a16:colId xmlns:a16="http://schemas.microsoft.com/office/drawing/2014/main" val="2331306344"/>
                    </a:ext>
                  </a:extLst>
                </a:gridCol>
                <a:gridCol w="1086644">
                  <a:extLst>
                    <a:ext uri="{9D8B030D-6E8A-4147-A177-3AD203B41FA5}">
                      <a16:colId xmlns:a16="http://schemas.microsoft.com/office/drawing/2014/main" val="4254533945"/>
                    </a:ext>
                  </a:extLst>
                </a:gridCol>
                <a:gridCol w="1086644">
                  <a:extLst>
                    <a:ext uri="{9D8B030D-6E8A-4147-A177-3AD203B41FA5}">
                      <a16:colId xmlns:a16="http://schemas.microsoft.com/office/drawing/2014/main" val="1317148831"/>
                    </a:ext>
                  </a:extLst>
                </a:gridCol>
              </a:tblGrid>
              <a:tr h="431544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Coefficients</a:t>
                      </a:r>
                      <a:r>
                        <a:rPr lang="en-US" sz="2000" b="1" baseline="30000" dirty="0" err="1" smtClean="0">
                          <a:effectLst/>
                        </a:rPr>
                        <a:t>a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975249"/>
                  </a:ext>
                </a:extLst>
              </a:tr>
              <a:tr h="688941"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Model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Unstandardized </a:t>
                      </a:r>
                      <a:r>
                        <a:rPr lang="en-US" sz="1400" b="1" dirty="0">
                          <a:effectLst/>
                        </a:rPr>
                        <a:t>Coefficients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Standardized </a:t>
                      </a:r>
                      <a:r>
                        <a:rPr lang="en-US" sz="1400" b="1" dirty="0">
                          <a:effectLst/>
                        </a:rPr>
                        <a:t>Coefficients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Sig</a:t>
                      </a:r>
                      <a:r>
                        <a:rPr lang="en-US" sz="1400" b="1" dirty="0">
                          <a:effectLst/>
                        </a:rPr>
                        <a:t>.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Collinearity </a:t>
                      </a:r>
                      <a:r>
                        <a:rPr lang="en-US" sz="1400" b="1" dirty="0">
                          <a:effectLst/>
                        </a:rPr>
                        <a:t>Statistics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24027"/>
                  </a:ext>
                </a:extLst>
              </a:tr>
              <a:tr h="222774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Std. Error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Beta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VIF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622801"/>
                  </a:ext>
                </a:extLst>
              </a:tr>
              <a:tr h="428774">
                <a:tc row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(Constant)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5.495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.141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38.987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686292"/>
                  </a:ext>
                </a:extLst>
              </a:tr>
              <a:tr h="65463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BART factor score   Exploring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.364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.156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.308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2.334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.026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019870"/>
                  </a:ext>
                </a:extLst>
              </a:tr>
              <a:tr h="65463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BART factor score   Adventure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.648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.171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.504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3.784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1.030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68093"/>
                  </a:ext>
                </a:extLst>
              </a:tr>
              <a:tr h="419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BART factor score  </a:t>
                      </a:r>
                      <a:endParaRPr lang="tr-TR" sz="1400" b="1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Making a gift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.444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.154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.383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2.882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1.022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150637"/>
                  </a:ext>
                </a:extLst>
              </a:tr>
              <a:tr h="224071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 </a:t>
                      </a:r>
                      <a:r>
                        <a:rPr lang="en-US" sz="1400" dirty="0">
                          <a:effectLst/>
                        </a:rPr>
                        <a:t>Dependent Variable: Purchase intention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05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754" y="651193"/>
            <a:ext cx="1082002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Model summary for </a:t>
            </a:r>
            <a:r>
              <a:rPr lang="tr-TR" sz="4000" b="1" dirty="0" err="1" smtClean="0"/>
              <a:t>buying</a:t>
            </a:r>
            <a:r>
              <a:rPr lang="en-US" sz="4000" b="1" dirty="0" smtClean="0"/>
              <a:t> intention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14624" y="2765163"/>
            <a:ext cx="1082002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Buying intention= </a:t>
            </a:r>
            <a:r>
              <a:rPr lang="en-US" sz="2400" b="1" dirty="0" smtClean="0"/>
              <a:t>5</a:t>
            </a:r>
            <a:r>
              <a:rPr lang="tr-TR" sz="2400" b="1" dirty="0"/>
              <a:t>.</a:t>
            </a:r>
            <a:r>
              <a:rPr lang="en-US" sz="2400" b="1" dirty="0" smtClean="0"/>
              <a:t>495+0</a:t>
            </a:r>
            <a:r>
              <a:rPr lang="tr-TR" sz="2400" b="1" dirty="0" smtClean="0"/>
              <a:t>.</a:t>
            </a:r>
            <a:r>
              <a:rPr lang="en-US" sz="2400" b="1" dirty="0" smtClean="0"/>
              <a:t>364*Exploring+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648</a:t>
            </a:r>
            <a:r>
              <a:rPr lang="en-US" sz="2400" b="1" dirty="0" smtClean="0"/>
              <a:t>*Adventure+0</a:t>
            </a:r>
            <a:r>
              <a:rPr lang="tr-TR" sz="2400" b="1" dirty="0" smtClean="0"/>
              <a:t>.</a:t>
            </a:r>
            <a:r>
              <a:rPr lang="en-US" sz="2400" b="1" dirty="0" smtClean="0"/>
              <a:t>444*</a:t>
            </a:r>
            <a:r>
              <a:rPr lang="tr-TR" sz="2400" b="1" dirty="0" err="1" smtClean="0"/>
              <a:t>Making</a:t>
            </a:r>
            <a:r>
              <a:rPr lang="tr-TR" sz="2400" b="1" dirty="0" smtClean="0"/>
              <a:t> a </a:t>
            </a:r>
            <a:r>
              <a:rPr lang="en-US" sz="2400" b="1" dirty="0" smtClean="0"/>
              <a:t>Gift</a:t>
            </a:r>
            <a:endParaRPr lang="tr-TR" sz="2400" dirty="0"/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48005"/>
              </p:ext>
            </p:extLst>
          </p:nvPr>
        </p:nvGraphicFramePr>
        <p:xfrm>
          <a:off x="749755" y="4338970"/>
          <a:ext cx="3900624" cy="1304544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3900624">
                  <a:extLst>
                    <a:ext uri="{9D8B030D-6E8A-4147-A177-3AD203B41FA5}">
                      <a16:colId xmlns:a16="http://schemas.microsoft.com/office/drawing/2014/main" val="2558441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Visit historical and cultural places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4301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Meet different cultures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452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For health and fitness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1704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Get social recognition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4219951"/>
                  </a:ext>
                </a:extLst>
              </a:tr>
            </a:tbl>
          </a:graphicData>
        </a:graphic>
      </p:graphicFrame>
      <p:cxnSp>
        <p:nvCxnSpPr>
          <p:cNvPr id="8" name="Düz Ok Bağlayıcısı 7"/>
          <p:cNvCxnSpPr/>
          <p:nvPr/>
        </p:nvCxnSpPr>
        <p:spPr>
          <a:xfrm flipH="1">
            <a:off x="3592286" y="3242216"/>
            <a:ext cx="1645920" cy="950961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5319"/>
              </p:ext>
            </p:extLst>
          </p:nvPr>
        </p:nvGraphicFramePr>
        <p:xfrm>
          <a:off x="5453471" y="4612191"/>
          <a:ext cx="2919821" cy="652272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2919821">
                  <a:extLst>
                    <a:ext uri="{9D8B030D-6E8A-4147-A177-3AD203B41FA5}">
                      <a16:colId xmlns:a16="http://schemas.microsoft.com/office/drawing/2014/main" val="313532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Escape from routine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615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Live an adventure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878625"/>
                  </a:ext>
                </a:extLst>
              </a:tr>
            </a:tbl>
          </a:graphicData>
        </a:graphic>
      </p:graphicFrame>
      <p:cxnSp>
        <p:nvCxnSpPr>
          <p:cNvPr id="10" name="Düz Ok Bağlayıcısı 9"/>
          <p:cNvCxnSpPr/>
          <p:nvPr/>
        </p:nvCxnSpPr>
        <p:spPr>
          <a:xfrm flipH="1">
            <a:off x="6913381" y="3416480"/>
            <a:ext cx="491302" cy="1051017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71441"/>
              </p:ext>
            </p:extLst>
          </p:nvPr>
        </p:nvGraphicFramePr>
        <p:xfrm>
          <a:off x="6517822" y="5643514"/>
          <a:ext cx="5543550" cy="978408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5543550">
                  <a:extLst>
                    <a:ext uri="{9D8B030D-6E8A-4147-A177-3AD203B41FA5}">
                      <a16:colId xmlns:a16="http://schemas.microsoft.com/office/drawing/2014/main" val="1806336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Treat myself to something special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102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join blue voyage for others because when they feel good I feel good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219362"/>
                  </a:ext>
                </a:extLst>
              </a:tr>
            </a:tbl>
          </a:graphicData>
        </a:graphic>
      </p:graphicFrame>
      <p:cxnSp>
        <p:nvCxnSpPr>
          <p:cNvPr id="14" name="Düz Ok Bağlayıcısı 13"/>
          <p:cNvCxnSpPr/>
          <p:nvPr/>
        </p:nvCxnSpPr>
        <p:spPr>
          <a:xfrm flipH="1">
            <a:off x="9810206" y="3192187"/>
            <a:ext cx="103131" cy="2429459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489" y="645024"/>
            <a:ext cx="10515600" cy="844142"/>
          </a:xfrm>
        </p:spPr>
        <p:txBody>
          <a:bodyPr>
            <a:normAutofit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70C0"/>
                </a:solidFill>
              </a:rPr>
              <a:t>Moderator Detection for Regression </a:t>
            </a:r>
            <a:r>
              <a:rPr lang="en-US" sz="2800" b="1" dirty="0" smtClean="0">
                <a:solidFill>
                  <a:srgbClr val="0070C0"/>
                </a:solidFill>
              </a:rPr>
              <a:t>Model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489" y="1834380"/>
            <a:ext cx="11019021" cy="32260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en-US" dirty="0" smtClean="0"/>
              <a:t>Moderator </a:t>
            </a:r>
            <a:r>
              <a:rPr lang="en-US" dirty="0"/>
              <a:t>1: Exploring*Adventure, </a:t>
            </a:r>
            <a:endParaRPr lang="tr-TR" dirty="0"/>
          </a:p>
          <a:p>
            <a:r>
              <a:rPr lang="en-US" dirty="0"/>
              <a:t>Moderator 2: </a:t>
            </a:r>
            <a:r>
              <a:rPr lang="en-US" dirty="0" smtClean="0"/>
              <a:t>Exploring</a:t>
            </a:r>
            <a:r>
              <a:rPr lang="tr-TR" dirty="0" smtClean="0"/>
              <a:t> </a:t>
            </a:r>
            <a:r>
              <a:rPr lang="en-US" dirty="0" smtClean="0"/>
              <a:t>*</a:t>
            </a:r>
            <a:r>
              <a:rPr lang="tr-TR" dirty="0" err="1" smtClean="0"/>
              <a:t>Making</a:t>
            </a:r>
            <a:r>
              <a:rPr lang="tr-TR" dirty="0" smtClean="0"/>
              <a:t> a </a:t>
            </a:r>
            <a:r>
              <a:rPr lang="tr-TR" dirty="0" err="1" smtClean="0"/>
              <a:t>Gift</a:t>
            </a:r>
            <a:r>
              <a:rPr lang="tr-TR" dirty="0" smtClean="0"/>
              <a:t> </a:t>
            </a:r>
            <a:r>
              <a:rPr lang="en-US" dirty="0" smtClean="0"/>
              <a:t>, </a:t>
            </a:r>
            <a:endParaRPr lang="tr-TR" dirty="0"/>
          </a:p>
          <a:p>
            <a:r>
              <a:rPr lang="en-US" dirty="0"/>
              <a:t>Moderator 3: Adventure</a:t>
            </a:r>
            <a:r>
              <a:rPr lang="en-US" dirty="0" smtClean="0"/>
              <a:t>*</a:t>
            </a:r>
            <a:r>
              <a:rPr lang="tr-TR" dirty="0"/>
              <a:t> </a:t>
            </a:r>
            <a:r>
              <a:rPr lang="tr-TR" dirty="0" err="1"/>
              <a:t>Making</a:t>
            </a:r>
            <a:r>
              <a:rPr lang="tr-TR" dirty="0"/>
              <a:t> a </a:t>
            </a:r>
            <a:r>
              <a:rPr lang="tr-TR" dirty="0" err="1"/>
              <a:t>Gift</a:t>
            </a:r>
            <a:r>
              <a:rPr lang="en-US" dirty="0" smtClean="0"/>
              <a:t>.  </a:t>
            </a:r>
            <a:endParaRPr lang="tr-TR" dirty="0"/>
          </a:p>
          <a:p>
            <a:r>
              <a:rPr lang="en-US" dirty="0"/>
              <a:t>All results for p-value </a:t>
            </a:r>
            <a:r>
              <a:rPr lang="tr-TR" dirty="0" smtClean="0"/>
              <a:t>of </a:t>
            </a:r>
            <a:r>
              <a:rPr lang="tr-TR" dirty="0" err="1" smtClean="0"/>
              <a:t>moderator</a:t>
            </a:r>
            <a:r>
              <a:rPr lang="tr-TR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been calculated above 0,05. 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was not found any moderator effect in the model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70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52955"/>
            <a:ext cx="10515600" cy="941160"/>
          </a:xfrm>
        </p:spPr>
        <p:txBody>
          <a:bodyPr>
            <a:normAutofit/>
          </a:bodyPr>
          <a:lstStyle/>
          <a:p>
            <a:pPr lvl="3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70C0"/>
                </a:solidFill>
              </a:rPr>
              <a:t>Mediation Analysis for Regression </a:t>
            </a:r>
            <a:r>
              <a:rPr lang="en-US" sz="2800" b="1" dirty="0" smtClean="0">
                <a:solidFill>
                  <a:srgbClr val="0070C0"/>
                </a:solidFill>
              </a:rPr>
              <a:t>Model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24743"/>
            <a:ext cx="10515600" cy="38274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tr-TR" sz="2400" dirty="0" smtClean="0"/>
              <a:t>S</a:t>
            </a:r>
            <a:r>
              <a:rPr lang="en-US" dirty="0" err="1" smtClean="0"/>
              <a:t>imple</a:t>
            </a:r>
            <a:r>
              <a:rPr lang="en-US" dirty="0" smtClean="0"/>
              <a:t> regression</a:t>
            </a:r>
            <a:r>
              <a:rPr lang="tr-TR" dirty="0" smtClean="0"/>
              <a:t>; </a:t>
            </a:r>
            <a:r>
              <a:rPr lang="en-US" dirty="0" smtClean="0"/>
              <a:t>between </a:t>
            </a:r>
            <a:r>
              <a:rPr lang="en-US" dirty="0"/>
              <a:t>all variables in the received model and purchase intention. </a:t>
            </a:r>
            <a:endParaRPr lang="tr-TR" dirty="0" smtClean="0"/>
          </a:p>
          <a:p>
            <a:r>
              <a:rPr lang="tr-TR" dirty="0" smtClean="0"/>
              <a:t>S</a:t>
            </a:r>
            <a:r>
              <a:rPr lang="en-US" dirty="0" err="1" smtClean="0"/>
              <a:t>imple</a:t>
            </a:r>
            <a:r>
              <a:rPr lang="en-US" dirty="0" smtClean="0"/>
              <a:t> </a:t>
            </a:r>
            <a:r>
              <a:rPr lang="en-US" dirty="0"/>
              <a:t>regression analysis </a:t>
            </a:r>
            <a:r>
              <a:rPr lang="tr-TR" dirty="0" err="1" smtClean="0"/>
              <a:t>among</a:t>
            </a:r>
            <a:r>
              <a:rPr lang="en-US" dirty="0" smtClean="0"/>
              <a:t> </a:t>
            </a:r>
            <a:r>
              <a:rPr lang="en-US" dirty="0"/>
              <a:t>independent </a:t>
            </a:r>
            <a:r>
              <a:rPr lang="en-US" dirty="0" smtClean="0"/>
              <a:t>variable</a:t>
            </a:r>
            <a:r>
              <a:rPr lang="tr-TR" dirty="0" smtClean="0"/>
              <a:t>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No </a:t>
            </a:r>
            <a:r>
              <a:rPr lang="en-US" dirty="0"/>
              <a:t>significant relationship was </a:t>
            </a:r>
            <a:r>
              <a:rPr lang="en-US" dirty="0" smtClean="0"/>
              <a:t>observed. </a:t>
            </a:r>
            <a:endParaRPr lang="tr-TR" dirty="0" smtClean="0"/>
          </a:p>
          <a:p>
            <a:r>
              <a:rPr lang="en-US" dirty="0" smtClean="0"/>
              <a:t>As </a:t>
            </a:r>
            <a:r>
              <a:rPr lang="en-US" dirty="0"/>
              <a:t>a result, </a:t>
            </a:r>
            <a:r>
              <a:rPr lang="en-US" u="sng" dirty="0">
                <a:solidFill>
                  <a:srgbClr val="FF0000"/>
                </a:solidFill>
              </a:rPr>
              <a:t>no mediator effect has been found in the model</a:t>
            </a:r>
            <a:r>
              <a:rPr lang="en-US" dirty="0"/>
              <a:t>.</a:t>
            </a:r>
            <a:endParaRPr lang="tr-TR" dirty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7539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Hypothesis Evaluation for the research 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33593"/>
              </p:ext>
            </p:extLst>
          </p:nvPr>
        </p:nvGraphicFramePr>
        <p:xfrm>
          <a:off x="838200" y="1136470"/>
          <a:ext cx="9651274" cy="5380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934">
                  <a:extLst>
                    <a:ext uri="{9D8B030D-6E8A-4147-A177-3AD203B41FA5}">
                      <a16:colId xmlns:a16="http://schemas.microsoft.com/office/drawing/2014/main" val="1494904872"/>
                    </a:ext>
                  </a:extLst>
                </a:gridCol>
                <a:gridCol w="1145833">
                  <a:extLst>
                    <a:ext uri="{9D8B030D-6E8A-4147-A177-3AD203B41FA5}">
                      <a16:colId xmlns:a16="http://schemas.microsoft.com/office/drawing/2014/main" val="1397477879"/>
                    </a:ext>
                  </a:extLst>
                </a:gridCol>
                <a:gridCol w="1751016">
                  <a:extLst>
                    <a:ext uri="{9D8B030D-6E8A-4147-A177-3AD203B41FA5}">
                      <a16:colId xmlns:a16="http://schemas.microsoft.com/office/drawing/2014/main" val="3675819976"/>
                    </a:ext>
                  </a:extLst>
                </a:gridCol>
                <a:gridCol w="1335349">
                  <a:extLst>
                    <a:ext uri="{9D8B030D-6E8A-4147-A177-3AD203B41FA5}">
                      <a16:colId xmlns:a16="http://schemas.microsoft.com/office/drawing/2014/main" val="2078799651"/>
                    </a:ext>
                  </a:extLst>
                </a:gridCol>
                <a:gridCol w="1565071">
                  <a:extLst>
                    <a:ext uri="{9D8B030D-6E8A-4147-A177-3AD203B41FA5}">
                      <a16:colId xmlns:a16="http://schemas.microsoft.com/office/drawing/2014/main" val="679483105"/>
                    </a:ext>
                  </a:extLst>
                </a:gridCol>
                <a:gridCol w="1565071">
                  <a:extLst>
                    <a:ext uri="{9D8B030D-6E8A-4147-A177-3AD203B41FA5}">
                      <a16:colId xmlns:a16="http://schemas.microsoft.com/office/drawing/2014/main" val="3548103367"/>
                    </a:ext>
                  </a:extLst>
                </a:gridCol>
              </a:tblGrid>
              <a:tr h="45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Category of the Motivation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866622"/>
                  </a:ext>
                </a:extLst>
              </a:tr>
              <a:tr h="540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Factors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Hedonic Buying Motivations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Push Factors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Related Hypothesis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Hypothesis</a:t>
                      </a:r>
                      <a:r>
                        <a:rPr lang="tr-TR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Evaluation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49597"/>
                  </a:ext>
                </a:extLst>
              </a:tr>
              <a:tr h="45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Escape from routine 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Adventure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H1 &amp; H2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tr-TR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Rejected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002268"/>
                  </a:ext>
                </a:extLst>
              </a:tr>
              <a:tr h="45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Live an adventure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Adventure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H1 &amp; H2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Rejected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6113607"/>
                  </a:ext>
                </a:extLst>
              </a:tr>
              <a:tr h="45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For health and fitness 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Exploring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Rejected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323665"/>
                  </a:ext>
                </a:extLst>
              </a:tr>
              <a:tr h="540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Meet different cultures and life styles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Exploring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Rejected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578675"/>
                  </a:ext>
                </a:extLst>
              </a:tr>
              <a:tr h="45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Get social recognition 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Exploring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Rejected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837607"/>
                  </a:ext>
                </a:extLst>
              </a:tr>
              <a:tr h="540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Visit historical and cultural places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Exploring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Rejected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281082"/>
                  </a:ext>
                </a:extLst>
              </a:tr>
              <a:tr h="540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Treat myself to something special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Gifting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X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H2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Rejected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74986"/>
                  </a:ext>
                </a:extLst>
              </a:tr>
              <a:tr h="933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 join blue voyage for others because when they feel good I feel good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Gifting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X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H2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kumimoji="0" lang="tr-T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Rejected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62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242295"/>
            <a:ext cx="11017623" cy="1207681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Practitioners</a:t>
            </a: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907177"/>
            <a:ext cx="11017623" cy="4376057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publicity </a:t>
            </a:r>
            <a:r>
              <a:rPr lang="en-US" sz="1800" dirty="0"/>
              <a:t>and promotions </a:t>
            </a:r>
            <a:r>
              <a:rPr lang="en-US" sz="1800" dirty="0" smtClean="0"/>
              <a:t>focusing </a:t>
            </a:r>
            <a:r>
              <a:rPr lang="en-US" sz="1800" dirty="0"/>
              <a:t>on adventure, exploring, and making a gift </a:t>
            </a:r>
            <a:endParaRPr lang="tr-TR" sz="1800" dirty="0" smtClean="0"/>
          </a:p>
          <a:p>
            <a:pPr>
              <a:lnSpc>
                <a:spcPct val="100000"/>
              </a:lnSpc>
            </a:pPr>
            <a:r>
              <a:rPr lang="en-US" sz="1800" i="1" dirty="0" smtClean="0"/>
              <a:t>Having </a:t>
            </a:r>
            <a:r>
              <a:rPr lang="en-US" sz="1800" i="1" dirty="0"/>
              <a:t>fun, see new places, escape from routine</a:t>
            </a:r>
            <a:r>
              <a:rPr lang="en-US" sz="1800" dirty="0"/>
              <a:t>, and </a:t>
            </a:r>
            <a:r>
              <a:rPr lang="en-US" sz="1800" i="1" dirty="0"/>
              <a:t>feel free </a:t>
            </a:r>
            <a:r>
              <a:rPr lang="en-US" sz="1800" dirty="0" smtClean="0"/>
              <a:t>elements </a:t>
            </a:r>
            <a:r>
              <a:rPr lang="en-US" sz="1800" dirty="0"/>
              <a:t>should be considered as important tools for enhancing customer satisfaction. </a:t>
            </a:r>
            <a:endParaRPr lang="tr-TR" sz="1800" dirty="0" smtClean="0"/>
          </a:p>
          <a:p>
            <a:pPr>
              <a:lnSpc>
                <a:spcPct val="10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blue voyage has been perceived as a </a:t>
            </a:r>
            <a:r>
              <a:rPr lang="en-US" sz="1800" b="1" dirty="0"/>
              <a:t>deserved </a:t>
            </a:r>
            <a:r>
              <a:rPr lang="en-US" sz="1800" b="1" dirty="0" smtClean="0"/>
              <a:t>gift</a:t>
            </a:r>
            <a:r>
              <a:rPr lang="en-US" sz="1800" dirty="0" smtClean="0"/>
              <a:t>. </a:t>
            </a:r>
            <a:r>
              <a:rPr lang="en-US" sz="1800" dirty="0"/>
              <a:t>Thus, it should be presented as a special and valuable prize by creating a hedonic ambiance in the yacht. </a:t>
            </a:r>
            <a:endParaRPr lang="tr-TR" sz="1800" dirty="0" smtClean="0"/>
          </a:p>
          <a:p>
            <a:pPr>
              <a:lnSpc>
                <a:spcPct val="100000"/>
              </a:lnSpc>
            </a:pPr>
            <a:r>
              <a:rPr lang="tr-TR" sz="1800" dirty="0" smtClean="0"/>
              <a:t>Word of </a:t>
            </a:r>
            <a:r>
              <a:rPr lang="tr-TR" sz="1800" dirty="0" err="1" smtClean="0"/>
              <a:t>mouth</a:t>
            </a:r>
            <a:r>
              <a:rPr lang="tr-TR" sz="1800" dirty="0" smtClean="0"/>
              <a:t> </a:t>
            </a:r>
            <a:r>
              <a:rPr lang="tr-TR" sz="1800" dirty="0" err="1" smtClean="0"/>
              <a:t>importance</a:t>
            </a:r>
            <a:endParaRPr lang="tr-TR" sz="1800" dirty="0" smtClean="0"/>
          </a:p>
          <a:p>
            <a:pPr>
              <a:lnSpc>
                <a:spcPct val="100000"/>
              </a:lnSpc>
            </a:pPr>
            <a:r>
              <a:rPr lang="tr-TR" sz="1800" dirty="0">
                <a:cs typeface="Times New Roman" panose="02020603050405020304" pitchFamily="18" charset="0"/>
              </a:rPr>
              <a:t> </a:t>
            </a:r>
            <a:r>
              <a:rPr lang="en-US" sz="1800" dirty="0"/>
              <a:t>Social media should be used more </a:t>
            </a:r>
            <a:r>
              <a:rPr lang="en-US" sz="1800" dirty="0" smtClean="0"/>
              <a:t>efficiently</a:t>
            </a:r>
            <a:r>
              <a:rPr lang="tr-TR" sz="1800" dirty="0" smtClean="0"/>
              <a:t> </a:t>
            </a:r>
            <a:r>
              <a:rPr lang="en-US" sz="1800" dirty="0" smtClean="0"/>
              <a:t>promoting </a:t>
            </a:r>
            <a:r>
              <a:rPr lang="en-US" sz="1800" dirty="0"/>
              <a:t>adventure and hedonism sprit. </a:t>
            </a:r>
            <a:endParaRPr lang="tr-TR" sz="1800" dirty="0" smtClean="0"/>
          </a:p>
          <a:p>
            <a:pPr>
              <a:lnSpc>
                <a:spcPct val="100000"/>
              </a:lnSpc>
            </a:pPr>
            <a:r>
              <a:rPr lang="tr-TR" sz="1800" b="1" u="sng" dirty="0" smtClean="0"/>
              <a:t>B</a:t>
            </a:r>
            <a:r>
              <a:rPr lang="en-US" sz="1800" b="1" u="sng" dirty="0" err="1" smtClean="0"/>
              <a:t>lue</a:t>
            </a:r>
            <a:r>
              <a:rPr lang="en-US" sz="1800" b="1" u="sng" dirty="0" smtClean="0"/>
              <a:t> </a:t>
            </a:r>
            <a:r>
              <a:rPr lang="en-US" sz="1800" b="1" u="sng" dirty="0"/>
              <a:t>voyage is a touristic product which should be presented in a hedonic ambiance. </a:t>
            </a:r>
            <a:endParaRPr lang="tr-TR" sz="1800" b="1" u="sng" dirty="0"/>
          </a:p>
          <a:p>
            <a:pPr>
              <a:lnSpc>
                <a:spcPct val="100000"/>
              </a:lnSpc>
            </a:pPr>
            <a:endParaRPr lang="en-US" sz="1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5537" y="1894114"/>
            <a:ext cx="11596199" cy="41419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Suggestions</a:t>
            </a:r>
            <a:r>
              <a:rPr lang="tr-T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for</a:t>
            </a:r>
            <a:r>
              <a:rPr lang="tr-T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Future</a:t>
            </a:r>
            <a:r>
              <a:rPr lang="tr-T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Studies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endParaRPr lang="tr-T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onceptual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aspects of the blue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voyage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haracteristics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blue voyage product as pull factors, and evaluation of alternative services provided considering customer characteristics such as cultural dimensions.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Following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steps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related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with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purchase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decion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of a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blue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voyage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Daily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tours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Segmentation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analysis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for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having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different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motivations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and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expectation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of a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blue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voyage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tour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7977" y="2918482"/>
            <a:ext cx="10515600" cy="311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5537" y="310778"/>
            <a:ext cx="11596199" cy="107115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tr-T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Limitations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Sample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size  /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Questionnaire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language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/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Nonprobable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purposive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sampling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748" y="190642"/>
            <a:ext cx="9144000" cy="102033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328057" y="4843010"/>
            <a:ext cx="9144000" cy="1655762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Neslihan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PAKER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Yaşar </a:t>
            </a: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University-pakerneslihan@gmail.com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Serim PAKER- Dokuz Eylül </a:t>
            </a: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University-serim.paker@deu.edu.tr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122" name="Picture 2" descr="blue voyag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0978"/>
            <a:ext cx="5715000" cy="36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210978"/>
            <a:ext cx="5981700" cy="36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644662"/>
            <a:ext cx="113284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tr-T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03" y="1811974"/>
            <a:ext cx="11536471" cy="3745282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Marketing of </a:t>
            </a:r>
            <a:r>
              <a:rPr lang="tr-T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01" y="437852"/>
            <a:ext cx="10515600" cy="73585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415404"/>
            <a:ext cx="11353800" cy="69494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tr-TR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295400"/>
            <a:ext cx="11137900" cy="5029200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/>
              <a:t>Işık, </a:t>
            </a:r>
            <a:r>
              <a:rPr lang="tr-TR" b="1" dirty="0" smtClean="0"/>
              <a:t>Paker</a:t>
            </a:r>
            <a:r>
              <a:rPr lang="tr-TR" b="1" dirty="0"/>
              <a:t>, </a:t>
            </a:r>
            <a:r>
              <a:rPr lang="en-US" b="1" dirty="0" smtClean="0"/>
              <a:t>and</a:t>
            </a:r>
            <a:r>
              <a:rPr lang="tr-TR" b="1" dirty="0" smtClean="0"/>
              <a:t> Şengönül</a:t>
            </a:r>
            <a:r>
              <a:rPr lang="tr-TR" b="1" dirty="0"/>
              <a:t>, </a:t>
            </a:r>
            <a:r>
              <a:rPr lang="tr-TR" b="1" dirty="0" smtClean="0"/>
              <a:t>2013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Blue Voyage is simply a trip in a yacht on the </a:t>
            </a:r>
            <a:r>
              <a:rPr lang="en-US" sz="2400" dirty="0" smtClean="0"/>
              <a:t>sea</a:t>
            </a:r>
            <a:endParaRPr lang="tr-TR" sz="2400" dirty="0" smtClean="0"/>
          </a:p>
          <a:p>
            <a:r>
              <a:rPr lang="en-US" sz="2400" dirty="0" smtClean="0"/>
              <a:t>visits </a:t>
            </a:r>
            <a:r>
              <a:rPr lang="en-US" sz="2400" dirty="0"/>
              <a:t>beautiful coves, </a:t>
            </a:r>
            <a:r>
              <a:rPr lang="en-US" sz="2400" dirty="0" smtClean="0"/>
              <a:t>bays</a:t>
            </a:r>
            <a:endParaRPr lang="tr-TR" sz="2400" dirty="0" smtClean="0"/>
          </a:p>
          <a:p>
            <a:r>
              <a:rPr lang="en-US" sz="2400" dirty="0" smtClean="0"/>
              <a:t>core </a:t>
            </a:r>
            <a:r>
              <a:rPr lang="en-US" sz="2400" dirty="0"/>
              <a:t>aim is to discover nature, the voyagers himself/herself, and the other trip </a:t>
            </a:r>
            <a:r>
              <a:rPr lang="en-US" sz="2400" dirty="0" smtClean="0"/>
              <a:t>participants</a:t>
            </a:r>
            <a:endParaRPr lang="tr-TR" sz="2400" dirty="0" smtClean="0"/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İMEAK TCS, 2016</a:t>
            </a:r>
          </a:p>
          <a:p>
            <a:r>
              <a:rPr lang="en-US" sz="2400" dirty="0"/>
              <a:t>Blue Voyage has become popular with Cevat Şakir Kabaağaçlı, namely, The Fisherman of Halicarnassus in </a:t>
            </a:r>
            <a:r>
              <a:rPr lang="en-US" sz="2400" dirty="0" smtClean="0"/>
              <a:t>Turkey</a:t>
            </a:r>
            <a:r>
              <a:rPr lang="tr-TR" sz="2400" dirty="0" smtClean="0"/>
              <a:t>.</a:t>
            </a:r>
          </a:p>
          <a:p>
            <a:r>
              <a:rPr lang="en-US" sz="2400" dirty="0"/>
              <a:t>The Fisherman of Halicarnassus had made many blue voyages with his friends staying on board for long time periods taking only stopping for purchasing supplies. </a:t>
            </a:r>
            <a:endParaRPr lang="tr-TR" sz="2400" dirty="0" smtClean="0"/>
          </a:p>
          <a:p>
            <a:r>
              <a:rPr lang="en-US" sz="2400" dirty="0" smtClean="0"/>
              <a:t>He </a:t>
            </a:r>
            <a:r>
              <a:rPr lang="en-US" sz="2400" dirty="0"/>
              <a:t>wrote many books on </a:t>
            </a:r>
            <a:r>
              <a:rPr lang="en-US" sz="2400" dirty="0" smtClean="0"/>
              <a:t>Aegean </a:t>
            </a:r>
            <a:r>
              <a:rPr lang="en-US" sz="2400" dirty="0"/>
              <a:t>blue voyages, and blue voyage has affected his philosophy</a:t>
            </a: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0" y="893780"/>
            <a:ext cx="9392194" cy="53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782" y="2895"/>
            <a:ext cx="4564498" cy="3186942"/>
          </a:xfrm>
          <a:prstGeom prst="rect">
            <a:avLst/>
          </a:prstGeom>
        </p:spPr>
      </p:pic>
      <p:pic>
        <p:nvPicPr>
          <p:cNvPr id="1026" name="Picture 2" descr="http://www.bluecruise.co.uk/img/abou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71" y="2708921"/>
            <a:ext cx="9162730" cy="41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511" y="2895"/>
            <a:ext cx="4421033" cy="27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415403"/>
            <a:ext cx="11353800" cy="879997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tr-TR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118360"/>
            <a:ext cx="11137900" cy="2923903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Paker, Paker, 2016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Today </a:t>
            </a:r>
            <a:r>
              <a:rPr lang="en-US" dirty="0"/>
              <a:t>some of blue voyages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losing </a:t>
            </a:r>
            <a:r>
              <a:rPr lang="en-US" dirty="0"/>
              <a:t>its purified sprit on discovery, and became a luxury voyage by presenting hedonic elements to customers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14896</TotalTime>
  <Words>1919</Words>
  <Application>Microsoft Office PowerPoint</Application>
  <PresentationFormat>Geniş ekran</PresentationFormat>
  <Paragraphs>429</Paragraphs>
  <Slides>37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Algerian</vt:lpstr>
      <vt:lpstr>Arial</vt:lpstr>
      <vt:lpstr>Calibri</vt:lpstr>
      <vt:lpstr>Calibri Light</vt:lpstr>
      <vt:lpstr>Times New Roman</vt:lpstr>
      <vt:lpstr>Office Theme</vt:lpstr>
      <vt:lpstr>Belge</vt:lpstr>
      <vt:lpstr>   A Preliminary Study on the Motivation Factors for Blue Voyage Purchase Intention  </vt:lpstr>
      <vt:lpstr>AGENDA</vt:lpstr>
      <vt:lpstr>Introduction</vt:lpstr>
      <vt:lpstr>- Defining motivation factors for a blue voyage buying intention, making contribution to;  - Marketing of blue voyage  - Marine tourism literature</vt:lpstr>
      <vt:lpstr>Literature Review</vt:lpstr>
      <vt:lpstr>Blue Voyage:</vt:lpstr>
      <vt:lpstr>PowerPoint Sunusu</vt:lpstr>
      <vt:lpstr>PowerPoint Sunusu</vt:lpstr>
      <vt:lpstr>Blue Voyage:</vt:lpstr>
      <vt:lpstr>PowerPoint Sunusu</vt:lpstr>
      <vt:lpstr>PowerPoint Sunusu</vt:lpstr>
      <vt:lpstr>Buying Intention</vt:lpstr>
      <vt:lpstr>Hedonic Buying Motivations:</vt:lpstr>
      <vt:lpstr>Hedonic Buying Motivations :</vt:lpstr>
      <vt:lpstr>Push Factors (Motivations) :</vt:lpstr>
      <vt:lpstr>Push Factors (Motivations) :</vt:lpstr>
      <vt:lpstr>Research Design and Methodology</vt:lpstr>
      <vt:lpstr>Research Question:</vt:lpstr>
      <vt:lpstr>Research Hypothesis</vt:lpstr>
      <vt:lpstr>Questionnaire Development</vt:lpstr>
      <vt:lpstr>Sampling Process</vt:lpstr>
      <vt:lpstr>Design of Questionnaire</vt:lpstr>
      <vt:lpstr>Findings and Discussion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Moderator Detection for Regression Model</vt:lpstr>
      <vt:lpstr>Mediation Analysis for Regression Model</vt:lpstr>
      <vt:lpstr>Hypothesis Evaluation for the research </vt:lpstr>
      <vt:lpstr>Suggestions for Practitioners : </vt:lpstr>
      <vt:lpstr>Limitations:  Sample size  / Questionnaire language / Nonprobable purposive sampling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Neslihan</dc:creator>
  <cp:lastModifiedBy>casper</cp:lastModifiedBy>
  <cp:revision>623</cp:revision>
  <dcterms:created xsi:type="dcterms:W3CDTF">2014-12-16T08:25:28Z</dcterms:created>
  <dcterms:modified xsi:type="dcterms:W3CDTF">2016-10-08T06:37:38Z</dcterms:modified>
</cp:coreProperties>
</file>