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9" r:id="rId1"/>
  </p:sldMasterIdLst>
  <p:notesMasterIdLst>
    <p:notesMasterId r:id="rId23"/>
  </p:notesMasterIdLst>
  <p:sldIdLst>
    <p:sldId id="256" r:id="rId2"/>
    <p:sldId id="257" r:id="rId3"/>
    <p:sldId id="258" r:id="rId4"/>
    <p:sldId id="259" r:id="rId5"/>
    <p:sldId id="260" r:id="rId6"/>
    <p:sldId id="261" r:id="rId7"/>
    <p:sldId id="263" r:id="rId8"/>
    <p:sldId id="262" r:id="rId9"/>
    <p:sldId id="264" r:id="rId10"/>
    <p:sldId id="275" r:id="rId11"/>
    <p:sldId id="268" r:id="rId12"/>
    <p:sldId id="269" r:id="rId13"/>
    <p:sldId id="270" r:id="rId14"/>
    <p:sldId id="271" r:id="rId15"/>
    <p:sldId id="272" r:id="rId16"/>
    <p:sldId id="273" r:id="rId17"/>
    <p:sldId id="274" r:id="rId18"/>
    <p:sldId id="265" r:id="rId19"/>
    <p:sldId id="266" r:id="rId20"/>
    <p:sldId id="267"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4280" autoAdjust="0"/>
  </p:normalViewPr>
  <p:slideViewPr>
    <p:cSldViewPr snapToGrid="0">
      <p:cViewPr varScale="1">
        <p:scale>
          <a:sx n="68" d="100"/>
          <a:sy n="68" d="100"/>
        </p:scale>
        <p:origin x="774" y="72"/>
      </p:cViewPr>
      <p:guideLst/>
    </p:cSldViewPr>
  </p:slideViewPr>
  <p:outlineViewPr>
    <p:cViewPr>
      <p:scale>
        <a:sx n="33" d="100"/>
        <a:sy n="33" d="100"/>
      </p:scale>
      <p:origin x="0" y="-2694"/>
    </p:cViewPr>
  </p:outlin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71096C-197E-4641-881E-8D8365AFCC19}" type="datetimeFigureOut">
              <a:rPr lang="tr-TR" smtClean="0"/>
              <a:t>08.10.2016</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B068C-6E25-4E65-9DA5-75750AAB7F86}" type="slidenum">
              <a:rPr lang="tr-TR" smtClean="0"/>
              <a:t>‹#›</a:t>
            </a:fld>
            <a:endParaRPr lang="tr-TR"/>
          </a:p>
        </p:txBody>
      </p:sp>
    </p:spTree>
    <p:extLst>
      <p:ext uri="{BB962C8B-B14F-4D97-AF65-F5344CB8AC3E}">
        <p14:creationId xmlns:p14="http://schemas.microsoft.com/office/powerpoint/2010/main" val="1446197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600" dirty="0"/>
              <a:t>the first generation </a:t>
            </a:r>
            <a:r>
              <a:rPr lang="tr-TR" sz="1600" dirty="0">
                <a:sym typeface="Wingdings" panose="05000000000000000000" pitchFamily="2" charset="2"/>
              </a:rPr>
              <a:t> </a:t>
            </a:r>
            <a:r>
              <a:rPr lang="en-US" sz="1600" dirty="0"/>
              <a:t>first arrivals from Turkey </a:t>
            </a:r>
            <a:r>
              <a:rPr lang="tr-TR" sz="1600" dirty="0"/>
              <a:t>(</a:t>
            </a:r>
            <a:r>
              <a:rPr lang="en-US" sz="1600" dirty="0"/>
              <a:t>typical guest-workers</a:t>
            </a:r>
            <a:r>
              <a:rPr lang="tr-TR" sz="1600" dirty="0"/>
              <a:t>)</a:t>
            </a:r>
            <a:r>
              <a:rPr lang="en-US" sz="1600" dirty="0"/>
              <a:t> </a:t>
            </a:r>
            <a:endParaRPr lang="tr-TR" sz="1600" dirty="0"/>
          </a:p>
          <a:p>
            <a:pPr lvl="1"/>
            <a:r>
              <a:rPr lang="en-US" sz="1600" dirty="0"/>
              <a:t>They were mainly less educated and unskilled workers without any specific profession (Sen, 2003). </a:t>
            </a:r>
            <a:endParaRPr lang="tr-TR" sz="1600" dirty="0"/>
          </a:p>
          <a:p>
            <a:pPr lvl="1"/>
            <a:r>
              <a:rPr lang="en-US" sz="1600" dirty="0"/>
              <a:t>The second generation, children of the first generation, has better education, professional status, language skills and defend their rights distinctly which strengthens their integrity levels in socio-political environment (Sen, 2003). </a:t>
            </a:r>
            <a:endParaRPr lang="tr-TR" sz="1600" dirty="0"/>
          </a:p>
          <a:p>
            <a:pPr lvl="1"/>
            <a:r>
              <a:rPr lang="en-US" sz="1600" dirty="0"/>
              <a:t>The third generation, grandchildren of guest workers, lives in their own bicultural world, where they still face the dilemma to follow Turkish and Islamic values, but also wishing to integrate into German society (</a:t>
            </a:r>
            <a:r>
              <a:rPr lang="en-US" sz="1600" dirty="0" err="1"/>
              <a:t>Erdem</a:t>
            </a:r>
            <a:r>
              <a:rPr lang="en-US" sz="1600" dirty="0"/>
              <a:t> and Schmidt, 2008).</a:t>
            </a:r>
            <a:r>
              <a:rPr lang="en-US" sz="1600" i="1" dirty="0"/>
              <a:t> </a:t>
            </a:r>
            <a:endParaRPr lang="tr-TR" sz="1600" i="1" dirty="0"/>
          </a:p>
          <a:p>
            <a:pPr lvl="1"/>
            <a:r>
              <a:rPr lang="en-US" sz="1600" dirty="0"/>
              <a:t>Finally, the youngest generation, the fourth, was born in Germany and this generation is currently very young, so, they have not taken into consideration within this study.</a:t>
            </a:r>
            <a:endParaRPr lang="tr-TR" sz="1600" dirty="0"/>
          </a:p>
        </p:txBody>
      </p:sp>
      <p:sp>
        <p:nvSpPr>
          <p:cNvPr id="4" name="Slide Number Placeholder 3"/>
          <p:cNvSpPr>
            <a:spLocks noGrp="1"/>
          </p:cNvSpPr>
          <p:nvPr>
            <p:ph type="sldNum" sz="quarter" idx="10"/>
          </p:nvPr>
        </p:nvSpPr>
        <p:spPr/>
        <p:txBody>
          <a:bodyPr/>
          <a:lstStyle/>
          <a:p>
            <a:fld id="{B39B068C-6E25-4E65-9DA5-75750AAB7F86}" type="slidenum">
              <a:rPr lang="tr-TR" smtClean="0"/>
              <a:t>6</a:t>
            </a:fld>
            <a:endParaRPr lang="tr-TR"/>
          </a:p>
        </p:txBody>
      </p:sp>
    </p:spTree>
    <p:extLst>
      <p:ext uri="{BB962C8B-B14F-4D97-AF65-F5344CB8AC3E}">
        <p14:creationId xmlns:p14="http://schemas.microsoft.com/office/powerpoint/2010/main" val="3520298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01914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34382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78788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548572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82422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10/8/2016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29710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10/8/2016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49310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94007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57295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61090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79307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10/8/2016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654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10/8/2016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62379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10/8/2016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6428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10/8/2016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60675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10/8/2016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75242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08337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10/8/2016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904476240"/>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4225" y="1023755"/>
            <a:ext cx="8825658" cy="3329581"/>
          </a:xfrm>
        </p:spPr>
        <p:txBody>
          <a:bodyPr/>
          <a:lstStyle/>
          <a:p>
            <a:r>
              <a:rPr lang="en-US" sz="3600" b="1" dirty="0"/>
              <a:t>Exploring the Cultural Animosity of German-Turks: </a:t>
            </a:r>
            <a:br>
              <a:rPr lang="tr-TR" sz="3600" b="1" dirty="0"/>
            </a:br>
            <a:r>
              <a:rPr lang="en-US" sz="3600" b="1" dirty="0"/>
              <a:t>A Comparison of Generations</a:t>
            </a:r>
            <a:endParaRPr lang="tr-TR" sz="3600" dirty="0"/>
          </a:p>
        </p:txBody>
      </p:sp>
      <p:sp>
        <p:nvSpPr>
          <p:cNvPr id="3" name="Subtitle 2"/>
          <p:cNvSpPr>
            <a:spLocks noGrp="1"/>
          </p:cNvSpPr>
          <p:nvPr>
            <p:ph type="subTitle" idx="1"/>
          </p:nvPr>
        </p:nvSpPr>
        <p:spPr>
          <a:xfrm>
            <a:off x="1274225" y="4552090"/>
            <a:ext cx="8825658" cy="861420"/>
          </a:xfrm>
        </p:spPr>
        <p:txBody>
          <a:bodyPr>
            <a:noAutofit/>
          </a:bodyPr>
          <a:lstStyle/>
          <a:p>
            <a:r>
              <a:rPr lang="tr-TR" cap="none" dirty="0">
                <a:solidFill>
                  <a:schemeClr val="tx2"/>
                </a:solidFill>
              </a:rPr>
              <a:t>Özge ÖZGEN, </a:t>
            </a:r>
            <a:r>
              <a:rPr lang="tr-TR" cap="none" dirty="0" err="1">
                <a:solidFill>
                  <a:schemeClr val="tx2"/>
                </a:solidFill>
              </a:rPr>
              <a:t>Ph.D</a:t>
            </a:r>
            <a:endParaRPr lang="tr-TR" cap="none" dirty="0">
              <a:solidFill>
                <a:schemeClr val="tx2"/>
              </a:solidFill>
            </a:endParaRPr>
          </a:p>
          <a:p>
            <a:r>
              <a:rPr lang="tr-TR" cap="none" dirty="0">
                <a:solidFill>
                  <a:schemeClr val="tx2"/>
                </a:solidFill>
              </a:rPr>
              <a:t>Pınar BAĞDATLIOĞLU</a:t>
            </a:r>
          </a:p>
          <a:p>
            <a:r>
              <a:rPr lang="tr-TR" cap="none" dirty="0">
                <a:solidFill>
                  <a:schemeClr val="tx2"/>
                </a:solidFill>
              </a:rPr>
              <a:t>Dokuz Eylül </a:t>
            </a:r>
            <a:r>
              <a:rPr lang="tr-TR" cap="none" dirty="0" err="1">
                <a:solidFill>
                  <a:schemeClr val="tx2"/>
                </a:solidFill>
              </a:rPr>
              <a:t>University</a:t>
            </a:r>
            <a:r>
              <a:rPr lang="tr-TR" cap="none" dirty="0">
                <a:solidFill>
                  <a:schemeClr val="tx2"/>
                </a:solidFill>
              </a:rPr>
              <a:t>, </a:t>
            </a:r>
            <a:r>
              <a:rPr lang="tr-TR" cap="none" dirty="0" err="1">
                <a:solidFill>
                  <a:schemeClr val="tx2"/>
                </a:solidFill>
              </a:rPr>
              <a:t>Faculty</a:t>
            </a:r>
            <a:r>
              <a:rPr lang="tr-TR" cap="none" dirty="0">
                <a:solidFill>
                  <a:schemeClr val="tx2"/>
                </a:solidFill>
              </a:rPr>
              <a:t> of Business</a:t>
            </a:r>
          </a:p>
          <a:p>
            <a:r>
              <a:rPr lang="tr-TR" cap="none" dirty="0" err="1">
                <a:solidFill>
                  <a:schemeClr val="tx2"/>
                </a:solidFill>
              </a:rPr>
              <a:t>Department</a:t>
            </a:r>
            <a:r>
              <a:rPr lang="tr-TR" cap="none" dirty="0">
                <a:solidFill>
                  <a:schemeClr val="tx2"/>
                </a:solidFill>
              </a:rPr>
              <a:t> of International Business </a:t>
            </a:r>
            <a:r>
              <a:rPr lang="tr-TR" cap="none" dirty="0" err="1">
                <a:solidFill>
                  <a:schemeClr val="tx2"/>
                </a:solidFill>
              </a:rPr>
              <a:t>and</a:t>
            </a:r>
            <a:r>
              <a:rPr lang="tr-TR" cap="none" dirty="0">
                <a:solidFill>
                  <a:schemeClr val="tx2"/>
                </a:solidFill>
              </a:rPr>
              <a:t> </a:t>
            </a:r>
            <a:r>
              <a:rPr lang="tr-TR" cap="none" dirty="0" err="1">
                <a:solidFill>
                  <a:schemeClr val="tx2"/>
                </a:solidFill>
              </a:rPr>
              <a:t>Trade</a:t>
            </a:r>
            <a:endParaRPr lang="tr-TR" cap="none" dirty="0">
              <a:solidFill>
                <a:schemeClr val="tx2"/>
              </a:solidFill>
            </a:endParaRPr>
          </a:p>
        </p:txBody>
      </p:sp>
      <p:pic>
        <p:nvPicPr>
          <p:cNvPr id="4" name="Picture 3"/>
          <p:cNvPicPr>
            <a:picLocks noChangeAspect="1"/>
          </p:cNvPicPr>
          <p:nvPr/>
        </p:nvPicPr>
        <p:blipFill rotWithShape="1">
          <a:blip r:embed="rId2"/>
          <a:srcRect t="-2898" b="57874"/>
          <a:stretch/>
        </p:blipFill>
        <p:spPr>
          <a:xfrm>
            <a:off x="322945" y="214403"/>
            <a:ext cx="2989389" cy="19039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http://www.isletme.deu.edu.tr/Kurumsal-Materyaller/LOGO-OVAL-tr.f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0592" y="5785053"/>
            <a:ext cx="2360613" cy="87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005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tr-TR" dirty="0"/>
              <a:t>FINDINGS</a:t>
            </a:r>
          </a:p>
        </p:txBody>
      </p:sp>
    </p:spTree>
    <p:extLst>
      <p:ext uri="{BB962C8B-B14F-4D97-AF65-F5344CB8AC3E}">
        <p14:creationId xmlns:p14="http://schemas.microsoft.com/office/powerpoint/2010/main" val="293016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The</a:t>
            </a:r>
            <a:r>
              <a:rPr lang="tr-TR" dirty="0"/>
              <a:t> </a:t>
            </a:r>
            <a:r>
              <a:rPr lang="tr-TR" dirty="0" err="1"/>
              <a:t>concept</a:t>
            </a:r>
            <a:r>
              <a:rPr lang="tr-TR" dirty="0"/>
              <a:t> of </a:t>
            </a:r>
            <a:r>
              <a:rPr lang="tr-TR" dirty="0" err="1"/>
              <a:t>animosity</a:t>
            </a:r>
            <a:endParaRPr lang="tr-TR" dirty="0"/>
          </a:p>
        </p:txBody>
      </p:sp>
      <p:sp>
        <p:nvSpPr>
          <p:cNvPr id="3" name="Content Placeholder 2"/>
          <p:cNvSpPr>
            <a:spLocks noGrp="1"/>
          </p:cNvSpPr>
          <p:nvPr>
            <p:ph idx="1"/>
          </p:nvPr>
        </p:nvSpPr>
        <p:spPr>
          <a:xfrm>
            <a:off x="1103312" y="2052918"/>
            <a:ext cx="10319654" cy="4195481"/>
          </a:xfrm>
        </p:spPr>
        <p:txBody>
          <a:bodyPr>
            <a:noAutofit/>
          </a:bodyPr>
          <a:lstStyle/>
          <a:p>
            <a:r>
              <a:rPr lang="tr-TR" sz="2400" dirty="0" err="1"/>
              <a:t>The</a:t>
            </a:r>
            <a:r>
              <a:rPr lang="en-US" sz="2400" dirty="0"/>
              <a:t> concept of animosity</a:t>
            </a:r>
            <a:r>
              <a:rPr lang="tr-TR" sz="2400" dirty="0"/>
              <a:t> </a:t>
            </a:r>
            <a:r>
              <a:rPr lang="tr-TR" sz="2400" dirty="0" err="1"/>
              <a:t>was</a:t>
            </a:r>
            <a:r>
              <a:rPr lang="tr-TR" sz="2400" dirty="0"/>
              <a:t> </a:t>
            </a:r>
            <a:r>
              <a:rPr lang="tr-TR" sz="2400" dirty="0" err="1"/>
              <a:t>defined</a:t>
            </a:r>
            <a:r>
              <a:rPr lang="tr-TR" sz="2400" dirty="0"/>
              <a:t> </a:t>
            </a:r>
            <a:r>
              <a:rPr lang="tr-TR" sz="2400" dirty="0" err="1"/>
              <a:t>with</a:t>
            </a:r>
            <a:endParaRPr lang="tr-TR" sz="2400" dirty="0"/>
          </a:p>
          <a:p>
            <a:pPr lvl="1"/>
            <a:r>
              <a:rPr lang="tr-TR" sz="2000" dirty="0"/>
              <a:t>e</a:t>
            </a:r>
            <a:r>
              <a:rPr lang="en-US" sz="2000" dirty="0"/>
              <a:t>motional terms from conflict, resentment, anger, and grudge to hostility </a:t>
            </a:r>
            <a:r>
              <a:rPr lang="en-US" sz="2000" b="1" dirty="0"/>
              <a:t>in different emotional intensity </a:t>
            </a:r>
            <a:r>
              <a:rPr lang="en-US" sz="2000" dirty="0"/>
              <a:t>ranges</a:t>
            </a:r>
          </a:p>
          <a:p>
            <a:r>
              <a:rPr lang="tr-TR" sz="2400" dirty="0"/>
              <a:t>F</a:t>
            </a:r>
            <a:r>
              <a:rPr lang="en-US" sz="2400" dirty="0" err="1"/>
              <a:t>irst</a:t>
            </a:r>
            <a:r>
              <a:rPr lang="en-US" sz="2400" dirty="0"/>
              <a:t>-generation avoid using very strong negative emotional terms </a:t>
            </a:r>
            <a:endParaRPr lang="tr-TR" sz="2400" dirty="0"/>
          </a:p>
          <a:p>
            <a:r>
              <a:rPr lang="tr-TR" sz="2400" dirty="0"/>
              <a:t>T</a:t>
            </a:r>
            <a:r>
              <a:rPr lang="en-US" sz="2400" dirty="0"/>
              <a:t>he respondents from second-generation refer specifically to the grudge. </a:t>
            </a:r>
            <a:endParaRPr lang="tr-TR" sz="2400" dirty="0"/>
          </a:p>
          <a:p>
            <a:pPr lvl="1"/>
            <a:r>
              <a:rPr lang="tr-TR" sz="2000" dirty="0" err="1"/>
              <a:t>For</a:t>
            </a:r>
            <a:r>
              <a:rPr lang="tr-TR" sz="2000" dirty="0"/>
              <a:t> </a:t>
            </a:r>
            <a:r>
              <a:rPr lang="tr-TR" sz="2000" dirty="0" err="1"/>
              <a:t>example</a:t>
            </a:r>
            <a:r>
              <a:rPr lang="tr-TR" sz="2000" dirty="0"/>
              <a:t>, </a:t>
            </a:r>
            <a:r>
              <a:rPr lang="en-US" sz="2000" dirty="0" err="1"/>
              <a:t>Hatice</a:t>
            </a:r>
            <a:r>
              <a:rPr lang="en-US" sz="2000" dirty="0"/>
              <a:t> (female, second-generation) mentions the term of “</a:t>
            </a:r>
            <a:r>
              <a:rPr lang="en-US" sz="2000" i="1" dirty="0"/>
              <a:t>blood feud</a:t>
            </a:r>
            <a:r>
              <a:rPr lang="en-US" sz="2000" dirty="0"/>
              <a:t>” when she attempts to explain the animosity.</a:t>
            </a:r>
            <a:endParaRPr lang="tr-TR" sz="2000" dirty="0"/>
          </a:p>
        </p:txBody>
      </p:sp>
    </p:spTree>
    <p:extLst>
      <p:ext uri="{BB962C8B-B14F-4D97-AF65-F5344CB8AC3E}">
        <p14:creationId xmlns:p14="http://schemas.microsoft.com/office/powerpoint/2010/main" val="723188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434" y="438651"/>
            <a:ext cx="10087538" cy="1400530"/>
          </a:xfrm>
        </p:spPr>
        <p:txBody>
          <a:bodyPr/>
          <a:lstStyle/>
          <a:p>
            <a:r>
              <a:rPr lang="tr-TR" dirty="0"/>
              <a:t>Third </a:t>
            </a:r>
            <a:r>
              <a:rPr lang="tr-TR" dirty="0" err="1"/>
              <a:t>generation</a:t>
            </a:r>
            <a:r>
              <a:rPr lang="tr-TR" dirty="0"/>
              <a:t> </a:t>
            </a:r>
            <a:r>
              <a:rPr lang="tr-TR" dirty="0" err="1"/>
              <a:t>have</a:t>
            </a:r>
            <a:r>
              <a:rPr lang="tr-TR" dirty="0"/>
              <a:t> </a:t>
            </a:r>
            <a:r>
              <a:rPr lang="tr-TR" dirty="0" err="1"/>
              <a:t>more</a:t>
            </a:r>
            <a:r>
              <a:rPr lang="tr-TR" dirty="0"/>
              <a:t> </a:t>
            </a:r>
            <a:r>
              <a:rPr lang="tr-TR" dirty="0" err="1"/>
              <a:t>animosity</a:t>
            </a:r>
            <a:endParaRPr lang="tr-TR" dirty="0"/>
          </a:p>
        </p:txBody>
      </p:sp>
      <p:sp>
        <p:nvSpPr>
          <p:cNvPr id="3" name="Content Placeholder 2"/>
          <p:cNvSpPr>
            <a:spLocks noGrp="1"/>
          </p:cNvSpPr>
          <p:nvPr>
            <p:ph idx="1"/>
          </p:nvPr>
        </p:nvSpPr>
        <p:spPr>
          <a:xfrm>
            <a:off x="1103312" y="2052918"/>
            <a:ext cx="9953894" cy="4195481"/>
          </a:xfrm>
        </p:spPr>
        <p:txBody>
          <a:bodyPr>
            <a:normAutofit/>
          </a:bodyPr>
          <a:lstStyle/>
          <a:p>
            <a:r>
              <a:rPr lang="en-US" sz="2400" dirty="0"/>
              <a:t>For example, a male respondent from third generation mentions that he has already experienced the discrimination when he is looking for a job:</a:t>
            </a:r>
            <a:endParaRPr lang="tr-TR" sz="2400" dirty="0"/>
          </a:p>
          <a:p>
            <a:pPr lvl="1"/>
            <a:r>
              <a:rPr lang="en-US" sz="2000" b="1" i="1" dirty="0"/>
              <a:t>“For two years, I harbored animosity towards Germans when I was looking for a job. I applied everywhere but no one called, because there was a foreign name on my CV. However, I was born here and I am a German citizen.” </a:t>
            </a:r>
            <a:endParaRPr lang="tr-TR" sz="2000" b="1" dirty="0"/>
          </a:p>
          <a:p>
            <a:endParaRPr lang="tr-TR" sz="2400" dirty="0"/>
          </a:p>
        </p:txBody>
      </p:sp>
    </p:spTree>
    <p:extLst>
      <p:ext uri="{BB962C8B-B14F-4D97-AF65-F5344CB8AC3E}">
        <p14:creationId xmlns:p14="http://schemas.microsoft.com/office/powerpoint/2010/main" val="838067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German-Turks tend to have the personal and situational animosity</a:t>
            </a:r>
            <a:endParaRPr lang="tr-TR" dirty="0"/>
          </a:p>
        </p:txBody>
      </p:sp>
      <p:sp>
        <p:nvSpPr>
          <p:cNvPr id="3" name="Content Placeholder 2"/>
          <p:cNvSpPr>
            <a:spLocks noGrp="1"/>
          </p:cNvSpPr>
          <p:nvPr>
            <p:ph idx="1"/>
          </p:nvPr>
        </p:nvSpPr>
        <p:spPr>
          <a:xfrm>
            <a:off x="1103312" y="2052918"/>
            <a:ext cx="9714743" cy="4195481"/>
          </a:xfrm>
        </p:spPr>
        <p:txBody>
          <a:bodyPr>
            <a:normAutofit/>
          </a:bodyPr>
          <a:lstStyle/>
          <a:p>
            <a:r>
              <a:rPr lang="tr-TR" dirty="0"/>
              <a:t>T</a:t>
            </a:r>
            <a:r>
              <a:rPr lang="en-US" dirty="0"/>
              <a:t>he animosity feelings of German-Turks toward Germans are mostly originated from specific and current </a:t>
            </a:r>
            <a:endParaRPr lang="tr-TR" dirty="0"/>
          </a:p>
          <a:p>
            <a:r>
              <a:rPr lang="tr-TR" dirty="0"/>
              <a:t>N</a:t>
            </a:r>
            <a:r>
              <a:rPr lang="en-US" dirty="0" err="1"/>
              <a:t>ot</a:t>
            </a:r>
            <a:r>
              <a:rPr lang="en-US" dirty="0"/>
              <a:t> deeply rooted and are not transmitted from one generation to the next.</a:t>
            </a:r>
            <a:endParaRPr lang="tr-TR" dirty="0"/>
          </a:p>
          <a:p>
            <a:r>
              <a:rPr lang="tr-TR" dirty="0" err="1"/>
              <a:t>Verbatims</a:t>
            </a:r>
            <a:r>
              <a:rPr lang="tr-TR" dirty="0"/>
              <a:t> of </a:t>
            </a:r>
            <a:r>
              <a:rPr lang="en-US" dirty="0"/>
              <a:t>two generations from the same family:</a:t>
            </a:r>
            <a:endParaRPr lang="tr-TR" dirty="0"/>
          </a:p>
          <a:p>
            <a:pPr lvl="1"/>
            <a:r>
              <a:rPr lang="en-US" b="1" i="1" dirty="0"/>
              <a:t>“I hold animosity toward some Germans, because they obviously don't like you and don't want you in Germany. I'm living in a small town and especially old people treat you differently there, although I am always polite to them.”</a:t>
            </a:r>
            <a:r>
              <a:rPr lang="en-US" b="1" dirty="0"/>
              <a:t>  (</a:t>
            </a:r>
            <a:r>
              <a:rPr lang="en-US" b="1" dirty="0" err="1"/>
              <a:t>Burcu</a:t>
            </a:r>
            <a:r>
              <a:rPr lang="en-US" b="1" dirty="0"/>
              <a:t>, female, third-generation) </a:t>
            </a:r>
            <a:endParaRPr lang="tr-TR" b="1" dirty="0"/>
          </a:p>
          <a:p>
            <a:pPr lvl="1"/>
            <a:r>
              <a:rPr lang="en-US" b="1" i="1" dirty="0"/>
              <a:t>“Why do I need to have animosity towards Germans? We are living in their homeland and we should be respectful.” </a:t>
            </a:r>
            <a:r>
              <a:rPr lang="en-US" b="1" dirty="0"/>
              <a:t>(Hale, mother of </a:t>
            </a:r>
            <a:r>
              <a:rPr lang="en-US" b="1" dirty="0" err="1"/>
              <a:t>Burcu</a:t>
            </a:r>
            <a:r>
              <a:rPr lang="en-US" b="1" dirty="0"/>
              <a:t>, female, second-generation)</a:t>
            </a:r>
            <a:endParaRPr lang="tr-TR" b="1" dirty="0"/>
          </a:p>
          <a:p>
            <a:endParaRPr lang="tr-TR" dirty="0"/>
          </a:p>
        </p:txBody>
      </p:sp>
    </p:spTree>
    <p:extLst>
      <p:ext uri="{BB962C8B-B14F-4D97-AF65-F5344CB8AC3E}">
        <p14:creationId xmlns:p14="http://schemas.microsoft.com/office/powerpoint/2010/main" val="2564493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30" y="213567"/>
            <a:ext cx="9404723" cy="1400530"/>
          </a:xfrm>
        </p:spPr>
        <p:txBody>
          <a:bodyPr/>
          <a:lstStyle/>
          <a:p>
            <a:r>
              <a:rPr lang="en-US" sz="3200" dirty="0"/>
              <a:t>More Responsive </a:t>
            </a:r>
            <a:r>
              <a:rPr lang="tr-TR" sz="3200" dirty="0"/>
              <a:t>t</a:t>
            </a:r>
            <a:r>
              <a:rPr lang="en-US" sz="3200" dirty="0"/>
              <a:t>o </a:t>
            </a:r>
            <a:r>
              <a:rPr lang="tr-TR" sz="3200" dirty="0"/>
              <a:t>t</a:t>
            </a:r>
            <a:r>
              <a:rPr lang="en-US" sz="3200" dirty="0"/>
              <a:t>he Raising Presence </a:t>
            </a:r>
            <a:r>
              <a:rPr lang="tr-TR" sz="3200" dirty="0"/>
              <a:t>o</a:t>
            </a:r>
            <a:r>
              <a:rPr lang="en-US" sz="3200" dirty="0"/>
              <a:t>f Xenophobia </a:t>
            </a:r>
            <a:r>
              <a:rPr lang="tr-TR" sz="3200" dirty="0"/>
              <a:t>a</a:t>
            </a:r>
            <a:r>
              <a:rPr lang="en-US" sz="3200" dirty="0" err="1"/>
              <a:t>nd</a:t>
            </a:r>
            <a:r>
              <a:rPr lang="en-US" sz="3200" dirty="0"/>
              <a:t> Islamophobia</a:t>
            </a:r>
            <a:endParaRPr lang="tr-TR" sz="3200" dirty="0"/>
          </a:p>
        </p:txBody>
      </p:sp>
      <p:sp>
        <p:nvSpPr>
          <p:cNvPr id="3" name="Content Placeholder 2"/>
          <p:cNvSpPr>
            <a:spLocks noGrp="1"/>
          </p:cNvSpPr>
          <p:nvPr>
            <p:ph idx="1"/>
          </p:nvPr>
        </p:nvSpPr>
        <p:spPr/>
        <p:txBody>
          <a:bodyPr>
            <a:normAutofit/>
          </a:bodyPr>
          <a:lstStyle/>
          <a:p>
            <a:r>
              <a:rPr lang="en-US" dirty="0"/>
              <a:t>For example, the following respondent’s (Murat, male, third-generation) verbatim sentences show his impression related to xenophobic discourses as the reason underlying behind his animosity:</a:t>
            </a:r>
            <a:endParaRPr lang="tr-TR" dirty="0"/>
          </a:p>
          <a:p>
            <a:pPr lvl="1"/>
            <a:r>
              <a:rPr lang="en-US" b="1" i="1" dirty="0"/>
              <a:t>“In general, I only have animosity towards Germans who are xenophobic. There are at least 3-5 million foreign people in Germany. However, Germans call only Turkish and Arabic immigrants as foreigners, because we are Muslim.”</a:t>
            </a:r>
            <a:endParaRPr lang="tr-TR" b="1" dirty="0"/>
          </a:p>
          <a:p>
            <a:r>
              <a:rPr lang="tr-TR" dirty="0"/>
              <a:t>Y</a:t>
            </a:r>
            <a:r>
              <a:rPr lang="en-US" dirty="0" err="1"/>
              <a:t>oung</a:t>
            </a:r>
            <a:r>
              <a:rPr lang="en-US" dirty="0"/>
              <a:t> German-Turks are becoming more nationalistic and radical :</a:t>
            </a:r>
            <a:endParaRPr lang="tr-TR" dirty="0"/>
          </a:p>
          <a:p>
            <a:pPr lvl="1"/>
            <a:r>
              <a:rPr lang="en-US" b="1" i="1" dirty="0"/>
              <a:t>“The radicalization of the Turkish youth is the output of Germany, not just from their own families. The feeling of social exclusion makes them more radical.”</a:t>
            </a:r>
            <a:r>
              <a:rPr lang="en-US" b="1" dirty="0"/>
              <a:t> </a:t>
            </a:r>
            <a:r>
              <a:rPr lang="tr-TR" b="1" dirty="0"/>
              <a:t>(</a:t>
            </a:r>
            <a:r>
              <a:rPr lang="en-US" b="1" dirty="0"/>
              <a:t>Ender</a:t>
            </a:r>
            <a:r>
              <a:rPr lang="tr-TR" b="1" dirty="0"/>
              <a:t>, </a:t>
            </a:r>
            <a:r>
              <a:rPr lang="en-US" b="1" dirty="0"/>
              <a:t>male, second-generation)</a:t>
            </a:r>
            <a:endParaRPr lang="tr-TR" b="1" dirty="0"/>
          </a:p>
          <a:p>
            <a:endParaRPr lang="tr-TR" dirty="0"/>
          </a:p>
        </p:txBody>
      </p:sp>
    </p:spTree>
    <p:extLst>
      <p:ext uri="{BB962C8B-B14F-4D97-AF65-F5344CB8AC3E}">
        <p14:creationId xmlns:p14="http://schemas.microsoft.com/office/powerpoint/2010/main" val="932720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The Antecedents </a:t>
            </a:r>
            <a:r>
              <a:rPr lang="tr-TR" sz="3200" dirty="0"/>
              <a:t>o</a:t>
            </a:r>
            <a:r>
              <a:rPr lang="en-US" sz="3200" dirty="0"/>
              <a:t>f Animosity: Discrimination, Socio-cultural Differences </a:t>
            </a:r>
            <a:r>
              <a:rPr lang="tr-TR" sz="3200" dirty="0"/>
              <a:t>a</a:t>
            </a:r>
            <a:r>
              <a:rPr lang="en-US" sz="3200" dirty="0" err="1"/>
              <a:t>nd</a:t>
            </a:r>
            <a:r>
              <a:rPr lang="en-US" sz="3200" dirty="0"/>
              <a:t> Maltreatment</a:t>
            </a:r>
            <a:endParaRPr lang="tr-TR" sz="4400" dirty="0"/>
          </a:p>
        </p:txBody>
      </p:sp>
      <p:sp>
        <p:nvSpPr>
          <p:cNvPr id="3" name="Content Placeholder 2"/>
          <p:cNvSpPr>
            <a:spLocks noGrp="1"/>
          </p:cNvSpPr>
          <p:nvPr>
            <p:ph idx="1"/>
          </p:nvPr>
        </p:nvSpPr>
        <p:spPr>
          <a:xfrm>
            <a:off x="1103312" y="2052918"/>
            <a:ext cx="10404060" cy="4195481"/>
          </a:xfrm>
        </p:spPr>
        <p:txBody>
          <a:bodyPr>
            <a:normAutofit/>
          </a:bodyPr>
          <a:lstStyle/>
          <a:p>
            <a:r>
              <a:rPr lang="en-US" sz="2400" dirty="0"/>
              <a:t>For example, Bilge (female, third-generation) harbor animosity due to the religious prejudice of Germans against Islam:</a:t>
            </a:r>
            <a:endParaRPr lang="tr-TR" sz="2400" dirty="0"/>
          </a:p>
          <a:p>
            <a:r>
              <a:rPr lang="en-US" sz="2400" b="1" i="1" dirty="0"/>
              <a:t>“Germans show negative reactions when they see a woman wearing a headscarf. This is not about being Turkish; they have a fear of Islam. Religion is a topic that we cannot keep quiet about. I may be more radical than my relatives about this.”</a:t>
            </a:r>
            <a:endParaRPr lang="tr-TR" sz="2400" b="1" dirty="0"/>
          </a:p>
          <a:p>
            <a:endParaRPr lang="tr-TR" sz="2400" dirty="0"/>
          </a:p>
        </p:txBody>
      </p:sp>
    </p:spTree>
    <p:extLst>
      <p:ext uri="{BB962C8B-B14F-4D97-AF65-F5344CB8AC3E}">
        <p14:creationId xmlns:p14="http://schemas.microsoft.com/office/powerpoint/2010/main" val="857484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51" y="452718"/>
            <a:ext cx="9404723" cy="1400530"/>
          </a:xfrm>
        </p:spPr>
        <p:txBody>
          <a:bodyPr/>
          <a:lstStyle/>
          <a:p>
            <a:r>
              <a:rPr lang="tr-TR" sz="3600" dirty="0" err="1"/>
              <a:t>Perception</a:t>
            </a:r>
            <a:r>
              <a:rPr lang="tr-TR" dirty="0"/>
              <a:t> </a:t>
            </a:r>
            <a:r>
              <a:rPr lang="tr-TR" dirty="0" err="1"/>
              <a:t>about</a:t>
            </a:r>
            <a:r>
              <a:rPr lang="tr-TR" dirty="0"/>
              <a:t> </a:t>
            </a:r>
            <a:r>
              <a:rPr lang="tr-TR" dirty="0" err="1"/>
              <a:t>Cultural</a:t>
            </a:r>
            <a:r>
              <a:rPr lang="tr-TR" dirty="0"/>
              <a:t> </a:t>
            </a:r>
            <a:r>
              <a:rPr lang="tr-TR" dirty="0" err="1"/>
              <a:t>Superiority</a:t>
            </a:r>
            <a:endParaRPr lang="tr-TR" dirty="0"/>
          </a:p>
        </p:txBody>
      </p:sp>
      <p:sp>
        <p:nvSpPr>
          <p:cNvPr id="3" name="Content Placeholder 2"/>
          <p:cNvSpPr>
            <a:spLocks noGrp="1"/>
          </p:cNvSpPr>
          <p:nvPr>
            <p:ph idx="1"/>
          </p:nvPr>
        </p:nvSpPr>
        <p:spPr>
          <a:xfrm>
            <a:off x="300250" y="1853248"/>
            <a:ext cx="7387985" cy="4195481"/>
          </a:xfrm>
        </p:spPr>
        <p:txBody>
          <a:bodyPr>
            <a:normAutofit fontScale="92500"/>
          </a:bodyPr>
          <a:lstStyle/>
          <a:p>
            <a:r>
              <a:rPr lang="tr-TR" dirty="0" err="1"/>
              <a:t>Most</a:t>
            </a:r>
            <a:r>
              <a:rPr lang="tr-TR" dirty="0"/>
              <a:t> of </a:t>
            </a:r>
            <a:r>
              <a:rPr lang="tr-TR" dirty="0" err="1"/>
              <a:t>the</a:t>
            </a:r>
            <a:r>
              <a:rPr lang="tr-TR" dirty="0"/>
              <a:t> </a:t>
            </a:r>
            <a:r>
              <a:rPr lang="en-US" dirty="0"/>
              <a:t>respondents perceive Turkish culture as superior</a:t>
            </a:r>
            <a:endParaRPr lang="tr-TR" i="1" dirty="0"/>
          </a:p>
          <a:p>
            <a:pPr lvl="1"/>
            <a:r>
              <a:rPr lang="en-US" b="1" i="1" dirty="0"/>
              <a:t>“Many of the Germans that I know are atheist. In general, they have small families with one child. They are not as hospitable as Turkish people. These are negative things. I have grown up in both cultures and German culture seems to be much more negative.”</a:t>
            </a:r>
            <a:r>
              <a:rPr lang="en-US" b="1" dirty="0"/>
              <a:t> (</a:t>
            </a:r>
            <a:r>
              <a:rPr lang="en-US" b="1" dirty="0" err="1"/>
              <a:t>Duygu</a:t>
            </a:r>
            <a:r>
              <a:rPr lang="en-US" b="1" dirty="0"/>
              <a:t>, female, third-generation) </a:t>
            </a:r>
            <a:endParaRPr lang="tr-TR" b="1" dirty="0"/>
          </a:p>
          <a:p>
            <a:r>
              <a:rPr lang="en-US" dirty="0"/>
              <a:t>German culture </a:t>
            </a:r>
            <a:r>
              <a:rPr lang="tr-TR" dirty="0">
                <a:sym typeface="Wingdings" panose="05000000000000000000" pitchFamily="2" charset="2"/>
              </a:rPr>
              <a:t> </a:t>
            </a:r>
            <a:r>
              <a:rPr lang="en-US" dirty="0"/>
              <a:t>a threat for a change in Turkish culture </a:t>
            </a:r>
            <a:endParaRPr lang="tr-TR" dirty="0"/>
          </a:p>
          <a:p>
            <a:r>
              <a:rPr lang="en-US" dirty="0"/>
              <a:t>The fear of losing ties with owns culture</a:t>
            </a:r>
            <a:endParaRPr lang="tr-TR" dirty="0"/>
          </a:p>
          <a:p>
            <a:pPr lvl="1"/>
            <a:r>
              <a:rPr lang="en-US" b="1" i="1" dirty="0"/>
              <a:t>“In my opinion, there is a negative interaction between two cultures. While we are integrated to German culture, we destroy our own culture. We need to keep alive Turkish culture.”</a:t>
            </a:r>
            <a:r>
              <a:rPr lang="en-US" b="1" dirty="0"/>
              <a:t> (Mustafa, male, second-generation)</a:t>
            </a:r>
            <a:endParaRPr lang="tr-TR" b="1" dirty="0"/>
          </a:p>
          <a:p>
            <a:endParaRPr lang="tr-TR" dirty="0"/>
          </a:p>
        </p:txBody>
      </p:sp>
      <p:pic>
        <p:nvPicPr>
          <p:cNvPr id="4" name="Picture 3"/>
          <p:cNvPicPr>
            <a:picLocks noChangeAspect="1"/>
          </p:cNvPicPr>
          <p:nvPr/>
        </p:nvPicPr>
        <p:blipFill>
          <a:blip r:embed="rId2"/>
          <a:stretch>
            <a:fillRect/>
          </a:stretch>
        </p:blipFill>
        <p:spPr>
          <a:xfrm>
            <a:off x="7688235" y="2029329"/>
            <a:ext cx="4316802" cy="3143172"/>
          </a:xfrm>
          <a:prstGeom prst="rect">
            <a:avLst/>
          </a:prstGeom>
        </p:spPr>
      </p:pic>
      <p:sp>
        <p:nvSpPr>
          <p:cNvPr id="5" name="TextBox 4"/>
          <p:cNvSpPr txBox="1"/>
          <p:nvPr/>
        </p:nvSpPr>
        <p:spPr>
          <a:xfrm>
            <a:off x="7829898" y="5241283"/>
            <a:ext cx="4033476" cy="369332"/>
          </a:xfrm>
          <a:prstGeom prst="rect">
            <a:avLst/>
          </a:prstGeom>
          <a:noFill/>
        </p:spPr>
        <p:txBody>
          <a:bodyPr wrap="none" rtlCol="0">
            <a:spAutoFit/>
          </a:bodyPr>
          <a:lstStyle/>
          <a:p>
            <a:r>
              <a:rPr lang="tr-TR" dirty="0"/>
              <a:t>1984-During a Festival in Germany </a:t>
            </a:r>
          </a:p>
        </p:txBody>
      </p:sp>
    </p:spTree>
    <p:extLst>
      <p:ext uri="{BB962C8B-B14F-4D97-AF65-F5344CB8AC3E}">
        <p14:creationId xmlns:p14="http://schemas.microsoft.com/office/powerpoint/2010/main" val="2507473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8"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4" name="Picture 3"/>
          <p:cNvPicPr>
            <a:picLocks noChangeAspect="1"/>
          </p:cNvPicPr>
          <p:nvPr/>
        </p:nvPicPr>
        <p:blipFill>
          <a:blip r:embed="rId2"/>
          <a:stretch>
            <a:fillRect/>
          </a:stretch>
        </p:blipFill>
        <p:spPr>
          <a:xfrm>
            <a:off x="7550922" y="2986863"/>
            <a:ext cx="3992621" cy="2784853"/>
          </a:xfrm>
          <a:prstGeom prst="rect">
            <a:avLst/>
          </a:prstGeom>
          <a:effectLst/>
        </p:spPr>
      </p:pic>
      <p:sp>
        <p:nvSpPr>
          <p:cNvPr id="2" name="Title 1"/>
          <p:cNvSpPr>
            <a:spLocks noGrp="1"/>
          </p:cNvSpPr>
          <p:nvPr>
            <p:ph type="title"/>
          </p:nvPr>
        </p:nvSpPr>
        <p:spPr>
          <a:xfrm>
            <a:off x="648931" y="300873"/>
            <a:ext cx="9252154" cy="1016654"/>
          </a:xfrm>
        </p:spPr>
        <p:txBody>
          <a:bodyPr>
            <a:noAutofit/>
          </a:bodyPr>
          <a:lstStyle/>
          <a:p>
            <a:r>
              <a:rPr lang="tr-TR" sz="3600" dirty="0"/>
              <a:t>No severe</a:t>
            </a:r>
            <a:r>
              <a:rPr lang="en-US" sz="3600" dirty="0"/>
              <a:t> influence </a:t>
            </a:r>
            <a:r>
              <a:rPr lang="tr-TR" sz="3600" dirty="0"/>
              <a:t>on</a:t>
            </a:r>
            <a:r>
              <a:rPr lang="en-US" sz="3600" dirty="0"/>
              <a:t> buying preferences</a:t>
            </a:r>
            <a:endParaRPr lang="tr-TR" sz="3600" dirty="0"/>
          </a:p>
        </p:txBody>
      </p:sp>
      <p:sp>
        <p:nvSpPr>
          <p:cNvPr id="3" name="Content Placeholder 2"/>
          <p:cNvSpPr>
            <a:spLocks noGrp="1"/>
          </p:cNvSpPr>
          <p:nvPr>
            <p:ph idx="1"/>
          </p:nvPr>
        </p:nvSpPr>
        <p:spPr>
          <a:xfrm>
            <a:off x="648931" y="2548281"/>
            <a:ext cx="6578592" cy="4178484"/>
          </a:xfrm>
        </p:spPr>
        <p:txBody>
          <a:bodyPr>
            <a:normAutofit/>
          </a:bodyPr>
          <a:lstStyle/>
          <a:p>
            <a:r>
              <a:rPr lang="en-US" b="1" i="1" dirty="0">
                <a:solidFill>
                  <a:schemeClr val="bg1"/>
                </a:solidFill>
              </a:rPr>
              <a:t>“I may quit purchasing French or American products but not German, since I am living in Germany. I cannot imagine this!”</a:t>
            </a:r>
            <a:r>
              <a:rPr lang="en-US" b="1" dirty="0">
                <a:solidFill>
                  <a:schemeClr val="bg1"/>
                </a:solidFill>
              </a:rPr>
              <a:t> (Mustafa, male, second-generation), </a:t>
            </a:r>
            <a:endParaRPr lang="tr-TR" b="1" dirty="0">
              <a:solidFill>
                <a:schemeClr val="bg1"/>
              </a:solidFill>
            </a:endParaRPr>
          </a:p>
          <a:p>
            <a:r>
              <a:rPr lang="en-US" b="1" i="1" dirty="0">
                <a:solidFill>
                  <a:schemeClr val="bg1"/>
                </a:solidFill>
              </a:rPr>
              <a:t>“Sometimes I harbor animosity toward Germans but not that much to avoid purchasing German products.” </a:t>
            </a:r>
            <a:r>
              <a:rPr lang="en-US" b="1" dirty="0">
                <a:solidFill>
                  <a:schemeClr val="bg1"/>
                </a:solidFill>
              </a:rPr>
              <a:t>(</a:t>
            </a:r>
            <a:r>
              <a:rPr lang="en-US" b="1" dirty="0" err="1">
                <a:solidFill>
                  <a:schemeClr val="bg1"/>
                </a:solidFill>
              </a:rPr>
              <a:t>Seda</a:t>
            </a:r>
            <a:r>
              <a:rPr lang="en-US" b="1" dirty="0">
                <a:solidFill>
                  <a:schemeClr val="bg1"/>
                </a:solidFill>
              </a:rPr>
              <a:t>, female, third-generation)</a:t>
            </a:r>
            <a:endParaRPr lang="tr-TR" b="1" dirty="0">
              <a:solidFill>
                <a:schemeClr val="bg1"/>
              </a:solidFill>
            </a:endParaRPr>
          </a:p>
          <a:p>
            <a:endParaRPr lang="tr-TR" dirty="0">
              <a:solidFill>
                <a:schemeClr val="bg1"/>
              </a:solidFill>
            </a:endParaRPr>
          </a:p>
        </p:txBody>
      </p:sp>
      <p:sp>
        <p:nvSpPr>
          <p:cNvPr id="5" name="TextBox 4"/>
          <p:cNvSpPr txBox="1"/>
          <p:nvPr/>
        </p:nvSpPr>
        <p:spPr>
          <a:xfrm>
            <a:off x="8515539" y="5833338"/>
            <a:ext cx="2063385" cy="369332"/>
          </a:xfrm>
          <a:prstGeom prst="rect">
            <a:avLst/>
          </a:prstGeom>
          <a:noFill/>
        </p:spPr>
        <p:txBody>
          <a:bodyPr wrap="none" rtlCol="0">
            <a:spAutoFit/>
          </a:bodyPr>
          <a:lstStyle/>
          <a:p>
            <a:r>
              <a:rPr lang="tr-TR" dirty="0">
                <a:solidFill>
                  <a:schemeClr val="bg1"/>
                </a:solidFill>
              </a:rPr>
              <a:t>1970s-Germany </a:t>
            </a:r>
          </a:p>
        </p:txBody>
      </p:sp>
    </p:spTree>
    <p:extLst>
      <p:ext uri="{BB962C8B-B14F-4D97-AF65-F5344CB8AC3E}">
        <p14:creationId xmlns:p14="http://schemas.microsoft.com/office/powerpoint/2010/main" val="281820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Conclusion</a:t>
            </a:r>
            <a:endParaRPr lang="tr-TR" dirty="0"/>
          </a:p>
        </p:txBody>
      </p:sp>
      <p:sp>
        <p:nvSpPr>
          <p:cNvPr id="3" name="Content Placeholder 2"/>
          <p:cNvSpPr>
            <a:spLocks noGrp="1"/>
          </p:cNvSpPr>
          <p:nvPr>
            <p:ph idx="1"/>
          </p:nvPr>
        </p:nvSpPr>
        <p:spPr>
          <a:xfrm>
            <a:off x="1104293" y="1362526"/>
            <a:ext cx="10290538" cy="5882335"/>
          </a:xfrm>
        </p:spPr>
        <p:txBody>
          <a:bodyPr>
            <a:normAutofit/>
          </a:bodyPr>
          <a:lstStyle/>
          <a:p>
            <a:pPr marL="457200" indent="-457200">
              <a:buSzPct val="100000"/>
              <a:buFont typeface="+mj-lt"/>
              <a:buAutoNum type="arabicPeriod"/>
            </a:pPr>
            <a:r>
              <a:rPr lang="en-US" dirty="0"/>
              <a:t>The third-generation ha</a:t>
            </a:r>
            <a:r>
              <a:rPr lang="tr-TR" dirty="0"/>
              <a:t>s</a:t>
            </a:r>
            <a:r>
              <a:rPr lang="en-US" dirty="0"/>
              <a:t> more animosity</a:t>
            </a:r>
            <a:r>
              <a:rPr lang="tr-TR" dirty="0"/>
              <a:t>.</a:t>
            </a:r>
          </a:p>
          <a:p>
            <a:pPr marL="457200" indent="-457200">
              <a:buSzPct val="100000"/>
              <a:buFont typeface="+mj-lt"/>
              <a:buAutoNum type="arabicPeriod"/>
            </a:pPr>
            <a:r>
              <a:rPr lang="tr-TR" dirty="0"/>
              <a:t>T</a:t>
            </a:r>
            <a:r>
              <a:rPr lang="en-US" dirty="0"/>
              <a:t>he third-generation of German-Turks harbor specifically cultural animosity</a:t>
            </a:r>
            <a:endParaRPr lang="tr-TR" dirty="0"/>
          </a:p>
          <a:p>
            <a:pPr lvl="1">
              <a:buSzPct val="100000"/>
            </a:pPr>
            <a:r>
              <a:rPr lang="tr-TR" dirty="0"/>
              <a:t>X</a:t>
            </a:r>
            <a:r>
              <a:rPr lang="en-US" dirty="0" err="1"/>
              <a:t>enophobia</a:t>
            </a:r>
            <a:r>
              <a:rPr lang="en-US" dirty="0"/>
              <a:t> and Islamophobia in German society increasingly trigger cultural animosity</a:t>
            </a:r>
            <a:endParaRPr lang="tr-TR" dirty="0"/>
          </a:p>
          <a:p>
            <a:pPr marL="457200" indent="-457200">
              <a:buSzPct val="100000"/>
              <a:buFont typeface="+mj-lt"/>
              <a:buAutoNum type="arabicPeriod"/>
            </a:pPr>
            <a:r>
              <a:rPr lang="tr-TR" dirty="0"/>
              <a:t>T</a:t>
            </a:r>
            <a:r>
              <a:rPr lang="en-US" dirty="0"/>
              <a:t>he animosity has an implicit impact on consumption of German products.</a:t>
            </a:r>
            <a:endParaRPr lang="tr-TR" dirty="0"/>
          </a:p>
          <a:p>
            <a:pPr lvl="1">
              <a:buSzPct val="100000"/>
            </a:pPr>
            <a:r>
              <a:rPr lang="tr-TR" dirty="0" err="1"/>
              <a:t>Preference</a:t>
            </a:r>
            <a:r>
              <a:rPr lang="tr-TR" dirty="0"/>
              <a:t> of</a:t>
            </a:r>
            <a:r>
              <a:rPr lang="en-US" dirty="0"/>
              <a:t> German brands/stores </a:t>
            </a:r>
            <a:r>
              <a:rPr lang="tr-TR" dirty="0"/>
              <a:t>(</a:t>
            </a:r>
            <a:r>
              <a:rPr lang="en-US" dirty="0"/>
              <a:t>price, convenience, variety, quality</a:t>
            </a:r>
            <a:r>
              <a:rPr lang="tr-TR" dirty="0"/>
              <a:t> </a:t>
            </a:r>
            <a:r>
              <a:rPr lang="tr-TR" dirty="0" err="1"/>
              <a:t>advantages</a:t>
            </a:r>
            <a:r>
              <a:rPr lang="tr-TR" dirty="0"/>
              <a:t>)</a:t>
            </a:r>
            <a:r>
              <a:rPr lang="en-US" dirty="0"/>
              <a:t> </a:t>
            </a:r>
            <a:endParaRPr lang="tr-TR" dirty="0"/>
          </a:p>
          <a:p>
            <a:pPr lvl="1">
              <a:buSzPct val="100000"/>
            </a:pPr>
            <a:r>
              <a:rPr lang="en-US" dirty="0"/>
              <a:t>Purchasing German products is a necessity of living in Germany </a:t>
            </a:r>
            <a:endParaRPr lang="tr-TR" dirty="0"/>
          </a:p>
          <a:p>
            <a:pPr lvl="1">
              <a:buSzPct val="100000"/>
            </a:pPr>
            <a:r>
              <a:rPr lang="tr-TR" dirty="0"/>
              <a:t>P</a:t>
            </a:r>
            <a:r>
              <a:rPr lang="en-US" dirty="0" err="1"/>
              <a:t>ersonal</a:t>
            </a:r>
            <a:r>
              <a:rPr lang="en-US" dirty="0"/>
              <a:t> and situational animosity toward Germans</a:t>
            </a:r>
            <a:r>
              <a:rPr lang="tr-TR" dirty="0"/>
              <a:t> </a:t>
            </a:r>
          </a:p>
          <a:p>
            <a:pPr lvl="1">
              <a:buSzPct val="100000"/>
            </a:pPr>
            <a:r>
              <a:rPr lang="tr-TR" dirty="0"/>
              <a:t>N</a:t>
            </a:r>
            <a:r>
              <a:rPr lang="en-US" dirty="0" err="1"/>
              <a:t>ot</a:t>
            </a:r>
            <a:r>
              <a:rPr lang="en-US" dirty="0"/>
              <a:t> intense enough to influence consumption </a:t>
            </a:r>
            <a:endParaRPr lang="tr-TR" dirty="0"/>
          </a:p>
          <a:p>
            <a:pPr lvl="1">
              <a:buSzPct val="100000"/>
            </a:pPr>
            <a:r>
              <a:rPr lang="en-US" dirty="0"/>
              <a:t>However, the third-generation has a possibility to boycott German brands for a limited period of time</a:t>
            </a:r>
            <a:endParaRPr lang="tr-TR" dirty="0"/>
          </a:p>
        </p:txBody>
      </p:sp>
    </p:spTree>
    <p:extLst>
      <p:ext uri="{BB962C8B-B14F-4D97-AF65-F5344CB8AC3E}">
        <p14:creationId xmlns:p14="http://schemas.microsoft.com/office/powerpoint/2010/main" val="357524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9"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p:cNvPicPr>
            <a:picLocks noChangeAspect="1"/>
          </p:cNvPicPr>
          <p:nvPr/>
        </p:nvPicPr>
        <p:blipFill rotWithShape="1">
          <a:blip r:embed="rId2"/>
          <a:srcRect/>
          <a:stretch/>
        </p:blipFill>
        <p:spPr>
          <a:xfrm>
            <a:off x="6181753" y="2402308"/>
            <a:ext cx="5805460" cy="4354095"/>
          </a:xfrm>
          <a:prstGeom prst="rect">
            <a:avLst/>
          </a:prstGeom>
          <a:effectLst/>
        </p:spPr>
      </p:pic>
      <p:sp>
        <p:nvSpPr>
          <p:cNvPr id="2" name="Title 1"/>
          <p:cNvSpPr>
            <a:spLocks noGrp="1"/>
          </p:cNvSpPr>
          <p:nvPr>
            <p:ph type="title"/>
          </p:nvPr>
        </p:nvSpPr>
        <p:spPr>
          <a:xfrm>
            <a:off x="648930" y="629267"/>
            <a:ext cx="9252154" cy="1016654"/>
          </a:xfrm>
        </p:spPr>
        <p:txBody>
          <a:bodyPr>
            <a:normAutofit/>
          </a:bodyPr>
          <a:lstStyle/>
          <a:p>
            <a:r>
              <a:rPr lang="tr-TR" dirty="0" err="1"/>
              <a:t>Managerial</a:t>
            </a:r>
            <a:r>
              <a:rPr lang="tr-TR" dirty="0"/>
              <a:t> </a:t>
            </a:r>
            <a:r>
              <a:rPr lang="tr-TR" dirty="0" err="1"/>
              <a:t>Implications</a:t>
            </a:r>
            <a:endParaRPr lang="tr-TR" dirty="0"/>
          </a:p>
        </p:txBody>
      </p:sp>
      <p:sp>
        <p:nvSpPr>
          <p:cNvPr id="3" name="Content Placeholder 2"/>
          <p:cNvSpPr>
            <a:spLocks noGrp="1"/>
          </p:cNvSpPr>
          <p:nvPr>
            <p:ph idx="1"/>
          </p:nvPr>
        </p:nvSpPr>
        <p:spPr>
          <a:xfrm>
            <a:off x="648931" y="2548281"/>
            <a:ext cx="5122606" cy="4066832"/>
          </a:xfrm>
        </p:spPr>
        <p:txBody>
          <a:bodyPr>
            <a:normAutofit/>
          </a:bodyPr>
          <a:lstStyle/>
          <a:p>
            <a:pPr>
              <a:lnSpc>
                <a:spcPct val="150000"/>
              </a:lnSpc>
            </a:pPr>
            <a:r>
              <a:rPr lang="tr-TR" dirty="0">
                <a:solidFill>
                  <a:schemeClr val="bg1"/>
                </a:solidFill>
              </a:rPr>
              <a:t>T</a:t>
            </a:r>
            <a:r>
              <a:rPr lang="en-US" dirty="0">
                <a:solidFill>
                  <a:schemeClr val="bg1"/>
                </a:solidFill>
              </a:rPr>
              <a:t>he animosity of German-Turks does not create a severe threat for German brands </a:t>
            </a:r>
            <a:r>
              <a:rPr lang="en-US" b="1" dirty="0">
                <a:solidFill>
                  <a:schemeClr val="bg1"/>
                </a:solidFill>
              </a:rPr>
              <a:t>currently</a:t>
            </a:r>
            <a:endParaRPr lang="tr-TR" dirty="0">
              <a:solidFill>
                <a:schemeClr val="bg1"/>
              </a:solidFill>
            </a:endParaRPr>
          </a:p>
          <a:p>
            <a:pPr>
              <a:lnSpc>
                <a:spcPct val="150000"/>
              </a:lnSpc>
            </a:pPr>
            <a:r>
              <a:rPr lang="tr-TR" dirty="0">
                <a:solidFill>
                  <a:schemeClr val="bg1"/>
                </a:solidFill>
              </a:rPr>
              <a:t>BUT!!! </a:t>
            </a:r>
            <a:r>
              <a:rPr lang="tr-TR" dirty="0" err="1">
                <a:solidFill>
                  <a:schemeClr val="bg1"/>
                </a:solidFill>
              </a:rPr>
              <a:t>if</a:t>
            </a:r>
            <a:r>
              <a:rPr lang="en-US" dirty="0">
                <a:solidFill>
                  <a:schemeClr val="bg1"/>
                </a:solidFill>
              </a:rPr>
              <a:t> the tension depending on cultural animosity increase</a:t>
            </a:r>
            <a:r>
              <a:rPr lang="tr-TR" dirty="0">
                <a:solidFill>
                  <a:schemeClr val="bg1"/>
                </a:solidFill>
              </a:rPr>
              <a:t>???</a:t>
            </a:r>
          </a:p>
          <a:p>
            <a:pPr>
              <a:lnSpc>
                <a:spcPct val="150000"/>
              </a:lnSpc>
            </a:pPr>
            <a:r>
              <a:rPr lang="tr-TR" dirty="0">
                <a:solidFill>
                  <a:schemeClr val="bg1"/>
                </a:solidFill>
              </a:rPr>
              <a:t>C</a:t>
            </a:r>
            <a:r>
              <a:rPr lang="en-US" dirty="0" err="1">
                <a:solidFill>
                  <a:schemeClr val="bg1"/>
                </a:solidFill>
              </a:rPr>
              <a:t>ompetitive</a:t>
            </a:r>
            <a:r>
              <a:rPr lang="en-US" dirty="0">
                <a:solidFill>
                  <a:schemeClr val="bg1"/>
                </a:solidFill>
              </a:rPr>
              <a:t> pressure of Turkish stores and brands in the German market</a:t>
            </a:r>
            <a:endParaRPr lang="tr-TR" dirty="0">
              <a:solidFill>
                <a:schemeClr val="bg1"/>
              </a:solidFill>
            </a:endParaRPr>
          </a:p>
        </p:txBody>
      </p:sp>
    </p:spTree>
    <p:extLst>
      <p:ext uri="{BB962C8B-B14F-4D97-AF65-F5344CB8AC3E}">
        <p14:creationId xmlns:p14="http://schemas.microsoft.com/office/powerpoint/2010/main" val="2582158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Content </a:t>
            </a:r>
          </a:p>
        </p:txBody>
      </p:sp>
      <p:sp>
        <p:nvSpPr>
          <p:cNvPr id="3" name="Content Placeholder 2"/>
          <p:cNvSpPr>
            <a:spLocks noGrp="1"/>
          </p:cNvSpPr>
          <p:nvPr>
            <p:ph idx="1"/>
          </p:nvPr>
        </p:nvSpPr>
        <p:spPr>
          <a:xfrm>
            <a:off x="1104293" y="1339766"/>
            <a:ext cx="8946541" cy="4195481"/>
          </a:xfrm>
        </p:spPr>
        <p:txBody>
          <a:bodyPr>
            <a:normAutofit/>
          </a:bodyPr>
          <a:lstStyle/>
          <a:p>
            <a:r>
              <a:rPr lang="tr-TR" sz="2400" dirty="0" err="1"/>
              <a:t>Literature</a:t>
            </a:r>
            <a:r>
              <a:rPr lang="tr-TR" sz="2400" dirty="0"/>
              <a:t> </a:t>
            </a:r>
            <a:r>
              <a:rPr lang="tr-TR" sz="2400" dirty="0" err="1"/>
              <a:t>review</a:t>
            </a:r>
            <a:endParaRPr lang="tr-TR" sz="2400" dirty="0"/>
          </a:p>
          <a:p>
            <a:r>
              <a:rPr lang="tr-TR" sz="2400" dirty="0" err="1"/>
              <a:t>Objective</a:t>
            </a:r>
            <a:r>
              <a:rPr lang="tr-TR" sz="2400" dirty="0"/>
              <a:t> of </a:t>
            </a:r>
            <a:r>
              <a:rPr lang="tr-TR" sz="2400" dirty="0" err="1"/>
              <a:t>the</a:t>
            </a:r>
            <a:r>
              <a:rPr lang="tr-TR" sz="2400" dirty="0"/>
              <a:t> </a:t>
            </a:r>
            <a:r>
              <a:rPr lang="tr-TR" sz="2400" dirty="0" err="1"/>
              <a:t>study</a:t>
            </a:r>
            <a:endParaRPr lang="tr-TR" sz="2400" dirty="0"/>
          </a:p>
          <a:p>
            <a:r>
              <a:rPr lang="tr-TR" sz="2400" dirty="0" err="1"/>
              <a:t>Methodology</a:t>
            </a:r>
            <a:endParaRPr lang="tr-TR" sz="2400" dirty="0"/>
          </a:p>
          <a:p>
            <a:r>
              <a:rPr lang="tr-TR" sz="2400" dirty="0" err="1"/>
              <a:t>Findings</a:t>
            </a:r>
            <a:endParaRPr lang="tr-TR" sz="2400" dirty="0"/>
          </a:p>
          <a:p>
            <a:r>
              <a:rPr lang="tr-TR" sz="2400" dirty="0" err="1"/>
              <a:t>Conclusion</a:t>
            </a:r>
            <a:endParaRPr lang="tr-TR" sz="2400" dirty="0"/>
          </a:p>
        </p:txBody>
      </p:sp>
      <p:pic>
        <p:nvPicPr>
          <p:cNvPr id="4" name="Picture 3"/>
          <p:cNvPicPr>
            <a:picLocks noChangeAspect="1"/>
          </p:cNvPicPr>
          <p:nvPr/>
        </p:nvPicPr>
        <p:blipFill rotWithShape="1">
          <a:blip r:embed="rId2"/>
          <a:srcRect t="18641"/>
          <a:stretch/>
        </p:blipFill>
        <p:spPr>
          <a:xfrm>
            <a:off x="6745265" y="2447918"/>
            <a:ext cx="3243535" cy="1979177"/>
          </a:xfrm>
          <a:prstGeom prst="rect">
            <a:avLst/>
          </a:prstGeom>
          <a:ln w="28575">
            <a:solidFill>
              <a:schemeClr val="tx1"/>
            </a:solidFill>
          </a:ln>
          <a:effectLst>
            <a:innerShdw blurRad="63500" dist="50800">
              <a:prstClr val="black">
                <a:alpha val="50000"/>
              </a:prstClr>
            </a:innerShdw>
          </a:effectLst>
        </p:spPr>
      </p:pic>
      <p:pic>
        <p:nvPicPr>
          <p:cNvPr id="6" name="Picture 5"/>
          <p:cNvPicPr>
            <a:picLocks noChangeAspect="1"/>
          </p:cNvPicPr>
          <p:nvPr/>
        </p:nvPicPr>
        <p:blipFill>
          <a:blip r:embed="rId3"/>
          <a:stretch>
            <a:fillRect/>
          </a:stretch>
        </p:blipFill>
        <p:spPr>
          <a:xfrm>
            <a:off x="6741804" y="31176"/>
            <a:ext cx="3230600" cy="2416742"/>
          </a:xfrm>
          <a:prstGeom prst="rect">
            <a:avLst/>
          </a:prstGeom>
          <a:ln w="28575">
            <a:solidFill>
              <a:schemeClr val="tx1"/>
            </a:solidFill>
          </a:ln>
          <a:effectLst>
            <a:innerShdw blurRad="63500" dist="50800">
              <a:prstClr val="black">
                <a:alpha val="50000"/>
              </a:prstClr>
            </a:innerShdw>
          </a:effectLst>
        </p:spPr>
      </p:pic>
      <p:pic>
        <p:nvPicPr>
          <p:cNvPr id="7" name="Picture 6"/>
          <p:cNvPicPr>
            <a:picLocks noChangeAspect="1"/>
          </p:cNvPicPr>
          <p:nvPr/>
        </p:nvPicPr>
        <p:blipFill>
          <a:blip r:embed="rId4"/>
          <a:stretch>
            <a:fillRect/>
          </a:stretch>
        </p:blipFill>
        <p:spPr>
          <a:xfrm>
            <a:off x="6745266" y="4427095"/>
            <a:ext cx="3241206" cy="2430905"/>
          </a:xfrm>
          <a:prstGeom prst="rect">
            <a:avLst/>
          </a:prstGeom>
          <a:ln w="28575">
            <a:solidFill>
              <a:schemeClr val="tx1"/>
            </a:solidFill>
          </a:ln>
          <a:effectLst>
            <a:innerShdw blurRad="63500" dist="50800">
              <a:prstClr val="black">
                <a:alpha val="50000"/>
              </a:prstClr>
            </a:innerShdw>
          </a:effectLst>
        </p:spPr>
      </p:pic>
      <p:pic>
        <p:nvPicPr>
          <p:cNvPr id="8" name="Picture 7"/>
          <p:cNvPicPr>
            <a:picLocks noChangeAspect="1"/>
          </p:cNvPicPr>
          <p:nvPr/>
        </p:nvPicPr>
        <p:blipFill>
          <a:blip r:embed="rId5"/>
          <a:stretch>
            <a:fillRect/>
          </a:stretch>
        </p:blipFill>
        <p:spPr>
          <a:xfrm>
            <a:off x="3271124" y="3968952"/>
            <a:ext cx="3415542" cy="2453343"/>
          </a:xfrm>
          <a:prstGeom prst="rect">
            <a:avLst/>
          </a:prstGeom>
          <a:ln w="28575">
            <a:solidFill>
              <a:schemeClr val="tx1"/>
            </a:solidFill>
          </a:ln>
        </p:spPr>
      </p:pic>
      <p:pic>
        <p:nvPicPr>
          <p:cNvPr id="10" name="Picture 9"/>
          <p:cNvPicPr>
            <a:picLocks noChangeAspect="1"/>
          </p:cNvPicPr>
          <p:nvPr/>
        </p:nvPicPr>
        <p:blipFill>
          <a:blip r:embed="rId6"/>
          <a:stretch>
            <a:fillRect/>
          </a:stretch>
        </p:blipFill>
        <p:spPr>
          <a:xfrm>
            <a:off x="0" y="3968952"/>
            <a:ext cx="3271124" cy="2453343"/>
          </a:xfrm>
          <a:prstGeom prst="rect">
            <a:avLst/>
          </a:prstGeom>
          <a:ln w="28575">
            <a:solidFill>
              <a:schemeClr val="tx1"/>
            </a:solidFill>
          </a:ln>
        </p:spPr>
      </p:pic>
    </p:spTree>
    <p:extLst>
      <p:ext uri="{BB962C8B-B14F-4D97-AF65-F5344CB8AC3E}">
        <p14:creationId xmlns:p14="http://schemas.microsoft.com/office/powerpoint/2010/main" val="1059282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and Recommendations for Further </a:t>
            </a:r>
            <a:r>
              <a:rPr lang="tr-TR" dirty="0" err="1"/>
              <a:t>Studies</a:t>
            </a:r>
            <a:endParaRPr lang="en-US" dirty="0"/>
          </a:p>
        </p:txBody>
      </p:sp>
      <p:sp>
        <p:nvSpPr>
          <p:cNvPr id="3" name="Content Placeholder 2"/>
          <p:cNvSpPr>
            <a:spLocks noGrp="1"/>
          </p:cNvSpPr>
          <p:nvPr>
            <p:ph idx="1"/>
          </p:nvPr>
        </p:nvSpPr>
        <p:spPr>
          <a:xfrm>
            <a:off x="1103312" y="2052918"/>
            <a:ext cx="10277451" cy="4195481"/>
          </a:xfrm>
        </p:spPr>
        <p:txBody>
          <a:bodyPr>
            <a:normAutofit/>
          </a:bodyPr>
          <a:lstStyle/>
          <a:p>
            <a:pPr>
              <a:lnSpc>
                <a:spcPct val="150000"/>
              </a:lnSpc>
            </a:pPr>
            <a:r>
              <a:rPr lang="tr-TR" sz="2400" dirty="0"/>
              <a:t>T</a:t>
            </a:r>
            <a:r>
              <a:rPr lang="en-US" sz="2400" dirty="0"/>
              <a:t>he findings cannot be generalized to other minority groups. </a:t>
            </a:r>
            <a:endParaRPr lang="tr-TR" sz="2400" dirty="0"/>
          </a:p>
          <a:p>
            <a:pPr>
              <a:lnSpc>
                <a:spcPct val="150000"/>
              </a:lnSpc>
            </a:pPr>
            <a:r>
              <a:rPr lang="en-US" sz="2400" dirty="0"/>
              <a:t>The results also could differ when this research has applied in rural areas of Germany. </a:t>
            </a:r>
            <a:endParaRPr lang="tr-TR" sz="2400" dirty="0"/>
          </a:p>
          <a:p>
            <a:pPr>
              <a:lnSpc>
                <a:spcPct val="150000"/>
              </a:lnSpc>
            </a:pPr>
            <a:r>
              <a:rPr lang="en-US" sz="2400" dirty="0"/>
              <a:t>Finally, future research can focus on the same subject from the perspective of native Germans.  </a:t>
            </a:r>
          </a:p>
          <a:p>
            <a:pPr>
              <a:lnSpc>
                <a:spcPct val="150000"/>
              </a:lnSpc>
            </a:pPr>
            <a:endParaRPr lang="en-US" sz="2400" dirty="0"/>
          </a:p>
        </p:txBody>
      </p:sp>
    </p:spTree>
    <p:extLst>
      <p:ext uri="{BB962C8B-B14F-4D97-AF65-F5344CB8AC3E}">
        <p14:creationId xmlns:p14="http://schemas.microsoft.com/office/powerpoint/2010/main" val="3863176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54955" y="3868615"/>
            <a:ext cx="8825658" cy="1161984"/>
          </a:xfrm>
        </p:spPr>
        <p:txBody>
          <a:bodyPr/>
          <a:lstStyle/>
          <a:p>
            <a:r>
              <a:rPr lang="tr-TR" dirty="0" err="1"/>
              <a:t>Thanks</a:t>
            </a:r>
            <a:r>
              <a:rPr lang="tr-TR" dirty="0"/>
              <a:t> </a:t>
            </a:r>
            <a:r>
              <a:rPr lang="tr-TR" dirty="0" err="1"/>
              <a:t>for</a:t>
            </a:r>
            <a:r>
              <a:rPr lang="tr-TR" dirty="0"/>
              <a:t> </a:t>
            </a:r>
            <a:r>
              <a:rPr lang="tr-TR" dirty="0" err="1"/>
              <a:t>listening</a:t>
            </a:r>
            <a:endParaRPr lang="tr-TR" dirty="0"/>
          </a:p>
        </p:txBody>
      </p:sp>
      <p:sp>
        <p:nvSpPr>
          <p:cNvPr id="6" name="Title 3"/>
          <p:cNvSpPr txBox="1">
            <a:spLocks/>
          </p:cNvSpPr>
          <p:nvPr/>
        </p:nvSpPr>
        <p:spPr>
          <a:xfrm>
            <a:off x="1281564" y="4302370"/>
            <a:ext cx="8825658" cy="1161984"/>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2800" dirty="0"/>
              <a:t>ozgeozgen@gmail.com</a:t>
            </a:r>
          </a:p>
        </p:txBody>
      </p:sp>
    </p:spTree>
    <p:extLst>
      <p:ext uri="{BB962C8B-B14F-4D97-AF65-F5344CB8AC3E}">
        <p14:creationId xmlns:p14="http://schemas.microsoft.com/office/powerpoint/2010/main" val="18046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8"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4" name="Picture 3"/>
          <p:cNvPicPr>
            <a:picLocks noChangeAspect="1"/>
          </p:cNvPicPr>
          <p:nvPr/>
        </p:nvPicPr>
        <p:blipFill>
          <a:blip r:embed="rId2"/>
          <a:stretch>
            <a:fillRect/>
          </a:stretch>
        </p:blipFill>
        <p:spPr>
          <a:xfrm>
            <a:off x="430566" y="3807252"/>
            <a:ext cx="2326282" cy="1059119"/>
          </a:xfrm>
          <a:prstGeom prst="rect">
            <a:avLst/>
          </a:prstGeom>
          <a:effectLst/>
        </p:spPr>
      </p:pic>
      <p:sp>
        <p:nvSpPr>
          <p:cNvPr id="2" name="Title 1"/>
          <p:cNvSpPr>
            <a:spLocks noGrp="1"/>
          </p:cNvSpPr>
          <p:nvPr>
            <p:ph type="title"/>
          </p:nvPr>
        </p:nvSpPr>
        <p:spPr>
          <a:xfrm>
            <a:off x="648930" y="629267"/>
            <a:ext cx="9252154" cy="1016654"/>
          </a:xfrm>
        </p:spPr>
        <p:txBody>
          <a:bodyPr>
            <a:normAutofit/>
          </a:bodyPr>
          <a:lstStyle/>
          <a:p>
            <a:r>
              <a:rPr lang="tr-TR" dirty="0" err="1"/>
              <a:t>Animosity</a:t>
            </a:r>
            <a:endParaRPr lang="tr-TR" dirty="0"/>
          </a:p>
        </p:txBody>
      </p:sp>
      <p:sp>
        <p:nvSpPr>
          <p:cNvPr id="3" name="Content Placeholder 2"/>
          <p:cNvSpPr>
            <a:spLocks noGrp="1"/>
          </p:cNvSpPr>
          <p:nvPr>
            <p:ph idx="1"/>
          </p:nvPr>
        </p:nvSpPr>
        <p:spPr>
          <a:xfrm>
            <a:off x="2906974" y="2548280"/>
            <a:ext cx="8993874" cy="4309719"/>
          </a:xfrm>
        </p:spPr>
        <p:txBody>
          <a:bodyPr>
            <a:normAutofit fontScale="92500" lnSpcReduction="20000"/>
          </a:bodyPr>
          <a:lstStyle/>
          <a:p>
            <a:pPr>
              <a:lnSpc>
                <a:spcPct val="150000"/>
              </a:lnSpc>
            </a:pPr>
            <a:r>
              <a:rPr lang="en-US" dirty="0">
                <a:solidFill>
                  <a:schemeClr val="bg1"/>
                </a:solidFill>
              </a:rPr>
              <a:t>“the remnants of antipathy related to previous or ongoing political, military, economic events”</a:t>
            </a:r>
            <a:r>
              <a:rPr lang="tr-TR" dirty="0">
                <a:solidFill>
                  <a:schemeClr val="bg1"/>
                </a:solidFill>
              </a:rPr>
              <a:t> (</a:t>
            </a:r>
            <a:r>
              <a:rPr lang="en-US" dirty="0">
                <a:solidFill>
                  <a:schemeClr val="bg1"/>
                </a:solidFill>
              </a:rPr>
              <a:t>Klein, </a:t>
            </a:r>
            <a:r>
              <a:rPr lang="en-US" dirty="0" err="1">
                <a:solidFill>
                  <a:schemeClr val="bg1"/>
                </a:solidFill>
              </a:rPr>
              <a:t>Ettenson</a:t>
            </a:r>
            <a:r>
              <a:rPr lang="en-US" dirty="0">
                <a:solidFill>
                  <a:schemeClr val="bg1"/>
                </a:solidFill>
              </a:rPr>
              <a:t> and Morris</a:t>
            </a:r>
            <a:r>
              <a:rPr lang="tr-TR" dirty="0">
                <a:solidFill>
                  <a:schemeClr val="bg1"/>
                </a:solidFill>
              </a:rPr>
              <a:t>, </a:t>
            </a:r>
            <a:r>
              <a:rPr lang="en-US" dirty="0">
                <a:solidFill>
                  <a:schemeClr val="bg1"/>
                </a:solidFill>
              </a:rPr>
              <a:t>1998</a:t>
            </a:r>
            <a:r>
              <a:rPr lang="tr-TR" dirty="0">
                <a:solidFill>
                  <a:schemeClr val="bg1"/>
                </a:solidFill>
              </a:rPr>
              <a:t>, </a:t>
            </a:r>
            <a:r>
              <a:rPr lang="en-US" dirty="0">
                <a:solidFill>
                  <a:schemeClr val="bg1"/>
                </a:solidFill>
              </a:rPr>
              <a:t>p. 90) </a:t>
            </a:r>
            <a:endParaRPr lang="tr-TR" dirty="0">
              <a:solidFill>
                <a:schemeClr val="bg1"/>
              </a:solidFill>
            </a:endParaRPr>
          </a:p>
          <a:p>
            <a:pPr>
              <a:lnSpc>
                <a:spcPct val="150000"/>
              </a:lnSpc>
            </a:pPr>
            <a:r>
              <a:rPr lang="tr-TR" dirty="0" err="1">
                <a:solidFill>
                  <a:schemeClr val="bg1"/>
                </a:solidFill>
              </a:rPr>
              <a:t>Dimensions</a:t>
            </a:r>
            <a:r>
              <a:rPr lang="tr-TR" dirty="0">
                <a:solidFill>
                  <a:schemeClr val="bg1"/>
                </a:solidFill>
              </a:rPr>
              <a:t> of </a:t>
            </a:r>
            <a:r>
              <a:rPr lang="tr-TR" dirty="0" err="1">
                <a:solidFill>
                  <a:schemeClr val="bg1"/>
                </a:solidFill>
              </a:rPr>
              <a:t>animosity</a:t>
            </a:r>
            <a:endParaRPr lang="tr-TR" dirty="0">
              <a:solidFill>
                <a:schemeClr val="bg1"/>
              </a:solidFill>
            </a:endParaRPr>
          </a:p>
          <a:p>
            <a:pPr lvl="1">
              <a:lnSpc>
                <a:spcPct val="150000"/>
              </a:lnSpc>
            </a:pPr>
            <a:r>
              <a:rPr lang="tr-TR" sz="2000" dirty="0">
                <a:solidFill>
                  <a:schemeClr val="bg1"/>
                </a:solidFill>
              </a:rPr>
              <a:t>E</a:t>
            </a:r>
            <a:r>
              <a:rPr lang="en-US" sz="2000" dirty="0" err="1">
                <a:solidFill>
                  <a:schemeClr val="bg1"/>
                </a:solidFill>
              </a:rPr>
              <a:t>conomic</a:t>
            </a:r>
            <a:r>
              <a:rPr lang="en-US" sz="2000" dirty="0">
                <a:solidFill>
                  <a:schemeClr val="bg1"/>
                </a:solidFill>
              </a:rPr>
              <a:t> based (</a:t>
            </a:r>
            <a:r>
              <a:rPr lang="en-US" sz="2000" dirty="0" err="1">
                <a:solidFill>
                  <a:schemeClr val="bg1"/>
                </a:solidFill>
              </a:rPr>
              <a:t>Ang</a:t>
            </a:r>
            <a:r>
              <a:rPr lang="en-US" sz="2000" dirty="0">
                <a:solidFill>
                  <a:schemeClr val="bg1"/>
                </a:solidFill>
              </a:rPr>
              <a:t> et al., 2004; Shin, 2001), </a:t>
            </a:r>
            <a:endParaRPr lang="tr-TR" sz="2000" dirty="0">
              <a:solidFill>
                <a:schemeClr val="bg1"/>
              </a:solidFill>
            </a:endParaRPr>
          </a:p>
          <a:p>
            <a:pPr lvl="1">
              <a:lnSpc>
                <a:spcPct val="150000"/>
              </a:lnSpc>
            </a:pPr>
            <a:r>
              <a:rPr lang="tr-TR" sz="2000" dirty="0">
                <a:solidFill>
                  <a:schemeClr val="bg1"/>
                </a:solidFill>
              </a:rPr>
              <a:t>W</a:t>
            </a:r>
            <a:r>
              <a:rPr lang="en-US" sz="2000" dirty="0" err="1">
                <a:solidFill>
                  <a:schemeClr val="bg1"/>
                </a:solidFill>
              </a:rPr>
              <a:t>ar</a:t>
            </a:r>
            <a:r>
              <a:rPr lang="en-US" sz="2000" dirty="0">
                <a:solidFill>
                  <a:schemeClr val="bg1"/>
                </a:solidFill>
              </a:rPr>
              <a:t> based (Klein, 2002; </a:t>
            </a:r>
            <a:r>
              <a:rPr lang="en-US" sz="2000" dirty="0" err="1">
                <a:solidFill>
                  <a:schemeClr val="bg1"/>
                </a:solidFill>
              </a:rPr>
              <a:t>Nijssen</a:t>
            </a:r>
            <a:r>
              <a:rPr lang="en-US" sz="2000" dirty="0">
                <a:solidFill>
                  <a:schemeClr val="bg1"/>
                </a:solidFill>
              </a:rPr>
              <a:t> and Douglas, 2004), </a:t>
            </a:r>
            <a:endParaRPr lang="tr-TR" sz="2000" dirty="0">
              <a:solidFill>
                <a:schemeClr val="bg1"/>
              </a:solidFill>
            </a:endParaRPr>
          </a:p>
          <a:p>
            <a:pPr lvl="1">
              <a:lnSpc>
                <a:spcPct val="150000"/>
              </a:lnSpc>
            </a:pPr>
            <a:r>
              <a:rPr lang="tr-TR" sz="2000" dirty="0">
                <a:solidFill>
                  <a:schemeClr val="bg1"/>
                </a:solidFill>
              </a:rPr>
              <a:t>P</a:t>
            </a:r>
            <a:r>
              <a:rPr lang="en-US" sz="2000" dirty="0" err="1">
                <a:solidFill>
                  <a:schemeClr val="bg1"/>
                </a:solidFill>
              </a:rPr>
              <a:t>olitical</a:t>
            </a:r>
            <a:r>
              <a:rPr lang="en-US" sz="2000" dirty="0">
                <a:solidFill>
                  <a:schemeClr val="bg1"/>
                </a:solidFill>
              </a:rPr>
              <a:t> and diplomatic based (</a:t>
            </a:r>
            <a:r>
              <a:rPr lang="en-US" sz="2000" dirty="0" err="1">
                <a:solidFill>
                  <a:schemeClr val="bg1"/>
                </a:solidFill>
              </a:rPr>
              <a:t>Bahaee</a:t>
            </a:r>
            <a:r>
              <a:rPr lang="en-US" sz="2000" dirty="0">
                <a:solidFill>
                  <a:schemeClr val="bg1"/>
                </a:solidFill>
              </a:rPr>
              <a:t> and </a:t>
            </a:r>
            <a:r>
              <a:rPr lang="en-US" sz="2000" dirty="0" err="1">
                <a:solidFill>
                  <a:schemeClr val="bg1"/>
                </a:solidFill>
              </a:rPr>
              <a:t>Pisani</a:t>
            </a:r>
            <a:r>
              <a:rPr lang="en-US" sz="2000" dirty="0">
                <a:solidFill>
                  <a:schemeClr val="bg1"/>
                </a:solidFill>
              </a:rPr>
              <a:t>, 2009; </a:t>
            </a:r>
            <a:r>
              <a:rPr lang="en-US" sz="2000" dirty="0" err="1">
                <a:solidFill>
                  <a:schemeClr val="bg1"/>
                </a:solidFill>
              </a:rPr>
              <a:t>Nes</a:t>
            </a:r>
            <a:r>
              <a:rPr lang="en-US" sz="2000" dirty="0">
                <a:solidFill>
                  <a:schemeClr val="bg1"/>
                </a:solidFill>
              </a:rPr>
              <a:t>, </a:t>
            </a:r>
            <a:r>
              <a:rPr lang="en-US" sz="2000" dirty="0" err="1">
                <a:solidFill>
                  <a:schemeClr val="bg1"/>
                </a:solidFill>
              </a:rPr>
              <a:t>Yelkur</a:t>
            </a:r>
            <a:r>
              <a:rPr lang="en-US" sz="2000" dirty="0">
                <a:solidFill>
                  <a:schemeClr val="bg1"/>
                </a:solidFill>
              </a:rPr>
              <a:t> and </a:t>
            </a:r>
            <a:r>
              <a:rPr lang="en-US" sz="2000" dirty="0" err="1">
                <a:solidFill>
                  <a:schemeClr val="bg1"/>
                </a:solidFill>
              </a:rPr>
              <a:t>Silkoset</a:t>
            </a:r>
            <a:r>
              <a:rPr lang="en-US" sz="2000" dirty="0">
                <a:solidFill>
                  <a:schemeClr val="bg1"/>
                </a:solidFill>
              </a:rPr>
              <a:t>, 2012) </a:t>
            </a:r>
            <a:endParaRPr lang="tr-TR" sz="2000" dirty="0">
              <a:solidFill>
                <a:schemeClr val="bg1"/>
              </a:solidFill>
            </a:endParaRPr>
          </a:p>
          <a:p>
            <a:pPr>
              <a:lnSpc>
                <a:spcPct val="150000"/>
              </a:lnSpc>
            </a:pPr>
            <a:r>
              <a:rPr lang="tr-TR" dirty="0">
                <a:solidFill>
                  <a:schemeClr val="bg1"/>
                </a:solidFill>
              </a:rPr>
              <a:t>A</a:t>
            </a:r>
            <a:r>
              <a:rPr lang="en-US" dirty="0">
                <a:solidFill>
                  <a:schemeClr val="bg1"/>
                </a:solidFill>
              </a:rPr>
              <a:t> great deal of research has focused on the animosity among countries (</a:t>
            </a:r>
            <a:r>
              <a:rPr lang="en-US" dirty="0" err="1">
                <a:solidFill>
                  <a:schemeClr val="bg1"/>
                </a:solidFill>
              </a:rPr>
              <a:t>Bahaee</a:t>
            </a:r>
            <a:r>
              <a:rPr lang="en-US" dirty="0">
                <a:solidFill>
                  <a:schemeClr val="bg1"/>
                </a:solidFill>
              </a:rPr>
              <a:t> and </a:t>
            </a:r>
            <a:r>
              <a:rPr lang="en-US" dirty="0" err="1">
                <a:solidFill>
                  <a:schemeClr val="bg1"/>
                </a:solidFill>
              </a:rPr>
              <a:t>Pisani</a:t>
            </a:r>
            <a:r>
              <a:rPr lang="en-US" dirty="0">
                <a:solidFill>
                  <a:schemeClr val="bg1"/>
                </a:solidFill>
              </a:rPr>
              <a:t>, 2009; </a:t>
            </a:r>
            <a:r>
              <a:rPr lang="en-US" dirty="0" err="1">
                <a:solidFill>
                  <a:schemeClr val="bg1"/>
                </a:solidFill>
              </a:rPr>
              <a:t>Fernández-Ferrín</a:t>
            </a:r>
            <a:r>
              <a:rPr lang="en-US" dirty="0">
                <a:solidFill>
                  <a:schemeClr val="bg1"/>
                </a:solidFill>
              </a:rPr>
              <a:t> et al., 2015)</a:t>
            </a:r>
            <a:endParaRPr lang="tr-TR" dirty="0">
              <a:solidFill>
                <a:schemeClr val="bg1"/>
              </a:solidFill>
            </a:endParaRPr>
          </a:p>
        </p:txBody>
      </p:sp>
    </p:spTree>
    <p:extLst>
      <p:ext uri="{BB962C8B-B14F-4D97-AF65-F5344CB8AC3E}">
        <p14:creationId xmlns:p14="http://schemas.microsoft.com/office/powerpoint/2010/main" val="96272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nal Piece of Puzzle : HRVoice.org"/>
          <p:cNvPicPr>
            <a:picLocks noChangeAspect="1"/>
          </p:cNvPicPr>
          <p:nvPr/>
        </p:nvPicPr>
        <p:blipFill rotWithShape="1">
          <a:blip r:embed="rId2">
            <a:duotone>
              <a:prstClr val="black"/>
              <a:schemeClr val="accent5">
                <a:tint val="45000"/>
                <a:satMod val="400000"/>
              </a:schemeClr>
            </a:duotone>
            <a:alphaModFix amt="15000"/>
            <a:extLst/>
          </a:blip>
          <a:srcRect t="16133" b="16300"/>
          <a:stretch/>
        </p:blipFill>
        <p:spPr>
          <a:xfrm>
            <a:off x="20" y="10"/>
            <a:ext cx="12191980" cy="6857990"/>
          </a:xfrm>
          <a:prstGeom prst="rect">
            <a:avLst/>
          </a:prstGeom>
        </p:spPr>
      </p:pic>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normAutofit/>
          </a:bodyPr>
          <a:lstStyle/>
          <a:p>
            <a:r>
              <a:rPr lang="tr-TR" dirty="0" err="1"/>
              <a:t>Gaps</a:t>
            </a:r>
            <a:r>
              <a:rPr lang="tr-TR" dirty="0"/>
              <a:t> in </a:t>
            </a:r>
            <a:r>
              <a:rPr lang="tr-TR" dirty="0" err="1"/>
              <a:t>the</a:t>
            </a:r>
            <a:r>
              <a:rPr lang="tr-TR" dirty="0"/>
              <a:t> </a:t>
            </a:r>
            <a:r>
              <a:rPr lang="tr-TR" dirty="0" err="1"/>
              <a:t>Animosity</a:t>
            </a:r>
            <a:r>
              <a:rPr lang="tr-TR" dirty="0"/>
              <a:t> </a:t>
            </a:r>
            <a:r>
              <a:rPr lang="tr-TR" dirty="0" err="1"/>
              <a:t>Literature</a:t>
            </a:r>
            <a:endParaRPr lang="tr-TR" dirty="0"/>
          </a:p>
        </p:txBody>
      </p:sp>
      <p:sp>
        <p:nvSpPr>
          <p:cNvPr id="3" name="Content Placeholder 2"/>
          <p:cNvSpPr>
            <a:spLocks noGrp="1"/>
          </p:cNvSpPr>
          <p:nvPr>
            <p:ph idx="1"/>
          </p:nvPr>
        </p:nvSpPr>
        <p:spPr>
          <a:xfrm>
            <a:off x="793315" y="1237454"/>
            <a:ext cx="10059499" cy="5186082"/>
          </a:xfrm>
        </p:spPr>
        <p:txBody>
          <a:bodyPr anchor="ctr">
            <a:normAutofit/>
          </a:bodyPr>
          <a:lstStyle/>
          <a:p>
            <a:pPr marL="0" indent="0">
              <a:buNone/>
            </a:pPr>
            <a:r>
              <a:rPr lang="tr-TR" sz="2400" dirty="0"/>
              <a:t>C</a:t>
            </a:r>
            <a:r>
              <a:rPr lang="en-US" sz="2400" dirty="0" err="1"/>
              <a:t>onsiderably</a:t>
            </a:r>
            <a:r>
              <a:rPr lang="en-US" sz="2400" dirty="0"/>
              <a:t> less study related to </a:t>
            </a:r>
            <a:endParaRPr lang="tr-TR" sz="2400" dirty="0"/>
          </a:p>
          <a:p>
            <a:r>
              <a:rPr lang="tr-TR" sz="2400" dirty="0"/>
              <a:t>i</a:t>
            </a:r>
            <a:r>
              <a:rPr lang="en-US" sz="2400" dirty="0" err="1"/>
              <a:t>nfluence</a:t>
            </a:r>
            <a:r>
              <a:rPr lang="en-US" sz="2400" dirty="0"/>
              <a:t> of culture on consumer animosity </a:t>
            </a:r>
            <a:endParaRPr lang="tr-TR" sz="2400" dirty="0"/>
          </a:p>
          <a:p>
            <a:pPr lvl="1"/>
            <a:r>
              <a:rPr lang="en-US" sz="2000" dirty="0"/>
              <a:t>(</a:t>
            </a:r>
            <a:r>
              <a:rPr lang="en-US" sz="2000" dirty="0" err="1"/>
              <a:t>Darrat</a:t>
            </a:r>
            <a:r>
              <a:rPr lang="en-US" sz="2000" dirty="0"/>
              <a:t>, 2011; </a:t>
            </a:r>
            <a:r>
              <a:rPr lang="en-US" sz="2000" dirty="0" err="1"/>
              <a:t>Kalliny</a:t>
            </a:r>
            <a:r>
              <a:rPr lang="en-US" sz="2000" dirty="0"/>
              <a:t>, </a:t>
            </a:r>
            <a:r>
              <a:rPr lang="en-US" sz="2000" dirty="0" err="1"/>
              <a:t>Hausman</a:t>
            </a:r>
            <a:r>
              <a:rPr lang="en-US" sz="2000" dirty="0"/>
              <a:t> and Saran, 2015; </a:t>
            </a:r>
            <a:r>
              <a:rPr lang="en-US" sz="2000" dirty="0" err="1"/>
              <a:t>Riefler</a:t>
            </a:r>
            <a:r>
              <a:rPr lang="en-US" sz="2000" dirty="0"/>
              <a:t> and Diamantopoulos, 2007)</a:t>
            </a:r>
            <a:endParaRPr lang="tr-TR" sz="2000" dirty="0"/>
          </a:p>
          <a:p>
            <a:r>
              <a:rPr lang="tr-TR" sz="2400" dirty="0"/>
              <a:t>a</a:t>
            </a:r>
            <a:r>
              <a:rPr lang="en-US" sz="2400" dirty="0" err="1"/>
              <a:t>nimosity</a:t>
            </a:r>
            <a:r>
              <a:rPr lang="en-US" sz="2400" dirty="0"/>
              <a:t> among different ethnic groups or between immigrants and native-born citizens</a:t>
            </a:r>
            <a:endParaRPr lang="tr-TR" sz="2400" dirty="0"/>
          </a:p>
          <a:p>
            <a:pPr lvl="1"/>
            <a:r>
              <a:rPr lang="en-US" sz="2000" dirty="0"/>
              <a:t>Little and Singh (2014)</a:t>
            </a:r>
            <a:endParaRPr lang="tr-TR" sz="2000" dirty="0"/>
          </a:p>
          <a:p>
            <a:r>
              <a:rPr lang="tr-TR" sz="2400" dirty="0"/>
              <a:t>t</a:t>
            </a:r>
            <a:r>
              <a:rPr lang="en-US" sz="2400" dirty="0"/>
              <a:t>he association between animosity and generational differences</a:t>
            </a:r>
            <a:endParaRPr lang="tr-TR" sz="2400" dirty="0"/>
          </a:p>
          <a:p>
            <a:pPr lvl="1"/>
            <a:r>
              <a:rPr lang="en-US" sz="2000" dirty="0"/>
              <a:t>(Little et al., 2009)</a:t>
            </a:r>
            <a:endParaRPr lang="tr-TR" sz="2000" dirty="0"/>
          </a:p>
        </p:txBody>
      </p:sp>
    </p:spTree>
    <p:extLst>
      <p:ext uri="{BB962C8B-B14F-4D97-AF65-F5344CB8AC3E}">
        <p14:creationId xmlns:p14="http://schemas.microsoft.com/office/powerpoint/2010/main" val="2353817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D Bullseye | Please give attribution to 'StockMonkeys.com ..."/>
          <p:cNvPicPr>
            <a:picLocks noChangeAspect="1"/>
          </p:cNvPicPr>
          <p:nvPr/>
        </p:nvPicPr>
        <p:blipFill rotWithShape="1">
          <a:blip r:embed="rId2">
            <a:duotone>
              <a:prstClr val="black"/>
              <a:schemeClr val="accent5">
                <a:tint val="45000"/>
                <a:satMod val="400000"/>
              </a:schemeClr>
            </a:duotone>
            <a:alphaModFix amt="15000"/>
            <a:extLst/>
          </a:blip>
          <a:srcRect t="9634" b="6096"/>
          <a:stretch/>
        </p:blipFill>
        <p:spPr>
          <a:xfrm>
            <a:off x="0" y="10"/>
            <a:ext cx="12191980" cy="6857990"/>
          </a:xfrm>
          <a:prstGeom prst="rect">
            <a:avLst/>
          </a:prstGeom>
        </p:spPr>
      </p:pic>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normAutofit/>
          </a:bodyPr>
          <a:lstStyle/>
          <a:p>
            <a:r>
              <a:rPr lang="tr-TR" dirty="0" err="1"/>
              <a:t>Objective</a:t>
            </a:r>
            <a:r>
              <a:rPr lang="tr-TR" dirty="0"/>
              <a:t> of </a:t>
            </a:r>
            <a:r>
              <a:rPr lang="tr-TR" dirty="0" err="1"/>
              <a:t>the</a:t>
            </a:r>
            <a:r>
              <a:rPr lang="tr-TR" dirty="0"/>
              <a:t> </a:t>
            </a:r>
            <a:r>
              <a:rPr lang="tr-TR" dirty="0" err="1"/>
              <a:t>study</a:t>
            </a:r>
            <a:endParaRPr lang="tr-TR" dirty="0"/>
          </a:p>
        </p:txBody>
      </p:sp>
      <p:sp>
        <p:nvSpPr>
          <p:cNvPr id="3" name="Content Placeholder 2"/>
          <p:cNvSpPr>
            <a:spLocks noGrp="1"/>
          </p:cNvSpPr>
          <p:nvPr>
            <p:ph idx="1"/>
          </p:nvPr>
        </p:nvSpPr>
        <p:spPr>
          <a:xfrm>
            <a:off x="1104293" y="1331264"/>
            <a:ext cx="10019319" cy="4195481"/>
          </a:xfrm>
        </p:spPr>
        <p:txBody>
          <a:bodyPr anchor="ctr">
            <a:normAutofit/>
          </a:bodyPr>
          <a:lstStyle/>
          <a:p>
            <a:pPr>
              <a:lnSpc>
                <a:spcPct val="150000"/>
              </a:lnSpc>
            </a:pPr>
            <a:r>
              <a:rPr lang="en-US" sz="2400" dirty="0"/>
              <a:t>exploring the nature of animosity and particularly cultural animosity of a minority group towards native-born citizens of the country, and comprehending its impact on buyer preferences</a:t>
            </a:r>
            <a:endParaRPr lang="tr-TR" sz="2400" dirty="0"/>
          </a:p>
        </p:txBody>
      </p:sp>
    </p:spTree>
    <p:extLst>
      <p:ext uri="{BB962C8B-B14F-4D97-AF65-F5344CB8AC3E}">
        <p14:creationId xmlns:p14="http://schemas.microsoft.com/office/powerpoint/2010/main" val="1125466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tr-TR" dirty="0" err="1"/>
              <a:t>Subjects</a:t>
            </a:r>
            <a:r>
              <a:rPr lang="tr-TR" dirty="0"/>
              <a:t> of </a:t>
            </a:r>
            <a:r>
              <a:rPr lang="tr-TR" dirty="0" err="1"/>
              <a:t>the</a:t>
            </a:r>
            <a:r>
              <a:rPr lang="tr-TR" dirty="0"/>
              <a:t> </a:t>
            </a:r>
            <a:r>
              <a:rPr lang="tr-TR" dirty="0" err="1"/>
              <a:t>study</a:t>
            </a:r>
            <a:endParaRPr lang="tr-TR" dirty="0"/>
          </a:p>
        </p:txBody>
      </p:sp>
      <p:sp>
        <p:nvSpPr>
          <p:cNvPr id="5" name="Content Placeholder 4"/>
          <p:cNvSpPr>
            <a:spLocks noGrp="1"/>
          </p:cNvSpPr>
          <p:nvPr>
            <p:ph idx="1"/>
          </p:nvPr>
        </p:nvSpPr>
        <p:spPr>
          <a:xfrm>
            <a:off x="789050" y="2134601"/>
            <a:ext cx="6863774" cy="3808465"/>
          </a:xfrm>
        </p:spPr>
        <p:txBody>
          <a:bodyPr>
            <a:noAutofit/>
          </a:bodyPr>
          <a:lstStyle/>
          <a:p>
            <a:r>
              <a:rPr lang="en-US" sz="2400" dirty="0"/>
              <a:t>German-Turks </a:t>
            </a:r>
            <a:r>
              <a:rPr lang="tr-TR" sz="2400" dirty="0"/>
              <a:t>(</a:t>
            </a:r>
            <a:r>
              <a:rPr lang="en-US" sz="2400" dirty="0"/>
              <a:t>Turkish immigrants living in Germany</a:t>
            </a:r>
            <a:r>
              <a:rPr lang="tr-TR" sz="2400" dirty="0"/>
              <a:t>)</a:t>
            </a:r>
            <a:r>
              <a:rPr lang="en-US" sz="2400" dirty="0"/>
              <a:t> </a:t>
            </a:r>
            <a:endParaRPr lang="tr-TR" sz="2400" dirty="0"/>
          </a:p>
          <a:p>
            <a:pPr lvl="1"/>
            <a:r>
              <a:rPr lang="en-US" sz="2000" dirty="0"/>
              <a:t>2.7 million people with Turkish origin are living in Germany. </a:t>
            </a:r>
            <a:endParaRPr lang="tr-TR" sz="2000" dirty="0"/>
          </a:p>
          <a:p>
            <a:pPr lvl="1"/>
            <a:r>
              <a:rPr lang="en-US" sz="2000" dirty="0"/>
              <a:t>3 percent of the total population</a:t>
            </a:r>
            <a:r>
              <a:rPr lang="tr-TR" sz="2000" dirty="0"/>
              <a:t> </a:t>
            </a:r>
          </a:p>
          <a:p>
            <a:pPr lvl="1"/>
            <a:r>
              <a:rPr lang="tr-TR" sz="2000" dirty="0"/>
              <a:t>T</a:t>
            </a:r>
            <a:r>
              <a:rPr lang="en-US" sz="2000" dirty="0"/>
              <a:t>he largest minority group in Germany </a:t>
            </a:r>
            <a:endParaRPr lang="tr-TR" sz="2000" dirty="0"/>
          </a:p>
          <a:p>
            <a:pPr lvl="1"/>
            <a:r>
              <a:rPr lang="tr-TR" sz="2000" dirty="0"/>
              <a:t>A</a:t>
            </a:r>
            <a:r>
              <a:rPr lang="en-US" sz="2000" dirty="0" err="1"/>
              <a:t>verage</a:t>
            </a:r>
            <a:r>
              <a:rPr lang="en-US" sz="2000" dirty="0"/>
              <a:t> monthly household income 3,980 Euro</a:t>
            </a:r>
            <a:r>
              <a:rPr lang="tr-TR" sz="2000" dirty="0"/>
              <a:t>.</a:t>
            </a:r>
          </a:p>
          <a:p>
            <a:pPr marL="0" indent="0">
              <a:buNone/>
            </a:pPr>
            <a:endParaRPr lang="tr-TR" sz="2400" dirty="0"/>
          </a:p>
        </p:txBody>
      </p:sp>
      <p:pic>
        <p:nvPicPr>
          <p:cNvPr id="2" name="Picture 1"/>
          <p:cNvPicPr>
            <a:picLocks noChangeAspect="1"/>
          </p:cNvPicPr>
          <p:nvPr/>
        </p:nvPicPr>
        <p:blipFill>
          <a:blip r:embed="rId3"/>
          <a:stretch>
            <a:fillRect/>
          </a:stretch>
        </p:blipFill>
        <p:spPr>
          <a:xfrm>
            <a:off x="7964577" y="2134601"/>
            <a:ext cx="3794903" cy="2775023"/>
          </a:xfrm>
          <a:prstGeom prst="rect">
            <a:avLst/>
          </a:prstGeom>
        </p:spPr>
      </p:pic>
    </p:spTree>
    <p:extLst>
      <p:ext uri="{BB962C8B-B14F-4D97-AF65-F5344CB8AC3E}">
        <p14:creationId xmlns:p14="http://schemas.microsoft.com/office/powerpoint/2010/main" val="2388433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tr-TR" dirty="0" err="1"/>
              <a:t>Subjects</a:t>
            </a:r>
            <a:r>
              <a:rPr lang="tr-TR" dirty="0"/>
              <a:t> of </a:t>
            </a:r>
            <a:r>
              <a:rPr lang="tr-TR" dirty="0" err="1"/>
              <a:t>the</a:t>
            </a:r>
            <a:r>
              <a:rPr lang="tr-TR" dirty="0"/>
              <a:t> </a:t>
            </a:r>
            <a:r>
              <a:rPr lang="tr-TR" dirty="0" err="1"/>
              <a:t>study</a:t>
            </a:r>
            <a:endParaRPr lang="tr-TR" dirty="0"/>
          </a:p>
        </p:txBody>
      </p:sp>
      <p:sp>
        <p:nvSpPr>
          <p:cNvPr id="5" name="Content Placeholder 4"/>
          <p:cNvSpPr>
            <a:spLocks noGrp="1"/>
          </p:cNvSpPr>
          <p:nvPr>
            <p:ph idx="1"/>
          </p:nvPr>
        </p:nvSpPr>
        <p:spPr>
          <a:xfrm>
            <a:off x="1104293" y="1588683"/>
            <a:ext cx="9671559" cy="4643304"/>
          </a:xfrm>
        </p:spPr>
        <p:txBody>
          <a:bodyPr>
            <a:noAutofit/>
          </a:bodyPr>
          <a:lstStyle/>
          <a:p>
            <a:r>
              <a:rPr lang="tr-TR" sz="2400" dirty="0"/>
              <a:t>F</a:t>
            </a:r>
            <a:r>
              <a:rPr lang="en-US" sz="2400" dirty="0"/>
              <a:t>our generations over </a:t>
            </a:r>
            <a:r>
              <a:rPr lang="tr-TR" sz="2400" dirty="0"/>
              <a:t>50</a:t>
            </a:r>
            <a:r>
              <a:rPr lang="en-US" sz="2400" dirty="0"/>
              <a:t> years of period</a:t>
            </a:r>
            <a:endParaRPr lang="tr-TR" sz="2400" dirty="0"/>
          </a:p>
          <a:p>
            <a:pPr lvl="1"/>
            <a:r>
              <a:rPr lang="tr-TR" sz="2000" b="1" dirty="0"/>
              <a:t>T</a:t>
            </a:r>
            <a:r>
              <a:rPr lang="en-US" sz="2000" b="1" dirty="0"/>
              <a:t>he first generation </a:t>
            </a:r>
            <a:r>
              <a:rPr lang="tr-TR" sz="2000" b="1" dirty="0">
                <a:sym typeface="Wingdings" panose="05000000000000000000" pitchFamily="2" charset="2"/>
              </a:rPr>
              <a:t> </a:t>
            </a:r>
            <a:r>
              <a:rPr lang="en-US" sz="2000" b="1" dirty="0"/>
              <a:t>first arrivals from Turkey </a:t>
            </a:r>
            <a:r>
              <a:rPr lang="tr-TR" sz="2000" b="1" dirty="0"/>
              <a:t>(</a:t>
            </a:r>
            <a:r>
              <a:rPr lang="en-US" sz="2000" b="1" dirty="0"/>
              <a:t>typical guest-workers</a:t>
            </a:r>
            <a:r>
              <a:rPr lang="tr-TR" sz="2000" b="1" dirty="0"/>
              <a:t>)</a:t>
            </a:r>
            <a:r>
              <a:rPr lang="en-US" sz="2000" b="1" dirty="0"/>
              <a:t> </a:t>
            </a:r>
            <a:endParaRPr lang="tr-TR" sz="2000" b="1" dirty="0"/>
          </a:p>
          <a:p>
            <a:pPr lvl="2"/>
            <a:r>
              <a:rPr lang="tr-TR" sz="1800" dirty="0"/>
              <a:t>L</a:t>
            </a:r>
            <a:r>
              <a:rPr lang="en-US" sz="1800" dirty="0" err="1"/>
              <a:t>ess</a:t>
            </a:r>
            <a:r>
              <a:rPr lang="en-US" sz="1800" dirty="0"/>
              <a:t> educated and unskilled workers</a:t>
            </a:r>
            <a:endParaRPr lang="tr-TR" sz="1800" dirty="0"/>
          </a:p>
          <a:p>
            <a:pPr lvl="1"/>
            <a:r>
              <a:rPr lang="en-US" sz="2000" b="1" dirty="0"/>
              <a:t>The second generation</a:t>
            </a:r>
            <a:r>
              <a:rPr lang="tr-TR" sz="2000" b="1" dirty="0"/>
              <a:t> </a:t>
            </a:r>
            <a:r>
              <a:rPr lang="tr-TR" sz="2000" b="1" dirty="0">
                <a:sym typeface="Wingdings" panose="05000000000000000000" pitchFamily="2" charset="2"/>
              </a:rPr>
              <a:t> </a:t>
            </a:r>
            <a:r>
              <a:rPr lang="en-US" sz="2000" b="1" dirty="0"/>
              <a:t>children of the first generation</a:t>
            </a:r>
            <a:endParaRPr lang="tr-TR" sz="2000" b="1" dirty="0"/>
          </a:p>
          <a:p>
            <a:pPr lvl="2"/>
            <a:r>
              <a:rPr lang="tr-TR" sz="1800" dirty="0"/>
              <a:t>B</a:t>
            </a:r>
            <a:r>
              <a:rPr lang="en-US" sz="1800" dirty="0" err="1"/>
              <a:t>etter</a:t>
            </a:r>
            <a:r>
              <a:rPr lang="en-US" sz="1800" dirty="0"/>
              <a:t> education, professional status, language skills </a:t>
            </a:r>
            <a:endParaRPr lang="tr-TR" sz="1800" dirty="0"/>
          </a:p>
          <a:p>
            <a:pPr lvl="2"/>
            <a:r>
              <a:rPr lang="tr-TR" sz="1800" dirty="0"/>
              <a:t>D</a:t>
            </a:r>
            <a:r>
              <a:rPr lang="en-US" sz="1800" dirty="0" err="1"/>
              <a:t>efend</a:t>
            </a:r>
            <a:r>
              <a:rPr lang="tr-TR" sz="1800" dirty="0" err="1"/>
              <a:t>ing</a:t>
            </a:r>
            <a:r>
              <a:rPr lang="en-US" sz="1800" dirty="0"/>
              <a:t> their rights</a:t>
            </a:r>
            <a:endParaRPr lang="tr-TR" sz="1800" dirty="0"/>
          </a:p>
          <a:p>
            <a:pPr lvl="1"/>
            <a:r>
              <a:rPr lang="en-US" sz="2000" b="1" dirty="0"/>
              <a:t>The third generation</a:t>
            </a:r>
            <a:r>
              <a:rPr lang="tr-TR" sz="2000" b="1" dirty="0"/>
              <a:t> </a:t>
            </a:r>
            <a:r>
              <a:rPr lang="tr-TR" sz="2000" b="1" dirty="0">
                <a:sym typeface="Wingdings" panose="05000000000000000000" pitchFamily="2" charset="2"/>
              </a:rPr>
              <a:t> </a:t>
            </a:r>
            <a:r>
              <a:rPr lang="en-US" sz="2000" b="1" dirty="0"/>
              <a:t>grandchildren of guest workers </a:t>
            </a:r>
            <a:endParaRPr lang="tr-TR" sz="2000" b="1" dirty="0"/>
          </a:p>
          <a:p>
            <a:pPr lvl="2"/>
            <a:r>
              <a:rPr lang="tr-TR" sz="1800" dirty="0" err="1"/>
              <a:t>Living</a:t>
            </a:r>
            <a:r>
              <a:rPr lang="en-US" sz="1800" dirty="0"/>
              <a:t> in their own bicultural world</a:t>
            </a:r>
            <a:endParaRPr lang="tr-TR" sz="1800" dirty="0"/>
          </a:p>
          <a:p>
            <a:pPr lvl="2"/>
            <a:r>
              <a:rPr lang="tr-TR" sz="1800" dirty="0"/>
              <a:t>S</a:t>
            </a:r>
            <a:r>
              <a:rPr lang="en-US" sz="1800" dirty="0"/>
              <a:t>till face the dilemma to follow Turkish and Islamic values</a:t>
            </a:r>
            <a:endParaRPr lang="tr-TR" sz="1800" i="1" dirty="0"/>
          </a:p>
          <a:p>
            <a:pPr lvl="1"/>
            <a:r>
              <a:rPr lang="tr-TR" sz="2000" b="1" dirty="0"/>
              <a:t>T</a:t>
            </a:r>
            <a:r>
              <a:rPr lang="en-US" sz="2000" b="1" dirty="0"/>
              <a:t>he fourth, currently very young, </a:t>
            </a:r>
            <a:r>
              <a:rPr lang="tr-TR" sz="2000" b="1" dirty="0"/>
              <a:t>(</a:t>
            </a:r>
            <a:r>
              <a:rPr lang="en-US" sz="2000" b="1" dirty="0"/>
              <a:t>they have not taken into consideration within this study</a:t>
            </a:r>
            <a:r>
              <a:rPr lang="tr-TR" sz="2000" b="1" dirty="0"/>
              <a:t>)</a:t>
            </a:r>
          </a:p>
          <a:p>
            <a:pPr marL="0" indent="0">
              <a:buNone/>
            </a:pPr>
            <a:endParaRPr lang="tr-TR" sz="2400" dirty="0"/>
          </a:p>
        </p:txBody>
      </p:sp>
      <p:pic>
        <p:nvPicPr>
          <p:cNvPr id="1028" name="Picture 4" descr="https://avrupanaliz.files.wordpress.com/2011/01/tc3bcrk-ic59fc3a7iler-almanya.jpg?w=5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85" y="0"/>
            <a:ext cx="8833778" cy="66253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l="9923" t="11879" r="26269" b="5168"/>
          <a:stretch/>
        </p:blipFill>
        <p:spPr>
          <a:xfrm>
            <a:off x="1488357" y="0"/>
            <a:ext cx="9161221" cy="6696122"/>
          </a:xfrm>
          <a:prstGeom prst="rect">
            <a:avLst/>
          </a:prstGeom>
        </p:spPr>
      </p:pic>
      <p:pic>
        <p:nvPicPr>
          <p:cNvPr id="2" name="Picture 1"/>
          <p:cNvPicPr>
            <a:picLocks noChangeAspect="1"/>
          </p:cNvPicPr>
          <p:nvPr/>
        </p:nvPicPr>
        <p:blipFill rotWithShape="1">
          <a:blip r:embed="rId4"/>
          <a:srcRect l="9058" t="12083" r="25116" b="6851"/>
          <a:stretch/>
        </p:blipFill>
        <p:spPr>
          <a:xfrm>
            <a:off x="2630636" y="84631"/>
            <a:ext cx="9426795" cy="6526860"/>
          </a:xfrm>
          <a:prstGeom prst="rect">
            <a:avLst/>
          </a:prstGeom>
        </p:spPr>
      </p:pic>
    </p:spTree>
    <p:extLst>
      <p:ext uri="{BB962C8B-B14F-4D97-AF65-F5344CB8AC3E}">
        <p14:creationId xmlns:p14="http://schemas.microsoft.com/office/powerpoint/2010/main" val="184688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9"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descr="Research - systematic investigation to establish facts;"/>
          <p:cNvPicPr>
            <a:picLocks noChangeAspect="1"/>
          </p:cNvPicPr>
          <p:nvPr/>
        </p:nvPicPr>
        <p:blipFill>
          <a:blip r:embed="rId2"/>
          <a:stretch>
            <a:fillRect/>
          </a:stretch>
        </p:blipFill>
        <p:spPr>
          <a:xfrm>
            <a:off x="153472" y="3212105"/>
            <a:ext cx="3632012" cy="1952206"/>
          </a:xfrm>
          <a:prstGeom prst="rect">
            <a:avLst/>
          </a:prstGeom>
          <a:effectLst/>
        </p:spPr>
      </p:pic>
      <p:sp>
        <p:nvSpPr>
          <p:cNvPr id="2" name="Title 1"/>
          <p:cNvSpPr>
            <a:spLocks noGrp="1"/>
          </p:cNvSpPr>
          <p:nvPr>
            <p:ph type="title"/>
          </p:nvPr>
        </p:nvSpPr>
        <p:spPr>
          <a:xfrm>
            <a:off x="648930" y="629267"/>
            <a:ext cx="9252154" cy="1016654"/>
          </a:xfrm>
        </p:spPr>
        <p:txBody>
          <a:bodyPr>
            <a:normAutofit/>
          </a:bodyPr>
          <a:lstStyle/>
          <a:p>
            <a:r>
              <a:rPr lang="tr-TR" dirty="0" err="1"/>
              <a:t>Research</a:t>
            </a:r>
            <a:r>
              <a:rPr lang="tr-TR" dirty="0"/>
              <a:t> </a:t>
            </a:r>
            <a:r>
              <a:rPr lang="tr-TR" dirty="0" err="1"/>
              <a:t>Methodology</a:t>
            </a:r>
            <a:endParaRPr lang="tr-TR" dirty="0"/>
          </a:p>
        </p:txBody>
      </p:sp>
      <p:sp>
        <p:nvSpPr>
          <p:cNvPr id="3" name="Content Placeholder 2"/>
          <p:cNvSpPr>
            <a:spLocks noGrp="1"/>
          </p:cNvSpPr>
          <p:nvPr>
            <p:ph idx="1"/>
          </p:nvPr>
        </p:nvSpPr>
        <p:spPr>
          <a:xfrm>
            <a:off x="3938954" y="2548281"/>
            <a:ext cx="8032651" cy="4309719"/>
          </a:xfrm>
        </p:spPr>
        <p:txBody>
          <a:bodyPr>
            <a:normAutofit/>
          </a:bodyPr>
          <a:lstStyle/>
          <a:p>
            <a:pPr>
              <a:lnSpc>
                <a:spcPct val="80000"/>
              </a:lnSpc>
            </a:pPr>
            <a:r>
              <a:rPr lang="tr-TR" dirty="0" err="1">
                <a:solidFill>
                  <a:schemeClr val="bg1"/>
                </a:solidFill>
              </a:rPr>
              <a:t>Exploratory</a:t>
            </a:r>
            <a:r>
              <a:rPr lang="tr-TR" dirty="0">
                <a:solidFill>
                  <a:schemeClr val="bg1"/>
                </a:solidFill>
              </a:rPr>
              <a:t> </a:t>
            </a:r>
            <a:r>
              <a:rPr lang="tr-TR" dirty="0" err="1">
                <a:solidFill>
                  <a:schemeClr val="bg1"/>
                </a:solidFill>
              </a:rPr>
              <a:t>study</a:t>
            </a:r>
            <a:endParaRPr lang="tr-TR" dirty="0">
              <a:solidFill>
                <a:schemeClr val="bg1"/>
              </a:solidFill>
            </a:endParaRPr>
          </a:p>
          <a:p>
            <a:pPr>
              <a:lnSpc>
                <a:spcPct val="80000"/>
              </a:lnSpc>
            </a:pPr>
            <a:r>
              <a:rPr lang="tr-TR" dirty="0" err="1">
                <a:solidFill>
                  <a:schemeClr val="bg1"/>
                </a:solidFill>
              </a:rPr>
              <a:t>In-depth</a:t>
            </a:r>
            <a:r>
              <a:rPr lang="tr-TR" dirty="0">
                <a:solidFill>
                  <a:schemeClr val="bg1"/>
                </a:solidFill>
              </a:rPr>
              <a:t> </a:t>
            </a:r>
            <a:r>
              <a:rPr lang="tr-TR" dirty="0" err="1">
                <a:solidFill>
                  <a:schemeClr val="bg1"/>
                </a:solidFill>
              </a:rPr>
              <a:t>interviews</a:t>
            </a:r>
            <a:endParaRPr lang="tr-TR" dirty="0">
              <a:solidFill>
                <a:schemeClr val="bg1"/>
              </a:solidFill>
            </a:endParaRPr>
          </a:p>
          <a:p>
            <a:pPr>
              <a:lnSpc>
                <a:spcPct val="80000"/>
              </a:lnSpc>
            </a:pPr>
            <a:r>
              <a:rPr lang="tr-TR" dirty="0" err="1">
                <a:solidFill>
                  <a:schemeClr val="bg1"/>
                </a:solidFill>
              </a:rPr>
              <a:t>Snowball</a:t>
            </a:r>
            <a:r>
              <a:rPr lang="tr-TR" dirty="0">
                <a:solidFill>
                  <a:schemeClr val="bg1"/>
                </a:solidFill>
              </a:rPr>
              <a:t> </a:t>
            </a:r>
            <a:r>
              <a:rPr lang="tr-TR" dirty="0" err="1">
                <a:solidFill>
                  <a:schemeClr val="bg1"/>
                </a:solidFill>
              </a:rPr>
              <a:t>sampling</a:t>
            </a:r>
            <a:endParaRPr lang="tr-TR" dirty="0">
              <a:solidFill>
                <a:schemeClr val="bg1"/>
              </a:solidFill>
            </a:endParaRPr>
          </a:p>
          <a:p>
            <a:pPr>
              <a:lnSpc>
                <a:spcPct val="80000"/>
              </a:lnSpc>
            </a:pPr>
            <a:r>
              <a:rPr lang="en-US" dirty="0">
                <a:solidFill>
                  <a:schemeClr val="bg1"/>
                </a:solidFill>
              </a:rPr>
              <a:t>German-Turks living in Berlin </a:t>
            </a:r>
            <a:endParaRPr lang="tr-TR" dirty="0">
              <a:solidFill>
                <a:schemeClr val="bg1"/>
              </a:solidFill>
            </a:endParaRPr>
          </a:p>
          <a:p>
            <a:pPr lvl="1">
              <a:lnSpc>
                <a:spcPct val="80000"/>
              </a:lnSpc>
            </a:pPr>
            <a:r>
              <a:rPr lang="tr-TR" dirty="0">
                <a:solidFill>
                  <a:schemeClr val="bg1"/>
                </a:solidFill>
              </a:rPr>
              <a:t>T</a:t>
            </a:r>
            <a:r>
              <a:rPr lang="en-US" dirty="0">
                <a:solidFill>
                  <a:schemeClr val="bg1"/>
                </a:solidFill>
              </a:rPr>
              <a:t>he largest Turkish population </a:t>
            </a:r>
            <a:r>
              <a:rPr lang="tr-TR">
                <a:solidFill>
                  <a:schemeClr val="bg1"/>
                </a:solidFill>
              </a:rPr>
              <a:t>abroad</a:t>
            </a:r>
            <a:r>
              <a:rPr lang="tr-TR" dirty="0">
                <a:solidFill>
                  <a:schemeClr val="bg1"/>
                </a:solidFill>
              </a:rPr>
              <a:t> (</a:t>
            </a:r>
            <a:r>
              <a:rPr lang="tr-TR" dirty="0" err="1">
                <a:solidFill>
                  <a:schemeClr val="bg1"/>
                </a:solidFill>
              </a:rPr>
              <a:t>Approx</a:t>
            </a:r>
            <a:r>
              <a:rPr lang="tr-TR" dirty="0">
                <a:solidFill>
                  <a:schemeClr val="bg1"/>
                </a:solidFill>
              </a:rPr>
              <a:t>. </a:t>
            </a:r>
            <a:r>
              <a:rPr lang="en-US" dirty="0">
                <a:solidFill>
                  <a:schemeClr val="bg1"/>
                </a:solidFill>
              </a:rPr>
              <a:t>200,000</a:t>
            </a:r>
            <a:r>
              <a:rPr lang="tr-TR" dirty="0">
                <a:solidFill>
                  <a:schemeClr val="bg1"/>
                </a:solidFill>
              </a:rPr>
              <a:t>)</a:t>
            </a:r>
          </a:p>
          <a:p>
            <a:pPr>
              <a:lnSpc>
                <a:spcPct val="80000"/>
              </a:lnSpc>
            </a:pPr>
            <a:r>
              <a:rPr lang="en-US" dirty="0">
                <a:solidFill>
                  <a:schemeClr val="bg1"/>
                </a:solidFill>
              </a:rPr>
              <a:t>41 German-Turks</a:t>
            </a:r>
            <a:endParaRPr lang="tr-TR" dirty="0">
              <a:solidFill>
                <a:schemeClr val="bg1"/>
              </a:solidFill>
            </a:endParaRPr>
          </a:p>
          <a:p>
            <a:pPr lvl="1">
              <a:lnSpc>
                <a:spcPct val="80000"/>
              </a:lnSpc>
            </a:pPr>
            <a:r>
              <a:rPr lang="tr-TR" dirty="0">
                <a:solidFill>
                  <a:schemeClr val="bg1"/>
                </a:solidFill>
              </a:rPr>
              <a:t>E</a:t>
            </a:r>
            <a:r>
              <a:rPr lang="en-US" dirty="0" err="1">
                <a:solidFill>
                  <a:schemeClr val="bg1"/>
                </a:solidFill>
              </a:rPr>
              <a:t>qually</a:t>
            </a:r>
            <a:r>
              <a:rPr lang="en-US" dirty="0">
                <a:solidFill>
                  <a:schemeClr val="bg1"/>
                </a:solidFill>
              </a:rPr>
              <a:t> split in terms of gender</a:t>
            </a:r>
            <a:endParaRPr lang="tr-TR" dirty="0">
              <a:solidFill>
                <a:schemeClr val="bg1"/>
              </a:solidFill>
            </a:endParaRPr>
          </a:p>
          <a:p>
            <a:pPr lvl="1">
              <a:lnSpc>
                <a:spcPct val="80000"/>
              </a:lnSpc>
            </a:pPr>
            <a:r>
              <a:rPr lang="en-US" dirty="0">
                <a:solidFill>
                  <a:schemeClr val="bg1"/>
                </a:solidFill>
              </a:rPr>
              <a:t>10 respondents from the first-generation</a:t>
            </a:r>
            <a:r>
              <a:rPr lang="tr-TR" dirty="0">
                <a:solidFill>
                  <a:schemeClr val="bg1"/>
                </a:solidFill>
              </a:rPr>
              <a:t> (</a:t>
            </a:r>
            <a:r>
              <a:rPr lang="en-US" dirty="0">
                <a:solidFill>
                  <a:schemeClr val="bg1"/>
                </a:solidFill>
              </a:rPr>
              <a:t>Average Age: 67</a:t>
            </a:r>
            <a:r>
              <a:rPr lang="tr-TR" dirty="0">
                <a:solidFill>
                  <a:schemeClr val="bg1"/>
                </a:solidFill>
              </a:rPr>
              <a:t>)</a:t>
            </a:r>
            <a:r>
              <a:rPr lang="en-US" dirty="0">
                <a:solidFill>
                  <a:schemeClr val="bg1"/>
                </a:solidFill>
              </a:rPr>
              <a:t>; </a:t>
            </a:r>
            <a:endParaRPr lang="tr-TR" dirty="0">
              <a:solidFill>
                <a:schemeClr val="bg1"/>
              </a:solidFill>
            </a:endParaRPr>
          </a:p>
          <a:p>
            <a:pPr lvl="1">
              <a:lnSpc>
                <a:spcPct val="80000"/>
              </a:lnSpc>
            </a:pPr>
            <a:r>
              <a:rPr lang="en-US" dirty="0">
                <a:solidFill>
                  <a:schemeClr val="bg1"/>
                </a:solidFill>
              </a:rPr>
              <a:t>16 respondents from the second-generation</a:t>
            </a:r>
            <a:r>
              <a:rPr lang="tr-TR" dirty="0">
                <a:solidFill>
                  <a:schemeClr val="bg1"/>
                </a:solidFill>
              </a:rPr>
              <a:t> (</a:t>
            </a:r>
            <a:r>
              <a:rPr lang="en-US" dirty="0">
                <a:solidFill>
                  <a:schemeClr val="bg1"/>
                </a:solidFill>
              </a:rPr>
              <a:t>Average Age: 48</a:t>
            </a:r>
            <a:r>
              <a:rPr lang="tr-TR" dirty="0">
                <a:solidFill>
                  <a:schemeClr val="bg1"/>
                </a:solidFill>
              </a:rPr>
              <a:t>)</a:t>
            </a:r>
          </a:p>
          <a:p>
            <a:pPr lvl="1">
              <a:lnSpc>
                <a:spcPct val="80000"/>
              </a:lnSpc>
            </a:pPr>
            <a:r>
              <a:rPr lang="tr-TR" dirty="0">
                <a:solidFill>
                  <a:schemeClr val="bg1"/>
                </a:solidFill>
              </a:rPr>
              <a:t>1</a:t>
            </a:r>
            <a:r>
              <a:rPr lang="en-US" dirty="0">
                <a:solidFill>
                  <a:schemeClr val="bg1"/>
                </a:solidFill>
              </a:rPr>
              <a:t>5 respondents from the third-generation</a:t>
            </a:r>
            <a:r>
              <a:rPr lang="tr-TR" dirty="0">
                <a:solidFill>
                  <a:schemeClr val="bg1"/>
                </a:solidFill>
              </a:rPr>
              <a:t> (</a:t>
            </a:r>
            <a:r>
              <a:rPr lang="en-US" dirty="0">
                <a:solidFill>
                  <a:schemeClr val="bg1"/>
                </a:solidFill>
              </a:rPr>
              <a:t>Average Age: 26) </a:t>
            </a:r>
            <a:endParaRPr lang="tr-TR" dirty="0">
              <a:solidFill>
                <a:schemeClr val="bg1"/>
              </a:solidFill>
            </a:endParaRPr>
          </a:p>
          <a:p>
            <a:pPr>
              <a:lnSpc>
                <a:spcPct val="80000"/>
              </a:lnSpc>
            </a:pPr>
            <a:endParaRPr lang="tr-TR" dirty="0">
              <a:solidFill>
                <a:schemeClr val="bg1"/>
              </a:solidFill>
            </a:endParaRPr>
          </a:p>
        </p:txBody>
      </p:sp>
    </p:spTree>
    <p:extLst>
      <p:ext uri="{BB962C8B-B14F-4D97-AF65-F5344CB8AC3E}">
        <p14:creationId xmlns:p14="http://schemas.microsoft.com/office/powerpoint/2010/main" val="4095265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Indepth</a:t>
            </a:r>
            <a:r>
              <a:rPr lang="tr-TR" dirty="0"/>
              <a:t> </a:t>
            </a:r>
            <a:r>
              <a:rPr lang="tr-TR" dirty="0" err="1"/>
              <a:t>Interview</a:t>
            </a:r>
            <a:endParaRPr lang="tr-TR" dirty="0"/>
          </a:p>
        </p:txBody>
      </p:sp>
      <p:sp>
        <p:nvSpPr>
          <p:cNvPr id="3" name="Content Placeholder 2"/>
          <p:cNvSpPr>
            <a:spLocks noGrp="1"/>
          </p:cNvSpPr>
          <p:nvPr>
            <p:ph idx="1"/>
          </p:nvPr>
        </p:nvSpPr>
        <p:spPr>
          <a:xfrm>
            <a:off x="1103312" y="1688124"/>
            <a:ext cx="10333722" cy="4560276"/>
          </a:xfrm>
        </p:spPr>
        <p:txBody>
          <a:bodyPr>
            <a:noAutofit/>
          </a:bodyPr>
          <a:lstStyle/>
          <a:p>
            <a:r>
              <a:rPr lang="en-US" sz="2400" dirty="0"/>
              <a:t>30-50 minutes </a:t>
            </a:r>
            <a:r>
              <a:rPr lang="tr-TR" sz="2400" dirty="0"/>
              <a:t>(</a:t>
            </a:r>
            <a:r>
              <a:rPr lang="en-US" sz="2400" dirty="0"/>
              <a:t>audio-recorded</a:t>
            </a:r>
            <a:r>
              <a:rPr lang="tr-TR" sz="2400" dirty="0"/>
              <a:t> b</a:t>
            </a:r>
            <a:r>
              <a:rPr lang="en-US" sz="2400" dirty="0"/>
              <a:t>y getting permission</a:t>
            </a:r>
            <a:r>
              <a:rPr lang="tr-TR" sz="2400" dirty="0"/>
              <a:t>)</a:t>
            </a:r>
          </a:p>
          <a:p>
            <a:r>
              <a:rPr lang="tr-TR" sz="2400" dirty="0"/>
              <a:t>Semi-</a:t>
            </a:r>
            <a:r>
              <a:rPr lang="tr-TR" sz="2400" dirty="0" err="1"/>
              <a:t>structured</a:t>
            </a:r>
            <a:r>
              <a:rPr lang="tr-TR" sz="2400" dirty="0"/>
              <a:t>- </a:t>
            </a:r>
            <a:r>
              <a:rPr lang="tr-TR" sz="2400" dirty="0" err="1"/>
              <a:t>Examples</a:t>
            </a:r>
            <a:r>
              <a:rPr lang="tr-TR" sz="2400" dirty="0"/>
              <a:t> of </a:t>
            </a:r>
            <a:r>
              <a:rPr lang="tr-TR" sz="2400" dirty="0" err="1"/>
              <a:t>questions</a:t>
            </a:r>
            <a:endParaRPr lang="tr-TR" sz="2400" dirty="0"/>
          </a:p>
          <a:p>
            <a:pPr lvl="1"/>
            <a:r>
              <a:rPr lang="en-US" sz="2000" dirty="0"/>
              <a:t>“What is animosity?” </a:t>
            </a:r>
            <a:endParaRPr lang="tr-TR" sz="2000" dirty="0"/>
          </a:p>
          <a:p>
            <a:pPr lvl="1"/>
            <a:r>
              <a:rPr lang="en-US" sz="2000" dirty="0"/>
              <a:t>“Do you have animosity toward Germany/Germans?”</a:t>
            </a:r>
            <a:endParaRPr lang="tr-TR" sz="2000" dirty="0"/>
          </a:p>
          <a:p>
            <a:pPr lvl="1"/>
            <a:r>
              <a:rPr lang="en-US" sz="2000" dirty="0"/>
              <a:t>“If yes, what are the reasons behind your animosity?” </a:t>
            </a:r>
            <a:endParaRPr lang="tr-TR" sz="2000" dirty="0"/>
          </a:p>
          <a:p>
            <a:pPr lvl="1"/>
            <a:r>
              <a:rPr lang="en-US" sz="2000" dirty="0"/>
              <a:t>“Do you think that your animosity has an effect on your purchasing decision? How?” </a:t>
            </a:r>
            <a:endParaRPr lang="tr-TR" sz="2000" dirty="0"/>
          </a:p>
          <a:p>
            <a:r>
              <a:rPr lang="tr-TR" sz="2400" dirty="0"/>
              <a:t>Content </a:t>
            </a:r>
            <a:r>
              <a:rPr lang="tr-TR" sz="2400" dirty="0" err="1"/>
              <a:t>analysis</a:t>
            </a:r>
            <a:endParaRPr lang="tr-TR" sz="2400" dirty="0"/>
          </a:p>
          <a:p>
            <a:pPr lvl="1"/>
            <a:r>
              <a:rPr lang="tr-TR" sz="2000" dirty="0" err="1"/>
              <a:t>Unit</a:t>
            </a:r>
            <a:r>
              <a:rPr lang="tr-TR" sz="2000" dirty="0"/>
              <a:t> of </a:t>
            </a:r>
            <a:r>
              <a:rPr lang="tr-TR" sz="2000" dirty="0" err="1"/>
              <a:t>analysis</a:t>
            </a:r>
            <a:r>
              <a:rPr lang="tr-TR" sz="2000" dirty="0"/>
              <a:t> </a:t>
            </a:r>
            <a:r>
              <a:rPr lang="tr-TR" sz="2000" dirty="0">
                <a:sym typeface="Wingdings" panose="05000000000000000000" pitchFamily="2" charset="2"/>
              </a:rPr>
              <a:t> </a:t>
            </a:r>
            <a:r>
              <a:rPr lang="tr-TR" sz="2000" dirty="0" err="1">
                <a:sym typeface="Wingdings" panose="05000000000000000000" pitchFamily="2" charset="2"/>
              </a:rPr>
              <a:t>T</a:t>
            </a:r>
            <a:r>
              <a:rPr lang="tr-TR" sz="2000" dirty="0" err="1"/>
              <a:t>hemes</a:t>
            </a:r>
            <a:r>
              <a:rPr lang="tr-TR" sz="2000" dirty="0"/>
              <a:t> (</a:t>
            </a:r>
            <a:r>
              <a:rPr lang="en-US" sz="2000" dirty="0"/>
              <a:t>suggested as the most useful unit of content analysis by </a:t>
            </a:r>
            <a:r>
              <a:rPr lang="en-US" sz="2000" dirty="0" err="1"/>
              <a:t>Kassarjian</a:t>
            </a:r>
            <a:r>
              <a:rPr lang="en-US" sz="2000" dirty="0"/>
              <a:t> (1977)</a:t>
            </a:r>
            <a:r>
              <a:rPr lang="tr-TR" sz="2000" dirty="0"/>
              <a:t>)</a:t>
            </a:r>
          </a:p>
        </p:txBody>
      </p:sp>
    </p:spTree>
    <p:extLst>
      <p:ext uri="{BB962C8B-B14F-4D97-AF65-F5344CB8AC3E}">
        <p14:creationId xmlns:p14="http://schemas.microsoft.com/office/powerpoint/2010/main" val="16600465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604</TotalTime>
  <Words>1512</Words>
  <Application>Microsoft Office PowerPoint</Application>
  <PresentationFormat>Widescreen</PresentationFormat>
  <Paragraphs>126</Paragraphs>
  <Slides>21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Century Gothic</vt:lpstr>
      <vt:lpstr>Wingdings</vt:lpstr>
      <vt:lpstr>Wingdings 3</vt:lpstr>
      <vt:lpstr>Ion</vt:lpstr>
      <vt:lpstr>Exploring the Cultural Animosity of German-Turks:  A Comparison of Generations</vt:lpstr>
      <vt:lpstr>Content </vt:lpstr>
      <vt:lpstr>Animosity</vt:lpstr>
      <vt:lpstr>Gaps in the Animosity Literature</vt:lpstr>
      <vt:lpstr>Objective of the study</vt:lpstr>
      <vt:lpstr>Subjects of the study</vt:lpstr>
      <vt:lpstr>Subjects of the study</vt:lpstr>
      <vt:lpstr>Research Methodology</vt:lpstr>
      <vt:lpstr>Indepth Interview</vt:lpstr>
      <vt:lpstr>FINDINGS</vt:lpstr>
      <vt:lpstr>The concept of animosity</vt:lpstr>
      <vt:lpstr>Third generation have more animosity</vt:lpstr>
      <vt:lpstr>German-Turks tend to have the personal and situational animosity</vt:lpstr>
      <vt:lpstr>More Responsive to the Raising Presence of Xenophobia and Islamophobia</vt:lpstr>
      <vt:lpstr>The Antecedents of Animosity: Discrimination, Socio-cultural Differences and Maltreatment</vt:lpstr>
      <vt:lpstr>Perception about Cultural Superiority</vt:lpstr>
      <vt:lpstr>No severe influence on buying preferences</vt:lpstr>
      <vt:lpstr>Conclusion</vt:lpstr>
      <vt:lpstr>Managerial Implications</vt:lpstr>
      <vt:lpstr>Limitations and Recommendations for Further Studies</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Ozge</dc:creator>
  <cp:lastModifiedBy>Ozge</cp:lastModifiedBy>
  <cp:revision>36</cp:revision>
  <dcterms:created xsi:type="dcterms:W3CDTF">2016-10-05T13:46:59Z</dcterms:created>
  <dcterms:modified xsi:type="dcterms:W3CDTF">2016-10-08T04:07:35Z</dcterms:modified>
</cp:coreProperties>
</file>