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5" r:id="rId1"/>
  </p:sldMasterIdLst>
  <p:notesMasterIdLst>
    <p:notesMasterId r:id="rId20"/>
  </p:notesMasterIdLst>
  <p:sldIdLst>
    <p:sldId id="256" r:id="rId2"/>
    <p:sldId id="258" r:id="rId3"/>
    <p:sldId id="259" r:id="rId4"/>
    <p:sldId id="261" r:id="rId5"/>
    <p:sldId id="264" r:id="rId6"/>
    <p:sldId id="263" r:id="rId7"/>
    <p:sldId id="262" r:id="rId8"/>
    <p:sldId id="265" r:id="rId9"/>
    <p:sldId id="266" r:id="rId10"/>
    <p:sldId id="267" r:id="rId11"/>
    <p:sldId id="268" r:id="rId12"/>
    <p:sldId id="269" r:id="rId13"/>
    <p:sldId id="270" r:id="rId14"/>
    <p:sldId id="272" r:id="rId15"/>
    <p:sldId id="273" r:id="rId16"/>
    <p:sldId id="271" r:id="rId17"/>
    <p:sldId id="274" r:id="rId18"/>
    <p:sldId id="275" r:id="rId19"/>
  </p:sldIdLst>
  <p:sldSz cx="12192000" cy="6858000"/>
  <p:notesSz cx="6669088" cy="97536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76640" autoAdjust="0"/>
  </p:normalViewPr>
  <p:slideViewPr>
    <p:cSldViewPr snapToGrid="0">
      <p:cViewPr>
        <p:scale>
          <a:sx n="60" d="100"/>
          <a:sy n="60" d="100"/>
        </p:scale>
        <p:origin x="1098" y="4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889938" cy="489374"/>
          </a:xfrm>
          <a:prstGeom prst="rect">
            <a:avLst/>
          </a:prstGeom>
        </p:spPr>
        <p:txBody>
          <a:bodyPr vert="horz" lIns="91440" tIns="45720" rIns="91440" bIns="45720" rtlCol="0"/>
          <a:lstStyle>
            <a:lvl1pPr algn="l">
              <a:defRPr sz="1200"/>
            </a:lvl1pPr>
          </a:lstStyle>
          <a:p>
            <a:endParaRPr lang="tr-TR"/>
          </a:p>
        </p:txBody>
      </p:sp>
      <p:sp>
        <p:nvSpPr>
          <p:cNvPr id="3" name="Date Placeholder 2"/>
          <p:cNvSpPr>
            <a:spLocks noGrp="1"/>
          </p:cNvSpPr>
          <p:nvPr>
            <p:ph type="dt" idx="1"/>
          </p:nvPr>
        </p:nvSpPr>
        <p:spPr>
          <a:xfrm>
            <a:off x="3777607" y="1"/>
            <a:ext cx="2889938" cy="489374"/>
          </a:xfrm>
          <a:prstGeom prst="rect">
            <a:avLst/>
          </a:prstGeom>
        </p:spPr>
        <p:txBody>
          <a:bodyPr vert="horz" lIns="91440" tIns="45720" rIns="91440" bIns="45720" rtlCol="0"/>
          <a:lstStyle>
            <a:lvl1pPr algn="r">
              <a:defRPr sz="1200"/>
            </a:lvl1pPr>
          </a:lstStyle>
          <a:p>
            <a:fld id="{F0F2DEAF-034F-4C2E-966C-13AFD1E5A98A}" type="datetimeFigureOut">
              <a:rPr lang="tr-TR" smtClean="0"/>
              <a:t>06.10.2016</a:t>
            </a:fld>
            <a:endParaRPr lang="tr-TR"/>
          </a:p>
        </p:txBody>
      </p:sp>
      <p:sp>
        <p:nvSpPr>
          <p:cNvPr id="4" name="Slide Image Placeholder 3"/>
          <p:cNvSpPr>
            <a:spLocks noGrp="1" noRot="1" noChangeAspect="1"/>
          </p:cNvSpPr>
          <p:nvPr>
            <p:ph type="sldImg" idx="2"/>
          </p:nvPr>
        </p:nvSpPr>
        <p:spPr>
          <a:xfrm>
            <a:off x="407988" y="1219200"/>
            <a:ext cx="5853112" cy="3292475"/>
          </a:xfrm>
          <a:prstGeom prst="rect">
            <a:avLst/>
          </a:prstGeom>
          <a:noFill/>
          <a:ln w="12700">
            <a:solidFill>
              <a:prstClr val="black"/>
            </a:solidFill>
          </a:ln>
        </p:spPr>
        <p:txBody>
          <a:bodyPr vert="horz" lIns="91440" tIns="45720" rIns="91440" bIns="45720" rtlCol="0" anchor="ctr"/>
          <a:lstStyle/>
          <a:p>
            <a:endParaRPr lang="tr-TR"/>
          </a:p>
        </p:txBody>
      </p:sp>
      <p:sp>
        <p:nvSpPr>
          <p:cNvPr id="5" name="Notes Placeholder 4"/>
          <p:cNvSpPr>
            <a:spLocks noGrp="1"/>
          </p:cNvSpPr>
          <p:nvPr>
            <p:ph type="body" sz="quarter" idx="3"/>
          </p:nvPr>
        </p:nvSpPr>
        <p:spPr>
          <a:xfrm>
            <a:off x="666909" y="4693920"/>
            <a:ext cx="5335270" cy="3840481"/>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6" name="Footer Placeholder 5"/>
          <p:cNvSpPr>
            <a:spLocks noGrp="1"/>
          </p:cNvSpPr>
          <p:nvPr>
            <p:ph type="ftr" sz="quarter" idx="4"/>
          </p:nvPr>
        </p:nvSpPr>
        <p:spPr>
          <a:xfrm>
            <a:off x="0" y="9264228"/>
            <a:ext cx="2889938" cy="489373"/>
          </a:xfrm>
          <a:prstGeom prst="rect">
            <a:avLst/>
          </a:prstGeom>
        </p:spPr>
        <p:txBody>
          <a:bodyPr vert="horz" lIns="91440" tIns="45720" rIns="91440" bIns="45720" rtlCol="0" anchor="b"/>
          <a:lstStyle>
            <a:lvl1pPr algn="l">
              <a:defRPr sz="1200"/>
            </a:lvl1pPr>
          </a:lstStyle>
          <a:p>
            <a:endParaRPr lang="tr-TR"/>
          </a:p>
        </p:txBody>
      </p:sp>
      <p:sp>
        <p:nvSpPr>
          <p:cNvPr id="7" name="Slide Number Placeholder 6"/>
          <p:cNvSpPr>
            <a:spLocks noGrp="1"/>
          </p:cNvSpPr>
          <p:nvPr>
            <p:ph type="sldNum" sz="quarter" idx="5"/>
          </p:nvPr>
        </p:nvSpPr>
        <p:spPr>
          <a:xfrm>
            <a:off x="3777607" y="9264228"/>
            <a:ext cx="2889938" cy="489373"/>
          </a:xfrm>
          <a:prstGeom prst="rect">
            <a:avLst/>
          </a:prstGeom>
        </p:spPr>
        <p:txBody>
          <a:bodyPr vert="horz" lIns="91440" tIns="45720" rIns="91440" bIns="45720" rtlCol="0" anchor="b"/>
          <a:lstStyle>
            <a:lvl1pPr algn="r">
              <a:defRPr sz="1200"/>
            </a:lvl1pPr>
          </a:lstStyle>
          <a:p>
            <a:fld id="{862E9E80-4CAB-4C63-AD19-652A8EEFC015}" type="slidenum">
              <a:rPr lang="tr-TR" smtClean="0"/>
              <a:t>‹#›</a:t>
            </a:fld>
            <a:endParaRPr lang="tr-TR"/>
          </a:p>
        </p:txBody>
      </p:sp>
    </p:spTree>
    <p:extLst>
      <p:ext uri="{BB962C8B-B14F-4D97-AF65-F5344CB8AC3E}">
        <p14:creationId xmlns:p14="http://schemas.microsoft.com/office/powerpoint/2010/main" val="33926990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a:p>
        </p:txBody>
      </p:sp>
      <p:sp>
        <p:nvSpPr>
          <p:cNvPr id="4" name="Slide Number Placeholder 3"/>
          <p:cNvSpPr>
            <a:spLocks noGrp="1"/>
          </p:cNvSpPr>
          <p:nvPr>
            <p:ph type="sldNum" sz="quarter" idx="10"/>
          </p:nvPr>
        </p:nvSpPr>
        <p:spPr/>
        <p:txBody>
          <a:bodyPr/>
          <a:lstStyle/>
          <a:p>
            <a:fld id="{862E9E80-4CAB-4C63-AD19-652A8EEFC015}" type="slidenum">
              <a:rPr lang="tr-TR" smtClean="0"/>
              <a:t>1</a:t>
            </a:fld>
            <a:endParaRPr lang="tr-TR"/>
          </a:p>
        </p:txBody>
      </p:sp>
    </p:spTree>
    <p:extLst>
      <p:ext uri="{BB962C8B-B14F-4D97-AF65-F5344CB8AC3E}">
        <p14:creationId xmlns:p14="http://schemas.microsoft.com/office/powerpoint/2010/main" val="385348600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200" kern="1200" dirty="0" smtClean="0">
                <a:solidFill>
                  <a:schemeClr val="tx1"/>
                </a:solidFill>
                <a:effectLst/>
                <a:latin typeface="+mn-lt"/>
                <a:ea typeface="+mn-ea"/>
                <a:cs typeface="+mn-cs"/>
              </a:rPr>
              <a:t>Toplanan veriler, nitel veri analizi yöntemlerinden içerik çözümlemesi kullanılarak analiz edilmiştir, çünkü verilerin ifade ettiği kavramlara ve bu kavramlar arası ilişkilere ulaşılması hedeflenmiştir. Önce, veriler çözümlemeye hazırlanarak her bir katılımcıya bir katılımcı kimlik numarası verilmiş ve verdikleri ifadeler ilgili sorular altında yer alacak şekilde düzenlenmiştir. Katılımcılara ait kimlik numaraları, cevap formları önce kullanıcı durumu, daha sonra çocuk sahipliği ve çocukların yaşlarına göre sıralanarak verilmiştir. Bu sayede, elde edilen bulguların kullanıcı durumu ve küçük çocuk sahipliğine göre değişip değişmediği daha kolay irdelenebilmiştir. Akabinde, verilerin çözümlemesine geçilerek birbirine benzeyen her bir anlamlı ifade kavramlaştırılmış (kodlama), ortaya çıkan benzer nitelikli kavramlardan kategoriler oluşturulmuş ve en son kategoriler belli temalar dâhilinde düzenlenmiştir. Özellikle, katılımcıların neden sanal market alışverişini tercih ettikleri, etmedikleri veya tercih etmeyi bıraktıkları, hangi durum veya zamanlarda tercih edip etmedikleri ve bu durumlar ortadan kalktığında da tercihin devam edip etmediğine yönelik ifadeler çözümlemede kullanılmıştır. Kodlama, hem daha önceki çalışmalarda belirlenmiş kavramlara göre, hem de verilerden çıkarılan yeni kavramlara göre yapılmıştır. </a:t>
            </a:r>
          </a:p>
          <a:p>
            <a:pPr marL="0" marR="0" indent="0" algn="l" defTabSz="914400" rtl="0" eaLnBrk="1" fontAlgn="auto" latinLnBrk="0" hangingPunct="1">
              <a:lnSpc>
                <a:spcPct val="100000"/>
              </a:lnSpc>
              <a:spcBef>
                <a:spcPts val="0"/>
              </a:spcBef>
              <a:spcAft>
                <a:spcPts val="0"/>
              </a:spcAft>
              <a:buClrTx/>
              <a:buSzTx/>
              <a:buFontTx/>
              <a:buNone/>
              <a:tabLst/>
              <a:defRPr/>
            </a:pPr>
            <a:endParaRPr lang="tr-TR"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tr-TR" sz="1200" kern="1200" dirty="0" smtClean="0">
                <a:solidFill>
                  <a:schemeClr val="tx1"/>
                </a:solidFill>
                <a:effectLst/>
                <a:latin typeface="+mn-lt"/>
                <a:ea typeface="+mn-ea"/>
                <a:cs typeface="+mn-cs"/>
              </a:rPr>
              <a:t>Veriler, bu araştırmayı gerçekleştiren araştırmacı tarafından analiz edilmiştir. Bu sebeple, araştırmacılar arası güvenirlik yerine, zaman açısından güvenirliğin sağlanması esas alınmıştır. Araştırmacı, elde edilen ifadeleri aynı kodlama kurallarına göre birer hafta arayla tekrar kodlamış ve kodlar, kategoriler ve temalar üzerinde tutarlılığın sağlanmasını büyük bir titizlikle gerçekleştirmiştir. Geçerliğin sağlanabilmesi için, daha önceki çalışmalarda kullanılan ve kabul gören kodlamalar veri analizinde yer almıştır. Verilerden çıkarılan yeni kavramlar ise katılımcıların ifadeleri ile birebir örtüşecek şekilde kodlanarak iç geçerlik sağlanmaya çalışılmıştır. </a:t>
            </a:r>
          </a:p>
          <a:p>
            <a:pPr marL="0" marR="0" indent="0" algn="l" defTabSz="914400" rtl="0" eaLnBrk="1" fontAlgn="auto" latinLnBrk="0" hangingPunct="1">
              <a:lnSpc>
                <a:spcPct val="100000"/>
              </a:lnSpc>
              <a:spcBef>
                <a:spcPts val="0"/>
              </a:spcBef>
              <a:spcAft>
                <a:spcPts val="0"/>
              </a:spcAft>
              <a:buClrTx/>
              <a:buSzTx/>
              <a:buFontTx/>
              <a:buNone/>
              <a:tabLst/>
              <a:defRPr/>
            </a:pPr>
            <a:endParaRPr lang="tr-TR" sz="1200" kern="1200" dirty="0" smtClean="0">
              <a:solidFill>
                <a:schemeClr val="tx1"/>
              </a:solidFill>
              <a:effectLst/>
              <a:latin typeface="+mn-lt"/>
              <a:ea typeface="+mn-ea"/>
              <a:cs typeface="+mn-cs"/>
            </a:endParaRPr>
          </a:p>
          <a:p>
            <a:endParaRPr lang="tr-TR" dirty="0"/>
          </a:p>
        </p:txBody>
      </p:sp>
      <p:sp>
        <p:nvSpPr>
          <p:cNvPr id="4" name="Slide Number Placeholder 3"/>
          <p:cNvSpPr>
            <a:spLocks noGrp="1"/>
          </p:cNvSpPr>
          <p:nvPr>
            <p:ph type="sldNum" sz="quarter" idx="10"/>
          </p:nvPr>
        </p:nvSpPr>
        <p:spPr/>
        <p:txBody>
          <a:bodyPr/>
          <a:lstStyle/>
          <a:p>
            <a:fld id="{862E9E80-4CAB-4C63-AD19-652A8EEFC015}" type="slidenum">
              <a:rPr lang="tr-TR" smtClean="0"/>
              <a:t>10</a:t>
            </a:fld>
            <a:endParaRPr lang="tr-TR"/>
          </a:p>
        </p:txBody>
      </p:sp>
    </p:spTree>
    <p:extLst>
      <p:ext uri="{BB962C8B-B14F-4D97-AF65-F5344CB8AC3E}">
        <p14:creationId xmlns:p14="http://schemas.microsoft.com/office/powerpoint/2010/main" val="265276681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a:p>
        </p:txBody>
      </p:sp>
      <p:sp>
        <p:nvSpPr>
          <p:cNvPr id="4" name="Slide Number Placeholder 3"/>
          <p:cNvSpPr>
            <a:spLocks noGrp="1"/>
          </p:cNvSpPr>
          <p:nvPr>
            <p:ph type="sldNum" sz="quarter" idx="10"/>
          </p:nvPr>
        </p:nvSpPr>
        <p:spPr/>
        <p:txBody>
          <a:bodyPr/>
          <a:lstStyle/>
          <a:p>
            <a:fld id="{862E9E80-4CAB-4C63-AD19-652A8EEFC015}" type="slidenum">
              <a:rPr lang="tr-TR" smtClean="0"/>
              <a:t>11</a:t>
            </a:fld>
            <a:endParaRPr lang="tr-TR"/>
          </a:p>
        </p:txBody>
      </p:sp>
    </p:spTree>
    <p:extLst>
      <p:ext uri="{BB962C8B-B14F-4D97-AF65-F5344CB8AC3E}">
        <p14:creationId xmlns:p14="http://schemas.microsoft.com/office/powerpoint/2010/main" val="185053477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200" kern="1200" dirty="0" smtClean="0">
                <a:solidFill>
                  <a:schemeClr val="tx1"/>
                </a:solidFill>
                <a:effectLst/>
                <a:latin typeface="+mn-lt"/>
                <a:ea typeface="+mn-ea"/>
                <a:cs typeface="+mn-cs"/>
              </a:rPr>
              <a:t>Bulgular, kullanıcı durumu ne olursa olsun, çoğunluğun sanal marketi çaba sarf etmemek (35) ve vakit kazanmak (27) için tercih ettiğini göstermektedir. Düzensiz, yeni ve eski kullanıcıların diğer kategorilerdeki tercih etme nedenlerinin daha az sıklıkta ortaya çıktığı görülmektedir. Örneğin, sistemi kullanma kolaylığı, hızlı olması, kasada beklememe, ihtiyaç olanı alma ve ödeme kolaylığı gibi ifadeler sadece düzenli kullanıcılar tarafından dile getirilmiştir. Bu bulgudan hareketle, düzenli kullanıcıların sanal market alışverişini daha fazla sayıda tercih etme nedeni olduğu için bu alışveriş yöntemini tercih ettiği düşünülebilir. </a:t>
            </a:r>
          </a:p>
          <a:p>
            <a:endParaRPr lang="tr-TR"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tr-TR" sz="1200" kern="1200" dirty="0" smtClean="0">
                <a:solidFill>
                  <a:schemeClr val="tx1"/>
                </a:solidFill>
                <a:effectLst/>
                <a:latin typeface="+mn-lt"/>
                <a:ea typeface="+mn-ea"/>
                <a:cs typeface="+mn-cs"/>
              </a:rPr>
              <a:t>Kategorilerden algılanan faydalar nezdinde temalar oluşturulduğunda, en fazla sıklıkta fiziksel fayda (52), onu takiben zamansal fayda (33) ve en az sıklıkta maddi fayda (22) görülmektedir. </a:t>
            </a:r>
            <a:r>
              <a:rPr lang="tr-TR" sz="1200" kern="1200" dirty="0" err="1" smtClean="0">
                <a:solidFill>
                  <a:schemeClr val="tx1"/>
                </a:solidFill>
                <a:effectLst/>
                <a:latin typeface="+mn-lt"/>
                <a:ea typeface="+mn-ea"/>
                <a:cs typeface="+mn-cs"/>
              </a:rPr>
              <a:t>Hansen'in</a:t>
            </a:r>
            <a:r>
              <a:rPr lang="tr-TR" sz="1200" kern="1200" dirty="0" smtClean="0">
                <a:solidFill>
                  <a:schemeClr val="tx1"/>
                </a:solidFill>
                <a:effectLst/>
                <a:latin typeface="+mn-lt"/>
                <a:ea typeface="+mn-ea"/>
                <a:cs typeface="+mn-cs"/>
              </a:rPr>
              <a:t> (2006) çalışmasında yer alan algılanan fiziksel çaba (algılanan fiziksel fayda) ve algılanan zaman darlığının (algılanan zamansal fayda), sanal market alışverişini tercih etmede önemli olduğu bu çalışmada da ortaya çıkmıştır. Ancak, bütün kullanıcı durumlarında bu iki tercih etme nedeninin etkili olması, tüketicilerin fiziksel ve zamansal fayda elde etmelerinin illaki </a:t>
            </a:r>
            <a:r>
              <a:rPr lang="tr-TR" sz="1200" kern="1200" dirty="0" err="1" smtClean="0">
                <a:solidFill>
                  <a:schemeClr val="tx1"/>
                </a:solidFill>
                <a:effectLst/>
                <a:latin typeface="+mn-lt"/>
                <a:ea typeface="+mn-ea"/>
                <a:cs typeface="+mn-cs"/>
              </a:rPr>
              <a:t>SMANS’ı</a:t>
            </a:r>
            <a:r>
              <a:rPr lang="tr-TR" sz="1200" kern="1200" dirty="0" smtClean="0">
                <a:solidFill>
                  <a:schemeClr val="tx1"/>
                </a:solidFill>
                <a:effectLst/>
                <a:latin typeface="+mn-lt"/>
                <a:ea typeface="+mn-ea"/>
                <a:cs typeface="+mn-cs"/>
              </a:rPr>
              <a:t> sağlamada etkili olmayabileceğini düşündürmektedir. Öte yandan algılanan maddi fayda, en az sıklıkta ortaya çıksa da, en çok düzenli kullanıcılar tarafından tercih nedeni olarak görülmektedir. Özellikle, sanal market alışverişi ile ihtiyaç olanı alma ve alışveriş listesine uyma düzenli kullanıcıların sıklıkla belirttikleri hususlardır. Önceki araştırmalarda, </a:t>
            </a:r>
            <a:r>
              <a:rPr lang="tr-TR" sz="1200" kern="1200" dirty="0" err="1" smtClean="0">
                <a:solidFill>
                  <a:schemeClr val="tx1"/>
                </a:solidFill>
                <a:effectLst/>
                <a:latin typeface="+mn-lt"/>
                <a:ea typeface="+mn-ea"/>
                <a:cs typeface="+mn-cs"/>
              </a:rPr>
              <a:t>SMANS’a</a:t>
            </a:r>
            <a:r>
              <a:rPr lang="tr-TR" sz="1200" kern="1200" dirty="0" smtClean="0">
                <a:solidFill>
                  <a:schemeClr val="tx1"/>
                </a:solidFill>
                <a:effectLst/>
                <a:latin typeface="+mn-lt"/>
                <a:ea typeface="+mn-ea"/>
                <a:cs typeface="+mn-cs"/>
              </a:rPr>
              <a:t> etkisi irdelenmeyen bu unsur mutlaka dikkate alınmalıdır.</a:t>
            </a:r>
          </a:p>
          <a:p>
            <a:endParaRPr lang="tr-TR"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tr-TR" sz="1200" kern="1200" dirty="0" err="1" smtClean="0">
                <a:solidFill>
                  <a:schemeClr val="tx1"/>
                </a:solidFill>
                <a:effectLst/>
                <a:latin typeface="+mn-lt"/>
                <a:ea typeface="+mn-ea"/>
                <a:cs typeface="+mn-cs"/>
              </a:rPr>
              <a:t>SMANS’a</a:t>
            </a:r>
            <a:r>
              <a:rPr lang="tr-TR" sz="1200" kern="1200" dirty="0" smtClean="0">
                <a:solidFill>
                  <a:schemeClr val="tx1"/>
                </a:solidFill>
                <a:effectLst/>
                <a:latin typeface="+mn-lt"/>
                <a:ea typeface="+mn-ea"/>
                <a:cs typeface="+mn-cs"/>
              </a:rPr>
              <a:t> etki edeceği düşünülen diğer temalar alışveriş sonrası memnuniyet ve güven kavramlarıdır. </a:t>
            </a:r>
            <a:r>
              <a:rPr lang="tr-TR" sz="1200" kern="1200" dirty="0" err="1" smtClean="0">
                <a:solidFill>
                  <a:schemeClr val="tx1"/>
                </a:solidFill>
                <a:effectLst/>
                <a:latin typeface="+mn-lt"/>
                <a:ea typeface="+mn-ea"/>
                <a:cs typeface="+mn-cs"/>
              </a:rPr>
              <a:t>Choi</a:t>
            </a:r>
            <a:r>
              <a:rPr lang="tr-TR" sz="1200" kern="1200" dirty="0" smtClean="0">
                <a:solidFill>
                  <a:schemeClr val="tx1"/>
                </a:solidFill>
                <a:effectLst/>
                <a:latin typeface="+mn-lt"/>
                <a:ea typeface="+mn-ea"/>
                <a:cs typeface="+mn-cs"/>
              </a:rPr>
              <a:t> (2013), </a:t>
            </a:r>
            <a:r>
              <a:rPr lang="tr-TR" sz="1200" kern="1200" dirty="0" err="1" smtClean="0">
                <a:solidFill>
                  <a:schemeClr val="tx1"/>
                </a:solidFill>
                <a:effectLst/>
                <a:latin typeface="+mn-lt"/>
                <a:ea typeface="+mn-ea"/>
                <a:cs typeface="+mn-cs"/>
              </a:rPr>
              <a:t>Mortimer</a:t>
            </a:r>
            <a:r>
              <a:rPr lang="tr-TR" sz="1200" kern="1200" dirty="0" smtClean="0">
                <a:solidFill>
                  <a:schemeClr val="tx1"/>
                </a:solidFill>
                <a:effectLst/>
                <a:latin typeface="+mn-lt"/>
                <a:ea typeface="+mn-ea"/>
                <a:cs typeface="+mn-cs"/>
              </a:rPr>
              <a:t> vd. (2016) ve </a:t>
            </a:r>
            <a:r>
              <a:rPr lang="tr-TR" sz="1200" kern="1200" dirty="0" err="1" smtClean="0">
                <a:solidFill>
                  <a:schemeClr val="tx1"/>
                </a:solidFill>
                <a:effectLst/>
                <a:latin typeface="+mn-lt"/>
                <a:ea typeface="+mn-ea"/>
                <a:cs typeface="+mn-cs"/>
              </a:rPr>
              <a:t>Hansen’in</a:t>
            </a:r>
            <a:r>
              <a:rPr lang="tr-TR" sz="1200" kern="1200" dirty="0" smtClean="0">
                <a:solidFill>
                  <a:schemeClr val="tx1"/>
                </a:solidFill>
                <a:effectLst/>
                <a:latin typeface="+mn-lt"/>
                <a:ea typeface="+mn-ea"/>
                <a:cs typeface="+mn-cs"/>
              </a:rPr>
              <a:t> (2006) araştırmalarında etkisi olduğu görülen alım sonrası memnuniyetin, bu çalışmada da </a:t>
            </a:r>
            <a:r>
              <a:rPr lang="tr-TR" sz="1200" kern="1200" dirty="0" err="1" smtClean="0">
                <a:solidFill>
                  <a:schemeClr val="tx1"/>
                </a:solidFill>
                <a:effectLst/>
                <a:latin typeface="+mn-lt"/>
                <a:ea typeface="+mn-ea"/>
                <a:cs typeface="+mn-cs"/>
              </a:rPr>
              <a:t>SMANS’ı</a:t>
            </a:r>
            <a:r>
              <a:rPr lang="tr-TR" sz="1200" kern="1200" dirty="0" smtClean="0">
                <a:solidFill>
                  <a:schemeClr val="tx1"/>
                </a:solidFill>
                <a:effectLst/>
                <a:latin typeface="+mn-lt"/>
                <a:ea typeface="+mn-ea"/>
                <a:cs typeface="+mn-cs"/>
              </a:rPr>
              <a:t> olumlu etkileyebileceği ortaya çıkmıştır. Katılımcıların siparişlerinde çok büyük problemler yaşamamaları ve sanal marketten memnun olmaları alım sonrası memnuniyet temasını oluşturmuş, 25 kez ilgili kavramlar dile getirilmiş ve çoğunlukla düzenli kullanıcılarda etkisini göstermiştir. Alım sonrası memnuniyetin güven kavramı ile oldukça ilintili olduğu görülmektedir. </a:t>
            </a:r>
            <a:r>
              <a:rPr lang="tr-TR" sz="1200" kern="1200" dirty="0" err="1" smtClean="0">
                <a:solidFill>
                  <a:schemeClr val="tx1"/>
                </a:solidFill>
                <a:effectLst/>
                <a:latin typeface="+mn-lt"/>
                <a:ea typeface="+mn-ea"/>
                <a:cs typeface="+mn-cs"/>
              </a:rPr>
              <a:t>Mortimer</a:t>
            </a:r>
            <a:r>
              <a:rPr lang="tr-TR" sz="1200" kern="1200" dirty="0" smtClean="0">
                <a:solidFill>
                  <a:schemeClr val="tx1"/>
                </a:solidFill>
                <a:effectLst/>
                <a:latin typeface="+mn-lt"/>
                <a:ea typeface="+mn-ea"/>
                <a:cs typeface="+mn-cs"/>
              </a:rPr>
              <a:t> </a:t>
            </a:r>
            <a:r>
              <a:rPr lang="tr-TR" sz="1200" kern="1200" dirty="0" err="1" smtClean="0">
                <a:solidFill>
                  <a:schemeClr val="tx1"/>
                </a:solidFill>
                <a:effectLst/>
                <a:latin typeface="+mn-lt"/>
                <a:ea typeface="+mn-ea"/>
                <a:cs typeface="+mn-cs"/>
              </a:rPr>
              <a:t>vd</a:t>
            </a:r>
            <a:r>
              <a:rPr lang="tr-TR" sz="1200" kern="1200" dirty="0" smtClean="0">
                <a:solidFill>
                  <a:schemeClr val="tx1"/>
                </a:solidFill>
                <a:effectLst/>
                <a:latin typeface="+mn-lt"/>
                <a:ea typeface="+mn-ea"/>
                <a:cs typeface="+mn-cs"/>
              </a:rPr>
              <a:t>.’</a:t>
            </a:r>
            <a:r>
              <a:rPr lang="tr-TR" sz="1200" kern="1200" dirty="0" err="1" smtClean="0">
                <a:solidFill>
                  <a:schemeClr val="tx1"/>
                </a:solidFill>
                <a:effectLst/>
                <a:latin typeface="+mn-lt"/>
                <a:ea typeface="+mn-ea"/>
                <a:cs typeface="+mn-cs"/>
              </a:rPr>
              <a:t>nin</a:t>
            </a:r>
            <a:r>
              <a:rPr lang="tr-TR" sz="1200" kern="1200" dirty="0" smtClean="0">
                <a:solidFill>
                  <a:schemeClr val="tx1"/>
                </a:solidFill>
                <a:effectLst/>
                <a:latin typeface="+mn-lt"/>
                <a:ea typeface="+mn-ea"/>
                <a:cs typeface="+mn-cs"/>
              </a:rPr>
              <a:t> (2016, s.206), alışverişten duyulan memnuniyetin e-perakendeciye duyulan güveni arttırarak </a:t>
            </a:r>
            <a:r>
              <a:rPr lang="tr-TR" sz="1200" kern="1200" dirty="0" err="1" smtClean="0">
                <a:solidFill>
                  <a:schemeClr val="tx1"/>
                </a:solidFill>
                <a:effectLst/>
                <a:latin typeface="+mn-lt"/>
                <a:ea typeface="+mn-ea"/>
                <a:cs typeface="+mn-cs"/>
              </a:rPr>
              <a:t>SMANS’ı</a:t>
            </a:r>
            <a:r>
              <a:rPr lang="tr-TR" sz="1200" kern="1200" dirty="0" smtClean="0">
                <a:solidFill>
                  <a:schemeClr val="tx1"/>
                </a:solidFill>
                <a:effectLst/>
                <a:latin typeface="+mn-lt"/>
                <a:ea typeface="+mn-ea"/>
                <a:cs typeface="+mn-cs"/>
              </a:rPr>
              <a:t> etkilediği bulgusu bu çalışmada da ortaya çıkmıştır. Her ne kadar sipariş ve teslimat süresince problem yaşasalar da, bu problemlerin hizmet sağlayıcı tarafından giderilmesi kullanıcılardaki güven duygusunu olumlu etkilemiş ve sanal market siparişi vermeye devam etmişlerdir. Yine de güven kavramının (7) daha az sıklıkta telaffuz edildiği görülmektedir. </a:t>
            </a:r>
          </a:p>
          <a:p>
            <a:endParaRPr lang="tr-TR" dirty="0"/>
          </a:p>
        </p:txBody>
      </p:sp>
      <p:sp>
        <p:nvSpPr>
          <p:cNvPr id="4" name="Slide Number Placeholder 3"/>
          <p:cNvSpPr>
            <a:spLocks noGrp="1"/>
          </p:cNvSpPr>
          <p:nvPr>
            <p:ph type="sldNum" sz="quarter" idx="10"/>
          </p:nvPr>
        </p:nvSpPr>
        <p:spPr/>
        <p:txBody>
          <a:bodyPr/>
          <a:lstStyle/>
          <a:p>
            <a:fld id="{862E9E80-4CAB-4C63-AD19-652A8EEFC015}" type="slidenum">
              <a:rPr lang="tr-TR" smtClean="0"/>
              <a:t>12</a:t>
            </a:fld>
            <a:endParaRPr lang="tr-TR"/>
          </a:p>
        </p:txBody>
      </p:sp>
    </p:spTree>
    <p:extLst>
      <p:ext uri="{BB962C8B-B14F-4D97-AF65-F5344CB8AC3E}">
        <p14:creationId xmlns:p14="http://schemas.microsoft.com/office/powerpoint/2010/main" val="26490056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200" kern="1200" dirty="0" smtClean="0">
                <a:solidFill>
                  <a:schemeClr val="tx1"/>
                </a:solidFill>
                <a:effectLst/>
                <a:latin typeface="+mn-lt"/>
                <a:ea typeface="+mn-ea"/>
                <a:cs typeface="+mn-cs"/>
              </a:rPr>
              <a:t>Market alışverişinden keyif alma (28) en fazla sıklığa sahip olan temadır. Çoğunlukla eski kullanıcılarda etkili olan market alışverişinden keyif alma, tüketicilerin market alışverişini sevmelerini ve alışveriş deneyimleme isteklerini yansıtmaktadır ve sanal market alışverişi sürekliliğini olumsuz etkilemektedir. Sanal market alışverişini yeni tercih etmeye başlayan bir kullanıcı bu etkiyi şu şekilde ifade etmiştir:</a:t>
            </a:r>
          </a:p>
          <a:p>
            <a:pPr marL="0" marR="0" indent="0" algn="l" defTabSz="914400" rtl="0" eaLnBrk="1" fontAlgn="auto" latinLnBrk="0" hangingPunct="1">
              <a:lnSpc>
                <a:spcPct val="100000"/>
              </a:lnSpc>
              <a:spcBef>
                <a:spcPts val="0"/>
              </a:spcBef>
              <a:spcAft>
                <a:spcPts val="0"/>
              </a:spcAft>
              <a:buClrTx/>
              <a:buSzTx/>
              <a:buFontTx/>
              <a:buNone/>
              <a:tabLst/>
              <a:defRPr/>
            </a:pPr>
            <a:endParaRPr lang="tr-TR"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tr-TR" sz="1200" kern="1200" dirty="0" smtClean="0">
                <a:solidFill>
                  <a:schemeClr val="tx1"/>
                </a:solidFill>
                <a:effectLst/>
                <a:latin typeface="+mn-lt"/>
                <a:ea typeface="+mn-ea"/>
                <a:cs typeface="+mn-cs"/>
              </a:rPr>
              <a:t>Taze gıda ürünlerinin beklentiyi karşılamaması, sipariş ve teslimat sürecinde yaşanan problemler alım sonrası memnuniyeti (23) bu sefer olumsuz etkilemektedir. Bulgular, düzenli kullanıcıların daha fazla problem yaşadıklarını gösterse de, kimi kullanıcılar bunu alışveriş sıklığına olumsuz yansıttığını, kimileri sorun etmediklerini belirtmişlerdir. Sanal marketin sunduğu avantajlar karşısında, yaşanan küçük problemlerin onlar için sorun oluşturmadığını belirten düzenli kullanıcılar mevcuttur. Öte yandan, özellikle eski kullanıcılar için yaşanan problemler sanal market alışverişi niyetini olumsuz etkilemektedir. Alım sonrası memnuniyetsizliğin uzun süre devam etmesi, yaşanan problemlerin çözüme kavuşmaması ya da tutarsız hizmet kalitesi sanal markete yönelik güven eksikliği (5) doğurabilmekte ve </a:t>
            </a:r>
            <a:r>
              <a:rPr lang="tr-TR" sz="1200" kern="1200" dirty="0" err="1" smtClean="0">
                <a:solidFill>
                  <a:schemeClr val="tx1"/>
                </a:solidFill>
                <a:effectLst/>
                <a:latin typeface="+mn-lt"/>
                <a:ea typeface="+mn-ea"/>
                <a:cs typeface="+mn-cs"/>
              </a:rPr>
              <a:t>SMANS’ı</a:t>
            </a:r>
            <a:r>
              <a:rPr lang="tr-TR" sz="1200" kern="1200" dirty="0" smtClean="0">
                <a:solidFill>
                  <a:schemeClr val="tx1"/>
                </a:solidFill>
                <a:effectLst/>
                <a:latin typeface="+mn-lt"/>
                <a:ea typeface="+mn-ea"/>
                <a:cs typeface="+mn-cs"/>
              </a:rPr>
              <a:t> olumsuz etkileyebilmektedir. </a:t>
            </a:r>
          </a:p>
          <a:p>
            <a:pPr marL="0" marR="0" indent="0" algn="l" defTabSz="914400" rtl="0" eaLnBrk="1" fontAlgn="auto" latinLnBrk="0" hangingPunct="1">
              <a:lnSpc>
                <a:spcPct val="100000"/>
              </a:lnSpc>
              <a:spcBef>
                <a:spcPts val="0"/>
              </a:spcBef>
              <a:spcAft>
                <a:spcPts val="0"/>
              </a:spcAft>
              <a:buClrTx/>
              <a:buSzTx/>
              <a:buFontTx/>
              <a:buNone/>
              <a:tabLst/>
              <a:defRPr/>
            </a:pPr>
            <a:endParaRPr lang="tr-TR"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tr-TR" sz="1200" kern="1200" dirty="0" smtClean="0">
                <a:solidFill>
                  <a:schemeClr val="tx1"/>
                </a:solidFill>
                <a:effectLst/>
                <a:latin typeface="+mn-lt"/>
                <a:ea typeface="+mn-ea"/>
                <a:cs typeface="+mn-cs"/>
              </a:rPr>
              <a:t>Tablo 3’te yer alan algılanan maddi fayda (11) ve algılanan zamansal fayda (8), sanal market alışverişinin sürekliliğini negatif yönde etkilemektedir. Zamanı bol olan, ya da sanal market alışverişinin daha çok zaman aldığını düşünen eski kullanıcılar, alışverişlerini markete giderek yapmaktadırlar. Benzer şekilde, istenen ürünlerin bulunamaması ya da sanal markete özel kampanyaların olmaması algılanan maddi faydayı azaltmakta ve kullanıcıları sanal market alışverişinden uzaklaştırmaktadır. </a:t>
            </a:r>
          </a:p>
          <a:p>
            <a:pPr marL="0" marR="0" indent="0" algn="l" defTabSz="914400" rtl="0" eaLnBrk="1" fontAlgn="auto" latinLnBrk="0" hangingPunct="1">
              <a:lnSpc>
                <a:spcPct val="100000"/>
              </a:lnSpc>
              <a:spcBef>
                <a:spcPts val="0"/>
              </a:spcBef>
              <a:spcAft>
                <a:spcPts val="0"/>
              </a:spcAft>
              <a:buClrTx/>
              <a:buSzTx/>
              <a:buFontTx/>
              <a:buNone/>
              <a:tabLst/>
              <a:defRPr/>
            </a:pPr>
            <a:endParaRPr lang="tr-TR" sz="1200" kern="1200" dirty="0" smtClean="0">
              <a:solidFill>
                <a:schemeClr val="tx1"/>
              </a:solidFill>
              <a:effectLst/>
              <a:latin typeface="+mn-lt"/>
              <a:ea typeface="+mn-ea"/>
              <a:cs typeface="+mn-cs"/>
            </a:endParaRPr>
          </a:p>
          <a:p>
            <a:endParaRPr lang="tr-TR" dirty="0"/>
          </a:p>
        </p:txBody>
      </p:sp>
      <p:sp>
        <p:nvSpPr>
          <p:cNvPr id="4" name="Slide Number Placeholder 3"/>
          <p:cNvSpPr>
            <a:spLocks noGrp="1"/>
          </p:cNvSpPr>
          <p:nvPr>
            <p:ph type="sldNum" sz="quarter" idx="10"/>
          </p:nvPr>
        </p:nvSpPr>
        <p:spPr/>
        <p:txBody>
          <a:bodyPr/>
          <a:lstStyle/>
          <a:p>
            <a:fld id="{862E9E80-4CAB-4C63-AD19-652A8EEFC015}" type="slidenum">
              <a:rPr lang="tr-TR" smtClean="0"/>
              <a:t>13</a:t>
            </a:fld>
            <a:endParaRPr lang="tr-TR"/>
          </a:p>
        </p:txBody>
      </p:sp>
    </p:spTree>
    <p:extLst>
      <p:ext uri="{BB962C8B-B14F-4D97-AF65-F5344CB8AC3E}">
        <p14:creationId xmlns:p14="http://schemas.microsoft.com/office/powerpoint/2010/main" val="340920944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200" kern="1200" dirty="0" smtClean="0">
                <a:solidFill>
                  <a:schemeClr val="tx1"/>
                </a:solidFill>
                <a:effectLst/>
                <a:latin typeface="+mn-lt"/>
                <a:ea typeface="+mn-ea"/>
                <a:cs typeface="+mn-cs"/>
              </a:rPr>
              <a:t>düzenli kullanıcıların daha fazla sayıda farklı kategorilerdeki ürünleri sipariş ettikleri, diğer kullanıcıların da sadece yükte ağır ve ne olduğunu bildikleri ambalajlı/markalı ürünleri tercih ettikleri tespit edilmiştir. Nitelikli ürünlerin, sürekli aranan, istenen ama kolay ulaşılamayan ürünler olması sebebiyle çoğunlukla düzenli kullanıcılar tarafından sipariş edildiği ortaya çıkmıştır. Düzensiz ve eski kullanıcılar, taze gıda veya şarküteri ürünlerini kendilerinin seçmek istediklerini, sanal marketin bu ürünleri iyi seçeceğine inanmadıklarını belirtmişlerdir. Yükte ağır ürünlerle birlikte taze gıda ve şarküteri ürünlerini geçmişte sipariş eden katılımcılar ise taşınma, sağlık probleminin geçmesi ve çocuğun büyümesi nedenleriyle artık sanal marketi kullanmadıklarını belirtmişlerdir. Buradan hareketle, sipariş edilen ürün grubundaki fazlalığa ek olarak durumsal faktörlerin de sanal market alışverişi sürekliliğini etkileyeceği düşüncesi ortaya çıkmıştır. </a:t>
            </a:r>
          </a:p>
          <a:p>
            <a:endParaRPr lang="tr-TR" dirty="0"/>
          </a:p>
        </p:txBody>
      </p:sp>
      <p:sp>
        <p:nvSpPr>
          <p:cNvPr id="4" name="Slide Number Placeholder 3"/>
          <p:cNvSpPr>
            <a:spLocks noGrp="1"/>
          </p:cNvSpPr>
          <p:nvPr>
            <p:ph type="sldNum" sz="quarter" idx="10"/>
          </p:nvPr>
        </p:nvSpPr>
        <p:spPr/>
        <p:txBody>
          <a:bodyPr/>
          <a:lstStyle/>
          <a:p>
            <a:fld id="{862E9E80-4CAB-4C63-AD19-652A8EEFC015}" type="slidenum">
              <a:rPr lang="tr-TR" smtClean="0"/>
              <a:t>14</a:t>
            </a:fld>
            <a:endParaRPr lang="tr-TR"/>
          </a:p>
        </p:txBody>
      </p:sp>
    </p:spTree>
    <p:extLst>
      <p:ext uri="{BB962C8B-B14F-4D97-AF65-F5344CB8AC3E}">
        <p14:creationId xmlns:p14="http://schemas.microsoft.com/office/powerpoint/2010/main" val="192897570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200" kern="1200" dirty="0" smtClean="0">
                <a:solidFill>
                  <a:schemeClr val="tx1"/>
                </a:solidFill>
                <a:effectLst/>
                <a:latin typeface="+mn-lt"/>
                <a:ea typeface="+mn-ea"/>
                <a:cs typeface="+mn-cs"/>
              </a:rPr>
              <a:t>En fazla sıklıkta ortaya çıkan durumsal faktörler aile olunduğunda (17), ulaşım sorunu olduğunda (15) ve yoğunluk olduğundadır (13). Bu faktörlerin her kullanıcı durumunda etkili olduğu görülmektedir. Durumsal faktörlere bağlı kalmaksızın, her durumda (9) sanal market alışverişini tercih edenler ise sadece düzenli kullanıcılardır. Kötü hava şartlarında (7), sağlık sorunu olduğunda (3), misafir geldiğinde (2) ve Ramazan döneminde (1) sanal marketin tercih edilme sıklığı daha az ortaya çıkmaktadır. Yoğunluk olduğunda, kötü hava şartlarında ve Ramazan döneminde sanal marketin tercih edilmesi ilk defa bu çalışmada tespit edilirken, diğer faktörlerin etkisi </a:t>
            </a:r>
            <a:r>
              <a:rPr lang="tr-TR" sz="1200" kern="1200" dirty="0" err="1" smtClean="0">
                <a:solidFill>
                  <a:schemeClr val="tx1"/>
                </a:solidFill>
                <a:effectLst/>
                <a:latin typeface="+mn-lt"/>
                <a:ea typeface="+mn-ea"/>
                <a:cs typeface="+mn-cs"/>
              </a:rPr>
              <a:t>Hand</a:t>
            </a:r>
            <a:r>
              <a:rPr lang="tr-TR" sz="1200" kern="1200" dirty="0" smtClean="0">
                <a:solidFill>
                  <a:schemeClr val="tx1"/>
                </a:solidFill>
                <a:effectLst/>
                <a:latin typeface="+mn-lt"/>
                <a:ea typeface="+mn-ea"/>
                <a:cs typeface="+mn-cs"/>
              </a:rPr>
              <a:t> </a:t>
            </a:r>
            <a:r>
              <a:rPr lang="tr-TR" sz="1200" kern="1200" dirty="0" err="1" smtClean="0">
                <a:solidFill>
                  <a:schemeClr val="tx1"/>
                </a:solidFill>
                <a:effectLst/>
                <a:latin typeface="+mn-lt"/>
                <a:ea typeface="+mn-ea"/>
                <a:cs typeface="+mn-cs"/>
              </a:rPr>
              <a:t>vd</a:t>
            </a:r>
            <a:r>
              <a:rPr lang="tr-TR" sz="1200" kern="1200" dirty="0" smtClean="0">
                <a:solidFill>
                  <a:schemeClr val="tx1"/>
                </a:solidFill>
                <a:effectLst/>
                <a:latin typeface="+mn-lt"/>
                <a:ea typeface="+mn-ea"/>
                <a:cs typeface="+mn-cs"/>
              </a:rPr>
              <a:t>.’</a:t>
            </a:r>
            <a:r>
              <a:rPr lang="tr-TR" sz="1200" kern="1200" dirty="0" err="1" smtClean="0">
                <a:solidFill>
                  <a:schemeClr val="tx1"/>
                </a:solidFill>
                <a:effectLst/>
                <a:latin typeface="+mn-lt"/>
                <a:ea typeface="+mn-ea"/>
                <a:cs typeface="+mn-cs"/>
              </a:rPr>
              <a:t>nin</a:t>
            </a:r>
            <a:r>
              <a:rPr lang="tr-TR" sz="1200" kern="1200" dirty="0" smtClean="0">
                <a:solidFill>
                  <a:schemeClr val="tx1"/>
                </a:solidFill>
                <a:effectLst/>
                <a:latin typeface="+mn-lt"/>
                <a:ea typeface="+mn-ea"/>
                <a:cs typeface="+mn-cs"/>
              </a:rPr>
              <a:t> (2009) çalışmasında da belirtilmiştir. </a:t>
            </a:r>
          </a:p>
          <a:p>
            <a:pPr marL="0" marR="0" indent="0" algn="l" defTabSz="914400" rtl="0" eaLnBrk="1" fontAlgn="auto" latinLnBrk="0" hangingPunct="1">
              <a:lnSpc>
                <a:spcPct val="100000"/>
              </a:lnSpc>
              <a:spcBef>
                <a:spcPts val="0"/>
              </a:spcBef>
              <a:spcAft>
                <a:spcPts val="0"/>
              </a:spcAft>
              <a:buClrTx/>
              <a:buSzTx/>
              <a:buFontTx/>
              <a:buNone/>
              <a:tabLst/>
              <a:defRPr/>
            </a:pPr>
            <a:endParaRPr lang="tr-TR"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tr-TR" sz="1200" kern="1200" dirty="0" smtClean="0">
                <a:solidFill>
                  <a:schemeClr val="tx1"/>
                </a:solidFill>
                <a:effectLst/>
                <a:latin typeface="+mn-lt"/>
                <a:ea typeface="+mn-ea"/>
                <a:cs typeface="+mn-cs"/>
              </a:rPr>
              <a:t>Katılımcılara neden illa ki bu tip durumlarda sanal marketi tercih ettikleri sorulduğunda, ya fiziksel fayda, ya zamansal fayda, ya da her ikisi sebebiyle tercih ettikleri belirtilmiştir. İncelenen bütün cevaplar doğrultusunda her bir durumsal faktörün bunlardan hangisine etki ettiği Tablo 5’te verilmiştir. Yukarıda ifade edilen bulgular, durumsal faktörlerin etkisiyle tüketicilerin sanal markete karşı kısa süreli bir istek veya ihtiyaç duyduklarını, çünkü bu faktörlerin yük taşımama ve vakitten kazanma isteği veya ihtiyacını arttırdığını göstermektedir. Bir başka deyişle, durumsal faktörlere maruz kalan tüketicilerde durumsal </a:t>
            </a:r>
            <a:r>
              <a:rPr lang="tr-TR" sz="1200" kern="1200" dirty="0" err="1" smtClean="0">
                <a:solidFill>
                  <a:schemeClr val="tx1"/>
                </a:solidFill>
                <a:effectLst/>
                <a:latin typeface="+mn-lt"/>
                <a:ea typeface="+mn-ea"/>
                <a:cs typeface="+mn-cs"/>
              </a:rPr>
              <a:t>ilgilenim</a:t>
            </a:r>
            <a:r>
              <a:rPr lang="tr-TR" sz="1200" kern="1200" dirty="0" smtClean="0">
                <a:solidFill>
                  <a:schemeClr val="tx1"/>
                </a:solidFill>
                <a:effectLst/>
                <a:latin typeface="+mn-lt"/>
                <a:ea typeface="+mn-ea"/>
                <a:cs typeface="+mn-cs"/>
              </a:rPr>
              <a:t> ortaya çıkmakta, bu sayede algılanan fiziksel fayda ve algılanan zamansal fayda artmakta ve sanal market siparişi verilmektedir. Fakat durumsal faktörün etkisini yitirmesiyle gerileyen durumsal </a:t>
            </a:r>
            <a:r>
              <a:rPr lang="tr-TR" sz="1200" kern="1200" dirty="0" err="1" smtClean="0">
                <a:solidFill>
                  <a:schemeClr val="tx1"/>
                </a:solidFill>
                <a:effectLst/>
                <a:latin typeface="+mn-lt"/>
                <a:ea typeface="+mn-ea"/>
                <a:cs typeface="+mn-cs"/>
              </a:rPr>
              <a:t>ilgilenim</a:t>
            </a:r>
            <a:r>
              <a:rPr lang="tr-TR" sz="1200" kern="1200" dirty="0" smtClean="0">
                <a:solidFill>
                  <a:schemeClr val="tx1"/>
                </a:solidFill>
                <a:effectLst/>
                <a:latin typeface="+mn-lt"/>
                <a:ea typeface="+mn-ea"/>
                <a:cs typeface="+mn-cs"/>
              </a:rPr>
              <a:t> sonucu tüketiciler yine geleneksel alışverişe yönelmektedirler. </a:t>
            </a:r>
          </a:p>
          <a:p>
            <a:endParaRPr lang="tr-TR" dirty="0" smtClean="0"/>
          </a:p>
          <a:p>
            <a:endParaRPr lang="tr-TR" dirty="0"/>
          </a:p>
        </p:txBody>
      </p:sp>
      <p:sp>
        <p:nvSpPr>
          <p:cNvPr id="4" name="Slide Number Placeholder 3"/>
          <p:cNvSpPr>
            <a:spLocks noGrp="1"/>
          </p:cNvSpPr>
          <p:nvPr>
            <p:ph type="sldNum" sz="quarter" idx="10"/>
          </p:nvPr>
        </p:nvSpPr>
        <p:spPr/>
        <p:txBody>
          <a:bodyPr/>
          <a:lstStyle/>
          <a:p>
            <a:fld id="{862E9E80-4CAB-4C63-AD19-652A8EEFC015}" type="slidenum">
              <a:rPr lang="tr-TR" smtClean="0"/>
              <a:t>15</a:t>
            </a:fld>
            <a:endParaRPr lang="tr-TR"/>
          </a:p>
        </p:txBody>
      </p:sp>
    </p:spTree>
    <p:extLst>
      <p:ext uri="{BB962C8B-B14F-4D97-AF65-F5344CB8AC3E}">
        <p14:creationId xmlns:p14="http://schemas.microsoft.com/office/powerpoint/2010/main" val="233987290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a:p>
        </p:txBody>
      </p:sp>
      <p:sp>
        <p:nvSpPr>
          <p:cNvPr id="4" name="Slide Number Placeholder 3"/>
          <p:cNvSpPr>
            <a:spLocks noGrp="1"/>
          </p:cNvSpPr>
          <p:nvPr>
            <p:ph type="sldNum" sz="quarter" idx="10"/>
          </p:nvPr>
        </p:nvSpPr>
        <p:spPr/>
        <p:txBody>
          <a:bodyPr/>
          <a:lstStyle/>
          <a:p>
            <a:fld id="{862E9E80-4CAB-4C63-AD19-652A8EEFC015}" type="slidenum">
              <a:rPr lang="tr-TR" smtClean="0"/>
              <a:t>16</a:t>
            </a:fld>
            <a:endParaRPr lang="tr-TR"/>
          </a:p>
        </p:txBody>
      </p:sp>
    </p:spTree>
    <p:extLst>
      <p:ext uri="{BB962C8B-B14F-4D97-AF65-F5344CB8AC3E}">
        <p14:creationId xmlns:p14="http://schemas.microsoft.com/office/powerpoint/2010/main" val="37476583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200" kern="1200" dirty="0" smtClean="0">
                <a:solidFill>
                  <a:schemeClr val="tx1"/>
                </a:solidFill>
                <a:effectLst/>
                <a:latin typeface="+mn-lt"/>
                <a:ea typeface="+mn-ea"/>
                <a:cs typeface="+mn-cs"/>
              </a:rPr>
              <a:t>Otuz sekiz katılımcı ile derinlemesine mülakatlar sonucunda gerçekleştirilen bu </a:t>
            </a:r>
            <a:r>
              <a:rPr lang="tr-TR" sz="1200" kern="1200" dirty="0" err="1" smtClean="0">
                <a:solidFill>
                  <a:schemeClr val="tx1"/>
                </a:solidFill>
                <a:effectLst/>
                <a:latin typeface="+mn-lt"/>
                <a:ea typeface="+mn-ea"/>
                <a:cs typeface="+mn-cs"/>
              </a:rPr>
              <a:t>keşifsel</a:t>
            </a:r>
            <a:r>
              <a:rPr lang="tr-TR" sz="1200" kern="1200" dirty="0" smtClean="0">
                <a:solidFill>
                  <a:schemeClr val="tx1"/>
                </a:solidFill>
                <a:effectLst/>
                <a:latin typeface="+mn-lt"/>
                <a:ea typeface="+mn-ea"/>
                <a:cs typeface="+mn-cs"/>
              </a:rPr>
              <a:t> çalışmada, </a:t>
            </a:r>
            <a:r>
              <a:rPr lang="tr-TR" sz="1200" kern="1200" dirty="0" err="1" smtClean="0">
                <a:solidFill>
                  <a:schemeClr val="tx1"/>
                </a:solidFill>
                <a:effectLst/>
                <a:latin typeface="+mn-lt"/>
                <a:ea typeface="+mn-ea"/>
                <a:cs typeface="+mn-cs"/>
              </a:rPr>
              <a:t>SMANS’a</a:t>
            </a:r>
            <a:r>
              <a:rPr lang="tr-TR" sz="1200" kern="1200" dirty="0" smtClean="0">
                <a:solidFill>
                  <a:schemeClr val="tx1"/>
                </a:solidFill>
                <a:effectLst/>
                <a:latin typeface="+mn-lt"/>
                <a:ea typeface="+mn-ea"/>
                <a:cs typeface="+mn-cs"/>
              </a:rPr>
              <a:t> etki edecek kavramların tespit edilmesi amaçlanmıştır. Algılanan fiziksel, zamansal ve maddi faydanın, alım sonrası memnuniyetin, sanal markete duyulan güvenin ve sanal market alışverişine gösterilen sürekli </a:t>
            </a:r>
            <a:r>
              <a:rPr lang="tr-TR" sz="1200" kern="1200" dirty="0" err="1" smtClean="0">
                <a:solidFill>
                  <a:schemeClr val="tx1"/>
                </a:solidFill>
                <a:effectLst/>
                <a:latin typeface="+mn-lt"/>
                <a:ea typeface="+mn-ea"/>
                <a:cs typeface="+mn-cs"/>
              </a:rPr>
              <a:t>ilgilenimin</a:t>
            </a:r>
            <a:r>
              <a:rPr lang="tr-TR" sz="1200" kern="1200" dirty="0" smtClean="0">
                <a:solidFill>
                  <a:schemeClr val="tx1"/>
                </a:solidFill>
                <a:effectLst/>
                <a:latin typeface="+mn-lt"/>
                <a:ea typeface="+mn-ea"/>
                <a:cs typeface="+mn-cs"/>
              </a:rPr>
              <a:t> SMANS üzerinde pozitif etki yaratacağı, market alışverişinden keyif almanın ise negatif yönde etki edeceği düşünülmektedir.  Modelin bir sonraki çalışmada, ilgili bütün kavramların ölçümlendiği bir anket aracılığı ile toplanan veriler doğrultusunda test edilmesi önerilmektedir. </a:t>
            </a:r>
          </a:p>
          <a:p>
            <a:endParaRPr lang="tr-TR" dirty="0"/>
          </a:p>
        </p:txBody>
      </p:sp>
      <p:sp>
        <p:nvSpPr>
          <p:cNvPr id="4" name="Slide Number Placeholder 3"/>
          <p:cNvSpPr>
            <a:spLocks noGrp="1"/>
          </p:cNvSpPr>
          <p:nvPr>
            <p:ph type="sldNum" sz="quarter" idx="10"/>
          </p:nvPr>
        </p:nvSpPr>
        <p:spPr/>
        <p:txBody>
          <a:bodyPr/>
          <a:lstStyle/>
          <a:p>
            <a:fld id="{862E9E80-4CAB-4C63-AD19-652A8EEFC015}" type="slidenum">
              <a:rPr lang="tr-TR" smtClean="0"/>
              <a:t>17</a:t>
            </a:fld>
            <a:endParaRPr lang="tr-TR"/>
          </a:p>
        </p:txBody>
      </p:sp>
    </p:spTree>
    <p:extLst>
      <p:ext uri="{BB962C8B-B14F-4D97-AF65-F5344CB8AC3E}">
        <p14:creationId xmlns:p14="http://schemas.microsoft.com/office/powerpoint/2010/main" val="391557485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a:p>
        </p:txBody>
      </p:sp>
      <p:sp>
        <p:nvSpPr>
          <p:cNvPr id="4" name="Slide Number Placeholder 3"/>
          <p:cNvSpPr>
            <a:spLocks noGrp="1"/>
          </p:cNvSpPr>
          <p:nvPr>
            <p:ph type="sldNum" sz="quarter" idx="10"/>
          </p:nvPr>
        </p:nvSpPr>
        <p:spPr/>
        <p:txBody>
          <a:bodyPr/>
          <a:lstStyle/>
          <a:p>
            <a:fld id="{862E9E80-4CAB-4C63-AD19-652A8EEFC015}" type="slidenum">
              <a:rPr lang="tr-TR" smtClean="0"/>
              <a:t>18</a:t>
            </a:fld>
            <a:endParaRPr lang="tr-TR"/>
          </a:p>
        </p:txBody>
      </p:sp>
    </p:spTree>
    <p:extLst>
      <p:ext uri="{BB962C8B-B14F-4D97-AF65-F5344CB8AC3E}">
        <p14:creationId xmlns:p14="http://schemas.microsoft.com/office/powerpoint/2010/main" val="23488993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tr-TR" sz="1200" kern="1200" dirty="0" smtClean="0">
                <a:solidFill>
                  <a:schemeClr val="tx1"/>
                </a:solidFill>
                <a:effectLst/>
                <a:latin typeface="+mn-lt"/>
                <a:ea typeface="+mn-ea"/>
                <a:cs typeface="+mn-cs"/>
              </a:rPr>
              <a:t>Örneğin Amerika’da, toplam perakende satışlarının %3.3’ünü sanal marketler oluştururken, bu oranın ancak 2023 yılında %11 seviyesine çıkacağı öngörülmüştür .</a:t>
            </a:r>
          </a:p>
          <a:p>
            <a:endParaRPr lang="tr-TR" sz="1200" kern="1200" dirty="0" smtClean="0">
              <a:solidFill>
                <a:schemeClr val="tx1"/>
              </a:solidFill>
              <a:effectLst/>
              <a:latin typeface="+mn-lt"/>
              <a:ea typeface="+mn-ea"/>
              <a:cs typeface="+mn-cs"/>
            </a:endParaRPr>
          </a:p>
          <a:p>
            <a:r>
              <a:rPr lang="tr-TR" sz="1200" kern="1200" dirty="0" err="1" smtClean="0">
                <a:solidFill>
                  <a:schemeClr val="tx1"/>
                </a:solidFill>
                <a:effectLst/>
                <a:latin typeface="+mn-lt"/>
                <a:ea typeface="+mn-ea"/>
                <a:cs typeface="+mn-cs"/>
              </a:rPr>
              <a:t>Deloitte’a</a:t>
            </a:r>
            <a:r>
              <a:rPr lang="tr-TR" sz="1200" kern="1200" dirty="0" smtClean="0">
                <a:solidFill>
                  <a:schemeClr val="tx1"/>
                </a:solidFill>
                <a:effectLst/>
                <a:latin typeface="+mn-lt"/>
                <a:ea typeface="+mn-ea"/>
                <a:cs typeface="+mn-cs"/>
              </a:rPr>
              <a:t> göre, 2013 yılında büyüklüğü toplam 300 milyar TL olarak tespit edilen Türkiye perakende pazarının yarısını gıda ürünleri oluştururken, bu rakamın sadece bir milyar TL’lik kısmı sanal marketlere aittir (</a:t>
            </a:r>
            <a:r>
              <a:rPr lang="tr-TR" sz="1200" kern="1200" dirty="0" err="1" smtClean="0">
                <a:solidFill>
                  <a:schemeClr val="tx1"/>
                </a:solidFill>
                <a:effectLst/>
                <a:latin typeface="+mn-lt"/>
                <a:ea typeface="+mn-ea"/>
                <a:cs typeface="+mn-cs"/>
              </a:rPr>
              <a:t>Deloitte</a:t>
            </a:r>
            <a:r>
              <a:rPr lang="tr-TR" sz="1200" kern="1200" dirty="0" smtClean="0">
                <a:solidFill>
                  <a:schemeClr val="tx1"/>
                </a:solidFill>
                <a:effectLst/>
                <a:latin typeface="+mn-lt"/>
                <a:ea typeface="+mn-ea"/>
                <a:cs typeface="+mn-cs"/>
              </a:rPr>
              <a:t>, 2013). Önümüzdeki üç yılda, sanal market perakendeciliğinin hacmi 5 kat artarak 5 milyar TL’lik büyüklüğe ulaşması beklenmektedir (</a:t>
            </a:r>
            <a:r>
              <a:rPr lang="tr-TR" sz="1200" kern="1200" dirty="0" err="1" smtClean="0">
                <a:solidFill>
                  <a:schemeClr val="tx1"/>
                </a:solidFill>
                <a:effectLst/>
                <a:latin typeface="+mn-lt"/>
                <a:ea typeface="+mn-ea"/>
                <a:cs typeface="+mn-cs"/>
              </a:rPr>
              <a:t>Yeniova</a:t>
            </a:r>
            <a:r>
              <a:rPr lang="tr-TR" sz="1200" kern="1200" dirty="0" smtClean="0">
                <a:solidFill>
                  <a:schemeClr val="tx1"/>
                </a:solidFill>
                <a:effectLst/>
                <a:latin typeface="+mn-lt"/>
                <a:ea typeface="+mn-ea"/>
                <a:cs typeface="+mn-cs"/>
              </a:rPr>
              <a:t>, 2014). </a:t>
            </a:r>
            <a:endParaRPr lang="tr-TR" dirty="0"/>
          </a:p>
        </p:txBody>
      </p:sp>
      <p:sp>
        <p:nvSpPr>
          <p:cNvPr id="4" name="Slide Number Placeholder 3"/>
          <p:cNvSpPr>
            <a:spLocks noGrp="1"/>
          </p:cNvSpPr>
          <p:nvPr>
            <p:ph type="sldNum" sz="quarter" idx="10"/>
          </p:nvPr>
        </p:nvSpPr>
        <p:spPr/>
        <p:txBody>
          <a:bodyPr/>
          <a:lstStyle/>
          <a:p>
            <a:fld id="{862E9E80-4CAB-4C63-AD19-652A8EEFC015}" type="slidenum">
              <a:rPr lang="tr-TR" smtClean="0"/>
              <a:t>2</a:t>
            </a:fld>
            <a:endParaRPr lang="tr-TR"/>
          </a:p>
        </p:txBody>
      </p:sp>
    </p:spTree>
    <p:extLst>
      <p:ext uri="{BB962C8B-B14F-4D97-AF65-F5344CB8AC3E}">
        <p14:creationId xmlns:p14="http://schemas.microsoft.com/office/powerpoint/2010/main" val="41893169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tr-TR" sz="1200" b="1" kern="1200" dirty="0" smtClean="0">
                <a:solidFill>
                  <a:schemeClr val="tx1"/>
                </a:solidFill>
                <a:effectLst/>
                <a:latin typeface="+mn-lt"/>
                <a:ea typeface="+mn-ea"/>
                <a:cs typeface="+mn-cs"/>
              </a:rPr>
              <a:t>Demografik faktörlerin </a:t>
            </a:r>
            <a:r>
              <a:rPr lang="tr-TR" sz="1200" kern="1200" dirty="0" smtClean="0">
                <a:solidFill>
                  <a:schemeClr val="tx1"/>
                </a:solidFill>
                <a:effectLst/>
                <a:latin typeface="+mn-lt"/>
                <a:ea typeface="+mn-ea"/>
                <a:cs typeface="+mn-cs"/>
              </a:rPr>
              <a:t>etkisine bakıldığında, çalışan kadınların daha fazla sanal marketi tercih ettiği, gelir ve eğitim seviyesi arttıkça sanal market alışverişi yapma olasılığının artış gösterdiği görülmüştür (Candan ve Kurtuluş, 2003, s.320; İlhan ve </a:t>
            </a:r>
            <a:r>
              <a:rPr lang="tr-TR" sz="1200" kern="1200" dirty="0" err="1" smtClean="0">
                <a:solidFill>
                  <a:schemeClr val="tx1"/>
                </a:solidFill>
                <a:effectLst/>
                <a:latin typeface="+mn-lt"/>
                <a:ea typeface="+mn-ea"/>
                <a:cs typeface="+mn-cs"/>
              </a:rPr>
              <a:t>İşcioğlu</a:t>
            </a:r>
            <a:r>
              <a:rPr lang="tr-TR" sz="1200" kern="1200" dirty="0" smtClean="0">
                <a:solidFill>
                  <a:schemeClr val="tx1"/>
                </a:solidFill>
                <a:effectLst/>
                <a:latin typeface="+mn-lt"/>
                <a:ea typeface="+mn-ea"/>
                <a:cs typeface="+mn-cs"/>
              </a:rPr>
              <a:t>, 2015, s.387). İlhan ve </a:t>
            </a:r>
            <a:r>
              <a:rPr lang="tr-TR" sz="1200" kern="1200" dirty="0" err="1" smtClean="0">
                <a:solidFill>
                  <a:schemeClr val="tx1"/>
                </a:solidFill>
                <a:effectLst/>
                <a:latin typeface="+mn-lt"/>
                <a:ea typeface="+mn-ea"/>
                <a:cs typeface="+mn-cs"/>
              </a:rPr>
              <a:t>İşcioğlu’na</a:t>
            </a:r>
            <a:r>
              <a:rPr lang="tr-TR" sz="1200" kern="1200" dirty="0" smtClean="0">
                <a:solidFill>
                  <a:schemeClr val="tx1"/>
                </a:solidFill>
                <a:effectLst/>
                <a:latin typeface="+mn-lt"/>
                <a:ea typeface="+mn-ea"/>
                <a:cs typeface="+mn-cs"/>
              </a:rPr>
              <a:t> (2015, s.385-386) göre, yaş sanal market alışverişini gerçekleştirmede etkili bir unsur değil iken, kentsel bölgelerde yaşayanlar kırsal bölgelere göre daha çok sanal market alışverişini tercih etmektedirler. </a:t>
            </a:r>
            <a:endParaRPr lang="tr-TR" dirty="0"/>
          </a:p>
        </p:txBody>
      </p:sp>
      <p:sp>
        <p:nvSpPr>
          <p:cNvPr id="4" name="Slide Number Placeholder 3"/>
          <p:cNvSpPr>
            <a:spLocks noGrp="1"/>
          </p:cNvSpPr>
          <p:nvPr>
            <p:ph type="sldNum" sz="quarter" idx="10"/>
          </p:nvPr>
        </p:nvSpPr>
        <p:spPr/>
        <p:txBody>
          <a:bodyPr/>
          <a:lstStyle/>
          <a:p>
            <a:fld id="{862E9E80-4CAB-4C63-AD19-652A8EEFC015}" type="slidenum">
              <a:rPr lang="tr-TR" smtClean="0"/>
              <a:t>3</a:t>
            </a:fld>
            <a:endParaRPr lang="tr-TR"/>
          </a:p>
        </p:txBody>
      </p:sp>
    </p:spTree>
    <p:extLst>
      <p:ext uri="{BB962C8B-B14F-4D97-AF65-F5344CB8AC3E}">
        <p14:creationId xmlns:p14="http://schemas.microsoft.com/office/powerpoint/2010/main" val="34331642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tr-TR" sz="1200" kern="1200" dirty="0" smtClean="0">
                <a:solidFill>
                  <a:schemeClr val="tx1"/>
                </a:solidFill>
                <a:effectLst/>
                <a:latin typeface="+mn-lt"/>
                <a:ea typeface="+mn-ea"/>
                <a:cs typeface="+mn-cs"/>
              </a:rPr>
              <a:t>Sanal market tercihinin çeşitli durumlara bağlı olduğunu ve bu durumları oluşturan koşullar ortadan kalktığında tercih niyetinin de ortadan kalktığını ifade etmişlerdir. </a:t>
            </a:r>
            <a:endParaRPr lang="tr-TR" dirty="0"/>
          </a:p>
        </p:txBody>
      </p:sp>
      <p:sp>
        <p:nvSpPr>
          <p:cNvPr id="4" name="Slide Number Placeholder 3"/>
          <p:cNvSpPr>
            <a:spLocks noGrp="1"/>
          </p:cNvSpPr>
          <p:nvPr>
            <p:ph type="sldNum" sz="quarter" idx="10"/>
          </p:nvPr>
        </p:nvSpPr>
        <p:spPr/>
        <p:txBody>
          <a:bodyPr/>
          <a:lstStyle/>
          <a:p>
            <a:fld id="{862E9E80-4CAB-4C63-AD19-652A8EEFC015}" type="slidenum">
              <a:rPr lang="tr-TR" smtClean="0"/>
              <a:t>4</a:t>
            </a:fld>
            <a:endParaRPr lang="tr-TR"/>
          </a:p>
        </p:txBody>
      </p:sp>
    </p:spTree>
    <p:extLst>
      <p:ext uri="{BB962C8B-B14F-4D97-AF65-F5344CB8AC3E}">
        <p14:creationId xmlns:p14="http://schemas.microsoft.com/office/powerpoint/2010/main" val="1335726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200" kern="1200" dirty="0" smtClean="0">
                <a:solidFill>
                  <a:schemeClr val="tx1"/>
                </a:solidFill>
                <a:effectLst/>
                <a:latin typeface="+mn-lt"/>
                <a:ea typeface="+mn-ea"/>
                <a:cs typeface="+mn-cs"/>
              </a:rPr>
              <a:t>Bu modele göre, algılanan fiziksel çaba ve alım sonrası memnuniyet sanal market alışverişine yönelik tutum üzerinde pozitif etki yaratırken, market alışverişinden duyulan keyif ve algılanan sanal market riski negatif anlamlı etki yaratmaktadır.  Algılanan zaman darlığı ve algılanan sistem karışıklığı ise sanal market alışverişine yönelik tutumu istatistiksel olarak anlamlı derecede etkilememektedir.  Diğer yandan </a:t>
            </a:r>
            <a:r>
              <a:rPr lang="tr-TR" sz="1200" kern="1200" dirty="0" err="1" smtClean="0">
                <a:solidFill>
                  <a:schemeClr val="tx1"/>
                </a:solidFill>
                <a:effectLst/>
                <a:latin typeface="+mn-lt"/>
                <a:ea typeface="+mn-ea"/>
                <a:cs typeface="+mn-cs"/>
              </a:rPr>
              <a:t>SMANS’ı</a:t>
            </a:r>
            <a:r>
              <a:rPr lang="tr-TR" sz="1200" kern="1200" dirty="0" smtClean="0">
                <a:solidFill>
                  <a:schemeClr val="tx1"/>
                </a:solidFill>
                <a:effectLst/>
                <a:latin typeface="+mn-lt"/>
                <a:ea typeface="+mn-ea"/>
                <a:cs typeface="+mn-cs"/>
              </a:rPr>
              <a:t>, sanal market alışverişine yönelik tutum pozitif ve algılanan sistem karışıklığı negatif etkilerken alım sonrası memnuniyet ile algılanan sanal market riski anlamlı etki yaratmamaktadır. </a:t>
            </a:r>
          </a:p>
          <a:p>
            <a:endParaRPr lang="tr-TR" dirty="0"/>
          </a:p>
        </p:txBody>
      </p:sp>
      <p:sp>
        <p:nvSpPr>
          <p:cNvPr id="4" name="Slide Number Placeholder 3"/>
          <p:cNvSpPr>
            <a:spLocks noGrp="1"/>
          </p:cNvSpPr>
          <p:nvPr>
            <p:ph type="sldNum" sz="quarter" idx="10"/>
          </p:nvPr>
        </p:nvSpPr>
        <p:spPr/>
        <p:txBody>
          <a:bodyPr/>
          <a:lstStyle/>
          <a:p>
            <a:fld id="{862E9E80-4CAB-4C63-AD19-652A8EEFC015}" type="slidenum">
              <a:rPr lang="tr-TR" smtClean="0"/>
              <a:t>5</a:t>
            </a:fld>
            <a:endParaRPr lang="tr-TR"/>
          </a:p>
        </p:txBody>
      </p:sp>
    </p:spTree>
    <p:extLst>
      <p:ext uri="{BB962C8B-B14F-4D97-AF65-F5344CB8AC3E}">
        <p14:creationId xmlns:p14="http://schemas.microsoft.com/office/powerpoint/2010/main" val="9561900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tr-TR" sz="1200" kern="1200" dirty="0" smtClean="0">
                <a:solidFill>
                  <a:schemeClr val="tx1"/>
                </a:solidFill>
                <a:effectLst/>
                <a:latin typeface="+mn-lt"/>
                <a:ea typeface="+mn-ea"/>
                <a:cs typeface="+mn-cs"/>
              </a:rPr>
              <a:t>Bir diğer çalışmada, sanal market alışverişi memnuniyeti, algılanan risk ve e-perakendeciye duyulan güvenin </a:t>
            </a:r>
            <a:r>
              <a:rPr lang="tr-TR" sz="1200" kern="1200" dirty="0" err="1" smtClean="0">
                <a:solidFill>
                  <a:schemeClr val="tx1"/>
                </a:solidFill>
                <a:effectLst/>
                <a:latin typeface="+mn-lt"/>
                <a:ea typeface="+mn-ea"/>
                <a:cs typeface="+mn-cs"/>
              </a:rPr>
              <a:t>SMANS’ı</a:t>
            </a:r>
            <a:r>
              <a:rPr lang="tr-TR" sz="1200" kern="1200" dirty="0" smtClean="0">
                <a:solidFill>
                  <a:schemeClr val="tx1"/>
                </a:solidFill>
                <a:effectLst/>
                <a:latin typeface="+mn-lt"/>
                <a:ea typeface="+mn-ea"/>
                <a:cs typeface="+mn-cs"/>
              </a:rPr>
              <a:t> etkilediği tespit edilmiştir (</a:t>
            </a:r>
            <a:r>
              <a:rPr lang="tr-TR" sz="1200" kern="1200" dirty="0" err="1" smtClean="0">
                <a:solidFill>
                  <a:schemeClr val="tx1"/>
                </a:solidFill>
                <a:effectLst/>
                <a:latin typeface="+mn-lt"/>
                <a:ea typeface="+mn-ea"/>
                <a:cs typeface="+mn-cs"/>
              </a:rPr>
              <a:t>Mortimer</a:t>
            </a:r>
            <a:r>
              <a:rPr lang="tr-TR" sz="1200" kern="1200" dirty="0" smtClean="0">
                <a:solidFill>
                  <a:schemeClr val="tx1"/>
                </a:solidFill>
                <a:effectLst/>
                <a:latin typeface="+mn-lt"/>
                <a:ea typeface="+mn-ea"/>
                <a:cs typeface="+mn-cs"/>
              </a:rPr>
              <a:t> vd., 2016, s.206). </a:t>
            </a:r>
          </a:p>
          <a:p>
            <a:endParaRPr lang="tr-TR" sz="1200" kern="1200" dirty="0" smtClean="0">
              <a:solidFill>
                <a:schemeClr val="tx1"/>
              </a:solidFill>
              <a:effectLst/>
              <a:latin typeface="+mn-lt"/>
              <a:ea typeface="+mn-ea"/>
              <a:cs typeface="+mn-cs"/>
            </a:endParaRPr>
          </a:p>
          <a:p>
            <a:r>
              <a:rPr lang="tr-TR" sz="1200" kern="1200" dirty="0" smtClean="0">
                <a:solidFill>
                  <a:schemeClr val="tx1"/>
                </a:solidFill>
                <a:effectLst/>
                <a:latin typeface="+mn-lt"/>
                <a:ea typeface="+mn-ea"/>
                <a:cs typeface="+mn-cs"/>
              </a:rPr>
              <a:t>Güven kavramının</a:t>
            </a:r>
            <a:r>
              <a:rPr lang="tr-TR" sz="1200" kern="1200" baseline="0" dirty="0" smtClean="0">
                <a:solidFill>
                  <a:schemeClr val="tx1"/>
                </a:solidFill>
                <a:effectLst/>
                <a:latin typeface="+mn-lt"/>
                <a:ea typeface="+mn-ea"/>
                <a:cs typeface="+mn-cs"/>
              </a:rPr>
              <a:t> etkisi ilk kez bu çalışmada test edilse de, </a:t>
            </a:r>
            <a:r>
              <a:rPr lang="tr-TR" sz="1200" kern="1200" baseline="0" dirty="0" err="1" smtClean="0">
                <a:solidFill>
                  <a:schemeClr val="tx1"/>
                </a:solidFill>
                <a:effectLst/>
                <a:latin typeface="+mn-lt"/>
                <a:ea typeface="+mn-ea"/>
                <a:cs typeface="+mn-cs"/>
              </a:rPr>
              <a:t>Choi’nin</a:t>
            </a:r>
            <a:r>
              <a:rPr lang="tr-TR" sz="1200" kern="1200" baseline="0" dirty="0" smtClean="0">
                <a:solidFill>
                  <a:schemeClr val="tx1"/>
                </a:solidFill>
                <a:effectLst/>
                <a:latin typeface="+mn-lt"/>
                <a:ea typeface="+mn-ea"/>
                <a:cs typeface="+mn-cs"/>
              </a:rPr>
              <a:t> kullandığı diğer kavramlar teste tabii tutulmamıştır. </a:t>
            </a:r>
            <a:endParaRPr lang="tr-TR" dirty="0"/>
          </a:p>
        </p:txBody>
      </p:sp>
      <p:sp>
        <p:nvSpPr>
          <p:cNvPr id="4" name="Slide Number Placeholder 3"/>
          <p:cNvSpPr>
            <a:spLocks noGrp="1"/>
          </p:cNvSpPr>
          <p:nvPr>
            <p:ph type="sldNum" sz="quarter" idx="10"/>
          </p:nvPr>
        </p:nvSpPr>
        <p:spPr/>
        <p:txBody>
          <a:bodyPr/>
          <a:lstStyle/>
          <a:p>
            <a:fld id="{862E9E80-4CAB-4C63-AD19-652A8EEFC015}" type="slidenum">
              <a:rPr lang="tr-TR" smtClean="0"/>
              <a:t>6</a:t>
            </a:fld>
            <a:endParaRPr lang="tr-TR"/>
          </a:p>
        </p:txBody>
      </p:sp>
    </p:spTree>
    <p:extLst>
      <p:ext uri="{BB962C8B-B14F-4D97-AF65-F5344CB8AC3E}">
        <p14:creationId xmlns:p14="http://schemas.microsoft.com/office/powerpoint/2010/main" val="24849858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tr-TR" dirty="0" smtClean="0"/>
              <a:t>Tüketicilerin yüksek </a:t>
            </a:r>
            <a:r>
              <a:rPr lang="tr-TR" dirty="0" err="1" smtClean="0"/>
              <a:t>ilgilenim</a:t>
            </a:r>
            <a:r>
              <a:rPr lang="tr-TR" dirty="0" smtClean="0"/>
              <a:t> göstermesi sonucunda bir ürüne yönelik yüksek derecede önem atfedilir. Bu sayede tüketiciler, alternatifler hakkında bilgi aramaya ve alternatifleri değerlendirirken elde edilen bilgiyi kullanmaya yönelirken, </a:t>
            </a:r>
            <a:r>
              <a:rPr lang="tr-TR" dirty="0" err="1" smtClean="0"/>
              <a:t>ilgilenim</a:t>
            </a:r>
            <a:r>
              <a:rPr lang="tr-TR" dirty="0" smtClean="0"/>
              <a:t> düşük olduğunda ürün ya da hizmetler hakkında aktif biçimde bilgi arama nispeten az gerçekleşir (Çakır, 2007, s.165). Düşük </a:t>
            </a:r>
            <a:r>
              <a:rPr lang="tr-TR" dirty="0" err="1" smtClean="0"/>
              <a:t>ilgilenimli</a:t>
            </a:r>
            <a:r>
              <a:rPr lang="tr-TR" dirty="0" smtClean="0"/>
              <a:t> kişinin belirli ürün veya hizmetler için özel bir tercihi olmaması beklenir (</a:t>
            </a:r>
            <a:r>
              <a:rPr lang="tr-TR" dirty="0" err="1" smtClean="0"/>
              <a:t>Zaichkowsky</a:t>
            </a:r>
            <a:r>
              <a:rPr lang="tr-TR" dirty="0" smtClean="0"/>
              <a:t>, 1985, s.346). </a:t>
            </a:r>
            <a:endParaRPr lang="tr-TR" b="1" dirty="0" smtClean="0"/>
          </a:p>
          <a:p>
            <a:endParaRPr lang="tr-TR"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tr-TR" sz="1200" kern="1200" dirty="0" err="1" smtClean="0">
                <a:solidFill>
                  <a:schemeClr val="tx1"/>
                </a:solidFill>
                <a:effectLst/>
                <a:latin typeface="+mn-lt"/>
                <a:ea typeface="+mn-ea"/>
                <a:cs typeface="+mn-cs"/>
              </a:rPr>
              <a:t>Rothschild’a</a:t>
            </a:r>
            <a:r>
              <a:rPr lang="tr-TR" sz="1200" kern="1200" dirty="0" smtClean="0">
                <a:solidFill>
                  <a:schemeClr val="tx1"/>
                </a:solidFill>
                <a:effectLst/>
                <a:latin typeface="+mn-lt"/>
                <a:ea typeface="+mn-ea"/>
                <a:cs typeface="+mn-cs"/>
              </a:rPr>
              <a:t> (1984, s.216) göre sürekli </a:t>
            </a:r>
            <a:r>
              <a:rPr lang="tr-TR" sz="1200" kern="1200" dirty="0" err="1" smtClean="0">
                <a:solidFill>
                  <a:schemeClr val="tx1"/>
                </a:solidFill>
                <a:effectLst/>
                <a:latin typeface="+mn-lt"/>
                <a:ea typeface="+mn-ea"/>
                <a:cs typeface="+mn-cs"/>
              </a:rPr>
              <a:t>ilgilenim</a:t>
            </a:r>
            <a:r>
              <a:rPr lang="tr-TR" sz="1200" kern="1200" dirty="0" smtClean="0">
                <a:solidFill>
                  <a:schemeClr val="tx1"/>
                </a:solidFill>
                <a:effectLst/>
                <a:latin typeface="+mn-lt"/>
                <a:ea typeface="+mn-ea"/>
                <a:cs typeface="+mn-cs"/>
              </a:rPr>
              <a:t>, tüketicilerin bir hizmet veya ürüne yönelik uzun vadeli bağlılığı, ilgisi ve bilgisi olduğunu gösterir. Sürekli </a:t>
            </a:r>
            <a:r>
              <a:rPr lang="tr-TR" sz="1200" kern="1200" dirty="0" err="1" smtClean="0">
                <a:solidFill>
                  <a:schemeClr val="tx1"/>
                </a:solidFill>
                <a:effectLst/>
                <a:latin typeface="+mn-lt"/>
                <a:ea typeface="+mn-ea"/>
                <a:cs typeface="+mn-cs"/>
              </a:rPr>
              <a:t>ilgilenim</a:t>
            </a:r>
            <a:r>
              <a:rPr lang="tr-TR" sz="1200" kern="1200" dirty="0" smtClean="0">
                <a:solidFill>
                  <a:schemeClr val="tx1"/>
                </a:solidFill>
                <a:effectLst/>
                <a:latin typeface="+mn-lt"/>
                <a:ea typeface="+mn-ea"/>
                <a:cs typeface="+mn-cs"/>
              </a:rPr>
              <a:t>, ürünü kullanmanın verdiği keyif ve fayda derecesi ile kişinin kendini o ürün ile ne kadar ilişkilendirdiğine bağlıdır (</a:t>
            </a:r>
            <a:r>
              <a:rPr lang="tr-TR" sz="1200" kern="1200" dirty="0" err="1" smtClean="0">
                <a:solidFill>
                  <a:schemeClr val="tx1"/>
                </a:solidFill>
                <a:effectLst/>
                <a:latin typeface="+mn-lt"/>
                <a:ea typeface="+mn-ea"/>
                <a:cs typeface="+mn-cs"/>
              </a:rPr>
              <a:t>Mittal</a:t>
            </a:r>
            <a:r>
              <a:rPr lang="tr-TR" sz="1200" kern="1200" dirty="0" smtClean="0">
                <a:solidFill>
                  <a:schemeClr val="tx1"/>
                </a:solidFill>
                <a:effectLst/>
                <a:latin typeface="+mn-lt"/>
                <a:ea typeface="+mn-ea"/>
                <a:cs typeface="+mn-cs"/>
              </a:rPr>
              <a:t> ve Lee, 1988, s.47). Bir başka deyişle, bu </a:t>
            </a:r>
            <a:r>
              <a:rPr lang="tr-TR" sz="1200" kern="1200" dirty="0" err="1" smtClean="0">
                <a:solidFill>
                  <a:schemeClr val="tx1"/>
                </a:solidFill>
                <a:effectLst/>
                <a:latin typeface="+mn-lt"/>
                <a:ea typeface="+mn-ea"/>
                <a:cs typeface="+mn-cs"/>
              </a:rPr>
              <a:t>ilgilenim</a:t>
            </a:r>
            <a:r>
              <a:rPr lang="tr-TR" sz="1200" kern="1200" dirty="0" smtClean="0">
                <a:solidFill>
                  <a:schemeClr val="tx1"/>
                </a:solidFill>
                <a:effectLst/>
                <a:latin typeface="+mn-lt"/>
                <a:ea typeface="+mn-ea"/>
                <a:cs typeface="+mn-cs"/>
              </a:rPr>
              <a:t> türü algılanan risk veya hata olasılığı yerine, kişinin kendi değerleri ile ürünün örtüşmesine dayanır (Kandemir vd., 2013, s.44). Durumsal </a:t>
            </a:r>
            <a:r>
              <a:rPr lang="tr-TR" sz="1200" kern="1200" dirty="0" err="1" smtClean="0">
                <a:solidFill>
                  <a:schemeClr val="tx1"/>
                </a:solidFill>
                <a:effectLst/>
                <a:latin typeface="+mn-lt"/>
                <a:ea typeface="+mn-ea"/>
                <a:cs typeface="+mn-cs"/>
              </a:rPr>
              <a:t>ilgilenim</a:t>
            </a:r>
            <a:r>
              <a:rPr lang="tr-TR" sz="1200" kern="1200" dirty="0" smtClean="0">
                <a:solidFill>
                  <a:schemeClr val="tx1"/>
                </a:solidFill>
                <a:effectLst/>
                <a:latin typeface="+mn-lt"/>
                <a:ea typeface="+mn-ea"/>
                <a:cs typeface="+mn-cs"/>
              </a:rPr>
              <a:t> ise, bir durum karşısında kalan tüketicinin bir ürün veya hizmete yönelik kısa süreli önem ve ilgi göstermesidir. Durumsal </a:t>
            </a:r>
            <a:r>
              <a:rPr lang="tr-TR" sz="1200" kern="1200" dirty="0" err="1" smtClean="0">
                <a:solidFill>
                  <a:schemeClr val="tx1"/>
                </a:solidFill>
                <a:effectLst/>
                <a:latin typeface="+mn-lt"/>
                <a:ea typeface="+mn-ea"/>
                <a:cs typeface="+mn-cs"/>
              </a:rPr>
              <a:t>ilgilenim</a:t>
            </a:r>
            <a:r>
              <a:rPr lang="tr-TR" sz="1200" kern="1200" dirty="0" smtClean="0">
                <a:solidFill>
                  <a:schemeClr val="tx1"/>
                </a:solidFill>
                <a:effectLst/>
                <a:latin typeface="+mn-lt"/>
                <a:ea typeface="+mn-ea"/>
                <a:cs typeface="+mn-cs"/>
              </a:rPr>
              <a:t> geçicidir, alım gerçekleştikten sonra etkisini yitirir. </a:t>
            </a:r>
          </a:p>
          <a:p>
            <a:endParaRPr lang="tr-TR" dirty="0"/>
          </a:p>
        </p:txBody>
      </p:sp>
      <p:sp>
        <p:nvSpPr>
          <p:cNvPr id="4" name="Slide Number Placeholder 3"/>
          <p:cNvSpPr>
            <a:spLocks noGrp="1"/>
          </p:cNvSpPr>
          <p:nvPr>
            <p:ph type="sldNum" sz="quarter" idx="10"/>
          </p:nvPr>
        </p:nvSpPr>
        <p:spPr/>
        <p:txBody>
          <a:bodyPr/>
          <a:lstStyle/>
          <a:p>
            <a:fld id="{862E9E80-4CAB-4C63-AD19-652A8EEFC015}" type="slidenum">
              <a:rPr lang="tr-TR" smtClean="0"/>
              <a:t>7</a:t>
            </a:fld>
            <a:endParaRPr lang="tr-TR"/>
          </a:p>
        </p:txBody>
      </p:sp>
    </p:spTree>
    <p:extLst>
      <p:ext uri="{BB962C8B-B14F-4D97-AF65-F5344CB8AC3E}">
        <p14:creationId xmlns:p14="http://schemas.microsoft.com/office/powerpoint/2010/main" val="32781753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a:p>
        </p:txBody>
      </p:sp>
      <p:sp>
        <p:nvSpPr>
          <p:cNvPr id="4" name="Slide Number Placeholder 3"/>
          <p:cNvSpPr>
            <a:spLocks noGrp="1"/>
          </p:cNvSpPr>
          <p:nvPr>
            <p:ph type="sldNum" sz="quarter" idx="10"/>
          </p:nvPr>
        </p:nvSpPr>
        <p:spPr/>
        <p:txBody>
          <a:bodyPr/>
          <a:lstStyle/>
          <a:p>
            <a:fld id="{862E9E80-4CAB-4C63-AD19-652A8EEFC015}" type="slidenum">
              <a:rPr lang="tr-TR" smtClean="0"/>
              <a:t>8</a:t>
            </a:fld>
            <a:endParaRPr lang="tr-TR"/>
          </a:p>
        </p:txBody>
      </p:sp>
    </p:spTree>
    <p:extLst>
      <p:ext uri="{BB962C8B-B14F-4D97-AF65-F5344CB8AC3E}">
        <p14:creationId xmlns:p14="http://schemas.microsoft.com/office/powerpoint/2010/main" val="7444646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tr-TR" sz="1200" kern="1200" dirty="0" smtClean="0">
                <a:solidFill>
                  <a:schemeClr val="tx1"/>
                </a:solidFill>
                <a:effectLst/>
                <a:latin typeface="+mn-lt"/>
                <a:ea typeface="+mn-ea"/>
                <a:cs typeface="+mn-cs"/>
              </a:rPr>
              <a:t>Araştırmanın örneklemini oluşturan </a:t>
            </a:r>
            <a:r>
              <a:rPr lang="tr-TR" sz="1200" kern="1200" dirty="0" err="1" smtClean="0">
                <a:solidFill>
                  <a:schemeClr val="tx1"/>
                </a:solidFill>
                <a:effectLst/>
                <a:latin typeface="+mn-lt"/>
                <a:ea typeface="+mn-ea"/>
                <a:cs typeface="+mn-cs"/>
              </a:rPr>
              <a:t>anakütle</a:t>
            </a:r>
            <a:r>
              <a:rPr lang="tr-TR" sz="1200" kern="1200" dirty="0" smtClean="0">
                <a:solidFill>
                  <a:schemeClr val="tx1"/>
                </a:solidFill>
                <a:effectLst/>
                <a:latin typeface="+mn-lt"/>
                <a:ea typeface="+mn-ea"/>
                <a:cs typeface="+mn-cs"/>
              </a:rPr>
              <a:t>, sanal market alışverişini düzenli olarak tercih eden, düzensiz aralıklarla tercih eden, yeni kullanmaya başlayan ve geçmişte tercih etse de artık sipariş vermeyen tüketicilerden oluşmaktadır. Durumsal faktörlerin etkisi araştırma kapsamında ele alındığı için, hamileler, küçük çocuğu olanlar, sağlık problemi olanlar ve evi taşınanların özellikle örnekleme dahil edilmesi amaçlanmıştır. Hem sanal market alışverişi yapan, hem de durumsal faktörlerin geçerli olduğu tüketicileri bulmak oldukça zor olduğu için kartopu örnekleme yöntemi kullanılmıştır. </a:t>
            </a:r>
          </a:p>
          <a:p>
            <a:endParaRPr lang="tr-TR" sz="1200" kern="1200" dirty="0" smtClean="0">
              <a:solidFill>
                <a:schemeClr val="tx1"/>
              </a:solidFill>
              <a:effectLst/>
              <a:latin typeface="+mn-lt"/>
              <a:ea typeface="+mn-ea"/>
              <a:cs typeface="+mn-cs"/>
            </a:endParaRPr>
          </a:p>
          <a:p>
            <a:r>
              <a:rPr lang="tr-TR" sz="1200" kern="1200" dirty="0" smtClean="0">
                <a:solidFill>
                  <a:schemeClr val="tx1"/>
                </a:solidFill>
                <a:effectLst/>
                <a:latin typeface="+mn-lt"/>
                <a:ea typeface="+mn-ea"/>
                <a:cs typeface="+mn-cs"/>
              </a:rPr>
              <a:t>Araştırmacının tanıdıkları vasıtasıyla İstanbul ve İzmir illerinde yaşayan kişilere ulaşılmış ve 15-20 dakika süren yarı yapılandırılmış mülakatlar telefonda gerçekleştirilmiştir. Katılımcıların bireysel alışveriş davranışının ele alınması, görüşmeci dışındaki birinin tepkisinden etkilenmemesi gerektiği ve kendilerinden ayrıntılı bilgi almak için zamanın daha iyi kullanılmasının önemli olması sebebiyle (Baş ve </a:t>
            </a:r>
            <a:r>
              <a:rPr lang="tr-TR" sz="1200" kern="1200" dirty="0" err="1" smtClean="0">
                <a:solidFill>
                  <a:schemeClr val="tx1"/>
                </a:solidFill>
                <a:effectLst/>
                <a:latin typeface="+mn-lt"/>
                <a:ea typeface="+mn-ea"/>
                <a:cs typeface="+mn-cs"/>
              </a:rPr>
              <a:t>Akturan</a:t>
            </a:r>
            <a:r>
              <a:rPr lang="tr-TR" sz="1200" kern="1200" dirty="0" smtClean="0">
                <a:solidFill>
                  <a:schemeClr val="tx1"/>
                </a:solidFill>
                <a:effectLst/>
                <a:latin typeface="+mn-lt"/>
                <a:ea typeface="+mn-ea"/>
                <a:cs typeface="+mn-cs"/>
              </a:rPr>
              <a:t>, 2013, s.167) derinlemesine mülakatın bu araştırma için en uygun nitel veri toplama yöntemi olduğuna karar verilmiştir. </a:t>
            </a:r>
            <a:endParaRPr lang="tr-TR" dirty="0"/>
          </a:p>
        </p:txBody>
      </p:sp>
      <p:sp>
        <p:nvSpPr>
          <p:cNvPr id="4" name="Slide Number Placeholder 3"/>
          <p:cNvSpPr>
            <a:spLocks noGrp="1"/>
          </p:cNvSpPr>
          <p:nvPr>
            <p:ph type="sldNum" sz="quarter" idx="10"/>
          </p:nvPr>
        </p:nvSpPr>
        <p:spPr/>
        <p:txBody>
          <a:bodyPr/>
          <a:lstStyle/>
          <a:p>
            <a:fld id="{862E9E80-4CAB-4C63-AD19-652A8EEFC015}" type="slidenum">
              <a:rPr lang="tr-TR" smtClean="0"/>
              <a:t>9</a:t>
            </a:fld>
            <a:endParaRPr lang="tr-TR"/>
          </a:p>
        </p:txBody>
      </p:sp>
    </p:spTree>
    <p:extLst>
      <p:ext uri="{BB962C8B-B14F-4D97-AF65-F5344CB8AC3E}">
        <p14:creationId xmlns:p14="http://schemas.microsoft.com/office/powerpoint/2010/main" val="35477638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541E116-1C0C-4140-A370-E2F95494AF6E}" type="datetimeFigureOut">
              <a:rPr lang="tr-TR" smtClean="0"/>
              <a:t>06.10.2016</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0149B812-2477-4985-B6AC-F45E483B4886}" type="slidenum">
              <a:rPr lang="tr-TR" smtClean="0"/>
              <a:t>‹#›</a:t>
            </a:fld>
            <a:endParaRPr lang="tr-TR"/>
          </a:p>
        </p:txBody>
      </p:sp>
    </p:spTree>
    <p:extLst>
      <p:ext uri="{BB962C8B-B14F-4D97-AF65-F5344CB8AC3E}">
        <p14:creationId xmlns:p14="http://schemas.microsoft.com/office/powerpoint/2010/main" val="31502556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541E116-1C0C-4140-A370-E2F95494AF6E}" type="datetimeFigureOut">
              <a:rPr lang="tr-TR" smtClean="0"/>
              <a:t>06.10.2016</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149B812-2477-4985-B6AC-F45E483B4886}" type="slidenum">
              <a:rPr lang="tr-TR" smtClean="0"/>
              <a:t>‹#›</a:t>
            </a:fld>
            <a:endParaRPr lang="tr-TR"/>
          </a:p>
        </p:txBody>
      </p:sp>
    </p:spTree>
    <p:extLst>
      <p:ext uri="{BB962C8B-B14F-4D97-AF65-F5344CB8AC3E}">
        <p14:creationId xmlns:p14="http://schemas.microsoft.com/office/powerpoint/2010/main" val="27889840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541E116-1C0C-4140-A370-E2F95494AF6E}" type="datetimeFigureOut">
              <a:rPr lang="tr-TR" smtClean="0"/>
              <a:t>06.10.2016</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149B812-2477-4985-B6AC-F45E483B4886}"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8699441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1541E116-1C0C-4140-A370-E2F95494AF6E}" type="datetimeFigureOut">
              <a:rPr lang="tr-TR" smtClean="0"/>
              <a:t>06.10.2016</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149B812-2477-4985-B6AC-F45E483B4886}" type="slidenum">
              <a:rPr lang="tr-TR" smtClean="0"/>
              <a:t>‹#›</a:t>
            </a:fld>
            <a:endParaRPr lang="tr-TR"/>
          </a:p>
        </p:txBody>
      </p:sp>
    </p:spTree>
    <p:extLst>
      <p:ext uri="{BB962C8B-B14F-4D97-AF65-F5344CB8AC3E}">
        <p14:creationId xmlns:p14="http://schemas.microsoft.com/office/powerpoint/2010/main" val="38010903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1541E116-1C0C-4140-A370-E2F95494AF6E}" type="datetimeFigureOut">
              <a:rPr lang="tr-TR" smtClean="0"/>
              <a:t>06.10.2016</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149B812-2477-4985-B6AC-F45E483B4886}"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56144025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1541E116-1C0C-4140-A370-E2F95494AF6E}" type="datetimeFigureOut">
              <a:rPr lang="tr-TR" smtClean="0"/>
              <a:t>06.10.2016</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149B812-2477-4985-B6AC-F45E483B4886}" type="slidenum">
              <a:rPr lang="tr-TR" smtClean="0"/>
              <a:t>‹#›</a:t>
            </a:fld>
            <a:endParaRPr lang="tr-TR"/>
          </a:p>
        </p:txBody>
      </p:sp>
    </p:spTree>
    <p:extLst>
      <p:ext uri="{BB962C8B-B14F-4D97-AF65-F5344CB8AC3E}">
        <p14:creationId xmlns:p14="http://schemas.microsoft.com/office/powerpoint/2010/main" val="406629045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541E116-1C0C-4140-A370-E2F95494AF6E}" type="datetimeFigureOut">
              <a:rPr lang="tr-TR" smtClean="0"/>
              <a:t>06.10.2016</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149B812-2477-4985-B6AC-F45E483B4886}" type="slidenum">
              <a:rPr lang="tr-TR" smtClean="0"/>
              <a:t>‹#›</a:t>
            </a:fld>
            <a:endParaRPr lang="tr-TR"/>
          </a:p>
        </p:txBody>
      </p:sp>
    </p:spTree>
    <p:extLst>
      <p:ext uri="{BB962C8B-B14F-4D97-AF65-F5344CB8AC3E}">
        <p14:creationId xmlns:p14="http://schemas.microsoft.com/office/powerpoint/2010/main" val="220992324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541E116-1C0C-4140-A370-E2F95494AF6E}" type="datetimeFigureOut">
              <a:rPr lang="tr-TR" smtClean="0"/>
              <a:t>06.10.2016</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149B812-2477-4985-B6AC-F45E483B4886}" type="slidenum">
              <a:rPr lang="tr-TR" smtClean="0"/>
              <a:t>‹#›</a:t>
            </a:fld>
            <a:endParaRPr lang="tr-TR"/>
          </a:p>
        </p:txBody>
      </p:sp>
    </p:spTree>
    <p:extLst>
      <p:ext uri="{BB962C8B-B14F-4D97-AF65-F5344CB8AC3E}">
        <p14:creationId xmlns:p14="http://schemas.microsoft.com/office/powerpoint/2010/main" val="14708923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541E116-1C0C-4140-A370-E2F95494AF6E}" type="datetimeFigureOut">
              <a:rPr lang="tr-TR" smtClean="0"/>
              <a:t>06.10.2016</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149B812-2477-4985-B6AC-F45E483B4886}" type="slidenum">
              <a:rPr lang="tr-TR" smtClean="0"/>
              <a:t>‹#›</a:t>
            </a:fld>
            <a:endParaRPr lang="tr-TR"/>
          </a:p>
        </p:txBody>
      </p:sp>
    </p:spTree>
    <p:extLst>
      <p:ext uri="{BB962C8B-B14F-4D97-AF65-F5344CB8AC3E}">
        <p14:creationId xmlns:p14="http://schemas.microsoft.com/office/powerpoint/2010/main" val="30875044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541E116-1C0C-4140-A370-E2F95494AF6E}" type="datetimeFigureOut">
              <a:rPr lang="tr-TR" smtClean="0"/>
              <a:t>06.10.2016</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149B812-2477-4985-B6AC-F45E483B4886}" type="slidenum">
              <a:rPr lang="tr-TR" smtClean="0"/>
              <a:t>‹#›</a:t>
            </a:fld>
            <a:endParaRPr lang="tr-TR"/>
          </a:p>
        </p:txBody>
      </p:sp>
    </p:spTree>
    <p:extLst>
      <p:ext uri="{BB962C8B-B14F-4D97-AF65-F5344CB8AC3E}">
        <p14:creationId xmlns:p14="http://schemas.microsoft.com/office/powerpoint/2010/main" val="30069007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541E116-1C0C-4140-A370-E2F95494AF6E}" type="datetimeFigureOut">
              <a:rPr lang="tr-TR" smtClean="0"/>
              <a:t>06.10.2016</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0149B812-2477-4985-B6AC-F45E483B4886}" type="slidenum">
              <a:rPr lang="tr-TR" smtClean="0"/>
              <a:t>‹#›</a:t>
            </a:fld>
            <a:endParaRPr lang="tr-TR"/>
          </a:p>
        </p:txBody>
      </p:sp>
    </p:spTree>
    <p:extLst>
      <p:ext uri="{BB962C8B-B14F-4D97-AF65-F5344CB8AC3E}">
        <p14:creationId xmlns:p14="http://schemas.microsoft.com/office/powerpoint/2010/main" val="3007640617"/>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541E116-1C0C-4140-A370-E2F95494AF6E}" type="datetimeFigureOut">
              <a:rPr lang="tr-TR" smtClean="0"/>
              <a:t>06.10.2016</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0149B812-2477-4985-B6AC-F45E483B4886}" type="slidenum">
              <a:rPr lang="tr-TR" smtClean="0"/>
              <a:t>‹#›</a:t>
            </a:fld>
            <a:endParaRPr lang="tr-TR"/>
          </a:p>
        </p:txBody>
      </p:sp>
    </p:spTree>
    <p:extLst>
      <p:ext uri="{BB962C8B-B14F-4D97-AF65-F5344CB8AC3E}">
        <p14:creationId xmlns:p14="http://schemas.microsoft.com/office/powerpoint/2010/main" val="114381019"/>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541E116-1C0C-4140-A370-E2F95494AF6E}" type="datetimeFigureOut">
              <a:rPr lang="tr-TR" smtClean="0"/>
              <a:t>06.10.2016</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0149B812-2477-4985-B6AC-F45E483B4886}" type="slidenum">
              <a:rPr lang="tr-TR" smtClean="0"/>
              <a:t>‹#›</a:t>
            </a:fld>
            <a:endParaRPr lang="tr-TR"/>
          </a:p>
        </p:txBody>
      </p:sp>
    </p:spTree>
    <p:extLst>
      <p:ext uri="{BB962C8B-B14F-4D97-AF65-F5344CB8AC3E}">
        <p14:creationId xmlns:p14="http://schemas.microsoft.com/office/powerpoint/2010/main" val="7288073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41E116-1C0C-4140-A370-E2F95494AF6E}" type="datetimeFigureOut">
              <a:rPr lang="tr-TR" smtClean="0"/>
              <a:t>06.10.2016</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0149B812-2477-4985-B6AC-F45E483B4886}" type="slidenum">
              <a:rPr lang="tr-TR" smtClean="0"/>
              <a:t>‹#›</a:t>
            </a:fld>
            <a:endParaRPr lang="tr-TR"/>
          </a:p>
        </p:txBody>
      </p:sp>
    </p:spTree>
    <p:extLst>
      <p:ext uri="{BB962C8B-B14F-4D97-AF65-F5344CB8AC3E}">
        <p14:creationId xmlns:p14="http://schemas.microsoft.com/office/powerpoint/2010/main" val="3688166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541E116-1C0C-4140-A370-E2F95494AF6E}" type="datetimeFigureOut">
              <a:rPr lang="tr-TR" smtClean="0"/>
              <a:t>06.10.2016</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0149B812-2477-4985-B6AC-F45E483B4886}" type="slidenum">
              <a:rPr lang="tr-TR" smtClean="0"/>
              <a:t>‹#›</a:t>
            </a:fld>
            <a:endParaRPr lang="tr-TR"/>
          </a:p>
        </p:txBody>
      </p:sp>
    </p:spTree>
    <p:extLst>
      <p:ext uri="{BB962C8B-B14F-4D97-AF65-F5344CB8AC3E}">
        <p14:creationId xmlns:p14="http://schemas.microsoft.com/office/powerpoint/2010/main" val="2897060064"/>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541E116-1C0C-4140-A370-E2F95494AF6E}" type="datetimeFigureOut">
              <a:rPr lang="tr-TR" smtClean="0"/>
              <a:t>06.10.2016</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149B812-2477-4985-B6AC-F45E483B4886}" type="slidenum">
              <a:rPr lang="tr-TR" smtClean="0"/>
              <a:t>‹#›</a:t>
            </a:fld>
            <a:endParaRPr lang="tr-TR"/>
          </a:p>
        </p:txBody>
      </p:sp>
    </p:spTree>
    <p:extLst>
      <p:ext uri="{BB962C8B-B14F-4D97-AF65-F5344CB8AC3E}">
        <p14:creationId xmlns:p14="http://schemas.microsoft.com/office/powerpoint/2010/main" val="3950542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1541E116-1C0C-4140-A370-E2F95494AF6E}" type="datetimeFigureOut">
              <a:rPr lang="tr-TR" smtClean="0"/>
              <a:t>06.10.2016</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0149B812-2477-4985-B6AC-F45E483B4886}" type="slidenum">
              <a:rPr lang="tr-TR" smtClean="0"/>
              <a:t>‹#›</a:t>
            </a:fld>
            <a:endParaRPr lang="tr-TR"/>
          </a:p>
        </p:txBody>
      </p:sp>
    </p:spTree>
    <p:extLst>
      <p:ext uri="{BB962C8B-B14F-4D97-AF65-F5344CB8AC3E}">
        <p14:creationId xmlns:p14="http://schemas.microsoft.com/office/powerpoint/2010/main" val="2500854944"/>
      </p:ext>
    </p:extLst>
  </p:cSld>
  <p:clrMap bg1="lt1" tx1="dk1" bg2="lt2" tx2="dk2" accent1="accent1" accent2="accent2" accent3="accent3" accent4="accent4" accent5="accent5" accent6="accent6" hlink="hlink" folHlink="folHlink"/>
  <p:sldLayoutIdLst>
    <p:sldLayoutId id="2147483756" r:id="rId1"/>
    <p:sldLayoutId id="2147483757" r:id="rId2"/>
    <p:sldLayoutId id="2147483758" r:id="rId3"/>
    <p:sldLayoutId id="2147483759" r:id="rId4"/>
    <p:sldLayoutId id="2147483760" r:id="rId5"/>
    <p:sldLayoutId id="2147483761" r:id="rId6"/>
    <p:sldLayoutId id="2147483762" r:id="rId7"/>
    <p:sldLayoutId id="2147483763" r:id="rId8"/>
    <p:sldLayoutId id="2147483764" r:id="rId9"/>
    <p:sldLayoutId id="2147483765" r:id="rId10"/>
    <p:sldLayoutId id="2147483766" r:id="rId11"/>
    <p:sldLayoutId id="2147483767" r:id="rId12"/>
    <p:sldLayoutId id="2147483768" r:id="rId13"/>
    <p:sldLayoutId id="2147483769" r:id="rId14"/>
    <p:sldLayoutId id="2147483770" r:id="rId15"/>
    <p:sldLayoutId id="2147483771"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12.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13.xm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14.xml"/><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5.xml"/><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tr-TR" sz="4400" b="1" dirty="0"/>
              <a:t>Sanal Market Alışverişi Niyetinin Sürekliliğini Etkileyen Unsurlar ve Bir Model Önerisi</a:t>
            </a:r>
            <a:r>
              <a:rPr lang="tr-TR" sz="9600" dirty="0"/>
              <a:t/>
            </a:r>
            <a:br>
              <a:rPr lang="tr-TR" sz="9600" dirty="0"/>
            </a:br>
            <a:endParaRPr lang="tr-TR" sz="3600" dirty="0"/>
          </a:p>
        </p:txBody>
      </p:sp>
      <p:sp>
        <p:nvSpPr>
          <p:cNvPr id="3" name="Subtitle 2"/>
          <p:cNvSpPr>
            <a:spLocks noGrp="1"/>
          </p:cNvSpPr>
          <p:nvPr>
            <p:ph type="subTitle" idx="1"/>
          </p:nvPr>
        </p:nvSpPr>
        <p:spPr/>
        <p:txBody>
          <a:bodyPr>
            <a:normAutofit/>
          </a:bodyPr>
          <a:lstStyle/>
          <a:p>
            <a:pPr algn="r"/>
            <a:r>
              <a:rPr lang="tr-TR" sz="2400" dirty="0" smtClean="0"/>
              <a:t>Yrd. Doç. Dr. Tutku Eker </a:t>
            </a:r>
            <a:r>
              <a:rPr lang="tr-TR" sz="2400" dirty="0" err="1" smtClean="0"/>
              <a:t>İşcioğlu</a:t>
            </a:r>
            <a:endParaRPr lang="tr-TR" sz="2400" dirty="0" smtClean="0"/>
          </a:p>
          <a:p>
            <a:pPr algn="r"/>
            <a:r>
              <a:rPr lang="tr-TR" sz="2400" dirty="0" smtClean="0"/>
              <a:t>Piri Reis Üniversitesi</a:t>
            </a:r>
            <a:endParaRPr lang="tr-TR" sz="2400" dirty="0"/>
          </a:p>
        </p:txBody>
      </p:sp>
    </p:spTree>
    <p:extLst>
      <p:ext uri="{BB962C8B-B14F-4D97-AF65-F5344CB8AC3E}">
        <p14:creationId xmlns:p14="http://schemas.microsoft.com/office/powerpoint/2010/main" val="321492388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Tasarım ve Yöntem</a:t>
            </a:r>
            <a:endParaRPr lang="tr-TR" dirty="0"/>
          </a:p>
        </p:txBody>
      </p:sp>
      <p:sp>
        <p:nvSpPr>
          <p:cNvPr id="3" name="Content Placeholder 2"/>
          <p:cNvSpPr>
            <a:spLocks noGrp="1"/>
          </p:cNvSpPr>
          <p:nvPr>
            <p:ph idx="1"/>
          </p:nvPr>
        </p:nvSpPr>
        <p:spPr/>
        <p:txBody>
          <a:bodyPr/>
          <a:lstStyle/>
          <a:p>
            <a:r>
              <a:rPr lang="tr-TR" dirty="0" smtClean="0"/>
              <a:t>Veri analizi:</a:t>
            </a:r>
          </a:p>
          <a:p>
            <a:pPr lvl="1"/>
            <a:r>
              <a:rPr lang="tr-TR" dirty="0" smtClean="0"/>
              <a:t>İçerik çözümlemesi</a:t>
            </a:r>
          </a:p>
          <a:p>
            <a:r>
              <a:rPr lang="tr-TR" dirty="0" smtClean="0"/>
              <a:t>Güvenirlik:</a:t>
            </a:r>
          </a:p>
          <a:p>
            <a:pPr lvl="1"/>
            <a:r>
              <a:rPr lang="tr-TR" dirty="0" smtClean="0"/>
              <a:t>Zaman açısından güvenirlik</a:t>
            </a:r>
          </a:p>
          <a:p>
            <a:r>
              <a:rPr lang="tr-TR" dirty="0" smtClean="0"/>
              <a:t>Geçerlik:</a:t>
            </a:r>
          </a:p>
          <a:p>
            <a:pPr lvl="1"/>
            <a:r>
              <a:rPr lang="tr-TR" dirty="0"/>
              <a:t>D</a:t>
            </a:r>
            <a:r>
              <a:rPr lang="tr-TR" dirty="0" smtClean="0"/>
              <a:t>aha </a:t>
            </a:r>
            <a:r>
              <a:rPr lang="tr-TR" dirty="0"/>
              <a:t>önceki çalışmalarda kullanılan ve kabul gören </a:t>
            </a:r>
            <a:r>
              <a:rPr lang="tr-TR" dirty="0" smtClean="0"/>
              <a:t>kodlama</a:t>
            </a:r>
          </a:p>
          <a:p>
            <a:pPr lvl="1"/>
            <a:r>
              <a:rPr lang="tr-TR" dirty="0" smtClean="0"/>
              <a:t>Katılımcıların </a:t>
            </a:r>
            <a:r>
              <a:rPr lang="tr-TR" dirty="0"/>
              <a:t>ifadeleri ile birebir örtüşecek şekilde </a:t>
            </a:r>
            <a:r>
              <a:rPr lang="tr-TR" dirty="0" smtClean="0"/>
              <a:t>kodlama</a:t>
            </a:r>
            <a:endParaRPr lang="tr-TR" dirty="0"/>
          </a:p>
        </p:txBody>
      </p:sp>
    </p:spTree>
    <p:extLst>
      <p:ext uri="{BB962C8B-B14F-4D97-AF65-F5344CB8AC3E}">
        <p14:creationId xmlns:p14="http://schemas.microsoft.com/office/powerpoint/2010/main" val="399826796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820796" y="446088"/>
            <a:ext cx="3505199" cy="976312"/>
          </a:xfrm>
        </p:spPr>
        <p:txBody>
          <a:bodyPr>
            <a:noAutofit/>
          </a:bodyPr>
          <a:lstStyle/>
          <a:p>
            <a:pPr algn="ctr"/>
            <a:r>
              <a:rPr lang="tr-TR" sz="3200" dirty="0" smtClean="0"/>
              <a:t>Bulgular ve Tartışma</a:t>
            </a:r>
            <a:endParaRPr lang="tr-TR" sz="3200" dirty="0"/>
          </a:p>
        </p:txBody>
      </p:sp>
      <p:sp>
        <p:nvSpPr>
          <p:cNvPr id="6" name="Content Placeholder 5"/>
          <p:cNvSpPr>
            <a:spLocks noGrp="1"/>
          </p:cNvSpPr>
          <p:nvPr>
            <p:ph idx="1"/>
          </p:nvPr>
        </p:nvSpPr>
        <p:spPr/>
        <p:txBody>
          <a:bodyPr/>
          <a:lstStyle/>
          <a:p>
            <a:endParaRPr lang="tr-TR"/>
          </a:p>
        </p:txBody>
      </p:sp>
      <p:sp>
        <p:nvSpPr>
          <p:cNvPr id="7" name="Text Placeholder 6"/>
          <p:cNvSpPr>
            <a:spLocks noGrp="1"/>
          </p:cNvSpPr>
          <p:nvPr>
            <p:ph type="body" sz="half" idx="2"/>
          </p:nvPr>
        </p:nvSpPr>
        <p:spPr>
          <a:xfrm>
            <a:off x="1820796" y="1598615"/>
            <a:ext cx="3505199" cy="4262436"/>
          </a:xfrm>
        </p:spPr>
        <p:txBody>
          <a:bodyPr>
            <a:normAutofit/>
          </a:bodyPr>
          <a:lstStyle/>
          <a:p>
            <a:r>
              <a:rPr lang="tr-TR" sz="2000" dirty="0" smtClean="0"/>
              <a:t>Örneklem Bulguları</a:t>
            </a:r>
            <a:endParaRPr lang="tr-TR" sz="2000" dirty="0"/>
          </a:p>
        </p:txBody>
      </p:sp>
      <p:pic>
        <p:nvPicPr>
          <p:cNvPr id="4" name="Picture 3"/>
          <p:cNvPicPr/>
          <p:nvPr/>
        </p:nvPicPr>
        <p:blipFill>
          <a:blip r:embed="rId3">
            <a:extLst>
              <a:ext uri="{28A0092B-C50C-407E-A947-70E740481C1C}">
                <a14:useLocalDpi xmlns:a14="http://schemas.microsoft.com/office/drawing/2010/main" val="0"/>
              </a:ext>
            </a:extLst>
          </a:blip>
          <a:srcRect/>
          <a:stretch>
            <a:fillRect/>
          </a:stretch>
        </p:blipFill>
        <p:spPr bwMode="auto">
          <a:xfrm>
            <a:off x="5109694" y="32439"/>
            <a:ext cx="6533665" cy="6825561"/>
          </a:xfrm>
          <a:prstGeom prst="rect">
            <a:avLst/>
          </a:prstGeom>
          <a:noFill/>
          <a:ln>
            <a:noFill/>
          </a:ln>
        </p:spPr>
      </p:pic>
    </p:spTree>
    <p:extLst>
      <p:ext uri="{BB962C8B-B14F-4D97-AF65-F5344CB8AC3E}">
        <p14:creationId xmlns:p14="http://schemas.microsoft.com/office/powerpoint/2010/main" val="23133047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43753" y="451112"/>
            <a:ext cx="3505199" cy="976312"/>
          </a:xfrm>
        </p:spPr>
        <p:txBody>
          <a:bodyPr>
            <a:noAutofit/>
          </a:bodyPr>
          <a:lstStyle/>
          <a:p>
            <a:pPr algn="ctr"/>
            <a:r>
              <a:rPr lang="tr-TR" sz="3200" dirty="0"/>
              <a:t>Bulgular ve Tartışma</a:t>
            </a:r>
          </a:p>
        </p:txBody>
      </p:sp>
      <p:sp>
        <p:nvSpPr>
          <p:cNvPr id="4" name="Text Placeholder 3"/>
          <p:cNvSpPr>
            <a:spLocks noGrp="1"/>
          </p:cNvSpPr>
          <p:nvPr>
            <p:ph type="body" sz="half" idx="2"/>
          </p:nvPr>
        </p:nvSpPr>
        <p:spPr>
          <a:xfrm>
            <a:off x="1846934" y="1630888"/>
            <a:ext cx="3505199" cy="5071126"/>
          </a:xfrm>
        </p:spPr>
        <p:txBody>
          <a:bodyPr>
            <a:normAutofit/>
          </a:bodyPr>
          <a:lstStyle/>
          <a:p>
            <a:r>
              <a:rPr lang="tr-TR" sz="2000" dirty="0"/>
              <a:t>Sanal Market Alışverişini Tercih </a:t>
            </a:r>
            <a:r>
              <a:rPr lang="tr-TR" sz="2000" dirty="0" smtClean="0"/>
              <a:t>Etme Nedenleri</a:t>
            </a:r>
          </a:p>
          <a:p>
            <a:r>
              <a:rPr lang="tr-TR" i="1" dirty="0"/>
              <a:t>Sebze ve meyve sipariş ediyorum ve çok memnunum. Domates taş gibi geliyor, hiç çürük çarık çıkmıyor. (8)</a:t>
            </a:r>
            <a:endParaRPr lang="tr-TR" dirty="0"/>
          </a:p>
          <a:p>
            <a:r>
              <a:rPr lang="tr-TR" i="1" dirty="0"/>
              <a:t>Badem hıyar seçtim küçük olsun diye ama büyük geldi. Domates ezik geldi. Sorun etmedim. Not olarak yazdığımda daha çok dikkat ediyorlar. (16)</a:t>
            </a:r>
            <a:endParaRPr lang="tr-TR" dirty="0"/>
          </a:p>
          <a:p>
            <a:r>
              <a:rPr lang="tr-TR" i="1" dirty="0"/>
              <a:t>Haber vermeden ürünü çıkarmışlar. Bu ürün elimde kalmadığı için yollayamıyorum deseydi iyi olurdu ama küsmedim, vazgeçmedim. (17)    </a:t>
            </a:r>
            <a:endParaRPr lang="tr-TR" dirty="0"/>
          </a:p>
          <a:p>
            <a:r>
              <a:rPr lang="tr-TR" i="1" dirty="0"/>
              <a:t>Verdiğim saate uymadılar, ama çözümle yaklaştıkları için sorun etmedik. Genelde memnunum, Migros’a güveniyorum. (23)</a:t>
            </a:r>
            <a:endParaRPr lang="tr-TR" dirty="0"/>
          </a:p>
          <a:p>
            <a:endParaRPr lang="tr-TR" dirty="0"/>
          </a:p>
        </p:txBody>
      </p:sp>
      <p:pic>
        <p:nvPicPr>
          <p:cNvPr id="7" name="Resim 2"/>
          <p:cNvPicPr/>
          <p:nvPr/>
        </p:nvPicPr>
        <p:blipFill>
          <a:blip r:embed="rId3">
            <a:extLst>
              <a:ext uri="{28A0092B-C50C-407E-A947-70E740481C1C}">
                <a14:useLocalDpi xmlns:a14="http://schemas.microsoft.com/office/drawing/2010/main" val="0"/>
              </a:ext>
            </a:extLst>
          </a:blip>
          <a:srcRect/>
          <a:stretch>
            <a:fillRect/>
          </a:stretch>
        </p:blipFill>
        <p:spPr bwMode="auto">
          <a:xfrm>
            <a:off x="5555560" y="349717"/>
            <a:ext cx="6445362" cy="5018350"/>
          </a:xfrm>
          <a:prstGeom prst="rect">
            <a:avLst/>
          </a:prstGeom>
          <a:noFill/>
          <a:ln>
            <a:noFill/>
          </a:ln>
        </p:spPr>
      </p:pic>
      <p:sp>
        <p:nvSpPr>
          <p:cNvPr id="8" name="Oval 7"/>
          <p:cNvSpPr/>
          <p:nvPr/>
        </p:nvSpPr>
        <p:spPr>
          <a:xfrm>
            <a:off x="10273553" y="580913"/>
            <a:ext cx="268941" cy="18288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p>
        </p:txBody>
      </p:sp>
      <p:sp>
        <p:nvSpPr>
          <p:cNvPr id="9" name="Oval 8"/>
          <p:cNvSpPr/>
          <p:nvPr/>
        </p:nvSpPr>
        <p:spPr>
          <a:xfrm>
            <a:off x="10273552" y="2099534"/>
            <a:ext cx="268941" cy="18288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p>
        </p:txBody>
      </p:sp>
      <p:sp>
        <p:nvSpPr>
          <p:cNvPr id="10" name="Oval 9"/>
          <p:cNvSpPr/>
          <p:nvPr/>
        </p:nvSpPr>
        <p:spPr>
          <a:xfrm>
            <a:off x="10273552" y="2970904"/>
            <a:ext cx="268941" cy="18288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p>
        </p:txBody>
      </p:sp>
      <p:sp>
        <p:nvSpPr>
          <p:cNvPr id="11" name="Oval 10"/>
          <p:cNvSpPr/>
          <p:nvPr/>
        </p:nvSpPr>
        <p:spPr>
          <a:xfrm>
            <a:off x="10273551" y="4317402"/>
            <a:ext cx="268941" cy="18288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p>
        </p:txBody>
      </p:sp>
    </p:spTree>
    <p:extLst>
      <p:ext uri="{BB962C8B-B14F-4D97-AF65-F5344CB8AC3E}">
        <p14:creationId xmlns:p14="http://schemas.microsoft.com/office/powerpoint/2010/main" val="343231407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11480" y="446088"/>
            <a:ext cx="3505199" cy="976312"/>
          </a:xfrm>
        </p:spPr>
        <p:txBody>
          <a:bodyPr>
            <a:noAutofit/>
          </a:bodyPr>
          <a:lstStyle/>
          <a:p>
            <a:pPr algn="ctr"/>
            <a:r>
              <a:rPr lang="tr-TR" sz="3200" dirty="0"/>
              <a:t>Bulgular ve Tartışma</a:t>
            </a:r>
          </a:p>
        </p:txBody>
      </p:sp>
      <p:sp>
        <p:nvSpPr>
          <p:cNvPr id="4" name="Text Placeholder 3"/>
          <p:cNvSpPr>
            <a:spLocks noGrp="1"/>
          </p:cNvSpPr>
          <p:nvPr>
            <p:ph type="body" sz="half" idx="2"/>
          </p:nvPr>
        </p:nvSpPr>
        <p:spPr>
          <a:xfrm>
            <a:off x="1986784" y="1422400"/>
            <a:ext cx="3505199" cy="4262436"/>
          </a:xfrm>
        </p:spPr>
        <p:txBody>
          <a:bodyPr/>
          <a:lstStyle/>
          <a:p>
            <a:r>
              <a:rPr lang="tr-TR" sz="2000" dirty="0"/>
              <a:t>Sanal Market Alışverişini Tercih Etmeme </a:t>
            </a:r>
            <a:r>
              <a:rPr lang="tr-TR" sz="2000" dirty="0" smtClean="0"/>
              <a:t>Nedenleri</a:t>
            </a:r>
          </a:p>
          <a:p>
            <a:r>
              <a:rPr lang="tr-TR" i="1" dirty="0"/>
              <a:t>Gidip alışveriş yapmayı, rafları dolaşmayı, </a:t>
            </a:r>
            <a:r>
              <a:rPr lang="tr-TR" i="1" dirty="0" err="1"/>
              <a:t>impulse</a:t>
            </a:r>
            <a:r>
              <a:rPr lang="tr-TR" i="1" dirty="0"/>
              <a:t> alışverişi, o </a:t>
            </a:r>
            <a:r>
              <a:rPr lang="tr-TR" i="1" dirty="0" err="1"/>
              <a:t>ambiansı</a:t>
            </a:r>
            <a:r>
              <a:rPr lang="tr-TR" i="1" dirty="0"/>
              <a:t> seviyorum. […] Yoğunluğum devam ederse, özellikle ağır ürünler için sanaldan sipariş veririz. (25</a:t>
            </a:r>
            <a:r>
              <a:rPr lang="tr-TR" i="1" dirty="0" smtClean="0"/>
              <a:t>)</a:t>
            </a:r>
          </a:p>
          <a:p>
            <a:r>
              <a:rPr lang="tr-TR" i="1" dirty="0"/>
              <a:t>Sanalda alkol yok, illa ki bira almak için Migros’a giriyorum, girmişken de her şeyi alıp çıkıyorum. (29)</a:t>
            </a:r>
            <a:endParaRPr lang="tr-TR" dirty="0"/>
          </a:p>
          <a:p>
            <a:r>
              <a:rPr lang="tr-TR" i="1" dirty="0"/>
              <a:t>100 TL’lik alışverişe 20 TL indirim vardı. Farklı mail adresleri ile birkaç defa kampanyadan yararlandım. Kampanya bitince kullanmayı bıraktım. (37)</a:t>
            </a:r>
            <a:endParaRPr lang="tr-TR" dirty="0"/>
          </a:p>
          <a:p>
            <a:endParaRPr lang="tr-TR" dirty="0"/>
          </a:p>
          <a:p>
            <a:endParaRPr lang="tr-TR" sz="2000" dirty="0"/>
          </a:p>
          <a:p>
            <a:endParaRPr lang="tr-TR" dirty="0"/>
          </a:p>
        </p:txBody>
      </p:sp>
      <p:pic>
        <p:nvPicPr>
          <p:cNvPr id="5" name="Resim 4"/>
          <p:cNvPicPr/>
          <p:nvPr/>
        </p:nvPicPr>
        <p:blipFill>
          <a:blip r:embed="rId3">
            <a:extLst>
              <a:ext uri="{28A0092B-C50C-407E-A947-70E740481C1C}">
                <a14:useLocalDpi xmlns:a14="http://schemas.microsoft.com/office/drawing/2010/main" val="0"/>
              </a:ext>
            </a:extLst>
          </a:blip>
          <a:srcRect/>
          <a:stretch>
            <a:fillRect/>
          </a:stretch>
        </p:blipFill>
        <p:spPr bwMode="auto">
          <a:xfrm>
            <a:off x="5567287" y="755743"/>
            <a:ext cx="6352186" cy="5817179"/>
          </a:xfrm>
          <a:prstGeom prst="rect">
            <a:avLst/>
          </a:prstGeom>
          <a:noFill/>
          <a:ln>
            <a:noFill/>
          </a:ln>
        </p:spPr>
      </p:pic>
      <p:sp>
        <p:nvSpPr>
          <p:cNvPr id="6" name="Oval 5"/>
          <p:cNvSpPr/>
          <p:nvPr/>
        </p:nvSpPr>
        <p:spPr>
          <a:xfrm>
            <a:off x="10058400" y="1011220"/>
            <a:ext cx="268941" cy="17212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p>
        </p:txBody>
      </p:sp>
      <p:sp>
        <p:nvSpPr>
          <p:cNvPr id="7" name="Oval 6"/>
          <p:cNvSpPr/>
          <p:nvPr/>
        </p:nvSpPr>
        <p:spPr>
          <a:xfrm>
            <a:off x="10058400" y="2065469"/>
            <a:ext cx="268941" cy="18288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p>
        </p:txBody>
      </p:sp>
      <p:sp>
        <p:nvSpPr>
          <p:cNvPr id="8" name="Oval 7"/>
          <p:cNvSpPr/>
          <p:nvPr/>
        </p:nvSpPr>
        <p:spPr>
          <a:xfrm>
            <a:off x="10058399" y="2861534"/>
            <a:ext cx="268941" cy="18288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p>
        </p:txBody>
      </p:sp>
    </p:spTree>
    <p:extLst>
      <p:ext uri="{BB962C8B-B14F-4D97-AF65-F5344CB8AC3E}">
        <p14:creationId xmlns:p14="http://schemas.microsoft.com/office/powerpoint/2010/main" val="144354911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820796" y="446088"/>
            <a:ext cx="3505199" cy="976312"/>
          </a:xfrm>
        </p:spPr>
        <p:txBody>
          <a:bodyPr>
            <a:noAutofit/>
          </a:bodyPr>
          <a:lstStyle/>
          <a:p>
            <a:pPr algn="ctr"/>
            <a:r>
              <a:rPr lang="tr-TR" sz="3200" dirty="0" smtClean="0"/>
              <a:t>Bulgular ve Tartışma</a:t>
            </a:r>
            <a:endParaRPr lang="tr-TR" sz="3200" dirty="0"/>
          </a:p>
        </p:txBody>
      </p:sp>
      <p:sp>
        <p:nvSpPr>
          <p:cNvPr id="6" name="Content Placeholder 5"/>
          <p:cNvSpPr>
            <a:spLocks noGrp="1"/>
          </p:cNvSpPr>
          <p:nvPr>
            <p:ph idx="1"/>
          </p:nvPr>
        </p:nvSpPr>
        <p:spPr/>
        <p:txBody>
          <a:bodyPr/>
          <a:lstStyle/>
          <a:p>
            <a:endParaRPr lang="tr-TR"/>
          </a:p>
        </p:txBody>
      </p:sp>
      <p:sp>
        <p:nvSpPr>
          <p:cNvPr id="7" name="Text Placeholder 6"/>
          <p:cNvSpPr>
            <a:spLocks noGrp="1"/>
          </p:cNvSpPr>
          <p:nvPr>
            <p:ph type="body" sz="half" idx="2"/>
          </p:nvPr>
        </p:nvSpPr>
        <p:spPr>
          <a:xfrm>
            <a:off x="1820796" y="1598615"/>
            <a:ext cx="3505199" cy="4262436"/>
          </a:xfrm>
        </p:spPr>
        <p:txBody>
          <a:bodyPr>
            <a:normAutofit/>
          </a:bodyPr>
          <a:lstStyle/>
          <a:p>
            <a:r>
              <a:rPr lang="tr-TR" sz="2000" dirty="0"/>
              <a:t>Sanal Market Alışverişinde Tercih Edilen Ürünler</a:t>
            </a:r>
          </a:p>
        </p:txBody>
      </p:sp>
      <p:pic>
        <p:nvPicPr>
          <p:cNvPr id="8" name="Picture 7"/>
          <p:cNvPicPr/>
          <p:nvPr/>
        </p:nvPicPr>
        <p:blipFill>
          <a:blip r:embed="rId3">
            <a:extLst>
              <a:ext uri="{28A0092B-C50C-407E-A947-70E740481C1C}">
                <a14:useLocalDpi xmlns:a14="http://schemas.microsoft.com/office/drawing/2010/main" val="0"/>
              </a:ext>
            </a:extLst>
          </a:blip>
          <a:srcRect/>
          <a:stretch>
            <a:fillRect/>
          </a:stretch>
        </p:blipFill>
        <p:spPr bwMode="auto">
          <a:xfrm>
            <a:off x="5379783" y="705158"/>
            <a:ext cx="6475144" cy="4896821"/>
          </a:xfrm>
          <a:prstGeom prst="rect">
            <a:avLst/>
          </a:prstGeom>
          <a:noFill/>
          <a:ln>
            <a:noFill/>
          </a:ln>
        </p:spPr>
      </p:pic>
      <p:sp>
        <p:nvSpPr>
          <p:cNvPr id="9" name="Oval 8"/>
          <p:cNvSpPr/>
          <p:nvPr/>
        </p:nvSpPr>
        <p:spPr>
          <a:xfrm>
            <a:off x="11235671" y="1032735"/>
            <a:ext cx="268941" cy="18288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p>
        </p:txBody>
      </p:sp>
      <p:sp>
        <p:nvSpPr>
          <p:cNvPr id="10" name="Oval 9"/>
          <p:cNvSpPr/>
          <p:nvPr/>
        </p:nvSpPr>
        <p:spPr>
          <a:xfrm>
            <a:off x="11235670" y="2398956"/>
            <a:ext cx="268941" cy="18288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p>
        </p:txBody>
      </p:sp>
    </p:spTree>
    <p:extLst>
      <p:ext uri="{BB962C8B-B14F-4D97-AF65-F5344CB8AC3E}">
        <p14:creationId xmlns:p14="http://schemas.microsoft.com/office/powerpoint/2010/main" val="405884275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820796" y="446088"/>
            <a:ext cx="3505199" cy="976312"/>
          </a:xfrm>
        </p:spPr>
        <p:txBody>
          <a:bodyPr>
            <a:noAutofit/>
          </a:bodyPr>
          <a:lstStyle/>
          <a:p>
            <a:pPr algn="ctr"/>
            <a:r>
              <a:rPr lang="tr-TR" sz="3200" dirty="0" smtClean="0"/>
              <a:t>Bulgular ve Tartışma</a:t>
            </a:r>
            <a:endParaRPr lang="tr-TR" sz="3200" dirty="0"/>
          </a:p>
        </p:txBody>
      </p:sp>
      <p:sp>
        <p:nvSpPr>
          <p:cNvPr id="7" name="Text Placeholder 6"/>
          <p:cNvSpPr>
            <a:spLocks noGrp="1"/>
          </p:cNvSpPr>
          <p:nvPr>
            <p:ph type="body" sz="half" idx="2"/>
          </p:nvPr>
        </p:nvSpPr>
        <p:spPr>
          <a:xfrm>
            <a:off x="1680946" y="1598614"/>
            <a:ext cx="3505199" cy="4985065"/>
          </a:xfrm>
        </p:spPr>
        <p:txBody>
          <a:bodyPr>
            <a:normAutofit fontScale="70000" lnSpcReduction="20000"/>
          </a:bodyPr>
          <a:lstStyle/>
          <a:p>
            <a:r>
              <a:rPr lang="tr-TR" sz="2900" dirty="0" smtClean="0"/>
              <a:t>Durumsal Faktörler</a:t>
            </a:r>
          </a:p>
          <a:p>
            <a:r>
              <a:rPr lang="tr-TR" sz="2000" i="1" dirty="0"/>
              <a:t>Misafir geleceği zaman sipariş adedim bir anda artıyor ve direkt sanaldan sipariş veriyorum. Diğer zamanlarda yakınımdaki marketi tercih ediyorum. (22)</a:t>
            </a:r>
            <a:endParaRPr lang="tr-TR" sz="2000" dirty="0"/>
          </a:p>
          <a:p>
            <a:r>
              <a:rPr lang="tr-TR" sz="2000" i="1" dirty="0" smtClean="0"/>
              <a:t>Eşim </a:t>
            </a:r>
            <a:r>
              <a:rPr lang="tr-TR" sz="2000" i="1" dirty="0"/>
              <a:t>sakatlandığı için onu bırakıp evden çıkamıyordum, o yüzden 6 ay boyunca sürekli sanalı kullandım. Şimdi listeyi hazırlıyorum, eşim gidip alıyor. (35</a:t>
            </a:r>
            <a:r>
              <a:rPr lang="tr-TR" sz="2000" i="1" dirty="0" smtClean="0"/>
              <a:t>)</a:t>
            </a:r>
          </a:p>
          <a:p>
            <a:r>
              <a:rPr lang="tr-TR" sz="2000" i="1" dirty="0"/>
              <a:t>Etrafımızda market yoktu, oğluma hamileyken ağır kaldırmamam gerekiyordu. Hemen araştırdım, bulunduğum bölgede hiçbir sanal market dağıtım yapmıyordu. Migros’u ikna ettim, hamile olduğum için bizim buraya kadar getirmeyi sorun etmediler. Oğlum doğduğunda artık gerek kalmadı. Alışverişi sevdiğim ve zamanla ilgili bir problemim olmadığı için eski usule geri döndüm. (38)</a:t>
            </a:r>
            <a:endParaRPr lang="tr-TR" sz="2000" dirty="0"/>
          </a:p>
          <a:p>
            <a:endParaRPr lang="tr-TR" sz="2000" dirty="0"/>
          </a:p>
          <a:p>
            <a:endParaRPr lang="tr-TR" sz="2000" dirty="0"/>
          </a:p>
        </p:txBody>
      </p:sp>
      <p:pic>
        <p:nvPicPr>
          <p:cNvPr id="8" name="Picture 7"/>
          <p:cNvPicPr/>
          <p:nvPr/>
        </p:nvPicPr>
        <p:blipFill>
          <a:blip r:embed="rId3">
            <a:extLst>
              <a:ext uri="{28A0092B-C50C-407E-A947-70E740481C1C}">
                <a14:useLocalDpi xmlns:a14="http://schemas.microsoft.com/office/drawing/2010/main" val="0"/>
              </a:ext>
            </a:extLst>
          </a:blip>
          <a:srcRect/>
          <a:stretch>
            <a:fillRect/>
          </a:stretch>
        </p:blipFill>
        <p:spPr bwMode="auto">
          <a:xfrm>
            <a:off x="5325995" y="446088"/>
            <a:ext cx="6487758" cy="5018797"/>
          </a:xfrm>
          <a:prstGeom prst="rect">
            <a:avLst/>
          </a:prstGeom>
          <a:noFill/>
          <a:ln>
            <a:noFill/>
          </a:ln>
        </p:spPr>
      </p:pic>
    </p:spTree>
    <p:extLst>
      <p:ext uri="{BB962C8B-B14F-4D97-AF65-F5344CB8AC3E}">
        <p14:creationId xmlns:p14="http://schemas.microsoft.com/office/powerpoint/2010/main" val="364721520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tr-TR" dirty="0" smtClean="0"/>
              <a:t>Model Önerisi</a:t>
            </a:r>
            <a:endParaRPr lang="tr-TR" dirty="0"/>
          </a:p>
        </p:txBody>
      </p:sp>
      <p:sp>
        <p:nvSpPr>
          <p:cNvPr id="6" name="Content Placeholder 5"/>
          <p:cNvSpPr>
            <a:spLocks noGrp="1"/>
          </p:cNvSpPr>
          <p:nvPr>
            <p:ph idx="1"/>
          </p:nvPr>
        </p:nvSpPr>
        <p:spPr/>
        <p:txBody>
          <a:bodyPr/>
          <a:lstStyle/>
          <a:p>
            <a:endParaRPr lang="tr-TR"/>
          </a:p>
        </p:txBody>
      </p:sp>
      <p:pic>
        <p:nvPicPr>
          <p:cNvPr id="34" name="Picture 33"/>
          <p:cNvPicPr>
            <a:picLocks noChangeAspect="1"/>
          </p:cNvPicPr>
          <p:nvPr/>
        </p:nvPicPr>
        <p:blipFill rotWithShape="1">
          <a:blip r:embed="rId3"/>
          <a:srcRect l="30703" t="27805" r="30863" b="25824"/>
          <a:stretch/>
        </p:blipFill>
        <p:spPr>
          <a:xfrm>
            <a:off x="2503150" y="1637259"/>
            <a:ext cx="7028762" cy="4770304"/>
          </a:xfrm>
          <a:prstGeom prst="rect">
            <a:avLst/>
          </a:prstGeom>
        </p:spPr>
      </p:pic>
    </p:spTree>
    <p:extLst>
      <p:ext uri="{BB962C8B-B14F-4D97-AF65-F5344CB8AC3E}">
        <p14:creationId xmlns:p14="http://schemas.microsoft.com/office/powerpoint/2010/main" val="73012407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89212" y="278969"/>
            <a:ext cx="8911687" cy="1280890"/>
          </a:xfrm>
        </p:spPr>
        <p:txBody>
          <a:bodyPr/>
          <a:lstStyle/>
          <a:p>
            <a:r>
              <a:rPr lang="tr-TR" dirty="0" smtClean="0"/>
              <a:t>Sonuç, Öneriler ve Kısıtlar</a:t>
            </a:r>
            <a:endParaRPr lang="tr-TR" dirty="0"/>
          </a:p>
        </p:txBody>
      </p:sp>
      <p:sp>
        <p:nvSpPr>
          <p:cNvPr id="3" name="Content Placeholder 2"/>
          <p:cNvSpPr>
            <a:spLocks noGrp="1"/>
          </p:cNvSpPr>
          <p:nvPr>
            <p:ph idx="1"/>
          </p:nvPr>
        </p:nvSpPr>
        <p:spPr>
          <a:xfrm>
            <a:off x="2492393" y="1054249"/>
            <a:ext cx="8915400" cy="5583219"/>
          </a:xfrm>
        </p:spPr>
        <p:txBody>
          <a:bodyPr>
            <a:normAutofit lnSpcReduction="10000"/>
          </a:bodyPr>
          <a:lstStyle/>
          <a:p>
            <a:r>
              <a:rPr lang="tr-TR" dirty="0" smtClean="0"/>
              <a:t>Örneklem </a:t>
            </a:r>
            <a:r>
              <a:rPr lang="tr-TR" dirty="0" err="1" smtClean="0"/>
              <a:t>kısıtı</a:t>
            </a:r>
            <a:endParaRPr lang="tr-TR" dirty="0" smtClean="0"/>
          </a:p>
          <a:p>
            <a:r>
              <a:rPr lang="tr-TR" dirty="0" smtClean="0"/>
              <a:t>Kapsam </a:t>
            </a:r>
            <a:r>
              <a:rPr lang="tr-TR" dirty="0" err="1" smtClean="0"/>
              <a:t>kısıtı</a:t>
            </a:r>
            <a:endParaRPr lang="tr-TR" dirty="0" smtClean="0"/>
          </a:p>
          <a:p>
            <a:r>
              <a:rPr lang="tr-TR" dirty="0" smtClean="0"/>
              <a:t>Sanal marketler </a:t>
            </a:r>
            <a:r>
              <a:rPr lang="tr-TR" dirty="0" err="1"/>
              <a:t>SMANS’ı</a:t>
            </a:r>
            <a:r>
              <a:rPr lang="tr-TR" dirty="0"/>
              <a:t> sağlamak amacıyla tüketicilerin elde edeceği faydaları (yük taşımama, vakitten kazanma, istenen yerde ve zamanda sipariş verme, kötü hava şartlarında kolaylık sağlama vb.) iletişim kampanyalarında </a:t>
            </a:r>
            <a:r>
              <a:rPr lang="tr-TR" dirty="0" smtClean="0"/>
              <a:t>vurgulamalı </a:t>
            </a:r>
            <a:r>
              <a:rPr lang="tr-TR" dirty="0"/>
              <a:t>ve tüketicileri ikna </a:t>
            </a:r>
            <a:r>
              <a:rPr lang="tr-TR" dirty="0" smtClean="0"/>
              <a:t>etmelidirler.</a:t>
            </a:r>
          </a:p>
          <a:p>
            <a:r>
              <a:rPr lang="tr-TR" dirty="0" smtClean="0"/>
              <a:t>Sanal marketler</a:t>
            </a:r>
            <a:r>
              <a:rPr lang="tr-TR" dirty="0"/>
              <a:t>, taze gıda seçimini iyi yaptıklarını ve kaliteli ürün sunduklarını garantiledikleri müddet tüketicilerde alım isteği ortaya çıkabilir, çünkü tüketiciler güven duydukları sanal marketi tercih edeceklerdir</a:t>
            </a:r>
            <a:r>
              <a:rPr lang="tr-TR" dirty="0" smtClean="0"/>
              <a:t>.</a:t>
            </a:r>
          </a:p>
          <a:p>
            <a:r>
              <a:rPr lang="tr-TR" dirty="0" smtClean="0"/>
              <a:t>Sanal marketler</a:t>
            </a:r>
            <a:r>
              <a:rPr lang="tr-TR" dirty="0"/>
              <a:t>, etrafında veya içinde büyük marketlerin yer aldığı sitelerin bulunduğu yerleşim yerlerinden ziyade, küçük ebatta bakkal veya marketlerin bulunduğu yerleşim yerlerine daha çok odaklanmalı, buralardaki noktaların hizmet kalitesini yüksek seviyede tutmalıdır. </a:t>
            </a:r>
            <a:endParaRPr lang="tr-TR" dirty="0" smtClean="0"/>
          </a:p>
          <a:p>
            <a:r>
              <a:rPr lang="tr-TR" dirty="0"/>
              <a:t>Sanal market tercihinin sürekliliğinde hizmet kalitesinin belli bir standartta tutulması önerilmektedir. </a:t>
            </a:r>
            <a:endParaRPr lang="tr-TR" dirty="0" smtClean="0"/>
          </a:p>
          <a:p>
            <a:r>
              <a:rPr lang="tr-TR" dirty="0"/>
              <a:t>Son olarak, kış aylarında veya trafiğin arttığı belli durumlarda, siparişin daha çok verilebileceği öngörülerek bu zamanlarda daha fazla sayıda personelin bulundurulmasının hizmet kalitesini arttıracağı düşünülmektedir. </a:t>
            </a:r>
          </a:p>
        </p:txBody>
      </p:sp>
    </p:spTree>
    <p:extLst>
      <p:ext uri="{BB962C8B-B14F-4D97-AF65-F5344CB8AC3E}">
        <p14:creationId xmlns:p14="http://schemas.microsoft.com/office/powerpoint/2010/main" val="256223999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438606" y="1094590"/>
            <a:ext cx="8915399" cy="2262781"/>
          </a:xfrm>
        </p:spPr>
        <p:txBody>
          <a:bodyPr/>
          <a:lstStyle/>
          <a:p>
            <a:pPr algn="ctr"/>
            <a:r>
              <a:rPr lang="tr-TR" dirty="0" smtClean="0"/>
              <a:t>Dinlediğiniz için Teşekkürler </a:t>
            </a:r>
            <a:r>
              <a:rPr lang="tr-TR" dirty="0" smtClean="0">
                <a:sym typeface="Wingdings" panose="05000000000000000000" pitchFamily="2" charset="2"/>
              </a:rPr>
              <a:t></a:t>
            </a:r>
            <a:endParaRPr lang="tr-TR" dirty="0"/>
          </a:p>
        </p:txBody>
      </p:sp>
      <p:sp>
        <p:nvSpPr>
          <p:cNvPr id="3" name="Subtitle 2"/>
          <p:cNvSpPr>
            <a:spLocks noGrp="1"/>
          </p:cNvSpPr>
          <p:nvPr>
            <p:ph type="subTitle" idx="1"/>
          </p:nvPr>
        </p:nvSpPr>
        <p:spPr>
          <a:xfrm>
            <a:off x="2438606" y="4271769"/>
            <a:ext cx="8915399" cy="1126283"/>
          </a:xfrm>
        </p:spPr>
        <p:txBody>
          <a:bodyPr>
            <a:normAutofit/>
          </a:bodyPr>
          <a:lstStyle/>
          <a:p>
            <a:pPr algn="ctr"/>
            <a:r>
              <a:rPr lang="tr-TR" sz="3600" dirty="0" smtClean="0"/>
              <a:t>Soru ve önerileriniz?</a:t>
            </a:r>
            <a:endParaRPr lang="tr-TR" sz="3600" dirty="0"/>
          </a:p>
        </p:txBody>
      </p:sp>
    </p:spTree>
    <p:extLst>
      <p:ext uri="{BB962C8B-B14F-4D97-AF65-F5344CB8AC3E}">
        <p14:creationId xmlns:p14="http://schemas.microsoft.com/office/powerpoint/2010/main" val="281213273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Sanal Market Üzerine…</a:t>
            </a:r>
            <a:endParaRPr lang="tr-TR" dirty="0"/>
          </a:p>
        </p:txBody>
      </p:sp>
      <p:sp>
        <p:nvSpPr>
          <p:cNvPr id="3" name="Content Placeholder 2"/>
          <p:cNvSpPr>
            <a:spLocks noGrp="1"/>
          </p:cNvSpPr>
          <p:nvPr>
            <p:ph idx="1"/>
          </p:nvPr>
        </p:nvSpPr>
        <p:spPr>
          <a:xfrm>
            <a:off x="2589212" y="1441621"/>
            <a:ext cx="8915400" cy="4390767"/>
          </a:xfrm>
        </p:spPr>
        <p:txBody>
          <a:bodyPr>
            <a:normAutofit/>
          </a:bodyPr>
          <a:lstStyle/>
          <a:p>
            <a:pPr>
              <a:lnSpc>
                <a:spcPct val="200000"/>
              </a:lnSpc>
            </a:pPr>
            <a:r>
              <a:rPr lang="tr-TR" b="1" dirty="0"/>
              <a:t>Sanal </a:t>
            </a:r>
            <a:r>
              <a:rPr lang="tr-TR" b="1" dirty="0" smtClean="0"/>
              <a:t>market tanımı</a:t>
            </a:r>
            <a:r>
              <a:rPr lang="tr-TR" dirty="0" smtClean="0"/>
              <a:t>: Kurumların </a:t>
            </a:r>
            <a:r>
              <a:rPr lang="tr-TR" dirty="0"/>
              <a:t>gıda, kişisel bakım, temizlik malzemeleri gibi hızlı tüketim malları kapsamında sattıkları ürünlerin internet üzerinden satın alınmasına olanak sağlayan e-perakendecilik </a:t>
            </a:r>
            <a:r>
              <a:rPr lang="tr-TR" dirty="0" smtClean="0"/>
              <a:t>türü (Tek</a:t>
            </a:r>
            <a:r>
              <a:rPr lang="tr-TR" dirty="0"/>
              <a:t>, 2014). </a:t>
            </a:r>
            <a:endParaRPr lang="tr-TR" dirty="0" smtClean="0"/>
          </a:p>
          <a:p>
            <a:pPr>
              <a:lnSpc>
                <a:spcPct val="200000"/>
              </a:lnSpc>
            </a:pPr>
            <a:r>
              <a:rPr lang="tr-TR" dirty="0"/>
              <a:t>S</a:t>
            </a:r>
            <a:r>
              <a:rPr lang="tr-TR" dirty="0" smtClean="0"/>
              <a:t>anal </a:t>
            </a:r>
            <a:r>
              <a:rPr lang="tr-TR" dirty="0"/>
              <a:t>market alışverişinin tercih edilme oranının diğer ürün gruplarının satıldığı e-perakende platformlarına göre daha yavaş artış gösterdiği ve sanal market alışverişi niyetinin süreklilik arz etmediği </a:t>
            </a:r>
            <a:r>
              <a:rPr lang="tr-TR" dirty="0" smtClean="0"/>
              <a:t>görülmektedir(Ring </a:t>
            </a:r>
            <a:r>
              <a:rPr lang="tr-TR" dirty="0"/>
              <a:t>ve </a:t>
            </a:r>
            <a:r>
              <a:rPr lang="tr-TR" dirty="0" err="1"/>
              <a:t>Tigert</a:t>
            </a:r>
            <a:r>
              <a:rPr lang="tr-TR" dirty="0"/>
              <a:t>, 2001, s. 268; </a:t>
            </a:r>
            <a:r>
              <a:rPr lang="tr-TR" dirty="0" err="1"/>
              <a:t>Morganosky</a:t>
            </a:r>
            <a:r>
              <a:rPr lang="tr-TR" dirty="0"/>
              <a:t> ve </a:t>
            </a:r>
            <a:r>
              <a:rPr lang="tr-TR" dirty="0" err="1"/>
              <a:t>Cude</a:t>
            </a:r>
            <a:r>
              <a:rPr lang="tr-TR" dirty="0"/>
              <a:t>, 2002, s.456). </a:t>
            </a:r>
          </a:p>
          <a:p>
            <a:pPr>
              <a:lnSpc>
                <a:spcPct val="200000"/>
              </a:lnSpc>
            </a:pPr>
            <a:endParaRPr lang="tr-TR" dirty="0"/>
          </a:p>
        </p:txBody>
      </p:sp>
    </p:spTree>
    <p:extLst>
      <p:ext uri="{BB962C8B-B14F-4D97-AF65-F5344CB8AC3E}">
        <p14:creationId xmlns:p14="http://schemas.microsoft.com/office/powerpoint/2010/main" val="286242676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60652" y="118501"/>
            <a:ext cx="8911687" cy="1280890"/>
          </a:xfrm>
        </p:spPr>
        <p:txBody>
          <a:bodyPr/>
          <a:lstStyle/>
          <a:p>
            <a:r>
              <a:rPr lang="tr-TR" dirty="0" smtClean="0"/>
              <a:t>Kuramsal Çerçeve</a:t>
            </a:r>
            <a:endParaRPr lang="tr-TR" dirty="0"/>
          </a:p>
        </p:txBody>
      </p:sp>
      <p:sp>
        <p:nvSpPr>
          <p:cNvPr id="3" name="Content Placeholder 2"/>
          <p:cNvSpPr>
            <a:spLocks noGrp="1"/>
          </p:cNvSpPr>
          <p:nvPr>
            <p:ph idx="1"/>
          </p:nvPr>
        </p:nvSpPr>
        <p:spPr>
          <a:xfrm>
            <a:off x="2191179" y="1011219"/>
            <a:ext cx="8915400" cy="5238973"/>
          </a:xfrm>
        </p:spPr>
        <p:txBody>
          <a:bodyPr>
            <a:normAutofit/>
          </a:bodyPr>
          <a:lstStyle/>
          <a:p>
            <a:pPr>
              <a:lnSpc>
                <a:spcPct val="150000"/>
              </a:lnSpc>
            </a:pPr>
            <a:r>
              <a:rPr lang="tr-TR" b="1" dirty="0"/>
              <a:t>Sanal Market Alışverişini Tercih Etme </a:t>
            </a:r>
            <a:r>
              <a:rPr lang="tr-TR" b="1" dirty="0" smtClean="0"/>
              <a:t>Nedenleri</a:t>
            </a:r>
            <a:endParaRPr lang="tr-TR" dirty="0" smtClean="0"/>
          </a:p>
          <a:p>
            <a:pPr lvl="1">
              <a:lnSpc>
                <a:spcPct val="150000"/>
              </a:lnSpc>
            </a:pPr>
            <a:r>
              <a:rPr lang="tr-TR" u="sng" dirty="0" smtClean="0"/>
              <a:t>Demografik Faktörler</a:t>
            </a:r>
          </a:p>
          <a:p>
            <a:pPr lvl="2">
              <a:lnSpc>
                <a:spcPct val="150000"/>
              </a:lnSpc>
            </a:pPr>
            <a:r>
              <a:rPr lang="tr-TR" dirty="0" smtClean="0"/>
              <a:t>Gelir, eğitim ve çalışan kadın (</a:t>
            </a:r>
            <a:r>
              <a:rPr lang="tr-TR" dirty="0">
                <a:solidFill>
                  <a:schemeClr val="tx1"/>
                </a:solidFill>
              </a:rPr>
              <a:t>Candan ve Kurtuluş, </a:t>
            </a:r>
            <a:r>
              <a:rPr lang="tr-TR" dirty="0" smtClean="0">
                <a:solidFill>
                  <a:schemeClr val="tx1"/>
                </a:solidFill>
              </a:rPr>
              <a:t>2003)</a:t>
            </a:r>
          </a:p>
          <a:p>
            <a:pPr lvl="2">
              <a:lnSpc>
                <a:spcPct val="150000"/>
              </a:lnSpc>
            </a:pPr>
            <a:r>
              <a:rPr lang="tr-TR" dirty="0" smtClean="0">
                <a:solidFill>
                  <a:schemeClr val="tx1"/>
                </a:solidFill>
              </a:rPr>
              <a:t>Yaş ve kent yaşamı (</a:t>
            </a:r>
            <a:r>
              <a:rPr lang="tr-TR" dirty="0">
                <a:solidFill>
                  <a:schemeClr val="tx1"/>
                </a:solidFill>
              </a:rPr>
              <a:t>İlhan ve </a:t>
            </a:r>
            <a:r>
              <a:rPr lang="tr-TR" dirty="0" err="1">
                <a:solidFill>
                  <a:schemeClr val="tx1"/>
                </a:solidFill>
              </a:rPr>
              <a:t>İşcioğlu</a:t>
            </a:r>
            <a:r>
              <a:rPr lang="tr-TR" dirty="0">
                <a:solidFill>
                  <a:schemeClr val="tx1"/>
                </a:solidFill>
              </a:rPr>
              <a:t>, </a:t>
            </a:r>
            <a:r>
              <a:rPr lang="tr-TR" dirty="0" smtClean="0">
                <a:solidFill>
                  <a:schemeClr val="tx1"/>
                </a:solidFill>
              </a:rPr>
              <a:t>2015)</a:t>
            </a:r>
          </a:p>
          <a:p>
            <a:pPr lvl="2">
              <a:lnSpc>
                <a:spcPct val="150000"/>
              </a:lnSpc>
            </a:pPr>
            <a:r>
              <a:rPr lang="tr-TR" dirty="0"/>
              <a:t>0-4 yaş aralığında birden fazla çocuğu olan, çift maaşlı, kentsel aile </a:t>
            </a:r>
            <a:r>
              <a:rPr lang="tr-TR" dirty="0" smtClean="0"/>
              <a:t>üyeleri (</a:t>
            </a:r>
            <a:r>
              <a:rPr lang="tr-TR" dirty="0" err="1" smtClean="0"/>
              <a:t>Mintel</a:t>
            </a:r>
            <a:r>
              <a:rPr lang="tr-TR" dirty="0" smtClean="0"/>
              <a:t>, 2009)</a:t>
            </a:r>
          </a:p>
          <a:p>
            <a:pPr lvl="1">
              <a:lnSpc>
                <a:spcPct val="150000"/>
              </a:lnSpc>
            </a:pPr>
            <a:r>
              <a:rPr lang="tr-TR" u="sng" dirty="0" err="1" smtClean="0"/>
              <a:t>Güdüsel</a:t>
            </a:r>
            <a:r>
              <a:rPr lang="tr-TR" u="sng" dirty="0" smtClean="0"/>
              <a:t> Faktörler</a:t>
            </a:r>
          </a:p>
          <a:p>
            <a:pPr lvl="2">
              <a:lnSpc>
                <a:spcPct val="150000"/>
              </a:lnSpc>
            </a:pPr>
            <a:r>
              <a:rPr lang="tr-TR" dirty="0" smtClean="0"/>
              <a:t>Hızlı olması, trafik kargaşasından ve </a:t>
            </a:r>
            <a:r>
              <a:rPr lang="tr-TR" dirty="0"/>
              <a:t>ürünü taşıma </a:t>
            </a:r>
            <a:r>
              <a:rPr lang="tr-TR" dirty="0" smtClean="0"/>
              <a:t>maliyetinden/zahmetinden kurtulmak </a:t>
            </a:r>
            <a:r>
              <a:rPr lang="tr-TR" dirty="0"/>
              <a:t>(Candan ve Kurtuluş, </a:t>
            </a:r>
            <a:r>
              <a:rPr lang="tr-TR" dirty="0" smtClean="0"/>
              <a:t>2003)</a:t>
            </a:r>
          </a:p>
          <a:p>
            <a:pPr lvl="2">
              <a:lnSpc>
                <a:spcPct val="150000"/>
              </a:lnSpc>
            </a:pPr>
            <a:r>
              <a:rPr lang="tr-TR" dirty="0" smtClean="0"/>
              <a:t>Nakliye ücreti alınması, pazarlık yapılamaması (</a:t>
            </a:r>
            <a:r>
              <a:rPr lang="tr-TR" dirty="0"/>
              <a:t>Sayılı ve </a:t>
            </a:r>
            <a:r>
              <a:rPr lang="tr-TR" dirty="0" err="1" smtClean="0"/>
              <a:t>Büyükköroğlu</a:t>
            </a:r>
            <a:r>
              <a:rPr lang="tr-TR" dirty="0" smtClean="0"/>
              <a:t>, 2013)</a:t>
            </a:r>
          </a:p>
          <a:p>
            <a:pPr lvl="2">
              <a:lnSpc>
                <a:spcPct val="150000"/>
              </a:lnSpc>
            </a:pPr>
            <a:r>
              <a:rPr lang="tr-TR" dirty="0" smtClean="0"/>
              <a:t>Ürünleri görme, dokunma ve koklama ihtiyacı </a:t>
            </a:r>
            <a:r>
              <a:rPr lang="tr-TR" dirty="0"/>
              <a:t>(</a:t>
            </a:r>
            <a:r>
              <a:rPr lang="tr-TR" dirty="0" err="1"/>
              <a:t>Huang</a:t>
            </a:r>
            <a:r>
              <a:rPr lang="tr-TR" dirty="0"/>
              <a:t> ve </a:t>
            </a:r>
            <a:r>
              <a:rPr lang="tr-TR" dirty="0" err="1"/>
              <a:t>Oppewal</a:t>
            </a:r>
            <a:r>
              <a:rPr lang="tr-TR" dirty="0"/>
              <a:t>, </a:t>
            </a:r>
            <a:r>
              <a:rPr lang="tr-TR" dirty="0" smtClean="0"/>
              <a:t>2006)</a:t>
            </a:r>
          </a:p>
          <a:p>
            <a:pPr lvl="2">
              <a:lnSpc>
                <a:spcPct val="150000"/>
              </a:lnSpc>
            </a:pPr>
            <a:r>
              <a:rPr lang="tr-TR" dirty="0" err="1" smtClean="0"/>
              <a:t>Dürtüsel</a:t>
            </a:r>
            <a:r>
              <a:rPr lang="tr-TR" dirty="0" smtClean="0"/>
              <a:t> satın alma ihtiyacı (</a:t>
            </a:r>
            <a:r>
              <a:rPr lang="tr-TR" dirty="0" err="1" smtClean="0"/>
              <a:t>Ramus</a:t>
            </a:r>
            <a:r>
              <a:rPr lang="tr-TR" dirty="0" smtClean="0"/>
              <a:t> </a:t>
            </a:r>
            <a:r>
              <a:rPr lang="tr-TR" dirty="0"/>
              <a:t>ve </a:t>
            </a:r>
            <a:r>
              <a:rPr lang="tr-TR" dirty="0" err="1" smtClean="0"/>
              <a:t>Nielsen</a:t>
            </a:r>
            <a:r>
              <a:rPr lang="tr-TR" dirty="0" smtClean="0"/>
              <a:t>, 2005)  </a:t>
            </a:r>
          </a:p>
        </p:txBody>
      </p:sp>
    </p:spTree>
    <p:extLst>
      <p:ext uri="{BB962C8B-B14F-4D97-AF65-F5344CB8AC3E}">
        <p14:creationId xmlns:p14="http://schemas.microsoft.com/office/powerpoint/2010/main" val="417886055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60652" y="118501"/>
            <a:ext cx="8911687" cy="1280890"/>
          </a:xfrm>
        </p:spPr>
        <p:txBody>
          <a:bodyPr/>
          <a:lstStyle/>
          <a:p>
            <a:r>
              <a:rPr lang="tr-TR" dirty="0" smtClean="0"/>
              <a:t>Kuramsal Çerçeve</a:t>
            </a:r>
            <a:endParaRPr lang="tr-TR" dirty="0"/>
          </a:p>
        </p:txBody>
      </p:sp>
      <p:sp>
        <p:nvSpPr>
          <p:cNvPr id="3" name="Content Placeholder 2"/>
          <p:cNvSpPr>
            <a:spLocks noGrp="1"/>
          </p:cNvSpPr>
          <p:nvPr>
            <p:ph idx="1"/>
          </p:nvPr>
        </p:nvSpPr>
        <p:spPr>
          <a:xfrm>
            <a:off x="2191179" y="1011219"/>
            <a:ext cx="8915400" cy="5238973"/>
          </a:xfrm>
        </p:spPr>
        <p:txBody>
          <a:bodyPr>
            <a:normAutofit/>
          </a:bodyPr>
          <a:lstStyle/>
          <a:p>
            <a:pPr>
              <a:lnSpc>
                <a:spcPct val="150000"/>
              </a:lnSpc>
            </a:pPr>
            <a:r>
              <a:rPr lang="tr-TR" b="1" dirty="0"/>
              <a:t>Sanal Market Alışverişini Tercih Etme </a:t>
            </a:r>
            <a:r>
              <a:rPr lang="tr-TR" b="1" dirty="0" smtClean="0"/>
              <a:t>Nedenleri</a:t>
            </a:r>
            <a:endParaRPr lang="tr-TR" dirty="0" smtClean="0"/>
          </a:p>
          <a:p>
            <a:pPr lvl="1">
              <a:lnSpc>
                <a:spcPct val="150000"/>
              </a:lnSpc>
            </a:pPr>
            <a:r>
              <a:rPr lang="tr-TR" u="sng" dirty="0" smtClean="0"/>
              <a:t>Durumsal </a:t>
            </a:r>
            <a:r>
              <a:rPr lang="tr-TR" u="sng" dirty="0" smtClean="0"/>
              <a:t>Faktörler (</a:t>
            </a:r>
            <a:r>
              <a:rPr lang="tr-TR" u="sng" dirty="0" err="1" smtClean="0"/>
              <a:t>Hand</a:t>
            </a:r>
            <a:r>
              <a:rPr lang="tr-TR" u="sng" dirty="0" smtClean="0"/>
              <a:t> </a:t>
            </a:r>
            <a:r>
              <a:rPr lang="tr-TR" u="sng" dirty="0" err="1" smtClean="0"/>
              <a:t>v.d</a:t>
            </a:r>
            <a:r>
              <a:rPr lang="tr-TR" u="sng" dirty="0" smtClean="0"/>
              <a:t>, 2009; </a:t>
            </a:r>
            <a:r>
              <a:rPr lang="tr-TR" u="sng" dirty="0" err="1" smtClean="0"/>
              <a:t>Opewal</a:t>
            </a:r>
            <a:r>
              <a:rPr lang="tr-TR" u="sng" dirty="0" smtClean="0"/>
              <a:t>, 2006)</a:t>
            </a:r>
            <a:endParaRPr lang="tr-TR" u="sng" dirty="0" smtClean="0"/>
          </a:p>
          <a:p>
            <a:pPr lvl="2">
              <a:lnSpc>
                <a:spcPct val="150000"/>
              </a:lnSpc>
            </a:pPr>
            <a:r>
              <a:rPr lang="tr-TR" dirty="0"/>
              <a:t>H</a:t>
            </a:r>
            <a:r>
              <a:rPr lang="tr-TR" dirty="0" smtClean="0"/>
              <a:t>amile kalınması</a:t>
            </a:r>
          </a:p>
          <a:p>
            <a:pPr lvl="2">
              <a:lnSpc>
                <a:spcPct val="150000"/>
              </a:lnSpc>
            </a:pPr>
            <a:r>
              <a:rPr lang="tr-TR" dirty="0"/>
              <a:t>E</a:t>
            </a:r>
            <a:r>
              <a:rPr lang="tr-TR" dirty="0" smtClean="0"/>
              <a:t>vde </a:t>
            </a:r>
            <a:r>
              <a:rPr lang="tr-TR" dirty="0"/>
              <a:t>küçük çocuk </a:t>
            </a:r>
            <a:r>
              <a:rPr lang="tr-TR" dirty="0" smtClean="0"/>
              <a:t>bulunması</a:t>
            </a:r>
          </a:p>
          <a:p>
            <a:pPr lvl="2">
              <a:lnSpc>
                <a:spcPct val="150000"/>
              </a:lnSpc>
            </a:pPr>
            <a:r>
              <a:rPr lang="tr-TR" dirty="0"/>
              <a:t>G</a:t>
            </a:r>
            <a:r>
              <a:rPr lang="tr-TR" dirty="0" smtClean="0"/>
              <a:t>eçici </a:t>
            </a:r>
            <a:r>
              <a:rPr lang="tr-TR" dirty="0"/>
              <a:t>sağlık </a:t>
            </a:r>
            <a:r>
              <a:rPr lang="tr-TR" dirty="0" smtClean="0"/>
              <a:t>problemleri</a:t>
            </a:r>
          </a:p>
          <a:p>
            <a:pPr lvl="2">
              <a:lnSpc>
                <a:spcPct val="150000"/>
              </a:lnSpc>
            </a:pPr>
            <a:r>
              <a:rPr lang="tr-TR" dirty="0" smtClean="0"/>
              <a:t>Taşınma</a:t>
            </a:r>
          </a:p>
          <a:p>
            <a:pPr lvl="2">
              <a:lnSpc>
                <a:spcPct val="150000"/>
              </a:lnSpc>
            </a:pPr>
            <a:r>
              <a:rPr lang="tr-TR" dirty="0"/>
              <a:t>İ</a:t>
            </a:r>
            <a:r>
              <a:rPr lang="tr-TR" dirty="0" smtClean="0"/>
              <a:t>ş değiştirme</a:t>
            </a:r>
          </a:p>
          <a:p>
            <a:pPr lvl="2">
              <a:lnSpc>
                <a:spcPct val="150000"/>
              </a:lnSpc>
            </a:pPr>
            <a:r>
              <a:rPr lang="tr-TR" dirty="0"/>
              <a:t>A</a:t>
            </a:r>
            <a:r>
              <a:rPr lang="tr-TR" dirty="0" smtClean="0"/>
              <a:t>raba </a:t>
            </a:r>
            <a:r>
              <a:rPr lang="tr-TR" dirty="0"/>
              <a:t>sahibi olunmaması </a:t>
            </a:r>
            <a:endParaRPr lang="tr-TR" u="sng" dirty="0" smtClean="0"/>
          </a:p>
          <a:p>
            <a:pPr lvl="2">
              <a:lnSpc>
                <a:spcPct val="150000"/>
              </a:lnSpc>
            </a:pPr>
            <a:endParaRPr lang="tr-TR" u="sng" dirty="0" smtClean="0"/>
          </a:p>
        </p:txBody>
      </p:sp>
    </p:spTree>
    <p:extLst>
      <p:ext uri="{BB962C8B-B14F-4D97-AF65-F5344CB8AC3E}">
        <p14:creationId xmlns:p14="http://schemas.microsoft.com/office/powerpoint/2010/main" val="46209671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Kuramsal Çerçeve</a:t>
            </a:r>
            <a:endParaRPr lang="tr-TR" dirty="0"/>
          </a:p>
        </p:txBody>
      </p:sp>
      <p:sp>
        <p:nvSpPr>
          <p:cNvPr id="3" name="Content Placeholder 2"/>
          <p:cNvSpPr>
            <a:spLocks noGrp="1"/>
          </p:cNvSpPr>
          <p:nvPr>
            <p:ph idx="1"/>
          </p:nvPr>
        </p:nvSpPr>
        <p:spPr>
          <a:xfrm>
            <a:off x="2589212" y="1735567"/>
            <a:ext cx="8915400" cy="3777622"/>
          </a:xfrm>
        </p:spPr>
        <p:txBody>
          <a:bodyPr/>
          <a:lstStyle/>
          <a:p>
            <a:r>
              <a:rPr lang="tr-TR" b="1" dirty="0"/>
              <a:t>Sanal Market Alışverişi Niyetinin </a:t>
            </a:r>
            <a:r>
              <a:rPr lang="tr-TR" b="1" dirty="0" smtClean="0"/>
              <a:t>Sürekliliği (SMANS)</a:t>
            </a:r>
          </a:p>
          <a:p>
            <a:pPr lvl="1"/>
            <a:r>
              <a:rPr lang="tr-TR" dirty="0" err="1" smtClean="0"/>
              <a:t>Hansen</a:t>
            </a:r>
            <a:r>
              <a:rPr lang="tr-TR" dirty="0" smtClean="0"/>
              <a:t> (2006)</a:t>
            </a:r>
            <a:endParaRPr lang="tr-TR" dirty="0"/>
          </a:p>
          <a:p>
            <a:pPr marL="0" indent="0">
              <a:buNone/>
            </a:pPr>
            <a:endParaRPr lang="tr-TR" dirty="0"/>
          </a:p>
        </p:txBody>
      </p:sp>
      <p:pic>
        <p:nvPicPr>
          <p:cNvPr id="5" name="Picture 4"/>
          <p:cNvPicPr>
            <a:picLocks noChangeAspect="1"/>
          </p:cNvPicPr>
          <p:nvPr/>
        </p:nvPicPr>
        <p:blipFill>
          <a:blip r:embed="rId3"/>
          <a:stretch>
            <a:fillRect/>
          </a:stretch>
        </p:blipFill>
        <p:spPr>
          <a:xfrm>
            <a:off x="4999280" y="2201731"/>
            <a:ext cx="7192042" cy="4422915"/>
          </a:xfrm>
          <a:prstGeom prst="rect">
            <a:avLst/>
          </a:prstGeom>
        </p:spPr>
      </p:pic>
      <p:sp>
        <p:nvSpPr>
          <p:cNvPr id="4" name="Metin kutusu 3"/>
          <p:cNvSpPr txBox="1"/>
          <p:nvPr/>
        </p:nvSpPr>
        <p:spPr>
          <a:xfrm>
            <a:off x="8505917" y="4266553"/>
            <a:ext cx="417095" cy="369332"/>
          </a:xfrm>
          <a:prstGeom prst="rect">
            <a:avLst/>
          </a:prstGeom>
          <a:noFill/>
        </p:spPr>
        <p:txBody>
          <a:bodyPr wrap="square" rtlCol="0">
            <a:spAutoFit/>
          </a:bodyPr>
          <a:lstStyle/>
          <a:p>
            <a:r>
              <a:rPr lang="tr-TR" dirty="0" smtClean="0"/>
              <a:t>+</a:t>
            </a:r>
            <a:endParaRPr lang="tr-TR" dirty="0"/>
          </a:p>
        </p:txBody>
      </p:sp>
      <p:sp>
        <p:nvSpPr>
          <p:cNvPr id="7" name="Metin kutusu 6"/>
          <p:cNvSpPr txBox="1"/>
          <p:nvPr/>
        </p:nvSpPr>
        <p:spPr>
          <a:xfrm>
            <a:off x="6911725" y="4246173"/>
            <a:ext cx="577516" cy="369332"/>
          </a:xfrm>
          <a:prstGeom prst="rect">
            <a:avLst/>
          </a:prstGeom>
          <a:noFill/>
        </p:spPr>
        <p:txBody>
          <a:bodyPr wrap="square" rtlCol="0">
            <a:spAutoFit/>
          </a:bodyPr>
          <a:lstStyle/>
          <a:p>
            <a:r>
              <a:rPr lang="tr-TR" dirty="0" smtClean="0"/>
              <a:t>-</a:t>
            </a:r>
            <a:endParaRPr lang="tr-TR" dirty="0"/>
          </a:p>
        </p:txBody>
      </p:sp>
      <p:sp>
        <p:nvSpPr>
          <p:cNvPr id="8" name="Metin kutusu 7"/>
          <p:cNvSpPr txBox="1"/>
          <p:nvPr/>
        </p:nvSpPr>
        <p:spPr>
          <a:xfrm>
            <a:off x="9311261" y="4806972"/>
            <a:ext cx="410284" cy="369332"/>
          </a:xfrm>
          <a:prstGeom prst="rect">
            <a:avLst/>
          </a:prstGeom>
          <a:noFill/>
        </p:spPr>
        <p:txBody>
          <a:bodyPr wrap="square" rtlCol="0">
            <a:spAutoFit/>
          </a:bodyPr>
          <a:lstStyle/>
          <a:p>
            <a:r>
              <a:rPr lang="tr-TR" dirty="0" smtClean="0"/>
              <a:t>-</a:t>
            </a:r>
            <a:endParaRPr lang="tr-TR" dirty="0"/>
          </a:p>
        </p:txBody>
      </p:sp>
      <p:sp>
        <p:nvSpPr>
          <p:cNvPr id="9" name="Metin kutusu 8"/>
          <p:cNvSpPr txBox="1"/>
          <p:nvPr/>
        </p:nvSpPr>
        <p:spPr>
          <a:xfrm>
            <a:off x="6911725" y="3507248"/>
            <a:ext cx="692233" cy="369332"/>
          </a:xfrm>
          <a:prstGeom prst="rect">
            <a:avLst/>
          </a:prstGeom>
          <a:noFill/>
        </p:spPr>
        <p:txBody>
          <a:bodyPr wrap="square" rtlCol="0">
            <a:spAutoFit/>
          </a:bodyPr>
          <a:lstStyle/>
          <a:p>
            <a:r>
              <a:rPr lang="tr-TR" dirty="0" err="1" smtClean="0"/>
              <a:t>ns</a:t>
            </a:r>
            <a:endParaRPr lang="tr-TR" dirty="0"/>
          </a:p>
        </p:txBody>
      </p:sp>
      <p:sp>
        <p:nvSpPr>
          <p:cNvPr id="10" name="Metin kutusu 9"/>
          <p:cNvSpPr txBox="1"/>
          <p:nvPr/>
        </p:nvSpPr>
        <p:spPr>
          <a:xfrm>
            <a:off x="8550609" y="3155096"/>
            <a:ext cx="965794" cy="369332"/>
          </a:xfrm>
          <a:prstGeom prst="rect">
            <a:avLst/>
          </a:prstGeom>
          <a:noFill/>
        </p:spPr>
        <p:txBody>
          <a:bodyPr wrap="square" rtlCol="0">
            <a:spAutoFit/>
          </a:bodyPr>
          <a:lstStyle/>
          <a:p>
            <a:r>
              <a:rPr lang="tr-TR" dirty="0" err="1" smtClean="0"/>
              <a:t>ns</a:t>
            </a:r>
            <a:endParaRPr lang="tr-TR" dirty="0"/>
          </a:p>
        </p:txBody>
      </p:sp>
      <p:sp>
        <p:nvSpPr>
          <p:cNvPr id="11" name="Metin kutusu 10"/>
          <p:cNvSpPr txBox="1"/>
          <p:nvPr/>
        </p:nvSpPr>
        <p:spPr>
          <a:xfrm>
            <a:off x="7200483" y="3016457"/>
            <a:ext cx="579938" cy="369332"/>
          </a:xfrm>
          <a:prstGeom prst="rect">
            <a:avLst/>
          </a:prstGeom>
          <a:noFill/>
        </p:spPr>
        <p:txBody>
          <a:bodyPr wrap="square" rtlCol="0">
            <a:spAutoFit/>
          </a:bodyPr>
          <a:lstStyle/>
          <a:p>
            <a:r>
              <a:rPr lang="tr-TR" dirty="0" smtClean="0"/>
              <a:t>+</a:t>
            </a:r>
            <a:endParaRPr lang="tr-TR" dirty="0"/>
          </a:p>
        </p:txBody>
      </p:sp>
      <p:sp>
        <p:nvSpPr>
          <p:cNvPr id="12" name="Metin kutusu 11"/>
          <p:cNvSpPr txBox="1"/>
          <p:nvPr/>
        </p:nvSpPr>
        <p:spPr>
          <a:xfrm>
            <a:off x="9368589" y="3710824"/>
            <a:ext cx="753979" cy="369332"/>
          </a:xfrm>
          <a:prstGeom prst="rect">
            <a:avLst/>
          </a:prstGeom>
          <a:noFill/>
        </p:spPr>
        <p:txBody>
          <a:bodyPr wrap="square" rtlCol="0">
            <a:spAutoFit/>
          </a:bodyPr>
          <a:lstStyle/>
          <a:p>
            <a:r>
              <a:rPr lang="tr-TR" dirty="0" smtClean="0"/>
              <a:t>+</a:t>
            </a:r>
            <a:endParaRPr lang="tr-TR" dirty="0"/>
          </a:p>
        </p:txBody>
      </p:sp>
      <p:sp>
        <p:nvSpPr>
          <p:cNvPr id="13" name="Metin kutusu 12"/>
          <p:cNvSpPr txBox="1"/>
          <p:nvPr/>
        </p:nvSpPr>
        <p:spPr>
          <a:xfrm>
            <a:off x="9516403" y="2858365"/>
            <a:ext cx="814713" cy="369332"/>
          </a:xfrm>
          <a:prstGeom prst="rect">
            <a:avLst/>
          </a:prstGeom>
          <a:noFill/>
        </p:spPr>
        <p:txBody>
          <a:bodyPr wrap="square" rtlCol="0">
            <a:spAutoFit/>
          </a:bodyPr>
          <a:lstStyle/>
          <a:p>
            <a:r>
              <a:rPr lang="tr-TR" dirty="0" smtClean="0"/>
              <a:t>-</a:t>
            </a:r>
            <a:endParaRPr lang="tr-TR" dirty="0"/>
          </a:p>
        </p:txBody>
      </p:sp>
      <p:sp>
        <p:nvSpPr>
          <p:cNvPr id="14" name="Metin kutusu 13"/>
          <p:cNvSpPr txBox="1"/>
          <p:nvPr/>
        </p:nvSpPr>
        <p:spPr>
          <a:xfrm>
            <a:off x="9776451" y="5006947"/>
            <a:ext cx="692233" cy="369332"/>
          </a:xfrm>
          <a:prstGeom prst="rect">
            <a:avLst/>
          </a:prstGeom>
          <a:noFill/>
        </p:spPr>
        <p:txBody>
          <a:bodyPr wrap="square" rtlCol="0">
            <a:spAutoFit/>
          </a:bodyPr>
          <a:lstStyle/>
          <a:p>
            <a:r>
              <a:rPr lang="tr-TR" dirty="0" err="1" smtClean="0"/>
              <a:t>ns</a:t>
            </a:r>
            <a:endParaRPr lang="tr-TR" dirty="0"/>
          </a:p>
        </p:txBody>
      </p:sp>
      <p:sp>
        <p:nvSpPr>
          <p:cNvPr id="15" name="Metin kutusu 14"/>
          <p:cNvSpPr txBox="1"/>
          <p:nvPr/>
        </p:nvSpPr>
        <p:spPr>
          <a:xfrm>
            <a:off x="9430334" y="4219867"/>
            <a:ext cx="692233" cy="369332"/>
          </a:xfrm>
          <a:prstGeom prst="rect">
            <a:avLst/>
          </a:prstGeom>
          <a:noFill/>
        </p:spPr>
        <p:txBody>
          <a:bodyPr wrap="square" rtlCol="0">
            <a:spAutoFit/>
          </a:bodyPr>
          <a:lstStyle/>
          <a:p>
            <a:r>
              <a:rPr lang="tr-TR" dirty="0" err="1" smtClean="0"/>
              <a:t>ns</a:t>
            </a:r>
            <a:endParaRPr lang="tr-TR" dirty="0"/>
          </a:p>
        </p:txBody>
      </p:sp>
    </p:spTree>
    <p:extLst>
      <p:ext uri="{BB962C8B-B14F-4D97-AF65-F5344CB8AC3E}">
        <p14:creationId xmlns:p14="http://schemas.microsoft.com/office/powerpoint/2010/main" val="389481327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Kuramsal Çerçeve</a:t>
            </a:r>
            <a:endParaRPr lang="tr-TR" dirty="0"/>
          </a:p>
        </p:txBody>
      </p:sp>
      <p:sp>
        <p:nvSpPr>
          <p:cNvPr id="3" name="Content Placeholder 2"/>
          <p:cNvSpPr>
            <a:spLocks noGrp="1"/>
          </p:cNvSpPr>
          <p:nvPr>
            <p:ph idx="1"/>
          </p:nvPr>
        </p:nvSpPr>
        <p:spPr>
          <a:xfrm>
            <a:off x="2589212" y="1735567"/>
            <a:ext cx="8915400" cy="3777622"/>
          </a:xfrm>
        </p:spPr>
        <p:txBody>
          <a:bodyPr/>
          <a:lstStyle/>
          <a:p>
            <a:r>
              <a:rPr lang="tr-TR" b="1" dirty="0"/>
              <a:t>Sanal Market Alışverişi Niyetinin </a:t>
            </a:r>
            <a:r>
              <a:rPr lang="tr-TR" b="1" dirty="0" smtClean="0"/>
              <a:t>Sürekliliği (SMANS)</a:t>
            </a:r>
          </a:p>
          <a:p>
            <a:pPr lvl="1"/>
            <a:r>
              <a:rPr lang="tr-TR" dirty="0" err="1" smtClean="0"/>
              <a:t>Mortimer</a:t>
            </a:r>
            <a:r>
              <a:rPr lang="tr-TR" dirty="0" smtClean="0"/>
              <a:t>, Hasan, </a:t>
            </a:r>
            <a:r>
              <a:rPr lang="tr-TR" dirty="0" err="1" smtClean="0"/>
              <a:t>Andrews</a:t>
            </a:r>
            <a:r>
              <a:rPr lang="tr-TR" dirty="0" smtClean="0"/>
              <a:t> ve Martin (2016)</a:t>
            </a:r>
            <a:endParaRPr lang="tr-TR" dirty="0"/>
          </a:p>
          <a:p>
            <a:pPr marL="0" indent="0">
              <a:buNone/>
            </a:pPr>
            <a:endParaRPr lang="tr-TR" dirty="0"/>
          </a:p>
        </p:txBody>
      </p:sp>
      <p:pic>
        <p:nvPicPr>
          <p:cNvPr id="5" name="Picture 4"/>
          <p:cNvPicPr>
            <a:picLocks noChangeAspect="1"/>
          </p:cNvPicPr>
          <p:nvPr/>
        </p:nvPicPr>
        <p:blipFill>
          <a:blip r:embed="rId3"/>
          <a:stretch>
            <a:fillRect/>
          </a:stretch>
        </p:blipFill>
        <p:spPr>
          <a:xfrm>
            <a:off x="2839122" y="3016457"/>
            <a:ext cx="7700844" cy="2599035"/>
          </a:xfrm>
          <a:prstGeom prst="rect">
            <a:avLst/>
          </a:prstGeom>
        </p:spPr>
      </p:pic>
    </p:spTree>
    <p:extLst>
      <p:ext uri="{BB962C8B-B14F-4D97-AF65-F5344CB8AC3E}">
        <p14:creationId xmlns:p14="http://schemas.microsoft.com/office/powerpoint/2010/main" val="259278720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Kuramsal Çerçeve</a:t>
            </a:r>
            <a:endParaRPr lang="tr-TR" dirty="0"/>
          </a:p>
        </p:txBody>
      </p:sp>
      <p:sp>
        <p:nvSpPr>
          <p:cNvPr id="3" name="Content Placeholder 2"/>
          <p:cNvSpPr>
            <a:spLocks noGrp="1"/>
          </p:cNvSpPr>
          <p:nvPr>
            <p:ph idx="1"/>
          </p:nvPr>
        </p:nvSpPr>
        <p:spPr>
          <a:xfrm>
            <a:off x="2395575" y="1660263"/>
            <a:ext cx="8915400" cy="4901901"/>
          </a:xfrm>
        </p:spPr>
        <p:txBody>
          <a:bodyPr/>
          <a:lstStyle/>
          <a:p>
            <a:pPr>
              <a:lnSpc>
                <a:spcPct val="150000"/>
              </a:lnSpc>
            </a:pPr>
            <a:r>
              <a:rPr lang="tr-TR" b="1" dirty="0" err="1" smtClean="0"/>
              <a:t>İlgilenim</a:t>
            </a:r>
            <a:endParaRPr lang="tr-TR" b="1" dirty="0" smtClean="0"/>
          </a:p>
          <a:p>
            <a:pPr lvl="1">
              <a:lnSpc>
                <a:spcPct val="150000"/>
              </a:lnSpc>
            </a:pPr>
            <a:r>
              <a:rPr lang="tr-TR" u="sng" dirty="0" smtClean="0"/>
              <a:t>Yüksek </a:t>
            </a:r>
            <a:r>
              <a:rPr lang="tr-TR" u="sng" dirty="0" err="1" smtClean="0"/>
              <a:t>ilgilenim</a:t>
            </a:r>
            <a:r>
              <a:rPr lang="tr-TR" dirty="0" smtClean="0"/>
              <a:t>: Bir ürün/hizmete yönelik yüksek derecede önem atfetme, alternatif ürün/hizmet bilgisi arama, alternatifleri değerlendirirken elde edilen bilgiyi kullanma</a:t>
            </a:r>
          </a:p>
          <a:p>
            <a:pPr lvl="1">
              <a:lnSpc>
                <a:spcPct val="150000"/>
              </a:lnSpc>
            </a:pPr>
            <a:r>
              <a:rPr lang="tr-TR" u="sng" dirty="0" smtClean="0"/>
              <a:t>Düşük </a:t>
            </a:r>
            <a:r>
              <a:rPr lang="tr-TR" u="sng" dirty="0" err="1" smtClean="0"/>
              <a:t>ilgilenim</a:t>
            </a:r>
            <a:r>
              <a:rPr lang="tr-TR" dirty="0" smtClean="0"/>
              <a:t>: Ürün/hizmet hakkında </a:t>
            </a:r>
            <a:r>
              <a:rPr lang="tr-TR" dirty="0"/>
              <a:t>aktif biçimde bilgi arama </a:t>
            </a:r>
            <a:r>
              <a:rPr lang="tr-TR" dirty="0" smtClean="0"/>
              <a:t>az, belirli ürün/hizmetler </a:t>
            </a:r>
            <a:r>
              <a:rPr lang="tr-TR" dirty="0"/>
              <a:t>için özel bir </a:t>
            </a:r>
            <a:r>
              <a:rPr lang="tr-TR" dirty="0" smtClean="0"/>
              <a:t>tercih </a:t>
            </a:r>
            <a:r>
              <a:rPr lang="tr-TR" dirty="0"/>
              <a:t>olmaması </a:t>
            </a:r>
            <a:r>
              <a:rPr lang="tr-TR" dirty="0" smtClean="0"/>
              <a:t>(</a:t>
            </a:r>
            <a:r>
              <a:rPr lang="tr-TR" dirty="0" err="1"/>
              <a:t>Zaichkowsky</a:t>
            </a:r>
            <a:r>
              <a:rPr lang="tr-TR" dirty="0"/>
              <a:t>, 1985, s.346). </a:t>
            </a:r>
            <a:endParaRPr lang="tr-TR" dirty="0" smtClean="0"/>
          </a:p>
          <a:p>
            <a:pPr lvl="1">
              <a:lnSpc>
                <a:spcPct val="150000"/>
              </a:lnSpc>
            </a:pPr>
            <a:r>
              <a:rPr lang="tr-TR" u="sng" dirty="0" smtClean="0"/>
              <a:t>Sürekli </a:t>
            </a:r>
            <a:r>
              <a:rPr lang="tr-TR" u="sng" dirty="0" err="1" smtClean="0"/>
              <a:t>ilgilenim</a:t>
            </a:r>
            <a:r>
              <a:rPr lang="tr-TR" u="sng" dirty="0" smtClean="0"/>
              <a:t>: </a:t>
            </a:r>
            <a:r>
              <a:rPr lang="tr-TR" dirty="0" smtClean="0"/>
              <a:t>Ürün/hizmete yönelik </a:t>
            </a:r>
            <a:r>
              <a:rPr lang="tr-TR" dirty="0"/>
              <a:t>uzun vadeli </a:t>
            </a:r>
            <a:r>
              <a:rPr lang="tr-TR" dirty="0" smtClean="0"/>
              <a:t>bağlılık, ilgi </a:t>
            </a:r>
            <a:r>
              <a:rPr lang="tr-TR" dirty="0"/>
              <a:t>ve </a:t>
            </a:r>
            <a:r>
              <a:rPr lang="tr-TR" dirty="0" smtClean="0"/>
              <a:t>bilgi sahibi olma, </a:t>
            </a:r>
            <a:r>
              <a:rPr lang="tr-TR" dirty="0">
                <a:solidFill>
                  <a:schemeClr val="tx1"/>
                </a:solidFill>
              </a:rPr>
              <a:t>kişinin kendi değerleri ile ürünün </a:t>
            </a:r>
            <a:r>
              <a:rPr lang="tr-TR" dirty="0" smtClean="0">
                <a:solidFill>
                  <a:schemeClr val="tx1"/>
                </a:solidFill>
              </a:rPr>
              <a:t>örtüşmesi</a:t>
            </a:r>
          </a:p>
          <a:p>
            <a:pPr lvl="1">
              <a:lnSpc>
                <a:spcPct val="150000"/>
              </a:lnSpc>
            </a:pPr>
            <a:r>
              <a:rPr lang="tr-TR" u="sng" dirty="0" smtClean="0">
                <a:solidFill>
                  <a:schemeClr val="tx1"/>
                </a:solidFill>
              </a:rPr>
              <a:t>Durumsal </a:t>
            </a:r>
            <a:r>
              <a:rPr lang="tr-TR" u="sng" dirty="0" err="1" smtClean="0">
                <a:solidFill>
                  <a:schemeClr val="tx1"/>
                </a:solidFill>
              </a:rPr>
              <a:t>İlgilenim</a:t>
            </a:r>
            <a:r>
              <a:rPr lang="tr-TR" dirty="0" smtClean="0">
                <a:solidFill>
                  <a:schemeClr val="tx1"/>
                </a:solidFill>
              </a:rPr>
              <a:t>: </a:t>
            </a:r>
            <a:r>
              <a:rPr lang="tr-TR" dirty="0" smtClean="0"/>
              <a:t>Ürün/hizmete </a:t>
            </a:r>
            <a:r>
              <a:rPr lang="tr-TR" dirty="0"/>
              <a:t>yönelik kısa süreli önem ve ilgi </a:t>
            </a:r>
            <a:r>
              <a:rPr lang="tr-TR" dirty="0" smtClean="0"/>
              <a:t>gösterme. </a:t>
            </a:r>
            <a:r>
              <a:rPr lang="tr-TR" dirty="0"/>
              <a:t>Durumsal </a:t>
            </a:r>
            <a:r>
              <a:rPr lang="tr-TR" dirty="0" err="1"/>
              <a:t>ilgilenim</a:t>
            </a:r>
            <a:r>
              <a:rPr lang="tr-TR" dirty="0"/>
              <a:t> geçicidir, alım gerçekleştikten sonra etkisini yitirir. </a:t>
            </a:r>
          </a:p>
          <a:p>
            <a:pPr marL="457200" lvl="1" indent="0">
              <a:lnSpc>
                <a:spcPct val="150000"/>
              </a:lnSpc>
              <a:buNone/>
            </a:pPr>
            <a:endParaRPr lang="tr-TR" u="sng" dirty="0"/>
          </a:p>
        </p:txBody>
      </p:sp>
    </p:spTree>
    <p:extLst>
      <p:ext uri="{BB962C8B-B14F-4D97-AF65-F5344CB8AC3E}">
        <p14:creationId xmlns:p14="http://schemas.microsoft.com/office/powerpoint/2010/main" val="346897425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Tasarım ve Yöntem</a:t>
            </a:r>
            <a:endParaRPr lang="tr-TR" dirty="0"/>
          </a:p>
        </p:txBody>
      </p:sp>
      <p:sp>
        <p:nvSpPr>
          <p:cNvPr id="3" name="Content Placeholder 2"/>
          <p:cNvSpPr>
            <a:spLocks noGrp="1"/>
          </p:cNvSpPr>
          <p:nvPr>
            <p:ph idx="1"/>
          </p:nvPr>
        </p:nvSpPr>
        <p:spPr/>
        <p:txBody>
          <a:bodyPr>
            <a:normAutofit lnSpcReduction="10000"/>
          </a:bodyPr>
          <a:lstStyle/>
          <a:p>
            <a:pPr>
              <a:lnSpc>
                <a:spcPct val="150000"/>
              </a:lnSpc>
            </a:pPr>
            <a:r>
              <a:rPr lang="tr-TR" dirty="0" smtClean="0"/>
              <a:t>Araştırma türü: Uygulamalı araştırma</a:t>
            </a:r>
          </a:p>
          <a:p>
            <a:pPr>
              <a:lnSpc>
                <a:spcPct val="150000"/>
              </a:lnSpc>
            </a:pPr>
            <a:r>
              <a:rPr lang="tr-TR" dirty="0" smtClean="0"/>
              <a:t>Araştırma tasarımı: </a:t>
            </a:r>
            <a:r>
              <a:rPr lang="tr-TR" dirty="0" err="1" smtClean="0"/>
              <a:t>Keşifsel</a:t>
            </a:r>
            <a:r>
              <a:rPr lang="tr-TR" dirty="0" smtClean="0"/>
              <a:t> araştırma</a:t>
            </a:r>
          </a:p>
          <a:p>
            <a:pPr>
              <a:lnSpc>
                <a:spcPct val="150000"/>
              </a:lnSpc>
            </a:pPr>
            <a:r>
              <a:rPr lang="tr-TR" dirty="0" smtClean="0"/>
              <a:t>Araştırma soruları: </a:t>
            </a:r>
          </a:p>
          <a:p>
            <a:pPr lvl="1">
              <a:lnSpc>
                <a:spcPct val="150000"/>
              </a:lnSpc>
            </a:pPr>
            <a:r>
              <a:rPr lang="tr-TR" dirty="0"/>
              <a:t>Sanal marketi tercih etme/etmeme nedenleri nelerdir? Bu nedenlerin hangileri </a:t>
            </a:r>
            <a:r>
              <a:rPr lang="tr-TR" dirty="0" err="1"/>
              <a:t>SMANS’ı</a:t>
            </a:r>
            <a:r>
              <a:rPr lang="tr-TR" dirty="0"/>
              <a:t> olumlu/olumsuz etkiler niteliktedir?</a:t>
            </a:r>
            <a:endParaRPr lang="tr-TR" sz="1400" dirty="0"/>
          </a:p>
          <a:p>
            <a:pPr lvl="1">
              <a:lnSpc>
                <a:spcPct val="150000"/>
              </a:lnSpc>
            </a:pPr>
            <a:r>
              <a:rPr lang="tr-TR" dirty="0" smtClean="0"/>
              <a:t>Kullanıcı </a:t>
            </a:r>
            <a:r>
              <a:rPr lang="tr-TR" dirty="0"/>
              <a:t>durumuna göre sanal marketi tercih etme nedenlerinde farklılık var mıdır? Var ise, bu nedenlerin hangileri </a:t>
            </a:r>
            <a:r>
              <a:rPr lang="tr-TR" dirty="0" err="1"/>
              <a:t>SMANS’ı</a:t>
            </a:r>
            <a:r>
              <a:rPr lang="tr-TR" dirty="0"/>
              <a:t> sağlar niteliktedir? </a:t>
            </a:r>
            <a:endParaRPr lang="tr-TR" sz="1400" dirty="0"/>
          </a:p>
          <a:p>
            <a:pPr lvl="1">
              <a:lnSpc>
                <a:spcPct val="150000"/>
              </a:lnSpc>
            </a:pPr>
            <a:r>
              <a:rPr lang="tr-TR" dirty="0" smtClean="0"/>
              <a:t>Durumsal </a:t>
            </a:r>
            <a:r>
              <a:rPr lang="tr-TR" dirty="0"/>
              <a:t>faktörler </a:t>
            </a:r>
            <a:r>
              <a:rPr lang="tr-TR" dirty="0" err="1"/>
              <a:t>SMANS’ı</a:t>
            </a:r>
            <a:r>
              <a:rPr lang="tr-TR" dirty="0"/>
              <a:t> etkiler mi?</a:t>
            </a:r>
            <a:endParaRPr lang="tr-TR" sz="1400" dirty="0"/>
          </a:p>
          <a:p>
            <a:pPr lvl="1">
              <a:lnSpc>
                <a:spcPct val="150000"/>
              </a:lnSpc>
            </a:pPr>
            <a:endParaRPr lang="tr-TR" dirty="0" smtClean="0"/>
          </a:p>
        </p:txBody>
      </p:sp>
    </p:spTree>
    <p:extLst>
      <p:ext uri="{BB962C8B-B14F-4D97-AF65-F5344CB8AC3E}">
        <p14:creationId xmlns:p14="http://schemas.microsoft.com/office/powerpoint/2010/main" val="404281012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Tasarım ve Yöntem</a:t>
            </a:r>
            <a:endParaRPr lang="tr-TR" dirty="0"/>
          </a:p>
        </p:txBody>
      </p:sp>
      <p:sp>
        <p:nvSpPr>
          <p:cNvPr id="3" name="Content Placeholder 2"/>
          <p:cNvSpPr>
            <a:spLocks noGrp="1"/>
          </p:cNvSpPr>
          <p:nvPr>
            <p:ph idx="1"/>
          </p:nvPr>
        </p:nvSpPr>
        <p:spPr/>
        <p:txBody>
          <a:bodyPr/>
          <a:lstStyle/>
          <a:p>
            <a:r>
              <a:rPr lang="tr-TR" dirty="0" smtClean="0"/>
              <a:t>Kapsam: </a:t>
            </a:r>
          </a:p>
          <a:p>
            <a:pPr lvl="1"/>
            <a:r>
              <a:rPr lang="tr-TR" dirty="0" smtClean="0"/>
              <a:t>Türkiye’de </a:t>
            </a:r>
            <a:r>
              <a:rPr lang="tr-TR" dirty="0"/>
              <a:t>faaliyet gösteren Migros sanal market, </a:t>
            </a:r>
            <a:r>
              <a:rPr lang="tr-TR" dirty="0" err="1"/>
              <a:t>CarrefourSa</a:t>
            </a:r>
            <a:r>
              <a:rPr lang="tr-TR" dirty="0"/>
              <a:t> sanal market, kapicim.com, sariyermarket.com, getir.com </a:t>
            </a:r>
            <a:endParaRPr lang="tr-TR" dirty="0" smtClean="0"/>
          </a:p>
          <a:p>
            <a:pPr lvl="1"/>
            <a:r>
              <a:rPr lang="tr-TR" dirty="0" smtClean="0"/>
              <a:t>Sadece </a:t>
            </a:r>
            <a:r>
              <a:rPr lang="tr-TR" dirty="0"/>
              <a:t>nitelikli gıda (organik gıda veya yöresel gıda) satışı gerçekleştiren </a:t>
            </a:r>
            <a:r>
              <a:rPr lang="tr-TR" dirty="0" smtClean="0"/>
              <a:t>e-perakendeciler: tazemasa.com</a:t>
            </a:r>
            <a:r>
              <a:rPr lang="tr-TR" dirty="0"/>
              <a:t>, memlekettengelsin.com, </a:t>
            </a:r>
            <a:r>
              <a:rPr lang="tr-TR" dirty="0" smtClean="0"/>
              <a:t>yorepazarim.com</a:t>
            </a:r>
            <a:endParaRPr lang="tr-TR" dirty="0"/>
          </a:p>
          <a:p>
            <a:r>
              <a:rPr lang="tr-TR" dirty="0" smtClean="0"/>
              <a:t>  Örneklem: </a:t>
            </a:r>
          </a:p>
          <a:p>
            <a:pPr lvl="1"/>
            <a:r>
              <a:rPr lang="tr-TR" dirty="0" smtClean="0"/>
              <a:t>Kartopu yöntemi</a:t>
            </a:r>
          </a:p>
          <a:p>
            <a:pPr lvl="1"/>
            <a:r>
              <a:rPr lang="tr-TR" dirty="0" smtClean="0"/>
              <a:t>38 </a:t>
            </a:r>
            <a:r>
              <a:rPr lang="tr-TR" dirty="0" smtClean="0"/>
              <a:t>katılımcı</a:t>
            </a:r>
          </a:p>
          <a:p>
            <a:r>
              <a:rPr lang="tr-TR" dirty="0" smtClean="0"/>
              <a:t>Veri toplama yöntemi:</a:t>
            </a:r>
          </a:p>
          <a:p>
            <a:pPr lvl="1"/>
            <a:r>
              <a:rPr lang="tr-TR" dirty="0" smtClean="0"/>
              <a:t>Derinlemesine mülakat</a:t>
            </a:r>
            <a:endParaRPr lang="tr-TR" dirty="0"/>
          </a:p>
          <a:p>
            <a:endParaRPr lang="tr-TR" dirty="0"/>
          </a:p>
        </p:txBody>
      </p:sp>
    </p:spTree>
    <p:extLst>
      <p:ext uri="{BB962C8B-B14F-4D97-AF65-F5344CB8AC3E}">
        <p14:creationId xmlns:p14="http://schemas.microsoft.com/office/powerpoint/2010/main" val="1323027831"/>
      </p:ext>
    </p:extLst>
  </p:cSld>
  <p:clrMapOvr>
    <a:masterClrMapping/>
  </p:clrMapOvr>
  <p:timing>
    <p:tnLst>
      <p:par>
        <p:cTn id="1" dur="indefinite" restart="never" nodeType="tmRoot"/>
      </p:par>
    </p:tn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253</TotalTime>
  <Words>3029</Words>
  <Application>Microsoft Office PowerPoint</Application>
  <PresentationFormat>Geniş ekran</PresentationFormat>
  <Paragraphs>155</Paragraphs>
  <Slides>18</Slides>
  <Notes>18</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18</vt:i4>
      </vt:variant>
    </vt:vector>
  </HeadingPairs>
  <TitlesOfParts>
    <vt:vector size="24" baseType="lpstr">
      <vt:lpstr>Arial</vt:lpstr>
      <vt:lpstr>Calibri</vt:lpstr>
      <vt:lpstr>Century Gothic</vt:lpstr>
      <vt:lpstr>Wingdings</vt:lpstr>
      <vt:lpstr>Wingdings 3</vt:lpstr>
      <vt:lpstr>Wisp</vt:lpstr>
      <vt:lpstr>Sanal Market Alışverişi Niyetinin Sürekliliğini Etkileyen Unsurlar ve Bir Model Önerisi </vt:lpstr>
      <vt:lpstr>Sanal Market Üzerine…</vt:lpstr>
      <vt:lpstr>Kuramsal Çerçeve</vt:lpstr>
      <vt:lpstr>Kuramsal Çerçeve</vt:lpstr>
      <vt:lpstr>Kuramsal Çerçeve</vt:lpstr>
      <vt:lpstr>Kuramsal Çerçeve</vt:lpstr>
      <vt:lpstr>Kuramsal Çerçeve</vt:lpstr>
      <vt:lpstr>Tasarım ve Yöntem</vt:lpstr>
      <vt:lpstr>Tasarım ve Yöntem</vt:lpstr>
      <vt:lpstr>Tasarım ve Yöntem</vt:lpstr>
      <vt:lpstr>Bulgular ve Tartışma</vt:lpstr>
      <vt:lpstr>Bulgular ve Tartışma</vt:lpstr>
      <vt:lpstr>Bulgular ve Tartışma</vt:lpstr>
      <vt:lpstr>Bulgular ve Tartışma</vt:lpstr>
      <vt:lpstr>Bulgular ve Tartışma</vt:lpstr>
      <vt:lpstr>Model Önerisi</vt:lpstr>
      <vt:lpstr>Sonuç, Öneriler ve Kısıtlar</vt:lpstr>
      <vt:lpstr>Dinlediğiniz için Teşekkürler </vt:lpstr>
    </vt:vector>
  </TitlesOfParts>
  <Company>Piri Reis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Yrd. Doc. Dr. Tutku EKER ISCIOGLU</dc:creator>
  <cp:lastModifiedBy>Ahmet ÖZYURT</cp:lastModifiedBy>
  <cp:revision>25</cp:revision>
  <cp:lastPrinted>2016-10-04T13:38:45Z</cp:lastPrinted>
  <dcterms:created xsi:type="dcterms:W3CDTF">2016-09-27T09:51:45Z</dcterms:created>
  <dcterms:modified xsi:type="dcterms:W3CDTF">2016-10-06T16:05:35Z</dcterms:modified>
</cp:coreProperties>
</file>