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2"/>
    <p:sldMasterId id="2147483674" r:id="rId3"/>
  </p:sldMasterIdLst>
  <p:notesMasterIdLst>
    <p:notesMasterId r:id="rId31"/>
  </p:notesMasterIdLst>
  <p:sldIdLst>
    <p:sldId id="257" r:id="rId4"/>
    <p:sldId id="348" r:id="rId5"/>
    <p:sldId id="410" r:id="rId6"/>
    <p:sldId id="401" r:id="rId7"/>
    <p:sldId id="411" r:id="rId8"/>
    <p:sldId id="412" r:id="rId9"/>
    <p:sldId id="413" r:id="rId10"/>
    <p:sldId id="417" r:id="rId11"/>
    <p:sldId id="416" r:id="rId12"/>
    <p:sldId id="418" r:id="rId13"/>
    <p:sldId id="419" r:id="rId14"/>
    <p:sldId id="421" r:id="rId15"/>
    <p:sldId id="415" r:id="rId16"/>
    <p:sldId id="422" r:id="rId17"/>
    <p:sldId id="423" r:id="rId18"/>
    <p:sldId id="424" r:id="rId19"/>
    <p:sldId id="425" r:id="rId20"/>
    <p:sldId id="426" r:id="rId21"/>
    <p:sldId id="427" r:id="rId22"/>
    <p:sldId id="428" r:id="rId23"/>
    <p:sldId id="429" r:id="rId24"/>
    <p:sldId id="430" r:id="rId25"/>
    <p:sldId id="431" r:id="rId26"/>
    <p:sldId id="432" r:id="rId27"/>
    <p:sldId id="433" r:id="rId28"/>
    <p:sldId id="434" r:id="rId29"/>
    <p:sldId id="435" r:id="rId30"/>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68D230F3-CF80-4859-8CE7-A43EE81993B5}" styleName="Açık Stil 1 - Vurgu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2833802-FEF1-4C79-8D5D-14CF1EAF98D9}" styleName="Açık Stil 2 - Vurgu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B9631B5-78F2-41C9-869B-9F39066F8104}" styleName="Orta Stil 3 - Vurgu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38B1855-1B75-4FBE-930C-398BA8C253C6}" styleName="Tema Uygulanmış Stil 2 - Vurgu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32" autoAdjust="0"/>
    <p:restoredTop sz="85125" autoAdjust="0"/>
  </p:normalViewPr>
  <p:slideViewPr>
    <p:cSldViewPr>
      <p:cViewPr>
        <p:scale>
          <a:sx n="80" d="100"/>
          <a:sy n="80" d="100"/>
        </p:scale>
        <p:origin x="250" y="108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DB99E4-866E-4865-AEF5-41A28A40D72C}" type="doc">
      <dgm:prSet loTypeId="urn:microsoft.com/office/officeart/2005/8/layout/chevron2" loCatId="list" qsTypeId="urn:microsoft.com/office/officeart/2005/8/quickstyle/simple1" qsCatId="simple" csTypeId="urn:microsoft.com/office/officeart/2005/8/colors/colorful1#1" csCatId="colorful" phldr="1"/>
      <dgm:spPr/>
      <dgm:t>
        <a:bodyPr/>
        <a:lstStyle/>
        <a:p>
          <a:endParaRPr lang="en-US"/>
        </a:p>
      </dgm:t>
    </dgm:pt>
    <dgm:pt modelId="{04A702B2-B6CA-44F6-A1DF-CF30B7EC1160}">
      <dgm:prSet phldrT="[Metin]" custT="1"/>
      <dgm:spPr/>
      <dgm:t>
        <a:bodyPr/>
        <a:lstStyle/>
        <a:p>
          <a:r>
            <a:rPr lang="tr-TR" sz="1100" dirty="0" err="1" smtClean="0">
              <a:latin typeface="+mj-lt"/>
            </a:rPr>
            <a:t>Ailawadi</a:t>
          </a:r>
          <a:r>
            <a:rPr lang="tr-TR" sz="1100" dirty="0" smtClean="0">
              <a:latin typeface="+mj-lt"/>
            </a:rPr>
            <a:t> </a:t>
          </a:r>
          <a:r>
            <a:rPr lang="tr-TR" sz="1100" dirty="0" err="1" smtClean="0">
              <a:latin typeface="+mj-lt"/>
            </a:rPr>
            <a:t>vd</a:t>
          </a:r>
          <a:r>
            <a:rPr lang="tr-TR" sz="1100" dirty="0" smtClean="0">
              <a:latin typeface="+mj-lt"/>
            </a:rPr>
            <a:t>. </a:t>
          </a:r>
          <a:r>
            <a:rPr lang="en-US" sz="1100" dirty="0" smtClean="0">
              <a:latin typeface="+mj-lt"/>
            </a:rPr>
            <a:t>(</a:t>
          </a:r>
          <a:r>
            <a:rPr lang="tr-TR" sz="1100" dirty="0" smtClean="0">
              <a:latin typeface="+mj-lt"/>
            </a:rPr>
            <a:t>2008</a:t>
          </a:r>
          <a:r>
            <a:rPr lang="en-US" sz="1100" dirty="0" smtClean="0">
              <a:latin typeface="+mj-lt"/>
            </a:rPr>
            <a:t>)</a:t>
          </a:r>
          <a:endParaRPr lang="en-US" sz="1100" dirty="0"/>
        </a:p>
      </dgm:t>
    </dgm:pt>
    <dgm:pt modelId="{E7428583-5610-49B2-AE88-EBD58BF39886}" type="parTrans" cxnId="{C40355AD-C3E4-49E0-AACF-AB9AFB275F13}">
      <dgm:prSet/>
      <dgm:spPr/>
      <dgm:t>
        <a:bodyPr/>
        <a:lstStyle/>
        <a:p>
          <a:endParaRPr lang="en-US"/>
        </a:p>
      </dgm:t>
    </dgm:pt>
    <dgm:pt modelId="{FB304AC9-E010-42B1-AA03-17BAB6247D8B}" type="sibTrans" cxnId="{C40355AD-C3E4-49E0-AACF-AB9AFB275F13}">
      <dgm:prSet/>
      <dgm:spPr/>
      <dgm:t>
        <a:bodyPr/>
        <a:lstStyle/>
        <a:p>
          <a:endParaRPr lang="en-US"/>
        </a:p>
      </dgm:t>
    </dgm:pt>
    <dgm:pt modelId="{ED1F339F-1EC6-4BBE-8B93-38D4547B7B55}">
      <dgm:prSet phldrT="[Metin]"/>
      <dgm:spPr/>
      <dgm:t>
        <a:bodyPr/>
        <a:lstStyle/>
        <a:p>
          <a:r>
            <a:rPr lang="tr-TR" dirty="0" smtClean="0">
              <a:latin typeface="+mj-lt"/>
            </a:rPr>
            <a:t>Dünyanın bir çok yerinde </a:t>
          </a:r>
          <a:r>
            <a:rPr lang="tr-TR" b="1" dirty="0" smtClean="0">
              <a:latin typeface="+mj-lt"/>
            </a:rPr>
            <a:t>özel markalı ürünler yüksek pazar payları </a:t>
          </a:r>
          <a:r>
            <a:rPr lang="tr-TR" dirty="0" smtClean="0">
              <a:latin typeface="+mj-lt"/>
            </a:rPr>
            <a:t>ile perakendecilik sektörünün önemli bir bölümünü oluşturmaktadırlar</a:t>
          </a:r>
          <a:r>
            <a:rPr lang="en-US" dirty="0" smtClean="0">
              <a:latin typeface="+mj-lt"/>
            </a:rPr>
            <a:t>.</a:t>
          </a:r>
          <a:endParaRPr lang="en-US" dirty="0"/>
        </a:p>
      </dgm:t>
    </dgm:pt>
    <dgm:pt modelId="{A57BF90A-D3A1-45FC-BAF6-354C13BE15AF}" type="parTrans" cxnId="{6A679314-DE0A-4551-8967-86C2F6382BE0}">
      <dgm:prSet/>
      <dgm:spPr/>
      <dgm:t>
        <a:bodyPr/>
        <a:lstStyle/>
        <a:p>
          <a:endParaRPr lang="en-US"/>
        </a:p>
      </dgm:t>
    </dgm:pt>
    <dgm:pt modelId="{1E0D934F-778D-4E4B-AFEE-BF12554C2A69}" type="sibTrans" cxnId="{6A679314-DE0A-4551-8967-86C2F6382BE0}">
      <dgm:prSet/>
      <dgm:spPr/>
      <dgm:t>
        <a:bodyPr/>
        <a:lstStyle/>
        <a:p>
          <a:endParaRPr lang="en-US"/>
        </a:p>
      </dgm:t>
    </dgm:pt>
    <dgm:pt modelId="{BD009EAB-236D-4F64-9810-ADD492940A70}" type="pres">
      <dgm:prSet presAssocID="{ABDB99E4-866E-4865-AEF5-41A28A40D72C}" presName="linearFlow" presStyleCnt="0">
        <dgm:presLayoutVars>
          <dgm:dir/>
          <dgm:animLvl val="lvl"/>
          <dgm:resizeHandles val="exact"/>
        </dgm:presLayoutVars>
      </dgm:prSet>
      <dgm:spPr/>
      <dgm:t>
        <a:bodyPr/>
        <a:lstStyle/>
        <a:p>
          <a:endParaRPr lang="en-US"/>
        </a:p>
      </dgm:t>
    </dgm:pt>
    <dgm:pt modelId="{499D1E87-F2D5-417B-B15A-9843840E44FF}" type="pres">
      <dgm:prSet presAssocID="{04A702B2-B6CA-44F6-A1DF-CF30B7EC1160}" presName="composite" presStyleCnt="0"/>
      <dgm:spPr/>
    </dgm:pt>
    <dgm:pt modelId="{824B1D2F-8D37-4945-BC7E-AF2D68878B14}" type="pres">
      <dgm:prSet presAssocID="{04A702B2-B6CA-44F6-A1DF-CF30B7EC1160}" presName="parentText" presStyleLbl="alignNode1" presStyleIdx="0" presStyleCnt="1">
        <dgm:presLayoutVars>
          <dgm:chMax val="1"/>
          <dgm:bulletEnabled val="1"/>
        </dgm:presLayoutVars>
      </dgm:prSet>
      <dgm:spPr/>
      <dgm:t>
        <a:bodyPr/>
        <a:lstStyle/>
        <a:p>
          <a:endParaRPr lang="en-US"/>
        </a:p>
      </dgm:t>
    </dgm:pt>
    <dgm:pt modelId="{24D722D3-ABB8-44B0-A33D-F34A8230F8F2}" type="pres">
      <dgm:prSet presAssocID="{04A702B2-B6CA-44F6-A1DF-CF30B7EC1160}" presName="descendantText" presStyleLbl="alignAcc1" presStyleIdx="0" presStyleCnt="1">
        <dgm:presLayoutVars>
          <dgm:bulletEnabled val="1"/>
        </dgm:presLayoutVars>
      </dgm:prSet>
      <dgm:spPr/>
      <dgm:t>
        <a:bodyPr/>
        <a:lstStyle/>
        <a:p>
          <a:endParaRPr lang="en-US"/>
        </a:p>
      </dgm:t>
    </dgm:pt>
  </dgm:ptLst>
  <dgm:cxnLst>
    <dgm:cxn modelId="{AD56F719-C152-4133-8DD1-92AB470DF49C}" type="presOf" srcId="{04A702B2-B6CA-44F6-A1DF-CF30B7EC1160}" destId="{824B1D2F-8D37-4945-BC7E-AF2D68878B14}" srcOrd="0" destOrd="0" presId="urn:microsoft.com/office/officeart/2005/8/layout/chevron2"/>
    <dgm:cxn modelId="{C40355AD-C3E4-49E0-AACF-AB9AFB275F13}" srcId="{ABDB99E4-866E-4865-AEF5-41A28A40D72C}" destId="{04A702B2-B6CA-44F6-A1DF-CF30B7EC1160}" srcOrd="0" destOrd="0" parTransId="{E7428583-5610-49B2-AE88-EBD58BF39886}" sibTransId="{FB304AC9-E010-42B1-AA03-17BAB6247D8B}"/>
    <dgm:cxn modelId="{6A679314-DE0A-4551-8967-86C2F6382BE0}" srcId="{04A702B2-B6CA-44F6-A1DF-CF30B7EC1160}" destId="{ED1F339F-1EC6-4BBE-8B93-38D4547B7B55}" srcOrd="0" destOrd="0" parTransId="{A57BF90A-D3A1-45FC-BAF6-354C13BE15AF}" sibTransId="{1E0D934F-778D-4E4B-AFEE-BF12554C2A69}"/>
    <dgm:cxn modelId="{176889A3-F12B-4C77-B5A8-1CA4A800EAC5}" type="presOf" srcId="{ED1F339F-1EC6-4BBE-8B93-38D4547B7B55}" destId="{24D722D3-ABB8-44B0-A33D-F34A8230F8F2}" srcOrd="0" destOrd="0" presId="urn:microsoft.com/office/officeart/2005/8/layout/chevron2"/>
    <dgm:cxn modelId="{7DFDA28B-E93B-46F2-B05B-C61973CAA9F4}" type="presOf" srcId="{ABDB99E4-866E-4865-AEF5-41A28A40D72C}" destId="{BD009EAB-236D-4F64-9810-ADD492940A70}" srcOrd="0" destOrd="0" presId="urn:microsoft.com/office/officeart/2005/8/layout/chevron2"/>
    <dgm:cxn modelId="{0D1B42EC-7CF4-4923-BAF8-032F6B053A2F}" type="presParOf" srcId="{BD009EAB-236D-4F64-9810-ADD492940A70}" destId="{499D1E87-F2D5-417B-B15A-9843840E44FF}" srcOrd="0" destOrd="0" presId="urn:microsoft.com/office/officeart/2005/8/layout/chevron2"/>
    <dgm:cxn modelId="{1E8ABE39-DF49-4A1D-BC04-3ABD01474516}" type="presParOf" srcId="{499D1E87-F2D5-417B-B15A-9843840E44FF}" destId="{824B1D2F-8D37-4945-BC7E-AF2D68878B14}" srcOrd="0" destOrd="0" presId="urn:microsoft.com/office/officeart/2005/8/layout/chevron2"/>
    <dgm:cxn modelId="{EF68BE17-15C8-4CB2-829B-C3A6B180337E}" type="presParOf" srcId="{499D1E87-F2D5-417B-B15A-9843840E44FF}" destId="{24D722D3-ABB8-44B0-A33D-F34A8230F8F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DB99E4-866E-4865-AEF5-41A28A40D72C}"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en-US"/>
        </a:p>
      </dgm:t>
    </dgm:pt>
    <dgm:pt modelId="{04A702B2-B6CA-44F6-A1DF-CF30B7EC1160}">
      <dgm:prSet phldrT="[Metin]" custT="1"/>
      <dgm:spPr/>
      <dgm:t>
        <a:bodyPr/>
        <a:lstStyle/>
        <a:p>
          <a:r>
            <a:rPr lang="en-US" sz="1100" dirty="0" smtClean="0">
              <a:latin typeface="+mj-lt"/>
            </a:rPr>
            <a:t>Richardson</a:t>
          </a:r>
          <a:r>
            <a:rPr lang="tr-TR" sz="1100" dirty="0" smtClean="0">
              <a:latin typeface="+mj-lt"/>
            </a:rPr>
            <a:t> </a:t>
          </a:r>
          <a:r>
            <a:rPr lang="tr-TR" sz="1100" dirty="0" err="1" smtClean="0">
              <a:latin typeface="+mj-lt"/>
            </a:rPr>
            <a:t>vd</a:t>
          </a:r>
          <a:r>
            <a:rPr lang="tr-TR" sz="1100" dirty="0" smtClean="0">
              <a:latin typeface="+mj-lt"/>
            </a:rPr>
            <a:t>. </a:t>
          </a:r>
          <a:r>
            <a:rPr lang="en-US" sz="1100" dirty="0" smtClean="0">
              <a:latin typeface="+mj-lt"/>
            </a:rPr>
            <a:t>(1996)</a:t>
          </a:r>
          <a:endParaRPr lang="en-US" sz="1100" dirty="0"/>
        </a:p>
      </dgm:t>
    </dgm:pt>
    <dgm:pt modelId="{E7428583-5610-49B2-AE88-EBD58BF39886}" type="parTrans" cxnId="{C40355AD-C3E4-49E0-AACF-AB9AFB275F13}">
      <dgm:prSet/>
      <dgm:spPr/>
      <dgm:t>
        <a:bodyPr/>
        <a:lstStyle/>
        <a:p>
          <a:endParaRPr lang="en-US"/>
        </a:p>
      </dgm:t>
    </dgm:pt>
    <dgm:pt modelId="{FB304AC9-E010-42B1-AA03-17BAB6247D8B}" type="sibTrans" cxnId="{C40355AD-C3E4-49E0-AACF-AB9AFB275F13}">
      <dgm:prSet/>
      <dgm:spPr/>
      <dgm:t>
        <a:bodyPr/>
        <a:lstStyle/>
        <a:p>
          <a:endParaRPr lang="en-US"/>
        </a:p>
      </dgm:t>
    </dgm:pt>
    <dgm:pt modelId="{ED1F339F-1EC6-4BBE-8B93-38D4547B7B55}">
      <dgm:prSet phldrT="[Metin]"/>
      <dgm:spPr/>
      <dgm:t>
        <a:bodyPr/>
        <a:lstStyle/>
        <a:p>
          <a:r>
            <a:rPr lang="en-US" b="1" dirty="0" smtClean="0">
              <a:latin typeface="+mj-lt"/>
            </a:rPr>
            <a:t>Ö</a:t>
          </a:r>
          <a:r>
            <a:rPr lang="tr-TR" b="1" dirty="0" err="1" smtClean="0">
              <a:latin typeface="+mj-lt"/>
            </a:rPr>
            <a:t>zel</a:t>
          </a:r>
          <a:r>
            <a:rPr lang="tr-TR" b="1" dirty="0" smtClean="0">
              <a:latin typeface="+mj-lt"/>
            </a:rPr>
            <a:t> markalı ürünler firmalar için stratejik bir varlık</a:t>
          </a:r>
          <a:r>
            <a:rPr lang="tr-TR" dirty="0" smtClean="0">
              <a:latin typeface="+mj-lt"/>
            </a:rPr>
            <a:t> </a:t>
          </a:r>
          <a:r>
            <a:rPr lang="en-US" dirty="0" err="1" smtClean="0">
              <a:latin typeface="+mj-lt"/>
            </a:rPr>
            <a:t>olarak</a:t>
          </a:r>
          <a:r>
            <a:rPr lang="en-US" dirty="0" smtClean="0">
              <a:latin typeface="+mj-lt"/>
            </a:rPr>
            <a:t> </a:t>
          </a:r>
          <a:r>
            <a:rPr lang="en-US" dirty="0" err="1" smtClean="0">
              <a:latin typeface="+mj-lt"/>
            </a:rPr>
            <a:t>rol</a:t>
          </a:r>
          <a:r>
            <a:rPr lang="en-US" dirty="0" smtClean="0">
              <a:latin typeface="+mj-lt"/>
            </a:rPr>
            <a:t> </a:t>
          </a:r>
          <a:r>
            <a:rPr lang="en-US" dirty="0" err="1" smtClean="0">
              <a:latin typeface="+mj-lt"/>
            </a:rPr>
            <a:t>oynamaktadırlar</a:t>
          </a:r>
          <a:r>
            <a:rPr lang="en-US" dirty="0" smtClean="0">
              <a:latin typeface="+mj-lt"/>
            </a:rPr>
            <a:t>.</a:t>
          </a:r>
          <a:endParaRPr lang="en-US" dirty="0"/>
        </a:p>
      </dgm:t>
    </dgm:pt>
    <dgm:pt modelId="{A57BF90A-D3A1-45FC-BAF6-354C13BE15AF}" type="parTrans" cxnId="{6A679314-DE0A-4551-8967-86C2F6382BE0}">
      <dgm:prSet/>
      <dgm:spPr/>
      <dgm:t>
        <a:bodyPr/>
        <a:lstStyle/>
        <a:p>
          <a:endParaRPr lang="en-US"/>
        </a:p>
      </dgm:t>
    </dgm:pt>
    <dgm:pt modelId="{1E0D934F-778D-4E4B-AFEE-BF12554C2A69}" type="sibTrans" cxnId="{6A679314-DE0A-4551-8967-86C2F6382BE0}">
      <dgm:prSet/>
      <dgm:spPr/>
      <dgm:t>
        <a:bodyPr/>
        <a:lstStyle/>
        <a:p>
          <a:endParaRPr lang="en-US"/>
        </a:p>
      </dgm:t>
    </dgm:pt>
    <dgm:pt modelId="{BD009EAB-236D-4F64-9810-ADD492940A70}" type="pres">
      <dgm:prSet presAssocID="{ABDB99E4-866E-4865-AEF5-41A28A40D72C}" presName="linearFlow" presStyleCnt="0">
        <dgm:presLayoutVars>
          <dgm:dir/>
          <dgm:animLvl val="lvl"/>
          <dgm:resizeHandles val="exact"/>
        </dgm:presLayoutVars>
      </dgm:prSet>
      <dgm:spPr/>
      <dgm:t>
        <a:bodyPr/>
        <a:lstStyle/>
        <a:p>
          <a:endParaRPr lang="en-US"/>
        </a:p>
      </dgm:t>
    </dgm:pt>
    <dgm:pt modelId="{499D1E87-F2D5-417B-B15A-9843840E44FF}" type="pres">
      <dgm:prSet presAssocID="{04A702B2-B6CA-44F6-A1DF-CF30B7EC1160}" presName="composite" presStyleCnt="0"/>
      <dgm:spPr/>
      <dgm:t>
        <a:bodyPr/>
        <a:lstStyle/>
        <a:p>
          <a:endParaRPr lang="en-US"/>
        </a:p>
      </dgm:t>
    </dgm:pt>
    <dgm:pt modelId="{824B1D2F-8D37-4945-BC7E-AF2D68878B14}" type="pres">
      <dgm:prSet presAssocID="{04A702B2-B6CA-44F6-A1DF-CF30B7EC1160}" presName="parentText" presStyleLbl="alignNode1" presStyleIdx="0" presStyleCnt="1">
        <dgm:presLayoutVars>
          <dgm:chMax val="1"/>
          <dgm:bulletEnabled val="1"/>
        </dgm:presLayoutVars>
      </dgm:prSet>
      <dgm:spPr/>
      <dgm:t>
        <a:bodyPr/>
        <a:lstStyle/>
        <a:p>
          <a:endParaRPr lang="en-US"/>
        </a:p>
      </dgm:t>
    </dgm:pt>
    <dgm:pt modelId="{24D722D3-ABB8-44B0-A33D-F34A8230F8F2}" type="pres">
      <dgm:prSet presAssocID="{04A702B2-B6CA-44F6-A1DF-CF30B7EC1160}" presName="descendantText" presStyleLbl="alignAcc1" presStyleIdx="0" presStyleCnt="1">
        <dgm:presLayoutVars>
          <dgm:bulletEnabled val="1"/>
        </dgm:presLayoutVars>
      </dgm:prSet>
      <dgm:spPr/>
      <dgm:t>
        <a:bodyPr/>
        <a:lstStyle/>
        <a:p>
          <a:endParaRPr lang="en-US"/>
        </a:p>
      </dgm:t>
    </dgm:pt>
  </dgm:ptLst>
  <dgm:cxnLst>
    <dgm:cxn modelId="{5396857A-A404-44E8-A3EA-8C5A45D5A0B6}" type="presOf" srcId="{ED1F339F-1EC6-4BBE-8B93-38D4547B7B55}" destId="{24D722D3-ABB8-44B0-A33D-F34A8230F8F2}" srcOrd="0" destOrd="0" presId="urn:microsoft.com/office/officeart/2005/8/layout/chevron2"/>
    <dgm:cxn modelId="{C40355AD-C3E4-49E0-AACF-AB9AFB275F13}" srcId="{ABDB99E4-866E-4865-AEF5-41A28A40D72C}" destId="{04A702B2-B6CA-44F6-A1DF-CF30B7EC1160}" srcOrd="0" destOrd="0" parTransId="{E7428583-5610-49B2-AE88-EBD58BF39886}" sibTransId="{FB304AC9-E010-42B1-AA03-17BAB6247D8B}"/>
    <dgm:cxn modelId="{A95CFF17-9EF4-4632-9E0F-AE4A411AD6BC}" type="presOf" srcId="{04A702B2-B6CA-44F6-A1DF-CF30B7EC1160}" destId="{824B1D2F-8D37-4945-BC7E-AF2D68878B14}" srcOrd="0" destOrd="0" presId="urn:microsoft.com/office/officeart/2005/8/layout/chevron2"/>
    <dgm:cxn modelId="{6A679314-DE0A-4551-8967-86C2F6382BE0}" srcId="{04A702B2-B6CA-44F6-A1DF-CF30B7EC1160}" destId="{ED1F339F-1EC6-4BBE-8B93-38D4547B7B55}" srcOrd="0" destOrd="0" parTransId="{A57BF90A-D3A1-45FC-BAF6-354C13BE15AF}" sibTransId="{1E0D934F-778D-4E4B-AFEE-BF12554C2A69}"/>
    <dgm:cxn modelId="{FAF4242E-53FB-4EBC-98A8-42993C4DDF3E}" type="presOf" srcId="{ABDB99E4-866E-4865-AEF5-41A28A40D72C}" destId="{BD009EAB-236D-4F64-9810-ADD492940A70}" srcOrd="0" destOrd="0" presId="urn:microsoft.com/office/officeart/2005/8/layout/chevron2"/>
    <dgm:cxn modelId="{64A252E7-6204-4087-A0DE-C7BAF9EDC39E}" type="presParOf" srcId="{BD009EAB-236D-4F64-9810-ADD492940A70}" destId="{499D1E87-F2D5-417B-B15A-9843840E44FF}" srcOrd="0" destOrd="0" presId="urn:microsoft.com/office/officeart/2005/8/layout/chevron2"/>
    <dgm:cxn modelId="{9510723E-09C8-418E-A201-782C388F9A52}" type="presParOf" srcId="{499D1E87-F2D5-417B-B15A-9843840E44FF}" destId="{824B1D2F-8D37-4945-BC7E-AF2D68878B14}" srcOrd="0" destOrd="0" presId="urn:microsoft.com/office/officeart/2005/8/layout/chevron2"/>
    <dgm:cxn modelId="{42DD7970-2C44-4EA7-BACC-FFB90C95FD85}" type="presParOf" srcId="{499D1E87-F2D5-417B-B15A-9843840E44FF}" destId="{24D722D3-ABB8-44B0-A33D-F34A8230F8F2}"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DB99E4-866E-4865-AEF5-41A28A40D72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04A702B2-B6CA-44F6-A1DF-CF30B7EC1160}">
      <dgm:prSet phldrT="[Metin]"/>
      <dgm:spPr/>
      <dgm:t>
        <a:bodyPr/>
        <a:lstStyle/>
        <a:p>
          <a:r>
            <a:rPr lang="en-US" dirty="0" smtClean="0"/>
            <a:t>Davis (2013)</a:t>
          </a:r>
          <a:endParaRPr lang="en-US" dirty="0"/>
        </a:p>
      </dgm:t>
    </dgm:pt>
    <dgm:pt modelId="{E7428583-5610-49B2-AE88-EBD58BF39886}" type="parTrans" cxnId="{C40355AD-C3E4-49E0-AACF-AB9AFB275F13}">
      <dgm:prSet/>
      <dgm:spPr/>
      <dgm:t>
        <a:bodyPr/>
        <a:lstStyle/>
        <a:p>
          <a:endParaRPr lang="en-US"/>
        </a:p>
      </dgm:t>
    </dgm:pt>
    <dgm:pt modelId="{FB304AC9-E010-42B1-AA03-17BAB6247D8B}" type="sibTrans" cxnId="{C40355AD-C3E4-49E0-AACF-AB9AFB275F13}">
      <dgm:prSet/>
      <dgm:spPr/>
      <dgm:t>
        <a:bodyPr/>
        <a:lstStyle/>
        <a:p>
          <a:endParaRPr lang="en-US"/>
        </a:p>
      </dgm:t>
    </dgm:pt>
    <dgm:pt modelId="{ED1F339F-1EC6-4BBE-8B93-38D4547B7B55}">
      <dgm:prSet phldrT="[Metin]"/>
      <dgm:spPr/>
      <dgm:t>
        <a:bodyPr/>
        <a:lstStyle/>
        <a:p>
          <a:r>
            <a:rPr lang="en-US" b="1" dirty="0" err="1" smtClean="0">
              <a:solidFill>
                <a:schemeClr val="tx1"/>
              </a:solidFill>
              <a:latin typeface="+mj-lt"/>
            </a:rPr>
            <a:t>Özel</a:t>
          </a:r>
          <a:r>
            <a:rPr lang="en-US" b="1" dirty="0" smtClean="0">
              <a:solidFill>
                <a:schemeClr val="tx1"/>
              </a:solidFill>
              <a:latin typeface="+mj-lt"/>
            </a:rPr>
            <a:t> </a:t>
          </a:r>
          <a:r>
            <a:rPr lang="en-US" b="1" dirty="0" err="1" smtClean="0">
              <a:solidFill>
                <a:schemeClr val="tx1"/>
              </a:solidFill>
              <a:latin typeface="+mj-lt"/>
            </a:rPr>
            <a:t>markalı</a:t>
          </a:r>
          <a:r>
            <a:rPr lang="en-US" b="1" dirty="0" smtClean="0">
              <a:solidFill>
                <a:schemeClr val="tx1"/>
              </a:solidFill>
              <a:latin typeface="+mj-lt"/>
            </a:rPr>
            <a:t> </a:t>
          </a:r>
          <a:r>
            <a:rPr lang="en-US" b="1" dirty="0" err="1" smtClean="0">
              <a:solidFill>
                <a:schemeClr val="tx1"/>
              </a:solidFill>
              <a:latin typeface="+mj-lt"/>
            </a:rPr>
            <a:t>ürünlerin</a:t>
          </a:r>
          <a:r>
            <a:rPr lang="en-US" b="1" dirty="0" smtClean="0">
              <a:solidFill>
                <a:schemeClr val="tx1"/>
              </a:solidFill>
              <a:latin typeface="+mj-lt"/>
            </a:rPr>
            <a:t> </a:t>
          </a:r>
          <a:r>
            <a:rPr lang="en-US" b="1" dirty="0" err="1" smtClean="0">
              <a:solidFill>
                <a:schemeClr val="tx1"/>
              </a:solidFill>
              <a:latin typeface="+mj-lt"/>
            </a:rPr>
            <a:t>başarısı</a:t>
          </a:r>
          <a:r>
            <a:rPr lang="en-US" b="1" dirty="0" smtClean="0">
              <a:solidFill>
                <a:schemeClr val="tx1"/>
              </a:solidFill>
              <a:latin typeface="+mj-lt"/>
            </a:rPr>
            <a:t> </a:t>
          </a:r>
          <a:r>
            <a:rPr lang="en-US" dirty="0" err="1" smtClean="0">
              <a:solidFill>
                <a:schemeClr val="tx1"/>
              </a:solidFill>
              <a:latin typeface="+mj-lt"/>
            </a:rPr>
            <a:t>ile</a:t>
          </a:r>
          <a:r>
            <a:rPr lang="en-US" dirty="0" smtClean="0">
              <a:solidFill>
                <a:schemeClr val="tx1"/>
              </a:solidFill>
              <a:latin typeface="+mj-lt"/>
            </a:rPr>
            <a:t> </a:t>
          </a:r>
          <a:r>
            <a:rPr lang="en-US" dirty="0" err="1" smtClean="0">
              <a:solidFill>
                <a:schemeClr val="tx1"/>
              </a:solidFill>
              <a:latin typeface="+mj-lt"/>
            </a:rPr>
            <a:t>birlikte</a:t>
          </a:r>
          <a:r>
            <a:rPr lang="en-US" dirty="0" smtClean="0">
              <a:solidFill>
                <a:schemeClr val="tx1"/>
              </a:solidFill>
              <a:latin typeface="+mj-lt"/>
            </a:rPr>
            <a:t>, </a:t>
          </a:r>
          <a:r>
            <a:rPr lang="en-US" dirty="0" err="1" smtClean="0">
              <a:solidFill>
                <a:schemeClr val="tx1"/>
              </a:solidFill>
              <a:latin typeface="+mj-lt"/>
            </a:rPr>
            <a:t>perakendeciler</a:t>
          </a:r>
          <a:r>
            <a:rPr lang="en-US" dirty="0" smtClean="0">
              <a:solidFill>
                <a:schemeClr val="tx1"/>
              </a:solidFill>
              <a:latin typeface="+mj-lt"/>
            </a:rPr>
            <a:t> </a:t>
          </a:r>
          <a:r>
            <a:rPr lang="en-US" dirty="0" err="1" smtClean="0">
              <a:solidFill>
                <a:schemeClr val="tx1"/>
              </a:solidFill>
              <a:latin typeface="+mj-lt"/>
            </a:rPr>
            <a:t>bu</a:t>
          </a:r>
          <a:r>
            <a:rPr lang="en-US" dirty="0" smtClean="0">
              <a:solidFill>
                <a:schemeClr val="tx1"/>
              </a:solidFill>
              <a:latin typeface="+mj-lt"/>
            </a:rPr>
            <a:t> </a:t>
          </a:r>
          <a:r>
            <a:rPr lang="en-US" dirty="0" err="1" smtClean="0">
              <a:solidFill>
                <a:schemeClr val="tx1"/>
              </a:solidFill>
              <a:latin typeface="+mj-lt"/>
            </a:rPr>
            <a:t>ürünleri</a:t>
          </a:r>
          <a:r>
            <a:rPr lang="en-US" dirty="0" smtClean="0">
              <a:solidFill>
                <a:schemeClr val="tx1"/>
              </a:solidFill>
              <a:latin typeface="+mj-lt"/>
            </a:rPr>
            <a:t> </a:t>
          </a:r>
          <a:r>
            <a:rPr lang="en-US" b="1" dirty="0" err="1" smtClean="0">
              <a:solidFill>
                <a:schemeClr val="tx1"/>
              </a:solidFill>
              <a:latin typeface="+mj-lt"/>
            </a:rPr>
            <a:t>göz</a:t>
          </a:r>
          <a:r>
            <a:rPr lang="en-US" b="1" dirty="0" smtClean="0">
              <a:solidFill>
                <a:schemeClr val="tx1"/>
              </a:solidFill>
              <a:latin typeface="+mj-lt"/>
            </a:rPr>
            <a:t> </a:t>
          </a:r>
          <a:r>
            <a:rPr lang="en-US" b="1" dirty="0" err="1" smtClean="0">
              <a:solidFill>
                <a:schemeClr val="tx1"/>
              </a:solidFill>
              <a:latin typeface="+mj-lt"/>
            </a:rPr>
            <a:t>önünde</a:t>
          </a:r>
          <a:r>
            <a:rPr lang="en-US" b="1" dirty="0" smtClean="0">
              <a:solidFill>
                <a:schemeClr val="tx1"/>
              </a:solidFill>
              <a:latin typeface="+mj-lt"/>
            </a:rPr>
            <a:t> </a:t>
          </a:r>
          <a:r>
            <a:rPr lang="en-US" b="1" dirty="0" err="1" smtClean="0">
              <a:solidFill>
                <a:schemeClr val="tx1"/>
              </a:solidFill>
              <a:latin typeface="+mj-lt"/>
            </a:rPr>
            <a:t>tutmak</a:t>
          </a:r>
          <a:r>
            <a:rPr lang="en-US" b="1" dirty="0" smtClean="0">
              <a:solidFill>
                <a:schemeClr val="tx1"/>
              </a:solidFill>
              <a:latin typeface="+mj-lt"/>
            </a:rPr>
            <a:t> </a:t>
          </a:r>
          <a:r>
            <a:rPr lang="en-US" b="1" dirty="0" err="1" smtClean="0">
              <a:solidFill>
                <a:schemeClr val="tx1"/>
              </a:solidFill>
              <a:latin typeface="+mj-lt"/>
            </a:rPr>
            <a:t>için</a:t>
          </a:r>
          <a:r>
            <a:rPr lang="en-US" b="1" dirty="0" smtClean="0">
              <a:solidFill>
                <a:schemeClr val="tx1"/>
              </a:solidFill>
              <a:latin typeface="+mj-lt"/>
            </a:rPr>
            <a:t> </a:t>
          </a:r>
          <a:r>
            <a:rPr lang="en-US" b="1" dirty="0" err="1" smtClean="0">
              <a:solidFill>
                <a:schemeClr val="tx1"/>
              </a:solidFill>
              <a:latin typeface="+mj-lt"/>
            </a:rPr>
            <a:t>çok</a:t>
          </a:r>
          <a:r>
            <a:rPr lang="en-US" b="1" dirty="0" smtClean="0">
              <a:solidFill>
                <a:schemeClr val="tx1"/>
              </a:solidFill>
              <a:latin typeface="+mj-lt"/>
            </a:rPr>
            <a:t> </a:t>
          </a:r>
          <a:r>
            <a:rPr lang="en-US" b="1" dirty="0" err="1" smtClean="0">
              <a:solidFill>
                <a:schemeClr val="tx1"/>
              </a:solidFill>
              <a:latin typeface="+mj-lt"/>
            </a:rPr>
            <a:t>daha</a:t>
          </a:r>
          <a:r>
            <a:rPr lang="en-US" b="1" dirty="0" smtClean="0">
              <a:solidFill>
                <a:schemeClr val="tx1"/>
              </a:solidFill>
              <a:latin typeface="+mj-lt"/>
            </a:rPr>
            <a:t> </a:t>
          </a:r>
          <a:r>
            <a:rPr lang="en-US" b="1" dirty="0" err="1" smtClean="0">
              <a:solidFill>
                <a:schemeClr val="tx1"/>
              </a:solidFill>
              <a:latin typeface="+mj-lt"/>
            </a:rPr>
            <a:t>fazla</a:t>
          </a:r>
          <a:r>
            <a:rPr lang="en-US" b="1" dirty="0" smtClean="0">
              <a:solidFill>
                <a:schemeClr val="tx1"/>
              </a:solidFill>
              <a:latin typeface="+mj-lt"/>
            </a:rPr>
            <a:t> </a:t>
          </a:r>
          <a:r>
            <a:rPr lang="en-US" b="1" dirty="0" err="1" smtClean="0">
              <a:solidFill>
                <a:schemeClr val="tx1"/>
              </a:solidFill>
              <a:latin typeface="+mj-lt"/>
            </a:rPr>
            <a:t>güce</a:t>
          </a:r>
          <a:r>
            <a:rPr lang="en-US" b="1" dirty="0" smtClean="0">
              <a:solidFill>
                <a:schemeClr val="tx1"/>
              </a:solidFill>
              <a:latin typeface="+mj-lt"/>
            </a:rPr>
            <a:t> </a:t>
          </a:r>
          <a:r>
            <a:rPr lang="en-US" dirty="0" err="1" smtClean="0">
              <a:solidFill>
                <a:schemeClr val="tx1"/>
              </a:solidFill>
              <a:latin typeface="+mj-lt"/>
            </a:rPr>
            <a:t>sahip</a:t>
          </a:r>
          <a:r>
            <a:rPr lang="en-US" dirty="0" smtClean="0">
              <a:solidFill>
                <a:schemeClr val="tx1"/>
              </a:solidFill>
              <a:latin typeface="+mj-lt"/>
            </a:rPr>
            <a:t> </a:t>
          </a:r>
          <a:r>
            <a:rPr lang="en-US" dirty="0" err="1" smtClean="0">
              <a:solidFill>
                <a:schemeClr val="tx1"/>
              </a:solidFill>
              <a:latin typeface="+mj-lt"/>
            </a:rPr>
            <a:t>olduklarını</a:t>
          </a:r>
          <a:r>
            <a:rPr lang="en-US" dirty="0" smtClean="0">
              <a:solidFill>
                <a:schemeClr val="tx1"/>
              </a:solidFill>
              <a:latin typeface="+mj-lt"/>
            </a:rPr>
            <a:t> </a:t>
          </a:r>
          <a:r>
            <a:rPr lang="en-US" dirty="0" err="1" smtClean="0">
              <a:solidFill>
                <a:schemeClr val="tx1"/>
              </a:solidFill>
              <a:latin typeface="+mj-lt"/>
            </a:rPr>
            <a:t>anlamışlardır</a:t>
          </a:r>
          <a:r>
            <a:rPr lang="en-US" dirty="0" smtClean="0">
              <a:solidFill>
                <a:schemeClr val="tx1"/>
              </a:solidFill>
              <a:latin typeface="+mj-lt"/>
            </a:rPr>
            <a:t>.</a:t>
          </a:r>
          <a:endParaRPr lang="en-US" dirty="0"/>
        </a:p>
      </dgm:t>
    </dgm:pt>
    <dgm:pt modelId="{A57BF90A-D3A1-45FC-BAF6-354C13BE15AF}" type="parTrans" cxnId="{6A679314-DE0A-4551-8967-86C2F6382BE0}">
      <dgm:prSet/>
      <dgm:spPr/>
      <dgm:t>
        <a:bodyPr/>
        <a:lstStyle/>
        <a:p>
          <a:endParaRPr lang="en-US"/>
        </a:p>
      </dgm:t>
    </dgm:pt>
    <dgm:pt modelId="{1E0D934F-778D-4E4B-AFEE-BF12554C2A69}" type="sibTrans" cxnId="{6A679314-DE0A-4551-8967-86C2F6382BE0}">
      <dgm:prSet/>
      <dgm:spPr/>
      <dgm:t>
        <a:bodyPr/>
        <a:lstStyle/>
        <a:p>
          <a:endParaRPr lang="en-US"/>
        </a:p>
      </dgm:t>
    </dgm:pt>
    <dgm:pt modelId="{BD009EAB-236D-4F64-9810-ADD492940A70}" type="pres">
      <dgm:prSet presAssocID="{ABDB99E4-866E-4865-AEF5-41A28A40D72C}" presName="linearFlow" presStyleCnt="0">
        <dgm:presLayoutVars>
          <dgm:dir/>
          <dgm:animLvl val="lvl"/>
          <dgm:resizeHandles val="exact"/>
        </dgm:presLayoutVars>
      </dgm:prSet>
      <dgm:spPr/>
      <dgm:t>
        <a:bodyPr/>
        <a:lstStyle/>
        <a:p>
          <a:endParaRPr lang="en-US"/>
        </a:p>
      </dgm:t>
    </dgm:pt>
    <dgm:pt modelId="{499D1E87-F2D5-417B-B15A-9843840E44FF}" type="pres">
      <dgm:prSet presAssocID="{04A702B2-B6CA-44F6-A1DF-CF30B7EC1160}" presName="composite" presStyleCnt="0"/>
      <dgm:spPr/>
    </dgm:pt>
    <dgm:pt modelId="{824B1D2F-8D37-4945-BC7E-AF2D68878B14}" type="pres">
      <dgm:prSet presAssocID="{04A702B2-B6CA-44F6-A1DF-CF30B7EC1160}" presName="parentText" presStyleLbl="alignNode1" presStyleIdx="0" presStyleCnt="1">
        <dgm:presLayoutVars>
          <dgm:chMax val="1"/>
          <dgm:bulletEnabled val="1"/>
        </dgm:presLayoutVars>
      </dgm:prSet>
      <dgm:spPr/>
      <dgm:t>
        <a:bodyPr/>
        <a:lstStyle/>
        <a:p>
          <a:endParaRPr lang="en-US"/>
        </a:p>
      </dgm:t>
    </dgm:pt>
    <dgm:pt modelId="{24D722D3-ABB8-44B0-A33D-F34A8230F8F2}" type="pres">
      <dgm:prSet presAssocID="{04A702B2-B6CA-44F6-A1DF-CF30B7EC1160}" presName="descendantText" presStyleLbl="alignAcc1" presStyleIdx="0" presStyleCnt="1">
        <dgm:presLayoutVars>
          <dgm:bulletEnabled val="1"/>
        </dgm:presLayoutVars>
      </dgm:prSet>
      <dgm:spPr/>
      <dgm:t>
        <a:bodyPr/>
        <a:lstStyle/>
        <a:p>
          <a:endParaRPr lang="en-US"/>
        </a:p>
      </dgm:t>
    </dgm:pt>
  </dgm:ptLst>
  <dgm:cxnLst>
    <dgm:cxn modelId="{23D8EFE6-EED9-4B33-A4E3-76B0443D8CC2}" type="presOf" srcId="{ABDB99E4-866E-4865-AEF5-41A28A40D72C}" destId="{BD009EAB-236D-4F64-9810-ADD492940A70}" srcOrd="0" destOrd="0" presId="urn:microsoft.com/office/officeart/2005/8/layout/chevron2"/>
    <dgm:cxn modelId="{C40355AD-C3E4-49E0-AACF-AB9AFB275F13}" srcId="{ABDB99E4-866E-4865-AEF5-41A28A40D72C}" destId="{04A702B2-B6CA-44F6-A1DF-CF30B7EC1160}" srcOrd="0" destOrd="0" parTransId="{E7428583-5610-49B2-AE88-EBD58BF39886}" sibTransId="{FB304AC9-E010-42B1-AA03-17BAB6247D8B}"/>
    <dgm:cxn modelId="{E34A42BE-58E5-4CF3-8681-A582403EAD70}" type="presOf" srcId="{04A702B2-B6CA-44F6-A1DF-CF30B7EC1160}" destId="{824B1D2F-8D37-4945-BC7E-AF2D68878B14}" srcOrd="0" destOrd="0" presId="urn:microsoft.com/office/officeart/2005/8/layout/chevron2"/>
    <dgm:cxn modelId="{6A679314-DE0A-4551-8967-86C2F6382BE0}" srcId="{04A702B2-B6CA-44F6-A1DF-CF30B7EC1160}" destId="{ED1F339F-1EC6-4BBE-8B93-38D4547B7B55}" srcOrd="0" destOrd="0" parTransId="{A57BF90A-D3A1-45FC-BAF6-354C13BE15AF}" sibTransId="{1E0D934F-778D-4E4B-AFEE-BF12554C2A69}"/>
    <dgm:cxn modelId="{CCED1ED5-FF93-40E8-920D-8E39C066766B}" type="presOf" srcId="{ED1F339F-1EC6-4BBE-8B93-38D4547B7B55}" destId="{24D722D3-ABB8-44B0-A33D-F34A8230F8F2}" srcOrd="0" destOrd="0" presId="urn:microsoft.com/office/officeart/2005/8/layout/chevron2"/>
    <dgm:cxn modelId="{CB0C2DB9-884F-4309-9F54-F9058AB4899E}" type="presParOf" srcId="{BD009EAB-236D-4F64-9810-ADD492940A70}" destId="{499D1E87-F2D5-417B-B15A-9843840E44FF}" srcOrd="0" destOrd="0" presId="urn:microsoft.com/office/officeart/2005/8/layout/chevron2"/>
    <dgm:cxn modelId="{F0CA271E-976F-46CD-BA1D-9CE2D9DB4F60}" type="presParOf" srcId="{499D1E87-F2D5-417B-B15A-9843840E44FF}" destId="{824B1D2F-8D37-4945-BC7E-AF2D68878B14}" srcOrd="0" destOrd="0" presId="urn:microsoft.com/office/officeart/2005/8/layout/chevron2"/>
    <dgm:cxn modelId="{5C3051C2-AED6-4BCF-8FA5-A5F1B7F018AC}" type="presParOf" srcId="{499D1E87-F2D5-417B-B15A-9843840E44FF}" destId="{24D722D3-ABB8-44B0-A33D-F34A8230F8F2}" srcOrd="1" destOrd="0" presId="urn:microsoft.com/office/officeart/2005/8/layout/chevron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BDB99E4-866E-4865-AEF5-41A28A40D72C}"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n-US"/>
        </a:p>
      </dgm:t>
    </dgm:pt>
    <dgm:pt modelId="{04A702B2-B6CA-44F6-A1DF-CF30B7EC1160}">
      <dgm:prSet phldrT="[Metin]" custT="1"/>
      <dgm:spPr>
        <a:solidFill>
          <a:schemeClr val="accent6"/>
        </a:solidFill>
        <a:ln>
          <a:solidFill>
            <a:schemeClr val="accent6"/>
          </a:solidFill>
        </a:ln>
      </dgm:spPr>
      <dgm:t>
        <a:bodyPr/>
        <a:lstStyle/>
        <a:p>
          <a:endParaRPr lang="en-US" sz="1100" dirty="0" smtClean="0">
            <a:latin typeface="+mj-lt"/>
          </a:endParaRPr>
        </a:p>
        <a:p>
          <a:r>
            <a:rPr lang="tr-TR" sz="1100" dirty="0" err="1" smtClean="0">
              <a:latin typeface="+mj-lt"/>
            </a:rPr>
            <a:t>Ailawadi</a:t>
          </a:r>
          <a:r>
            <a:rPr lang="tr-TR" sz="1100" dirty="0" smtClean="0">
              <a:latin typeface="+mj-lt"/>
            </a:rPr>
            <a:t> v</a:t>
          </a:r>
          <a:r>
            <a:rPr lang="en-US" sz="1100" dirty="0" smtClean="0">
              <a:latin typeface="+mj-lt"/>
            </a:rPr>
            <a:t>e Keller (2004)</a:t>
          </a:r>
          <a:endParaRPr lang="en-US" sz="1100" dirty="0"/>
        </a:p>
      </dgm:t>
    </dgm:pt>
    <dgm:pt modelId="{E7428583-5610-49B2-AE88-EBD58BF39886}" type="parTrans" cxnId="{C40355AD-C3E4-49E0-AACF-AB9AFB275F13}">
      <dgm:prSet/>
      <dgm:spPr/>
      <dgm:t>
        <a:bodyPr/>
        <a:lstStyle/>
        <a:p>
          <a:endParaRPr lang="en-US"/>
        </a:p>
      </dgm:t>
    </dgm:pt>
    <dgm:pt modelId="{FB304AC9-E010-42B1-AA03-17BAB6247D8B}" type="sibTrans" cxnId="{C40355AD-C3E4-49E0-AACF-AB9AFB275F13}">
      <dgm:prSet/>
      <dgm:spPr/>
      <dgm:t>
        <a:bodyPr/>
        <a:lstStyle/>
        <a:p>
          <a:endParaRPr lang="en-US"/>
        </a:p>
      </dgm:t>
    </dgm:pt>
    <dgm:pt modelId="{ED1F339F-1EC6-4BBE-8B93-38D4547B7B55}">
      <dgm:prSet phldrT="[Metin]">
        <dgm:style>
          <a:lnRef idx="2">
            <a:schemeClr val="accent6"/>
          </a:lnRef>
          <a:fillRef idx="1">
            <a:schemeClr val="lt1"/>
          </a:fillRef>
          <a:effectRef idx="0">
            <a:schemeClr val="accent6"/>
          </a:effectRef>
          <a:fontRef idx="minor">
            <a:schemeClr val="dk1"/>
          </a:fontRef>
        </dgm:style>
      </dgm:prSet>
      <dgm:spPr/>
      <dgm:t>
        <a:bodyPr/>
        <a:lstStyle/>
        <a:p>
          <a:r>
            <a:rPr lang="en-US" dirty="0" err="1" smtClean="0">
              <a:latin typeface="+mj-lt"/>
            </a:rPr>
            <a:t>Özel</a:t>
          </a:r>
          <a:r>
            <a:rPr lang="en-US" dirty="0" smtClean="0">
              <a:latin typeface="+mj-lt"/>
            </a:rPr>
            <a:t> </a:t>
          </a:r>
          <a:r>
            <a:rPr lang="en-US" dirty="0" err="1" smtClean="0">
              <a:latin typeface="+mj-lt"/>
            </a:rPr>
            <a:t>markalı</a:t>
          </a:r>
          <a:r>
            <a:rPr lang="en-US" dirty="0" smtClean="0">
              <a:latin typeface="+mj-lt"/>
            </a:rPr>
            <a:t> </a:t>
          </a:r>
          <a:r>
            <a:rPr lang="en-US" dirty="0" err="1" smtClean="0">
              <a:latin typeface="+mj-lt"/>
            </a:rPr>
            <a:t>ürünler</a:t>
          </a:r>
          <a:r>
            <a:rPr lang="en-US" dirty="0" smtClean="0">
              <a:latin typeface="+mj-lt"/>
            </a:rPr>
            <a:t> </a:t>
          </a:r>
          <a:r>
            <a:rPr lang="en-US" b="1" dirty="0" err="1" smtClean="0">
              <a:latin typeface="+mj-lt"/>
            </a:rPr>
            <a:t>markalaşma</a:t>
          </a:r>
          <a:r>
            <a:rPr lang="en-US" dirty="0" smtClean="0">
              <a:latin typeface="+mj-lt"/>
            </a:rPr>
            <a:t> </a:t>
          </a:r>
          <a:r>
            <a:rPr lang="en-US" dirty="0" err="1" smtClean="0">
              <a:latin typeface="+mj-lt"/>
            </a:rPr>
            <a:t>sürecine</a:t>
          </a:r>
          <a:r>
            <a:rPr lang="en-US" dirty="0" smtClean="0">
              <a:latin typeface="+mj-lt"/>
            </a:rPr>
            <a:t> </a:t>
          </a:r>
          <a:r>
            <a:rPr lang="en-US" dirty="0" err="1" smtClean="0">
              <a:latin typeface="+mj-lt"/>
            </a:rPr>
            <a:t>dayalı</a:t>
          </a:r>
          <a:r>
            <a:rPr lang="en-US" dirty="0" smtClean="0">
              <a:latin typeface="+mj-lt"/>
            </a:rPr>
            <a:t> </a:t>
          </a:r>
          <a:r>
            <a:rPr lang="en-US" dirty="0" err="1" smtClean="0">
              <a:latin typeface="+mj-lt"/>
            </a:rPr>
            <a:t>olarak</a:t>
          </a:r>
          <a:r>
            <a:rPr lang="en-US" dirty="0" smtClean="0">
              <a:latin typeface="+mj-lt"/>
            </a:rPr>
            <a:t> </a:t>
          </a:r>
          <a:r>
            <a:rPr lang="en-US" dirty="0" err="1" smtClean="0">
              <a:latin typeface="+mj-lt"/>
            </a:rPr>
            <a:t>değerlendirilmelidir</a:t>
          </a:r>
          <a:r>
            <a:rPr lang="en-US" dirty="0" smtClean="0">
              <a:latin typeface="+mj-lt"/>
            </a:rPr>
            <a:t>.</a:t>
          </a:r>
          <a:endParaRPr lang="en-US" dirty="0"/>
        </a:p>
      </dgm:t>
    </dgm:pt>
    <dgm:pt modelId="{A57BF90A-D3A1-45FC-BAF6-354C13BE15AF}" type="parTrans" cxnId="{6A679314-DE0A-4551-8967-86C2F6382BE0}">
      <dgm:prSet/>
      <dgm:spPr/>
      <dgm:t>
        <a:bodyPr/>
        <a:lstStyle/>
        <a:p>
          <a:endParaRPr lang="en-US"/>
        </a:p>
      </dgm:t>
    </dgm:pt>
    <dgm:pt modelId="{1E0D934F-778D-4E4B-AFEE-BF12554C2A69}" type="sibTrans" cxnId="{6A679314-DE0A-4551-8967-86C2F6382BE0}">
      <dgm:prSet/>
      <dgm:spPr/>
      <dgm:t>
        <a:bodyPr/>
        <a:lstStyle/>
        <a:p>
          <a:endParaRPr lang="en-US"/>
        </a:p>
      </dgm:t>
    </dgm:pt>
    <dgm:pt modelId="{BD009EAB-236D-4F64-9810-ADD492940A70}" type="pres">
      <dgm:prSet presAssocID="{ABDB99E4-866E-4865-AEF5-41A28A40D72C}" presName="linearFlow" presStyleCnt="0">
        <dgm:presLayoutVars>
          <dgm:dir/>
          <dgm:animLvl val="lvl"/>
          <dgm:resizeHandles val="exact"/>
        </dgm:presLayoutVars>
      </dgm:prSet>
      <dgm:spPr/>
      <dgm:t>
        <a:bodyPr/>
        <a:lstStyle/>
        <a:p>
          <a:endParaRPr lang="en-US"/>
        </a:p>
      </dgm:t>
    </dgm:pt>
    <dgm:pt modelId="{499D1E87-F2D5-417B-B15A-9843840E44FF}" type="pres">
      <dgm:prSet presAssocID="{04A702B2-B6CA-44F6-A1DF-CF30B7EC1160}" presName="composite" presStyleCnt="0"/>
      <dgm:spPr/>
      <dgm:t>
        <a:bodyPr/>
        <a:lstStyle/>
        <a:p>
          <a:endParaRPr lang="en-US"/>
        </a:p>
      </dgm:t>
    </dgm:pt>
    <dgm:pt modelId="{824B1D2F-8D37-4945-BC7E-AF2D68878B14}" type="pres">
      <dgm:prSet presAssocID="{04A702B2-B6CA-44F6-A1DF-CF30B7EC1160}" presName="parentText" presStyleLbl="alignNode1" presStyleIdx="0" presStyleCnt="1">
        <dgm:presLayoutVars>
          <dgm:chMax val="1"/>
          <dgm:bulletEnabled val="1"/>
        </dgm:presLayoutVars>
      </dgm:prSet>
      <dgm:spPr/>
      <dgm:t>
        <a:bodyPr/>
        <a:lstStyle/>
        <a:p>
          <a:endParaRPr lang="en-US"/>
        </a:p>
      </dgm:t>
    </dgm:pt>
    <dgm:pt modelId="{24D722D3-ABB8-44B0-A33D-F34A8230F8F2}" type="pres">
      <dgm:prSet presAssocID="{04A702B2-B6CA-44F6-A1DF-CF30B7EC1160}" presName="descendantText" presStyleLbl="alignAcc1" presStyleIdx="0" presStyleCnt="1">
        <dgm:presLayoutVars>
          <dgm:bulletEnabled val="1"/>
        </dgm:presLayoutVars>
      </dgm:prSet>
      <dgm:spPr/>
      <dgm:t>
        <a:bodyPr/>
        <a:lstStyle/>
        <a:p>
          <a:endParaRPr lang="en-US"/>
        </a:p>
      </dgm:t>
    </dgm:pt>
  </dgm:ptLst>
  <dgm:cxnLst>
    <dgm:cxn modelId="{C40355AD-C3E4-49E0-AACF-AB9AFB275F13}" srcId="{ABDB99E4-866E-4865-AEF5-41A28A40D72C}" destId="{04A702B2-B6CA-44F6-A1DF-CF30B7EC1160}" srcOrd="0" destOrd="0" parTransId="{E7428583-5610-49B2-AE88-EBD58BF39886}" sibTransId="{FB304AC9-E010-42B1-AA03-17BAB6247D8B}"/>
    <dgm:cxn modelId="{D01DD4E8-67B7-474B-BD6D-912C69DF778D}" type="presOf" srcId="{04A702B2-B6CA-44F6-A1DF-CF30B7EC1160}" destId="{824B1D2F-8D37-4945-BC7E-AF2D68878B14}" srcOrd="0" destOrd="0" presId="urn:microsoft.com/office/officeart/2005/8/layout/chevron2"/>
    <dgm:cxn modelId="{6A679314-DE0A-4551-8967-86C2F6382BE0}" srcId="{04A702B2-B6CA-44F6-A1DF-CF30B7EC1160}" destId="{ED1F339F-1EC6-4BBE-8B93-38D4547B7B55}" srcOrd="0" destOrd="0" parTransId="{A57BF90A-D3A1-45FC-BAF6-354C13BE15AF}" sibTransId="{1E0D934F-778D-4E4B-AFEE-BF12554C2A69}"/>
    <dgm:cxn modelId="{1F64E5FA-BF06-435B-AF3C-FAF570C15D39}" type="presOf" srcId="{ED1F339F-1EC6-4BBE-8B93-38D4547B7B55}" destId="{24D722D3-ABB8-44B0-A33D-F34A8230F8F2}" srcOrd="0" destOrd="0" presId="urn:microsoft.com/office/officeart/2005/8/layout/chevron2"/>
    <dgm:cxn modelId="{34014F28-D9A6-4CD8-8110-7DB77E90E128}" type="presOf" srcId="{ABDB99E4-866E-4865-AEF5-41A28A40D72C}" destId="{BD009EAB-236D-4F64-9810-ADD492940A70}" srcOrd="0" destOrd="0" presId="urn:microsoft.com/office/officeart/2005/8/layout/chevron2"/>
    <dgm:cxn modelId="{2BDDD017-189A-46DA-A95B-963549581113}" type="presParOf" srcId="{BD009EAB-236D-4F64-9810-ADD492940A70}" destId="{499D1E87-F2D5-417B-B15A-9843840E44FF}" srcOrd="0" destOrd="0" presId="urn:microsoft.com/office/officeart/2005/8/layout/chevron2"/>
    <dgm:cxn modelId="{E5A5237A-B8C5-488B-8A16-6AC81AF435EB}" type="presParOf" srcId="{499D1E87-F2D5-417B-B15A-9843840E44FF}" destId="{824B1D2F-8D37-4945-BC7E-AF2D68878B14}" srcOrd="0" destOrd="0" presId="urn:microsoft.com/office/officeart/2005/8/layout/chevron2"/>
    <dgm:cxn modelId="{3E778FE8-8F5A-4514-957E-88B05AF43EDA}" type="presParOf" srcId="{499D1E87-F2D5-417B-B15A-9843840E44FF}" destId="{24D722D3-ABB8-44B0-A33D-F34A8230F8F2}" srcOrd="1" destOrd="0" presId="urn:microsoft.com/office/officeart/2005/8/layout/chevron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DB99E4-866E-4865-AEF5-41A28A40D72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04A702B2-B6CA-44F6-A1DF-CF30B7EC1160}">
      <dgm:prSet phldrT="[Metin]" custT="1">
        <dgm:style>
          <a:lnRef idx="1">
            <a:schemeClr val="accent5"/>
          </a:lnRef>
          <a:fillRef idx="3">
            <a:schemeClr val="accent5"/>
          </a:fillRef>
          <a:effectRef idx="2">
            <a:schemeClr val="accent5"/>
          </a:effectRef>
          <a:fontRef idx="minor">
            <a:schemeClr val="lt1"/>
          </a:fontRef>
        </dgm:style>
      </dgm:prSet>
      <dgm:spPr>
        <a:solidFill>
          <a:schemeClr val="accent5"/>
        </a:solidFill>
      </dgm:spPr>
      <dgm:t>
        <a:bodyPr/>
        <a:lstStyle/>
        <a:p>
          <a:r>
            <a:rPr lang="en-US" sz="1100" dirty="0" smtClean="0"/>
            <a:t>Cuneo </a:t>
          </a:r>
          <a:r>
            <a:rPr lang="en-US" sz="1100" dirty="0" err="1" smtClean="0"/>
            <a:t>vd</a:t>
          </a:r>
          <a:r>
            <a:rPr lang="en-US" sz="1100" dirty="0" smtClean="0"/>
            <a:t>. (2012)</a:t>
          </a:r>
          <a:endParaRPr lang="en-US" sz="1100" dirty="0"/>
        </a:p>
      </dgm:t>
    </dgm:pt>
    <dgm:pt modelId="{E7428583-5610-49B2-AE88-EBD58BF39886}" type="parTrans" cxnId="{C40355AD-C3E4-49E0-AACF-AB9AFB275F13}">
      <dgm:prSet/>
      <dgm:spPr/>
      <dgm:t>
        <a:bodyPr/>
        <a:lstStyle/>
        <a:p>
          <a:endParaRPr lang="en-US"/>
        </a:p>
      </dgm:t>
    </dgm:pt>
    <dgm:pt modelId="{FB304AC9-E010-42B1-AA03-17BAB6247D8B}" type="sibTrans" cxnId="{C40355AD-C3E4-49E0-AACF-AB9AFB275F13}">
      <dgm:prSet/>
      <dgm:spPr/>
      <dgm:t>
        <a:bodyPr/>
        <a:lstStyle/>
        <a:p>
          <a:endParaRPr lang="en-US"/>
        </a:p>
      </dgm:t>
    </dgm:pt>
    <dgm:pt modelId="{ED1F339F-1EC6-4BBE-8B93-38D4547B7B55}">
      <dgm:prSet phldrT="[Metin]"/>
      <dgm:spPr>
        <a:ln>
          <a:solidFill>
            <a:schemeClr val="accent5"/>
          </a:solidFill>
        </a:ln>
      </dgm:spPr>
      <dgm:t>
        <a:bodyPr/>
        <a:lstStyle/>
        <a:p>
          <a:r>
            <a:rPr lang="tr-TR" dirty="0" smtClean="0">
              <a:solidFill>
                <a:schemeClr val="tx1"/>
              </a:solidFill>
              <a:latin typeface="+mj-lt"/>
            </a:rPr>
            <a:t>Özel markalı ürünler artık </a:t>
          </a:r>
          <a:r>
            <a:rPr lang="tr-TR" b="1" dirty="0" smtClean="0">
              <a:solidFill>
                <a:schemeClr val="tx1"/>
              </a:solidFill>
              <a:latin typeface="+mj-lt"/>
            </a:rPr>
            <a:t>sadece tüketicilere fiyat seçeneği sunan ürünler olarak değil</a:t>
          </a:r>
          <a:r>
            <a:rPr lang="tr-TR" dirty="0" smtClean="0">
              <a:solidFill>
                <a:schemeClr val="tx1"/>
              </a:solidFill>
              <a:latin typeface="+mj-lt"/>
            </a:rPr>
            <a:t>, </a:t>
          </a:r>
          <a:r>
            <a:rPr lang="tr-TR" b="1" dirty="0" smtClean="0">
              <a:solidFill>
                <a:schemeClr val="tx1"/>
              </a:solidFill>
              <a:latin typeface="+mj-lt"/>
            </a:rPr>
            <a:t>aynı zamanda marka değeri olan ürünler </a:t>
          </a:r>
          <a:r>
            <a:rPr lang="tr-TR" dirty="0" smtClean="0">
              <a:solidFill>
                <a:schemeClr val="tx1"/>
              </a:solidFill>
              <a:latin typeface="+mj-lt"/>
            </a:rPr>
            <a:t>olarak </a:t>
          </a:r>
          <a:r>
            <a:rPr lang="en-US" dirty="0" err="1" smtClean="0">
              <a:solidFill>
                <a:schemeClr val="tx1"/>
              </a:solidFill>
              <a:latin typeface="+mj-lt"/>
            </a:rPr>
            <a:t>incelenmelidir</a:t>
          </a:r>
          <a:r>
            <a:rPr lang="en-US" dirty="0" smtClean="0">
              <a:solidFill>
                <a:schemeClr val="tx1"/>
              </a:solidFill>
              <a:latin typeface="+mj-lt"/>
            </a:rPr>
            <a:t>.</a:t>
          </a:r>
          <a:r>
            <a:rPr lang="tr-TR" dirty="0" smtClean="0">
              <a:solidFill>
                <a:schemeClr val="tx1"/>
              </a:solidFill>
              <a:latin typeface="+mj-lt"/>
            </a:rPr>
            <a:t> </a:t>
          </a:r>
          <a:endParaRPr lang="en-US" dirty="0"/>
        </a:p>
      </dgm:t>
    </dgm:pt>
    <dgm:pt modelId="{A57BF90A-D3A1-45FC-BAF6-354C13BE15AF}" type="parTrans" cxnId="{6A679314-DE0A-4551-8967-86C2F6382BE0}">
      <dgm:prSet/>
      <dgm:spPr/>
      <dgm:t>
        <a:bodyPr/>
        <a:lstStyle/>
        <a:p>
          <a:endParaRPr lang="en-US"/>
        </a:p>
      </dgm:t>
    </dgm:pt>
    <dgm:pt modelId="{1E0D934F-778D-4E4B-AFEE-BF12554C2A69}" type="sibTrans" cxnId="{6A679314-DE0A-4551-8967-86C2F6382BE0}">
      <dgm:prSet/>
      <dgm:spPr/>
      <dgm:t>
        <a:bodyPr/>
        <a:lstStyle/>
        <a:p>
          <a:endParaRPr lang="en-US"/>
        </a:p>
      </dgm:t>
    </dgm:pt>
    <dgm:pt modelId="{BD009EAB-236D-4F64-9810-ADD492940A70}" type="pres">
      <dgm:prSet presAssocID="{ABDB99E4-866E-4865-AEF5-41A28A40D72C}" presName="linearFlow" presStyleCnt="0">
        <dgm:presLayoutVars>
          <dgm:dir/>
          <dgm:animLvl val="lvl"/>
          <dgm:resizeHandles val="exact"/>
        </dgm:presLayoutVars>
      </dgm:prSet>
      <dgm:spPr/>
      <dgm:t>
        <a:bodyPr/>
        <a:lstStyle/>
        <a:p>
          <a:endParaRPr lang="en-US"/>
        </a:p>
      </dgm:t>
    </dgm:pt>
    <dgm:pt modelId="{499D1E87-F2D5-417B-B15A-9843840E44FF}" type="pres">
      <dgm:prSet presAssocID="{04A702B2-B6CA-44F6-A1DF-CF30B7EC1160}" presName="composite" presStyleCnt="0"/>
      <dgm:spPr/>
    </dgm:pt>
    <dgm:pt modelId="{824B1D2F-8D37-4945-BC7E-AF2D68878B14}" type="pres">
      <dgm:prSet presAssocID="{04A702B2-B6CA-44F6-A1DF-CF30B7EC1160}" presName="parentText" presStyleLbl="alignNode1" presStyleIdx="0" presStyleCnt="1">
        <dgm:presLayoutVars>
          <dgm:chMax val="1"/>
          <dgm:bulletEnabled val="1"/>
        </dgm:presLayoutVars>
      </dgm:prSet>
      <dgm:spPr/>
      <dgm:t>
        <a:bodyPr/>
        <a:lstStyle/>
        <a:p>
          <a:endParaRPr lang="en-US"/>
        </a:p>
      </dgm:t>
    </dgm:pt>
    <dgm:pt modelId="{24D722D3-ABB8-44B0-A33D-F34A8230F8F2}" type="pres">
      <dgm:prSet presAssocID="{04A702B2-B6CA-44F6-A1DF-CF30B7EC1160}" presName="descendantText" presStyleLbl="alignAcc1" presStyleIdx="0" presStyleCnt="1">
        <dgm:presLayoutVars>
          <dgm:bulletEnabled val="1"/>
        </dgm:presLayoutVars>
      </dgm:prSet>
      <dgm:spPr/>
      <dgm:t>
        <a:bodyPr/>
        <a:lstStyle/>
        <a:p>
          <a:endParaRPr lang="en-US"/>
        </a:p>
      </dgm:t>
    </dgm:pt>
  </dgm:ptLst>
  <dgm:cxnLst>
    <dgm:cxn modelId="{98BA4C0D-F835-4257-AE29-205C87F00051}" type="presOf" srcId="{ABDB99E4-866E-4865-AEF5-41A28A40D72C}" destId="{BD009EAB-236D-4F64-9810-ADD492940A70}" srcOrd="0" destOrd="0" presId="urn:microsoft.com/office/officeart/2005/8/layout/chevron2"/>
    <dgm:cxn modelId="{18AC9477-B7C2-45CE-AA68-F7C3E31D62B3}" type="presOf" srcId="{ED1F339F-1EC6-4BBE-8B93-38D4547B7B55}" destId="{24D722D3-ABB8-44B0-A33D-F34A8230F8F2}" srcOrd="0" destOrd="0" presId="urn:microsoft.com/office/officeart/2005/8/layout/chevron2"/>
    <dgm:cxn modelId="{C40355AD-C3E4-49E0-AACF-AB9AFB275F13}" srcId="{ABDB99E4-866E-4865-AEF5-41A28A40D72C}" destId="{04A702B2-B6CA-44F6-A1DF-CF30B7EC1160}" srcOrd="0" destOrd="0" parTransId="{E7428583-5610-49B2-AE88-EBD58BF39886}" sibTransId="{FB304AC9-E010-42B1-AA03-17BAB6247D8B}"/>
    <dgm:cxn modelId="{6A679314-DE0A-4551-8967-86C2F6382BE0}" srcId="{04A702B2-B6CA-44F6-A1DF-CF30B7EC1160}" destId="{ED1F339F-1EC6-4BBE-8B93-38D4547B7B55}" srcOrd="0" destOrd="0" parTransId="{A57BF90A-D3A1-45FC-BAF6-354C13BE15AF}" sibTransId="{1E0D934F-778D-4E4B-AFEE-BF12554C2A69}"/>
    <dgm:cxn modelId="{3A452DB6-FDF5-4B7D-B1BF-C6A18553750E}" type="presOf" srcId="{04A702B2-B6CA-44F6-A1DF-CF30B7EC1160}" destId="{824B1D2F-8D37-4945-BC7E-AF2D68878B14}" srcOrd="0" destOrd="0" presId="urn:microsoft.com/office/officeart/2005/8/layout/chevron2"/>
    <dgm:cxn modelId="{8D9BBC51-20ED-41EE-A1C0-10FD533DBC7D}" type="presParOf" srcId="{BD009EAB-236D-4F64-9810-ADD492940A70}" destId="{499D1E87-F2D5-417B-B15A-9843840E44FF}" srcOrd="0" destOrd="0" presId="urn:microsoft.com/office/officeart/2005/8/layout/chevron2"/>
    <dgm:cxn modelId="{AE298DBC-0C24-433D-B6A2-E86CF529FAF8}" type="presParOf" srcId="{499D1E87-F2D5-417B-B15A-9843840E44FF}" destId="{824B1D2F-8D37-4945-BC7E-AF2D68878B14}" srcOrd="0" destOrd="0" presId="urn:microsoft.com/office/officeart/2005/8/layout/chevron2"/>
    <dgm:cxn modelId="{227F3A18-520F-4190-9D86-D0E8F58847E8}" type="presParOf" srcId="{499D1E87-F2D5-417B-B15A-9843840E44FF}" destId="{24D722D3-ABB8-44B0-A33D-F34A8230F8F2}" srcOrd="1" destOrd="0" presId="urn:microsoft.com/office/officeart/2005/8/layout/chevron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DDFF7C-2AFA-47DA-BC1E-922AADF52467}" type="doc">
      <dgm:prSet loTypeId="urn:microsoft.com/office/officeart/2005/8/layout/lProcess2" loCatId="list" qsTypeId="urn:microsoft.com/office/officeart/2005/8/quickstyle/simple1" qsCatId="simple" csTypeId="urn:microsoft.com/office/officeart/2005/8/colors/colorful1#2" csCatId="colorful" phldr="1"/>
      <dgm:spPr/>
      <dgm:t>
        <a:bodyPr/>
        <a:lstStyle/>
        <a:p>
          <a:endParaRPr lang="en-US"/>
        </a:p>
      </dgm:t>
    </dgm:pt>
    <dgm:pt modelId="{96315CB3-CD03-4283-92E4-8CC41A5E2B2C}">
      <dgm:prSet phldrT="[Metin]" custT="1"/>
      <dgm:spPr/>
      <dgm:t>
        <a:bodyPr/>
        <a:lstStyle/>
        <a:p>
          <a:r>
            <a:rPr lang="en-US" sz="1400" b="1" dirty="0" err="1" smtClean="0"/>
            <a:t>Kaynak</a:t>
          </a:r>
          <a:endParaRPr lang="en-US" sz="1400" b="1" dirty="0"/>
        </a:p>
      </dgm:t>
    </dgm:pt>
    <dgm:pt modelId="{F67C7EBB-5B0D-4349-A02C-C9FD889602DF}" type="parTrans" cxnId="{3CE29766-0618-4512-81BB-E3CDDEF1AD07}">
      <dgm:prSet/>
      <dgm:spPr/>
      <dgm:t>
        <a:bodyPr/>
        <a:lstStyle/>
        <a:p>
          <a:endParaRPr lang="en-US"/>
        </a:p>
      </dgm:t>
    </dgm:pt>
    <dgm:pt modelId="{49D639FB-BB25-4D37-9FB0-E66292785538}" type="sibTrans" cxnId="{3CE29766-0618-4512-81BB-E3CDDEF1AD07}">
      <dgm:prSet/>
      <dgm:spPr/>
      <dgm:t>
        <a:bodyPr/>
        <a:lstStyle/>
        <a:p>
          <a:endParaRPr lang="en-US"/>
        </a:p>
      </dgm:t>
    </dgm:pt>
    <dgm:pt modelId="{B9799F57-8AA7-497A-898E-E780AFBC6F62}">
      <dgm:prSet phldrT="[Metin]"/>
      <dgm:spPr/>
      <dgm:t>
        <a:bodyPr/>
        <a:lstStyle/>
        <a:p>
          <a:r>
            <a:rPr lang="tr-TR" noProof="0" dirty="0" err="1" smtClean="0"/>
            <a:t>Hoch</a:t>
          </a:r>
          <a:r>
            <a:rPr lang="tr-TR" noProof="0" dirty="0" smtClean="0"/>
            <a:t>, 1996; </a:t>
          </a:r>
          <a:r>
            <a:rPr lang="tr-TR" noProof="0" dirty="0" err="1" smtClean="0"/>
            <a:t>Narasimhan</a:t>
          </a:r>
          <a:r>
            <a:rPr lang="tr-TR" noProof="0" dirty="0" smtClean="0"/>
            <a:t> ve </a:t>
          </a:r>
          <a:r>
            <a:rPr lang="tr-TR" noProof="0" dirty="0" err="1" smtClean="0"/>
            <a:t>Wilcox</a:t>
          </a:r>
          <a:r>
            <a:rPr lang="tr-TR" noProof="0" dirty="0" smtClean="0"/>
            <a:t>, 1998; </a:t>
          </a:r>
          <a:r>
            <a:rPr lang="tr-TR" noProof="0" dirty="0" err="1" smtClean="0"/>
            <a:t>Richardson</a:t>
          </a:r>
          <a:r>
            <a:rPr lang="tr-TR" noProof="0" dirty="0" smtClean="0"/>
            <a:t> </a:t>
          </a:r>
          <a:r>
            <a:rPr lang="tr-TR" noProof="0" dirty="0" err="1" smtClean="0"/>
            <a:t>vd</a:t>
          </a:r>
          <a:r>
            <a:rPr lang="tr-TR" noProof="0" dirty="0" smtClean="0"/>
            <a:t>., 1996; </a:t>
          </a:r>
          <a:r>
            <a:rPr lang="tr-TR" noProof="0" dirty="0" err="1" smtClean="0"/>
            <a:t>Quelch</a:t>
          </a:r>
          <a:r>
            <a:rPr lang="tr-TR" noProof="0" dirty="0" smtClean="0"/>
            <a:t> ve Harding, 1996</a:t>
          </a:r>
          <a:endParaRPr lang="en-US" dirty="0"/>
        </a:p>
      </dgm:t>
    </dgm:pt>
    <dgm:pt modelId="{083DC607-6BF9-46EC-B0F4-6D7B57A17EC8}" type="parTrans" cxnId="{81C72BB6-A207-4F79-98AE-63B33BFEE265}">
      <dgm:prSet/>
      <dgm:spPr/>
      <dgm:t>
        <a:bodyPr/>
        <a:lstStyle/>
        <a:p>
          <a:endParaRPr lang="en-US"/>
        </a:p>
      </dgm:t>
    </dgm:pt>
    <dgm:pt modelId="{3809116D-8C75-425F-BF35-352B62B427BD}" type="sibTrans" cxnId="{81C72BB6-A207-4F79-98AE-63B33BFEE265}">
      <dgm:prSet/>
      <dgm:spPr/>
      <dgm:t>
        <a:bodyPr/>
        <a:lstStyle/>
        <a:p>
          <a:endParaRPr lang="en-US"/>
        </a:p>
      </dgm:t>
    </dgm:pt>
    <dgm:pt modelId="{315395A7-386F-4525-A128-668E5C18A662}">
      <dgm:prSet phldrT="[Metin]"/>
      <dgm:spPr/>
      <dgm:t>
        <a:bodyPr/>
        <a:lstStyle/>
        <a:p>
          <a:r>
            <a:rPr lang="tr-TR" noProof="0" dirty="0" err="1" smtClean="0"/>
            <a:t>Ailawadi</a:t>
          </a:r>
          <a:r>
            <a:rPr lang="tr-TR" noProof="0" dirty="0" smtClean="0"/>
            <a:t> </a:t>
          </a:r>
          <a:r>
            <a:rPr lang="tr-TR" noProof="0" dirty="0" err="1" smtClean="0"/>
            <a:t>vd</a:t>
          </a:r>
          <a:r>
            <a:rPr lang="tr-TR" noProof="0" dirty="0" smtClean="0"/>
            <a:t>.,</a:t>
          </a:r>
          <a:r>
            <a:rPr lang="tr-TR" baseline="0" noProof="0" dirty="0" smtClean="0"/>
            <a:t> 2001; </a:t>
          </a:r>
          <a:r>
            <a:rPr lang="tr-TR" baseline="0" noProof="0" dirty="0" err="1" smtClean="0"/>
            <a:t>Garretson</a:t>
          </a:r>
          <a:r>
            <a:rPr lang="tr-TR" baseline="0" noProof="0" dirty="0" smtClean="0"/>
            <a:t> </a:t>
          </a:r>
          <a:r>
            <a:rPr lang="tr-TR" baseline="0" noProof="0" dirty="0" err="1" smtClean="0"/>
            <a:t>vd</a:t>
          </a:r>
          <a:r>
            <a:rPr lang="tr-TR" baseline="0" noProof="0" dirty="0" smtClean="0"/>
            <a:t>., 2002</a:t>
          </a:r>
          <a:endParaRPr lang="en-US" dirty="0"/>
        </a:p>
      </dgm:t>
    </dgm:pt>
    <dgm:pt modelId="{85A133FF-21FE-4DAB-9A7F-293C117A4178}" type="parTrans" cxnId="{2FCA8B88-AC66-4BCB-B828-B0F4239065B0}">
      <dgm:prSet/>
      <dgm:spPr/>
      <dgm:t>
        <a:bodyPr/>
        <a:lstStyle/>
        <a:p>
          <a:endParaRPr lang="en-US"/>
        </a:p>
      </dgm:t>
    </dgm:pt>
    <dgm:pt modelId="{0F5274BB-2AED-4CCB-A17B-44307CA868A6}" type="sibTrans" cxnId="{2FCA8B88-AC66-4BCB-B828-B0F4239065B0}">
      <dgm:prSet/>
      <dgm:spPr/>
      <dgm:t>
        <a:bodyPr/>
        <a:lstStyle/>
        <a:p>
          <a:endParaRPr lang="en-US"/>
        </a:p>
      </dgm:t>
    </dgm:pt>
    <dgm:pt modelId="{95B09C95-F744-477A-98EA-9CCFED1CA3A4}">
      <dgm:prSet phldrT="[Metin]" custT="1"/>
      <dgm:spPr/>
      <dgm:t>
        <a:bodyPr/>
        <a:lstStyle/>
        <a:p>
          <a:r>
            <a:rPr lang="en-US" sz="1400" b="1" dirty="0" err="1" smtClean="0"/>
            <a:t>Amaç</a:t>
          </a:r>
          <a:endParaRPr lang="en-US" sz="1400" b="1" dirty="0"/>
        </a:p>
      </dgm:t>
    </dgm:pt>
    <dgm:pt modelId="{6AD790F9-DA21-45F9-9DB8-9CCE628575A9}" type="parTrans" cxnId="{260077EA-26FF-4C15-A197-ECB88C97DF31}">
      <dgm:prSet/>
      <dgm:spPr/>
      <dgm:t>
        <a:bodyPr/>
        <a:lstStyle/>
        <a:p>
          <a:endParaRPr lang="en-US"/>
        </a:p>
      </dgm:t>
    </dgm:pt>
    <dgm:pt modelId="{D1FA9DA8-DE96-4976-8C59-F9589929F1F5}" type="sibTrans" cxnId="{260077EA-26FF-4C15-A197-ECB88C97DF31}">
      <dgm:prSet/>
      <dgm:spPr/>
      <dgm:t>
        <a:bodyPr/>
        <a:lstStyle/>
        <a:p>
          <a:endParaRPr lang="en-US"/>
        </a:p>
      </dgm:t>
    </dgm:pt>
    <dgm:pt modelId="{4F7F51B9-6172-4F5B-94A3-594CBA81EED9}">
      <dgm:prSet phldrT="[Metin]"/>
      <dgm:spPr/>
      <dgm:t>
        <a:bodyPr/>
        <a:lstStyle/>
        <a:p>
          <a:r>
            <a:rPr lang="tr-TR" noProof="0" dirty="0" smtClean="0"/>
            <a:t>Tüketicilerin</a:t>
          </a:r>
          <a:r>
            <a:rPr lang="tr-TR" baseline="0" noProof="0" dirty="0" smtClean="0"/>
            <a:t> özel markalı ürünlere karşı </a:t>
          </a:r>
          <a:r>
            <a:rPr lang="tr-TR" b="1" baseline="0" noProof="0" dirty="0" smtClean="0"/>
            <a:t>satın alma eğilimlerini </a:t>
          </a:r>
          <a:r>
            <a:rPr lang="tr-TR" baseline="0" noProof="0" dirty="0" smtClean="0"/>
            <a:t>incelemek</a:t>
          </a:r>
          <a:endParaRPr lang="en-US" dirty="0"/>
        </a:p>
      </dgm:t>
    </dgm:pt>
    <dgm:pt modelId="{0D82C1C4-8E13-45E6-8DFD-4EFCD5FBE266}" type="parTrans" cxnId="{3B1CB99A-792F-4484-A70A-308D65FB2697}">
      <dgm:prSet/>
      <dgm:spPr/>
      <dgm:t>
        <a:bodyPr/>
        <a:lstStyle/>
        <a:p>
          <a:endParaRPr lang="en-US"/>
        </a:p>
      </dgm:t>
    </dgm:pt>
    <dgm:pt modelId="{F3D4CC5E-FC5F-4186-8978-1D0A59A9A646}" type="sibTrans" cxnId="{3B1CB99A-792F-4484-A70A-308D65FB2697}">
      <dgm:prSet/>
      <dgm:spPr/>
      <dgm:t>
        <a:bodyPr/>
        <a:lstStyle/>
        <a:p>
          <a:endParaRPr lang="en-US"/>
        </a:p>
      </dgm:t>
    </dgm:pt>
    <dgm:pt modelId="{4EE67EC3-852F-4667-B083-D430DD4E31DE}">
      <dgm:prSet phldrT="[Metin]"/>
      <dgm:spPr/>
      <dgm:t>
        <a:bodyPr/>
        <a:lstStyle/>
        <a:p>
          <a:r>
            <a:rPr lang="tr-TR" b="1" noProof="0" dirty="0" smtClean="0"/>
            <a:t>Ulusal</a:t>
          </a:r>
          <a:r>
            <a:rPr lang="tr-TR" b="1" baseline="0" noProof="0" dirty="0" smtClean="0"/>
            <a:t> markalar </a:t>
          </a:r>
          <a:r>
            <a:rPr lang="tr-TR" baseline="0" noProof="0" dirty="0" smtClean="0"/>
            <a:t>ve </a:t>
          </a:r>
          <a:r>
            <a:rPr lang="tr-TR" b="1" baseline="0" noProof="0" dirty="0" smtClean="0"/>
            <a:t>özel markalı ürünler </a:t>
          </a:r>
          <a:r>
            <a:rPr lang="tr-TR" baseline="0" noProof="0" dirty="0" smtClean="0"/>
            <a:t>arasındaki </a:t>
          </a:r>
          <a:r>
            <a:rPr lang="tr-TR" b="1" baseline="0" noProof="0" dirty="0" smtClean="0"/>
            <a:t>benzerlikleri</a:t>
          </a:r>
          <a:r>
            <a:rPr lang="tr-TR" baseline="0" noProof="0" dirty="0" smtClean="0"/>
            <a:t> ve </a:t>
          </a:r>
          <a:r>
            <a:rPr lang="tr-TR" b="1" baseline="0" noProof="0" dirty="0" smtClean="0"/>
            <a:t>farklılıkları</a:t>
          </a:r>
          <a:r>
            <a:rPr lang="tr-TR" baseline="0" noProof="0" dirty="0" smtClean="0"/>
            <a:t> incelemek</a:t>
          </a:r>
          <a:endParaRPr lang="en-US" dirty="0"/>
        </a:p>
      </dgm:t>
    </dgm:pt>
    <dgm:pt modelId="{27C9AE7E-DF51-44E5-9CE9-FF014A0148E5}" type="parTrans" cxnId="{FE0C0474-688E-4311-9272-283F867146D1}">
      <dgm:prSet/>
      <dgm:spPr/>
      <dgm:t>
        <a:bodyPr/>
        <a:lstStyle/>
        <a:p>
          <a:endParaRPr lang="en-US"/>
        </a:p>
      </dgm:t>
    </dgm:pt>
    <dgm:pt modelId="{9BF84578-E7D7-4CA9-A2C4-883D4E0E7C8A}" type="sibTrans" cxnId="{FE0C0474-688E-4311-9272-283F867146D1}">
      <dgm:prSet/>
      <dgm:spPr/>
      <dgm:t>
        <a:bodyPr/>
        <a:lstStyle/>
        <a:p>
          <a:endParaRPr lang="en-US"/>
        </a:p>
      </dgm:t>
    </dgm:pt>
    <dgm:pt modelId="{622550F3-8BC5-406F-A1E1-F4D8E87B7A69}">
      <dgm:prSet phldrT="[Metin]"/>
      <dgm:spPr/>
      <dgm:t>
        <a:bodyPr/>
        <a:lstStyle/>
        <a:p>
          <a:r>
            <a:rPr lang="tr-TR" noProof="0" dirty="0" err="1" smtClean="0"/>
            <a:t>Baltas</a:t>
          </a:r>
          <a:r>
            <a:rPr lang="tr-TR" noProof="0" dirty="0" smtClean="0"/>
            <a:t>, 2003; </a:t>
          </a:r>
          <a:r>
            <a:rPr lang="tr-TR" noProof="0" dirty="0" err="1" smtClean="0"/>
            <a:t>Batra</a:t>
          </a:r>
          <a:r>
            <a:rPr lang="tr-TR" noProof="0" dirty="0" smtClean="0"/>
            <a:t> ve </a:t>
          </a:r>
          <a:r>
            <a:rPr lang="tr-TR" noProof="0" dirty="0" err="1" smtClean="0"/>
            <a:t>Sinha</a:t>
          </a:r>
          <a:r>
            <a:rPr lang="tr-TR" noProof="0" dirty="0" smtClean="0"/>
            <a:t>,</a:t>
          </a:r>
          <a:r>
            <a:rPr lang="tr-TR" baseline="0" noProof="0" dirty="0" smtClean="0"/>
            <a:t> 2000, </a:t>
          </a:r>
          <a:r>
            <a:rPr lang="tr-TR" baseline="0" noProof="0" dirty="0" err="1" smtClean="0"/>
            <a:t>Richardson</a:t>
          </a:r>
          <a:r>
            <a:rPr lang="tr-TR" baseline="0" noProof="0" dirty="0" smtClean="0"/>
            <a:t> </a:t>
          </a:r>
          <a:r>
            <a:rPr lang="tr-TR" baseline="0" noProof="0" dirty="0" err="1" smtClean="0"/>
            <a:t>vd</a:t>
          </a:r>
          <a:r>
            <a:rPr lang="tr-TR" baseline="0" noProof="0" dirty="0" smtClean="0"/>
            <a:t>., 1996</a:t>
          </a:r>
          <a:endParaRPr lang="en-US" dirty="0"/>
        </a:p>
      </dgm:t>
    </dgm:pt>
    <dgm:pt modelId="{976D8E7B-E4C9-40B6-9D81-8E46BB5D7B91}" type="parTrans" cxnId="{8DFE7BB2-8A48-4C2D-BA9A-4EF2EE35149D}">
      <dgm:prSet/>
      <dgm:spPr/>
      <dgm:t>
        <a:bodyPr/>
        <a:lstStyle/>
        <a:p>
          <a:endParaRPr lang="en-US"/>
        </a:p>
      </dgm:t>
    </dgm:pt>
    <dgm:pt modelId="{546EE523-32DA-42F4-B27F-9FC5EDA324A1}" type="sibTrans" cxnId="{8DFE7BB2-8A48-4C2D-BA9A-4EF2EE35149D}">
      <dgm:prSet/>
      <dgm:spPr/>
      <dgm:t>
        <a:bodyPr/>
        <a:lstStyle/>
        <a:p>
          <a:endParaRPr lang="en-US"/>
        </a:p>
      </dgm:t>
    </dgm:pt>
    <dgm:pt modelId="{6E8B9BAE-B218-4CAB-BD68-95357690380A}">
      <dgm:prSet phldrT="[Metin]"/>
      <dgm:spPr/>
      <dgm:t>
        <a:bodyPr/>
        <a:lstStyle/>
        <a:p>
          <a:r>
            <a:rPr lang="tr-TR" noProof="0" dirty="0" err="1" smtClean="0"/>
            <a:t>Ailawadi</a:t>
          </a:r>
          <a:r>
            <a:rPr lang="tr-TR" noProof="0" dirty="0" smtClean="0"/>
            <a:t> </a:t>
          </a:r>
          <a:r>
            <a:rPr lang="tr-TR" noProof="0" dirty="0" err="1" smtClean="0"/>
            <a:t>vd</a:t>
          </a:r>
          <a:r>
            <a:rPr lang="tr-TR" noProof="0" dirty="0" smtClean="0"/>
            <a:t>., 2008; </a:t>
          </a:r>
          <a:r>
            <a:rPr lang="tr-TR" noProof="0" dirty="0" err="1" smtClean="0"/>
            <a:t>Baltas</a:t>
          </a:r>
          <a:r>
            <a:rPr lang="tr-TR" noProof="0" dirty="0" smtClean="0"/>
            <a:t> </a:t>
          </a:r>
          <a:r>
            <a:rPr lang="tr-TR" noProof="0" dirty="0" err="1" smtClean="0"/>
            <a:t>vd</a:t>
          </a:r>
          <a:r>
            <a:rPr lang="tr-TR" noProof="0" dirty="0" smtClean="0"/>
            <a:t>., 2010; </a:t>
          </a:r>
          <a:r>
            <a:rPr lang="tr-TR" noProof="0" dirty="0" err="1" smtClean="0"/>
            <a:t>Koschate</a:t>
          </a:r>
          <a:r>
            <a:rPr lang="tr-TR" noProof="0" dirty="0" smtClean="0"/>
            <a:t>-</a:t>
          </a:r>
          <a:r>
            <a:rPr lang="tr-TR" noProof="0" dirty="0" err="1" smtClean="0"/>
            <a:t>Fischer</a:t>
          </a:r>
          <a:r>
            <a:rPr lang="tr-TR" noProof="0" dirty="0" smtClean="0"/>
            <a:t> </a:t>
          </a:r>
          <a:r>
            <a:rPr lang="tr-TR" noProof="0" dirty="0" err="1" smtClean="0"/>
            <a:t>vd</a:t>
          </a:r>
          <a:r>
            <a:rPr lang="tr-TR" noProof="0" dirty="0" smtClean="0"/>
            <a:t>., 2014; Kumar ve </a:t>
          </a:r>
          <a:r>
            <a:rPr lang="tr-TR" noProof="0" dirty="0" err="1" smtClean="0"/>
            <a:t>Steenkamp</a:t>
          </a:r>
          <a:r>
            <a:rPr lang="tr-TR" noProof="0" dirty="0" smtClean="0"/>
            <a:t>, 2007</a:t>
          </a:r>
          <a:endParaRPr lang="en-US" dirty="0"/>
        </a:p>
      </dgm:t>
    </dgm:pt>
    <dgm:pt modelId="{3FD27673-F655-48B5-819B-DD782189E7A5}" type="parTrans" cxnId="{66C7849B-2C08-4B51-8C4F-7740DA4BEC98}">
      <dgm:prSet/>
      <dgm:spPr/>
      <dgm:t>
        <a:bodyPr/>
        <a:lstStyle/>
        <a:p>
          <a:endParaRPr lang="en-US"/>
        </a:p>
      </dgm:t>
    </dgm:pt>
    <dgm:pt modelId="{A3C2D4BC-448B-4B5D-ADCF-A64B7A05D41A}" type="sibTrans" cxnId="{66C7849B-2C08-4B51-8C4F-7740DA4BEC98}">
      <dgm:prSet/>
      <dgm:spPr/>
      <dgm:t>
        <a:bodyPr/>
        <a:lstStyle/>
        <a:p>
          <a:endParaRPr lang="en-US"/>
        </a:p>
      </dgm:t>
    </dgm:pt>
    <dgm:pt modelId="{9FE9CD90-AFB5-472B-B499-459542379344}">
      <dgm:prSet phldrT="[Metin]"/>
      <dgm:spPr/>
      <dgm:t>
        <a:bodyPr/>
        <a:lstStyle/>
        <a:p>
          <a:r>
            <a:rPr lang="tr-TR" noProof="0" dirty="0" smtClean="0"/>
            <a:t>Özel markalı ürünlerin </a:t>
          </a:r>
          <a:r>
            <a:rPr lang="tr-TR" b="1" noProof="0" dirty="0" smtClean="0"/>
            <a:t>tüketimini</a:t>
          </a:r>
          <a:r>
            <a:rPr lang="tr-TR" baseline="0" noProof="0" dirty="0" smtClean="0"/>
            <a:t> ve özel markalı ürünlere karşı </a:t>
          </a:r>
          <a:r>
            <a:rPr lang="tr-TR" b="1" baseline="0" noProof="0" dirty="0" smtClean="0"/>
            <a:t>tutumları etkileyen faktörleri </a:t>
          </a:r>
          <a:r>
            <a:rPr lang="tr-TR" baseline="0" noProof="0" dirty="0" smtClean="0"/>
            <a:t>incelemek</a:t>
          </a:r>
          <a:endParaRPr lang="en-US" dirty="0"/>
        </a:p>
      </dgm:t>
    </dgm:pt>
    <dgm:pt modelId="{65F9842A-86BA-491B-93DB-BA083072E5C9}" type="parTrans" cxnId="{577792D7-7DC8-420C-BABC-22898CDD3473}">
      <dgm:prSet/>
      <dgm:spPr/>
      <dgm:t>
        <a:bodyPr/>
        <a:lstStyle/>
        <a:p>
          <a:endParaRPr lang="en-US"/>
        </a:p>
      </dgm:t>
    </dgm:pt>
    <dgm:pt modelId="{890B9166-8395-49E7-AB66-BA9B07F081B7}" type="sibTrans" cxnId="{577792D7-7DC8-420C-BABC-22898CDD3473}">
      <dgm:prSet/>
      <dgm:spPr/>
      <dgm:t>
        <a:bodyPr/>
        <a:lstStyle/>
        <a:p>
          <a:endParaRPr lang="en-US"/>
        </a:p>
      </dgm:t>
    </dgm:pt>
    <dgm:pt modelId="{11044B92-C300-443A-8C1B-DDE1D09DFAFD}">
      <dgm:prSet phldrT="[Metin]"/>
      <dgm:spPr/>
      <dgm:t>
        <a:bodyPr/>
        <a:lstStyle/>
        <a:p>
          <a:r>
            <a:rPr lang="tr-TR" b="1" noProof="0" dirty="0" smtClean="0"/>
            <a:t>Özel markalı</a:t>
          </a:r>
          <a:r>
            <a:rPr lang="tr-TR" b="1" baseline="0" noProof="0" dirty="0" smtClean="0"/>
            <a:t> ürün kullanımı </a:t>
          </a:r>
          <a:r>
            <a:rPr lang="tr-TR" baseline="0" noProof="0" dirty="0" smtClean="0"/>
            <a:t>ve </a:t>
          </a:r>
          <a:r>
            <a:rPr lang="tr-TR" b="1" baseline="0" noProof="0" dirty="0" smtClean="0"/>
            <a:t>mağaza sadakati </a:t>
          </a:r>
          <a:r>
            <a:rPr lang="tr-TR" baseline="0" noProof="0" dirty="0" smtClean="0"/>
            <a:t>arasındaki ilişkiyi incelemek</a:t>
          </a:r>
          <a:endParaRPr lang="en-US" dirty="0"/>
        </a:p>
      </dgm:t>
    </dgm:pt>
    <dgm:pt modelId="{40E52AE1-E894-47D4-A532-97200683004F}" type="parTrans" cxnId="{A6766925-3ABB-4A34-89B7-9F3A9349E184}">
      <dgm:prSet/>
      <dgm:spPr/>
      <dgm:t>
        <a:bodyPr/>
        <a:lstStyle/>
        <a:p>
          <a:endParaRPr lang="en-US"/>
        </a:p>
      </dgm:t>
    </dgm:pt>
    <dgm:pt modelId="{6CD5489D-701F-4845-A0A6-8B3D5E2150CA}" type="sibTrans" cxnId="{A6766925-3ABB-4A34-89B7-9F3A9349E184}">
      <dgm:prSet/>
      <dgm:spPr/>
      <dgm:t>
        <a:bodyPr/>
        <a:lstStyle/>
        <a:p>
          <a:endParaRPr lang="en-US"/>
        </a:p>
      </dgm:t>
    </dgm:pt>
    <dgm:pt modelId="{0E902ED5-6D81-41C8-B578-C9A624C175C2}" type="pres">
      <dgm:prSet presAssocID="{8FDDFF7C-2AFA-47DA-BC1E-922AADF52467}" presName="theList" presStyleCnt="0">
        <dgm:presLayoutVars>
          <dgm:dir/>
          <dgm:animLvl val="lvl"/>
          <dgm:resizeHandles val="exact"/>
        </dgm:presLayoutVars>
      </dgm:prSet>
      <dgm:spPr/>
      <dgm:t>
        <a:bodyPr/>
        <a:lstStyle/>
        <a:p>
          <a:endParaRPr lang="en-US"/>
        </a:p>
      </dgm:t>
    </dgm:pt>
    <dgm:pt modelId="{A3B33B1D-4364-46AD-B87D-FAA5DA9BD8B7}" type="pres">
      <dgm:prSet presAssocID="{96315CB3-CD03-4283-92E4-8CC41A5E2B2C}" presName="compNode" presStyleCnt="0"/>
      <dgm:spPr/>
    </dgm:pt>
    <dgm:pt modelId="{B4DC5636-8BA0-4DDE-848D-470EDB9EA202}" type="pres">
      <dgm:prSet presAssocID="{96315CB3-CD03-4283-92E4-8CC41A5E2B2C}" presName="aNode" presStyleLbl="bgShp" presStyleIdx="0" presStyleCnt="2"/>
      <dgm:spPr/>
      <dgm:t>
        <a:bodyPr/>
        <a:lstStyle/>
        <a:p>
          <a:endParaRPr lang="en-US"/>
        </a:p>
      </dgm:t>
    </dgm:pt>
    <dgm:pt modelId="{7EF3863F-68FE-4548-81D4-25C9DE77DB45}" type="pres">
      <dgm:prSet presAssocID="{96315CB3-CD03-4283-92E4-8CC41A5E2B2C}" presName="textNode" presStyleLbl="bgShp" presStyleIdx="0" presStyleCnt="2"/>
      <dgm:spPr/>
      <dgm:t>
        <a:bodyPr/>
        <a:lstStyle/>
        <a:p>
          <a:endParaRPr lang="en-US"/>
        </a:p>
      </dgm:t>
    </dgm:pt>
    <dgm:pt modelId="{14335B4B-439F-47DC-A38F-1A3B3B665269}" type="pres">
      <dgm:prSet presAssocID="{96315CB3-CD03-4283-92E4-8CC41A5E2B2C}" presName="compChildNode" presStyleCnt="0"/>
      <dgm:spPr/>
    </dgm:pt>
    <dgm:pt modelId="{86E2C453-FEA0-47E2-A279-6B2AA99E7721}" type="pres">
      <dgm:prSet presAssocID="{96315CB3-CD03-4283-92E4-8CC41A5E2B2C}" presName="theInnerList" presStyleCnt="0"/>
      <dgm:spPr/>
    </dgm:pt>
    <dgm:pt modelId="{45A35D4D-35EB-4CC9-8F37-E09CCB72E330}" type="pres">
      <dgm:prSet presAssocID="{B9799F57-8AA7-497A-898E-E780AFBC6F62}" presName="childNode" presStyleLbl="node1" presStyleIdx="0" presStyleCnt="8" custLinFactY="-53276" custLinFactNeighborX="-2104" custLinFactNeighborY="-100000">
        <dgm:presLayoutVars>
          <dgm:bulletEnabled val="1"/>
        </dgm:presLayoutVars>
      </dgm:prSet>
      <dgm:spPr/>
      <dgm:t>
        <a:bodyPr/>
        <a:lstStyle/>
        <a:p>
          <a:endParaRPr lang="en-US"/>
        </a:p>
      </dgm:t>
    </dgm:pt>
    <dgm:pt modelId="{B6D81AB8-62CD-463C-92AF-FBF0C21EED11}" type="pres">
      <dgm:prSet presAssocID="{B9799F57-8AA7-497A-898E-E780AFBC6F62}" presName="aSpace2" presStyleCnt="0"/>
      <dgm:spPr/>
    </dgm:pt>
    <dgm:pt modelId="{05AA7FA6-6023-4B0E-93CE-D1EBB79B51E1}" type="pres">
      <dgm:prSet presAssocID="{315395A7-386F-4525-A128-668E5C18A662}" presName="childNode" presStyleLbl="node1" presStyleIdx="1" presStyleCnt="8" custLinFactY="-48533" custLinFactNeighborX="-2104" custLinFactNeighborY="-100000">
        <dgm:presLayoutVars>
          <dgm:bulletEnabled val="1"/>
        </dgm:presLayoutVars>
      </dgm:prSet>
      <dgm:spPr/>
      <dgm:t>
        <a:bodyPr/>
        <a:lstStyle/>
        <a:p>
          <a:endParaRPr lang="en-US"/>
        </a:p>
      </dgm:t>
    </dgm:pt>
    <dgm:pt modelId="{577C5704-2047-4928-A8BA-7504E19EA421}" type="pres">
      <dgm:prSet presAssocID="{315395A7-386F-4525-A128-668E5C18A662}" presName="aSpace2" presStyleCnt="0"/>
      <dgm:spPr/>
    </dgm:pt>
    <dgm:pt modelId="{E2884960-2965-411C-8E4B-58FFEDAEDFE5}" type="pres">
      <dgm:prSet presAssocID="{622550F3-8BC5-406F-A1E1-F4D8E87B7A69}" presName="childNode" presStyleLbl="node1" presStyleIdx="2" presStyleCnt="8" custLinFactY="-43791" custLinFactNeighborX="-2104" custLinFactNeighborY="-100000">
        <dgm:presLayoutVars>
          <dgm:bulletEnabled val="1"/>
        </dgm:presLayoutVars>
      </dgm:prSet>
      <dgm:spPr/>
      <dgm:t>
        <a:bodyPr/>
        <a:lstStyle/>
        <a:p>
          <a:endParaRPr lang="en-US"/>
        </a:p>
      </dgm:t>
    </dgm:pt>
    <dgm:pt modelId="{1680685F-7E81-414A-9F48-DFCAC2C1954D}" type="pres">
      <dgm:prSet presAssocID="{622550F3-8BC5-406F-A1E1-F4D8E87B7A69}" presName="aSpace2" presStyleCnt="0"/>
      <dgm:spPr/>
    </dgm:pt>
    <dgm:pt modelId="{BE3F5067-E9B9-4723-97D4-C27399D577A0}" type="pres">
      <dgm:prSet presAssocID="{6E8B9BAE-B218-4CAB-BD68-95357690380A}" presName="childNode" presStyleLbl="node1" presStyleIdx="3" presStyleCnt="8" custLinFactY="-39048" custLinFactNeighborX="-2104" custLinFactNeighborY="-100000">
        <dgm:presLayoutVars>
          <dgm:bulletEnabled val="1"/>
        </dgm:presLayoutVars>
      </dgm:prSet>
      <dgm:spPr/>
      <dgm:t>
        <a:bodyPr/>
        <a:lstStyle/>
        <a:p>
          <a:endParaRPr lang="en-US"/>
        </a:p>
      </dgm:t>
    </dgm:pt>
    <dgm:pt modelId="{22B83D70-9DB7-4C10-8D71-6C08D17A3BB0}" type="pres">
      <dgm:prSet presAssocID="{96315CB3-CD03-4283-92E4-8CC41A5E2B2C}" presName="aSpace" presStyleCnt="0"/>
      <dgm:spPr/>
    </dgm:pt>
    <dgm:pt modelId="{85BF0895-2B1C-4DB4-A502-32EDC17CB170}" type="pres">
      <dgm:prSet presAssocID="{95B09C95-F744-477A-98EA-9CCFED1CA3A4}" presName="compNode" presStyleCnt="0"/>
      <dgm:spPr/>
    </dgm:pt>
    <dgm:pt modelId="{DC2164BC-3CFB-4668-A75C-95E8ED9AA0D4}" type="pres">
      <dgm:prSet presAssocID="{95B09C95-F744-477A-98EA-9CCFED1CA3A4}" presName="aNode" presStyleLbl="bgShp" presStyleIdx="1" presStyleCnt="2" custLinFactX="91725" custLinFactNeighborX="100000"/>
      <dgm:spPr/>
      <dgm:t>
        <a:bodyPr/>
        <a:lstStyle/>
        <a:p>
          <a:endParaRPr lang="en-US"/>
        </a:p>
      </dgm:t>
    </dgm:pt>
    <dgm:pt modelId="{8B3FA04A-68D4-406F-9986-B73055EC5F8B}" type="pres">
      <dgm:prSet presAssocID="{95B09C95-F744-477A-98EA-9CCFED1CA3A4}" presName="textNode" presStyleLbl="bgShp" presStyleIdx="1" presStyleCnt="2"/>
      <dgm:spPr/>
      <dgm:t>
        <a:bodyPr/>
        <a:lstStyle/>
        <a:p>
          <a:endParaRPr lang="en-US"/>
        </a:p>
      </dgm:t>
    </dgm:pt>
    <dgm:pt modelId="{DF71C62D-9B6B-4D6A-B846-14BBAC869AB7}" type="pres">
      <dgm:prSet presAssocID="{95B09C95-F744-477A-98EA-9CCFED1CA3A4}" presName="compChildNode" presStyleCnt="0"/>
      <dgm:spPr/>
    </dgm:pt>
    <dgm:pt modelId="{E85E1B81-4762-4936-90C3-EA2ED71155A6}" type="pres">
      <dgm:prSet presAssocID="{95B09C95-F744-477A-98EA-9CCFED1CA3A4}" presName="theInnerList" presStyleCnt="0"/>
      <dgm:spPr/>
    </dgm:pt>
    <dgm:pt modelId="{E75C0B8A-0BDC-4104-8170-B8B2336C6336}" type="pres">
      <dgm:prSet presAssocID="{4F7F51B9-6172-4F5B-94A3-594CBA81EED9}" presName="childNode" presStyleLbl="node1" presStyleIdx="4" presStyleCnt="8" custLinFactY="-53276" custLinFactNeighborX="355" custLinFactNeighborY="-100000">
        <dgm:presLayoutVars>
          <dgm:bulletEnabled val="1"/>
        </dgm:presLayoutVars>
      </dgm:prSet>
      <dgm:spPr/>
      <dgm:t>
        <a:bodyPr/>
        <a:lstStyle/>
        <a:p>
          <a:endParaRPr lang="en-US"/>
        </a:p>
      </dgm:t>
    </dgm:pt>
    <dgm:pt modelId="{907B0A6C-14CD-4E3F-9CAF-C1C3B5508FE8}" type="pres">
      <dgm:prSet presAssocID="{4F7F51B9-6172-4F5B-94A3-594CBA81EED9}" presName="aSpace2" presStyleCnt="0"/>
      <dgm:spPr/>
    </dgm:pt>
    <dgm:pt modelId="{B6355A8F-C8C8-4C2B-9EC5-2F45C0B33087}" type="pres">
      <dgm:prSet presAssocID="{4EE67EC3-852F-4667-B083-D430DD4E31DE}" presName="childNode" presStyleLbl="node1" presStyleIdx="5" presStyleCnt="8" custLinFactY="-48533" custLinFactNeighborX="355" custLinFactNeighborY="-100000">
        <dgm:presLayoutVars>
          <dgm:bulletEnabled val="1"/>
        </dgm:presLayoutVars>
      </dgm:prSet>
      <dgm:spPr/>
      <dgm:t>
        <a:bodyPr/>
        <a:lstStyle/>
        <a:p>
          <a:endParaRPr lang="en-US"/>
        </a:p>
      </dgm:t>
    </dgm:pt>
    <dgm:pt modelId="{A2EAE2CB-FBA8-42C5-B61D-18A5ACB42C17}" type="pres">
      <dgm:prSet presAssocID="{4EE67EC3-852F-4667-B083-D430DD4E31DE}" presName="aSpace2" presStyleCnt="0"/>
      <dgm:spPr/>
    </dgm:pt>
    <dgm:pt modelId="{1B7A8E45-BACD-4641-B27D-C2EC38BBDEB1}" type="pres">
      <dgm:prSet presAssocID="{9FE9CD90-AFB5-472B-B499-459542379344}" presName="childNode" presStyleLbl="node1" presStyleIdx="6" presStyleCnt="8" custLinFactY="-43791" custLinFactNeighborX="355" custLinFactNeighborY="-100000">
        <dgm:presLayoutVars>
          <dgm:bulletEnabled val="1"/>
        </dgm:presLayoutVars>
      </dgm:prSet>
      <dgm:spPr/>
      <dgm:t>
        <a:bodyPr/>
        <a:lstStyle/>
        <a:p>
          <a:endParaRPr lang="en-US"/>
        </a:p>
      </dgm:t>
    </dgm:pt>
    <dgm:pt modelId="{4AA6C8BB-553F-4957-8D34-47A68DF22C9F}" type="pres">
      <dgm:prSet presAssocID="{9FE9CD90-AFB5-472B-B499-459542379344}" presName="aSpace2" presStyleCnt="0"/>
      <dgm:spPr/>
    </dgm:pt>
    <dgm:pt modelId="{58D4F9C4-680E-470E-9C07-C4F3F3BC0DC6}" type="pres">
      <dgm:prSet presAssocID="{11044B92-C300-443A-8C1B-DDE1D09DFAFD}" presName="childNode" presStyleLbl="node1" presStyleIdx="7" presStyleCnt="8" custLinFactY="-39048" custLinFactNeighborX="355" custLinFactNeighborY="-100000">
        <dgm:presLayoutVars>
          <dgm:bulletEnabled val="1"/>
        </dgm:presLayoutVars>
      </dgm:prSet>
      <dgm:spPr/>
      <dgm:t>
        <a:bodyPr/>
        <a:lstStyle/>
        <a:p>
          <a:endParaRPr lang="en-US"/>
        </a:p>
      </dgm:t>
    </dgm:pt>
  </dgm:ptLst>
  <dgm:cxnLst>
    <dgm:cxn modelId="{DC9ABDED-5A3E-4101-8E06-279915F714F3}" type="presOf" srcId="{96315CB3-CD03-4283-92E4-8CC41A5E2B2C}" destId="{B4DC5636-8BA0-4DDE-848D-470EDB9EA202}" srcOrd="0" destOrd="0" presId="urn:microsoft.com/office/officeart/2005/8/layout/lProcess2"/>
    <dgm:cxn modelId="{2FCA8B88-AC66-4BCB-B828-B0F4239065B0}" srcId="{96315CB3-CD03-4283-92E4-8CC41A5E2B2C}" destId="{315395A7-386F-4525-A128-668E5C18A662}" srcOrd="1" destOrd="0" parTransId="{85A133FF-21FE-4DAB-9A7F-293C117A4178}" sibTransId="{0F5274BB-2AED-4CCB-A17B-44307CA868A6}"/>
    <dgm:cxn modelId="{FE0C0474-688E-4311-9272-283F867146D1}" srcId="{95B09C95-F744-477A-98EA-9CCFED1CA3A4}" destId="{4EE67EC3-852F-4667-B083-D430DD4E31DE}" srcOrd="1" destOrd="0" parTransId="{27C9AE7E-DF51-44E5-9CE9-FF014A0148E5}" sibTransId="{9BF84578-E7D7-4CA9-A2C4-883D4E0E7C8A}"/>
    <dgm:cxn modelId="{50261638-A7E2-4E1E-86B6-B492CA817A8D}" type="presOf" srcId="{96315CB3-CD03-4283-92E4-8CC41A5E2B2C}" destId="{7EF3863F-68FE-4548-81D4-25C9DE77DB45}" srcOrd="1" destOrd="0" presId="urn:microsoft.com/office/officeart/2005/8/layout/lProcess2"/>
    <dgm:cxn modelId="{F3A46A6D-4B5A-4153-91D2-AE96C188C8AB}" type="presOf" srcId="{4EE67EC3-852F-4667-B083-D430DD4E31DE}" destId="{B6355A8F-C8C8-4C2B-9EC5-2F45C0B33087}" srcOrd="0" destOrd="0" presId="urn:microsoft.com/office/officeart/2005/8/layout/lProcess2"/>
    <dgm:cxn modelId="{BA996412-E754-40F6-89ED-311733FC3B45}" type="presOf" srcId="{4F7F51B9-6172-4F5B-94A3-594CBA81EED9}" destId="{E75C0B8A-0BDC-4104-8170-B8B2336C6336}" srcOrd="0" destOrd="0" presId="urn:microsoft.com/office/officeart/2005/8/layout/lProcess2"/>
    <dgm:cxn modelId="{37EDFB5B-9A19-4030-BBD5-D791AB1E653C}" type="presOf" srcId="{11044B92-C300-443A-8C1B-DDE1D09DFAFD}" destId="{58D4F9C4-680E-470E-9C07-C4F3F3BC0DC6}" srcOrd="0" destOrd="0" presId="urn:microsoft.com/office/officeart/2005/8/layout/lProcess2"/>
    <dgm:cxn modelId="{092891AB-C4AB-4D40-BC31-B117402DFB1B}" type="presOf" srcId="{9FE9CD90-AFB5-472B-B499-459542379344}" destId="{1B7A8E45-BACD-4641-B27D-C2EC38BBDEB1}" srcOrd="0" destOrd="0" presId="urn:microsoft.com/office/officeart/2005/8/layout/lProcess2"/>
    <dgm:cxn modelId="{81C72BB6-A207-4F79-98AE-63B33BFEE265}" srcId="{96315CB3-CD03-4283-92E4-8CC41A5E2B2C}" destId="{B9799F57-8AA7-497A-898E-E780AFBC6F62}" srcOrd="0" destOrd="0" parTransId="{083DC607-6BF9-46EC-B0F4-6D7B57A17EC8}" sibTransId="{3809116D-8C75-425F-BF35-352B62B427BD}"/>
    <dgm:cxn modelId="{260077EA-26FF-4C15-A197-ECB88C97DF31}" srcId="{8FDDFF7C-2AFA-47DA-BC1E-922AADF52467}" destId="{95B09C95-F744-477A-98EA-9CCFED1CA3A4}" srcOrd="1" destOrd="0" parTransId="{6AD790F9-DA21-45F9-9DB8-9CCE628575A9}" sibTransId="{D1FA9DA8-DE96-4976-8C59-F9589929F1F5}"/>
    <dgm:cxn modelId="{3CE29766-0618-4512-81BB-E3CDDEF1AD07}" srcId="{8FDDFF7C-2AFA-47DA-BC1E-922AADF52467}" destId="{96315CB3-CD03-4283-92E4-8CC41A5E2B2C}" srcOrd="0" destOrd="0" parTransId="{F67C7EBB-5B0D-4349-A02C-C9FD889602DF}" sibTransId="{49D639FB-BB25-4D37-9FB0-E66292785538}"/>
    <dgm:cxn modelId="{EDB01C6D-1372-40DF-B295-DD597EB608FF}" type="presOf" srcId="{95B09C95-F744-477A-98EA-9CCFED1CA3A4}" destId="{DC2164BC-3CFB-4668-A75C-95E8ED9AA0D4}" srcOrd="0" destOrd="0" presId="urn:microsoft.com/office/officeart/2005/8/layout/lProcess2"/>
    <dgm:cxn modelId="{577792D7-7DC8-420C-BABC-22898CDD3473}" srcId="{95B09C95-F744-477A-98EA-9CCFED1CA3A4}" destId="{9FE9CD90-AFB5-472B-B499-459542379344}" srcOrd="2" destOrd="0" parTransId="{65F9842A-86BA-491B-93DB-BA083072E5C9}" sibTransId="{890B9166-8395-49E7-AB66-BA9B07F081B7}"/>
    <dgm:cxn modelId="{3B1CB99A-792F-4484-A70A-308D65FB2697}" srcId="{95B09C95-F744-477A-98EA-9CCFED1CA3A4}" destId="{4F7F51B9-6172-4F5B-94A3-594CBA81EED9}" srcOrd="0" destOrd="0" parTransId="{0D82C1C4-8E13-45E6-8DFD-4EFCD5FBE266}" sibTransId="{F3D4CC5E-FC5F-4186-8978-1D0A59A9A646}"/>
    <dgm:cxn modelId="{67959D09-8EAD-48EE-A132-654D86AD8CE4}" type="presOf" srcId="{95B09C95-F744-477A-98EA-9CCFED1CA3A4}" destId="{8B3FA04A-68D4-406F-9986-B73055EC5F8B}" srcOrd="1" destOrd="0" presId="urn:microsoft.com/office/officeart/2005/8/layout/lProcess2"/>
    <dgm:cxn modelId="{8B1658CC-F2B5-4D3A-8F18-127E8ABB1E74}" type="presOf" srcId="{622550F3-8BC5-406F-A1E1-F4D8E87B7A69}" destId="{E2884960-2965-411C-8E4B-58FFEDAEDFE5}" srcOrd="0" destOrd="0" presId="urn:microsoft.com/office/officeart/2005/8/layout/lProcess2"/>
    <dgm:cxn modelId="{A6766925-3ABB-4A34-89B7-9F3A9349E184}" srcId="{95B09C95-F744-477A-98EA-9CCFED1CA3A4}" destId="{11044B92-C300-443A-8C1B-DDE1D09DFAFD}" srcOrd="3" destOrd="0" parTransId="{40E52AE1-E894-47D4-A532-97200683004F}" sibTransId="{6CD5489D-701F-4845-A0A6-8B3D5E2150CA}"/>
    <dgm:cxn modelId="{99DB2A05-1767-4672-BC5E-7AB099099745}" type="presOf" srcId="{6E8B9BAE-B218-4CAB-BD68-95357690380A}" destId="{BE3F5067-E9B9-4723-97D4-C27399D577A0}" srcOrd="0" destOrd="0" presId="urn:microsoft.com/office/officeart/2005/8/layout/lProcess2"/>
    <dgm:cxn modelId="{78996432-98B4-420F-97D9-3DB41C9B4826}" type="presOf" srcId="{B9799F57-8AA7-497A-898E-E780AFBC6F62}" destId="{45A35D4D-35EB-4CC9-8F37-E09CCB72E330}" srcOrd="0" destOrd="0" presId="urn:microsoft.com/office/officeart/2005/8/layout/lProcess2"/>
    <dgm:cxn modelId="{66C7849B-2C08-4B51-8C4F-7740DA4BEC98}" srcId="{96315CB3-CD03-4283-92E4-8CC41A5E2B2C}" destId="{6E8B9BAE-B218-4CAB-BD68-95357690380A}" srcOrd="3" destOrd="0" parTransId="{3FD27673-F655-48B5-819B-DD782189E7A5}" sibTransId="{A3C2D4BC-448B-4B5D-ADCF-A64B7A05D41A}"/>
    <dgm:cxn modelId="{8DFE7BB2-8A48-4C2D-BA9A-4EF2EE35149D}" srcId="{96315CB3-CD03-4283-92E4-8CC41A5E2B2C}" destId="{622550F3-8BC5-406F-A1E1-F4D8E87B7A69}" srcOrd="2" destOrd="0" parTransId="{976D8E7B-E4C9-40B6-9D81-8E46BB5D7B91}" sibTransId="{546EE523-32DA-42F4-B27F-9FC5EDA324A1}"/>
    <dgm:cxn modelId="{1388F708-1E9A-48C1-8C4F-4404FE2F3391}" type="presOf" srcId="{8FDDFF7C-2AFA-47DA-BC1E-922AADF52467}" destId="{0E902ED5-6D81-41C8-B578-C9A624C175C2}" srcOrd="0" destOrd="0" presId="urn:microsoft.com/office/officeart/2005/8/layout/lProcess2"/>
    <dgm:cxn modelId="{2E34F9AA-4C7E-4872-A8CA-610C83B45E24}" type="presOf" srcId="{315395A7-386F-4525-A128-668E5C18A662}" destId="{05AA7FA6-6023-4B0E-93CE-D1EBB79B51E1}" srcOrd="0" destOrd="0" presId="urn:microsoft.com/office/officeart/2005/8/layout/lProcess2"/>
    <dgm:cxn modelId="{23AA1406-73EF-451A-96E9-098F9BA1D17E}" type="presParOf" srcId="{0E902ED5-6D81-41C8-B578-C9A624C175C2}" destId="{A3B33B1D-4364-46AD-B87D-FAA5DA9BD8B7}" srcOrd="0" destOrd="0" presId="urn:microsoft.com/office/officeart/2005/8/layout/lProcess2"/>
    <dgm:cxn modelId="{C4791A73-326B-4B4B-BFDD-1971A4CB17B2}" type="presParOf" srcId="{A3B33B1D-4364-46AD-B87D-FAA5DA9BD8B7}" destId="{B4DC5636-8BA0-4DDE-848D-470EDB9EA202}" srcOrd="0" destOrd="0" presId="urn:microsoft.com/office/officeart/2005/8/layout/lProcess2"/>
    <dgm:cxn modelId="{666C360F-4839-47CB-AFE6-127FD0E99943}" type="presParOf" srcId="{A3B33B1D-4364-46AD-B87D-FAA5DA9BD8B7}" destId="{7EF3863F-68FE-4548-81D4-25C9DE77DB45}" srcOrd="1" destOrd="0" presId="urn:microsoft.com/office/officeart/2005/8/layout/lProcess2"/>
    <dgm:cxn modelId="{ABC4D2C8-4B12-4D30-B274-D8634CD8CCA5}" type="presParOf" srcId="{A3B33B1D-4364-46AD-B87D-FAA5DA9BD8B7}" destId="{14335B4B-439F-47DC-A38F-1A3B3B665269}" srcOrd="2" destOrd="0" presId="urn:microsoft.com/office/officeart/2005/8/layout/lProcess2"/>
    <dgm:cxn modelId="{201592CF-21D8-4A75-85AE-69F528C3B2EB}" type="presParOf" srcId="{14335B4B-439F-47DC-A38F-1A3B3B665269}" destId="{86E2C453-FEA0-47E2-A279-6B2AA99E7721}" srcOrd="0" destOrd="0" presId="urn:microsoft.com/office/officeart/2005/8/layout/lProcess2"/>
    <dgm:cxn modelId="{5E8BC2A6-1C01-4F7E-8D57-E6EA91DDB102}" type="presParOf" srcId="{86E2C453-FEA0-47E2-A279-6B2AA99E7721}" destId="{45A35D4D-35EB-4CC9-8F37-E09CCB72E330}" srcOrd="0" destOrd="0" presId="urn:microsoft.com/office/officeart/2005/8/layout/lProcess2"/>
    <dgm:cxn modelId="{82044733-B9D4-4284-9259-FE12DFCEAE60}" type="presParOf" srcId="{86E2C453-FEA0-47E2-A279-6B2AA99E7721}" destId="{B6D81AB8-62CD-463C-92AF-FBF0C21EED11}" srcOrd="1" destOrd="0" presId="urn:microsoft.com/office/officeart/2005/8/layout/lProcess2"/>
    <dgm:cxn modelId="{B3C12198-FA0A-4229-A153-8BFC17460036}" type="presParOf" srcId="{86E2C453-FEA0-47E2-A279-6B2AA99E7721}" destId="{05AA7FA6-6023-4B0E-93CE-D1EBB79B51E1}" srcOrd="2" destOrd="0" presId="urn:microsoft.com/office/officeart/2005/8/layout/lProcess2"/>
    <dgm:cxn modelId="{B44A57F2-9522-4EFE-B50E-70B32D58115C}" type="presParOf" srcId="{86E2C453-FEA0-47E2-A279-6B2AA99E7721}" destId="{577C5704-2047-4928-A8BA-7504E19EA421}" srcOrd="3" destOrd="0" presId="urn:microsoft.com/office/officeart/2005/8/layout/lProcess2"/>
    <dgm:cxn modelId="{0AE1B0BF-1E0E-4BEC-9A77-5177424390A2}" type="presParOf" srcId="{86E2C453-FEA0-47E2-A279-6B2AA99E7721}" destId="{E2884960-2965-411C-8E4B-58FFEDAEDFE5}" srcOrd="4" destOrd="0" presId="urn:microsoft.com/office/officeart/2005/8/layout/lProcess2"/>
    <dgm:cxn modelId="{7C5E28B2-1438-4435-92DE-9ACA567B148B}" type="presParOf" srcId="{86E2C453-FEA0-47E2-A279-6B2AA99E7721}" destId="{1680685F-7E81-414A-9F48-DFCAC2C1954D}" srcOrd="5" destOrd="0" presId="urn:microsoft.com/office/officeart/2005/8/layout/lProcess2"/>
    <dgm:cxn modelId="{F80634A8-77E2-4781-8EE5-990AEF929313}" type="presParOf" srcId="{86E2C453-FEA0-47E2-A279-6B2AA99E7721}" destId="{BE3F5067-E9B9-4723-97D4-C27399D577A0}" srcOrd="6" destOrd="0" presId="urn:microsoft.com/office/officeart/2005/8/layout/lProcess2"/>
    <dgm:cxn modelId="{7C28EDC6-F338-4325-A3E3-2720F793B597}" type="presParOf" srcId="{0E902ED5-6D81-41C8-B578-C9A624C175C2}" destId="{22B83D70-9DB7-4C10-8D71-6C08D17A3BB0}" srcOrd="1" destOrd="0" presId="urn:microsoft.com/office/officeart/2005/8/layout/lProcess2"/>
    <dgm:cxn modelId="{9D94FFDA-14B1-4779-8EFE-C419910D5D7C}" type="presParOf" srcId="{0E902ED5-6D81-41C8-B578-C9A624C175C2}" destId="{85BF0895-2B1C-4DB4-A502-32EDC17CB170}" srcOrd="2" destOrd="0" presId="urn:microsoft.com/office/officeart/2005/8/layout/lProcess2"/>
    <dgm:cxn modelId="{42FE8171-3DD7-4133-AE1B-E60BDEE66266}" type="presParOf" srcId="{85BF0895-2B1C-4DB4-A502-32EDC17CB170}" destId="{DC2164BC-3CFB-4668-A75C-95E8ED9AA0D4}" srcOrd="0" destOrd="0" presId="urn:microsoft.com/office/officeart/2005/8/layout/lProcess2"/>
    <dgm:cxn modelId="{09E1A2D8-DAD9-4D61-8218-470D9AC57438}" type="presParOf" srcId="{85BF0895-2B1C-4DB4-A502-32EDC17CB170}" destId="{8B3FA04A-68D4-406F-9986-B73055EC5F8B}" srcOrd="1" destOrd="0" presId="urn:microsoft.com/office/officeart/2005/8/layout/lProcess2"/>
    <dgm:cxn modelId="{30B509CF-F9B2-44BD-954E-AFCB099657CD}" type="presParOf" srcId="{85BF0895-2B1C-4DB4-A502-32EDC17CB170}" destId="{DF71C62D-9B6B-4D6A-B846-14BBAC869AB7}" srcOrd="2" destOrd="0" presId="urn:microsoft.com/office/officeart/2005/8/layout/lProcess2"/>
    <dgm:cxn modelId="{8C7E2AE7-099F-400F-93DF-DF94E22B0B19}" type="presParOf" srcId="{DF71C62D-9B6B-4D6A-B846-14BBAC869AB7}" destId="{E85E1B81-4762-4936-90C3-EA2ED71155A6}" srcOrd="0" destOrd="0" presId="urn:microsoft.com/office/officeart/2005/8/layout/lProcess2"/>
    <dgm:cxn modelId="{F88AA2F9-384E-4DB9-8D10-78C6B1440BAF}" type="presParOf" srcId="{E85E1B81-4762-4936-90C3-EA2ED71155A6}" destId="{E75C0B8A-0BDC-4104-8170-B8B2336C6336}" srcOrd="0" destOrd="0" presId="urn:microsoft.com/office/officeart/2005/8/layout/lProcess2"/>
    <dgm:cxn modelId="{716BB826-AA89-4E3E-BA78-4B0CA8EF8F5C}" type="presParOf" srcId="{E85E1B81-4762-4936-90C3-EA2ED71155A6}" destId="{907B0A6C-14CD-4E3F-9CAF-C1C3B5508FE8}" srcOrd="1" destOrd="0" presId="urn:microsoft.com/office/officeart/2005/8/layout/lProcess2"/>
    <dgm:cxn modelId="{CF72D251-AA5E-4383-970F-53FEA968CD10}" type="presParOf" srcId="{E85E1B81-4762-4936-90C3-EA2ED71155A6}" destId="{B6355A8F-C8C8-4C2B-9EC5-2F45C0B33087}" srcOrd="2" destOrd="0" presId="urn:microsoft.com/office/officeart/2005/8/layout/lProcess2"/>
    <dgm:cxn modelId="{0014DDFA-C325-4CF2-9E7B-403737326DB5}" type="presParOf" srcId="{E85E1B81-4762-4936-90C3-EA2ED71155A6}" destId="{A2EAE2CB-FBA8-42C5-B61D-18A5ACB42C17}" srcOrd="3" destOrd="0" presId="urn:microsoft.com/office/officeart/2005/8/layout/lProcess2"/>
    <dgm:cxn modelId="{B512CC61-2089-4830-B516-67384751BD9E}" type="presParOf" srcId="{E85E1B81-4762-4936-90C3-EA2ED71155A6}" destId="{1B7A8E45-BACD-4641-B27D-C2EC38BBDEB1}" srcOrd="4" destOrd="0" presId="urn:microsoft.com/office/officeart/2005/8/layout/lProcess2"/>
    <dgm:cxn modelId="{D6427000-DE4E-4C7D-8E3A-DB90ED782593}" type="presParOf" srcId="{E85E1B81-4762-4936-90C3-EA2ED71155A6}" destId="{4AA6C8BB-553F-4957-8D34-47A68DF22C9F}" srcOrd="5" destOrd="0" presId="urn:microsoft.com/office/officeart/2005/8/layout/lProcess2"/>
    <dgm:cxn modelId="{9FF3B997-6FC1-46CE-B2B4-6AC0914BDCE6}" type="presParOf" srcId="{E85E1B81-4762-4936-90C3-EA2ED71155A6}" destId="{58D4F9C4-680E-470E-9C07-C4F3F3BC0DC6}"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BF5368-CC5D-43D5-8208-A63E87E512FE}" type="doc">
      <dgm:prSet loTypeId="urn:microsoft.com/office/officeart/2005/8/layout/lProcess2" loCatId="list" qsTypeId="urn:microsoft.com/office/officeart/2005/8/quickstyle/simple1" qsCatId="simple" csTypeId="urn:microsoft.com/office/officeart/2005/8/colors/colorful2" csCatId="colorful" phldr="1"/>
      <dgm:spPr/>
      <dgm:t>
        <a:bodyPr/>
        <a:lstStyle/>
        <a:p>
          <a:endParaRPr lang="en-US"/>
        </a:p>
      </dgm:t>
    </dgm:pt>
    <dgm:pt modelId="{700BC698-3FF7-47F7-B215-E6EA260042B2}">
      <dgm:prSet phldrT="[Metin]" custT="1"/>
      <dgm:spPr/>
      <dgm:t>
        <a:bodyPr/>
        <a:lstStyle/>
        <a:p>
          <a:r>
            <a:rPr lang="tr-TR" sz="1400" b="1" noProof="0" smtClean="0">
              <a:solidFill>
                <a:schemeClr val="tx1"/>
              </a:solidFill>
            </a:rPr>
            <a:t>Kaynak</a:t>
          </a:r>
          <a:endParaRPr lang="tr-TR" sz="1400" b="1" noProof="0">
            <a:solidFill>
              <a:schemeClr val="tx1"/>
            </a:solidFill>
          </a:endParaRPr>
        </a:p>
      </dgm:t>
    </dgm:pt>
    <dgm:pt modelId="{598787C7-05D9-4173-92D4-C1E0BB840535}" type="parTrans" cxnId="{93F38B0C-ECC4-4793-8BD4-67E7B728950D}">
      <dgm:prSet/>
      <dgm:spPr/>
      <dgm:t>
        <a:bodyPr/>
        <a:lstStyle/>
        <a:p>
          <a:endParaRPr lang="en-US"/>
        </a:p>
      </dgm:t>
    </dgm:pt>
    <dgm:pt modelId="{5766FA20-14CC-4F25-A0AA-B16A09D59527}" type="sibTrans" cxnId="{93F38B0C-ECC4-4793-8BD4-67E7B728950D}">
      <dgm:prSet/>
      <dgm:spPr/>
      <dgm:t>
        <a:bodyPr/>
        <a:lstStyle/>
        <a:p>
          <a:endParaRPr lang="en-US"/>
        </a:p>
      </dgm:t>
    </dgm:pt>
    <dgm:pt modelId="{AA836F05-5622-42BA-A418-DD7C50B6267E}">
      <dgm:prSet phldrT="[Metin]" custT="1"/>
      <dgm:spPr/>
      <dgm:t>
        <a:bodyPr/>
        <a:lstStyle/>
        <a:p>
          <a:r>
            <a:rPr lang="tr-TR" sz="1000" noProof="0" dirty="0" err="1" smtClean="0">
              <a:solidFill>
                <a:schemeClr val="tx1"/>
              </a:solidFill>
            </a:rPr>
            <a:t>Richardson</a:t>
          </a:r>
          <a:r>
            <a:rPr lang="tr-TR" sz="1000" noProof="0" dirty="0" smtClean="0">
              <a:solidFill>
                <a:schemeClr val="tx1"/>
              </a:solidFill>
            </a:rPr>
            <a:t> </a:t>
          </a:r>
          <a:r>
            <a:rPr lang="tr-TR" sz="1000" noProof="0" dirty="0" err="1" smtClean="0">
              <a:solidFill>
                <a:schemeClr val="tx1"/>
              </a:solidFill>
            </a:rPr>
            <a:t>vd</a:t>
          </a:r>
          <a:r>
            <a:rPr lang="tr-TR" sz="1000" noProof="0" dirty="0" smtClean="0">
              <a:solidFill>
                <a:schemeClr val="tx1"/>
              </a:solidFill>
            </a:rPr>
            <a:t>. </a:t>
          </a:r>
          <a:r>
            <a:rPr lang="en-US" sz="1000" noProof="0" dirty="0" smtClean="0">
              <a:solidFill>
                <a:schemeClr val="tx1"/>
              </a:solidFill>
            </a:rPr>
            <a:t>(</a:t>
          </a:r>
          <a:r>
            <a:rPr lang="tr-TR" sz="1000" noProof="0" dirty="0" smtClean="0">
              <a:solidFill>
                <a:schemeClr val="tx1"/>
              </a:solidFill>
            </a:rPr>
            <a:t>1996</a:t>
          </a:r>
          <a:r>
            <a:rPr lang="en-US" sz="1000" noProof="0" dirty="0" smtClean="0">
              <a:solidFill>
                <a:schemeClr val="tx1"/>
              </a:solidFill>
            </a:rPr>
            <a:t>)</a:t>
          </a:r>
          <a:endParaRPr lang="tr-TR" sz="1000" noProof="0" dirty="0">
            <a:solidFill>
              <a:schemeClr val="tx1"/>
            </a:solidFill>
          </a:endParaRPr>
        </a:p>
      </dgm:t>
    </dgm:pt>
    <dgm:pt modelId="{81E96584-CE0E-4B1D-AC0E-A0AACAB5571E}" type="parTrans" cxnId="{6EAB4D00-FE9E-447E-B038-1CF5D0206C83}">
      <dgm:prSet/>
      <dgm:spPr/>
      <dgm:t>
        <a:bodyPr/>
        <a:lstStyle/>
        <a:p>
          <a:endParaRPr lang="en-US"/>
        </a:p>
      </dgm:t>
    </dgm:pt>
    <dgm:pt modelId="{9550D698-F90D-495C-9662-D20C1FDC3520}" type="sibTrans" cxnId="{6EAB4D00-FE9E-447E-B038-1CF5D0206C83}">
      <dgm:prSet/>
      <dgm:spPr/>
      <dgm:t>
        <a:bodyPr/>
        <a:lstStyle/>
        <a:p>
          <a:endParaRPr lang="en-US"/>
        </a:p>
      </dgm:t>
    </dgm:pt>
    <dgm:pt modelId="{7F83091B-8210-498D-B29A-BC1EED4E14EF}">
      <dgm:prSet phldrT="[Metin]" custT="1"/>
      <dgm:spPr/>
      <dgm:t>
        <a:bodyPr/>
        <a:lstStyle/>
        <a:p>
          <a:r>
            <a:rPr lang="tr-TR" sz="1000" noProof="0" dirty="0" err="1" smtClean="0">
              <a:solidFill>
                <a:schemeClr val="tx1"/>
              </a:solidFill>
            </a:rPr>
            <a:t>Wu</a:t>
          </a:r>
          <a:r>
            <a:rPr lang="tr-TR" sz="1000" noProof="0" dirty="0" smtClean="0">
              <a:solidFill>
                <a:schemeClr val="tx1"/>
              </a:solidFill>
            </a:rPr>
            <a:t> </a:t>
          </a:r>
          <a:r>
            <a:rPr lang="tr-TR" sz="1000" noProof="0" dirty="0" err="1" smtClean="0">
              <a:solidFill>
                <a:schemeClr val="tx1"/>
              </a:solidFill>
            </a:rPr>
            <a:t>vd</a:t>
          </a:r>
          <a:r>
            <a:rPr lang="tr-TR" sz="1000" noProof="0" dirty="0" smtClean="0">
              <a:solidFill>
                <a:schemeClr val="tx1"/>
              </a:solidFill>
            </a:rPr>
            <a:t>.</a:t>
          </a:r>
          <a:r>
            <a:rPr lang="en-US" sz="1000" noProof="0" dirty="0" smtClean="0">
              <a:solidFill>
                <a:schemeClr val="tx1"/>
              </a:solidFill>
            </a:rPr>
            <a:t> (</a:t>
          </a:r>
          <a:r>
            <a:rPr lang="tr-TR" sz="1000" noProof="0" dirty="0" smtClean="0">
              <a:solidFill>
                <a:schemeClr val="tx1"/>
              </a:solidFill>
            </a:rPr>
            <a:t>2011</a:t>
          </a:r>
          <a:r>
            <a:rPr lang="en-US" sz="1000" noProof="0" dirty="0" smtClean="0">
              <a:solidFill>
                <a:schemeClr val="tx1"/>
              </a:solidFill>
            </a:rPr>
            <a:t>)</a:t>
          </a:r>
          <a:endParaRPr lang="tr-TR" sz="1000" noProof="0" dirty="0">
            <a:solidFill>
              <a:schemeClr val="tx1"/>
            </a:solidFill>
          </a:endParaRPr>
        </a:p>
      </dgm:t>
    </dgm:pt>
    <dgm:pt modelId="{3D122B9F-DEFA-46F1-A6E7-CF8459C4FDA1}" type="parTrans" cxnId="{7038D134-27DF-4886-929F-27FB37619725}">
      <dgm:prSet/>
      <dgm:spPr/>
      <dgm:t>
        <a:bodyPr/>
        <a:lstStyle/>
        <a:p>
          <a:endParaRPr lang="en-US"/>
        </a:p>
      </dgm:t>
    </dgm:pt>
    <dgm:pt modelId="{4056A3D1-E265-4978-AB9C-D3C5978A5FFA}" type="sibTrans" cxnId="{7038D134-27DF-4886-929F-27FB37619725}">
      <dgm:prSet/>
      <dgm:spPr/>
      <dgm:t>
        <a:bodyPr/>
        <a:lstStyle/>
        <a:p>
          <a:endParaRPr lang="en-US"/>
        </a:p>
      </dgm:t>
    </dgm:pt>
    <dgm:pt modelId="{75DC136F-0EEC-4C52-B945-D232A4794681}">
      <dgm:prSet phldrT="[Metin]" custT="1"/>
      <dgm:spPr/>
      <dgm:t>
        <a:bodyPr/>
        <a:lstStyle/>
        <a:p>
          <a:r>
            <a:rPr lang="tr-TR" sz="1400" b="1" noProof="0" smtClean="0">
              <a:solidFill>
                <a:schemeClr val="tx1"/>
              </a:solidFill>
            </a:rPr>
            <a:t>Amaç</a:t>
          </a:r>
          <a:endParaRPr lang="tr-TR" sz="1400" b="1" noProof="0">
            <a:solidFill>
              <a:schemeClr val="tx1"/>
            </a:solidFill>
          </a:endParaRPr>
        </a:p>
      </dgm:t>
    </dgm:pt>
    <dgm:pt modelId="{90709314-0058-4F6A-BAE2-BE077D9BC3A1}" type="parTrans" cxnId="{9474486C-7526-44DC-B54D-1E7A37D214EB}">
      <dgm:prSet/>
      <dgm:spPr/>
      <dgm:t>
        <a:bodyPr/>
        <a:lstStyle/>
        <a:p>
          <a:endParaRPr lang="en-US"/>
        </a:p>
      </dgm:t>
    </dgm:pt>
    <dgm:pt modelId="{8A5B4656-5C96-4784-9792-363B9A169B69}" type="sibTrans" cxnId="{9474486C-7526-44DC-B54D-1E7A37D214EB}">
      <dgm:prSet/>
      <dgm:spPr/>
      <dgm:t>
        <a:bodyPr/>
        <a:lstStyle/>
        <a:p>
          <a:endParaRPr lang="en-US"/>
        </a:p>
      </dgm:t>
    </dgm:pt>
    <dgm:pt modelId="{726A26F0-5F10-47F9-BEE2-6F5E5BCC4799}">
      <dgm:prSet phldrT="[Metin]" custT="1"/>
      <dgm:spPr/>
      <dgm:t>
        <a:bodyPr/>
        <a:lstStyle/>
        <a:p>
          <a:r>
            <a:rPr lang="tr-TR" sz="1000" noProof="0" smtClean="0">
              <a:solidFill>
                <a:schemeClr val="tx1"/>
              </a:solidFill>
              <a:latin typeface="+mn-lt"/>
              <a:ea typeface="Calibri"/>
              <a:cs typeface="Times New Roman"/>
            </a:rPr>
            <a:t>Özel</a:t>
          </a:r>
          <a:r>
            <a:rPr lang="tr-TR" sz="1000" baseline="0" noProof="0" smtClean="0">
              <a:solidFill>
                <a:schemeClr val="tx1"/>
              </a:solidFill>
              <a:latin typeface="+mn-lt"/>
              <a:ea typeface="Calibri"/>
              <a:cs typeface="Times New Roman"/>
            </a:rPr>
            <a:t> markalı ürün </a:t>
          </a:r>
          <a:r>
            <a:rPr lang="tr-TR" sz="1000" b="1" baseline="0" noProof="0" smtClean="0">
              <a:solidFill>
                <a:schemeClr val="tx1"/>
              </a:solidFill>
              <a:latin typeface="+mn-lt"/>
              <a:ea typeface="Calibri"/>
              <a:cs typeface="Times New Roman"/>
            </a:rPr>
            <a:t>satın alma eğilimini etkileyen faktörleri </a:t>
          </a:r>
          <a:r>
            <a:rPr lang="tr-TR" sz="1000" baseline="0" noProof="0" smtClean="0">
              <a:solidFill>
                <a:schemeClr val="tx1"/>
              </a:solidFill>
              <a:latin typeface="+mn-lt"/>
              <a:ea typeface="Calibri"/>
              <a:cs typeface="Times New Roman"/>
            </a:rPr>
            <a:t>incelemek</a:t>
          </a:r>
          <a:endParaRPr lang="tr-TR" sz="1000" noProof="0">
            <a:solidFill>
              <a:schemeClr val="tx1"/>
            </a:solidFill>
          </a:endParaRPr>
        </a:p>
      </dgm:t>
    </dgm:pt>
    <dgm:pt modelId="{C828714E-8FB9-40F8-B380-B2844D15F35A}" type="parTrans" cxnId="{F86D0751-358C-4DD5-8152-589046840FBB}">
      <dgm:prSet/>
      <dgm:spPr/>
      <dgm:t>
        <a:bodyPr/>
        <a:lstStyle/>
        <a:p>
          <a:endParaRPr lang="en-US"/>
        </a:p>
      </dgm:t>
    </dgm:pt>
    <dgm:pt modelId="{627CFBE3-A621-40B7-9B54-D0335CFBB5D9}" type="sibTrans" cxnId="{F86D0751-358C-4DD5-8152-589046840FBB}">
      <dgm:prSet/>
      <dgm:spPr/>
      <dgm:t>
        <a:bodyPr/>
        <a:lstStyle/>
        <a:p>
          <a:endParaRPr lang="en-US"/>
        </a:p>
      </dgm:t>
    </dgm:pt>
    <dgm:pt modelId="{ED90696C-1211-43CA-9693-83C1A6B16705}">
      <dgm:prSet phldrT="[Metin]" custT="1"/>
      <dgm:spPr/>
      <dgm:t>
        <a:bodyPr/>
        <a:lstStyle/>
        <a:p>
          <a:r>
            <a:rPr lang="tr-TR" sz="1000" noProof="0" smtClean="0">
              <a:solidFill>
                <a:schemeClr val="tx1"/>
              </a:solidFill>
              <a:latin typeface="+mn-lt"/>
              <a:ea typeface="Calibri"/>
              <a:cs typeface="Times New Roman"/>
            </a:rPr>
            <a:t>Özel</a:t>
          </a:r>
          <a:r>
            <a:rPr lang="tr-TR" sz="1000" baseline="0" noProof="0" smtClean="0">
              <a:solidFill>
                <a:schemeClr val="tx1"/>
              </a:solidFill>
              <a:latin typeface="+mn-lt"/>
              <a:ea typeface="Calibri"/>
              <a:cs typeface="Times New Roman"/>
            </a:rPr>
            <a:t> markalı ürünler için </a:t>
          </a:r>
          <a:r>
            <a:rPr lang="tr-TR" sz="1000" b="1" baseline="0" noProof="0" smtClean="0">
              <a:solidFill>
                <a:schemeClr val="tx1"/>
              </a:solidFill>
              <a:latin typeface="+mn-lt"/>
              <a:ea typeface="Calibri"/>
              <a:cs typeface="Times New Roman"/>
            </a:rPr>
            <a:t>satın alma niyetlerini</a:t>
          </a:r>
          <a:r>
            <a:rPr lang="tr-TR" sz="1000" baseline="0" noProof="0" smtClean="0">
              <a:solidFill>
                <a:schemeClr val="tx1"/>
              </a:solidFill>
              <a:latin typeface="+mn-lt"/>
              <a:ea typeface="Calibri"/>
              <a:cs typeface="Times New Roman"/>
            </a:rPr>
            <a:t> incelemek</a:t>
          </a:r>
          <a:endParaRPr lang="tr-TR" sz="1000" noProof="0">
            <a:solidFill>
              <a:schemeClr val="tx1"/>
            </a:solidFill>
          </a:endParaRPr>
        </a:p>
      </dgm:t>
    </dgm:pt>
    <dgm:pt modelId="{EC710C6E-1EAA-46CD-9CFD-BA62327BC6E5}" type="parTrans" cxnId="{A039F0DC-D0B9-48D2-9D33-EF9A7A390705}">
      <dgm:prSet/>
      <dgm:spPr/>
      <dgm:t>
        <a:bodyPr/>
        <a:lstStyle/>
        <a:p>
          <a:endParaRPr lang="en-US"/>
        </a:p>
      </dgm:t>
    </dgm:pt>
    <dgm:pt modelId="{1BC4DDBD-65E6-4940-AA5C-812F77E89C7A}" type="sibTrans" cxnId="{A039F0DC-D0B9-48D2-9D33-EF9A7A390705}">
      <dgm:prSet/>
      <dgm:spPr/>
      <dgm:t>
        <a:bodyPr/>
        <a:lstStyle/>
        <a:p>
          <a:endParaRPr lang="en-US"/>
        </a:p>
      </dgm:t>
    </dgm:pt>
    <dgm:pt modelId="{3855F9B2-ED65-4D2B-A7E7-487A85F4DA61}">
      <dgm:prSet phldrT="[Metin]" custT="1"/>
      <dgm:spPr/>
      <dgm:t>
        <a:bodyPr/>
        <a:lstStyle/>
        <a:p>
          <a:r>
            <a:rPr lang="tr-TR" sz="1400" b="1" noProof="0" smtClean="0">
              <a:solidFill>
                <a:schemeClr val="tx1"/>
              </a:solidFill>
            </a:rPr>
            <a:t>Temel Bulgular</a:t>
          </a:r>
          <a:endParaRPr lang="tr-TR" sz="1400" b="1" noProof="0">
            <a:solidFill>
              <a:schemeClr val="tx1"/>
            </a:solidFill>
          </a:endParaRPr>
        </a:p>
      </dgm:t>
    </dgm:pt>
    <dgm:pt modelId="{7AE77C3E-74B7-439A-9AA7-F443A6F1B93A}" type="parTrans" cxnId="{A960FA49-EC46-4505-91F1-3F9F9CA2D3D6}">
      <dgm:prSet/>
      <dgm:spPr/>
      <dgm:t>
        <a:bodyPr/>
        <a:lstStyle/>
        <a:p>
          <a:endParaRPr lang="en-US"/>
        </a:p>
      </dgm:t>
    </dgm:pt>
    <dgm:pt modelId="{55E194C8-20BC-4239-B24C-04AAB9BDA5C5}" type="sibTrans" cxnId="{A960FA49-EC46-4505-91F1-3F9F9CA2D3D6}">
      <dgm:prSet/>
      <dgm:spPr/>
      <dgm:t>
        <a:bodyPr/>
        <a:lstStyle/>
        <a:p>
          <a:endParaRPr lang="en-US"/>
        </a:p>
      </dgm:t>
    </dgm:pt>
    <dgm:pt modelId="{9446F445-C292-47AC-8A27-6C659E7D28A7}">
      <dgm:prSet phldrT="[Metin]" custT="1"/>
      <dgm:spPr/>
      <dgm:t>
        <a:bodyPr/>
        <a:lstStyle/>
        <a:p>
          <a:r>
            <a:rPr lang="tr-TR" sz="1000" baseline="0" noProof="0" smtClean="0">
              <a:solidFill>
                <a:schemeClr val="tx1"/>
              </a:solidFill>
              <a:latin typeface="+mn-lt"/>
              <a:ea typeface="+mn-ea"/>
              <a:cs typeface="+mn-cs"/>
            </a:rPr>
            <a:t>Özel markalı ürünlere </a:t>
          </a:r>
          <a:r>
            <a:rPr lang="tr-TR" sz="1000" b="1" baseline="0" noProof="0" smtClean="0">
              <a:solidFill>
                <a:schemeClr val="tx1"/>
              </a:solidFill>
              <a:latin typeface="+mn-lt"/>
              <a:ea typeface="+mn-ea"/>
              <a:cs typeface="+mn-cs"/>
            </a:rPr>
            <a:t>aşina</a:t>
          </a:r>
          <a:r>
            <a:rPr lang="tr-TR" sz="1000" baseline="0" noProof="0" smtClean="0">
              <a:solidFill>
                <a:schemeClr val="tx1"/>
              </a:solidFill>
              <a:latin typeface="+mn-lt"/>
              <a:ea typeface="+mn-ea"/>
              <a:cs typeface="+mn-cs"/>
            </a:rPr>
            <a:t> olan tüketicilerin bu ürünleri </a:t>
          </a:r>
          <a:r>
            <a:rPr lang="tr-TR" sz="1000" b="1" baseline="0" noProof="0" smtClean="0">
              <a:solidFill>
                <a:schemeClr val="tx1"/>
              </a:solidFill>
              <a:latin typeface="+mn-lt"/>
              <a:ea typeface="+mn-ea"/>
              <a:cs typeface="+mn-cs"/>
            </a:rPr>
            <a:t>yüksek kaliteli</a:t>
          </a:r>
          <a:r>
            <a:rPr lang="tr-TR" sz="1000" baseline="0" noProof="0" smtClean="0">
              <a:solidFill>
                <a:schemeClr val="tx1"/>
              </a:solidFill>
              <a:latin typeface="+mn-lt"/>
              <a:ea typeface="+mn-ea"/>
              <a:cs typeface="+mn-cs"/>
            </a:rPr>
            <a:t>, </a:t>
          </a:r>
          <a:r>
            <a:rPr lang="tr-TR" sz="1000" b="1" baseline="0" noProof="0" smtClean="0">
              <a:solidFill>
                <a:schemeClr val="tx1"/>
              </a:solidFill>
              <a:latin typeface="+mn-lt"/>
              <a:ea typeface="+mn-ea"/>
              <a:cs typeface="+mn-cs"/>
            </a:rPr>
            <a:t>düşük riskli </a:t>
          </a:r>
          <a:r>
            <a:rPr lang="tr-TR" sz="1000" baseline="0" noProof="0" smtClean="0">
              <a:solidFill>
                <a:schemeClr val="tx1"/>
              </a:solidFill>
              <a:latin typeface="+mn-lt"/>
              <a:ea typeface="+mn-ea"/>
              <a:cs typeface="+mn-cs"/>
            </a:rPr>
            <a:t>ve </a:t>
          </a:r>
          <a:r>
            <a:rPr lang="tr-TR" sz="1000" b="1" baseline="0" noProof="0" smtClean="0">
              <a:solidFill>
                <a:schemeClr val="tx1"/>
              </a:solidFill>
              <a:latin typeface="+mn-lt"/>
              <a:ea typeface="+mn-ea"/>
              <a:cs typeface="+mn-cs"/>
            </a:rPr>
            <a:t>fiyata kıyasla iyi değer yaratan </a:t>
          </a:r>
          <a:r>
            <a:rPr lang="tr-TR" sz="1000" baseline="0" noProof="0" smtClean="0">
              <a:solidFill>
                <a:schemeClr val="tx1"/>
              </a:solidFill>
              <a:latin typeface="+mn-lt"/>
              <a:ea typeface="+mn-ea"/>
              <a:cs typeface="+mn-cs"/>
            </a:rPr>
            <a:t>ürünler olarak değerlendirmesi olasıdır.</a:t>
          </a:r>
          <a:endParaRPr lang="tr-TR" sz="1000" noProof="0">
            <a:solidFill>
              <a:schemeClr val="tx1"/>
            </a:solidFill>
          </a:endParaRPr>
        </a:p>
      </dgm:t>
    </dgm:pt>
    <dgm:pt modelId="{6E98FE67-F1B8-43ED-AEF1-662CFFE74A02}" type="parTrans" cxnId="{926C34C4-956C-4080-9E01-F3CE2709B1F7}">
      <dgm:prSet/>
      <dgm:spPr/>
      <dgm:t>
        <a:bodyPr/>
        <a:lstStyle/>
        <a:p>
          <a:endParaRPr lang="en-US"/>
        </a:p>
      </dgm:t>
    </dgm:pt>
    <dgm:pt modelId="{B0264E6A-EE1A-4C51-894D-8CC68ED24265}" type="sibTrans" cxnId="{926C34C4-956C-4080-9E01-F3CE2709B1F7}">
      <dgm:prSet/>
      <dgm:spPr/>
      <dgm:t>
        <a:bodyPr/>
        <a:lstStyle/>
        <a:p>
          <a:endParaRPr lang="en-US"/>
        </a:p>
      </dgm:t>
    </dgm:pt>
    <dgm:pt modelId="{A50E59A8-8085-4CF0-96F9-DD3F2944DC98}">
      <dgm:prSet phldrT="[Metin]" custT="1"/>
      <dgm:spPr/>
      <dgm:t>
        <a:bodyPr/>
        <a:lstStyle/>
        <a:p>
          <a:r>
            <a:rPr lang="tr-TR" sz="1000" b="1" noProof="0" smtClean="0">
              <a:solidFill>
                <a:schemeClr val="tx1"/>
              </a:solidFill>
              <a:latin typeface="+mn-lt"/>
              <a:ea typeface="+mn-ea"/>
              <a:cs typeface="+mn-cs"/>
            </a:rPr>
            <a:t>Mağaza</a:t>
          </a:r>
          <a:r>
            <a:rPr lang="tr-TR" sz="1000" b="1" baseline="0" noProof="0" smtClean="0">
              <a:solidFill>
                <a:schemeClr val="tx1"/>
              </a:solidFill>
              <a:latin typeface="+mn-lt"/>
              <a:ea typeface="+mn-ea"/>
              <a:cs typeface="+mn-cs"/>
            </a:rPr>
            <a:t> imajı </a:t>
          </a:r>
          <a:r>
            <a:rPr lang="tr-TR" sz="1000" baseline="0" noProof="0" smtClean="0">
              <a:solidFill>
                <a:schemeClr val="tx1"/>
              </a:solidFill>
              <a:latin typeface="+mn-lt"/>
              <a:ea typeface="+mn-ea"/>
              <a:cs typeface="+mn-cs"/>
            </a:rPr>
            <a:t>özel markalı ürünlerin </a:t>
          </a:r>
          <a:r>
            <a:rPr lang="tr-TR" sz="1000" b="1" baseline="0" noProof="0" smtClean="0">
              <a:solidFill>
                <a:schemeClr val="tx1"/>
              </a:solidFill>
              <a:latin typeface="+mn-lt"/>
              <a:ea typeface="+mn-ea"/>
              <a:cs typeface="+mn-cs"/>
            </a:rPr>
            <a:t>düşük kaliteli ürünler </a:t>
          </a:r>
          <a:r>
            <a:rPr lang="tr-TR" sz="1000" baseline="0" noProof="0" smtClean="0">
              <a:solidFill>
                <a:schemeClr val="tx1"/>
              </a:solidFill>
              <a:latin typeface="+mn-lt"/>
              <a:ea typeface="+mn-ea"/>
              <a:cs typeface="+mn-cs"/>
            </a:rPr>
            <a:t>olarak algılanmasını </a:t>
          </a:r>
          <a:r>
            <a:rPr lang="tr-TR" sz="1000" b="1" baseline="0" noProof="0" smtClean="0">
              <a:solidFill>
                <a:schemeClr val="tx1"/>
              </a:solidFill>
              <a:latin typeface="+mn-lt"/>
              <a:ea typeface="+mn-ea"/>
              <a:cs typeface="+mn-cs"/>
            </a:rPr>
            <a:t>azaltmaya</a:t>
          </a:r>
          <a:r>
            <a:rPr lang="tr-TR" sz="1000" baseline="0" noProof="0" smtClean="0">
              <a:solidFill>
                <a:schemeClr val="tx1"/>
              </a:solidFill>
              <a:latin typeface="+mn-lt"/>
              <a:ea typeface="+mn-ea"/>
              <a:cs typeface="+mn-cs"/>
            </a:rPr>
            <a:t> , bu ürünlerin </a:t>
          </a:r>
          <a:r>
            <a:rPr lang="tr-TR" sz="1000" b="1" baseline="0" noProof="0" smtClean="0">
              <a:solidFill>
                <a:schemeClr val="tx1"/>
              </a:solidFill>
              <a:latin typeface="+mn-lt"/>
              <a:ea typeface="+mn-ea"/>
              <a:cs typeface="+mn-cs"/>
            </a:rPr>
            <a:t>sadece fiyata duyarlı tüketicilere değil, diğer tüketici gruplarına da </a:t>
          </a:r>
          <a:r>
            <a:rPr lang="tr-TR" sz="1000" baseline="0" noProof="0" smtClean="0">
              <a:solidFill>
                <a:schemeClr val="tx1"/>
              </a:solidFill>
              <a:latin typeface="+mn-lt"/>
              <a:ea typeface="+mn-ea"/>
              <a:cs typeface="+mn-cs"/>
            </a:rPr>
            <a:t>hitap etmesini sağlar.</a:t>
          </a:r>
          <a:endParaRPr lang="tr-TR" sz="1000" noProof="0">
            <a:solidFill>
              <a:schemeClr val="tx1"/>
            </a:solidFill>
          </a:endParaRPr>
        </a:p>
      </dgm:t>
    </dgm:pt>
    <dgm:pt modelId="{EA872A03-2B57-4296-B61E-0152C3BDAE8D}" type="parTrans" cxnId="{A257077D-461F-42D4-8274-1CC73177B84B}">
      <dgm:prSet/>
      <dgm:spPr/>
      <dgm:t>
        <a:bodyPr/>
        <a:lstStyle/>
        <a:p>
          <a:endParaRPr lang="en-US"/>
        </a:p>
      </dgm:t>
    </dgm:pt>
    <dgm:pt modelId="{F4C0BBFE-8515-4E13-8E1F-564188BE509E}" type="sibTrans" cxnId="{A257077D-461F-42D4-8274-1CC73177B84B}">
      <dgm:prSet/>
      <dgm:spPr/>
      <dgm:t>
        <a:bodyPr/>
        <a:lstStyle/>
        <a:p>
          <a:endParaRPr lang="en-US"/>
        </a:p>
      </dgm:t>
    </dgm:pt>
    <dgm:pt modelId="{F7CF2AD2-45E8-4174-A134-6462DF2EA7A1}">
      <dgm:prSet phldrT="[Metin]" custT="1"/>
      <dgm:spPr/>
      <dgm:t>
        <a:bodyPr/>
        <a:lstStyle/>
        <a:p>
          <a:r>
            <a:rPr lang="tr-TR" sz="1000" noProof="0" dirty="0" err="1" smtClean="0">
              <a:solidFill>
                <a:schemeClr val="tx1"/>
              </a:solidFill>
            </a:rPr>
            <a:t>Jara</a:t>
          </a:r>
          <a:r>
            <a:rPr lang="tr-TR" sz="1000" noProof="0" dirty="0" smtClean="0">
              <a:solidFill>
                <a:schemeClr val="tx1"/>
              </a:solidFill>
            </a:rPr>
            <a:t> ve </a:t>
          </a:r>
          <a:r>
            <a:rPr lang="tr-TR" sz="1000" noProof="0" dirty="0" err="1" smtClean="0">
              <a:solidFill>
                <a:schemeClr val="tx1"/>
              </a:solidFill>
            </a:rPr>
            <a:t>Cliquet</a:t>
          </a:r>
          <a:r>
            <a:rPr lang="tr-TR" sz="1000" noProof="0" dirty="0" smtClean="0">
              <a:solidFill>
                <a:schemeClr val="tx1"/>
              </a:solidFill>
            </a:rPr>
            <a:t> </a:t>
          </a:r>
          <a:r>
            <a:rPr lang="en-US" sz="1000" noProof="0" dirty="0" smtClean="0">
              <a:solidFill>
                <a:schemeClr val="tx1"/>
              </a:solidFill>
            </a:rPr>
            <a:t>(</a:t>
          </a:r>
          <a:r>
            <a:rPr lang="tr-TR" sz="1000" noProof="0" dirty="0" smtClean="0">
              <a:solidFill>
                <a:schemeClr val="tx1"/>
              </a:solidFill>
            </a:rPr>
            <a:t>2012</a:t>
          </a:r>
          <a:r>
            <a:rPr lang="en-US" sz="1000" noProof="0" dirty="0" smtClean="0">
              <a:solidFill>
                <a:schemeClr val="tx1"/>
              </a:solidFill>
            </a:rPr>
            <a:t>)</a:t>
          </a:r>
          <a:endParaRPr lang="tr-TR" sz="1000" noProof="0" dirty="0">
            <a:solidFill>
              <a:schemeClr val="tx1"/>
            </a:solidFill>
          </a:endParaRPr>
        </a:p>
      </dgm:t>
    </dgm:pt>
    <dgm:pt modelId="{0DA6D126-2572-4FED-B45F-F7EA6BD36230}" type="parTrans" cxnId="{5C210FCF-9938-4662-BE91-A6C7E9817026}">
      <dgm:prSet/>
      <dgm:spPr/>
      <dgm:t>
        <a:bodyPr/>
        <a:lstStyle/>
        <a:p>
          <a:endParaRPr lang="en-US"/>
        </a:p>
      </dgm:t>
    </dgm:pt>
    <dgm:pt modelId="{5BBFBDAC-46E8-4424-B5A8-A6BDF64310B6}" type="sibTrans" cxnId="{5C210FCF-9938-4662-BE91-A6C7E9817026}">
      <dgm:prSet/>
      <dgm:spPr/>
      <dgm:t>
        <a:bodyPr/>
        <a:lstStyle/>
        <a:p>
          <a:endParaRPr lang="en-US"/>
        </a:p>
      </dgm:t>
    </dgm:pt>
    <dgm:pt modelId="{EECFF85A-5BCD-407A-B768-2C4336881F9A}">
      <dgm:prSet phldrT="[Metin]" custT="1"/>
      <dgm:spPr/>
      <dgm:t>
        <a:bodyPr/>
        <a:lstStyle/>
        <a:p>
          <a:r>
            <a:rPr lang="tr-TR" sz="1000" b="1" u="sng" noProof="0" dirty="0" smtClean="0">
              <a:solidFill>
                <a:schemeClr val="tx1"/>
              </a:solidFill>
              <a:latin typeface="+mn-lt"/>
              <a:ea typeface="Calibri"/>
              <a:cs typeface="Times New Roman"/>
            </a:rPr>
            <a:t>Perakendeci marka değeri </a:t>
          </a:r>
          <a:r>
            <a:rPr lang="tr-TR" sz="1000" b="1" noProof="0" dirty="0" smtClean="0">
              <a:solidFill>
                <a:schemeClr val="tx1"/>
              </a:solidFill>
              <a:latin typeface="+mn-lt"/>
              <a:ea typeface="Calibri"/>
              <a:cs typeface="Times New Roman"/>
            </a:rPr>
            <a:t>modeli </a:t>
          </a:r>
          <a:r>
            <a:rPr lang="tr-TR" sz="1000" noProof="0" dirty="0" smtClean="0">
              <a:solidFill>
                <a:schemeClr val="tx1"/>
              </a:solidFill>
              <a:latin typeface="+mn-lt"/>
              <a:ea typeface="Calibri"/>
              <a:cs typeface="Times New Roman"/>
            </a:rPr>
            <a:t>geliştirmek ve bu model ile özel</a:t>
          </a:r>
          <a:r>
            <a:rPr lang="tr-TR" sz="1000" baseline="0" noProof="0" dirty="0" smtClean="0">
              <a:solidFill>
                <a:schemeClr val="tx1"/>
              </a:solidFill>
              <a:latin typeface="+mn-lt"/>
              <a:ea typeface="Calibri"/>
              <a:cs typeface="Times New Roman"/>
            </a:rPr>
            <a:t> markalı ürünlerin </a:t>
          </a:r>
          <a:r>
            <a:rPr lang="tr-TR" sz="1000" b="1" baseline="0" noProof="0" dirty="0" smtClean="0">
              <a:solidFill>
                <a:schemeClr val="tx1"/>
              </a:solidFill>
              <a:latin typeface="+mn-lt"/>
              <a:ea typeface="Calibri"/>
              <a:cs typeface="Times New Roman"/>
            </a:rPr>
            <a:t>performansını</a:t>
          </a:r>
          <a:r>
            <a:rPr lang="tr-TR" sz="1000" baseline="0" noProof="0" dirty="0" smtClean="0">
              <a:solidFill>
                <a:schemeClr val="tx1"/>
              </a:solidFill>
              <a:latin typeface="+mn-lt"/>
              <a:ea typeface="Calibri"/>
              <a:cs typeface="Times New Roman"/>
            </a:rPr>
            <a:t> ölçmek</a:t>
          </a:r>
          <a:endParaRPr lang="tr-TR" sz="1000" noProof="0" dirty="0">
            <a:solidFill>
              <a:schemeClr val="tx1"/>
            </a:solidFill>
          </a:endParaRPr>
        </a:p>
      </dgm:t>
    </dgm:pt>
    <dgm:pt modelId="{F9B21D38-01A5-4EA6-B967-188153A69ECB}" type="parTrans" cxnId="{CC092562-FA8E-471E-83C9-1B39AE35EBD2}">
      <dgm:prSet/>
      <dgm:spPr/>
      <dgm:t>
        <a:bodyPr/>
        <a:lstStyle/>
        <a:p>
          <a:endParaRPr lang="en-US"/>
        </a:p>
      </dgm:t>
    </dgm:pt>
    <dgm:pt modelId="{AE140704-49F2-48FA-8779-2E41CD960EA7}" type="sibTrans" cxnId="{CC092562-FA8E-471E-83C9-1B39AE35EBD2}">
      <dgm:prSet/>
      <dgm:spPr/>
      <dgm:t>
        <a:bodyPr/>
        <a:lstStyle/>
        <a:p>
          <a:endParaRPr lang="en-US"/>
        </a:p>
      </dgm:t>
    </dgm:pt>
    <dgm:pt modelId="{861B760B-4AC8-45E5-A28A-C3F45A7159C8}">
      <dgm:prSet phldrT="[Metin]" custT="1"/>
      <dgm:spPr/>
      <dgm:t>
        <a:bodyPr/>
        <a:lstStyle/>
        <a:p>
          <a:r>
            <a:rPr lang="tr-TR" sz="1000" b="1" noProof="0" smtClean="0">
              <a:solidFill>
                <a:schemeClr val="tx1"/>
              </a:solidFill>
              <a:latin typeface="+mn-lt"/>
              <a:ea typeface="Calibri"/>
              <a:cs typeface="Times New Roman"/>
            </a:rPr>
            <a:t>Marka farkındalığı </a:t>
          </a:r>
          <a:r>
            <a:rPr lang="tr-TR" sz="1000" noProof="0" smtClean="0">
              <a:solidFill>
                <a:schemeClr val="tx1"/>
              </a:solidFill>
              <a:latin typeface="+mn-lt"/>
              <a:ea typeface="Calibri"/>
              <a:cs typeface="Times New Roman"/>
            </a:rPr>
            <a:t>ve </a:t>
          </a:r>
          <a:r>
            <a:rPr lang="tr-TR" sz="1000" b="1" noProof="0" smtClean="0">
              <a:solidFill>
                <a:schemeClr val="tx1"/>
              </a:solidFill>
              <a:latin typeface="+mn-lt"/>
              <a:ea typeface="Calibri"/>
              <a:cs typeface="Times New Roman"/>
            </a:rPr>
            <a:t>algılanan</a:t>
          </a:r>
          <a:r>
            <a:rPr lang="tr-TR" sz="1000" b="1" baseline="0" noProof="0" smtClean="0">
              <a:solidFill>
                <a:schemeClr val="tx1"/>
              </a:solidFill>
              <a:latin typeface="+mn-lt"/>
              <a:ea typeface="Calibri"/>
              <a:cs typeface="Times New Roman"/>
            </a:rPr>
            <a:t> kalite </a:t>
          </a:r>
          <a:r>
            <a:rPr lang="tr-TR" sz="1000" baseline="0" noProof="0" smtClean="0">
              <a:solidFill>
                <a:schemeClr val="tx1"/>
              </a:solidFill>
              <a:latin typeface="+mn-lt"/>
              <a:ea typeface="Calibri"/>
              <a:cs typeface="Times New Roman"/>
            </a:rPr>
            <a:t>perakendeci markalarının </a:t>
          </a:r>
          <a:r>
            <a:rPr lang="tr-TR" sz="1000" b="1" baseline="0" noProof="0" smtClean="0">
              <a:solidFill>
                <a:schemeClr val="tx1"/>
              </a:solidFill>
              <a:latin typeface="+mn-lt"/>
              <a:ea typeface="Calibri"/>
              <a:cs typeface="Times New Roman"/>
            </a:rPr>
            <a:t>performansını</a:t>
          </a:r>
          <a:r>
            <a:rPr lang="tr-TR" sz="1000" baseline="0" noProof="0" smtClean="0">
              <a:solidFill>
                <a:schemeClr val="tx1"/>
              </a:solidFill>
              <a:latin typeface="+mn-lt"/>
              <a:ea typeface="Calibri"/>
              <a:cs typeface="Times New Roman"/>
            </a:rPr>
            <a:t> sistematik bir şekilde açıklamaktadır.</a:t>
          </a:r>
          <a:endParaRPr lang="tr-TR" sz="1000" noProof="0">
            <a:solidFill>
              <a:schemeClr val="tx1"/>
            </a:solidFill>
          </a:endParaRPr>
        </a:p>
      </dgm:t>
    </dgm:pt>
    <dgm:pt modelId="{4F0037AD-F791-4E50-9DBC-A0E788E74519}" type="parTrans" cxnId="{2C11F46B-4F53-4D8E-88B7-A2FB3AB07CCD}">
      <dgm:prSet/>
      <dgm:spPr/>
      <dgm:t>
        <a:bodyPr/>
        <a:lstStyle/>
        <a:p>
          <a:endParaRPr lang="en-US"/>
        </a:p>
      </dgm:t>
    </dgm:pt>
    <dgm:pt modelId="{5002C49E-FE08-4674-AC84-494675C4340A}" type="sibTrans" cxnId="{2C11F46B-4F53-4D8E-88B7-A2FB3AB07CCD}">
      <dgm:prSet/>
      <dgm:spPr/>
      <dgm:t>
        <a:bodyPr/>
        <a:lstStyle/>
        <a:p>
          <a:endParaRPr lang="en-US"/>
        </a:p>
      </dgm:t>
    </dgm:pt>
    <dgm:pt modelId="{CF644DA2-A498-4DE5-A1E0-A579A58D783A}">
      <dgm:prSet phldrT="[Metin]" custT="1"/>
      <dgm:spPr/>
      <dgm:t>
        <a:bodyPr/>
        <a:lstStyle/>
        <a:p>
          <a:r>
            <a:rPr lang="tr-TR" sz="1000" noProof="0" dirty="0" err="1" smtClean="0">
              <a:solidFill>
                <a:schemeClr val="tx1"/>
              </a:solidFill>
            </a:rPr>
            <a:t>Cuneo</a:t>
          </a:r>
          <a:r>
            <a:rPr lang="tr-TR" sz="1000" noProof="0" dirty="0" smtClean="0">
              <a:solidFill>
                <a:schemeClr val="tx1"/>
              </a:solidFill>
            </a:rPr>
            <a:t> </a:t>
          </a:r>
          <a:r>
            <a:rPr lang="tr-TR" sz="1000" noProof="0" dirty="0" err="1" smtClean="0">
              <a:solidFill>
                <a:schemeClr val="tx1"/>
              </a:solidFill>
            </a:rPr>
            <a:t>vd</a:t>
          </a:r>
          <a:r>
            <a:rPr lang="tr-TR" sz="1000" noProof="0" dirty="0" smtClean="0">
              <a:solidFill>
                <a:schemeClr val="tx1"/>
              </a:solidFill>
            </a:rPr>
            <a:t>. </a:t>
          </a:r>
          <a:r>
            <a:rPr lang="en-US" sz="1000" noProof="0" dirty="0" smtClean="0">
              <a:solidFill>
                <a:schemeClr val="tx1"/>
              </a:solidFill>
            </a:rPr>
            <a:t>(</a:t>
          </a:r>
          <a:r>
            <a:rPr lang="tr-TR" sz="1000" noProof="0" dirty="0" smtClean="0">
              <a:solidFill>
                <a:schemeClr val="tx1"/>
              </a:solidFill>
            </a:rPr>
            <a:t>2012</a:t>
          </a:r>
          <a:r>
            <a:rPr lang="en-US" sz="1000" noProof="0" dirty="0" smtClean="0">
              <a:solidFill>
                <a:schemeClr val="tx1"/>
              </a:solidFill>
            </a:rPr>
            <a:t>)</a:t>
          </a:r>
          <a:endParaRPr lang="tr-TR" sz="1000" noProof="0" dirty="0">
            <a:solidFill>
              <a:schemeClr val="tx1"/>
            </a:solidFill>
          </a:endParaRPr>
        </a:p>
      </dgm:t>
    </dgm:pt>
    <dgm:pt modelId="{85767E10-9BB3-428F-A0DA-E8A7EED69601}" type="parTrans" cxnId="{93768B55-D007-4C8D-B005-99ED33697E4D}">
      <dgm:prSet/>
      <dgm:spPr/>
      <dgm:t>
        <a:bodyPr/>
        <a:lstStyle/>
        <a:p>
          <a:endParaRPr lang="en-US"/>
        </a:p>
      </dgm:t>
    </dgm:pt>
    <dgm:pt modelId="{2DA58FC1-C4EC-421D-8C88-437FE7E470FA}" type="sibTrans" cxnId="{93768B55-D007-4C8D-B005-99ED33697E4D}">
      <dgm:prSet/>
      <dgm:spPr/>
      <dgm:t>
        <a:bodyPr/>
        <a:lstStyle/>
        <a:p>
          <a:endParaRPr lang="en-US"/>
        </a:p>
      </dgm:t>
    </dgm:pt>
    <dgm:pt modelId="{F13939A7-28CC-4052-BAA4-B6C171C7EFDE}">
      <dgm:prSet phldrT="[Metin]" custT="1"/>
      <dgm:spPr/>
      <dgm:t>
        <a:bodyPr/>
        <a:lstStyle/>
        <a:p>
          <a:r>
            <a:rPr lang="tr-TR" sz="1000" noProof="0" smtClean="0">
              <a:solidFill>
                <a:schemeClr val="tx1"/>
              </a:solidFill>
            </a:rPr>
            <a:t>Özel markalı ürünlerin </a:t>
          </a:r>
          <a:r>
            <a:rPr lang="tr-TR" sz="1000" b="1" noProof="0" smtClean="0">
              <a:solidFill>
                <a:schemeClr val="tx1"/>
              </a:solidFill>
            </a:rPr>
            <a:t>marka değerini </a:t>
          </a:r>
          <a:r>
            <a:rPr lang="tr-TR" sz="1000" noProof="0" smtClean="0">
              <a:solidFill>
                <a:schemeClr val="tx1"/>
              </a:solidFill>
            </a:rPr>
            <a:t>araştırmak (</a:t>
          </a:r>
          <a:r>
            <a:rPr lang="tr-TR" sz="1000" b="1" u="sng" noProof="0" smtClean="0">
              <a:solidFill>
                <a:schemeClr val="tx1"/>
              </a:solidFill>
            </a:rPr>
            <a:t>Özel markalı ürünlerin marka değerini araştıran ilk çalışma</a:t>
          </a:r>
          <a:r>
            <a:rPr lang="tr-TR" sz="1000" noProof="0" smtClean="0">
              <a:solidFill>
                <a:schemeClr val="tx1"/>
              </a:solidFill>
            </a:rPr>
            <a:t>)</a:t>
          </a:r>
          <a:endParaRPr lang="tr-TR" sz="1000" noProof="0">
            <a:solidFill>
              <a:schemeClr val="tx1"/>
            </a:solidFill>
          </a:endParaRPr>
        </a:p>
      </dgm:t>
    </dgm:pt>
    <dgm:pt modelId="{D08F7093-2605-47B0-BC2E-DB3B45397319}" type="parTrans" cxnId="{362F81F4-A80F-4061-A55F-CAF8D24A72B4}">
      <dgm:prSet/>
      <dgm:spPr/>
      <dgm:t>
        <a:bodyPr/>
        <a:lstStyle/>
        <a:p>
          <a:endParaRPr lang="en-US"/>
        </a:p>
      </dgm:t>
    </dgm:pt>
    <dgm:pt modelId="{59087078-5EB1-410D-ABD4-22CE625EF6A2}" type="sibTrans" cxnId="{362F81F4-A80F-4061-A55F-CAF8D24A72B4}">
      <dgm:prSet/>
      <dgm:spPr/>
      <dgm:t>
        <a:bodyPr/>
        <a:lstStyle/>
        <a:p>
          <a:endParaRPr lang="en-US"/>
        </a:p>
      </dgm:t>
    </dgm:pt>
    <dgm:pt modelId="{27BFC995-BCE1-4CEE-BCB7-7690AC56BD81}">
      <dgm:prSet phldrT="[Metin]" custT="1"/>
      <dgm:spPr/>
      <dgm:t>
        <a:bodyPr/>
        <a:lstStyle/>
        <a:p>
          <a:r>
            <a:rPr lang="tr-TR" sz="1000" noProof="0" smtClean="0">
              <a:solidFill>
                <a:schemeClr val="tx1"/>
              </a:solidFill>
              <a:latin typeface="+mn-lt"/>
              <a:ea typeface="Calibri"/>
              <a:cs typeface="Times New Roman"/>
            </a:rPr>
            <a:t>Özel</a:t>
          </a:r>
          <a:r>
            <a:rPr lang="tr-TR" sz="1000" baseline="0" noProof="0" smtClean="0">
              <a:solidFill>
                <a:schemeClr val="tx1"/>
              </a:solidFill>
              <a:latin typeface="+mn-lt"/>
              <a:ea typeface="Calibri"/>
              <a:cs typeface="Times New Roman"/>
            </a:rPr>
            <a:t> markalı ürünler </a:t>
          </a:r>
          <a:r>
            <a:rPr lang="tr-TR" sz="1000" b="1" baseline="0" noProof="0" smtClean="0">
              <a:solidFill>
                <a:schemeClr val="tx1"/>
              </a:solidFill>
              <a:latin typeface="+mn-lt"/>
              <a:ea typeface="Calibri"/>
              <a:cs typeface="Times New Roman"/>
            </a:rPr>
            <a:t>marka değeri yaratabilirler </a:t>
          </a:r>
          <a:r>
            <a:rPr lang="tr-TR" sz="1000" baseline="0" noProof="0" smtClean="0">
              <a:solidFill>
                <a:schemeClr val="tx1"/>
              </a:solidFill>
              <a:latin typeface="+mn-lt"/>
              <a:ea typeface="Calibri"/>
              <a:cs typeface="Times New Roman"/>
            </a:rPr>
            <a:t>ve etkin bir şekilde </a:t>
          </a:r>
          <a:r>
            <a:rPr lang="tr-TR" sz="1000" b="1" baseline="0" noProof="0" smtClean="0">
              <a:solidFill>
                <a:schemeClr val="tx1"/>
              </a:solidFill>
              <a:latin typeface="+mn-lt"/>
              <a:ea typeface="Calibri"/>
              <a:cs typeface="Times New Roman"/>
            </a:rPr>
            <a:t>üretici markalı ürünlerle rekabet edebilirler</a:t>
          </a:r>
          <a:r>
            <a:rPr lang="tr-TR" sz="1000" baseline="0" noProof="0" smtClean="0">
              <a:solidFill>
                <a:schemeClr val="tx1"/>
              </a:solidFill>
              <a:latin typeface="+mn-lt"/>
              <a:ea typeface="Calibri"/>
              <a:cs typeface="Times New Roman"/>
            </a:rPr>
            <a:t>.</a:t>
          </a:r>
          <a:endParaRPr lang="tr-TR" sz="1000" noProof="0">
            <a:solidFill>
              <a:schemeClr val="tx1"/>
            </a:solidFill>
          </a:endParaRPr>
        </a:p>
      </dgm:t>
    </dgm:pt>
    <dgm:pt modelId="{71304608-274A-497A-9B6E-E0318445C53D}" type="parTrans" cxnId="{4FF4D526-9BC1-4D42-A308-DA4CD595D47F}">
      <dgm:prSet/>
      <dgm:spPr/>
      <dgm:t>
        <a:bodyPr/>
        <a:lstStyle/>
        <a:p>
          <a:endParaRPr lang="en-US"/>
        </a:p>
      </dgm:t>
    </dgm:pt>
    <dgm:pt modelId="{76875A65-B2B3-4DE5-8252-E93AA10F19A6}" type="sibTrans" cxnId="{4FF4D526-9BC1-4D42-A308-DA4CD595D47F}">
      <dgm:prSet/>
      <dgm:spPr/>
      <dgm:t>
        <a:bodyPr/>
        <a:lstStyle/>
        <a:p>
          <a:endParaRPr lang="en-US"/>
        </a:p>
      </dgm:t>
    </dgm:pt>
    <dgm:pt modelId="{DED8AF07-A92E-4310-9876-5A92CC0139D8}">
      <dgm:prSet phldrT="[Metin]" custT="1"/>
      <dgm:spPr/>
      <dgm:t>
        <a:bodyPr/>
        <a:lstStyle/>
        <a:p>
          <a:r>
            <a:rPr lang="tr-TR" sz="1000" noProof="0" dirty="0" err="1" smtClean="0">
              <a:solidFill>
                <a:schemeClr val="tx1"/>
              </a:solidFill>
            </a:rPr>
            <a:t>Koschate</a:t>
          </a:r>
          <a:r>
            <a:rPr lang="tr-TR" sz="1000" noProof="0" dirty="0" smtClean="0">
              <a:solidFill>
                <a:schemeClr val="tx1"/>
              </a:solidFill>
            </a:rPr>
            <a:t>-</a:t>
          </a:r>
          <a:r>
            <a:rPr lang="tr-TR" sz="1000" noProof="0" dirty="0" err="1" smtClean="0">
              <a:solidFill>
                <a:schemeClr val="tx1"/>
              </a:solidFill>
            </a:rPr>
            <a:t>Fischer</a:t>
          </a:r>
          <a:r>
            <a:rPr lang="tr-TR" sz="1000" noProof="0" dirty="0" smtClean="0">
              <a:solidFill>
                <a:schemeClr val="tx1"/>
              </a:solidFill>
            </a:rPr>
            <a:t> </a:t>
          </a:r>
          <a:r>
            <a:rPr lang="tr-TR" sz="1000" noProof="0" dirty="0" err="1" smtClean="0">
              <a:solidFill>
                <a:schemeClr val="tx1"/>
              </a:solidFill>
            </a:rPr>
            <a:t>vd</a:t>
          </a:r>
          <a:r>
            <a:rPr lang="tr-TR" sz="1000" noProof="0" dirty="0" smtClean="0">
              <a:solidFill>
                <a:schemeClr val="tx1"/>
              </a:solidFill>
            </a:rPr>
            <a:t>. </a:t>
          </a:r>
          <a:r>
            <a:rPr lang="en-US" sz="1000" noProof="0" dirty="0" smtClean="0">
              <a:solidFill>
                <a:schemeClr val="tx1"/>
              </a:solidFill>
            </a:rPr>
            <a:t>(</a:t>
          </a:r>
          <a:r>
            <a:rPr lang="tr-TR" sz="1000" noProof="0" dirty="0" smtClean="0">
              <a:solidFill>
                <a:schemeClr val="tx1"/>
              </a:solidFill>
            </a:rPr>
            <a:t>2014</a:t>
          </a:r>
          <a:r>
            <a:rPr lang="en-US" sz="1000" noProof="0" dirty="0" smtClean="0">
              <a:solidFill>
                <a:schemeClr val="tx1"/>
              </a:solidFill>
            </a:rPr>
            <a:t>)</a:t>
          </a:r>
          <a:endParaRPr lang="tr-TR" sz="1000" noProof="0" dirty="0">
            <a:solidFill>
              <a:schemeClr val="tx1"/>
            </a:solidFill>
          </a:endParaRPr>
        </a:p>
      </dgm:t>
    </dgm:pt>
    <dgm:pt modelId="{BE9171FE-3D65-4125-8D8A-964F4709D05E}" type="parTrans" cxnId="{1D939DE6-0A6E-47BA-BF74-7D8BF8C031E3}">
      <dgm:prSet/>
      <dgm:spPr/>
      <dgm:t>
        <a:bodyPr/>
        <a:lstStyle/>
        <a:p>
          <a:endParaRPr lang="en-US"/>
        </a:p>
      </dgm:t>
    </dgm:pt>
    <dgm:pt modelId="{4E37E10E-7758-4C0C-A7F2-C10143B49D6F}" type="sibTrans" cxnId="{1D939DE6-0A6E-47BA-BF74-7D8BF8C031E3}">
      <dgm:prSet/>
      <dgm:spPr/>
      <dgm:t>
        <a:bodyPr/>
        <a:lstStyle/>
        <a:p>
          <a:endParaRPr lang="en-US"/>
        </a:p>
      </dgm:t>
    </dgm:pt>
    <dgm:pt modelId="{BD27A668-1E70-41E6-878C-627EB409AFF0}">
      <dgm:prSet phldrT="[Metin]" custT="1"/>
      <dgm:spPr/>
      <dgm:t>
        <a:bodyPr/>
        <a:lstStyle/>
        <a:p>
          <a:r>
            <a:rPr lang="tr-TR" sz="1000" b="1" noProof="0" smtClean="0">
              <a:solidFill>
                <a:schemeClr val="tx1"/>
              </a:solidFill>
            </a:rPr>
            <a:t>Özel markalı ürün kullanımı ile mağaza sadakati arasındaki ilişkiyi </a:t>
          </a:r>
          <a:r>
            <a:rPr lang="tr-TR" sz="1000" noProof="0" smtClean="0">
              <a:solidFill>
                <a:schemeClr val="tx1"/>
              </a:solidFill>
            </a:rPr>
            <a:t>araştırmak</a:t>
          </a:r>
          <a:endParaRPr lang="tr-TR" sz="1000" noProof="0">
            <a:solidFill>
              <a:schemeClr val="tx1"/>
            </a:solidFill>
          </a:endParaRPr>
        </a:p>
      </dgm:t>
    </dgm:pt>
    <dgm:pt modelId="{AE0C4E1B-F5B1-452A-8FA0-C886C80C0507}" type="parTrans" cxnId="{D14E3BFF-6099-49CE-B554-F3AF111B347D}">
      <dgm:prSet/>
      <dgm:spPr/>
      <dgm:t>
        <a:bodyPr/>
        <a:lstStyle/>
        <a:p>
          <a:endParaRPr lang="en-US"/>
        </a:p>
      </dgm:t>
    </dgm:pt>
    <dgm:pt modelId="{398826DE-70E8-4E3F-BBDD-443092A88B36}" type="sibTrans" cxnId="{D14E3BFF-6099-49CE-B554-F3AF111B347D}">
      <dgm:prSet/>
      <dgm:spPr/>
      <dgm:t>
        <a:bodyPr/>
        <a:lstStyle/>
        <a:p>
          <a:endParaRPr lang="en-US"/>
        </a:p>
      </dgm:t>
    </dgm:pt>
    <dgm:pt modelId="{FB8F86AB-5F08-4C50-8313-67FC5627102F}">
      <dgm:prSet phldrT="[Metin]" custT="1"/>
      <dgm:spPr/>
      <dgm:t>
        <a:bodyPr/>
        <a:lstStyle/>
        <a:p>
          <a:r>
            <a:rPr lang="tr-TR" sz="1000" noProof="0" dirty="0" smtClean="0">
              <a:solidFill>
                <a:schemeClr val="tx1"/>
              </a:solidFill>
            </a:rPr>
            <a:t>Tüketicilerin </a:t>
          </a:r>
          <a:r>
            <a:rPr lang="tr-TR" sz="1000" b="1" noProof="0" dirty="0" smtClean="0">
              <a:solidFill>
                <a:schemeClr val="tx1"/>
              </a:solidFill>
            </a:rPr>
            <a:t>özel markalı ürünlere karşı olumlu tutum geliştirmesi </a:t>
          </a:r>
          <a:r>
            <a:rPr lang="tr-TR" sz="1000" noProof="0" dirty="0" smtClean="0">
              <a:solidFill>
                <a:schemeClr val="tx1"/>
              </a:solidFill>
            </a:rPr>
            <a:t>durumunda, bu tutumların </a:t>
          </a:r>
          <a:r>
            <a:rPr lang="tr-TR" sz="1000" b="1" noProof="0" dirty="0" smtClean="0">
              <a:solidFill>
                <a:schemeClr val="tx1"/>
              </a:solidFill>
            </a:rPr>
            <a:t>mağazaya karşı tutumu da aynı şekilde etkilediği </a:t>
          </a:r>
          <a:r>
            <a:rPr lang="tr-TR" sz="1000" noProof="0" dirty="0" smtClean="0">
              <a:solidFill>
                <a:schemeClr val="tx1"/>
              </a:solidFill>
            </a:rPr>
            <a:t>görülmektedir.</a:t>
          </a:r>
          <a:endParaRPr lang="tr-TR" sz="1000" noProof="0" dirty="0">
            <a:solidFill>
              <a:schemeClr val="tx1"/>
            </a:solidFill>
          </a:endParaRPr>
        </a:p>
      </dgm:t>
    </dgm:pt>
    <dgm:pt modelId="{7A61C4D6-94AB-4CAC-9463-B29EA23C3EB7}" type="parTrans" cxnId="{90624444-46A0-4770-B571-BF8957E65149}">
      <dgm:prSet/>
      <dgm:spPr/>
      <dgm:t>
        <a:bodyPr/>
        <a:lstStyle/>
        <a:p>
          <a:endParaRPr lang="en-US"/>
        </a:p>
      </dgm:t>
    </dgm:pt>
    <dgm:pt modelId="{60A0A502-3AEC-4854-B44A-A761B8AF387E}" type="sibTrans" cxnId="{90624444-46A0-4770-B571-BF8957E65149}">
      <dgm:prSet/>
      <dgm:spPr/>
      <dgm:t>
        <a:bodyPr/>
        <a:lstStyle/>
        <a:p>
          <a:endParaRPr lang="en-US"/>
        </a:p>
      </dgm:t>
    </dgm:pt>
    <dgm:pt modelId="{7B3BB00C-9B52-402E-B2BD-477EEAD56014}" type="pres">
      <dgm:prSet presAssocID="{89BF5368-CC5D-43D5-8208-A63E87E512FE}" presName="theList" presStyleCnt="0">
        <dgm:presLayoutVars>
          <dgm:dir/>
          <dgm:animLvl val="lvl"/>
          <dgm:resizeHandles val="exact"/>
        </dgm:presLayoutVars>
      </dgm:prSet>
      <dgm:spPr/>
      <dgm:t>
        <a:bodyPr/>
        <a:lstStyle/>
        <a:p>
          <a:endParaRPr lang="en-US"/>
        </a:p>
      </dgm:t>
    </dgm:pt>
    <dgm:pt modelId="{A59BA4AA-0BE8-4335-9E1C-7140F80CBEC8}" type="pres">
      <dgm:prSet presAssocID="{700BC698-3FF7-47F7-B215-E6EA260042B2}" presName="compNode" presStyleCnt="0"/>
      <dgm:spPr/>
    </dgm:pt>
    <dgm:pt modelId="{E1A1D844-3C9B-452B-89BC-316C6C9BC775}" type="pres">
      <dgm:prSet presAssocID="{700BC698-3FF7-47F7-B215-E6EA260042B2}" presName="aNode" presStyleLbl="bgShp" presStyleIdx="0" presStyleCnt="3" custScaleX="50795" custLinFactNeighborX="-129"/>
      <dgm:spPr/>
      <dgm:t>
        <a:bodyPr/>
        <a:lstStyle/>
        <a:p>
          <a:endParaRPr lang="en-US"/>
        </a:p>
      </dgm:t>
    </dgm:pt>
    <dgm:pt modelId="{464B6128-778E-4785-B90B-1755F293D699}" type="pres">
      <dgm:prSet presAssocID="{700BC698-3FF7-47F7-B215-E6EA260042B2}" presName="textNode" presStyleLbl="bgShp" presStyleIdx="0" presStyleCnt="3"/>
      <dgm:spPr/>
      <dgm:t>
        <a:bodyPr/>
        <a:lstStyle/>
        <a:p>
          <a:endParaRPr lang="en-US"/>
        </a:p>
      </dgm:t>
    </dgm:pt>
    <dgm:pt modelId="{118CC588-F7A4-4250-8E62-DF2CB576BD0C}" type="pres">
      <dgm:prSet presAssocID="{700BC698-3FF7-47F7-B215-E6EA260042B2}" presName="compChildNode" presStyleCnt="0"/>
      <dgm:spPr/>
    </dgm:pt>
    <dgm:pt modelId="{1333D95F-0D1E-4D1C-AEDB-433F2CBF7498}" type="pres">
      <dgm:prSet presAssocID="{700BC698-3FF7-47F7-B215-E6EA260042B2}" presName="theInnerList" presStyleCnt="0"/>
      <dgm:spPr/>
    </dgm:pt>
    <dgm:pt modelId="{717749AC-88AC-468F-A7AD-8CBDC29A0B48}" type="pres">
      <dgm:prSet presAssocID="{AA836F05-5622-42BA-A418-DD7C50B6267E}" presName="childNode" presStyleLbl="node1" presStyleIdx="0" presStyleCnt="15" custScaleX="59763" custScaleY="92894" custLinFactY="-79068" custLinFactNeighborX="-831" custLinFactNeighborY="-100000">
        <dgm:presLayoutVars>
          <dgm:bulletEnabled val="1"/>
        </dgm:presLayoutVars>
      </dgm:prSet>
      <dgm:spPr/>
      <dgm:t>
        <a:bodyPr/>
        <a:lstStyle/>
        <a:p>
          <a:endParaRPr lang="en-US"/>
        </a:p>
      </dgm:t>
    </dgm:pt>
    <dgm:pt modelId="{4D47E04C-A1D6-4891-9341-8792A8683E4E}" type="pres">
      <dgm:prSet presAssocID="{AA836F05-5622-42BA-A418-DD7C50B6267E}" presName="aSpace2" presStyleCnt="0"/>
      <dgm:spPr/>
    </dgm:pt>
    <dgm:pt modelId="{20933EEA-B2B8-48F7-819B-9853AFECAFFC}" type="pres">
      <dgm:prSet presAssocID="{7F83091B-8210-498D-B29A-BC1EED4E14EF}" presName="childNode" presStyleLbl="node1" presStyleIdx="1" presStyleCnt="15" custScaleX="59763" custScaleY="111128" custLinFactY="-82785" custLinFactNeighborX="-831" custLinFactNeighborY="-100000">
        <dgm:presLayoutVars>
          <dgm:bulletEnabled val="1"/>
        </dgm:presLayoutVars>
      </dgm:prSet>
      <dgm:spPr/>
      <dgm:t>
        <a:bodyPr/>
        <a:lstStyle/>
        <a:p>
          <a:endParaRPr lang="en-US"/>
        </a:p>
      </dgm:t>
    </dgm:pt>
    <dgm:pt modelId="{E4E5A0A9-EA1A-4C69-A89A-393A5E7667E2}" type="pres">
      <dgm:prSet presAssocID="{7F83091B-8210-498D-B29A-BC1EED4E14EF}" presName="aSpace2" presStyleCnt="0"/>
      <dgm:spPr/>
    </dgm:pt>
    <dgm:pt modelId="{6FB64969-1DFD-471E-9D12-15E8955CE2CD}" type="pres">
      <dgm:prSet presAssocID="{F7CF2AD2-45E8-4174-A134-6462DF2EA7A1}" presName="childNode" presStyleLbl="node1" presStyleIdx="2" presStyleCnt="15" custScaleX="59763" custLinFactY="-85222" custLinFactNeighborX="-831" custLinFactNeighborY="-100000">
        <dgm:presLayoutVars>
          <dgm:bulletEnabled val="1"/>
        </dgm:presLayoutVars>
      </dgm:prSet>
      <dgm:spPr/>
      <dgm:t>
        <a:bodyPr/>
        <a:lstStyle/>
        <a:p>
          <a:endParaRPr lang="en-US"/>
        </a:p>
      </dgm:t>
    </dgm:pt>
    <dgm:pt modelId="{FE000C53-0574-42D2-90DC-88FFDEC9B20B}" type="pres">
      <dgm:prSet presAssocID="{F7CF2AD2-45E8-4174-A134-6462DF2EA7A1}" presName="aSpace2" presStyleCnt="0"/>
      <dgm:spPr/>
    </dgm:pt>
    <dgm:pt modelId="{5E313091-4FD1-4E38-985A-6503B03E8508}" type="pres">
      <dgm:prSet presAssocID="{CF644DA2-A498-4DE5-A1E0-A579A58D783A}" presName="childNode" presStyleLbl="node1" presStyleIdx="3" presStyleCnt="15" custScaleX="61424" custScaleY="95474" custLinFactY="-82486" custLinFactNeighborX="221" custLinFactNeighborY="-100000">
        <dgm:presLayoutVars>
          <dgm:bulletEnabled val="1"/>
        </dgm:presLayoutVars>
      </dgm:prSet>
      <dgm:spPr/>
      <dgm:t>
        <a:bodyPr/>
        <a:lstStyle/>
        <a:p>
          <a:endParaRPr lang="en-US"/>
        </a:p>
      </dgm:t>
    </dgm:pt>
    <dgm:pt modelId="{20E27114-6B17-47A9-8985-DFE0DBB1064B}" type="pres">
      <dgm:prSet presAssocID="{CF644DA2-A498-4DE5-A1E0-A579A58D783A}" presName="aSpace2" presStyleCnt="0"/>
      <dgm:spPr/>
    </dgm:pt>
    <dgm:pt modelId="{C48E7FFA-063B-4E36-96D7-F9B9E3BEACEF}" type="pres">
      <dgm:prSet presAssocID="{DED8AF07-A92E-4310-9876-5A92CC0139D8}" presName="childNode" presStyleLbl="node1" presStyleIdx="4" presStyleCnt="15" custScaleX="59827" custLinFactY="-82898" custLinFactNeighborX="-799" custLinFactNeighborY="-100000">
        <dgm:presLayoutVars>
          <dgm:bulletEnabled val="1"/>
        </dgm:presLayoutVars>
      </dgm:prSet>
      <dgm:spPr/>
      <dgm:t>
        <a:bodyPr/>
        <a:lstStyle/>
        <a:p>
          <a:endParaRPr lang="en-US"/>
        </a:p>
      </dgm:t>
    </dgm:pt>
    <dgm:pt modelId="{5AF38D8E-1951-4053-9DBA-59E588A6A3AF}" type="pres">
      <dgm:prSet presAssocID="{700BC698-3FF7-47F7-B215-E6EA260042B2}" presName="aSpace" presStyleCnt="0"/>
      <dgm:spPr/>
    </dgm:pt>
    <dgm:pt modelId="{2EEBFD75-30CF-42F4-84AE-8C8489411591}" type="pres">
      <dgm:prSet presAssocID="{75DC136F-0EEC-4C52-B945-D232A4794681}" presName="compNode" presStyleCnt="0"/>
      <dgm:spPr/>
    </dgm:pt>
    <dgm:pt modelId="{A9A429E5-85DC-4CB8-A3CA-A6FD8CB5553C}" type="pres">
      <dgm:prSet presAssocID="{75DC136F-0EEC-4C52-B945-D232A4794681}" presName="aNode" presStyleLbl="bgShp" presStyleIdx="1" presStyleCnt="3" custScaleX="84105"/>
      <dgm:spPr/>
      <dgm:t>
        <a:bodyPr/>
        <a:lstStyle/>
        <a:p>
          <a:endParaRPr lang="en-US"/>
        </a:p>
      </dgm:t>
    </dgm:pt>
    <dgm:pt modelId="{C6147716-BE66-4A35-BA31-247B520E9EF3}" type="pres">
      <dgm:prSet presAssocID="{75DC136F-0EEC-4C52-B945-D232A4794681}" presName="textNode" presStyleLbl="bgShp" presStyleIdx="1" presStyleCnt="3"/>
      <dgm:spPr/>
      <dgm:t>
        <a:bodyPr/>
        <a:lstStyle/>
        <a:p>
          <a:endParaRPr lang="en-US"/>
        </a:p>
      </dgm:t>
    </dgm:pt>
    <dgm:pt modelId="{8D0B7500-6565-4F31-BA0B-A6B70F343AC7}" type="pres">
      <dgm:prSet presAssocID="{75DC136F-0EEC-4C52-B945-D232A4794681}" presName="compChildNode" presStyleCnt="0"/>
      <dgm:spPr/>
    </dgm:pt>
    <dgm:pt modelId="{1C4716BB-11E1-4706-AA4F-3E7C07B507FB}" type="pres">
      <dgm:prSet presAssocID="{75DC136F-0EEC-4C52-B945-D232A4794681}" presName="theInnerList" presStyleCnt="0"/>
      <dgm:spPr/>
    </dgm:pt>
    <dgm:pt modelId="{C380AB11-493D-4C4A-B20D-3913596755F9}" type="pres">
      <dgm:prSet presAssocID="{726A26F0-5F10-47F9-BEE2-6F5E5BCC4799}" presName="childNode" presStyleLbl="node1" presStyleIdx="5" presStyleCnt="15" custScaleX="98995" custLinFactY="-84026" custLinFactNeighborY="-100000">
        <dgm:presLayoutVars>
          <dgm:bulletEnabled val="1"/>
        </dgm:presLayoutVars>
      </dgm:prSet>
      <dgm:spPr/>
      <dgm:t>
        <a:bodyPr/>
        <a:lstStyle/>
        <a:p>
          <a:endParaRPr lang="en-US"/>
        </a:p>
      </dgm:t>
    </dgm:pt>
    <dgm:pt modelId="{74842E06-0F40-4E2E-AFB5-1BD9DE143331}" type="pres">
      <dgm:prSet presAssocID="{726A26F0-5F10-47F9-BEE2-6F5E5BCC4799}" presName="aSpace2" presStyleCnt="0"/>
      <dgm:spPr/>
    </dgm:pt>
    <dgm:pt modelId="{13BFC9DA-3BDC-4EE7-822A-348F64F5D678}" type="pres">
      <dgm:prSet presAssocID="{ED90696C-1211-43CA-9693-83C1A6B16705}" presName="childNode" presStyleLbl="node1" presStyleIdx="6" presStyleCnt="15" custScaleX="98995" custLinFactY="-84026" custLinFactNeighborY="-100000">
        <dgm:presLayoutVars>
          <dgm:bulletEnabled val="1"/>
        </dgm:presLayoutVars>
      </dgm:prSet>
      <dgm:spPr/>
      <dgm:t>
        <a:bodyPr/>
        <a:lstStyle/>
        <a:p>
          <a:endParaRPr lang="en-US"/>
        </a:p>
      </dgm:t>
    </dgm:pt>
    <dgm:pt modelId="{D2E6DF4F-9495-4682-8AA9-DF6B639A2F54}" type="pres">
      <dgm:prSet presAssocID="{ED90696C-1211-43CA-9693-83C1A6B16705}" presName="aSpace2" presStyleCnt="0"/>
      <dgm:spPr/>
    </dgm:pt>
    <dgm:pt modelId="{F6778F79-43CD-4C04-945C-0D5F44941921}" type="pres">
      <dgm:prSet presAssocID="{EECFF85A-5BCD-407A-B768-2C4336881F9A}" presName="childNode" presStyleLbl="node1" presStyleIdx="7" presStyleCnt="15" custScaleX="98995" custLinFactY="-84026" custLinFactNeighborY="-100000">
        <dgm:presLayoutVars>
          <dgm:bulletEnabled val="1"/>
        </dgm:presLayoutVars>
      </dgm:prSet>
      <dgm:spPr/>
      <dgm:t>
        <a:bodyPr/>
        <a:lstStyle/>
        <a:p>
          <a:endParaRPr lang="en-US"/>
        </a:p>
      </dgm:t>
    </dgm:pt>
    <dgm:pt modelId="{34F831AC-38B6-48D4-BE42-A7A45F367909}" type="pres">
      <dgm:prSet presAssocID="{EECFF85A-5BCD-407A-B768-2C4336881F9A}" presName="aSpace2" presStyleCnt="0"/>
      <dgm:spPr/>
    </dgm:pt>
    <dgm:pt modelId="{8825D346-83F0-40CB-8E25-71E45CFC10CA}" type="pres">
      <dgm:prSet presAssocID="{F13939A7-28CC-4052-BAA4-B6C171C7EFDE}" presName="childNode" presStyleLbl="node1" presStyleIdx="8" presStyleCnt="15" custScaleX="98995" custLinFactY="-84026" custLinFactNeighborY="-100000">
        <dgm:presLayoutVars>
          <dgm:bulletEnabled val="1"/>
        </dgm:presLayoutVars>
      </dgm:prSet>
      <dgm:spPr/>
      <dgm:t>
        <a:bodyPr/>
        <a:lstStyle/>
        <a:p>
          <a:endParaRPr lang="en-US"/>
        </a:p>
      </dgm:t>
    </dgm:pt>
    <dgm:pt modelId="{2751C84A-DF19-42CD-9641-F438530882FC}" type="pres">
      <dgm:prSet presAssocID="{F13939A7-28CC-4052-BAA4-B6C171C7EFDE}" presName="aSpace2" presStyleCnt="0"/>
      <dgm:spPr/>
    </dgm:pt>
    <dgm:pt modelId="{3163EBD0-EDA0-4388-AEC0-B4857E708E4C}" type="pres">
      <dgm:prSet presAssocID="{BD27A668-1E70-41E6-878C-627EB409AFF0}" presName="childNode" presStyleLbl="node1" presStyleIdx="9" presStyleCnt="15" custScaleX="98995" custLinFactY="-84026" custLinFactNeighborY="-100000">
        <dgm:presLayoutVars>
          <dgm:bulletEnabled val="1"/>
        </dgm:presLayoutVars>
      </dgm:prSet>
      <dgm:spPr/>
      <dgm:t>
        <a:bodyPr/>
        <a:lstStyle/>
        <a:p>
          <a:endParaRPr lang="en-US"/>
        </a:p>
      </dgm:t>
    </dgm:pt>
    <dgm:pt modelId="{6E247FB4-C380-497D-BFD2-18DA7F981669}" type="pres">
      <dgm:prSet presAssocID="{75DC136F-0EEC-4C52-B945-D232A4794681}" presName="aSpace" presStyleCnt="0"/>
      <dgm:spPr/>
    </dgm:pt>
    <dgm:pt modelId="{AD5802E5-3F71-4354-A200-6797254D0649}" type="pres">
      <dgm:prSet presAssocID="{3855F9B2-ED65-4D2B-A7E7-487A85F4DA61}" presName="compNode" presStyleCnt="0"/>
      <dgm:spPr/>
    </dgm:pt>
    <dgm:pt modelId="{DAED2780-D1D9-498D-9963-C9B39AAE8F35}" type="pres">
      <dgm:prSet presAssocID="{3855F9B2-ED65-4D2B-A7E7-487A85F4DA61}" presName="aNode" presStyleLbl="bgShp" presStyleIdx="2" presStyleCnt="3" custScaleX="156421"/>
      <dgm:spPr/>
      <dgm:t>
        <a:bodyPr/>
        <a:lstStyle/>
        <a:p>
          <a:endParaRPr lang="en-US"/>
        </a:p>
      </dgm:t>
    </dgm:pt>
    <dgm:pt modelId="{39313D10-D73A-4B47-A035-EF73433E0AE5}" type="pres">
      <dgm:prSet presAssocID="{3855F9B2-ED65-4D2B-A7E7-487A85F4DA61}" presName="textNode" presStyleLbl="bgShp" presStyleIdx="2" presStyleCnt="3"/>
      <dgm:spPr/>
      <dgm:t>
        <a:bodyPr/>
        <a:lstStyle/>
        <a:p>
          <a:endParaRPr lang="en-US"/>
        </a:p>
      </dgm:t>
    </dgm:pt>
    <dgm:pt modelId="{A605A76A-5800-4E58-A791-7748F7A72224}" type="pres">
      <dgm:prSet presAssocID="{3855F9B2-ED65-4D2B-A7E7-487A85F4DA61}" presName="compChildNode" presStyleCnt="0"/>
      <dgm:spPr/>
    </dgm:pt>
    <dgm:pt modelId="{2F653FAC-57D2-4D87-A307-1B196C9174C9}" type="pres">
      <dgm:prSet presAssocID="{3855F9B2-ED65-4D2B-A7E7-487A85F4DA61}" presName="theInnerList" presStyleCnt="0"/>
      <dgm:spPr/>
    </dgm:pt>
    <dgm:pt modelId="{0D76E5A8-E250-4F96-93E3-AC3D0D7EC1B8}" type="pres">
      <dgm:prSet presAssocID="{9446F445-C292-47AC-8A27-6C659E7D28A7}" presName="childNode" presStyleLbl="node1" presStyleIdx="10" presStyleCnt="15" custScaleX="186553" custLinFactY="-85299" custLinFactNeighborY="-100000">
        <dgm:presLayoutVars>
          <dgm:bulletEnabled val="1"/>
        </dgm:presLayoutVars>
      </dgm:prSet>
      <dgm:spPr/>
      <dgm:t>
        <a:bodyPr/>
        <a:lstStyle/>
        <a:p>
          <a:endParaRPr lang="en-US"/>
        </a:p>
      </dgm:t>
    </dgm:pt>
    <dgm:pt modelId="{A5465642-0077-40C3-89FB-BF457B330C82}" type="pres">
      <dgm:prSet presAssocID="{9446F445-C292-47AC-8A27-6C659E7D28A7}" presName="aSpace2" presStyleCnt="0"/>
      <dgm:spPr/>
    </dgm:pt>
    <dgm:pt modelId="{C3810D9E-7ED7-4EAB-A6CA-5C1ACC923452}" type="pres">
      <dgm:prSet presAssocID="{A50E59A8-8085-4CF0-96F9-DD3F2944DC98}" presName="childNode" presStyleLbl="node1" presStyleIdx="11" presStyleCnt="15" custScaleX="186553" custLinFactY="-85299" custLinFactNeighborY="-100000">
        <dgm:presLayoutVars>
          <dgm:bulletEnabled val="1"/>
        </dgm:presLayoutVars>
      </dgm:prSet>
      <dgm:spPr/>
      <dgm:t>
        <a:bodyPr/>
        <a:lstStyle/>
        <a:p>
          <a:endParaRPr lang="en-US"/>
        </a:p>
      </dgm:t>
    </dgm:pt>
    <dgm:pt modelId="{F1B70125-1F2E-45FE-9FF8-462062D05BA4}" type="pres">
      <dgm:prSet presAssocID="{A50E59A8-8085-4CF0-96F9-DD3F2944DC98}" presName="aSpace2" presStyleCnt="0"/>
      <dgm:spPr/>
    </dgm:pt>
    <dgm:pt modelId="{4559568E-1434-4096-954C-7A29F853F6E3}" type="pres">
      <dgm:prSet presAssocID="{861B760B-4AC8-45E5-A28A-C3F45A7159C8}" presName="childNode" presStyleLbl="node1" presStyleIdx="12" presStyleCnt="15" custScaleX="186553" custLinFactY="-85299" custLinFactNeighborY="-100000">
        <dgm:presLayoutVars>
          <dgm:bulletEnabled val="1"/>
        </dgm:presLayoutVars>
      </dgm:prSet>
      <dgm:spPr/>
      <dgm:t>
        <a:bodyPr/>
        <a:lstStyle/>
        <a:p>
          <a:endParaRPr lang="en-US"/>
        </a:p>
      </dgm:t>
    </dgm:pt>
    <dgm:pt modelId="{255B5D43-B35B-4D8D-A319-46A0F7B86992}" type="pres">
      <dgm:prSet presAssocID="{861B760B-4AC8-45E5-A28A-C3F45A7159C8}" presName="aSpace2" presStyleCnt="0"/>
      <dgm:spPr/>
    </dgm:pt>
    <dgm:pt modelId="{E6420797-326E-4579-B515-B9C0D7966B08}" type="pres">
      <dgm:prSet presAssocID="{27BFC995-BCE1-4CEE-BCB7-7690AC56BD81}" presName="childNode" presStyleLbl="node1" presStyleIdx="13" presStyleCnt="15" custScaleX="186553" custLinFactY="-85299" custLinFactNeighborY="-100000">
        <dgm:presLayoutVars>
          <dgm:bulletEnabled val="1"/>
        </dgm:presLayoutVars>
      </dgm:prSet>
      <dgm:spPr/>
      <dgm:t>
        <a:bodyPr/>
        <a:lstStyle/>
        <a:p>
          <a:endParaRPr lang="en-US"/>
        </a:p>
      </dgm:t>
    </dgm:pt>
    <dgm:pt modelId="{2AC4B95E-F988-408E-906B-F7BF04852AD8}" type="pres">
      <dgm:prSet presAssocID="{27BFC995-BCE1-4CEE-BCB7-7690AC56BD81}" presName="aSpace2" presStyleCnt="0"/>
      <dgm:spPr/>
    </dgm:pt>
    <dgm:pt modelId="{1CC2DEF9-D641-451F-8014-CACB2795D4A3}" type="pres">
      <dgm:prSet presAssocID="{FB8F86AB-5F08-4C50-8313-67FC5627102F}" presName="childNode" presStyleLbl="node1" presStyleIdx="14" presStyleCnt="15" custScaleX="186553" custLinFactY="-85299" custLinFactNeighborY="-100000">
        <dgm:presLayoutVars>
          <dgm:bulletEnabled val="1"/>
        </dgm:presLayoutVars>
      </dgm:prSet>
      <dgm:spPr/>
      <dgm:t>
        <a:bodyPr/>
        <a:lstStyle/>
        <a:p>
          <a:endParaRPr lang="en-US"/>
        </a:p>
      </dgm:t>
    </dgm:pt>
  </dgm:ptLst>
  <dgm:cxnLst>
    <dgm:cxn modelId="{1A55419F-9E71-4EE1-AED1-F355FD7C2140}" type="presOf" srcId="{700BC698-3FF7-47F7-B215-E6EA260042B2}" destId="{E1A1D844-3C9B-452B-89BC-316C6C9BC775}" srcOrd="0" destOrd="0" presId="urn:microsoft.com/office/officeart/2005/8/layout/lProcess2"/>
    <dgm:cxn modelId="{4FF4D526-9BC1-4D42-A308-DA4CD595D47F}" srcId="{3855F9B2-ED65-4D2B-A7E7-487A85F4DA61}" destId="{27BFC995-BCE1-4CEE-BCB7-7690AC56BD81}" srcOrd="3" destOrd="0" parTransId="{71304608-274A-497A-9B6E-E0318445C53D}" sibTransId="{76875A65-B2B3-4DE5-8252-E93AA10F19A6}"/>
    <dgm:cxn modelId="{958CB25C-B2CA-44DC-A850-92BE9D62F053}" type="presOf" srcId="{F7CF2AD2-45E8-4174-A134-6462DF2EA7A1}" destId="{6FB64969-1DFD-471E-9D12-15E8955CE2CD}" srcOrd="0" destOrd="0" presId="urn:microsoft.com/office/officeart/2005/8/layout/lProcess2"/>
    <dgm:cxn modelId="{234A523B-8E6C-41F2-AE94-D040D397B12D}" type="presOf" srcId="{89BF5368-CC5D-43D5-8208-A63E87E512FE}" destId="{7B3BB00C-9B52-402E-B2BD-477EEAD56014}" srcOrd="0" destOrd="0" presId="urn:microsoft.com/office/officeart/2005/8/layout/lProcess2"/>
    <dgm:cxn modelId="{2C11F46B-4F53-4D8E-88B7-A2FB3AB07CCD}" srcId="{3855F9B2-ED65-4D2B-A7E7-487A85F4DA61}" destId="{861B760B-4AC8-45E5-A28A-C3F45A7159C8}" srcOrd="2" destOrd="0" parTransId="{4F0037AD-F791-4E50-9DBC-A0E788E74519}" sibTransId="{5002C49E-FE08-4674-AC84-494675C4340A}"/>
    <dgm:cxn modelId="{1D939DE6-0A6E-47BA-BF74-7D8BF8C031E3}" srcId="{700BC698-3FF7-47F7-B215-E6EA260042B2}" destId="{DED8AF07-A92E-4310-9876-5A92CC0139D8}" srcOrd="4" destOrd="0" parTransId="{BE9171FE-3D65-4125-8D8A-964F4709D05E}" sibTransId="{4E37E10E-7758-4C0C-A7F2-C10143B49D6F}"/>
    <dgm:cxn modelId="{93768B55-D007-4C8D-B005-99ED33697E4D}" srcId="{700BC698-3FF7-47F7-B215-E6EA260042B2}" destId="{CF644DA2-A498-4DE5-A1E0-A579A58D783A}" srcOrd="3" destOrd="0" parTransId="{85767E10-9BB3-428F-A0DA-E8A7EED69601}" sibTransId="{2DA58FC1-C4EC-421D-8C88-437FE7E470FA}"/>
    <dgm:cxn modelId="{90624444-46A0-4770-B571-BF8957E65149}" srcId="{3855F9B2-ED65-4D2B-A7E7-487A85F4DA61}" destId="{FB8F86AB-5F08-4C50-8313-67FC5627102F}" srcOrd="4" destOrd="0" parTransId="{7A61C4D6-94AB-4CAC-9463-B29EA23C3EB7}" sibTransId="{60A0A502-3AEC-4854-B44A-A761B8AF387E}"/>
    <dgm:cxn modelId="{93F38B0C-ECC4-4793-8BD4-67E7B728950D}" srcId="{89BF5368-CC5D-43D5-8208-A63E87E512FE}" destId="{700BC698-3FF7-47F7-B215-E6EA260042B2}" srcOrd="0" destOrd="0" parTransId="{598787C7-05D9-4173-92D4-C1E0BB840535}" sibTransId="{5766FA20-14CC-4F25-A0AA-B16A09D59527}"/>
    <dgm:cxn modelId="{4D627FE3-9EFB-4628-97EA-52B43DB35179}" type="presOf" srcId="{9446F445-C292-47AC-8A27-6C659E7D28A7}" destId="{0D76E5A8-E250-4F96-93E3-AC3D0D7EC1B8}" srcOrd="0" destOrd="0" presId="urn:microsoft.com/office/officeart/2005/8/layout/lProcess2"/>
    <dgm:cxn modelId="{1CE85046-E475-423A-95A1-9CE100E37F0D}" type="presOf" srcId="{BD27A668-1E70-41E6-878C-627EB409AFF0}" destId="{3163EBD0-EDA0-4388-AEC0-B4857E708E4C}" srcOrd="0" destOrd="0" presId="urn:microsoft.com/office/officeart/2005/8/layout/lProcess2"/>
    <dgm:cxn modelId="{42096AEE-2D2F-48CC-AA68-DBC579EDC7FC}" type="presOf" srcId="{EECFF85A-5BCD-407A-B768-2C4336881F9A}" destId="{F6778F79-43CD-4C04-945C-0D5F44941921}" srcOrd="0" destOrd="0" presId="urn:microsoft.com/office/officeart/2005/8/layout/lProcess2"/>
    <dgm:cxn modelId="{D14E3BFF-6099-49CE-B554-F3AF111B347D}" srcId="{75DC136F-0EEC-4C52-B945-D232A4794681}" destId="{BD27A668-1E70-41E6-878C-627EB409AFF0}" srcOrd="4" destOrd="0" parTransId="{AE0C4E1B-F5B1-452A-8FA0-C886C80C0507}" sibTransId="{398826DE-70E8-4E3F-BBDD-443092A88B36}"/>
    <dgm:cxn modelId="{D2B363EA-5C59-43E7-8F32-418A5E731DBE}" type="presOf" srcId="{A50E59A8-8085-4CF0-96F9-DD3F2944DC98}" destId="{C3810D9E-7ED7-4EAB-A6CA-5C1ACC923452}" srcOrd="0" destOrd="0" presId="urn:microsoft.com/office/officeart/2005/8/layout/lProcess2"/>
    <dgm:cxn modelId="{36FEE776-12F2-4CE6-9981-B46185CA3BDA}" type="presOf" srcId="{700BC698-3FF7-47F7-B215-E6EA260042B2}" destId="{464B6128-778E-4785-B90B-1755F293D699}" srcOrd="1" destOrd="0" presId="urn:microsoft.com/office/officeart/2005/8/layout/lProcess2"/>
    <dgm:cxn modelId="{3318C4C9-EF18-4843-B2E9-7EE66F2681B4}" type="presOf" srcId="{75DC136F-0EEC-4C52-B945-D232A4794681}" destId="{A9A429E5-85DC-4CB8-A3CA-A6FD8CB5553C}" srcOrd="0" destOrd="0" presId="urn:microsoft.com/office/officeart/2005/8/layout/lProcess2"/>
    <dgm:cxn modelId="{F86D0751-358C-4DD5-8152-589046840FBB}" srcId="{75DC136F-0EEC-4C52-B945-D232A4794681}" destId="{726A26F0-5F10-47F9-BEE2-6F5E5BCC4799}" srcOrd="0" destOrd="0" parTransId="{C828714E-8FB9-40F8-B380-B2844D15F35A}" sibTransId="{627CFBE3-A621-40B7-9B54-D0335CFBB5D9}"/>
    <dgm:cxn modelId="{9474486C-7526-44DC-B54D-1E7A37D214EB}" srcId="{89BF5368-CC5D-43D5-8208-A63E87E512FE}" destId="{75DC136F-0EEC-4C52-B945-D232A4794681}" srcOrd="1" destOrd="0" parTransId="{90709314-0058-4F6A-BAE2-BE077D9BC3A1}" sibTransId="{8A5B4656-5C96-4784-9792-363B9A169B69}"/>
    <dgm:cxn modelId="{E61B8682-32F0-46C4-90EC-249003301672}" type="presOf" srcId="{75DC136F-0EEC-4C52-B945-D232A4794681}" destId="{C6147716-BE66-4A35-BA31-247B520E9EF3}" srcOrd="1" destOrd="0" presId="urn:microsoft.com/office/officeart/2005/8/layout/lProcess2"/>
    <dgm:cxn modelId="{E2596762-EEEB-48C8-8404-EFF37DB05AB4}" type="presOf" srcId="{3855F9B2-ED65-4D2B-A7E7-487A85F4DA61}" destId="{39313D10-D73A-4B47-A035-EF73433E0AE5}" srcOrd="1" destOrd="0" presId="urn:microsoft.com/office/officeart/2005/8/layout/lProcess2"/>
    <dgm:cxn modelId="{6EAB4D00-FE9E-447E-B038-1CF5D0206C83}" srcId="{700BC698-3FF7-47F7-B215-E6EA260042B2}" destId="{AA836F05-5622-42BA-A418-DD7C50B6267E}" srcOrd="0" destOrd="0" parTransId="{81E96584-CE0E-4B1D-AC0E-A0AACAB5571E}" sibTransId="{9550D698-F90D-495C-9662-D20C1FDC3520}"/>
    <dgm:cxn modelId="{9A28B8B0-7ED3-430E-88B8-F6A685049111}" type="presOf" srcId="{FB8F86AB-5F08-4C50-8313-67FC5627102F}" destId="{1CC2DEF9-D641-451F-8014-CACB2795D4A3}" srcOrd="0" destOrd="0" presId="urn:microsoft.com/office/officeart/2005/8/layout/lProcess2"/>
    <dgm:cxn modelId="{BF8130AA-A4B7-46DF-8D7B-61751A614FED}" type="presOf" srcId="{F13939A7-28CC-4052-BAA4-B6C171C7EFDE}" destId="{8825D346-83F0-40CB-8E25-71E45CFC10CA}" srcOrd="0" destOrd="0" presId="urn:microsoft.com/office/officeart/2005/8/layout/lProcess2"/>
    <dgm:cxn modelId="{5C210FCF-9938-4662-BE91-A6C7E9817026}" srcId="{700BC698-3FF7-47F7-B215-E6EA260042B2}" destId="{F7CF2AD2-45E8-4174-A134-6462DF2EA7A1}" srcOrd="2" destOrd="0" parTransId="{0DA6D126-2572-4FED-B45F-F7EA6BD36230}" sibTransId="{5BBFBDAC-46E8-4424-B5A8-A6BDF64310B6}"/>
    <dgm:cxn modelId="{900DE01A-0EEC-4402-85EF-A163CCDCB35D}" type="presOf" srcId="{726A26F0-5F10-47F9-BEE2-6F5E5BCC4799}" destId="{C380AB11-493D-4C4A-B20D-3913596755F9}" srcOrd="0" destOrd="0" presId="urn:microsoft.com/office/officeart/2005/8/layout/lProcess2"/>
    <dgm:cxn modelId="{CC092562-FA8E-471E-83C9-1B39AE35EBD2}" srcId="{75DC136F-0EEC-4C52-B945-D232A4794681}" destId="{EECFF85A-5BCD-407A-B768-2C4336881F9A}" srcOrd="2" destOrd="0" parTransId="{F9B21D38-01A5-4EA6-B967-188153A69ECB}" sibTransId="{AE140704-49F2-48FA-8779-2E41CD960EA7}"/>
    <dgm:cxn modelId="{96923309-8BA9-4A61-B09D-023B76CD1498}" type="presOf" srcId="{CF644DA2-A498-4DE5-A1E0-A579A58D783A}" destId="{5E313091-4FD1-4E38-985A-6503B03E8508}" srcOrd="0" destOrd="0" presId="urn:microsoft.com/office/officeart/2005/8/layout/lProcess2"/>
    <dgm:cxn modelId="{A039F0DC-D0B9-48D2-9D33-EF9A7A390705}" srcId="{75DC136F-0EEC-4C52-B945-D232A4794681}" destId="{ED90696C-1211-43CA-9693-83C1A6B16705}" srcOrd="1" destOrd="0" parTransId="{EC710C6E-1EAA-46CD-9CFD-BA62327BC6E5}" sibTransId="{1BC4DDBD-65E6-4940-AA5C-812F77E89C7A}"/>
    <dgm:cxn modelId="{926C34C4-956C-4080-9E01-F3CE2709B1F7}" srcId="{3855F9B2-ED65-4D2B-A7E7-487A85F4DA61}" destId="{9446F445-C292-47AC-8A27-6C659E7D28A7}" srcOrd="0" destOrd="0" parTransId="{6E98FE67-F1B8-43ED-AEF1-662CFFE74A02}" sibTransId="{B0264E6A-EE1A-4C51-894D-8CC68ED24265}"/>
    <dgm:cxn modelId="{DEBC1C0F-DEF3-41FB-A696-13D409FABBDE}" type="presOf" srcId="{ED90696C-1211-43CA-9693-83C1A6B16705}" destId="{13BFC9DA-3BDC-4EE7-822A-348F64F5D678}" srcOrd="0" destOrd="0" presId="urn:microsoft.com/office/officeart/2005/8/layout/lProcess2"/>
    <dgm:cxn modelId="{7038D134-27DF-4886-929F-27FB37619725}" srcId="{700BC698-3FF7-47F7-B215-E6EA260042B2}" destId="{7F83091B-8210-498D-B29A-BC1EED4E14EF}" srcOrd="1" destOrd="0" parTransId="{3D122B9F-DEFA-46F1-A6E7-CF8459C4FDA1}" sibTransId="{4056A3D1-E265-4978-AB9C-D3C5978A5FFA}"/>
    <dgm:cxn modelId="{AF50BB3C-1B16-4262-873F-47FCE14960CA}" type="presOf" srcId="{AA836F05-5622-42BA-A418-DD7C50B6267E}" destId="{717749AC-88AC-468F-A7AD-8CBDC29A0B48}" srcOrd="0" destOrd="0" presId="urn:microsoft.com/office/officeart/2005/8/layout/lProcess2"/>
    <dgm:cxn modelId="{A257077D-461F-42D4-8274-1CC73177B84B}" srcId="{3855F9B2-ED65-4D2B-A7E7-487A85F4DA61}" destId="{A50E59A8-8085-4CF0-96F9-DD3F2944DC98}" srcOrd="1" destOrd="0" parTransId="{EA872A03-2B57-4296-B61E-0152C3BDAE8D}" sibTransId="{F4C0BBFE-8515-4E13-8E1F-564188BE509E}"/>
    <dgm:cxn modelId="{A57BC5CB-313F-4ADC-9967-0F6311474BB6}" type="presOf" srcId="{27BFC995-BCE1-4CEE-BCB7-7690AC56BD81}" destId="{E6420797-326E-4579-B515-B9C0D7966B08}" srcOrd="0" destOrd="0" presId="urn:microsoft.com/office/officeart/2005/8/layout/lProcess2"/>
    <dgm:cxn modelId="{F9056D1B-2165-44EF-95D1-1BF45E1D1F95}" type="presOf" srcId="{7F83091B-8210-498D-B29A-BC1EED4E14EF}" destId="{20933EEA-B2B8-48F7-819B-9853AFECAFFC}" srcOrd="0" destOrd="0" presId="urn:microsoft.com/office/officeart/2005/8/layout/lProcess2"/>
    <dgm:cxn modelId="{3CF7C772-1D3E-4D2D-865F-C2D943BA38F3}" type="presOf" srcId="{DED8AF07-A92E-4310-9876-5A92CC0139D8}" destId="{C48E7FFA-063B-4E36-96D7-F9B9E3BEACEF}" srcOrd="0" destOrd="0" presId="urn:microsoft.com/office/officeart/2005/8/layout/lProcess2"/>
    <dgm:cxn modelId="{90040FCA-8C2D-4EFF-B7D6-92087F8C32C9}" type="presOf" srcId="{861B760B-4AC8-45E5-A28A-C3F45A7159C8}" destId="{4559568E-1434-4096-954C-7A29F853F6E3}" srcOrd="0" destOrd="0" presId="urn:microsoft.com/office/officeart/2005/8/layout/lProcess2"/>
    <dgm:cxn modelId="{A960FA49-EC46-4505-91F1-3F9F9CA2D3D6}" srcId="{89BF5368-CC5D-43D5-8208-A63E87E512FE}" destId="{3855F9B2-ED65-4D2B-A7E7-487A85F4DA61}" srcOrd="2" destOrd="0" parTransId="{7AE77C3E-74B7-439A-9AA7-F443A6F1B93A}" sibTransId="{55E194C8-20BC-4239-B24C-04AAB9BDA5C5}"/>
    <dgm:cxn modelId="{362F81F4-A80F-4061-A55F-CAF8D24A72B4}" srcId="{75DC136F-0EEC-4C52-B945-D232A4794681}" destId="{F13939A7-28CC-4052-BAA4-B6C171C7EFDE}" srcOrd="3" destOrd="0" parTransId="{D08F7093-2605-47B0-BC2E-DB3B45397319}" sibTransId="{59087078-5EB1-410D-ABD4-22CE625EF6A2}"/>
    <dgm:cxn modelId="{E2412BA9-2EFD-41CC-AA38-BF90FB726549}" type="presOf" srcId="{3855F9B2-ED65-4D2B-A7E7-487A85F4DA61}" destId="{DAED2780-D1D9-498D-9963-C9B39AAE8F35}" srcOrd="0" destOrd="0" presId="urn:microsoft.com/office/officeart/2005/8/layout/lProcess2"/>
    <dgm:cxn modelId="{51CED823-9182-47F5-8FF0-638B76E3CEB9}" type="presParOf" srcId="{7B3BB00C-9B52-402E-B2BD-477EEAD56014}" destId="{A59BA4AA-0BE8-4335-9E1C-7140F80CBEC8}" srcOrd="0" destOrd="0" presId="urn:microsoft.com/office/officeart/2005/8/layout/lProcess2"/>
    <dgm:cxn modelId="{17B8316D-3279-4828-A9A3-8B8C849DFF24}" type="presParOf" srcId="{A59BA4AA-0BE8-4335-9E1C-7140F80CBEC8}" destId="{E1A1D844-3C9B-452B-89BC-316C6C9BC775}" srcOrd="0" destOrd="0" presId="urn:microsoft.com/office/officeart/2005/8/layout/lProcess2"/>
    <dgm:cxn modelId="{F960E50D-89CC-49C6-9A1B-B27646476F34}" type="presParOf" srcId="{A59BA4AA-0BE8-4335-9E1C-7140F80CBEC8}" destId="{464B6128-778E-4785-B90B-1755F293D699}" srcOrd="1" destOrd="0" presId="urn:microsoft.com/office/officeart/2005/8/layout/lProcess2"/>
    <dgm:cxn modelId="{E3F0478B-490C-4256-BD96-4F7C36578CCB}" type="presParOf" srcId="{A59BA4AA-0BE8-4335-9E1C-7140F80CBEC8}" destId="{118CC588-F7A4-4250-8E62-DF2CB576BD0C}" srcOrd="2" destOrd="0" presId="urn:microsoft.com/office/officeart/2005/8/layout/lProcess2"/>
    <dgm:cxn modelId="{BA1BF940-FF20-47F4-9334-22F1C45C091C}" type="presParOf" srcId="{118CC588-F7A4-4250-8E62-DF2CB576BD0C}" destId="{1333D95F-0D1E-4D1C-AEDB-433F2CBF7498}" srcOrd="0" destOrd="0" presId="urn:microsoft.com/office/officeart/2005/8/layout/lProcess2"/>
    <dgm:cxn modelId="{E3792182-B16C-4F40-8CBA-49D3444FD817}" type="presParOf" srcId="{1333D95F-0D1E-4D1C-AEDB-433F2CBF7498}" destId="{717749AC-88AC-468F-A7AD-8CBDC29A0B48}" srcOrd="0" destOrd="0" presId="urn:microsoft.com/office/officeart/2005/8/layout/lProcess2"/>
    <dgm:cxn modelId="{03C5E34F-1528-4F85-9C79-306D72DDC411}" type="presParOf" srcId="{1333D95F-0D1E-4D1C-AEDB-433F2CBF7498}" destId="{4D47E04C-A1D6-4891-9341-8792A8683E4E}" srcOrd="1" destOrd="0" presId="urn:microsoft.com/office/officeart/2005/8/layout/lProcess2"/>
    <dgm:cxn modelId="{96CBF79E-8C08-4A10-99D0-239DEB98DF70}" type="presParOf" srcId="{1333D95F-0D1E-4D1C-AEDB-433F2CBF7498}" destId="{20933EEA-B2B8-48F7-819B-9853AFECAFFC}" srcOrd="2" destOrd="0" presId="urn:microsoft.com/office/officeart/2005/8/layout/lProcess2"/>
    <dgm:cxn modelId="{D6E0C21A-AC25-4754-924A-6F1117E616A1}" type="presParOf" srcId="{1333D95F-0D1E-4D1C-AEDB-433F2CBF7498}" destId="{E4E5A0A9-EA1A-4C69-A89A-393A5E7667E2}" srcOrd="3" destOrd="0" presId="urn:microsoft.com/office/officeart/2005/8/layout/lProcess2"/>
    <dgm:cxn modelId="{FED7821C-1F1D-4BFA-B0CD-0CB3F7F3D0C0}" type="presParOf" srcId="{1333D95F-0D1E-4D1C-AEDB-433F2CBF7498}" destId="{6FB64969-1DFD-471E-9D12-15E8955CE2CD}" srcOrd="4" destOrd="0" presId="urn:microsoft.com/office/officeart/2005/8/layout/lProcess2"/>
    <dgm:cxn modelId="{944EB873-E81D-484D-A720-B366932FB458}" type="presParOf" srcId="{1333D95F-0D1E-4D1C-AEDB-433F2CBF7498}" destId="{FE000C53-0574-42D2-90DC-88FFDEC9B20B}" srcOrd="5" destOrd="0" presId="urn:microsoft.com/office/officeart/2005/8/layout/lProcess2"/>
    <dgm:cxn modelId="{3E78EFAB-9B8F-41F2-90D8-7A9B2BEF459F}" type="presParOf" srcId="{1333D95F-0D1E-4D1C-AEDB-433F2CBF7498}" destId="{5E313091-4FD1-4E38-985A-6503B03E8508}" srcOrd="6" destOrd="0" presId="urn:microsoft.com/office/officeart/2005/8/layout/lProcess2"/>
    <dgm:cxn modelId="{7C986A98-0E9D-4006-8A8F-F572AE46BAEF}" type="presParOf" srcId="{1333D95F-0D1E-4D1C-AEDB-433F2CBF7498}" destId="{20E27114-6B17-47A9-8985-DFE0DBB1064B}" srcOrd="7" destOrd="0" presId="urn:microsoft.com/office/officeart/2005/8/layout/lProcess2"/>
    <dgm:cxn modelId="{6E20A377-47A6-4CE0-8219-9BD1031021B5}" type="presParOf" srcId="{1333D95F-0D1E-4D1C-AEDB-433F2CBF7498}" destId="{C48E7FFA-063B-4E36-96D7-F9B9E3BEACEF}" srcOrd="8" destOrd="0" presId="urn:microsoft.com/office/officeart/2005/8/layout/lProcess2"/>
    <dgm:cxn modelId="{96FD291F-AFAC-4032-80EE-B217BD4E761E}" type="presParOf" srcId="{7B3BB00C-9B52-402E-B2BD-477EEAD56014}" destId="{5AF38D8E-1951-4053-9DBA-59E588A6A3AF}" srcOrd="1" destOrd="0" presId="urn:microsoft.com/office/officeart/2005/8/layout/lProcess2"/>
    <dgm:cxn modelId="{D2581CFF-69F3-4284-A292-0EEEE299B0FF}" type="presParOf" srcId="{7B3BB00C-9B52-402E-B2BD-477EEAD56014}" destId="{2EEBFD75-30CF-42F4-84AE-8C8489411591}" srcOrd="2" destOrd="0" presId="urn:microsoft.com/office/officeart/2005/8/layout/lProcess2"/>
    <dgm:cxn modelId="{CD5AC76E-2220-42C9-9812-D9DEBFF048CF}" type="presParOf" srcId="{2EEBFD75-30CF-42F4-84AE-8C8489411591}" destId="{A9A429E5-85DC-4CB8-A3CA-A6FD8CB5553C}" srcOrd="0" destOrd="0" presId="urn:microsoft.com/office/officeart/2005/8/layout/lProcess2"/>
    <dgm:cxn modelId="{800DDDF0-C592-4AFF-AFED-FE24D239B7D2}" type="presParOf" srcId="{2EEBFD75-30CF-42F4-84AE-8C8489411591}" destId="{C6147716-BE66-4A35-BA31-247B520E9EF3}" srcOrd="1" destOrd="0" presId="urn:microsoft.com/office/officeart/2005/8/layout/lProcess2"/>
    <dgm:cxn modelId="{703D0457-6459-43D9-A570-2DAF9409F485}" type="presParOf" srcId="{2EEBFD75-30CF-42F4-84AE-8C8489411591}" destId="{8D0B7500-6565-4F31-BA0B-A6B70F343AC7}" srcOrd="2" destOrd="0" presId="urn:microsoft.com/office/officeart/2005/8/layout/lProcess2"/>
    <dgm:cxn modelId="{CA4D7462-F54B-4E7B-BBCA-4C0FD0B8E541}" type="presParOf" srcId="{8D0B7500-6565-4F31-BA0B-A6B70F343AC7}" destId="{1C4716BB-11E1-4706-AA4F-3E7C07B507FB}" srcOrd="0" destOrd="0" presId="urn:microsoft.com/office/officeart/2005/8/layout/lProcess2"/>
    <dgm:cxn modelId="{94F4062D-89D6-4198-AAB2-1FD6B2F87F94}" type="presParOf" srcId="{1C4716BB-11E1-4706-AA4F-3E7C07B507FB}" destId="{C380AB11-493D-4C4A-B20D-3913596755F9}" srcOrd="0" destOrd="0" presId="urn:microsoft.com/office/officeart/2005/8/layout/lProcess2"/>
    <dgm:cxn modelId="{707CEC91-42D7-4F3F-8994-8B6E847EF0E2}" type="presParOf" srcId="{1C4716BB-11E1-4706-AA4F-3E7C07B507FB}" destId="{74842E06-0F40-4E2E-AFB5-1BD9DE143331}" srcOrd="1" destOrd="0" presId="urn:microsoft.com/office/officeart/2005/8/layout/lProcess2"/>
    <dgm:cxn modelId="{87E03459-E453-46DB-81A1-960AF3049BCC}" type="presParOf" srcId="{1C4716BB-11E1-4706-AA4F-3E7C07B507FB}" destId="{13BFC9DA-3BDC-4EE7-822A-348F64F5D678}" srcOrd="2" destOrd="0" presId="urn:microsoft.com/office/officeart/2005/8/layout/lProcess2"/>
    <dgm:cxn modelId="{52C08273-41B7-489E-8B13-6108022A86EE}" type="presParOf" srcId="{1C4716BB-11E1-4706-AA4F-3E7C07B507FB}" destId="{D2E6DF4F-9495-4682-8AA9-DF6B639A2F54}" srcOrd="3" destOrd="0" presId="urn:microsoft.com/office/officeart/2005/8/layout/lProcess2"/>
    <dgm:cxn modelId="{6857741D-F774-441D-B340-4CCB89DFF98B}" type="presParOf" srcId="{1C4716BB-11E1-4706-AA4F-3E7C07B507FB}" destId="{F6778F79-43CD-4C04-945C-0D5F44941921}" srcOrd="4" destOrd="0" presId="urn:microsoft.com/office/officeart/2005/8/layout/lProcess2"/>
    <dgm:cxn modelId="{DF46C407-28E5-4649-961B-7DE04FA3592F}" type="presParOf" srcId="{1C4716BB-11E1-4706-AA4F-3E7C07B507FB}" destId="{34F831AC-38B6-48D4-BE42-A7A45F367909}" srcOrd="5" destOrd="0" presId="urn:microsoft.com/office/officeart/2005/8/layout/lProcess2"/>
    <dgm:cxn modelId="{C5FE4342-44E8-4E0F-8B0A-D1379807314C}" type="presParOf" srcId="{1C4716BB-11E1-4706-AA4F-3E7C07B507FB}" destId="{8825D346-83F0-40CB-8E25-71E45CFC10CA}" srcOrd="6" destOrd="0" presId="urn:microsoft.com/office/officeart/2005/8/layout/lProcess2"/>
    <dgm:cxn modelId="{BACEE64A-9D6A-4686-BAE9-CA0E3A080D53}" type="presParOf" srcId="{1C4716BB-11E1-4706-AA4F-3E7C07B507FB}" destId="{2751C84A-DF19-42CD-9641-F438530882FC}" srcOrd="7" destOrd="0" presId="urn:microsoft.com/office/officeart/2005/8/layout/lProcess2"/>
    <dgm:cxn modelId="{169F047A-EA02-4A7F-A011-781F2C1C75DE}" type="presParOf" srcId="{1C4716BB-11E1-4706-AA4F-3E7C07B507FB}" destId="{3163EBD0-EDA0-4388-AEC0-B4857E708E4C}" srcOrd="8" destOrd="0" presId="urn:microsoft.com/office/officeart/2005/8/layout/lProcess2"/>
    <dgm:cxn modelId="{95148C7F-194A-458B-B712-D52BD0A5E519}" type="presParOf" srcId="{7B3BB00C-9B52-402E-B2BD-477EEAD56014}" destId="{6E247FB4-C380-497D-BFD2-18DA7F981669}" srcOrd="3" destOrd="0" presId="urn:microsoft.com/office/officeart/2005/8/layout/lProcess2"/>
    <dgm:cxn modelId="{51F937D1-474E-468D-A9D1-700F023B435A}" type="presParOf" srcId="{7B3BB00C-9B52-402E-B2BD-477EEAD56014}" destId="{AD5802E5-3F71-4354-A200-6797254D0649}" srcOrd="4" destOrd="0" presId="urn:microsoft.com/office/officeart/2005/8/layout/lProcess2"/>
    <dgm:cxn modelId="{2ACAD8D5-8848-43B8-BD9D-638564DB33C7}" type="presParOf" srcId="{AD5802E5-3F71-4354-A200-6797254D0649}" destId="{DAED2780-D1D9-498D-9963-C9B39AAE8F35}" srcOrd="0" destOrd="0" presId="urn:microsoft.com/office/officeart/2005/8/layout/lProcess2"/>
    <dgm:cxn modelId="{9F495152-42C4-4D96-8373-112D19D25BCF}" type="presParOf" srcId="{AD5802E5-3F71-4354-A200-6797254D0649}" destId="{39313D10-D73A-4B47-A035-EF73433E0AE5}" srcOrd="1" destOrd="0" presId="urn:microsoft.com/office/officeart/2005/8/layout/lProcess2"/>
    <dgm:cxn modelId="{ED9A9A06-A2B9-4590-A7D6-573E2EA87CEA}" type="presParOf" srcId="{AD5802E5-3F71-4354-A200-6797254D0649}" destId="{A605A76A-5800-4E58-A791-7748F7A72224}" srcOrd="2" destOrd="0" presId="urn:microsoft.com/office/officeart/2005/8/layout/lProcess2"/>
    <dgm:cxn modelId="{B71FF87D-3528-44AE-8EE6-C90C91C6D67E}" type="presParOf" srcId="{A605A76A-5800-4E58-A791-7748F7A72224}" destId="{2F653FAC-57D2-4D87-A307-1B196C9174C9}" srcOrd="0" destOrd="0" presId="urn:microsoft.com/office/officeart/2005/8/layout/lProcess2"/>
    <dgm:cxn modelId="{AB0368CE-B0B2-4C98-9A11-B47EFA983729}" type="presParOf" srcId="{2F653FAC-57D2-4D87-A307-1B196C9174C9}" destId="{0D76E5A8-E250-4F96-93E3-AC3D0D7EC1B8}" srcOrd="0" destOrd="0" presId="urn:microsoft.com/office/officeart/2005/8/layout/lProcess2"/>
    <dgm:cxn modelId="{78B9919F-21D5-4F6D-B2C4-26719013D7A0}" type="presParOf" srcId="{2F653FAC-57D2-4D87-A307-1B196C9174C9}" destId="{A5465642-0077-40C3-89FB-BF457B330C82}" srcOrd="1" destOrd="0" presId="urn:microsoft.com/office/officeart/2005/8/layout/lProcess2"/>
    <dgm:cxn modelId="{7A355ED2-CAE3-429A-8887-8404D1E3BFCC}" type="presParOf" srcId="{2F653FAC-57D2-4D87-A307-1B196C9174C9}" destId="{C3810D9E-7ED7-4EAB-A6CA-5C1ACC923452}" srcOrd="2" destOrd="0" presId="urn:microsoft.com/office/officeart/2005/8/layout/lProcess2"/>
    <dgm:cxn modelId="{262F9D9A-3145-43B5-81AC-B3C1EA28CCD5}" type="presParOf" srcId="{2F653FAC-57D2-4D87-A307-1B196C9174C9}" destId="{F1B70125-1F2E-45FE-9FF8-462062D05BA4}" srcOrd="3" destOrd="0" presId="urn:microsoft.com/office/officeart/2005/8/layout/lProcess2"/>
    <dgm:cxn modelId="{66B289E7-EFA5-4802-B011-01733CE8C04B}" type="presParOf" srcId="{2F653FAC-57D2-4D87-A307-1B196C9174C9}" destId="{4559568E-1434-4096-954C-7A29F853F6E3}" srcOrd="4" destOrd="0" presId="urn:microsoft.com/office/officeart/2005/8/layout/lProcess2"/>
    <dgm:cxn modelId="{5876679B-A01D-4966-B38B-D00DA915531F}" type="presParOf" srcId="{2F653FAC-57D2-4D87-A307-1B196C9174C9}" destId="{255B5D43-B35B-4D8D-A319-46A0F7B86992}" srcOrd="5" destOrd="0" presId="urn:microsoft.com/office/officeart/2005/8/layout/lProcess2"/>
    <dgm:cxn modelId="{DA427BB4-246B-45D4-8C13-678C34BF0522}" type="presParOf" srcId="{2F653FAC-57D2-4D87-A307-1B196C9174C9}" destId="{E6420797-326E-4579-B515-B9C0D7966B08}" srcOrd="6" destOrd="0" presId="urn:microsoft.com/office/officeart/2005/8/layout/lProcess2"/>
    <dgm:cxn modelId="{0EBC427C-C0A0-45FF-ABCB-7A9ECE3E8736}" type="presParOf" srcId="{2F653FAC-57D2-4D87-A307-1B196C9174C9}" destId="{2AC4B95E-F988-408E-906B-F7BF04852AD8}" srcOrd="7" destOrd="0" presId="urn:microsoft.com/office/officeart/2005/8/layout/lProcess2"/>
    <dgm:cxn modelId="{72468996-1EA7-4744-8F4F-01F73347748A}" type="presParOf" srcId="{2F653FAC-57D2-4D87-A307-1B196C9174C9}" destId="{1CC2DEF9-D641-451F-8014-CACB2795D4A3}" srcOrd="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7B7DC2A-4945-4AC5-B562-6B4F735BF6B1}"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n-US"/>
        </a:p>
      </dgm:t>
    </dgm:pt>
    <dgm:pt modelId="{6F2F870E-6E1F-4913-96A9-E023809570CA}">
      <dgm:prSet phldrT="[Metin]" custT="1"/>
      <dgm:spPr/>
      <dgm:t>
        <a:bodyPr/>
        <a:lstStyle/>
        <a:p>
          <a:r>
            <a:rPr lang="tr-TR" sz="1600" b="1" noProof="0" dirty="0" smtClean="0"/>
            <a:t>AS1: </a:t>
          </a:r>
          <a:r>
            <a:rPr lang="tr-TR" sz="1600" noProof="0" dirty="0" smtClean="0"/>
            <a:t>Marka </a:t>
          </a:r>
          <a:r>
            <a:rPr lang="tr-TR" sz="1600" noProof="0" dirty="0" err="1" smtClean="0"/>
            <a:t>farkındalığı</a:t>
          </a:r>
          <a:r>
            <a:rPr lang="tr-TR" sz="1600" noProof="0" dirty="0" smtClean="0"/>
            <a:t>, algılanan kalite, marka çağrışımı ve mağaza sadakatinin özel markalı ürün marka sadakati üzerinde doğrudan ya da dolaylı bir etkisi var mıdır?  </a:t>
          </a:r>
          <a:endParaRPr lang="tr-TR" sz="1600" noProof="0" dirty="0"/>
        </a:p>
      </dgm:t>
    </dgm:pt>
    <dgm:pt modelId="{39979D1F-FD6D-4A4D-A4DA-5A76B72B0DB1}" type="parTrans" cxnId="{CEA31B0B-FB39-4351-8EF5-C27309AC768A}">
      <dgm:prSet/>
      <dgm:spPr/>
      <dgm:t>
        <a:bodyPr/>
        <a:lstStyle/>
        <a:p>
          <a:endParaRPr lang="en-US"/>
        </a:p>
      </dgm:t>
    </dgm:pt>
    <dgm:pt modelId="{CC16D7CB-14D1-46D7-B164-BDB39DD2F858}" type="sibTrans" cxnId="{CEA31B0B-FB39-4351-8EF5-C27309AC768A}">
      <dgm:prSet/>
      <dgm:spPr/>
      <dgm:t>
        <a:bodyPr/>
        <a:lstStyle/>
        <a:p>
          <a:endParaRPr lang="en-US"/>
        </a:p>
      </dgm:t>
    </dgm:pt>
    <dgm:pt modelId="{89B8DB78-0FF5-40C5-B30B-D9A5674D778D}">
      <dgm:prSet phldrT="[Metin]"/>
      <dgm:spPr/>
      <dgm:t>
        <a:bodyPr/>
        <a:lstStyle/>
        <a:p>
          <a:endParaRPr lang="en-US" dirty="0"/>
        </a:p>
      </dgm:t>
    </dgm:pt>
    <dgm:pt modelId="{0D32F855-D308-49A3-8EAB-03FD585100E0}" type="parTrans" cxnId="{6F56C5BD-2C21-4547-81D5-B551EF450148}">
      <dgm:prSet/>
      <dgm:spPr/>
      <dgm:t>
        <a:bodyPr/>
        <a:lstStyle/>
        <a:p>
          <a:endParaRPr lang="en-US"/>
        </a:p>
      </dgm:t>
    </dgm:pt>
    <dgm:pt modelId="{608EB0EA-472E-4564-8C8B-9156A0715C54}" type="sibTrans" cxnId="{6F56C5BD-2C21-4547-81D5-B551EF450148}">
      <dgm:prSet/>
      <dgm:spPr/>
      <dgm:t>
        <a:bodyPr/>
        <a:lstStyle/>
        <a:p>
          <a:endParaRPr lang="en-US"/>
        </a:p>
      </dgm:t>
    </dgm:pt>
    <dgm:pt modelId="{A1734A5B-BF7B-4D42-BDDF-BE4FA999DD88}">
      <dgm:prSet phldrT="[Metin]" custT="1"/>
      <dgm:spPr/>
      <dgm:t>
        <a:bodyPr/>
        <a:lstStyle/>
        <a:p>
          <a:r>
            <a:rPr lang="tr-TR" sz="1600" b="1" noProof="0" dirty="0" smtClean="0"/>
            <a:t>AS2: </a:t>
          </a:r>
          <a:r>
            <a:rPr lang="tr-TR" sz="1600" noProof="0" dirty="0" smtClean="0"/>
            <a:t>Özel markalı ürün marka sadakatinin özel markalı ürün marka değeri üzerinde bir etkisi var mıdır?</a:t>
          </a:r>
          <a:endParaRPr lang="tr-TR" sz="1600" noProof="0" dirty="0"/>
        </a:p>
      </dgm:t>
    </dgm:pt>
    <dgm:pt modelId="{A08BD45E-946D-48FB-88F6-B0D249598A3F}" type="parTrans" cxnId="{8370B371-C3C2-486A-84CD-478C2990B594}">
      <dgm:prSet/>
      <dgm:spPr/>
      <dgm:t>
        <a:bodyPr/>
        <a:lstStyle/>
        <a:p>
          <a:endParaRPr lang="en-US"/>
        </a:p>
      </dgm:t>
    </dgm:pt>
    <dgm:pt modelId="{6205AD00-938F-4DF4-9AF3-15884FAF8376}" type="sibTrans" cxnId="{8370B371-C3C2-486A-84CD-478C2990B594}">
      <dgm:prSet/>
      <dgm:spPr/>
      <dgm:t>
        <a:bodyPr/>
        <a:lstStyle/>
        <a:p>
          <a:endParaRPr lang="en-US"/>
        </a:p>
      </dgm:t>
    </dgm:pt>
    <dgm:pt modelId="{67FEF569-2E01-490C-8F0A-7FAF19D00222}">
      <dgm:prSet phldrT="[Metin]" phldr="1"/>
      <dgm:spPr/>
      <dgm:t>
        <a:bodyPr/>
        <a:lstStyle/>
        <a:p>
          <a:endParaRPr lang="en-US" dirty="0"/>
        </a:p>
      </dgm:t>
    </dgm:pt>
    <dgm:pt modelId="{3AEB312E-D659-416C-8C7B-6BF971280D4F}" type="parTrans" cxnId="{4C7C9554-1AF5-4B6C-BE99-380782E1B3A8}">
      <dgm:prSet/>
      <dgm:spPr/>
      <dgm:t>
        <a:bodyPr/>
        <a:lstStyle/>
        <a:p>
          <a:endParaRPr lang="en-US"/>
        </a:p>
      </dgm:t>
    </dgm:pt>
    <dgm:pt modelId="{915F2FB2-D1D8-4F3B-B3A8-7CDB8488A4DA}" type="sibTrans" cxnId="{4C7C9554-1AF5-4B6C-BE99-380782E1B3A8}">
      <dgm:prSet/>
      <dgm:spPr/>
      <dgm:t>
        <a:bodyPr/>
        <a:lstStyle/>
        <a:p>
          <a:endParaRPr lang="en-US"/>
        </a:p>
      </dgm:t>
    </dgm:pt>
    <dgm:pt modelId="{9482EDCE-4EFA-4835-BD70-5919B7C14D2D}" type="pres">
      <dgm:prSet presAssocID="{87B7DC2A-4945-4AC5-B562-6B4F735BF6B1}" presName="linear" presStyleCnt="0">
        <dgm:presLayoutVars>
          <dgm:animLvl val="lvl"/>
          <dgm:resizeHandles val="exact"/>
        </dgm:presLayoutVars>
      </dgm:prSet>
      <dgm:spPr/>
      <dgm:t>
        <a:bodyPr/>
        <a:lstStyle/>
        <a:p>
          <a:endParaRPr lang="en-US"/>
        </a:p>
      </dgm:t>
    </dgm:pt>
    <dgm:pt modelId="{1641DEE4-F087-4484-9EB9-782B13A12786}" type="pres">
      <dgm:prSet presAssocID="{6F2F870E-6E1F-4913-96A9-E023809570CA}" presName="parentText" presStyleLbl="node1" presStyleIdx="0" presStyleCnt="2">
        <dgm:presLayoutVars>
          <dgm:chMax val="0"/>
          <dgm:bulletEnabled val="1"/>
        </dgm:presLayoutVars>
      </dgm:prSet>
      <dgm:spPr/>
      <dgm:t>
        <a:bodyPr/>
        <a:lstStyle/>
        <a:p>
          <a:endParaRPr lang="en-US"/>
        </a:p>
      </dgm:t>
    </dgm:pt>
    <dgm:pt modelId="{C8B14CF8-215A-4E29-90D6-CDC7FF53D634}" type="pres">
      <dgm:prSet presAssocID="{6F2F870E-6E1F-4913-96A9-E023809570CA}" presName="childText" presStyleLbl="revTx" presStyleIdx="0" presStyleCnt="2">
        <dgm:presLayoutVars>
          <dgm:bulletEnabled val="1"/>
        </dgm:presLayoutVars>
      </dgm:prSet>
      <dgm:spPr/>
      <dgm:t>
        <a:bodyPr/>
        <a:lstStyle/>
        <a:p>
          <a:endParaRPr lang="en-US"/>
        </a:p>
      </dgm:t>
    </dgm:pt>
    <dgm:pt modelId="{E6D1BFDB-6ECB-45E0-BF43-3E2561616C94}" type="pres">
      <dgm:prSet presAssocID="{A1734A5B-BF7B-4D42-BDDF-BE4FA999DD88}" presName="parentText" presStyleLbl="node1" presStyleIdx="1" presStyleCnt="2" custLinFactNeighborY="-65989">
        <dgm:presLayoutVars>
          <dgm:chMax val="0"/>
          <dgm:bulletEnabled val="1"/>
        </dgm:presLayoutVars>
      </dgm:prSet>
      <dgm:spPr/>
      <dgm:t>
        <a:bodyPr/>
        <a:lstStyle/>
        <a:p>
          <a:endParaRPr lang="en-US"/>
        </a:p>
      </dgm:t>
    </dgm:pt>
    <dgm:pt modelId="{F42E3FE3-B020-4E37-ADB2-D190C7782F13}" type="pres">
      <dgm:prSet presAssocID="{A1734A5B-BF7B-4D42-BDDF-BE4FA999DD88}" presName="childText" presStyleLbl="revTx" presStyleIdx="1" presStyleCnt="2">
        <dgm:presLayoutVars>
          <dgm:bulletEnabled val="1"/>
        </dgm:presLayoutVars>
      </dgm:prSet>
      <dgm:spPr/>
      <dgm:t>
        <a:bodyPr/>
        <a:lstStyle/>
        <a:p>
          <a:endParaRPr lang="en-US"/>
        </a:p>
      </dgm:t>
    </dgm:pt>
  </dgm:ptLst>
  <dgm:cxnLst>
    <dgm:cxn modelId="{BCD57D65-133D-487D-9EB3-81E9E81F646F}" type="presOf" srcId="{87B7DC2A-4945-4AC5-B562-6B4F735BF6B1}" destId="{9482EDCE-4EFA-4835-BD70-5919B7C14D2D}" srcOrd="0" destOrd="0" presId="urn:microsoft.com/office/officeart/2005/8/layout/vList2"/>
    <dgm:cxn modelId="{6F56C5BD-2C21-4547-81D5-B551EF450148}" srcId="{6F2F870E-6E1F-4913-96A9-E023809570CA}" destId="{89B8DB78-0FF5-40C5-B30B-D9A5674D778D}" srcOrd="0" destOrd="0" parTransId="{0D32F855-D308-49A3-8EAB-03FD585100E0}" sibTransId="{608EB0EA-472E-4564-8C8B-9156A0715C54}"/>
    <dgm:cxn modelId="{CEA31B0B-FB39-4351-8EF5-C27309AC768A}" srcId="{87B7DC2A-4945-4AC5-B562-6B4F735BF6B1}" destId="{6F2F870E-6E1F-4913-96A9-E023809570CA}" srcOrd="0" destOrd="0" parTransId="{39979D1F-FD6D-4A4D-A4DA-5A76B72B0DB1}" sibTransId="{CC16D7CB-14D1-46D7-B164-BDB39DD2F858}"/>
    <dgm:cxn modelId="{1DF3A9B2-6CA7-4BE8-948E-8C4774CB3E0E}" type="presOf" srcId="{A1734A5B-BF7B-4D42-BDDF-BE4FA999DD88}" destId="{E6D1BFDB-6ECB-45E0-BF43-3E2561616C94}" srcOrd="0" destOrd="0" presId="urn:microsoft.com/office/officeart/2005/8/layout/vList2"/>
    <dgm:cxn modelId="{4C7C9554-1AF5-4B6C-BE99-380782E1B3A8}" srcId="{A1734A5B-BF7B-4D42-BDDF-BE4FA999DD88}" destId="{67FEF569-2E01-490C-8F0A-7FAF19D00222}" srcOrd="0" destOrd="0" parTransId="{3AEB312E-D659-416C-8C7B-6BF971280D4F}" sibTransId="{915F2FB2-D1D8-4F3B-B3A8-7CDB8488A4DA}"/>
    <dgm:cxn modelId="{337D2BEC-A1F2-4BAD-8237-B74595A6DCB4}" type="presOf" srcId="{6F2F870E-6E1F-4913-96A9-E023809570CA}" destId="{1641DEE4-F087-4484-9EB9-782B13A12786}" srcOrd="0" destOrd="0" presId="urn:microsoft.com/office/officeart/2005/8/layout/vList2"/>
    <dgm:cxn modelId="{D5FD037A-EE9F-404A-A7D8-B0335C71013D}" type="presOf" srcId="{89B8DB78-0FF5-40C5-B30B-D9A5674D778D}" destId="{C8B14CF8-215A-4E29-90D6-CDC7FF53D634}" srcOrd="0" destOrd="0" presId="urn:microsoft.com/office/officeart/2005/8/layout/vList2"/>
    <dgm:cxn modelId="{5A030780-2B01-45C1-B60A-15B3219DB9E7}" type="presOf" srcId="{67FEF569-2E01-490C-8F0A-7FAF19D00222}" destId="{F42E3FE3-B020-4E37-ADB2-D190C7782F13}" srcOrd="0" destOrd="0" presId="urn:microsoft.com/office/officeart/2005/8/layout/vList2"/>
    <dgm:cxn modelId="{8370B371-C3C2-486A-84CD-478C2990B594}" srcId="{87B7DC2A-4945-4AC5-B562-6B4F735BF6B1}" destId="{A1734A5B-BF7B-4D42-BDDF-BE4FA999DD88}" srcOrd="1" destOrd="0" parTransId="{A08BD45E-946D-48FB-88F6-B0D249598A3F}" sibTransId="{6205AD00-938F-4DF4-9AF3-15884FAF8376}"/>
    <dgm:cxn modelId="{97630009-FC9E-4F8A-B721-038713D71CF7}" type="presParOf" srcId="{9482EDCE-4EFA-4835-BD70-5919B7C14D2D}" destId="{1641DEE4-F087-4484-9EB9-782B13A12786}" srcOrd="0" destOrd="0" presId="urn:microsoft.com/office/officeart/2005/8/layout/vList2"/>
    <dgm:cxn modelId="{1F55665B-3B0E-4B2F-A2F2-C65883601109}" type="presParOf" srcId="{9482EDCE-4EFA-4835-BD70-5919B7C14D2D}" destId="{C8B14CF8-215A-4E29-90D6-CDC7FF53D634}" srcOrd="1" destOrd="0" presId="urn:microsoft.com/office/officeart/2005/8/layout/vList2"/>
    <dgm:cxn modelId="{B093672D-EFD2-4286-B2B2-A5CD5932B8B3}" type="presParOf" srcId="{9482EDCE-4EFA-4835-BD70-5919B7C14D2D}" destId="{E6D1BFDB-6ECB-45E0-BF43-3E2561616C94}" srcOrd="2" destOrd="0" presId="urn:microsoft.com/office/officeart/2005/8/layout/vList2"/>
    <dgm:cxn modelId="{1BC028FC-B335-45E9-9DBE-08907C0E2FB9}" type="presParOf" srcId="{9482EDCE-4EFA-4835-BD70-5919B7C14D2D}" destId="{F42E3FE3-B020-4E37-ADB2-D190C7782F13}"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172A43-9173-4ECB-8216-CF1935A094E6}"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n-US"/>
        </a:p>
      </dgm:t>
    </dgm:pt>
    <dgm:pt modelId="{5B431C21-BCC6-49CA-958A-996251805B04}">
      <dgm:prSet phldrT="[Metin]" custT="1"/>
      <dgm:spPr/>
      <dgm:t>
        <a:bodyPr/>
        <a:lstStyle/>
        <a:p>
          <a:r>
            <a:rPr lang="tr-TR" sz="1400" b="1" noProof="0" dirty="0" smtClean="0"/>
            <a:t>Marka değeri boyutları arasındaki nedensellik </a:t>
          </a:r>
          <a:r>
            <a:rPr lang="tr-TR" sz="1400" noProof="0" dirty="0" smtClean="0"/>
            <a:t>tek yönlü incelenmek yerine </a:t>
          </a:r>
          <a:r>
            <a:rPr lang="tr-TR" sz="1400" b="1" noProof="0" dirty="0" smtClean="0"/>
            <a:t>çift yönlü incelenmelidir</a:t>
          </a:r>
          <a:r>
            <a:rPr lang="tr-TR" sz="1400" noProof="0" dirty="0" smtClean="0"/>
            <a:t>, bu sebeple </a:t>
          </a:r>
          <a:r>
            <a:rPr lang="tr-TR" sz="1400" b="1" noProof="0" dirty="0" smtClean="0"/>
            <a:t>Keller (1993)’</a:t>
          </a:r>
          <a:r>
            <a:rPr lang="en-US" sz="1400" b="1" noProof="0" dirty="0" smtClean="0"/>
            <a:t>ı</a:t>
          </a:r>
          <a:r>
            <a:rPr lang="tr-TR" sz="1400" b="1" noProof="0" dirty="0" smtClean="0"/>
            <a:t>n tüketici temelli marka değeri modeli genişletilmelidir </a:t>
          </a:r>
          <a:r>
            <a:rPr lang="tr-TR" sz="1400" noProof="0" dirty="0" smtClean="0"/>
            <a:t>(</a:t>
          </a:r>
          <a:r>
            <a:rPr lang="tr-TR" sz="1400" noProof="0" dirty="0" err="1" smtClean="0"/>
            <a:t>Bauer</a:t>
          </a:r>
          <a:r>
            <a:rPr lang="tr-TR" sz="1400" noProof="0" dirty="0" smtClean="0"/>
            <a:t> </a:t>
          </a:r>
          <a:r>
            <a:rPr lang="tr-TR" sz="1400" noProof="0" dirty="0" err="1" smtClean="0"/>
            <a:t>vd</a:t>
          </a:r>
          <a:r>
            <a:rPr lang="tr-TR" sz="1400" noProof="0" dirty="0" smtClean="0"/>
            <a:t>., 2008).</a:t>
          </a:r>
          <a:endParaRPr lang="tr-TR" sz="1400" noProof="0" dirty="0"/>
        </a:p>
      </dgm:t>
    </dgm:pt>
    <dgm:pt modelId="{616097AC-67A4-43ED-B999-81076E6F68A8}" type="parTrans" cxnId="{2C71BC5B-7151-410F-B5EF-676CDB2174B7}">
      <dgm:prSet/>
      <dgm:spPr/>
      <dgm:t>
        <a:bodyPr/>
        <a:lstStyle/>
        <a:p>
          <a:endParaRPr lang="en-US"/>
        </a:p>
      </dgm:t>
    </dgm:pt>
    <dgm:pt modelId="{576566B4-43DC-4369-863D-A0D7A1F0FE45}" type="sibTrans" cxnId="{2C71BC5B-7151-410F-B5EF-676CDB2174B7}">
      <dgm:prSet/>
      <dgm:spPr/>
      <dgm:t>
        <a:bodyPr/>
        <a:lstStyle/>
        <a:p>
          <a:endParaRPr lang="en-US"/>
        </a:p>
      </dgm:t>
    </dgm:pt>
    <dgm:pt modelId="{FA2DB334-F27F-4345-9C3F-7049276BF1AB}" type="pres">
      <dgm:prSet presAssocID="{D4172A43-9173-4ECB-8216-CF1935A094E6}" presName="linear" presStyleCnt="0">
        <dgm:presLayoutVars>
          <dgm:dir/>
          <dgm:animLvl val="lvl"/>
          <dgm:resizeHandles val="exact"/>
        </dgm:presLayoutVars>
      </dgm:prSet>
      <dgm:spPr/>
      <dgm:t>
        <a:bodyPr/>
        <a:lstStyle/>
        <a:p>
          <a:endParaRPr lang="en-US"/>
        </a:p>
      </dgm:t>
    </dgm:pt>
    <dgm:pt modelId="{3C5ABF58-2953-4A11-9BD0-D7E429CF52F4}" type="pres">
      <dgm:prSet presAssocID="{5B431C21-BCC6-49CA-958A-996251805B04}" presName="parentLin" presStyleCnt="0"/>
      <dgm:spPr/>
      <dgm:t>
        <a:bodyPr/>
        <a:lstStyle/>
        <a:p>
          <a:endParaRPr lang="en-US"/>
        </a:p>
      </dgm:t>
    </dgm:pt>
    <dgm:pt modelId="{0BD5C118-B18B-4131-B307-7C5A3E81433C}" type="pres">
      <dgm:prSet presAssocID="{5B431C21-BCC6-49CA-958A-996251805B04}" presName="parentLeftMargin" presStyleLbl="node1" presStyleIdx="0" presStyleCnt="1"/>
      <dgm:spPr/>
      <dgm:t>
        <a:bodyPr/>
        <a:lstStyle/>
        <a:p>
          <a:endParaRPr lang="en-US"/>
        </a:p>
      </dgm:t>
    </dgm:pt>
    <dgm:pt modelId="{69603FAA-18BE-4EDF-A950-F63D6E7DE2CF}" type="pres">
      <dgm:prSet presAssocID="{5B431C21-BCC6-49CA-958A-996251805B04}" presName="parentText" presStyleLbl="node1" presStyleIdx="0" presStyleCnt="1" custScaleY="38287" custLinFactX="24680" custLinFactY="10807" custLinFactNeighborX="100000" custLinFactNeighborY="100000">
        <dgm:presLayoutVars>
          <dgm:chMax val="0"/>
          <dgm:bulletEnabled val="1"/>
        </dgm:presLayoutVars>
      </dgm:prSet>
      <dgm:spPr/>
      <dgm:t>
        <a:bodyPr/>
        <a:lstStyle/>
        <a:p>
          <a:endParaRPr lang="en-US"/>
        </a:p>
      </dgm:t>
    </dgm:pt>
    <dgm:pt modelId="{AB82B278-CC08-4098-9DC6-E255D2EEBB66}" type="pres">
      <dgm:prSet presAssocID="{5B431C21-BCC6-49CA-958A-996251805B04}" presName="negativeSpace" presStyleCnt="0"/>
      <dgm:spPr/>
      <dgm:t>
        <a:bodyPr/>
        <a:lstStyle/>
        <a:p>
          <a:endParaRPr lang="en-US"/>
        </a:p>
      </dgm:t>
    </dgm:pt>
    <dgm:pt modelId="{0D76C991-F819-451B-B2C8-E235A7D22EA4}" type="pres">
      <dgm:prSet presAssocID="{5B431C21-BCC6-49CA-958A-996251805B04}" presName="childText" presStyleLbl="conFgAcc1" presStyleIdx="0" presStyleCnt="1" custScaleX="71211" custScaleY="53768" custLinFactY="96561" custLinFactNeighborX="50566" custLinFactNeighborY="100000">
        <dgm:presLayoutVars>
          <dgm:bulletEnabled val="1"/>
        </dgm:presLayoutVars>
      </dgm:prSet>
      <dgm:spPr/>
      <dgm:t>
        <a:bodyPr/>
        <a:lstStyle/>
        <a:p>
          <a:endParaRPr lang="en-US"/>
        </a:p>
      </dgm:t>
    </dgm:pt>
  </dgm:ptLst>
  <dgm:cxnLst>
    <dgm:cxn modelId="{2C71BC5B-7151-410F-B5EF-676CDB2174B7}" srcId="{D4172A43-9173-4ECB-8216-CF1935A094E6}" destId="{5B431C21-BCC6-49CA-958A-996251805B04}" srcOrd="0" destOrd="0" parTransId="{616097AC-67A4-43ED-B999-81076E6F68A8}" sibTransId="{576566B4-43DC-4369-863D-A0D7A1F0FE45}"/>
    <dgm:cxn modelId="{62317120-F639-4013-B36F-97089A6974CC}" type="presOf" srcId="{D4172A43-9173-4ECB-8216-CF1935A094E6}" destId="{FA2DB334-F27F-4345-9C3F-7049276BF1AB}" srcOrd="0" destOrd="0" presId="urn:microsoft.com/office/officeart/2005/8/layout/list1"/>
    <dgm:cxn modelId="{92932565-A4D4-4D3B-B829-705FFE92203A}" type="presOf" srcId="{5B431C21-BCC6-49CA-958A-996251805B04}" destId="{69603FAA-18BE-4EDF-A950-F63D6E7DE2CF}" srcOrd="1" destOrd="0" presId="urn:microsoft.com/office/officeart/2005/8/layout/list1"/>
    <dgm:cxn modelId="{18DE9BBD-3349-4DD9-B61C-7488375F9717}" type="presOf" srcId="{5B431C21-BCC6-49CA-958A-996251805B04}" destId="{0BD5C118-B18B-4131-B307-7C5A3E81433C}" srcOrd="0" destOrd="0" presId="urn:microsoft.com/office/officeart/2005/8/layout/list1"/>
    <dgm:cxn modelId="{C9109563-AB44-4A19-8505-59B2A355E00B}" type="presParOf" srcId="{FA2DB334-F27F-4345-9C3F-7049276BF1AB}" destId="{3C5ABF58-2953-4A11-9BD0-D7E429CF52F4}" srcOrd="0" destOrd="0" presId="urn:microsoft.com/office/officeart/2005/8/layout/list1"/>
    <dgm:cxn modelId="{B4881E2D-4532-4DF6-BD5B-D20FA0B75C0D}" type="presParOf" srcId="{3C5ABF58-2953-4A11-9BD0-D7E429CF52F4}" destId="{0BD5C118-B18B-4131-B307-7C5A3E81433C}" srcOrd="0" destOrd="0" presId="urn:microsoft.com/office/officeart/2005/8/layout/list1"/>
    <dgm:cxn modelId="{306271BF-A33F-4D4E-8EF8-E64E32B367F2}" type="presParOf" srcId="{3C5ABF58-2953-4A11-9BD0-D7E429CF52F4}" destId="{69603FAA-18BE-4EDF-A950-F63D6E7DE2CF}" srcOrd="1" destOrd="0" presId="urn:microsoft.com/office/officeart/2005/8/layout/list1"/>
    <dgm:cxn modelId="{6440E621-8051-459E-804C-CA47CC0A2330}" type="presParOf" srcId="{FA2DB334-F27F-4345-9C3F-7049276BF1AB}" destId="{AB82B278-CC08-4098-9DC6-E255D2EEBB66}" srcOrd="1" destOrd="0" presId="urn:microsoft.com/office/officeart/2005/8/layout/list1"/>
    <dgm:cxn modelId="{1368DBED-D761-4770-A02D-EB5AE4D06BE7}" type="presParOf" srcId="{FA2DB334-F27F-4345-9C3F-7049276BF1AB}" destId="{0D76C991-F819-451B-B2C8-E235A7D22EA4}" srcOrd="2"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B1D2F-8D37-4945-BC7E-AF2D68878B14}">
      <dsp:nvSpPr>
        <dsp:cNvPr id="0" name=""/>
        <dsp:cNvSpPr/>
      </dsp:nvSpPr>
      <dsp:spPr>
        <a:xfrm rot="5400000">
          <a:off x="-153283" y="154282"/>
          <a:ext cx="1021889" cy="715322"/>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tr-TR" sz="1100" kern="1200" dirty="0" err="1" smtClean="0">
              <a:latin typeface="+mj-lt"/>
            </a:rPr>
            <a:t>Ailawadi</a:t>
          </a:r>
          <a:r>
            <a:rPr lang="tr-TR" sz="1100" kern="1200" dirty="0" smtClean="0">
              <a:latin typeface="+mj-lt"/>
            </a:rPr>
            <a:t> </a:t>
          </a:r>
          <a:r>
            <a:rPr lang="tr-TR" sz="1100" kern="1200" dirty="0" err="1" smtClean="0">
              <a:latin typeface="+mj-lt"/>
            </a:rPr>
            <a:t>vd</a:t>
          </a:r>
          <a:r>
            <a:rPr lang="tr-TR" sz="1100" kern="1200" dirty="0" smtClean="0">
              <a:latin typeface="+mj-lt"/>
            </a:rPr>
            <a:t>. </a:t>
          </a:r>
          <a:r>
            <a:rPr lang="en-US" sz="1100" kern="1200" dirty="0" smtClean="0">
              <a:latin typeface="+mj-lt"/>
            </a:rPr>
            <a:t>(</a:t>
          </a:r>
          <a:r>
            <a:rPr lang="tr-TR" sz="1100" kern="1200" dirty="0" smtClean="0">
              <a:latin typeface="+mj-lt"/>
            </a:rPr>
            <a:t>2008</a:t>
          </a:r>
          <a:r>
            <a:rPr lang="en-US" sz="1100" kern="1200" dirty="0" smtClean="0">
              <a:latin typeface="+mj-lt"/>
            </a:rPr>
            <a:t>)</a:t>
          </a:r>
          <a:endParaRPr lang="en-US" sz="1100" kern="1200" dirty="0"/>
        </a:p>
      </dsp:txBody>
      <dsp:txXfrm rot="-5400000">
        <a:off x="1" y="358659"/>
        <a:ext cx="715322" cy="306567"/>
      </dsp:txXfrm>
    </dsp:sp>
    <dsp:sp modelId="{24D722D3-ABB8-44B0-A33D-F34A8230F8F2}">
      <dsp:nvSpPr>
        <dsp:cNvPr id="0" name=""/>
        <dsp:cNvSpPr/>
      </dsp:nvSpPr>
      <dsp:spPr>
        <a:xfrm rot="5400000">
          <a:off x="4345852" y="-3629530"/>
          <a:ext cx="664577" cy="792563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smtClean="0">
              <a:latin typeface="+mj-lt"/>
            </a:rPr>
            <a:t>Dünyanın bir çok yerinde </a:t>
          </a:r>
          <a:r>
            <a:rPr lang="tr-TR" sz="2000" b="1" kern="1200" dirty="0" smtClean="0">
              <a:latin typeface="+mj-lt"/>
            </a:rPr>
            <a:t>özel markalı ürünler yüksek pazar payları </a:t>
          </a:r>
          <a:r>
            <a:rPr lang="tr-TR" sz="2000" kern="1200" dirty="0" smtClean="0">
              <a:latin typeface="+mj-lt"/>
            </a:rPr>
            <a:t>ile perakendecilik sektörünün önemli bir bölümünü oluşturmaktadırlar</a:t>
          </a:r>
          <a:r>
            <a:rPr lang="en-US" sz="2000" kern="1200" dirty="0" smtClean="0">
              <a:latin typeface="+mj-lt"/>
            </a:rPr>
            <a:t>.</a:t>
          </a:r>
          <a:endParaRPr lang="en-US" sz="2000" kern="1200" dirty="0"/>
        </a:p>
      </dsp:txBody>
      <dsp:txXfrm rot="-5400000">
        <a:off x="715322" y="33442"/>
        <a:ext cx="7893195" cy="599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B1D2F-8D37-4945-BC7E-AF2D68878B14}">
      <dsp:nvSpPr>
        <dsp:cNvPr id="0" name=""/>
        <dsp:cNvSpPr/>
      </dsp:nvSpPr>
      <dsp:spPr>
        <a:xfrm rot="5400000">
          <a:off x="-153283" y="154282"/>
          <a:ext cx="1021889" cy="715322"/>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latin typeface="+mj-lt"/>
            </a:rPr>
            <a:t>Richardson</a:t>
          </a:r>
          <a:r>
            <a:rPr lang="tr-TR" sz="1100" kern="1200" dirty="0" smtClean="0">
              <a:latin typeface="+mj-lt"/>
            </a:rPr>
            <a:t> </a:t>
          </a:r>
          <a:r>
            <a:rPr lang="tr-TR" sz="1100" kern="1200" dirty="0" err="1" smtClean="0">
              <a:latin typeface="+mj-lt"/>
            </a:rPr>
            <a:t>vd</a:t>
          </a:r>
          <a:r>
            <a:rPr lang="tr-TR" sz="1100" kern="1200" dirty="0" smtClean="0">
              <a:latin typeface="+mj-lt"/>
            </a:rPr>
            <a:t>. </a:t>
          </a:r>
          <a:r>
            <a:rPr lang="en-US" sz="1100" kern="1200" dirty="0" smtClean="0">
              <a:latin typeface="+mj-lt"/>
            </a:rPr>
            <a:t>(1996)</a:t>
          </a:r>
          <a:endParaRPr lang="en-US" sz="1100" kern="1200" dirty="0"/>
        </a:p>
      </dsp:txBody>
      <dsp:txXfrm rot="-5400000">
        <a:off x="1" y="358659"/>
        <a:ext cx="715322" cy="306567"/>
      </dsp:txXfrm>
    </dsp:sp>
    <dsp:sp modelId="{24D722D3-ABB8-44B0-A33D-F34A8230F8F2}">
      <dsp:nvSpPr>
        <dsp:cNvPr id="0" name=""/>
        <dsp:cNvSpPr/>
      </dsp:nvSpPr>
      <dsp:spPr>
        <a:xfrm rot="5400000">
          <a:off x="4345852" y="-3629530"/>
          <a:ext cx="664577" cy="7925637"/>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b="1" kern="1200" dirty="0" smtClean="0">
              <a:latin typeface="+mj-lt"/>
            </a:rPr>
            <a:t>Ö</a:t>
          </a:r>
          <a:r>
            <a:rPr lang="tr-TR" sz="2000" b="1" kern="1200" dirty="0" err="1" smtClean="0">
              <a:latin typeface="+mj-lt"/>
            </a:rPr>
            <a:t>zel</a:t>
          </a:r>
          <a:r>
            <a:rPr lang="tr-TR" sz="2000" b="1" kern="1200" dirty="0" smtClean="0">
              <a:latin typeface="+mj-lt"/>
            </a:rPr>
            <a:t> markalı ürünler firmalar için stratejik bir varlık</a:t>
          </a:r>
          <a:r>
            <a:rPr lang="tr-TR" sz="2000" kern="1200" dirty="0" smtClean="0">
              <a:latin typeface="+mj-lt"/>
            </a:rPr>
            <a:t> </a:t>
          </a:r>
          <a:r>
            <a:rPr lang="en-US" sz="2000" kern="1200" dirty="0" err="1" smtClean="0">
              <a:latin typeface="+mj-lt"/>
            </a:rPr>
            <a:t>olarak</a:t>
          </a:r>
          <a:r>
            <a:rPr lang="en-US" sz="2000" kern="1200" dirty="0" smtClean="0">
              <a:latin typeface="+mj-lt"/>
            </a:rPr>
            <a:t> </a:t>
          </a:r>
          <a:r>
            <a:rPr lang="en-US" sz="2000" kern="1200" dirty="0" err="1" smtClean="0">
              <a:latin typeface="+mj-lt"/>
            </a:rPr>
            <a:t>rol</a:t>
          </a:r>
          <a:r>
            <a:rPr lang="en-US" sz="2000" kern="1200" dirty="0" smtClean="0">
              <a:latin typeface="+mj-lt"/>
            </a:rPr>
            <a:t> </a:t>
          </a:r>
          <a:r>
            <a:rPr lang="en-US" sz="2000" kern="1200" dirty="0" err="1" smtClean="0">
              <a:latin typeface="+mj-lt"/>
            </a:rPr>
            <a:t>oynamaktadırlar</a:t>
          </a:r>
          <a:r>
            <a:rPr lang="en-US" sz="2000" kern="1200" dirty="0" smtClean="0">
              <a:latin typeface="+mj-lt"/>
            </a:rPr>
            <a:t>.</a:t>
          </a:r>
          <a:endParaRPr lang="en-US" sz="2000" kern="1200" dirty="0"/>
        </a:p>
      </dsp:txBody>
      <dsp:txXfrm rot="-5400000">
        <a:off x="715322" y="33442"/>
        <a:ext cx="7893195" cy="5996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B1D2F-8D37-4945-BC7E-AF2D68878B14}">
      <dsp:nvSpPr>
        <dsp:cNvPr id="0" name=""/>
        <dsp:cNvSpPr/>
      </dsp:nvSpPr>
      <dsp:spPr>
        <a:xfrm rot="5400000">
          <a:off x="-153583" y="153583"/>
          <a:ext cx="1023888" cy="7167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Davis (2013)</a:t>
          </a:r>
          <a:endParaRPr lang="en-US" sz="1100" kern="1200" dirty="0"/>
        </a:p>
      </dsp:txBody>
      <dsp:txXfrm rot="-5400000">
        <a:off x="1" y="358361"/>
        <a:ext cx="716721" cy="307167"/>
      </dsp:txXfrm>
    </dsp:sp>
    <dsp:sp modelId="{24D722D3-ABB8-44B0-A33D-F34A8230F8F2}">
      <dsp:nvSpPr>
        <dsp:cNvPr id="0" name=""/>
        <dsp:cNvSpPr/>
      </dsp:nvSpPr>
      <dsp:spPr>
        <a:xfrm rot="5400000">
          <a:off x="4346077" y="-3629355"/>
          <a:ext cx="665527" cy="792423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b="1" kern="1200" dirty="0" err="1" smtClean="0">
              <a:solidFill>
                <a:schemeClr val="tx1"/>
              </a:solidFill>
              <a:latin typeface="+mj-lt"/>
            </a:rPr>
            <a:t>Özel</a:t>
          </a:r>
          <a:r>
            <a:rPr lang="en-US" sz="1900" b="1" kern="1200" dirty="0" smtClean="0">
              <a:solidFill>
                <a:schemeClr val="tx1"/>
              </a:solidFill>
              <a:latin typeface="+mj-lt"/>
            </a:rPr>
            <a:t> </a:t>
          </a:r>
          <a:r>
            <a:rPr lang="en-US" sz="1900" b="1" kern="1200" dirty="0" err="1" smtClean="0">
              <a:solidFill>
                <a:schemeClr val="tx1"/>
              </a:solidFill>
              <a:latin typeface="+mj-lt"/>
            </a:rPr>
            <a:t>markalı</a:t>
          </a:r>
          <a:r>
            <a:rPr lang="en-US" sz="1900" b="1" kern="1200" dirty="0" smtClean="0">
              <a:solidFill>
                <a:schemeClr val="tx1"/>
              </a:solidFill>
              <a:latin typeface="+mj-lt"/>
            </a:rPr>
            <a:t> </a:t>
          </a:r>
          <a:r>
            <a:rPr lang="en-US" sz="1900" b="1" kern="1200" dirty="0" err="1" smtClean="0">
              <a:solidFill>
                <a:schemeClr val="tx1"/>
              </a:solidFill>
              <a:latin typeface="+mj-lt"/>
            </a:rPr>
            <a:t>ürünlerin</a:t>
          </a:r>
          <a:r>
            <a:rPr lang="en-US" sz="1900" b="1" kern="1200" dirty="0" smtClean="0">
              <a:solidFill>
                <a:schemeClr val="tx1"/>
              </a:solidFill>
              <a:latin typeface="+mj-lt"/>
            </a:rPr>
            <a:t> </a:t>
          </a:r>
          <a:r>
            <a:rPr lang="en-US" sz="1900" b="1" kern="1200" dirty="0" err="1" smtClean="0">
              <a:solidFill>
                <a:schemeClr val="tx1"/>
              </a:solidFill>
              <a:latin typeface="+mj-lt"/>
            </a:rPr>
            <a:t>başarısı</a:t>
          </a:r>
          <a:r>
            <a:rPr lang="en-US" sz="1900" b="1" kern="1200" dirty="0" smtClean="0">
              <a:solidFill>
                <a:schemeClr val="tx1"/>
              </a:solidFill>
              <a:latin typeface="+mj-lt"/>
            </a:rPr>
            <a:t> </a:t>
          </a:r>
          <a:r>
            <a:rPr lang="en-US" sz="1900" kern="1200" dirty="0" err="1" smtClean="0">
              <a:solidFill>
                <a:schemeClr val="tx1"/>
              </a:solidFill>
              <a:latin typeface="+mj-lt"/>
            </a:rPr>
            <a:t>ile</a:t>
          </a:r>
          <a:r>
            <a:rPr lang="en-US" sz="1900" kern="1200" dirty="0" smtClean="0">
              <a:solidFill>
                <a:schemeClr val="tx1"/>
              </a:solidFill>
              <a:latin typeface="+mj-lt"/>
            </a:rPr>
            <a:t> </a:t>
          </a:r>
          <a:r>
            <a:rPr lang="en-US" sz="1900" kern="1200" dirty="0" err="1" smtClean="0">
              <a:solidFill>
                <a:schemeClr val="tx1"/>
              </a:solidFill>
              <a:latin typeface="+mj-lt"/>
            </a:rPr>
            <a:t>birlikte</a:t>
          </a:r>
          <a:r>
            <a:rPr lang="en-US" sz="1900" kern="1200" dirty="0" smtClean="0">
              <a:solidFill>
                <a:schemeClr val="tx1"/>
              </a:solidFill>
              <a:latin typeface="+mj-lt"/>
            </a:rPr>
            <a:t>, </a:t>
          </a:r>
          <a:r>
            <a:rPr lang="en-US" sz="1900" kern="1200" dirty="0" err="1" smtClean="0">
              <a:solidFill>
                <a:schemeClr val="tx1"/>
              </a:solidFill>
              <a:latin typeface="+mj-lt"/>
            </a:rPr>
            <a:t>perakendeciler</a:t>
          </a:r>
          <a:r>
            <a:rPr lang="en-US" sz="1900" kern="1200" dirty="0" smtClean="0">
              <a:solidFill>
                <a:schemeClr val="tx1"/>
              </a:solidFill>
              <a:latin typeface="+mj-lt"/>
            </a:rPr>
            <a:t> </a:t>
          </a:r>
          <a:r>
            <a:rPr lang="en-US" sz="1900" kern="1200" dirty="0" err="1" smtClean="0">
              <a:solidFill>
                <a:schemeClr val="tx1"/>
              </a:solidFill>
              <a:latin typeface="+mj-lt"/>
            </a:rPr>
            <a:t>bu</a:t>
          </a:r>
          <a:r>
            <a:rPr lang="en-US" sz="1900" kern="1200" dirty="0" smtClean="0">
              <a:solidFill>
                <a:schemeClr val="tx1"/>
              </a:solidFill>
              <a:latin typeface="+mj-lt"/>
            </a:rPr>
            <a:t> </a:t>
          </a:r>
          <a:r>
            <a:rPr lang="en-US" sz="1900" kern="1200" dirty="0" err="1" smtClean="0">
              <a:solidFill>
                <a:schemeClr val="tx1"/>
              </a:solidFill>
              <a:latin typeface="+mj-lt"/>
            </a:rPr>
            <a:t>ürünleri</a:t>
          </a:r>
          <a:r>
            <a:rPr lang="en-US" sz="1900" kern="1200" dirty="0" smtClean="0">
              <a:solidFill>
                <a:schemeClr val="tx1"/>
              </a:solidFill>
              <a:latin typeface="+mj-lt"/>
            </a:rPr>
            <a:t> </a:t>
          </a:r>
          <a:r>
            <a:rPr lang="en-US" sz="1900" b="1" kern="1200" dirty="0" err="1" smtClean="0">
              <a:solidFill>
                <a:schemeClr val="tx1"/>
              </a:solidFill>
              <a:latin typeface="+mj-lt"/>
            </a:rPr>
            <a:t>göz</a:t>
          </a:r>
          <a:r>
            <a:rPr lang="en-US" sz="1900" b="1" kern="1200" dirty="0" smtClean="0">
              <a:solidFill>
                <a:schemeClr val="tx1"/>
              </a:solidFill>
              <a:latin typeface="+mj-lt"/>
            </a:rPr>
            <a:t> </a:t>
          </a:r>
          <a:r>
            <a:rPr lang="en-US" sz="1900" b="1" kern="1200" dirty="0" err="1" smtClean="0">
              <a:solidFill>
                <a:schemeClr val="tx1"/>
              </a:solidFill>
              <a:latin typeface="+mj-lt"/>
            </a:rPr>
            <a:t>önünde</a:t>
          </a:r>
          <a:r>
            <a:rPr lang="en-US" sz="1900" b="1" kern="1200" dirty="0" smtClean="0">
              <a:solidFill>
                <a:schemeClr val="tx1"/>
              </a:solidFill>
              <a:latin typeface="+mj-lt"/>
            </a:rPr>
            <a:t> </a:t>
          </a:r>
          <a:r>
            <a:rPr lang="en-US" sz="1900" b="1" kern="1200" dirty="0" err="1" smtClean="0">
              <a:solidFill>
                <a:schemeClr val="tx1"/>
              </a:solidFill>
              <a:latin typeface="+mj-lt"/>
            </a:rPr>
            <a:t>tutmak</a:t>
          </a:r>
          <a:r>
            <a:rPr lang="en-US" sz="1900" b="1" kern="1200" dirty="0" smtClean="0">
              <a:solidFill>
                <a:schemeClr val="tx1"/>
              </a:solidFill>
              <a:latin typeface="+mj-lt"/>
            </a:rPr>
            <a:t> </a:t>
          </a:r>
          <a:r>
            <a:rPr lang="en-US" sz="1900" b="1" kern="1200" dirty="0" err="1" smtClean="0">
              <a:solidFill>
                <a:schemeClr val="tx1"/>
              </a:solidFill>
              <a:latin typeface="+mj-lt"/>
            </a:rPr>
            <a:t>için</a:t>
          </a:r>
          <a:r>
            <a:rPr lang="en-US" sz="1900" b="1" kern="1200" dirty="0" smtClean="0">
              <a:solidFill>
                <a:schemeClr val="tx1"/>
              </a:solidFill>
              <a:latin typeface="+mj-lt"/>
            </a:rPr>
            <a:t> </a:t>
          </a:r>
          <a:r>
            <a:rPr lang="en-US" sz="1900" b="1" kern="1200" dirty="0" err="1" smtClean="0">
              <a:solidFill>
                <a:schemeClr val="tx1"/>
              </a:solidFill>
              <a:latin typeface="+mj-lt"/>
            </a:rPr>
            <a:t>çok</a:t>
          </a:r>
          <a:r>
            <a:rPr lang="en-US" sz="1900" b="1" kern="1200" dirty="0" smtClean="0">
              <a:solidFill>
                <a:schemeClr val="tx1"/>
              </a:solidFill>
              <a:latin typeface="+mj-lt"/>
            </a:rPr>
            <a:t> </a:t>
          </a:r>
          <a:r>
            <a:rPr lang="en-US" sz="1900" b="1" kern="1200" dirty="0" err="1" smtClean="0">
              <a:solidFill>
                <a:schemeClr val="tx1"/>
              </a:solidFill>
              <a:latin typeface="+mj-lt"/>
            </a:rPr>
            <a:t>daha</a:t>
          </a:r>
          <a:r>
            <a:rPr lang="en-US" sz="1900" b="1" kern="1200" dirty="0" smtClean="0">
              <a:solidFill>
                <a:schemeClr val="tx1"/>
              </a:solidFill>
              <a:latin typeface="+mj-lt"/>
            </a:rPr>
            <a:t> </a:t>
          </a:r>
          <a:r>
            <a:rPr lang="en-US" sz="1900" b="1" kern="1200" dirty="0" err="1" smtClean="0">
              <a:solidFill>
                <a:schemeClr val="tx1"/>
              </a:solidFill>
              <a:latin typeface="+mj-lt"/>
            </a:rPr>
            <a:t>fazla</a:t>
          </a:r>
          <a:r>
            <a:rPr lang="en-US" sz="1900" b="1" kern="1200" dirty="0" smtClean="0">
              <a:solidFill>
                <a:schemeClr val="tx1"/>
              </a:solidFill>
              <a:latin typeface="+mj-lt"/>
            </a:rPr>
            <a:t> </a:t>
          </a:r>
          <a:r>
            <a:rPr lang="en-US" sz="1900" b="1" kern="1200" dirty="0" err="1" smtClean="0">
              <a:solidFill>
                <a:schemeClr val="tx1"/>
              </a:solidFill>
              <a:latin typeface="+mj-lt"/>
            </a:rPr>
            <a:t>güce</a:t>
          </a:r>
          <a:r>
            <a:rPr lang="en-US" sz="1900" b="1" kern="1200" dirty="0" smtClean="0">
              <a:solidFill>
                <a:schemeClr val="tx1"/>
              </a:solidFill>
              <a:latin typeface="+mj-lt"/>
            </a:rPr>
            <a:t> </a:t>
          </a:r>
          <a:r>
            <a:rPr lang="en-US" sz="1900" kern="1200" dirty="0" err="1" smtClean="0">
              <a:solidFill>
                <a:schemeClr val="tx1"/>
              </a:solidFill>
              <a:latin typeface="+mj-lt"/>
            </a:rPr>
            <a:t>sahip</a:t>
          </a:r>
          <a:r>
            <a:rPr lang="en-US" sz="1900" kern="1200" dirty="0" smtClean="0">
              <a:solidFill>
                <a:schemeClr val="tx1"/>
              </a:solidFill>
              <a:latin typeface="+mj-lt"/>
            </a:rPr>
            <a:t> </a:t>
          </a:r>
          <a:r>
            <a:rPr lang="en-US" sz="1900" kern="1200" dirty="0" err="1" smtClean="0">
              <a:solidFill>
                <a:schemeClr val="tx1"/>
              </a:solidFill>
              <a:latin typeface="+mj-lt"/>
            </a:rPr>
            <a:t>olduklarını</a:t>
          </a:r>
          <a:r>
            <a:rPr lang="en-US" sz="1900" kern="1200" dirty="0" smtClean="0">
              <a:solidFill>
                <a:schemeClr val="tx1"/>
              </a:solidFill>
              <a:latin typeface="+mj-lt"/>
            </a:rPr>
            <a:t> </a:t>
          </a:r>
          <a:r>
            <a:rPr lang="en-US" sz="1900" kern="1200" dirty="0" err="1" smtClean="0">
              <a:solidFill>
                <a:schemeClr val="tx1"/>
              </a:solidFill>
              <a:latin typeface="+mj-lt"/>
            </a:rPr>
            <a:t>anlamışlardır</a:t>
          </a:r>
          <a:r>
            <a:rPr lang="en-US" sz="1900" kern="1200" dirty="0" smtClean="0">
              <a:solidFill>
                <a:schemeClr val="tx1"/>
              </a:solidFill>
              <a:latin typeface="+mj-lt"/>
            </a:rPr>
            <a:t>.</a:t>
          </a:r>
          <a:endParaRPr lang="en-US" sz="1900" kern="1200" dirty="0"/>
        </a:p>
      </dsp:txBody>
      <dsp:txXfrm rot="-5400000">
        <a:off x="716722" y="32488"/>
        <a:ext cx="7891750" cy="6005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B1D2F-8D37-4945-BC7E-AF2D68878B14}">
      <dsp:nvSpPr>
        <dsp:cNvPr id="0" name=""/>
        <dsp:cNvSpPr/>
      </dsp:nvSpPr>
      <dsp:spPr>
        <a:xfrm rot="5400000">
          <a:off x="-153283" y="154282"/>
          <a:ext cx="1021889" cy="715322"/>
        </a:xfrm>
        <a:prstGeom prst="chevron">
          <a:avLst/>
        </a:prstGeom>
        <a:solidFill>
          <a:schemeClr val="accent6"/>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en-US" sz="1100" kern="1200" dirty="0" smtClean="0">
            <a:latin typeface="+mj-lt"/>
          </a:endParaRPr>
        </a:p>
        <a:p>
          <a:pPr lvl="0" algn="ctr" defTabSz="488950">
            <a:lnSpc>
              <a:spcPct val="90000"/>
            </a:lnSpc>
            <a:spcBef>
              <a:spcPct val="0"/>
            </a:spcBef>
            <a:spcAft>
              <a:spcPct val="35000"/>
            </a:spcAft>
          </a:pPr>
          <a:r>
            <a:rPr lang="tr-TR" sz="1100" kern="1200" dirty="0" err="1" smtClean="0">
              <a:latin typeface="+mj-lt"/>
            </a:rPr>
            <a:t>Ailawadi</a:t>
          </a:r>
          <a:r>
            <a:rPr lang="tr-TR" sz="1100" kern="1200" dirty="0" smtClean="0">
              <a:latin typeface="+mj-lt"/>
            </a:rPr>
            <a:t> v</a:t>
          </a:r>
          <a:r>
            <a:rPr lang="en-US" sz="1100" kern="1200" dirty="0" smtClean="0">
              <a:latin typeface="+mj-lt"/>
            </a:rPr>
            <a:t>e Keller (2004)</a:t>
          </a:r>
          <a:endParaRPr lang="en-US" sz="1100" kern="1200" dirty="0"/>
        </a:p>
      </dsp:txBody>
      <dsp:txXfrm rot="-5400000">
        <a:off x="1" y="358659"/>
        <a:ext cx="715322" cy="306567"/>
      </dsp:txXfrm>
    </dsp:sp>
    <dsp:sp modelId="{24D722D3-ABB8-44B0-A33D-F34A8230F8F2}">
      <dsp:nvSpPr>
        <dsp:cNvPr id="0" name=""/>
        <dsp:cNvSpPr/>
      </dsp:nvSpPr>
      <dsp:spPr>
        <a:xfrm rot="5400000">
          <a:off x="4345852" y="-3629530"/>
          <a:ext cx="664577" cy="7925637"/>
        </a:xfrm>
        <a:prstGeom prst="round2Same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err="1" smtClean="0">
              <a:latin typeface="+mj-lt"/>
            </a:rPr>
            <a:t>Özel</a:t>
          </a:r>
          <a:r>
            <a:rPr lang="en-US" sz="2000" kern="1200" dirty="0" smtClean="0">
              <a:latin typeface="+mj-lt"/>
            </a:rPr>
            <a:t> </a:t>
          </a:r>
          <a:r>
            <a:rPr lang="en-US" sz="2000" kern="1200" dirty="0" err="1" smtClean="0">
              <a:latin typeface="+mj-lt"/>
            </a:rPr>
            <a:t>markalı</a:t>
          </a:r>
          <a:r>
            <a:rPr lang="en-US" sz="2000" kern="1200" dirty="0" smtClean="0">
              <a:latin typeface="+mj-lt"/>
            </a:rPr>
            <a:t> </a:t>
          </a:r>
          <a:r>
            <a:rPr lang="en-US" sz="2000" kern="1200" dirty="0" err="1" smtClean="0">
              <a:latin typeface="+mj-lt"/>
            </a:rPr>
            <a:t>ürünler</a:t>
          </a:r>
          <a:r>
            <a:rPr lang="en-US" sz="2000" kern="1200" dirty="0" smtClean="0">
              <a:latin typeface="+mj-lt"/>
            </a:rPr>
            <a:t> </a:t>
          </a:r>
          <a:r>
            <a:rPr lang="en-US" sz="2000" b="1" kern="1200" dirty="0" err="1" smtClean="0">
              <a:latin typeface="+mj-lt"/>
            </a:rPr>
            <a:t>markalaşma</a:t>
          </a:r>
          <a:r>
            <a:rPr lang="en-US" sz="2000" kern="1200" dirty="0" smtClean="0">
              <a:latin typeface="+mj-lt"/>
            </a:rPr>
            <a:t> </a:t>
          </a:r>
          <a:r>
            <a:rPr lang="en-US" sz="2000" kern="1200" dirty="0" err="1" smtClean="0">
              <a:latin typeface="+mj-lt"/>
            </a:rPr>
            <a:t>sürecine</a:t>
          </a:r>
          <a:r>
            <a:rPr lang="en-US" sz="2000" kern="1200" dirty="0" smtClean="0">
              <a:latin typeface="+mj-lt"/>
            </a:rPr>
            <a:t> </a:t>
          </a:r>
          <a:r>
            <a:rPr lang="en-US" sz="2000" kern="1200" dirty="0" err="1" smtClean="0">
              <a:latin typeface="+mj-lt"/>
            </a:rPr>
            <a:t>dayalı</a:t>
          </a:r>
          <a:r>
            <a:rPr lang="en-US" sz="2000" kern="1200" dirty="0" smtClean="0">
              <a:latin typeface="+mj-lt"/>
            </a:rPr>
            <a:t> </a:t>
          </a:r>
          <a:r>
            <a:rPr lang="en-US" sz="2000" kern="1200" dirty="0" err="1" smtClean="0">
              <a:latin typeface="+mj-lt"/>
            </a:rPr>
            <a:t>olarak</a:t>
          </a:r>
          <a:r>
            <a:rPr lang="en-US" sz="2000" kern="1200" dirty="0" smtClean="0">
              <a:latin typeface="+mj-lt"/>
            </a:rPr>
            <a:t> </a:t>
          </a:r>
          <a:r>
            <a:rPr lang="en-US" sz="2000" kern="1200" dirty="0" err="1" smtClean="0">
              <a:latin typeface="+mj-lt"/>
            </a:rPr>
            <a:t>değerlendirilmelidir</a:t>
          </a:r>
          <a:r>
            <a:rPr lang="en-US" sz="2000" kern="1200" dirty="0" smtClean="0">
              <a:latin typeface="+mj-lt"/>
            </a:rPr>
            <a:t>.</a:t>
          </a:r>
          <a:endParaRPr lang="en-US" sz="2000" kern="1200" dirty="0"/>
        </a:p>
      </dsp:txBody>
      <dsp:txXfrm rot="-5400000">
        <a:off x="715322" y="33442"/>
        <a:ext cx="7893195" cy="5996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B1D2F-8D37-4945-BC7E-AF2D68878B14}">
      <dsp:nvSpPr>
        <dsp:cNvPr id="0" name=""/>
        <dsp:cNvSpPr/>
      </dsp:nvSpPr>
      <dsp:spPr>
        <a:xfrm rot="5400000">
          <a:off x="-153283" y="154282"/>
          <a:ext cx="1021889" cy="715322"/>
        </a:xfrm>
        <a:prstGeom prst="chevron">
          <a:avLst/>
        </a:prstGeom>
        <a:solidFill>
          <a:schemeClr val="accent5"/>
        </a:soli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Cuneo </a:t>
          </a:r>
          <a:r>
            <a:rPr lang="en-US" sz="1100" kern="1200" dirty="0" err="1" smtClean="0"/>
            <a:t>vd</a:t>
          </a:r>
          <a:r>
            <a:rPr lang="en-US" sz="1100" kern="1200" dirty="0" smtClean="0"/>
            <a:t>. (2012)</a:t>
          </a:r>
          <a:endParaRPr lang="en-US" sz="1100" kern="1200" dirty="0"/>
        </a:p>
      </dsp:txBody>
      <dsp:txXfrm rot="-5400000">
        <a:off x="1" y="358659"/>
        <a:ext cx="715322" cy="306567"/>
      </dsp:txXfrm>
    </dsp:sp>
    <dsp:sp modelId="{24D722D3-ABB8-44B0-A33D-F34A8230F8F2}">
      <dsp:nvSpPr>
        <dsp:cNvPr id="0" name=""/>
        <dsp:cNvSpPr/>
      </dsp:nvSpPr>
      <dsp:spPr>
        <a:xfrm rot="5400000">
          <a:off x="4345852" y="-3629530"/>
          <a:ext cx="664577" cy="7925637"/>
        </a:xfrm>
        <a:prstGeom prst="round2SameRect">
          <a:avLst/>
        </a:prstGeom>
        <a:solidFill>
          <a:schemeClr val="lt1">
            <a:alpha val="90000"/>
            <a:hueOff val="0"/>
            <a:satOff val="0"/>
            <a:lumOff val="0"/>
            <a:alphaOff val="0"/>
          </a:schemeClr>
        </a:solidFill>
        <a:ln w="25400" cap="flat" cmpd="sng" algn="ctr">
          <a:solidFill>
            <a:schemeClr val="accent5"/>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tr-TR" sz="1900" kern="1200" dirty="0" smtClean="0">
              <a:solidFill>
                <a:schemeClr val="tx1"/>
              </a:solidFill>
              <a:latin typeface="+mj-lt"/>
            </a:rPr>
            <a:t>Özel markalı ürünler artık </a:t>
          </a:r>
          <a:r>
            <a:rPr lang="tr-TR" sz="1900" b="1" kern="1200" dirty="0" smtClean="0">
              <a:solidFill>
                <a:schemeClr val="tx1"/>
              </a:solidFill>
              <a:latin typeface="+mj-lt"/>
            </a:rPr>
            <a:t>sadece tüketicilere fiyat seçeneği sunan ürünler olarak değil</a:t>
          </a:r>
          <a:r>
            <a:rPr lang="tr-TR" sz="1900" kern="1200" dirty="0" smtClean="0">
              <a:solidFill>
                <a:schemeClr val="tx1"/>
              </a:solidFill>
              <a:latin typeface="+mj-lt"/>
            </a:rPr>
            <a:t>, </a:t>
          </a:r>
          <a:r>
            <a:rPr lang="tr-TR" sz="1900" b="1" kern="1200" dirty="0" smtClean="0">
              <a:solidFill>
                <a:schemeClr val="tx1"/>
              </a:solidFill>
              <a:latin typeface="+mj-lt"/>
            </a:rPr>
            <a:t>aynı zamanda marka değeri olan ürünler </a:t>
          </a:r>
          <a:r>
            <a:rPr lang="tr-TR" sz="1900" kern="1200" dirty="0" smtClean="0">
              <a:solidFill>
                <a:schemeClr val="tx1"/>
              </a:solidFill>
              <a:latin typeface="+mj-lt"/>
            </a:rPr>
            <a:t>olarak </a:t>
          </a:r>
          <a:r>
            <a:rPr lang="en-US" sz="1900" kern="1200" dirty="0" err="1" smtClean="0">
              <a:solidFill>
                <a:schemeClr val="tx1"/>
              </a:solidFill>
              <a:latin typeface="+mj-lt"/>
            </a:rPr>
            <a:t>incelenmelidir</a:t>
          </a:r>
          <a:r>
            <a:rPr lang="en-US" sz="1900" kern="1200" dirty="0" smtClean="0">
              <a:solidFill>
                <a:schemeClr val="tx1"/>
              </a:solidFill>
              <a:latin typeface="+mj-lt"/>
            </a:rPr>
            <a:t>.</a:t>
          </a:r>
          <a:r>
            <a:rPr lang="tr-TR" sz="1900" kern="1200" dirty="0" smtClean="0">
              <a:solidFill>
                <a:schemeClr val="tx1"/>
              </a:solidFill>
              <a:latin typeface="+mj-lt"/>
            </a:rPr>
            <a:t> </a:t>
          </a:r>
          <a:endParaRPr lang="en-US" sz="1900" kern="1200" dirty="0"/>
        </a:p>
      </dsp:txBody>
      <dsp:txXfrm rot="-5400000">
        <a:off x="715322" y="33442"/>
        <a:ext cx="7893195" cy="5996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DC5636-8BA0-4DDE-848D-470EDB9EA202}">
      <dsp:nvSpPr>
        <dsp:cNvPr id="0" name=""/>
        <dsp:cNvSpPr/>
      </dsp:nvSpPr>
      <dsp:spPr>
        <a:xfrm>
          <a:off x="3820" y="0"/>
          <a:ext cx="3674798" cy="302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err="1" smtClean="0"/>
            <a:t>Kaynak</a:t>
          </a:r>
          <a:endParaRPr lang="en-US" sz="1400" b="1" kern="1200" dirty="0"/>
        </a:p>
      </dsp:txBody>
      <dsp:txXfrm>
        <a:off x="3820" y="0"/>
        <a:ext cx="3674798" cy="907300"/>
      </dsp:txXfrm>
    </dsp:sp>
    <dsp:sp modelId="{45A35D4D-35EB-4CC9-8F37-E09CCB72E330}">
      <dsp:nvSpPr>
        <dsp:cNvPr id="0" name=""/>
        <dsp:cNvSpPr/>
      </dsp:nvSpPr>
      <dsp:spPr>
        <a:xfrm>
          <a:off x="309445" y="604868"/>
          <a:ext cx="2939839" cy="4405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t>Hoch</a:t>
          </a:r>
          <a:r>
            <a:rPr lang="tr-TR" sz="1000" kern="1200" noProof="0" dirty="0" smtClean="0"/>
            <a:t>, 1996; </a:t>
          </a:r>
          <a:r>
            <a:rPr lang="tr-TR" sz="1000" kern="1200" noProof="0" dirty="0" err="1" smtClean="0"/>
            <a:t>Narasimhan</a:t>
          </a:r>
          <a:r>
            <a:rPr lang="tr-TR" sz="1000" kern="1200" noProof="0" dirty="0" smtClean="0"/>
            <a:t> ve </a:t>
          </a:r>
          <a:r>
            <a:rPr lang="tr-TR" sz="1000" kern="1200" noProof="0" dirty="0" err="1" smtClean="0"/>
            <a:t>Wilcox</a:t>
          </a:r>
          <a:r>
            <a:rPr lang="tr-TR" sz="1000" kern="1200" noProof="0" dirty="0" smtClean="0"/>
            <a:t>, 1998; </a:t>
          </a:r>
          <a:r>
            <a:rPr lang="tr-TR" sz="1000" kern="1200" noProof="0" dirty="0" err="1" smtClean="0"/>
            <a:t>Richardson</a:t>
          </a:r>
          <a:r>
            <a:rPr lang="tr-TR" sz="1000" kern="1200" noProof="0" dirty="0" smtClean="0"/>
            <a:t> </a:t>
          </a:r>
          <a:r>
            <a:rPr lang="tr-TR" sz="1000" kern="1200" noProof="0" dirty="0" err="1" smtClean="0"/>
            <a:t>vd</a:t>
          </a:r>
          <a:r>
            <a:rPr lang="tr-TR" sz="1000" kern="1200" noProof="0" dirty="0" smtClean="0"/>
            <a:t>., 1996; </a:t>
          </a:r>
          <a:r>
            <a:rPr lang="tr-TR" sz="1000" kern="1200" noProof="0" dirty="0" err="1" smtClean="0"/>
            <a:t>Quelch</a:t>
          </a:r>
          <a:r>
            <a:rPr lang="tr-TR" sz="1000" kern="1200" noProof="0" dirty="0" smtClean="0"/>
            <a:t> ve Harding, 1996</a:t>
          </a:r>
          <a:endParaRPr lang="en-US" sz="1000" kern="1200" dirty="0"/>
        </a:p>
      </dsp:txBody>
      <dsp:txXfrm>
        <a:off x="322349" y="617772"/>
        <a:ext cx="2914031" cy="414773"/>
      </dsp:txXfrm>
    </dsp:sp>
    <dsp:sp modelId="{05AA7FA6-6023-4B0E-93CE-D1EBB79B51E1}">
      <dsp:nvSpPr>
        <dsp:cNvPr id="0" name=""/>
        <dsp:cNvSpPr/>
      </dsp:nvSpPr>
      <dsp:spPr>
        <a:xfrm>
          <a:off x="309445" y="1134128"/>
          <a:ext cx="2939839" cy="44058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t>Ailawadi</a:t>
          </a:r>
          <a:r>
            <a:rPr lang="tr-TR" sz="1000" kern="1200" noProof="0" dirty="0" smtClean="0"/>
            <a:t> </a:t>
          </a:r>
          <a:r>
            <a:rPr lang="tr-TR" sz="1000" kern="1200" noProof="0" dirty="0" err="1" smtClean="0"/>
            <a:t>vd</a:t>
          </a:r>
          <a:r>
            <a:rPr lang="tr-TR" sz="1000" kern="1200" noProof="0" dirty="0" smtClean="0"/>
            <a:t>.,</a:t>
          </a:r>
          <a:r>
            <a:rPr lang="tr-TR" sz="1000" kern="1200" baseline="0" noProof="0" dirty="0" smtClean="0"/>
            <a:t> 2001; </a:t>
          </a:r>
          <a:r>
            <a:rPr lang="tr-TR" sz="1000" kern="1200" baseline="0" noProof="0" dirty="0" err="1" smtClean="0"/>
            <a:t>Garretson</a:t>
          </a:r>
          <a:r>
            <a:rPr lang="tr-TR" sz="1000" kern="1200" baseline="0" noProof="0" dirty="0" smtClean="0"/>
            <a:t> </a:t>
          </a:r>
          <a:r>
            <a:rPr lang="tr-TR" sz="1000" kern="1200" baseline="0" noProof="0" dirty="0" err="1" smtClean="0"/>
            <a:t>vd</a:t>
          </a:r>
          <a:r>
            <a:rPr lang="tr-TR" sz="1000" kern="1200" baseline="0" noProof="0" dirty="0" smtClean="0"/>
            <a:t>., 2002</a:t>
          </a:r>
          <a:endParaRPr lang="en-US" sz="1000" kern="1200" dirty="0"/>
        </a:p>
      </dsp:txBody>
      <dsp:txXfrm>
        <a:off x="322349" y="1147032"/>
        <a:ext cx="2914031" cy="414773"/>
      </dsp:txXfrm>
    </dsp:sp>
    <dsp:sp modelId="{E2884960-2965-411C-8E4B-58FFEDAEDFE5}">
      <dsp:nvSpPr>
        <dsp:cNvPr id="0" name=""/>
        <dsp:cNvSpPr/>
      </dsp:nvSpPr>
      <dsp:spPr>
        <a:xfrm>
          <a:off x="309445" y="1663384"/>
          <a:ext cx="2939839" cy="44058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t>Baltas</a:t>
          </a:r>
          <a:r>
            <a:rPr lang="tr-TR" sz="1000" kern="1200" noProof="0" dirty="0" smtClean="0"/>
            <a:t>, 2003; </a:t>
          </a:r>
          <a:r>
            <a:rPr lang="tr-TR" sz="1000" kern="1200" noProof="0" dirty="0" err="1" smtClean="0"/>
            <a:t>Batra</a:t>
          </a:r>
          <a:r>
            <a:rPr lang="tr-TR" sz="1000" kern="1200" noProof="0" dirty="0" smtClean="0"/>
            <a:t> ve </a:t>
          </a:r>
          <a:r>
            <a:rPr lang="tr-TR" sz="1000" kern="1200" noProof="0" dirty="0" err="1" smtClean="0"/>
            <a:t>Sinha</a:t>
          </a:r>
          <a:r>
            <a:rPr lang="tr-TR" sz="1000" kern="1200" noProof="0" dirty="0" smtClean="0"/>
            <a:t>,</a:t>
          </a:r>
          <a:r>
            <a:rPr lang="tr-TR" sz="1000" kern="1200" baseline="0" noProof="0" dirty="0" smtClean="0"/>
            <a:t> 2000, </a:t>
          </a:r>
          <a:r>
            <a:rPr lang="tr-TR" sz="1000" kern="1200" baseline="0" noProof="0" dirty="0" err="1" smtClean="0"/>
            <a:t>Richardson</a:t>
          </a:r>
          <a:r>
            <a:rPr lang="tr-TR" sz="1000" kern="1200" baseline="0" noProof="0" dirty="0" smtClean="0"/>
            <a:t> </a:t>
          </a:r>
          <a:r>
            <a:rPr lang="tr-TR" sz="1000" kern="1200" baseline="0" noProof="0" dirty="0" err="1" smtClean="0"/>
            <a:t>vd</a:t>
          </a:r>
          <a:r>
            <a:rPr lang="tr-TR" sz="1000" kern="1200" baseline="0" noProof="0" dirty="0" smtClean="0"/>
            <a:t>., 1996</a:t>
          </a:r>
          <a:endParaRPr lang="en-US" sz="1000" kern="1200" dirty="0"/>
        </a:p>
      </dsp:txBody>
      <dsp:txXfrm>
        <a:off x="322349" y="1676288"/>
        <a:ext cx="2914031" cy="414773"/>
      </dsp:txXfrm>
    </dsp:sp>
    <dsp:sp modelId="{BE3F5067-E9B9-4723-97D4-C27399D577A0}">
      <dsp:nvSpPr>
        <dsp:cNvPr id="0" name=""/>
        <dsp:cNvSpPr/>
      </dsp:nvSpPr>
      <dsp:spPr>
        <a:xfrm>
          <a:off x="309445" y="2192644"/>
          <a:ext cx="2939839" cy="440581"/>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t>Ailawadi</a:t>
          </a:r>
          <a:r>
            <a:rPr lang="tr-TR" sz="1000" kern="1200" noProof="0" dirty="0" smtClean="0"/>
            <a:t> </a:t>
          </a:r>
          <a:r>
            <a:rPr lang="tr-TR" sz="1000" kern="1200" noProof="0" dirty="0" err="1" smtClean="0"/>
            <a:t>vd</a:t>
          </a:r>
          <a:r>
            <a:rPr lang="tr-TR" sz="1000" kern="1200" noProof="0" dirty="0" smtClean="0"/>
            <a:t>., 2008; </a:t>
          </a:r>
          <a:r>
            <a:rPr lang="tr-TR" sz="1000" kern="1200" noProof="0" dirty="0" err="1" smtClean="0"/>
            <a:t>Baltas</a:t>
          </a:r>
          <a:r>
            <a:rPr lang="tr-TR" sz="1000" kern="1200" noProof="0" dirty="0" smtClean="0"/>
            <a:t> </a:t>
          </a:r>
          <a:r>
            <a:rPr lang="tr-TR" sz="1000" kern="1200" noProof="0" dirty="0" err="1" smtClean="0"/>
            <a:t>vd</a:t>
          </a:r>
          <a:r>
            <a:rPr lang="tr-TR" sz="1000" kern="1200" noProof="0" dirty="0" smtClean="0"/>
            <a:t>., 2010; </a:t>
          </a:r>
          <a:r>
            <a:rPr lang="tr-TR" sz="1000" kern="1200" noProof="0" dirty="0" err="1" smtClean="0"/>
            <a:t>Koschate</a:t>
          </a:r>
          <a:r>
            <a:rPr lang="tr-TR" sz="1000" kern="1200" noProof="0" dirty="0" smtClean="0"/>
            <a:t>-</a:t>
          </a:r>
          <a:r>
            <a:rPr lang="tr-TR" sz="1000" kern="1200" noProof="0" dirty="0" err="1" smtClean="0"/>
            <a:t>Fischer</a:t>
          </a:r>
          <a:r>
            <a:rPr lang="tr-TR" sz="1000" kern="1200" noProof="0" dirty="0" smtClean="0"/>
            <a:t> </a:t>
          </a:r>
          <a:r>
            <a:rPr lang="tr-TR" sz="1000" kern="1200" noProof="0" dirty="0" err="1" smtClean="0"/>
            <a:t>vd</a:t>
          </a:r>
          <a:r>
            <a:rPr lang="tr-TR" sz="1000" kern="1200" noProof="0" dirty="0" smtClean="0"/>
            <a:t>., 2014; Kumar ve </a:t>
          </a:r>
          <a:r>
            <a:rPr lang="tr-TR" sz="1000" kern="1200" noProof="0" dirty="0" err="1" smtClean="0"/>
            <a:t>Steenkamp</a:t>
          </a:r>
          <a:r>
            <a:rPr lang="tr-TR" sz="1000" kern="1200" noProof="0" dirty="0" smtClean="0"/>
            <a:t>, 2007</a:t>
          </a:r>
          <a:endParaRPr lang="en-US" sz="1000" kern="1200" dirty="0"/>
        </a:p>
      </dsp:txBody>
      <dsp:txXfrm>
        <a:off x="322349" y="2205548"/>
        <a:ext cx="2914031" cy="414773"/>
      </dsp:txXfrm>
    </dsp:sp>
    <dsp:sp modelId="{DC2164BC-3CFB-4668-A75C-95E8ED9AA0D4}">
      <dsp:nvSpPr>
        <dsp:cNvPr id="0" name=""/>
        <dsp:cNvSpPr/>
      </dsp:nvSpPr>
      <dsp:spPr>
        <a:xfrm>
          <a:off x="3958049" y="0"/>
          <a:ext cx="3674798" cy="30243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err="1" smtClean="0"/>
            <a:t>Amaç</a:t>
          </a:r>
          <a:endParaRPr lang="en-US" sz="1400" b="1" kern="1200" dirty="0"/>
        </a:p>
      </dsp:txBody>
      <dsp:txXfrm>
        <a:off x="3958049" y="0"/>
        <a:ext cx="3674798" cy="907300"/>
      </dsp:txXfrm>
    </dsp:sp>
    <dsp:sp modelId="{E75C0B8A-0BDC-4104-8170-B8B2336C6336}">
      <dsp:nvSpPr>
        <dsp:cNvPr id="0" name=""/>
        <dsp:cNvSpPr/>
      </dsp:nvSpPr>
      <dsp:spPr>
        <a:xfrm>
          <a:off x="4332145" y="604868"/>
          <a:ext cx="2939839" cy="440581"/>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smtClean="0"/>
            <a:t>Tüketicilerin</a:t>
          </a:r>
          <a:r>
            <a:rPr lang="tr-TR" sz="1000" kern="1200" baseline="0" noProof="0" dirty="0" smtClean="0"/>
            <a:t> özel markalı ürünlere karşı </a:t>
          </a:r>
          <a:r>
            <a:rPr lang="tr-TR" sz="1000" b="1" kern="1200" baseline="0" noProof="0" dirty="0" smtClean="0"/>
            <a:t>satın alma eğilimlerini </a:t>
          </a:r>
          <a:r>
            <a:rPr lang="tr-TR" sz="1000" kern="1200" baseline="0" noProof="0" dirty="0" smtClean="0"/>
            <a:t>incelemek</a:t>
          </a:r>
          <a:endParaRPr lang="en-US" sz="1000" kern="1200" dirty="0"/>
        </a:p>
      </dsp:txBody>
      <dsp:txXfrm>
        <a:off x="4345049" y="617772"/>
        <a:ext cx="2914031" cy="414773"/>
      </dsp:txXfrm>
    </dsp:sp>
    <dsp:sp modelId="{B6355A8F-C8C8-4C2B-9EC5-2F45C0B33087}">
      <dsp:nvSpPr>
        <dsp:cNvPr id="0" name=""/>
        <dsp:cNvSpPr/>
      </dsp:nvSpPr>
      <dsp:spPr>
        <a:xfrm>
          <a:off x="4332145" y="1134128"/>
          <a:ext cx="2939839" cy="4405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b="1" kern="1200" noProof="0" dirty="0" smtClean="0"/>
            <a:t>Ulusal</a:t>
          </a:r>
          <a:r>
            <a:rPr lang="tr-TR" sz="1000" b="1" kern="1200" baseline="0" noProof="0" dirty="0" smtClean="0"/>
            <a:t> markalar </a:t>
          </a:r>
          <a:r>
            <a:rPr lang="tr-TR" sz="1000" kern="1200" baseline="0" noProof="0" dirty="0" smtClean="0"/>
            <a:t>ve </a:t>
          </a:r>
          <a:r>
            <a:rPr lang="tr-TR" sz="1000" b="1" kern="1200" baseline="0" noProof="0" dirty="0" smtClean="0"/>
            <a:t>özel markalı ürünler </a:t>
          </a:r>
          <a:r>
            <a:rPr lang="tr-TR" sz="1000" kern="1200" baseline="0" noProof="0" dirty="0" smtClean="0"/>
            <a:t>arasındaki </a:t>
          </a:r>
          <a:r>
            <a:rPr lang="tr-TR" sz="1000" b="1" kern="1200" baseline="0" noProof="0" dirty="0" smtClean="0"/>
            <a:t>benzerlikleri</a:t>
          </a:r>
          <a:r>
            <a:rPr lang="tr-TR" sz="1000" kern="1200" baseline="0" noProof="0" dirty="0" smtClean="0"/>
            <a:t> ve </a:t>
          </a:r>
          <a:r>
            <a:rPr lang="tr-TR" sz="1000" b="1" kern="1200" baseline="0" noProof="0" dirty="0" smtClean="0"/>
            <a:t>farklılıkları</a:t>
          </a:r>
          <a:r>
            <a:rPr lang="tr-TR" sz="1000" kern="1200" baseline="0" noProof="0" dirty="0" smtClean="0"/>
            <a:t> incelemek</a:t>
          </a:r>
          <a:endParaRPr lang="en-US" sz="1000" kern="1200" dirty="0"/>
        </a:p>
      </dsp:txBody>
      <dsp:txXfrm>
        <a:off x="4345049" y="1147032"/>
        <a:ext cx="2914031" cy="414773"/>
      </dsp:txXfrm>
    </dsp:sp>
    <dsp:sp modelId="{1B7A8E45-BACD-4641-B27D-C2EC38BBDEB1}">
      <dsp:nvSpPr>
        <dsp:cNvPr id="0" name=""/>
        <dsp:cNvSpPr/>
      </dsp:nvSpPr>
      <dsp:spPr>
        <a:xfrm>
          <a:off x="4332145" y="1663384"/>
          <a:ext cx="2939839" cy="44058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smtClean="0"/>
            <a:t>Özel markalı ürünlerin </a:t>
          </a:r>
          <a:r>
            <a:rPr lang="tr-TR" sz="1000" b="1" kern="1200" noProof="0" dirty="0" smtClean="0"/>
            <a:t>tüketimini</a:t>
          </a:r>
          <a:r>
            <a:rPr lang="tr-TR" sz="1000" kern="1200" baseline="0" noProof="0" dirty="0" smtClean="0"/>
            <a:t> ve özel markalı ürünlere karşı </a:t>
          </a:r>
          <a:r>
            <a:rPr lang="tr-TR" sz="1000" b="1" kern="1200" baseline="0" noProof="0" dirty="0" smtClean="0"/>
            <a:t>tutumları etkileyen faktörleri </a:t>
          </a:r>
          <a:r>
            <a:rPr lang="tr-TR" sz="1000" kern="1200" baseline="0" noProof="0" dirty="0" smtClean="0"/>
            <a:t>incelemek</a:t>
          </a:r>
          <a:endParaRPr lang="en-US" sz="1000" kern="1200" dirty="0"/>
        </a:p>
      </dsp:txBody>
      <dsp:txXfrm>
        <a:off x="4345049" y="1676288"/>
        <a:ext cx="2914031" cy="414773"/>
      </dsp:txXfrm>
    </dsp:sp>
    <dsp:sp modelId="{58D4F9C4-680E-470E-9C07-C4F3F3BC0DC6}">
      <dsp:nvSpPr>
        <dsp:cNvPr id="0" name=""/>
        <dsp:cNvSpPr/>
      </dsp:nvSpPr>
      <dsp:spPr>
        <a:xfrm>
          <a:off x="4332145" y="2192644"/>
          <a:ext cx="2939839" cy="44058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b="1" kern="1200" noProof="0" dirty="0" smtClean="0"/>
            <a:t>Özel markalı</a:t>
          </a:r>
          <a:r>
            <a:rPr lang="tr-TR" sz="1000" b="1" kern="1200" baseline="0" noProof="0" dirty="0" smtClean="0"/>
            <a:t> ürün kullanımı </a:t>
          </a:r>
          <a:r>
            <a:rPr lang="tr-TR" sz="1000" kern="1200" baseline="0" noProof="0" dirty="0" smtClean="0"/>
            <a:t>ve </a:t>
          </a:r>
          <a:r>
            <a:rPr lang="tr-TR" sz="1000" b="1" kern="1200" baseline="0" noProof="0" dirty="0" smtClean="0"/>
            <a:t>mağaza sadakati </a:t>
          </a:r>
          <a:r>
            <a:rPr lang="tr-TR" sz="1000" kern="1200" baseline="0" noProof="0" dirty="0" smtClean="0"/>
            <a:t>arasındaki ilişkiyi incelemek</a:t>
          </a:r>
          <a:endParaRPr lang="en-US" sz="1000" kern="1200" dirty="0"/>
        </a:p>
      </dsp:txBody>
      <dsp:txXfrm>
        <a:off x="4345049" y="2205548"/>
        <a:ext cx="2914031" cy="4147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1D844-3C9B-452B-89BC-316C6C9BC775}">
      <dsp:nvSpPr>
        <dsp:cNvPr id="0" name=""/>
        <dsp:cNvSpPr/>
      </dsp:nvSpPr>
      <dsp:spPr>
        <a:xfrm>
          <a:off x="106" y="0"/>
          <a:ext cx="1383904" cy="388843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noProof="0" smtClean="0">
              <a:solidFill>
                <a:schemeClr val="tx1"/>
              </a:solidFill>
            </a:rPr>
            <a:t>Kaynak</a:t>
          </a:r>
          <a:endParaRPr lang="tr-TR" sz="1400" b="1" kern="1200" noProof="0">
            <a:solidFill>
              <a:schemeClr val="tx1"/>
            </a:solidFill>
          </a:endParaRPr>
        </a:p>
      </dsp:txBody>
      <dsp:txXfrm>
        <a:off x="106" y="0"/>
        <a:ext cx="1383904" cy="1166529"/>
      </dsp:txXfrm>
    </dsp:sp>
    <dsp:sp modelId="{717749AC-88AC-468F-A7AD-8CBDC29A0B48}">
      <dsp:nvSpPr>
        <dsp:cNvPr id="0" name=""/>
        <dsp:cNvSpPr/>
      </dsp:nvSpPr>
      <dsp:spPr>
        <a:xfrm>
          <a:off x="26166" y="741202"/>
          <a:ext cx="1302589" cy="41844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solidFill>
                <a:schemeClr val="tx1"/>
              </a:solidFill>
            </a:rPr>
            <a:t>Richardson</a:t>
          </a:r>
          <a:r>
            <a:rPr lang="tr-TR" sz="1000" kern="1200" noProof="0" dirty="0" smtClean="0">
              <a:solidFill>
                <a:schemeClr val="tx1"/>
              </a:solidFill>
            </a:rPr>
            <a:t> </a:t>
          </a:r>
          <a:r>
            <a:rPr lang="tr-TR" sz="1000" kern="1200" noProof="0" dirty="0" err="1" smtClean="0">
              <a:solidFill>
                <a:schemeClr val="tx1"/>
              </a:solidFill>
            </a:rPr>
            <a:t>vd</a:t>
          </a:r>
          <a:r>
            <a:rPr lang="tr-TR" sz="1000" kern="1200" noProof="0" dirty="0" smtClean="0">
              <a:solidFill>
                <a:schemeClr val="tx1"/>
              </a:solidFill>
            </a:rPr>
            <a:t>. </a:t>
          </a:r>
          <a:r>
            <a:rPr lang="en-US" sz="1000" kern="1200" noProof="0" dirty="0" smtClean="0">
              <a:solidFill>
                <a:schemeClr val="tx1"/>
              </a:solidFill>
            </a:rPr>
            <a:t>(</a:t>
          </a:r>
          <a:r>
            <a:rPr lang="tr-TR" sz="1000" kern="1200" noProof="0" dirty="0" smtClean="0">
              <a:solidFill>
                <a:schemeClr val="tx1"/>
              </a:solidFill>
            </a:rPr>
            <a:t>1996</a:t>
          </a:r>
          <a:r>
            <a:rPr lang="en-US" sz="1000" kern="1200" noProof="0" dirty="0" smtClean="0">
              <a:solidFill>
                <a:schemeClr val="tx1"/>
              </a:solidFill>
            </a:rPr>
            <a:t>)</a:t>
          </a:r>
          <a:endParaRPr lang="tr-TR" sz="1000" kern="1200" noProof="0" dirty="0">
            <a:solidFill>
              <a:schemeClr val="tx1"/>
            </a:solidFill>
          </a:endParaRPr>
        </a:p>
      </dsp:txBody>
      <dsp:txXfrm>
        <a:off x="38422" y="753458"/>
        <a:ext cx="1278077" cy="393933"/>
      </dsp:txXfrm>
    </dsp:sp>
    <dsp:sp modelId="{20933EEA-B2B8-48F7-819B-9853AFECAFFC}">
      <dsp:nvSpPr>
        <dsp:cNvPr id="0" name=""/>
        <dsp:cNvSpPr/>
      </dsp:nvSpPr>
      <dsp:spPr>
        <a:xfrm>
          <a:off x="26166" y="1212204"/>
          <a:ext cx="1302589" cy="500580"/>
        </a:xfrm>
        <a:prstGeom prst="roundRect">
          <a:avLst>
            <a:gd name="adj" fmla="val 10000"/>
          </a:avLst>
        </a:prstGeom>
        <a:solidFill>
          <a:schemeClr val="accent2">
            <a:hueOff val="-721390"/>
            <a:satOff val="1190"/>
            <a:lumOff val="9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solidFill>
                <a:schemeClr val="tx1"/>
              </a:solidFill>
            </a:rPr>
            <a:t>Wu</a:t>
          </a:r>
          <a:r>
            <a:rPr lang="tr-TR" sz="1000" kern="1200" noProof="0" dirty="0" smtClean="0">
              <a:solidFill>
                <a:schemeClr val="tx1"/>
              </a:solidFill>
            </a:rPr>
            <a:t> </a:t>
          </a:r>
          <a:r>
            <a:rPr lang="tr-TR" sz="1000" kern="1200" noProof="0" dirty="0" err="1" smtClean="0">
              <a:solidFill>
                <a:schemeClr val="tx1"/>
              </a:solidFill>
            </a:rPr>
            <a:t>vd</a:t>
          </a:r>
          <a:r>
            <a:rPr lang="tr-TR" sz="1000" kern="1200" noProof="0" dirty="0" smtClean="0">
              <a:solidFill>
                <a:schemeClr val="tx1"/>
              </a:solidFill>
            </a:rPr>
            <a:t>.</a:t>
          </a:r>
          <a:r>
            <a:rPr lang="en-US" sz="1000" kern="1200" noProof="0" dirty="0" smtClean="0">
              <a:solidFill>
                <a:schemeClr val="tx1"/>
              </a:solidFill>
            </a:rPr>
            <a:t> (</a:t>
          </a:r>
          <a:r>
            <a:rPr lang="tr-TR" sz="1000" kern="1200" noProof="0" dirty="0" smtClean="0">
              <a:solidFill>
                <a:schemeClr val="tx1"/>
              </a:solidFill>
            </a:rPr>
            <a:t>2011</a:t>
          </a:r>
          <a:r>
            <a:rPr lang="en-US" sz="1000" kern="1200" noProof="0" dirty="0" smtClean="0">
              <a:solidFill>
                <a:schemeClr val="tx1"/>
              </a:solidFill>
            </a:rPr>
            <a:t>)</a:t>
          </a:r>
          <a:endParaRPr lang="tr-TR" sz="1000" kern="1200" noProof="0" dirty="0">
            <a:solidFill>
              <a:schemeClr val="tx1"/>
            </a:solidFill>
          </a:endParaRPr>
        </a:p>
      </dsp:txBody>
      <dsp:txXfrm>
        <a:off x="40827" y="1226865"/>
        <a:ext cx="1273267" cy="471258"/>
      </dsp:txXfrm>
    </dsp:sp>
    <dsp:sp modelId="{6FB64969-1DFD-471E-9D12-15E8955CE2CD}">
      <dsp:nvSpPr>
        <dsp:cNvPr id="0" name=""/>
        <dsp:cNvSpPr/>
      </dsp:nvSpPr>
      <dsp:spPr>
        <a:xfrm>
          <a:off x="26166" y="1771108"/>
          <a:ext cx="1302589" cy="450454"/>
        </a:xfrm>
        <a:prstGeom prst="roundRect">
          <a:avLst>
            <a:gd name="adj" fmla="val 10000"/>
          </a:avLst>
        </a:prstGeom>
        <a:solidFill>
          <a:schemeClr val="accent2">
            <a:hueOff val="-1442781"/>
            <a:satOff val="2380"/>
            <a:lumOff val="18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solidFill>
                <a:schemeClr val="tx1"/>
              </a:solidFill>
            </a:rPr>
            <a:t>Jara</a:t>
          </a:r>
          <a:r>
            <a:rPr lang="tr-TR" sz="1000" kern="1200" noProof="0" dirty="0" smtClean="0">
              <a:solidFill>
                <a:schemeClr val="tx1"/>
              </a:solidFill>
            </a:rPr>
            <a:t> ve </a:t>
          </a:r>
          <a:r>
            <a:rPr lang="tr-TR" sz="1000" kern="1200" noProof="0" dirty="0" err="1" smtClean="0">
              <a:solidFill>
                <a:schemeClr val="tx1"/>
              </a:solidFill>
            </a:rPr>
            <a:t>Cliquet</a:t>
          </a:r>
          <a:r>
            <a:rPr lang="tr-TR" sz="1000" kern="1200" noProof="0" dirty="0" smtClean="0">
              <a:solidFill>
                <a:schemeClr val="tx1"/>
              </a:solidFill>
            </a:rPr>
            <a:t> </a:t>
          </a:r>
          <a:r>
            <a:rPr lang="en-US" sz="1000" kern="1200" noProof="0" dirty="0" smtClean="0">
              <a:solidFill>
                <a:schemeClr val="tx1"/>
              </a:solidFill>
            </a:rPr>
            <a:t>(</a:t>
          </a:r>
          <a:r>
            <a:rPr lang="tr-TR" sz="1000" kern="1200" noProof="0" dirty="0" smtClean="0">
              <a:solidFill>
                <a:schemeClr val="tx1"/>
              </a:solidFill>
            </a:rPr>
            <a:t>2012</a:t>
          </a:r>
          <a:r>
            <a:rPr lang="en-US" sz="1000" kern="1200" noProof="0" dirty="0" smtClean="0">
              <a:solidFill>
                <a:schemeClr val="tx1"/>
              </a:solidFill>
            </a:rPr>
            <a:t>)</a:t>
          </a:r>
          <a:endParaRPr lang="tr-TR" sz="1000" kern="1200" noProof="0" dirty="0">
            <a:solidFill>
              <a:schemeClr val="tx1"/>
            </a:solidFill>
          </a:endParaRPr>
        </a:p>
      </dsp:txBody>
      <dsp:txXfrm>
        <a:off x="39359" y="1784301"/>
        <a:ext cx="1276203" cy="424068"/>
      </dsp:txXfrm>
    </dsp:sp>
    <dsp:sp modelId="{5E313091-4FD1-4E38-985A-6503B03E8508}">
      <dsp:nvSpPr>
        <dsp:cNvPr id="0" name=""/>
        <dsp:cNvSpPr/>
      </dsp:nvSpPr>
      <dsp:spPr>
        <a:xfrm>
          <a:off x="30994" y="2303187"/>
          <a:ext cx="1338792" cy="430066"/>
        </a:xfrm>
        <a:prstGeom prst="roundRect">
          <a:avLst>
            <a:gd name="adj" fmla="val 10000"/>
          </a:avLst>
        </a:prstGeom>
        <a:solidFill>
          <a:schemeClr val="accent2">
            <a:hueOff val="-2164171"/>
            <a:satOff val="3570"/>
            <a:lumOff val="27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solidFill>
                <a:schemeClr val="tx1"/>
              </a:solidFill>
            </a:rPr>
            <a:t>Cuneo</a:t>
          </a:r>
          <a:r>
            <a:rPr lang="tr-TR" sz="1000" kern="1200" noProof="0" dirty="0" smtClean="0">
              <a:solidFill>
                <a:schemeClr val="tx1"/>
              </a:solidFill>
            </a:rPr>
            <a:t> </a:t>
          </a:r>
          <a:r>
            <a:rPr lang="tr-TR" sz="1000" kern="1200" noProof="0" dirty="0" err="1" smtClean="0">
              <a:solidFill>
                <a:schemeClr val="tx1"/>
              </a:solidFill>
            </a:rPr>
            <a:t>vd</a:t>
          </a:r>
          <a:r>
            <a:rPr lang="tr-TR" sz="1000" kern="1200" noProof="0" dirty="0" smtClean="0">
              <a:solidFill>
                <a:schemeClr val="tx1"/>
              </a:solidFill>
            </a:rPr>
            <a:t>. </a:t>
          </a:r>
          <a:r>
            <a:rPr lang="en-US" sz="1000" kern="1200" noProof="0" dirty="0" smtClean="0">
              <a:solidFill>
                <a:schemeClr val="tx1"/>
              </a:solidFill>
            </a:rPr>
            <a:t>(</a:t>
          </a:r>
          <a:r>
            <a:rPr lang="tr-TR" sz="1000" kern="1200" noProof="0" dirty="0" smtClean="0">
              <a:solidFill>
                <a:schemeClr val="tx1"/>
              </a:solidFill>
            </a:rPr>
            <a:t>2012</a:t>
          </a:r>
          <a:r>
            <a:rPr lang="en-US" sz="1000" kern="1200" noProof="0" dirty="0" smtClean="0">
              <a:solidFill>
                <a:schemeClr val="tx1"/>
              </a:solidFill>
            </a:rPr>
            <a:t>)</a:t>
          </a:r>
          <a:endParaRPr lang="tr-TR" sz="1000" kern="1200" noProof="0" dirty="0">
            <a:solidFill>
              <a:schemeClr val="tx1"/>
            </a:solidFill>
          </a:endParaRPr>
        </a:p>
      </dsp:txBody>
      <dsp:txXfrm>
        <a:off x="43590" y="2315783"/>
        <a:ext cx="1313600" cy="404874"/>
      </dsp:txXfrm>
    </dsp:sp>
    <dsp:sp modelId="{C48E7FFA-063B-4E36-96D7-F9B9E3BEACEF}">
      <dsp:nvSpPr>
        <dsp:cNvPr id="0" name=""/>
        <dsp:cNvSpPr/>
      </dsp:nvSpPr>
      <dsp:spPr>
        <a:xfrm>
          <a:off x="26166" y="2800699"/>
          <a:ext cx="1303984" cy="450454"/>
        </a:xfrm>
        <a:prstGeom prst="roundRect">
          <a:avLst>
            <a:gd name="adj" fmla="val 10000"/>
          </a:avLst>
        </a:prstGeom>
        <a:solidFill>
          <a:schemeClr val="accent2">
            <a:hueOff val="-2885562"/>
            <a:satOff val="4760"/>
            <a:lumOff val="369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err="1" smtClean="0">
              <a:solidFill>
                <a:schemeClr val="tx1"/>
              </a:solidFill>
            </a:rPr>
            <a:t>Koschate</a:t>
          </a:r>
          <a:r>
            <a:rPr lang="tr-TR" sz="1000" kern="1200" noProof="0" dirty="0" smtClean="0">
              <a:solidFill>
                <a:schemeClr val="tx1"/>
              </a:solidFill>
            </a:rPr>
            <a:t>-</a:t>
          </a:r>
          <a:r>
            <a:rPr lang="tr-TR" sz="1000" kern="1200" noProof="0" dirty="0" err="1" smtClean="0">
              <a:solidFill>
                <a:schemeClr val="tx1"/>
              </a:solidFill>
            </a:rPr>
            <a:t>Fischer</a:t>
          </a:r>
          <a:r>
            <a:rPr lang="tr-TR" sz="1000" kern="1200" noProof="0" dirty="0" smtClean="0">
              <a:solidFill>
                <a:schemeClr val="tx1"/>
              </a:solidFill>
            </a:rPr>
            <a:t> </a:t>
          </a:r>
          <a:r>
            <a:rPr lang="tr-TR" sz="1000" kern="1200" noProof="0" dirty="0" err="1" smtClean="0">
              <a:solidFill>
                <a:schemeClr val="tx1"/>
              </a:solidFill>
            </a:rPr>
            <a:t>vd</a:t>
          </a:r>
          <a:r>
            <a:rPr lang="tr-TR" sz="1000" kern="1200" noProof="0" dirty="0" smtClean="0">
              <a:solidFill>
                <a:schemeClr val="tx1"/>
              </a:solidFill>
            </a:rPr>
            <a:t>. </a:t>
          </a:r>
          <a:r>
            <a:rPr lang="en-US" sz="1000" kern="1200" noProof="0" dirty="0" smtClean="0">
              <a:solidFill>
                <a:schemeClr val="tx1"/>
              </a:solidFill>
            </a:rPr>
            <a:t>(</a:t>
          </a:r>
          <a:r>
            <a:rPr lang="tr-TR" sz="1000" kern="1200" noProof="0" dirty="0" smtClean="0">
              <a:solidFill>
                <a:schemeClr val="tx1"/>
              </a:solidFill>
            </a:rPr>
            <a:t>2014</a:t>
          </a:r>
          <a:r>
            <a:rPr lang="en-US" sz="1000" kern="1200" noProof="0" dirty="0" smtClean="0">
              <a:solidFill>
                <a:schemeClr val="tx1"/>
              </a:solidFill>
            </a:rPr>
            <a:t>)</a:t>
          </a:r>
          <a:endParaRPr lang="tr-TR" sz="1000" kern="1200" noProof="0" dirty="0">
            <a:solidFill>
              <a:schemeClr val="tx1"/>
            </a:solidFill>
          </a:endParaRPr>
        </a:p>
      </dsp:txBody>
      <dsp:txXfrm>
        <a:off x="39359" y="2813892"/>
        <a:ext cx="1277598" cy="424068"/>
      </dsp:txXfrm>
    </dsp:sp>
    <dsp:sp modelId="{A9A429E5-85DC-4CB8-A3CA-A6FD8CB5553C}">
      <dsp:nvSpPr>
        <dsp:cNvPr id="0" name=""/>
        <dsp:cNvSpPr/>
      </dsp:nvSpPr>
      <dsp:spPr>
        <a:xfrm>
          <a:off x="1591862" y="0"/>
          <a:ext cx="2291432" cy="388843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noProof="0" smtClean="0">
              <a:solidFill>
                <a:schemeClr val="tx1"/>
              </a:solidFill>
            </a:rPr>
            <a:t>Amaç</a:t>
          </a:r>
          <a:endParaRPr lang="tr-TR" sz="1400" b="1" kern="1200" noProof="0">
            <a:solidFill>
              <a:schemeClr val="tx1"/>
            </a:solidFill>
          </a:endParaRPr>
        </a:p>
      </dsp:txBody>
      <dsp:txXfrm>
        <a:off x="1591862" y="0"/>
        <a:ext cx="2291432" cy="1166529"/>
      </dsp:txXfrm>
    </dsp:sp>
    <dsp:sp modelId="{C380AB11-493D-4C4A-B20D-3913596755F9}">
      <dsp:nvSpPr>
        <dsp:cNvPr id="0" name=""/>
        <dsp:cNvSpPr/>
      </dsp:nvSpPr>
      <dsp:spPr>
        <a:xfrm>
          <a:off x="1658735" y="720079"/>
          <a:ext cx="2157687" cy="449837"/>
        </a:xfrm>
        <a:prstGeom prst="roundRect">
          <a:avLst>
            <a:gd name="adj" fmla="val 10000"/>
          </a:avLst>
        </a:prstGeom>
        <a:solidFill>
          <a:schemeClr val="accent2">
            <a:hueOff val="-3606952"/>
            <a:satOff val="5950"/>
            <a:lumOff val="46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smtClean="0">
              <a:solidFill>
                <a:schemeClr val="tx1"/>
              </a:solidFill>
              <a:latin typeface="+mn-lt"/>
              <a:ea typeface="Calibri"/>
              <a:cs typeface="Times New Roman"/>
            </a:rPr>
            <a:t>Özel</a:t>
          </a:r>
          <a:r>
            <a:rPr lang="tr-TR" sz="1000" kern="1200" baseline="0" noProof="0" smtClean="0">
              <a:solidFill>
                <a:schemeClr val="tx1"/>
              </a:solidFill>
              <a:latin typeface="+mn-lt"/>
              <a:ea typeface="Calibri"/>
              <a:cs typeface="Times New Roman"/>
            </a:rPr>
            <a:t> markalı ürün </a:t>
          </a:r>
          <a:r>
            <a:rPr lang="tr-TR" sz="1000" b="1" kern="1200" baseline="0" noProof="0" smtClean="0">
              <a:solidFill>
                <a:schemeClr val="tx1"/>
              </a:solidFill>
              <a:latin typeface="+mn-lt"/>
              <a:ea typeface="Calibri"/>
              <a:cs typeface="Times New Roman"/>
            </a:rPr>
            <a:t>satın alma eğilimini etkileyen faktörleri </a:t>
          </a:r>
          <a:r>
            <a:rPr lang="tr-TR" sz="1000" kern="1200" baseline="0" noProof="0" smtClean="0">
              <a:solidFill>
                <a:schemeClr val="tx1"/>
              </a:solidFill>
              <a:latin typeface="+mn-lt"/>
              <a:ea typeface="Calibri"/>
              <a:cs typeface="Times New Roman"/>
            </a:rPr>
            <a:t>incelemek</a:t>
          </a:r>
          <a:endParaRPr lang="tr-TR" sz="1000" kern="1200" noProof="0">
            <a:solidFill>
              <a:schemeClr val="tx1"/>
            </a:solidFill>
          </a:endParaRPr>
        </a:p>
      </dsp:txBody>
      <dsp:txXfrm>
        <a:off x="1671910" y="733254"/>
        <a:ext cx="2131337" cy="423487"/>
      </dsp:txXfrm>
    </dsp:sp>
    <dsp:sp modelId="{13BFC9DA-3BDC-4EE7-822A-348F64F5D678}">
      <dsp:nvSpPr>
        <dsp:cNvPr id="0" name=""/>
        <dsp:cNvSpPr/>
      </dsp:nvSpPr>
      <dsp:spPr>
        <a:xfrm>
          <a:off x="1658735" y="1239122"/>
          <a:ext cx="2157687" cy="449837"/>
        </a:xfrm>
        <a:prstGeom prst="roundRect">
          <a:avLst>
            <a:gd name="adj" fmla="val 10000"/>
          </a:avLst>
        </a:prstGeom>
        <a:solidFill>
          <a:schemeClr val="accent2">
            <a:hueOff val="-4328343"/>
            <a:satOff val="7140"/>
            <a:lumOff val="554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smtClean="0">
              <a:solidFill>
                <a:schemeClr val="tx1"/>
              </a:solidFill>
              <a:latin typeface="+mn-lt"/>
              <a:ea typeface="Calibri"/>
              <a:cs typeface="Times New Roman"/>
            </a:rPr>
            <a:t>Özel</a:t>
          </a:r>
          <a:r>
            <a:rPr lang="tr-TR" sz="1000" kern="1200" baseline="0" noProof="0" smtClean="0">
              <a:solidFill>
                <a:schemeClr val="tx1"/>
              </a:solidFill>
              <a:latin typeface="+mn-lt"/>
              <a:ea typeface="Calibri"/>
              <a:cs typeface="Times New Roman"/>
            </a:rPr>
            <a:t> markalı ürünler için </a:t>
          </a:r>
          <a:r>
            <a:rPr lang="tr-TR" sz="1000" b="1" kern="1200" baseline="0" noProof="0" smtClean="0">
              <a:solidFill>
                <a:schemeClr val="tx1"/>
              </a:solidFill>
              <a:latin typeface="+mn-lt"/>
              <a:ea typeface="Calibri"/>
              <a:cs typeface="Times New Roman"/>
            </a:rPr>
            <a:t>satın alma niyetlerini</a:t>
          </a:r>
          <a:r>
            <a:rPr lang="tr-TR" sz="1000" kern="1200" baseline="0" noProof="0" smtClean="0">
              <a:solidFill>
                <a:schemeClr val="tx1"/>
              </a:solidFill>
              <a:latin typeface="+mn-lt"/>
              <a:ea typeface="Calibri"/>
              <a:cs typeface="Times New Roman"/>
            </a:rPr>
            <a:t> incelemek</a:t>
          </a:r>
          <a:endParaRPr lang="tr-TR" sz="1000" kern="1200" noProof="0">
            <a:solidFill>
              <a:schemeClr val="tx1"/>
            </a:solidFill>
          </a:endParaRPr>
        </a:p>
      </dsp:txBody>
      <dsp:txXfrm>
        <a:off x="1671910" y="1252297"/>
        <a:ext cx="2131337" cy="423487"/>
      </dsp:txXfrm>
    </dsp:sp>
    <dsp:sp modelId="{F6778F79-43CD-4C04-945C-0D5F44941921}">
      <dsp:nvSpPr>
        <dsp:cNvPr id="0" name=""/>
        <dsp:cNvSpPr/>
      </dsp:nvSpPr>
      <dsp:spPr>
        <a:xfrm>
          <a:off x="1658735" y="1758165"/>
          <a:ext cx="2157687" cy="449837"/>
        </a:xfrm>
        <a:prstGeom prst="roundRect">
          <a:avLst>
            <a:gd name="adj" fmla="val 10000"/>
          </a:avLst>
        </a:prstGeom>
        <a:solidFill>
          <a:schemeClr val="accent2">
            <a:hueOff val="-5049733"/>
            <a:satOff val="8330"/>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b="1" u="sng" kern="1200" noProof="0" dirty="0" smtClean="0">
              <a:solidFill>
                <a:schemeClr val="tx1"/>
              </a:solidFill>
              <a:latin typeface="+mn-lt"/>
              <a:ea typeface="Calibri"/>
              <a:cs typeface="Times New Roman"/>
            </a:rPr>
            <a:t>Perakendeci marka değeri </a:t>
          </a:r>
          <a:r>
            <a:rPr lang="tr-TR" sz="1000" b="1" kern="1200" noProof="0" dirty="0" smtClean="0">
              <a:solidFill>
                <a:schemeClr val="tx1"/>
              </a:solidFill>
              <a:latin typeface="+mn-lt"/>
              <a:ea typeface="Calibri"/>
              <a:cs typeface="Times New Roman"/>
            </a:rPr>
            <a:t>modeli </a:t>
          </a:r>
          <a:r>
            <a:rPr lang="tr-TR" sz="1000" kern="1200" noProof="0" dirty="0" smtClean="0">
              <a:solidFill>
                <a:schemeClr val="tx1"/>
              </a:solidFill>
              <a:latin typeface="+mn-lt"/>
              <a:ea typeface="Calibri"/>
              <a:cs typeface="Times New Roman"/>
            </a:rPr>
            <a:t>geliştirmek ve bu model ile özel</a:t>
          </a:r>
          <a:r>
            <a:rPr lang="tr-TR" sz="1000" kern="1200" baseline="0" noProof="0" dirty="0" smtClean="0">
              <a:solidFill>
                <a:schemeClr val="tx1"/>
              </a:solidFill>
              <a:latin typeface="+mn-lt"/>
              <a:ea typeface="Calibri"/>
              <a:cs typeface="Times New Roman"/>
            </a:rPr>
            <a:t> markalı ürünlerin </a:t>
          </a:r>
          <a:r>
            <a:rPr lang="tr-TR" sz="1000" b="1" kern="1200" baseline="0" noProof="0" dirty="0" smtClean="0">
              <a:solidFill>
                <a:schemeClr val="tx1"/>
              </a:solidFill>
              <a:latin typeface="+mn-lt"/>
              <a:ea typeface="Calibri"/>
              <a:cs typeface="Times New Roman"/>
            </a:rPr>
            <a:t>performansını</a:t>
          </a:r>
          <a:r>
            <a:rPr lang="tr-TR" sz="1000" kern="1200" baseline="0" noProof="0" dirty="0" smtClean="0">
              <a:solidFill>
                <a:schemeClr val="tx1"/>
              </a:solidFill>
              <a:latin typeface="+mn-lt"/>
              <a:ea typeface="Calibri"/>
              <a:cs typeface="Times New Roman"/>
            </a:rPr>
            <a:t> ölçmek</a:t>
          </a:r>
          <a:endParaRPr lang="tr-TR" sz="1000" kern="1200" noProof="0" dirty="0">
            <a:solidFill>
              <a:schemeClr val="tx1"/>
            </a:solidFill>
          </a:endParaRPr>
        </a:p>
      </dsp:txBody>
      <dsp:txXfrm>
        <a:off x="1671910" y="1771340"/>
        <a:ext cx="2131337" cy="423487"/>
      </dsp:txXfrm>
    </dsp:sp>
    <dsp:sp modelId="{8825D346-83F0-40CB-8E25-71E45CFC10CA}">
      <dsp:nvSpPr>
        <dsp:cNvPr id="0" name=""/>
        <dsp:cNvSpPr/>
      </dsp:nvSpPr>
      <dsp:spPr>
        <a:xfrm>
          <a:off x="1658735" y="2277208"/>
          <a:ext cx="2157687" cy="449837"/>
        </a:xfrm>
        <a:prstGeom prst="roundRect">
          <a:avLst>
            <a:gd name="adj" fmla="val 10000"/>
          </a:avLst>
        </a:prstGeom>
        <a:solidFill>
          <a:schemeClr val="accent2">
            <a:hueOff val="-5771124"/>
            <a:satOff val="9520"/>
            <a:lumOff val="739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smtClean="0">
              <a:solidFill>
                <a:schemeClr val="tx1"/>
              </a:solidFill>
            </a:rPr>
            <a:t>Özel markalı ürünlerin </a:t>
          </a:r>
          <a:r>
            <a:rPr lang="tr-TR" sz="1000" b="1" kern="1200" noProof="0" smtClean="0">
              <a:solidFill>
                <a:schemeClr val="tx1"/>
              </a:solidFill>
            </a:rPr>
            <a:t>marka değerini </a:t>
          </a:r>
          <a:r>
            <a:rPr lang="tr-TR" sz="1000" kern="1200" noProof="0" smtClean="0">
              <a:solidFill>
                <a:schemeClr val="tx1"/>
              </a:solidFill>
            </a:rPr>
            <a:t>araştırmak (</a:t>
          </a:r>
          <a:r>
            <a:rPr lang="tr-TR" sz="1000" b="1" u="sng" kern="1200" noProof="0" smtClean="0">
              <a:solidFill>
                <a:schemeClr val="tx1"/>
              </a:solidFill>
            </a:rPr>
            <a:t>Özel markalı ürünlerin marka değerini araştıran ilk çalışma</a:t>
          </a:r>
          <a:r>
            <a:rPr lang="tr-TR" sz="1000" kern="1200" noProof="0" smtClean="0">
              <a:solidFill>
                <a:schemeClr val="tx1"/>
              </a:solidFill>
            </a:rPr>
            <a:t>)</a:t>
          </a:r>
          <a:endParaRPr lang="tr-TR" sz="1000" kern="1200" noProof="0">
            <a:solidFill>
              <a:schemeClr val="tx1"/>
            </a:solidFill>
          </a:endParaRPr>
        </a:p>
      </dsp:txBody>
      <dsp:txXfrm>
        <a:off x="1671910" y="2290383"/>
        <a:ext cx="2131337" cy="423487"/>
      </dsp:txXfrm>
    </dsp:sp>
    <dsp:sp modelId="{3163EBD0-EDA0-4388-AEC0-B4857E708E4C}">
      <dsp:nvSpPr>
        <dsp:cNvPr id="0" name=""/>
        <dsp:cNvSpPr/>
      </dsp:nvSpPr>
      <dsp:spPr>
        <a:xfrm>
          <a:off x="1658735" y="2796251"/>
          <a:ext cx="2157687" cy="449837"/>
        </a:xfrm>
        <a:prstGeom prst="roundRect">
          <a:avLst>
            <a:gd name="adj" fmla="val 10000"/>
          </a:avLst>
        </a:prstGeom>
        <a:solidFill>
          <a:schemeClr val="accent2">
            <a:hueOff val="-6492514"/>
            <a:satOff val="10710"/>
            <a:lumOff val="83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b="1" kern="1200" noProof="0" smtClean="0">
              <a:solidFill>
                <a:schemeClr val="tx1"/>
              </a:solidFill>
            </a:rPr>
            <a:t>Özel markalı ürün kullanımı ile mağaza sadakati arasındaki ilişkiyi </a:t>
          </a:r>
          <a:r>
            <a:rPr lang="tr-TR" sz="1000" kern="1200" noProof="0" smtClean="0">
              <a:solidFill>
                <a:schemeClr val="tx1"/>
              </a:solidFill>
            </a:rPr>
            <a:t>araştırmak</a:t>
          </a:r>
          <a:endParaRPr lang="tr-TR" sz="1000" kern="1200" noProof="0">
            <a:solidFill>
              <a:schemeClr val="tx1"/>
            </a:solidFill>
          </a:endParaRPr>
        </a:p>
      </dsp:txBody>
      <dsp:txXfrm>
        <a:off x="1671910" y="2809426"/>
        <a:ext cx="2131337" cy="423487"/>
      </dsp:txXfrm>
    </dsp:sp>
    <dsp:sp modelId="{DAED2780-D1D9-498D-9963-C9B39AAE8F35}">
      <dsp:nvSpPr>
        <dsp:cNvPr id="0" name=""/>
        <dsp:cNvSpPr/>
      </dsp:nvSpPr>
      <dsp:spPr>
        <a:xfrm>
          <a:off x="4087631" y="0"/>
          <a:ext cx="4261674" cy="388843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noProof="0" smtClean="0">
              <a:solidFill>
                <a:schemeClr val="tx1"/>
              </a:solidFill>
            </a:rPr>
            <a:t>Temel Bulgular</a:t>
          </a:r>
          <a:endParaRPr lang="tr-TR" sz="1400" b="1" kern="1200" noProof="0">
            <a:solidFill>
              <a:schemeClr val="tx1"/>
            </a:solidFill>
          </a:endParaRPr>
        </a:p>
      </dsp:txBody>
      <dsp:txXfrm>
        <a:off x="4087631" y="0"/>
        <a:ext cx="4261674" cy="1166529"/>
      </dsp:txXfrm>
    </dsp:sp>
    <dsp:sp modelId="{0D76E5A8-E250-4F96-93E3-AC3D0D7EC1B8}">
      <dsp:nvSpPr>
        <dsp:cNvPr id="0" name=""/>
        <dsp:cNvSpPr/>
      </dsp:nvSpPr>
      <dsp:spPr>
        <a:xfrm>
          <a:off x="4185422" y="714352"/>
          <a:ext cx="4066094" cy="449837"/>
        </a:xfrm>
        <a:prstGeom prst="roundRect">
          <a:avLst>
            <a:gd name="adj" fmla="val 10000"/>
          </a:avLst>
        </a:prstGeom>
        <a:solidFill>
          <a:schemeClr val="accent2">
            <a:hueOff val="-7213905"/>
            <a:satOff val="11900"/>
            <a:lumOff val="924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baseline="0" noProof="0" smtClean="0">
              <a:solidFill>
                <a:schemeClr val="tx1"/>
              </a:solidFill>
              <a:latin typeface="+mn-lt"/>
              <a:ea typeface="+mn-ea"/>
              <a:cs typeface="+mn-cs"/>
            </a:rPr>
            <a:t>Özel markalı ürünlere </a:t>
          </a:r>
          <a:r>
            <a:rPr lang="tr-TR" sz="1000" b="1" kern="1200" baseline="0" noProof="0" smtClean="0">
              <a:solidFill>
                <a:schemeClr val="tx1"/>
              </a:solidFill>
              <a:latin typeface="+mn-lt"/>
              <a:ea typeface="+mn-ea"/>
              <a:cs typeface="+mn-cs"/>
            </a:rPr>
            <a:t>aşina</a:t>
          </a:r>
          <a:r>
            <a:rPr lang="tr-TR" sz="1000" kern="1200" baseline="0" noProof="0" smtClean="0">
              <a:solidFill>
                <a:schemeClr val="tx1"/>
              </a:solidFill>
              <a:latin typeface="+mn-lt"/>
              <a:ea typeface="+mn-ea"/>
              <a:cs typeface="+mn-cs"/>
            </a:rPr>
            <a:t> olan tüketicilerin bu ürünleri </a:t>
          </a:r>
          <a:r>
            <a:rPr lang="tr-TR" sz="1000" b="1" kern="1200" baseline="0" noProof="0" smtClean="0">
              <a:solidFill>
                <a:schemeClr val="tx1"/>
              </a:solidFill>
              <a:latin typeface="+mn-lt"/>
              <a:ea typeface="+mn-ea"/>
              <a:cs typeface="+mn-cs"/>
            </a:rPr>
            <a:t>yüksek kaliteli</a:t>
          </a:r>
          <a:r>
            <a:rPr lang="tr-TR" sz="1000" kern="1200" baseline="0" noProof="0" smtClean="0">
              <a:solidFill>
                <a:schemeClr val="tx1"/>
              </a:solidFill>
              <a:latin typeface="+mn-lt"/>
              <a:ea typeface="+mn-ea"/>
              <a:cs typeface="+mn-cs"/>
            </a:rPr>
            <a:t>, </a:t>
          </a:r>
          <a:r>
            <a:rPr lang="tr-TR" sz="1000" b="1" kern="1200" baseline="0" noProof="0" smtClean="0">
              <a:solidFill>
                <a:schemeClr val="tx1"/>
              </a:solidFill>
              <a:latin typeface="+mn-lt"/>
              <a:ea typeface="+mn-ea"/>
              <a:cs typeface="+mn-cs"/>
            </a:rPr>
            <a:t>düşük riskli </a:t>
          </a:r>
          <a:r>
            <a:rPr lang="tr-TR" sz="1000" kern="1200" baseline="0" noProof="0" smtClean="0">
              <a:solidFill>
                <a:schemeClr val="tx1"/>
              </a:solidFill>
              <a:latin typeface="+mn-lt"/>
              <a:ea typeface="+mn-ea"/>
              <a:cs typeface="+mn-cs"/>
            </a:rPr>
            <a:t>ve </a:t>
          </a:r>
          <a:r>
            <a:rPr lang="tr-TR" sz="1000" b="1" kern="1200" baseline="0" noProof="0" smtClean="0">
              <a:solidFill>
                <a:schemeClr val="tx1"/>
              </a:solidFill>
              <a:latin typeface="+mn-lt"/>
              <a:ea typeface="+mn-ea"/>
              <a:cs typeface="+mn-cs"/>
            </a:rPr>
            <a:t>fiyata kıyasla iyi değer yaratan </a:t>
          </a:r>
          <a:r>
            <a:rPr lang="tr-TR" sz="1000" kern="1200" baseline="0" noProof="0" smtClean="0">
              <a:solidFill>
                <a:schemeClr val="tx1"/>
              </a:solidFill>
              <a:latin typeface="+mn-lt"/>
              <a:ea typeface="+mn-ea"/>
              <a:cs typeface="+mn-cs"/>
            </a:rPr>
            <a:t>ürünler olarak değerlendirmesi olasıdır.</a:t>
          </a:r>
          <a:endParaRPr lang="tr-TR" sz="1000" kern="1200" noProof="0">
            <a:solidFill>
              <a:schemeClr val="tx1"/>
            </a:solidFill>
          </a:endParaRPr>
        </a:p>
      </dsp:txBody>
      <dsp:txXfrm>
        <a:off x="4198597" y="727527"/>
        <a:ext cx="4039744" cy="423487"/>
      </dsp:txXfrm>
    </dsp:sp>
    <dsp:sp modelId="{C3810D9E-7ED7-4EAB-A6CA-5C1ACC923452}">
      <dsp:nvSpPr>
        <dsp:cNvPr id="0" name=""/>
        <dsp:cNvSpPr/>
      </dsp:nvSpPr>
      <dsp:spPr>
        <a:xfrm>
          <a:off x="4185422" y="1233395"/>
          <a:ext cx="4066094" cy="449837"/>
        </a:xfrm>
        <a:prstGeom prst="roundRect">
          <a:avLst>
            <a:gd name="adj" fmla="val 10000"/>
          </a:avLst>
        </a:prstGeom>
        <a:solidFill>
          <a:schemeClr val="accent2">
            <a:hueOff val="-7935295"/>
            <a:satOff val="13090"/>
            <a:lumOff val="1016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b="1" kern="1200" noProof="0" smtClean="0">
              <a:solidFill>
                <a:schemeClr val="tx1"/>
              </a:solidFill>
              <a:latin typeface="+mn-lt"/>
              <a:ea typeface="+mn-ea"/>
              <a:cs typeface="+mn-cs"/>
            </a:rPr>
            <a:t>Mağaza</a:t>
          </a:r>
          <a:r>
            <a:rPr lang="tr-TR" sz="1000" b="1" kern="1200" baseline="0" noProof="0" smtClean="0">
              <a:solidFill>
                <a:schemeClr val="tx1"/>
              </a:solidFill>
              <a:latin typeface="+mn-lt"/>
              <a:ea typeface="+mn-ea"/>
              <a:cs typeface="+mn-cs"/>
            </a:rPr>
            <a:t> imajı </a:t>
          </a:r>
          <a:r>
            <a:rPr lang="tr-TR" sz="1000" kern="1200" baseline="0" noProof="0" smtClean="0">
              <a:solidFill>
                <a:schemeClr val="tx1"/>
              </a:solidFill>
              <a:latin typeface="+mn-lt"/>
              <a:ea typeface="+mn-ea"/>
              <a:cs typeface="+mn-cs"/>
            </a:rPr>
            <a:t>özel markalı ürünlerin </a:t>
          </a:r>
          <a:r>
            <a:rPr lang="tr-TR" sz="1000" b="1" kern="1200" baseline="0" noProof="0" smtClean="0">
              <a:solidFill>
                <a:schemeClr val="tx1"/>
              </a:solidFill>
              <a:latin typeface="+mn-lt"/>
              <a:ea typeface="+mn-ea"/>
              <a:cs typeface="+mn-cs"/>
            </a:rPr>
            <a:t>düşük kaliteli ürünler </a:t>
          </a:r>
          <a:r>
            <a:rPr lang="tr-TR" sz="1000" kern="1200" baseline="0" noProof="0" smtClean="0">
              <a:solidFill>
                <a:schemeClr val="tx1"/>
              </a:solidFill>
              <a:latin typeface="+mn-lt"/>
              <a:ea typeface="+mn-ea"/>
              <a:cs typeface="+mn-cs"/>
            </a:rPr>
            <a:t>olarak algılanmasını </a:t>
          </a:r>
          <a:r>
            <a:rPr lang="tr-TR" sz="1000" b="1" kern="1200" baseline="0" noProof="0" smtClean="0">
              <a:solidFill>
                <a:schemeClr val="tx1"/>
              </a:solidFill>
              <a:latin typeface="+mn-lt"/>
              <a:ea typeface="+mn-ea"/>
              <a:cs typeface="+mn-cs"/>
            </a:rPr>
            <a:t>azaltmaya</a:t>
          </a:r>
          <a:r>
            <a:rPr lang="tr-TR" sz="1000" kern="1200" baseline="0" noProof="0" smtClean="0">
              <a:solidFill>
                <a:schemeClr val="tx1"/>
              </a:solidFill>
              <a:latin typeface="+mn-lt"/>
              <a:ea typeface="+mn-ea"/>
              <a:cs typeface="+mn-cs"/>
            </a:rPr>
            <a:t> , bu ürünlerin </a:t>
          </a:r>
          <a:r>
            <a:rPr lang="tr-TR" sz="1000" b="1" kern="1200" baseline="0" noProof="0" smtClean="0">
              <a:solidFill>
                <a:schemeClr val="tx1"/>
              </a:solidFill>
              <a:latin typeface="+mn-lt"/>
              <a:ea typeface="+mn-ea"/>
              <a:cs typeface="+mn-cs"/>
            </a:rPr>
            <a:t>sadece fiyata duyarlı tüketicilere değil, diğer tüketici gruplarına da </a:t>
          </a:r>
          <a:r>
            <a:rPr lang="tr-TR" sz="1000" kern="1200" baseline="0" noProof="0" smtClean="0">
              <a:solidFill>
                <a:schemeClr val="tx1"/>
              </a:solidFill>
              <a:latin typeface="+mn-lt"/>
              <a:ea typeface="+mn-ea"/>
              <a:cs typeface="+mn-cs"/>
            </a:rPr>
            <a:t>hitap etmesini sağlar.</a:t>
          </a:r>
          <a:endParaRPr lang="tr-TR" sz="1000" kern="1200" noProof="0">
            <a:solidFill>
              <a:schemeClr val="tx1"/>
            </a:solidFill>
          </a:endParaRPr>
        </a:p>
      </dsp:txBody>
      <dsp:txXfrm>
        <a:off x="4198597" y="1246570"/>
        <a:ext cx="4039744" cy="423487"/>
      </dsp:txXfrm>
    </dsp:sp>
    <dsp:sp modelId="{4559568E-1434-4096-954C-7A29F853F6E3}">
      <dsp:nvSpPr>
        <dsp:cNvPr id="0" name=""/>
        <dsp:cNvSpPr/>
      </dsp:nvSpPr>
      <dsp:spPr>
        <a:xfrm>
          <a:off x="4185422" y="1752438"/>
          <a:ext cx="4066094" cy="449837"/>
        </a:xfrm>
        <a:prstGeom prst="roundRect">
          <a:avLst>
            <a:gd name="adj" fmla="val 10000"/>
          </a:avLst>
        </a:prstGeom>
        <a:solidFill>
          <a:schemeClr val="accent2">
            <a:hueOff val="-8656685"/>
            <a:satOff val="14280"/>
            <a:lumOff val="110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b="1" kern="1200" noProof="0" smtClean="0">
              <a:solidFill>
                <a:schemeClr val="tx1"/>
              </a:solidFill>
              <a:latin typeface="+mn-lt"/>
              <a:ea typeface="Calibri"/>
              <a:cs typeface="Times New Roman"/>
            </a:rPr>
            <a:t>Marka farkındalığı </a:t>
          </a:r>
          <a:r>
            <a:rPr lang="tr-TR" sz="1000" kern="1200" noProof="0" smtClean="0">
              <a:solidFill>
                <a:schemeClr val="tx1"/>
              </a:solidFill>
              <a:latin typeface="+mn-lt"/>
              <a:ea typeface="Calibri"/>
              <a:cs typeface="Times New Roman"/>
            </a:rPr>
            <a:t>ve </a:t>
          </a:r>
          <a:r>
            <a:rPr lang="tr-TR" sz="1000" b="1" kern="1200" noProof="0" smtClean="0">
              <a:solidFill>
                <a:schemeClr val="tx1"/>
              </a:solidFill>
              <a:latin typeface="+mn-lt"/>
              <a:ea typeface="Calibri"/>
              <a:cs typeface="Times New Roman"/>
            </a:rPr>
            <a:t>algılanan</a:t>
          </a:r>
          <a:r>
            <a:rPr lang="tr-TR" sz="1000" b="1" kern="1200" baseline="0" noProof="0" smtClean="0">
              <a:solidFill>
                <a:schemeClr val="tx1"/>
              </a:solidFill>
              <a:latin typeface="+mn-lt"/>
              <a:ea typeface="Calibri"/>
              <a:cs typeface="Times New Roman"/>
            </a:rPr>
            <a:t> kalite </a:t>
          </a:r>
          <a:r>
            <a:rPr lang="tr-TR" sz="1000" kern="1200" baseline="0" noProof="0" smtClean="0">
              <a:solidFill>
                <a:schemeClr val="tx1"/>
              </a:solidFill>
              <a:latin typeface="+mn-lt"/>
              <a:ea typeface="Calibri"/>
              <a:cs typeface="Times New Roman"/>
            </a:rPr>
            <a:t>perakendeci markalarının </a:t>
          </a:r>
          <a:r>
            <a:rPr lang="tr-TR" sz="1000" b="1" kern="1200" baseline="0" noProof="0" smtClean="0">
              <a:solidFill>
                <a:schemeClr val="tx1"/>
              </a:solidFill>
              <a:latin typeface="+mn-lt"/>
              <a:ea typeface="Calibri"/>
              <a:cs typeface="Times New Roman"/>
            </a:rPr>
            <a:t>performansını</a:t>
          </a:r>
          <a:r>
            <a:rPr lang="tr-TR" sz="1000" kern="1200" baseline="0" noProof="0" smtClean="0">
              <a:solidFill>
                <a:schemeClr val="tx1"/>
              </a:solidFill>
              <a:latin typeface="+mn-lt"/>
              <a:ea typeface="Calibri"/>
              <a:cs typeface="Times New Roman"/>
            </a:rPr>
            <a:t> sistematik bir şekilde açıklamaktadır.</a:t>
          </a:r>
          <a:endParaRPr lang="tr-TR" sz="1000" kern="1200" noProof="0">
            <a:solidFill>
              <a:schemeClr val="tx1"/>
            </a:solidFill>
          </a:endParaRPr>
        </a:p>
      </dsp:txBody>
      <dsp:txXfrm>
        <a:off x="4198597" y="1765613"/>
        <a:ext cx="4039744" cy="423487"/>
      </dsp:txXfrm>
    </dsp:sp>
    <dsp:sp modelId="{E6420797-326E-4579-B515-B9C0D7966B08}">
      <dsp:nvSpPr>
        <dsp:cNvPr id="0" name=""/>
        <dsp:cNvSpPr/>
      </dsp:nvSpPr>
      <dsp:spPr>
        <a:xfrm>
          <a:off x="4185422" y="2271481"/>
          <a:ext cx="4066094" cy="449837"/>
        </a:xfrm>
        <a:prstGeom prst="roundRect">
          <a:avLst>
            <a:gd name="adj" fmla="val 10000"/>
          </a:avLst>
        </a:prstGeom>
        <a:solidFill>
          <a:schemeClr val="accent2">
            <a:hueOff val="-9378075"/>
            <a:satOff val="15470"/>
            <a:lumOff val="120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smtClean="0">
              <a:solidFill>
                <a:schemeClr val="tx1"/>
              </a:solidFill>
              <a:latin typeface="+mn-lt"/>
              <a:ea typeface="Calibri"/>
              <a:cs typeface="Times New Roman"/>
            </a:rPr>
            <a:t>Özel</a:t>
          </a:r>
          <a:r>
            <a:rPr lang="tr-TR" sz="1000" kern="1200" baseline="0" noProof="0" smtClean="0">
              <a:solidFill>
                <a:schemeClr val="tx1"/>
              </a:solidFill>
              <a:latin typeface="+mn-lt"/>
              <a:ea typeface="Calibri"/>
              <a:cs typeface="Times New Roman"/>
            </a:rPr>
            <a:t> markalı ürünler </a:t>
          </a:r>
          <a:r>
            <a:rPr lang="tr-TR" sz="1000" b="1" kern="1200" baseline="0" noProof="0" smtClean="0">
              <a:solidFill>
                <a:schemeClr val="tx1"/>
              </a:solidFill>
              <a:latin typeface="+mn-lt"/>
              <a:ea typeface="Calibri"/>
              <a:cs typeface="Times New Roman"/>
            </a:rPr>
            <a:t>marka değeri yaratabilirler </a:t>
          </a:r>
          <a:r>
            <a:rPr lang="tr-TR" sz="1000" kern="1200" baseline="0" noProof="0" smtClean="0">
              <a:solidFill>
                <a:schemeClr val="tx1"/>
              </a:solidFill>
              <a:latin typeface="+mn-lt"/>
              <a:ea typeface="Calibri"/>
              <a:cs typeface="Times New Roman"/>
            </a:rPr>
            <a:t>ve etkin bir şekilde </a:t>
          </a:r>
          <a:r>
            <a:rPr lang="tr-TR" sz="1000" b="1" kern="1200" baseline="0" noProof="0" smtClean="0">
              <a:solidFill>
                <a:schemeClr val="tx1"/>
              </a:solidFill>
              <a:latin typeface="+mn-lt"/>
              <a:ea typeface="Calibri"/>
              <a:cs typeface="Times New Roman"/>
            </a:rPr>
            <a:t>üretici markalı ürünlerle rekabet edebilirler</a:t>
          </a:r>
          <a:r>
            <a:rPr lang="tr-TR" sz="1000" kern="1200" baseline="0" noProof="0" smtClean="0">
              <a:solidFill>
                <a:schemeClr val="tx1"/>
              </a:solidFill>
              <a:latin typeface="+mn-lt"/>
              <a:ea typeface="Calibri"/>
              <a:cs typeface="Times New Roman"/>
            </a:rPr>
            <a:t>.</a:t>
          </a:r>
          <a:endParaRPr lang="tr-TR" sz="1000" kern="1200" noProof="0">
            <a:solidFill>
              <a:schemeClr val="tx1"/>
            </a:solidFill>
          </a:endParaRPr>
        </a:p>
      </dsp:txBody>
      <dsp:txXfrm>
        <a:off x="4198597" y="2284656"/>
        <a:ext cx="4039744" cy="423487"/>
      </dsp:txXfrm>
    </dsp:sp>
    <dsp:sp modelId="{1CC2DEF9-D641-451F-8014-CACB2795D4A3}">
      <dsp:nvSpPr>
        <dsp:cNvPr id="0" name=""/>
        <dsp:cNvSpPr/>
      </dsp:nvSpPr>
      <dsp:spPr>
        <a:xfrm>
          <a:off x="4185422" y="2790524"/>
          <a:ext cx="4066094" cy="449837"/>
        </a:xfrm>
        <a:prstGeom prst="roundRect">
          <a:avLst>
            <a:gd name="adj" fmla="val 10000"/>
          </a:avLst>
        </a:prstGeom>
        <a:solidFill>
          <a:schemeClr val="accent2">
            <a:hueOff val="-10099466"/>
            <a:satOff val="16660"/>
            <a:lumOff val="1294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tr-TR" sz="1000" kern="1200" noProof="0" dirty="0" smtClean="0">
              <a:solidFill>
                <a:schemeClr val="tx1"/>
              </a:solidFill>
            </a:rPr>
            <a:t>Tüketicilerin </a:t>
          </a:r>
          <a:r>
            <a:rPr lang="tr-TR" sz="1000" b="1" kern="1200" noProof="0" dirty="0" smtClean="0">
              <a:solidFill>
                <a:schemeClr val="tx1"/>
              </a:solidFill>
            </a:rPr>
            <a:t>özel markalı ürünlere karşı olumlu tutum geliştirmesi </a:t>
          </a:r>
          <a:r>
            <a:rPr lang="tr-TR" sz="1000" kern="1200" noProof="0" dirty="0" smtClean="0">
              <a:solidFill>
                <a:schemeClr val="tx1"/>
              </a:solidFill>
            </a:rPr>
            <a:t>durumunda, bu tutumların </a:t>
          </a:r>
          <a:r>
            <a:rPr lang="tr-TR" sz="1000" b="1" kern="1200" noProof="0" dirty="0" smtClean="0">
              <a:solidFill>
                <a:schemeClr val="tx1"/>
              </a:solidFill>
            </a:rPr>
            <a:t>mağazaya karşı tutumu da aynı şekilde etkilediği </a:t>
          </a:r>
          <a:r>
            <a:rPr lang="tr-TR" sz="1000" kern="1200" noProof="0" dirty="0" smtClean="0">
              <a:solidFill>
                <a:schemeClr val="tx1"/>
              </a:solidFill>
            </a:rPr>
            <a:t>görülmektedir.</a:t>
          </a:r>
          <a:endParaRPr lang="tr-TR" sz="1000" kern="1200" noProof="0" dirty="0">
            <a:solidFill>
              <a:schemeClr val="tx1"/>
            </a:solidFill>
          </a:endParaRPr>
        </a:p>
      </dsp:txBody>
      <dsp:txXfrm>
        <a:off x="4198597" y="2803699"/>
        <a:ext cx="4039744" cy="4234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41DEE4-F087-4484-9EB9-782B13A12786}">
      <dsp:nvSpPr>
        <dsp:cNvPr id="0" name=""/>
        <dsp:cNvSpPr/>
      </dsp:nvSpPr>
      <dsp:spPr>
        <a:xfrm>
          <a:off x="0" y="5460"/>
          <a:ext cx="8208912" cy="63179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tr-TR" sz="1600" b="1" kern="1200" noProof="0" dirty="0" smtClean="0"/>
            <a:t>AS1: </a:t>
          </a:r>
          <a:r>
            <a:rPr lang="tr-TR" sz="1600" kern="1200" noProof="0" dirty="0" smtClean="0"/>
            <a:t>Marka </a:t>
          </a:r>
          <a:r>
            <a:rPr lang="tr-TR" sz="1600" kern="1200" noProof="0" dirty="0" err="1" smtClean="0"/>
            <a:t>farkındalığı</a:t>
          </a:r>
          <a:r>
            <a:rPr lang="tr-TR" sz="1600" kern="1200" noProof="0" dirty="0" smtClean="0"/>
            <a:t>, algılanan kalite, marka çağrışımı ve mağaza sadakatinin özel markalı ürün marka sadakati üzerinde doğrudan ya da dolaylı bir etkisi var mıdır?  </a:t>
          </a:r>
          <a:endParaRPr lang="tr-TR" sz="1600" kern="1200" noProof="0" dirty="0"/>
        </a:p>
      </dsp:txBody>
      <dsp:txXfrm>
        <a:off x="30842" y="36302"/>
        <a:ext cx="8147228" cy="570115"/>
      </dsp:txXfrm>
    </dsp:sp>
    <dsp:sp modelId="{C8B14CF8-215A-4E29-90D6-CDC7FF53D634}">
      <dsp:nvSpPr>
        <dsp:cNvPr id="0" name=""/>
        <dsp:cNvSpPr/>
      </dsp:nvSpPr>
      <dsp:spPr>
        <a:xfrm>
          <a:off x="0" y="637260"/>
          <a:ext cx="8208912" cy="198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633" tIns="15240" rIns="85344" bIns="15240" numCol="1" spcCol="1270" anchor="t" anchorCtr="0">
          <a:noAutofit/>
        </a:bodyPr>
        <a:lstStyle/>
        <a:p>
          <a:pPr marL="57150" lvl="1" indent="-57150" algn="l" defTabSz="400050">
            <a:lnSpc>
              <a:spcPct val="90000"/>
            </a:lnSpc>
            <a:spcBef>
              <a:spcPct val="0"/>
            </a:spcBef>
            <a:spcAft>
              <a:spcPct val="20000"/>
            </a:spcAft>
            <a:buChar char="••"/>
          </a:pPr>
          <a:endParaRPr lang="en-US" sz="900" kern="1200" dirty="0"/>
        </a:p>
      </dsp:txBody>
      <dsp:txXfrm>
        <a:off x="0" y="637260"/>
        <a:ext cx="8208912" cy="198720"/>
      </dsp:txXfrm>
    </dsp:sp>
    <dsp:sp modelId="{E6D1BFDB-6ECB-45E0-BF43-3E2561616C94}">
      <dsp:nvSpPr>
        <dsp:cNvPr id="0" name=""/>
        <dsp:cNvSpPr/>
      </dsp:nvSpPr>
      <dsp:spPr>
        <a:xfrm>
          <a:off x="0" y="704846"/>
          <a:ext cx="8208912" cy="631799"/>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tr-TR" sz="1600" b="1" kern="1200" noProof="0" dirty="0" smtClean="0"/>
            <a:t>AS2: </a:t>
          </a:r>
          <a:r>
            <a:rPr lang="tr-TR" sz="1600" kern="1200" noProof="0" dirty="0" smtClean="0"/>
            <a:t>Özel markalı ürün marka sadakatinin özel markalı ürün marka değeri üzerinde bir etkisi var mıdır?</a:t>
          </a:r>
          <a:endParaRPr lang="tr-TR" sz="1600" kern="1200" noProof="0" dirty="0"/>
        </a:p>
      </dsp:txBody>
      <dsp:txXfrm>
        <a:off x="30842" y="735688"/>
        <a:ext cx="8147228" cy="570115"/>
      </dsp:txXfrm>
    </dsp:sp>
    <dsp:sp modelId="{F42E3FE3-B020-4E37-ADB2-D190C7782F13}">
      <dsp:nvSpPr>
        <dsp:cNvPr id="0" name=""/>
        <dsp:cNvSpPr/>
      </dsp:nvSpPr>
      <dsp:spPr>
        <a:xfrm>
          <a:off x="0" y="1467779"/>
          <a:ext cx="8208912" cy="198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633" tIns="15240" rIns="85344" bIns="15240" numCol="1" spcCol="1270" anchor="t" anchorCtr="0">
          <a:noAutofit/>
        </a:bodyPr>
        <a:lstStyle/>
        <a:p>
          <a:pPr marL="57150" lvl="1" indent="-57150" algn="l" defTabSz="400050">
            <a:lnSpc>
              <a:spcPct val="90000"/>
            </a:lnSpc>
            <a:spcBef>
              <a:spcPct val="0"/>
            </a:spcBef>
            <a:spcAft>
              <a:spcPct val="20000"/>
            </a:spcAft>
            <a:buChar char="••"/>
          </a:pPr>
          <a:endParaRPr lang="en-US" sz="900" kern="1200" dirty="0"/>
        </a:p>
      </dsp:txBody>
      <dsp:txXfrm>
        <a:off x="0" y="1467779"/>
        <a:ext cx="8208912" cy="1987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6C991-F819-451B-B2C8-E235A7D22EA4}">
      <dsp:nvSpPr>
        <dsp:cNvPr id="0" name=""/>
        <dsp:cNvSpPr/>
      </dsp:nvSpPr>
      <dsp:spPr>
        <a:xfrm>
          <a:off x="2297788" y="213975"/>
          <a:ext cx="5683693" cy="880719"/>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603FAA-18BE-4EDF-A950-F63D6E7DE2CF}">
      <dsp:nvSpPr>
        <dsp:cNvPr id="0" name=""/>
        <dsp:cNvSpPr/>
      </dsp:nvSpPr>
      <dsp:spPr>
        <a:xfrm>
          <a:off x="2177029" y="360044"/>
          <a:ext cx="5587037" cy="73465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177" tIns="0" rIns="211177" bIns="0" numCol="1" spcCol="1270" anchor="ctr" anchorCtr="0">
          <a:noAutofit/>
        </a:bodyPr>
        <a:lstStyle/>
        <a:p>
          <a:pPr lvl="0" algn="l" defTabSz="622300">
            <a:lnSpc>
              <a:spcPct val="90000"/>
            </a:lnSpc>
            <a:spcBef>
              <a:spcPct val="0"/>
            </a:spcBef>
            <a:spcAft>
              <a:spcPct val="35000"/>
            </a:spcAft>
          </a:pPr>
          <a:r>
            <a:rPr lang="tr-TR" sz="1400" b="1" kern="1200" noProof="0" dirty="0" smtClean="0"/>
            <a:t>Marka değeri boyutları arasındaki nedensellik </a:t>
          </a:r>
          <a:r>
            <a:rPr lang="tr-TR" sz="1400" kern="1200" noProof="0" dirty="0" smtClean="0"/>
            <a:t>tek yönlü incelenmek yerine </a:t>
          </a:r>
          <a:r>
            <a:rPr lang="tr-TR" sz="1400" b="1" kern="1200" noProof="0" dirty="0" smtClean="0"/>
            <a:t>çift yönlü incelenmelidir</a:t>
          </a:r>
          <a:r>
            <a:rPr lang="tr-TR" sz="1400" kern="1200" noProof="0" dirty="0" smtClean="0"/>
            <a:t>, bu sebeple </a:t>
          </a:r>
          <a:r>
            <a:rPr lang="tr-TR" sz="1400" b="1" kern="1200" noProof="0" dirty="0" smtClean="0"/>
            <a:t>Keller (1993)’</a:t>
          </a:r>
          <a:r>
            <a:rPr lang="en-US" sz="1400" b="1" kern="1200" noProof="0" dirty="0" smtClean="0"/>
            <a:t>ı</a:t>
          </a:r>
          <a:r>
            <a:rPr lang="tr-TR" sz="1400" b="1" kern="1200" noProof="0" dirty="0" smtClean="0"/>
            <a:t>n tüketici temelli marka değeri modeli genişletilmelidir </a:t>
          </a:r>
          <a:r>
            <a:rPr lang="tr-TR" sz="1400" kern="1200" noProof="0" dirty="0" smtClean="0"/>
            <a:t>(</a:t>
          </a:r>
          <a:r>
            <a:rPr lang="tr-TR" sz="1400" kern="1200" noProof="0" dirty="0" err="1" smtClean="0"/>
            <a:t>Bauer</a:t>
          </a:r>
          <a:r>
            <a:rPr lang="tr-TR" sz="1400" kern="1200" noProof="0" dirty="0" smtClean="0"/>
            <a:t> </a:t>
          </a:r>
          <a:r>
            <a:rPr lang="tr-TR" sz="1400" kern="1200" noProof="0" dirty="0" err="1" smtClean="0"/>
            <a:t>vd</a:t>
          </a:r>
          <a:r>
            <a:rPr lang="tr-TR" sz="1400" kern="1200" noProof="0" dirty="0" smtClean="0"/>
            <a:t>., 2008).</a:t>
          </a:r>
          <a:endParaRPr lang="tr-TR" sz="1400" kern="1200" noProof="0" dirty="0"/>
        </a:p>
      </dsp:txBody>
      <dsp:txXfrm>
        <a:off x="2212892" y="395907"/>
        <a:ext cx="5515311" cy="66292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B3429A-4996-4E8A-9907-26EBCB65C05D}" type="datetimeFigureOut">
              <a:rPr lang="en-US" smtClean="0"/>
              <a:pPr/>
              <a:t>10/8/2016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5655AF-C603-43CA-9AB9-46F21F484485}" type="slidenum">
              <a:rPr lang="en-US" smtClean="0"/>
              <a:pPr/>
              <a:t>‹#›</a:t>
            </a:fld>
            <a:endParaRPr lang="en-US" dirty="0"/>
          </a:p>
        </p:txBody>
      </p:sp>
    </p:spTree>
    <p:extLst>
      <p:ext uri="{BB962C8B-B14F-4D97-AF65-F5344CB8AC3E}">
        <p14:creationId xmlns:p14="http://schemas.microsoft.com/office/powerpoint/2010/main" val="99672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2692774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kern="1200" dirty="0" smtClean="0">
              <a:solidFill>
                <a:schemeClr val="tx1"/>
              </a:solidFill>
              <a:latin typeface="+mn-lt"/>
              <a:ea typeface="+mn-ea"/>
              <a:cs typeface="+mn-cs"/>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5655AF-C603-43CA-9AB9-46F21F484485}" type="slidenum">
              <a:rPr lang="en-US" smtClean="0"/>
              <a:pPr/>
              <a:t>20</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5655AF-C603-43CA-9AB9-46F21F484485}" type="slidenum">
              <a:rPr lang="en-US" smtClean="0"/>
              <a:pPr/>
              <a:t>21</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5655AF-C603-43CA-9AB9-46F21F484485}" type="slidenum">
              <a:rPr lang="en-US" smtClean="0"/>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23</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24</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5655AF-C603-43CA-9AB9-46F21F484485}" type="slidenum">
              <a:rPr lang="en-US" smtClean="0"/>
              <a:pPr/>
              <a:t>2</a:t>
            </a:fld>
            <a:endParaRPr lang="en-US" dirty="0"/>
          </a:p>
        </p:txBody>
      </p:sp>
    </p:spTree>
    <p:extLst>
      <p:ext uri="{BB962C8B-B14F-4D97-AF65-F5344CB8AC3E}">
        <p14:creationId xmlns:p14="http://schemas.microsoft.com/office/powerpoint/2010/main" val="36820578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25</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26</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27</a:t>
            </a:fld>
            <a:endParaRPr lang="en-US" dirty="0"/>
          </a:p>
        </p:txBody>
      </p:sp>
    </p:spTree>
    <p:extLst>
      <p:ext uri="{BB962C8B-B14F-4D97-AF65-F5344CB8AC3E}">
        <p14:creationId xmlns:p14="http://schemas.microsoft.com/office/powerpoint/2010/main" val="1908607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extLst>
      <p:ext uri="{BB962C8B-B14F-4D97-AF65-F5344CB8AC3E}">
        <p14:creationId xmlns:p14="http://schemas.microsoft.com/office/powerpoint/2010/main" val="2941982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r>
              <a:rPr lang="tr-TR" sz="1200" kern="1200" dirty="0" smtClean="0">
                <a:solidFill>
                  <a:schemeClr val="tx1"/>
                </a:solidFill>
                <a:latin typeface="+mn-lt"/>
                <a:ea typeface="+mn-ea"/>
                <a:cs typeface="+mn-cs"/>
              </a:rPr>
              <a:t>	</a:t>
            </a: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extLst>
      <p:ext uri="{BB962C8B-B14F-4D97-AF65-F5344CB8AC3E}">
        <p14:creationId xmlns:p14="http://schemas.microsoft.com/office/powerpoint/2010/main" val="1343563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latin typeface="+mn-lt"/>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10/8/2016 8:50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extLst>
      <p:ext uri="{BB962C8B-B14F-4D97-AF65-F5344CB8AC3E}">
        <p14:creationId xmlns:p14="http://schemas.microsoft.com/office/powerpoint/2010/main" val="1343563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hdr="0" ftr="0" dt="0"/>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mailto:ilayda.gungor@deu.edu.tr"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hyperlink" Target="mailto:nilay.bicakcioglu@deu.edu.tr" TargetMode="Externa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3.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image" Target="../media/image6.png"/><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275294"/>
            <a:ext cx="9144000" cy="1368152"/>
          </a:xfrm>
        </p:spPr>
        <p:txBody>
          <a:bodyPr anchor="ctr"/>
          <a:lstStyle/>
          <a:p>
            <a:pPr algn="ctr">
              <a:lnSpc>
                <a:spcPct val="150000"/>
              </a:lnSpc>
              <a:spcBef>
                <a:spcPts val="0"/>
              </a:spcBef>
              <a:spcAft>
                <a:spcPts val="1200"/>
              </a:spcAft>
            </a:pPr>
            <a:r>
              <a:rPr lang="tr-TR" sz="3000" b="1" dirty="0" smtClean="0">
                <a:solidFill>
                  <a:srgbClr val="002060"/>
                </a:solidFill>
              </a:rPr>
              <a:t/>
            </a:r>
            <a:br>
              <a:rPr lang="tr-TR" sz="3000" b="1" dirty="0" smtClean="0">
                <a:solidFill>
                  <a:srgbClr val="002060"/>
                </a:solidFill>
              </a:rPr>
            </a:br>
            <a:r>
              <a:rPr lang="tr-TR" sz="3000" b="1" dirty="0" smtClean="0"/>
              <a:t>Özel Markalı Ürünlerin Tüketici Temelli Marka Değeri: </a:t>
            </a:r>
            <a:br>
              <a:rPr lang="tr-TR" sz="3000" b="1" dirty="0" smtClean="0"/>
            </a:br>
            <a:r>
              <a:rPr lang="tr-TR" sz="3000" b="1" dirty="0" smtClean="0"/>
              <a:t>İki Ülkede Ampirik Bir Karşılaştırma</a:t>
            </a:r>
            <a:r>
              <a:rPr lang="tr-TR" sz="3000" dirty="0" smtClean="0"/>
              <a:t/>
            </a:r>
            <a:br>
              <a:rPr lang="tr-TR" sz="3000" dirty="0" smtClean="0"/>
            </a:br>
            <a:endParaRPr lang="en-US" sz="3000" dirty="0"/>
          </a:p>
        </p:txBody>
      </p:sp>
      <p:sp>
        <p:nvSpPr>
          <p:cNvPr id="3" name="Subtitle 2"/>
          <p:cNvSpPr>
            <a:spLocks noGrp="1"/>
          </p:cNvSpPr>
          <p:nvPr>
            <p:ph type="subTitle" idx="1"/>
          </p:nvPr>
        </p:nvSpPr>
        <p:spPr>
          <a:xfrm>
            <a:off x="714348" y="4921068"/>
            <a:ext cx="7681913" cy="1651204"/>
          </a:xfrm>
        </p:spPr>
        <p:txBody>
          <a:bodyPr>
            <a:normAutofit fontScale="85000" lnSpcReduction="20000"/>
          </a:bodyPr>
          <a:lstStyle/>
          <a:p>
            <a:pPr algn="ctr">
              <a:lnSpc>
                <a:spcPct val="150000"/>
              </a:lnSpc>
            </a:pPr>
            <a:r>
              <a:rPr lang="tr-TR" sz="2400" b="1" dirty="0" smtClean="0">
                <a:solidFill>
                  <a:srgbClr val="002060"/>
                </a:solidFill>
                <a:effectLst>
                  <a:outerShdw blurRad="38100" dist="38100" dir="2700000" algn="tl">
                    <a:srgbClr val="000000">
                      <a:alpha val="43137"/>
                    </a:srgbClr>
                  </a:outerShdw>
                </a:effectLst>
              </a:rPr>
              <a:t>Prof. Dr. Tülay GIRARD</a:t>
            </a:r>
          </a:p>
          <a:p>
            <a:pPr algn="ctr">
              <a:lnSpc>
                <a:spcPct val="150000"/>
              </a:lnSpc>
            </a:pPr>
            <a:r>
              <a:rPr lang="tr-TR" sz="2400" b="1" dirty="0" smtClean="0">
                <a:solidFill>
                  <a:srgbClr val="002060"/>
                </a:solidFill>
                <a:effectLst>
                  <a:outerShdw blurRad="38100" dist="38100" dir="2700000" algn="tl">
                    <a:srgbClr val="000000">
                      <a:alpha val="43137"/>
                    </a:srgbClr>
                  </a:outerShdw>
                </a:effectLst>
              </a:rPr>
              <a:t>Prof. Dr. Musa PINAR</a:t>
            </a:r>
          </a:p>
          <a:p>
            <a:pPr algn="ctr">
              <a:lnSpc>
                <a:spcPct val="150000"/>
              </a:lnSpc>
            </a:pPr>
            <a:r>
              <a:rPr lang="tr-TR" sz="2400" b="1" dirty="0" smtClean="0">
                <a:solidFill>
                  <a:srgbClr val="002060"/>
                </a:solidFill>
                <a:effectLst>
                  <a:outerShdw blurRad="38100" dist="38100" dir="2700000" algn="tl">
                    <a:srgbClr val="000000">
                      <a:alpha val="43137"/>
                    </a:srgbClr>
                  </a:outerShdw>
                </a:effectLst>
              </a:rPr>
              <a:t>Araş. Gör. İlayda İPEK</a:t>
            </a:r>
          </a:p>
          <a:p>
            <a:pPr algn="ctr">
              <a:lnSpc>
                <a:spcPct val="150000"/>
              </a:lnSpc>
            </a:pPr>
            <a:r>
              <a:rPr lang="tr-TR" sz="2400" b="1" dirty="0" smtClean="0">
                <a:solidFill>
                  <a:srgbClr val="002060"/>
                </a:solidFill>
                <a:effectLst>
                  <a:outerShdw blurRad="38100" dist="38100" dir="2700000" algn="tl">
                    <a:srgbClr val="000000">
                      <a:alpha val="43137"/>
                    </a:srgbClr>
                  </a:outerShdw>
                </a:effectLst>
              </a:rPr>
              <a:t>Araş. Gör. </a:t>
            </a:r>
            <a:r>
              <a:rPr lang="tr-TR" sz="2400" b="1" dirty="0" err="1" smtClean="0">
                <a:solidFill>
                  <a:srgbClr val="002060"/>
                </a:solidFill>
                <a:effectLst>
                  <a:outerShdw blurRad="38100" dist="38100" dir="2700000" algn="tl">
                    <a:srgbClr val="000000">
                      <a:alpha val="43137"/>
                    </a:srgbClr>
                  </a:outerShdw>
                </a:effectLst>
              </a:rPr>
              <a:t>Nilay</a:t>
            </a:r>
            <a:r>
              <a:rPr lang="tr-TR" sz="2400" b="1" dirty="0" smtClean="0">
                <a:solidFill>
                  <a:srgbClr val="002060"/>
                </a:solidFill>
                <a:effectLst>
                  <a:outerShdw blurRad="38100" dist="38100" dir="2700000" algn="tl">
                    <a:srgbClr val="000000">
                      <a:alpha val="43137"/>
                    </a:srgbClr>
                  </a:outerShdw>
                </a:effectLst>
              </a:rPr>
              <a:t> BIÇAKCIOĞLU</a:t>
            </a:r>
          </a:p>
          <a:p>
            <a:pPr algn="ctr">
              <a:lnSpc>
                <a:spcPct val="150000"/>
              </a:lnSpc>
            </a:pPr>
            <a:endParaRPr lang="en-US" sz="2500" b="1" dirty="0" smtClean="0">
              <a:solidFill>
                <a:srgbClr val="00206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3" cstate="print"/>
          <a:srcRect/>
          <a:stretch>
            <a:fillRect/>
          </a:stretch>
        </p:blipFill>
        <p:spPr bwMode="auto">
          <a:xfrm>
            <a:off x="2424127" y="714356"/>
            <a:ext cx="4219575" cy="2281237"/>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smtClean="0">
                <a:solidFill>
                  <a:srgbClr val="C00000"/>
                </a:solidFill>
              </a:rPr>
              <a:t>Kavramsal </a:t>
            </a:r>
            <a:r>
              <a:rPr lang="tr-TR" sz="3600" b="1" dirty="0">
                <a:solidFill>
                  <a:srgbClr val="C00000"/>
                </a:solidFill>
              </a:rPr>
              <a:t>Çerçeve</a:t>
            </a:r>
          </a:p>
        </p:txBody>
      </p:sp>
      <p:sp>
        <p:nvSpPr>
          <p:cNvPr id="60418" name="Oval 48"/>
          <p:cNvSpPr>
            <a:spLocks/>
          </p:cNvSpPr>
          <p:nvPr/>
        </p:nvSpPr>
        <p:spPr bwMode="auto">
          <a:xfrm>
            <a:off x="285720" y="1662114"/>
            <a:ext cx="3086106" cy="2266952"/>
          </a:xfrm>
          <a:prstGeom prst="ellipse">
            <a:avLst/>
          </a:prstGeom>
          <a:ln>
            <a:solidFill>
              <a:schemeClr val="accent6"/>
            </a:solid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bodyPr>
          <a:lstStyle/>
          <a:p>
            <a:pPr marL="0" lvl="0" indent="0" algn="ctr" eaLnBrk="1" fontAlgn="base" latinLnBrk="0" hangingPunct="1">
              <a:lnSpc>
                <a:spcPct val="100000"/>
              </a:lnSpc>
              <a:spcBef>
                <a:spcPct val="0"/>
              </a:spcBef>
              <a:spcAft>
                <a:spcPts val="1000"/>
              </a:spcAft>
              <a:tabLst/>
            </a:pPr>
            <a:r>
              <a:rPr lang="tr-TR" sz="1400" b="1" dirty="0" smtClean="0">
                <a:solidFill>
                  <a:srgbClr val="00B050"/>
                </a:solidFill>
                <a:latin typeface="+mj-lt"/>
                <a:cs typeface="Arial" pitchFamily="34" charset="0"/>
              </a:rPr>
              <a:t>   </a:t>
            </a:r>
            <a:r>
              <a:rPr kumimoji="0" lang="tr-TR" sz="1400" b="1" i="0" u="none" strike="noStrike" cap="none" normalizeH="0" baseline="0" dirty="0" smtClean="0">
                <a:ln>
                  <a:noFill/>
                </a:ln>
                <a:solidFill>
                  <a:schemeClr val="tx1"/>
                </a:solidFill>
                <a:effectLst/>
                <a:latin typeface="+mj-lt"/>
                <a:cs typeface="Arial" pitchFamily="34" charset="0"/>
              </a:rPr>
              <a:t>Marka </a:t>
            </a:r>
            <a:r>
              <a:rPr kumimoji="0" lang="tr-TR" sz="1400" b="1" i="0" u="none" strike="noStrike" cap="none" normalizeH="0" baseline="0" dirty="0" err="1" smtClean="0">
                <a:ln>
                  <a:noFill/>
                </a:ln>
                <a:solidFill>
                  <a:schemeClr val="tx1"/>
                </a:solidFill>
                <a:effectLst/>
                <a:latin typeface="+mj-lt"/>
                <a:cs typeface="Arial" pitchFamily="34" charset="0"/>
              </a:rPr>
              <a:t>Farkındalığı</a:t>
            </a:r>
            <a:endParaRPr lang="tr-TR" sz="1400" b="1" dirty="0" smtClean="0">
              <a:solidFill>
                <a:schemeClr val="tx1"/>
              </a:solidFill>
              <a:latin typeface="+mj-lt"/>
              <a:cs typeface="Arial" pitchFamily="34" charset="0"/>
            </a:endParaRPr>
          </a:p>
          <a:p>
            <a:pPr marL="0" lvl="0" indent="0" algn="ctr" eaLnBrk="1" fontAlgn="base" latinLnBrk="0" hangingPunct="1">
              <a:lnSpc>
                <a:spcPct val="100000"/>
              </a:lnSpc>
              <a:spcBef>
                <a:spcPct val="0"/>
              </a:spcBef>
              <a:spcAft>
                <a:spcPts val="1000"/>
              </a:spcAft>
              <a:tabLst/>
            </a:pPr>
            <a:r>
              <a:rPr lang="tr-TR" sz="1400" b="1" dirty="0" smtClean="0">
                <a:solidFill>
                  <a:schemeClr val="accent6"/>
                </a:solidFill>
                <a:latin typeface="+mj-lt"/>
                <a:cs typeface="Arial" pitchFamily="34" charset="0"/>
              </a:rPr>
              <a:t>  </a:t>
            </a:r>
            <a:r>
              <a:rPr kumimoji="0" lang="tr-TR" sz="1400" b="1" i="0" u="none" strike="noStrike" cap="none" normalizeH="0" baseline="0" dirty="0" smtClean="0">
                <a:ln>
                  <a:noFill/>
                </a:ln>
                <a:solidFill>
                  <a:schemeClr val="accent6"/>
                </a:solidFill>
                <a:effectLst/>
                <a:latin typeface="+mj-lt"/>
                <a:cs typeface="Arial" pitchFamily="34" charset="0"/>
              </a:rPr>
              <a:t>Algılanan Kalite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Marka Çağrışımı</a:t>
            </a:r>
          </a:p>
          <a:p>
            <a:pPr marL="0" marR="0" lvl="0" indent="0" algn="ctr" defTabSz="914400" rtl="0" eaLnBrk="1" fontAlgn="base" latinLnBrk="0" hangingPunct="1">
              <a:lnSpc>
                <a:spcPct val="100000"/>
              </a:lnSpc>
              <a:spcBef>
                <a:spcPct val="0"/>
              </a:spcBef>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Mağaza                            (</a:t>
            </a:r>
            <a:r>
              <a:rPr kumimoji="0" lang="tr-TR" sz="1400" b="1" i="0" u="none" strike="noStrike" cap="none" normalizeH="0" baseline="0" dirty="0" err="1" smtClean="0">
                <a:ln>
                  <a:noFill/>
                </a:ln>
                <a:solidFill>
                  <a:srgbClr val="000000"/>
                </a:solidFill>
                <a:effectLst/>
                <a:latin typeface="+mj-lt"/>
                <a:cs typeface="Arial" pitchFamily="34" charset="0"/>
              </a:rPr>
              <a:t>Wal</a:t>
            </a:r>
            <a:r>
              <a:rPr kumimoji="0" lang="tr-TR" sz="1400" b="1" i="0" u="none" strike="noStrike" cap="none" normalizeH="0" baseline="0" dirty="0" smtClean="0">
                <a:ln>
                  <a:noFill/>
                </a:ln>
                <a:solidFill>
                  <a:srgbClr val="000000"/>
                </a:solidFill>
                <a:effectLst/>
                <a:latin typeface="+mj-lt"/>
                <a:cs typeface="Arial" pitchFamily="34" charset="0"/>
              </a:rPr>
              <a:t>-Mart/</a:t>
            </a:r>
            <a:r>
              <a:rPr kumimoji="0" lang="tr-TR" sz="1400" b="1" i="0" u="none" strike="noStrike" cap="none" normalizeH="0" baseline="0" dirty="0" err="1" smtClean="0">
                <a:ln>
                  <a:noFill/>
                </a:ln>
                <a:solidFill>
                  <a:srgbClr val="000000"/>
                </a:solidFill>
                <a:effectLst/>
                <a:latin typeface="+mj-lt"/>
                <a:cs typeface="Arial" pitchFamily="34" charset="0"/>
              </a:rPr>
              <a:t>Migros</a:t>
            </a:r>
            <a:r>
              <a:rPr kumimoji="0" lang="tr-TR" sz="1400" b="1" i="0" u="none" strike="noStrike" cap="none" normalizeH="0" baseline="0" dirty="0" smtClean="0">
                <a:ln>
                  <a:noFill/>
                </a:ln>
                <a:solidFill>
                  <a:srgbClr val="000000"/>
                </a:solidFill>
                <a:effectLst/>
                <a:latin typeface="+mj-lt"/>
                <a:cs typeface="Arial" pitchFamily="34" charset="0"/>
              </a:rPr>
              <a:t>) Sadakati</a:t>
            </a: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60419" name="Oval 3"/>
          <p:cNvSpPr>
            <a:spLocks/>
          </p:cNvSpPr>
          <p:nvPr/>
        </p:nvSpPr>
        <p:spPr bwMode="auto">
          <a:xfrm>
            <a:off x="3857620" y="2162180"/>
            <a:ext cx="2232031" cy="1371600"/>
          </a:xfrm>
          <a:prstGeom prst="ellipse">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a:t>
            </a:r>
            <a:r>
              <a:rPr kumimoji="0" lang="tr-TR" sz="1400" b="1" i="0" u="none" strike="noStrike" cap="none" normalizeH="0" dirty="0" smtClean="0">
                <a:ln>
                  <a:noFill/>
                </a:ln>
                <a:solidFill>
                  <a:srgbClr val="000000"/>
                </a:solidFill>
                <a:effectLst/>
                <a:latin typeface="+mj-lt"/>
                <a:cs typeface="Arial" pitchFamily="34" charset="0"/>
              </a:rPr>
              <a:t> Marka Sadakati</a:t>
            </a:r>
            <a:endParaRPr kumimoji="0" lang="tr-TR" sz="1400" b="1" i="0" u="none" strike="noStrike" cap="none" normalizeH="0" baseline="0" dirty="0" smtClean="0">
              <a:ln>
                <a:noFill/>
              </a:ln>
              <a:solidFill>
                <a:schemeClr val="tx1"/>
              </a:solidFill>
              <a:effectLst/>
              <a:latin typeface="+mj-lt"/>
              <a:cs typeface="Arial" pitchFamily="34" charset="0"/>
            </a:endParaRPr>
          </a:p>
        </p:txBody>
      </p:sp>
      <p:sp>
        <p:nvSpPr>
          <p:cNvPr id="15" name="Oval 3"/>
          <p:cNvSpPr>
            <a:spLocks/>
          </p:cNvSpPr>
          <p:nvPr/>
        </p:nvSpPr>
        <p:spPr bwMode="auto">
          <a:xfrm>
            <a:off x="6572264" y="2162180"/>
            <a:ext cx="2232031" cy="1371600"/>
          </a:xfrm>
          <a:prstGeom prst="ellipse">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 Marka Değeri</a:t>
            </a:r>
            <a:endParaRPr kumimoji="0" lang="tr-TR" sz="1400" b="1" i="0" u="none" strike="noStrike" cap="none" normalizeH="0" baseline="0" dirty="0" smtClean="0">
              <a:ln>
                <a:noFill/>
              </a:ln>
              <a:solidFill>
                <a:schemeClr val="tx1"/>
              </a:solidFill>
              <a:effectLst/>
              <a:latin typeface="+mj-lt"/>
              <a:cs typeface="Arial" pitchFamily="34" charset="0"/>
            </a:endParaRPr>
          </a:p>
        </p:txBody>
      </p:sp>
      <p:cxnSp>
        <p:nvCxnSpPr>
          <p:cNvPr id="36" name="AutoShape 1"/>
          <p:cNvCxnSpPr>
            <a:cxnSpLocks noChangeShapeType="1"/>
          </p:cNvCxnSpPr>
          <p:nvPr/>
        </p:nvCxnSpPr>
        <p:spPr bwMode="auto">
          <a:xfrm>
            <a:off x="6072198" y="2805122"/>
            <a:ext cx="500066" cy="1588"/>
          </a:xfrm>
          <a:prstGeom prst="straightConnector1">
            <a:avLst/>
          </a:prstGeom>
          <a:ln w="38100">
            <a:solidFill>
              <a:schemeClr val="accent6"/>
            </a:solidFill>
            <a:headEnd/>
            <a:tailEnd type="triangle" w="med" len="med"/>
          </a:ln>
        </p:spPr>
        <p:style>
          <a:lnRef idx="2">
            <a:schemeClr val="dk1"/>
          </a:lnRef>
          <a:fillRef idx="1">
            <a:schemeClr val="lt1"/>
          </a:fillRef>
          <a:effectRef idx="0">
            <a:schemeClr val="dk1"/>
          </a:effectRef>
          <a:fontRef idx="minor">
            <a:schemeClr val="dk1"/>
          </a:fontRef>
        </p:style>
      </p:cxnSp>
      <p:cxnSp>
        <p:nvCxnSpPr>
          <p:cNvPr id="40" name="AutoShape 1"/>
          <p:cNvCxnSpPr>
            <a:cxnSpLocks noChangeShapeType="1"/>
          </p:cNvCxnSpPr>
          <p:nvPr/>
        </p:nvCxnSpPr>
        <p:spPr bwMode="auto">
          <a:xfrm>
            <a:off x="3357554" y="2805122"/>
            <a:ext cx="500066" cy="1588"/>
          </a:xfrm>
          <a:prstGeom prst="straightConnector1">
            <a:avLst/>
          </a:prstGeom>
          <a:ln w="38100">
            <a:solidFill>
              <a:schemeClr val="accent6"/>
            </a:solidFill>
            <a:headEnd/>
            <a:tailEnd type="triangle" w="med" len="med"/>
          </a:ln>
        </p:spPr>
        <p:style>
          <a:lnRef idx="2">
            <a:schemeClr val="dk1"/>
          </a:lnRef>
          <a:fillRef idx="1">
            <a:schemeClr val="lt1"/>
          </a:fillRef>
          <a:effectRef idx="0">
            <a:schemeClr val="dk1"/>
          </a:effectRef>
          <a:fontRef idx="minor">
            <a:schemeClr val="dk1"/>
          </a:fontRef>
        </p:style>
      </p:cxnSp>
      <p:graphicFrame>
        <p:nvGraphicFramePr>
          <p:cNvPr id="8" name="7 Tablo"/>
          <p:cNvGraphicFramePr>
            <a:graphicFrameLocks noGrp="1"/>
          </p:cNvGraphicFramePr>
          <p:nvPr>
            <p:extLst>
              <p:ext uri="{D42A27DB-BD31-4B8C-83A1-F6EECF244321}">
                <p14:modId xmlns:p14="http://schemas.microsoft.com/office/powerpoint/2010/main" val="3453253153"/>
              </p:ext>
            </p:extLst>
          </p:nvPr>
        </p:nvGraphicFramePr>
        <p:xfrm>
          <a:off x="428596" y="4214818"/>
          <a:ext cx="8358246" cy="1576992"/>
        </p:xfrm>
        <a:graphic>
          <a:graphicData uri="http://schemas.openxmlformats.org/drawingml/2006/table">
            <a:tbl>
              <a:tblPr firstRow="1" bandRow="1">
                <a:tableStyleId>{0E3FDE45-AF77-4B5C-9715-49D594BDF05E}</a:tableStyleId>
              </a:tblPr>
              <a:tblGrid>
                <a:gridCol w="2347822"/>
                <a:gridCol w="6010424"/>
              </a:tblGrid>
              <a:tr h="180709">
                <a:tc>
                  <a:txBody>
                    <a:bodyPr/>
                    <a:lstStyle/>
                    <a:p>
                      <a:pPr algn="l">
                        <a:lnSpc>
                          <a:spcPct val="100000"/>
                        </a:lnSpc>
                      </a:pPr>
                      <a:r>
                        <a:rPr lang="tr-TR" sz="1400" b="1" noProof="0" dirty="0" smtClean="0">
                          <a:latin typeface="+mn-lt"/>
                        </a:rPr>
                        <a:t>Kaynak</a:t>
                      </a:r>
                      <a:endParaRPr lang="en-US" sz="1400" b="1" noProof="0" dirty="0">
                        <a:latin typeface="+mn-lt"/>
                      </a:endParaRPr>
                    </a:p>
                  </a:txBody>
                  <a:tcPr>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gn="ctr">
                        <a:lnSpc>
                          <a:spcPct val="100000"/>
                        </a:lnSpc>
                      </a:pPr>
                      <a:r>
                        <a:rPr lang="tr-TR" sz="1400" b="1" noProof="0" dirty="0" smtClean="0">
                          <a:latin typeface="+mn-lt"/>
                        </a:rPr>
                        <a:t>Bulgular</a:t>
                      </a:r>
                      <a:endParaRPr lang="en-US" sz="1400" b="1" noProof="0" dirty="0">
                        <a:latin typeface="+mn-lt"/>
                      </a:endParaRPr>
                    </a:p>
                  </a:txBody>
                  <a:tcPr>
                    <a:lnL w="12700" cap="flat" cmpd="sng" algn="ctr">
                      <a:solidFill>
                        <a:schemeClr val="tx1"/>
                      </a:solidFill>
                      <a:prstDash val="solid"/>
                      <a:round/>
                      <a:headEnd type="none" w="med" len="med"/>
                      <a:tailEnd type="none" w="med" len="med"/>
                    </a:lnL>
                    <a:solidFill>
                      <a:schemeClr val="accent2">
                        <a:lumMod val="20000"/>
                        <a:lumOff val="80000"/>
                      </a:schemeClr>
                    </a:solidFill>
                  </a:tcPr>
                </a:tc>
              </a:tr>
              <a:tr h="636096">
                <a:tc>
                  <a:txBody>
                    <a:bodyPr/>
                    <a:lstStyle/>
                    <a:p>
                      <a:pPr algn="l">
                        <a:lnSpc>
                          <a:spcPct val="100000"/>
                        </a:lnSpc>
                        <a:spcAft>
                          <a:spcPts val="0"/>
                        </a:spcAft>
                      </a:pPr>
                      <a:r>
                        <a:rPr lang="en-US" sz="1400" kern="1200" dirty="0" err="1" smtClean="0">
                          <a:solidFill>
                            <a:schemeClr val="tx1"/>
                          </a:solidFill>
                          <a:latin typeface="+mn-lt"/>
                          <a:ea typeface="Calibri"/>
                          <a:cs typeface="Times New Roman"/>
                        </a:rPr>
                        <a:t>Jara</a:t>
                      </a:r>
                      <a:r>
                        <a:rPr lang="en-US" sz="1400" kern="1200" dirty="0" smtClean="0">
                          <a:solidFill>
                            <a:schemeClr val="tx1"/>
                          </a:solidFill>
                          <a:latin typeface="+mn-lt"/>
                          <a:ea typeface="Calibri"/>
                          <a:cs typeface="Times New Roman"/>
                        </a:rPr>
                        <a:t> </a:t>
                      </a:r>
                      <a:r>
                        <a:rPr lang="tr-TR" sz="1400" kern="1200" dirty="0" smtClean="0">
                          <a:solidFill>
                            <a:schemeClr val="tx1"/>
                          </a:solidFill>
                          <a:latin typeface="+mn-lt"/>
                          <a:ea typeface="Calibri"/>
                          <a:cs typeface="Times New Roman"/>
                        </a:rPr>
                        <a:t>ve</a:t>
                      </a:r>
                      <a:r>
                        <a:rPr lang="tr-TR" sz="1400" kern="1200" baseline="0" dirty="0" smtClean="0">
                          <a:solidFill>
                            <a:schemeClr val="tx1"/>
                          </a:solidFill>
                          <a:latin typeface="+mn-lt"/>
                          <a:ea typeface="Calibri"/>
                          <a:cs typeface="Times New Roman"/>
                        </a:rPr>
                        <a:t> </a:t>
                      </a:r>
                      <a:r>
                        <a:rPr lang="en-US" sz="1400" kern="1200" dirty="0" err="1" smtClean="0">
                          <a:solidFill>
                            <a:schemeClr val="tx1"/>
                          </a:solidFill>
                          <a:latin typeface="+mn-lt"/>
                          <a:ea typeface="Calibri"/>
                          <a:cs typeface="Times New Roman"/>
                        </a:rPr>
                        <a:t>Cliquet</a:t>
                      </a:r>
                      <a:r>
                        <a:rPr lang="en-US" sz="1400" kern="1200" dirty="0" smtClean="0">
                          <a:solidFill>
                            <a:schemeClr val="tx1"/>
                          </a:solidFill>
                          <a:latin typeface="+mn-lt"/>
                          <a:ea typeface="Calibri"/>
                          <a:cs typeface="Times New Roman"/>
                        </a:rPr>
                        <a:t> (2012)</a:t>
                      </a:r>
                      <a:endParaRPr lang="tr-TR" sz="1400" kern="120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B w="12700" cap="flat" cmpd="sng" algn="ctr">
                      <a:solidFill>
                        <a:schemeClr val="accent2"/>
                      </a:solidFill>
                      <a:prstDash val="solid"/>
                      <a:round/>
                      <a:headEnd type="none" w="med" len="med"/>
                      <a:tailEnd type="none" w="med" len="med"/>
                    </a:lnB>
                    <a:solidFill>
                      <a:schemeClr val="bg1"/>
                    </a:solidFill>
                  </a:tcPr>
                </a:tc>
                <a:tc>
                  <a:txBody>
                    <a:bodyPr/>
                    <a:lstStyle/>
                    <a:p>
                      <a:pPr algn="just">
                        <a:lnSpc>
                          <a:spcPct val="100000"/>
                        </a:lnSpc>
                        <a:spcAft>
                          <a:spcPts val="0"/>
                        </a:spcAft>
                      </a:pPr>
                      <a:r>
                        <a:rPr lang="tr-TR" sz="1400" b="0" dirty="0" smtClean="0">
                          <a:latin typeface="+mn-lt"/>
                          <a:ea typeface="Calibri"/>
                          <a:cs typeface="Times New Roman"/>
                        </a:rPr>
                        <a:t>Marka </a:t>
                      </a:r>
                      <a:r>
                        <a:rPr lang="tr-TR" sz="1400" b="0" dirty="0" err="1" smtClean="0">
                          <a:latin typeface="+mn-lt"/>
                          <a:ea typeface="Calibri"/>
                          <a:cs typeface="Times New Roman"/>
                        </a:rPr>
                        <a:t>farkındalığı</a:t>
                      </a:r>
                      <a:r>
                        <a:rPr lang="tr-TR" sz="1400" b="0" dirty="0" smtClean="0">
                          <a:latin typeface="+mn-lt"/>
                          <a:ea typeface="Calibri"/>
                          <a:cs typeface="Times New Roman"/>
                        </a:rPr>
                        <a:t> </a:t>
                      </a:r>
                      <a:r>
                        <a:rPr lang="tr-TR" sz="1400" dirty="0" smtClean="0">
                          <a:latin typeface="+mn-lt"/>
                          <a:ea typeface="Calibri"/>
                          <a:cs typeface="Times New Roman"/>
                        </a:rPr>
                        <a:t>ve </a:t>
                      </a:r>
                      <a:r>
                        <a:rPr lang="tr-TR" sz="1400" b="1" dirty="0" smtClean="0">
                          <a:latin typeface="+mn-lt"/>
                          <a:ea typeface="Calibri"/>
                          <a:cs typeface="Times New Roman"/>
                        </a:rPr>
                        <a:t>algılanan</a:t>
                      </a:r>
                      <a:r>
                        <a:rPr lang="tr-TR" sz="1400" b="1" baseline="0" dirty="0" smtClean="0">
                          <a:latin typeface="+mn-lt"/>
                          <a:ea typeface="Calibri"/>
                          <a:cs typeface="Times New Roman"/>
                        </a:rPr>
                        <a:t> kalite </a:t>
                      </a:r>
                      <a:r>
                        <a:rPr lang="tr-TR" sz="1400" baseline="0" dirty="0" smtClean="0">
                          <a:latin typeface="+mn-lt"/>
                          <a:ea typeface="Calibri"/>
                          <a:cs typeface="Times New Roman"/>
                        </a:rPr>
                        <a:t>perakendeci markalarının </a:t>
                      </a:r>
                      <a:r>
                        <a:rPr lang="tr-TR" sz="1400" b="0" baseline="0" dirty="0" smtClean="0">
                          <a:latin typeface="+mn-lt"/>
                          <a:ea typeface="Calibri"/>
                          <a:cs typeface="Times New Roman"/>
                        </a:rPr>
                        <a:t>performansını </a:t>
                      </a:r>
                      <a:r>
                        <a:rPr lang="tr-TR" sz="1400" baseline="0" dirty="0" smtClean="0">
                          <a:latin typeface="+mn-lt"/>
                          <a:ea typeface="Calibri"/>
                          <a:cs typeface="Times New Roman"/>
                        </a:rPr>
                        <a:t>sistematik bir şekilde açıklamaktadır.</a:t>
                      </a:r>
                      <a:endParaRPr lang="tr-TR" sz="1400" dirty="0">
                        <a:latin typeface="+mn-lt"/>
                        <a:ea typeface="Calibri"/>
                        <a:cs typeface="Times New Roman"/>
                      </a:endParaRPr>
                    </a:p>
                  </a:txBody>
                  <a:tcPr anchor="ctr">
                    <a:lnL w="12700" cap="flat" cmpd="sng" algn="ctr">
                      <a:solidFill>
                        <a:schemeClr val="tx1"/>
                      </a:solidFill>
                      <a:prstDash val="solid"/>
                      <a:round/>
                      <a:headEnd type="none" w="med" len="med"/>
                      <a:tailEnd type="none" w="med" len="med"/>
                    </a:lnL>
                    <a:lnB w="12700" cap="flat" cmpd="sng" algn="ctr">
                      <a:solidFill>
                        <a:schemeClr val="accent2"/>
                      </a:solidFill>
                      <a:prstDash val="solid"/>
                      <a:round/>
                      <a:headEnd type="none" w="med" len="med"/>
                      <a:tailEnd type="none" w="med" len="med"/>
                    </a:lnB>
                    <a:solidFill>
                      <a:schemeClr val="bg1"/>
                    </a:solidFill>
                  </a:tcPr>
                </a:tc>
              </a:tr>
              <a:tr h="636096">
                <a:tc>
                  <a:txBody>
                    <a:bodyPr/>
                    <a:lstStyle/>
                    <a:p>
                      <a:pPr algn="l">
                        <a:lnSpc>
                          <a:spcPct val="100000"/>
                        </a:lnSpc>
                        <a:spcAft>
                          <a:spcPts val="0"/>
                        </a:spcAft>
                      </a:pPr>
                      <a:r>
                        <a:rPr lang="en-US" sz="1400" kern="1200" dirty="0" smtClean="0">
                          <a:solidFill>
                            <a:schemeClr val="tx1"/>
                          </a:solidFill>
                          <a:latin typeface="+mn-lt"/>
                          <a:ea typeface="Calibri"/>
                          <a:cs typeface="Times New Roman"/>
                        </a:rPr>
                        <a:t>Gonzalez-Benito </a:t>
                      </a:r>
                      <a:r>
                        <a:rPr lang="tr-TR" sz="1400" kern="1200" dirty="0" smtClean="0">
                          <a:solidFill>
                            <a:schemeClr val="tx1"/>
                          </a:solidFill>
                          <a:latin typeface="+mn-lt"/>
                          <a:ea typeface="Calibri"/>
                          <a:cs typeface="Times New Roman"/>
                        </a:rPr>
                        <a:t>ve</a:t>
                      </a:r>
                      <a:r>
                        <a:rPr lang="tr-TR" sz="1400" kern="1200" baseline="0" dirty="0" smtClean="0">
                          <a:solidFill>
                            <a:schemeClr val="tx1"/>
                          </a:solidFill>
                          <a:latin typeface="+mn-lt"/>
                          <a:ea typeface="Calibri"/>
                          <a:cs typeface="Times New Roman"/>
                        </a:rPr>
                        <a:t> </a:t>
                      </a:r>
                      <a:r>
                        <a:rPr lang="en-US" sz="1400" kern="1200" dirty="0" err="1" smtClean="0">
                          <a:solidFill>
                            <a:schemeClr val="tx1"/>
                          </a:solidFill>
                          <a:latin typeface="+mn-lt"/>
                          <a:ea typeface="Calibri"/>
                          <a:cs typeface="Times New Roman"/>
                        </a:rPr>
                        <a:t>Martos-Partal</a:t>
                      </a:r>
                      <a:r>
                        <a:rPr lang="en-US" sz="1400" kern="1200" dirty="0" smtClean="0">
                          <a:solidFill>
                            <a:schemeClr val="tx1"/>
                          </a:solidFill>
                          <a:latin typeface="+mn-lt"/>
                          <a:ea typeface="Calibri"/>
                          <a:cs typeface="Times New Roman"/>
                        </a:rPr>
                        <a:t> (2012)</a:t>
                      </a:r>
                      <a:endParaRPr lang="tr-TR" sz="1400" kern="120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just">
                        <a:lnSpc>
                          <a:spcPct val="100000"/>
                        </a:lnSpc>
                        <a:spcAft>
                          <a:spcPts val="0"/>
                        </a:spcAft>
                      </a:pPr>
                      <a:r>
                        <a:rPr lang="tr-TR" sz="1400" dirty="0" smtClean="0">
                          <a:latin typeface="+mn-lt"/>
                          <a:ea typeface="Calibri"/>
                          <a:cs typeface="Times New Roman"/>
                        </a:rPr>
                        <a:t>Özel</a:t>
                      </a:r>
                      <a:r>
                        <a:rPr lang="tr-TR" sz="1400" baseline="0" dirty="0" smtClean="0">
                          <a:latin typeface="+mn-lt"/>
                          <a:ea typeface="Calibri"/>
                          <a:cs typeface="Times New Roman"/>
                        </a:rPr>
                        <a:t> markalı ürünün daha çok </a:t>
                      </a:r>
                      <a:r>
                        <a:rPr lang="tr-TR" sz="1400" b="1" baseline="0" dirty="0" smtClean="0">
                          <a:latin typeface="+mn-lt"/>
                          <a:ea typeface="Calibri"/>
                          <a:cs typeface="Times New Roman"/>
                        </a:rPr>
                        <a:t>kalite odaklı konumlandırılması </a:t>
                      </a:r>
                      <a:r>
                        <a:rPr lang="tr-TR" sz="1400" baseline="0" dirty="0" smtClean="0">
                          <a:latin typeface="+mn-lt"/>
                          <a:ea typeface="Calibri"/>
                          <a:cs typeface="Times New Roman"/>
                        </a:rPr>
                        <a:t>durumunda, </a:t>
                      </a:r>
                      <a:r>
                        <a:rPr lang="tr-TR" sz="1400" b="1" baseline="0" dirty="0" smtClean="0">
                          <a:latin typeface="+mn-lt"/>
                          <a:ea typeface="Calibri"/>
                          <a:cs typeface="Times New Roman"/>
                        </a:rPr>
                        <a:t>özel markalı ürün sadakati</a:t>
                      </a:r>
                      <a:r>
                        <a:rPr lang="tr-TR" sz="1400" baseline="0" dirty="0" smtClean="0">
                          <a:latin typeface="+mn-lt"/>
                          <a:ea typeface="Calibri"/>
                          <a:cs typeface="Times New Roman"/>
                        </a:rPr>
                        <a:t> üzerinde daha güçlü bir etki yaratmaktadır.</a:t>
                      </a:r>
                      <a:endParaRPr lang="tr-TR" sz="1400" dirty="0" smtClean="0">
                        <a:latin typeface="+mn-lt"/>
                        <a:ea typeface="Calibri"/>
                        <a:cs typeface="Times New Roman"/>
                      </a:endParaRPr>
                    </a:p>
                  </a:txBody>
                  <a:tcPr anchor="ctr">
                    <a:lnL w="12700" cap="flat" cmpd="sng" algn="ctr">
                      <a:solidFill>
                        <a:schemeClr val="tx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smtClean="0">
                <a:solidFill>
                  <a:srgbClr val="C00000"/>
                </a:solidFill>
              </a:rPr>
              <a:t>Kavramsal </a:t>
            </a:r>
            <a:r>
              <a:rPr lang="tr-TR" sz="3600" b="1" dirty="0">
                <a:solidFill>
                  <a:srgbClr val="C00000"/>
                </a:solidFill>
              </a:rPr>
              <a:t>Çerçeve</a:t>
            </a:r>
          </a:p>
        </p:txBody>
      </p:sp>
      <p:sp>
        <p:nvSpPr>
          <p:cNvPr id="60418" name="Oval 48"/>
          <p:cNvSpPr>
            <a:spLocks/>
          </p:cNvSpPr>
          <p:nvPr/>
        </p:nvSpPr>
        <p:spPr bwMode="auto">
          <a:xfrm>
            <a:off x="285720" y="1662114"/>
            <a:ext cx="3086106" cy="2266952"/>
          </a:xfrm>
          <a:prstGeom prst="ellipse">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lvl="0" indent="0" algn="ctr" eaLnBrk="1" fontAlgn="base" latinLnBrk="0" hangingPunct="1">
              <a:lnSpc>
                <a:spcPct val="100000"/>
              </a:lnSpc>
              <a:spcBef>
                <a:spcPct val="0"/>
              </a:spcBef>
              <a:spcAft>
                <a:spcPts val="1000"/>
              </a:spcAft>
              <a:tabLst/>
            </a:pPr>
            <a:r>
              <a:rPr lang="tr-TR" sz="1400" b="1" dirty="0" smtClean="0">
                <a:solidFill>
                  <a:srgbClr val="00B050"/>
                </a:solidFill>
                <a:latin typeface="+mj-lt"/>
                <a:cs typeface="Arial" pitchFamily="34" charset="0"/>
              </a:rPr>
              <a:t>   </a:t>
            </a:r>
            <a:r>
              <a:rPr kumimoji="0" lang="tr-TR" sz="1400" b="1" i="0" u="none" strike="noStrike" cap="none" normalizeH="0" baseline="0" dirty="0" smtClean="0">
                <a:ln>
                  <a:noFill/>
                </a:ln>
                <a:solidFill>
                  <a:schemeClr val="tx1"/>
                </a:solidFill>
                <a:effectLst/>
                <a:latin typeface="+mj-lt"/>
                <a:cs typeface="Arial" pitchFamily="34" charset="0"/>
              </a:rPr>
              <a:t>Marka </a:t>
            </a:r>
            <a:r>
              <a:rPr kumimoji="0" lang="tr-TR" sz="1400" b="1" i="0" u="none" strike="noStrike" cap="none" normalizeH="0" baseline="0" dirty="0" err="1" smtClean="0">
                <a:ln>
                  <a:noFill/>
                </a:ln>
                <a:solidFill>
                  <a:schemeClr val="tx1"/>
                </a:solidFill>
                <a:effectLst/>
                <a:latin typeface="+mj-lt"/>
                <a:cs typeface="Arial" pitchFamily="34" charset="0"/>
              </a:rPr>
              <a:t>Farkındalığı</a:t>
            </a:r>
            <a:endParaRPr lang="tr-TR" sz="1400" b="1" dirty="0" smtClean="0">
              <a:solidFill>
                <a:schemeClr val="tx1"/>
              </a:solidFill>
              <a:latin typeface="+mj-lt"/>
              <a:cs typeface="Arial" pitchFamily="34" charset="0"/>
            </a:endParaRPr>
          </a:p>
          <a:p>
            <a:pPr marL="0" lvl="0" indent="0" algn="ctr" eaLnBrk="1" fontAlgn="base" latinLnBrk="0" hangingPunct="1">
              <a:lnSpc>
                <a:spcPct val="100000"/>
              </a:lnSpc>
              <a:spcBef>
                <a:spcPct val="0"/>
              </a:spcBef>
              <a:spcAft>
                <a:spcPts val="1000"/>
              </a:spcAft>
              <a:tabLst/>
            </a:pPr>
            <a:r>
              <a:rPr lang="tr-TR" sz="1400" b="1" dirty="0" smtClean="0">
                <a:solidFill>
                  <a:schemeClr val="tx1"/>
                </a:solidFill>
                <a:latin typeface="+mj-lt"/>
                <a:cs typeface="Arial" pitchFamily="34" charset="0"/>
              </a:rPr>
              <a:t>  </a:t>
            </a:r>
            <a:r>
              <a:rPr kumimoji="0" lang="tr-TR" sz="1400" b="1" i="0" u="none" strike="noStrike" cap="none" normalizeH="0" baseline="0" dirty="0" smtClean="0">
                <a:ln>
                  <a:noFill/>
                </a:ln>
                <a:solidFill>
                  <a:schemeClr val="tx1"/>
                </a:solidFill>
                <a:effectLst/>
                <a:latin typeface="+mj-lt"/>
                <a:cs typeface="Arial" pitchFamily="34" charset="0"/>
              </a:rPr>
              <a:t>Algılanan Kalite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chemeClr val="accent5"/>
                </a:solidFill>
                <a:effectLst/>
                <a:latin typeface="+mj-lt"/>
                <a:cs typeface="Arial" pitchFamily="34" charset="0"/>
              </a:rPr>
              <a:t>Marka Çağrışımı</a:t>
            </a:r>
          </a:p>
          <a:p>
            <a:pPr marL="0" marR="0" lvl="0" indent="0" algn="ctr" defTabSz="914400" rtl="0" eaLnBrk="1" fontAlgn="base" latinLnBrk="0" hangingPunct="1">
              <a:lnSpc>
                <a:spcPct val="100000"/>
              </a:lnSpc>
              <a:spcBef>
                <a:spcPct val="0"/>
              </a:spcBef>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Mağaza                            (</a:t>
            </a:r>
            <a:r>
              <a:rPr kumimoji="0" lang="tr-TR" sz="1400" b="1" i="0" u="none" strike="noStrike" cap="none" normalizeH="0" baseline="0" dirty="0" err="1" smtClean="0">
                <a:ln>
                  <a:noFill/>
                </a:ln>
                <a:solidFill>
                  <a:srgbClr val="000000"/>
                </a:solidFill>
                <a:effectLst/>
                <a:latin typeface="+mj-lt"/>
                <a:cs typeface="Arial" pitchFamily="34" charset="0"/>
              </a:rPr>
              <a:t>Wal</a:t>
            </a:r>
            <a:r>
              <a:rPr kumimoji="0" lang="tr-TR" sz="1400" b="1" i="0" u="none" strike="noStrike" cap="none" normalizeH="0" baseline="0" dirty="0" smtClean="0">
                <a:ln>
                  <a:noFill/>
                </a:ln>
                <a:solidFill>
                  <a:srgbClr val="000000"/>
                </a:solidFill>
                <a:effectLst/>
                <a:latin typeface="+mj-lt"/>
                <a:cs typeface="Arial" pitchFamily="34" charset="0"/>
              </a:rPr>
              <a:t>-Mart/</a:t>
            </a:r>
            <a:r>
              <a:rPr kumimoji="0" lang="tr-TR" sz="1400" b="1" i="0" u="none" strike="noStrike" cap="none" normalizeH="0" baseline="0" dirty="0" err="1" smtClean="0">
                <a:ln>
                  <a:noFill/>
                </a:ln>
                <a:solidFill>
                  <a:srgbClr val="000000"/>
                </a:solidFill>
                <a:effectLst/>
                <a:latin typeface="+mj-lt"/>
                <a:cs typeface="Arial" pitchFamily="34" charset="0"/>
              </a:rPr>
              <a:t>Migros</a:t>
            </a:r>
            <a:r>
              <a:rPr kumimoji="0" lang="tr-TR" sz="1400" b="1" i="0" u="none" strike="noStrike" cap="none" normalizeH="0" baseline="0" dirty="0" smtClean="0">
                <a:ln>
                  <a:noFill/>
                </a:ln>
                <a:solidFill>
                  <a:srgbClr val="000000"/>
                </a:solidFill>
                <a:effectLst/>
                <a:latin typeface="+mj-lt"/>
                <a:cs typeface="Arial" pitchFamily="34" charset="0"/>
              </a:rPr>
              <a:t>) Sadakati</a:t>
            </a: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60419" name="Oval 3"/>
          <p:cNvSpPr>
            <a:spLocks/>
          </p:cNvSpPr>
          <p:nvPr/>
        </p:nvSpPr>
        <p:spPr bwMode="auto">
          <a:xfrm>
            <a:off x="3857620" y="2162180"/>
            <a:ext cx="2232031" cy="1371600"/>
          </a:xfrm>
          <a:prstGeom prst="ellips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a:t>
            </a:r>
            <a:r>
              <a:rPr kumimoji="0" lang="tr-TR" sz="1400" b="1" i="0" u="none" strike="noStrike" cap="none" normalizeH="0" dirty="0" smtClean="0">
                <a:ln>
                  <a:noFill/>
                </a:ln>
                <a:solidFill>
                  <a:srgbClr val="000000"/>
                </a:solidFill>
                <a:effectLst/>
                <a:latin typeface="+mj-lt"/>
                <a:cs typeface="Arial" pitchFamily="34" charset="0"/>
              </a:rPr>
              <a:t> Marka Sadakati</a:t>
            </a:r>
            <a:endParaRPr kumimoji="0" lang="tr-TR" sz="1400" b="1" i="0" u="none" strike="noStrike" cap="none" normalizeH="0" baseline="0" dirty="0" smtClean="0">
              <a:ln>
                <a:noFill/>
              </a:ln>
              <a:solidFill>
                <a:schemeClr val="tx1"/>
              </a:solidFill>
              <a:effectLst/>
              <a:latin typeface="+mj-lt"/>
              <a:cs typeface="Arial" pitchFamily="34" charset="0"/>
            </a:endParaRPr>
          </a:p>
        </p:txBody>
      </p:sp>
      <p:sp>
        <p:nvSpPr>
          <p:cNvPr id="15" name="Oval 3"/>
          <p:cNvSpPr>
            <a:spLocks/>
          </p:cNvSpPr>
          <p:nvPr/>
        </p:nvSpPr>
        <p:spPr bwMode="auto">
          <a:xfrm>
            <a:off x="6572264" y="2162180"/>
            <a:ext cx="2232031" cy="1371600"/>
          </a:xfrm>
          <a:prstGeom prst="ellips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 Marka Değeri</a:t>
            </a:r>
            <a:endParaRPr kumimoji="0" lang="tr-TR" sz="1400" b="1" i="0" u="none" strike="noStrike" cap="none" normalizeH="0" baseline="0" dirty="0" smtClean="0">
              <a:ln>
                <a:noFill/>
              </a:ln>
              <a:solidFill>
                <a:schemeClr val="tx1"/>
              </a:solidFill>
              <a:effectLst/>
              <a:latin typeface="+mj-lt"/>
              <a:cs typeface="Arial" pitchFamily="34" charset="0"/>
            </a:endParaRPr>
          </a:p>
        </p:txBody>
      </p:sp>
      <p:cxnSp>
        <p:nvCxnSpPr>
          <p:cNvPr id="36" name="AutoShape 1"/>
          <p:cNvCxnSpPr>
            <a:cxnSpLocks noChangeShapeType="1"/>
          </p:cNvCxnSpPr>
          <p:nvPr/>
        </p:nvCxnSpPr>
        <p:spPr bwMode="auto">
          <a:xfrm>
            <a:off x="6072198" y="2805122"/>
            <a:ext cx="500066" cy="1588"/>
          </a:xfrm>
          <a:prstGeom prst="straightConnector1">
            <a:avLst/>
          </a:prstGeom>
          <a:ln>
            <a:headEnd/>
            <a:tailEnd type="triangle" w="med" len="med"/>
          </a:ln>
        </p:spPr>
        <p:style>
          <a:lnRef idx="2">
            <a:schemeClr val="accent5"/>
          </a:lnRef>
          <a:fillRef idx="0">
            <a:schemeClr val="accent5"/>
          </a:fillRef>
          <a:effectRef idx="1">
            <a:schemeClr val="accent5"/>
          </a:effectRef>
          <a:fontRef idx="minor">
            <a:schemeClr val="tx1"/>
          </a:fontRef>
        </p:style>
      </p:cxnSp>
      <p:cxnSp>
        <p:nvCxnSpPr>
          <p:cNvPr id="40" name="AutoShape 1"/>
          <p:cNvCxnSpPr>
            <a:cxnSpLocks noChangeShapeType="1"/>
          </p:cNvCxnSpPr>
          <p:nvPr/>
        </p:nvCxnSpPr>
        <p:spPr bwMode="auto">
          <a:xfrm>
            <a:off x="3357554" y="2805122"/>
            <a:ext cx="500066" cy="1588"/>
          </a:xfrm>
          <a:prstGeom prst="straightConnector1">
            <a:avLst/>
          </a:prstGeom>
          <a:ln>
            <a:headEnd/>
            <a:tailEnd type="triangle" w="med" len="med"/>
          </a:ln>
        </p:spPr>
        <p:style>
          <a:lnRef idx="2">
            <a:schemeClr val="accent5"/>
          </a:lnRef>
          <a:fillRef idx="0">
            <a:schemeClr val="accent5"/>
          </a:fillRef>
          <a:effectRef idx="1">
            <a:schemeClr val="accent5"/>
          </a:effectRef>
          <a:fontRef idx="minor">
            <a:schemeClr val="tx1"/>
          </a:fontRef>
        </p:style>
      </p:cxnSp>
      <p:graphicFrame>
        <p:nvGraphicFramePr>
          <p:cNvPr id="9" name="8 Tablo"/>
          <p:cNvGraphicFramePr>
            <a:graphicFrameLocks noGrp="1"/>
          </p:cNvGraphicFramePr>
          <p:nvPr>
            <p:extLst>
              <p:ext uri="{D42A27DB-BD31-4B8C-83A1-F6EECF244321}">
                <p14:modId xmlns:p14="http://schemas.microsoft.com/office/powerpoint/2010/main" val="3453253153"/>
              </p:ext>
            </p:extLst>
          </p:nvPr>
        </p:nvGraphicFramePr>
        <p:xfrm>
          <a:off x="428596" y="4214818"/>
          <a:ext cx="8358246" cy="1885776"/>
        </p:xfrm>
        <a:graphic>
          <a:graphicData uri="http://schemas.openxmlformats.org/drawingml/2006/table">
            <a:tbl>
              <a:tblPr firstRow="1" bandRow="1">
                <a:tableStyleId>{0E3FDE45-AF77-4B5C-9715-49D594BDF05E}</a:tableStyleId>
              </a:tblPr>
              <a:tblGrid>
                <a:gridCol w="2347822"/>
                <a:gridCol w="6010424"/>
              </a:tblGrid>
              <a:tr h="180709">
                <a:tc>
                  <a:txBody>
                    <a:bodyPr/>
                    <a:lstStyle/>
                    <a:p>
                      <a:pPr algn="l">
                        <a:lnSpc>
                          <a:spcPct val="100000"/>
                        </a:lnSpc>
                      </a:pPr>
                      <a:r>
                        <a:rPr lang="tr-TR" sz="1400" b="1" noProof="0" dirty="0" smtClean="0">
                          <a:latin typeface="+mn-lt"/>
                        </a:rPr>
                        <a:t>Kaynak</a:t>
                      </a:r>
                      <a:endParaRPr lang="en-US" sz="1400" b="1" noProof="0" dirty="0">
                        <a:latin typeface="+mn-lt"/>
                      </a:endParaRPr>
                    </a:p>
                  </a:txBody>
                  <a:tcPr>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gn="ctr">
                        <a:lnSpc>
                          <a:spcPct val="100000"/>
                        </a:lnSpc>
                      </a:pPr>
                      <a:r>
                        <a:rPr lang="tr-TR" sz="1400" b="1" noProof="0" dirty="0" smtClean="0">
                          <a:latin typeface="+mn-lt"/>
                        </a:rPr>
                        <a:t>Bulgular</a:t>
                      </a:r>
                      <a:endParaRPr lang="en-US" sz="1400" b="1" noProof="0" dirty="0">
                        <a:latin typeface="+mn-lt"/>
                      </a:endParaRPr>
                    </a:p>
                  </a:txBody>
                  <a:tcPr>
                    <a:lnL w="12700" cap="flat" cmpd="sng" algn="ctr">
                      <a:solidFill>
                        <a:schemeClr val="tx1"/>
                      </a:solidFill>
                      <a:prstDash val="solid"/>
                      <a:round/>
                      <a:headEnd type="none" w="med" len="med"/>
                      <a:tailEnd type="none" w="med" len="med"/>
                    </a:lnL>
                    <a:solidFill>
                      <a:schemeClr val="accent2">
                        <a:lumMod val="20000"/>
                        <a:lumOff val="80000"/>
                      </a:schemeClr>
                    </a:solidFill>
                  </a:tcPr>
                </a:tc>
              </a:tr>
              <a:tr h="636096">
                <a:tc>
                  <a:txBody>
                    <a:bodyPr/>
                    <a:lstStyle/>
                    <a:p>
                      <a:pPr algn="l">
                        <a:lnSpc>
                          <a:spcPct val="100000"/>
                        </a:lnSpc>
                        <a:spcAft>
                          <a:spcPts val="0"/>
                        </a:spcAft>
                      </a:pPr>
                      <a:r>
                        <a:rPr lang="tr-TR" sz="1400" kern="1200" baseline="0" dirty="0" err="1" smtClean="0">
                          <a:solidFill>
                            <a:schemeClr val="tx1"/>
                          </a:solidFill>
                          <a:latin typeface="+mn-lt"/>
                          <a:ea typeface="Calibri"/>
                          <a:cs typeface="Times New Roman"/>
                        </a:rPr>
                        <a:t>Richardson</a:t>
                      </a:r>
                      <a:r>
                        <a:rPr lang="tr-TR" sz="1400" kern="1200" baseline="0" dirty="0" smtClean="0">
                          <a:solidFill>
                            <a:schemeClr val="tx1"/>
                          </a:solidFill>
                          <a:latin typeface="+mn-lt"/>
                          <a:ea typeface="Calibri"/>
                          <a:cs typeface="Times New Roman"/>
                        </a:rPr>
                        <a:t> (1996)</a:t>
                      </a:r>
                      <a:endParaRPr lang="tr-TR" sz="1400" kern="1200" baseline="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B w="12700" cap="flat" cmpd="sng" algn="ctr">
                      <a:solidFill>
                        <a:schemeClr val="accent2"/>
                      </a:solidFill>
                      <a:prstDash val="solid"/>
                      <a:round/>
                      <a:headEnd type="none" w="med" len="med"/>
                      <a:tailEnd type="none" w="med" len="med"/>
                    </a:lnB>
                    <a:solidFill>
                      <a:schemeClr val="bg1"/>
                    </a:solidFill>
                  </a:tcPr>
                </a:tc>
                <a:tc>
                  <a:txBody>
                    <a:bodyPr/>
                    <a:lstStyle/>
                    <a:p>
                      <a:pPr algn="just">
                        <a:lnSpc>
                          <a:spcPct val="100000"/>
                        </a:lnSpc>
                        <a:spcAft>
                          <a:spcPts val="0"/>
                        </a:spcAft>
                      </a:pPr>
                      <a:r>
                        <a:rPr lang="tr-TR" sz="1400" kern="1200" dirty="0" smtClean="0">
                          <a:solidFill>
                            <a:schemeClr val="tx1"/>
                          </a:solidFill>
                          <a:latin typeface="+mn-lt"/>
                          <a:ea typeface="+mn-ea"/>
                          <a:cs typeface="+mn-cs"/>
                        </a:rPr>
                        <a:t>Tüketiciler</a:t>
                      </a:r>
                      <a:r>
                        <a:rPr lang="tr-TR" sz="1400" kern="1200" baseline="0" dirty="0" smtClean="0">
                          <a:solidFill>
                            <a:schemeClr val="tx1"/>
                          </a:solidFill>
                          <a:latin typeface="+mn-lt"/>
                          <a:ea typeface="+mn-ea"/>
                          <a:cs typeface="+mn-cs"/>
                        </a:rPr>
                        <a:t> özel </a:t>
                      </a:r>
                      <a:r>
                        <a:rPr lang="tr-TR" sz="1400" kern="1200" dirty="0" smtClean="0">
                          <a:solidFill>
                            <a:schemeClr val="tx1"/>
                          </a:solidFill>
                          <a:latin typeface="+mn-lt"/>
                          <a:ea typeface="+mn-ea"/>
                          <a:cs typeface="+mn-cs"/>
                        </a:rPr>
                        <a:t>markaları ürünlere karşı </a:t>
                      </a:r>
                      <a:r>
                        <a:rPr lang="tr-TR" sz="1400" b="1" kern="1200" dirty="0" smtClean="0">
                          <a:solidFill>
                            <a:schemeClr val="tx1"/>
                          </a:solidFill>
                          <a:latin typeface="+mn-lt"/>
                          <a:ea typeface="+mn-ea"/>
                          <a:cs typeface="+mn-cs"/>
                        </a:rPr>
                        <a:t>olumlu çağrışımlar </a:t>
                      </a:r>
                      <a:r>
                        <a:rPr lang="tr-TR" sz="1400" kern="1200" dirty="0" smtClean="0">
                          <a:solidFill>
                            <a:schemeClr val="tx1"/>
                          </a:solidFill>
                          <a:latin typeface="+mn-lt"/>
                          <a:ea typeface="+mn-ea"/>
                          <a:cs typeface="+mn-cs"/>
                        </a:rPr>
                        <a:t>geliştiriyorlarsa, bu tüketicilerin özel markalı ürünleri </a:t>
                      </a:r>
                      <a:r>
                        <a:rPr lang="tr-TR" sz="1400" b="0" kern="1200" dirty="0" smtClean="0">
                          <a:solidFill>
                            <a:schemeClr val="tx1"/>
                          </a:solidFill>
                          <a:latin typeface="+mn-lt"/>
                          <a:ea typeface="+mn-ea"/>
                          <a:cs typeface="+mn-cs"/>
                        </a:rPr>
                        <a:t>satın almaları</a:t>
                      </a:r>
                      <a:r>
                        <a:rPr lang="tr-TR" sz="1400" b="1" kern="1200" dirty="0" smtClean="0">
                          <a:solidFill>
                            <a:schemeClr val="tx1"/>
                          </a:solidFill>
                          <a:latin typeface="+mn-lt"/>
                          <a:ea typeface="+mn-ea"/>
                          <a:cs typeface="+mn-cs"/>
                        </a:rPr>
                        <a:t> </a:t>
                      </a:r>
                      <a:r>
                        <a:rPr lang="tr-TR" sz="1400" kern="1200" dirty="0" smtClean="0">
                          <a:solidFill>
                            <a:schemeClr val="tx1"/>
                          </a:solidFill>
                          <a:latin typeface="+mn-lt"/>
                          <a:ea typeface="+mn-ea"/>
                          <a:cs typeface="+mn-cs"/>
                        </a:rPr>
                        <a:t>daha muhtemeldir.</a:t>
                      </a:r>
                      <a:endParaRPr lang="tr-TR" sz="1400" kern="1200" baseline="0" dirty="0" smtClean="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B w="12700" cap="flat" cmpd="sng" algn="ctr">
                      <a:solidFill>
                        <a:schemeClr val="accent2"/>
                      </a:solidFill>
                      <a:prstDash val="solid"/>
                      <a:round/>
                      <a:headEnd type="none" w="med" len="med"/>
                      <a:tailEnd type="none" w="med" len="med"/>
                    </a:lnB>
                    <a:solidFill>
                      <a:schemeClr val="bg1"/>
                    </a:solidFill>
                  </a:tcPr>
                </a:tc>
              </a:tr>
              <a:tr h="636096">
                <a:tc>
                  <a:txBody>
                    <a:bodyPr/>
                    <a:lstStyle/>
                    <a:p>
                      <a:pPr algn="l">
                        <a:lnSpc>
                          <a:spcPct val="100000"/>
                        </a:lnSpc>
                        <a:spcAft>
                          <a:spcPts val="0"/>
                        </a:spcAft>
                      </a:pPr>
                      <a:r>
                        <a:rPr lang="en-US" sz="1400" kern="1200" baseline="0" dirty="0" err="1" smtClean="0">
                          <a:solidFill>
                            <a:schemeClr val="tx1"/>
                          </a:solidFill>
                          <a:latin typeface="+mn-lt"/>
                          <a:ea typeface="Calibri"/>
                          <a:cs typeface="Times New Roman"/>
                        </a:rPr>
                        <a:t>Ailawadi</a:t>
                      </a:r>
                      <a:r>
                        <a:rPr lang="en-US" sz="1400" kern="1200" baseline="0" dirty="0" smtClean="0">
                          <a:solidFill>
                            <a:schemeClr val="tx1"/>
                          </a:solidFill>
                          <a:latin typeface="+mn-lt"/>
                          <a:ea typeface="Calibri"/>
                          <a:cs typeface="Times New Roman"/>
                        </a:rPr>
                        <a:t> </a:t>
                      </a:r>
                      <a:r>
                        <a:rPr lang="en-US" sz="1400" kern="1200" baseline="0" dirty="0" err="1" smtClean="0">
                          <a:solidFill>
                            <a:schemeClr val="tx1"/>
                          </a:solidFill>
                          <a:latin typeface="+mn-lt"/>
                          <a:ea typeface="Calibri"/>
                          <a:cs typeface="Times New Roman"/>
                        </a:rPr>
                        <a:t>ve</a:t>
                      </a:r>
                      <a:r>
                        <a:rPr lang="en-US" sz="1400" kern="1200" baseline="0" dirty="0" smtClean="0">
                          <a:solidFill>
                            <a:schemeClr val="tx1"/>
                          </a:solidFill>
                          <a:latin typeface="+mn-lt"/>
                          <a:ea typeface="Calibri"/>
                          <a:cs typeface="Times New Roman"/>
                        </a:rPr>
                        <a:t> Keller (2004); Collins-Dodd </a:t>
                      </a:r>
                      <a:r>
                        <a:rPr lang="en-US" sz="1400" kern="1200" baseline="0" dirty="0" err="1" smtClean="0">
                          <a:solidFill>
                            <a:schemeClr val="tx1"/>
                          </a:solidFill>
                          <a:latin typeface="+mn-lt"/>
                          <a:ea typeface="Calibri"/>
                          <a:cs typeface="Times New Roman"/>
                        </a:rPr>
                        <a:t>ve</a:t>
                      </a:r>
                      <a:r>
                        <a:rPr lang="en-US" sz="1400" kern="1200" baseline="0" dirty="0" smtClean="0">
                          <a:solidFill>
                            <a:schemeClr val="tx1"/>
                          </a:solidFill>
                          <a:latin typeface="+mn-lt"/>
                          <a:ea typeface="Calibri"/>
                          <a:cs typeface="Times New Roman"/>
                        </a:rPr>
                        <a:t> Lindley (2003); </a:t>
                      </a:r>
                      <a:r>
                        <a:rPr lang="en-US" sz="1400" kern="1200" baseline="0" dirty="0" err="1" smtClean="0">
                          <a:solidFill>
                            <a:schemeClr val="tx1"/>
                          </a:solidFill>
                          <a:latin typeface="+mn-lt"/>
                          <a:ea typeface="Calibri"/>
                          <a:cs typeface="Times New Roman"/>
                        </a:rPr>
                        <a:t>Vahie</a:t>
                      </a:r>
                      <a:r>
                        <a:rPr lang="en-US" sz="1400" kern="1200" baseline="0" dirty="0" smtClean="0">
                          <a:solidFill>
                            <a:schemeClr val="tx1"/>
                          </a:solidFill>
                          <a:latin typeface="+mn-lt"/>
                          <a:ea typeface="Calibri"/>
                          <a:cs typeface="Times New Roman"/>
                        </a:rPr>
                        <a:t> </a:t>
                      </a:r>
                      <a:r>
                        <a:rPr lang="en-US" sz="1400" kern="1200" baseline="0" dirty="0" err="1" smtClean="0">
                          <a:solidFill>
                            <a:schemeClr val="tx1"/>
                          </a:solidFill>
                          <a:latin typeface="+mn-lt"/>
                          <a:ea typeface="Calibri"/>
                          <a:cs typeface="Times New Roman"/>
                        </a:rPr>
                        <a:t>ve</a:t>
                      </a:r>
                      <a:r>
                        <a:rPr lang="en-US" sz="1400" kern="1200" baseline="0" dirty="0" smtClean="0">
                          <a:solidFill>
                            <a:schemeClr val="tx1"/>
                          </a:solidFill>
                          <a:latin typeface="+mn-lt"/>
                          <a:ea typeface="Calibri"/>
                          <a:cs typeface="Times New Roman"/>
                        </a:rPr>
                        <a:t> </a:t>
                      </a:r>
                      <a:r>
                        <a:rPr lang="en-US" sz="1400" kern="1200" baseline="0" dirty="0" err="1" smtClean="0">
                          <a:solidFill>
                            <a:schemeClr val="tx1"/>
                          </a:solidFill>
                          <a:latin typeface="+mn-lt"/>
                          <a:ea typeface="Calibri"/>
                          <a:cs typeface="Times New Roman"/>
                        </a:rPr>
                        <a:t>Paswan</a:t>
                      </a:r>
                      <a:r>
                        <a:rPr lang="en-US" sz="1400" kern="1200" baseline="0" dirty="0" smtClean="0">
                          <a:solidFill>
                            <a:schemeClr val="tx1"/>
                          </a:solidFill>
                          <a:latin typeface="+mn-lt"/>
                          <a:ea typeface="Calibri"/>
                          <a:cs typeface="Times New Roman"/>
                        </a:rPr>
                        <a:t> (2006)</a:t>
                      </a:r>
                      <a:endParaRPr lang="tr-TR" sz="1400" kern="1200" baseline="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just">
                        <a:lnSpc>
                          <a:spcPct val="100000"/>
                        </a:lnSpc>
                        <a:spcAft>
                          <a:spcPts val="0"/>
                        </a:spcAft>
                      </a:pPr>
                      <a:r>
                        <a:rPr lang="en-US" sz="1400" kern="1200" baseline="0" dirty="0" err="1" smtClean="0">
                          <a:solidFill>
                            <a:schemeClr val="tx1"/>
                          </a:solidFill>
                          <a:latin typeface="+mn-lt"/>
                          <a:ea typeface="+mn-ea"/>
                          <a:cs typeface="+mn-cs"/>
                        </a:rPr>
                        <a:t>Tüketiciler</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özel</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markalı</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ürünleri</a:t>
                      </a:r>
                      <a:r>
                        <a:rPr lang="en-US" sz="1400" kern="1200" baseline="0" dirty="0" smtClean="0">
                          <a:solidFill>
                            <a:schemeClr val="tx1"/>
                          </a:solidFill>
                          <a:latin typeface="+mn-lt"/>
                          <a:ea typeface="+mn-ea"/>
                          <a:cs typeface="+mn-cs"/>
                        </a:rPr>
                        <a:t> </a:t>
                      </a:r>
                      <a:r>
                        <a:rPr lang="en-US" sz="1400" b="0" kern="1200" baseline="0" dirty="0" err="1" smtClean="0">
                          <a:solidFill>
                            <a:schemeClr val="tx1"/>
                          </a:solidFill>
                          <a:latin typeface="+mn-lt"/>
                          <a:ea typeface="+mn-ea"/>
                          <a:cs typeface="+mn-cs"/>
                        </a:rPr>
                        <a:t>satın</a:t>
                      </a:r>
                      <a:r>
                        <a:rPr lang="en-US" sz="1400" b="0" kern="1200" baseline="0" dirty="0" smtClean="0">
                          <a:solidFill>
                            <a:schemeClr val="tx1"/>
                          </a:solidFill>
                          <a:latin typeface="+mn-lt"/>
                          <a:ea typeface="+mn-ea"/>
                          <a:cs typeface="+mn-cs"/>
                        </a:rPr>
                        <a:t> </a:t>
                      </a:r>
                      <a:r>
                        <a:rPr lang="en-US" sz="1400" b="0" kern="1200" baseline="0" dirty="0" err="1" smtClean="0">
                          <a:solidFill>
                            <a:schemeClr val="tx1"/>
                          </a:solidFill>
                          <a:latin typeface="+mn-lt"/>
                          <a:ea typeface="+mn-ea"/>
                          <a:cs typeface="+mn-cs"/>
                        </a:rPr>
                        <a:t>alırken</a:t>
                      </a:r>
                      <a:r>
                        <a:rPr lang="en-US" sz="1400" kern="1200" baseline="0" dirty="0" smtClean="0">
                          <a:solidFill>
                            <a:schemeClr val="tx1"/>
                          </a:solidFill>
                          <a:latin typeface="+mn-lt"/>
                          <a:ea typeface="+mn-ea"/>
                          <a:cs typeface="+mn-cs"/>
                        </a:rPr>
                        <a:t>, </a:t>
                      </a:r>
                      <a:r>
                        <a:rPr lang="en-US" sz="1400" b="1" kern="1200" baseline="0" dirty="0" err="1" smtClean="0">
                          <a:solidFill>
                            <a:schemeClr val="tx1"/>
                          </a:solidFill>
                          <a:latin typeface="+mn-lt"/>
                          <a:ea typeface="+mn-ea"/>
                          <a:cs typeface="+mn-cs"/>
                        </a:rPr>
                        <a:t>marka</a:t>
                      </a:r>
                      <a:r>
                        <a:rPr lang="en-US" sz="1400" b="1" kern="1200" baseline="0" dirty="0" smtClean="0">
                          <a:solidFill>
                            <a:schemeClr val="tx1"/>
                          </a:solidFill>
                          <a:latin typeface="+mn-lt"/>
                          <a:ea typeface="+mn-ea"/>
                          <a:cs typeface="+mn-cs"/>
                        </a:rPr>
                        <a:t> </a:t>
                      </a:r>
                      <a:r>
                        <a:rPr lang="en-US" sz="1400" b="1" kern="1200" baseline="0" dirty="0" err="1" smtClean="0">
                          <a:solidFill>
                            <a:schemeClr val="tx1"/>
                          </a:solidFill>
                          <a:latin typeface="+mn-lt"/>
                          <a:ea typeface="+mn-ea"/>
                          <a:cs typeface="+mn-cs"/>
                        </a:rPr>
                        <a:t>çağrışımlarından</a:t>
                      </a:r>
                      <a:r>
                        <a:rPr lang="en-US" sz="1400" b="1"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dışsal</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bir</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bilgi</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olarak</a:t>
                      </a:r>
                      <a:r>
                        <a:rPr lang="en-US" sz="1400" kern="1200" baseline="0" dirty="0" smtClean="0">
                          <a:solidFill>
                            <a:schemeClr val="tx1"/>
                          </a:solidFill>
                          <a:latin typeface="+mn-lt"/>
                          <a:ea typeface="+mn-ea"/>
                          <a:cs typeface="+mn-cs"/>
                        </a:rPr>
                        <a:t> </a:t>
                      </a:r>
                      <a:r>
                        <a:rPr lang="en-US" sz="1400" kern="1200" baseline="0" dirty="0" err="1" smtClean="0">
                          <a:solidFill>
                            <a:schemeClr val="tx1"/>
                          </a:solidFill>
                          <a:latin typeface="+mn-lt"/>
                          <a:ea typeface="+mn-ea"/>
                          <a:cs typeface="+mn-cs"/>
                        </a:rPr>
                        <a:t>yararlanırlar</a:t>
                      </a:r>
                      <a:r>
                        <a:rPr lang="en-US" sz="1400" kern="1200" baseline="0" dirty="0" smtClean="0">
                          <a:solidFill>
                            <a:schemeClr val="tx1"/>
                          </a:solidFill>
                          <a:latin typeface="+mn-lt"/>
                          <a:ea typeface="+mn-ea"/>
                          <a:cs typeface="+mn-cs"/>
                        </a:rPr>
                        <a:t>.</a:t>
                      </a:r>
                      <a:endParaRPr lang="tr-TR" sz="1400" kern="1200" baseline="0" dirty="0" smtClean="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1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smtClean="0">
                <a:solidFill>
                  <a:srgbClr val="C00000"/>
                </a:solidFill>
              </a:rPr>
              <a:t>Kavramsal </a:t>
            </a:r>
            <a:r>
              <a:rPr lang="tr-TR" sz="3600" b="1" dirty="0">
                <a:solidFill>
                  <a:srgbClr val="C00000"/>
                </a:solidFill>
              </a:rPr>
              <a:t>Çerçeve</a:t>
            </a:r>
          </a:p>
        </p:txBody>
      </p:sp>
      <p:sp>
        <p:nvSpPr>
          <p:cNvPr id="60418" name="Oval 48"/>
          <p:cNvSpPr>
            <a:spLocks/>
          </p:cNvSpPr>
          <p:nvPr/>
        </p:nvSpPr>
        <p:spPr bwMode="auto">
          <a:xfrm>
            <a:off x="285720" y="1662114"/>
            <a:ext cx="3086106" cy="2266952"/>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lvl="0" indent="0" algn="ctr" eaLnBrk="1" fontAlgn="base" latinLnBrk="0" hangingPunct="1">
              <a:lnSpc>
                <a:spcPct val="100000"/>
              </a:lnSpc>
              <a:spcBef>
                <a:spcPct val="0"/>
              </a:spcBef>
              <a:spcAft>
                <a:spcPts val="1000"/>
              </a:spcAft>
              <a:tabLst/>
            </a:pPr>
            <a:r>
              <a:rPr lang="tr-TR" sz="1400" b="1" dirty="0" smtClean="0">
                <a:solidFill>
                  <a:srgbClr val="00B050"/>
                </a:solidFill>
                <a:latin typeface="+mj-lt"/>
                <a:cs typeface="Arial" pitchFamily="34" charset="0"/>
              </a:rPr>
              <a:t>   </a:t>
            </a:r>
            <a:r>
              <a:rPr kumimoji="0" lang="tr-TR" sz="1400" b="1" i="0" u="none" strike="noStrike" cap="none" normalizeH="0" baseline="0" dirty="0" smtClean="0">
                <a:ln>
                  <a:noFill/>
                </a:ln>
                <a:solidFill>
                  <a:schemeClr val="tx1"/>
                </a:solidFill>
                <a:effectLst/>
                <a:latin typeface="+mj-lt"/>
                <a:cs typeface="Arial" pitchFamily="34" charset="0"/>
              </a:rPr>
              <a:t>Marka </a:t>
            </a:r>
            <a:r>
              <a:rPr kumimoji="0" lang="tr-TR" sz="1400" b="1" i="0" u="none" strike="noStrike" cap="none" normalizeH="0" baseline="0" dirty="0" err="1" smtClean="0">
                <a:ln>
                  <a:noFill/>
                </a:ln>
                <a:solidFill>
                  <a:schemeClr val="tx1"/>
                </a:solidFill>
                <a:effectLst/>
                <a:latin typeface="+mj-lt"/>
                <a:cs typeface="Arial" pitchFamily="34" charset="0"/>
              </a:rPr>
              <a:t>Farkındalığı</a:t>
            </a:r>
            <a:endParaRPr lang="tr-TR" sz="1400" b="1" dirty="0" smtClean="0">
              <a:solidFill>
                <a:schemeClr val="tx1"/>
              </a:solidFill>
              <a:latin typeface="+mj-lt"/>
              <a:cs typeface="Arial" pitchFamily="34" charset="0"/>
            </a:endParaRPr>
          </a:p>
          <a:p>
            <a:pPr marL="0" lvl="0" indent="0" algn="ctr" eaLnBrk="1" fontAlgn="base" latinLnBrk="0" hangingPunct="1">
              <a:lnSpc>
                <a:spcPct val="100000"/>
              </a:lnSpc>
              <a:spcBef>
                <a:spcPct val="0"/>
              </a:spcBef>
              <a:spcAft>
                <a:spcPts val="1000"/>
              </a:spcAft>
              <a:tabLst/>
            </a:pPr>
            <a:r>
              <a:rPr lang="tr-TR" sz="1400" b="1" dirty="0" smtClean="0">
                <a:solidFill>
                  <a:schemeClr val="tx1"/>
                </a:solidFill>
                <a:latin typeface="+mj-lt"/>
                <a:cs typeface="Arial" pitchFamily="34" charset="0"/>
              </a:rPr>
              <a:t>  </a:t>
            </a:r>
            <a:r>
              <a:rPr kumimoji="0" lang="tr-TR" sz="1400" b="1" i="0" u="none" strike="noStrike" cap="none" normalizeH="0" baseline="0" dirty="0" smtClean="0">
                <a:ln>
                  <a:noFill/>
                </a:ln>
                <a:solidFill>
                  <a:schemeClr val="tx1"/>
                </a:solidFill>
                <a:effectLst/>
                <a:latin typeface="+mj-lt"/>
                <a:cs typeface="Arial" pitchFamily="34" charset="0"/>
              </a:rPr>
              <a:t>Algılanan Kalite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chemeClr val="tx1"/>
                </a:solidFill>
                <a:effectLst/>
                <a:latin typeface="+mj-lt"/>
                <a:cs typeface="Arial" pitchFamily="34" charset="0"/>
              </a:rPr>
              <a:t>Marka Çağrışımı</a:t>
            </a:r>
          </a:p>
          <a:p>
            <a:pPr marL="0" marR="0" lvl="0" indent="0" algn="ctr" defTabSz="914400" rtl="0" eaLnBrk="1" fontAlgn="base" latinLnBrk="0" hangingPunct="1">
              <a:lnSpc>
                <a:spcPct val="100000"/>
              </a:lnSpc>
              <a:spcBef>
                <a:spcPct val="0"/>
              </a:spcBef>
              <a:buClrTx/>
              <a:buSzTx/>
              <a:buFontTx/>
              <a:buNone/>
              <a:tabLst/>
            </a:pPr>
            <a:r>
              <a:rPr kumimoji="0" lang="tr-TR" sz="1400" b="1" i="0" u="none" strike="noStrike" cap="none" normalizeH="0" baseline="0" dirty="0" smtClean="0">
                <a:ln>
                  <a:noFill/>
                </a:ln>
                <a:solidFill>
                  <a:schemeClr val="accent2">
                    <a:lumMod val="75000"/>
                  </a:schemeClr>
                </a:solidFill>
                <a:effectLst/>
                <a:latin typeface="+mj-lt"/>
                <a:cs typeface="Arial" pitchFamily="34" charset="0"/>
              </a:rPr>
              <a:t>Mağaza                            (</a:t>
            </a:r>
            <a:r>
              <a:rPr kumimoji="0" lang="tr-TR" sz="1400" b="1" i="0" u="none" strike="noStrike" cap="none" normalizeH="0" baseline="0" dirty="0" err="1" smtClean="0">
                <a:ln>
                  <a:noFill/>
                </a:ln>
                <a:solidFill>
                  <a:schemeClr val="accent2">
                    <a:lumMod val="75000"/>
                  </a:schemeClr>
                </a:solidFill>
                <a:effectLst/>
                <a:latin typeface="+mj-lt"/>
                <a:cs typeface="Arial" pitchFamily="34" charset="0"/>
              </a:rPr>
              <a:t>Wal</a:t>
            </a:r>
            <a:r>
              <a:rPr kumimoji="0" lang="tr-TR" sz="1400" b="1" i="0" u="none" strike="noStrike" cap="none" normalizeH="0" baseline="0" dirty="0" smtClean="0">
                <a:ln>
                  <a:noFill/>
                </a:ln>
                <a:solidFill>
                  <a:schemeClr val="accent2">
                    <a:lumMod val="75000"/>
                  </a:schemeClr>
                </a:solidFill>
                <a:effectLst/>
                <a:latin typeface="+mj-lt"/>
                <a:cs typeface="Arial" pitchFamily="34" charset="0"/>
              </a:rPr>
              <a:t>-Mart/</a:t>
            </a:r>
            <a:r>
              <a:rPr kumimoji="0" lang="tr-TR" sz="1400" b="1" i="0" u="none" strike="noStrike" cap="none" normalizeH="0" baseline="0" dirty="0" err="1" smtClean="0">
                <a:ln>
                  <a:noFill/>
                </a:ln>
                <a:solidFill>
                  <a:schemeClr val="accent2">
                    <a:lumMod val="75000"/>
                  </a:schemeClr>
                </a:solidFill>
                <a:effectLst/>
                <a:latin typeface="+mj-lt"/>
                <a:cs typeface="Arial" pitchFamily="34" charset="0"/>
              </a:rPr>
              <a:t>Migros</a:t>
            </a:r>
            <a:r>
              <a:rPr kumimoji="0" lang="tr-TR" sz="1400" b="1" i="0" u="none" strike="noStrike" cap="none" normalizeH="0" baseline="0" dirty="0" smtClean="0">
                <a:ln>
                  <a:noFill/>
                </a:ln>
                <a:solidFill>
                  <a:schemeClr val="accent2">
                    <a:lumMod val="75000"/>
                  </a:schemeClr>
                </a:solidFill>
                <a:effectLst/>
                <a:latin typeface="+mj-lt"/>
                <a:cs typeface="Arial" pitchFamily="34" charset="0"/>
              </a:rPr>
              <a:t>) Sadakati</a:t>
            </a:r>
            <a:endParaRPr kumimoji="0" lang="tr-TR" sz="1400" b="1"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
        <p:nvSpPr>
          <p:cNvPr id="60419" name="Oval 3"/>
          <p:cNvSpPr>
            <a:spLocks/>
          </p:cNvSpPr>
          <p:nvPr/>
        </p:nvSpPr>
        <p:spPr bwMode="auto">
          <a:xfrm>
            <a:off x="3857620" y="2162180"/>
            <a:ext cx="2232031" cy="1371600"/>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a:t>
            </a:r>
            <a:r>
              <a:rPr kumimoji="0" lang="tr-TR" sz="1400" b="1" i="0" u="none" strike="noStrike" cap="none" normalizeH="0" dirty="0" smtClean="0">
                <a:ln>
                  <a:noFill/>
                </a:ln>
                <a:solidFill>
                  <a:srgbClr val="000000"/>
                </a:solidFill>
                <a:effectLst/>
                <a:latin typeface="+mj-lt"/>
                <a:cs typeface="Arial" pitchFamily="34" charset="0"/>
              </a:rPr>
              <a:t> Marka Sadakati</a:t>
            </a:r>
            <a:endParaRPr kumimoji="0" lang="tr-TR" sz="1400" b="1" i="0" u="none" strike="noStrike" cap="none" normalizeH="0" baseline="0" dirty="0" smtClean="0">
              <a:ln>
                <a:noFill/>
              </a:ln>
              <a:solidFill>
                <a:schemeClr val="tx1"/>
              </a:solidFill>
              <a:effectLst/>
              <a:latin typeface="+mj-lt"/>
              <a:cs typeface="Arial" pitchFamily="34" charset="0"/>
            </a:endParaRPr>
          </a:p>
        </p:txBody>
      </p:sp>
      <p:sp>
        <p:nvSpPr>
          <p:cNvPr id="15" name="Oval 3"/>
          <p:cNvSpPr>
            <a:spLocks/>
          </p:cNvSpPr>
          <p:nvPr/>
        </p:nvSpPr>
        <p:spPr bwMode="auto">
          <a:xfrm>
            <a:off x="6572264" y="2162180"/>
            <a:ext cx="2232031" cy="1371600"/>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 Marka Değeri</a:t>
            </a:r>
            <a:endParaRPr kumimoji="0" lang="tr-TR" sz="1400" b="1" i="0" u="none" strike="noStrike" cap="none" normalizeH="0" baseline="0" dirty="0" smtClean="0">
              <a:ln>
                <a:noFill/>
              </a:ln>
              <a:solidFill>
                <a:schemeClr val="tx1"/>
              </a:solidFill>
              <a:effectLst/>
              <a:latin typeface="+mj-lt"/>
              <a:cs typeface="Arial" pitchFamily="34" charset="0"/>
            </a:endParaRPr>
          </a:p>
        </p:txBody>
      </p:sp>
      <p:cxnSp>
        <p:nvCxnSpPr>
          <p:cNvPr id="36" name="AutoShape 1"/>
          <p:cNvCxnSpPr>
            <a:cxnSpLocks noChangeShapeType="1"/>
          </p:cNvCxnSpPr>
          <p:nvPr/>
        </p:nvCxnSpPr>
        <p:spPr bwMode="auto">
          <a:xfrm>
            <a:off x="6072198" y="2805122"/>
            <a:ext cx="500066" cy="1588"/>
          </a:xfrm>
          <a:prstGeom prst="straightConnector1">
            <a:avLst/>
          </a:prstGeom>
          <a:ln>
            <a:headEnd/>
            <a:tailEnd type="triangle" w="med" len="med"/>
          </a:ln>
        </p:spPr>
        <p:style>
          <a:lnRef idx="2">
            <a:schemeClr val="accent2"/>
          </a:lnRef>
          <a:fillRef idx="0">
            <a:schemeClr val="accent2"/>
          </a:fillRef>
          <a:effectRef idx="1">
            <a:schemeClr val="accent2"/>
          </a:effectRef>
          <a:fontRef idx="minor">
            <a:schemeClr val="tx1"/>
          </a:fontRef>
        </p:style>
      </p:cxnSp>
      <p:cxnSp>
        <p:nvCxnSpPr>
          <p:cNvPr id="40" name="AutoShape 1"/>
          <p:cNvCxnSpPr>
            <a:cxnSpLocks noChangeShapeType="1"/>
          </p:cNvCxnSpPr>
          <p:nvPr/>
        </p:nvCxnSpPr>
        <p:spPr bwMode="auto">
          <a:xfrm>
            <a:off x="3357554" y="2805122"/>
            <a:ext cx="500066" cy="1588"/>
          </a:xfrm>
          <a:prstGeom prst="straightConnector1">
            <a:avLst/>
          </a:prstGeom>
          <a:ln>
            <a:headEnd/>
            <a:tailEnd type="triangle" w="med" len="med"/>
          </a:ln>
        </p:spPr>
        <p:style>
          <a:lnRef idx="2">
            <a:schemeClr val="accent2"/>
          </a:lnRef>
          <a:fillRef idx="0">
            <a:schemeClr val="accent2"/>
          </a:fillRef>
          <a:effectRef idx="1">
            <a:schemeClr val="accent2"/>
          </a:effectRef>
          <a:fontRef idx="minor">
            <a:schemeClr val="tx1"/>
          </a:fontRef>
        </p:style>
      </p:cxnSp>
      <p:graphicFrame>
        <p:nvGraphicFramePr>
          <p:cNvPr id="10" name="9 Tablo"/>
          <p:cNvGraphicFramePr>
            <a:graphicFrameLocks noGrp="1"/>
          </p:cNvGraphicFramePr>
          <p:nvPr>
            <p:extLst>
              <p:ext uri="{D42A27DB-BD31-4B8C-83A1-F6EECF244321}">
                <p14:modId xmlns:p14="http://schemas.microsoft.com/office/powerpoint/2010/main" val="3453253153"/>
              </p:ext>
            </p:extLst>
          </p:nvPr>
        </p:nvGraphicFramePr>
        <p:xfrm>
          <a:off x="428596" y="4214818"/>
          <a:ext cx="8358246" cy="1672416"/>
        </p:xfrm>
        <a:graphic>
          <a:graphicData uri="http://schemas.openxmlformats.org/drawingml/2006/table">
            <a:tbl>
              <a:tblPr firstRow="1" bandRow="1">
                <a:tableStyleId>{0E3FDE45-AF77-4B5C-9715-49D594BDF05E}</a:tableStyleId>
              </a:tblPr>
              <a:tblGrid>
                <a:gridCol w="2347822"/>
                <a:gridCol w="6010424"/>
              </a:tblGrid>
              <a:tr h="180709">
                <a:tc>
                  <a:txBody>
                    <a:bodyPr/>
                    <a:lstStyle/>
                    <a:p>
                      <a:pPr algn="l">
                        <a:lnSpc>
                          <a:spcPct val="100000"/>
                        </a:lnSpc>
                      </a:pPr>
                      <a:r>
                        <a:rPr lang="tr-TR" sz="1400" b="1" noProof="0" dirty="0" smtClean="0">
                          <a:latin typeface="+mn-lt"/>
                        </a:rPr>
                        <a:t>Kaynak</a:t>
                      </a:r>
                      <a:endParaRPr lang="en-US" sz="1400" b="1" noProof="0" dirty="0">
                        <a:latin typeface="+mn-lt"/>
                      </a:endParaRPr>
                    </a:p>
                  </a:txBody>
                  <a:tcPr>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gn="ctr">
                        <a:lnSpc>
                          <a:spcPct val="100000"/>
                        </a:lnSpc>
                      </a:pPr>
                      <a:r>
                        <a:rPr lang="tr-TR" sz="1400" b="1" noProof="0" dirty="0" smtClean="0">
                          <a:latin typeface="+mn-lt"/>
                        </a:rPr>
                        <a:t>Bulgular</a:t>
                      </a:r>
                      <a:endParaRPr lang="en-US" sz="1400" b="1" noProof="0" dirty="0">
                        <a:latin typeface="+mn-lt"/>
                      </a:endParaRPr>
                    </a:p>
                  </a:txBody>
                  <a:tcPr>
                    <a:lnL w="12700" cap="flat" cmpd="sng" algn="ctr">
                      <a:solidFill>
                        <a:schemeClr val="tx1"/>
                      </a:solidFill>
                      <a:prstDash val="solid"/>
                      <a:round/>
                      <a:headEnd type="none" w="med" len="med"/>
                      <a:tailEnd type="none" w="med" len="med"/>
                    </a:lnL>
                    <a:solidFill>
                      <a:schemeClr val="accent2">
                        <a:lumMod val="20000"/>
                        <a:lumOff val="80000"/>
                      </a:schemeClr>
                    </a:solidFill>
                  </a:tcPr>
                </a:tc>
              </a:tr>
              <a:tr h="636096">
                <a:tc>
                  <a:txBody>
                    <a:bodyPr/>
                    <a:lstStyle/>
                    <a:p>
                      <a:pPr algn="l">
                        <a:lnSpc>
                          <a:spcPct val="100000"/>
                        </a:lnSpc>
                        <a:spcAft>
                          <a:spcPts val="0"/>
                        </a:spcAft>
                      </a:pPr>
                      <a:r>
                        <a:rPr lang="en-US" sz="1400" kern="1200" dirty="0" err="1" smtClean="0">
                          <a:solidFill>
                            <a:schemeClr val="tx1"/>
                          </a:solidFill>
                          <a:latin typeface="+mn-lt"/>
                          <a:ea typeface="+mn-ea"/>
                          <a:cs typeface="+mn-cs"/>
                        </a:rPr>
                        <a:t>Ailawadi</a:t>
                      </a:r>
                      <a:r>
                        <a:rPr lang="en-US" sz="1400" kern="1200" dirty="0" smtClean="0">
                          <a:solidFill>
                            <a:schemeClr val="tx1"/>
                          </a:solidFill>
                          <a:latin typeface="+mn-lt"/>
                          <a:ea typeface="+mn-ea"/>
                          <a:cs typeface="+mn-cs"/>
                        </a:rPr>
                        <a:t> </a:t>
                      </a:r>
                      <a:r>
                        <a:rPr lang="en-US" sz="1400" kern="1200" dirty="0" err="1" smtClean="0">
                          <a:solidFill>
                            <a:schemeClr val="tx1"/>
                          </a:solidFill>
                          <a:latin typeface="+mn-lt"/>
                          <a:ea typeface="+mn-ea"/>
                          <a:cs typeface="+mn-cs"/>
                        </a:rPr>
                        <a:t>vd</a:t>
                      </a:r>
                      <a:r>
                        <a:rPr lang="en-US" sz="1400" kern="1200" dirty="0" smtClean="0">
                          <a:solidFill>
                            <a:schemeClr val="tx1"/>
                          </a:solidFill>
                          <a:latin typeface="+mn-lt"/>
                          <a:ea typeface="+mn-ea"/>
                          <a:cs typeface="+mn-cs"/>
                        </a:rPr>
                        <a:t>. (2008); </a:t>
                      </a:r>
                      <a:r>
                        <a:rPr lang="en-US" sz="1400" kern="1200" dirty="0" err="1" smtClean="0">
                          <a:solidFill>
                            <a:schemeClr val="tx1"/>
                          </a:solidFill>
                          <a:latin typeface="+mn-lt"/>
                          <a:ea typeface="+mn-ea"/>
                          <a:cs typeface="+mn-cs"/>
                        </a:rPr>
                        <a:t>Bonfrer</a:t>
                      </a:r>
                      <a:r>
                        <a:rPr lang="en-US" sz="1400" kern="1200" dirty="0" smtClean="0">
                          <a:solidFill>
                            <a:schemeClr val="tx1"/>
                          </a:solidFill>
                          <a:latin typeface="+mn-lt"/>
                          <a:ea typeface="+mn-ea"/>
                          <a:cs typeface="+mn-cs"/>
                        </a:rPr>
                        <a:t> </a:t>
                      </a:r>
                      <a:r>
                        <a:rPr lang="en-US" sz="1400" kern="1200" dirty="0" err="1" smtClean="0">
                          <a:solidFill>
                            <a:schemeClr val="tx1"/>
                          </a:solidFill>
                          <a:latin typeface="+mn-lt"/>
                          <a:ea typeface="+mn-ea"/>
                          <a:cs typeface="+mn-cs"/>
                        </a:rPr>
                        <a:t>ve</a:t>
                      </a:r>
                      <a:r>
                        <a:rPr lang="en-US" sz="1400" kern="1200" dirty="0" smtClean="0">
                          <a:solidFill>
                            <a:schemeClr val="tx1"/>
                          </a:solidFill>
                          <a:latin typeface="+mn-lt"/>
                          <a:ea typeface="+mn-ea"/>
                          <a:cs typeface="+mn-cs"/>
                        </a:rPr>
                        <a:t> </a:t>
                      </a:r>
                      <a:r>
                        <a:rPr lang="en-US" sz="1400" kern="1200" dirty="0" err="1" smtClean="0">
                          <a:solidFill>
                            <a:schemeClr val="tx1"/>
                          </a:solidFill>
                          <a:latin typeface="+mn-lt"/>
                          <a:ea typeface="+mn-ea"/>
                          <a:cs typeface="+mn-cs"/>
                        </a:rPr>
                        <a:t>Chintagunta</a:t>
                      </a:r>
                      <a:r>
                        <a:rPr lang="en-US" sz="1400" kern="1200" dirty="0" smtClean="0">
                          <a:solidFill>
                            <a:schemeClr val="tx1"/>
                          </a:solidFill>
                          <a:latin typeface="+mn-lt"/>
                          <a:ea typeface="+mn-ea"/>
                          <a:cs typeface="+mn-cs"/>
                        </a:rPr>
                        <a:t> (2004); Wu </a:t>
                      </a:r>
                      <a:r>
                        <a:rPr lang="en-US" sz="1400" kern="1200" dirty="0" err="1" smtClean="0">
                          <a:solidFill>
                            <a:schemeClr val="tx1"/>
                          </a:solidFill>
                          <a:latin typeface="+mn-lt"/>
                          <a:ea typeface="+mn-ea"/>
                          <a:cs typeface="+mn-cs"/>
                        </a:rPr>
                        <a:t>vd</a:t>
                      </a:r>
                      <a:r>
                        <a:rPr lang="en-US" sz="1400" kern="1200" dirty="0" smtClean="0">
                          <a:solidFill>
                            <a:schemeClr val="tx1"/>
                          </a:solidFill>
                          <a:latin typeface="+mn-lt"/>
                          <a:ea typeface="+mn-ea"/>
                          <a:cs typeface="+mn-cs"/>
                        </a:rPr>
                        <a:t>. (2011)  </a:t>
                      </a:r>
                      <a:endParaRPr lang="tr-TR" sz="1400" kern="120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just">
                        <a:lnSpc>
                          <a:spcPct val="100000"/>
                        </a:lnSpc>
                        <a:spcAft>
                          <a:spcPts val="0"/>
                        </a:spcAft>
                      </a:pPr>
                      <a:r>
                        <a:rPr lang="en-US" sz="1400" b="1" dirty="0" err="1" smtClean="0">
                          <a:latin typeface="+mn-lt"/>
                          <a:ea typeface="Calibri"/>
                          <a:cs typeface="Times New Roman"/>
                        </a:rPr>
                        <a:t>Mağaza</a:t>
                      </a:r>
                      <a:r>
                        <a:rPr lang="en-US" sz="1400" b="1" dirty="0" smtClean="0">
                          <a:latin typeface="+mn-lt"/>
                          <a:ea typeface="Calibri"/>
                          <a:cs typeface="Times New Roman"/>
                        </a:rPr>
                        <a:t> </a:t>
                      </a:r>
                      <a:r>
                        <a:rPr lang="en-US" sz="1400" b="1" dirty="0" err="1" smtClean="0">
                          <a:latin typeface="+mn-lt"/>
                          <a:ea typeface="Calibri"/>
                          <a:cs typeface="Times New Roman"/>
                        </a:rPr>
                        <a:t>sadakati</a:t>
                      </a:r>
                      <a:r>
                        <a:rPr lang="en-US" sz="1400" b="1" baseline="0" dirty="0" smtClean="0">
                          <a:latin typeface="+mn-lt"/>
                          <a:ea typeface="Calibri"/>
                          <a:cs typeface="Times New Roman"/>
                        </a:rPr>
                        <a:t> </a:t>
                      </a:r>
                      <a:r>
                        <a:rPr lang="en-US" sz="1400" b="1" baseline="0" dirty="0" err="1" smtClean="0">
                          <a:latin typeface="+mn-lt"/>
                          <a:ea typeface="Calibri"/>
                          <a:cs typeface="Times New Roman"/>
                        </a:rPr>
                        <a:t>yüksek</a:t>
                      </a:r>
                      <a:r>
                        <a:rPr lang="en-US" sz="1400" b="1" baseline="0" dirty="0" smtClean="0">
                          <a:latin typeface="+mn-lt"/>
                          <a:ea typeface="Calibri"/>
                          <a:cs typeface="Times New Roman"/>
                        </a:rPr>
                        <a:t> </a:t>
                      </a:r>
                      <a:r>
                        <a:rPr lang="en-US" sz="1400" baseline="0" dirty="0" err="1" smtClean="0">
                          <a:latin typeface="+mn-lt"/>
                          <a:ea typeface="Calibri"/>
                          <a:cs typeface="Times New Roman"/>
                        </a:rPr>
                        <a:t>olan</a:t>
                      </a:r>
                      <a:r>
                        <a:rPr lang="en-US" sz="1400" baseline="0" dirty="0" smtClean="0">
                          <a:latin typeface="+mn-lt"/>
                          <a:ea typeface="Calibri"/>
                          <a:cs typeface="Times New Roman"/>
                        </a:rPr>
                        <a:t> </a:t>
                      </a:r>
                      <a:r>
                        <a:rPr lang="en-US" sz="1400" baseline="0" dirty="0" err="1" smtClean="0">
                          <a:latin typeface="+mn-lt"/>
                          <a:ea typeface="Calibri"/>
                          <a:cs typeface="Times New Roman"/>
                        </a:rPr>
                        <a:t>tüketicilerin</a:t>
                      </a:r>
                      <a:r>
                        <a:rPr lang="en-US" sz="1400" baseline="0" dirty="0" smtClean="0">
                          <a:latin typeface="+mn-lt"/>
                          <a:ea typeface="Calibri"/>
                          <a:cs typeface="Times New Roman"/>
                        </a:rPr>
                        <a:t> o </a:t>
                      </a:r>
                      <a:r>
                        <a:rPr lang="en-US" sz="1400" baseline="0" dirty="0" err="1" smtClean="0">
                          <a:latin typeface="+mn-lt"/>
                          <a:ea typeface="Calibri"/>
                          <a:cs typeface="Times New Roman"/>
                        </a:rPr>
                        <a:t>mağazanın</a:t>
                      </a:r>
                      <a:r>
                        <a:rPr lang="en-US" sz="1400" baseline="0" dirty="0" smtClean="0">
                          <a:latin typeface="+mn-lt"/>
                          <a:ea typeface="Calibri"/>
                          <a:cs typeface="Times New Roman"/>
                        </a:rPr>
                        <a:t> </a:t>
                      </a:r>
                      <a:r>
                        <a:rPr lang="en-US" sz="1400" baseline="0" dirty="0" err="1" smtClean="0">
                          <a:latin typeface="+mn-lt"/>
                          <a:ea typeface="Calibri"/>
                          <a:cs typeface="Times New Roman"/>
                        </a:rPr>
                        <a:t>özel</a:t>
                      </a:r>
                      <a:r>
                        <a:rPr lang="en-US" sz="1400" baseline="0" dirty="0" smtClean="0">
                          <a:latin typeface="+mn-lt"/>
                          <a:ea typeface="Calibri"/>
                          <a:cs typeface="Times New Roman"/>
                        </a:rPr>
                        <a:t> </a:t>
                      </a:r>
                      <a:r>
                        <a:rPr lang="en-US" sz="1400" baseline="0" dirty="0" err="1" smtClean="0">
                          <a:latin typeface="+mn-lt"/>
                          <a:ea typeface="Calibri"/>
                          <a:cs typeface="Times New Roman"/>
                        </a:rPr>
                        <a:t>markalı</a:t>
                      </a:r>
                      <a:r>
                        <a:rPr lang="en-US" sz="1400" baseline="0" dirty="0" smtClean="0">
                          <a:latin typeface="+mn-lt"/>
                          <a:ea typeface="Calibri"/>
                          <a:cs typeface="Times New Roman"/>
                        </a:rPr>
                        <a:t> </a:t>
                      </a:r>
                      <a:r>
                        <a:rPr lang="en-US" sz="1400" baseline="0" dirty="0" err="1" smtClean="0">
                          <a:latin typeface="+mn-lt"/>
                          <a:ea typeface="Calibri"/>
                          <a:cs typeface="Times New Roman"/>
                        </a:rPr>
                        <a:t>ürünlerini</a:t>
                      </a:r>
                      <a:r>
                        <a:rPr lang="en-US" sz="1400" baseline="0" dirty="0" smtClean="0">
                          <a:latin typeface="+mn-lt"/>
                          <a:ea typeface="Calibri"/>
                          <a:cs typeface="Times New Roman"/>
                        </a:rPr>
                        <a:t> </a:t>
                      </a:r>
                      <a:r>
                        <a:rPr lang="en-US" sz="1400" baseline="0" dirty="0" err="1" smtClean="0">
                          <a:latin typeface="+mn-lt"/>
                          <a:ea typeface="Calibri"/>
                          <a:cs typeface="Times New Roman"/>
                        </a:rPr>
                        <a:t>satın</a:t>
                      </a:r>
                      <a:r>
                        <a:rPr lang="en-US" sz="1400" baseline="0" dirty="0" smtClean="0">
                          <a:latin typeface="+mn-lt"/>
                          <a:ea typeface="Calibri"/>
                          <a:cs typeface="Times New Roman"/>
                        </a:rPr>
                        <a:t> </a:t>
                      </a:r>
                      <a:r>
                        <a:rPr lang="en-US" sz="1400" baseline="0" dirty="0" err="1" smtClean="0">
                          <a:latin typeface="+mn-lt"/>
                          <a:ea typeface="Calibri"/>
                          <a:cs typeface="Times New Roman"/>
                        </a:rPr>
                        <a:t>almaları</a:t>
                      </a:r>
                      <a:r>
                        <a:rPr lang="en-US" sz="1400" baseline="0" dirty="0" smtClean="0">
                          <a:latin typeface="+mn-lt"/>
                          <a:ea typeface="Calibri"/>
                          <a:cs typeface="Times New Roman"/>
                        </a:rPr>
                        <a:t> </a:t>
                      </a:r>
                      <a:r>
                        <a:rPr lang="en-US" sz="1400" baseline="0" dirty="0" err="1" smtClean="0">
                          <a:latin typeface="+mn-lt"/>
                          <a:ea typeface="Calibri"/>
                          <a:cs typeface="Times New Roman"/>
                        </a:rPr>
                        <a:t>daha</a:t>
                      </a:r>
                      <a:r>
                        <a:rPr lang="en-US" sz="1400" baseline="0" dirty="0" smtClean="0">
                          <a:latin typeface="+mn-lt"/>
                          <a:ea typeface="Calibri"/>
                          <a:cs typeface="Times New Roman"/>
                        </a:rPr>
                        <a:t> </a:t>
                      </a:r>
                      <a:r>
                        <a:rPr lang="en-US" sz="1400" baseline="0" dirty="0" err="1" smtClean="0">
                          <a:latin typeface="+mn-lt"/>
                          <a:ea typeface="Calibri"/>
                          <a:cs typeface="Times New Roman"/>
                        </a:rPr>
                        <a:t>olasıdır</a:t>
                      </a:r>
                      <a:r>
                        <a:rPr lang="en-US" sz="1400" baseline="0" dirty="0" smtClean="0">
                          <a:latin typeface="+mn-lt"/>
                          <a:ea typeface="Calibri"/>
                          <a:cs typeface="Times New Roman"/>
                        </a:rPr>
                        <a:t>.</a:t>
                      </a:r>
                      <a:endParaRPr lang="tr-TR" sz="1400" dirty="0" smtClean="0">
                        <a:latin typeface="+mn-lt"/>
                        <a:ea typeface="Calibri"/>
                        <a:cs typeface="Times New Roman"/>
                      </a:endParaRPr>
                    </a:p>
                  </a:txBody>
                  <a:tcPr anchor="ctr">
                    <a:lnL w="12700" cap="flat" cmpd="sng" algn="ctr">
                      <a:solidFill>
                        <a:schemeClr val="tx1"/>
                      </a:solidFill>
                      <a:prstDash val="solid"/>
                      <a:round/>
                      <a:headEnd type="none" w="med" len="med"/>
                      <a:tailEnd type="none" w="med" len="med"/>
                    </a:lnL>
                    <a:lnB w="12700" cap="flat" cmpd="sng" algn="ctr">
                      <a:solidFill>
                        <a:schemeClr val="accent2">
                          <a:lumMod val="75000"/>
                        </a:schemeClr>
                      </a:solidFill>
                      <a:prstDash val="solid"/>
                      <a:round/>
                      <a:headEnd type="none" w="med" len="med"/>
                      <a:tailEnd type="none" w="med" len="med"/>
                    </a:lnB>
                    <a:solidFill>
                      <a:schemeClr val="bg1"/>
                    </a:solidFill>
                  </a:tcPr>
                </a:tc>
              </a:tr>
              <a:tr h="636096">
                <a:tc>
                  <a:txBody>
                    <a:bodyPr/>
                    <a:lstStyle/>
                    <a:p>
                      <a:pPr algn="l">
                        <a:lnSpc>
                          <a:spcPct val="100000"/>
                        </a:lnSpc>
                        <a:spcAft>
                          <a:spcPts val="0"/>
                        </a:spcAft>
                      </a:pPr>
                      <a:r>
                        <a:rPr lang="en-US" sz="1400" kern="1200" dirty="0" smtClean="0">
                          <a:solidFill>
                            <a:schemeClr val="tx1"/>
                          </a:solidFill>
                          <a:latin typeface="+mn-lt"/>
                          <a:ea typeface="+mn-ea"/>
                          <a:cs typeface="+mn-cs"/>
                        </a:rPr>
                        <a:t>Gonzalez-Benito </a:t>
                      </a:r>
                      <a:r>
                        <a:rPr lang="en-US" sz="1400" kern="1200" dirty="0" err="1" smtClean="0">
                          <a:solidFill>
                            <a:schemeClr val="tx1"/>
                          </a:solidFill>
                          <a:latin typeface="+mn-lt"/>
                          <a:ea typeface="+mn-ea"/>
                          <a:cs typeface="+mn-cs"/>
                        </a:rPr>
                        <a:t>ve</a:t>
                      </a:r>
                      <a:r>
                        <a:rPr lang="en-US" sz="1400" kern="1200" dirty="0" smtClean="0">
                          <a:solidFill>
                            <a:schemeClr val="tx1"/>
                          </a:solidFill>
                          <a:latin typeface="+mn-lt"/>
                          <a:ea typeface="+mn-ea"/>
                          <a:cs typeface="+mn-cs"/>
                        </a:rPr>
                        <a:t> </a:t>
                      </a:r>
                      <a:r>
                        <a:rPr lang="en-US" sz="1400" kern="1200" dirty="0" err="1" smtClean="0">
                          <a:solidFill>
                            <a:schemeClr val="tx1"/>
                          </a:solidFill>
                          <a:latin typeface="+mn-lt"/>
                          <a:ea typeface="+mn-ea"/>
                          <a:cs typeface="+mn-cs"/>
                        </a:rPr>
                        <a:t>Martos-Partal</a:t>
                      </a:r>
                      <a:r>
                        <a:rPr lang="en-US" sz="1400" kern="1200" dirty="0" smtClean="0">
                          <a:solidFill>
                            <a:schemeClr val="tx1"/>
                          </a:solidFill>
                          <a:latin typeface="+mn-lt"/>
                          <a:ea typeface="+mn-ea"/>
                          <a:cs typeface="+mn-cs"/>
                        </a:rPr>
                        <a:t> (2012)</a:t>
                      </a:r>
                      <a:endParaRPr lang="tr-TR" sz="1400" kern="120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just">
                        <a:lnSpc>
                          <a:spcPct val="100000"/>
                        </a:lnSpc>
                        <a:spcAft>
                          <a:spcPts val="0"/>
                        </a:spcAft>
                      </a:pPr>
                      <a:r>
                        <a:rPr lang="en-US" sz="1400" b="1" dirty="0" err="1" smtClean="0">
                          <a:latin typeface="+mn-lt"/>
                          <a:ea typeface="Calibri"/>
                          <a:cs typeface="Times New Roman"/>
                        </a:rPr>
                        <a:t>Mağaza</a:t>
                      </a:r>
                      <a:r>
                        <a:rPr lang="en-US" sz="1400" b="1" baseline="0" dirty="0" smtClean="0">
                          <a:latin typeface="+mn-lt"/>
                          <a:ea typeface="Calibri"/>
                          <a:cs typeface="Times New Roman"/>
                        </a:rPr>
                        <a:t> </a:t>
                      </a:r>
                      <a:r>
                        <a:rPr lang="en-US" sz="1400" b="1" baseline="0" dirty="0" err="1" smtClean="0">
                          <a:latin typeface="+mn-lt"/>
                          <a:ea typeface="Calibri"/>
                          <a:cs typeface="Times New Roman"/>
                        </a:rPr>
                        <a:t>sadakati</a:t>
                      </a:r>
                      <a:r>
                        <a:rPr lang="en-US" sz="1400" b="1" baseline="0" dirty="0" smtClean="0">
                          <a:latin typeface="+mn-lt"/>
                          <a:ea typeface="Calibri"/>
                          <a:cs typeface="Times New Roman"/>
                        </a:rPr>
                        <a:t> </a:t>
                      </a:r>
                      <a:r>
                        <a:rPr lang="en-US" sz="1400" baseline="0" dirty="0" err="1" smtClean="0">
                          <a:latin typeface="+mn-lt"/>
                          <a:ea typeface="Calibri"/>
                          <a:cs typeface="Times New Roman"/>
                        </a:rPr>
                        <a:t>özel</a:t>
                      </a:r>
                      <a:r>
                        <a:rPr lang="en-US" sz="1400" baseline="0" dirty="0" smtClean="0">
                          <a:latin typeface="+mn-lt"/>
                          <a:ea typeface="Calibri"/>
                          <a:cs typeface="Times New Roman"/>
                        </a:rPr>
                        <a:t> </a:t>
                      </a:r>
                      <a:r>
                        <a:rPr lang="en-US" sz="1400" baseline="0" dirty="0" err="1" smtClean="0">
                          <a:latin typeface="+mn-lt"/>
                          <a:ea typeface="Calibri"/>
                          <a:cs typeface="Times New Roman"/>
                        </a:rPr>
                        <a:t>markalı</a:t>
                      </a:r>
                      <a:r>
                        <a:rPr lang="en-US" sz="1400" baseline="0" dirty="0" smtClean="0">
                          <a:latin typeface="+mn-lt"/>
                          <a:ea typeface="Calibri"/>
                          <a:cs typeface="Times New Roman"/>
                        </a:rPr>
                        <a:t> </a:t>
                      </a:r>
                      <a:r>
                        <a:rPr lang="en-US" sz="1400" baseline="0" dirty="0" err="1" smtClean="0">
                          <a:latin typeface="+mn-lt"/>
                          <a:ea typeface="Calibri"/>
                          <a:cs typeface="Times New Roman"/>
                        </a:rPr>
                        <a:t>ürün</a:t>
                      </a:r>
                      <a:r>
                        <a:rPr lang="en-US" sz="1400" baseline="0" dirty="0" smtClean="0">
                          <a:latin typeface="+mn-lt"/>
                          <a:ea typeface="Calibri"/>
                          <a:cs typeface="Times New Roman"/>
                        </a:rPr>
                        <a:t> </a:t>
                      </a:r>
                      <a:r>
                        <a:rPr lang="en-US" sz="1400" baseline="0" dirty="0" err="1" smtClean="0">
                          <a:latin typeface="+mn-lt"/>
                          <a:ea typeface="Calibri"/>
                          <a:cs typeface="Times New Roman"/>
                        </a:rPr>
                        <a:t>kullanımının</a:t>
                      </a:r>
                      <a:r>
                        <a:rPr lang="en-US" sz="1400" baseline="0" dirty="0" smtClean="0">
                          <a:latin typeface="+mn-lt"/>
                          <a:ea typeface="Calibri"/>
                          <a:cs typeface="Times New Roman"/>
                        </a:rPr>
                        <a:t> </a:t>
                      </a:r>
                      <a:r>
                        <a:rPr lang="en-US" sz="1400" baseline="0" dirty="0" err="1" smtClean="0">
                          <a:latin typeface="+mn-lt"/>
                          <a:ea typeface="Calibri"/>
                          <a:cs typeface="Times New Roman"/>
                        </a:rPr>
                        <a:t>bir</a:t>
                      </a:r>
                      <a:r>
                        <a:rPr lang="en-US" sz="1400" baseline="0" dirty="0" smtClean="0">
                          <a:latin typeface="+mn-lt"/>
                          <a:ea typeface="Calibri"/>
                          <a:cs typeface="Times New Roman"/>
                        </a:rPr>
                        <a:t> </a:t>
                      </a:r>
                      <a:r>
                        <a:rPr lang="en-US" sz="1400" baseline="0" dirty="0" err="1" smtClean="0">
                          <a:latin typeface="+mn-lt"/>
                          <a:ea typeface="Calibri"/>
                          <a:cs typeface="Times New Roman"/>
                        </a:rPr>
                        <a:t>öncülüdür</a:t>
                      </a:r>
                      <a:r>
                        <a:rPr lang="en-US" sz="1400" baseline="0" dirty="0" smtClean="0">
                          <a:latin typeface="+mn-lt"/>
                          <a:ea typeface="Calibri"/>
                          <a:cs typeface="Times New Roman"/>
                        </a:rPr>
                        <a:t>.</a:t>
                      </a:r>
                      <a:endParaRPr lang="tr-TR" sz="1400" dirty="0" smtClean="0">
                        <a:latin typeface="+mn-lt"/>
                        <a:ea typeface="Calibri"/>
                        <a:cs typeface="Times New Roman"/>
                      </a:endParaRPr>
                    </a:p>
                  </a:txBody>
                  <a:tcPr anchor="ctr">
                    <a:lnL w="12700" cap="flat" cmpd="sng" algn="ctr">
                      <a:solidFill>
                        <a:schemeClr val="tx1"/>
                      </a:solidFill>
                      <a:prstDash val="solid"/>
                      <a:round/>
                      <a:headEnd type="none" w="med" len="med"/>
                      <a:tailEnd type="none" w="med" len="med"/>
                    </a:lnL>
                    <a:lnT w="12700" cap="flat" cmpd="sng" algn="ctr">
                      <a:solidFill>
                        <a:schemeClr val="accent2">
                          <a:lumMod val="75000"/>
                        </a:schemeClr>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1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smtClean="0">
                <a:solidFill>
                  <a:srgbClr val="C00000"/>
                </a:solidFill>
              </a:rPr>
              <a:t>Kavramsal </a:t>
            </a:r>
            <a:r>
              <a:rPr lang="tr-TR" sz="3600" b="1" dirty="0">
                <a:solidFill>
                  <a:srgbClr val="C00000"/>
                </a:solidFill>
              </a:rPr>
              <a:t>Çerçeve</a:t>
            </a:r>
          </a:p>
        </p:txBody>
      </p:sp>
      <p:sp>
        <p:nvSpPr>
          <p:cNvPr id="60418" name="Oval 48"/>
          <p:cNvSpPr>
            <a:spLocks/>
          </p:cNvSpPr>
          <p:nvPr/>
        </p:nvSpPr>
        <p:spPr bwMode="auto">
          <a:xfrm>
            <a:off x="285720" y="1662114"/>
            <a:ext cx="3086106" cy="2266952"/>
          </a:xfrm>
          <a:prstGeom prst="ellipse">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lvl="0" indent="0" algn="ctr" eaLnBrk="1" fontAlgn="base" latinLnBrk="0" hangingPunct="1">
              <a:lnSpc>
                <a:spcPct val="100000"/>
              </a:lnSpc>
              <a:spcBef>
                <a:spcPct val="0"/>
              </a:spcBef>
              <a:spcAft>
                <a:spcPts val="1000"/>
              </a:spcAft>
              <a:tabLst/>
            </a:pPr>
            <a:r>
              <a:rPr lang="tr-TR" sz="1400" b="1" dirty="0" smtClean="0">
                <a:solidFill>
                  <a:srgbClr val="000000"/>
                </a:solidFill>
                <a:latin typeface="+mj-lt"/>
                <a:cs typeface="Arial" pitchFamily="34" charset="0"/>
              </a:rPr>
              <a:t>   </a:t>
            </a:r>
            <a:r>
              <a:rPr kumimoji="0" lang="tr-TR" sz="1400" b="1" i="0" u="none" strike="noStrike" cap="none" normalizeH="0" baseline="0" dirty="0" smtClean="0">
                <a:ln>
                  <a:noFill/>
                </a:ln>
                <a:solidFill>
                  <a:srgbClr val="000000"/>
                </a:solidFill>
                <a:effectLst/>
                <a:latin typeface="+mj-lt"/>
                <a:cs typeface="Arial" pitchFamily="34" charset="0"/>
              </a:rPr>
              <a:t>Marka </a:t>
            </a:r>
            <a:r>
              <a:rPr kumimoji="0" lang="tr-TR" sz="1400" b="1" i="0" u="none" strike="noStrike" cap="none" normalizeH="0" baseline="0" dirty="0" err="1" smtClean="0">
                <a:ln>
                  <a:noFill/>
                </a:ln>
                <a:solidFill>
                  <a:srgbClr val="000000"/>
                </a:solidFill>
                <a:effectLst/>
                <a:latin typeface="+mj-lt"/>
                <a:cs typeface="Arial" pitchFamily="34" charset="0"/>
              </a:rPr>
              <a:t>Farkındalığı</a:t>
            </a:r>
            <a:endParaRPr lang="tr-TR" sz="1400" b="1" dirty="0" smtClean="0">
              <a:solidFill>
                <a:srgbClr val="000000"/>
              </a:solidFill>
              <a:latin typeface="+mj-lt"/>
              <a:cs typeface="Arial" pitchFamily="34" charset="0"/>
            </a:endParaRPr>
          </a:p>
          <a:p>
            <a:pPr marL="0" lvl="0" indent="0" algn="ctr" eaLnBrk="1" fontAlgn="base" latinLnBrk="0" hangingPunct="1">
              <a:lnSpc>
                <a:spcPct val="100000"/>
              </a:lnSpc>
              <a:spcBef>
                <a:spcPct val="0"/>
              </a:spcBef>
              <a:spcAft>
                <a:spcPts val="1000"/>
              </a:spcAft>
              <a:tabLst/>
            </a:pPr>
            <a:r>
              <a:rPr lang="tr-TR" sz="1400" b="1" dirty="0" smtClean="0">
                <a:solidFill>
                  <a:srgbClr val="000000"/>
                </a:solidFill>
                <a:latin typeface="+mj-lt"/>
                <a:cs typeface="Arial" pitchFamily="34" charset="0"/>
              </a:rPr>
              <a:t>  </a:t>
            </a:r>
            <a:r>
              <a:rPr kumimoji="0" lang="tr-TR" sz="1400" b="1" i="0" u="none" strike="noStrike" cap="none" normalizeH="0" baseline="0" dirty="0" smtClean="0">
                <a:ln>
                  <a:noFill/>
                </a:ln>
                <a:solidFill>
                  <a:srgbClr val="000000"/>
                </a:solidFill>
                <a:effectLst/>
                <a:latin typeface="+mj-lt"/>
                <a:cs typeface="Arial" pitchFamily="34" charset="0"/>
              </a:rPr>
              <a:t>Algılanan Kalite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Marka Çağrışımı</a:t>
            </a:r>
          </a:p>
          <a:p>
            <a:pPr marL="0" marR="0" lvl="0" indent="0" algn="ctr" defTabSz="914400" rtl="0" eaLnBrk="1" fontAlgn="base" latinLnBrk="0" hangingPunct="1">
              <a:lnSpc>
                <a:spcPct val="100000"/>
              </a:lnSpc>
              <a:spcBef>
                <a:spcPct val="0"/>
              </a:spcBef>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Mağaza                            (</a:t>
            </a:r>
            <a:r>
              <a:rPr kumimoji="0" lang="tr-TR" sz="1400" b="1" i="0" u="none" strike="noStrike" cap="none" normalizeH="0" baseline="0" dirty="0" err="1" smtClean="0">
                <a:ln>
                  <a:noFill/>
                </a:ln>
                <a:solidFill>
                  <a:srgbClr val="000000"/>
                </a:solidFill>
                <a:effectLst/>
                <a:latin typeface="+mj-lt"/>
                <a:cs typeface="Arial" pitchFamily="34" charset="0"/>
              </a:rPr>
              <a:t>Wal</a:t>
            </a:r>
            <a:r>
              <a:rPr kumimoji="0" lang="tr-TR" sz="1400" b="1" i="0" u="none" strike="noStrike" cap="none" normalizeH="0" baseline="0" dirty="0" smtClean="0">
                <a:ln>
                  <a:noFill/>
                </a:ln>
                <a:solidFill>
                  <a:srgbClr val="000000"/>
                </a:solidFill>
                <a:effectLst/>
                <a:latin typeface="+mj-lt"/>
                <a:cs typeface="Arial" pitchFamily="34" charset="0"/>
              </a:rPr>
              <a:t>-Mart/</a:t>
            </a:r>
            <a:r>
              <a:rPr kumimoji="0" lang="tr-TR" sz="1400" b="1" i="0" u="none" strike="noStrike" cap="none" normalizeH="0" baseline="0" dirty="0" err="1" smtClean="0">
                <a:ln>
                  <a:noFill/>
                </a:ln>
                <a:solidFill>
                  <a:srgbClr val="000000"/>
                </a:solidFill>
                <a:effectLst/>
                <a:latin typeface="+mj-lt"/>
                <a:cs typeface="Arial" pitchFamily="34" charset="0"/>
              </a:rPr>
              <a:t>Migros</a:t>
            </a:r>
            <a:r>
              <a:rPr kumimoji="0" lang="tr-TR" sz="1400" b="1" i="0" u="none" strike="noStrike" cap="none" normalizeH="0" baseline="0" dirty="0" smtClean="0">
                <a:ln>
                  <a:noFill/>
                </a:ln>
                <a:solidFill>
                  <a:srgbClr val="000000"/>
                </a:solidFill>
                <a:effectLst/>
                <a:latin typeface="+mj-lt"/>
                <a:cs typeface="Arial" pitchFamily="34" charset="0"/>
              </a:rPr>
              <a:t>) Sadakati</a:t>
            </a: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60419" name="Oval 3"/>
          <p:cNvSpPr>
            <a:spLocks/>
          </p:cNvSpPr>
          <p:nvPr/>
        </p:nvSpPr>
        <p:spPr bwMode="auto">
          <a:xfrm>
            <a:off x="3857620" y="2162180"/>
            <a:ext cx="2232031" cy="1371600"/>
          </a:xfrm>
          <a:prstGeom prst="ellipse">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a:t>
            </a:r>
            <a:r>
              <a:rPr kumimoji="0" lang="tr-TR" sz="1400" b="1" i="0" u="none" strike="noStrike" cap="none" normalizeH="0" dirty="0" smtClean="0">
                <a:ln>
                  <a:noFill/>
                </a:ln>
                <a:solidFill>
                  <a:srgbClr val="000000"/>
                </a:solidFill>
                <a:effectLst/>
                <a:latin typeface="+mj-lt"/>
                <a:cs typeface="Arial" pitchFamily="34" charset="0"/>
              </a:rPr>
              <a:t> Marka Sadakati</a:t>
            </a:r>
            <a:endParaRPr kumimoji="0" lang="tr-TR" sz="1400" b="1" i="0" u="none" strike="noStrike" cap="none" normalizeH="0" baseline="0" dirty="0" smtClean="0">
              <a:ln>
                <a:noFill/>
              </a:ln>
              <a:solidFill>
                <a:schemeClr val="tx1"/>
              </a:solidFill>
              <a:effectLst/>
              <a:latin typeface="+mj-lt"/>
              <a:cs typeface="Arial" pitchFamily="34" charset="0"/>
            </a:endParaRPr>
          </a:p>
        </p:txBody>
      </p:sp>
      <p:sp>
        <p:nvSpPr>
          <p:cNvPr id="15" name="Oval 3"/>
          <p:cNvSpPr>
            <a:spLocks/>
          </p:cNvSpPr>
          <p:nvPr/>
        </p:nvSpPr>
        <p:spPr bwMode="auto">
          <a:xfrm>
            <a:off x="6572264" y="2162180"/>
            <a:ext cx="2232031" cy="1371600"/>
          </a:xfrm>
          <a:prstGeom prst="ellipse">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 Marka Değeri</a:t>
            </a:r>
            <a:endParaRPr kumimoji="0" lang="tr-TR" sz="1400" b="1" i="0" u="none" strike="noStrike" cap="none" normalizeH="0" baseline="0" dirty="0" smtClean="0">
              <a:ln>
                <a:noFill/>
              </a:ln>
              <a:solidFill>
                <a:schemeClr val="tx1"/>
              </a:solidFill>
              <a:effectLst/>
              <a:latin typeface="+mj-lt"/>
              <a:cs typeface="Arial" pitchFamily="34" charset="0"/>
            </a:endParaRPr>
          </a:p>
        </p:txBody>
      </p:sp>
      <p:cxnSp>
        <p:nvCxnSpPr>
          <p:cNvPr id="36" name="AutoShape 1"/>
          <p:cNvCxnSpPr>
            <a:cxnSpLocks noChangeShapeType="1"/>
          </p:cNvCxnSpPr>
          <p:nvPr/>
        </p:nvCxnSpPr>
        <p:spPr bwMode="auto">
          <a:xfrm>
            <a:off x="6072198" y="2805122"/>
            <a:ext cx="500066" cy="1588"/>
          </a:xfrm>
          <a:prstGeom prst="straightConnector1">
            <a:avLst/>
          </a:prstGeom>
          <a:ln w="38100">
            <a:headEnd/>
            <a:tailEnd type="triangle" w="med" len="med"/>
          </a:ln>
        </p:spPr>
        <p:style>
          <a:lnRef idx="2">
            <a:schemeClr val="dk1"/>
          </a:lnRef>
          <a:fillRef idx="1">
            <a:schemeClr val="lt1"/>
          </a:fillRef>
          <a:effectRef idx="0">
            <a:schemeClr val="dk1"/>
          </a:effectRef>
          <a:fontRef idx="minor">
            <a:schemeClr val="dk1"/>
          </a:fontRef>
        </p:style>
      </p:cxnSp>
      <p:cxnSp>
        <p:nvCxnSpPr>
          <p:cNvPr id="40" name="AutoShape 1"/>
          <p:cNvCxnSpPr>
            <a:cxnSpLocks noChangeShapeType="1"/>
          </p:cNvCxnSpPr>
          <p:nvPr/>
        </p:nvCxnSpPr>
        <p:spPr bwMode="auto">
          <a:xfrm>
            <a:off x="3357554" y="2805122"/>
            <a:ext cx="500066" cy="1588"/>
          </a:xfrm>
          <a:prstGeom prst="straightConnector1">
            <a:avLst/>
          </a:prstGeom>
          <a:ln w="38100">
            <a:headEnd/>
            <a:tailEnd type="triangle" w="med" len="med"/>
          </a:ln>
        </p:spPr>
        <p:style>
          <a:lnRef idx="2">
            <a:schemeClr val="dk1"/>
          </a:lnRef>
          <a:fillRef idx="1">
            <a:schemeClr val="lt1"/>
          </a:fillRef>
          <a:effectRef idx="0">
            <a:schemeClr val="dk1"/>
          </a:effectRef>
          <a:fontRef idx="minor">
            <a:schemeClr val="dk1"/>
          </a:fontRef>
        </p:style>
      </p:cxnSp>
      <p:graphicFrame>
        <p:nvGraphicFramePr>
          <p:cNvPr id="8" name="7 Diyagram"/>
          <p:cNvGraphicFramePr/>
          <p:nvPr/>
        </p:nvGraphicFramePr>
        <p:xfrm>
          <a:off x="467544" y="4205312"/>
          <a:ext cx="8208912" cy="1671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8 Diyagram"/>
          <p:cNvGraphicFramePr/>
          <p:nvPr/>
        </p:nvGraphicFramePr>
        <p:xfrm>
          <a:off x="827584" y="5517232"/>
          <a:ext cx="7981482" cy="109469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par>
                          <p:cTn id="8" fill="hold">
                            <p:stCondLst>
                              <p:cond delay="500"/>
                            </p:stCondLst>
                            <p:childTnLst>
                              <p:par>
                                <p:cTn id="9" presetID="5" presetClass="entr" presetSubtype="5"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heckerboard(down)">
                                      <p:cBhvr>
                                        <p:cTn id="1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Graphic spid="9"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etin kutusu"/>
          <p:cNvSpPr txBox="1"/>
          <p:nvPr/>
        </p:nvSpPr>
        <p:spPr>
          <a:xfrm>
            <a:off x="1008112" y="692696"/>
            <a:ext cx="6804248" cy="646331"/>
          </a:xfrm>
          <a:prstGeom prst="rect">
            <a:avLst/>
          </a:prstGeom>
          <a:noFill/>
        </p:spPr>
        <p:txBody>
          <a:bodyPr wrap="square" rtlCol="0">
            <a:spAutoFit/>
          </a:bodyPr>
          <a:lstStyle/>
          <a:p>
            <a:pPr algn="ctr">
              <a:spcBef>
                <a:spcPts val="1200"/>
              </a:spcBef>
              <a:spcAft>
                <a:spcPts val="1200"/>
              </a:spcAft>
            </a:pPr>
            <a:r>
              <a:rPr lang="tr-TR" sz="3600" b="1" spc="-150" dirty="0" smtClean="0">
                <a:ln w="3175">
                  <a:noFill/>
                </a:ln>
                <a:solidFill>
                  <a:srgbClr val="C00000"/>
                </a:solidFill>
                <a:effectLst>
                  <a:outerShdw blurRad="50800" dist="38100" dir="2700000" algn="tl" rotWithShape="0">
                    <a:prstClr val="black">
                      <a:alpha val="40000"/>
                    </a:prstClr>
                  </a:outerShdw>
                </a:effectLst>
                <a:latin typeface="+mj-lt"/>
                <a:cs typeface="Arial" charset="0"/>
              </a:rPr>
              <a:t>Tasarım ve Yöntem</a:t>
            </a:r>
            <a:endParaRPr lang="en-US" sz="3600" b="1" spc="-150" dirty="0">
              <a:ln w="3175">
                <a:noFill/>
              </a:ln>
              <a:solidFill>
                <a:srgbClr val="C00000"/>
              </a:solidFill>
              <a:effectLst>
                <a:outerShdw blurRad="50800" dist="38100" dir="2700000" algn="tl" rotWithShape="0">
                  <a:prstClr val="black">
                    <a:alpha val="40000"/>
                  </a:prstClr>
                </a:outerShdw>
              </a:effectLst>
              <a:latin typeface="+mj-lt"/>
              <a:cs typeface="Arial" charset="0"/>
            </a:endParaRPr>
          </a:p>
        </p:txBody>
      </p:sp>
      <p:sp>
        <p:nvSpPr>
          <p:cNvPr id="13" name="12 Serbest Form"/>
          <p:cNvSpPr/>
          <p:nvPr/>
        </p:nvSpPr>
        <p:spPr>
          <a:xfrm>
            <a:off x="683568" y="1412776"/>
            <a:ext cx="538662" cy="792088"/>
          </a:xfrm>
          <a:custGeom>
            <a:avLst/>
            <a:gdLst>
              <a:gd name="connsiteX0" fmla="*/ 0 w 977232"/>
              <a:gd name="connsiteY0" fmla="*/ 0 h 549690"/>
              <a:gd name="connsiteX1" fmla="*/ 702387 w 977232"/>
              <a:gd name="connsiteY1" fmla="*/ 0 h 549690"/>
              <a:gd name="connsiteX2" fmla="*/ 977232 w 977232"/>
              <a:gd name="connsiteY2" fmla="*/ 274845 h 549690"/>
              <a:gd name="connsiteX3" fmla="*/ 702387 w 977232"/>
              <a:gd name="connsiteY3" fmla="*/ 549690 h 549690"/>
              <a:gd name="connsiteX4" fmla="*/ 0 w 977232"/>
              <a:gd name="connsiteY4" fmla="*/ 549690 h 549690"/>
              <a:gd name="connsiteX5" fmla="*/ 274845 w 977232"/>
              <a:gd name="connsiteY5" fmla="*/ 274845 h 549690"/>
              <a:gd name="connsiteX6" fmla="*/ 0 w 977232"/>
              <a:gd name="connsiteY6" fmla="*/ 0 h 549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77232" h="549690">
                <a:moveTo>
                  <a:pt x="977231" y="0"/>
                </a:moveTo>
                <a:lnTo>
                  <a:pt x="977231" y="395091"/>
                </a:lnTo>
                <a:lnTo>
                  <a:pt x="488616" y="549690"/>
                </a:lnTo>
                <a:lnTo>
                  <a:pt x="1" y="395091"/>
                </a:lnTo>
                <a:lnTo>
                  <a:pt x="1" y="0"/>
                </a:lnTo>
                <a:lnTo>
                  <a:pt x="488616" y="154599"/>
                </a:lnTo>
                <a:lnTo>
                  <a:pt x="977231" y="0"/>
                </a:lnTo>
                <a:close/>
              </a:path>
            </a:pathLst>
          </a:custGeom>
        </p:spPr>
        <p:style>
          <a:lnRef idx="1">
            <a:schemeClr val="accent2"/>
          </a:lnRef>
          <a:fillRef idx="3">
            <a:schemeClr val="accent2"/>
          </a:fillRef>
          <a:effectRef idx="2">
            <a:schemeClr val="accent2"/>
          </a:effectRef>
          <a:fontRef idx="minor">
            <a:schemeClr val="lt1"/>
          </a:fontRef>
        </p:style>
        <p:txBody>
          <a:bodyPr spcFirstLastPara="0" vert="horz" wrap="square" lIns="18415" tIns="293261" rIns="18415" bIns="293260" numCol="1" spcCol="1270" anchor="ctr" anchorCtr="0">
            <a:noAutofit/>
          </a:bodyPr>
          <a:lstStyle/>
          <a:p>
            <a:pPr lvl="0" algn="ctr" defTabSz="1289050">
              <a:lnSpc>
                <a:spcPct val="90000"/>
              </a:lnSpc>
              <a:spcBef>
                <a:spcPct val="0"/>
              </a:spcBef>
              <a:spcAft>
                <a:spcPct val="35000"/>
              </a:spcAft>
            </a:pPr>
            <a:endParaRPr lang="tr-TR" sz="2900" kern="1200" dirty="0"/>
          </a:p>
        </p:txBody>
      </p:sp>
      <p:sp>
        <p:nvSpPr>
          <p:cNvPr id="14" name="13 Serbest Form"/>
          <p:cNvSpPr/>
          <p:nvPr/>
        </p:nvSpPr>
        <p:spPr>
          <a:xfrm>
            <a:off x="1259632" y="1412776"/>
            <a:ext cx="7128792" cy="576064"/>
          </a:xfrm>
          <a:custGeom>
            <a:avLst/>
            <a:gdLst>
              <a:gd name="connsiteX0" fmla="*/ 109948 w 659676"/>
              <a:gd name="connsiteY0" fmla="*/ 0 h 5546309"/>
              <a:gd name="connsiteX1" fmla="*/ 549728 w 659676"/>
              <a:gd name="connsiteY1" fmla="*/ 0 h 5546309"/>
              <a:gd name="connsiteX2" fmla="*/ 627473 w 659676"/>
              <a:gd name="connsiteY2" fmla="*/ 32203 h 5546309"/>
              <a:gd name="connsiteX3" fmla="*/ 659676 w 659676"/>
              <a:gd name="connsiteY3" fmla="*/ 109948 h 5546309"/>
              <a:gd name="connsiteX4" fmla="*/ 659676 w 659676"/>
              <a:gd name="connsiteY4" fmla="*/ 5546309 h 5546309"/>
              <a:gd name="connsiteX5" fmla="*/ 659676 w 659676"/>
              <a:gd name="connsiteY5" fmla="*/ 5546309 h 5546309"/>
              <a:gd name="connsiteX6" fmla="*/ 659676 w 659676"/>
              <a:gd name="connsiteY6" fmla="*/ 5546309 h 5546309"/>
              <a:gd name="connsiteX7" fmla="*/ 0 w 659676"/>
              <a:gd name="connsiteY7" fmla="*/ 5546309 h 5546309"/>
              <a:gd name="connsiteX8" fmla="*/ 0 w 659676"/>
              <a:gd name="connsiteY8" fmla="*/ 5546309 h 5546309"/>
              <a:gd name="connsiteX9" fmla="*/ 0 w 659676"/>
              <a:gd name="connsiteY9" fmla="*/ 5546309 h 5546309"/>
              <a:gd name="connsiteX10" fmla="*/ 0 w 659676"/>
              <a:gd name="connsiteY10" fmla="*/ 109948 h 5546309"/>
              <a:gd name="connsiteX11" fmla="*/ 32203 w 659676"/>
              <a:gd name="connsiteY11" fmla="*/ 32203 h 5546309"/>
              <a:gd name="connsiteX12" fmla="*/ 109948 w 659676"/>
              <a:gd name="connsiteY12" fmla="*/ 0 h 554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59676" h="5546309">
                <a:moveTo>
                  <a:pt x="659676" y="924404"/>
                </a:moveTo>
                <a:lnTo>
                  <a:pt x="659676" y="4621905"/>
                </a:lnTo>
                <a:cubicBezTo>
                  <a:pt x="659676" y="4867071"/>
                  <a:pt x="658298" y="5102198"/>
                  <a:pt x="655846" y="5275554"/>
                </a:cubicBezTo>
                <a:cubicBezTo>
                  <a:pt x="653393" y="5448911"/>
                  <a:pt x="650067" y="5546305"/>
                  <a:pt x="646599" y="5546305"/>
                </a:cubicBezTo>
                <a:lnTo>
                  <a:pt x="0" y="5546305"/>
                </a:lnTo>
                <a:lnTo>
                  <a:pt x="0" y="5546305"/>
                </a:lnTo>
                <a:lnTo>
                  <a:pt x="0" y="5546305"/>
                </a:lnTo>
                <a:lnTo>
                  <a:pt x="0" y="4"/>
                </a:lnTo>
                <a:lnTo>
                  <a:pt x="0" y="4"/>
                </a:lnTo>
                <a:lnTo>
                  <a:pt x="0" y="4"/>
                </a:lnTo>
                <a:lnTo>
                  <a:pt x="646599" y="4"/>
                </a:lnTo>
                <a:cubicBezTo>
                  <a:pt x="650067" y="4"/>
                  <a:pt x="653393" y="97398"/>
                  <a:pt x="655846" y="270755"/>
                </a:cubicBezTo>
                <a:cubicBezTo>
                  <a:pt x="658298" y="444111"/>
                  <a:pt x="659676" y="679238"/>
                  <a:pt x="659676" y="924404"/>
                </a:cubicBezTo>
                <a:close/>
              </a:path>
            </a:pathLst>
          </a:custGeom>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43633" rIns="43633" bIns="43634" numCol="1" spcCol="1270" anchor="ctr" anchorCtr="0">
            <a:noAutofit/>
          </a:bodyPr>
          <a:lstStyle/>
          <a:p>
            <a:pPr marL="171450" lvl="1" indent="-171450" defTabSz="800100">
              <a:lnSpc>
                <a:spcPct val="90000"/>
              </a:lnSpc>
              <a:spcAft>
                <a:spcPct val="15000"/>
              </a:spcAft>
              <a:buClr>
                <a:srgbClr val="C00000"/>
              </a:buClr>
              <a:buFont typeface="Wingdings" pitchFamily="2" charset="2"/>
              <a:buChar char="Ø"/>
            </a:pPr>
            <a:r>
              <a:rPr lang="tr-TR" dirty="0" smtClean="0"/>
              <a:t> Veri toplama yöntemi: Anket</a:t>
            </a:r>
            <a:endParaRPr lang="en-US" kern="1200" noProof="0" dirty="0">
              <a:latin typeface="Calibri" pitchFamily="34" charset="0"/>
            </a:endParaRPr>
          </a:p>
        </p:txBody>
      </p:sp>
      <p:sp>
        <p:nvSpPr>
          <p:cNvPr id="16" name="15 Serbest Form"/>
          <p:cNvSpPr/>
          <p:nvPr/>
        </p:nvSpPr>
        <p:spPr>
          <a:xfrm>
            <a:off x="1259633" y="2060848"/>
            <a:ext cx="7128792" cy="648072"/>
          </a:xfrm>
          <a:custGeom>
            <a:avLst/>
            <a:gdLst>
              <a:gd name="connsiteX0" fmla="*/ 182656 w 1095913"/>
              <a:gd name="connsiteY0" fmla="*/ 0 h 5546309"/>
              <a:gd name="connsiteX1" fmla="*/ 913257 w 1095913"/>
              <a:gd name="connsiteY1" fmla="*/ 0 h 5546309"/>
              <a:gd name="connsiteX2" fmla="*/ 1042414 w 1095913"/>
              <a:gd name="connsiteY2" fmla="*/ 53499 h 5546309"/>
              <a:gd name="connsiteX3" fmla="*/ 1095913 w 1095913"/>
              <a:gd name="connsiteY3" fmla="*/ 182656 h 5546309"/>
              <a:gd name="connsiteX4" fmla="*/ 1095913 w 1095913"/>
              <a:gd name="connsiteY4" fmla="*/ 5546309 h 5546309"/>
              <a:gd name="connsiteX5" fmla="*/ 1095913 w 1095913"/>
              <a:gd name="connsiteY5" fmla="*/ 5546309 h 5546309"/>
              <a:gd name="connsiteX6" fmla="*/ 1095913 w 1095913"/>
              <a:gd name="connsiteY6" fmla="*/ 5546309 h 5546309"/>
              <a:gd name="connsiteX7" fmla="*/ 0 w 1095913"/>
              <a:gd name="connsiteY7" fmla="*/ 5546309 h 5546309"/>
              <a:gd name="connsiteX8" fmla="*/ 0 w 1095913"/>
              <a:gd name="connsiteY8" fmla="*/ 5546309 h 5546309"/>
              <a:gd name="connsiteX9" fmla="*/ 0 w 1095913"/>
              <a:gd name="connsiteY9" fmla="*/ 5546309 h 5546309"/>
              <a:gd name="connsiteX10" fmla="*/ 0 w 1095913"/>
              <a:gd name="connsiteY10" fmla="*/ 182656 h 5546309"/>
              <a:gd name="connsiteX11" fmla="*/ 53499 w 1095913"/>
              <a:gd name="connsiteY11" fmla="*/ 53499 h 5546309"/>
              <a:gd name="connsiteX12" fmla="*/ 182656 w 1095913"/>
              <a:gd name="connsiteY12" fmla="*/ 0 h 554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95913" h="5546309">
                <a:moveTo>
                  <a:pt x="1095913" y="924404"/>
                </a:moveTo>
                <a:lnTo>
                  <a:pt x="1095913" y="4621905"/>
                </a:lnTo>
                <a:cubicBezTo>
                  <a:pt x="1095913" y="4867070"/>
                  <a:pt x="1092111" y="5102200"/>
                  <a:pt x="1085342" y="5275556"/>
                </a:cubicBezTo>
                <a:cubicBezTo>
                  <a:pt x="1078573" y="5448917"/>
                  <a:pt x="1069393" y="5546309"/>
                  <a:pt x="1059821" y="5546309"/>
                </a:cubicBezTo>
                <a:lnTo>
                  <a:pt x="0" y="5546309"/>
                </a:lnTo>
                <a:lnTo>
                  <a:pt x="0" y="5546309"/>
                </a:lnTo>
                <a:lnTo>
                  <a:pt x="0" y="5546309"/>
                </a:lnTo>
                <a:lnTo>
                  <a:pt x="0" y="0"/>
                </a:lnTo>
                <a:lnTo>
                  <a:pt x="0" y="0"/>
                </a:lnTo>
                <a:lnTo>
                  <a:pt x="0" y="0"/>
                </a:lnTo>
                <a:lnTo>
                  <a:pt x="1059821" y="0"/>
                </a:lnTo>
                <a:cubicBezTo>
                  <a:pt x="1069393" y="0"/>
                  <a:pt x="1078574" y="97392"/>
                  <a:pt x="1085342" y="270753"/>
                </a:cubicBezTo>
                <a:cubicBezTo>
                  <a:pt x="1092111" y="444114"/>
                  <a:pt x="1095913" y="679239"/>
                  <a:pt x="1095913" y="924404"/>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64928" rIns="64928" bIns="64929" numCol="1" spcCol="1270" anchor="ctr" anchorCtr="0">
            <a:noAutofit/>
          </a:bodyPr>
          <a:lstStyle/>
          <a:p>
            <a:pPr marL="171450" lvl="1" indent="-171450" defTabSz="800100">
              <a:lnSpc>
                <a:spcPct val="90000"/>
              </a:lnSpc>
              <a:spcAft>
                <a:spcPct val="15000"/>
              </a:spcAft>
              <a:buClr>
                <a:srgbClr val="C00000"/>
              </a:buClr>
              <a:buFont typeface="Wingdings" pitchFamily="2" charset="2"/>
              <a:buChar char="Ø"/>
            </a:pPr>
            <a:r>
              <a:rPr lang="tr-TR" dirty="0" smtClean="0"/>
              <a:t> </a:t>
            </a:r>
            <a:r>
              <a:rPr lang="tr-TR" dirty="0"/>
              <a:t>Tüketici temelli marka değeri kavramı </a:t>
            </a:r>
            <a:r>
              <a:rPr lang="tr-TR" b="1" dirty="0">
                <a:solidFill>
                  <a:schemeClr val="accent2">
                    <a:lumMod val="50000"/>
                  </a:schemeClr>
                </a:solidFill>
              </a:rPr>
              <a:t>“Great Value”</a:t>
            </a:r>
            <a:r>
              <a:rPr lang="tr-TR" dirty="0"/>
              <a:t> ve </a:t>
            </a:r>
            <a:r>
              <a:rPr lang="tr-TR" b="1" dirty="0">
                <a:solidFill>
                  <a:schemeClr val="accent2">
                    <a:lumMod val="50000"/>
                  </a:schemeClr>
                </a:solidFill>
              </a:rPr>
              <a:t>“Migros” </a:t>
            </a:r>
            <a:r>
              <a:rPr lang="tr-TR" dirty="0"/>
              <a:t>özel markalı ürünleri bağlamında ölçülmüştür. </a:t>
            </a:r>
            <a:endParaRPr lang="en-US" sz="2400" kern="1200" noProof="0" dirty="0">
              <a:latin typeface="Calibri" pitchFamily="34" charset="0"/>
            </a:endParaRPr>
          </a:p>
        </p:txBody>
      </p:sp>
      <p:sp>
        <p:nvSpPr>
          <p:cNvPr id="12" name="11 Serbest Form"/>
          <p:cNvSpPr/>
          <p:nvPr/>
        </p:nvSpPr>
        <p:spPr>
          <a:xfrm>
            <a:off x="678054" y="2788322"/>
            <a:ext cx="538662" cy="928710"/>
          </a:xfrm>
          <a:custGeom>
            <a:avLst/>
            <a:gdLst>
              <a:gd name="connsiteX0" fmla="*/ 0 w 835820"/>
              <a:gd name="connsiteY0" fmla="*/ 0 h 549690"/>
              <a:gd name="connsiteX1" fmla="*/ 560975 w 835820"/>
              <a:gd name="connsiteY1" fmla="*/ 0 h 549690"/>
              <a:gd name="connsiteX2" fmla="*/ 835820 w 835820"/>
              <a:gd name="connsiteY2" fmla="*/ 274845 h 549690"/>
              <a:gd name="connsiteX3" fmla="*/ 560975 w 835820"/>
              <a:gd name="connsiteY3" fmla="*/ 549690 h 549690"/>
              <a:gd name="connsiteX4" fmla="*/ 0 w 835820"/>
              <a:gd name="connsiteY4" fmla="*/ 549690 h 549690"/>
              <a:gd name="connsiteX5" fmla="*/ 274845 w 835820"/>
              <a:gd name="connsiteY5" fmla="*/ 274845 h 549690"/>
              <a:gd name="connsiteX6" fmla="*/ 0 w 835820"/>
              <a:gd name="connsiteY6" fmla="*/ 0 h 549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5820" h="549690">
                <a:moveTo>
                  <a:pt x="835820" y="0"/>
                </a:moveTo>
                <a:lnTo>
                  <a:pt x="835820" y="368934"/>
                </a:lnTo>
                <a:lnTo>
                  <a:pt x="417910" y="549690"/>
                </a:lnTo>
                <a:lnTo>
                  <a:pt x="0" y="368934"/>
                </a:lnTo>
                <a:lnTo>
                  <a:pt x="0" y="0"/>
                </a:lnTo>
                <a:lnTo>
                  <a:pt x="417910" y="180756"/>
                </a:lnTo>
                <a:lnTo>
                  <a:pt x="835820" y="0"/>
                </a:lnTo>
                <a:close/>
              </a:path>
            </a:pathLst>
          </a:custGeom>
        </p:spPr>
        <p:style>
          <a:lnRef idx="1">
            <a:schemeClr val="accent4"/>
          </a:lnRef>
          <a:fillRef idx="3">
            <a:schemeClr val="accent4"/>
          </a:fillRef>
          <a:effectRef idx="2">
            <a:schemeClr val="accent4"/>
          </a:effectRef>
          <a:fontRef idx="minor">
            <a:schemeClr val="lt1"/>
          </a:fontRef>
        </p:style>
        <p:txBody>
          <a:bodyPr spcFirstLastPara="0" vert="horz" wrap="square" lIns="12065" tIns="286910" rIns="12065" bIns="286910" numCol="1" spcCol="1270" anchor="ctr" anchorCtr="0">
            <a:noAutofit/>
          </a:bodyPr>
          <a:lstStyle/>
          <a:p>
            <a:pPr lvl="0" algn="ctr" defTabSz="844550">
              <a:lnSpc>
                <a:spcPct val="90000"/>
              </a:lnSpc>
              <a:spcBef>
                <a:spcPct val="0"/>
              </a:spcBef>
              <a:spcAft>
                <a:spcPct val="35000"/>
              </a:spcAft>
            </a:pPr>
            <a:endParaRPr lang="tr-TR" sz="1900" kern="1200" dirty="0"/>
          </a:p>
        </p:txBody>
      </p:sp>
      <p:sp>
        <p:nvSpPr>
          <p:cNvPr id="19" name="18 Serbest Form"/>
          <p:cNvSpPr/>
          <p:nvPr/>
        </p:nvSpPr>
        <p:spPr>
          <a:xfrm>
            <a:off x="1259632" y="2780928"/>
            <a:ext cx="7152848" cy="648072"/>
          </a:xfrm>
          <a:custGeom>
            <a:avLst/>
            <a:gdLst>
              <a:gd name="connsiteX0" fmla="*/ 105084 w 630490"/>
              <a:gd name="connsiteY0" fmla="*/ 0 h 5546309"/>
              <a:gd name="connsiteX1" fmla="*/ 525406 w 630490"/>
              <a:gd name="connsiteY1" fmla="*/ 0 h 5546309"/>
              <a:gd name="connsiteX2" fmla="*/ 599712 w 630490"/>
              <a:gd name="connsiteY2" fmla="*/ 30778 h 5546309"/>
              <a:gd name="connsiteX3" fmla="*/ 630490 w 630490"/>
              <a:gd name="connsiteY3" fmla="*/ 105084 h 5546309"/>
              <a:gd name="connsiteX4" fmla="*/ 630490 w 630490"/>
              <a:gd name="connsiteY4" fmla="*/ 5546309 h 5546309"/>
              <a:gd name="connsiteX5" fmla="*/ 630490 w 630490"/>
              <a:gd name="connsiteY5" fmla="*/ 5546309 h 5546309"/>
              <a:gd name="connsiteX6" fmla="*/ 630490 w 630490"/>
              <a:gd name="connsiteY6" fmla="*/ 5546309 h 5546309"/>
              <a:gd name="connsiteX7" fmla="*/ 0 w 630490"/>
              <a:gd name="connsiteY7" fmla="*/ 5546309 h 5546309"/>
              <a:gd name="connsiteX8" fmla="*/ 0 w 630490"/>
              <a:gd name="connsiteY8" fmla="*/ 5546309 h 5546309"/>
              <a:gd name="connsiteX9" fmla="*/ 0 w 630490"/>
              <a:gd name="connsiteY9" fmla="*/ 5546309 h 5546309"/>
              <a:gd name="connsiteX10" fmla="*/ 0 w 630490"/>
              <a:gd name="connsiteY10" fmla="*/ 105084 h 5546309"/>
              <a:gd name="connsiteX11" fmla="*/ 30778 w 630490"/>
              <a:gd name="connsiteY11" fmla="*/ 30778 h 5546309"/>
              <a:gd name="connsiteX12" fmla="*/ 105084 w 630490"/>
              <a:gd name="connsiteY12" fmla="*/ 0 h 554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0490" h="5546309">
                <a:moveTo>
                  <a:pt x="630490" y="924408"/>
                </a:moveTo>
                <a:lnTo>
                  <a:pt x="630490" y="4621901"/>
                </a:lnTo>
                <a:cubicBezTo>
                  <a:pt x="630490" y="4867068"/>
                  <a:pt x="629231" y="5102198"/>
                  <a:pt x="626991" y="5275556"/>
                </a:cubicBezTo>
                <a:cubicBezTo>
                  <a:pt x="624751" y="5448915"/>
                  <a:pt x="621712" y="5546305"/>
                  <a:pt x="618544" y="5546305"/>
                </a:cubicBezTo>
                <a:lnTo>
                  <a:pt x="0" y="5546305"/>
                </a:lnTo>
                <a:lnTo>
                  <a:pt x="0" y="5546305"/>
                </a:lnTo>
                <a:lnTo>
                  <a:pt x="0" y="5546305"/>
                </a:lnTo>
                <a:lnTo>
                  <a:pt x="0" y="4"/>
                </a:lnTo>
                <a:lnTo>
                  <a:pt x="0" y="4"/>
                </a:lnTo>
                <a:lnTo>
                  <a:pt x="0" y="4"/>
                </a:lnTo>
                <a:lnTo>
                  <a:pt x="618544" y="4"/>
                </a:lnTo>
                <a:cubicBezTo>
                  <a:pt x="621712" y="4"/>
                  <a:pt x="624751" y="97394"/>
                  <a:pt x="626991" y="270753"/>
                </a:cubicBezTo>
                <a:cubicBezTo>
                  <a:pt x="629231" y="444111"/>
                  <a:pt x="630490" y="679241"/>
                  <a:pt x="630490" y="924408"/>
                </a:cubicBez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42208" rIns="42208" bIns="42209" numCol="1" spcCol="1270" anchor="ctr" anchorCtr="0">
            <a:noAutofit/>
          </a:bodyPr>
          <a:lstStyle/>
          <a:p>
            <a:pPr marL="171450" lvl="1" indent="-171450" defTabSz="800100">
              <a:lnSpc>
                <a:spcPct val="90000"/>
              </a:lnSpc>
              <a:spcAft>
                <a:spcPct val="15000"/>
              </a:spcAft>
              <a:buClr>
                <a:srgbClr val="C00000"/>
              </a:buClr>
              <a:buFont typeface="Wingdings" pitchFamily="2" charset="2"/>
              <a:buChar char="Ø"/>
            </a:pPr>
            <a:r>
              <a:rPr lang="tr-TR" dirty="0" smtClean="0"/>
              <a:t> Kolayda örnekleme yöntemi (</a:t>
            </a:r>
            <a:r>
              <a:rPr lang="tr-TR" dirty="0" err="1" smtClean="0"/>
              <a:t>Bitner</a:t>
            </a:r>
            <a:r>
              <a:rPr lang="tr-TR" dirty="0"/>
              <a:t> </a:t>
            </a:r>
            <a:r>
              <a:rPr lang="tr-TR" dirty="0" smtClean="0"/>
              <a:t>vd., 1990) </a:t>
            </a:r>
            <a:endParaRPr lang="en-US" kern="1200" noProof="0" dirty="0">
              <a:latin typeface="Calibri" pitchFamily="34" charset="0"/>
            </a:endParaRPr>
          </a:p>
        </p:txBody>
      </p:sp>
      <p:graphicFrame>
        <p:nvGraphicFramePr>
          <p:cNvPr id="11" name="10 Tablo"/>
          <p:cNvGraphicFramePr>
            <a:graphicFrameLocks noGrp="1"/>
          </p:cNvGraphicFramePr>
          <p:nvPr>
            <p:extLst>
              <p:ext uri="{D42A27DB-BD31-4B8C-83A1-F6EECF244321}">
                <p14:modId xmlns:p14="http://schemas.microsoft.com/office/powerpoint/2010/main" val="688854899"/>
              </p:ext>
            </p:extLst>
          </p:nvPr>
        </p:nvGraphicFramePr>
        <p:xfrm>
          <a:off x="940046" y="4509120"/>
          <a:ext cx="7416826" cy="2088588"/>
        </p:xfrm>
        <a:graphic>
          <a:graphicData uri="http://schemas.openxmlformats.org/drawingml/2006/table">
            <a:tbl>
              <a:tblPr firstRow="1" bandRow="1">
                <a:tableStyleId>{10A1B5D5-9B99-4C35-A422-299274C87663}</a:tableStyleId>
              </a:tblPr>
              <a:tblGrid>
                <a:gridCol w="2407818"/>
                <a:gridCol w="5009008"/>
              </a:tblGrid>
              <a:tr h="235536">
                <a:tc>
                  <a:txBody>
                    <a:bodyPr/>
                    <a:lstStyle/>
                    <a:p>
                      <a:pPr algn="ctr"/>
                      <a:r>
                        <a:rPr lang="tr-TR" noProof="0" dirty="0" smtClean="0">
                          <a:solidFill>
                            <a:schemeClr val="accent2">
                              <a:lumMod val="50000"/>
                            </a:schemeClr>
                          </a:solidFill>
                          <a:latin typeface="Calibri" pitchFamily="34" charset="0"/>
                        </a:rPr>
                        <a:t>Değişkenler</a:t>
                      </a:r>
                      <a:endParaRPr lang="en-US" noProof="0" dirty="0">
                        <a:solidFill>
                          <a:schemeClr val="accent2">
                            <a:lumMod val="50000"/>
                          </a:schemeClr>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ctr"/>
                      <a:r>
                        <a:rPr lang="tr-TR" noProof="0" dirty="0" smtClean="0">
                          <a:solidFill>
                            <a:schemeClr val="accent2">
                              <a:lumMod val="50000"/>
                            </a:schemeClr>
                          </a:solidFill>
                          <a:latin typeface="Calibri" pitchFamily="34" charset="0"/>
                        </a:rPr>
                        <a:t>İşlemselleştirme</a:t>
                      </a:r>
                      <a:endParaRPr lang="en-US" noProof="0" dirty="0">
                        <a:solidFill>
                          <a:schemeClr val="accent2">
                            <a:lumMod val="50000"/>
                          </a:schemeClr>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r>
              <a:tr h="291279">
                <a:tc>
                  <a:txBody>
                    <a:bodyPr/>
                    <a:lstStyle/>
                    <a:p>
                      <a:pPr lvl="0" algn="ctr">
                        <a:spcBef>
                          <a:spcPts val="0"/>
                        </a:spcBef>
                        <a:spcAft>
                          <a:spcPts val="0"/>
                        </a:spcAft>
                        <a:buFont typeface="Arial" pitchFamily="34" charset="0"/>
                        <a:buNone/>
                      </a:pPr>
                      <a:r>
                        <a:rPr lang="tr-TR" sz="1600" kern="1200" dirty="0" smtClean="0">
                          <a:solidFill>
                            <a:schemeClr val="dk1"/>
                          </a:solidFill>
                          <a:effectLst/>
                          <a:latin typeface="+mn-lt"/>
                          <a:ea typeface="+mn-ea"/>
                          <a:cs typeface="+mn-cs"/>
                        </a:rPr>
                        <a:t>Marka Farkındalığı </a:t>
                      </a:r>
                    </a:p>
                    <a:p>
                      <a:pPr lvl="0" algn="ctr">
                        <a:spcBef>
                          <a:spcPts val="0"/>
                        </a:spcBef>
                        <a:spcAft>
                          <a:spcPts val="0"/>
                        </a:spcAft>
                        <a:buFont typeface="Arial" pitchFamily="34" charset="0"/>
                        <a:buNone/>
                      </a:pPr>
                      <a:r>
                        <a:rPr lang="tr-TR" sz="1600" kern="1200" dirty="0" smtClean="0">
                          <a:solidFill>
                            <a:schemeClr val="dk1"/>
                          </a:solidFill>
                          <a:effectLst/>
                          <a:latin typeface="+mn-lt"/>
                          <a:ea typeface="+mn-ea"/>
                          <a:cs typeface="+mn-cs"/>
                        </a:rPr>
                        <a:t>Algılanan Kalite </a:t>
                      </a:r>
                    </a:p>
                    <a:p>
                      <a:pPr lvl="0" algn="ctr">
                        <a:spcBef>
                          <a:spcPts val="0"/>
                        </a:spcBef>
                        <a:spcAft>
                          <a:spcPts val="0"/>
                        </a:spcAft>
                        <a:buFont typeface="Arial" pitchFamily="34" charset="0"/>
                        <a:buNone/>
                      </a:pPr>
                      <a:r>
                        <a:rPr lang="tr-TR" sz="1600" kern="1200" dirty="0" smtClean="0">
                          <a:solidFill>
                            <a:schemeClr val="dk1"/>
                          </a:solidFill>
                          <a:effectLst/>
                          <a:latin typeface="+mn-lt"/>
                          <a:ea typeface="+mn-ea"/>
                          <a:cs typeface="+mn-cs"/>
                        </a:rPr>
                        <a:t>Marka Çağrışımı</a:t>
                      </a:r>
                    </a:p>
                    <a:p>
                      <a:pPr lvl="0" algn="ctr">
                        <a:spcBef>
                          <a:spcPts val="0"/>
                        </a:spcBef>
                        <a:spcAft>
                          <a:spcPts val="0"/>
                        </a:spcAft>
                        <a:buFont typeface="Arial" pitchFamily="34" charset="0"/>
                        <a:buNone/>
                      </a:pPr>
                      <a:r>
                        <a:rPr lang="tr-TR" sz="1600" kern="1200" dirty="0" smtClean="0">
                          <a:solidFill>
                            <a:schemeClr val="dk1"/>
                          </a:solidFill>
                          <a:effectLst/>
                          <a:latin typeface="+mn-lt"/>
                          <a:ea typeface="+mn-ea"/>
                          <a:cs typeface="+mn-cs"/>
                        </a:rPr>
                        <a:t>Mağaza Sadakati </a:t>
                      </a:r>
                    </a:p>
                    <a:p>
                      <a:pPr lvl="0" algn="ctr">
                        <a:spcBef>
                          <a:spcPts val="0"/>
                        </a:spcBef>
                        <a:spcAft>
                          <a:spcPts val="0"/>
                        </a:spcAft>
                        <a:buFont typeface="Arial" pitchFamily="34" charset="0"/>
                        <a:buNone/>
                      </a:pPr>
                      <a:r>
                        <a:rPr lang="tr-TR" sz="1600" kern="1200" dirty="0" smtClean="0">
                          <a:solidFill>
                            <a:schemeClr val="dk1"/>
                          </a:solidFill>
                          <a:effectLst/>
                          <a:latin typeface="+mn-lt"/>
                          <a:ea typeface="+mn-ea"/>
                          <a:cs typeface="+mn-cs"/>
                        </a:rPr>
                        <a:t>Marka Sadakati</a:t>
                      </a:r>
                      <a:endParaRPr lang="en-US" sz="1400" b="0" noProof="0" dirty="0" smtClean="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tr-TR" sz="1600" kern="1200" dirty="0" err="1" smtClean="0">
                          <a:solidFill>
                            <a:schemeClr val="dk1"/>
                          </a:solidFill>
                          <a:effectLst/>
                          <a:latin typeface="+mn-lt"/>
                          <a:ea typeface="+mn-ea"/>
                          <a:cs typeface="+mn-cs"/>
                        </a:rPr>
                        <a:t>Aaker</a:t>
                      </a:r>
                      <a:r>
                        <a:rPr lang="tr-TR" sz="1600" kern="1200" dirty="0" smtClean="0">
                          <a:solidFill>
                            <a:schemeClr val="dk1"/>
                          </a:solidFill>
                          <a:effectLst/>
                          <a:latin typeface="+mn-lt"/>
                          <a:ea typeface="+mn-ea"/>
                          <a:cs typeface="+mn-cs"/>
                        </a:rPr>
                        <a:t>, 1991; 1996; 1997;  </a:t>
                      </a:r>
                      <a:r>
                        <a:rPr lang="tr-TR" sz="1600" kern="1200" dirty="0" err="1" smtClean="0">
                          <a:solidFill>
                            <a:schemeClr val="dk1"/>
                          </a:solidFill>
                          <a:effectLst/>
                          <a:latin typeface="+mn-lt"/>
                          <a:ea typeface="+mn-ea"/>
                          <a:cs typeface="+mn-cs"/>
                        </a:rPr>
                        <a:t>Buil</a:t>
                      </a:r>
                      <a:r>
                        <a:rPr lang="tr-TR" sz="1600" kern="1200" dirty="0" smtClean="0">
                          <a:solidFill>
                            <a:schemeClr val="dk1"/>
                          </a:solidFill>
                          <a:effectLst/>
                          <a:latin typeface="+mn-lt"/>
                          <a:ea typeface="+mn-ea"/>
                          <a:cs typeface="+mn-cs"/>
                        </a:rPr>
                        <a:t> vd., 2008; Keller, 1993; 2013; Kim ve Kim, 2004; </a:t>
                      </a:r>
                      <a:r>
                        <a:rPr lang="tr-TR" sz="1600" kern="1200" dirty="0" err="1" smtClean="0">
                          <a:solidFill>
                            <a:schemeClr val="dk1"/>
                          </a:solidFill>
                          <a:effectLst/>
                          <a:latin typeface="+mn-lt"/>
                          <a:ea typeface="+mn-ea"/>
                          <a:cs typeface="+mn-cs"/>
                        </a:rPr>
                        <a:t>Lassar</a:t>
                      </a:r>
                      <a:r>
                        <a:rPr lang="tr-TR" sz="1600" kern="1200" dirty="0" smtClean="0">
                          <a:solidFill>
                            <a:schemeClr val="dk1"/>
                          </a:solidFill>
                          <a:effectLst/>
                          <a:latin typeface="+mn-lt"/>
                          <a:ea typeface="+mn-ea"/>
                          <a:cs typeface="+mn-cs"/>
                        </a:rPr>
                        <a:t> vd., 1995; </a:t>
                      </a:r>
                      <a:r>
                        <a:rPr lang="tr-TR" sz="1600" kern="1200" dirty="0" err="1" smtClean="0">
                          <a:solidFill>
                            <a:schemeClr val="dk1"/>
                          </a:solidFill>
                          <a:effectLst/>
                          <a:latin typeface="+mn-lt"/>
                          <a:ea typeface="+mn-ea"/>
                          <a:cs typeface="+mn-cs"/>
                        </a:rPr>
                        <a:t>Netemeyer</a:t>
                      </a:r>
                      <a:r>
                        <a:rPr lang="tr-TR" sz="1600" kern="1200" dirty="0" smtClean="0">
                          <a:solidFill>
                            <a:schemeClr val="dk1"/>
                          </a:solidFill>
                          <a:effectLst/>
                          <a:latin typeface="+mn-lt"/>
                          <a:ea typeface="+mn-ea"/>
                          <a:cs typeface="+mn-cs"/>
                        </a:rPr>
                        <a:t> vd., 2004; </a:t>
                      </a:r>
                      <a:r>
                        <a:rPr lang="tr-TR" sz="1600" kern="1200" dirty="0" err="1" smtClean="0">
                          <a:solidFill>
                            <a:schemeClr val="dk1"/>
                          </a:solidFill>
                          <a:effectLst/>
                          <a:latin typeface="+mn-lt"/>
                          <a:ea typeface="+mn-ea"/>
                          <a:cs typeface="+mn-cs"/>
                        </a:rPr>
                        <a:t>Pappu</a:t>
                      </a:r>
                      <a:r>
                        <a:rPr lang="tr-TR" sz="1600" kern="1200" dirty="0" smtClean="0">
                          <a:solidFill>
                            <a:schemeClr val="dk1"/>
                          </a:solidFill>
                          <a:effectLst/>
                          <a:latin typeface="+mn-lt"/>
                          <a:ea typeface="+mn-ea"/>
                          <a:cs typeface="+mn-cs"/>
                        </a:rPr>
                        <a:t> vd., 2005; 2006; </a:t>
                      </a:r>
                      <a:r>
                        <a:rPr lang="tr-TR" sz="1600" kern="1200" dirty="0" err="1" smtClean="0">
                          <a:solidFill>
                            <a:schemeClr val="dk1"/>
                          </a:solidFill>
                          <a:effectLst/>
                          <a:latin typeface="+mn-lt"/>
                          <a:ea typeface="+mn-ea"/>
                          <a:cs typeface="+mn-cs"/>
                        </a:rPr>
                        <a:t>Tong</a:t>
                      </a:r>
                      <a:r>
                        <a:rPr lang="tr-TR" sz="1600" kern="1200" dirty="0" smtClean="0">
                          <a:solidFill>
                            <a:schemeClr val="dk1"/>
                          </a:solidFill>
                          <a:effectLst/>
                          <a:latin typeface="+mn-lt"/>
                          <a:ea typeface="+mn-ea"/>
                          <a:cs typeface="+mn-cs"/>
                        </a:rPr>
                        <a:t> ve </a:t>
                      </a:r>
                      <a:r>
                        <a:rPr lang="tr-TR" sz="1600" kern="1200" dirty="0" err="1" smtClean="0">
                          <a:solidFill>
                            <a:schemeClr val="dk1"/>
                          </a:solidFill>
                          <a:effectLst/>
                          <a:latin typeface="+mn-lt"/>
                          <a:ea typeface="+mn-ea"/>
                          <a:cs typeface="+mn-cs"/>
                        </a:rPr>
                        <a:t>Hawley</a:t>
                      </a:r>
                      <a:r>
                        <a:rPr lang="tr-TR" sz="1600" kern="1200" dirty="0" smtClean="0">
                          <a:solidFill>
                            <a:schemeClr val="dk1"/>
                          </a:solidFill>
                          <a:effectLst/>
                          <a:latin typeface="+mn-lt"/>
                          <a:ea typeface="+mn-ea"/>
                          <a:cs typeface="+mn-cs"/>
                        </a:rPr>
                        <a:t>, 2009; </a:t>
                      </a:r>
                      <a:r>
                        <a:rPr lang="tr-TR" sz="1600" kern="1200" dirty="0" err="1" smtClean="0">
                          <a:solidFill>
                            <a:schemeClr val="dk1"/>
                          </a:solidFill>
                          <a:effectLst/>
                          <a:latin typeface="+mn-lt"/>
                          <a:ea typeface="+mn-ea"/>
                          <a:cs typeface="+mn-cs"/>
                        </a:rPr>
                        <a:t>Yoo</a:t>
                      </a:r>
                      <a:r>
                        <a:rPr lang="tr-TR" sz="1600" kern="1200" dirty="0" smtClean="0">
                          <a:solidFill>
                            <a:schemeClr val="dk1"/>
                          </a:solidFill>
                          <a:effectLst/>
                          <a:latin typeface="+mn-lt"/>
                          <a:ea typeface="+mn-ea"/>
                          <a:cs typeface="+mn-cs"/>
                        </a:rPr>
                        <a:t> vd., 2000; </a:t>
                      </a:r>
                      <a:r>
                        <a:rPr lang="tr-TR" sz="1600" kern="1200" dirty="0" err="1" smtClean="0">
                          <a:solidFill>
                            <a:schemeClr val="dk1"/>
                          </a:solidFill>
                          <a:effectLst/>
                          <a:latin typeface="+mn-lt"/>
                          <a:ea typeface="+mn-ea"/>
                          <a:cs typeface="+mn-cs"/>
                        </a:rPr>
                        <a:t>Yoo</a:t>
                      </a:r>
                      <a:r>
                        <a:rPr lang="tr-TR" sz="1600" kern="1200" dirty="0" smtClean="0">
                          <a:solidFill>
                            <a:schemeClr val="dk1"/>
                          </a:solidFill>
                          <a:effectLst/>
                          <a:latin typeface="+mn-lt"/>
                          <a:ea typeface="+mn-ea"/>
                          <a:cs typeface="+mn-cs"/>
                        </a:rPr>
                        <a:t> ve </a:t>
                      </a:r>
                      <a:r>
                        <a:rPr lang="tr-TR" sz="1600" kern="1200" dirty="0" err="1" smtClean="0">
                          <a:solidFill>
                            <a:schemeClr val="dk1"/>
                          </a:solidFill>
                          <a:effectLst/>
                          <a:latin typeface="+mn-lt"/>
                          <a:ea typeface="+mn-ea"/>
                          <a:cs typeface="+mn-cs"/>
                        </a:rPr>
                        <a:t>Donthu</a:t>
                      </a:r>
                      <a:r>
                        <a:rPr lang="tr-TR" sz="1600" kern="1200" dirty="0" smtClean="0">
                          <a:solidFill>
                            <a:schemeClr val="dk1"/>
                          </a:solidFill>
                          <a:effectLst/>
                          <a:latin typeface="+mn-lt"/>
                          <a:ea typeface="+mn-ea"/>
                          <a:cs typeface="+mn-cs"/>
                        </a:rPr>
                        <a:t>, 2001</a:t>
                      </a:r>
                      <a:endParaRPr lang="en-US" sz="1200" b="0" noProof="0" dirty="0">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2188">
                <a:tc>
                  <a:txBody>
                    <a:bodyPr/>
                    <a:lstStyle/>
                    <a:p>
                      <a:pPr algn="ctr"/>
                      <a:r>
                        <a:rPr lang="tr-TR" sz="1600" b="0" noProof="0" dirty="0" smtClean="0">
                          <a:latin typeface="Calibri" pitchFamily="34" charset="0"/>
                        </a:rPr>
                        <a:t>Marka Değeri</a:t>
                      </a:r>
                      <a:endParaRPr lang="en-US" sz="1600" b="0" noProof="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kern="1200" dirty="0" err="1" smtClean="0">
                          <a:solidFill>
                            <a:schemeClr val="dk1"/>
                          </a:solidFill>
                          <a:effectLst/>
                          <a:latin typeface="+mn-lt"/>
                          <a:ea typeface="+mn-ea"/>
                          <a:cs typeface="+mn-cs"/>
                        </a:rPr>
                        <a:t>Buil</a:t>
                      </a:r>
                      <a:r>
                        <a:rPr lang="tr-TR" sz="1600" kern="1200" dirty="0" smtClean="0">
                          <a:solidFill>
                            <a:schemeClr val="dk1"/>
                          </a:solidFill>
                          <a:effectLst/>
                          <a:latin typeface="+mn-lt"/>
                          <a:ea typeface="+mn-ea"/>
                          <a:cs typeface="+mn-cs"/>
                        </a:rPr>
                        <a:t> vd. (2008) ve </a:t>
                      </a:r>
                      <a:r>
                        <a:rPr lang="tr-TR" sz="1600" kern="1200" dirty="0" err="1" smtClean="0">
                          <a:solidFill>
                            <a:schemeClr val="dk1"/>
                          </a:solidFill>
                          <a:effectLst/>
                          <a:latin typeface="+mn-lt"/>
                          <a:ea typeface="+mn-ea"/>
                          <a:cs typeface="+mn-cs"/>
                        </a:rPr>
                        <a:t>Tong</a:t>
                      </a:r>
                      <a:r>
                        <a:rPr lang="tr-TR" sz="1600" kern="1200" dirty="0" smtClean="0">
                          <a:solidFill>
                            <a:schemeClr val="dk1"/>
                          </a:solidFill>
                          <a:effectLst/>
                          <a:latin typeface="+mn-lt"/>
                          <a:ea typeface="+mn-ea"/>
                          <a:cs typeface="+mn-cs"/>
                        </a:rPr>
                        <a:t> ve </a:t>
                      </a:r>
                      <a:r>
                        <a:rPr lang="tr-TR" sz="1600" kern="1200" dirty="0" err="1" smtClean="0">
                          <a:solidFill>
                            <a:schemeClr val="dk1"/>
                          </a:solidFill>
                          <a:effectLst/>
                          <a:latin typeface="+mn-lt"/>
                          <a:ea typeface="+mn-ea"/>
                          <a:cs typeface="+mn-cs"/>
                        </a:rPr>
                        <a:t>Hawley</a:t>
                      </a:r>
                      <a:r>
                        <a:rPr lang="tr-TR" sz="1600" kern="1200" dirty="0" smtClean="0">
                          <a:solidFill>
                            <a:schemeClr val="dk1"/>
                          </a:solidFill>
                          <a:effectLst/>
                          <a:latin typeface="+mn-lt"/>
                          <a:ea typeface="+mn-ea"/>
                          <a:cs typeface="+mn-cs"/>
                        </a:rPr>
                        <a:t> (2009)</a:t>
                      </a:r>
                      <a:endParaRPr lang="en-US" sz="1200" noProof="0" dirty="0" smtClean="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 name="Dikdörtgen 1"/>
          <p:cNvSpPr/>
          <p:nvPr/>
        </p:nvSpPr>
        <p:spPr>
          <a:xfrm>
            <a:off x="7524328" y="588075"/>
            <a:ext cx="4572000" cy="369332"/>
          </a:xfrm>
          <a:prstGeom prst="rect">
            <a:avLst/>
          </a:prstGeom>
        </p:spPr>
        <p:txBody>
          <a:bodyPr>
            <a:spAutoFit/>
          </a:bodyPr>
          <a:lstStyle/>
          <a:p>
            <a:endParaRPr lang="tr-TR" dirty="0"/>
          </a:p>
        </p:txBody>
      </p:sp>
      <p:sp>
        <p:nvSpPr>
          <p:cNvPr id="17" name="18 Serbest Form"/>
          <p:cNvSpPr/>
          <p:nvPr/>
        </p:nvSpPr>
        <p:spPr>
          <a:xfrm>
            <a:off x="1259632" y="3501008"/>
            <a:ext cx="7152848" cy="864096"/>
          </a:xfrm>
          <a:custGeom>
            <a:avLst/>
            <a:gdLst>
              <a:gd name="connsiteX0" fmla="*/ 105084 w 630490"/>
              <a:gd name="connsiteY0" fmla="*/ 0 h 5546309"/>
              <a:gd name="connsiteX1" fmla="*/ 525406 w 630490"/>
              <a:gd name="connsiteY1" fmla="*/ 0 h 5546309"/>
              <a:gd name="connsiteX2" fmla="*/ 599712 w 630490"/>
              <a:gd name="connsiteY2" fmla="*/ 30778 h 5546309"/>
              <a:gd name="connsiteX3" fmla="*/ 630490 w 630490"/>
              <a:gd name="connsiteY3" fmla="*/ 105084 h 5546309"/>
              <a:gd name="connsiteX4" fmla="*/ 630490 w 630490"/>
              <a:gd name="connsiteY4" fmla="*/ 5546309 h 5546309"/>
              <a:gd name="connsiteX5" fmla="*/ 630490 w 630490"/>
              <a:gd name="connsiteY5" fmla="*/ 5546309 h 5546309"/>
              <a:gd name="connsiteX6" fmla="*/ 630490 w 630490"/>
              <a:gd name="connsiteY6" fmla="*/ 5546309 h 5546309"/>
              <a:gd name="connsiteX7" fmla="*/ 0 w 630490"/>
              <a:gd name="connsiteY7" fmla="*/ 5546309 h 5546309"/>
              <a:gd name="connsiteX8" fmla="*/ 0 w 630490"/>
              <a:gd name="connsiteY8" fmla="*/ 5546309 h 5546309"/>
              <a:gd name="connsiteX9" fmla="*/ 0 w 630490"/>
              <a:gd name="connsiteY9" fmla="*/ 5546309 h 5546309"/>
              <a:gd name="connsiteX10" fmla="*/ 0 w 630490"/>
              <a:gd name="connsiteY10" fmla="*/ 105084 h 5546309"/>
              <a:gd name="connsiteX11" fmla="*/ 30778 w 630490"/>
              <a:gd name="connsiteY11" fmla="*/ 30778 h 5546309"/>
              <a:gd name="connsiteX12" fmla="*/ 105084 w 630490"/>
              <a:gd name="connsiteY12" fmla="*/ 0 h 554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0490" h="5546309">
                <a:moveTo>
                  <a:pt x="630490" y="924408"/>
                </a:moveTo>
                <a:lnTo>
                  <a:pt x="630490" y="4621901"/>
                </a:lnTo>
                <a:cubicBezTo>
                  <a:pt x="630490" y="4867068"/>
                  <a:pt x="629231" y="5102198"/>
                  <a:pt x="626991" y="5275556"/>
                </a:cubicBezTo>
                <a:cubicBezTo>
                  <a:pt x="624751" y="5448915"/>
                  <a:pt x="621712" y="5546305"/>
                  <a:pt x="618544" y="5546305"/>
                </a:cubicBezTo>
                <a:lnTo>
                  <a:pt x="0" y="5546305"/>
                </a:lnTo>
                <a:lnTo>
                  <a:pt x="0" y="5546305"/>
                </a:lnTo>
                <a:lnTo>
                  <a:pt x="0" y="5546305"/>
                </a:lnTo>
                <a:lnTo>
                  <a:pt x="0" y="4"/>
                </a:lnTo>
                <a:lnTo>
                  <a:pt x="0" y="4"/>
                </a:lnTo>
                <a:lnTo>
                  <a:pt x="0" y="4"/>
                </a:lnTo>
                <a:lnTo>
                  <a:pt x="618544" y="4"/>
                </a:lnTo>
                <a:cubicBezTo>
                  <a:pt x="621712" y="4"/>
                  <a:pt x="624751" y="97394"/>
                  <a:pt x="626991" y="270753"/>
                </a:cubicBezTo>
                <a:cubicBezTo>
                  <a:pt x="629231" y="444111"/>
                  <a:pt x="630490" y="679241"/>
                  <a:pt x="630490" y="924408"/>
                </a:cubicBezTo>
                <a:close/>
              </a:path>
            </a:pathLst>
          </a:custGeom>
        </p:spPr>
        <p:style>
          <a:lnRef idx="2">
            <a:schemeClr val="accent6"/>
          </a:lnRef>
          <a:fillRef idx="1">
            <a:schemeClr val="lt1"/>
          </a:fillRef>
          <a:effectRef idx="0">
            <a:schemeClr val="accent6"/>
          </a:effectRef>
          <a:fontRef idx="minor">
            <a:schemeClr val="dk1"/>
          </a:fontRef>
        </p:style>
        <p:txBody>
          <a:bodyPr spcFirstLastPara="0" vert="horz" wrap="square" lIns="128017" tIns="42208" rIns="42208" bIns="42209" numCol="1" spcCol="1270" anchor="ctr" anchorCtr="0">
            <a:noAutofit/>
          </a:bodyPr>
          <a:lstStyle/>
          <a:p>
            <a:pPr marL="171450" lvl="1" indent="-171450" defTabSz="800100">
              <a:lnSpc>
                <a:spcPct val="90000"/>
              </a:lnSpc>
              <a:spcAft>
                <a:spcPct val="15000"/>
              </a:spcAft>
              <a:buClr>
                <a:srgbClr val="C00000"/>
              </a:buClr>
              <a:buFont typeface="Wingdings" pitchFamily="2" charset="2"/>
              <a:buChar char="Ø"/>
            </a:pPr>
            <a:r>
              <a:rPr lang="tr-TR" dirty="0" smtClean="0"/>
              <a:t> Örneklem sayısı: Great </a:t>
            </a:r>
            <a:r>
              <a:rPr lang="tr-TR" dirty="0"/>
              <a:t>Value markası için 369, Migros markası için ise </a:t>
            </a:r>
            <a:r>
              <a:rPr lang="tr-TR" dirty="0" smtClean="0"/>
              <a:t>253; ancak </a:t>
            </a:r>
            <a:r>
              <a:rPr lang="tr-TR" dirty="0"/>
              <a:t>Great Value için </a:t>
            </a:r>
            <a:r>
              <a:rPr lang="tr-TR" b="1" u="sng" dirty="0"/>
              <a:t>270</a:t>
            </a:r>
            <a:r>
              <a:rPr lang="tr-TR" dirty="0"/>
              <a:t>, Migros içinse </a:t>
            </a:r>
            <a:r>
              <a:rPr lang="tr-TR" b="1" u="sng" dirty="0" smtClean="0"/>
              <a:t>201</a:t>
            </a:r>
            <a:r>
              <a:rPr lang="tr-TR" dirty="0" smtClean="0"/>
              <a:t> anket kullanılabilir</a:t>
            </a:r>
            <a:endParaRPr lang="en-US" kern="1200" noProof="0" dirty="0">
              <a:latin typeface="Calibri" pitchFamily="34" charset="0"/>
            </a:endParaRPr>
          </a:p>
        </p:txBody>
      </p:sp>
      <p:sp>
        <p:nvSpPr>
          <p:cNvPr id="18" name="11 Serbest Form"/>
          <p:cNvSpPr/>
          <p:nvPr/>
        </p:nvSpPr>
        <p:spPr>
          <a:xfrm>
            <a:off x="672540" y="3501008"/>
            <a:ext cx="538662" cy="1224136"/>
          </a:xfrm>
          <a:custGeom>
            <a:avLst/>
            <a:gdLst>
              <a:gd name="connsiteX0" fmla="*/ 0 w 835820"/>
              <a:gd name="connsiteY0" fmla="*/ 0 h 549690"/>
              <a:gd name="connsiteX1" fmla="*/ 560975 w 835820"/>
              <a:gd name="connsiteY1" fmla="*/ 0 h 549690"/>
              <a:gd name="connsiteX2" fmla="*/ 835820 w 835820"/>
              <a:gd name="connsiteY2" fmla="*/ 274845 h 549690"/>
              <a:gd name="connsiteX3" fmla="*/ 560975 w 835820"/>
              <a:gd name="connsiteY3" fmla="*/ 549690 h 549690"/>
              <a:gd name="connsiteX4" fmla="*/ 0 w 835820"/>
              <a:gd name="connsiteY4" fmla="*/ 549690 h 549690"/>
              <a:gd name="connsiteX5" fmla="*/ 274845 w 835820"/>
              <a:gd name="connsiteY5" fmla="*/ 274845 h 549690"/>
              <a:gd name="connsiteX6" fmla="*/ 0 w 835820"/>
              <a:gd name="connsiteY6" fmla="*/ 0 h 549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5820" h="549690">
                <a:moveTo>
                  <a:pt x="835820" y="0"/>
                </a:moveTo>
                <a:lnTo>
                  <a:pt x="835820" y="368934"/>
                </a:lnTo>
                <a:lnTo>
                  <a:pt x="417910" y="549690"/>
                </a:lnTo>
                <a:lnTo>
                  <a:pt x="0" y="368934"/>
                </a:lnTo>
                <a:lnTo>
                  <a:pt x="0" y="0"/>
                </a:lnTo>
                <a:lnTo>
                  <a:pt x="417910" y="180756"/>
                </a:lnTo>
                <a:lnTo>
                  <a:pt x="835820" y="0"/>
                </a:lnTo>
                <a:close/>
              </a:path>
            </a:pathLst>
          </a:custGeom>
        </p:spPr>
        <p:style>
          <a:lnRef idx="1">
            <a:schemeClr val="accent6"/>
          </a:lnRef>
          <a:fillRef idx="3">
            <a:schemeClr val="accent6"/>
          </a:fillRef>
          <a:effectRef idx="2">
            <a:schemeClr val="accent6"/>
          </a:effectRef>
          <a:fontRef idx="minor">
            <a:schemeClr val="lt1"/>
          </a:fontRef>
        </p:style>
        <p:txBody>
          <a:bodyPr spcFirstLastPara="0" vert="horz" wrap="square" lIns="12065" tIns="286910" rIns="12065" bIns="286910" numCol="1" spcCol="1270" anchor="ctr" anchorCtr="0">
            <a:noAutofit/>
          </a:bodyPr>
          <a:lstStyle/>
          <a:p>
            <a:pPr lvl="0" algn="ctr" defTabSz="844550">
              <a:lnSpc>
                <a:spcPct val="90000"/>
              </a:lnSpc>
              <a:spcBef>
                <a:spcPct val="0"/>
              </a:spcBef>
              <a:spcAft>
                <a:spcPct val="35000"/>
              </a:spcAft>
            </a:pPr>
            <a:endParaRPr lang="tr-TR" sz="1900" kern="1200" dirty="0"/>
          </a:p>
        </p:txBody>
      </p:sp>
      <p:sp>
        <p:nvSpPr>
          <p:cNvPr id="20" name="11 Serbest Form"/>
          <p:cNvSpPr/>
          <p:nvPr/>
        </p:nvSpPr>
        <p:spPr>
          <a:xfrm>
            <a:off x="672540" y="2028991"/>
            <a:ext cx="549690" cy="967961"/>
          </a:xfrm>
          <a:custGeom>
            <a:avLst/>
            <a:gdLst>
              <a:gd name="connsiteX0" fmla="*/ 0 w 835820"/>
              <a:gd name="connsiteY0" fmla="*/ 0 h 549690"/>
              <a:gd name="connsiteX1" fmla="*/ 560975 w 835820"/>
              <a:gd name="connsiteY1" fmla="*/ 0 h 549690"/>
              <a:gd name="connsiteX2" fmla="*/ 835820 w 835820"/>
              <a:gd name="connsiteY2" fmla="*/ 274845 h 549690"/>
              <a:gd name="connsiteX3" fmla="*/ 560975 w 835820"/>
              <a:gd name="connsiteY3" fmla="*/ 549690 h 549690"/>
              <a:gd name="connsiteX4" fmla="*/ 0 w 835820"/>
              <a:gd name="connsiteY4" fmla="*/ 549690 h 549690"/>
              <a:gd name="connsiteX5" fmla="*/ 274845 w 835820"/>
              <a:gd name="connsiteY5" fmla="*/ 274845 h 549690"/>
              <a:gd name="connsiteX6" fmla="*/ 0 w 835820"/>
              <a:gd name="connsiteY6" fmla="*/ 0 h 549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5820" h="549690">
                <a:moveTo>
                  <a:pt x="835820" y="0"/>
                </a:moveTo>
                <a:lnTo>
                  <a:pt x="835820" y="368934"/>
                </a:lnTo>
                <a:lnTo>
                  <a:pt x="417910" y="549690"/>
                </a:lnTo>
                <a:lnTo>
                  <a:pt x="0" y="368934"/>
                </a:lnTo>
                <a:lnTo>
                  <a:pt x="0" y="0"/>
                </a:lnTo>
                <a:lnTo>
                  <a:pt x="417910" y="180756"/>
                </a:lnTo>
                <a:lnTo>
                  <a:pt x="835820" y="0"/>
                </a:lnTo>
                <a:close/>
              </a:path>
            </a:pathLst>
          </a:custGeom>
        </p:spPr>
        <p:style>
          <a:lnRef idx="1">
            <a:schemeClr val="accent3"/>
          </a:lnRef>
          <a:fillRef idx="3">
            <a:schemeClr val="accent3"/>
          </a:fillRef>
          <a:effectRef idx="2">
            <a:schemeClr val="accent3"/>
          </a:effectRef>
          <a:fontRef idx="minor">
            <a:schemeClr val="lt1"/>
          </a:fontRef>
        </p:style>
        <p:txBody>
          <a:bodyPr spcFirstLastPara="0" vert="horz" wrap="square" lIns="12065" tIns="286910" rIns="12065" bIns="286910" numCol="1" spcCol="1270" anchor="ctr" anchorCtr="0">
            <a:noAutofit/>
          </a:bodyPr>
          <a:lstStyle/>
          <a:p>
            <a:pPr lvl="0" algn="ctr" defTabSz="844550">
              <a:lnSpc>
                <a:spcPct val="90000"/>
              </a:lnSpc>
              <a:spcBef>
                <a:spcPct val="0"/>
              </a:spcBef>
              <a:spcAft>
                <a:spcPct val="35000"/>
              </a:spcAft>
            </a:pPr>
            <a:endParaRPr lang="tr-TR" sz="1900" kern="1200" dirty="0"/>
          </a:p>
        </p:txBody>
      </p:sp>
    </p:spTree>
    <p:extLst>
      <p:ext uri="{BB962C8B-B14F-4D97-AF65-F5344CB8AC3E}">
        <p14:creationId xmlns:p14="http://schemas.microsoft.com/office/powerpoint/2010/main" val="89391425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1000"/>
                                        <p:tgtEl>
                                          <p:spTgt spid="13"/>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up)">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500"/>
                                        <p:tgtEl>
                                          <p:spTgt spid="20"/>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up)">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up)">
                                      <p:cBhvr>
                                        <p:cTn id="23" dur="1000"/>
                                        <p:tgtEl>
                                          <p:spTgt spid="12"/>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wipe(up)">
                                      <p:cBhvr>
                                        <p:cTn id="26" dur="10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up)">
                                      <p:cBhvr>
                                        <p:cTn id="31" dur="1000"/>
                                        <p:tgtEl>
                                          <p:spTgt spid="18"/>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ipe(up)">
                                      <p:cBhvr>
                                        <p:cTn id="34" dur="10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1000" fill="hold"/>
                                        <p:tgtEl>
                                          <p:spTgt spid="11"/>
                                        </p:tgtEl>
                                        <p:attrNameLst>
                                          <p:attrName>ppt_x</p:attrName>
                                        </p:attrNameLst>
                                      </p:cBhvr>
                                      <p:tavLst>
                                        <p:tav tm="0">
                                          <p:val>
                                            <p:strVal val="#ppt_x"/>
                                          </p:val>
                                        </p:tav>
                                        <p:tav tm="100000">
                                          <p:val>
                                            <p:strVal val="#ppt_x"/>
                                          </p:val>
                                        </p:tav>
                                      </p:tavLst>
                                    </p:anim>
                                    <p:anim calcmode="lin" valueType="num">
                                      <p:cBhvr additive="base">
                                        <p:cTn id="40"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6" grpId="0" animBg="1"/>
      <p:bldP spid="12" grpId="0" animBg="1"/>
      <p:bldP spid="19" grpId="0" animBg="1"/>
      <p:bldP spid="17" grpId="0" animBg="1"/>
      <p:bldP spid="18" grpId="0" animBg="1"/>
      <p:bldP spid="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c 13"/>
          <p:cNvSpPr/>
          <p:nvPr/>
        </p:nvSpPr>
        <p:spPr>
          <a:xfrm>
            <a:off x="-3429001" y="1"/>
            <a:ext cx="6858002" cy="6858000"/>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9" name="TextBox 8"/>
          <p:cNvSpPr txBox="1"/>
          <p:nvPr/>
        </p:nvSpPr>
        <p:spPr>
          <a:xfrm flipH="1">
            <a:off x="3627906" y="2557483"/>
            <a:ext cx="5192565" cy="46166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tr-TR" sz="2400" b="1" dirty="0"/>
              <a:t>Güvenilirlik ve Geçerlilik Test Sonuçları</a:t>
            </a:r>
            <a:endParaRPr lang="en-US" sz="2400" b="1" dirty="0">
              <a:solidFill>
                <a:prstClr val="black">
                  <a:lumMod val="50000"/>
                  <a:lumOff val="50000"/>
                </a:prstClr>
              </a:solidFill>
              <a:latin typeface="Corbel" pitchFamily="34" charset="0"/>
            </a:endParaRPr>
          </a:p>
        </p:txBody>
      </p:sp>
      <p:sp>
        <p:nvSpPr>
          <p:cNvPr id="10" name="TextBox 9"/>
          <p:cNvSpPr txBox="1"/>
          <p:nvPr/>
        </p:nvSpPr>
        <p:spPr>
          <a:xfrm flipH="1">
            <a:off x="3627910" y="3835400"/>
            <a:ext cx="5336577" cy="461665"/>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tr-TR" sz="2400" b="1" dirty="0" smtClean="0"/>
              <a:t>Önyükleme (</a:t>
            </a:r>
            <a:r>
              <a:rPr lang="tr-TR" sz="2400" b="1" dirty="0" err="1" smtClean="0"/>
              <a:t>Bootstrapping</a:t>
            </a:r>
            <a:r>
              <a:rPr lang="tr-TR" sz="2400" b="1" dirty="0" smtClean="0"/>
              <a:t>) Yöntemi</a:t>
            </a:r>
            <a:endParaRPr lang="en-US" sz="2400" b="1" dirty="0">
              <a:solidFill>
                <a:prstClr val="black">
                  <a:lumMod val="50000"/>
                  <a:lumOff val="50000"/>
                </a:prstClr>
              </a:solidFill>
              <a:latin typeface="Corbel" pitchFamily="34" charset="0"/>
            </a:endParaRPr>
          </a:p>
        </p:txBody>
      </p:sp>
      <p:sp>
        <p:nvSpPr>
          <p:cNvPr id="12" name="TextBox 11"/>
          <p:cNvSpPr txBox="1"/>
          <p:nvPr/>
        </p:nvSpPr>
        <p:spPr>
          <a:xfrm flipH="1">
            <a:off x="3193471" y="5113317"/>
            <a:ext cx="5266960" cy="461665"/>
          </a:xfrm>
          <a:prstGeom prst="rect">
            <a:avLst/>
          </a:prstGeom>
          <a:ln>
            <a:solidFill>
              <a:schemeClr val="accent1"/>
            </a:solidFill>
          </a:ln>
        </p:spPr>
        <p:style>
          <a:lnRef idx="0">
            <a:schemeClr val="accent3"/>
          </a:lnRef>
          <a:fillRef idx="3">
            <a:schemeClr val="accent3"/>
          </a:fillRef>
          <a:effectRef idx="3">
            <a:schemeClr val="accent3"/>
          </a:effectRef>
          <a:fontRef idx="minor">
            <a:schemeClr val="lt1"/>
          </a:fontRef>
        </p:style>
        <p:txBody>
          <a:bodyPr wrap="square" rtlCol="0">
            <a:spAutoFit/>
          </a:bodyPr>
          <a:lstStyle/>
          <a:p>
            <a:pPr lvl="0"/>
            <a:r>
              <a:rPr lang="tr-TR" sz="2400" b="1" dirty="0" smtClean="0"/>
              <a:t>Kısmi </a:t>
            </a:r>
            <a:r>
              <a:rPr lang="tr-TR" sz="2400" b="1" dirty="0"/>
              <a:t>E</a:t>
            </a:r>
            <a:r>
              <a:rPr lang="tr-TR" sz="2400" b="1" dirty="0" smtClean="0"/>
              <a:t>n </a:t>
            </a:r>
            <a:r>
              <a:rPr lang="tr-TR" sz="2400" b="1" dirty="0"/>
              <a:t>K</a:t>
            </a:r>
            <a:r>
              <a:rPr lang="tr-TR" sz="2400" b="1" dirty="0" smtClean="0"/>
              <a:t>üçük </a:t>
            </a:r>
            <a:r>
              <a:rPr lang="tr-TR" sz="2400" b="1" dirty="0"/>
              <a:t>K</a:t>
            </a:r>
            <a:r>
              <a:rPr lang="tr-TR" sz="2400" b="1" dirty="0" smtClean="0"/>
              <a:t>areler </a:t>
            </a:r>
            <a:r>
              <a:rPr lang="tr-TR" sz="2400" b="1" dirty="0"/>
              <a:t>(PLS) </a:t>
            </a:r>
            <a:r>
              <a:rPr lang="tr-TR" sz="2400" b="1" dirty="0" smtClean="0"/>
              <a:t>Yol Analizi</a:t>
            </a:r>
          </a:p>
        </p:txBody>
      </p:sp>
      <p:sp>
        <p:nvSpPr>
          <p:cNvPr id="16" name="Oval 15"/>
          <p:cNvSpPr/>
          <p:nvPr/>
        </p:nvSpPr>
        <p:spPr>
          <a:xfrm>
            <a:off x="3220192" y="2638879"/>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7" name="Oval 16"/>
          <p:cNvSpPr/>
          <p:nvPr/>
        </p:nvSpPr>
        <p:spPr>
          <a:xfrm>
            <a:off x="3222174" y="3907395"/>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Oval 17"/>
          <p:cNvSpPr/>
          <p:nvPr/>
        </p:nvSpPr>
        <p:spPr>
          <a:xfrm>
            <a:off x="2733551" y="517591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Arc 18"/>
          <p:cNvSpPr/>
          <p:nvPr/>
        </p:nvSpPr>
        <p:spPr>
          <a:xfrm>
            <a:off x="-1524000" y="1905000"/>
            <a:ext cx="3048000" cy="3048000"/>
          </a:xfrm>
          <a:prstGeom prst="arc">
            <a:avLst>
              <a:gd name="adj1" fmla="val 16200000"/>
              <a:gd name="adj2" fmla="val 5359794"/>
            </a:avLst>
          </a:prstGeom>
          <a:solidFill>
            <a:schemeClr val="bg1">
              <a:lumMod val="95000"/>
            </a:schemeClr>
          </a:solidFill>
          <a:ln>
            <a:noFill/>
          </a:ln>
          <a:effectLst>
            <a:innerShdw blurRad="304800" dist="50800" dir="18900000">
              <a:prstClr val="black">
                <a:alpha val="14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 name="Group 24"/>
          <p:cNvGrpSpPr/>
          <p:nvPr/>
        </p:nvGrpSpPr>
        <p:grpSpPr>
          <a:xfrm rot="5400000">
            <a:off x="-3129150" y="3314700"/>
            <a:ext cx="6246420" cy="228600"/>
            <a:chOff x="-3200400" y="3314700"/>
            <a:chExt cx="6246420" cy="228600"/>
          </a:xfrm>
        </p:grpSpPr>
        <p:sp>
          <p:nvSpPr>
            <p:cNvPr id="13" name="Rounded Rectangle 12"/>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Rounded Rectangle 23"/>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20" name="Title 1"/>
          <p:cNvSpPr txBox="1">
            <a:spLocks/>
          </p:cNvSpPr>
          <p:nvPr/>
        </p:nvSpPr>
        <p:spPr>
          <a:xfrm>
            <a:off x="3131840" y="1052736"/>
            <a:ext cx="6012160" cy="720080"/>
          </a:xfrm>
          <a:prstGeom prst="rect">
            <a:avLst/>
          </a:prstGeom>
        </p:spPr>
        <p:txBody>
          <a:bodyPr vert="horz" wrap="square" lIns="0" tIns="0" rIns="0" bIns="0" rtlCol="0" anchor="t">
            <a:no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4400" b="1" i="0" u="none" strike="noStrike" kern="1200" cap="none" spc="-150" normalizeH="0" baseline="0" noProof="0" dirty="0" smtClean="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rPr>
              <a:t>Bulgular</a:t>
            </a:r>
            <a:endParaRPr kumimoji="0" lang="tr-TR" sz="4400" b="0" i="0" u="none" strike="noStrike" kern="1200" cap="none" spc="-150" normalizeH="0" baseline="0" noProof="0" dirty="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endParaRPr>
          </a:p>
        </p:txBody>
      </p:sp>
    </p:spTree>
    <p:extLst>
      <p:ext uri="{BB962C8B-B14F-4D97-AF65-F5344CB8AC3E}">
        <p14:creationId xmlns:p14="http://schemas.microsoft.com/office/powerpoint/2010/main" val="8840998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1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1320000">
                                      <p:cBhvr>
                                        <p:cTn id="10" dur="500" fill="hold"/>
                                        <p:tgtEl>
                                          <p:spTgt spid="2"/>
                                        </p:tgtEl>
                                        <p:attrNameLst>
                                          <p:attrName>r</p:attrName>
                                        </p:attrNameLst>
                                      </p:cBhvr>
                                    </p:animRot>
                                  </p:childTnLst>
                                </p:cTn>
                              </p:par>
                            </p:childTnLst>
                          </p:cTn>
                        </p:par>
                        <p:par>
                          <p:cTn id="11" fill="hold">
                            <p:stCondLst>
                              <p:cond delay="500"/>
                            </p:stCondLst>
                            <p:childTnLst>
                              <p:par>
                                <p:cTn id="12" presetID="1" presetClass="emph" presetSubtype="2" fill="hold" nodeType="afterEffect">
                                  <p:stCondLst>
                                    <p:cond delay="0"/>
                                  </p:stCondLst>
                                  <p:childTnLst>
                                    <p:animClr clrSpc="rgb" dir="cw">
                                      <p:cBhvr>
                                        <p:cTn id="13" dur="500" fill="hold"/>
                                        <p:tgtEl>
                                          <p:spTgt spid="16"/>
                                        </p:tgtEl>
                                        <p:attrNameLst>
                                          <p:attrName>fillcolor</p:attrName>
                                        </p:attrNameLst>
                                      </p:cBhvr>
                                      <p:to>
                                        <a:schemeClr val="accent2"/>
                                      </p:to>
                                    </p:animClr>
                                    <p:set>
                                      <p:cBhvr>
                                        <p:cTn id="14" dur="500" fill="hold"/>
                                        <p:tgtEl>
                                          <p:spTgt spid="16"/>
                                        </p:tgtEl>
                                        <p:attrNameLst>
                                          <p:attrName>fill.type</p:attrName>
                                        </p:attrNameLst>
                                      </p:cBhvr>
                                      <p:to>
                                        <p:strVal val="solid"/>
                                      </p:to>
                                    </p:set>
                                    <p:set>
                                      <p:cBhvr>
                                        <p:cTn id="15" dur="500" fill="hold"/>
                                        <p:tgtEl>
                                          <p:spTgt spid="16"/>
                                        </p:tgtEl>
                                        <p:attrNameLst>
                                          <p:attrName>fill.on</p:attrName>
                                        </p:attrNameLst>
                                      </p:cBhvr>
                                      <p:to>
                                        <p:strVal val="true"/>
                                      </p:to>
                                    </p:se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1320000">
                                      <p:cBhvr>
                                        <p:cTn id="22" dur="500" fill="hold"/>
                                        <p:tgtEl>
                                          <p:spTgt spid="2"/>
                                        </p:tgtEl>
                                        <p:attrNameLst>
                                          <p:attrName>r</p:attrName>
                                        </p:attrNameLst>
                                      </p:cBhvr>
                                    </p:animRot>
                                  </p:childTnLst>
                                </p:cTn>
                              </p:par>
                            </p:childTnLst>
                          </p:cTn>
                        </p:par>
                        <p:par>
                          <p:cTn id="23" fill="hold">
                            <p:stCondLst>
                              <p:cond delay="500"/>
                            </p:stCondLst>
                            <p:childTnLst>
                              <p:par>
                                <p:cTn id="24" presetID="1" presetClass="emph" presetSubtype="2" fill="hold" nodeType="afterEffect">
                                  <p:stCondLst>
                                    <p:cond delay="0"/>
                                  </p:stCondLst>
                                  <p:childTnLst>
                                    <p:animClr clrSpc="rgb" dir="cw">
                                      <p:cBhvr>
                                        <p:cTn id="25" dur="500" fill="hold"/>
                                        <p:tgtEl>
                                          <p:spTgt spid="17"/>
                                        </p:tgtEl>
                                        <p:attrNameLst>
                                          <p:attrName>fillcolor</p:attrName>
                                        </p:attrNameLst>
                                      </p:cBhvr>
                                      <p:to>
                                        <a:srgbClr val="A4FF01"/>
                                      </p:to>
                                    </p:animClr>
                                    <p:set>
                                      <p:cBhvr>
                                        <p:cTn id="26" dur="500" fill="hold"/>
                                        <p:tgtEl>
                                          <p:spTgt spid="17"/>
                                        </p:tgtEl>
                                        <p:attrNameLst>
                                          <p:attrName>fill.type</p:attrName>
                                        </p:attrNameLst>
                                      </p:cBhvr>
                                      <p:to>
                                        <p:strVal val="solid"/>
                                      </p:to>
                                    </p:set>
                                    <p:set>
                                      <p:cBhvr>
                                        <p:cTn id="27" dur="500" fill="hold"/>
                                        <p:tgtEl>
                                          <p:spTgt spid="17"/>
                                        </p:tgtEl>
                                        <p:attrNameLst>
                                          <p:attrName>fill.on</p:attrName>
                                        </p:attrNameLst>
                                      </p:cBhvr>
                                      <p:to>
                                        <p:strVal val="true"/>
                                      </p:to>
                                    </p:set>
                                  </p:childTnLst>
                                </p:cTn>
                              </p:par>
                              <p:par>
                                <p:cTn id="28" presetID="10"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mph" presetSubtype="0" fill="hold" nodeType="clickEffect">
                                  <p:stCondLst>
                                    <p:cond delay="0"/>
                                  </p:stCondLst>
                                  <p:childTnLst>
                                    <p:animRot by="1320000">
                                      <p:cBhvr>
                                        <p:cTn id="34" dur="500" fill="hold"/>
                                        <p:tgtEl>
                                          <p:spTgt spid="2"/>
                                        </p:tgtEl>
                                        <p:attrNameLst>
                                          <p:attrName>r</p:attrName>
                                        </p:attrNameLst>
                                      </p:cBhvr>
                                    </p:animRot>
                                  </p:childTnLst>
                                </p:cTn>
                              </p:par>
                            </p:childTnLst>
                          </p:cTn>
                        </p:par>
                        <p:par>
                          <p:cTn id="35" fill="hold">
                            <p:stCondLst>
                              <p:cond delay="500"/>
                            </p:stCondLst>
                            <p:childTnLst>
                              <p:par>
                                <p:cTn id="36" presetID="1" presetClass="emph" presetSubtype="2" fill="hold" nodeType="afterEffect">
                                  <p:stCondLst>
                                    <p:cond delay="0"/>
                                  </p:stCondLst>
                                  <p:childTnLst>
                                    <p:animClr clrSpc="rgb" dir="cw">
                                      <p:cBhvr>
                                        <p:cTn id="37" dur="500" fill="hold"/>
                                        <p:tgtEl>
                                          <p:spTgt spid="18"/>
                                        </p:tgtEl>
                                        <p:attrNameLst>
                                          <p:attrName>fillcolor</p:attrName>
                                        </p:attrNameLst>
                                      </p:cBhvr>
                                      <p:to>
                                        <a:srgbClr val="FF6600"/>
                                      </p:to>
                                    </p:animClr>
                                    <p:set>
                                      <p:cBhvr>
                                        <p:cTn id="38" dur="500" fill="hold"/>
                                        <p:tgtEl>
                                          <p:spTgt spid="18"/>
                                        </p:tgtEl>
                                        <p:attrNameLst>
                                          <p:attrName>fill.type</p:attrName>
                                        </p:attrNameLst>
                                      </p:cBhvr>
                                      <p:to>
                                        <p:strVal val="solid"/>
                                      </p:to>
                                    </p:set>
                                    <p:set>
                                      <p:cBhvr>
                                        <p:cTn id="39" dur="500" fill="hold"/>
                                        <p:tgtEl>
                                          <p:spTgt spid="18"/>
                                        </p:tgtEl>
                                        <p:attrNameLst>
                                          <p:attrName>fill.on</p:attrName>
                                        </p:attrNameLst>
                                      </p:cBhvr>
                                      <p:to>
                                        <p:strVal val="true"/>
                                      </p:to>
                                    </p:set>
                                  </p:childTnLst>
                                </p:cTn>
                              </p:par>
                              <p:par>
                                <p:cTn id="40" presetID="10"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95536" y="770162"/>
            <a:ext cx="8382000" cy="498598"/>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smtClean="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rPr>
              <a:t>Güvenilirlik ve Geçerlilik Test Sonuçları  (1)</a:t>
            </a:r>
            <a:endParaRPr kumimoji="0" lang="tr-TR" sz="3600" b="0" i="0" u="none" strike="noStrike" kern="1200" cap="none" spc="-150" normalizeH="0" baseline="0" noProof="0" dirty="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endParaRPr>
          </a:p>
        </p:txBody>
      </p:sp>
      <p:graphicFrame>
        <p:nvGraphicFramePr>
          <p:cNvPr id="2" name="Tablo 1"/>
          <p:cNvGraphicFramePr>
            <a:graphicFrameLocks noGrp="1"/>
          </p:cNvGraphicFramePr>
          <p:nvPr>
            <p:extLst>
              <p:ext uri="{D42A27DB-BD31-4B8C-83A1-F6EECF244321}">
                <p14:modId xmlns:p14="http://schemas.microsoft.com/office/powerpoint/2010/main" val="1055190575"/>
              </p:ext>
            </p:extLst>
          </p:nvPr>
        </p:nvGraphicFramePr>
        <p:xfrm>
          <a:off x="222449" y="1317128"/>
          <a:ext cx="8598023" cy="5496248"/>
        </p:xfrm>
        <a:graphic>
          <a:graphicData uri="http://schemas.openxmlformats.org/drawingml/2006/table">
            <a:tbl>
              <a:tblPr firstRow="1" firstCol="1" bandRow="1">
                <a:tableStyleId>{21E4AEA4-8DFA-4A89-87EB-49C32662AFE0}</a:tableStyleId>
              </a:tblPr>
              <a:tblGrid>
                <a:gridCol w="439408"/>
                <a:gridCol w="5639070"/>
                <a:gridCol w="512642"/>
                <a:gridCol w="366173"/>
                <a:gridCol w="366173"/>
                <a:gridCol w="512642"/>
                <a:gridCol w="366173"/>
                <a:gridCol w="395742"/>
              </a:tblGrid>
              <a:tr h="267718">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b"/>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gridSpan="3">
                  <a:txBody>
                    <a:bodyPr/>
                    <a:lstStyle/>
                    <a:p>
                      <a:pPr algn="ctr">
                        <a:lnSpc>
                          <a:spcPct val="115000"/>
                        </a:lnSpc>
                        <a:spcAft>
                          <a:spcPts val="0"/>
                        </a:spcAft>
                      </a:pPr>
                      <a:r>
                        <a:rPr lang="tr-TR" sz="1600" u="sng" dirty="0">
                          <a:solidFill>
                            <a:schemeClr val="bg1"/>
                          </a:solidFill>
                          <a:effectLst/>
                        </a:rPr>
                        <a:t>MİGROS</a:t>
                      </a:r>
                      <a:endParaRPr lang="tr-TR" sz="1600" u="sng" dirty="0">
                        <a:solidFill>
                          <a:schemeClr val="bg1"/>
                        </a:solidFill>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lnR w="28575" cap="flat" cmpd="sng" algn="ctr">
                      <a:solidFill>
                        <a:schemeClr val="accent2">
                          <a:lumMod val="75000"/>
                        </a:schemeClr>
                      </a:solidFill>
                      <a:prstDash val="solid"/>
                      <a:round/>
                      <a:headEnd type="none" w="med" len="med"/>
                      <a:tailEnd type="none" w="med" len="med"/>
                    </a:lnR>
                  </a:tcPr>
                </a:tc>
                <a:tc hMerge="1">
                  <a:txBody>
                    <a:bodyPr/>
                    <a:lstStyle/>
                    <a:p>
                      <a:endParaRPr lang="tr-TR"/>
                    </a:p>
                  </a:txBody>
                  <a:tcPr/>
                </a:tc>
                <a:tc hMerge="1">
                  <a:txBody>
                    <a:bodyPr/>
                    <a:lstStyle/>
                    <a:p>
                      <a:endParaRPr lang="tr-TR"/>
                    </a:p>
                  </a:txBody>
                  <a:tcPr/>
                </a:tc>
                <a:tc gridSpan="3">
                  <a:txBody>
                    <a:bodyPr/>
                    <a:lstStyle/>
                    <a:p>
                      <a:pPr algn="ctr">
                        <a:lnSpc>
                          <a:spcPct val="115000"/>
                        </a:lnSpc>
                        <a:spcAft>
                          <a:spcPts val="0"/>
                        </a:spcAft>
                      </a:pPr>
                      <a:r>
                        <a:rPr lang="tr-TR" sz="1600" u="sng" dirty="0">
                          <a:effectLst/>
                        </a:rPr>
                        <a:t>GREAT VALUE</a:t>
                      </a:r>
                      <a:endParaRPr lang="tr-TR" sz="1600" u="sng" dirty="0">
                        <a:solidFill>
                          <a:srgbClr val="C00000"/>
                        </a:solidFill>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lnR w="28575" cap="flat" cmpd="sng" algn="ctr">
                      <a:solidFill>
                        <a:schemeClr val="accent2">
                          <a:lumMod val="75000"/>
                        </a:schemeClr>
                      </a:solidFill>
                      <a:prstDash val="solid"/>
                      <a:round/>
                      <a:headEnd type="none" w="med" len="med"/>
                      <a:tailEnd type="none" w="med" len="med"/>
                    </a:lnR>
                  </a:tcPr>
                </a:tc>
                <a:tc hMerge="1">
                  <a:txBody>
                    <a:bodyPr/>
                    <a:lstStyle/>
                    <a:p>
                      <a:endParaRPr lang="tr-TR"/>
                    </a:p>
                  </a:txBody>
                  <a:tcPr/>
                </a:tc>
                <a:tc hMerge="1">
                  <a:txBody>
                    <a:bodyPr/>
                    <a:lstStyle/>
                    <a:p>
                      <a:endParaRPr lang="tr-TR"/>
                    </a:p>
                  </a:txBody>
                  <a:tcPr/>
                </a:tc>
              </a:tr>
              <a:tr h="234254">
                <a:tc rowSpan="2">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b"/>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b="1" dirty="0">
                          <a:solidFill>
                            <a:schemeClr val="tx1"/>
                          </a:solidFill>
                          <a:effectLst/>
                        </a:rPr>
                        <a:t>Ort.  </a:t>
                      </a:r>
                      <a:endParaRPr lang="tr-TR" sz="1400" b="1" dirty="0">
                        <a:solidFill>
                          <a:schemeClr val="tx1"/>
                        </a:solidFill>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b="1" dirty="0">
                          <a:solidFill>
                            <a:schemeClr val="tx1"/>
                          </a:solidFill>
                          <a:effectLst/>
                        </a:rPr>
                        <a:t>SS </a:t>
                      </a:r>
                      <a:endParaRPr lang="tr-TR" sz="1400" b="1" dirty="0">
                        <a:solidFill>
                          <a:schemeClr val="tx1"/>
                        </a:solidFill>
                        <a:effectLst/>
                        <a:latin typeface="Calibri"/>
                        <a:ea typeface="Calibri"/>
                        <a:cs typeface="Times New Roman"/>
                      </a:endParaRPr>
                    </a:p>
                  </a:txBody>
                  <a:tcPr marL="19752" marR="19752" marT="0" marB="0" anchor="ctr"/>
                </a:tc>
                <a:tc>
                  <a:txBody>
                    <a:bodyPr/>
                    <a:lstStyle/>
                    <a:p>
                      <a:pPr algn="ctr">
                        <a:lnSpc>
                          <a:spcPct val="115000"/>
                        </a:lnSpc>
                        <a:spcAft>
                          <a:spcPts val="0"/>
                        </a:spcAft>
                      </a:pPr>
                      <a:r>
                        <a:rPr lang="tr-TR" sz="1400" b="1" dirty="0">
                          <a:solidFill>
                            <a:srgbClr val="C00000"/>
                          </a:solidFill>
                          <a:effectLst/>
                        </a:rPr>
                        <a:t>FY</a:t>
                      </a:r>
                      <a:endParaRPr lang="tr-TR" sz="1400" b="1"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b="1" dirty="0">
                          <a:solidFill>
                            <a:schemeClr val="tx1"/>
                          </a:solidFill>
                          <a:effectLst/>
                        </a:rPr>
                        <a:t>Ort.</a:t>
                      </a:r>
                      <a:endParaRPr lang="tr-TR" sz="1400" b="1" dirty="0">
                        <a:solidFill>
                          <a:schemeClr val="tx1"/>
                        </a:solidFill>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b="1" dirty="0">
                          <a:solidFill>
                            <a:schemeClr val="tx1"/>
                          </a:solidFill>
                          <a:effectLst/>
                        </a:rPr>
                        <a:t>SS</a:t>
                      </a:r>
                      <a:endParaRPr lang="tr-TR" sz="1400" b="1" dirty="0">
                        <a:solidFill>
                          <a:schemeClr val="tx1"/>
                        </a:solidFill>
                        <a:effectLst/>
                        <a:latin typeface="Calibri"/>
                        <a:ea typeface="Calibri"/>
                        <a:cs typeface="Times New Roman"/>
                      </a:endParaRPr>
                    </a:p>
                  </a:txBody>
                  <a:tcPr marL="19752" marR="19752" marT="0" marB="0"/>
                </a:tc>
                <a:tc>
                  <a:txBody>
                    <a:bodyPr/>
                    <a:lstStyle/>
                    <a:p>
                      <a:pPr algn="ctr">
                        <a:lnSpc>
                          <a:spcPct val="115000"/>
                        </a:lnSpc>
                        <a:spcAft>
                          <a:spcPts val="0"/>
                        </a:spcAft>
                      </a:pPr>
                      <a:r>
                        <a:rPr lang="tr-TR" sz="1400" b="1" dirty="0">
                          <a:solidFill>
                            <a:srgbClr val="C00000"/>
                          </a:solidFill>
                          <a:effectLst/>
                        </a:rPr>
                        <a:t>FY</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tcPr>
                </a:tc>
              </a:tr>
              <a:tr h="267718">
                <a:tc vMerge="1">
                  <a:txBody>
                    <a:bodyPr/>
                    <a:lstStyle/>
                    <a:p>
                      <a:endParaRPr lang="tr-TR"/>
                    </a:p>
                  </a:txBody>
                  <a:tcPr/>
                </a:tc>
                <a:tc>
                  <a:txBody>
                    <a:bodyPr/>
                    <a:lstStyle/>
                    <a:p>
                      <a:pPr algn="l">
                        <a:lnSpc>
                          <a:spcPct val="115000"/>
                        </a:lnSpc>
                        <a:spcAft>
                          <a:spcPts val="0"/>
                        </a:spcAft>
                      </a:pPr>
                      <a:r>
                        <a:rPr lang="tr-TR" sz="1600" b="1" u="sng" dirty="0">
                          <a:solidFill>
                            <a:srgbClr val="C00000"/>
                          </a:solidFill>
                          <a:effectLst/>
                        </a:rPr>
                        <a:t>Marka Farkındalığı</a:t>
                      </a:r>
                      <a:endParaRPr lang="tr-TR" sz="1600" b="1" u="sng"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dirty="0">
                          <a:effectLst/>
                        </a:rPr>
                        <a:t>4,57</a:t>
                      </a:r>
                      <a:endParaRPr lang="tr-TR" sz="1400" dirty="0">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dirty="0">
                          <a:effectLst/>
                        </a:rPr>
                        <a:t>0,98</a:t>
                      </a:r>
                      <a:endParaRPr lang="tr-TR" sz="1400" dirty="0">
                        <a:effectLst/>
                        <a:latin typeface="Calibri"/>
                        <a:ea typeface="Calibri"/>
                        <a:cs typeface="Times New Roman"/>
                      </a:endParaRPr>
                    </a:p>
                  </a:txBody>
                  <a:tcPr marL="19752" marR="19752" marT="0" marB="0" anchor="ctr"/>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dirty="0">
                          <a:effectLst/>
                        </a:rPr>
                        <a:t>5,83</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dirty="0">
                          <a:effectLst/>
                        </a:rPr>
                        <a:t>0,92</a:t>
                      </a:r>
                      <a:endParaRPr lang="tr-TR" sz="1400" dirty="0">
                        <a:effectLst/>
                        <a:latin typeface="Calibri"/>
                        <a:ea typeface="Calibri"/>
                        <a:cs typeface="Times New Roman"/>
                      </a:endParaRPr>
                    </a:p>
                  </a:txBody>
                  <a:tcPr marL="19752" marR="19752" marT="0" marB="0"/>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tcPr>
                </a:tc>
              </a:tr>
              <a:tr h="468507">
                <a:tc>
                  <a:txBody>
                    <a:bodyPr/>
                    <a:lstStyle/>
                    <a:p>
                      <a:pPr algn="ctr">
                        <a:lnSpc>
                          <a:spcPct val="115000"/>
                        </a:lnSpc>
                        <a:spcAft>
                          <a:spcPts val="0"/>
                        </a:spcAft>
                      </a:pPr>
                      <a:r>
                        <a:rPr lang="tr-TR" sz="1400" dirty="0">
                          <a:solidFill>
                            <a:schemeClr val="tx1"/>
                          </a:solidFill>
                          <a:effectLst/>
                        </a:rPr>
                        <a:t>MF1</a:t>
                      </a:r>
                      <a:endParaRPr lang="tr-TR" sz="1400" dirty="0">
                        <a:solidFill>
                          <a:schemeClr val="tx1"/>
                        </a:solidFill>
                        <a:effectLst/>
                        <a:latin typeface="Calibri"/>
                        <a:ea typeface="Calibri"/>
                        <a:cs typeface="Times New Roman"/>
                      </a:endParaRPr>
                    </a:p>
                  </a:txBody>
                  <a:tcPr marL="19752" marR="19752" marT="0" marB="0" anchor="ctr">
                    <a:solidFill>
                      <a:schemeClr val="accent5">
                        <a:lumMod val="60000"/>
                        <a:lumOff val="40000"/>
                      </a:schemeClr>
                    </a:solidFill>
                  </a:tcPr>
                </a:tc>
                <a:tc>
                  <a:txBody>
                    <a:bodyPr/>
                    <a:lstStyle/>
                    <a:p>
                      <a:pPr algn="l">
                        <a:lnSpc>
                          <a:spcPct val="115000"/>
                        </a:lnSpc>
                        <a:spcAft>
                          <a:spcPts val="0"/>
                        </a:spcAft>
                      </a:pPr>
                      <a:r>
                        <a:rPr lang="tr-TR" sz="1400" dirty="0">
                          <a:effectLst/>
                        </a:rPr>
                        <a:t>Migros/Wal-Mart'ın kendi markası olan ürünleri diğer rakip markalar arasından ayırt edebiliyorum.</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a:effectLst/>
                        </a:rPr>
                        <a:t>5,90</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dirty="0">
                          <a:effectLst/>
                        </a:rPr>
                        <a:t>1,15</a:t>
                      </a:r>
                      <a:endParaRPr lang="tr-TR" sz="1400" dirty="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0,84</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468507">
                <a:tc>
                  <a:txBody>
                    <a:bodyPr/>
                    <a:lstStyle/>
                    <a:p>
                      <a:pPr algn="ctr">
                        <a:lnSpc>
                          <a:spcPct val="115000"/>
                        </a:lnSpc>
                        <a:spcAft>
                          <a:spcPts val="0"/>
                        </a:spcAft>
                      </a:pPr>
                      <a:r>
                        <a:rPr lang="tr-TR" sz="1400" dirty="0">
                          <a:solidFill>
                            <a:schemeClr val="tx1"/>
                          </a:solidFill>
                          <a:effectLst/>
                        </a:rPr>
                        <a:t>MF2</a:t>
                      </a:r>
                      <a:endParaRPr lang="tr-TR" sz="1400" dirty="0">
                        <a:solidFill>
                          <a:schemeClr val="tx1"/>
                        </a:solidFill>
                        <a:effectLst/>
                        <a:latin typeface="Calibri"/>
                        <a:ea typeface="Calibri"/>
                        <a:cs typeface="Times New Roman"/>
                      </a:endParaRPr>
                    </a:p>
                  </a:txBody>
                  <a:tcPr marL="19752" marR="19752" marT="0" marB="0" anchor="ctr">
                    <a:solidFill>
                      <a:schemeClr val="accent5">
                        <a:lumMod val="60000"/>
                        <a:lumOff val="40000"/>
                      </a:schemeClr>
                    </a:solidFill>
                  </a:tcPr>
                </a:tc>
                <a:tc>
                  <a:txBody>
                    <a:bodyPr/>
                    <a:lstStyle/>
                    <a:p>
                      <a:pPr algn="l">
                        <a:lnSpc>
                          <a:spcPct val="115000"/>
                        </a:lnSpc>
                        <a:spcAft>
                          <a:spcPts val="0"/>
                        </a:spcAft>
                      </a:pPr>
                      <a:r>
                        <a:rPr lang="tr-TR" sz="1400" dirty="0">
                          <a:effectLst/>
                        </a:rPr>
                        <a:t>Migros/Wal-Mart'ın kendi markası olan ürünlerin görünüşte nasıl olduğunu biliyorum.</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a:effectLst/>
                        </a:rPr>
                        <a:t>4,09</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dirty="0">
                          <a:effectLst/>
                        </a:rPr>
                        <a:t>1,47</a:t>
                      </a:r>
                      <a:endParaRPr lang="tr-TR" sz="1400" dirty="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0,60</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234254">
                <a:tc>
                  <a:txBody>
                    <a:bodyPr/>
                    <a:lstStyle/>
                    <a:p>
                      <a:pPr algn="ctr">
                        <a:lnSpc>
                          <a:spcPct val="115000"/>
                        </a:lnSpc>
                        <a:spcAft>
                          <a:spcPts val="0"/>
                        </a:spcAft>
                      </a:pPr>
                      <a:r>
                        <a:rPr lang="tr-TR" sz="1400" dirty="0">
                          <a:solidFill>
                            <a:schemeClr val="tx1"/>
                          </a:solidFill>
                          <a:effectLst/>
                        </a:rPr>
                        <a:t>MF3</a:t>
                      </a:r>
                      <a:endParaRPr lang="tr-TR" sz="1400" dirty="0">
                        <a:solidFill>
                          <a:schemeClr val="tx1"/>
                        </a:solidFill>
                        <a:effectLst/>
                        <a:latin typeface="Calibri"/>
                        <a:ea typeface="Calibri"/>
                        <a:cs typeface="Times New Roman"/>
                      </a:endParaRPr>
                    </a:p>
                  </a:txBody>
                  <a:tcPr marL="19752" marR="19752" marT="0" marB="0" anchor="ctr">
                    <a:solidFill>
                      <a:schemeClr val="accent5">
                        <a:lumMod val="60000"/>
                        <a:lumOff val="40000"/>
                      </a:schemeClr>
                    </a:solidFill>
                  </a:tcPr>
                </a:tc>
                <a:tc>
                  <a:txBody>
                    <a:bodyPr/>
                    <a:lstStyle/>
                    <a:p>
                      <a:pPr algn="l">
                        <a:lnSpc>
                          <a:spcPct val="115000"/>
                        </a:lnSpc>
                        <a:spcAft>
                          <a:spcPts val="0"/>
                        </a:spcAft>
                      </a:pPr>
                      <a:r>
                        <a:rPr lang="tr-TR" sz="1400" dirty="0">
                          <a:effectLst/>
                        </a:rPr>
                        <a:t>Migros/Wal-Mart'ın kendi markası olan ürünlere aşinayım.</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a:effectLst/>
                        </a:rPr>
                        <a:t>4,90</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a:effectLst/>
                        </a:rPr>
                        <a:t>1,48</a:t>
                      </a:r>
                      <a:endParaRPr lang="tr-TR" sz="140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0,62</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dirty="0">
                          <a:effectLst/>
                        </a:rPr>
                        <a:t>6,15</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a:effectLst/>
                        </a:rPr>
                        <a:t>1,03</a:t>
                      </a:r>
                      <a:endParaRPr lang="tr-TR" sz="140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0,87</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468507">
                <a:tc>
                  <a:txBody>
                    <a:bodyPr/>
                    <a:lstStyle/>
                    <a:p>
                      <a:pPr algn="ctr">
                        <a:lnSpc>
                          <a:spcPct val="115000"/>
                        </a:lnSpc>
                        <a:spcAft>
                          <a:spcPts val="0"/>
                        </a:spcAft>
                      </a:pPr>
                      <a:r>
                        <a:rPr lang="tr-TR" sz="1400" dirty="0">
                          <a:solidFill>
                            <a:schemeClr val="tx1"/>
                          </a:solidFill>
                          <a:effectLst/>
                        </a:rPr>
                        <a:t>MF4</a:t>
                      </a:r>
                      <a:endParaRPr lang="tr-TR" sz="1400" dirty="0">
                        <a:solidFill>
                          <a:schemeClr val="tx1"/>
                        </a:solidFill>
                        <a:effectLst/>
                        <a:latin typeface="Calibri"/>
                        <a:ea typeface="Calibri"/>
                        <a:cs typeface="Times New Roman"/>
                      </a:endParaRPr>
                    </a:p>
                  </a:txBody>
                  <a:tcPr marL="19752" marR="19752" marT="0" marB="0" anchor="ctr">
                    <a:solidFill>
                      <a:schemeClr val="accent5">
                        <a:lumMod val="60000"/>
                        <a:lumOff val="40000"/>
                      </a:schemeClr>
                    </a:solidFill>
                  </a:tcPr>
                </a:tc>
                <a:tc>
                  <a:txBody>
                    <a:bodyPr/>
                    <a:lstStyle/>
                    <a:p>
                      <a:pPr algn="l">
                        <a:lnSpc>
                          <a:spcPct val="115000"/>
                        </a:lnSpc>
                        <a:spcAft>
                          <a:spcPts val="0"/>
                        </a:spcAft>
                      </a:pPr>
                      <a:r>
                        <a:rPr lang="tr-TR" sz="1400" dirty="0">
                          <a:effectLst/>
                        </a:rPr>
                        <a:t>Migros/Wal-Mart'ın kendi markası olan ürünlerin markasını (amblemini, logosunu) hemen tanıyabilirim.</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a:effectLst/>
                        </a:rPr>
                        <a:t>3,92</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a:effectLst/>
                        </a:rPr>
                        <a:t>1,36</a:t>
                      </a:r>
                      <a:endParaRPr lang="tr-TR" sz="140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0,77</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dirty="0">
                          <a:effectLst/>
                        </a:rPr>
                        <a:t>6,10</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a:effectLst/>
                        </a:rPr>
                        <a:t>1,04</a:t>
                      </a:r>
                      <a:endParaRPr lang="tr-TR" sz="140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0,87</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468507">
                <a:tc>
                  <a:txBody>
                    <a:bodyPr/>
                    <a:lstStyle/>
                    <a:p>
                      <a:pPr algn="ctr">
                        <a:lnSpc>
                          <a:spcPct val="115000"/>
                        </a:lnSpc>
                        <a:spcAft>
                          <a:spcPts val="0"/>
                        </a:spcAft>
                      </a:pPr>
                      <a:r>
                        <a:rPr lang="tr-TR" sz="1400" dirty="0">
                          <a:solidFill>
                            <a:schemeClr val="tx1"/>
                          </a:solidFill>
                          <a:effectLst/>
                        </a:rPr>
                        <a:t>MF5</a:t>
                      </a:r>
                      <a:endParaRPr lang="tr-TR" sz="1400" dirty="0">
                        <a:solidFill>
                          <a:schemeClr val="tx1"/>
                        </a:solidFill>
                        <a:effectLst/>
                        <a:latin typeface="Calibri"/>
                        <a:ea typeface="Calibri"/>
                        <a:cs typeface="Times New Roman"/>
                      </a:endParaRPr>
                    </a:p>
                  </a:txBody>
                  <a:tcPr marL="19752" marR="19752" marT="0" marB="0" anchor="ctr">
                    <a:solidFill>
                      <a:schemeClr val="accent5">
                        <a:lumMod val="60000"/>
                        <a:lumOff val="40000"/>
                      </a:schemeClr>
                    </a:solidFill>
                  </a:tcPr>
                </a:tc>
                <a:tc>
                  <a:txBody>
                    <a:bodyPr/>
                    <a:lstStyle/>
                    <a:p>
                      <a:pPr algn="l">
                        <a:lnSpc>
                          <a:spcPct val="115000"/>
                        </a:lnSpc>
                        <a:spcAft>
                          <a:spcPts val="0"/>
                        </a:spcAft>
                      </a:pPr>
                      <a:r>
                        <a:rPr lang="tr-TR" sz="1400" dirty="0">
                          <a:effectLst/>
                        </a:rPr>
                        <a:t>Migros/Wal-Mart'ın kendi markası olan ürünleri düşündüğümde bazı özellikleri hemen aklıma gelir.</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dirty="0">
                          <a:effectLst/>
                        </a:rPr>
                        <a:t>4,70</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dirty="0">
                          <a:effectLst/>
                        </a:rPr>
                        <a:t>1,48</a:t>
                      </a:r>
                      <a:endParaRPr lang="tr-TR" sz="1400" dirty="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0,69</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400" dirty="0">
                          <a:effectLst/>
                        </a:rPr>
                        <a:t>5,15</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400" dirty="0">
                          <a:effectLst/>
                        </a:rPr>
                        <a:t>1,35</a:t>
                      </a:r>
                      <a:endParaRPr lang="tr-TR" sz="1400" dirty="0">
                        <a:effectLst/>
                        <a:latin typeface="Calibri"/>
                        <a:ea typeface="Calibri"/>
                        <a:cs typeface="Times New Roman"/>
                      </a:endParaRPr>
                    </a:p>
                  </a:txBody>
                  <a:tcPr marL="19752" marR="19752" marT="0" marB="0">
                    <a:solidFill>
                      <a:schemeClr val="accent5">
                        <a:lumMod val="60000"/>
                        <a:lumOff val="40000"/>
                      </a:schemeClr>
                    </a:solidFill>
                  </a:tcPr>
                </a:tc>
                <a:tc>
                  <a:txBody>
                    <a:bodyPr/>
                    <a:lstStyle/>
                    <a:p>
                      <a:pPr algn="ctr">
                        <a:lnSpc>
                          <a:spcPct val="115000"/>
                        </a:lnSpc>
                        <a:spcAft>
                          <a:spcPts val="0"/>
                        </a:spcAft>
                      </a:pPr>
                      <a:r>
                        <a:rPr lang="tr-TR" sz="1400" b="1" dirty="0">
                          <a:solidFill>
                            <a:srgbClr val="C00000"/>
                          </a:solidFill>
                          <a:effectLst/>
                        </a:rPr>
                        <a:t>0,66</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267718">
                <a:tc>
                  <a:txBody>
                    <a:bodyPr/>
                    <a:lstStyle/>
                    <a:p>
                      <a:pPr algn="ctr">
                        <a:lnSpc>
                          <a:spcPct val="115000"/>
                        </a:lnSpc>
                        <a:spcAft>
                          <a:spcPts val="0"/>
                        </a:spcAft>
                      </a:pPr>
                      <a:r>
                        <a:rPr lang="tr-TR" sz="1400" dirty="0">
                          <a:solidFill>
                            <a:schemeClr val="tx1"/>
                          </a:solidFill>
                          <a:effectLst/>
                        </a:rPr>
                        <a:t> </a:t>
                      </a:r>
                      <a:endParaRPr lang="tr-TR" sz="1400" dirty="0">
                        <a:solidFill>
                          <a:schemeClr val="tx1"/>
                        </a:solidFill>
                        <a:effectLst/>
                        <a:latin typeface="Calibri"/>
                        <a:ea typeface="Calibri"/>
                        <a:cs typeface="Times New Roman"/>
                      </a:endParaRPr>
                    </a:p>
                  </a:txBody>
                  <a:tcPr marL="19752" marR="19752" marT="0" marB="0" anchor="ctr"/>
                </a:tc>
                <a:tc>
                  <a:txBody>
                    <a:bodyPr/>
                    <a:lstStyle/>
                    <a:p>
                      <a:pPr algn="l">
                        <a:lnSpc>
                          <a:spcPct val="115000"/>
                        </a:lnSpc>
                        <a:spcAft>
                          <a:spcPts val="0"/>
                        </a:spcAft>
                      </a:pPr>
                      <a:r>
                        <a:rPr lang="tr-TR" sz="1600" b="1" u="sng" dirty="0" err="1">
                          <a:solidFill>
                            <a:srgbClr val="C00000"/>
                          </a:solidFill>
                          <a:effectLst/>
                        </a:rPr>
                        <a:t>Algınan</a:t>
                      </a:r>
                      <a:r>
                        <a:rPr lang="tr-TR" sz="1600" b="1" u="sng" dirty="0">
                          <a:solidFill>
                            <a:srgbClr val="C00000"/>
                          </a:solidFill>
                          <a:effectLst/>
                        </a:rPr>
                        <a:t> Kalite</a:t>
                      </a:r>
                      <a:endParaRPr lang="tr-TR" sz="1600" b="1" u="sng"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a:effectLst/>
                        </a:rPr>
                        <a:t>5,07</a:t>
                      </a:r>
                      <a:endParaRPr lang="tr-TR" sz="1400">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a:effectLst/>
                        </a:rPr>
                        <a:t>1,00</a:t>
                      </a:r>
                      <a:endParaRPr lang="tr-TR" sz="1400">
                        <a:effectLst/>
                        <a:latin typeface="Calibri"/>
                        <a:ea typeface="Calibri"/>
                        <a:cs typeface="Times New Roman"/>
                      </a:endParaRPr>
                    </a:p>
                  </a:txBody>
                  <a:tcPr marL="19752" marR="19752" marT="0" marB="0" anchor="ctr"/>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a:effectLst/>
                        </a:rPr>
                        <a:t>5,13</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dirty="0">
                          <a:effectLst/>
                        </a:rPr>
                        <a:t>1,04</a:t>
                      </a:r>
                      <a:endParaRPr lang="tr-TR" sz="1400" dirty="0">
                        <a:effectLst/>
                        <a:latin typeface="Calibri"/>
                        <a:ea typeface="Calibri"/>
                        <a:cs typeface="Times New Roman"/>
                      </a:endParaRPr>
                    </a:p>
                  </a:txBody>
                  <a:tcPr marL="19752" marR="19752" marT="0" marB="0"/>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tcPr>
                </a:tc>
              </a:tr>
              <a:tr h="234254">
                <a:tc>
                  <a:txBody>
                    <a:bodyPr/>
                    <a:lstStyle/>
                    <a:p>
                      <a:pPr algn="ctr">
                        <a:lnSpc>
                          <a:spcPct val="115000"/>
                        </a:lnSpc>
                        <a:spcAft>
                          <a:spcPts val="0"/>
                        </a:spcAft>
                      </a:pPr>
                      <a:r>
                        <a:rPr lang="tr-TR" sz="1400" dirty="0">
                          <a:solidFill>
                            <a:schemeClr val="tx1"/>
                          </a:solidFill>
                          <a:effectLst/>
                        </a:rPr>
                        <a:t>AK1</a:t>
                      </a:r>
                      <a:endParaRPr lang="tr-TR" sz="1400" dirty="0">
                        <a:solidFill>
                          <a:schemeClr val="tx1"/>
                        </a:solidFill>
                        <a:effectLst/>
                        <a:latin typeface="Calibri"/>
                        <a:ea typeface="Calibri"/>
                        <a:cs typeface="Times New Roman"/>
                      </a:endParaRPr>
                    </a:p>
                  </a:txBody>
                  <a:tcPr marL="19752" marR="19752" marT="0" marB="0" anchor="ctr">
                    <a:solidFill>
                      <a:schemeClr val="accent4">
                        <a:lumMod val="60000"/>
                        <a:lumOff val="40000"/>
                      </a:schemeClr>
                    </a:solidFill>
                  </a:tcPr>
                </a:tc>
                <a:tc>
                  <a:txBody>
                    <a:bodyPr/>
                    <a:lstStyle/>
                    <a:p>
                      <a:pPr algn="l">
                        <a:lnSpc>
                          <a:spcPct val="115000"/>
                        </a:lnSpc>
                        <a:spcAft>
                          <a:spcPts val="0"/>
                        </a:spcAft>
                      </a:pPr>
                      <a:r>
                        <a:rPr lang="tr-TR" sz="1400" dirty="0">
                          <a:effectLst/>
                        </a:rPr>
                        <a:t>Migros/Wal-Mart'ın kendi markası olan ürünler çok güvenilirdir.</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400">
                          <a:effectLst/>
                        </a:rPr>
                        <a:t>4,70</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400">
                          <a:effectLst/>
                        </a:rPr>
                        <a:t>1,23</a:t>
                      </a:r>
                      <a:endParaRPr lang="tr-TR" sz="1400">
                        <a:effectLst/>
                        <a:latin typeface="Calibri"/>
                        <a:ea typeface="Calibri"/>
                        <a:cs typeface="Times New Roman"/>
                      </a:endParaRPr>
                    </a:p>
                  </a:txBody>
                  <a:tcPr marL="19752" marR="19752" marT="0" marB="0">
                    <a:solidFill>
                      <a:schemeClr val="accent4">
                        <a:lumMod val="60000"/>
                        <a:lumOff val="40000"/>
                      </a:schemeClr>
                    </a:solidFill>
                  </a:tcPr>
                </a:tc>
                <a:tc>
                  <a:txBody>
                    <a:bodyPr/>
                    <a:lstStyle/>
                    <a:p>
                      <a:pPr algn="ctr">
                        <a:lnSpc>
                          <a:spcPct val="115000"/>
                        </a:lnSpc>
                        <a:spcAft>
                          <a:spcPts val="0"/>
                        </a:spcAft>
                      </a:pPr>
                      <a:r>
                        <a:rPr lang="tr-TR" sz="1400" b="1" dirty="0">
                          <a:solidFill>
                            <a:srgbClr val="C00000"/>
                          </a:solidFill>
                          <a:effectLst/>
                        </a:rPr>
                        <a:t>0,85</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400">
                          <a:effectLst/>
                        </a:rPr>
                        <a:t>5,22</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400">
                          <a:effectLst/>
                        </a:rPr>
                        <a:t>1,14</a:t>
                      </a:r>
                      <a:endParaRPr lang="tr-TR" sz="1400">
                        <a:effectLst/>
                        <a:latin typeface="Calibri"/>
                        <a:ea typeface="Calibri"/>
                        <a:cs typeface="Times New Roman"/>
                      </a:endParaRPr>
                    </a:p>
                  </a:txBody>
                  <a:tcPr marL="19752" marR="19752" marT="0" marB="0">
                    <a:solidFill>
                      <a:schemeClr val="accent4">
                        <a:lumMod val="60000"/>
                        <a:lumOff val="40000"/>
                      </a:schemeClr>
                    </a:solidFill>
                  </a:tcPr>
                </a:tc>
                <a:tc>
                  <a:txBody>
                    <a:bodyPr/>
                    <a:lstStyle/>
                    <a:p>
                      <a:pPr algn="ctr">
                        <a:lnSpc>
                          <a:spcPct val="115000"/>
                        </a:lnSpc>
                        <a:spcAft>
                          <a:spcPts val="0"/>
                        </a:spcAft>
                      </a:pPr>
                      <a:r>
                        <a:rPr lang="tr-TR" sz="1400" b="1" dirty="0">
                          <a:solidFill>
                            <a:srgbClr val="C00000"/>
                          </a:solidFill>
                          <a:effectLst/>
                        </a:rPr>
                        <a:t>0,88</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234254">
                <a:tc>
                  <a:txBody>
                    <a:bodyPr/>
                    <a:lstStyle/>
                    <a:p>
                      <a:pPr algn="ctr">
                        <a:lnSpc>
                          <a:spcPct val="115000"/>
                        </a:lnSpc>
                        <a:spcAft>
                          <a:spcPts val="0"/>
                        </a:spcAft>
                      </a:pPr>
                      <a:r>
                        <a:rPr lang="tr-TR" sz="1400" dirty="0">
                          <a:solidFill>
                            <a:schemeClr val="tx1"/>
                          </a:solidFill>
                          <a:effectLst/>
                        </a:rPr>
                        <a:t>AK2</a:t>
                      </a:r>
                      <a:endParaRPr lang="tr-TR" sz="1400" dirty="0">
                        <a:solidFill>
                          <a:schemeClr val="tx1"/>
                        </a:solidFill>
                        <a:effectLst/>
                        <a:latin typeface="Calibri"/>
                        <a:ea typeface="Calibri"/>
                        <a:cs typeface="Times New Roman"/>
                      </a:endParaRPr>
                    </a:p>
                  </a:txBody>
                  <a:tcPr marL="19752" marR="19752" marT="0" marB="0" anchor="ctr">
                    <a:solidFill>
                      <a:schemeClr val="accent4">
                        <a:lumMod val="60000"/>
                        <a:lumOff val="40000"/>
                      </a:schemeClr>
                    </a:solidFill>
                  </a:tcPr>
                </a:tc>
                <a:tc>
                  <a:txBody>
                    <a:bodyPr/>
                    <a:lstStyle/>
                    <a:p>
                      <a:pPr algn="l">
                        <a:lnSpc>
                          <a:spcPct val="115000"/>
                        </a:lnSpc>
                        <a:spcAft>
                          <a:spcPts val="0"/>
                        </a:spcAft>
                      </a:pPr>
                      <a:r>
                        <a:rPr lang="tr-TR" sz="1400" dirty="0">
                          <a:effectLst/>
                        </a:rPr>
                        <a:t>Migros/Wal-Mart'ın kendi markası olan ürünlerin kalitesi kötüdür (R).</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400">
                          <a:effectLst/>
                        </a:rPr>
                        <a:t>5,47</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400">
                          <a:effectLst/>
                        </a:rPr>
                        <a:t>1,43</a:t>
                      </a:r>
                      <a:endParaRPr lang="tr-TR" sz="1400">
                        <a:effectLst/>
                        <a:latin typeface="Calibri"/>
                        <a:ea typeface="Calibri"/>
                        <a:cs typeface="Times New Roman"/>
                      </a:endParaRPr>
                    </a:p>
                  </a:txBody>
                  <a:tcPr marL="19752" marR="19752" marT="0" marB="0">
                    <a:solidFill>
                      <a:schemeClr val="accent4">
                        <a:lumMod val="60000"/>
                        <a:lumOff val="40000"/>
                      </a:schemeClr>
                    </a:solidFill>
                  </a:tcPr>
                </a:tc>
                <a:tc>
                  <a:txBody>
                    <a:bodyPr/>
                    <a:lstStyle/>
                    <a:p>
                      <a:pPr algn="ctr">
                        <a:lnSpc>
                          <a:spcPct val="115000"/>
                        </a:lnSpc>
                        <a:spcAft>
                          <a:spcPts val="0"/>
                        </a:spcAft>
                      </a:pPr>
                      <a:r>
                        <a:rPr lang="tr-TR" sz="1400" b="1" dirty="0">
                          <a:solidFill>
                            <a:srgbClr val="C00000"/>
                          </a:solidFill>
                          <a:effectLst/>
                        </a:rPr>
                        <a:t>0,72</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400">
                          <a:effectLst/>
                        </a:rPr>
                        <a:t>5,04</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400">
                          <a:effectLst/>
                        </a:rPr>
                        <a:t>1,45</a:t>
                      </a:r>
                      <a:endParaRPr lang="tr-TR" sz="1400">
                        <a:effectLst/>
                        <a:latin typeface="Calibri"/>
                        <a:ea typeface="Calibri"/>
                        <a:cs typeface="Times New Roman"/>
                      </a:endParaRPr>
                    </a:p>
                  </a:txBody>
                  <a:tcPr marL="19752" marR="19752" marT="0" marB="0">
                    <a:solidFill>
                      <a:schemeClr val="accent4">
                        <a:lumMod val="60000"/>
                        <a:lumOff val="40000"/>
                      </a:schemeClr>
                    </a:solidFill>
                  </a:tcPr>
                </a:tc>
                <a:tc>
                  <a:txBody>
                    <a:bodyPr/>
                    <a:lstStyle/>
                    <a:p>
                      <a:pPr algn="ctr">
                        <a:lnSpc>
                          <a:spcPct val="115000"/>
                        </a:lnSpc>
                        <a:spcAft>
                          <a:spcPts val="0"/>
                        </a:spcAft>
                      </a:pPr>
                      <a:r>
                        <a:rPr lang="tr-TR" sz="1400" b="1" dirty="0">
                          <a:solidFill>
                            <a:srgbClr val="C00000"/>
                          </a:solidFill>
                          <a:effectLst/>
                        </a:rPr>
                        <a:t>0,81</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234254">
                <a:tc>
                  <a:txBody>
                    <a:bodyPr/>
                    <a:lstStyle/>
                    <a:p>
                      <a:pPr algn="ctr">
                        <a:lnSpc>
                          <a:spcPct val="115000"/>
                        </a:lnSpc>
                        <a:spcAft>
                          <a:spcPts val="0"/>
                        </a:spcAft>
                      </a:pPr>
                      <a:r>
                        <a:rPr lang="tr-TR" sz="1400" dirty="0">
                          <a:solidFill>
                            <a:schemeClr val="tx1"/>
                          </a:solidFill>
                          <a:effectLst/>
                        </a:rPr>
                        <a:t>AK3</a:t>
                      </a:r>
                      <a:endParaRPr lang="tr-TR" sz="1400" dirty="0">
                        <a:solidFill>
                          <a:schemeClr val="tx1"/>
                        </a:solidFill>
                        <a:effectLst/>
                        <a:latin typeface="Calibri"/>
                        <a:ea typeface="Calibri"/>
                        <a:cs typeface="Times New Roman"/>
                      </a:endParaRPr>
                    </a:p>
                  </a:txBody>
                  <a:tcPr marL="19752" marR="19752" marT="0" marB="0" anchor="ctr">
                    <a:solidFill>
                      <a:schemeClr val="accent4">
                        <a:lumMod val="60000"/>
                        <a:lumOff val="40000"/>
                      </a:schemeClr>
                    </a:solidFill>
                  </a:tcPr>
                </a:tc>
                <a:tc>
                  <a:txBody>
                    <a:bodyPr/>
                    <a:lstStyle/>
                    <a:p>
                      <a:pPr algn="l">
                        <a:lnSpc>
                          <a:spcPct val="115000"/>
                        </a:lnSpc>
                        <a:spcAft>
                          <a:spcPts val="0"/>
                        </a:spcAft>
                      </a:pPr>
                      <a:r>
                        <a:rPr lang="tr-TR" sz="1400" dirty="0">
                          <a:effectLst/>
                        </a:rPr>
                        <a:t>Migros/Wal-Mart'ın kendi markası olan ürünlerin kalitesi tutarlıdır.</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400">
                          <a:effectLst/>
                        </a:rPr>
                        <a:t>5,02</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400">
                          <a:effectLst/>
                        </a:rPr>
                        <a:t>1,21</a:t>
                      </a:r>
                      <a:endParaRPr lang="tr-TR" sz="1400">
                        <a:effectLst/>
                        <a:latin typeface="Calibri"/>
                        <a:ea typeface="Calibri"/>
                        <a:cs typeface="Times New Roman"/>
                      </a:endParaRPr>
                    </a:p>
                  </a:txBody>
                  <a:tcPr marL="19752" marR="19752" marT="0" marB="0">
                    <a:solidFill>
                      <a:schemeClr val="accent4">
                        <a:lumMod val="60000"/>
                        <a:lumOff val="40000"/>
                      </a:schemeClr>
                    </a:solidFill>
                  </a:tcPr>
                </a:tc>
                <a:tc>
                  <a:txBody>
                    <a:bodyPr/>
                    <a:lstStyle/>
                    <a:p>
                      <a:pPr algn="ctr">
                        <a:lnSpc>
                          <a:spcPct val="115000"/>
                        </a:lnSpc>
                        <a:spcAft>
                          <a:spcPts val="0"/>
                        </a:spcAft>
                      </a:pPr>
                      <a:r>
                        <a:rPr lang="tr-TR" sz="1400" b="1" dirty="0">
                          <a:solidFill>
                            <a:srgbClr val="C00000"/>
                          </a:solidFill>
                          <a:effectLst/>
                        </a:rPr>
                        <a:t>0,84</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400" dirty="0">
                          <a:effectLst/>
                        </a:rPr>
                        <a:t>5,12</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400" dirty="0">
                          <a:effectLst/>
                        </a:rPr>
                        <a:t>1,18</a:t>
                      </a:r>
                      <a:endParaRPr lang="tr-TR" sz="1400" dirty="0">
                        <a:effectLst/>
                        <a:latin typeface="Calibri"/>
                        <a:ea typeface="Calibri"/>
                        <a:cs typeface="Times New Roman"/>
                      </a:endParaRPr>
                    </a:p>
                  </a:txBody>
                  <a:tcPr marL="19752" marR="19752" marT="0" marB="0">
                    <a:solidFill>
                      <a:schemeClr val="accent4">
                        <a:lumMod val="60000"/>
                        <a:lumOff val="40000"/>
                      </a:schemeClr>
                    </a:solidFill>
                  </a:tcPr>
                </a:tc>
                <a:tc>
                  <a:txBody>
                    <a:bodyPr/>
                    <a:lstStyle/>
                    <a:p>
                      <a:pPr algn="ctr">
                        <a:lnSpc>
                          <a:spcPct val="115000"/>
                        </a:lnSpc>
                        <a:spcAft>
                          <a:spcPts val="0"/>
                        </a:spcAft>
                      </a:pPr>
                      <a:r>
                        <a:rPr lang="tr-TR" sz="1400" b="1" dirty="0">
                          <a:solidFill>
                            <a:srgbClr val="C00000"/>
                          </a:solidFill>
                          <a:effectLst/>
                        </a:rPr>
                        <a:t>0,84</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267718">
                <a:tc>
                  <a:txBody>
                    <a:bodyPr/>
                    <a:lstStyle/>
                    <a:p>
                      <a:pPr algn="ctr">
                        <a:lnSpc>
                          <a:spcPct val="115000"/>
                        </a:lnSpc>
                        <a:spcAft>
                          <a:spcPts val="0"/>
                        </a:spcAft>
                      </a:pPr>
                      <a:r>
                        <a:rPr lang="tr-TR" sz="1400" dirty="0">
                          <a:solidFill>
                            <a:schemeClr val="tx1"/>
                          </a:solidFill>
                          <a:effectLst/>
                        </a:rPr>
                        <a:t> </a:t>
                      </a:r>
                      <a:endParaRPr lang="tr-TR" sz="1400" dirty="0">
                        <a:solidFill>
                          <a:schemeClr val="tx1"/>
                        </a:solidFill>
                        <a:effectLst/>
                        <a:latin typeface="Calibri"/>
                        <a:ea typeface="Calibri"/>
                        <a:cs typeface="Times New Roman"/>
                      </a:endParaRPr>
                    </a:p>
                  </a:txBody>
                  <a:tcPr marL="19752" marR="19752" marT="0" marB="0" anchor="ctr"/>
                </a:tc>
                <a:tc>
                  <a:txBody>
                    <a:bodyPr/>
                    <a:lstStyle/>
                    <a:p>
                      <a:pPr algn="l">
                        <a:lnSpc>
                          <a:spcPct val="115000"/>
                        </a:lnSpc>
                        <a:spcAft>
                          <a:spcPts val="0"/>
                        </a:spcAft>
                      </a:pPr>
                      <a:r>
                        <a:rPr lang="tr-TR" sz="1600" b="1" u="sng" dirty="0">
                          <a:solidFill>
                            <a:srgbClr val="C00000"/>
                          </a:solidFill>
                          <a:effectLst/>
                        </a:rPr>
                        <a:t>Marka Çağrışımı</a:t>
                      </a:r>
                      <a:endParaRPr lang="tr-TR" sz="1600" b="1" u="sng"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dirty="0">
                          <a:effectLst/>
                        </a:rPr>
                        <a:t>4,76</a:t>
                      </a:r>
                      <a:endParaRPr lang="tr-TR" sz="1400" dirty="0">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dirty="0">
                          <a:effectLst/>
                        </a:rPr>
                        <a:t>1,11</a:t>
                      </a:r>
                      <a:endParaRPr lang="tr-TR" sz="1400" dirty="0">
                        <a:effectLst/>
                        <a:latin typeface="Calibri"/>
                        <a:ea typeface="Calibri"/>
                        <a:cs typeface="Times New Roman"/>
                      </a:endParaRPr>
                    </a:p>
                  </a:txBody>
                  <a:tcPr marL="19752" marR="19752" marT="0" marB="0" anchor="ctr"/>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dirty="0">
                          <a:effectLst/>
                        </a:rPr>
                        <a:t>4,63</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dirty="0">
                          <a:effectLst/>
                        </a:rPr>
                        <a:t>1,10</a:t>
                      </a:r>
                      <a:endParaRPr lang="tr-TR" sz="1400" dirty="0">
                        <a:effectLst/>
                        <a:latin typeface="Calibri"/>
                        <a:ea typeface="Calibri"/>
                        <a:cs typeface="Times New Roman"/>
                      </a:endParaRPr>
                    </a:p>
                  </a:txBody>
                  <a:tcPr marL="19752" marR="19752" marT="0" marB="0"/>
                </a:tc>
                <a:tc>
                  <a:txBody>
                    <a:bodyPr/>
                    <a:lstStyle/>
                    <a:p>
                      <a:pPr algn="ctr">
                        <a:lnSpc>
                          <a:spcPct val="115000"/>
                        </a:lnSpc>
                        <a:spcAft>
                          <a:spcPts val="0"/>
                        </a:spcAft>
                      </a:pPr>
                      <a:r>
                        <a:rPr lang="tr-TR" sz="1400" b="1" dirty="0">
                          <a:solidFill>
                            <a:srgbClr val="C00000"/>
                          </a:solidFill>
                          <a:effectLst/>
                        </a:rPr>
                        <a:t> </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tcPr>
                </a:tc>
              </a:tr>
              <a:tr h="468507">
                <a:tc>
                  <a:txBody>
                    <a:bodyPr/>
                    <a:lstStyle/>
                    <a:p>
                      <a:pPr algn="ctr">
                        <a:lnSpc>
                          <a:spcPct val="115000"/>
                        </a:lnSpc>
                        <a:spcAft>
                          <a:spcPts val="0"/>
                        </a:spcAft>
                      </a:pPr>
                      <a:r>
                        <a:rPr lang="tr-TR" sz="1400" dirty="0">
                          <a:solidFill>
                            <a:schemeClr val="tx1"/>
                          </a:solidFill>
                          <a:effectLst/>
                        </a:rPr>
                        <a:t>MÇ1</a:t>
                      </a:r>
                      <a:endParaRPr lang="tr-TR" sz="1400" dirty="0">
                        <a:solidFill>
                          <a:schemeClr val="tx1"/>
                        </a:solidFill>
                        <a:effectLst/>
                        <a:latin typeface="Calibri"/>
                        <a:ea typeface="Calibri"/>
                        <a:cs typeface="Times New Roman"/>
                      </a:endParaRPr>
                    </a:p>
                  </a:txBody>
                  <a:tcPr marL="19752" marR="19752" marT="0" marB="0" anchor="ctr">
                    <a:solidFill>
                      <a:schemeClr val="accent6">
                        <a:lumMod val="60000"/>
                        <a:lumOff val="40000"/>
                      </a:schemeClr>
                    </a:solidFill>
                  </a:tcPr>
                </a:tc>
                <a:tc>
                  <a:txBody>
                    <a:bodyPr/>
                    <a:lstStyle/>
                    <a:p>
                      <a:pPr algn="l">
                        <a:lnSpc>
                          <a:spcPct val="115000"/>
                        </a:lnSpc>
                        <a:spcAft>
                          <a:spcPts val="0"/>
                        </a:spcAft>
                      </a:pPr>
                      <a:r>
                        <a:rPr lang="tr-TR" sz="1400" dirty="0">
                          <a:effectLst/>
                        </a:rPr>
                        <a:t>Migros/Wal-Mart'ın kendi markası olan ürünler rakip markalı ürünlere göre olumlu bir imaja sahiptir.</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400">
                          <a:effectLst/>
                        </a:rPr>
                        <a:t>4,74</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400">
                          <a:effectLst/>
                        </a:rPr>
                        <a:t>1,35</a:t>
                      </a:r>
                      <a:endParaRPr lang="tr-TR" sz="1400">
                        <a:effectLst/>
                        <a:latin typeface="Calibri"/>
                        <a:ea typeface="Calibri"/>
                        <a:cs typeface="Times New Roman"/>
                      </a:endParaRPr>
                    </a:p>
                  </a:txBody>
                  <a:tcPr marL="19752" marR="19752" marT="0" marB="0">
                    <a:solidFill>
                      <a:schemeClr val="accent6">
                        <a:lumMod val="60000"/>
                        <a:lumOff val="40000"/>
                      </a:schemeClr>
                    </a:solidFill>
                  </a:tcPr>
                </a:tc>
                <a:tc>
                  <a:txBody>
                    <a:bodyPr/>
                    <a:lstStyle/>
                    <a:p>
                      <a:pPr algn="ctr">
                        <a:lnSpc>
                          <a:spcPct val="115000"/>
                        </a:lnSpc>
                        <a:spcAft>
                          <a:spcPts val="0"/>
                        </a:spcAft>
                      </a:pPr>
                      <a:r>
                        <a:rPr lang="tr-TR" sz="1400" b="1" dirty="0">
                          <a:solidFill>
                            <a:srgbClr val="C00000"/>
                          </a:solidFill>
                          <a:effectLst/>
                        </a:rPr>
                        <a:t>0,84</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400">
                          <a:effectLst/>
                        </a:rPr>
                        <a:t>4,33</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400">
                          <a:effectLst/>
                        </a:rPr>
                        <a:t>1,35</a:t>
                      </a:r>
                      <a:endParaRPr lang="tr-TR" sz="1400">
                        <a:effectLst/>
                        <a:latin typeface="Calibri"/>
                        <a:ea typeface="Calibri"/>
                        <a:cs typeface="Times New Roman"/>
                      </a:endParaRPr>
                    </a:p>
                  </a:txBody>
                  <a:tcPr marL="19752" marR="19752" marT="0" marB="0">
                    <a:solidFill>
                      <a:schemeClr val="accent6">
                        <a:lumMod val="60000"/>
                        <a:lumOff val="40000"/>
                      </a:schemeClr>
                    </a:solidFill>
                  </a:tcPr>
                </a:tc>
                <a:tc>
                  <a:txBody>
                    <a:bodyPr/>
                    <a:lstStyle/>
                    <a:p>
                      <a:pPr algn="ctr">
                        <a:lnSpc>
                          <a:spcPct val="115000"/>
                        </a:lnSpc>
                        <a:spcAft>
                          <a:spcPts val="0"/>
                        </a:spcAft>
                      </a:pPr>
                      <a:r>
                        <a:rPr lang="tr-TR" sz="1400" b="1" dirty="0">
                          <a:solidFill>
                            <a:srgbClr val="C00000"/>
                          </a:solidFill>
                          <a:effectLst/>
                        </a:rPr>
                        <a:t>0,86</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r h="234254">
                <a:tc>
                  <a:txBody>
                    <a:bodyPr/>
                    <a:lstStyle/>
                    <a:p>
                      <a:pPr algn="ctr">
                        <a:lnSpc>
                          <a:spcPct val="115000"/>
                        </a:lnSpc>
                        <a:spcAft>
                          <a:spcPts val="0"/>
                        </a:spcAft>
                      </a:pPr>
                      <a:r>
                        <a:rPr lang="tr-TR" sz="1400" dirty="0">
                          <a:solidFill>
                            <a:schemeClr val="tx1"/>
                          </a:solidFill>
                          <a:effectLst/>
                        </a:rPr>
                        <a:t>MÇ2</a:t>
                      </a:r>
                      <a:endParaRPr lang="tr-TR" sz="1400" dirty="0">
                        <a:solidFill>
                          <a:schemeClr val="tx1"/>
                        </a:solidFill>
                        <a:effectLst/>
                        <a:latin typeface="Calibri"/>
                        <a:ea typeface="Calibri"/>
                        <a:cs typeface="Times New Roman"/>
                      </a:endParaRPr>
                    </a:p>
                  </a:txBody>
                  <a:tcPr marL="19752" marR="19752" marT="0" marB="0" anchor="ctr">
                    <a:solidFill>
                      <a:schemeClr val="accent6">
                        <a:lumMod val="60000"/>
                        <a:lumOff val="40000"/>
                      </a:schemeClr>
                    </a:solidFill>
                  </a:tcPr>
                </a:tc>
                <a:tc>
                  <a:txBody>
                    <a:bodyPr/>
                    <a:lstStyle/>
                    <a:p>
                      <a:pPr algn="l">
                        <a:lnSpc>
                          <a:spcPct val="115000"/>
                        </a:lnSpc>
                        <a:spcAft>
                          <a:spcPts val="0"/>
                        </a:spcAft>
                      </a:pPr>
                      <a:r>
                        <a:rPr lang="tr-TR" sz="1400" dirty="0">
                          <a:effectLst/>
                        </a:rPr>
                        <a:t>Migros/Wal-Mart'ın kendi markası olan ürünler tutulan birer markadır.</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400">
                          <a:effectLst/>
                        </a:rPr>
                        <a:t>4,62</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400">
                          <a:effectLst/>
                        </a:rPr>
                        <a:t>1,47</a:t>
                      </a:r>
                      <a:endParaRPr lang="tr-TR" sz="1400">
                        <a:effectLst/>
                        <a:latin typeface="Calibri"/>
                        <a:ea typeface="Calibri"/>
                        <a:cs typeface="Times New Roman"/>
                      </a:endParaRPr>
                    </a:p>
                  </a:txBody>
                  <a:tcPr marL="19752" marR="19752" marT="0" marB="0">
                    <a:solidFill>
                      <a:schemeClr val="accent6">
                        <a:lumMod val="60000"/>
                        <a:lumOff val="40000"/>
                      </a:schemeClr>
                    </a:solidFill>
                  </a:tcPr>
                </a:tc>
                <a:tc>
                  <a:txBody>
                    <a:bodyPr/>
                    <a:lstStyle/>
                    <a:p>
                      <a:pPr algn="ctr">
                        <a:lnSpc>
                          <a:spcPct val="115000"/>
                        </a:lnSpc>
                        <a:spcAft>
                          <a:spcPts val="0"/>
                        </a:spcAft>
                      </a:pPr>
                      <a:r>
                        <a:rPr lang="tr-TR" sz="1400" b="1" dirty="0">
                          <a:solidFill>
                            <a:srgbClr val="C00000"/>
                          </a:solidFill>
                          <a:effectLst/>
                        </a:rPr>
                        <a:t>0,80</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400">
                          <a:effectLst/>
                        </a:rPr>
                        <a:t>5,14</a:t>
                      </a:r>
                      <a:endParaRPr lang="tr-TR" sz="140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400" dirty="0">
                          <a:effectLst/>
                        </a:rPr>
                        <a:t>1,27</a:t>
                      </a:r>
                      <a:endParaRPr lang="tr-TR" sz="1400" dirty="0">
                        <a:effectLst/>
                        <a:latin typeface="Calibri"/>
                        <a:ea typeface="Calibri"/>
                        <a:cs typeface="Times New Roman"/>
                      </a:endParaRPr>
                    </a:p>
                  </a:txBody>
                  <a:tcPr marL="19752" marR="19752" marT="0" marB="0">
                    <a:solidFill>
                      <a:schemeClr val="accent6">
                        <a:lumMod val="60000"/>
                        <a:lumOff val="40000"/>
                      </a:schemeClr>
                    </a:solidFill>
                  </a:tcPr>
                </a:tc>
                <a:tc>
                  <a:txBody>
                    <a:bodyPr/>
                    <a:lstStyle/>
                    <a:p>
                      <a:pPr algn="ctr">
                        <a:lnSpc>
                          <a:spcPct val="115000"/>
                        </a:lnSpc>
                        <a:spcAft>
                          <a:spcPts val="0"/>
                        </a:spcAft>
                      </a:pPr>
                      <a:r>
                        <a:rPr lang="tr-TR" sz="1400" b="1" dirty="0">
                          <a:solidFill>
                            <a:srgbClr val="C00000"/>
                          </a:solidFill>
                          <a:effectLst/>
                        </a:rPr>
                        <a:t>0,78</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r h="234254">
                <a:tc>
                  <a:txBody>
                    <a:bodyPr/>
                    <a:lstStyle/>
                    <a:p>
                      <a:pPr algn="ctr">
                        <a:lnSpc>
                          <a:spcPct val="115000"/>
                        </a:lnSpc>
                        <a:spcAft>
                          <a:spcPts val="0"/>
                        </a:spcAft>
                      </a:pPr>
                      <a:r>
                        <a:rPr lang="tr-TR" sz="1400" dirty="0">
                          <a:solidFill>
                            <a:schemeClr val="tx1"/>
                          </a:solidFill>
                          <a:effectLst/>
                        </a:rPr>
                        <a:t>MÇ4</a:t>
                      </a:r>
                      <a:endParaRPr lang="tr-TR" sz="1400" dirty="0">
                        <a:solidFill>
                          <a:schemeClr val="tx1"/>
                        </a:solidFill>
                        <a:effectLst/>
                        <a:latin typeface="Calibri"/>
                        <a:ea typeface="Calibri"/>
                        <a:cs typeface="Times New Roman"/>
                      </a:endParaRPr>
                    </a:p>
                  </a:txBody>
                  <a:tcPr marL="19752" marR="19752" marT="0" marB="0" anchor="ctr">
                    <a:solidFill>
                      <a:schemeClr val="accent6">
                        <a:lumMod val="60000"/>
                        <a:lumOff val="40000"/>
                      </a:schemeClr>
                    </a:solidFill>
                  </a:tcPr>
                </a:tc>
                <a:tc>
                  <a:txBody>
                    <a:bodyPr/>
                    <a:lstStyle/>
                    <a:p>
                      <a:pPr algn="l">
                        <a:lnSpc>
                          <a:spcPct val="115000"/>
                        </a:lnSpc>
                        <a:spcAft>
                          <a:spcPts val="0"/>
                        </a:spcAft>
                      </a:pPr>
                      <a:r>
                        <a:rPr lang="tr-TR" sz="1400" dirty="0">
                          <a:effectLst/>
                        </a:rPr>
                        <a:t>Migros/Wal-Mart'ın kendi markası olan ürünlerin imajını beğeniyorum.</a:t>
                      </a: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400" dirty="0">
                          <a:effectLst/>
                        </a:rPr>
                        <a:t>4,91</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400" dirty="0">
                          <a:effectLst/>
                        </a:rPr>
                        <a:t>1,64</a:t>
                      </a:r>
                      <a:endParaRPr lang="tr-TR" sz="1400" dirty="0">
                        <a:effectLst/>
                        <a:latin typeface="Calibri"/>
                        <a:ea typeface="Calibri"/>
                        <a:cs typeface="Times New Roman"/>
                      </a:endParaRPr>
                    </a:p>
                  </a:txBody>
                  <a:tcPr marL="19752" marR="19752" marT="0" marB="0">
                    <a:solidFill>
                      <a:schemeClr val="accent6">
                        <a:lumMod val="60000"/>
                        <a:lumOff val="40000"/>
                      </a:schemeClr>
                    </a:solidFill>
                  </a:tcPr>
                </a:tc>
                <a:tc>
                  <a:txBody>
                    <a:bodyPr/>
                    <a:lstStyle/>
                    <a:p>
                      <a:pPr algn="ctr">
                        <a:lnSpc>
                          <a:spcPct val="115000"/>
                        </a:lnSpc>
                        <a:spcAft>
                          <a:spcPts val="0"/>
                        </a:spcAft>
                      </a:pPr>
                      <a:r>
                        <a:rPr lang="tr-TR" sz="1400" b="1" dirty="0">
                          <a:solidFill>
                            <a:srgbClr val="C00000"/>
                          </a:solidFill>
                          <a:effectLst/>
                        </a:rPr>
                        <a:t>0,85</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400" dirty="0">
                          <a:effectLst/>
                        </a:rPr>
                        <a:t>4,43</a:t>
                      </a: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400" dirty="0">
                          <a:effectLst/>
                        </a:rPr>
                        <a:t>1,33</a:t>
                      </a:r>
                      <a:endParaRPr lang="tr-TR" sz="1400" dirty="0">
                        <a:effectLst/>
                        <a:latin typeface="Calibri"/>
                        <a:ea typeface="Calibri"/>
                        <a:cs typeface="Times New Roman"/>
                      </a:endParaRPr>
                    </a:p>
                  </a:txBody>
                  <a:tcPr marL="19752" marR="19752" marT="0" marB="0">
                    <a:solidFill>
                      <a:schemeClr val="accent6">
                        <a:lumMod val="60000"/>
                        <a:lumOff val="40000"/>
                      </a:schemeClr>
                    </a:solidFill>
                  </a:tcPr>
                </a:tc>
                <a:tc>
                  <a:txBody>
                    <a:bodyPr/>
                    <a:lstStyle/>
                    <a:p>
                      <a:pPr algn="ctr">
                        <a:lnSpc>
                          <a:spcPct val="115000"/>
                        </a:lnSpc>
                        <a:spcAft>
                          <a:spcPts val="0"/>
                        </a:spcAft>
                      </a:pPr>
                      <a:r>
                        <a:rPr lang="tr-TR" sz="1400" b="1" dirty="0">
                          <a:solidFill>
                            <a:srgbClr val="C00000"/>
                          </a:solidFill>
                          <a:effectLst/>
                        </a:rPr>
                        <a:t>0,87</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r h="203396">
                <a:tc gridSpan="8">
                  <a:txBody>
                    <a:bodyPr/>
                    <a:lstStyle/>
                    <a:p>
                      <a:pPr algn="ctr">
                        <a:lnSpc>
                          <a:spcPct val="115000"/>
                        </a:lnSpc>
                        <a:spcAft>
                          <a:spcPts val="0"/>
                        </a:spcAft>
                      </a:pPr>
                      <a:r>
                        <a:rPr lang="tr-TR" sz="1050" b="1" kern="1200" dirty="0" smtClean="0">
                          <a:solidFill>
                            <a:schemeClr val="tx1"/>
                          </a:solidFill>
                          <a:effectLst/>
                          <a:latin typeface="+mn-lt"/>
                          <a:ea typeface="+mn-ea"/>
                          <a:cs typeface="+mn-cs"/>
                        </a:rPr>
                        <a:t>*SS: Standart Sapma; FY: Faktör Yükü; Ölçek: 1=Kesinlikle katılmıyorum , 7= Kesinlikle katılıyorum</a:t>
                      </a:r>
                      <a:endParaRPr lang="tr-TR" sz="900" dirty="0">
                        <a:solidFill>
                          <a:schemeClr val="tx1"/>
                        </a:solidFill>
                        <a:effectLst/>
                        <a:latin typeface="+mn-lt"/>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solidFill>
                      <a:schemeClr val="bg1"/>
                    </a:solidFill>
                  </a:tcPr>
                </a:tc>
                <a:tc hMerge="1">
                  <a:txBody>
                    <a:bodyPr/>
                    <a:lstStyle/>
                    <a:p>
                      <a:pPr algn="l">
                        <a:lnSpc>
                          <a:spcPct val="115000"/>
                        </a:lnSpc>
                        <a:spcAft>
                          <a:spcPts val="0"/>
                        </a:spcAft>
                      </a:pP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19752" marR="1975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19752" marR="1975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bl>
          </a:graphicData>
        </a:graphic>
      </p:graphicFrame>
      <p:sp>
        <p:nvSpPr>
          <p:cNvPr id="23" name="Çift Ayraç 22"/>
          <p:cNvSpPr/>
          <p:nvPr/>
        </p:nvSpPr>
        <p:spPr>
          <a:xfrm>
            <a:off x="7092280" y="1628800"/>
            <a:ext cx="504056" cy="4968552"/>
          </a:xfrm>
          <a:prstGeom prst="bracePair">
            <a:avLst/>
          </a:prstGeom>
          <a:ln>
            <a:solidFill>
              <a:srgbClr val="C00000"/>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
        <p:nvSpPr>
          <p:cNvPr id="24" name="Çift Ayraç 23"/>
          <p:cNvSpPr/>
          <p:nvPr/>
        </p:nvSpPr>
        <p:spPr>
          <a:xfrm>
            <a:off x="8388424" y="1628800"/>
            <a:ext cx="504056" cy="4968552"/>
          </a:xfrm>
          <a:prstGeom prst="bracePair">
            <a:avLst/>
          </a:prstGeom>
          <a:ln>
            <a:solidFill>
              <a:srgbClr val="C00000"/>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2954154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2000"/>
                                        <p:tgtEl>
                                          <p:spTgt spid="2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95536" y="770162"/>
            <a:ext cx="8382000" cy="498598"/>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rPr>
              <a:t>Güvenilirlik ve Geçerlilik Test Sonuçları  (2)</a:t>
            </a:r>
            <a:endParaRPr kumimoji="0" lang="tr-TR" sz="3600" b="0" i="0" u="none" strike="noStrike" kern="1200" cap="none" spc="-150" normalizeH="0" baseline="0" noProof="0" dirty="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endParaRPr>
          </a:p>
        </p:txBody>
      </p:sp>
      <p:graphicFrame>
        <p:nvGraphicFramePr>
          <p:cNvPr id="3" name="Tablo 2"/>
          <p:cNvGraphicFramePr>
            <a:graphicFrameLocks noGrp="1"/>
          </p:cNvGraphicFramePr>
          <p:nvPr>
            <p:extLst>
              <p:ext uri="{D42A27DB-BD31-4B8C-83A1-F6EECF244321}">
                <p14:modId xmlns:p14="http://schemas.microsoft.com/office/powerpoint/2010/main" val="392503937"/>
              </p:ext>
            </p:extLst>
          </p:nvPr>
        </p:nvGraphicFramePr>
        <p:xfrm>
          <a:off x="107506" y="1294203"/>
          <a:ext cx="8928989" cy="5771934"/>
        </p:xfrm>
        <a:graphic>
          <a:graphicData uri="http://schemas.openxmlformats.org/drawingml/2006/table">
            <a:tbl>
              <a:tblPr firstRow="1" firstCol="1" bandRow="1">
                <a:tableStyleId>{21E4AEA4-8DFA-4A89-87EB-49C32662AFE0}</a:tableStyleId>
              </a:tblPr>
              <a:tblGrid>
                <a:gridCol w="699329"/>
                <a:gridCol w="5277333"/>
                <a:gridCol w="576064"/>
                <a:gridCol w="432048"/>
                <a:gridCol w="432048"/>
                <a:gridCol w="576064"/>
                <a:gridCol w="504056"/>
                <a:gridCol w="432047"/>
              </a:tblGrid>
              <a:tr h="262964">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b"/>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gridSpan="3">
                  <a:txBody>
                    <a:bodyPr/>
                    <a:lstStyle/>
                    <a:p>
                      <a:pPr algn="ctr">
                        <a:lnSpc>
                          <a:spcPct val="115000"/>
                        </a:lnSpc>
                        <a:spcAft>
                          <a:spcPts val="0"/>
                        </a:spcAft>
                      </a:pPr>
                      <a:r>
                        <a:rPr lang="tr-TR" sz="1600" u="sng" dirty="0">
                          <a:effectLst/>
                        </a:rPr>
                        <a:t>MİGROS</a:t>
                      </a:r>
                      <a:endParaRPr lang="tr-TR" sz="1600" u="sng" dirty="0">
                        <a:solidFill>
                          <a:schemeClr val="bg1"/>
                        </a:solidFill>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lnR w="28575" cap="flat" cmpd="sng" algn="ctr">
                      <a:solidFill>
                        <a:schemeClr val="accent2">
                          <a:lumMod val="75000"/>
                        </a:schemeClr>
                      </a:solidFill>
                      <a:prstDash val="solid"/>
                      <a:round/>
                      <a:headEnd type="none" w="med" len="med"/>
                      <a:tailEnd type="none" w="med" len="med"/>
                    </a:lnR>
                  </a:tcPr>
                </a:tc>
                <a:tc hMerge="1">
                  <a:txBody>
                    <a:bodyPr/>
                    <a:lstStyle/>
                    <a:p>
                      <a:endParaRPr lang="tr-TR"/>
                    </a:p>
                  </a:txBody>
                  <a:tcPr/>
                </a:tc>
                <a:tc hMerge="1">
                  <a:txBody>
                    <a:bodyPr/>
                    <a:lstStyle/>
                    <a:p>
                      <a:endParaRPr lang="tr-TR"/>
                    </a:p>
                  </a:txBody>
                  <a:tcPr/>
                </a:tc>
                <a:tc gridSpan="3">
                  <a:txBody>
                    <a:bodyPr/>
                    <a:lstStyle/>
                    <a:p>
                      <a:pPr algn="ctr">
                        <a:lnSpc>
                          <a:spcPct val="115000"/>
                        </a:lnSpc>
                        <a:spcAft>
                          <a:spcPts val="0"/>
                        </a:spcAft>
                      </a:pPr>
                      <a:r>
                        <a:rPr lang="tr-TR" sz="1600" u="sng" dirty="0">
                          <a:effectLst/>
                        </a:rPr>
                        <a:t>GREAT VALUE</a:t>
                      </a:r>
                      <a:endParaRPr lang="tr-TR" sz="1600" u="sng" dirty="0">
                        <a:solidFill>
                          <a:srgbClr val="C00000"/>
                        </a:solidFill>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lnR w="28575" cap="flat" cmpd="sng" algn="ctr">
                      <a:solidFill>
                        <a:schemeClr val="accent2">
                          <a:lumMod val="75000"/>
                        </a:schemeClr>
                      </a:solidFill>
                      <a:prstDash val="solid"/>
                      <a:round/>
                      <a:headEnd type="none" w="med" len="med"/>
                      <a:tailEnd type="none" w="med" len="med"/>
                    </a:lnR>
                  </a:tcPr>
                </a:tc>
                <a:tc hMerge="1">
                  <a:txBody>
                    <a:bodyPr/>
                    <a:lstStyle/>
                    <a:p>
                      <a:endParaRPr lang="tr-TR"/>
                    </a:p>
                  </a:txBody>
                  <a:tcPr/>
                </a:tc>
                <a:tc hMerge="1">
                  <a:txBody>
                    <a:bodyPr/>
                    <a:lstStyle/>
                    <a:p>
                      <a:endParaRPr lang="tr-TR"/>
                    </a:p>
                  </a:txBody>
                  <a:tcPr/>
                </a:tc>
              </a:tr>
              <a:tr h="230094">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b"/>
                </a:tc>
                <a:tc>
                  <a:txBody>
                    <a:bodyPr/>
                    <a:lstStyle/>
                    <a:p>
                      <a:pPr algn="ctr">
                        <a:lnSpc>
                          <a:spcPct val="115000"/>
                        </a:lnSpc>
                        <a:spcAft>
                          <a:spcPts val="0"/>
                        </a:spcAft>
                      </a:pPr>
                      <a:r>
                        <a:rPr lang="tr-TR" sz="1400" dirty="0">
                          <a:effectLst/>
                        </a:rPr>
                        <a:t> </a:t>
                      </a:r>
                      <a:endParaRPr lang="tr-TR" sz="1400" dirty="0">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b="1" dirty="0">
                          <a:effectLst/>
                        </a:rPr>
                        <a:t>Ort.  </a:t>
                      </a:r>
                      <a:endParaRPr lang="tr-TR" sz="1400" b="1" dirty="0">
                        <a:solidFill>
                          <a:schemeClr val="tx1"/>
                        </a:solidFill>
                        <a:effectLst/>
                        <a:latin typeface="Calibri"/>
                        <a:ea typeface="Calibri"/>
                        <a:cs typeface="Times New Roman"/>
                      </a:endParaRPr>
                    </a:p>
                  </a:txBody>
                  <a:tcPr marL="19752" marR="1975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b="1" dirty="0">
                          <a:effectLst/>
                        </a:rPr>
                        <a:t>SS </a:t>
                      </a:r>
                      <a:endParaRPr lang="tr-TR" sz="1400" b="1" dirty="0">
                        <a:solidFill>
                          <a:schemeClr val="tx1"/>
                        </a:solidFill>
                        <a:effectLst/>
                        <a:latin typeface="Calibri"/>
                        <a:ea typeface="Calibri"/>
                        <a:cs typeface="Times New Roman"/>
                      </a:endParaRPr>
                    </a:p>
                  </a:txBody>
                  <a:tcPr marL="19752" marR="19752" marT="0" marB="0" anchor="ctr"/>
                </a:tc>
                <a:tc>
                  <a:txBody>
                    <a:bodyPr/>
                    <a:lstStyle/>
                    <a:p>
                      <a:pPr algn="ctr">
                        <a:lnSpc>
                          <a:spcPct val="115000"/>
                        </a:lnSpc>
                        <a:spcAft>
                          <a:spcPts val="0"/>
                        </a:spcAft>
                      </a:pPr>
                      <a:r>
                        <a:rPr lang="tr-TR" sz="1400" b="1" dirty="0">
                          <a:solidFill>
                            <a:srgbClr val="C00000"/>
                          </a:solidFill>
                          <a:effectLst/>
                        </a:rPr>
                        <a:t>FY</a:t>
                      </a:r>
                      <a:endParaRPr lang="tr-TR" sz="1400" b="1" dirty="0">
                        <a:solidFill>
                          <a:srgbClr val="C00000"/>
                        </a:solidFill>
                        <a:effectLst/>
                        <a:latin typeface="Calibri"/>
                        <a:ea typeface="Calibri"/>
                        <a:cs typeface="Times New Roman"/>
                      </a:endParaRPr>
                    </a:p>
                  </a:txBody>
                  <a:tcPr marL="19752" marR="1975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400" b="1" dirty="0">
                          <a:effectLst/>
                        </a:rPr>
                        <a:t>Ort.</a:t>
                      </a:r>
                      <a:endParaRPr lang="tr-TR" sz="1400" b="1" dirty="0">
                        <a:solidFill>
                          <a:schemeClr val="tx1"/>
                        </a:solidFill>
                        <a:effectLst/>
                        <a:latin typeface="Calibri"/>
                        <a:ea typeface="Calibri"/>
                        <a:cs typeface="Times New Roman"/>
                      </a:endParaRPr>
                    </a:p>
                  </a:txBody>
                  <a:tcPr marL="19752" marR="1975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400" b="1" dirty="0">
                          <a:effectLst/>
                        </a:rPr>
                        <a:t>SS</a:t>
                      </a:r>
                      <a:endParaRPr lang="tr-TR" sz="1400" b="1" dirty="0">
                        <a:solidFill>
                          <a:schemeClr val="tx1"/>
                        </a:solidFill>
                        <a:effectLst/>
                        <a:latin typeface="Calibri"/>
                        <a:ea typeface="Calibri"/>
                        <a:cs typeface="Times New Roman"/>
                      </a:endParaRPr>
                    </a:p>
                  </a:txBody>
                  <a:tcPr marL="19752" marR="19752" marT="0" marB="0"/>
                </a:tc>
                <a:tc>
                  <a:txBody>
                    <a:bodyPr/>
                    <a:lstStyle/>
                    <a:p>
                      <a:pPr algn="ctr">
                        <a:lnSpc>
                          <a:spcPct val="115000"/>
                        </a:lnSpc>
                        <a:spcAft>
                          <a:spcPts val="0"/>
                        </a:spcAft>
                      </a:pPr>
                      <a:r>
                        <a:rPr lang="tr-TR" sz="1400" b="1" dirty="0">
                          <a:solidFill>
                            <a:srgbClr val="C00000"/>
                          </a:solidFill>
                          <a:effectLst/>
                        </a:rPr>
                        <a:t>FY</a:t>
                      </a:r>
                      <a:endParaRPr lang="tr-TR" sz="1400" b="1" dirty="0">
                        <a:solidFill>
                          <a:srgbClr val="C00000"/>
                        </a:solidFill>
                        <a:effectLst/>
                        <a:latin typeface="Calibri"/>
                        <a:ea typeface="Calibri"/>
                        <a:cs typeface="Times New Roman"/>
                      </a:endParaRPr>
                    </a:p>
                  </a:txBody>
                  <a:tcPr marL="19752" marR="19752" marT="0" marB="0">
                    <a:lnR w="28575" cap="flat" cmpd="sng" algn="ctr">
                      <a:solidFill>
                        <a:schemeClr val="accent2">
                          <a:lumMod val="75000"/>
                        </a:schemeClr>
                      </a:solidFill>
                      <a:prstDash val="solid"/>
                      <a:round/>
                      <a:headEnd type="none" w="med" len="med"/>
                      <a:tailEnd type="none" w="med" len="med"/>
                    </a:lnR>
                  </a:tcPr>
                </a:tc>
              </a:tr>
              <a:tr h="262964">
                <a:tc>
                  <a:txBody>
                    <a:bodyPr/>
                    <a:lstStyle/>
                    <a:p>
                      <a:pPr algn="ctr">
                        <a:lnSpc>
                          <a:spcPct val="115000"/>
                        </a:lnSpc>
                        <a:spcAft>
                          <a:spcPts val="0"/>
                        </a:spcAft>
                      </a:pPr>
                      <a:r>
                        <a:rPr lang="tr-TR" sz="1600" b="1" u="sng">
                          <a:solidFill>
                            <a:srgbClr val="C00000"/>
                          </a:solidFill>
                          <a:effectLst/>
                        </a:rPr>
                        <a:t> </a:t>
                      </a:r>
                      <a:endParaRPr lang="tr-TR" sz="1800" b="1" u="sng">
                        <a:solidFill>
                          <a:srgbClr val="C00000"/>
                        </a:solidFill>
                        <a:effectLst/>
                        <a:latin typeface="Calibri"/>
                        <a:ea typeface="Calibri"/>
                        <a:cs typeface="Times New Roman"/>
                      </a:endParaRPr>
                    </a:p>
                  </a:txBody>
                  <a:tcPr marL="33722" marR="33722" marT="0" marB="0" anchor="ctr"/>
                </a:tc>
                <a:tc>
                  <a:txBody>
                    <a:bodyPr/>
                    <a:lstStyle/>
                    <a:p>
                      <a:pPr algn="l">
                        <a:lnSpc>
                          <a:spcPct val="115000"/>
                        </a:lnSpc>
                        <a:spcAft>
                          <a:spcPts val="0"/>
                        </a:spcAft>
                      </a:pPr>
                      <a:r>
                        <a:rPr lang="tr-TR" sz="1600" b="1" u="sng" dirty="0">
                          <a:solidFill>
                            <a:srgbClr val="C00000"/>
                          </a:solidFill>
                          <a:effectLst/>
                        </a:rPr>
                        <a:t>Marka Sadakati</a:t>
                      </a:r>
                      <a:endParaRPr lang="tr-TR" sz="1800" b="1" u="sng" dirty="0">
                        <a:solidFill>
                          <a:srgbClr val="C00000"/>
                        </a:solidFill>
                        <a:effectLst/>
                        <a:latin typeface="Calibri"/>
                        <a:ea typeface="Calibri"/>
                        <a:cs typeface="Times New Roman"/>
                      </a:endParaRPr>
                    </a:p>
                  </a:txBody>
                  <a:tcPr marL="33722" marR="3372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200">
                          <a:effectLst/>
                        </a:rPr>
                        <a:t>4,02</a:t>
                      </a:r>
                      <a:endParaRPr lang="tr-TR" sz="1400">
                        <a:effectLst/>
                        <a:latin typeface="Calibri"/>
                        <a:ea typeface="Calibri"/>
                        <a:cs typeface="Times New Roman"/>
                      </a:endParaRPr>
                    </a:p>
                  </a:txBody>
                  <a:tcPr marL="33722" marR="3372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200">
                          <a:effectLst/>
                        </a:rPr>
                        <a:t>1,13</a:t>
                      </a:r>
                      <a:endParaRPr lang="tr-TR" sz="1400">
                        <a:effectLst/>
                        <a:latin typeface="Calibri"/>
                        <a:ea typeface="Calibri"/>
                        <a:cs typeface="Times New Roman"/>
                      </a:endParaRPr>
                    </a:p>
                  </a:txBody>
                  <a:tcPr marL="33722" marR="33722" marT="0" marB="0" anchor="ctr"/>
                </a:tc>
                <a:tc>
                  <a:txBody>
                    <a:bodyPr/>
                    <a:lstStyle/>
                    <a:p>
                      <a:pPr algn="ctr">
                        <a:lnSpc>
                          <a:spcPct val="115000"/>
                        </a:lnSpc>
                        <a:spcAft>
                          <a:spcPts val="0"/>
                        </a:spcAft>
                      </a:pPr>
                      <a:r>
                        <a:rPr lang="tr-TR" sz="1200" b="1" dirty="0">
                          <a:solidFill>
                            <a:srgbClr val="C00000"/>
                          </a:solidFill>
                          <a:effectLst/>
                        </a:rPr>
                        <a:t> </a:t>
                      </a:r>
                      <a:endParaRPr lang="tr-TR" sz="1400" b="1" dirty="0">
                        <a:solidFill>
                          <a:srgbClr val="C00000"/>
                        </a:solidFill>
                        <a:effectLst/>
                        <a:latin typeface="Calibri"/>
                        <a:ea typeface="Calibri"/>
                        <a:cs typeface="Times New Roman"/>
                      </a:endParaRPr>
                    </a:p>
                  </a:txBody>
                  <a:tcPr marL="33722" marR="3372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200">
                          <a:effectLst/>
                        </a:rPr>
                        <a:t>4,11</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200">
                          <a:effectLst/>
                        </a:rPr>
                        <a:t>1,46</a:t>
                      </a:r>
                      <a:endParaRPr lang="tr-TR" sz="1400">
                        <a:effectLst/>
                        <a:latin typeface="Calibri"/>
                        <a:ea typeface="Calibri"/>
                        <a:cs typeface="Times New Roman"/>
                      </a:endParaRPr>
                    </a:p>
                  </a:txBody>
                  <a:tcPr marL="33722" marR="33722" marT="0" marB="0"/>
                </a:tc>
                <a:tc>
                  <a:txBody>
                    <a:bodyPr/>
                    <a:lstStyle/>
                    <a:p>
                      <a:pPr algn="ctr">
                        <a:lnSpc>
                          <a:spcPct val="115000"/>
                        </a:lnSpc>
                        <a:spcAft>
                          <a:spcPts val="0"/>
                        </a:spcAft>
                      </a:pPr>
                      <a:r>
                        <a:rPr lang="tr-TR" sz="1200" b="1" dirty="0">
                          <a:solidFill>
                            <a:srgbClr val="C00000"/>
                          </a:solidFill>
                          <a:effectLst/>
                        </a:rPr>
                        <a:t> </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tcPr>
                </a:tc>
              </a:tr>
              <a:tr h="394446">
                <a:tc>
                  <a:txBody>
                    <a:bodyPr/>
                    <a:lstStyle/>
                    <a:p>
                      <a:pPr algn="ctr">
                        <a:lnSpc>
                          <a:spcPct val="115000"/>
                        </a:lnSpc>
                        <a:spcAft>
                          <a:spcPts val="0"/>
                        </a:spcAft>
                      </a:pPr>
                      <a:r>
                        <a:rPr lang="tr-TR" sz="1200" dirty="0">
                          <a:solidFill>
                            <a:schemeClr val="tx1"/>
                          </a:solidFill>
                          <a:effectLst/>
                        </a:rPr>
                        <a:t>MS1</a:t>
                      </a:r>
                      <a:endParaRPr lang="tr-TR" sz="1400" dirty="0">
                        <a:solidFill>
                          <a:schemeClr val="tx1"/>
                        </a:solidFill>
                        <a:effectLst/>
                        <a:latin typeface="Calibri"/>
                        <a:ea typeface="Calibri"/>
                        <a:cs typeface="Times New Roman"/>
                      </a:endParaRPr>
                    </a:p>
                  </a:txBody>
                  <a:tcPr marL="33722" marR="33722" marT="0" marB="0" anchor="ctr">
                    <a:solidFill>
                      <a:schemeClr val="accent5">
                        <a:lumMod val="60000"/>
                        <a:lumOff val="40000"/>
                      </a:schemeClr>
                    </a:solidFill>
                  </a:tcPr>
                </a:tc>
                <a:tc>
                  <a:txBody>
                    <a:bodyPr/>
                    <a:lstStyle/>
                    <a:p>
                      <a:pPr algn="l">
                        <a:lnSpc>
                          <a:spcPct val="115000"/>
                        </a:lnSpc>
                        <a:spcAft>
                          <a:spcPts val="0"/>
                        </a:spcAft>
                      </a:pPr>
                      <a:r>
                        <a:rPr lang="tr-TR" sz="1200" dirty="0">
                          <a:effectLst/>
                        </a:rPr>
                        <a:t>Kendimi Migros/Wal-Mart'ın kendi markası olan ürünlerinin sadık bir müşterisi sayarım.</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a:effectLst/>
                        </a:rPr>
                        <a:t>4,13</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a:effectLst/>
                        </a:rPr>
                        <a:t>1,68</a:t>
                      </a:r>
                      <a:endParaRPr lang="tr-TR" sz="140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0,80</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a:effectLst/>
                        </a:rPr>
                        <a:t>3,89</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a:effectLst/>
                        </a:rPr>
                        <a:t>1,71</a:t>
                      </a:r>
                      <a:endParaRPr lang="tr-TR" sz="140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0,87</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394446">
                <a:tc>
                  <a:txBody>
                    <a:bodyPr/>
                    <a:lstStyle/>
                    <a:p>
                      <a:pPr algn="ctr">
                        <a:lnSpc>
                          <a:spcPct val="115000"/>
                        </a:lnSpc>
                        <a:spcAft>
                          <a:spcPts val="0"/>
                        </a:spcAft>
                      </a:pPr>
                      <a:r>
                        <a:rPr lang="tr-TR" sz="1200">
                          <a:solidFill>
                            <a:schemeClr val="tx1"/>
                          </a:solidFill>
                          <a:effectLst/>
                        </a:rPr>
                        <a:t>MS2</a:t>
                      </a:r>
                      <a:endParaRPr lang="tr-TR" sz="1400">
                        <a:solidFill>
                          <a:schemeClr val="tx1"/>
                        </a:solidFill>
                        <a:effectLst/>
                        <a:latin typeface="Calibri"/>
                        <a:ea typeface="Calibri"/>
                        <a:cs typeface="Times New Roman"/>
                      </a:endParaRPr>
                    </a:p>
                  </a:txBody>
                  <a:tcPr marL="33722" marR="33722" marT="0" marB="0" anchor="ctr">
                    <a:solidFill>
                      <a:schemeClr val="accent5">
                        <a:lumMod val="60000"/>
                        <a:lumOff val="40000"/>
                      </a:schemeClr>
                    </a:solidFill>
                  </a:tcPr>
                </a:tc>
                <a:tc>
                  <a:txBody>
                    <a:bodyPr/>
                    <a:lstStyle/>
                    <a:p>
                      <a:pPr algn="l">
                        <a:lnSpc>
                          <a:spcPct val="115000"/>
                        </a:lnSpc>
                        <a:spcAft>
                          <a:spcPts val="0"/>
                        </a:spcAft>
                      </a:pPr>
                      <a:r>
                        <a:rPr lang="tr-TR" sz="1200" dirty="0">
                          <a:effectLst/>
                        </a:rPr>
                        <a:t>Benzer ürünler için alışverişe çıktığımda ilk tercihim Migros/Wal-Mart'ın kendi markası olan ürünleri olur.</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dirty="0">
                          <a:effectLst/>
                        </a:rPr>
                        <a:t>4,44</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dirty="0">
                          <a:effectLst/>
                        </a:rPr>
                        <a:t>1,39</a:t>
                      </a:r>
                      <a:endParaRPr lang="tr-TR" sz="1400" dirty="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0,65</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a:effectLst/>
                        </a:rPr>
                        <a:t>3,76</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a:effectLst/>
                        </a:rPr>
                        <a:t>1,83</a:t>
                      </a:r>
                      <a:endParaRPr lang="tr-TR" sz="140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0,90</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197223">
                <a:tc>
                  <a:txBody>
                    <a:bodyPr/>
                    <a:lstStyle/>
                    <a:p>
                      <a:pPr algn="ctr">
                        <a:lnSpc>
                          <a:spcPct val="115000"/>
                        </a:lnSpc>
                        <a:spcAft>
                          <a:spcPts val="0"/>
                        </a:spcAft>
                      </a:pPr>
                      <a:r>
                        <a:rPr lang="tr-TR" sz="1200">
                          <a:solidFill>
                            <a:schemeClr val="tx1"/>
                          </a:solidFill>
                          <a:effectLst/>
                        </a:rPr>
                        <a:t>MS4</a:t>
                      </a:r>
                      <a:endParaRPr lang="tr-TR" sz="1400">
                        <a:solidFill>
                          <a:schemeClr val="tx1"/>
                        </a:solidFill>
                        <a:effectLst/>
                        <a:latin typeface="Calibri"/>
                        <a:ea typeface="Calibri"/>
                        <a:cs typeface="Times New Roman"/>
                      </a:endParaRPr>
                    </a:p>
                  </a:txBody>
                  <a:tcPr marL="33722" marR="33722" marT="0" marB="0" anchor="ctr">
                    <a:solidFill>
                      <a:schemeClr val="accent5">
                        <a:lumMod val="60000"/>
                        <a:lumOff val="40000"/>
                      </a:schemeClr>
                    </a:solidFill>
                  </a:tcPr>
                </a:tc>
                <a:tc>
                  <a:txBody>
                    <a:bodyPr/>
                    <a:lstStyle/>
                    <a:p>
                      <a:pPr algn="l">
                        <a:lnSpc>
                          <a:spcPct val="115000"/>
                        </a:lnSpc>
                        <a:spcAft>
                          <a:spcPts val="0"/>
                        </a:spcAft>
                      </a:pPr>
                      <a:r>
                        <a:rPr lang="tr-TR" sz="1200">
                          <a:effectLst/>
                        </a:rPr>
                        <a:t>Migros/Wal-Mart'ın kendi markası olan ürünleri aileme tavsiye ederim.</a:t>
                      </a:r>
                      <a:endParaRPr lang="tr-TR" sz="140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a:effectLst/>
                        </a:rPr>
                        <a:t>5,02</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dirty="0">
                          <a:effectLst/>
                        </a:rPr>
                        <a:t>1,40</a:t>
                      </a:r>
                      <a:endParaRPr lang="tr-TR" sz="1400" dirty="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0,84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dirty="0">
                          <a:effectLst/>
                        </a:rPr>
                        <a:t>4,81</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dirty="0">
                          <a:effectLst/>
                        </a:rPr>
                        <a:t>1,61</a:t>
                      </a:r>
                      <a:endParaRPr lang="tr-TR" sz="1400" dirty="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0,84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394446">
                <a:tc>
                  <a:txBody>
                    <a:bodyPr/>
                    <a:lstStyle/>
                    <a:p>
                      <a:pPr algn="ctr">
                        <a:lnSpc>
                          <a:spcPct val="115000"/>
                        </a:lnSpc>
                        <a:spcAft>
                          <a:spcPts val="0"/>
                        </a:spcAft>
                      </a:pPr>
                      <a:r>
                        <a:rPr lang="tr-TR" sz="1200" dirty="0">
                          <a:solidFill>
                            <a:schemeClr val="tx1"/>
                          </a:solidFill>
                          <a:effectLst/>
                        </a:rPr>
                        <a:t>MS5</a:t>
                      </a:r>
                      <a:endParaRPr lang="tr-TR" sz="1400" dirty="0">
                        <a:solidFill>
                          <a:schemeClr val="tx1"/>
                        </a:solidFill>
                        <a:effectLst/>
                        <a:latin typeface="Calibri"/>
                        <a:ea typeface="Calibri"/>
                        <a:cs typeface="Times New Roman"/>
                      </a:endParaRPr>
                    </a:p>
                  </a:txBody>
                  <a:tcPr marL="33722" marR="33722" marT="0" marB="0" anchor="ctr">
                    <a:solidFill>
                      <a:schemeClr val="accent5">
                        <a:lumMod val="60000"/>
                        <a:lumOff val="40000"/>
                      </a:schemeClr>
                    </a:solidFill>
                  </a:tcPr>
                </a:tc>
                <a:tc>
                  <a:txBody>
                    <a:bodyPr/>
                    <a:lstStyle/>
                    <a:p>
                      <a:pPr algn="l">
                        <a:lnSpc>
                          <a:spcPct val="115000"/>
                        </a:lnSpc>
                        <a:spcAft>
                          <a:spcPts val="0"/>
                        </a:spcAft>
                      </a:pPr>
                      <a:r>
                        <a:rPr lang="tr-TR" sz="1200">
                          <a:effectLst/>
                        </a:rPr>
                        <a:t>Market ürünleri veya tüketilebilir ev ürünleri ihtiyaçları için düzenli olarak Migros/Wal-Mart'ın kendi markası olan ürünleri satın alırım. </a:t>
                      </a:r>
                      <a:endParaRPr lang="tr-TR" sz="140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a:effectLst/>
                        </a:rPr>
                        <a:t>4,40</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a:effectLst/>
                        </a:rPr>
                        <a:t>1,53</a:t>
                      </a:r>
                      <a:endParaRPr lang="tr-TR" sz="140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0,75</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c>
                  <a:txBody>
                    <a:bodyPr/>
                    <a:lstStyle/>
                    <a:p>
                      <a:pPr algn="ctr">
                        <a:lnSpc>
                          <a:spcPct val="115000"/>
                        </a:lnSpc>
                        <a:spcAft>
                          <a:spcPts val="0"/>
                        </a:spcAft>
                      </a:pPr>
                      <a:r>
                        <a:rPr lang="tr-TR" sz="1200">
                          <a:effectLst/>
                        </a:rPr>
                        <a:t>4,50</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5">
                        <a:lumMod val="60000"/>
                        <a:lumOff val="40000"/>
                      </a:schemeClr>
                    </a:solidFill>
                  </a:tcPr>
                </a:tc>
                <a:tc>
                  <a:txBody>
                    <a:bodyPr/>
                    <a:lstStyle/>
                    <a:p>
                      <a:pPr algn="ctr">
                        <a:lnSpc>
                          <a:spcPct val="115000"/>
                        </a:lnSpc>
                        <a:spcAft>
                          <a:spcPts val="0"/>
                        </a:spcAft>
                      </a:pPr>
                      <a:r>
                        <a:rPr lang="tr-TR" sz="1200" dirty="0">
                          <a:effectLst/>
                        </a:rPr>
                        <a:t>1,80</a:t>
                      </a:r>
                      <a:endParaRPr lang="tr-TR" sz="1400" dirty="0">
                        <a:effectLst/>
                        <a:latin typeface="Calibri"/>
                        <a:ea typeface="Calibri"/>
                        <a:cs typeface="Times New Roman"/>
                      </a:endParaRPr>
                    </a:p>
                  </a:txBody>
                  <a:tcPr marL="33722" marR="33722" marT="0" marB="0">
                    <a:solidFill>
                      <a:schemeClr val="accent5">
                        <a:lumMod val="60000"/>
                        <a:lumOff val="40000"/>
                      </a:schemeClr>
                    </a:solidFill>
                  </a:tcPr>
                </a:tc>
                <a:tc>
                  <a:txBody>
                    <a:bodyPr/>
                    <a:lstStyle/>
                    <a:p>
                      <a:pPr algn="ctr">
                        <a:lnSpc>
                          <a:spcPct val="115000"/>
                        </a:lnSpc>
                        <a:spcAft>
                          <a:spcPts val="0"/>
                        </a:spcAft>
                      </a:pPr>
                      <a:r>
                        <a:rPr lang="tr-TR" sz="1200" b="1" dirty="0">
                          <a:solidFill>
                            <a:srgbClr val="C00000"/>
                          </a:solidFill>
                          <a:effectLst/>
                        </a:rPr>
                        <a:t>0,86</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5">
                        <a:lumMod val="60000"/>
                        <a:lumOff val="40000"/>
                      </a:schemeClr>
                    </a:solidFill>
                  </a:tcPr>
                </a:tc>
              </a:tr>
              <a:tr h="262964">
                <a:tc>
                  <a:txBody>
                    <a:bodyPr/>
                    <a:lstStyle/>
                    <a:p>
                      <a:pPr algn="ctr">
                        <a:lnSpc>
                          <a:spcPct val="115000"/>
                        </a:lnSpc>
                        <a:spcAft>
                          <a:spcPts val="0"/>
                        </a:spcAft>
                      </a:pPr>
                      <a:r>
                        <a:rPr lang="tr-TR" sz="1200" dirty="0">
                          <a:solidFill>
                            <a:schemeClr val="tx1"/>
                          </a:solidFill>
                          <a:effectLst/>
                        </a:rPr>
                        <a:t> </a:t>
                      </a:r>
                      <a:endParaRPr lang="tr-TR" sz="1400" dirty="0">
                        <a:solidFill>
                          <a:schemeClr val="tx1"/>
                        </a:solidFill>
                        <a:effectLst/>
                        <a:latin typeface="Calibri"/>
                        <a:ea typeface="Calibri"/>
                        <a:cs typeface="Times New Roman"/>
                      </a:endParaRPr>
                    </a:p>
                  </a:txBody>
                  <a:tcPr marL="33722" marR="33722" marT="0" marB="0" anchor="ctr"/>
                </a:tc>
                <a:tc>
                  <a:txBody>
                    <a:bodyPr/>
                    <a:lstStyle/>
                    <a:p>
                      <a:pPr algn="l">
                        <a:lnSpc>
                          <a:spcPct val="115000"/>
                        </a:lnSpc>
                        <a:spcAft>
                          <a:spcPts val="0"/>
                        </a:spcAft>
                      </a:pPr>
                      <a:r>
                        <a:rPr lang="tr-TR" sz="1600" b="1" u="sng" dirty="0">
                          <a:solidFill>
                            <a:srgbClr val="C00000"/>
                          </a:solidFill>
                          <a:effectLst/>
                        </a:rPr>
                        <a:t>Mağaza Sadakati</a:t>
                      </a:r>
                      <a:endParaRPr lang="tr-TR" sz="1800" b="1" u="sng" dirty="0">
                        <a:solidFill>
                          <a:srgbClr val="C00000"/>
                        </a:solidFill>
                        <a:effectLst/>
                        <a:latin typeface="Calibri"/>
                        <a:ea typeface="Calibri"/>
                        <a:cs typeface="Times New Roman"/>
                      </a:endParaRPr>
                    </a:p>
                  </a:txBody>
                  <a:tcPr marL="33722" marR="3372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200">
                          <a:effectLst/>
                        </a:rPr>
                        <a:t>4,50</a:t>
                      </a:r>
                      <a:endParaRPr lang="tr-TR" sz="1400">
                        <a:effectLst/>
                        <a:latin typeface="Calibri"/>
                        <a:ea typeface="Calibri"/>
                        <a:cs typeface="Times New Roman"/>
                      </a:endParaRPr>
                    </a:p>
                  </a:txBody>
                  <a:tcPr marL="33722" marR="3372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200">
                          <a:effectLst/>
                        </a:rPr>
                        <a:t>1,14</a:t>
                      </a:r>
                      <a:endParaRPr lang="tr-TR" sz="1400">
                        <a:effectLst/>
                        <a:latin typeface="Calibri"/>
                        <a:ea typeface="Calibri"/>
                        <a:cs typeface="Times New Roman"/>
                      </a:endParaRPr>
                    </a:p>
                  </a:txBody>
                  <a:tcPr marL="33722" marR="33722" marT="0" marB="0" anchor="ctr"/>
                </a:tc>
                <a:tc>
                  <a:txBody>
                    <a:bodyPr/>
                    <a:lstStyle/>
                    <a:p>
                      <a:pPr algn="ctr">
                        <a:lnSpc>
                          <a:spcPct val="115000"/>
                        </a:lnSpc>
                        <a:spcAft>
                          <a:spcPts val="0"/>
                        </a:spcAft>
                      </a:pPr>
                      <a:r>
                        <a:rPr lang="tr-TR" sz="1200" b="1" dirty="0">
                          <a:solidFill>
                            <a:srgbClr val="C00000"/>
                          </a:solidFill>
                          <a:effectLst/>
                        </a:rPr>
                        <a:t> </a:t>
                      </a:r>
                      <a:endParaRPr lang="tr-TR" sz="1400" b="1" dirty="0">
                        <a:solidFill>
                          <a:srgbClr val="C00000"/>
                        </a:solidFill>
                        <a:effectLst/>
                        <a:latin typeface="Calibri"/>
                        <a:ea typeface="Calibri"/>
                        <a:cs typeface="Times New Roman"/>
                      </a:endParaRPr>
                    </a:p>
                  </a:txBody>
                  <a:tcPr marL="33722" marR="3372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200">
                          <a:effectLst/>
                        </a:rPr>
                        <a:t>4,24</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200">
                          <a:effectLst/>
                        </a:rPr>
                        <a:t>1,51</a:t>
                      </a:r>
                      <a:endParaRPr lang="tr-TR" sz="1400">
                        <a:effectLst/>
                        <a:latin typeface="Calibri"/>
                        <a:ea typeface="Calibri"/>
                        <a:cs typeface="Times New Roman"/>
                      </a:endParaRPr>
                    </a:p>
                  </a:txBody>
                  <a:tcPr marL="33722" marR="33722" marT="0" marB="0"/>
                </a:tc>
                <a:tc>
                  <a:txBody>
                    <a:bodyPr/>
                    <a:lstStyle/>
                    <a:p>
                      <a:pPr algn="ctr">
                        <a:lnSpc>
                          <a:spcPct val="115000"/>
                        </a:lnSpc>
                        <a:spcAft>
                          <a:spcPts val="0"/>
                        </a:spcAft>
                      </a:pPr>
                      <a:r>
                        <a:rPr lang="tr-TR" sz="1200" b="1" dirty="0">
                          <a:solidFill>
                            <a:srgbClr val="C00000"/>
                          </a:solidFill>
                          <a:effectLst/>
                        </a:rPr>
                        <a:t> </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tcPr>
                </a:tc>
              </a:tr>
              <a:tr h="197223">
                <a:tc>
                  <a:txBody>
                    <a:bodyPr/>
                    <a:lstStyle/>
                    <a:p>
                      <a:pPr algn="ctr">
                        <a:lnSpc>
                          <a:spcPct val="115000"/>
                        </a:lnSpc>
                        <a:spcAft>
                          <a:spcPts val="0"/>
                        </a:spcAft>
                      </a:pPr>
                      <a:r>
                        <a:rPr lang="tr-TR" sz="1200" dirty="0">
                          <a:solidFill>
                            <a:schemeClr val="tx1"/>
                          </a:solidFill>
                          <a:effectLst/>
                        </a:rPr>
                        <a:t>MGS1</a:t>
                      </a:r>
                      <a:endParaRPr lang="tr-TR" sz="1400" dirty="0">
                        <a:solidFill>
                          <a:schemeClr val="tx1"/>
                        </a:solidFill>
                        <a:effectLst/>
                        <a:latin typeface="Calibri"/>
                        <a:ea typeface="Calibri"/>
                        <a:cs typeface="Times New Roman"/>
                      </a:endParaRPr>
                    </a:p>
                  </a:txBody>
                  <a:tcPr marL="33722" marR="33722" marT="0" marB="0" anchor="ctr">
                    <a:solidFill>
                      <a:schemeClr val="accent4">
                        <a:lumMod val="60000"/>
                        <a:lumOff val="40000"/>
                      </a:schemeClr>
                    </a:solidFill>
                  </a:tcPr>
                </a:tc>
                <a:tc>
                  <a:txBody>
                    <a:bodyPr/>
                    <a:lstStyle/>
                    <a:p>
                      <a:pPr algn="l">
                        <a:lnSpc>
                          <a:spcPct val="115000"/>
                        </a:lnSpc>
                        <a:spcAft>
                          <a:spcPts val="0"/>
                        </a:spcAft>
                      </a:pPr>
                      <a:r>
                        <a:rPr lang="tr-TR" sz="1200" dirty="0">
                          <a:effectLst/>
                        </a:rPr>
                        <a:t>Kendimi Migros/Wal-Mart süpermarketlerinin sadık bir müşterisi olarak görürüm.</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4,00</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1,61</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0,80</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3,83</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1,67</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0,91</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394446">
                <a:tc>
                  <a:txBody>
                    <a:bodyPr/>
                    <a:lstStyle/>
                    <a:p>
                      <a:pPr algn="ctr">
                        <a:lnSpc>
                          <a:spcPct val="115000"/>
                        </a:lnSpc>
                        <a:spcAft>
                          <a:spcPts val="0"/>
                        </a:spcAft>
                      </a:pPr>
                      <a:r>
                        <a:rPr lang="tr-TR" sz="1200" dirty="0">
                          <a:solidFill>
                            <a:schemeClr val="tx1"/>
                          </a:solidFill>
                          <a:effectLst/>
                        </a:rPr>
                        <a:t>MGS2</a:t>
                      </a:r>
                      <a:endParaRPr lang="tr-TR" sz="1400" dirty="0">
                        <a:solidFill>
                          <a:schemeClr val="tx1"/>
                        </a:solidFill>
                        <a:effectLst/>
                        <a:latin typeface="Calibri"/>
                        <a:ea typeface="Calibri"/>
                        <a:cs typeface="Times New Roman"/>
                      </a:endParaRPr>
                    </a:p>
                  </a:txBody>
                  <a:tcPr marL="33722" marR="33722" marT="0" marB="0" anchor="ctr">
                    <a:solidFill>
                      <a:schemeClr val="accent4">
                        <a:lumMod val="60000"/>
                        <a:lumOff val="40000"/>
                      </a:schemeClr>
                    </a:solidFill>
                  </a:tcPr>
                </a:tc>
                <a:tc>
                  <a:txBody>
                    <a:bodyPr/>
                    <a:lstStyle/>
                    <a:p>
                      <a:pPr algn="l">
                        <a:lnSpc>
                          <a:spcPct val="115000"/>
                        </a:lnSpc>
                        <a:spcAft>
                          <a:spcPts val="0"/>
                        </a:spcAft>
                      </a:pPr>
                      <a:r>
                        <a:rPr lang="tr-TR" sz="1200" dirty="0">
                          <a:effectLst/>
                        </a:rPr>
                        <a:t>Market ürünleri veya tüketilebilir ev ürünleri için alışveriş edeceğim zaman Migros/Wal-Mart süpermarketleri benim ilk seçeneğimdir.</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3,58</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1,55</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0,79</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3,94</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1,72</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0,93</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197223">
                <a:tc>
                  <a:txBody>
                    <a:bodyPr/>
                    <a:lstStyle/>
                    <a:p>
                      <a:pPr algn="ctr">
                        <a:lnSpc>
                          <a:spcPct val="115000"/>
                        </a:lnSpc>
                        <a:spcAft>
                          <a:spcPts val="0"/>
                        </a:spcAft>
                      </a:pPr>
                      <a:r>
                        <a:rPr lang="tr-TR" sz="1200" dirty="0">
                          <a:solidFill>
                            <a:schemeClr val="tx1"/>
                          </a:solidFill>
                          <a:effectLst/>
                        </a:rPr>
                        <a:t>MGS3</a:t>
                      </a:r>
                      <a:endParaRPr lang="tr-TR" sz="1400" dirty="0">
                        <a:solidFill>
                          <a:schemeClr val="tx1"/>
                        </a:solidFill>
                        <a:effectLst/>
                        <a:latin typeface="Calibri"/>
                        <a:ea typeface="Calibri"/>
                        <a:cs typeface="Times New Roman"/>
                      </a:endParaRPr>
                    </a:p>
                  </a:txBody>
                  <a:tcPr marL="33722" marR="33722" marT="0" marB="0" anchor="ctr">
                    <a:solidFill>
                      <a:schemeClr val="accent4">
                        <a:lumMod val="60000"/>
                        <a:lumOff val="40000"/>
                      </a:schemeClr>
                    </a:solidFill>
                  </a:tcPr>
                </a:tc>
                <a:tc>
                  <a:txBody>
                    <a:bodyPr/>
                    <a:lstStyle/>
                    <a:p>
                      <a:pPr algn="l">
                        <a:lnSpc>
                          <a:spcPct val="115000"/>
                        </a:lnSpc>
                        <a:spcAft>
                          <a:spcPts val="0"/>
                        </a:spcAft>
                      </a:pPr>
                      <a:r>
                        <a:rPr lang="tr-TR" sz="1200" dirty="0">
                          <a:effectLst/>
                        </a:rPr>
                        <a:t>Migros/Wal-Mart varsa, başka süpermarketlerden alışveriş etmem.</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3,80</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1,48</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0,64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3,84</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1,69</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0,81</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197223">
                <a:tc>
                  <a:txBody>
                    <a:bodyPr/>
                    <a:lstStyle/>
                    <a:p>
                      <a:pPr algn="ctr">
                        <a:lnSpc>
                          <a:spcPct val="115000"/>
                        </a:lnSpc>
                        <a:spcAft>
                          <a:spcPts val="0"/>
                        </a:spcAft>
                      </a:pPr>
                      <a:r>
                        <a:rPr lang="tr-TR" sz="1200" dirty="0">
                          <a:solidFill>
                            <a:schemeClr val="tx1"/>
                          </a:solidFill>
                          <a:effectLst/>
                        </a:rPr>
                        <a:t>MGS4</a:t>
                      </a:r>
                      <a:endParaRPr lang="tr-TR" sz="1400" dirty="0">
                        <a:solidFill>
                          <a:schemeClr val="tx1"/>
                        </a:solidFill>
                        <a:effectLst/>
                        <a:latin typeface="Calibri"/>
                        <a:ea typeface="Calibri"/>
                        <a:cs typeface="Times New Roman"/>
                      </a:endParaRPr>
                    </a:p>
                  </a:txBody>
                  <a:tcPr marL="33722" marR="33722" marT="0" marB="0" anchor="ctr">
                    <a:solidFill>
                      <a:schemeClr val="accent4">
                        <a:lumMod val="60000"/>
                        <a:lumOff val="40000"/>
                      </a:schemeClr>
                    </a:solidFill>
                  </a:tcPr>
                </a:tc>
                <a:tc>
                  <a:txBody>
                    <a:bodyPr/>
                    <a:lstStyle/>
                    <a:p>
                      <a:pPr algn="l">
                        <a:lnSpc>
                          <a:spcPct val="115000"/>
                        </a:lnSpc>
                        <a:spcAft>
                          <a:spcPts val="0"/>
                        </a:spcAft>
                      </a:pPr>
                      <a:r>
                        <a:rPr lang="tr-TR" sz="1200" dirty="0">
                          <a:effectLst/>
                        </a:rPr>
                        <a:t>Migros/Wal-Mart süpermarketlerini aile bireylerine tavsiye ederim.</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4,93</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1,45</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0,74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a:effectLst/>
                        </a:rPr>
                        <a:t>4,68</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a:effectLst/>
                        </a:rPr>
                        <a:t>1,57</a:t>
                      </a:r>
                      <a:endParaRPr lang="tr-TR" sz="140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0,87</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197223">
                <a:tc>
                  <a:txBody>
                    <a:bodyPr/>
                    <a:lstStyle/>
                    <a:p>
                      <a:pPr algn="ctr">
                        <a:lnSpc>
                          <a:spcPct val="115000"/>
                        </a:lnSpc>
                        <a:spcAft>
                          <a:spcPts val="0"/>
                        </a:spcAft>
                      </a:pPr>
                      <a:r>
                        <a:rPr lang="tr-TR" sz="1200" dirty="0">
                          <a:solidFill>
                            <a:schemeClr val="tx1"/>
                          </a:solidFill>
                          <a:effectLst/>
                        </a:rPr>
                        <a:t>MGS5</a:t>
                      </a:r>
                      <a:endParaRPr lang="tr-TR" sz="1400" dirty="0">
                        <a:solidFill>
                          <a:schemeClr val="tx1"/>
                        </a:solidFill>
                        <a:effectLst/>
                        <a:latin typeface="Calibri"/>
                        <a:ea typeface="Calibri"/>
                        <a:cs typeface="Times New Roman"/>
                      </a:endParaRPr>
                    </a:p>
                  </a:txBody>
                  <a:tcPr marL="33722" marR="33722" marT="0" marB="0" anchor="ctr">
                    <a:solidFill>
                      <a:schemeClr val="accent4">
                        <a:lumMod val="60000"/>
                        <a:lumOff val="40000"/>
                      </a:schemeClr>
                    </a:solidFill>
                  </a:tcPr>
                </a:tc>
                <a:tc>
                  <a:txBody>
                    <a:bodyPr/>
                    <a:lstStyle/>
                    <a:p>
                      <a:pPr algn="l">
                        <a:lnSpc>
                          <a:spcPct val="115000"/>
                        </a:lnSpc>
                        <a:spcAft>
                          <a:spcPts val="0"/>
                        </a:spcAft>
                      </a:pPr>
                      <a:r>
                        <a:rPr lang="tr-TR" sz="1200">
                          <a:effectLst/>
                        </a:rPr>
                        <a:t>Çoğu ihtiyacım için Migros/Wal-Mart'tan devamlı alışveriş ederim.</a:t>
                      </a:r>
                      <a:endParaRPr lang="tr-TR" sz="140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dirty="0">
                          <a:effectLst/>
                        </a:rPr>
                        <a:t>3,77</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dirty="0">
                          <a:effectLst/>
                        </a:rPr>
                        <a:t>1,50</a:t>
                      </a:r>
                      <a:endParaRPr lang="tr-TR" sz="1400" dirty="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0,74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c>
                  <a:txBody>
                    <a:bodyPr/>
                    <a:lstStyle/>
                    <a:p>
                      <a:pPr algn="ctr">
                        <a:lnSpc>
                          <a:spcPct val="115000"/>
                        </a:lnSpc>
                        <a:spcAft>
                          <a:spcPts val="0"/>
                        </a:spcAft>
                      </a:pPr>
                      <a:r>
                        <a:rPr lang="tr-TR" sz="1200" dirty="0">
                          <a:effectLst/>
                        </a:rPr>
                        <a:t>4,25</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4">
                        <a:lumMod val="60000"/>
                        <a:lumOff val="40000"/>
                      </a:schemeClr>
                    </a:solidFill>
                  </a:tcPr>
                </a:tc>
                <a:tc>
                  <a:txBody>
                    <a:bodyPr/>
                    <a:lstStyle/>
                    <a:p>
                      <a:pPr algn="ctr">
                        <a:lnSpc>
                          <a:spcPct val="115000"/>
                        </a:lnSpc>
                        <a:spcAft>
                          <a:spcPts val="0"/>
                        </a:spcAft>
                      </a:pPr>
                      <a:r>
                        <a:rPr lang="tr-TR" sz="1200" dirty="0">
                          <a:effectLst/>
                        </a:rPr>
                        <a:t>1,68</a:t>
                      </a:r>
                      <a:endParaRPr lang="tr-TR" sz="1400" dirty="0">
                        <a:effectLst/>
                        <a:latin typeface="Calibri"/>
                        <a:ea typeface="Calibri"/>
                        <a:cs typeface="Times New Roman"/>
                      </a:endParaRPr>
                    </a:p>
                  </a:txBody>
                  <a:tcPr marL="33722" marR="33722" marT="0" marB="0">
                    <a:solidFill>
                      <a:schemeClr val="accent4">
                        <a:lumMod val="60000"/>
                        <a:lumOff val="40000"/>
                      </a:schemeClr>
                    </a:solidFill>
                  </a:tcPr>
                </a:tc>
                <a:tc>
                  <a:txBody>
                    <a:bodyPr/>
                    <a:lstStyle/>
                    <a:p>
                      <a:pPr algn="ctr">
                        <a:lnSpc>
                          <a:spcPct val="115000"/>
                        </a:lnSpc>
                        <a:spcAft>
                          <a:spcPts val="0"/>
                        </a:spcAft>
                      </a:pPr>
                      <a:r>
                        <a:rPr lang="tr-TR" sz="1200" b="1" dirty="0">
                          <a:solidFill>
                            <a:srgbClr val="C00000"/>
                          </a:solidFill>
                          <a:effectLst/>
                        </a:rPr>
                        <a:t>0,85</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4">
                        <a:lumMod val="60000"/>
                        <a:lumOff val="40000"/>
                      </a:schemeClr>
                    </a:solidFill>
                  </a:tcPr>
                </a:tc>
              </a:tr>
              <a:tr h="262964">
                <a:tc>
                  <a:txBody>
                    <a:bodyPr/>
                    <a:lstStyle/>
                    <a:p>
                      <a:pPr algn="ctr">
                        <a:lnSpc>
                          <a:spcPct val="115000"/>
                        </a:lnSpc>
                        <a:spcAft>
                          <a:spcPts val="0"/>
                        </a:spcAft>
                      </a:pPr>
                      <a:r>
                        <a:rPr lang="tr-TR" sz="1200" dirty="0">
                          <a:solidFill>
                            <a:schemeClr val="tx1"/>
                          </a:solidFill>
                          <a:effectLst/>
                        </a:rPr>
                        <a:t> </a:t>
                      </a:r>
                      <a:endParaRPr lang="tr-TR" sz="1400" dirty="0">
                        <a:solidFill>
                          <a:schemeClr val="tx1"/>
                        </a:solidFill>
                        <a:effectLst/>
                        <a:latin typeface="Calibri"/>
                        <a:ea typeface="Calibri"/>
                        <a:cs typeface="Times New Roman"/>
                      </a:endParaRPr>
                    </a:p>
                  </a:txBody>
                  <a:tcPr marL="33722" marR="33722" marT="0" marB="0" anchor="ctr"/>
                </a:tc>
                <a:tc>
                  <a:txBody>
                    <a:bodyPr/>
                    <a:lstStyle/>
                    <a:p>
                      <a:pPr algn="l">
                        <a:lnSpc>
                          <a:spcPct val="115000"/>
                        </a:lnSpc>
                        <a:spcAft>
                          <a:spcPts val="0"/>
                        </a:spcAft>
                      </a:pPr>
                      <a:r>
                        <a:rPr lang="tr-TR" sz="1600" b="1" u="sng" dirty="0">
                          <a:solidFill>
                            <a:srgbClr val="C00000"/>
                          </a:solidFill>
                          <a:effectLst/>
                        </a:rPr>
                        <a:t>Marka Değeri</a:t>
                      </a:r>
                      <a:endParaRPr lang="tr-TR" sz="1800" b="1" u="sng" dirty="0">
                        <a:solidFill>
                          <a:srgbClr val="C00000"/>
                        </a:solidFill>
                        <a:effectLst/>
                        <a:latin typeface="Calibri"/>
                        <a:ea typeface="Calibri"/>
                        <a:cs typeface="Times New Roman"/>
                      </a:endParaRPr>
                    </a:p>
                  </a:txBody>
                  <a:tcPr marL="33722" marR="3372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200">
                          <a:effectLst/>
                        </a:rPr>
                        <a:t>4,08</a:t>
                      </a:r>
                      <a:endParaRPr lang="tr-TR" sz="1400">
                        <a:effectLst/>
                        <a:latin typeface="Calibri"/>
                        <a:ea typeface="Calibri"/>
                        <a:cs typeface="Times New Roman"/>
                      </a:endParaRPr>
                    </a:p>
                  </a:txBody>
                  <a:tcPr marL="33722" marR="33722" marT="0" marB="0" anchor="ctr">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200">
                          <a:effectLst/>
                        </a:rPr>
                        <a:t>1,17</a:t>
                      </a:r>
                      <a:endParaRPr lang="tr-TR" sz="1400">
                        <a:effectLst/>
                        <a:latin typeface="Calibri"/>
                        <a:ea typeface="Calibri"/>
                        <a:cs typeface="Times New Roman"/>
                      </a:endParaRPr>
                    </a:p>
                  </a:txBody>
                  <a:tcPr marL="33722" marR="33722" marT="0" marB="0" anchor="ctr"/>
                </a:tc>
                <a:tc>
                  <a:txBody>
                    <a:bodyPr/>
                    <a:lstStyle/>
                    <a:p>
                      <a:pPr algn="ctr">
                        <a:lnSpc>
                          <a:spcPct val="115000"/>
                        </a:lnSpc>
                        <a:spcAft>
                          <a:spcPts val="0"/>
                        </a:spcAft>
                      </a:pPr>
                      <a:r>
                        <a:rPr lang="tr-TR" sz="1200" b="1" dirty="0">
                          <a:solidFill>
                            <a:srgbClr val="C00000"/>
                          </a:solidFill>
                          <a:effectLst/>
                        </a:rPr>
                        <a:t> </a:t>
                      </a:r>
                      <a:endParaRPr lang="tr-TR" sz="1400" b="1" dirty="0">
                        <a:solidFill>
                          <a:srgbClr val="C00000"/>
                        </a:solidFill>
                        <a:effectLst/>
                        <a:latin typeface="Calibri"/>
                        <a:ea typeface="Calibri"/>
                        <a:cs typeface="Times New Roman"/>
                      </a:endParaRPr>
                    </a:p>
                  </a:txBody>
                  <a:tcPr marL="33722" marR="33722" marT="0" marB="0" anchor="ctr">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200" dirty="0">
                          <a:effectLst/>
                        </a:rPr>
                        <a:t>4,13</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tcPr>
                </a:tc>
                <a:tc>
                  <a:txBody>
                    <a:bodyPr/>
                    <a:lstStyle/>
                    <a:p>
                      <a:pPr algn="ctr">
                        <a:lnSpc>
                          <a:spcPct val="115000"/>
                        </a:lnSpc>
                        <a:spcAft>
                          <a:spcPts val="0"/>
                        </a:spcAft>
                      </a:pPr>
                      <a:r>
                        <a:rPr lang="tr-TR" sz="1200" dirty="0">
                          <a:effectLst/>
                        </a:rPr>
                        <a:t>1,42</a:t>
                      </a:r>
                      <a:endParaRPr lang="tr-TR" sz="1400" dirty="0">
                        <a:effectLst/>
                        <a:latin typeface="Calibri"/>
                        <a:ea typeface="Calibri"/>
                        <a:cs typeface="Times New Roman"/>
                      </a:endParaRPr>
                    </a:p>
                  </a:txBody>
                  <a:tcPr marL="33722" marR="33722" marT="0" marB="0"/>
                </a:tc>
                <a:tc>
                  <a:txBody>
                    <a:bodyPr/>
                    <a:lstStyle/>
                    <a:p>
                      <a:pPr algn="ctr">
                        <a:lnSpc>
                          <a:spcPct val="115000"/>
                        </a:lnSpc>
                        <a:spcAft>
                          <a:spcPts val="0"/>
                        </a:spcAft>
                      </a:pPr>
                      <a:r>
                        <a:rPr lang="tr-TR" sz="1200" b="1" dirty="0">
                          <a:solidFill>
                            <a:srgbClr val="C00000"/>
                          </a:solidFill>
                          <a:effectLst/>
                        </a:rPr>
                        <a:t> </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tcPr>
                </a:tc>
              </a:tr>
              <a:tr h="394446">
                <a:tc>
                  <a:txBody>
                    <a:bodyPr/>
                    <a:lstStyle/>
                    <a:p>
                      <a:pPr algn="ctr">
                        <a:lnSpc>
                          <a:spcPct val="115000"/>
                        </a:lnSpc>
                        <a:spcAft>
                          <a:spcPts val="0"/>
                        </a:spcAft>
                      </a:pPr>
                      <a:r>
                        <a:rPr lang="tr-TR" sz="1200" dirty="0">
                          <a:solidFill>
                            <a:schemeClr val="tx1"/>
                          </a:solidFill>
                          <a:effectLst/>
                        </a:rPr>
                        <a:t>MD2</a:t>
                      </a:r>
                      <a:endParaRPr lang="tr-TR" sz="1400" dirty="0">
                        <a:solidFill>
                          <a:schemeClr val="tx1"/>
                        </a:solidFill>
                        <a:effectLst/>
                        <a:latin typeface="Calibri"/>
                        <a:ea typeface="Calibri"/>
                        <a:cs typeface="Times New Roman"/>
                      </a:endParaRPr>
                    </a:p>
                  </a:txBody>
                  <a:tcPr marL="33722" marR="33722" marT="0" marB="0" anchor="ctr">
                    <a:solidFill>
                      <a:schemeClr val="accent6">
                        <a:lumMod val="60000"/>
                        <a:lumOff val="40000"/>
                      </a:schemeClr>
                    </a:solidFill>
                  </a:tcPr>
                </a:tc>
                <a:tc>
                  <a:txBody>
                    <a:bodyPr/>
                    <a:lstStyle/>
                    <a:p>
                      <a:pPr algn="l">
                        <a:lnSpc>
                          <a:spcPct val="115000"/>
                        </a:lnSpc>
                        <a:spcAft>
                          <a:spcPts val="0"/>
                        </a:spcAft>
                      </a:pPr>
                      <a:r>
                        <a:rPr lang="tr-TR" sz="1200" dirty="0">
                          <a:effectLst/>
                        </a:rPr>
                        <a:t>Başka herhangi bir markayla aynı özelliklere sahip olsa bile, Migros/Wal-Mart'ın kendi markası olan ürünleri satın almayı tercih ederim. </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200">
                          <a:effectLst/>
                        </a:rPr>
                        <a:t>3,98</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200">
                          <a:effectLst/>
                        </a:rPr>
                        <a:t>1,47</a:t>
                      </a:r>
                      <a:endParaRPr lang="tr-TR" sz="1400">
                        <a:effectLst/>
                        <a:latin typeface="Calibri"/>
                        <a:ea typeface="Calibri"/>
                        <a:cs typeface="Times New Roman"/>
                      </a:endParaRPr>
                    </a:p>
                  </a:txBody>
                  <a:tcPr marL="33722" marR="33722" marT="0" marB="0">
                    <a:solidFill>
                      <a:schemeClr val="accent6">
                        <a:lumMod val="60000"/>
                        <a:lumOff val="40000"/>
                      </a:schemeClr>
                    </a:solidFill>
                  </a:tcPr>
                </a:tc>
                <a:tc>
                  <a:txBody>
                    <a:bodyPr/>
                    <a:lstStyle/>
                    <a:p>
                      <a:pPr algn="ctr">
                        <a:lnSpc>
                          <a:spcPct val="115000"/>
                        </a:lnSpc>
                        <a:spcAft>
                          <a:spcPts val="0"/>
                        </a:spcAft>
                      </a:pPr>
                      <a:r>
                        <a:rPr lang="tr-TR" sz="1200" b="1" dirty="0">
                          <a:solidFill>
                            <a:srgbClr val="C00000"/>
                          </a:solidFill>
                          <a:effectLst/>
                        </a:rPr>
                        <a:t>0,84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200">
                          <a:effectLst/>
                        </a:rPr>
                        <a:t>3,98</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200">
                          <a:effectLst/>
                        </a:rPr>
                        <a:t>1,54</a:t>
                      </a:r>
                      <a:endParaRPr lang="tr-TR" sz="1400">
                        <a:effectLst/>
                        <a:latin typeface="Calibri"/>
                        <a:ea typeface="Calibri"/>
                        <a:cs typeface="Times New Roman"/>
                      </a:endParaRPr>
                    </a:p>
                  </a:txBody>
                  <a:tcPr marL="33722" marR="33722" marT="0" marB="0">
                    <a:solidFill>
                      <a:schemeClr val="accent6">
                        <a:lumMod val="60000"/>
                        <a:lumOff val="40000"/>
                      </a:schemeClr>
                    </a:solidFill>
                  </a:tcPr>
                </a:tc>
                <a:tc>
                  <a:txBody>
                    <a:bodyPr/>
                    <a:lstStyle/>
                    <a:p>
                      <a:pPr algn="ctr">
                        <a:lnSpc>
                          <a:spcPct val="115000"/>
                        </a:lnSpc>
                        <a:spcAft>
                          <a:spcPts val="0"/>
                        </a:spcAft>
                      </a:pPr>
                      <a:r>
                        <a:rPr lang="tr-TR" sz="1200" b="1" dirty="0">
                          <a:solidFill>
                            <a:srgbClr val="C00000"/>
                          </a:solidFill>
                          <a:effectLst/>
                        </a:rPr>
                        <a:t>0,93</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r h="394446">
                <a:tc>
                  <a:txBody>
                    <a:bodyPr/>
                    <a:lstStyle/>
                    <a:p>
                      <a:pPr algn="ctr">
                        <a:lnSpc>
                          <a:spcPct val="115000"/>
                        </a:lnSpc>
                        <a:spcAft>
                          <a:spcPts val="0"/>
                        </a:spcAft>
                      </a:pPr>
                      <a:r>
                        <a:rPr lang="tr-TR" sz="1200" dirty="0">
                          <a:solidFill>
                            <a:schemeClr val="tx1"/>
                          </a:solidFill>
                          <a:effectLst/>
                        </a:rPr>
                        <a:t>MD3</a:t>
                      </a:r>
                      <a:endParaRPr lang="tr-TR" sz="1400" dirty="0">
                        <a:solidFill>
                          <a:schemeClr val="tx1"/>
                        </a:solidFill>
                        <a:effectLst/>
                        <a:latin typeface="Calibri"/>
                        <a:ea typeface="Calibri"/>
                        <a:cs typeface="Times New Roman"/>
                      </a:endParaRPr>
                    </a:p>
                  </a:txBody>
                  <a:tcPr marL="33722" marR="33722" marT="0" marB="0" anchor="ctr">
                    <a:solidFill>
                      <a:schemeClr val="accent6">
                        <a:lumMod val="60000"/>
                        <a:lumOff val="40000"/>
                      </a:schemeClr>
                    </a:solidFill>
                  </a:tcPr>
                </a:tc>
                <a:tc>
                  <a:txBody>
                    <a:bodyPr/>
                    <a:lstStyle/>
                    <a:p>
                      <a:pPr algn="l">
                        <a:lnSpc>
                          <a:spcPct val="115000"/>
                        </a:lnSpc>
                        <a:spcAft>
                          <a:spcPts val="0"/>
                        </a:spcAft>
                      </a:pPr>
                      <a:r>
                        <a:rPr lang="tr-TR" sz="1200" dirty="0">
                          <a:effectLst/>
                        </a:rPr>
                        <a:t>Migros/Wal-Mart'ın kendi markası olan ürünler kadar iyi başka bir ürün olsa dahi, Migros/Wal-Mart'ın kendi markası olan ürünleri satın almayı tercih ederim.</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200" dirty="0">
                          <a:effectLst/>
                        </a:rPr>
                        <a:t>3,41</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200">
                          <a:effectLst/>
                        </a:rPr>
                        <a:t>1,60</a:t>
                      </a:r>
                      <a:endParaRPr lang="tr-TR" sz="1400">
                        <a:effectLst/>
                        <a:latin typeface="Calibri"/>
                        <a:ea typeface="Calibri"/>
                        <a:cs typeface="Times New Roman"/>
                      </a:endParaRPr>
                    </a:p>
                  </a:txBody>
                  <a:tcPr marL="33722" marR="33722" marT="0" marB="0">
                    <a:solidFill>
                      <a:schemeClr val="accent6">
                        <a:lumMod val="60000"/>
                        <a:lumOff val="40000"/>
                      </a:schemeClr>
                    </a:solidFill>
                  </a:tcPr>
                </a:tc>
                <a:tc>
                  <a:txBody>
                    <a:bodyPr/>
                    <a:lstStyle/>
                    <a:p>
                      <a:pPr algn="ctr">
                        <a:lnSpc>
                          <a:spcPct val="115000"/>
                        </a:lnSpc>
                        <a:spcAft>
                          <a:spcPts val="0"/>
                        </a:spcAft>
                      </a:pPr>
                      <a:r>
                        <a:rPr lang="tr-TR" sz="1200" b="1" dirty="0">
                          <a:solidFill>
                            <a:srgbClr val="C00000"/>
                          </a:solidFill>
                          <a:effectLst/>
                        </a:rPr>
                        <a:t>0,80</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200">
                          <a:effectLst/>
                        </a:rPr>
                        <a:t>3,94</a:t>
                      </a:r>
                      <a:endParaRPr lang="tr-TR" sz="140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200">
                          <a:effectLst/>
                        </a:rPr>
                        <a:t>1,56</a:t>
                      </a:r>
                      <a:endParaRPr lang="tr-TR" sz="1400">
                        <a:effectLst/>
                        <a:latin typeface="Calibri"/>
                        <a:ea typeface="Calibri"/>
                        <a:cs typeface="Times New Roman"/>
                      </a:endParaRPr>
                    </a:p>
                  </a:txBody>
                  <a:tcPr marL="33722" marR="33722" marT="0" marB="0">
                    <a:solidFill>
                      <a:schemeClr val="accent6">
                        <a:lumMod val="60000"/>
                        <a:lumOff val="40000"/>
                      </a:schemeClr>
                    </a:solidFill>
                  </a:tcPr>
                </a:tc>
                <a:tc>
                  <a:txBody>
                    <a:bodyPr/>
                    <a:lstStyle/>
                    <a:p>
                      <a:pPr algn="ctr">
                        <a:lnSpc>
                          <a:spcPct val="115000"/>
                        </a:lnSpc>
                        <a:spcAft>
                          <a:spcPts val="0"/>
                        </a:spcAft>
                      </a:pPr>
                      <a:r>
                        <a:rPr lang="tr-TR" sz="1200" b="1" dirty="0">
                          <a:solidFill>
                            <a:srgbClr val="C00000"/>
                          </a:solidFill>
                          <a:effectLst/>
                        </a:rPr>
                        <a:t>0,94</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r h="591669">
                <a:tc>
                  <a:txBody>
                    <a:bodyPr/>
                    <a:lstStyle/>
                    <a:p>
                      <a:pPr algn="ctr">
                        <a:lnSpc>
                          <a:spcPct val="115000"/>
                        </a:lnSpc>
                        <a:spcAft>
                          <a:spcPts val="0"/>
                        </a:spcAft>
                      </a:pPr>
                      <a:r>
                        <a:rPr lang="tr-TR" sz="1200" dirty="0">
                          <a:solidFill>
                            <a:schemeClr val="tx1"/>
                          </a:solidFill>
                          <a:effectLst/>
                        </a:rPr>
                        <a:t>MD4</a:t>
                      </a:r>
                      <a:endParaRPr lang="tr-TR" sz="1400" dirty="0">
                        <a:solidFill>
                          <a:schemeClr val="tx1"/>
                        </a:solidFill>
                        <a:effectLst/>
                        <a:latin typeface="Calibri"/>
                        <a:ea typeface="Calibri"/>
                        <a:cs typeface="Times New Roman"/>
                      </a:endParaRPr>
                    </a:p>
                  </a:txBody>
                  <a:tcPr marL="33722" marR="33722" marT="0" marB="0" anchor="ctr">
                    <a:solidFill>
                      <a:schemeClr val="accent6">
                        <a:lumMod val="60000"/>
                        <a:lumOff val="40000"/>
                      </a:schemeClr>
                    </a:solidFill>
                  </a:tcPr>
                </a:tc>
                <a:tc>
                  <a:txBody>
                    <a:bodyPr/>
                    <a:lstStyle/>
                    <a:p>
                      <a:pPr algn="l">
                        <a:lnSpc>
                          <a:spcPct val="115000"/>
                        </a:lnSpc>
                        <a:spcAft>
                          <a:spcPts val="0"/>
                        </a:spcAft>
                      </a:pPr>
                      <a:r>
                        <a:rPr lang="tr-TR" sz="1200" dirty="0">
                          <a:effectLst/>
                        </a:rPr>
                        <a:t>Başka bir markanın Migros/Wal-Mart'ın kendi markası olan ürünlerden herhangi bir farkı yoksa, Migros/Wal-Mart'ın kendi markası olan ürünleri satın almak daha akıllıca gelir.</a:t>
                      </a:r>
                      <a:endParaRPr lang="tr-TR" sz="1400" dirty="0">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200" dirty="0">
                          <a:effectLst/>
                        </a:rPr>
                        <a:t>4,84</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200" dirty="0">
                          <a:effectLst/>
                        </a:rPr>
                        <a:t>1,71</a:t>
                      </a: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a:txBody>
                    <a:bodyPr/>
                    <a:lstStyle/>
                    <a:p>
                      <a:pPr algn="ctr">
                        <a:lnSpc>
                          <a:spcPct val="115000"/>
                        </a:lnSpc>
                        <a:spcAft>
                          <a:spcPts val="0"/>
                        </a:spcAft>
                      </a:pPr>
                      <a:r>
                        <a:rPr lang="tr-TR" sz="1200" b="1" dirty="0">
                          <a:solidFill>
                            <a:srgbClr val="C00000"/>
                          </a:solidFill>
                          <a:effectLst/>
                        </a:rPr>
                        <a:t>0,58</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c>
                  <a:txBody>
                    <a:bodyPr/>
                    <a:lstStyle/>
                    <a:p>
                      <a:pPr algn="ctr">
                        <a:lnSpc>
                          <a:spcPct val="115000"/>
                        </a:lnSpc>
                        <a:spcAft>
                          <a:spcPts val="0"/>
                        </a:spcAft>
                      </a:pPr>
                      <a:r>
                        <a:rPr lang="tr-TR" sz="1200" dirty="0">
                          <a:effectLst/>
                        </a:rPr>
                        <a:t>4,47</a:t>
                      </a:r>
                      <a:endParaRPr lang="tr-TR" sz="1400" dirty="0">
                        <a:effectLst/>
                        <a:latin typeface="Calibri"/>
                        <a:ea typeface="Calibri"/>
                        <a:cs typeface="Times New Roman"/>
                      </a:endParaRPr>
                    </a:p>
                  </a:txBody>
                  <a:tcPr marL="33722" marR="33722" marT="0" marB="0">
                    <a:lnL w="28575" cap="flat" cmpd="sng" algn="ctr">
                      <a:solidFill>
                        <a:schemeClr val="accent2">
                          <a:lumMod val="75000"/>
                        </a:schemeClr>
                      </a:solidFill>
                      <a:prstDash val="solid"/>
                      <a:round/>
                      <a:headEnd type="none" w="med" len="med"/>
                      <a:tailEnd type="none" w="med" len="med"/>
                    </a:lnL>
                    <a:solidFill>
                      <a:schemeClr val="accent6">
                        <a:lumMod val="60000"/>
                        <a:lumOff val="40000"/>
                      </a:schemeClr>
                    </a:solidFill>
                  </a:tcPr>
                </a:tc>
                <a:tc>
                  <a:txBody>
                    <a:bodyPr/>
                    <a:lstStyle/>
                    <a:p>
                      <a:pPr algn="ctr">
                        <a:lnSpc>
                          <a:spcPct val="115000"/>
                        </a:lnSpc>
                        <a:spcAft>
                          <a:spcPts val="0"/>
                        </a:spcAft>
                      </a:pPr>
                      <a:r>
                        <a:rPr lang="tr-TR" sz="1200" dirty="0">
                          <a:effectLst/>
                        </a:rPr>
                        <a:t>1,57</a:t>
                      </a: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a:txBody>
                    <a:bodyPr/>
                    <a:lstStyle/>
                    <a:p>
                      <a:pPr algn="ctr">
                        <a:lnSpc>
                          <a:spcPct val="115000"/>
                        </a:lnSpc>
                        <a:spcAft>
                          <a:spcPts val="0"/>
                        </a:spcAft>
                      </a:pPr>
                      <a:r>
                        <a:rPr lang="tr-TR" sz="1200" b="1" dirty="0">
                          <a:solidFill>
                            <a:srgbClr val="C00000"/>
                          </a:solidFill>
                          <a:effectLst/>
                        </a:rPr>
                        <a:t>0,86</a:t>
                      </a:r>
                      <a:endParaRPr lang="tr-TR" sz="1400" b="1" dirty="0">
                        <a:solidFill>
                          <a:srgbClr val="C00000"/>
                        </a:solidFill>
                        <a:effectLst/>
                        <a:latin typeface="Calibri"/>
                        <a:ea typeface="Calibri"/>
                        <a:cs typeface="Times New Roman"/>
                      </a:endParaRPr>
                    </a:p>
                  </a:txBody>
                  <a:tcPr marL="33722" marR="33722" marT="0" marB="0">
                    <a:lnR w="28575" cap="flat" cmpd="sng" algn="ctr">
                      <a:solidFill>
                        <a:schemeClr val="accent2">
                          <a:lumMod val="75000"/>
                        </a:schemeClr>
                      </a:solidFill>
                      <a:prstDash val="solid"/>
                      <a:round/>
                      <a:headEnd type="none" w="med" len="med"/>
                      <a:tailEnd type="none" w="med" len="med"/>
                    </a:lnR>
                    <a:solidFill>
                      <a:schemeClr val="accent6">
                        <a:lumMod val="60000"/>
                        <a:lumOff val="40000"/>
                      </a:schemeClr>
                    </a:solidFill>
                  </a:tcPr>
                </a:tc>
              </a:tr>
              <a:tr h="198666">
                <a:tc gridSpan="8">
                  <a:txBody>
                    <a:bodyPr/>
                    <a:lstStyle/>
                    <a:p>
                      <a:pPr algn="ctr">
                        <a:lnSpc>
                          <a:spcPct val="115000"/>
                        </a:lnSpc>
                        <a:spcAft>
                          <a:spcPts val="0"/>
                        </a:spcAft>
                      </a:pPr>
                      <a:r>
                        <a:rPr lang="tr-TR" sz="1000" b="1" kern="1200" dirty="0" smtClean="0">
                          <a:solidFill>
                            <a:schemeClr val="tx1"/>
                          </a:solidFill>
                          <a:effectLst/>
                          <a:latin typeface="+mn-lt"/>
                          <a:ea typeface="+mn-ea"/>
                          <a:cs typeface="+mn-cs"/>
                        </a:rPr>
                        <a:t>*SS: Standart Sapma; FY: Faktör Yükü; Ölçek: 1=Kesinlikle katılmıyorum , 7= Kesinlikle katılıyorum</a:t>
                      </a:r>
                      <a:endParaRPr lang="tr-TR" sz="800" dirty="0">
                        <a:solidFill>
                          <a:schemeClr val="tx1"/>
                        </a:solidFill>
                        <a:effectLst/>
                        <a:latin typeface="Calibri"/>
                        <a:ea typeface="Calibri"/>
                        <a:cs typeface="Times New Roman"/>
                      </a:endParaRPr>
                    </a:p>
                  </a:txBody>
                  <a:tcPr marL="33722" marR="33722" marT="0" marB="0" anchor="ctr">
                    <a:solidFill>
                      <a:schemeClr val="bg1"/>
                    </a:solidFill>
                  </a:tcPr>
                </a:tc>
                <a:tc hMerge="1">
                  <a:txBody>
                    <a:bodyPr/>
                    <a:lstStyle/>
                    <a:p>
                      <a:pPr algn="l">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c hMerge="1">
                  <a:txBody>
                    <a:bodyPr/>
                    <a:lstStyle/>
                    <a:p>
                      <a:pPr algn="ctr">
                        <a:lnSpc>
                          <a:spcPct val="115000"/>
                        </a:lnSpc>
                        <a:spcAft>
                          <a:spcPts val="0"/>
                        </a:spcAft>
                      </a:pPr>
                      <a:endParaRPr lang="tr-TR" sz="1400" dirty="0">
                        <a:effectLst/>
                        <a:latin typeface="Calibri"/>
                        <a:ea typeface="Calibri"/>
                        <a:cs typeface="Times New Roman"/>
                      </a:endParaRPr>
                    </a:p>
                  </a:txBody>
                  <a:tcPr marL="33722" marR="33722" marT="0" marB="0">
                    <a:solidFill>
                      <a:schemeClr val="accent6">
                        <a:lumMod val="60000"/>
                        <a:lumOff val="40000"/>
                      </a:schemeClr>
                    </a:solidFill>
                  </a:tcPr>
                </a:tc>
              </a:tr>
            </a:tbl>
          </a:graphicData>
        </a:graphic>
      </p:graphicFrame>
      <p:sp>
        <p:nvSpPr>
          <p:cNvPr id="5" name="Çift Ayraç 4"/>
          <p:cNvSpPr/>
          <p:nvPr/>
        </p:nvSpPr>
        <p:spPr>
          <a:xfrm>
            <a:off x="7020272" y="1556792"/>
            <a:ext cx="504056" cy="5040560"/>
          </a:xfrm>
          <a:prstGeom prst="bracePair">
            <a:avLst/>
          </a:prstGeom>
          <a:ln>
            <a:solidFill>
              <a:srgbClr val="C00000"/>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
        <p:nvSpPr>
          <p:cNvPr id="6" name="Çift Ayraç 5"/>
          <p:cNvSpPr/>
          <p:nvPr/>
        </p:nvSpPr>
        <p:spPr>
          <a:xfrm>
            <a:off x="8532440" y="1556792"/>
            <a:ext cx="504056" cy="5040560"/>
          </a:xfrm>
          <a:prstGeom prst="bracePair">
            <a:avLst/>
          </a:prstGeom>
          <a:ln>
            <a:solidFill>
              <a:srgbClr val="C00000"/>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7708754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95536" y="764704"/>
            <a:ext cx="8382000" cy="498598"/>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rPr>
              <a:t>Güvenilirlik ve Geçerlilik Test Sonuçları (3)</a:t>
            </a:r>
            <a:endParaRPr kumimoji="0" lang="tr-TR" sz="3600" b="0" i="0" u="none" strike="noStrike" kern="1200" cap="none" spc="-150" normalizeH="0" baseline="0" noProof="0" dirty="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endParaRPr>
          </a:p>
        </p:txBody>
      </p:sp>
      <p:graphicFrame>
        <p:nvGraphicFramePr>
          <p:cNvPr id="2" name="Tablo 1"/>
          <p:cNvGraphicFramePr>
            <a:graphicFrameLocks noGrp="1"/>
          </p:cNvGraphicFramePr>
          <p:nvPr>
            <p:extLst>
              <p:ext uri="{D42A27DB-BD31-4B8C-83A1-F6EECF244321}">
                <p14:modId xmlns:p14="http://schemas.microsoft.com/office/powerpoint/2010/main" val="3563380494"/>
              </p:ext>
            </p:extLst>
          </p:nvPr>
        </p:nvGraphicFramePr>
        <p:xfrm>
          <a:off x="324312" y="1239716"/>
          <a:ext cx="8424937" cy="5573660"/>
        </p:xfrm>
        <a:graphic>
          <a:graphicData uri="http://schemas.openxmlformats.org/drawingml/2006/table">
            <a:tbl>
              <a:tblPr firstRow="1" firstCol="1" bandRow="1">
                <a:tableStyleId>{21E4AEA4-8DFA-4A89-87EB-49C32662AFE0}</a:tableStyleId>
              </a:tblPr>
              <a:tblGrid>
                <a:gridCol w="2319553"/>
                <a:gridCol w="600748"/>
                <a:gridCol w="700874"/>
                <a:gridCol w="700874"/>
                <a:gridCol w="600748"/>
                <a:gridCol w="600748"/>
                <a:gridCol w="700874"/>
                <a:gridCol w="700874"/>
                <a:gridCol w="700874"/>
                <a:gridCol w="798770"/>
              </a:tblGrid>
              <a:tr h="289131">
                <a:tc>
                  <a:txBody>
                    <a:bodyPr/>
                    <a:lstStyle/>
                    <a:p>
                      <a:pPr>
                        <a:lnSpc>
                          <a:spcPct val="115000"/>
                        </a:lnSpc>
                        <a:spcAft>
                          <a:spcPts val="0"/>
                        </a:spcAft>
                      </a:pPr>
                      <a:r>
                        <a:rPr lang="tr-TR" sz="1800" u="sng" dirty="0">
                          <a:solidFill>
                            <a:srgbClr val="C00000"/>
                          </a:solidFill>
                          <a:effectLst/>
                        </a:rPr>
                        <a:t>GREAT VALUE</a:t>
                      </a:r>
                      <a:endParaRPr lang="tr-TR" sz="2000" u="sng" dirty="0">
                        <a:solidFill>
                          <a:srgbClr val="C00000"/>
                        </a:solidFill>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solidFill>
                      <a:schemeClr val="bg1"/>
                    </a:solidFill>
                  </a:tcPr>
                </a:tc>
              </a:tr>
              <a:tr h="256978">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b="1" dirty="0">
                          <a:effectLst/>
                        </a:rPr>
                        <a:t>CA</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BR</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R</a:t>
                      </a:r>
                      <a:r>
                        <a:rPr lang="tr-TR" sz="1600" b="1" baseline="30000" dirty="0">
                          <a:effectLst/>
                        </a:rPr>
                        <a:t>2</a:t>
                      </a:r>
                      <a:endParaRPr lang="tr-TR" sz="1800" b="1" dirty="0">
                        <a:effectLst/>
                        <a:latin typeface="Calibri"/>
                        <a:ea typeface="Calibri"/>
                        <a:cs typeface="Times New Roman"/>
                      </a:endParaRPr>
                    </a:p>
                  </a:txBody>
                  <a:tcPr marL="44270" marR="44270" marT="0" marB="0" anchor="ctr">
                    <a:lnR w="28575" cap="flat" cmpd="sng" algn="ctr">
                      <a:solidFill>
                        <a:schemeClr val="accent2">
                          <a:lumMod val="75000"/>
                        </a:schemeClr>
                      </a:solidFill>
                      <a:prstDash val="solid"/>
                      <a:round/>
                      <a:headEnd type="none" w="med" len="med"/>
                      <a:tailEnd type="none" w="med" len="med"/>
                    </a:ln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MÇ</a:t>
                      </a:r>
                      <a:endParaRPr lang="tr-TR" sz="1800" b="1" dirty="0">
                        <a:effectLst/>
                        <a:latin typeface="Calibri"/>
                        <a:ea typeface="Calibri"/>
                        <a:cs typeface="Times New Roman"/>
                      </a:endParaRPr>
                    </a:p>
                  </a:txBody>
                  <a:tcPr marL="44270" marR="44270" marT="0" marB="0" anchor="ctr">
                    <a:lnL w="28575" cap="flat" cmpd="sng" algn="ctr">
                      <a:solidFill>
                        <a:schemeClr val="accent2">
                          <a:lumMod val="75000"/>
                        </a:schemeClr>
                      </a:solidFill>
                      <a:prstDash val="solid"/>
                      <a:round/>
                      <a:headEnd type="none" w="med" len="med"/>
                      <a:tailEnd type="none" w="med" len="med"/>
                    </a:lnL>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MF</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MD</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a:effectLst/>
                        </a:rPr>
                        <a:t>AK</a:t>
                      </a:r>
                      <a:endParaRPr lang="tr-TR" sz="1800" b="1">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MS-GV</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r>
              <a:tr h="256978">
                <a:tc>
                  <a:txBody>
                    <a:bodyPr/>
                    <a:lstStyle/>
                    <a:p>
                      <a:pPr>
                        <a:lnSpc>
                          <a:spcPct val="115000"/>
                        </a:lnSpc>
                        <a:spcAft>
                          <a:spcPts val="0"/>
                        </a:spcAft>
                      </a:pPr>
                      <a:r>
                        <a:rPr lang="tr-TR" sz="1600">
                          <a:effectLst/>
                        </a:rPr>
                        <a:t>Marka Çağrışımı</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,79</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,88</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,55</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b="1" dirty="0">
                          <a:effectLst/>
                        </a:rPr>
                        <a:t>,70</a:t>
                      </a:r>
                      <a:endParaRPr lang="tr-TR" sz="1800" b="1"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r>
              <a:tr h="256978">
                <a:tc>
                  <a:txBody>
                    <a:bodyPr/>
                    <a:lstStyle/>
                    <a:p>
                      <a:pPr>
                        <a:lnSpc>
                          <a:spcPct val="115000"/>
                        </a:lnSpc>
                        <a:spcAft>
                          <a:spcPts val="0"/>
                        </a:spcAft>
                      </a:pPr>
                      <a:r>
                        <a:rPr lang="tr-TR" sz="1600" dirty="0">
                          <a:effectLst/>
                        </a:rPr>
                        <a:t>Marka Farkındalığı</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,83</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,12</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b="1" dirty="0">
                          <a:effectLst/>
                        </a:rPr>
                        <a:t>,66</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Marka Değeri</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,90</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,94</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,64</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,36</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,05</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,83</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Marka Sadakati</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,92</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,38</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a:effectLst/>
                        </a:rPr>
                        <a:t>,23</a:t>
                      </a:r>
                      <a:endParaRPr lang="tr-TR" sz="180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,03</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,30</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,75</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Algılanan Kalite</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,73</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,23</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,38</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,23</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,26</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,13</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,71</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dirty="0">
                          <a:effectLst/>
                        </a:rPr>
                        <a:t>Mağaza Sadakati</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,92</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,94</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,44</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a:effectLst/>
                        </a:rPr>
                        <a:t>,52</a:t>
                      </a:r>
                      <a:endParaRPr lang="tr-TR" sz="180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,08</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,64</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,38</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,44</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,77</a:t>
                      </a:r>
                      <a:endParaRPr lang="tr-TR" sz="1800" b="1" dirty="0">
                        <a:effectLst/>
                        <a:latin typeface="Calibri"/>
                        <a:ea typeface="Calibri"/>
                        <a:cs typeface="Times New Roman"/>
                      </a:endParaRPr>
                    </a:p>
                  </a:txBody>
                  <a:tcPr marL="44270" marR="44270" marT="0" marB="0" anchor="b"/>
                </a:tc>
              </a:tr>
              <a:tr h="307187">
                <a:tc>
                  <a:txBody>
                    <a:bodyPr/>
                    <a:lstStyle/>
                    <a:p>
                      <a:pP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gridSpan="2">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solidFill>
                  </a:tcPr>
                </a:tc>
                <a:tc>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r>
              <a:tr h="289131">
                <a:tc>
                  <a:txBody>
                    <a:bodyPr/>
                    <a:lstStyle/>
                    <a:p>
                      <a:pPr>
                        <a:lnSpc>
                          <a:spcPct val="115000"/>
                        </a:lnSpc>
                        <a:spcAft>
                          <a:spcPts val="0"/>
                        </a:spcAft>
                      </a:pPr>
                      <a:r>
                        <a:rPr lang="tr-TR" sz="1800" b="1" u="sng" dirty="0">
                          <a:solidFill>
                            <a:srgbClr val="C00000"/>
                          </a:solidFill>
                          <a:effectLst/>
                        </a:rPr>
                        <a:t>MİGROS</a:t>
                      </a:r>
                      <a:endParaRPr lang="tr-TR" sz="2000" b="1" u="sng" dirty="0">
                        <a:solidFill>
                          <a:srgbClr val="C00000"/>
                        </a:solidFill>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r>
              <a:tr h="256978">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b="1" dirty="0">
                          <a:effectLst/>
                        </a:rPr>
                        <a:t>CA</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BR</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R</a:t>
                      </a:r>
                      <a:r>
                        <a:rPr lang="tr-TR" sz="1600" b="1" baseline="30000" dirty="0">
                          <a:effectLst/>
                        </a:rPr>
                        <a:t>2</a:t>
                      </a:r>
                      <a:endParaRPr lang="tr-TR" sz="1800" b="1" dirty="0">
                        <a:effectLst/>
                        <a:latin typeface="Calibri"/>
                        <a:ea typeface="Calibri"/>
                        <a:cs typeface="Times New Roman"/>
                      </a:endParaRPr>
                    </a:p>
                  </a:txBody>
                  <a:tcPr marL="44270" marR="44270" marT="0" marB="0" anchor="ctr">
                    <a:lnR w="28575" cap="flat" cmpd="sng" algn="ctr">
                      <a:solidFill>
                        <a:schemeClr val="accent2">
                          <a:lumMod val="75000"/>
                        </a:schemeClr>
                      </a:solidFill>
                      <a:prstDash val="solid"/>
                      <a:round/>
                      <a:headEnd type="none" w="med" len="med"/>
                      <a:tailEnd type="none" w="med" len="med"/>
                    </a:ln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MÇ</a:t>
                      </a:r>
                      <a:endParaRPr lang="tr-TR" sz="1800" b="1" dirty="0">
                        <a:effectLst/>
                        <a:latin typeface="Calibri"/>
                        <a:ea typeface="Calibri"/>
                        <a:cs typeface="Times New Roman"/>
                      </a:endParaRPr>
                    </a:p>
                  </a:txBody>
                  <a:tcPr marL="44270" marR="44270" marT="0" marB="0" anchor="ctr">
                    <a:lnL w="28575" cap="flat" cmpd="sng" algn="ctr">
                      <a:solidFill>
                        <a:schemeClr val="accent2">
                          <a:lumMod val="75000"/>
                        </a:schemeClr>
                      </a:solidFill>
                      <a:prstDash val="solid"/>
                      <a:round/>
                      <a:headEnd type="none" w="med" len="med"/>
                      <a:tailEnd type="none" w="med" len="med"/>
                    </a:lnL>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MF</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MD</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AK</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MS-M</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r>
              <a:tr h="256978">
                <a:tc>
                  <a:txBody>
                    <a:bodyPr/>
                    <a:lstStyle/>
                    <a:p>
                      <a:pPr>
                        <a:lnSpc>
                          <a:spcPct val="115000"/>
                        </a:lnSpc>
                        <a:spcAft>
                          <a:spcPts val="0"/>
                        </a:spcAft>
                      </a:pPr>
                      <a:r>
                        <a:rPr lang="tr-TR" sz="1600" dirty="0">
                          <a:effectLst/>
                        </a:rPr>
                        <a:t>Marka Çağrışımı</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,78</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,87</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,58</a:t>
                      </a:r>
                      <a:endParaRPr lang="tr-TR" sz="1800" dirty="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b="1" dirty="0">
                          <a:effectLst/>
                        </a:rPr>
                        <a:t>,69</a:t>
                      </a:r>
                      <a:endParaRPr lang="tr-TR" sz="1800" b="1"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r>
              <a:tr h="256978">
                <a:tc>
                  <a:txBody>
                    <a:bodyPr/>
                    <a:lstStyle/>
                    <a:p>
                      <a:pPr>
                        <a:lnSpc>
                          <a:spcPct val="115000"/>
                        </a:lnSpc>
                        <a:spcAft>
                          <a:spcPts val="0"/>
                        </a:spcAft>
                      </a:pPr>
                      <a:r>
                        <a:rPr lang="tr-TR" sz="1600">
                          <a:effectLst/>
                        </a:rPr>
                        <a:t>Marka Farkındalığı</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b="1" dirty="0">
                          <a:effectLst/>
                        </a:rPr>
                        <a:t>,60</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,77</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,40</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b="1" dirty="0">
                          <a:effectLst/>
                        </a:rPr>
                        <a:t>,45</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dirty="0">
                          <a:effectLst/>
                        </a:rPr>
                        <a:t>Marka Değeri</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b="1" dirty="0">
                          <a:effectLst/>
                        </a:rPr>
                        <a:t>,60</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,49</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,17</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,38 </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,56</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Marka Sadakati</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,76</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,85</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,53</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,25</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,35</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,20</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,58</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Algılanan Kalite</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,73</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,85</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,47</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,55</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,46</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,22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,31</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,65</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dirty="0">
                          <a:effectLst/>
                        </a:rPr>
                        <a:t>Mağaza Sadakati</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,80</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,86</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,51</a:t>
                      </a:r>
                      <a:endParaRPr lang="tr-TR" sz="1800" dirty="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,34</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,45</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,42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,52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,42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effectLst/>
                        </a:rPr>
                        <a:t>,56</a:t>
                      </a:r>
                      <a:endParaRPr lang="tr-TR" sz="1800" b="1" dirty="0">
                        <a:effectLst/>
                        <a:latin typeface="Calibri"/>
                        <a:ea typeface="Calibri"/>
                        <a:cs typeface="Times New Roman"/>
                      </a:endParaRPr>
                    </a:p>
                  </a:txBody>
                  <a:tcPr marL="44270" marR="44270" marT="0" marB="0" anchor="b"/>
                </a:tc>
              </a:tr>
              <a:tr h="701432">
                <a:tc gridSpan="10">
                  <a:txBody>
                    <a:bodyPr/>
                    <a:lstStyle/>
                    <a:p>
                      <a:pPr algn="ctr"/>
                      <a:endParaRPr lang="tr-TR" sz="1100" b="1" kern="1200" dirty="0" smtClean="0">
                        <a:solidFill>
                          <a:schemeClr val="tx1"/>
                        </a:solidFill>
                        <a:effectLst/>
                        <a:latin typeface="+mn-lt"/>
                        <a:ea typeface="+mn-ea"/>
                        <a:cs typeface="+mn-cs"/>
                      </a:endParaRPr>
                    </a:p>
                    <a:p>
                      <a:pPr algn="ctr"/>
                      <a:r>
                        <a:rPr lang="tr-TR" sz="1100" b="1" kern="1200" dirty="0" smtClean="0">
                          <a:solidFill>
                            <a:schemeClr val="tx1"/>
                          </a:solidFill>
                          <a:effectLst/>
                          <a:latin typeface="+mn-lt"/>
                          <a:ea typeface="+mn-ea"/>
                          <a:cs typeface="+mn-cs"/>
                        </a:rPr>
                        <a:t>CA: </a:t>
                      </a:r>
                      <a:r>
                        <a:rPr lang="tr-TR" sz="1100" b="1" kern="1200" dirty="0" err="1" smtClean="0">
                          <a:solidFill>
                            <a:schemeClr val="tx1"/>
                          </a:solidFill>
                          <a:effectLst/>
                          <a:latin typeface="+mn-lt"/>
                          <a:ea typeface="+mn-ea"/>
                          <a:cs typeface="+mn-cs"/>
                        </a:rPr>
                        <a:t>Cronbach</a:t>
                      </a:r>
                      <a:r>
                        <a:rPr lang="tr-TR" sz="1100" b="1" kern="1200" dirty="0" smtClean="0">
                          <a:solidFill>
                            <a:schemeClr val="tx1"/>
                          </a:solidFill>
                          <a:effectLst/>
                          <a:latin typeface="+mn-lt"/>
                          <a:ea typeface="+mn-ea"/>
                          <a:cs typeface="+mn-cs"/>
                        </a:rPr>
                        <a:t> Alfa; BR: Birleşik Güvenilirlik; AVE: Açıklanan Averaj </a:t>
                      </a:r>
                      <a:r>
                        <a:rPr lang="tr-TR" sz="1100" b="1" kern="1200" dirty="0" err="1" smtClean="0">
                          <a:solidFill>
                            <a:schemeClr val="tx1"/>
                          </a:solidFill>
                          <a:effectLst/>
                          <a:latin typeface="+mn-lt"/>
                          <a:ea typeface="+mn-ea"/>
                          <a:cs typeface="+mn-cs"/>
                        </a:rPr>
                        <a:t>Varyans</a:t>
                      </a:r>
                      <a:r>
                        <a:rPr lang="tr-TR" sz="1100" b="1" kern="1200" dirty="0" smtClean="0">
                          <a:solidFill>
                            <a:schemeClr val="tx1"/>
                          </a:solidFill>
                          <a:effectLst/>
                          <a:latin typeface="+mn-lt"/>
                          <a:ea typeface="+mn-ea"/>
                          <a:cs typeface="+mn-cs"/>
                        </a:rPr>
                        <a:t> (köşegenlerdeki değerler) </a:t>
                      </a:r>
                    </a:p>
                    <a:p>
                      <a:pPr algn="ctr"/>
                      <a:r>
                        <a:rPr lang="tr-TR" sz="1100" b="1" kern="1200" dirty="0" smtClean="0">
                          <a:solidFill>
                            <a:schemeClr val="tx1"/>
                          </a:solidFill>
                          <a:effectLst/>
                          <a:latin typeface="+mn-lt"/>
                          <a:ea typeface="+mn-ea"/>
                          <a:cs typeface="+mn-cs"/>
                        </a:rPr>
                        <a:t>Köşegen altındaki değerler faktörler arasındaki korelasyonların kareleridir (gri ile gölgelendirilmiş alan)</a:t>
                      </a:r>
                    </a:p>
                    <a:p>
                      <a:pPr algn="ctr"/>
                      <a:r>
                        <a:rPr lang="tr-TR" sz="1100" b="1" kern="1200" dirty="0" smtClean="0">
                          <a:solidFill>
                            <a:schemeClr val="tx1"/>
                          </a:solidFill>
                          <a:effectLst/>
                          <a:latin typeface="+mn-lt"/>
                          <a:ea typeface="+mn-ea"/>
                          <a:cs typeface="+mn-cs"/>
                        </a:rPr>
                        <a:t>* Bağımsız değişken</a:t>
                      </a:r>
                      <a:endParaRPr lang="tr-TR" sz="1800" dirty="0">
                        <a:effectLst/>
                        <a:latin typeface="Calibri"/>
                        <a:ea typeface="Calibri"/>
                        <a:cs typeface="Times New Roman"/>
                      </a:endParaRPr>
                    </a:p>
                  </a:txBody>
                  <a:tcPr marL="44270" marR="44270" marT="0" marB="0" anchor="b">
                    <a:solidFill>
                      <a:schemeClr val="bg1"/>
                    </a:solidFill>
                  </a:tcPr>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tcPr>
                </a:tc>
                <a:tc hMerge="1">
                  <a:txBody>
                    <a:bodyPr/>
                    <a:lstStyle/>
                    <a:p>
                      <a:pPr algn="ctr">
                        <a:lnSpc>
                          <a:spcPct val="115000"/>
                        </a:lnSpc>
                        <a:spcAft>
                          <a:spcPts val="0"/>
                        </a:spcAft>
                      </a:pPr>
                      <a:endParaRPr lang="tr-TR" sz="180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r>
            </a:tbl>
          </a:graphicData>
        </a:graphic>
      </p:graphicFrame>
      <p:sp>
        <p:nvSpPr>
          <p:cNvPr id="10" name="20 Sağ Ok"/>
          <p:cNvSpPr/>
          <p:nvPr/>
        </p:nvSpPr>
        <p:spPr bwMode="auto">
          <a:xfrm>
            <a:off x="2353172" y="4725144"/>
            <a:ext cx="360040" cy="216024"/>
          </a:xfrm>
          <a:prstGeom prst="rightArrow">
            <a:avLst/>
          </a:prstGeom>
          <a:solidFill>
            <a:schemeClr val="accent3">
              <a:lumMod val="75000"/>
            </a:schemeClr>
          </a:solidFill>
          <a:ln>
            <a:solidFill>
              <a:schemeClr val="accent3">
                <a:lumMod val="75000"/>
              </a:schemeClr>
            </a:solidFill>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1" name="20 Sağ Ok"/>
          <p:cNvSpPr/>
          <p:nvPr/>
        </p:nvSpPr>
        <p:spPr bwMode="auto">
          <a:xfrm>
            <a:off x="2353172" y="5013176"/>
            <a:ext cx="367852" cy="216024"/>
          </a:xfrm>
          <a:prstGeom prst="rightArrow">
            <a:avLst/>
          </a:prstGeom>
          <a:solidFill>
            <a:schemeClr val="accent3">
              <a:lumMod val="75000"/>
            </a:schemeClr>
          </a:solidFill>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3" name="Çift Ayraç 12"/>
          <p:cNvSpPr/>
          <p:nvPr/>
        </p:nvSpPr>
        <p:spPr>
          <a:xfrm>
            <a:off x="3203848" y="1844824"/>
            <a:ext cx="792088" cy="1728192"/>
          </a:xfrm>
          <a:prstGeom prst="bracePair">
            <a:avLst/>
          </a:prstGeom>
          <a:ln>
            <a:solidFill>
              <a:schemeClr val="accent3">
                <a:lumMod val="75000"/>
              </a:schemeClr>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
        <p:nvSpPr>
          <p:cNvPr id="14" name="Çift Ayraç 13"/>
          <p:cNvSpPr/>
          <p:nvPr/>
        </p:nvSpPr>
        <p:spPr>
          <a:xfrm>
            <a:off x="3203848" y="4437112"/>
            <a:ext cx="792088" cy="1728192"/>
          </a:xfrm>
          <a:prstGeom prst="bracePair">
            <a:avLst/>
          </a:prstGeom>
          <a:ln>
            <a:solidFill>
              <a:schemeClr val="accent3">
                <a:lumMod val="75000"/>
              </a:schemeClr>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7789931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Effect transition="in" filter="fade">
                                      <p:cBhvr>
                                        <p:cTn id="9" dur="10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1000" fill="hold"/>
                                        <p:tgtEl>
                                          <p:spTgt spid="11"/>
                                        </p:tgtEl>
                                        <p:attrNameLst>
                                          <p:attrName>ppt_w</p:attrName>
                                        </p:attrNameLst>
                                      </p:cBhvr>
                                      <p:tavLst>
                                        <p:tav tm="0">
                                          <p:val>
                                            <p:fltVal val="0"/>
                                          </p:val>
                                        </p:tav>
                                        <p:tav tm="100000">
                                          <p:val>
                                            <p:strVal val="#ppt_w"/>
                                          </p:val>
                                        </p:tav>
                                      </p:tavLst>
                                    </p:anim>
                                    <p:anim calcmode="lin" valueType="num">
                                      <p:cBhvr>
                                        <p:cTn id="15" dur="1000" fill="hold"/>
                                        <p:tgtEl>
                                          <p:spTgt spid="11"/>
                                        </p:tgtEl>
                                        <p:attrNameLst>
                                          <p:attrName>ppt_h</p:attrName>
                                        </p:attrNameLst>
                                      </p:cBhvr>
                                      <p:tavLst>
                                        <p:tav tm="0">
                                          <p:val>
                                            <p:fltVal val="0"/>
                                          </p:val>
                                        </p:tav>
                                        <p:tav tm="100000">
                                          <p:val>
                                            <p:strVal val="#ppt_h"/>
                                          </p:val>
                                        </p:tav>
                                      </p:tavLst>
                                    </p:anim>
                                    <p:animEffect transition="in" filter="fade">
                                      <p:cBhvr>
                                        <p:cTn id="16" dur="1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95536" y="764704"/>
            <a:ext cx="8382000" cy="498598"/>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rPr>
              <a:t>Güvenilirlik ve Geçerlilik Test Sonuçları (3)</a:t>
            </a:r>
            <a:endParaRPr kumimoji="0" lang="tr-TR" sz="3600" b="0" i="0" u="none" strike="noStrike" kern="1200" cap="none" spc="-150" normalizeH="0" baseline="0" noProof="0" dirty="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endParaRPr>
          </a:p>
        </p:txBody>
      </p:sp>
      <p:graphicFrame>
        <p:nvGraphicFramePr>
          <p:cNvPr id="2" name="Tablo 1"/>
          <p:cNvGraphicFramePr>
            <a:graphicFrameLocks noGrp="1"/>
          </p:cNvGraphicFramePr>
          <p:nvPr>
            <p:extLst>
              <p:ext uri="{D42A27DB-BD31-4B8C-83A1-F6EECF244321}">
                <p14:modId xmlns:p14="http://schemas.microsoft.com/office/powerpoint/2010/main" val="2046188543"/>
              </p:ext>
            </p:extLst>
          </p:nvPr>
        </p:nvGraphicFramePr>
        <p:xfrm>
          <a:off x="324312" y="1239716"/>
          <a:ext cx="8424937" cy="5573660"/>
        </p:xfrm>
        <a:graphic>
          <a:graphicData uri="http://schemas.openxmlformats.org/drawingml/2006/table">
            <a:tbl>
              <a:tblPr firstRow="1" firstCol="1" bandRow="1">
                <a:tableStyleId>{21E4AEA4-8DFA-4A89-87EB-49C32662AFE0}</a:tableStyleId>
              </a:tblPr>
              <a:tblGrid>
                <a:gridCol w="2319553"/>
                <a:gridCol w="600748"/>
                <a:gridCol w="700874"/>
                <a:gridCol w="700874"/>
                <a:gridCol w="600748"/>
                <a:gridCol w="600748"/>
                <a:gridCol w="700874"/>
                <a:gridCol w="700874"/>
                <a:gridCol w="700874"/>
                <a:gridCol w="798770"/>
              </a:tblGrid>
              <a:tr h="289131">
                <a:tc>
                  <a:txBody>
                    <a:bodyPr/>
                    <a:lstStyle/>
                    <a:p>
                      <a:pPr>
                        <a:lnSpc>
                          <a:spcPct val="115000"/>
                        </a:lnSpc>
                        <a:spcAft>
                          <a:spcPts val="0"/>
                        </a:spcAft>
                      </a:pPr>
                      <a:r>
                        <a:rPr lang="tr-TR" sz="1800" u="sng" dirty="0">
                          <a:solidFill>
                            <a:srgbClr val="C00000"/>
                          </a:solidFill>
                          <a:effectLst/>
                        </a:rPr>
                        <a:t>GREAT VALUE</a:t>
                      </a:r>
                      <a:endParaRPr lang="tr-TR" sz="2000" u="sng" dirty="0">
                        <a:solidFill>
                          <a:srgbClr val="C00000"/>
                        </a:solidFill>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solidFill>
                      <a:schemeClr val="bg1"/>
                    </a:solidFill>
                  </a:tcPr>
                </a:tc>
              </a:tr>
              <a:tr h="256978">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b="1" dirty="0">
                          <a:effectLst/>
                        </a:rPr>
                        <a:t>CA</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BR</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R</a:t>
                      </a:r>
                      <a:r>
                        <a:rPr lang="tr-TR" sz="1600" b="1" baseline="30000" dirty="0">
                          <a:effectLst/>
                        </a:rPr>
                        <a:t>2</a:t>
                      </a:r>
                      <a:endParaRPr lang="tr-TR" sz="1800" b="1" dirty="0">
                        <a:effectLst/>
                        <a:latin typeface="Calibri"/>
                        <a:ea typeface="Calibri"/>
                        <a:cs typeface="Times New Roman"/>
                      </a:endParaRPr>
                    </a:p>
                  </a:txBody>
                  <a:tcPr marL="44270" marR="44270" marT="0" marB="0" anchor="ctr">
                    <a:lnR w="28575" cap="flat" cmpd="sng" algn="ctr">
                      <a:solidFill>
                        <a:schemeClr val="accent2">
                          <a:lumMod val="75000"/>
                        </a:schemeClr>
                      </a:solidFill>
                      <a:prstDash val="solid"/>
                      <a:round/>
                      <a:headEnd type="none" w="med" len="med"/>
                      <a:tailEnd type="none" w="med" len="med"/>
                    </a:ln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MÇ</a:t>
                      </a:r>
                      <a:endParaRPr lang="tr-TR" sz="1800" b="1" dirty="0">
                        <a:effectLst/>
                        <a:latin typeface="Calibri"/>
                        <a:ea typeface="Calibri"/>
                        <a:cs typeface="Times New Roman"/>
                      </a:endParaRPr>
                    </a:p>
                  </a:txBody>
                  <a:tcPr marL="44270" marR="44270" marT="0" marB="0" anchor="ctr">
                    <a:lnL w="28575" cap="flat" cmpd="sng" algn="ctr">
                      <a:solidFill>
                        <a:schemeClr val="accent2">
                          <a:lumMod val="75000"/>
                        </a:schemeClr>
                      </a:solidFill>
                      <a:prstDash val="solid"/>
                      <a:round/>
                      <a:headEnd type="none" w="med" len="med"/>
                      <a:tailEnd type="none" w="med" len="med"/>
                    </a:lnL>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MF</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MD</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a:effectLst/>
                        </a:rPr>
                        <a:t>AK</a:t>
                      </a:r>
                      <a:endParaRPr lang="tr-TR" sz="1800" b="1">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MS-GV</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r>
              <a:tr h="256978">
                <a:tc>
                  <a:txBody>
                    <a:bodyPr/>
                    <a:lstStyle/>
                    <a:p>
                      <a:pPr>
                        <a:lnSpc>
                          <a:spcPct val="115000"/>
                        </a:lnSpc>
                        <a:spcAft>
                          <a:spcPts val="0"/>
                        </a:spcAft>
                      </a:pPr>
                      <a:r>
                        <a:rPr lang="tr-TR" sz="1600">
                          <a:effectLst/>
                        </a:rPr>
                        <a:t>Marka Çağrışımı</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,79</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,88</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,55</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b="1" dirty="0">
                          <a:solidFill>
                            <a:srgbClr val="C00000"/>
                          </a:solidFill>
                          <a:effectLst/>
                        </a:rPr>
                        <a:t>,70</a:t>
                      </a:r>
                      <a:endParaRPr lang="tr-TR" sz="1800" b="1" dirty="0">
                        <a:solidFill>
                          <a:srgbClr val="C00000"/>
                        </a:solidFill>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r>
              <a:tr h="256978">
                <a:tc>
                  <a:txBody>
                    <a:bodyPr/>
                    <a:lstStyle/>
                    <a:p>
                      <a:pPr>
                        <a:lnSpc>
                          <a:spcPct val="115000"/>
                        </a:lnSpc>
                        <a:spcAft>
                          <a:spcPts val="0"/>
                        </a:spcAft>
                      </a:pPr>
                      <a:r>
                        <a:rPr lang="tr-TR" sz="1600" dirty="0">
                          <a:effectLst/>
                        </a:rPr>
                        <a:t>Marka Farkındalığı</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,83</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,12</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,66</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Marka Değeri</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,90</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,94</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,64</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,36</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,05</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,83</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Marka Sadakati</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,92</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,38</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a:effectLst/>
                        </a:rPr>
                        <a:t>,23</a:t>
                      </a:r>
                      <a:endParaRPr lang="tr-TR" sz="180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,03</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,30</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,75</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Algılanan Kalite</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,73</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,23</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a:effectLst/>
                        </a:rPr>
                        <a:t>,38</a:t>
                      </a:r>
                      <a:endParaRPr lang="tr-TR" sz="180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,23</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,26</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,13</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,71</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dirty="0">
                          <a:effectLst/>
                        </a:rPr>
                        <a:t>Mağaza Sadakati</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,92</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,94</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,44</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a:effectLst/>
                        </a:rPr>
                        <a:t>,52</a:t>
                      </a:r>
                      <a:endParaRPr lang="tr-TR" sz="180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,08</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,64</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,38</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,44</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,77</a:t>
                      </a:r>
                      <a:endParaRPr lang="tr-TR" sz="1800" b="1" dirty="0">
                        <a:solidFill>
                          <a:srgbClr val="C00000"/>
                        </a:solidFill>
                        <a:effectLst/>
                        <a:latin typeface="Calibri"/>
                        <a:ea typeface="Calibri"/>
                        <a:cs typeface="Times New Roman"/>
                      </a:endParaRPr>
                    </a:p>
                  </a:txBody>
                  <a:tcPr marL="44270" marR="44270" marT="0" marB="0" anchor="b"/>
                </a:tc>
              </a:tr>
              <a:tr h="307187">
                <a:tc>
                  <a:txBody>
                    <a:bodyPr/>
                    <a:lstStyle/>
                    <a:p>
                      <a:pP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gridSpan="2">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solidFill>
                  </a:tcPr>
                </a:tc>
                <a:tc>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c>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solidFill>
                      <a:schemeClr val="bg1"/>
                    </a:solidFill>
                  </a:tcPr>
                </a:tc>
              </a:tr>
              <a:tr h="289131">
                <a:tc>
                  <a:txBody>
                    <a:bodyPr/>
                    <a:lstStyle/>
                    <a:p>
                      <a:pPr>
                        <a:lnSpc>
                          <a:spcPct val="115000"/>
                        </a:lnSpc>
                        <a:spcAft>
                          <a:spcPts val="0"/>
                        </a:spcAft>
                      </a:pPr>
                      <a:r>
                        <a:rPr lang="tr-TR" sz="1800" b="1" u="sng" dirty="0">
                          <a:solidFill>
                            <a:srgbClr val="C00000"/>
                          </a:solidFill>
                          <a:effectLst/>
                        </a:rPr>
                        <a:t>MİGROS</a:t>
                      </a:r>
                      <a:endParaRPr lang="tr-TR" sz="2000" b="1" u="sng" dirty="0">
                        <a:solidFill>
                          <a:srgbClr val="C00000"/>
                        </a:solidFill>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c>
                  <a:txBody>
                    <a:bodyPr/>
                    <a:lstStyle/>
                    <a:p>
                      <a:pPr algn="ctr">
                        <a:lnSpc>
                          <a:spcPct val="115000"/>
                        </a:lnSpc>
                        <a:spcAft>
                          <a:spcPts val="0"/>
                        </a:spcAft>
                      </a:pPr>
                      <a:r>
                        <a:rPr lang="tr-TR" sz="1600" b="1" dirty="0">
                          <a:solidFill>
                            <a:srgbClr val="C00000"/>
                          </a:solidFill>
                          <a:effectLst/>
                        </a:rPr>
                        <a:t> </a:t>
                      </a:r>
                      <a:endParaRPr lang="tr-TR" sz="1800" b="1" dirty="0">
                        <a:solidFill>
                          <a:srgbClr val="C00000"/>
                        </a:solidFill>
                        <a:effectLst/>
                        <a:latin typeface="Calibri"/>
                        <a:ea typeface="Calibri"/>
                        <a:cs typeface="Times New Roman"/>
                      </a:endParaRPr>
                    </a:p>
                  </a:txBody>
                  <a:tcPr marL="44270" marR="44270" marT="0" marB="0" anchor="b">
                    <a:solidFill>
                      <a:schemeClr val="bg1"/>
                    </a:solidFill>
                  </a:tcPr>
                </a:tc>
              </a:tr>
              <a:tr h="256978">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ctr">
                    <a:solidFill>
                      <a:schemeClr val="bg1"/>
                    </a:solidFill>
                  </a:tcPr>
                </a:tc>
                <a:tc>
                  <a:txBody>
                    <a:bodyPr/>
                    <a:lstStyle/>
                    <a:p>
                      <a:pPr algn="ctr">
                        <a:lnSpc>
                          <a:spcPct val="115000"/>
                        </a:lnSpc>
                        <a:spcAft>
                          <a:spcPts val="0"/>
                        </a:spcAft>
                      </a:pPr>
                      <a:r>
                        <a:rPr lang="tr-TR" sz="1600" b="1" dirty="0">
                          <a:effectLst/>
                        </a:rPr>
                        <a:t>CA</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BR</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R</a:t>
                      </a:r>
                      <a:r>
                        <a:rPr lang="tr-TR" sz="1600" b="1" baseline="30000" dirty="0">
                          <a:effectLst/>
                        </a:rPr>
                        <a:t>2</a:t>
                      </a:r>
                      <a:endParaRPr lang="tr-TR" sz="1800" b="1" dirty="0">
                        <a:effectLst/>
                        <a:latin typeface="Calibri"/>
                        <a:ea typeface="Calibri"/>
                        <a:cs typeface="Times New Roman"/>
                      </a:endParaRPr>
                    </a:p>
                  </a:txBody>
                  <a:tcPr marL="44270" marR="44270" marT="0" marB="0" anchor="ctr">
                    <a:lnR w="28575" cap="flat" cmpd="sng" algn="ctr">
                      <a:solidFill>
                        <a:schemeClr val="accent2">
                          <a:lumMod val="75000"/>
                        </a:schemeClr>
                      </a:solidFill>
                      <a:prstDash val="solid"/>
                      <a:round/>
                      <a:headEnd type="none" w="med" len="med"/>
                      <a:tailEnd type="none" w="med" len="med"/>
                    </a:ln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MÇ</a:t>
                      </a:r>
                      <a:endParaRPr lang="tr-TR" sz="1800" b="1" dirty="0">
                        <a:effectLst/>
                        <a:latin typeface="Calibri"/>
                        <a:ea typeface="Calibri"/>
                        <a:cs typeface="Times New Roman"/>
                      </a:endParaRPr>
                    </a:p>
                  </a:txBody>
                  <a:tcPr marL="44270" marR="44270" marT="0" marB="0" anchor="ctr">
                    <a:lnL w="28575" cap="flat" cmpd="sng" algn="ctr">
                      <a:solidFill>
                        <a:schemeClr val="accent2">
                          <a:lumMod val="75000"/>
                        </a:schemeClr>
                      </a:solidFill>
                      <a:prstDash val="solid"/>
                      <a:round/>
                      <a:headEnd type="none" w="med" len="med"/>
                      <a:tailEnd type="none" w="med" len="med"/>
                    </a:lnL>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MF</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MD</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AK</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c>
                  <a:txBody>
                    <a:bodyPr/>
                    <a:lstStyle/>
                    <a:p>
                      <a:pPr algn="ctr">
                        <a:lnSpc>
                          <a:spcPct val="115000"/>
                        </a:lnSpc>
                        <a:spcAft>
                          <a:spcPts val="0"/>
                        </a:spcAft>
                      </a:pPr>
                      <a:r>
                        <a:rPr lang="tr-TR" sz="1600" b="1" dirty="0">
                          <a:effectLst/>
                        </a:rPr>
                        <a:t>MS-M</a:t>
                      </a:r>
                      <a:endParaRPr lang="tr-TR" sz="1800" b="1" dirty="0">
                        <a:effectLst/>
                        <a:latin typeface="Calibri"/>
                        <a:ea typeface="Calibri"/>
                        <a:cs typeface="Times New Roman"/>
                      </a:endParaRPr>
                    </a:p>
                  </a:txBody>
                  <a:tcPr marL="44270" marR="44270" marT="0" marB="0" anchor="ctr">
                    <a:lnB w="28575" cap="flat" cmpd="sng" algn="ctr">
                      <a:solidFill>
                        <a:schemeClr val="accent2">
                          <a:lumMod val="75000"/>
                        </a:schemeClr>
                      </a:solidFill>
                      <a:prstDash val="solid"/>
                      <a:round/>
                      <a:headEnd type="none" w="med" len="med"/>
                      <a:tailEnd type="none" w="med" len="med"/>
                    </a:lnB>
                  </a:tcPr>
                </a:tc>
              </a:tr>
              <a:tr h="256978">
                <a:tc>
                  <a:txBody>
                    <a:bodyPr/>
                    <a:lstStyle/>
                    <a:p>
                      <a:pPr>
                        <a:lnSpc>
                          <a:spcPct val="115000"/>
                        </a:lnSpc>
                        <a:spcAft>
                          <a:spcPts val="0"/>
                        </a:spcAft>
                      </a:pPr>
                      <a:r>
                        <a:rPr lang="tr-TR" sz="1600" dirty="0">
                          <a:effectLst/>
                        </a:rPr>
                        <a:t>Marka Çağrışımı</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,78</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,87</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,58</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b="1" dirty="0">
                          <a:solidFill>
                            <a:srgbClr val="C00000"/>
                          </a:solidFill>
                          <a:effectLst/>
                        </a:rPr>
                        <a:t>,69</a:t>
                      </a:r>
                      <a:endParaRPr lang="tr-TR" sz="1800" b="1" dirty="0">
                        <a:solidFill>
                          <a:srgbClr val="C00000"/>
                        </a:solidFill>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lnT w="28575" cap="flat" cmpd="sng" algn="ctr">
                      <a:solidFill>
                        <a:schemeClr val="accent2">
                          <a:lumMod val="75000"/>
                        </a:schemeClr>
                      </a:solidFill>
                      <a:prstDash val="solid"/>
                      <a:round/>
                      <a:headEnd type="none" w="med" len="med"/>
                      <a:tailEnd type="none" w="med" len="med"/>
                    </a:lnT>
                  </a:tcPr>
                </a:tc>
              </a:tr>
              <a:tr h="256978">
                <a:tc>
                  <a:txBody>
                    <a:bodyPr/>
                    <a:lstStyle/>
                    <a:p>
                      <a:pPr>
                        <a:lnSpc>
                          <a:spcPct val="115000"/>
                        </a:lnSpc>
                        <a:spcAft>
                          <a:spcPts val="0"/>
                        </a:spcAft>
                      </a:pPr>
                      <a:r>
                        <a:rPr lang="tr-TR" sz="1600">
                          <a:effectLst/>
                        </a:rPr>
                        <a:t>Marka Farkındalığı</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b="1" dirty="0">
                          <a:effectLst/>
                        </a:rPr>
                        <a:t>,60</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,77</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,40</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,45</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dirty="0">
                          <a:effectLst/>
                        </a:rPr>
                        <a:t>Marka Değeri</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b="1" dirty="0">
                          <a:effectLst/>
                        </a:rPr>
                        <a:t>,60</a:t>
                      </a:r>
                      <a:endParaRPr lang="tr-TR" sz="1800" b="1"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,79</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,49</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,17</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,38 </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,56</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 </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Marka Sadakati</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,76</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,85</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,53</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,25</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,35</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,20</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,58</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a:effectLst/>
                        </a:rPr>
                        <a:t>Algılanan Kalite</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,73</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,85</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,47</a:t>
                      </a:r>
                      <a:endParaRPr lang="tr-TR" sz="180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,55</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,46</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,22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,31</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,65</a:t>
                      </a:r>
                      <a:endParaRPr lang="tr-TR" sz="1800" b="1" dirty="0">
                        <a:solidFill>
                          <a:srgbClr val="C00000"/>
                        </a:solidFill>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 </a:t>
                      </a:r>
                      <a:endParaRPr lang="tr-TR" sz="1800">
                        <a:effectLst/>
                        <a:latin typeface="Calibri"/>
                        <a:ea typeface="Calibri"/>
                        <a:cs typeface="Times New Roman"/>
                      </a:endParaRPr>
                    </a:p>
                  </a:txBody>
                  <a:tcPr marL="44270" marR="44270" marT="0" marB="0" anchor="b"/>
                </a:tc>
              </a:tr>
              <a:tr h="256978">
                <a:tc>
                  <a:txBody>
                    <a:bodyPr/>
                    <a:lstStyle/>
                    <a:p>
                      <a:pPr>
                        <a:lnSpc>
                          <a:spcPct val="115000"/>
                        </a:lnSpc>
                        <a:spcAft>
                          <a:spcPts val="0"/>
                        </a:spcAft>
                      </a:pPr>
                      <a:r>
                        <a:rPr lang="tr-TR" sz="1600" dirty="0">
                          <a:effectLst/>
                        </a:rPr>
                        <a:t>Mağaza Sadakati</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a:effectLst/>
                        </a:rPr>
                        <a:t>,80</a:t>
                      </a:r>
                      <a:endParaRPr lang="tr-TR" sz="180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,86</a:t>
                      </a:r>
                      <a:endParaRPr lang="tr-TR" sz="1800" dirty="0">
                        <a:effectLst/>
                        <a:latin typeface="Calibri"/>
                        <a:ea typeface="Calibri"/>
                        <a:cs typeface="Times New Roman"/>
                      </a:endParaRPr>
                    </a:p>
                  </a:txBody>
                  <a:tcPr marL="44270" marR="44270" marT="0" marB="0" anchor="b"/>
                </a:tc>
                <a:tc>
                  <a:txBody>
                    <a:bodyPr/>
                    <a:lstStyle/>
                    <a:p>
                      <a:pPr algn="ctr">
                        <a:lnSpc>
                          <a:spcPct val="115000"/>
                        </a:lnSpc>
                        <a:spcAft>
                          <a:spcPts val="0"/>
                        </a:spcAft>
                      </a:pPr>
                      <a:r>
                        <a:rPr lang="tr-TR" sz="1600" dirty="0">
                          <a:effectLst/>
                        </a:rPr>
                        <a:t>,51</a:t>
                      </a:r>
                      <a:endParaRPr lang="tr-TR" sz="1800" dirty="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a:txBody>
                    <a:bodyPr/>
                    <a:lstStyle/>
                    <a:p>
                      <a:pPr algn="ctr">
                        <a:lnSpc>
                          <a:spcPct val="115000"/>
                        </a:lnSpc>
                        <a:spcAft>
                          <a:spcPts val="0"/>
                        </a:spcAft>
                      </a:pPr>
                      <a:r>
                        <a:rPr lang="tr-TR" sz="1600" dirty="0">
                          <a:effectLst/>
                        </a:rPr>
                        <a:t>,34</a:t>
                      </a: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solidFill>
                      <a:schemeClr val="bg1">
                        <a:lumMod val="75000"/>
                      </a:schemeClr>
                    </a:solidFill>
                  </a:tcPr>
                </a:tc>
                <a:tc>
                  <a:txBody>
                    <a:bodyPr/>
                    <a:lstStyle/>
                    <a:p>
                      <a:pPr algn="ctr">
                        <a:lnSpc>
                          <a:spcPct val="115000"/>
                        </a:lnSpc>
                        <a:spcAft>
                          <a:spcPts val="0"/>
                        </a:spcAft>
                      </a:pPr>
                      <a:r>
                        <a:rPr lang="tr-TR" sz="1600" dirty="0">
                          <a:effectLst/>
                        </a:rPr>
                        <a:t>,45</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,42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,52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dirty="0">
                          <a:effectLst/>
                        </a:rPr>
                        <a:t>,42</a:t>
                      </a:r>
                      <a:endParaRPr lang="tr-TR" sz="1800" dirty="0">
                        <a:effectLst/>
                        <a:latin typeface="Calibri"/>
                        <a:ea typeface="Calibri"/>
                        <a:cs typeface="Times New Roman"/>
                      </a:endParaRPr>
                    </a:p>
                  </a:txBody>
                  <a:tcPr marL="44270" marR="44270" marT="0" marB="0" anchor="b">
                    <a:solidFill>
                      <a:schemeClr val="bg1">
                        <a:lumMod val="75000"/>
                      </a:schemeClr>
                    </a:solidFill>
                  </a:tcPr>
                </a:tc>
                <a:tc>
                  <a:txBody>
                    <a:bodyPr/>
                    <a:lstStyle/>
                    <a:p>
                      <a:pPr algn="ctr">
                        <a:lnSpc>
                          <a:spcPct val="115000"/>
                        </a:lnSpc>
                        <a:spcAft>
                          <a:spcPts val="0"/>
                        </a:spcAft>
                      </a:pPr>
                      <a:r>
                        <a:rPr lang="tr-TR" sz="1600" b="1" dirty="0">
                          <a:solidFill>
                            <a:srgbClr val="C00000"/>
                          </a:solidFill>
                          <a:effectLst/>
                        </a:rPr>
                        <a:t>,56</a:t>
                      </a:r>
                      <a:endParaRPr lang="tr-TR" sz="1800" b="1" dirty="0">
                        <a:solidFill>
                          <a:srgbClr val="C00000"/>
                        </a:solidFill>
                        <a:effectLst/>
                        <a:latin typeface="Calibri"/>
                        <a:ea typeface="Calibri"/>
                        <a:cs typeface="Times New Roman"/>
                      </a:endParaRPr>
                    </a:p>
                  </a:txBody>
                  <a:tcPr marL="44270" marR="44270" marT="0" marB="0" anchor="b"/>
                </a:tc>
              </a:tr>
              <a:tr h="701432">
                <a:tc gridSpan="10">
                  <a:txBody>
                    <a:bodyPr/>
                    <a:lstStyle/>
                    <a:p>
                      <a:pPr algn="ctr"/>
                      <a:endParaRPr lang="tr-TR" sz="1100" b="1" kern="1200" dirty="0" smtClean="0">
                        <a:solidFill>
                          <a:schemeClr val="tx1"/>
                        </a:solidFill>
                        <a:effectLst/>
                        <a:latin typeface="+mn-lt"/>
                        <a:ea typeface="+mn-ea"/>
                        <a:cs typeface="+mn-cs"/>
                      </a:endParaRPr>
                    </a:p>
                    <a:p>
                      <a:pPr algn="ctr"/>
                      <a:r>
                        <a:rPr lang="tr-TR" sz="1100" b="1" kern="1200" dirty="0" smtClean="0">
                          <a:solidFill>
                            <a:schemeClr val="tx1"/>
                          </a:solidFill>
                          <a:effectLst/>
                          <a:latin typeface="+mn-lt"/>
                          <a:ea typeface="+mn-ea"/>
                          <a:cs typeface="+mn-cs"/>
                        </a:rPr>
                        <a:t>CA: </a:t>
                      </a:r>
                      <a:r>
                        <a:rPr lang="tr-TR" sz="1100" b="1" kern="1200" dirty="0" err="1" smtClean="0">
                          <a:solidFill>
                            <a:schemeClr val="tx1"/>
                          </a:solidFill>
                          <a:effectLst/>
                          <a:latin typeface="+mn-lt"/>
                          <a:ea typeface="+mn-ea"/>
                          <a:cs typeface="+mn-cs"/>
                        </a:rPr>
                        <a:t>Cronbach</a:t>
                      </a:r>
                      <a:r>
                        <a:rPr lang="tr-TR" sz="1100" b="1" kern="1200" dirty="0" smtClean="0">
                          <a:solidFill>
                            <a:schemeClr val="tx1"/>
                          </a:solidFill>
                          <a:effectLst/>
                          <a:latin typeface="+mn-lt"/>
                          <a:ea typeface="+mn-ea"/>
                          <a:cs typeface="+mn-cs"/>
                        </a:rPr>
                        <a:t> Alfa; BR: Birleşik Güvenilirlik; AVE: Açıklanan Averaj </a:t>
                      </a:r>
                      <a:r>
                        <a:rPr lang="tr-TR" sz="1100" b="1" kern="1200" dirty="0" err="1" smtClean="0">
                          <a:solidFill>
                            <a:schemeClr val="tx1"/>
                          </a:solidFill>
                          <a:effectLst/>
                          <a:latin typeface="+mn-lt"/>
                          <a:ea typeface="+mn-ea"/>
                          <a:cs typeface="+mn-cs"/>
                        </a:rPr>
                        <a:t>Varyans</a:t>
                      </a:r>
                      <a:r>
                        <a:rPr lang="tr-TR" sz="1100" b="1" kern="1200" dirty="0" smtClean="0">
                          <a:solidFill>
                            <a:schemeClr val="tx1"/>
                          </a:solidFill>
                          <a:effectLst/>
                          <a:latin typeface="+mn-lt"/>
                          <a:ea typeface="+mn-ea"/>
                          <a:cs typeface="+mn-cs"/>
                        </a:rPr>
                        <a:t> (köşegenlerdeki değerler) </a:t>
                      </a:r>
                    </a:p>
                    <a:p>
                      <a:pPr algn="ctr"/>
                      <a:r>
                        <a:rPr lang="tr-TR" sz="1100" b="1" kern="1200" dirty="0" smtClean="0">
                          <a:solidFill>
                            <a:schemeClr val="tx1"/>
                          </a:solidFill>
                          <a:effectLst/>
                          <a:latin typeface="+mn-lt"/>
                          <a:ea typeface="+mn-ea"/>
                          <a:cs typeface="+mn-cs"/>
                        </a:rPr>
                        <a:t>Köşegen altındaki değerler faktörler arasındaki korelasyonların kareleridir (gri ile gölgelendirilmiş alan)</a:t>
                      </a:r>
                    </a:p>
                    <a:p>
                      <a:pPr algn="ctr"/>
                      <a:r>
                        <a:rPr lang="tr-TR" sz="1100" b="1" kern="1200" dirty="0" smtClean="0">
                          <a:solidFill>
                            <a:schemeClr val="tx1"/>
                          </a:solidFill>
                          <a:effectLst/>
                          <a:latin typeface="+mn-lt"/>
                          <a:ea typeface="+mn-ea"/>
                          <a:cs typeface="+mn-cs"/>
                        </a:rPr>
                        <a:t>* Bağımsız değişken</a:t>
                      </a:r>
                      <a:endParaRPr lang="tr-TR" sz="1800" dirty="0">
                        <a:effectLst/>
                        <a:latin typeface="Calibri"/>
                        <a:ea typeface="Calibri"/>
                        <a:cs typeface="Times New Roman"/>
                      </a:endParaRPr>
                    </a:p>
                  </a:txBody>
                  <a:tcPr marL="44270" marR="44270" marT="0" marB="0" anchor="b">
                    <a:solidFill>
                      <a:schemeClr val="bg1"/>
                    </a:solidFill>
                  </a:tcPr>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lnR w="28575" cap="flat" cmpd="sng" algn="ctr">
                      <a:solidFill>
                        <a:schemeClr val="accent2">
                          <a:lumMod val="75000"/>
                        </a:schemeClr>
                      </a:solidFill>
                      <a:prstDash val="solid"/>
                      <a:round/>
                      <a:headEnd type="none" w="med" len="med"/>
                      <a:tailEnd type="none" w="med" len="med"/>
                    </a:lnR>
                  </a:tcPr>
                </a:tc>
                <a:tc hMerge="1">
                  <a:txBody>
                    <a:bodyPr/>
                    <a:lstStyle/>
                    <a:p>
                      <a:pPr algn="ctr">
                        <a:lnSpc>
                          <a:spcPct val="115000"/>
                        </a:lnSpc>
                        <a:spcAft>
                          <a:spcPts val="0"/>
                        </a:spcAft>
                      </a:pPr>
                      <a:endParaRPr lang="tr-TR" sz="1800" dirty="0">
                        <a:effectLst/>
                        <a:latin typeface="Calibri"/>
                        <a:ea typeface="Calibri"/>
                        <a:cs typeface="Times New Roman"/>
                      </a:endParaRPr>
                    </a:p>
                  </a:txBody>
                  <a:tcPr marL="44270" marR="44270" marT="0" marB="0" anchor="b">
                    <a:lnL w="28575" cap="flat" cmpd="sng" algn="ctr">
                      <a:solidFill>
                        <a:schemeClr val="accent2">
                          <a:lumMod val="75000"/>
                        </a:schemeClr>
                      </a:solidFill>
                      <a:prstDash val="solid"/>
                      <a:round/>
                      <a:headEnd type="none" w="med" len="med"/>
                      <a:tailEnd type="none" w="med" len="med"/>
                    </a:lnL>
                  </a:tcPr>
                </a:tc>
                <a:tc hMerge="1">
                  <a:txBody>
                    <a:bodyPr/>
                    <a:lstStyle/>
                    <a:p>
                      <a:pPr algn="ctr">
                        <a:lnSpc>
                          <a:spcPct val="115000"/>
                        </a:lnSpc>
                        <a:spcAft>
                          <a:spcPts val="0"/>
                        </a:spcAft>
                      </a:pPr>
                      <a:endParaRPr lang="tr-TR" sz="180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c hMerge="1">
                  <a:txBody>
                    <a:bodyPr/>
                    <a:lstStyle/>
                    <a:p>
                      <a:pPr algn="r">
                        <a:lnSpc>
                          <a:spcPct val="115000"/>
                        </a:lnSpc>
                        <a:spcAft>
                          <a:spcPts val="0"/>
                        </a:spcAft>
                      </a:pPr>
                      <a:endParaRPr lang="tr-TR" sz="1800" dirty="0">
                        <a:effectLst/>
                        <a:latin typeface="Calibri"/>
                        <a:ea typeface="Calibri"/>
                        <a:cs typeface="Times New Roman"/>
                      </a:endParaRPr>
                    </a:p>
                  </a:txBody>
                  <a:tcPr marL="44270" marR="44270" marT="0" marB="0" anchor="b"/>
                </a:tc>
              </a:tr>
            </a:tbl>
          </a:graphicData>
        </a:graphic>
      </p:graphicFrame>
      <p:sp>
        <p:nvSpPr>
          <p:cNvPr id="3" name="Çift Ayraç 2"/>
          <p:cNvSpPr/>
          <p:nvPr/>
        </p:nvSpPr>
        <p:spPr>
          <a:xfrm>
            <a:off x="4499992" y="1556792"/>
            <a:ext cx="4449960" cy="2016224"/>
          </a:xfrm>
          <a:prstGeom prst="bracePair">
            <a:avLst/>
          </a:prstGeom>
          <a:ln>
            <a:solidFill>
              <a:schemeClr val="accent3">
                <a:lumMod val="75000"/>
              </a:schemeClr>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
        <p:nvSpPr>
          <p:cNvPr id="7" name="Çift Ayraç 6"/>
          <p:cNvSpPr/>
          <p:nvPr/>
        </p:nvSpPr>
        <p:spPr>
          <a:xfrm>
            <a:off x="4499992" y="4149080"/>
            <a:ext cx="4449960" cy="2016224"/>
          </a:xfrm>
          <a:prstGeom prst="bracePair">
            <a:avLst/>
          </a:prstGeom>
          <a:ln>
            <a:solidFill>
              <a:schemeClr val="accent3">
                <a:lumMod val="75000"/>
              </a:schemeClr>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296109833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914178"/>
            <a:ext cx="8382000" cy="498598"/>
          </a:xfrm>
        </p:spPr>
        <p:txBody>
          <a:bodyPr/>
          <a:lstStyle/>
          <a:p>
            <a:r>
              <a:rPr lang="tr-TR" sz="3600" b="1" dirty="0" smtClean="0">
                <a:solidFill>
                  <a:srgbClr val="C00000"/>
                </a:solidFill>
              </a:rPr>
              <a:t>İçerik</a:t>
            </a:r>
            <a:endParaRPr lang="en-US" dirty="0">
              <a:solidFill>
                <a:srgbClr val="C00000"/>
              </a:solidFill>
            </a:endParaRPr>
          </a:p>
        </p:txBody>
      </p:sp>
      <p:sp>
        <p:nvSpPr>
          <p:cNvPr id="6" name="Text Placeholder 2"/>
          <p:cNvSpPr txBox="1">
            <a:spLocks/>
          </p:cNvSpPr>
          <p:nvPr/>
        </p:nvSpPr>
        <p:spPr>
          <a:xfrm>
            <a:off x="755576" y="1556792"/>
            <a:ext cx="7560840" cy="4453527"/>
          </a:xfrm>
          <a:prstGeom prst="rect">
            <a:avLst/>
          </a:prstGeom>
        </p:spPr>
        <p:txBody>
          <a:bodyPr vert="horz" lIns="0" tIns="0" rIns="0" bIns="0" rtlCol="0">
            <a:spAutoFit/>
          </a:bodyPr>
          <a:lstStyle/>
          <a:p>
            <a:pPr marL="396875" lvl="0" indent="-396875" defTabSz="914363">
              <a:lnSpc>
                <a:spcPct val="120000"/>
              </a:lnSpc>
              <a:spcAft>
                <a:spcPts val="600"/>
              </a:spcAft>
              <a:buBlip>
                <a:blip r:embed="rId3"/>
              </a:buBlip>
              <a:defRPr/>
            </a:pPr>
            <a:r>
              <a:rPr lang="en-US" sz="2400" dirty="0" err="1" smtClean="0"/>
              <a:t>Giriş</a:t>
            </a:r>
            <a:r>
              <a:rPr lang="en-US" sz="2400" dirty="0" smtClean="0"/>
              <a:t> </a:t>
            </a:r>
            <a:r>
              <a:rPr lang="en-US" sz="2400" dirty="0" err="1" smtClean="0"/>
              <a:t>ve</a:t>
            </a:r>
            <a:r>
              <a:rPr lang="en-US" sz="2400" dirty="0" smtClean="0"/>
              <a:t> </a:t>
            </a:r>
            <a:r>
              <a:rPr lang="en-US" sz="2400" dirty="0" err="1" smtClean="0"/>
              <a:t>Çalışmanın</a:t>
            </a:r>
            <a:r>
              <a:rPr lang="en-US" sz="2400" dirty="0" smtClean="0"/>
              <a:t> </a:t>
            </a:r>
            <a:r>
              <a:rPr lang="en-US" sz="2400" dirty="0" err="1" smtClean="0"/>
              <a:t>Amacı</a:t>
            </a:r>
            <a:endParaRPr lang="tr-TR" sz="2400" dirty="0" smtClean="0"/>
          </a:p>
          <a:p>
            <a:pPr marL="396875" lvl="0" indent="-396875" defTabSz="914363">
              <a:lnSpc>
                <a:spcPct val="120000"/>
              </a:lnSpc>
              <a:spcAft>
                <a:spcPts val="600"/>
              </a:spcAft>
              <a:buBlip>
                <a:blip r:embed="rId3"/>
              </a:buBlip>
              <a:defRPr/>
            </a:pPr>
            <a:r>
              <a:rPr lang="tr-TR" sz="2400" dirty="0" smtClean="0"/>
              <a:t>Literatür Analizi ve Kavramsal Çerçeve</a:t>
            </a:r>
            <a:endParaRPr lang="en-US" sz="2400" dirty="0" smtClean="0"/>
          </a:p>
          <a:p>
            <a:pPr marL="854075" lvl="1" indent="-396875" defTabSz="914363">
              <a:lnSpc>
                <a:spcPct val="120000"/>
              </a:lnSpc>
              <a:spcAft>
                <a:spcPts val="600"/>
              </a:spcAft>
              <a:buBlip>
                <a:blip r:embed="rId3"/>
              </a:buBlip>
              <a:defRPr/>
            </a:pPr>
            <a:r>
              <a:rPr lang="en-US" sz="2400" dirty="0" err="1" smtClean="0"/>
              <a:t>Marka</a:t>
            </a:r>
            <a:r>
              <a:rPr lang="en-US" sz="2400" dirty="0" smtClean="0"/>
              <a:t> </a:t>
            </a:r>
            <a:r>
              <a:rPr lang="en-US" sz="2400" dirty="0" err="1" smtClean="0"/>
              <a:t>Değeri</a:t>
            </a:r>
            <a:endParaRPr lang="en-US" sz="2400" dirty="0" smtClean="0"/>
          </a:p>
          <a:p>
            <a:pPr marL="854075" lvl="1" indent="-396875" defTabSz="914363">
              <a:lnSpc>
                <a:spcPct val="120000"/>
              </a:lnSpc>
              <a:spcAft>
                <a:spcPts val="600"/>
              </a:spcAft>
              <a:buBlip>
                <a:blip r:embed="rId3"/>
              </a:buBlip>
              <a:defRPr/>
            </a:pPr>
            <a:r>
              <a:rPr lang="en-US" sz="2400" dirty="0" err="1" smtClean="0"/>
              <a:t>Özel</a:t>
            </a:r>
            <a:r>
              <a:rPr lang="en-US" sz="2400" dirty="0" smtClean="0"/>
              <a:t> </a:t>
            </a:r>
            <a:r>
              <a:rPr lang="en-US" sz="2400" dirty="0" err="1" smtClean="0"/>
              <a:t>Markalı</a:t>
            </a:r>
            <a:r>
              <a:rPr lang="en-US" sz="2400" dirty="0" smtClean="0"/>
              <a:t> </a:t>
            </a:r>
            <a:r>
              <a:rPr lang="en-US" sz="2400" dirty="0" err="1" smtClean="0"/>
              <a:t>Ürünlerin</a:t>
            </a:r>
            <a:r>
              <a:rPr lang="en-US" sz="2400" dirty="0" smtClean="0"/>
              <a:t> </a:t>
            </a:r>
            <a:r>
              <a:rPr lang="en-US" sz="2400" dirty="0" err="1" smtClean="0"/>
              <a:t>Tüketici</a:t>
            </a:r>
            <a:r>
              <a:rPr lang="en-US" sz="2400" dirty="0" smtClean="0"/>
              <a:t> </a:t>
            </a:r>
            <a:r>
              <a:rPr lang="en-US" sz="2400" dirty="0" err="1" smtClean="0"/>
              <a:t>Temelli</a:t>
            </a:r>
            <a:r>
              <a:rPr lang="en-US" sz="2400" dirty="0" smtClean="0"/>
              <a:t> </a:t>
            </a:r>
            <a:r>
              <a:rPr lang="en-US" sz="2400" dirty="0" err="1" smtClean="0"/>
              <a:t>Marka</a:t>
            </a:r>
            <a:r>
              <a:rPr lang="en-US" sz="2400" dirty="0" smtClean="0"/>
              <a:t> </a:t>
            </a:r>
            <a:r>
              <a:rPr lang="en-US" sz="2400" dirty="0" err="1" smtClean="0"/>
              <a:t>Değeri</a:t>
            </a:r>
            <a:endParaRPr lang="tr-TR" sz="2400" dirty="0" smtClean="0"/>
          </a:p>
          <a:p>
            <a:pPr marL="396875" lvl="0" indent="-396875" defTabSz="914363">
              <a:lnSpc>
                <a:spcPct val="120000"/>
              </a:lnSpc>
              <a:spcAft>
                <a:spcPts val="600"/>
              </a:spcAft>
              <a:buBlip>
                <a:blip r:embed="rId3"/>
              </a:buBlip>
              <a:defRPr/>
            </a:pPr>
            <a:r>
              <a:rPr lang="en-US" sz="2400" dirty="0" err="1" smtClean="0"/>
              <a:t>Tasarım</a:t>
            </a:r>
            <a:r>
              <a:rPr lang="en-US" sz="2400" dirty="0" smtClean="0"/>
              <a:t> </a:t>
            </a:r>
            <a:r>
              <a:rPr lang="en-US" sz="2400" dirty="0" err="1" smtClean="0"/>
              <a:t>ve</a:t>
            </a:r>
            <a:r>
              <a:rPr lang="en-US" sz="2400" dirty="0" smtClean="0"/>
              <a:t> </a:t>
            </a:r>
            <a:r>
              <a:rPr lang="en-US" sz="2400" dirty="0" err="1" smtClean="0"/>
              <a:t>Yöntem</a:t>
            </a:r>
            <a:endParaRPr lang="tr-TR" sz="2400" dirty="0" smtClean="0"/>
          </a:p>
          <a:p>
            <a:pPr marL="396875" lvl="0" indent="-396875" defTabSz="914363">
              <a:lnSpc>
                <a:spcPct val="120000"/>
              </a:lnSpc>
              <a:spcAft>
                <a:spcPts val="600"/>
              </a:spcAft>
              <a:buBlip>
                <a:blip r:embed="rId3"/>
              </a:buBlip>
              <a:defRPr/>
            </a:pPr>
            <a:r>
              <a:rPr lang="tr-TR" sz="2400" dirty="0" smtClean="0"/>
              <a:t>Bulgular ve Tartışma</a:t>
            </a:r>
          </a:p>
          <a:p>
            <a:pPr marL="396875" lvl="0" indent="-396875" defTabSz="914363">
              <a:lnSpc>
                <a:spcPct val="120000"/>
              </a:lnSpc>
              <a:spcAft>
                <a:spcPts val="600"/>
              </a:spcAft>
              <a:buBlip>
                <a:blip r:embed="rId3"/>
              </a:buBlip>
              <a:defRPr/>
            </a:pPr>
            <a:r>
              <a:rPr lang="tr-TR" sz="2400" dirty="0" smtClean="0"/>
              <a:t>Sonuç, Öneriler ve Kısıtlar</a:t>
            </a:r>
            <a:endParaRPr kumimoji="0" lang="tr-TR" sz="2400" i="0" u="none" strike="noStrike" kern="1200" cap="none" spc="0" normalizeH="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endParaRPr kumimoji="0" lang="tr-TR" sz="2400" b="0" i="0" u="none" strike="noStrike" kern="1200" cap="none" spc="0" normalizeH="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endParaRPr kumimoji="0" lang="tr-TR"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98558282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849544" cy="997196"/>
          </a:xfrm>
        </p:spPr>
        <p:txBody>
          <a:bodyPr/>
          <a:lstStyle/>
          <a:p>
            <a:r>
              <a:rPr lang="tr-TR" sz="3600" b="1" dirty="0" smtClean="0">
                <a:solidFill>
                  <a:srgbClr val="C00000"/>
                </a:solidFill>
              </a:rPr>
              <a:t>Kısmi En Küçük Kareler (PLS) Yol Analizi Sonuçları (1)</a:t>
            </a:r>
            <a:endParaRPr lang="tr-TR" sz="3600" b="1" dirty="0">
              <a:solidFill>
                <a:srgbClr val="C00000"/>
              </a:solidFill>
            </a:endParaRPr>
          </a:p>
        </p:txBody>
      </p:sp>
      <p:graphicFrame>
        <p:nvGraphicFramePr>
          <p:cNvPr id="5" name="Tablo 4"/>
          <p:cNvGraphicFramePr>
            <a:graphicFrameLocks noGrp="1"/>
          </p:cNvGraphicFramePr>
          <p:nvPr>
            <p:extLst>
              <p:ext uri="{D42A27DB-BD31-4B8C-83A1-F6EECF244321}">
                <p14:modId xmlns:p14="http://schemas.microsoft.com/office/powerpoint/2010/main" val="1207620018"/>
              </p:ext>
            </p:extLst>
          </p:nvPr>
        </p:nvGraphicFramePr>
        <p:xfrm>
          <a:off x="251520" y="1330024"/>
          <a:ext cx="8640960" cy="5483352"/>
        </p:xfrm>
        <a:graphic>
          <a:graphicData uri="http://schemas.openxmlformats.org/drawingml/2006/table">
            <a:tbl>
              <a:tblPr firstRow="1" firstCol="1" bandRow="1">
                <a:tableStyleId>{21E4AEA4-8DFA-4A89-87EB-49C32662AFE0}</a:tableStyleId>
              </a:tblPr>
              <a:tblGrid>
                <a:gridCol w="4325548"/>
                <a:gridCol w="653488"/>
                <a:gridCol w="653488"/>
                <a:gridCol w="1083001"/>
                <a:gridCol w="1925435"/>
              </a:tblGrid>
              <a:tr h="281290">
                <a:tc>
                  <a:txBody>
                    <a:bodyPr/>
                    <a:lstStyle/>
                    <a:p>
                      <a:pPr>
                        <a:lnSpc>
                          <a:spcPct val="115000"/>
                        </a:lnSpc>
                        <a:spcAft>
                          <a:spcPts val="0"/>
                        </a:spcAft>
                      </a:pPr>
                      <a:r>
                        <a:rPr lang="tr-TR" sz="1800" u="sng" dirty="0">
                          <a:solidFill>
                            <a:srgbClr val="C00000"/>
                          </a:solidFill>
                          <a:effectLst/>
                        </a:rPr>
                        <a:t>GREAT VALUE</a:t>
                      </a:r>
                      <a:endParaRPr lang="tr-TR" sz="1800" u="sng" dirty="0">
                        <a:solidFill>
                          <a:srgbClr val="C00000"/>
                        </a:solidFill>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dirty="0">
                          <a:solidFill>
                            <a:schemeClr val="tx1"/>
                          </a:solidFill>
                          <a:effectLst/>
                        </a:rPr>
                        <a:t>β</a:t>
                      </a:r>
                      <a:endParaRPr lang="tr-TR" sz="1600" dirty="0">
                        <a:solidFill>
                          <a:schemeClr val="tx1"/>
                        </a:solidFill>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dirty="0">
                          <a:solidFill>
                            <a:schemeClr val="tx1"/>
                          </a:solidFill>
                          <a:effectLst/>
                        </a:rPr>
                        <a:t>SH</a:t>
                      </a:r>
                      <a:endParaRPr lang="tr-TR" sz="1600" dirty="0">
                        <a:solidFill>
                          <a:schemeClr val="tx1"/>
                        </a:solidFill>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dirty="0">
                          <a:solidFill>
                            <a:schemeClr val="tx1"/>
                          </a:solidFill>
                          <a:effectLst/>
                        </a:rPr>
                        <a:t>t-değeri</a:t>
                      </a:r>
                      <a:endParaRPr lang="tr-TR" sz="1600" dirty="0">
                        <a:solidFill>
                          <a:schemeClr val="tx1"/>
                        </a:solidFill>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dirty="0">
                          <a:solidFill>
                            <a:schemeClr val="tx1"/>
                          </a:solidFill>
                          <a:effectLst/>
                        </a:rPr>
                        <a:t>Örtük Değişken Kor.</a:t>
                      </a:r>
                      <a:endParaRPr lang="tr-TR" sz="1600" dirty="0">
                        <a:solidFill>
                          <a:schemeClr val="tx1"/>
                        </a:solidFill>
                        <a:effectLst/>
                        <a:latin typeface="Calibri"/>
                        <a:ea typeface="Calibri"/>
                        <a:cs typeface="Times New Roman"/>
                      </a:endParaRPr>
                    </a:p>
                  </a:txBody>
                  <a:tcPr marL="46120" marR="46120" marT="0" marB="0" anchor="ctr">
                    <a:solidFill>
                      <a:schemeClr val="accent2">
                        <a:lumMod val="40000"/>
                        <a:lumOff val="60000"/>
                      </a:schemeClr>
                    </a:solidFill>
                  </a:tcPr>
                </a:tc>
              </a:tr>
              <a:tr h="1578254">
                <a:tc>
                  <a:txBody>
                    <a:bodyPr/>
                    <a:lstStyle/>
                    <a:p>
                      <a:pPr>
                        <a:lnSpc>
                          <a:spcPct val="115000"/>
                        </a:lnSpc>
                        <a:spcAft>
                          <a:spcPts val="0"/>
                        </a:spcAft>
                      </a:pPr>
                      <a:r>
                        <a:rPr lang="tr-TR" sz="1600" dirty="0">
                          <a:solidFill>
                            <a:schemeClr val="tx1"/>
                          </a:solidFill>
                          <a:effectLst/>
                        </a:rPr>
                        <a:t>Marka Farkındalığı</a:t>
                      </a:r>
                      <a:r>
                        <a:rPr lang="tr-TR" sz="1600" dirty="0">
                          <a:solidFill>
                            <a:schemeClr val="tx1"/>
                          </a:solidFill>
                          <a:effectLst/>
                          <a:sym typeface="Wingdings"/>
                        </a:rPr>
                        <a:t></a:t>
                      </a:r>
                      <a:r>
                        <a:rPr lang="tr-TR" sz="1600" dirty="0">
                          <a:solidFill>
                            <a:schemeClr val="tx1"/>
                          </a:solidFill>
                          <a:effectLst/>
                        </a:rPr>
                        <a:t> Algılanan Kalite</a:t>
                      </a:r>
                    </a:p>
                    <a:p>
                      <a:pPr>
                        <a:lnSpc>
                          <a:spcPct val="115000"/>
                        </a:lnSpc>
                        <a:spcAft>
                          <a:spcPts val="0"/>
                        </a:spcAft>
                      </a:pPr>
                      <a:r>
                        <a:rPr lang="tr-TR" sz="1600" dirty="0">
                          <a:solidFill>
                            <a:schemeClr val="tx1"/>
                          </a:solidFill>
                          <a:effectLst/>
                        </a:rPr>
                        <a:t>Algılanan Kalite </a:t>
                      </a:r>
                      <a:r>
                        <a:rPr lang="tr-TR" sz="1600" dirty="0">
                          <a:solidFill>
                            <a:schemeClr val="tx1"/>
                          </a:solidFill>
                          <a:effectLst/>
                          <a:sym typeface="Wingdings"/>
                        </a:rPr>
                        <a:t></a:t>
                      </a:r>
                      <a:r>
                        <a:rPr lang="tr-TR" sz="1600" dirty="0">
                          <a:solidFill>
                            <a:schemeClr val="tx1"/>
                          </a:solidFill>
                          <a:effectLst/>
                        </a:rPr>
                        <a:t> Marka Çağrışımı</a:t>
                      </a:r>
                    </a:p>
                    <a:p>
                      <a:pPr>
                        <a:lnSpc>
                          <a:spcPct val="115000"/>
                        </a:lnSpc>
                        <a:spcAft>
                          <a:spcPts val="0"/>
                        </a:spcAft>
                      </a:pPr>
                      <a:r>
                        <a:rPr lang="tr-TR" sz="1600" dirty="0">
                          <a:solidFill>
                            <a:schemeClr val="tx1"/>
                          </a:solidFill>
                          <a:effectLst/>
                        </a:rPr>
                        <a:t>Algılanan Kalite </a:t>
                      </a:r>
                      <a:r>
                        <a:rPr lang="tr-TR" sz="1600" dirty="0">
                          <a:solidFill>
                            <a:schemeClr val="tx1"/>
                          </a:solidFill>
                          <a:effectLst/>
                          <a:sym typeface="Wingdings"/>
                        </a:rPr>
                        <a:t></a:t>
                      </a:r>
                      <a:r>
                        <a:rPr lang="tr-TR" sz="1600" dirty="0">
                          <a:solidFill>
                            <a:schemeClr val="tx1"/>
                          </a:solidFill>
                          <a:effectLst/>
                        </a:rPr>
                        <a:t> Mağaza Sadakati</a:t>
                      </a:r>
                    </a:p>
                    <a:p>
                      <a:pPr>
                        <a:lnSpc>
                          <a:spcPct val="115000"/>
                        </a:lnSpc>
                        <a:spcAft>
                          <a:spcPts val="0"/>
                        </a:spcAft>
                      </a:pPr>
                      <a:r>
                        <a:rPr lang="tr-TR" sz="1600" dirty="0">
                          <a:solidFill>
                            <a:schemeClr val="tx1"/>
                          </a:solidFill>
                          <a:effectLst/>
                        </a:rPr>
                        <a:t>Mağaza Sadakati </a:t>
                      </a:r>
                      <a:r>
                        <a:rPr lang="tr-TR" sz="1600" dirty="0">
                          <a:solidFill>
                            <a:schemeClr val="tx1"/>
                          </a:solidFill>
                          <a:effectLst/>
                          <a:sym typeface="Wingdings"/>
                        </a:rPr>
                        <a:t></a:t>
                      </a:r>
                      <a:r>
                        <a:rPr lang="tr-TR" sz="1600" dirty="0">
                          <a:solidFill>
                            <a:schemeClr val="tx1"/>
                          </a:solidFill>
                          <a:effectLst/>
                        </a:rPr>
                        <a:t> Marka Çağrışımı </a:t>
                      </a:r>
                    </a:p>
                    <a:p>
                      <a:pPr>
                        <a:lnSpc>
                          <a:spcPct val="115000"/>
                        </a:lnSpc>
                        <a:spcAft>
                          <a:spcPts val="0"/>
                        </a:spcAft>
                      </a:pPr>
                      <a:r>
                        <a:rPr lang="tr-TR" sz="1600" dirty="0">
                          <a:solidFill>
                            <a:schemeClr val="tx1"/>
                          </a:solidFill>
                          <a:effectLst/>
                        </a:rPr>
                        <a:t>Mağaza Sadakati </a:t>
                      </a:r>
                      <a:r>
                        <a:rPr lang="tr-TR" sz="1600" dirty="0">
                          <a:solidFill>
                            <a:schemeClr val="tx1"/>
                          </a:solidFill>
                          <a:effectLst/>
                          <a:sym typeface="Wingdings"/>
                        </a:rPr>
                        <a:t></a:t>
                      </a:r>
                      <a:r>
                        <a:rPr lang="tr-TR" sz="1600" dirty="0">
                          <a:solidFill>
                            <a:schemeClr val="tx1"/>
                          </a:solidFill>
                          <a:effectLst/>
                        </a:rPr>
                        <a:t> Marka Değeri</a:t>
                      </a:r>
                    </a:p>
                    <a:p>
                      <a:pPr>
                        <a:lnSpc>
                          <a:spcPct val="115000"/>
                        </a:lnSpc>
                        <a:spcAft>
                          <a:spcPts val="0"/>
                        </a:spcAft>
                      </a:pPr>
                      <a:r>
                        <a:rPr lang="tr-TR" sz="1600" dirty="0">
                          <a:solidFill>
                            <a:schemeClr val="tx1"/>
                          </a:solidFill>
                          <a:effectLst/>
                        </a:rPr>
                        <a:t>Mağaza Sadakati </a:t>
                      </a:r>
                      <a:r>
                        <a:rPr lang="tr-TR" sz="1600" dirty="0">
                          <a:solidFill>
                            <a:schemeClr val="tx1"/>
                          </a:solidFill>
                          <a:effectLst/>
                          <a:sym typeface="Wingdings"/>
                        </a:rPr>
                        <a:t></a:t>
                      </a:r>
                      <a:r>
                        <a:rPr lang="tr-TR" sz="1600" dirty="0">
                          <a:solidFill>
                            <a:schemeClr val="tx1"/>
                          </a:solidFill>
                          <a:effectLst/>
                        </a:rPr>
                        <a:t> Marka Sadakati</a:t>
                      </a:r>
                      <a:endParaRPr lang="tr-TR" sz="1600" dirty="0">
                        <a:solidFill>
                          <a:schemeClr val="tx1"/>
                        </a:solidFill>
                        <a:effectLst/>
                        <a:latin typeface="Calibri"/>
                        <a:ea typeface="Calibri"/>
                        <a:cs typeface="Times New Roman"/>
                      </a:endParaRPr>
                    </a:p>
                  </a:txBody>
                  <a:tcPr marL="46120" marR="46120" marT="0" marB="0">
                    <a:solidFill>
                      <a:schemeClr val="accent2">
                        <a:lumMod val="20000"/>
                        <a:lumOff val="80000"/>
                      </a:schemeClr>
                    </a:solidFill>
                  </a:tcPr>
                </a:tc>
                <a:tc>
                  <a:txBody>
                    <a:bodyPr/>
                    <a:lstStyle/>
                    <a:p>
                      <a:pPr algn="ctr">
                        <a:lnSpc>
                          <a:spcPct val="115000"/>
                        </a:lnSpc>
                        <a:spcAft>
                          <a:spcPts val="0"/>
                        </a:spcAft>
                      </a:pPr>
                      <a:r>
                        <a:rPr lang="tr-TR" sz="1600" dirty="0">
                          <a:effectLst/>
                        </a:rPr>
                        <a:t>,48</a:t>
                      </a:r>
                    </a:p>
                    <a:p>
                      <a:pPr algn="ctr">
                        <a:lnSpc>
                          <a:spcPct val="115000"/>
                        </a:lnSpc>
                        <a:spcAft>
                          <a:spcPts val="0"/>
                        </a:spcAft>
                      </a:pPr>
                      <a:r>
                        <a:rPr lang="tr-TR" sz="1600" dirty="0">
                          <a:effectLst/>
                        </a:rPr>
                        <a:t>,27</a:t>
                      </a:r>
                    </a:p>
                    <a:p>
                      <a:pPr algn="ctr">
                        <a:lnSpc>
                          <a:spcPct val="115000"/>
                        </a:lnSpc>
                        <a:spcAft>
                          <a:spcPts val="0"/>
                        </a:spcAft>
                      </a:pPr>
                      <a:r>
                        <a:rPr lang="tr-TR" sz="1600" dirty="0">
                          <a:effectLst/>
                        </a:rPr>
                        <a:t>,66</a:t>
                      </a:r>
                    </a:p>
                    <a:p>
                      <a:pPr algn="ctr">
                        <a:lnSpc>
                          <a:spcPct val="115000"/>
                        </a:lnSpc>
                        <a:spcAft>
                          <a:spcPts val="0"/>
                        </a:spcAft>
                      </a:pPr>
                      <a:r>
                        <a:rPr lang="tr-TR" sz="1600" dirty="0">
                          <a:effectLst/>
                        </a:rPr>
                        <a:t>,54</a:t>
                      </a:r>
                    </a:p>
                    <a:p>
                      <a:pPr algn="ctr">
                        <a:lnSpc>
                          <a:spcPct val="115000"/>
                        </a:lnSpc>
                        <a:spcAft>
                          <a:spcPts val="0"/>
                        </a:spcAft>
                      </a:pPr>
                      <a:r>
                        <a:rPr lang="tr-TR" sz="1600" dirty="0">
                          <a:effectLst/>
                        </a:rPr>
                        <a:t>,80</a:t>
                      </a:r>
                    </a:p>
                    <a:p>
                      <a:pPr algn="ctr">
                        <a:lnSpc>
                          <a:spcPct val="115000"/>
                        </a:lnSpc>
                        <a:spcAft>
                          <a:spcPts val="0"/>
                        </a:spcAft>
                      </a:pPr>
                      <a:r>
                        <a:rPr lang="tr-TR" sz="1600" dirty="0">
                          <a:effectLst/>
                        </a:rPr>
                        <a:t>,61</a:t>
                      </a:r>
                      <a:endParaRPr lang="tr-TR" sz="1600" dirty="0">
                        <a:effectLst/>
                        <a:latin typeface="Calibri"/>
                        <a:ea typeface="Calibri"/>
                        <a:cs typeface="Times New Roman"/>
                      </a:endParaRPr>
                    </a:p>
                  </a:txBody>
                  <a:tcPr marL="46120" marR="46120" marT="0" marB="0"/>
                </a:tc>
                <a:tc>
                  <a:txBody>
                    <a:bodyPr/>
                    <a:lstStyle/>
                    <a:p>
                      <a:pPr algn="ctr">
                        <a:lnSpc>
                          <a:spcPct val="115000"/>
                        </a:lnSpc>
                        <a:spcAft>
                          <a:spcPts val="0"/>
                        </a:spcAft>
                      </a:pPr>
                      <a:r>
                        <a:rPr lang="tr-TR" sz="1600" dirty="0">
                          <a:effectLst/>
                        </a:rPr>
                        <a:t>,05</a:t>
                      </a:r>
                    </a:p>
                    <a:p>
                      <a:pPr algn="ctr">
                        <a:lnSpc>
                          <a:spcPct val="115000"/>
                        </a:lnSpc>
                        <a:spcAft>
                          <a:spcPts val="0"/>
                        </a:spcAft>
                      </a:pPr>
                      <a:r>
                        <a:rPr lang="tr-TR" sz="1600" dirty="0">
                          <a:effectLst/>
                        </a:rPr>
                        <a:t>,05</a:t>
                      </a:r>
                    </a:p>
                    <a:p>
                      <a:pPr algn="ctr">
                        <a:lnSpc>
                          <a:spcPct val="115000"/>
                        </a:lnSpc>
                        <a:spcAft>
                          <a:spcPts val="0"/>
                        </a:spcAft>
                      </a:pPr>
                      <a:r>
                        <a:rPr lang="tr-TR" sz="1600" dirty="0">
                          <a:effectLst/>
                        </a:rPr>
                        <a:t>,04</a:t>
                      </a:r>
                    </a:p>
                    <a:p>
                      <a:pPr algn="ctr">
                        <a:lnSpc>
                          <a:spcPct val="115000"/>
                        </a:lnSpc>
                        <a:spcAft>
                          <a:spcPts val="0"/>
                        </a:spcAft>
                      </a:pPr>
                      <a:r>
                        <a:rPr lang="tr-TR" sz="1600" dirty="0">
                          <a:effectLst/>
                        </a:rPr>
                        <a:t>,05</a:t>
                      </a:r>
                    </a:p>
                    <a:p>
                      <a:pPr algn="ctr">
                        <a:lnSpc>
                          <a:spcPct val="115000"/>
                        </a:lnSpc>
                        <a:spcAft>
                          <a:spcPts val="0"/>
                        </a:spcAft>
                      </a:pPr>
                      <a:r>
                        <a:rPr lang="tr-TR" sz="1600" dirty="0">
                          <a:effectLst/>
                        </a:rPr>
                        <a:t>,03</a:t>
                      </a:r>
                    </a:p>
                    <a:p>
                      <a:pPr algn="ctr">
                        <a:lnSpc>
                          <a:spcPct val="115000"/>
                        </a:lnSpc>
                        <a:spcAft>
                          <a:spcPts val="0"/>
                        </a:spcAft>
                      </a:pPr>
                      <a:r>
                        <a:rPr lang="tr-TR" sz="1600" dirty="0">
                          <a:effectLst/>
                        </a:rPr>
                        <a:t>,04</a:t>
                      </a:r>
                      <a:endParaRPr lang="tr-TR" sz="1600" dirty="0">
                        <a:effectLst/>
                        <a:latin typeface="Calibri"/>
                        <a:ea typeface="Calibri"/>
                        <a:cs typeface="Times New Roman"/>
                      </a:endParaRPr>
                    </a:p>
                  </a:txBody>
                  <a:tcPr marL="46120" marR="46120" marT="0" marB="0"/>
                </a:tc>
                <a:tc>
                  <a:txBody>
                    <a:bodyPr/>
                    <a:lstStyle/>
                    <a:p>
                      <a:pPr algn="ctr">
                        <a:lnSpc>
                          <a:spcPct val="115000"/>
                        </a:lnSpc>
                        <a:spcAft>
                          <a:spcPts val="0"/>
                        </a:spcAft>
                      </a:pPr>
                      <a:r>
                        <a:rPr lang="tr-TR" sz="1600" b="1" dirty="0" smtClean="0">
                          <a:solidFill>
                            <a:srgbClr val="C00000"/>
                          </a:solidFill>
                          <a:effectLst/>
                        </a:rPr>
                        <a:t>  9,5</a:t>
                      </a:r>
                      <a:r>
                        <a:rPr lang="tr-TR" sz="1600" b="1" dirty="0">
                          <a:solidFill>
                            <a:srgbClr val="C00000"/>
                          </a:solidFill>
                          <a:effectLst/>
                        </a:rPr>
                        <a:t>***</a:t>
                      </a:r>
                    </a:p>
                    <a:p>
                      <a:pPr algn="ctr">
                        <a:lnSpc>
                          <a:spcPct val="115000"/>
                        </a:lnSpc>
                        <a:spcAft>
                          <a:spcPts val="0"/>
                        </a:spcAft>
                      </a:pPr>
                      <a:r>
                        <a:rPr lang="tr-TR" sz="1600" b="1" dirty="0" smtClean="0">
                          <a:solidFill>
                            <a:srgbClr val="C00000"/>
                          </a:solidFill>
                          <a:effectLst/>
                        </a:rPr>
                        <a:t>  5,4</a:t>
                      </a:r>
                      <a:r>
                        <a:rPr lang="tr-TR" sz="1600" b="1" dirty="0">
                          <a:solidFill>
                            <a:srgbClr val="C00000"/>
                          </a:solidFill>
                          <a:effectLst/>
                        </a:rPr>
                        <a:t>***</a:t>
                      </a:r>
                    </a:p>
                    <a:p>
                      <a:pPr algn="ctr">
                        <a:lnSpc>
                          <a:spcPct val="115000"/>
                        </a:lnSpc>
                        <a:spcAft>
                          <a:spcPts val="0"/>
                        </a:spcAft>
                      </a:pPr>
                      <a:r>
                        <a:rPr lang="tr-TR" sz="1600" b="1" dirty="0">
                          <a:solidFill>
                            <a:srgbClr val="C00000"/>
                          </a:solidFill>
                          <a:effectLst/>
                        </a:rPr>
                        <a:t>16,3***</a:t>
                      </a:r>
                    </a:p>
                    <a:p>
                      <a:pPr algn="ctr">
                        <a:lnSpc>
                          <a:spcPct val="115000"/>
                        </a:lnSpc>
                        <a:spcAft>
                          <a:spcPts val="0"/>
                        </a:spcAft>
                      </a:pPr>
                      <a:r>
                        <a:rPr lang="tr-TR" sz="1600" b="1" dirty="0">
                          <a:solidFill>
                            <a:srgbClr val="C00000"/>
                          </a:solidFill>
                          <a:effectLst/>
                        </a:rPr>
                        <a:t>10,7***</a:t>
                      </a:r>
                    </a:p>
                    <a:p>
                      <a:pPr algn="ctr">
                        <a:lnSpc>
                          <a:spcPct val="115000"/>
                        </a:lnSpc>
                        <a:spcAft>
                          <a:spcPts val="0"/>
                        </a:spcAft>
                      </a:pPr>
                      <a:r>
                        <a:rPr lang="tr-TR" sz="1600" b="1" dirty="0">
                          <a:solidFill>
                            <a:srgbClr val="C00000"/>
                          </a:solidFill>
                          <a:effectLst/>
                        </a:rPr>
                        <a:t>32,0***</a:t>
                      </a:r>
                    </a:p>
                    <a:p>
                      <a:pPr algn="ctr">
                        <a:lnSpc>
                          <a:spcPct val="115000"/>
                        </a:lnSpc>
                        <a:spcAft>
                          <a:spcPts val="0"/>
                        </a:spcAft>
                      </a:pPr>
                      <a:r>
                        <a:rPr lang="tr-TR" sz="1600" b="1" dirty="0">
                          <a:solidFill>
                            <a:srgbClr val="C00000"/>
                          </a:solidFill>
                          <a:effectLst/>
                        </a:rPr>
                        <a:t>15,2***</a:t>
                      </a:r>
                      <a:endParaRPr lang="tr-TR" sz="1600" b="1" dirty="0">
                        <a:solidFill>
                          <a:srgbClr val="C00000"/>
                        </a:solidFill>
                        <a:effectLst/>
                        <a:latin typeface="Calibri"/>
                        <a:ea typeface="Calibri"/>
                        <a:cs typeface="Times New Roman"/>
                      </a:endParaRPr>
                    </a:p>
                  </a:txBody>
                  <a:tcPr marL="46120" marR="46120" marT="0" marB="0"/>
                </a:tc>
                <a:tc>
                  <a:txBody>
                    <a:bodyPr/>
                    <a:lstStyle/>
                    <a:p>
                      <a:pPr algn="ctr">
                        <a:lnSpc>
                          <a:spcPct val="115000"/>
                        </a:lnSpc>
                        <a:spcAft>
                          <a:spcPts val="0"/>
                        </a:spcAft>
                      </a:pPr>
                      <a:r>
                        <a:rPr lang="tr-TR" sz="1600" dirty="0">
                          <a:effectLst/>
                        </a:rPr>
                        <a:t>,48</a:t>
                      </a:r>
                    </a:p>
                    <a:p>
                      <a:pPr algn="ctr">
                        <a:lnSpc>
                          <a:spcPct val="115000"/>
                        </a:lnSpc>
                        <a:spcAft>
                          <a:spcPts val="0"/>
                        </a:spcAft>
                      </a:pPr>
                      <a:r>
                        <a:rPr lang="tr-TR" sz="1600" dirty="0">
                          <a:effectLst/>
                        </a:rPr>
                        <a:t>,62</a:t>
                      </a:r>
                    </a:p>
                    <a:p>
                      <a:pPr algn="ctr">
                        <a:lnSpc>
                          <a:spcPct val="115000"/>
                        </a:lnSpc>
                        <a:spcAft>
                          <a:spcPts val="0"/>
                        </a:spcAft>
                      </a:pPr>
                      <a:r>
                        <a:rPr lang="tr-TR" sz="1600" dirty="0">
                          <a:effectLst/>
                        </a:rPr>
                        <a:t>,66</a:t>
                      </a:r>
                    </a:p>
                    <a:p>
                      <a:pPr algn="ctr">
                        <a:lnSpc>
                          <a:spcPct val="115000"/>
                        </a:lnSpc>
                        <a:spcAft>
                          <a:spcPts val="0"/>
                        </a:spcAft>
                      </a:pPr>
                      <a:r>
                        <a:rPr lang="tr-TR" sz="1600" dirty="0">
                          <a:effectLst/>
                        </a:rPr>
                        <a:t>,72</a:t>
                      </a:r>
                    </a:p>
                    <a:p>
                      <a:pPr algn="ctr">
                        <a:lnSpc>
                          <a:spcPct val="115000"/>
                        </a:lnSpc>
                        <a:spcAft>
                          <a:spcPts val="0"/>
                        </a:spcAft>
                      </a:pPr>
                      <a:r>
                        <a:rPr lang="tr-TR" sz="1600" dirty="0">
                          <a:effectLst/>
                        </a:rPr>
                        <a:t>,80</a:t>
                      </a:r>
                    </a:p>
                    <a:p>
                      <a:pPr algn="ctr">
                        <a:lnSpc>
                          <a:spcPct val="115000"/>
                        </a:lnSpc>
                        <a:spcAft>
                          <a:spcPts val="0"/>
                        </a:spcAft>
                      </a:pPr>
                      <a:r>
                        <a:rPr lang="tr-TR" sz="1600" dirty="0">
                          <a:effectLst/>
                        </a:rPr>
                        <a:t>,62</a:t>
                      </a:r>
                      <a:endParaRPr lang="tr-TR" sz="1600" dirty="0">
                        <a:effectLst/>
                        <a:latin typeface="Calibri"/>
                        <a:ea typeface="Calibri"/>
                        <a:cs typeface="Times New Roman"/>
                      </a:endParaRPr>
                    </a:p>
                  </a:txBody>
                  <a:tcPr marL="46120" marR="46120" marT="0" marB="0"/>
                </a:tc>
              </a:tr>
              <a:tr h="250008">
                <a:tc>
                  <a:txBody>
                    <a:bodyPr/>
                    <a:lstStyle/>
                    <a:p>
                      <a:pPr>
                        <a:lnSpc>
                          <a:spcPct val="115000"/>
                        </a:lnSpc>
                        <a:spcAft>
                          <a:spcPts val="0"/>
                        </a:spcAft>
                      </a:pPr>
                      <a:endParaRPr lang="tr-TR" sz="1600" dirty="0">
                        <a:effectLst/>
                        <a:latin typeface="Calibri"/>
                        <a:ea typeface="Calibri"/>
                        <a:cs typeface="Times New Roman"/>
                      </a:endParaRPr>
                    </a:p>
                  </a:txBody>
                  <a:tcPr marL="46120" marR="46120" marT="0" marB="0">
                    <a:solidFill>
                      <a:schemeClr val="bg1"/>
                    </a:solidFill>
                  </a:tcPr>
                </a:tc>
                <a:tc>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solidFill>
                      <a:schemeClr val="bg1"/>
                    </a:solidFill>
                  </a:tcPr>
                </a:tc>
                <a:tc>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solidFill>
                      <a:schemeClr val="bg1"/>
                    </a:solidFill>
                  </a:tcPr>
                </a:tc>
                <a:tc>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solidFill>
                      <a:schemeClr val="bg1"/>
                    </a:solidFill>
                  </a:tcPr>
                </a:tc>
                <a:tc>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solidFill>
                      <a:schemeClr val="bg1"/>
                    </a:solidFill>
                  </a:tcPr>
                </a:tc>
              </a:tr>
              <a:tr h="281290">
                <a:tc>
                  <a:txBody>
                    <a:bodyPr/>
                    <a:lstStyle/>
                    <a:p>
                      <a:pPr>
                        <a:lnSpc>
                          <a:spcPct val="115000"/>
                        </a:lnSpc>
                        <a:spcAft>
                          <a:spcPts val="0"/>
                        </a:spcAft>
                      </a:pPr>
                      <a:r>
                        <a:rPr lang="tr-TR" sz="1800" u="sng" dirty="0">
                          <a:solidFill>
                            <a:srgbClr val="C00000"/>
                          </a:solidFill>
                          <a:effectLst/>
                        </a:rPr>
                        <a:t>MİGROS</a:t>
                      </a:r>
                      <a:endParaRPr lang="tr-TR" sz="1800" u="sng" dirty="0">
                        <a:solidFill>
                          <a:srgbClr val="C00000"/>
                        </a:solidFill>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b="1" dirty="0">
                          <a:effectLst/>
                        </a:rPr>
                        <a:t>β</a:t>
                      </a:r>
                      <a:endParaRPr lang="tr-TR" sz="1600" b="1" dirty="0">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b="1" dirty="0">
                          <a:effectLst/>
                        </a:rPr>
                        <a:t>SH</a:t>
                      </a:r>
                      <a:endParaRPr lang="tr-TR" sz="1600" b="1" dirty="0">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b="1" dirty="0">
                          <a:effectLst/>
                        </a:rPr>
                        <a:t>t-değeri</a:t>
                      </a:r>
                      <a:endParaRPr lang="tr-TR" sz="1600" b="1" dirty="0">
                        <a:effectLst/>
                        <a:latin typeface="Calibri"/>
                        <a:ea typeface="Calibri"/>
                        <a:cs typeface="Times New Roman"/>
                      </a:endParaRPr>
                    </a:p>
                  </a:txBody>
                  <a:tcPr marL="46120" marR="46120" marT="0" marB="0" anchor="ctr">
                    <a:solidFill>
                      <a:schemeClr val="accent2">
                        <a:lumMod val="40000"/>
                        <a:lumOff val="60000"/>
                      </a:schemeClr>
                    </a:solidFill>
                  </a:tcPr>
                </a:tc>
                <a:tc>
                  <a:txBody>
                    <a:bodyPr/>
                    <a:lstStyle/>
                    <a:p>
                      <a:pPr algn="ctr">
                        <a:lnSpc>
                          <a:spcPct val="115000"/>
                        </a:lnSpc>
                        <a:spcAft>
                          <a:spcPts val="0"/>
                        </a:spcAft>
                      </a:pPr>
                      <a:r>
                        <a:rPr lang="tr-TR" sz="1600" b="1" dirty="0">
                          <a:effectLst/>
                        </a:rPr>
                        <a:t>Örtük Değişken Kor.</a:t>
                      </a:r>
                      <a:endParaRPr lang="tr-TR" sz="1600" b="1" dirty="0">
                        <a:effectLst/>
                        <a:latin typeface="Calibri"/>
                        <a:ea typeface="Calibri"/>
                        <a:cs typeface="Times New Roman"/>
                      </a:endParaRPr>
                    </a:p>
                  </a:txBody>
                  <a:tcPr marL="46120" marR="46120" marT="0" marB="0" anchor="ctr">
                    <a:solidFill>
                      <a:schemeClr val="accent2">
                        <a:lumMod val="40000"/>
                        <a:lumOff val="60000"/>
                      </a:schemeClr>
                    </a:solidFill>
                  </a:tcPr>
                </a:tc>
              </a:tr>
              <a:tr h="250008">
                <a:tc>
                  <a:txBody>
                    <a:bodyPr/>
                    <a:lstStyle/>
                    <a:p>
                      <a:pPr>
                        <a:lnSpc>
                          <a:spcPct val="115000"/>
                        </a:lnSpc>
                        <a:spcAft>
                          <a:spcPts val="0"/>
                        </a:spcAft>
                      </a:pPr>
                      <a:r>
                        <a:rPr lang="tr-TR" sz="1600" dirty="0">
                          <a:solidFill>
                            <a:schemeClr val="tx1"/>
                          </a:solidFill>
                          <a:effectLst/>
                        </a:rPr>
                        <a:t>Marka Farkındalığı</a:t>
                      </a:r>
                      <a:r>
                        <a:rPr lang="tr-TR" sz="1600" dirty="0">
                          <a:solidFill>
                            <a:schemeClr val="tx1"/>
                          </a:solidFill>
                          <a:effectLst/>
                          <a:sym typeface="Wingdings"/>
                        </a:rPr>
                        <a:t></a:t>
                      </a:r>
                      <a:r>
                        <a:rPr lang="tr-TR" sz="1600" dirty="0">
                          <a:solidFill>
                            <a:schemeClr val="tx1"/>
                          </a:solidFill>
                          <a:effectLst/>
                        </a:rPr>
                        <a:t> Marka Çağrışımı</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dirty="0">
                          <a:effectLst/>
                        </a:rPr>
                        <a:t>,23</a:t>
                      </a:r>
                      <a:endParaRPr lang="tr-TR" sz="1600" dirty="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,07</a:t>
                      </a:r>
                      <a:endParaRPr lang="tr-TR" sz="1600" dirty="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smtClean="0">
                          <a:solidFill>
                            <a:srgbClr val="C00000"/>
                          </a:solidFill>
                          <a:effectLst/>
                        </a:rPr>
                        <a:t>  </a:t>
                      </a:r>
                      <a:r>
                        <a:rPr lang="tr-TR" sz="1600" b="1" dirty="0">
                          <a:solidFill>
                            <a:srgbClr val="C00000"/>
                          </a:solidFill>
                          <a:effectLst/>
                        </a:rPr>
                        <a:t>3,5***</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,63</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Marka Farkındalığı </a:t>
                      </a:r>
                      <a:r>
                        <a:rPr lang="tr-TR" sz="1600" dirty="0">
                          <a:solidFill>
                            <a:schemeClr val="tx1"/>
                          </a:solidFill>
                          <a:effectLst/>
                          <a:sym typeface="Wingdings"/>
                        </a:rPr>
                        <a:t></a:t>
                      </a:r>
                      <a:r>
                        <a:rPr lang="tr-TR" sz="1600" dirty="0">
                          <a:solidFill>
                            <a:schemeClr val="tx1"/>
                          </a:solidFill>
                          <a:effectLst/>
                        </a:rPr>
                        <a:t> Marka Değeri</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,33</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,07</a:t>
                      </a:r>
                      <a:endParaRPr lang="tr-TR" sz="1600" dirty="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smtClean="0">
                          <a:solidFill>
                            <a:srgbClr val="C00000"/>
                          </a:solidFill>
                          <a:effectLst/>
                        </a:rPr>
                        <a:t>  </a:t>
                      </a:r>
                      <a:r>
                        <a:rPr lang="tr-TR" sz="1600" b="1" dirty="0">
                          <a:solidFill>
                            <a:srgbClr val="C00000"/>
                          </a:solidFill>
                          <a:effectLst/>
                        </a:rPr>
                        <a:t>4,6***</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,62</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Marka Farkındalığı </a:t>
                      </a:r>
                      <a:r>
                        <a:rPr lang="tr-TR" sz="1600" dirty="0">
                          <a:solidFill>
                            <a:schemeClr val="tx1"/>
                          </a:solidFill>
                          <a:effectLst/>
                          <a:sym typeface="Wingdings"/>
                        </a:rPr>
                        <a:t></a:t>
                      </a:r>
                      <a:r>
                        <a:rPr lang="tr-TR" sz="1600" dirty="0">
                          <a:solidFill>
                            <a:schemeClr val="tx1"/>
                          </a:solidFill>
                          <a:effectLst/>
                        </a:rPr>
                        <a:t> Algılanan Kalite</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,68</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effectLst/>
                        </a:rPr>
                        <a:t>,04</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a:solidFill>
                            <a:srgbClr val="C00000"/>
                          </a:solidFill>
                          <a:effectLst/>
                        </a:rPr>
                        <a:t>16,4***</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,68</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Marka Farkındalığı </a:t>
                      </a:r>
                      <a:r>
                        <a:rPr lang="tr-TR" sz="1600" dirty="0">
                          <a:solidFill>
                            <a:schemeClr val="tx1"/>
                          </a:solidFill>
                          <a:effectLst/>
                          <a:sym typeface="Wingdings"/>
                        </a:rPr>
                        <a:t></a:t>
                      </a:r>
                      <a:r>
                        <a:rPr lang="tr-TR" sz="1600" dirty="0">
                          <a:solidFill>
                            <a:schemeClr val="tx1"/>
                          </a:solidFill>
                          <a:effectLst/>
                        </a:rPr>
                        <a:t> Mağaza Sadakati</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,42</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effectLst/>
                        </a:rPr>
                        <a:t>,06</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smtClean="0">
                          <a:solidFill>
                            <a:srgbClr val="C00000"/>
                          </a:solidFill>
                          <a:effectLst/>
                        </a:rPr>
                        <a:t>  6,9</a:t>
                      </a:r>
                      <a:r>
                        <a:rPr lang="tr-TR" sz="1600" b="1" dirty="0">
                          <a:solidFill>
                            <a:srgbClr val="C00000"/>
                          </a:solidFill>
                          <a:effectLst/>
                        </a:rPr>
                        <a:t>***</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,67</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Algılanan Kalite </a:t>
                      </a:r>
                      <a:r>
                        <a:rPr lang="tr-TR" sz="1600" dirty="0">
                          <a:solidFill>
                            <a:schemeClr val="tx1"/>
                          </a:solidFill>
                          <a:effectLst/>
                          <a:sym typeface="Wingdings"/>
                        </a:rPr>
                        <a:t></a:t>
                      </a:r>
                      <a:r>
                        <a:rPr lang="tr-TR" sz="1600" dirty="0">
                          <a:solidFill>
                            <a:schemeClr val="tx1"/>
                          </a:solidFill>
                          <a:effectLst/>
                        </a:rPr>
                        <a:t> Marka Çağrışımı</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,59</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effectLst/>
                        </a:rPr>
                        <a:t>,06</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a:solidFill>
                            <a:srgbClr val="C00000"/>
                          </a:solidFill>
                          <a:effectLst/>
                        </a:rPr>
                        <a:t>  9,6***</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,74</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Algılanan Kalite </a:t>
                      </a:r>
                      <a:r>
                        <a:rPr lang="tr-TR" sz="1600" dirty="0">
                          <a:solidFill>
                            <a:schemeClr val="tx1"/>
                          </a:solidFill>
                          <a:effectLst/>
                          <a:sym typeface="Wingdings"/>
                        </a:rPr>
                        <a:t></a:t>
                      </a:r>
                      <a:r>
                        <a:rPr lang="tr-TR" sz="1600" dirty="0">
                          <a:solidFill>
                            <a:schemeClr val="tx1"/>
                          </a:solidFill>
                          <a:effectLst/>
                        </a:rPr>
                        <a:t> Marka Sadakati</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,17</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effectLst/>
                        </a:rPr>
                        <a:t>,08</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a:solidFill>
                            <a:srgbClr val="C00000"/>
                          </a:solidFill>
                          <a:effectLst/>
                        </a:rPr>
                        <a:t>2,3**</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,56</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Algılanan Kalite </a:t>
                      </a:r>
                      <a:r>
                        <a:rPr lang="tr-TR" sz="1600" dirty="0">
                          <a:solidFill>
                            <a:schemeClr val="tx1"/>
                          </a:solidFill>
                          <a:effectLst/>
                          <a:sym typeface="Wingdings"/>
                        </a:rPr>
                        <a:t></a:t>
                      </a:r>
                      <a:r>
                        <a:rPr lang="tr-TR" sz="1600" dirty="0">
                          <a:solidFill>
                            <a:schemeClr val="tx1"/>
                          </a:solidFill>
                          <a:effectLst/>
                        </a:rPr>
                        <a:t> Mağaza Sadakati</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,36</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effectLst/>
                        </a:rPr>
                        <a:t>,07</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smtClean="0">
                          <a:solidFill>
                            <a:srgbClr val="C00000"/>
                          </a:solidFill>
                          <a:effectLst/>
                        </a:rPr>
                        <a:t>  5,4</a:t>
                      </a:r>
                      <a:r>
                        <a:rPr lang="tr-TR" sz="1600" b="1" dirty="0">
                          <a:solidFill>
                            <a:srgbClr val="C00000"/>
                          </a:solidFill>
                          <a:effectLst/>
                        </a:rPr>
                        <a:t>***</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,65</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Mağaza Sadakati </a:t>
                      </a:r>
                      <a:r>
                        <a:rPr lang="tr-TR" sz="1600" dirty="0">
                          <a:solidFill>
                            <a:schemeClr val="tx1"/>
                          </a:solidFill>
                          <a:effectLst/>
                          <a:sym typeface="Wingdings"/>
                        </a:rPr>
                        <a:t></a:t>
                      </a:r>
                      <a:r>
                        <a:rPr lang="tr-TR" sz="1600" dirty="0">
                          <a:solidFill>
                            <a:schemeClr val="tx1"/>
                          </a:solidFill>
                          <a:effectLst/>
                        </a:rPr>
                        <a:t> Marka Değeri</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effectLst/>
                        </a:rPr>
                        <a:t>,44</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effectLst/>
                        </a:rPr>
                        <a:t>,07</a:t>
                      </a:r>
                      <a:endParaRPr lang="tr-TR" sz="1600">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a:solidFill>
                            <a:srgbClr val="C00000"/>
                          </a:solidFill>
                          <a:effectLst/>
                        </a:rPr>
                        <a:t>  6,7***</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,65</a:t>
                      </a:r>
                      <a:endParaRPr lang="tr-TR" sz="1600" dirty="0">
                        <a:effectLst/>
                        <a:latin typeface="Calibri"/>
                        <a:ea typeface="Calibri"/>
                        <a:cs typeface="Times New Roman"/>
                      </a:endParaRPr>
                    </a:p>
                  </a:txBody>
                  <a:tcPr marL="46120" marR="46120" marT="0" marB="0" anchor="ctr"/>
                </a:tc>
              </a:tr>
              <a:tr h="250008">
                <a:tc>
                  <a:txBody>
                    <a:bodyPr/>
                    <a:lstStyle/>
                    <a:p>
                      <a:pPr>
                        <a:lnSpc>
                          <a:spcPct val="115000"/>
                        </a:lnSpc>
                        <a:spcAft>
                          <a:spcPts val="0"/>
                        </a:spcAft>
                      </a:pPr>
                      <a:r>
                        <a:rPr lang="tr-TR" sz="1600" dirty="0">
                          <a:solidFill>
                            <a:schemeClr val="tx1"/>
                          </a:solidFill>
                          <a:effectLst/>
                        </a:rPr>
                        <a:t>Mağaza Sadakati </a:t>
                      </a:r>
                      <a:r>
                        <a:rPr lang="tr-TR" sz="1600" dirty="0">
                          <a:solidFill>
                            <a:schemeClr val="tx1"/>
                          </a:solidFill>
                          <a:effectLst/>
                          <a:sym typeface="Wingdings"/>
                        </a:rPr>
                        <a:t></a:t>
                      </a:r>
                      <a:r>
                        <a:rPr lang="tr-TR" sz="1600" dirty="0">
                          <a:solidFill>
                            <a:schemeClr val="tx1"/>
                          </a:solidFill>
                          <a:effectLst/>
                        </a:rPr>
                        <a:t> Marka Sadakati</a:t>
                      </a:r>
                      <a:endParaRPr lang="tr-TR" sz="1600" dirty="0">
                        <a:solidFill>
                          <a:schemeClr val="tx1"/>
                        </a:solidFill>
                        <a:effectLst/>
                        <a:latin typeface="Calibri"/>
                        <a:ea typeface="Calibri"/>
                        <a:cs typeface="Times New Roman"/>
                      </a:endParaRPr>
                    </a:p>
                  </a:txBody>
                  <a:tcPr marL="46120" marR="46120" marT="0" marB="0" anchor="b">
                    <a:solidFill>
                      <a:schemeClr val="accent2">
                        <a:lumMod val="20000"/>
                        <a:lumOff val="80000"/>
                      </a:schemeClr>
                    </a:solidFill>
                  </a:tcPr>
                </a:tc>
                <a:tc>
                  <a:txBody>
                    <a:bodyPr/>
                    <a:lstStyle/>
                    <a:p>
                      <a:pPr algn="ctr">
                        <a:lnSpc>
                          <a:spcPct val="115000"/>
                        </a:lnSpc>
                        <a:spcAft>
                          <a:spcPts val="0"/>
                        </a:spcAft>
                      </a:pPr>
                      <a:r>
                        <a:rPr lang="tr-TR" sz="1600">
                          <a:solidFill>
                            <a:schemeClr val="tx1"/>
                          </a:solidFill>
                          <a:effectLst/>
                        </a:rPr>
                        <a:t>,61</a:t>
                      </a:r>
                      <a:endParaRPr lang="tr-TR" sz="1600">
                        <a:solidFill>
                          <a:schemeClr val="tx1"/>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a:solidFill>
                            <a:schemeClr val="tx1"/>
                          </a:solidFill>
                          <a:effectLst/>
                        </a:rPr>
                        <a:t>,08</a:t>
                      </a:r>
                      <a:endParaRPr lang="tr-TR" sz="1600">
                        <a:solidFill>
                          <a:schemeClr val="tx1"/>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b="1" dirty="0">
                          <a:solidFill>
                            <a:srgbClr val="C00000"/>
                          </a:solidFill>
                          <a:effectLst/>
                        </a:rPr>
                        <a:t>  8,1***</a:t>
                      </a:r>
                      <a:endParaRPr lang="tr-TR" sz="1600" b="1" dirty="0">
                        <a:solidFill>
                          <a:srgbClr val="C00000"/>
                        </a:solidFill>
                        <a:effectLst/>
                        <a:latin typeface="Calibri"/>
                        <a:ea typeface="Calibri"/>
                        <a:cs typeface="Times New Roman"/>
                      </a:endParaRPr>
                    </a:p>
                  </a:txBody>
                  <a:tcPr marL="46120" marR="46120" marT="0" marB="0" anchor="ctr"/>
                </a:tc>
                <a:tc>
                  <a:txBody>
                    <a:bodyPr/>
                    <a:lstStyle/>
                    <a:p>
                      <a:pPr algn="ctr">
                        <a:lnSpc>
                          <a:spcPct val="115000"/>
                        </a:lnSpc>
                        <a:spcAft>
                          <a:spcPts val="0"/>
                        </a:spcAft>
                      </a:pPr>
                      <a:r>
                        <a:rPr lang="tr-TR" sz="1600" dirty="0">
                          <a:effectLst/>
                        </a:rPr>
                        <a:t>,72</a:t>
                      </a:r>
                      <a:endParaRPr lang="tr-TR" sz="1600" dirty="0">
                        <a:effectLst/>
                        <a:latin typeface="Calibri"/>
                        <a:ea typeface="Calibri"/>
                        <a:cs typeface="Times New Roman"/>
                      </a:endParaRPr>
                    </a:p>
                  </a:txBody>
                  <a:tcPr marL="46120" marR="46120" marT="0" marB="0" anchor="ctr"/>
                </a:tc>
              </a:tr>
              <a:tr h="346499">
                <a:tc gridSpan="5">
                  <a:txBody>
                    <a:bodyPr/>
                    <a:lstStyle/>
                    <a:p>
                      <a:pPr algn="ctr"/>
                      <a:endParaRPr lang="tr-TR" sz="1200" b="1" kern="1200" dirty="0" smtClean="0">
                        <a:solidFill>
                          <a:schemeClr val="tx1"/>
                        </a:solidFill>
                        <a:effectLst/>
                        <a:latin typeface="+mn-lt"/>
                        <a:ea typeface="+mn-ea"/>
                        <a:cs typeface="+mn-cs"/>
                      </a:endParaRPr>
                    </a:p>
                    <a:p>
                      <a:pPr algn="l"/>
                      <a:r>
                        <a:rPr lang="tr-TR" sz="1200" b="1" kern="1200" dirty="0" smtClean="0">
                          <a:solidFill>
                            <a:schemeClr val="tx1"/>
                          </a:solidFill>
                          <a:effectLst/>
                          <a:latin typeface="+mn-lt"/>
                          <a:ea typeface="+mn-ea"/>
                          <a:cs typeface="+mn-cs"/>
                        </a:rPr>
                        <a:t>*** p&lt;,01; **p&lt;,05</a:t>
                      </a:r>
                      <a:endParaRPr lang="tr-TR" sz="1200" b="1" kern="1200" dirty="0">
                        <a:solidFill>
                          <a:schemeClr val="tx1"/>
                        </a:solidFill>
                        <a:effectLst/>
                        <a:latin typeface="+mn-lt"/>
                        <a:ea typeface="+mn-ea"/>
                        <a:cs typeface="+mn-cs"/>
                      </a:endParaRPr>
                    </a:p>
                  </a:txBody>
                  <a:tcPr marL="46120" marR="46120" marT="0" marB="0" anchor="b">
                    <a:solidFill>
                      <a:schemeClr val="bg1"/>
                    </a:solidFill>
                  </a:tcPr>
                </a:tc>
                <a:tc hMerge="1">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nchor="ctr"/>
                </a:tc>
                <a:tc hMerge="1">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nchor="ctr"/>
                </a:tc>
                <a:tc hMerge="1">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nchor="ctr"/>
                </a:tc>
                <a:tc hMerge="1">
                  <a:txBody>
                    <a:bodyPr/>
                    <a:lstStyle/>
                    <a:p>
                      <a:pPr algn="ctr">
                        <a:lnSpc>
                          <a:spcPct val="115000"/>
                        </a:lnSpc>
                        <a:spcAft>
                          <a:spcPts val="0"/>
                        </a:spcAft>
                      </a:pPr>
                      <a:endParaRPr lang="tr-TR" sz="1600" dirty="0">
                        <a:effectLst/>
                        <a:latin typeface="Calibri"/>
                        <a:ea typeface="Calibri"/>
                        <a:cs typeface="Times New Roman"/>
                      </a:endParaRPr>
                    </a:p>
                  </a:txBody>
                  <a:tcPr marL="46120" marR="46120" marT="0" marB="0" anchor="ctr"/>
                </a:tc>
              </a:tr>
            </a:tbl>
          </a:graphicData>
        </a:graphic>
      </p:graphicFrame>
      <p:sp>
        <p:nvSpPr>
          <p:cNvPr id="8" name="Çift Ayraç 7"/>
          <p:cNvSpPr/>
          <p:nvPr/>
        </p:nvSpPr>
        <p:spPr>
          <a:xfrm>
            <a:off x="0" y="1340768"/>
            <a:ext cx="9108504" cy="2016224"/>
          </a:xfrm>
          <a:prstGeom prst="bracePair">
            <a:avLst/>
          </a:prstGeom>
          <a:ln>
            <a:solidFill>
              <a:schemeClr val="accent3">
                <a:lumMod val="75000"/>
              </a:schemeClr>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
        <p:nvSpPr>
          <p:cNvPr id="10" name="Çift Ayraç 9"/>
          <p:cNvSpPr/>
          <p:nvPr/>
        </p:nvSpPr>
        <p:spPr>
          <a:xfrm>
            <a:off x="-7026" y="3645024"/>
            <a:ext cx="9108504" cy="2793001"/>
          </a:xfrm>
          <a:prstGeom prst="bracePair">
            <a:avLst/>
          </a:prstGeom>
          <a:ln>
            <a:solidFill>
              <a:schemeClr val="accent3">
                <a:lumMod val="75000"/>
              </a:schemeClr>
            </a:solid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7969807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849544" cy="498598"/>
          </a:xfrm>
        </p:spPr>
        <p:txBody>
          <a:bodyPr/>
          <a:lstStyle/>
          <a:p>
            <a:r>
              <a:rPr lang="tr-TR" sz="3600" b="1" dirty="0" smtClean="0">
                <a:solidFill>
                  <a:srgbClr val="C00000"/>
                </a:solidFill>
              </a:rPr>
              <a:t>Kısmi En Küçük Kareler (PLS) Yol Analizi Sonuçları (2)</a:t>
            </a:r>
            <a:endParaRPr lang="tr-TR" sz="3600" b="1" dirty="0">
              <a:solidFill>
                <a:srgbClr val="C00000"/>
              </a:solidFill>
            </a:endParaRPr>
          </a:p>
        </p:txBody>
      </p:sp>
      <p:pic>
        <p:nvPicPr>
          <p:cNvPr id="4" name="Picture 1" descr="Macintosh HD:Users:tug1:Desktop:Screen Shot 2016-05-25 at 1.33.37 P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1483398"/>
            <a:ext cx="8136904" cy="4968552"/>
          </a:xfrm>
          <a:prstGeom prst="rect">
            <a:avLst/>
          </a:prstGeom>
          <a:noFill/>
          <a:ln>
            <a:noFill/>
          </a:ln>
        </p:spPr>
      </p:pic>
      <p:sp>
        <p:nvSpPr>
          <p:cNvPr id="6" name="24 Dikdörtgen"/>
          <p:cNvSpPr/>
          <p:nvPr/>
        </p:nvSpPr>
        <p:spPr bwMode="auto">
          <a:xfrm>
            <a:off x="2487758" y="5013176"/>
            <a:ext cx="500066" cy="216024"/>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7" name="24 Dikdörtgen"/>
          <p:cNvSpPr/>
          <p:nvPr/>
        </p:nvSpPr>
        <p:spPr bwMode="auto">
          <a:xfrm>
            <a:off x="2915816" y="4149080"/>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8" name="24 Dikdörtgen"/>
          <p:cNvSpPr/>
          <p:nvPr/>
        </p:nvSpPr>
        <p:spPr bwMode="auto">
          <a:xfrm>
            <a:off x="3887807" y="5661248"/>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9" name="24 Dikdörtgen"/>
          <p:cNvSpPr/>
          <p:nvPr/>
        </p:nvSpPr>
        <p:spPr bwMode="auto">
          <a:xfrm>
            <a:off x="3779912" y="4124882"/>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0" name="24 Dikdörtgen"/>
          <p:cNvSpPr/>
          <p:nvPr/>
        </p:nvSpPr>
        <p:spPr bwMode="auto">
          <a:xfrm>
            <a:off x="3890831" y="2564904"/>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1" name="24 Dikdörtgen"/>
          <p:cNvSpPr/>
          <p:nvPr/>
        </p:nvSpPr>
        <p:spPr bwMode="auto">
          <a:xfrm>
            <a:off x="4716016" y="3429000"/>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3" name="Yuvarlatılmış Dikdörtgen 2"/>
          <p:cNvSpPr/>
          <p:nvPr/>
        </p:nvSpPr>
        <p:spPr bwMode="auto">
          <a:xfrm>
            <a:off x="6876256" y="1340768"/>
            <a:ext cx="2088232" cy="576064"/>
          </a:xfrm>
          <a:prstGeom prst="round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300" b="1" dirty="0" smtClean="0">
                <a:solidFill>
                  <a:schemeClr val="tx1"/>
                </a:solidFill>
                <a:latin typeface="Segoe" pitchFamily="34" charset="0"/>
              </a:rPr>
              <a:t>Great Value</a:t>
            </a:r>
          </a:p>
        </p:txBody>
      </p:sp>
    </p:spTree>
    <p:extLst>
      <p:ext uri="{BB962C8B-B14F-4D97-AF65-F5344CB8AC3E}">
        <p14:creationId xmlns:p14="http://schemas.microsoft.com/office/powerpoint/2010/main" val="18423366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par>
                          <p:cTn id="13" fill="hold">
                            <p:stCondLst>
                              <p:cond delay="500"/>
                            </p:stCondLst>
                            <p:childTnLst>
                              <p:par>
                                <p:cTn id="14" presetID="5" presetClass="entr" presetSubtype="1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checkerboard(across)">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checkerboard(across)">
                                      <p:cBhvr>
                                        <p:cTn id="21" dur="500"/>
                                        <p:tgtEl>
                                          <p:spTgt spid="9"/>
                                        </p:tgtEl>
                                      </p:cBhvr>
                                    </p:animEffect>
                                  </p:childTnLst>
                                </p:cTn>
                              </p:par>
                            </p:childTnLst>
                          </p:cTn>
                        </p:par>
                        <p:par>
                          <p:cTn id="22" fill="hold">
                            <p:stCondLst>
                              <p:cond delay="500"/>
                            </p:stCondLst>
                            <p:childTnLst>
                              <p:par>
                                <p:cTn id="23" presetID="5" presetClass="entr" presetSubtype="1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checkerboard(across)">
                                      <p:cBhvr>
                                        <p:cTn id="25" dur="500"/>
                                        <p:tgtEl>
                                          <p:spTgt spid="10"/>
                                        </p:tgtEl>
                                      </p:cBhvr>
                                    </p:animEffect>
                                  </p:childTnLst>
                                </p:cTn>
                              </p:par>
                            </p:childTnLst>
                          </p:cTn>
                        </p:par>
                        <p:par>
                          <p:cTn id="26" fill="hold">
                            <p:stCondLst>
                              <p:cond delay="1000"/>
                            </p:stCondLst>
                            <p:childTnLst>
                              <p:par>
                                <p:cTn id="27" presetID="5" presetClass="entr" presetSubtype="10"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heckerboard(across)">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849544" cy="498598"/>
          </a:xfrm>
        </p:spPr>
        <p:txBody>
          <a:bodyPr/>
          <a:lstStyle/>
          <a:p>
            <a:r>
              <a:rPr lang="tr-TR" sz="3600" b="1" dirty="0" smtClean="0">
                <a:solidFill>
                  <a:srgbClr val="C00000"/>
                </a:solidFill>
              </a:rPr>
              <a:t>Kısmi En Küçük Kareler (PLS) Yol Analizi Sonuçları (3)</a:t>
            </a:r>
            <a:endParaRPr lang="tr-TR" sz="3600" b="1" dirty="0">
              <a:solidFill>
                <a:srgbClr val="C00000"/>
              </a:solidFill>
            </a:endParaRPr>
          </a:p>
        </p:txBody>
      </p:sp>
      <p:pic>
        <p:nvPicPr>
          <p:cNvPr id="4" name="Picture 1" descr="Macintosh HD:Users:tug1:Desktop:Screen Shot 2016-05-25 at 11.26.55 A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062" y="1412776"/>
            <a:ext cx="7992888" cy="5184576"/>
          </a:xfrm>
          <a:prstGeom prst="rect">
            <a:avLst/>
          </a:prstGeom>
          <a:noFill/>
          <a:ln>
            <a:noFill/>
          </a:ln>
        </p:spPr>
      </p:pic>
      <p:sp>
        <p:nvSpPr>
          <p:cNvPr id="6" name="24 Dikdörtgen"/>
          <p:cNvSpPr/>
          <p:nvPr/>
        </p:nvSpPr>
        <p:spPr bwMode="auto">
          <a:xfrm>
            <a:off x="2415750" y="4869160"/>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7" name="24 Dikdörtgen"/>
          <p:cNvSpPr/>
          <p:nvPr/>
        </p:nvSpPr>
        <p:spPr bwMode="auto">
          <a:xfrm>
            <a:off x="2363386" y="3410577"/>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8" name="24 Dikdörtgen"/>
          <p:cNvSpPr/>
          <p:nvPr/>
        </p:nvSpPr>
        <p:spPr bwMode="auto">
          <a:xfrm>
            <a:off x="4359966" y="4153677"/>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9" name="24 Dikdörtgen"/>
          <p:cNvSpPr/>
          <p:nvPr/>
        </p:nvSpPr>
        <p:spPr bwMode="auto">
          <a:xfrm>
            <a:off x="3203848" y="4922745"/>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0" name="24 Dikdörtgen"/>
          <p:cNvSpPr/>
          <p:nvPr/>
        </p:nvSpPr>
        <p:spPr bwMode="auto">
          <a:xfrm>
            <a:off x="2703782" y="4153676"/>
            <a:ext cx="428058" cy="234448"/>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1" name="24 Dikdörtgen"/>
          <p:cNvSpPr/>
          <p:nvPr/>
        </p:nvSpPr>
        <p:spPr bwMode="auto">
          <a:xfrm>
            <a:off x="3711894" y="4130657"/>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2" name="24 Dikdörtgen"/>
          <p:cNvSpPr/>
          <p:nvPr/>
        </p:nvSpPr>
        <p:spPr bwMode="auto">
          <a:xfrm>
            <a:off x="3540126" y="5714833"/>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3" name="24 Dikdörtgen"/>
          <p:cNvSpPr/>
          <p:nvPr/>
        </p:nvSpPr>
        <p:spPr bwMode="auto">
          <a:xfrm>
            <a:off x="3635896" y="2564904"/>
            <a:ext cx="500066" cy="306455"/>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4" name="24 Dikdörtgen"/>
          <p:cNvSpPr/>
          <p:nvPr/>
        </p:nvSpPr>
        <p:spPr bwMode="auto">
          <a:xfrm>
            <a:off x="4644008" y="3471528"/>
            <a:ext cx="500066" cy="234447"/>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15" name="Yuvarlatılmış Dikdörtgen 14"/>
          <p:cNvSpPr/>
          <p:nvPr/>
        </p:nvSpPr>
        <p:spPr bwMode="auto">
          <a:xfrm>
            <a:off x="6948264" y="1484784"/>
            <a:ext cx="1656184" cy="576064"/>
          </a:xfrm>
          <a:prstGeom prst="round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300" b="1" dirty="0" smtClean="0">
                <a:solidFill>
                  <a:schemeClr val="tx1"/>
                </a:solidFill>
                <a:latin typeface="Segoe" pitchFamily="34" charset="0"/>
              </a:rPr>
              <a:t>Migros</a:t>
            </a:r>
          </a:p>
        </p:txBody>
      </p:sp>
    </p:spTree>
    <p:extLst>
      <p:ext uri="{BB962C8B-B14F-4D97-AF65-F5344CB8AC3E}">
        <p14:creationId xmlns:p14="http://schemas.microsoft.com/office/powerpoint/2010/main" val="18423366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checkerboard(across)">
                                      <p:cBhvr>
                                        <p:cTn id="11" dur="500"/>
                                        <p:tgtEl>
                                          <p:spTgt spid="9"/>
                                        </p:tgtEl>
                                      </p:cBhvr>
                                    </p:animEffect>
                                  </p:childTnLst>
                                </p:cTn>
                              </p:par>
                            </p:childTnLst>
                          </p:cTn>
                        </p:par>
                        <p:par>
                          <p:cTn id="12" fill="hold">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checkerboard(across)">
                                      <p:cBhvr>
                                        <p:cTn id="15" dur="500"/>
                                        <p:tgtEl>
                                          <p:spTgt spid="8"/>
                                        </p:tgtEl>
                                      </p:cBhvr>
                                    </p:animEffect>
                                  </p:childTnLst>
                                </p:cTn>
                              </p:par>
                            </p:childTnLst>
                          </p:cTn>
                        </p:par>
                        <p:par>
                          <p:cTn id="16" fill="hold">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heckerboard(across)">
                                      <p:cBhvr>
                                        <p:cTn id="24" dur="500"/>
                                        <p:tgtEl>
                                          <p:spTgt spid="10"/>
                                        </p:tgtEl>
                                      </p:cBhvr>
                                    </p:animEffect>
                                  </p:childTnLst>
                                </p:cTn>
                              </p:par>
                            </p:childTnLst>
                          </p:cTn>
                        </p:par>
                        <p:par>
                          <p:cTn id="25" fill="hold">
                            <p:stCondLst>
                              <p:cond delay="500"/>
                            </p:stCondLst>
                            <p:childTnLst>
                              <p:par>
                                <p:cTn id="26" presetID="5" presetClass="entr" presetSubtype="1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checkerboard(across)">
                                      <p:cBhvr>
                                        <p:cTn id="28" dur="500"/>
                                        <p:tgtEl>
                                          <p:spTgt spid="11"/>
                                        </p:tgtEl>
                                      </p:cBhvr>
                                    </p:animEffect>
                                  </p:childTnLst>
                                </p:cTn>
                              </p:par>
                            </p:childTnLst>
                          </p:cTn>
                        </p:par>
                        <p:par>
                          <p:cTn id="29" fill="hold">
                            <p:stCondLst>
                              <p:cond delay="1000"/>
                            </p:stCondLst>
                            <p:childTnLst>
                              <p:par>
                                <p:cTn id="30" presetID="5" presetClass="entr" presetSubtype="10"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par>
                          <p:cTn id="38" fill="hold">
                            <p:stCondLst>
                              <p:cond delay="500"/>
                            </p:stCondLst>
                            <p:childTnLst>
                              <p:par>
                                <p:cTn id="39" presetID="5" presetClass="entr" presetSubtype="10" fill="hold" grpId="0"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checkerboard(across)">
                                      <p:cBhvr>
                                        <p:cTn id="4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8496944" cy="792088"/>
          </a:xfrm>
        </p:spPr>
        <p:txBody>
          <a:bodyPr>
            <a:noAutofit/>
          </a:bodyPr>
          <a:lstStyle/>
          <a:p>
            <a:pPr algn="ctr"/>
            <a:r>
              <a:rPr lang="tr-TR" sz="3600" b="1" dirty="0" smtClean="0">
                <a:solidFill>
                  <a:srgbClr val="C00000"/>
                </a:solidFill>
              </a:rPr>
              <a:t>Sonuç, Öneriler ve Kısıtlar</a:t>
            </a:r>
            <a:endParaRPr lang="tr-TR" sz="3600" b="1" dirty="0">
              <a:solidFill>
                <a:srgbClr val="C00000"/>
              </a:solidFill>
            </a:endParaRPr>
          </a:p>
        </p:txBody>
      </p:sp>
      <p:sp>
        <p:nvSpPr>
          <p:cNvPr id="4" name="Aşağı Ok Belirtme Çizgisi 3"/>
          <p:cNvSpPr/>
          <p:nvPr/>
        </p:nvSpPr>
        <p:spPr bwMode="auto">
          <a:xfrm>
            <a:off x="495609" y="1484784"/>
            <a:ext cx="8136904" cy="1152128"/>
          </a:xfrm>
          <a:prstGeom prst="downArrowCallou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36" tIns="45718" rIns="91436" bIns="45718" numCol="1" rtlCol="0" anchor="ctr" anchorCtr="0" compatLnSpc="1">
            <a:prstTxWarp prst="textNoShape">
              <a:avLst/>
            </a:prstTxWarp>
          </a:bodyPr>
          <a:lstStyle/>
          <a:p>
            <a:pPr marL="285750" indent="-285750">
              <a:spcAft>
                <a:spcPts val="1200"/>
              </a:spcAft>
              <a:buClr>
                <a:srgbClr val="C00000"/>
              </a:buClr>
              <a:buFont typeface="Wingdings" pitchFamily="2" charset="2"/>
              <a:buChar char="Ø"/>
            </a:pPr>
            <a:r>
              <a:rPr lang="tr-TR" dirty="0"/>
              <a:t> Bu çalışmada özel marka değerinin boyutları arasındaki ilişkiler iki ülkede faaliyet gösteren süper marketler arasındaki farklar göz önüne alınarak incelenmiştir. </a:t>
            </a:r>
          </a:p>
        </p:txBody>
      </p:sp>
      <p:sp>
        <p:nvSpPr>
          <p:cNvPr id="5" name="Yuvarlatılmış Dikdörtgen 4"/>
          <p:cNvSpPr/>
          <p:nvPr/>
        </p:nvSpPr>
        <p:spPr bwMode="auto">
          <a:xfrm>
            <a:off x="495609" y="2708920"/>
            <a:ext cx="8136904" cy="79208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dirty="0" smtClean="0"/>
              <a:t>Çalışmanın bulguları, Türkiye'de ve Amerika'da yaşayan tüketicilerin özel marka değerinin boyutları arasındaki etkileşimleri farklı şekilde algıladığını göstermektedir. </a:t>
            </a:r>
            <a:endParaRPr lang="tr-TR" dirty="0" smtClean="0">
              <a:solidFill>
                <a:schemeClr val="tx1"/>
              </a:solidFill>
              <a:latin typeface="Segoe" pitchFamily="34" charset="0"/>
            </a:endParaRPr>
          </a:p>
        </p:txBody>
      </p:sp>
      <p:sp>
        <p:nvSpPr>
          <p:cNvPr id="12" name="Sağ Ok Belirtme Çizgisi 11"/>
          <p:cNvSpPr/>
          <p:nvPr/>
        </p:nvSpPr>
        <p:spPr bwMode="auto">
          <a:xfrm>
            <a:off x="251520" y="3789040"/>
            <a:ext cx="4320480" cy="936104"/>
          </a:xfrm>
          <a:prstGeom prst="rightArrowCallout">
            <a:avLst>
              <a:gd name="adj1" fmla="val 25000"/>
              <a:gd name="adj2" fmla="val 25000"/>
              <a:gd name="adj3" fmla="val 25000"/>
              <a:gd name="adj4" fmla="val 87653"/>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600" dirty="0"/>
              <a:t>Wal-Mart müşterilerinin marka farkındalığı algılanan kalite üzerinde önemli bir etki </a:t>
            </a:r>
            <a:r>
              <a:rPr lang="tr-TR" sz="1600" dirty="0" smtClean="0"/>
              <a:t>yaratmaktadır</a:t>
            </a:r>
            <a:r>
              <a:rPr lang="tr-TR" dirty="0" smtClean="0"/>
              <a:t> </a:t>
            </a:r>
            <a:endParaRPr lang="tr-TR" dirty="0" smtClean="0">
              <a:solidFill>
                <a:schemeClr val="tx1"/>
              </a:solidFill>
              <a:latin typeface="Segoe" pitchFamily="34" charset="0"/>
            </a:endParaRPr>
          </a:p>
        </p:txBody>
      </p:sp>
      <p:pic>
        <p:nvPicPr>
          <p:cNvPr id="6146" name="Picture 2" descr="walmart great value ile ilgili görsel sonuc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2276872"/>
            <a:ext cx="1728192" cy="1368151"/>
          </a:xfrm>
          <a:prstGeom prst="rect">
            <a:avLst/>
          </a:prstGeom>
          <a:noFill/>
          <a:extLst>
            <a:ext uri="{909E8E84-426E-40DD-AFC4-6F175D3DCCD1}">
              <a14:hiddenFill xmlns:a14="http://schemas.microsoft.com/office/drawing/2010/main">
                <a:solidFill>
                  <a:srgbClr val="FFFFFF"/>
                </a:solidFill>
              </a14:hiddenFill>
            </a:ext>
          </a:extLst>
        </p:spPr>
      </p:pic>
      <p:sp>
        <p:nvSpPr>
          <p:cNvPr id="13" name="Yuvarlatılmış Dikdörtgen 12"/>
          <p:cNvSpPr/>
          <p:nvPr/>
        </p:nvSpPr>
        <p:spPr bwMode="auto">
          <a:xfrm>
            <a:off x="4644008" y="3717032"/>
            <a:ext cx="4320480" cy="108012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36" tIns="45718" rIns="91436" bIns="45718" numCol="1" rtlCol="0" anchor="ctr" anchorCtr="0" compatLnSpc="1">
            <a:prstTxWarp prst="textNoShape">
              <a:avLst/>
            </a:prstTxWarp>
          </a:bodyPr>
          <a:lstStyle/>
          <a:p>
            <a:pPr marL="285750" indent="-285750" algn="ctr" defTabSz="914099" fontAlgn="base">
              <a:spcBef>
                <a:spcPct val="0"/>
              </a:spcBef>
              <a:spcAft>
                <a:spcPct val="0"/>
              </a:spcAft>
              <a:buClr>
                <a:srgbClr val="C00000"/>
              </a:buClr>
              <a:buFont typeface="Wingdings" pitchFamily="2" charset="2"/>
              <a:buChar char="ü"/>
            </a:pPr>
            <a:r>
              <a:rPr lang="tr-TR" sz="1600" dirty="0" smtClean="0">
                <a:solidFill>
                  <a:schemeClr val="tx1"/>
                </a:solidFill>
              </a:rPr>
              <a:t>bilinen </a:t>
            </a:r>
            <a:r>
              <a:rPr lang="tr-TR" sz="1600" dirty="0">
                <a:solidFill>
                  <a:schemeClr val="tx1"/>
                </a:solidFill>
              </a:rPr>
              <a:t>bir marka </a:t>
            </a:r>
            <a:r>
              <a:rPr lang="tr-TR" sz="1600" dirty="0" smtClean="0">
                <a:solidFill>
                  <a:schemeClr val="tx1"/>
                </a:solidFill>
              </a:rPr>
              <a:t>olması </a:t>
            </a:r>
          </a:p>
          <a:p>
            <a:pPr marL="285750" indent="-285750" algn="ctr" defTabSz="914099" fontAlgn="base">
              <a:spcBef>
                <a:spcPct val="0"/>
              </a:spcBef>
              <a:spcAft>
                <a:spcPct val="0"/>
              </a:spcAft>
              <a:buClr>
                <a:srgbClr val="C00000"/>
              </a:buClr>
              <a:buFont typeface="Wingdings" pitchFamily="2" charset="2"/>
              <a:buChar char="ü"/>
            </a:pPr>
            <a:r>
              <a:rPr lang="tr-TR" sz="1600" dirty="0" smtClean="0">
                <a:solidFill>
                  <a:schemeClr val="tx1"/>
                </a:solidFill>
              </a:rPr>
              <a:t>çok </a:t>
            </a:r>
            <a:r>
              <a:rPr lang="tr-TR" sz="1600" dirty="0">
                <a:solidFill>
                  <a:schemeClr val="tx1"/>
                </a:solidFill>
              </a:rPr>
              <a:t>sayıda ve büyük marketlerinin ülkenin geneline yayılmış </a:t>
            </a:r>
            <a:r>
              <a:rPr lang="tr-TR" sz="1600" dirty="0" smtClean="0">
                <a:solidFill>
                  <a:schemeClr val="tx1"/>
                </a:solidFill>
              </a:rPr>
              <a:t>olması</a:t>
            </a:r>
          </a:p>
          <a:p>
            <a:pPr marL="285750" indent="-285750" algn="ctr" defTabSz="914099" fontAlgn="base">
              <a:spcBef>
                <a:spcPct val="0"/>
              </a:spcBef>
              <a:spcAft>
                <a:spcPct val="0"/>
              </a:spcAft>
              <a:buClr>
                <a:srgbClr val="C00000"/>
              </a:buClr>
              <a:buFont typeface="Wingdings" pitchFamily="2" charset="2"/>
              <a:buChar char="ü"/>
            </a:pPr>
            <a:r>
              <a:rPr lang="tr-TR" sz="1600" dirty="0" smtClean="0">
                <a:solidFill>
                  <a:schemeClr val="tx1"/>
                </a:solidFill>
              </a:rPr>
              <a:t>yoğun </a:t>
            </a:r>
            <a:r>
              <a:rPr lang="tr-TR" sz="1600" dirty="0">
                <a:solidFill>
                  <a:schemeClr val="tx1"/>
                </a:solidFill>
              </a:rPr>
              <a:t>bir şekilde reklamla tanıtım </a:t>
            </a:r>
            <a:r>
              <a:rPr lang="tr-TR" sz="1600" dirty="0" smtClean="0">
                <a:solidFill>
                  <a:schemeClr val="tx1"/>
                </a:solidFill>
              </a:rPr>
              <a:t>yapması</a:t>
            </a:r>
            <a:endParaRPr lang="tr-TR" sz="1600" dirty="0">
              <a:solidFill>
                <a:schemeClr val="tx1"/>
              </a:solidFill>
              <a:latin typeface="Segoe" pitchFamily="34" charset="0"/>
            </a:endParaRPr>
          </a:p>
        </p:txBody>
      </p:sp>
      <p:sp>
        <p:nvSpPr>
          <p:cNvPr id="14" name="Yuvarlatılmış Dikdörtgen 13"/>
          <p:cNvSpPr/>
          <p:nvPr/>
        </p:nvSpPr>
        <p:spPr bwMode="auto">
          <a:xfrm>
            <a:off x="4644008" y="4869160"/>
            <a:ext cx="4320480" cy="1008112"/>
          </a:xfrm>
          <a:prstGeom prst="round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36" tIns="45718" rIns="91436" bIns="45718" numCol="1" rtlCol="0" anchor="ctr" anchorCtr="0" compatLnSpc="1">
            <a:prstTxWarp prst="textNoShape">
              <a:avLst/>
            </a:prstTxWarp>
          </a:bodyPr>
          <a:lstStyle/>
          <a:p>
            <a:pPr marL="342900" indent="-342900" algn="ctr">
              <a:buClr>
                <a:srgbClr val="C00000"/>
              </a:buClr>
              <a:buFont typeface="Arial" pitchFamily="34" charset="0"/>
              <a:buChar char="•"/>
            </a:pPr>
            <a:r>
              <a:rPr lang="tr-TR" sz="1600" dirty="0" smtClean="0"/>
              <a:t>mağazaya </a:t>
            </a:r>
            <a:r>
              <a:rPr lang="tr-TR" sz="1600" dirty="0"/>
              <a:t>karşı daha sadık bir tutum sergilemekte </a:t>
            </a:r>
          </a:p>
          <a:p>
            <a:pPr marL="342900" indent="-342900" algn="ctr">
              <a:buClr>
                <a:srgbClr val="C00000"/>
              </a:buClr>
              <a:buFont typeface="Arial" pitchFamily="34" charset="0"/>
              <a:buChar char="•"/>
            </a:pPr>
            <a:r>
              <a:rPr lang="tr-TR" sz="1600" dirty="0" smtClean="0"/>
              <a:t>özel </a:t>
            </a:r>
            <a:r>
              <a:rPr lang="tr-TR" sz="1600" dirty="0"/>
              <a:t>markalı ürünün marka değerini </a:t>
            </a:r>
            <a:r>
              <a:rPr lang="tr-TR" sz="1600" dirty="0" smtClean="0"/>
              <a:t>etkilemektedir</a:t>
            </a:r>
            <a:endParaRPr lang="tr-TR" sz="1600" dirty="0"/>
          </a:p>
        </p:txBody>
      </p:sp>
      <p:sp>
        <p:nvSpPr>
          <p:cNvPr id="15" name="Yuvarlatılmış Dikdörtgen 14"/>
          <p:cNvSpPr/>
          <p:nvPr/>
        </p:nvSpPr>
        <p:spPr bwMode="auto">
          <a:xfrm>
            <a:off x="4644009" y="5990259"/>
            <a:ext cx="4320480" cy="792088"/>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600" dirty="0"/>
              <a:t>Wal-Mart özel markalı ürün sadakatini, marka çağrışımını ve marka değerini </a:t>
            </a:r>
            <a:r>
              <a:rPr lang="tr-TR" sz="1600" dirty="0" smtClean="0"/>
              <a:t>etkilemesinden dolayı</a:t>
            </a:r>
            <a:endParaRPr lang="tr-TR" sz="1600" dirty="0">
              <a:solidFill>
                <a:schemeClr val="tx1"/>
              </a:solidFill>
              <a:latin typeface="Segoe" pitchFamily="34" charset="0"/>
            </a:endParaRPr>
          </a:p>
        </p:txBody>
      </p:sp>
      <p:sp>
        <p:nvSpPr>
          <p:cNvPr id="16" name="Sağ Ok Belirtme Çizgisi 15"/>
          <p:cNvSpPr/>
          <p:nvPr/>
        </p:nvSpPr>
        <p:spPr bwMode="auto">
          <a:xfrm>
            <a:off x="243581" y="4869160"/>
            <a:ext cx="4320480" cy="894386"/>
          </a:xfrm>
          <a:prstGeom prst="rightArrowCallout">
            <a:avLst>
              <a:gd name="adj1" fmla="val 25000"/>
              <a:gd name="adj2" fmla="val 25000"/>
              <a:gd name="adj3" fmla="val 25000"/>
              <a:gd name="adj4" fmla="val 87653"/>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600" dirty="0"/>
              <a:t>Algılanan yüksek kaliteden dolayı</a:t>
            </a:r>
            <a:endParaRPr lang="tr-TR" dirty="0" smtClean="0">
              <a:solidFill>
                <a:schemeClr val="tx1"/>
              </a:solidFill>
              <a:latin typeface="Segoe" pitchFamily="34" charset="0"/>
            </a:endParaRPr>
          </a:p>
        </p:txBody>
      </p:sp>
      <p:sp>
        <p:nvSpPr>
          <p:cNvPr id="17" name="Sağ Ok Belirtme Çizgisi 16"/>
          <p:cNvSpPr/>
          <p:nvPr/>
        </p:nvSpPr>
        <p:spPr bwMode="auto">
          <a:xfrm>
            <a:off x="251520" y="5877272"/>
            <a:ext cx="4320480" cy="894386"/>
          </a:xfrm>
          <a:prstGeom prst="rightArrowCallout">
            <a:avLst>
              <a:gd name="adj1" fmla="val 25000"/>
              <a:gd name="adj2" fmla="val 25000"/>
              <a:gd name="adj3" fmla="val 25000"/>
              <a:gd name="adj4" fmla="val 87653"/>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600" dirty="0" smtClean="0">
                <a:solidFill>
                  <a:schemeClr val="tx1"/>
                </a:solidFill>
              </a:rPr>
              <a:t>Mağaza sadakatinin önemi</a:t>
            </a:r>
          </a:p>
        </p:txBody>
      </p:sp>
      <p:sp>
        <p:nvSpPr>
          <p:cNvPr id="18" name="AutoShape 6" descr="walmar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9" name="AutoShape 8" descr="walmar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6154" name="Picture 10" descr="walmart ile ilgili görsel sonucu"/>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258" y="2439673"/>
            <a:ext cx="2714983" cy="794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430112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1" nodeType="clickEffect">
                                  <p:stCondLst>
                                    <p:cond delay="0"/>
                                  </p:stCondLst>
                                  <p:childTnLst>
                                    <p:animEffect transition="out" filter="fade">
                                      <p:cBhvr>
                                        <p:cTn id="15" dur="1000"/>
                                        <p:tgtEl>
                                          <p:spTgt spid="5"/>
                                        </p:tgtEl>
                                      </p:cBhvr>
                                    </p:animEffect>
                                    <p:set>
                                      <p:cBhvr>
                                        <p:cTn id="16" dur="1" fill="hold">
                                          <p:stCondLst>
                                            <p:cond delay="999"/>
                                          </p:stCondLst>
                                        </p:cTn>
                                        <p:tgtEl>
                                          <p:spTgt spid="5"/>
                                        </p:tgtEl>
                                        <p:attrNameLst>
                                          <p:attrName>style.visibility</p:attrName>
                                        </p:attrNameLst>
                                      </p:cBhvr>
                                      <p:to>
                                        <p:strVal val="hidden"/>
                                      </p:to>
                                    </p:set>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154"/>
                                        </p:tgtEl>
                                        <p:attrNameLst>
                                          <p:attrName>style.visibility</p:attrName>
                                        </p:attrNameLst>
                                      </p:cBhvr>
                                      <p:to>
                                        <p:strVal val="visible"/>
                                      </p:to>
                                    </p:set>
                                    <p:animEffect transition="in" filter="fade">
                                      <p:cBhvr>
                                        <p:cTn id="20" dur="1000"/>
                                        <p:tgtEl>
                                          <p:spTgt spid="6154"/>
                                        </p:tgtEl>
                                      </p:cBhvr>
                                    </p:animEffect>
                                    <p:anim calcmode="lin" valueType="num">
                                      <p:cBhvr>
                                        <p:cTn id="21" dur="1000" fill="hold"/>
                                        <p:tgtEl>
                                          <p:spTgt spid="6154"/>
                                        </p:tgtEl>
                                        <p:attrNameLst>
                                          <p:attrName>ppt_x</p:attrName>
                                        </p:attrNameLst>
                                      </p:cBhvr>
                                      <p:tavLst>
                                        <p:tav tm="0">
                                          <p:val>
                                            <p:strVal val="#ppt_x"/>
                                          </p:val>
                                        </p:tav>
                                        <p:tav tm="100000">
                                          <p:val>
                                            <p:strVal val="#ppt_x"/>
                                          </p:val>
                                        </p:tav>
                                      </p:tavLst>
                                    </p:anim>
                                    <p:anim calcmode="lin" valueType="num">
                                      <p:cBhvr>
                                        <p:cTn id="22" dur="1000" fill="hold"/>
                                        <p:tgtEl>
                                          <p:spTgt spid="6154"/>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6146"/>
                                        </p:tgtEl>
                                        <p:attrNameLst>
                                          <p:attrName>style.visibility</p:attrName>
                                        </p:attrNameLst>
                                      </p:cBhvr>
                                      <p:to>
                                        <p:strVal val="visible"/>
                                      </p:to>
                                    </p:set>
                                    <p:animEffect transition="in" filter="fade">
                                      <p:cBhvr>
                                        <p:cTn id="25" dur="1000"/>
                                        <p:tgtEl>
                                          <p:spTgt spid="6146"/>
                                        </p:tgtEl>
                                      </p:cBhvr>
                                    </p:animEffect>
                                    <p:anim calcmode="lin" valueType="num">
                                      <p:cBhvr>
                                        <p:cTn id="26" dur="1000" fill="hold"/>
                                        <p:tgtEl>
                                          <p:spTgt spid="6146"/>
                                        </p:tgtEl>
                                        <p:attrNameLst>
                                          <p:attrName>ppt_x</p:attrName>
                                        </p:attrNameLst>
                                      </p:cBhvr>
                                      <p:tavLst>
                                        <p:tav tm="0">
                                          <p:val>
                                            <p:strVal val="#ppt_x"/>
                                          </p:val>
                                        </p:tav>
                                        <p:tav tm="100000">
                                          <p:val>
                                            <p:strVal val="#ppt_x"/>
                                          </p:val>
                                        </p:tav>
                                      </p:tavLst>
                                    </p:anim>
                                    <p:anim calcmode="lin" valueType="num">
                                      <p:cBhvr>
                                        <p:cTn id="27"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left)">
                                      <p:cBhvr>
                                        <p:cTn id="32" dur="1000"/>
                                        <p:tgtEl>
                                          <p:spTgt spid="12"/>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10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left)">
                                      <p:cBhvr>
                                        <p:cTn id="41" dur="1000"/>
                                        <p:tgtEl>
                                          <p:spTgt spid="16"/>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10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left)">
                                      <p:cBhvr>
                                        <p:cTn id="50" dur="1000"/>
                                        <p:tgtEl>
                                          <p:spTgt spid="17"/>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12" grpId="0" animBg="1"/>
      <p:bldP spid="13" grpId="0" animBg="1"/>
      <p:bldP spid="14" grpId="0" animBg="1"/>
      <p:bldP spid="15" grpId="0" animBg="1"/>
      <p:bldP spid="16" grpId="0"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8496944" cy="792088"/>
          </a:xfrm>
        </p:spPr>
        <p:txBody>
          <a:bodyPr>
            <a:noAutofit/>
          </a:bodyPr>
          <a:lstStyle/>
          <a:p>
            <a:pPr algn="ctr"/>
            <a:r>
              <a:rPr lang="tr-TR" sz="3600" b="1" dirty="0" smtClean="0">
                <a:solidFill>
                  <a:srgbClr val="C00000"/>
                </a:solidFill>
              </a:rPr>
              <a:t>Sonuç, Öneriler ve Kısıtlar</a:t>
            </a:r>
            <a:endParaRPr lang="tr-TR" sz="3600" b="1" dirty="0">
              <a:solidFill>
                <a:srgbClr val="C00000"/>
              </a:solidFill>
            </a:endParaRPr>
          </a:p>
        </p:txBody>
      </p:sp>
      <p:sp>
        <p:nvSpPr>
          <p:cNvPr id="12" name="Sağ Ok Belirtme Çizgisi 11"/>
          <p:cNvSpPr/>
          <p:nvPr/>
        </p:nvSpPr>
        <p:spPr bwMode="auto">
          <a:xfrm>
            <a:off x="1298300" y="1930597"/>
            <a:ext cx="3561732" cy="1476164"/>
          </a:xfrm>
          <a:prstGeom prst="rightArrowCallout">
            <a:avLst>
              <a:gd name="adj1" fmla="val 21782"/>
              <a:gd name="adj2" fmla="val 25000"/>
              <a:gd name="adj3" fmla="val 17760"/>
              <a:gd name="adj4" fmla="val 87653"/>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600" dirty="0"/>
              <a:t>Migros özel markalı ürün farkındalığının kalite algısı, mağaza sadakati, marka çağrışımı ve özel marka değeri üzerinde pozitif bir etki </a:t>
            </a:r>
            <a:r>
              <a:rPr lang="tr-TR" sz="1600" dirty="0" smtClean="0"/>
              <a:t>yaratması</a:t>
            </a:r>
            <a:endParaRPr lang="tr-TR" dirty="0" smtClean="0">
              <a:solidFill>
                <a:schemeClr val="tx1"/>
              </a:solidFill>
              <a:latin typeface="Segoe" pitchFamily="34" charset="0"/>
            </a:endParaRPr>
          </a:p>
        </p:txBody>
      </p:sp>
      <p:sp>
        <p:nvSpPr>
          <p:cNvPr id="13" name="Yuvarlatılmış Dikdörtgen 12"/>
          <p:cNvSpPr/>
          <p:nvPr/>
        </p:nvSpPr>
        <p:spPr bwMode="auto">
          <a:xfrm>
            <a:off x="4907938" y="2060848"/>
            <a:ext cx="3756108" cy="1201897"/>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1600" dirty="0"/>
              <a:t>marka farkındalığının Migros özel markalı ürünler için marka değerini arttırmadaki önemini </a:t>
            </a:r>
            <a:r>
              <a:rPr lang="tr-TR" sz="1600" dirty="0" smtClean="0"/>
              <a:t>vurgulamaktadır</a:t>
            </a:r>
            <a:endParaRPr lang="tr-TR" sz="1600" dirty="0">
              <a:solidFill>
                <a:schemeClr val="tx1"/>
              </a:solidFill>
              <a:latin typeface="Segoe" pitchFamily="34" charset="0"/>
            </a:endParaRPr>
          </a:p>
        </p:txBody>
      </p:sp>
      <p:sp>
        <p:nvSpPr>
          <p:cNvPr id="18" name="AutoShape 6" descr="walmar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9" name="AutoShape 8" descr="walmar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0" name="Yuvarlatılmış Dikdörtgen 19"/>
          <p:cNvSpPr/>
          <p:nvPr/>
        </p:nvSpPr>
        <p:spPr bwMode="auto">
          <a:xfrm>
            <a:off x="527142" y="3861048"/>
            <a:ext cx="8136904" cy="1334739"/>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36" tIns="45718" rIns="91436" bIns="45718" numCol="1" rtlCol="0" anchor="ctr" anchorCtr="0" compatLnSpc="1">
            <a:prstTxWarp prst="textNoShape">
              <a:avLst/>
            </a:prstTxWarp>
          </a:bodyPr>
          <a:lstStyle/>
          <a:p>
            <a:pPr algn="ctr">
              <a:spcAft>
                <a:spcPts val="1200"/>
              </a:spcAft>
              <a:buClr>
                <a:srgbClr val="C00000"/>
              </a:buClr>
            </a:pPr>
            <a:r>
              <a:rPr lang="tr-TR" dirty="0" smtClean="0"/>
              <a:t>Migros </a:t>
            </a:r>
            <a:r>
              <a:rPr lang="tr-TR" dirty="0"/>
              <a:t>özel marka ürünleri marka sadakatine </a:t>
            </a:r>
            <a:r>
              <a:rPr lang="tr-TR" dirty="0" smtClean="0"/>
              <a:t>doğrudan yol </a:t>
            </a:r>
            <a:r>
              <a:rPr lang="tr-TR" dirty="0"/>
              <a:t>açmakta iken</a:t>
            </a:r>
            <a:r>
              <a:rPr lang="tr-TR"/>
              <a:t>, </a:t>
            </a:r>
            <a:r>
              <a:rPr lang="tr-TR" smtClean="0"/>
              <a:t>            Wal-Mart’ın </a:t>
            </a:r>
            <a:r>
              <a:rPr lang="tr-TR" dirty="0"/>
              <a:t>Great Value markası tüketicileri için bu durum dolaylı olarak </a:t>
            </a:r>
            <a:r>
              <a:rPr lang="tr-TR" dirty="0" smtClean="0"/>
              <a:t>gözlenmektedir</a:t>
            </a:r>
            <a:endParaRPr lang="tr-TR" dirty="0"/>
          </a:p>
        </p:txBody>
      </p:sp>
      <p:pic>
        <p:nvPicPr>
          <p:cNvPr id="12292" name="Picture 4" descr="M markalı migros ile ilgili görsel sonuc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992775"/>
            <a:ext cx="1216266" cy="1216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36165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1000"/>
                                        <p:tgtEl>
                                          <p:spTgt spid="12292"/>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1000"/>
                                        <p:tgtEl>
                                          <p:spTgt spid="12"/>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1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2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8496944" cy="792088"/>
          </a:xfrm>
        </p:spPr>
        <p:txBody>
          <a:bodyPr>
            <a:noAutofit/>
          </a:bodyPr>
          <a:lstStyle/>
          <a:p>
            <a:pPr algn="ctr"/>
            <a:r>
              <a:rPr lang="tr-TR" sz="3600" b="1" dirty="0" smtClean="0">
                <a:solidFill>
                  <a:srgbClr val="C00000"/>
                </a:solidFill>
              </a:rPr>
              <a:t>Yönetimsel Çıkarımlar</a:t>
            </a:r>
            <a:endParaRPr lang="tr-TR" sz="3600" b="1" dirty="0">
              <a:solidFill>
                <a:srgbClr val="C00000"/>
              </a:solidFill>
            </a:endParaRPr>
          </a:p>
        </p:txBody>
      </p:sp>
      <p:sp>
        <p:nvSpPr>
          <p:cNvPr id="18" name="AutoShape 6" descr="walmar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9" name="AutoShape 8" descr="walmar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Metin kutusu 2"/>
          <p:cNvSpPr txBox="1"/>
          <p:nvPr/>
        </p:nvSpPr>
        <p:spPr>
          <a:xfrm>
            <a:off x="460375" y="1628800"/>
            <a:ext cx="8072065" cy="2862322"/>
          </a:xfrm>
          <a:prstGeom prst="rect">
            <a:avLst/>
          </a:prstGeom>
          <a:noFill/>
        </p:spPr>
        <p:txBody>
          <a:bodyPr wrap="square" rtlCol="0">
            <a:spAutoFit/>
          </a:bodyPr>
          <a:lstStyle/>
          <a:p>
            <a:pPr marL="285750" indent="-285750">
              <a:buClr>
                <a:srgbClr val="C00000"/>
              </a:buClr>
              <a:buFont typeface="Wingdings" pitchFamily="2" charset="2"/>
              <a:buChar char="Ø"/>
            </a:pPr>
            <a:r>
              <a:rPr lang="tr-TR" dirty="0" smtClean="0"/>
              <a:t>Perakendecilere özel marka ürünlerini artık sadece düşük kalite ve düşük fiyatlı ürün seçenekleri olarak değil, </a:t>
            </a:r>
            <a:r>
              <a:rPr lang="tr-TR" u="sng" dirty="0" smtClean="0">
                <a:solidFill>
                  <a:srgbClr val="002060"/>
                </a:solidFill>
              </a:rPr>
              <a:t>marka değeri olan ürünler</a:t>
            </a:r>
            <a:r>
              <a:rPr lang="tr-TR" dirty="0" smtClean="0">
                <a:solidFill>
                  <a:srgbClr val="002060"/>
                </a:solidFill>
              </a:rPr>
              <a:t> </a:t>
            </a:r>
            <a:r>
              <a:rPr lang="tr-TR" dirty="0" smtClean="0"/>
              <a:t>olarak pazarda konumlandırmaları önerilmektedir. </a:t>
            </a:r>
          </a:p>
          <a:p>
            <a:pPr marL="285750" indent="-285750">
              <a:buClr>
                <a:srgbClr val="C00000"/>
              </a:buClr>
              <a:buFont typeface="Wingdings" pitchFamily="2" charset="2"/>
              <a:buChar char="Ø"/>
            </a:pPr>
            <a:endParaRPr lang="en-US" dirty="0" smtClean="0"/>
          </a:p>
          <a:p>
            <a:pPr marL="285750" indent="-285750">
              <a:buClr>
                <a:srgbClr val="C00000"/>
              </a:buClr>
              <a:buFont typeface="Wingdings" pitchFamily="2" charset="2"/>
              <a:buChar char="Ø"/>
            </a:pPr>
            <a:r>
              <a:rPr lang="tr-TR" dirty="0" smtClean="0"/>
              <a:t>Perakende </a:t>
            </a:r>
            <a:r>
              <a:rPr lang="tr-TR" dirty="0"/>
              <a:t>zincirleri özel markalı ürünlerinin bilinilirliğini ve satışlarını arttırmak amacıyla </a:t>
            </a:r>
            <a:r>
              <a:rPr lang="tr-TR" u="sng" dirty="0">
                <a:solidFill>
                  <a:srgbClr val="002060"/>
                </a:solidFill>
              </a:rPr>
              <a:t>yüksek kaliteli özel markalı ürün</a:t>
            </a:r>
            <a:r>
              <a:rPr lang="tr-TR" dirty="0">
                <a:solidFill>
                  <a:srgbClr val="002060"/>
                </a:solidFill>
              </a:rPr>
              <a:t> </a:t>
            </a:r>
            <a:r>
              <a:rPr lang="tr-TR" dirty="0"/>
              <a:t>grupları piyasaya </a:t>
            </a:r>
            <a:r>
              <a:rPr lang="tr-TR" dirty="0" smtClean="0"/>
              <a:t>sürerek </a:t>
            </a:r>
            <a:r>
              <a:rPr lang="tr-TR" dirty="0"/>
              <a:t>markalarının ve mağazalarının imajını geliştirebilirler. </a:t>
            </a:r>
            <a:endParaRPr lang="tr-TR" dirty="0" smtClean="0"/>
          </a:p>
          <a:p>
            <a:pPr>
              <a:buClr>
                <a:srgbClr val="C00000"/>
              </a:buClr>
            </a:pPr>
            <a:r>
              <a:rPr lang="tr-TR" dirty="0" smtClean="0"/>
              <a:t> </a:t>
            </a:r>
          </a:p>
          <a:p>
            <a:pPr marL="285750" indent="-285750">
              <a:buClr>
                <a:srgbClr val="C00000"/>
              </a:buClr>
              <a:buFont typeface="Wingdings" pitchFamily="2" charset="2"/>
              <a:buChar char="Ø"/>
            </a:pPr>
            <a:r>
              <a:rPr lang="tr-TR" u="sng" dirty="0" smtClean="0">
                <a:solidFill>
                  <a:srgbClr val="002060"/>
                </a:solidFill>
              </a:rPr>
              <a:t>Müşteri </a:t>
            </a:r>
            <a:r>
              <a:rPr lang="tr-TR" u="sng" dirty="0">
                <a:solidFill>
                  <a:srgbClr val="002060"/>
                </a:solidFill>
              </a:rPr>
              <a:t>hizmet kalitesini arttırarak</a:t>
            </a:r>
            <a:r>
              <a:rPr lang="tr-TR" dirty="0">
                <a:solidFill>
                  <a:srgbClr val="002060"/>
                </a:solidFill>
              </a:rPr>
              <a:t> </a:t>
            </a:r>
            <a:r>
              <a:rPr lang="tr-TR" dirty="0"/>
              <a:t>markalarının ve mağazalarının imajını geliştirebilirler. </a:t>
            </a:r>
          </a:p>
        </p:txBody>
      </p:sp>
    </p:spTree>
    <p:extLst>
      <p:ext uri="{BB962C8B-B14F-4D97-AF65-F5344CB8AC3E}">
        <p14:creationId xmlns:p14="http://schemas.microsoft.com/office/powerpoint/2010/main" val="21740597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1000"/>
                                        <p:tgtEl>
                                          <p:spTgt spid="3">
                                            <p:txEl>
                                              <p:pRg st="2" end="2"/>
                                            </p:txEl>
                                          </p:spTgt>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8496944" cy="792088"/>
          </a:xfrm>
        </p:spPr>
        <p:txBody>
          <a:bodyPr>
            <a:noAutofit/>
          </a:bodyPr>
          <a:lstStyle/>
          <a:p>
            <a:pPr algn="ctr"/>
            <a:r>
              <a:rPr lang="tr-TR" sz="3600" b="1" dirty="0" smtClean="0">
                <a:solidFill>
                  <a:srgbClr val="C00000"/>
                </a:solidFill>
              </a:rPr>
              <a:t>Çalışmanın Kısıtları ve Gelecek Araştırmalar için Öneriler</a:t>
            </a:r>
            <a:endParaRPr lang="tr-TR" sz="3600" b="1" dirty="0">
              <a:solidFill>
                <a:srgbClr val="C00000"/>
              </a:solidFill>
            </a:endParaRPr>
          </a:p>
        </p:txBody>
      </p:sp>
      <p:sp>
        <p:nvSpPr>
          <p:cNvPr id="18" name="AutoShape 6" descr="walmar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9" name="AutoShape 8" descr="walmar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0" name="Metin kutusu 19"/>
          <p:cNvSpPr txBox="1"/>
          <p:nvPr/>
        </p:nvSpPr>
        <p:spPr>
          <a:xfrm>
            <a:off x="4716016" y="2132856"/>
            <a:ext cx="3967609" cy="2646878"/>
          </a:xfrm>
          <a:prstGeom prst="rect">
            <a:avLst/>
          </a:prstGeom>
          <a:noFill/>
        </p:spPr>
        <p:txBody>
          <a:bodyPr wrap="square" rtlCol="0">
            <a:spAutoFit/>
          </a:bodyPr>
          <a:lstStyle/>
          <a:p>
            <a:pPr marL="285750" indent="-285750">
              <a:spcAft>
                <a:spcPts val="1200"/>
              </a:spcAft>
              <a:buClr>
                <a:srgbClr val="C00000"/>
              </a:buClr>
            </a:pPr>
            <a:r>
              <a:rPr lang="en-US" b="1" u="sng" dirty="0" err="1" smtClean="0">
                <a:solidFill>
                  <a:srgbClr val="002060"/>
                </a:solidFill>
              </a:rPr>
              <a:t>Gelecek</a:t>
            </a:r>
            <a:r>
              <a:rPr lang="en-US" b="1" u="sng" dirty="0" smtClean="0">
                <a:solidFill>
                  <a:srgbClr val="002060"/>
                </a:solidFill>
              </a:rPr>
              <a:t> </a:t>
            </a:r>
            <a:r>
              <a:rPr lang="en-US" b="1" u="sng" dirty="0" err="1" smtClean="0">
                <a:solidFill>
                  <a:srgbClr val="002060"/>
                </a:solidFill>
              </a:rPr>
              <a:t>Araştırmalar</a:t>
            </a:r>
            <a:r>
              <a:rPr lang="en-US" b="1" u="sng" dirty="0" smtClean="0">
                <a:solidFill>
                  <a:srgbClr val="002060"/>
                </a:solidFill>
              </a:rPr>
              <a:t> </a:t>
            </a:r>
            <a:r>
              <a:rPr lang="en-US" b="1" u="sng" dirty="0" err="1" smtClean="0">
                <a:solidFill>
                  <a:srgbClr val="002060"/>
                </a:solidFill>
              </a:rPr>
              <a:t>İçin</a:t>
            </a:r>
            <a:r>
              <a:rPr lang="en-US" b="1" u="sng" dirty="0" smtClean="0">
                <a:solidFill>
                  <a:srgbClr val="002060"/>
                </a:solidFill>
              </a:rPr>
              <a:t> </a:t>
            </a:r>
            <a:r>
              <a:rPr lang="en-US" b="1" u="sng" dirty="0" err="1" smtClean="0">
                <a:solidFill>
                  <a:srgbClr val="002060"/>
                </a:solidFill>
              </a:rPr>
              <a:t>Öneriler</a:t>
            </a:r>
            <a:endParaRPr lang="en-US" b="1" u="sng" dirty="0" smtClean="0">
              <a:solidFill>
                <a:srgbClr val="002060"/>
              </a:solidFill>
            </a:endParaRPr>
          </a:p>
          <a:p>
            <a:pPr marL="285750" indent="-285750">
              <a:spcAft>
                <a:spcPts val="1200"/>
              </a:spcAft>
              <a:buClr>
                <a:srgbClr val="C00000"/>
              </a:buClr>
              <a:buFont typeface="Wingdings" pitchFamily="2" charset="2"/>
              <a:buChar char="Ø"/>
            </a:pPr>
            <a:r>
              <a:rPr lang="en-US" dirty="0" smtClean="0"/>
              <a:t>F</a:t>
            </a:r>
            <a:r>
              <a:rPr lang="tr-TR" dirty="0" smtClean="0"/>
              <a:t>arklı </a:t>
            </a:r>
            <a:r>
              <a:rPr lang="tr-TR" dirty="0"/>
              <a:t>ülkelerde ve farklı özel markalı ürünler ile tekrar </a:t>
            </a:r>
            <a:r>
              <a:rPr lang="tr-TR" dirty="0" smtClean="0"/>
              <a:t>e</a:t>
            </a:r>
            <a:r>
              <a:rPr lang="en-US" dirty="0" err="1" smtClean="0"/>
              <a:t>dilmesi</a:t>
            </a:r>
            <a:endParaRPr lang="tr-TR" dirty="0" smtClean="0"/>
          </a:p>
          <a:p>
            <a:pPr marL="285750" indent="-285750">
              <a:spcAft>
                <a:spcPts val="1200"/>
              </a:spcAft>
              <a:buClr>
                <a:srgbClr val="C00000"/>
              </a:buClr>
              <a:buFont typeface="Wingdings" pitchFamily="2" charset="2"/>
              <a:buChar char="Ø"/>
            </a:pPr>
            <a:r>
              <a:rPr lang="tr-TR" dirty="0" err="1" smtClean="0"/>
              <a:t>WalMart’ın</a:t>
            </a:r>
            <a:r>
              <a:rPr lang="tr-TR" dirty="0" smtClean="0"/>
              <a:t> diğer özel </a:t>
            </a:r>
            <a:r>
              <a:rPr lang="tr-TR" dirty="0" err="1" smtClean="0"/>
              <a:t>markal</a:t>
            </a:r>
            <a:r>
              <a:rPr lang="en-US" dirty="0" smtClean="0"/>
              <a:t>ı </a:t>
            </a:r>
            <a:r>
              <a:rPr lang="en-US" dirty="0" err="1" smtClean="0"/>
              <a:t>ürünlerinin</a:t>
            </a:r>
            <a:r>
              <a:rPr lang="tr-TR" dirty="0" smtClean="0"/>
              <a:t> d</a:t>
            </a:r>
            <a:r>
              <a:rPr lang="en-US" dirty="0" smtClean="0"/>
              <a:t>e</a:t>
            </a:r>
            <a:r>
              <a:rPr lang="tr-TR" dirty="0" smtClean="0"/>
              <a:t> incele</a:t>
            </a:r>
            <a:r>
              <a:rPr lang="en-US" dirty="0" smtClean="0"/>
              <a:t>n</a:t>
            </a:r>
            <a:r>
              <a:rPr lang="tr-TR" dirty="0" err="1" smtClean="0"/>
              <a:t>mesi</a:t>
            </a:r>
            <a:r>
              <a:rPr lang="tr-TR" dirty="0" smtClean="0"/>
              <a:t> </a:t>
            </a:r>
            <a:endParaRPr lang="en-US" dirty="0" smtClean="0"/>
          </a:p>
          <a:p>
            <a:pPr marL="285750" indent="-285750">
              <a:spcAft>
                <a:spcPts val="1200"/>
              </a:spcAft>
              <a:buClr>
                <a:srgbClr val="C00000"/>
              </a:buClr>
            </a:pPr>
            <a:r>
              <a:rPr lang="en-US" dirty="0" smtClean="0"/>
              <a:t>     </a:t>
            </a:r>
            <a:r>
              <a:rPr lang="tr-TR" dirty="0" smtClean="0"/>
              <a:t>(örn</a:t>
            </a:r>
            <a:r>
              <a:rPr lang="en-US" dirty="0" smtClean="0"/>
              <a:t>.</a:t>
            </a:r>
            <a:r>
              <a:rPr lang="tr-TR" dirty="0" smtClean="0"/>
              <a:t>: </a:t>
            </a:r>
            <a:r>
              <a:rPr lang="tr-TR" dirty="0" err="1" smtClean="0"/>
              <a:t>Equate</a:t>
            </a:r>
            <a:r>
              <a:rPr lang="tr-TR" dirty="0" smtClean="0"/>
              <a:t> – </a:t>
            </a:r>
            <a:r>
              <a:rPr lang="tr-TR" dirty="0" err="1" smtClean="0"/>
              <a:t>WalMart</a:t>
            </a:r>
            <a:r>
              <a:rPr lang="tr-TR" dirty="0" smtClean="0"/>
              <a:t>)</a:t>
            </a:r>
            <a:endParaRPr lang="tr-TR" dirty="0"/>
          </a:p>
          <a:p>
            <a:pPr marL="285750" indent="-285750">
              <a:buClr>
                <a:srgbClr val="C00000"/>
              </a:buClr>
            </a:pPr>
            <a:r>
              <a:rPr lang="en-US" dirty="0" smtClean="0"/>
              <a:t> </a:t>
            </a:r>
            <a:endParaRPr lang="tr-TR" dirty="0"/>
          </a:p>
        </p:txBody>
      </p:sp>
      <p:sp>
        <p:nvSpPr>
          <p:cNvPr id="6" name="Metin kutusu 19"/>
          <p:cNvSpPr txBox="1"/>
          <p:nvPr/>
        </p:nvSpPr>
        <p:spPr>
          <a:xfrm>
            <a:off x="467544" y="2132856"/>
            <a:ext cx="3967609" cy="4462760"/>
          </a:xfrm>
          <a:prstGeom prst="rect">
            <a:avLst/>
          </a:prstGeom>
          <a:noFill/>
        </p:spPr>
        <p:txBody>
          <a:bodyPr wrap="square" rtlCol="0">
            <a:spAutoFit/>
          </a:bodyPr>
          <a:lstStyle/>
          <a:p>
            <a:pPr marL="285750" indent="-285750">
              <a:spcAft>
                <a:spcPts val="1200"/>
              </a:spcAft>
              <a:buClr>
                <a:srgbClr val="C00000"/>
              </a:buClr>
            </a:pPr>
            <a:r>
              <a:rPr lang="en-US" b="1" u="sng" dirty="0" err="1" smtClean="0">
                <a:solidFill>
                  <a:srgbClr val="002060"/>
                </a:solidFill>
              </a:rPr>
              <a:t>Çalışmanın</a:t>
            </a:r>
            <a:r>
              <a:rPr lang="en-US" b="1" u="sng" dirty="0" smtClean="0">
                <a:solidFill>
                  <a:srgbClr val="002060"/>
                </a:solidFill>
              </a:rPr>
              <a:t> </a:t>
            </a:r>
            <a:r>
              <a:rPr lang="en-US" b="1" u="sng" dirty="0" err="1" smtClean="0">
                <a:solidFill>
                  <a:srgbClr val="002060"/>
                </a:solidFill>
              </a:rPr>
              <a:t>Kısıtları</a:t>
            </a:r>
            <a:endParaRPr lang="en-US" b="1" u="sng" dirty="0" smtClean="0">
              <a:solidFill>
                <a:srgbClr val="002060"/>
              </a:solidFill>
            </a:endParaRPr>
          </a:p>
          <a:p>
            <a:pPr marL="285750" indent="-285750">
              <a:spcAft>
                <a:spcPts val="1200"/>
              </a:spcAft>
              <a:buClr>
                <a:srgbClr val="C00000"/>
              </a:buClr>
              <a:buFont typeface="Wingdings" pitchFamily="2" charset="2"/>
              <a:buChar char="Ø"/>
            </a:pPr>
            <a:r>
              <a:rPr lang="tr-TR" dirty="0" smtClean="0"/>
              <a:t>Kolayda örnekleme yönteminin kullanılması</a:t>
            </a:r>
          </a:p>
          <a:p>
            <a:pPr marL="285750" indent="-285750">
              <a:spcAft>
                <a:spcPts val="1200"/>
              </a:spcAft>
              <a:buClr>
                <a:srgbClr val="C00000"/>
              </a:buClr>
              <a:buFont typeface="Wingdings" pitchFamily="2" charset="2"/>
              <a:buChar char="Ø"/>
            </a:pPr>
            <a:r>
              <a:rPr lang="tr-TR" dirty="0" smtClean="0"/>
              <a:t>Çalışmanın </a:t>
            </a:r>
            <a:r>
              <a:rPr lang="tr-TR" dirty="0"/>
              <a:t>sadece </a:t>
            </a:r>
            <a:r>
              <a:rPr lang="tr-TR" u="sng" dirty="0">
                <a:solidFill>
                  <a:srgbClr val="002060"/>
                </a:solidFill>
              </a:rPr>
              <a:t>iki ülkede yürütülmesi</a:t>
            </a:r>
            <a:r>
              <a:rPr lang="tr-TR" dirty="0">
                <a:solidFill>
                  <a:srgbClr val="002060"/>
                </a:solidFill>
              </a:rPr>
              <a:t> </a:t>
            </a:r>
            <a:r>
              <a:rPr lang="tr-TR" dirty="0"/>
              <a:t>ve </a:t>
            </a:r>
            <a:r>
              <a:rPr lang="tr-TR" u="sng" dirty="0" smtClean="0">
                <a:solidFill>
                  <a:srgbClr val="002060"/>
                </a:solidFill>
              </a:rPr>
              <a:t>iki </a:t>
            </a:r>
            <a:r>
              <a:rPr lang="tr-TR" u="sng" dirty="0">
                <a:solidFill>
                  <a:srgbClr val="002060"/>
                </a:solidFill>
              </a:rPr>
              <a:t>özel markalı ürüne odaklanması </a:t>
            </a:r>
            <a:endParaRPr lang="en-US" u="sng" dirty="0" smtClean="0">
              <a:solidFill>
                <a:srgbClr val="002060"/>
              </a:solidFill>
            </a:endParaRPr>
          </a:p>
          <a:p>
            <a:pPr marL="285750" indent="-285750">
              <a:spcAft>
                <a:spcPts val="1200"/>
              </a:spcAft>
              <a:buClr>
                <a:srgbClr val="C00000"/>
              </a:buClr>
              <a:buFont typeface="Wingdings" pitchFamily="2" charset="2"/>
              <a:buChar char="Ø"/>
            </a:pPr>
            <a:r>
              <a:rPr lang="en-US" dirty="0" err="1" smtClean="0"/>
              <a:t>Çalışmanın</a:t>
            </a:r>
            <a:r>
              <a:rPr lang="tr-TR" dirty="0" smtClean="0"/>
              <a:t> </a:t>
            </a:r>
            <a:r>
              <a:rPr lang="en-US" dirty="0" err="1"/>
              <a:t>sonuçlarının</a:t>
            </a:r>
            <a:r>
              <a:rPr lang="en-US" dirty="0"/>
              <a:t> </a:t>
            </a:r>
            <a:r>
              <a:rPr lang="en-US" dirty="0" err="1"/>
              <a:t>farklı</a:t>
            </a:r>
            <a:r>
              <a:rPr lang="en-US" dirty="0"/>
              <a:t> </a:t>
            </a:r>
            <a:r>
              <a:rPr lang="en-US" dirty="0" err="1"/>
              <a:t>sosyo-ekonomik</a:t>
            </a:r>
            <a:r>
              <a:rPr lang="en-US" dirty="0"/>
              <a:t> </a:t>
            </a:r>
            <a:r>
              <a:rPr lang="en-US" dirty="0" err="1"/>
              <a:t>gruplar</a:t>
            </a:r>
            <a:r>
              <a:rPr lang="en-US" dirty="0"/>
              <a:t> </a:t>
            </a:r>
            <a:r>
              <a:rPr lang="en-US" dirty="0" err="1"/>
              <a:t>açısından</a:t>
            </a:r>
            <a:r>
              <a:rPr lang="en-US" dirty="0"/>
              <a:t> </a:t>
            </a:r>
            <a:r>
              <a:rPr lang="en-US" dirty="0" err="1" smtClean="0"/>
              <a:t>değerlendirilmemesi</a:t>
            </a:r>
            <a:endParaRPr lang="tr-TR" dirty="0" smtClean="0"/>
          </a:p>
          <a:p>
            <a:pPr marL="285750" indent="-285750">
              <a:spcAft>
                <a:spcPts val="1200"/>
              </a:spcAft>
              <a:buClr>
                <a:srgbClr val="C00000"/>
              </a:buClr>
              <a:buFont typeface="Wingdings" pitchFamily="2" charset="2"/>
              <a:buChar char="Ø"/>
            </a:pPr>
            <a:r>
              <a:rPr lang="en-US" dirty="0" smtClean="0"/>
              <a:t>Ç</a:t>
            </a:r>
            <a:r>
              <a:rPr lang="tr-TR" dirty="0" smtClean="0"/>
              <a:t>alışmada </a:t>
            </a:r>
            <a:r>
              <a:rPr lang="tr-TR" dirty="0" err="1" smtClean="0"/>
              <a:t>WalMart</a:t>
            </a:r>
            <a:r>
              <a:rPr lang="tr-TR" dirty="0" smtClean="0"/>
              <a:t> mağazasının sadece </a:t>
            </a:r>
            <a:r>
              <a:rPr lang="tr-TR" u="sng" dirty="0" smtClean="0">
                <a:solidFill>
                  <a:srgbClr val="002060"/>
                </a:solidFill>
              </a:rPr>
              <a:t>«Great Value»</a:t>
            </a:r>
            <a:r>
              <a:rPr lang="tr-TR" dirty="0" smtClean="0">
                <a:solidFill>
                  <a:srgbClr val="002060"/>
                </a:solidFill>
              </a:rPr>
              <a:t> </a:t>
            </a:r>
            <a:r>
              <a:rPr lang="tr-TR" dirty="0" smtClean="0"/>
              <a:t>isimli özel markasına odaklanıl</a:t>
            </a:r>
            <a:r>
              <a:rPr lang="en-US" dirty="0" err="1" smtClean="0"/>
              <a:t>ması</a:t>
            </a:r>
            <a:r>
              <a:rPr lang="tr-TR" dirty="0" smtClean="0"/>
              <a:t> </a:t>
            </a:r>
          </a:p>
          <a:p>
            <a:pPr marL="285750" indent="-285750">
              <a:buClr>
                <a:srgbClr val="C00000"/>
              </a:buClr>
            </a:pPr>
            <a:endParaRPr lang="tr-TR" dirty="0"/>
          </a:p>
        </p:txBody>
      </p:sp>
    </p:spTree>
    <p:extLst>
      <p:ext uri="{BB962C8B-B14F-4D97-AF65-F5344CB8AC3E}">
        <p14:creationId xmlns:p14="http://schemas.microsoft.com/office/powerpoint/2010/main" val="21740597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up)">
                                      <p:cBhvr>
                                        <p:cTn id="7" dur="1000"/>
                                        <p:tgtEl>
                                          <p:spTgt spid="6">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up)">
                                      <p:cBhvr>
                                        <p:cTn id="11" dur="1000"/>
                                        <p:tgtEl>
                                          <p:spTgt spid="6">
                                            <p:txEl>
                                              <p:pRg st="1" end="1"/>
                                            </p:txEl>
                                          </p:spTgt>
                                        </p:tgtEl>
                                      </p:cBhvr>
                                    </p:animEffect>
                                  </p:childTnLst>
                                </p:cTn>
                              </p:par>
                            </p:childTnLst>
                          </p:cTn>
                        </p:par>
                        <p:par>
                          <p:cTn id="12" fill="hold">
                            <p:stCondLst>
                              <p:cond delay="2000"/>
                            </p:stCondLst>
                            <p:childTnLst>
                              <p:par>
                                <p:cTn id="13" presetID="22" presetClass="entr" presetSubtype="1" fill="hold"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up)">
                                      <p:cBhvr>
                                        <p:cTn id="15" dur="1000"/>
                                        <p:tgtEl>
                                          <p:spTgt spid="6">
                                            <p:txEl>
                                              <p:pRg st="2" end="2"/>
                                            </p:txEl>
                                          </p:spTgt>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up)">
                                      <p:cBhvr>
                                        <p:cTn id="19" dur="1000"/>
                                        <p:tgtEl>
                                          <p:spTgt spid="6">
                                            <p:txEl>
                                              <p:pRg st="3" end="3"/>
                                            </p:txEl>
                                          </p:spTgt>
                                        </p:tgtEl>
                                      </p:cBhvr>
                                    </p:animEffect>
                                  </p:childTnLst>
                                </p:cTn>
                              </p:par>
                            </p:childTnLst>
                          </p:cTn>
                        </p:par>
                        <p:par>
                          <p:cTn id="20" fill="hold">
                            <p:stCondLst>
                              <p:cond delay="4000"/>
                            </p:stCondLst>
                            <p:childTnLst>
                              <p:par>
                                <p:cTn id="21" presetID="22" presetClass="entr" presetSubtype="1" fill="hold"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up)">
                                      <p:cBhvr>
                                        <p:cTn id="23" dur="1000"/>
                                        <p:tgtEl>
                                          <p:spTgt spid="6">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20">
                                            <p:txEl>
                                              <p:pRg st="0" end="0"/>
                                            </p:txEl>
                                          </p:spTgt>
                                        </p:tgtEl>
                                        <p:attrNameLst>
                                          <p:attrName>style.visibility</p:attrName>
                                        </p:attrNameLst>
                                      </p:cBhvr>
                                      <p:to>
                                        <p:strVal val="visible"/>
                                      </p:to>
                                    </p:set>
                                    <p:animEffect transition="in" filter="wipe(up)">
                                      <p:cBhvr>
                                        <p:cTn id="28" dur="1000"/>
                                        <p:tgtEl>
                                          <p:spTgt spid="20">
                                            <p:txEl>
                                              <p:pRg st="0" end="0"/>
                                            </p:txEl>
                                          </p:spTgt>
                                        </p:tgtEl>
                                      </p:cBhvr>
                                    </p:animEffect>
                                  </p:childTnLst>
                                </p:cTn>
                              </p:par>
                            </p:childTnLst>
                          </p:cTn>
                        </p:par>
                        <p:par>
                          <p:cTn id="29" fill="hold">
                            <p:stCondLst>
                              <p:cond delay="1000"/>
                            </p:stCondLst>
                            <p:childTnLst>
                              <p:par>
                                <p:cTn id="30" presetID="22" presetClass="entr" presetSubtype="1" fill="hold" nodeType="afterEffect">
                                  <p:stCondLst>
                                    <p:cond delay="0"/>
                                  </p:stCondLst>
                                  <p:childTnLst>
                                    <p:set>
                                      <p:cBhvr>
                                        <p:cTn id="31" dur="1" fill="hold">
                                          <p:stCondLst>
                                            <p:cond delay="0"/>
                                          </p:stCondLst>
                                        </p:cTn>
                                        <p:tgtEl>
                                          <p:spTgt spid="20">
                                            <p:txEl>
                                              <p:pRg st="1" end="1"/>
                                            </p:txEl>
                                          </p:spTgt>
                                        </p:tgtEl>
                                        <p:attrNameLst>
                                          <p:attrName>style.visibility</p:attrName>
                                        </p:attrNameLst>
                                      </p:cBhvr>
                                      <p:to>
                                        <p:strVal val="visible"/>
                                      </p:to>
                                    </p:set>
                                    <p:animEffect transition="in" filter="wipe(up)">
                                      <p:cBhvr>
                                        <p:cTn id="32" dur="1000"/>
                                        <p:tgtEl>
                                          <p:spTgt spid="20">
                                            <p:txEl>
                                              <p:pRg st="1" end="1"/>
                                            </p:txEl>
                                          </p:spTgt>
                                        </p:tgtEl>
                                      </p:cBhvr>
                                    </p:animEffect>
                                  </p:childTnLst>
                                </p:cTn>
                              </p:par>
                            </p:childTnLst>
                          </p:cTn>
                        </p:par>
                        <p:par>
                          <p:cTn id="33" fill="hold">
                            <p:stCondLst>
                              <p:cond delay="2000"/>
                            </p:stCondLst>
                            <p:childTnLst>
                              <p:par>
                                <p:cTn id="34" presetID="22" presetClass="entr" presetSubtype="1" fill="hold" nodeType="afterEffect">
                                  <p:stCondLst>
                                    <p:cond delay="0"/>
                                  </p:stCondLst>
                                  <p:childTnLst>
                                    <p:set>
                                      <p:cBhvr>
                                        <p:cTn id="35" dur="1" fill="hold">
                                          <p:stCondLst>
                                            <p:cond delay="0"/>
                                          </p:stCondLst>
                                        </p:cTn>
                                        <p:tgtEl>
                                          <p:spTgt spid="20">
                                            <p:txEl>
                                              <p:pRg st="2" end="2"/>
                                            </p:txEl>
                                          </p:spTgt>
                                        </p:tgtEl>
                                        <p:attrNameLst>
                                          <p:attrName>style.visibility</p:attrName>
                                        </p:attrNameLst>
                                      </p:cBhvr>
                                      <p:to>
                                        <p:strVal val="visible"/>
                                      </p:to>
                                    </p:set>
                                    <p:animEffect transition="in" filter="wipe(up)">
                                      <p:cBhvr>
                                        <p:cTn id="36" dur="1000"/>
                                        <p:tgtEl>
                                          <p:spTgt spid="20">
                                            <p:txEl>
                                              <p:pRg st="2" end="2"/>
                                            </p:txEl>
                                          </p:spTgt>
                                        </p:tgtEl>
                                      </p:cBhvr>
                                    </p:animEffect>
                                  </p:childTnLst>
                                </p:cTn>
                              </p:par>
                            </p:childTnLst>
                          </p:cTn>
                        </p:par>
                        <p:par>
                          <p:cTn id="37" fill="hold">
                            <p:stCondLst>
                              <p:cond delay="3000"/>
                            </p:stCondLst>
                            <p:childTnLst>
                              <p:par>
                                <p:cTn id="38" presetID="22" presetClass="entr" presetSubtype="1" fill="hold" nodeType="afterEffect">
                                  <p:stCondLst>
                                    <p:cond delay="0"/>
                                  </p:stCondLst>
                                  <p:childTnLst>
                                    <p:set>
                                      <p:cBhvr>
                                        <p:cTn id="39" dur="1" fill="hold">
                                          <p:stCondLst>
                                            <p:cond delay="0"/>
                                          </p:stCondLst>
                                        </p:cTn>
                                        <p:tgtEl>
                                          <p:spTgt spid="20">
                                            <p:txEl>
                                              <p:pRg st="3" end="3"/>
                                            </p:txEl>
                                          </p:spTgt>
                                        </p:tgtEl>
                                        <p:attrNameLst>
                                          <p:attrName>style.visibility</p:attrName>
                                        </p:attrNameLst>
                                      </p:cBhvr>
                                      <p:to>
                                        <p:strVal val="visible"/>
                                      </p:to>
                                    </p:set>
                                    <p:animEffect transition="in" filter="wipe(up)">
                                      <p:cBhvr>
                                        <p:cTn id="40" dur="1000"/>
                                        <p:tgtEl>
                                          <p:spTgt spid="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bwMode="auto">
          <a:xfrm>
            <a:off x="0" y="2214554"/>
            <a:ext cx="9144000" cy="1643074"/>
          </a:xfrm>
          <a:prstGeom prst="rect">
            <a:avLst/>
          </a:prstGeom>
          <a:solidFill>
            <a:srgbClr val="00206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tr-TR" sz="4000" b="1" dirty="0" smtClean="0">
                <a:solidFill>
                  <a:schemeClr val="bg1"/>
                </a:solidFill>
                <a:latin typeface="+mj-lt"/>
              </a:rPr>
              <a:t>	     Dinlediğiniz için teşekkür ederiz</a:t>
            </a:r>
          </a:p>
        </p:txBody>
      </p:sp>
      <p:sp>
        <p:nvSpPr>
          <p:cNvPr id="7" name="6 Dikdörtgen"/>
          <p:cNvSpPr/>
          <p:nvPr/>
        </p:nvSpPr>
        <p:spPr bwMode="auto">
          <a:xfrm>
            <a:off x="0" y="2214554"/>
            <a:ext cx="1214414" cy="1643074"/>
          </a:xfrm>
          <a:prstGeom prst="rect">
            <a:avLst/>
          </a:prstGeom>
          <a:solidFill>
            <a:srgbClr val="C0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sp>
        <p:nvSpPr>
          <p:cNvPr id="8" name="7 Dikdörtgen"/>
          <p:cNvSpPr/>
          <p:nvPr/>
        </p:nvSpPr>
        <p:spPr>
          <a:xfrm>
            <a:off x="1714480" y="4143380"/>
            <a:ext cx="6143668" cy="1938992"/>
          </a:xfrm>
          <a:prstGeom prst="rect">
            <a:avLst/>
          </a:prstGeom>
        </p:spPr>
        <p:txBody>
          <a:bodyPr wrap="square">
            <a:spAutoFit/>
          </a:bodyPr>
          <a:lstStyle/>
          <a:p>
            <a:pPr algn="ctr">
              <a:lnSpc>
                <a:spcPct val="150000"/>
              </a:lnSpc>
            </a:pPr>
            <a:r>
              <a:rPr lang="tr-TR" sz="2000" dirty="0" smtClean="0">
                <a:effectLst>
                  <a:outerShdw blurRad="38100" dist="38100" dir="2700000" algn="tl">
                    <a:srgbClr val="000000">
                      <a:alpha val="43137"/>
                    </a:srgbClr>
                  </a:outerShdw>
                </a:effectLst>
              </a:rPr>
              <a:t>Tülay GIRARD, </a:t>
            </a:r>
            <a:r>
              <a:rPr lang="tr-TR" sz="2000" dirty="0" smtClean="0">
                <a:hlinkClick r:id="rId3"/>
              </a:rPr>
              <a:t>tug1@</a:t>
            </a:r>
            <a:r>
              <a:rPr lang="tr-TR" sz="2000" dirty="0" err="1" smtClean="0">
                <a:hlinkClick r:id="rId3"/>
              </a:rPr>
              <a:t>psu</a:t>
            </a:r>
            <a:r>
              <a:rPr lang="tr-TR" sz="2000" dirty="0" smtClean="0">
                <a:hlinkClick r:id="rId3"/>
              </a:rPr>
              <a:t>.edu</a:t>
            </a:r>
            <a:r>
              <a:rPr lang="tr-TR" sz="2000" b="1" dirty="0" smtClean="0"/>
              <a:t> </a:t>
            </a:r>
            <a:endParaRPr lang="tr-TR" sz="2000" dirty="0" smtClean="0">
              <a:effectLst>
                <a:outerShdw blurRad="38100" dist="38100" dir="2700000" algn="tl">
                  <a:srgbClr val="000000">
                    <a:alpha val="43137"/>
                  </a:srgbClr>
                </a:outerShdw>
              </a:effectLst>
            </a:endParaRPr>
          </a:p>
          <a:p>
            <a:pPr algn="ctr">
              <a:lnSpc>
                <a:spcPct val="150000"/>
              </a:lnSpc>
            </a:pPr>
            <a:r>
              <a:rPr lang="tr-TR" sz="2000" dirty="0" smtClean="0">
                <a:effectLst>
                  <a:outerShdw blurRad="38100" dist="38100" dir="2700000" algn="tl">
                    <a:srgbClr val="000000">
                      <a:alpha val="43137"/>
                    </a:srgbClr>
                  </a:outerShdw>
                </a:effectLst>
              </a:rPr>
              <a:t>Musa PINAR, </a:t>
            </a:r>
            <a:r>
              <a:rPr lang="tr-TR" sz="2000" dirty="0" err="1" smtClean="0">
                <a:hlinkClick r:id="rId3"/>
              </a:rPr>
              <a:t>musa</a:t>
            </a:r>
            <a:r>
              <a:rPr lang="tr-TR" sz="2000" dirty="0" smtClean="0">
                <a:hlinkClick r:id="rId3"/>
              </a:rPr>
              <a:t>.</a:t>
            </a:r>
            <a:r>
              <a:rPr lang="tr-TR" sz="2000" dirty="0" err="1" smtClean="0">
                <a:hlinkClick r:id="rId3"/>
              </a:rPr>
              <a:t>pinar</a:t>
            </a:r>
            <a:r>
              <a:rPr lang="tr-TR" sz="2000" dirty="0" smtClean="0">
                <a:hlinkClick r:id="rId3"/>
              </a:rPr>
              <a:t>@</a:t>
            </a:r>
            <a:r>
              <a:rPr lang="tr-TR" sz="2000" dirty="0" err="1" smtClean="0">
                <a:hlinkClick r:id="rId3"/>
              </a:rPr>
              <a:t>valpo</a:t>
            </a:r>
            <a:r>
              <a:rPr lang="tr-TR" sz="2000" dirty="0" smtClean="0">
                <a:hlinkClick r:id="rId3"/>
              </a:rPr>
              <a:t>.edu</a:t>
            </a:r>
          </a:p>
          <a:p>
            <a:pPr algn="ctr">
              <a:lnSpc>
                <a:spcPct val="150000"/>
              </a:lnSpc>
            </a:pPr>
            <a:r>
              <a:rPr lang="tr-TR" sz="2000" dirty="0" smtClean="0">
                <a:effectLst>
                  <a:outerShdw blurRad="38100" dist="38100" dir="2700000" algn="tl">
                    <a:srgbClr val="000000">
                      <a:alpha val="43137"/>
                    </a:srgbClr>
                  </a:outerShdw>
                </a:effectLst>
              </a:rPr>
              <a:t>İlayda İPEK, </a:t>
            </a:r>
            <a:r>
              <a:rPr lang="tr-TR" sz="2000" dirty="0" err="1" smtClean="0">
                <a:hlinkClick r:id="rId3"/>
              </a:rPr>
              <a:t>ilayda</a:t>
            </a:r>
            <a:r>
              <a:rPr lang="tr-TR" sz="2000" dirty="0" smtClean="0">
                <a:hlinkClick r:id="rId3"/>
              </a:rPr>
              <a:t>.</a:t>
            </a:r>
            <a:r>
              <a:rPr lang="tr-TR" sz="2000" dirty="0" err="1" smtClean="0">
                <a:hlinkClick r:id="rId3"/>
              </a:rPr>
              <a:t>gungor</a:t>
            </a:r>
            <a:r>
              <a:rPr lang="tr-TR" sz="2000" dirty="0" smtClean="0">
                <a:hlinkClick r:id="rId3"/>
              </a:rPr>
              <a:t>@</a:t>
            </a:r>
            <a:r>
              <a:rPr lang="tr-TR" sz="2000" dirty="0" err="1" smtClean="0">
                <a:hlinkClick r:id="rId3"/>
              </a:rPr>
              <a:t>deu</a:t>
            </a:r>
            <a:r>
              <a:rPr lang="tr-TR" sz="2000" dirty="0" smtClean="0">
                <a:hlinkClick r:id="rId3"/>
              </a:rPr>
              <a:t>.edu.tr</a:t>
            </a:r>
            <a:endParaRPr lang="tr-TR" sz="2000" dirty="0" smtClean="0">
              <a:effectLst>
                <a:outerShdw blurRad="38100" dist="38100" dir="2700000" algn="tl">
                  <a:srgbClr val="000000">
                    <a:alpha val="43137"/>
                  </a:srgbClr>
                </a:outerShdw>
              </a:effectLst>
            </a:endParaRPr>
          </a:p>
          <a:p>
            <a:pPr algn="ctr">
              <a:lnSpc>
                <a:spcPct val="150000"/>
              </a:lnSpc>
            </a:pPr>
            <a:r>
              <a:rPr lang="tr-TR" sz="2000" dirty="0" err="1" smtClean="0">
                <a:effectLst>
                  <a:outerShdw blurRad="38100" dist="38100" dir="2700000" algn="tl">
                    <a:srgbClr val="000000">
                      <a:alpha val="43137"/>
                    </a:srgbClr>
                  </a:outerShdw>
                </a:effectLst>
              </a:rPr>
              <a:t>Nilay</a:t>
            </a:r>
            <a:r>
              <a:rPr lang="tr-TR" sz="2000" dirty="0" smtClean="0">
                <a:effectLst>
                  <a:outerShdw blurRad="38100" dist="38100" dir="2700000" algn="tl">
                    <a:srgbClr val="000000">
                      <a:alpha val="43137"/>
                    </a:srgbClr>
                  </a:outerShdw>
                </a:effectLst>
              </a:rPr>
              <a:t> BIÇAKCIOĞLU, </a:t>
            </a:r>
            <a:r>
              <a:rPr lang="tr-TR" sz="2000" dirty="0" err="1" smtClean="0">
                <a:hlinkClick r:id="rId4"/>
              </a:rPr>
              <a:t>nilay</a:t>
            </a:r>
            <a:r>
              <a:rPr lang="tr-TR" sz="2000" dirty="0" smtClean="0">
                <a:hlinkClick r:id="rId4"/>
              </a:rPr>
              <a:t>.</a:t>
            </a:r>
            <a:r>
              <a:rPr lang="tr-TR" sz="2000" dirty="0" err="1" smtClean="0">
                <a:hlinkClick r:id="rId4"/>
              </a:rPr>
              <a:t>bicakcioglu</a:t>
            </a:r>
            <a:r>
              <a:rPr lang="tr-TR" sz="2000" dirty="0" smtClean="0">
                <a:hlinkClick r:id="rId4"/>
              </a:rPr>
              <a:t>@</a:t>
            </a:r>
            <a:r>
              <a:rPr lang="tr-TR" sz="2000" dirty="0" err="1" smtClean="0">
                <a:hlinkClick r:id="rId4"/>
              </a:rPr>
              <a:t>deu</a:t>
            </a:r>
            <a:r>
              <a:rPr lang="tr-TR" sz="2000" dirty="0" smtClean="0">
                <a:hlinkClick r:id="rId4"/>
              </a:rPr>
              <a:t>.edu.tr</a:t>
            </a:r>
            <a:endParaRPr lang="tr-TR" sz="2000"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928670"/>
            <a:ext cx="8496944" cy="792088"/>
          </a:xfrm>
        </p:spPr>
        <p:txBody>
          <a:bodyPr>
            <a:noAutofit/>
          </a:bodyPr>
          <a:lstStyle/>
          <a:p>
            <a:pPr algn="ctr"/>
            <a:r>
              <a:rPr lang="tr-TR" sz="3600" b="1" dirty="0" smtClean="0">
                <a:solidFill>
                  <a:srgbClr val="C00000"/>
                </a:solidFill>
              </a:rPr>
              <a:t>Giriş</a:t>
            </a:r>
            <a:br>
              <a:rPr lang="tr-TR" sz="3600" b="1" dirty="0" smtClean="0">
                <a:solidFill>
                  <a:srgbClr val="C00000"/>
                </a:solidFill>
              </a:rPr>
            </a:br>
            <a:r>
              <a:rPr lang="tr-TR" sz="3600" b="1" dirty="0">
                <a:solidFill>
                  <a:srgbClr val="C00000"/>
                </a:solidFill>
              </a:rPr>
              <a:t/>
            </a:r>
            <a:br>
              <a:rPr lang="tr-TR" sz="3600" b="1" dirty="0">
                <a:solidFill>
                  <a:srgbClr val="C00000"/>
                </a:solidFill>
              </a:rPr>
            </a:br>
            <a:endParaRPr lang="en-US" sz="3600" dirty="0">
              <a:solidFill>
                <a:srgbClr val="C00000"/>
              </a:solidFill>
            </a:endParaRPr>
          </a:p>
        </p:txBody>
      </p:sp>
      <p:graphicFrame>
        <p:nvGraphicFramePr>
          <p:cNvPr id="12" name="11 Diyagram"/>
          <p:cNvGraphicFramePr/>
          <p:nvPr/>
        </p:nvGraphicFramePr>
        <p:xfrm>
          <a:off x="251520" y="1484784"/>
          <a:ext cx="8640960" cy="1023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0" name="19 Diyagram"/>
          <p:cNvGraphicFramePr/>
          <p:nvPr/>
        </p:nvGraphicFramePr>
        <p:xfrm>
          <a:off x="251520" y="2924944"/>
          <a:ext cx="8640960" cy="1023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5" name="24 Diyagram"/>
          <p:cNvGraphicFramePr/>
          <p:nvPr/>
        </p:nvGraphicFramePr>
        <p:xfrm>
          <a:off x="251520" y="2204864"/>
          <a:ext cx="8640960" cy="102388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4" name="13 Çentikli Sağ Ok"/>
          <p:cNvSpPr/>
          <p:nvPr/>
        </p:nvSpPr>
        <p:spPr bwMode="auto">
          <a:xfrm rot="5400000">
            <a:off x="4211960" y="3645024"/>
            <a:ext cx="500066" cy="500066"/>
          </a:xfrm>
          <a:prstGeom prst="notchedRight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tr-TR" sz="2300" dirty="0" smtClean="0">
              <a:solidFill>
                <a:schemeClr val="tx1"/>
              </a:solidFill>
              <a:latin typeface="Segoe" pitchFamily="34" charset="0"/>
            </a:endParaRPr>
          </a:p>
        </p:txBody>
      </p:sp>
      <p:graphicFrame>
        <p:nvGraphicFramePr>
          <p:cNvPr id="15" name="14 Diyagram"/>
          <p:cNvGraphicFramePr/>
          <p:nvPr/>
        </p:nvGraphicFramePr>
        <p:xfrm>
          <a:off x="251520" y="4221088"/>
          <a:ext cx="8640960" cy="102388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17" name="16 Diyagram"/>
          <p:cNvGraphicFramePr/>
          <p:nvPr/>
        </p:nvGraphicFramePr>
        <p:xfrm>
          <a:off x="251520" y="4941168"/>
          <a:ext cx="8640960" cy="1023888"/>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
        <p:nvSpPr>
          <p:cNvPr id="13" name="12 Yuvarlatılmış Dikdörtgen"/>
          <p:cNvSpPr/>
          <p:nvPr/>
        </p:nvSpPr>
        <p:spPr bwMode="auto">
          <a:xfrm>
            <a:off x="2843808" y="5733256"/>
            <a:ext cx="3528392" cy="864096"/>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b="1" dirty="0" smtClean="0">
              <a:solidFill>
                <a:schemeClr val="tx1"/>
              </a:solidFill>
              <a:effectLst>
                <a:glow rad="228600">
                  <a:schemeClr val="accent4">
                    <a:satMod val="175000"/>
                    <a:alpha val="40000"/>
                  </a:schemeClr>
                </a:glow>
              </a:effectLst>
            </a:endParaRPr>
          </a:p>
          <a:p>
            <a:pPr algn="ctr" defTabSz="914099" fontAlgn="base">
              <a:spcBef>
                <a:spcPct val="0"/>
              </a:spcBef>
              <a:spcAft>
                <a:spcPct val="0"/>
              </a:spcAft>
            </a:pPr>
            <a:r>
              <a:rPr lang="en-US" b="1" dirty="0" err="1" smtClean="0">
                <a:solidFill>
                  <a:schemeClr val="tx1"/>
                </a:solidFill>
                <a:effectLst>
                  <a:glow rad="228600">
                    <a:schemeClr val="accent4">
                      <a:satMod val="175000"/>
                      <a:alpha val="40000"/>
                    </a:schemeClr>
                  </a:glow>
                </a:effectLst>
              </a:rPr>
              <a:t>Özel</a:t>
            </a:r>
            <a:r>
              <a:rPr lang="en-US" b="1" dirty="0" smtClean="0">
                <a:solidFill>
                  <a:schemeClr val="tx1"/>
                </a:solidFill>
                <a:effectLst>
                  <a:glow rad="228600">
                    <a:schemeClr val="accent4">
                      <a:satMod val="175000"/>
                      <a:alpha val="40000"/>
                    </a:schemeClr>
                  </a:glow>
                </a:effectLst>
              </a:rPr>
              <a:t> </a:t>
            </a:r>
            <a:r>
              <a:rPr lang="en-US" b="1" dirty="0" err="1" smtClean="0">
                <a:solidFill>
                  <a:schemeClr val="tx1"/>
                </a:solidFill>
                <a:effectLst>
                  <a:glow rad="228600">
                    <a:schemeClr val="accent4">
                      <a:satMod val="175000"/>
                      <a:alpha val="40000"/>
                    </a:schemeClr>
                  </a:glow>
                </a:effectLst>
              </a:rPr>
              <a:t>markalı</a:t>
            </a:r>
            <a:r>
              <a:rPr lang="en-US" b="1" dirty="0" smtClean="0">
                <a:solidFill>
                  <a:schemeClr val="tx1"/>
                </a:solidFill>
                <a:effectLst>
                  <a:glow rad="228600">
                    <a:schemeClr val="accent4">
                      <a:satMod val="175000"/>
                      <a:alpha val="40000"/>
                    </a:schemeClr>
                  </a:glow>
                </a:effectLst>
              </a:rPr>
              <a:t> </a:t>
            </a:r>
            <a:r>
              <a:rPr lang="en-US" b="1" dirty="0" err="1" smtClean="0">
                <a:solidFill>
                  <a:schemeClr val="tx1"/>
                </a:solidFill>
                <a:effectLst>
                  <a:glow rad="228600">
                    <a:schemeClr val="accent4">
                      <a:satMod val="175000"/>
                      <a:alpha val="40000"/>
                    </a:schemeClr>
                  </a:glow>
                </a:effectLst>
              </a:rPr>
              <a:t>ürünlerin</a:t>
            </a:r>
            <a:r>
              <a:rPr lang="en-US" b="1" dirty="0" smtClean="0">
                <a:solidFill>
                  <a:schemeClr val="tx1"/>
                </a:solidFill>
                <a:effectLst>
                  <a:glow rad="228600">
                    <a:schemeClr val="accent4">
                      <a:satMod val="175000"/>
                      <a:alpha val="40000"/>
                    </a:schemeClr>
                  </a:glow>
                </a:effectLst>
              </a:rPr>
              <a:t> </a:t>
            </a:r>
            <a:r>
              <a:rPr lang="en-US" b="1" dirty="0" err="1" smtClean="0">
                <a:solidFill>
                  <a:schemeClr val="tx1"/>
                </a:solidFill>
                <a:effectLst>
                  <a:glow rad="228600">
                    <a:schemeClr val="accent4">
                      <a:satMod val="175000"/>
                      <a:alpha val="40000"/>
                    </a:schemeClr>
                  </a:glow>
                </a:effectLst>
              </a:rPr>
              <a:t>tüketici</a:t>
            </a:r>
            <a:r>
              <a:rPr lang="en-US" b="1" dirty="0" smtClean="0">
                <a:solidFill>
                  <a:schemeClr val="tx1"/>
                </a:solidFill>
                <a:effectLst>
                  <a:glow rad="228600">
                    <a:schemeClr val="accent4">
                      <a:satMod val="175000"/>
                      <a:alpha val="40000"/>
                    </a:schemeClr>
                  </a:glow>
                </a:effectLst>
              </a:rPr>
              <a:t> </a:t>
            </a:r>
            <a:r>
              <a:rPr lang="en-US" b="1" dirty="0" err="1" smtClean="0">
                <a:solidFill>
                  <a:schemeClr val="tx1"/>
                </a:solidFill>
                <a:effectLst>
                  <a:glow rad="228600">
                    <a:schemeClr val="accent4">
                      <a:satMod val="175000"/>
                      <a:alpha val="40000"/>
                    </a:schemeClr>
                  </a:glow>
                </a:effectLst>
              </a:rPr>
              <a:t>temelli</a:t>
            </a:r>
            <a:r>
              <a:rPr lang="en-US" b="1" dirty="0" smtClean="0">
                <a:solidFill>
                  <a:schemeClr val="tx1"/>
                </a:solidFill>
                <a:effectLst>
                  <a:glow rad="228600">
                    <a:schemeClr val="accent4">
                      <a:satMod val="175000"/>
                      <a:alpha val="40000"/>
                    </a:schemeClr>
                  </a:glow>
                </a:effectLst>
              </a:rPr>
              <a:t> </a:t>
            </a:r>
            <a:r>
              <a:rPr lang="en-US" b="1" dirty="0" err="1" smtClean="0">
                <a:solidFill>
                  <a:schemeClr val="tx1"/>
                </a:solidFill>
                <a:effectLst>
                  <a:glow rad="228600">
                    <a:schemeClr val="accent4">
                      <a:satMod val="175000"/>
                      <a:alpha val="40000"/>
                    </a:schemeClr>
                  </a:glow>
                </a:effectLst>
              </a:rPr>
              <a:t>marka</a:t>
            </a:r>
            <a:r>
              <a:rPr lang="en-US" b="1" dirty="0" smtClean="0">
                <a:solidFill>
                  <a:schemeClr val="tx1"/>
                </a:solidFill>
                <a:effectLst>
                  <a:glow rad="228600">
                    <a:schemeClr val="accent4">
                      <a:satMod val="175000"/>
                      <a:alpha val="40000"/>
                    </a:schemeClr>
                  </a:glow>
                </a:effectLst>
              </a:rPr>
              <a:t> </a:t>
            </a:r>
            <a:r>
              <a:rPr lang="en-US" b="1" dirty="0" err="1" smtClean="0">
                <a:solidFill>
                  <a:schemeClr val="tx1"/>
                </a:solidFill>
                <a:effectLst>
                  <a:glow rad="228600">
                    <a:schemeClr val="accent4">
                      <a:satMod val="175000"/>
                      <a:alpha val="40000"/>
                    </a:schemeClr>
                  </a:glow>
                </a:effectLst>
              </a:rPr>
              <a:t>değeri</a:t>
            </a:r>
            <a:endParaRPr lang="tr-TR" b="1" dirty="0" smtClean="0">
              <a:solidFill>
                <a:schemeClr val="tx1"/>
              </a:solidFill>
              <a:effectLst>
                <a:glow rad="228600">
                  <a:schemeClr val="accent4">
                    <a:satMod val="175000"/>
                    <a:alpha val="40000"/>
                  </a:schemeClr>
                </a:glow>
              </a:effectLst>
            </a:endParaRPr>
          </a:p>
          <a:p>
            <a:pPr algn="ctr" defTabSz="914099" fontAlgn="base">
              <a:spcBef>
                <a:spcPct val="0"/>
              </a:spcBef>
              <a:spcAft>
                <a:spcPct val="0"/>
              </a:spcAft>
            </a:pPr>
            <a:endParaRPr lang="en-US" sz="2300" dirty="0" smtClean="0">
              <a:solidFill>
                <a:schemeClr val="tx1"/>
              </a:solidFill>
              <a:latin typeface="Segoe" pitchFamily="34" charset="0"/>
            </a:endParaRPr>
          </a:p>
        </p:txBody>
      </p:sp>
      <p:pic>
        <p:nvPicPr>
          <p:cNvPr id="16" name="15 Resim" descr="untitled.png"/>
          <p:cNvPicPr>
            <a:picLocks noChangeAspect="1"/>
          </p:cNvPicPr>
          <p:nvPr/>
        </p:nvPicPr>
        <p:blipFill>
          <a:blip r:embed="rId28" cstate="print"/>
          <a:stretch>
            <a:fillRect/>
          </a:stretch>
        </p:blipFill>
        <p:spPr>
          <a:xfrm>
            <a:off x="6444208" y="5733256"/>
            <a:ext cx="783531" cy="783531"/>
          </a:xfrm>
          <a:prstGeom prst="rect">
            <a:avLst/>
          </a:prstGeom>
        </p:spPr>
      </p:pic>
      <p:sp>
        <p:nvSpPr>
          <p:cNvPr id="23" name="22 Sağa Bükülü Ok"/>
          <p:cNvSpPr/>
          <p:nvPr/>
        </p:nvSpPr>
        <p:spPr bwMode="auto">
          <a:xfrm>
            <a:off x="1979712" y="5661248"/>
            <a:ext cx="648072" cy="720080"/>
          </a:xfrm>
          <a:prstGeom prst="curvedRightArrow">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wipe(up)">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up)">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childTnLst>
                                </p:cTn>
                              </p:par>
                            </p:childTnLst>
                          </p:cTn>
                        </p:par>
                        <p:par>
                          <p:cTn id="23" fill="hold">
                            <p:stCondLst>
                              <p:cond delay="1000"/>
                            </p:stCondLst>
                            <p:childTnLst>
                              <p:par>
                                <p:cTn id="24" presetID="22" presetClass="entr" presetSubtype="1"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up)">
                                      <p:cBhvr>
                                        <p:cTn id="26" dur="10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up)">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checkerboard(across)">
                                      <p:cBhvr>
                                        <p:cTn id="36" dur="500"/>
                                        <p:tgtEl>
                                          <p:spTgt spid="23"/>
                                        </p:tgtEl>
                                      </p:cBhvr>
                                    </p:animEffect>
                                  </p:childTnLst>
                                </p:cTn>
                              </p:par>
                            </p:childTnLst>
                          </p:cTn>
                        </p:par>
                        <p:par>
                          <p:cTn id="37" fill="hold">
                            <p:stCondLst>
                              <p:cond delay="500"/>
                            </p:stCondLst>
                            <p:childTnLst>
                              <p:par>
                                <p:cTn id="38" presetID="22" presetClass="entr" presetSubtype="1"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up)">
                                      <p:cBhvr>
                                        <p:cTn id="40" dur="1000"/>
                                        <p:tgtEl>
                                          <p:spTgt spid="13"/>
                                        </p:tgtEl>
                                      </p:cBhvr>
                                    </p:animEffect>
                                  </p:childTnLst>
                                </p:cTn>
                              </p:par>
                            </p:childTnLst>
                          </p:cTn>
                        </p:par>
                        <p:par>
                          <p:cTn id="41" fill="hold">
                            <p:stCondLst>
                              <p:cond delay="1500"/>
                            </p:stCondLst>
                            <p:childTnLst>
                              <p:par>
                                <p:cTn id="42" presetID="5" presetClass="entr" presetSubtype="10" fill="hold" nodeType="after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checkerboard(across)">
                                      <p:cBhvr>
                                        <p:cTn id="4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Graphic spid="20" grpId="0">
        <p:bldAsOne/>
      </p:bldGraphic>
      <p:bldGraphic spid="25" grpId="0">
        <p:bldAsOne/>
      </p:bldGraphic>
      <p:bldP spid="14" grpId="0" animBg="1"/>
      <p:bldGraphic spid="15" grpId="0">
        <p:bldAsOne/>
      </p:bldGraphic>
      <p:bldGraphic spid="17" grpId="0">
        <p:bldAsOne/>
      </p:bldGraphic>
      <p:bldP spid="13"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c 13"/>
          <p:cNvSpPr/>
          <p:nvPr/>
        </p:nvSpPr>
        <p:spPr>
          <a:xfrm>
            <a:off x="-3429001" y="1"/>
            <a:ext cx="6858002" cy="6858000"/>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9" name="TextBox 8"/>
          <p:cNvSpPr txBox="1"/>
          <p:nvPr/>
        </p:nvSpPr>
        <p:spPr>
          <a:xfrm flipH="1">
            <a:off x="3643306" y="2357430"/>
            <a:ext cx="5048546" cy="646331"/>
          </a:xfrm>
          <a:prstGeom prst="rect">
            <a:avLst/>
          </a:prstGeom>
          <a:noFill/>
        </p:spPr>
        <p:txBody>
          <a:bodyPr wrap="square" rtlCol="0">
            <a:spAutoFit/>
          </a:bodyPr>
          <a:lstStyle/>
          <a:p>
            <a:r>
              <a:rPr lang="tr-TR" dirty="0" smtClean="0"/>
              <a:t>Özel markalı ürünlerin tüketici temelli marka değeri boyutlarını </a:t>
            </a:r>
            <a:r>
              <a:rPr lang="en-US" dirty="0" err="1" smtClean="0"/>
              <a:t>araştırmak</a:t>
            </a:r>
            <a:r>
              <a:rPr lang="en-US" dirty="0" smtClean="0"/>
              <a:t>,</a:t>
            </a:r>
            <a:endParaRPr lang="en-US" dirty="0">
              <a:solidFill>
                <a:prstClr val="black">
                  <a:lumMod val="50000"/>
                  <a:lumOff val="50000"/>
                </a:prstClr>
              </a:solidFill>
              <a:latin typeface="Corbel" pitchFamily="34" charset="0"/>
            </a:endParaRPr>
          </a:p>
        </p:txBody>
      </p:sp>
      <p:sp>
        <p:nvSpPr>
          <p:cNvPr id="10" name="TextBox 9"/>
          <p:cNvSpPr txBox="1"/>
          <p:nvPr/>
        </p:nvSpPr>
        <p:spPr>
          <a:xfrm flipH="1">
            <a:off x="3635896" y="3645024"/>
            <a:ext cx="4976536" cy="923330"/>
          </a:xfrm>
          <a:prstGeom prst="rect">
            <a:avLst/>
          </a:prstGeom>
          <a:noFill/>
        </p:spPr>
        <p:txBody>
          <a:bodyPr wrap="square" rtlCol="0">
            <a:spAutoFit/>
          </a:bodyPr>
          <a:lstStyle/>
          <a:p>
            <a:r>
              <a:rPr lang="tr-TR" dirty="0" smtClean="0"/>
              <a:t>Özel markalı ürünlerin tüketici temelli marka değeri boyutlarını</a:t>
            </a:r>
            <a:r>
              <a:rPr lang="en-US" dirty="0" smtClean="0"/>
              <a:t>n </a:t>
            </a:r>
            <a:r>
              <a:rPr lang="en-US" dirty="0" err="1" smtClean="0"/>
              <a:t>özel</a:t>
            </a:r>
            <a:r>
              <a:rPr lang="en-US" dirty="0" smtClean="0"/>
              <a:t> </a:t>
            </a:r>
            <a:r>
              <a:rPr lang="en-US" dirty="0" err="1" smtClean="0"/>
              <a:t>markalı</a:t>
            </a:r>
            <a:r>
              <a:rPr lang="en-US" dirty="0" smtClean="0"/>
              <a:t> </a:t>
            </a:r>
            <a:r>
              <a:rPr lang="en-US" dirty="0" err="1" smtClean="0"/>
              <a:t>ürünlerin</a:t>
            </a:r>
            <a:r>
              <a:rPr lang="tr-TR" dirty="0" smtClean="0"/>
              <a:t> markalaşmasındaki etkisini araştırmak,</a:t>
            </a:r>
            <a:endParaRPr lang="tr-TR" dirty="0"/>
          </a:p>
        </p:txBody>
      </p:sp>
      <p:sp>
        <p:nvSpPr>
          <p:cNvPr id="12" name="TextBox 11"/>
          <p:cNvSpPr txBox="1"/>
          <p:nvPr/>
        </p:nvSpPr>
        <p:spPr>
          <a:xfrm flipH="1">
            <a:off x="3203848" y="4941168"/>
            <a:ext cx="5266960" cy="923330"/>
          </a:xfrm>
          <a:prstGeom prst="rect">
            <a:avLst/>
          </a:prstGeom>
          <a:noFill/>
        </p:spPr>
        <p:txBody>
          <a:bodyPr wrap="square" rtlCol="0">
            <a:spAutoFit/>
          </a:bodyPr>
          <a:lstStyle/>
          <a:p>
            <a:r>
              <a:rPr lang="en-US" dirty="0" err="1" smtClean="0"/>
              <a:t>Özel</a:t>
            </a:r>
            <a:r>
              <a:rPr lang="en-US" dirty="0" smtClean="0"/>
              <a:t> </a:t>
            </a:r>
            <a:r>
              <a:rPr lang="tr-TR" dirty="0" smtClean="0"/>
              <a:t>markalı ürünlerin tüketici temelli marka değeri boyutları arasındaki ilişkileri kültürlerarası bir bakış açısı ile Amerika ve Türkiye’de incelemek</a:t>
            </a:r>
            <a:r>
              <a:rPr lang="en-US" dirty="0" err="1" smtClean="0"/>
              <a:t>tir</a:t>
            </a:r>
            <a:r>
              <a:rPr lang="en-US" dirty="0" smtClean="0"/>
              <a:t>.</a:t>
            </a:r>
            <a:endParaRPr lang="tr-TR" dirty="0"/>
          </a:p>
        </p:txBody>
      </p:sp>
      <p:sp>
        <p:nvSpPr>
          <p:cNvPr id="16" name="Oval 15"/>
          <p:cNvSpPr/>
          <p:nvPr/>
        </p:nvSpPr>
        <p:spPr>
          <a:xfrm>
            <a:off x="3220192" y="2638879"/>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7" name="Oval 16"/>
          <p:cNvSpPr/>
          <p:nvPr/>
        </p:nvSpPr>
        <p:spPr>
          <a:xfrm>
            <a:off x="3222174" y="3907395"/>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Oval 17"/>
          <p:cNvSpPr/>
          <p:nvPr/>
        </p:nvSpPr>
        <p:spPr>
          <a:xfrm>
            <a:off x="2733551" y="517591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Arc 18"/>
          <p:cNvSpPr/>
          <p:nvPr/>
        </p:nvSpPr>
        <p:spPr>
          <a:xfrm>
            <a:off x="-1524000" y="1905000"/>
            <a:ext cx="3048000" cy="3048000"/>
          </a:xfrm>
          <a:prstGeom prst="arc">
            <a:avLst>
              <a:gd name="adj1" fmla="val 16200000"/>
              <a:gd name="adj2" fmla="val 5359794"/>
            </a:avLst>
          </a:prstGeom>
          <a:solidFill>
            <a:schemeClr val="bg1">
              <a:lumMod val="95000"/>
            </a:schemeClr>
          </a:solidFill>
          <a:ln>
            <a:noFill/>
          </a:ln>
          <a:effectLst>
            <a:innerShdw blurRad="304800" dist="50800" dir="18900000">
              <a:prstClr val="black">
                <a:alpha val="14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 name="Group 24"/>
          <p:cNvGrpSpPr/>
          <p:nvPr/>
        </p:nvGrpSpPr>
        <p:grpSpPr>
          <a:xfrm rot="5400000">
            <a:off x="-3129150" y="3314700"/>
            <a:ext cx="6246420" cy="228600"/>
            <a:chOff x="-3200400" y="3314700"/>
            <a:chExt cx="6246420" cy="228600"/>
          </a:xfrm>
        </p:grpSpPr>
        <p:sp>
          <p:nvSpPr>
            <p:cNvPr id="13" name="Rounded Rectangle 12"/>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Rounded Rectangle 23"/>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20" name="Title 1"/>
          <p:cNvSpPr txBox="1">
            <a:spLocks/>
          </p:cNvSpPr>
          <p:nvPr/>
        </p:nvSpPr>
        <p:spPr>
          <a:xfrm>
            <a:off x="3000364" y="1071546"/>
            <a:ext cx="6143636" cy="720080"/>
          </a:xfrm>
          <a:prstGeom prst="rect">
            <a:avLst/>
          </a:prstGeom>
        </p:spPr>
        <p:txBody>
          <a:bodyPr vert="horz" wrap="square" lIns="0" tIns="0" rIns="0" bIns="0" rtlCol="0" anchor="t">
            <a:no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rPr>
              <a:t>Çalışmanın Amacı</a:t>
            </a:r>
            <a:endParaRPr kumimoji="0" lang="tr-TR" sz="3600" b="0" i="0" u="none" strike="noStrike" kern="1200" cap="none" spc="-150" normalizeH="0" baseline="0" noProof="0" dirty="0">
              <a:ln w="3175">
                <a:noFill/>
              </a:ln>
              <a:solidFill>
                <a:srgbClr val="C00000"/>
              </a:solidFill>
              <a:effectLst>
                <a:outerShdw blurRad="50800" dist="38100" dir="2700000" algn="tl" rotWithShape="0">
                  <a:prstClr val="black">
                    <a:alpha val="40000"/>
                  </a:prstClr>
                </a:outerShdw>
              </a:effectLst>
              <a:uLnTx/>
              <a:uFillTx/>
              <a:latin typeface="+mj-lt"/>
              <a:ea typeface="+mn-ea"/>
              <a:cs typeface="Arial"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1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1320000">
                                      <p:cBhvr>
                                        <p:cTn id="10" dur="500" fill="hold"/>
                                        <p:tgtEl>
                                          <p:spTgt spid="2"/>
                                        </p:tgtEl>
                                        <p:attrNameLst>
                                          <p:attrName>r</p:attrName>
                                        </p:attrNameLst>
                                      </p:cBhvr>
                                    </p:animRot>
                                  </p:childTnLst>
                                </p:cTn>
                              </p:par>
                            </p:childTnLst>
                          </p:cTn>
                        </p:par>
                        <p:par>
                          <p:cTn id="11" fill="hold">
                            <p:stCondLst>
                              <p:cond delay="500"/>
                            </p:stCondLst>
                            <p:childTnLst>
                              <p:par>
                                <p:cTn id="12" presetID="1" presetClass="emph" presetSubtype="2" fill="hold" nodeType="afterEffect">
                                  <p:stCondLst>
                                    <p:cond delay="0"/>
                                  </p:stCondLst>
                                  <p:childTnLst>
                                    <p:animClr clrSpc="rgb" dir="cw">
                                      <p:cBhvr>
                                        <p:cTn id="13" dur="500" fill="hold"/>
                                        <p:tgtEl>
                                          <p:spTgt spid="16"/>
                                        </p:tgtEl>
                                        <p:attrNameLst>
                                          <p:attrName>fillcolor</p:attrName>
                                        </p:attrNameLst>
                                      </p:cBhvr>
                                      <p:to>
                                        <a:srgbClr val="6666FF"/>
                                      </p:to>
                                    </p:animClr>
                                    <p:set>
                                      <p:cBhvr>
                                        <p:cTn id="14" dur="500" fill="hold"/>
                                        <p:tgtEl>
                                          <p:spTgt spid="16"/>
                                        </p:tgtEl>
                                        <p:attrNameLst>
                                          <p:attrName>fill.type</p:attrName>
                                        </p:attrNameLst>
                                      </p:cBhvr>
                                      <p:to>
                                        <p:strVal val="solid"/>
                                      </p:to>
                                    </p:set>
                                    <p:set>
                                      <p:cBhvr>
                                        <p:cTn id="15" dur="500" fill="hold"/>
                                        <p:tgtEl>
                                          <p:spTgt spid="16"/>
                                        </p:tgtEl>
                                        <p:attrNameLst>
                                          <p:attrName>fill.on</p:attrName>
                                        </p:attrNameLst>
                                      </p:cBhvr>
                                      <p:to>
                                        <p:strVal val="true"/>
                                      </p:to>
                                    </p:se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1320000">
                                      <p:cBhvr>
                                        <p:cTn id="22" dur="500" fill="hold"/>
                                        <p:tgtEl>
                                          <p:spTgt spid="2"/>
                                        </p:tgtEl>
                                        <p:attrNameLst>
                                          <p:attrName>r</p:attrName>
                                        </p:attrNameLst>
                                      </p:cBhvr>
                                    </p:animRot>
                                  </p:childTnLst>
                                </p:cTn>
                              </p:par>
                            </p:childTnLst>
                          </p:cTn>
                        </p:par>
                        <p:par>
                          <p:cTn id="23" fill="hold">
                            <p:stCondLst>
                              <p:cond delay="500"/>
                            </p:stCondLst>
                            <p:childTnLst>
                              <p:par>
                                <p:cTn id="24" presetID="1" presetClass="emph" presetSubtype="2" fill="hold" nodeType="afterEffect">
                                  <p:stCondLst>
                                    <p:cond delay="0"/>
                                  </p:stCondLst>
                                  <p:childTnLst>
                                    <p:animClr clrSpc="rgb" dir="cw">
                                      <p:cBhvr>
                                        <p:cTn id="25" dur="500" fill="hold"/>
                                        <p:tgtEl>
                                          <p:spTgt spid="17"/>
                                        </p:tgtEl>
                                        <p:attrNameLst>
                                          <p:attrName>fillcolor</p:attrName>
                                        </p:attrNameLst>
                                      </p:cBhvr>
                                      <p:to>
                                        <a:srgbClr val="6666FF"/>
                                      </p:to>
                                    </p:animClr>
                                    <p:set>
                                      <p:cBhvr>
                                        <p:cTn id="26" dur="500" fill="hold"/>
                                        <p:tgtEl>
                                          <p:spTgt spid="17"/>
                                        </p:tgtEl>
                                        <p:attrNameLst>
                                          <p:attrName>fill.type</p:attrName>
                                        </p:attrNameLst>
                                      </p:cBhvr>
                                      <p:to>
                                        <p:strVal val="solid"/>
                                      </p:to>
                                    </p:set>
                                    <p:set>
                                      <p:cBhvr>
                                        <p:cTn id="27" dur="500" fill="hold"/>
                                        <p:tgtEl>
                                          <p:spTgt spid="17"/>
                                        </p:tgtEl>
                                        <p:attrNameLst>
                                          <p:attrName>fill.on</p:attrName>
                                        </p:attrNameLst>
                                      </p:cBhvr>
                                      <p:to>
                                        <p:strVal val="true"/>
                                      </p:to>
                                    </p:set>
                                  </p:childTnLst>
                                </p:cTn>
                              </p:par>
                              <p:par>
                                <p:cTn id="28" presetID="10"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mph" presetSubtype="0" fill="hold" nodeType="clickEffect">
                                  <p:stCondLst>
                                    <p:cond delay="0"/>
                                  </p:stCondLst>
                                  <p:childTnLst>
                                    <p:animRot by="1320000">
                                      <p:cBhvr>
                                        <p:cTn id="34" dur="500" fill="hold"/>
                                        <p:tgtEl>
                                          <p:spTgt spid="2"/>
                                        </p:tgtEl>
                                        <p:attrNameLst>
                                          <p:attrName>r</p:attrName>
                                        </p:attrNameLst>
                                      </p:cBhvr>
                                    </p:animRot>
                                  </p:childTnLst>
                                </p:cTn>
                              </p:par>
                            </p:childTnLst>
                          </p:cTn>
                        </p:par>
                        <p:par>
                          <p:cTn id="35" fill="hold">
                            <p:stCondLst>
                              <p:cond delay="500"/>
                            </p:stCondLst>
                            <p:childTnLst>
                              <p:par>
                                <p:cTn id="36" presetID="1" presetClass="emph" presetSubtype="2" fill="hold" nodeType="afterEffect">
                                  <p:stCondLst>
                                    <p:cond delay="0"/>
                                  </p:stCondLst>
                                  <p:childTnLst>
                                    <p:animClr clrSpc="rgb" dir="cw">
                                      <p:cBhvr>
                                        <p:cTn id="37" dur="500" fill="hold"/>
                                        <p:tgtEl>
                                          <p:spTgt spid="18"/>
                                        </p:tgtEl>
                                        <p:attrNameLst>
                                          <p:attrName>fillcolor</p:attrName>
                                        </p:attrNameLst>
                                      </p:cBhvr>
                                      <p:to>
                                        <a:srgbClr val="6666FF"/>
                                      </p:to>
                                    </p:animClr>
                                    <p:set>
                                      <p:cBhvr>
                                        <p:cTn id="38" dur="500" fill="hold"/>
                                        <p:tgtEl>
                                          <p:spTgt spid="18"/>
                                        </p:tgtEl>
                                        <p:attrNameLst>
                                          <p:attrName>fill.type</p:attrName>
                                        </p:attrNameLst>
                                      </p:cBhvr>
                                      <p:to>
                                        <p:strVal val="solid"/>
                                      </p:to>
                                    </p:set>
                                    <p:set>
                                      <p:cBhvr>
                                        <p:cTn id="39" dur="500" fill="hold"/>
                                        <p:tgtEl>
                                          <p:spTgt spid="18"/>
                                        </p:tgtEl>
                                        <p:attrNameLst>
                                          <p:attrName>fill.on</p:attrName>
                                        </p:attrNameLst>
                                      </p:cBhvr>
                                      <p:to>
                                        <p:strVal val="true"/>
                                      </p:to>
                                    </p:set>
                                  </p:childTnLst>
                                </p:cTn>
                              </p:par>
                              <p:par>
                                <p:cTn id="40" presetID="10"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a:solidFill>
                  <a:srgbClr val="C00000"/>
                </a:solidFill>
              </a:rPr>
              <a:t>Literatür </a:t>
            </a:r>
            <a:r>
              <a:rPr lang="tr-TR" sz="3600" b="1" dirty="0" smtClean="0">
                <a:solidFill>
                  <a:srgbClr val="C00000"/>
                </a:solidFill>
              </a:rPr>
              <a:t>Analizi</a:t>
            </a:r>
            <a:r>
              <a:rPr lang="en-US" sz="3600" b="1" dirty="0" smtClean="0">
                <a:solidFill>
                  <a:srgbClr val="C00000"/>
                </a:solidFill>
              </a:rPr>
              <a:t> – </a:t>
            </a:r>
            <a:r>
              <a:rPr lang="en-US" sz="3600" b="1" dirty="0" err="1" smtClean="0">
                <a:solidFill>
                  <a:srgbClr val="C00000"/>
                </a:solidFill>
              </a:rPr>
              <a:t>Marka</a:t>
            </a:r>
            <a:r>
              <a:rPr lang="en-US" sz="3600" b="1" dirty="0" smtClean="0">
                <a:solidFill>
                  <a:srgbClr val="C00000"/>
                </a:solidFill>
              </a:rPr>
              <a:t> </a:t>
            </a:r>
            <a:r>
              <a:rPr lang="en-US" sz="3600" b="1" dirty="0" err="1" smtClean="0">
                <a:solidFill>
                  <a:srgbClr val="C00000"/>
                </a:solidFill>
              </a:rPr>
              <a:t>Değeri</a:t>
            </a:r>
            <a:endParaRPr lang="tr-TR" sz="3600" b="1" dirty="0">
              <a:solidFill>
                <a:srgbClr val="C00000"/>
              </a:solidFill>
            </a:endParaRPr>
          </a:p>
        </p:txBody>
      </p:sp>
      <p:sp>
        <p:nvSpPr>
          <p:cNvPr id="9" name="8 Metin kutusu"/>
          <p:cNvSpPr txBox="1"/>
          <p:nvPr/>
        </p:nvSpPr>
        <p:spPr>
          <a:xfrm>
            <a:off x="251520" y="1412776"/>
            <a:ext cx="8640960" cy="5411933"/>
          </a:xfrm>
          <a:prstGeom prst="rect">
            <a:avLst/>
          </a:prstGeom>
          <a:noFill/>
        </p:spPr>
        <p:txBody>
          <a:bodyPr wrap="square" rtlCol="0">
            <a:spAutoFit/>
          </a:bodyPr>
          <a:lstStyle/>
          <a:p>
            <a:pPr>
              <a:spcAft>
                <a:spcPts val="1200"/>
              </a:spcAft>
              <a:buClr>
                <a:srgbClr val="C00000"/>
              </a:buClr>
              <a:buFont typeface="Wingdings" pitchFamily="2" charset="2"/>
              <a:buChar char="Ø"/>
            </a:pPr>
            <a:r>
              <a:rPr lang="en-US" b="1" dirty="0" smtClean="0"/>
              <a:t> </a:t>
            </a:r>
            <a:r>
              <a:rPr lang="tr-TR" b="1" dirty="0" smtClean="0"/>
              <a:t>Rekabet düzeyi </a:t>
            </a:r>
            <a:r>
              <a:rPr lang="tr-TR" dirty="0" smtClean="0"/>
              <a:t>ve </a:t>
            </a:r>
            <a:r>
              <a:rPr lang="tr-TR" b="1" dirty="0" smtClean="0"/>
              <a:t>küreselleşmenin</a:t>
            </a:r>
            <a:r>
              <a:rPr lang="tr-TR" dirty="0" smtClean="0"/>
              <a:t> </a:t>
            </a:r>
            <a:r>
              <a:rPr lang="tr-TR" b="1" dirty="0" smtClean="0"/>
              <a:t>artması</a:t>
            </a:r>
            <a:r>
              <a:rPr lang="tr-TR" dirty="0" smtClean="0"/>
              <a:t> ve markaların firmaların </a:t>
            </a:r>
            <a:r>
              <a:rPr lang="tr-TR" b="1" dirty="0" smtClean="0"/>
              <a:t>en değerli soyut varlıklarından biri</a:t>
            </a:r>
            <a:r>
              <a:rPr lang="tr-TR" dirty="0" smtClean="0"/>
              <a:t> olduğunun farkına varılması ile birlikte, </a:t>
            </a:r>
            <a:r>
              <a:rPr lang="tr-TR" b="1" dirty="0" smtClean="0"/>
              <a:t>markalaşma çalışmaları </a:t>
            </a:r>
            <a:r>
              <a:rPr lang="tr-TR" dirty="0" smtClean="0"/>
              <a:t>firmalar için öncelikli duruma gelmiştir</a:t>
            </a:r>
            <a:r>
              <a:rPr lang="en-US" dirty="0" smtClean="0"/>
              <a:t> (</a:t>
            </a:r>
            <a:r>
              <a:rPr lang="en-US" dirty="0" err="1" smtClean="0"/>
              <a:t>Aaker</a:t>
            </a:r>
            <a:r>
              <a:rPr lang="en-US" dirty="0" smtClean="0"/>
              <a:t>, 1991, 1996; </a:t>
            </a:r>
            <a:r>
              <a:rPr lang="en-US" dirty="0" err="1" smtClean="0"/>
              <a:t>Ailawadi</a:t>
            </a:r>
            <a:r>
              <a:rPr lang="en-US" dirty="0" smtClean="0"/>
              <a:t> </a:t>
            </a:r>
            <a:r>
              <a:rPr lang="en-US" dirty="0" err="1" smtClean="0"/>
              <a:t>ve</a:t>
            </a:r>
            <a:r>
              <a:rPr lang="en-US" dirty="0" smtClean="0"/>
              <a:t> Keller, 2004; Keller, 2013).</a:t>
            </a:r>
          </a:p>
          <a:p>
            <a:pPr>
              <a:spcAft>
                <a:spcPts val="1200"/>
              </a:spcAft>
              <a:buClr>
                <a:srgbClr val="C00000"/>
              </a:buClr>
              <a:buFont typeface="Wingdings" pitchFamily="2" charset="2"/>
              <a:buChar char="Ø"/>
            </a:pPr>
            <a:r>
              <a:rPr lang="en-US" dirty="0" smtClean="0"/>
              <a:t> </a:t>
            </a:r>
            <a:r>
              <a:rPr lang="en-US" b="1" dirty="0" err="1" smtClean="0"/>
              <a:t>Marka</a:t>
            </a:r>
            <a:r>
              <a:rPr lang="en-US" b="1" dirty="0" smtClean="0"/>
              <a:t> </a:t>
            </a:r>
            <a:r>
              <a:rPr lang="en-US" b="1" dirty="0" err="1" smtClean="0"/>
              <a:t>değerinin</a:t>
            </a:r>
            <a:r>
              <a:rPr lang="en-US" b="1" dirty="0" smtClean="0"/>
              <a:t> </a:t>
            </a:r>
            <a:r>
              <a:rPr lang="en-US" b="1" dirty="0" err="1" smtClean="0"/>
              <a:t>kavramsallaştırılması</a:t>
            </a:r>
            <a:r>
              <a:rPr lang="en-US" b="1" dirty="0" smtClean="0"/>
              <a:t> </a:t>
            </a:r>
            <a:r>
              <a:rPr lang="en-US" b="1" dirty="0" err="1" smtClean="0"/>
              <a:t>ve</a:t>
            </a:r>
            <a:r>
              <a:rPr lang="en-US" b="1" dirty="0" smtClean="0"/>
              <a:t> </a:t>
            </a:r>
            <a:r>
              <a:rPr lang="en-US" b="1" dirty="0" err="1" smtClean="0"/>
              <a:t>boyutlarının</a:t>
            </a:r>
            <a:r>
              <a:rPr lang="en-US" b="1" dirty="0" smtClean="0"/>
              <a:t> </a:t>
            </a:r>
            <a:r>
              <a:rPr lang="en-US" b="1" dirty="0" err="1" smtClean="0"/>
              <a:t>ölçümü</a:t>
            </a:r>
            <a:r>
              <a:rPr lang="en-US" b="1" dirty="0" smtClean="0"/>
              <a:t> </a:t>
            </a:r>
            <a:r>
              <a:rPr lang="en-US" dirty="0" err="1" smtClean="0"/>
              <a:t>ile</a:t>
            </a:r>
            <a:r>
              <a:rPr lang="en-US" dirty="0" smtClean="0"/>
              <a:t> </a:t>
            </a:r>
            <a:r>
              <a:rPr lang="en-US" dirty="0" err="1" smtClean="0"/>
              <a:t>ilgili</a:t>
            </a:r>
            <a:r>
              <a:rPr lang="en-US" dirty="0" smtClean="0"/>
              <a:t> </a:t>
            </a:r>
            <a:r>
              <a:rPr lang="en-US" dirty="0" err="1" smtClean="0"/>
              <a:t>akademik</a:t>
            </a:r>
            <a:r>
              <a:rPr lang="en-US" dirty="0" smtClean="0"/>
              <a:t> </a:t>
            </a:r>
            <a:r>
              <a:rPr lang="en-US" dirty="0" err="1" smtClean="0"/>
              <a:t>çalışmalara</a:t>
            </a:r>
            <a:r>
              <a:rPr lang="en-US" dirty="0" smtClean="0"/>
              <a:t> </a:t>
            </a:r>
            <a:r>
              <a:rPr lang="en-US" dirty="0" err="1" smtClean="0"/>
              <a:t>olan</a:t>
            </a:r>
            <a:r>
              <a:rPr lang="en-US" dirty="0" smtClean="0"/>
              <a:t> </a:t>
            </a:r>
            <a:r>
              <a:rPr lang="en-US" dirty="0" err="1" smtClean="0"/>
              <a:t>ilgi</a:t>
            </a:r>
            <a:r>
              <a:rPr lang="en-US" dirty="0" smtClean="0"/>
              <a:t> </a:t>
            </a:r>
            <a:r>
              <a:rPr lang="en-US" dirty="0" err="1" smtClean="0"/>
              <a:t>markalaşma</a:t>
            </a:r>
            <a:r>
              <a:rPr lang="en-US" dirty="0" smtClean="0"/>
              <a:t> </a:t>
            </a:r>
            <a:r>
              <a:rPr lang="en-US" dirty="0" err="1" smtClean="0"/>
              <a:t>stratejilerinin</a:t>
            </a:r>
            <a:r>
              <a:rPr lang="en-US" dirty="0" smtClean="0"/>
              <a:t> </a:t>
            </a:r>
            <a:r>
              <a:rPr lang="en-US" dirty="0" err="1" smtClean="0"/>
              <a:t>önemini</a:t>
            </a:r>
            <a:r>
              <a:rPr lang="en-US" dirty="0" smtClean="0"/>
              <a:t> </a:t>
            </a:r>
            <a:r>
              <a:rPr lang="en-US" dirty="0" err="1" smtClean="0"/>
              <a:t>doğrulamaktadır</a:t>
            </a:r>
            <a:r>
              <a:rPr lang="en-US" dirty="0" smtClean="0"/>
              <a:t> (</a:t>
            </a:r>
            <a:r>
              <a:rPr lang="en-US" dirty="0" err="1" smtClean="0"/>
              <a:t>örn</a:t>
            </a:r>
            <a:r>
              <a:rPr lang="en-US" dirty="0" smtClean="0"/>
              <a:t>., </a:t>
            </a:r>
            <a:r>
              <a:rPr lang="en-US" dirty="0" err="1" smtClean="0"/>
              <a:t>Kapferer</a:t>
            </a:r>
            <a:r>
              <a:rPr lang="en-US" dirty="0" smtClean="0"/>
              <a:t>, 2005; Keller, 1993, 2013; Kim </a:t>
            </a:r>
            <a:r>
              <a:rPr lang="en-US" dirty="0" err="1" smtClean="0"/>
              <a:t>ve</a:t>
            </a:r>
            <a:r>
              <a:rPr lang="en-US" dirty="0" smtClean="0"/>
              <a:t> Kim, 2004).</a:t>
            </a:r>
            <a:endParaRPr lang="tr-TR" dirty="0" smtClean="0"/>
          </a:p>
          <a:p>
            <a:pPr>
              <a:spcAft>
                <a:spcPts val="1200"/>
              </a:spcAft>
              <a:buClr>
                <a:srgbClr val="C00000"/>
              </a:buClr>
              <a:buFont typeface="Wingdings" pitchFamily="2" charset="2"/>
              <a:buChar char="Ø"/>
            </a:pPr>
            <a:r>
              <a:rPr lang="en-US" dirty="0" smtClean="0"/>
              <a:t> </a:t>
            </a:r>
            <a:r>
              <a:rPr lang="tr-TR" dirty="0" smtClean="0"/>
              <a:t>Tüketici temelli yaklaşıma göre, </a:t>
            </a:r>
            <a:r>
              <a:rPr lang="tr-TR" b="1" dirty="0" smtClean="0">
                <a:solidFill>
                  <a:srgbClr val="003399"/>
                </a:solidFill>
              </a:rPr>
              <a:t>marka değeri </a:t>
            </a:r>
            <a:r>
              <a:rPr lang="tr-TR" dirty="0" smtClean="0"/>
              <a:t>“marka bilgisinin, tüketicinin markanın pazarlamasına karşı tepkisindeki fark gösteren etkisidir” (Keller, 1993). </a:t>
            </a:r>
            <a:endParaRPr lang="en-US" dirty="0" smtClean="0"/>
          </a:p>
          <a:p>
            <a:pPr>
              <a:spcAft>
                <a:spcPts val="1200"/>
              </a:spcAft>
              <a:buClr>
                <a:srgbClr val="C00000"/>
              </a:buClr>
              <a:buFont typeface="Wingdings" pitchFamily="2" charset="2"/>
              <a:buChar char="Ø"/>
            </a:pPr>
            <a:r>
              <a:rPr lang="en-US" b="1" dirty="0" smtClean="0">
                <a:solidFill>
                  <a:srgbClr val="003399"/>
                </a:solidFill>
              </a:rPr>
              <a:t> </a:t>
            </a:r>
            <a:r>
              <a:rPr lang="en-US" dirty="0" err="1" smtClean="0"/>
              <a:t>Tüketici</a:t>
            </a:r>
            <a:r>
              <a:rPr lang="en-US" dirty="0" smtClean="0"/>
              <a:t> </a:t>
            </a:r>
            <a:r>
              <a:rPr lang="en-US" dirty="0" err="1" smtClean="0"/>
              <a:t>temelli</a:t>
            </a:r>
            <a:r>
              <a:rPr lang="en-US" dirty="0" smtClean="0"/>
              <a:t> </a:t>
            </a:r>
            <a:r>
              <a:rPr lang="en-US" dirty="0" err="1" smtClean="0"/>
              <a:t>marka</a:t>
            </a:r>
            <a:r>
              <a:rPr lang="en-US" dirty="0" smtClean="0"/>
              <a:t> </a:t>
            </a:r>
            <a:r>
              <a:rPr lang="en-US" dirty="0" err="1" smtClean="0"/>
              <a:t>değerinin</a:t>
            </a:r>
            <a:r>
              <a:rPr lang="en-US" dirty="0" smtClean="0"/>
              <a:t> </a:t>
            </a:r>
            <a:r>
              <a:rPr lang="en-US" dirty="0" err="1" smtClean="0"/>
              <a:t>oluşması</a:t>
            </a:r>
            <a:r>
              <a:rPr lang="en-US" dirty="0" smtClean="0"/>
              <a:t> </a:t>
            </a:r>
            <a:r>
              <a:rPr lang="en-US" dirty="0" err="1" smtClean="0"/>
              <a:t>için</a:t>
            </a:r>
            <a:r>
              <a:rPr lang="en-US" dirty="0" smtClean="0"/>
              <a:t> </a:t>
            </a:r>
            <a:r>
              <a:rPr lang="en-US" dirty="0" err="1" smtClean="0"/>
              <a:t>tüketicilerin</a:t>
            </a:r>
            <a:r>
              <a:rPr lang="en-US" dirty="0" smtClean="0"/>
              <a:t> </a:t>
            </a:r>
            <a:r>
              <a:rPr lang="en-US" b="1" dirty="0" err="1" smtClean="0"/>
              <a:t>yüksek</a:t>
            </a:r>
            <a:r>
              <a:rPr lang="en-US" b="1" dirty="0" smtClean="0"/>
              <a:t> </a:t>
            </a:r>
            <a:r>
              <a:rPr lang="en-US" b="1" dirty="0" err="1" smtClean="0"/>
              <a:t>marka</a:t>
            </a:r>
            <a:r>
              <a:rPr lang="en-US" b="1" dirty="0" smtClean="0"/>
              <a:t> </a:t>
            </a:r>
            <a:r>
              <a:rPr lang="en-US" b="1" dirty="0" err="1" smtClean="0"/>
              <a:t>farkındalıklarının</a:t>
            </a:r>
            <a:r>
              <a:rPr lang="en-US" dirty="0" smtClean="0"/>
              <a:t> </a:t>
            </a:r>
            <a:r>
              <a:rPr lang="en-US" dirty="0" err="1" smtClean="0"/>
              <a:t>olması</a:t>
            </a:r>
            <a:r>
              <a:rPr lang="en-US" dirty="0" smtClean="0"/>
              <a:t> </a:t>
            </a:r>
            <a:r>
              <a:rPr lang="en-US" dirty="0" err="1" smtClean="0"/>
              <a:t>ve</a:t>
            </a:r>
            <a:r>
              <a:rPr lang="en-US" dirty="0" smtClean="0"/>
              <a:t> </a:t>
            </a:r>
            <a:r>
              <a:rPr lang="en-US" dirty="0" err="1" smtClean="0"/>
              <a:t>zihinlerinde</a:t>
            </a:r>
            <a:r>
              <a:rPr lang="en-US" dirty="0" smtClean="0"/>
              <a:t> </a:t>
            </a:r>
            <a:r>
              <a:rPr lang="en-US" dirty="0" err="1" smtClean="0"/>
              <a:t>marka</a:t>
            </a:r>
            <a:r>
              <a:rPr lang="en-US" dirty="0" smtClean="0"/>
              <a:t> </a:t>
            </a:r>
            <a:r>
              <a:rPr lang="en-US" dirty="0" err="1" smtClean="0"/>
              <a:t>ile</a:t>
            </a:r>
            <a:r>
              <a:rPr lang="en-US" dirty="0" smtClean="0"/>
              <a:t> </a:t>
            </a:r>
            <a:r>
              <a:rPr lang="en-US" dirty="0" err="1" smtClean="0"/>
              <a:t>ilgili</a:t>
            </a:r>
            <a:r>
              <a:rPr lang="en-US" dirty="0" smtClean="0"/>
              <a:t> </a:t>
            </a:r>
            <a:r>
              <a:rPr lang="en-US" b="1" dirty="0" err="1" smtClean="0"/>
              <a:t>güçlü</a:t>
            </a:r>
            <a:r>
              <a:rPr lang="en-US" b="1" dirty="0" smtClean="0"/>
              <a:t> </a:t>
            </a:r>
            <a:r>
              <a:rPr lang="en-US" b="1" dirty="0" err="1" smtClean="0"/>
              <a:t>marka</a:t>
            </a:r>
            <a:r>
              <a:rPr lang="en-US" b="1" dirty="0" smtClean="0"/>
              <a:t> </a:t>
            </a:r>
            <a:r>
              <a:rPr lang="en-US" b="1" dirty="0" err="1" smtClean="0"/>
              <a:t>çağrışımları</a:t>
            </a:r>
            <a:r>
              <a:rPr lang="en-US" b="1" dirty="0" smtClean="0"/>
              <a:t> </a:t>
            </a:r>
            <a:r>
              <a:rPr lang="en-US" dirty="0" err="1" smtClean="0"/>
              <a:t>bulundurmaları</a:t>
            </a:r>
            <a:r>
              <a:rPr lang="en-US" dirty="0" smtClean="0"/>
              <a:t> </a:t>
            </a:r>
            <a:r>
              <a:rPr lang="en-US" dirty="0" err="1" smtClean="0"/>
              <a:t>gerekmektedir</a:t>
            </a:r>
            <a:r>
              <a:rPr lang="en-US" dirty="0" smtClean="0"/>
              <a:t> (Keller, 2003).</a:t>
            </a:r>
          </a:p>
          <a:p>
            <a:pPr>
              <a:spcAft>
                <a:spcPts val="1200"/>
              </a:spcAft>
              <a:buClr>
                <a:srgbClr val="C00000"/>
              </a:buClr>
              <a:buFont typeface="Wingdings" pitchFamily="2" charset="2"/>
              <a:buChar char="Ø"/>
            </a:pPr>
            <a:r>
              <a:rPr lang="en-US" dirty="0" smtClean="0"/>
              <a:t> </a:t>
            </a:r>
            <a:r>
              <a:rPr lang="en-US" dirty="0" err="1" smtClean="0"/>
              <a:t>Marka</a:t>
            </a:r>
            <a:r>
              <a:rPr lang="en-US" dirty="0" smtClean="0"/>
              <a:t> </a:t>
            </a:r>
            <a:r>
              <a:rPr lang="en-US" dirty="0" err="1" smtClean="0"/>
              <a:t>değeri</a:t>
            </a:r>
            <a:r>
              <a:rPr lang="en-US" dirty="0" smtClean="0"/>
              <a:t> </a:t>
            </a:r>
            <a:r>
              <a:rPr lang="en-US" b="1" dirty="0" err="1" smtClean="0"/>
              <a:t>çok</a:t>
            </a:r>
            <a:r>
              <a:rPr lang="en-US" b="1" dirty="0" smtClean="0"/>
              <a:t> </a:t>
            </a:r>
            <a:r>
              <a:rPr lang="en-US" b="1" dirty="0" err="1" smtClean="0"/>
              <a:t>boyutlu</a:t>
            </a:r>
            <a:r>
              <a:rPr lang="en-US" b="1" dirty="0" smtClean="0"/>
              <a:t> </a:t>
            </a:r>
            <a:r>
              <a:rPr lang="en-US" dirty="0" err="1" smtClean="0"/>
              <a:t>bir</a:t>
            </a:r>
            <a:r>
              <a:rPr lang="en-US" dirty="0" smtClean="0"/>
              <a:t> </a:t>
            </a:r>
            <a:r>
              <a:rPr lang="en-US" dirty="0" err="1" smtClean="0"/>
              <a:t>kavramdır</a:t>
            </a:r>
            <a:r>
              <a:rPr lang="en-US" dirty="0" smtClean="0"/>
              <a:t> (</a:t>
            </a:r>
            <a:r>
              <a:rPr lang="en-US" dirty="0" err="1" smtClean="0"/>
              <a:t>Aaker</a:t>
            </a:r>
            <a:r>
              <a:rPr lang="en-US" dirty="0" smtClean="0"/>
              <a:t>, 1991):</a:t>
            </a:r>
            <a:endParaRPr lang="en-US" b="1" dirty="0" smtClean="0"/>
          </a:p>
          <a:p>
            <a:pPr>
              <a:spcAft>
                <a:spcPts val="1200"/>
              </a:spcAft>
              <a:buClr>
                <a:srgbClr val="C00000"/>
              </a:buClr>
            </a:pPr>
            <a:endParaRPr lang="tr-TR" b="1" dirty="0" smtClean="0">
              <a:solidFill>
                <a:srgbClr val="003399"/>
              </a:solidFill>
            </a:endParaRPr>
          </a:p>
          <a:p>
            <a:pPr>
              <a:spcAft>
                <a:spcPts val="1200"/>
              </a:spcAft>
              <a:buClr>
                <a:srgbClr val="C00000"/>
              </a:buClr>
            </a:pPr>
            <a:endParaRPr lang="tr-TR" dirty="0" smtClean="0"/>
          </a:p>
          <a:p>
            <a:endParaRPr lang="tr-TR" dirty="0"/>
          </a:p>
        </p:txBody>
      </p:sp>
      <p:graphicFrame>
        <p:nvGraphicFramePr>
          <p:cNvPr id="5" name="4 Tablo"/>
          <p:cNvGraphicFramePr>
            <a:graphicFrameLocks noGrp="1"/>
          </p:cNvGraphicFramePr>
          <p:nvPr/>
        </p:nvGraphicFramePr>
        <p:xfrm>
          <a:off x="467544" y="5373216"/>
          <a:ext cx="5760640" cy="1295400"/>
        </p:xfrm>
        <a:graphic>
          <a:graphicData uri="http://schemas.openxmlformats.org/drawingml/2006/table">
            <a:tbl>
              <a:tblPr firstRow="1" bandRow="1">
                <a:tableStyleId>{5DA37D80-6434-44D0-A028-1B22A696006F}</a:tableStyleId>
              </a:tblPr>
              <a:tblGrid>
                <a:gridCol w="2376264"/>
                <a:gridCol w="3384376"/>
              </a:tblGrid>
              <a:tr h="194280">
                <a:tc>
                  <a:txBody>
                    <a:bodyPr/>
                    <a:lstStyle/>
                    <a:p>
                      <a:r>
                        <a:rPr lang="en-US" sz="1100" dirty="0" err="1" smtClean="0"/>
                        <a:t>Kaynak</a:t>
                      </a:r>
                      <a:endParaRPr lang="en-US" sz="1100" b="1" dirty="0">
                        <a:solidFill>
                          <a:schemeClr val="tx1"/>
                        </a:solidFill>
                      </a:endParaRPr>
                    </a:p>
                  </a:txBody>
                  <a:tcPr>
                    <a:solidFill>
                      <a:schemeClr val="accent2">
                        <a:lumMod val="20000"/>
                        <a:lumOff val="80000"/>
                      </a:schemeClr>
                    </a:solidFill>
                  </a:tcPr>
                </a:tc>
                <a:tc>
                  <a:txBody>
                    <a:bodyPr/>
                    <a:lstStyle/>
                    <a:p>
                      <a:pPr algn="ctr"/>
                      <a:r>
                        <a:rPr lang="en-US" sz="1100" dirty="0" err="1" smtClean="0"/>
                        <a:t>Tüketici</a:t>
                      </a:r>
                      <a:r>
                        <a:rPr lang="en-US" sz="1100" dirty="0" smtClean="0"/>
                        <a:t> </a:t>
                      </a:r>
                      <a:r>
                        <a:rPr lang="en-US" sz="1100" dirty="0" err="1" smtClean="0"/>
                        <a:t>temelli</a:t>
                      </a:r>
                      <a:r>
                        <a:rPr lang="en-US" sz="1100" dirty="0" smtClean="0"/>
                        <a:t> </a:t>
                      </a:r>
                      <a:r>
                        <a:rPr lang="en-US" sz="1100" dirty="0" err="1" smtClean="0"/>
                        <a:t>marka</a:t>
                      </a:r>
                      <a:r>
                        <a:rPr lang="en-US" sz="1100" dirty="0" smtClean="0"/>
                        <a:t> </a:t>
                      </a:r>
                      <a:r>
                        <a:rPr lang="en-US" sz="1100" dirty="0" err="1" smtClean="0"/>
                        <a:t>değerinin</a:t>
                      </a:r>
                      <a:r>
                        <a:rPr lang="en-US" sz="1100" dirty="0" smtClean="0"/>
                        <a:t> </a:t>
                      </a:r>
                      <a:r>
                        <a:rPr lang="en-US" sz="1100" dirty="0" err="1" smtClean="0"/>
                        <a:t>kavramsallaştırılması</a:t>
                      </a:r>
                      <a:endParaRPr lang="en-US" sz="1100" b="1" dirty="0">
                        <a:solidFill>
                          <a:schemeClr val="tx1"/>
                        </a:solidFill>
                      </a:endParaRPr>
                    </a:p>
                  </a:txBody>
                  <a:tcPr>
                    <a:solidFill>
                      <a:schemeClr val="accent2">
                        <a:lumMod val="20000"/>
                        <a:lumOff val="80000"/>
                      </a:schemeClr>
                    </a:solidFill>
                  </a:tcPr>
                </a:tc>
              </a:tr>
              <a:tr h="149344">
                <a:tc>
                  <a:txBody>
                    <a:bodyPr/>
                    <a:lstStyle/>
                    <a:p>
                      <a:r>
                        <a:rPr lang="tr-TR" sz="1100" noProof="0" dirty="0" err="1" smtClean="0"/>
                        <a:t>Aaker</a:t>
                      </a:r>
                      <a:r>
                        <a:rPr lang="tr-TR" sz="1100" noProof="0" dirty="0" smtClean="0"/>
                        <a:t> (1991)</a:t>
                      </a:r>
                      <a:endParaRPr lang="tr-TR" sz="1100" noProof="0" dirty="0"/>
                    </a:p>
                  </a:txBody>
                  <a:tcPr>
                    <a:solidFill>
                      <a:schemeClr val="bg1"/>
                    </a:solidFill>
                  </a:tcPr>
                </a:tc>
                <a:tc>
                  <a:txBody>
                    <a:bodyPr/>
                    <a:lstStyle/>
                    <a:p>
                      <a:pPr algn="ctr"/>
                      <a:r>
                        <a:rPr lang="tr-TR" sz="1100" noProof="0" dirty="0" smtClean="0"/>
                        <a:t>marka </a:t>
                      </a:r>
                      <a:r>
                        <a:rPr lang="tr-TR" sz="1100" noProof="0" dirty="0" err="1" smtClean="0"/>
                        <a:t>farkındalığı</a:t>
                      </a:r>
                      <a:endParaRPr lang="tr-TR" sz="1100" noProof="0" dirty="0"/>
                    </a:p>
                  </a:txBody>
                  <a:tcPr>
                    <a:solidFill>
                      <a:schemeClr val="bg1"/>
                    </a:solidFill>
                  </a:tcPr>
                </a:tc>
              </a:tr>
              <a:tr h="250304">
                <a:tc>
                  <a:txBody>
                    <a:bodyPr/>
                    <a:lstStyle/>
                    <a:p>
                      <a:r>
                        <a:rPr lang="tr-TR" sz="1100" noProof="0" dirty="0" err="1" smtClean="0"/>
                        <a:t>Aaker</a:t>
                      </a:r>
                      <a:r>
                        <a:rPr lang="tr-TR" sz="1100" noProof="0" dirty="0" smtClean="0"/>
                        <a:t> (1991, 1996); </a:t>
                      </a:r>
                      <a:r>
                        <a:rPr lang="tr-TR" sz="1100" noProof="0" dirty="0" err="1" smtClean="0"/>
                        <a:t>Yoo</a:t>
                      </a:r>
                      <a:r>
                        <a:rPr lang="tr-TR" sz="1100" noProof="0" dirty="0" smtClean="0"/>
                        <a:t> </a:t>
                      </a:r>
                      <a:r>
                        <a:rPr lang="tr-TR" sz="1100" noProof="0" dirty="0" err="1" smtClean="0"/>
                        <a:t>vd</a:t>
                      </a:r>
                      <a:r>
                        <a:rPr lang="tr-TR" sz="1100" noProof="0" dirty="0" smtClean="0"/>
                        <a:t>. (2000)</a:t>
                      </a:r>
                      <a:endParaRPr lang="tr-TR" sz="1100" noProof="0" dirty="0"/>
                    </a:p>
                  </a:txBody>
                  <a:tcPr>
                    <a:solidFill>
                      <a:schemeClr val="bg1"/>
                    </a:solidFill>
                  </a:tcPr>
                </a:tc>
                <a:tc>
                  <a:txBody>
                    <a:bodyPr/>
                    <a:lstStyle/>
                    <a:p>
                      <a:pPr algn="ctr"/>
                      <a:r>
                        <a:rPr lang="tr-TR" sz="1100" noProof="0" dirty="0" smtClean="0"/>
                        <a:t>algılanan kalite</a:t>
                      </a:r>
                      <a:endParaRPr lang="tr-TR" sz="1100" noProof="0" dirty="0"/>
                    </a:p>
                  </a:txBody>
                  <a:tcPr>
                    <a:solidFill>
                      <a:schemeClr val="bg1"/>
                    </a:solidFill>
                  </a:tcPr>
                </a:tc>
              </a:tr>
              <a:tr h="135240">
                <a:tc>
                  <a:txBody>
                    <a:bodyPr/>
                    <a:lstStyle/>
                    <a:p>
                      <a:r>
                        <a:rPr lang="tr-TR" sz="1100" noProof="0" dirty="0" err="1" smtClean="0"/>
                        <a:t>Yoo</a:t>
                      </a:r>
                      <a:r>
                        <a:rPr lang="tr-TR" sz="1100" noProof="0" dirty="0" smtClean="0"/>
                        <a:t> </a:t>
                      </a:r>
                      <a:r>
                        <a:rPr lang="tr-TR" sz="1100" noProof="0" dirty="0" err="1" smtClean="0"/>
                        <a:t>vd</a:t>
                      </a:r>
                      <a:r>
                        <a:rPr lang="tr-TR" sz="1100" noProof="0" dirty="0" smtClean="0"/>
                        <a:t>. (2000); </a:t>
                      </a:r>
                      <a:r>
                        <a:rPr lang="tr-TR" sz="1100" noProof="0" dirty="0" err="1" smtClean="0"/>
                        <a:t>Yoo</a:t>
                      </a:r>
                      <a:r>
                        <a:rPr lang="tr-TR" sz="1100" noProof="0" dirty="0" smtClean="0"/>
                        <a:t> ve </a:t>
                      </a:r>
                      <a:r>
                        <a:rPr lang="tr-TR" sz="1100" noProof="0" dirty="0" err="1" smtClean="0"/>
                        <a:t>Donthu</a:t>
                      </a:r>
                      <a:r>
                        <a:rPr lang="tr-TR" sz="1100" noProof="0" dirty="0" smtClean="0"/>
                        <a:t> (2001)</a:t>
                      </a:r>
                      <a:endParaRPr lang="tr-TR" sz="1100" noProof="0" dirty="0"/>
                    </a:p>
                  </a:txBody>
                  <a:tcPr>
                    <a:solidFill>
                      <a:schemeClr val="bg1"/>
                    </a:solidFill>
                  </a:tcPr>
                </a:tc>
                <a:tc>
                  <a:txBody>
                    <a:bodyPr/>
                    <a:lstStyle/>
                    <a:p>
                      <a:pPr algn="ctr"/>
                      <a:r>
                        <a:rPr lang="tr-TR" sz="1100" noProof="0" dirty="0" smtClean="0"/>
                        <a:t>marka sadakati</a:t>
                      </a:r>
                      <a:endParaRPr lang="tr-TR" sz="1100" noProof="0" dirty="0"/>
                    </a:p>
                  </a:txBody>
                  <a:tcPr>
                    <a:solidFill>
                      <a:schemeClr val="bg1"/>
                    </a:solidFill>
                  </a:tcPr>
                </a:tc>
              </a:tr>
              <a:tr h="236200">
                <a:tc>
                  <a:txBody>
                    <a:bodyPr/>
                    <a:lstStyle/>
                    <a:p>
                      <a:r>
                        <a:rPr lang="tr-TR" sz="1100" noProof="0" dirty="0" err="1" smtClean="0"/>
                        <a:t>Aaker</a:t>
                      </a:r>
                      <a:r>
                        <a:rPr lang="tr-TR" sz="1100" baseline="0" noProof="0" dirty="0" smtClean="0"/>
                        <a:t> (1997)</a:t>
                      </a:r>
                      <a:endParaRPr lang="tr-TR" sz="1100" noProof="0" dirty="0"/>
                    </a:p>
                  </a:txBody>
                  <a:tcPr>
                    <a:solidFill>
                      <a:schemeClr val="bg1"/>
                    </a:solidFill>
                  </a:tcPr>
                </a:tc>
                <a:tc>
                  <a:txBody>
                    <a:bodyPr/>
                    <a:lstStyle/>
                    <a:p>
                      <a:pPr algn="ctr"/>
                      <a:r>
                        <a:rPr lang="tr-TR" sz="1100" noProof="0" dirty="0" smtClean="0"/>
                        <a:t>marka çağrışımı</a:t>
                      </a:r>
                      <a:endParaRPr lang="tr-TR" sz="1100" noProof="0" dirty="0"/>
                    </a:p>
                  </a:txBody>
                  <a:tcPr>
                    <a:solidFill>
                      <a:schemeClr val="bg1"/>
                    </a:solid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1000"/>
                                        <p:tgtEl>
                                          <p:spTgt spid="9">
                                            <p:txEl>
                                              <p:pRg st="1" end="1"/>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1000"/>
                                        <p:tgtEl>
                                          <p:spTgt spid="9">
                                            <p:txEl>
                                              <p:pRg st="2" end="2"/>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fade">
                                      <p:cBhvr>
                                        <p:cTn id="19" dur="1000"/>
                                        <p:tgtEl>
                                          <p:spTgt spid="9">
                                            <p:txEl>
                                              <p:pRg st="3" end="3"/>
                                            </p:txEl>
                                          </p:spTgt>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1000"/>
                                        <p:tgtEl>
                                          <p:spTgt spid="9">
                                            <p:txEl>
                                              <p:pRg st="4" end="4"/>
                                            </p:txEl>
                                          </p:spTgt>
                                        </p:tgtEl>
                                      </p:cBhvr>
                                    </p:animEffect>
                                  </p:childTnLst>
                                </p:cTn>
                              </p:par>
                            </p:childTnLst>
                          </p:cTn>
                        </p:par>
                        <p:par>
                          <p:cTn id="24" fill="hold">
                            <p:stCondLst>
                              <p:cond delay="5000"/>
                            </p:stCondLst>
                            <p:childTnLst>
                              <p:par>
                                <p:cTn id="25" presetID="5" presetClass="entr" presetSubtype="5" fill="hold" nodeType="afterEffect">
                                  <p:stCondLst>
                                    <p:cond delay="500"/>
                                  </p:stCondLst>
                                  <p:childTnLst>
                                    <p:set>
                                      <p:cBhvr>
                                        <p:cTn id="26" dur="1" fill="hold">
                                          <p:stCondLst>
                                            <p:cond delay="0"/>
                                          </p:stCondLst>
                                        </p:cTn>
                                        <p:tgtEl>
                                          <p:spTgt spid="5"/>
                                        </p:tgtEl>
                                        <p:attrNameLst>
                                          <p:attrName>style.visibility</p:attrName>
                                        </p:attrNameLst>
                                      </p:cBhvr>
                                      <p:to>
                                        <p:strVal val="visible"/>
                                      </p:to>
                                    </p:set>
                                    <p:animEffect transition="in" filter="checkerboard(down)">
                                      <p:cBhvr>
                                        <p:cTn id="2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a:solidFill>
                  <a:srgbClr val="C00000"/>
                </a:solidFill>
              </a:rPr>
              <a:t>Literatür </a:t>
            </a:r>
            <a:r>
              <a:rPr lang="tr-TR" sz="3600" b="1" dirty="0" smtClean="0">
                <a:solidFill>
                  <a:srgbClr val="C00000"/>
                </a:solidFill>
              </a:rPr>
              <a:t>Analizi</a:t>
            </a:r>
            <a:r>
              <a:rPr lang="en-US" sz="3600" b="1" dirty="0" smtClean="0">
                <a:solidFill>
                  <a:srgbClr val="C00000"/>
                </a:solidFill>
              </a:rPr>
              <a:t> – </a:t>
            </a:r>
            <a:r>
              <a:rPr lang="en-US" sz="3600" b="1" dirty="0" err="1" smtClean="0">
                <a:solidFill>
                  <a:srgbClr val="C00000"/>
                </a:solidFill>
              </a:rPr>
              <a:t>Özel</a:t>
            </a:r>
            <a:r>
              <a:rPr lang="en-US" sz="3600" b="1" dirty="0" smtClean="0">
                <a:solidFill>
                  <a:srgbClr val="C00000"/>
                </a:solidFill>
              </a:rPr>
              <a:t> </a:t>
            </a:r>
            <a:r>
              <a:rPr lang="en-US" sz="3600" b="1" dirty="0" err="1" smtClean="0">
                <a:solidFill>
                  <a:srgbClr val="C00000"/>
                </a:solidFill>
              </a:rPr>
              <a:t>Markalı</a:t>
            </a:r>
            <a:r>
              <a:rPr lang="en-US" sz="3600" b="1" dirty="0" smtClean="0">
                <a:solidFill>
                  <a:srgbClr val="C00000"/>
                </a:solidFill>
              </a:rPr>
              <a:t> </a:t>
            </a:r>
            <a:r>
              <a:rPr lang="en-US" sz="3600" b="1" dirty="0" err="1" smtClean="0">
                <a:solidFill>
                  <a:srgbClr val="C00000"/>
                </a:solidFill>
              </a:rPr>
              <a:t>Ürünlerin</a:t>
            </a:r>
            <a:r>
              <a:rPr lang="en-US" sz="3600" b="1" dirty="0" smtClean="0">
                <a:solidFill>
                  <a:srgbClr val="C00000"/>
                </a:solidFill>
              </a:rPr>
              <a:t> </a:t>
            </a:r>
            <a:r>
              <a:rPr lang="en-US" sz="3600" b="1" dirty="0" err="1" smtClean="0">
                <a:solidFill>
                  <a:srgbClr val="C00000"/>
                </a:solidFill>
              </a:rPr>
              <a:t>Tüketici</a:t>
            </a:r>
            <a:r>
              <a:rPr lang="en-US" sz="3600" b="1" dirty="0" smtClean="0">
                <a:solidFill>
                  <a:srgbClr val="C00000"/>
                </a:solidFill>
              </a:rPr>
              <a:t> </a:t>
            </a:r>
            <a:r>
              <a:rPr lang="en-US" sz="3600" b="1" dirty="0" err="1" smtClean="0">
                <a:solidFill>
                  <a:srgbClr val="C00000"/>
                </a:solidFill>
              </a:rPr>
              <a:t>Temelli</a:t>
            </a:r>
            <a:r>
              <a:rPr lang="en-US" sz="3600" b="1" dirty="0" smtClean="0">
                <a:solidFill>
                  <a:srgbClr val="C00000"/>
                </a:solidFill>
              </a:rPr>
              <a:t> </a:t>
            </a:r>
            <a:r>
              <a:rPr lang="en-US" sz="3600" b="1" dirty="0" err="1" smtClean="0">
                <a:solidFill>
                  <a:srgbClr val="C00000"/>
                </a:solidFill>
              </a:rPr>
              <a:t>Marka</a:t>
            </a:r>
            <a:r>
              <a:rPr lang="en-US" sz="3600" b="1" dirty="0" smtClean="0">
                <a:solidFill>
                  <a:srgbClr val="C00000"/>
                </a:solidFill>
              </a:rPr>
              <a:t> </a:t>
            </a:r>
            <a:r>
              <a:rPr lang="en-US" sz="3600" b="1" dirty="0" err="1" smtClean="0">
                <a:solidFill>
                  <a:srgbClr val="C00000"/>
                </a:solidFill>
              </a:rPr>
              <a:t>Değeri</a:t>
            </a:r>
            <a:endParaRPr lang="tr-TR" sz="3600" b="1" dirty="0">
              <a:solidFill>
                <a:srgbClr val="C00000"/>
              </a:solidFill>
            </a:endParaRPr>
          </a:p>
        </p:txBody>
      </p:sp>
      <p:sp>
        <p:nvSpPr>
          <p:cNvPr id="9" name="8 Metin kutusu"/>
          <p:cNvSpPr txBox="1"/>
          <p:nvPr/>
        </p:nvSpPr>
        <p:spPr>
          <a:xfrm>
            <a:off x="251520" y="1484784"/>
            <a:ext cx="8784976" cy="1938992"/>
          </a:xfrm>
          <a:prstGeom prst="rect">
            <a:avLst/>
          </a:prstGeom>
          <a:noFill/>
        </p:spPr>
        <p:txBody>
          <a:bodyPr wrap="square" rtlCol="0">
            <a:spAutoFit/>
          </a:bodyPr>
          <a:lstStyle/>
          <a:p>
            <a:pPr>
              <a:spcAft>
                <a:spcPts val="1200"/>
              </a:spcAft>
              <a:buClr>
                <a:srgbClr val="C00000"/>
              </a:buClr>
            </a:pPr>
            <a:endParaRPr lang="en-US" b="1" dirty="0" smtClean="0"/>
          </a:p>
          <a:p>
            <a:pPr>
              <a:spcAft>
                <a:spcPts val="1200"/>
              </a:spcAft>
              <a:buClr>
                <a:srgbClr val="C00000"/>
              </a:buClr>
              <a:buFont typeface="Wingdings" pitchFamily="2" charset="2"/>
              <a:buChar char="Ø"/>
            </a:pPr>
            <a:r>
              <a:rPr lang="tr-TR" dirty="0" smtClean="0"/>
              <a:t> </a:t>
            </a:r>
            <a:r>
              <a:rPr lang="en-US" dirty="0" err="1" smtClean="0"/>
              <a:t>Literatürde</a:t>
            </a:r>
            <a:r>
              <a:rPr lang="en-US" dirty="0" smtClean="0"/>
              <a:t> ö</a:t>
            </a:r>
            <a:r>
              <a:rPr lang="tr-TR" dirty="0" err="1" smtClean="0"/>
              <a:t>zel</a:t>
            </a:r>
            <a:r>
              <a:rPr lang="tr-TR" dirty="0" smtClean="0"/>
              <a:t> markalı ürünler üzerine yapılan akademik çalışmalar farklı konuları ele almaktadırlar.</a:t>
            </a:r>
            <a:endParaRPr lang="tr-TR" b="1" dirty="0" smtClean="0">
              <a:solidFill>
                <a:srgbClr val="003399"/>
              </a:solidFill>
            </a:endParaRPr>
          </a:p>
          <a:p>
            <a:pPr>
              <a:spcAft>
                <a:spcPts val="1200"/>
              </a:spcAft>
              <a:buClr>
                <a:srgbClr val="C00000"/>
              </a:buClr>
            </a:pPr>
            <a:endParaRPr lang="tr-TR" dirty="0" smtClean="0"/>
          </a:p>
          <a:p>
            <a:endParaRPr lang="tr-TR" dirty="0"/>
          </a:p>
        </p:txBody>
      </p:sp>
      <p:graphicFrame>
        <p:nvGraphicFramePr>
          <p:cNvPr id="5" name="4 Diyagram"/>
          <p:cNvGraphicFramePr/>
          <p:nvPr/>
        </p:nvGraphicFramePr>
        <p:xfrm>
          <a:off x="683568" y="2636912"/>
          <a:ext cx="7632848" cy="3024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1000"/>
                                        <p:tgtEl>
                                          <p:spTgt spid="9">
                                            <p:txEl>
                                              <p:pRg st="1" end="1"/>
                                            </p:txEl>
                                          </p:spTgt>
                                        </p:tgtEl>
                                      </p:cBhvr>
                                    </p:animEffect>
                                  </p:childTnLst>
                                </p:cTn>
                              </p:par>
                            </p:childTnLst>
                          </p:cTn>
                        </p:par>
                        <p:par>
                          <p:cTn id="8" fill="hold">
                            <p:stCondLst>
                              <p:cond delay="1000"/>
                            </p:stCondLst>
                            <p:childTnLst>
                              <p:par>
                                <p:cTn id="9" presetID="22" presetClass="entr" presetSubtype="1"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a:solidFill>
                  <a:srgbClr val="C00000"/>
                </a:solidFill>
              </a:rPr>
              <a:t>Literatür </a:t>
            </a:r>
            <a:r>
              <a:rPr lang="tr-TR" sz="3600" b="1" dirty="0" smtClean="0">
                <a:solidFill>
                  <a:srgbClr val="C00000"/>
                </a:solidFill>
              </a:rPr>
              <a:t>Analizi</a:t>
            </a:r>
            <a:r>
              <a:rPr lang="en-US" sz="3600" b="1" dirty="0" smtClean="0">
                <a:solidFill>
                  <a:srgbClr val="C00000"/>
                </a:solidFill>
              </a:rPr>
              <a:t> – </a:t>
            </a:r>
            <a:r>
              <a:rPr lang="en-US" sz="3600" b="1" dirty="0" err="1" smtClean="0">
                <a:solidFill>
                  <a:srgbClr val="C00000"/>
                </a:solidFill>
              </a:rPr>
              <a:t>Özel</a:t>
            </a:r>
            <a:r>
              <a:rPr lang="en-US" sz="3600" b="1" dirty="0" smtClean="0">
                <a:solidFill>
                  <a:srgbClr val="C00000"/>
                </a:solidFill>
              </a:rPr>
              <a:t> </a:t>
            </a:r>
            <a:r>
              <a:rPr lang="en-US" sz="3600" b="1" dirty="0" err="1" smtClean="0">
                <a:solidFill>
                  <a:srgbClr val="C00000"/>
                </a:solidFill>
              </a:rPr>
              <a:t>Markalı</a:t>
            </a:r>
            <a:r>
              <a:rPr lang="en-US" sz="3600" b="1" dirty="0" smtClean="0">
                <a:solidFill>
                  <a:srgbClr val="C00000"/>
                </a:solidFill>
              </a:rPr>
              <a:t> </a:t>
            </a:r>
            <a:r>
              <a:rPr lang="en-US" sz="3600" b="1" dirty="0" err="1" smtClean="0">
                <a:solidFill>
                  <a:srgbClr val="C00000"/>
                </a:solidFill>
              </a:rPr>
              <a:t>Ürünlerin</a:t>
            </a:r>
            <a:r>
              <a:rPr lang="en-US" sz="3600" b="1" dirty="0" smtClean="0">
                <a:solidFill>
                  <a:srgbClr val="C00000"/>
                </a:solidFill>
              </a:rPr>
              <a:t> </a:t>
            </a:r>
            <a:r>
              <a:rPr lang="en-US" sz="3600" b="1" dirty="0" err="1" smtClean="0">
                <a:solidFill>
                  <a:srgbClr val="C00000"/>
                </a:solidFill>
              </a:rPr>
              <a:t>Tüketici</a:t>
            </a:r>
            <a:r>
              <a:rPr lang="en-US" sz="3600" b="1" dirty="0" smtClean="0">
                <a:solidFill>
                  <a:srgbClr val="C00000"/>
                </a:solidFill>
              </a:rPr>
              <a:t> </a:t>
            </a:r>
            <a:r>
              <a:rPr lang="en-US" sz="3600" b="1" dirty="0" err="1" smtClean="0">
                <a:solidFill>
                  <a:srgbClr val="C00000"/>
                </a:solidFill>
              </a:rPr>
              <a:t>Temelli</a:t>
            </a:r>
            <a:r>
              <a:rPr lang="en-US" sz="3600" b="1" dirty="0" smtClean="0">
                <a:solidFill>
                  <a:srgbClr val="C00000"/>
                </a:solidFill>
              </a:rPr>
              <a:t> </a:t>
            </a:r>
            <a:r>
              <a:rPr lang="en-US" sz="3600" b="1" dirty="0" err="1" smtClean="0">
                <a:solidFill>
                  <a:srgbClr val="C00000"/>
                </a:solidFill>
              </a:rPr>
              <a:t>Marka</a:t>
            </a:r>
            <a:r>
              <a:rPr lang="en-US" sz="3600" b="1" dirty="0" smtClean="0">
                <a:solidFill>
                  <a:srgbClr val="C00000"/>
                </a:solidFill>
              </a:rPr>
              <a:t> </a:t>
            </a:r>
            <a:r>
              <a:rPr lang="en-US" sz="3600" b="1" dirty="0" err="1" smtClean="0">
                <a:solidFill>
                  <a:srgbClr val="C00000"/>
                </a:solidFill>
              </a:rPr>
              <a:t>Değeri</a:t>
            </a:r>
            <a:endParaRPr lang="tr-TR" sz="3600" b="1" dirty="0">
              <a:solidFill>
                <a:srgbClr val="C00000"/>
              </a:solidFill>
            </a:endParaRPr>
          </a:p>
        </p:txBody>
      </p:sp>
      <p:sp>
        <p:nvSpPr>
          <p:cNvPr id="9" name="8 Metin kutusu"/>
          <p:cNvSpPr txBox="1"/>
          <p:nvPr/>
        </p:nvSpPr>
        <p:spPr>
          <a:xfrm>
            <a:off x="251520" y="1484784"/>
            <a:ext cx="8784976" cy="1938992"/>
          </a:xfrm>
          <a:prstGeom prst="rect">
            <a:avLst/>
          </a:prstGeom>
          <a:noFill/>
        </p:spPr>
        <p:txBody>
          <a:bodyPr wrap="square" rtlCol="0">
            <a:spAutoFit/>
          </a:bodyPr>
          <a:lstStyle/>
          <a:p>
            <a:pPr>
              <a:spcAft>
                <a:spcPts val="1200"/>
              </a:spcAft>
              <a:buClr>
                <a:srgbClr val="C00000"/>
              </a:buClr>
            </a:pPr>
            <a:endParaRPr lang="en-US" b="1" dirty="0" smtClean="0"/>
          </a:p>
          <a:p>
            <a:pPr>
              <a:spcAft>
                <a:spcPts val="1200"/>
              </a:spcAft>
              <a:buClr>
                <a:srgbClr val="C00000"/>
              </a:buClr>
              <a:buFont typeface="Wingdings" pitchFamily="2" charset="2"/>
              <a:buChar char="Ø"/>
            </a:pPr>
            <a:r>
              <a:rPr lang="tr-TR" dirty="0" smtClean="0"/>
              <a:t> </a:t>
            </a:r>
            <a:r>
              <a:rPr lang="en-US" b="1" dirty="0" err="1" smtClean="0"/>
              <a:t>Özel</a:t>
            </a:r>
            <a:r>
              <a:rPr lang="en-US" b="1" dirty="0" smtClean="0"/>
              <a:t> </a:t>
            </a:r>
            <a:r>
              <a:rPr lang="en-US" b="1" dirty="0" err="1" smtClean="0"/>
              <a:t>markalı</a:t>
            </a:r>
            <a:r>
              <a:rPr lang="en-US" b="1" dirty="0" smtClean="0"/>
              <a:t> </a:t>
            </a:r>
            <a:r>
              <a:rPr lang="en-US" b="1" dirty="0" err="1" smtClean="0"/>
              <a:t>ürünlerin</a:t>
            </a:r>
            <a:r>
              <a:rPr lang="en-US" b="1" dirty="0" smtClean="0"/>
              <a:t> </a:t>
            </a:r>
            <a:r>
              <a:rPr lang="en-US" b="1" dirty="0" err="1" smtClean="0"/>
              <a:t>tüketici</a:t>
            </a:r>
            <a:r>
              <a:rPr lang="en-US" b="1" dirty="0" smtClean="0"/>
              <a:t> </a:t>
            </a:r>
            <a:r>
              <a:rPr lang="en-US" b="1" dirty="0" err="1" smtClean="0"/>
              <a:t>temelli</a:t>
            </a:r>
            <a:r>
              <a:rPr lang="en-US" b="1" dirty="0" smtClean="0"/>
              <a:t> </a:t>
            </a:r>
            <a:r>
              <a:rPr lang="en-US" b="1" dirty="0" err="1" smtClean="0"/>
              <a:t>marka</a:t>
            </a:r>
            <a:r>
              <a:rPr lang="en-US" b="1" dirty="0" smtClean="0"/>
              <a:t> </a:t>
            </a:r>
            <a:r>
              <a:rPr lang="en-US" b="1" dirty="0" err="1" smtClean="0"/>
              <a:t>değerini</a:t>
            </a:r>
            <a:r>
              <a:rPr lang="en-US" b="1" dirty="0" smtClean="0"/>
              <a:t> </a:t>
            </a:r>
            <a:r>
              <a:rPr lang="en-US" b="1" dirty="0" err="1" smtClean="0"/>
              <a:t>incelemeye</a:t>
            </a:r>
            <a:r>
              <a:rPr lang="en-US" b="1" dirty="0" smtClean="0"/>
              <a:t> </a:t>
            </a:r>
            <a:r>
              <a:rPr lang="en-US" b="1" dirty="0" err="1" smtClean="0"/>
              <a:t>doğrudan</a:t>
            </a:r>
            <a:r>
              <a:rPr lang="en-US" b="1" dirty="0" smtClean="0"/>
              <a:t> </a:t>
            </a:r>
            <a:r>
              <a:rPr lang="en-US" b="1" dirty="0" err="1" smtClean="0"/>
              <a:t>odaklanan</a:t>
            </a:r>
            <a:r>
              <a:rPr lang="en-US" b="1" dirty="0" smtClean="0"/>
              <a:t> </a:t>
            </a:r>
            <a:r>
              <a:rPr lang="en-US" dirty="0" err="1" smtClean="0"/>
              <a:t>akademik</a:t>
            </a:r>
            <a:r>
              <a:rPr lang="en-US" b="1" dirty="0" smtClean="0"/>
              <a:t> </a:t>
            </a:r>
            <a:r>
              <a:rPr lang="en-US" dirty="0" err="1" smtClean="0"/>
              <a:t>çalışma</a:t>
            </a:r>
            <a:r>
              <a:rPr lang="en-US" dirty="0" smtClean="0"/>
              <a:t> </a:t>
            </a:r>
            <a:r>
              <a:rPr lang="en-US" dirty="0" err="1" smtClean="0"/>
              <a:t>sayısı</a:t>
            </a:r>
            <a:r>
              <a:rPr lang="en-US" dirty="0" smtClean="0"/>
              <a:t> </a:t>
            </a:r>
            <a:r>
              <a:rPr lang="en-US" dirty="0" err="1" smtClean="0"/>
              <a:t>oldukça</a:t>
            </a:r>
            <a:r>
              <a:rPr lang="en-US" dirty="0" smtClean="0"/>
              <a:t> </a:t>
            </a:r>
            <a:r>
              <a:rPr lang="en-US" dirty="0" err="1" smtClean="0"/>
              <a:t>azdır</a:t>
            </a:r>
            <a:r>
              <a:rPr lang="en-US" dirty="0" smtClean="0"/>
              <a:t>.</a:t>
            </a:r>
            <a:endParaRPr lang="tr-TR" b="1" dirty="0" smtClean="0">
              <a:solidFill>
                <a:srgbClr val="003399"/>
              </a:solidFill>
            </a:endParaRPr>
          </a:p>
          <a:p>
            <a:pPr>
              <a:spcAft>
                <a:spcPts val="1200"/>
              </a:spcAft>
              <a:buClr>
                <a:srgbClr val="C00000"/>
              </a:buClr>
            </a:pPr>
            <a:endParaRPr lang="tr-TR" dirty="0" smtClean="0"/>
          </a:p>
          <a:p>
            <a:endParaRPr lang="tr-TR" dirty="0"/>
          </a:p>
        </p:txBody>
      </p:sp>
      <p:graphicFrame>
        <p:nvGraphicFramePr>
          <p:cNvPr id="6" name="5 Diyagram"/>
          <p:cNvGraphicFramePr/>
          <p:nvPr/>
        </p:nvGraphicFramePr>
        <p:xfrm>
          <a:off x="395536" y="2708920"/>
          <a:ext cx="8352928" cy="38884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1000"/>
                                        <p:tgtEl>
                                          <p:spTgt spid="9">
                                            <p:txEl>
                                              <p:pRg st="1" end="1"/>
                                            </p:txEl>
                                          </p:spTgt>
                                        </p:tgtEl>
                                      </p:cBhvr>
                                    </p:animEffect>
                                  </p:childTnLst>
                                </p:cTn>
                              </p:par>
                            </p:childTnLst>
                          </p:cTn>
                        </p:par>
                        <p:par>
                          <p:cTn id="8" fill="hold">
                            <p:stCondLst>
                              <p:cond delay="1000"/>
                            </p:stCondLst>
                            <p:childTnLst>
                              <p:par>
                                <p:cTn id="9" presetID="22" presetClass="entr" presetSubtype="1" fill="hold" grpId="0" nodeType="afterEffect">
                                  <p:stCondLst>
                                    <p:cond delay="50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smtClean="0">
                <a:solidFill>
                  <a:srgbClr val="C00000"/>
                </a:solidFill>
              </a:rPr>
              <a:t>Kavramsal </a:t>
            </a:r>
            <a:r>
              <a:rPr lang="tr-TR" sz="3600" b="1" dirty="0">
                <a:solidFill>
                  <a:srgbClr val="C00000"/>
                </a:solidFill>
              </a:rPr>
              <a:t>Çerçeve</a:t>
            </a:r>
          </a:p>
        </p:txBody>
      </p:sp>
      <p:sp>
        <p:nvSpPr>
          <p:cNvPr id="60418" name="Oval 48"/>
          <p:cNvSpPr>
            <a:spLocks/>
          </p:cNvSpPr>
          <p:nvPr/>
        </p:nvSpPr>
        <p:spPr bwMode="auto">
          <a:xfrm>
            <a:off x="285720" y="1662114"/>
            <a:ext cx="3086106" cy="2266952"/>
          </a:xfrm>
          <a:prstGeom prst="ellipse">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lvl="0" indent="0" algn="ctr" eaLnBrk="1" fontAlgn="base" latinLnBrk="0" hangingPunct="1">
              <a:lnSpc>
                <a:spcPct val="100000"/>
              </a:lnSpc>
              <a:spcBef>
                <a:spcPct val="0"/>
              </a:spcBef>
              <a:spcAft>
                <a:spcPts val="1000"/>
              </a:spcAft>
              <a:tabLst/>
            </a:pPr>
            <a:r>
              <a:rPr lang="tr-TR" sz="1400" b="1" dirty="0" smtClean="0">
                <a:solidFill>
                  <a:srgbClr val="000000"/>
                </a:solidFill>
                <a:latin typeface="+mj-lt"/>
                <a:cs typeface="Arial" pitchFamily="34" charset="0"/>
              </a:rPr>
              <a:t>   </a:t>
            </a:r>
            <a:r>
              <a:rPr kumimoji="0" lang="tr-TR" sz="1400" b="1" i="0" u="none" strike="noStrike" cap="none" normalizeH="0" baseline="0" dirty="0" smtClean="0">
                <a:ln>
                  <a:noFill/>
                </a:ln>
                <a:solidFill>
                  <a:srgbClr val="000000"/>
                </a:solidFill>
                <a:effectLst/>
                <a:latin typeface="+mj-lt"/>
                <a:cs typeface="Arial" pitchFamily="34" charset="0"/>
              </a:rPr>
              <a:t>Marka </a:t>
            </a:r>
            <a:r>
              <a:rPr kumimoji="0" lang="tr-TR" sz="1400" b="1" i="0" u="none" strike="noStrike" cap="none" normalizeH="0" baseline="0" dirty="0" err="1" smtClean="0">
                <a:ln>
                  <a:noFill/>
                </a:ln>
                <a:solidFill>
                  <a:srgbClr val="000000"/>
                </a:solidFill>
                <a:effectLst/>
                <a:latin typeface="+mj-lt"/>
                <a:cs typeface="Arial" pitchFamily="34" charset="0"/>
              </a:rPr>
              <a:t>Farkındalığı</a:t>
            </a:r>
            <a:endParaRPr lang="tr-TR" sz="1400" b="1" dirty="0" smtClean="0">
              <a:solidFill>
                <a:srgbClr val="000000"/>
              </a:solidFill>
              <a:latin typeface="+mj-lt"/>
              <a:cs typeface="Arial" pitchFamily="34" charset="0"/>
            </a:endParaRPr>
          </a:p>
          <a:p>
            <a:pPr marL="0" lvl="0" indent="0" algn="ctr" eaLnBrk="1" fontAlgn="base" latinLnBrk="0" hangingPunct="1">
              <a:lnSpc>
                <a:spcPct val="100000"/>
              </a:lnSpc>
              <a:spcBef>
                <a:spcPct val="0"/>
              </a:spcBef>
              <a:spcAft>
                <a:spcPts val="1000"/>
              </a:spcAft>
              <a:tabLst/>
            </a:pPr>
            <a:r>
              <a:rPr lang="tr-TR" sz="1400" b="1" dirty="0" smtClean="0">
                <a:solidFill>
                  <a:srgbClr val="000000"/>
                </a:solidFill>
                <a:latin typeface="+mj-lt"/>
                <a:cs typeface="Arial" pitchFamily="34" charset="0"/>
              </a:rPr>
              <a:t>  </a:t>
            </a:r>
            <a:r>
              <a:rPr kumimoji="0" lang="tr-TR" sz="1400" b="1" i="0" u="none" strike="noStrike" cap="none" normalizeH="0" baseline="0" dirty="0" smtClean="0">
                <a:ln>
                  <a:noFill/>
                </a:ln>
                <a:solidFill>
                  <a:srgbClr val="000000"/>
                </a:solidFill>
                <a:effectLst/>
                <a:latin typeface="+mj-lt"/>
                <a:cs typeface="Arial" pitchFamily="34" charset="0"/>
              </a:rPr>
              <a:t>Algılanan Kalite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Marka Çağrışımı</a:t>
            </a:r>
          </a:p>
          <a:p>
            <a:pPr marL="0" marR="0" lvl="0" indent="0" algn="ctr" defTabSz="914400" rtl="0" eaLnBrk="1" fontAlgn="base" latinLnBrk="0" hangingPunct="1">
              <a:lnSpc>
                <a:spcPct val="100000"/>
              </a:lnSpc>
              <a:spcBef>
                <a:spcPct val="0"/>
              </a:spcBef>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Mağaza                            (</a:t>
            </a:r>
            <a:r>
              <a:rPr kumimoji="0" lang="tr-TR" sz="1400" b="1" i="0" u="none" strike="noStrike" cap="none" normalizeH="0" baseline="0" dirty="0" err="1" smtClean="0">
                <a:ln>
                  <a:noFill/>
                </a:ln>
                <a:solidFill>
                  <a:srgbClr val="000000"/>
                </a:solidFill>
                <a:effectLst/>
                <a:latin typeface="+mj-lt"/>
                <a:cs typeface="Arial" pitchFamily="34" charset="0"/>
              </a:rPr>
              <a:t>Wal</a:t>
            </a:r>
            <a:r>
              <a:rPr kumimoji="0" lang="tr-TR" sz="1400" b="1" i="0" u="none" strike="noStrike" cap="none" normalizeH="0" baseline="0" dirty="0" smtClean="0">
                <a:ln>
                  <a:noFill/>
                </a:ln>
                <a:solidFill>
                  <a:srgbClr val="000000"/>
                </a:solidFill>
                <a:effectLst/>
                <a:latin typeface="+mj-lt"/>
                <a:cs typeface="Arial" pitchFamily="34" charset="0"/>
              </a:rPr>
              <a:t>-Mart/</a:t>
            </a:r>
            <a:r>
              <a:rPr kumimoji="0" lang="tr-TR" sz="1400" b="1" i="0" u="none" strike="noStrike" cap="none" normalizeH="0" baseline="0" dirty="0" err="1" smtClean="0">
                <a:ln>
                  <a:noFill/>
                </a:ln>
                <a:solidFill>
                  <a:srgbClr val="000000"/>
                </a:solidFill>
                <a:effectLst/>
                <a:latin typeface="+mj-lt"/>
                <a:cs typeface="Arial" pitchFamily="34" charset="0"/>
              </a:rPr>
              <a:t>Migros</a:t>
            </a:r>
            <a:r>
              <a:rPr kumimoji="0" lang="tr-TR" sz="1400" b="1" i="0" u="none" strike="noStrike" cap="none" normalizeH="0" baseline="0" dirty="0" smtClean="0">
                <a:ln>
                  <a:noFill/>
                </a:ln>
                <a:solidFill>
                  <a:srgbClr val="000000"/>
                </a:solidFill>
                <a:effectLst/>
                <a:latin typeface="+mj-lt"/>
                <a:cs typeface="Arial" pitchFamily="34" charset="0"/>
              </a:rPr>
              <a:t>) Sadakati</a:t>
            </a: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60419" name="Oval 3"/>
          <p:cNvSpPr>
            <a:spLocks/>
          </p:cNvSpPr>
          <p:nvPr/>
        </p:nvSpPr>
        <p:spPr bwMode="auto">
          <a:xfrm>
            <a:off x="3857620" y="2162180"/>
            <a:ext cx="2232031" cy="1371600"/>
          </a:xfrm>
          <a:prstGeom prst="ellipse">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a:t>
            </a:r>
            <a:r>
              <a:rPr kumimoji="0" lang="tr-TR" sz="1400" b="1" i="0" u="none" strike="noStrike" cap="none" normalizeH="0" dirty="0" smtClean="0">
                <a:ln>
                  <a:noFill/>
                </a:ln>
                <a:solidFill>
                  <a:srgbClr val="000000"/>
                </a:solidFill>
                <a:effectLst/>
                <a:latin typeface="+mj-lt"/>
                <a:cs typeface="Arial" pitchFamily="34" charset="0"/>
              </a:rPr>
              <a:t> Marka Sadakati</a:t>
            </a:r>
            <a:endParaRPr kumimoji="0" lang="tr-TR" sz="1400" b="1" i="0" u="none" strike="noStrike" cap="none" normalizeH="0" baseline="0" dirty="0" smtClean="0">
              <a:ln>
                <a:noFill/>
              </a:ln>
              <a:solidFill>
                <a:schemeClr val="tx1"/>
              </a:solidFill>
              <a:effectLst/>
              <a:latin typeface="+mj-lt"/>
              <a:cs typeface="Arial" pitchFamily="34" charset="0"/>
            </a:endParaRPr>
          </a:p>
        </p:txBody>
      </p:sp>
      <p:sp>
        <p:nvSpPr>
          <p:cNvPr id="15" name="Oval 3"/>
          <p:cNvSpPr>
            <a:spLocks/>
          </p:cNvSpPr>
          <p:nvPr/>
        </p:nvSpPr>
        <p:spPr bwMode="auto">
          <a:xfrm>
            <a:off x="6572264" y="2162180"/>
            <a:ext cx="2232031" cy="1371600"/>
          </a:xfrm>
          <a:prstGeom prst="ellipse">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 Marka Değeri</a:t>
            </a:r>
            <a:endParaRPr kumimoji="0" lang="tr-TR" sz="1400" b="1" i="0" u="none" strike="noStrike" cap="none" normalizeH="0" baseline="0" dirty="0" smtClean="0">
              <a:ln>
                <a:noFill/>
              </a:ln>
              <a:solidFill>
                <a:schemeClr val="tx1"/>
              </a:solidFill>
              <a:effectLst/>
              <a:latin typeface="+mj-lt"/>
              <a:cs typeface="Arial" pitchFamily="34" charset="0"/>
            </a:endParaRPr>
          </a:p>
        </p:txBody>
      </p:sp>
      <p:cxnSp>
        <p:nvCxnSpPr>
          <p:cNvPr id="36" name="AutoShape 1"/>
          <p:cNvCxnSpPr>
            <a:cxnSpLocks noChangeShapeType="1"/>
          </p:cNvCxnSpPr>
          <p:nvPr/>
        </p:nvCxnSpPr>
        <p:spPr bwMode="auto">
          <a:xfrm>
            <a:off x="6072198" y="2805122"/>
            <a:ext cx="500066" cy="1588"/>
          </a:xfrm>
          <a:prstGeom prst="straightConnector1">
            <a:avLst/>
          </a:prstGeom>
          <a:ln w="38100">
            <a:headEnd/>
            <a:tailEnd type="triangle" w="med" len="med"/>
          </a:ln>
        </p:spPr>
        <p:style>
          <a:lnRef idx="2">
            <a:schemeClr val="dk1"/>
          </a:lnRef>
          <a:fillRef idx="1">
            <a:schemeClr val="lt1"/>
          </a:fillRef>
          <a:effectRef idx="0">
            <a:schemeClr val="dk1"/>
          </a:effectRef>
          <a:fontRef idx="minor">
            <a:schemeClr val="dk1"/>
          </a:fontRef>
        </p:style>
      </p:cxnSp>
      <p:cxnSp>
        <p:nvCxnSpPr>
          <p:cNvPr id="40" name="AutoShape 1"/>
          <p:cNvCxnSpPr>
            <a:cxnSpLocks noChangeShapeType="1"/>
          </p:cNvCxnSpPr>
          <p:nvPr/>
        </p:nvCxnSpPr>
        <p:spPr bwMode="auto">
          <a:xfrm>
            <a:off x="3357554" y="2805122"/>
            <a:ext cx="500066" cy="1588"/>
          </a:xfrm>
          <a:prstGeom prst="straightConnector1">
            <a:avLst/>
          </a:prstGeom>
          <a:ln w="38100">
            <a:headEnd/>
            <a:tailEnd type="triangle" w="med" len="med"/>
          </a:ln>
        </p:spPr>
        <p:style>
          <a:lnRef idx="2">
            <a:schemeClr val="dk1"/>
          </a:lnRef>
          <a:fillRef idx="1">
            <a:schemeClr val="lt1"/>
          </a:fillRef>
          <a:effectRef idx="0">
            <a:schemeClr val="dk1"/>
          </a:effectRef>
          <a:fontRef idx="minor">
            <a:schemeClr val="dk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dissolve">
                                      <p:cBhvr>
                                        <p:cTn id="7" dur="1000"/>
                                        <p:tgtEl>
                                          <p:spTgt spid="60418"/>
                                        </p:tgtEl>
                                      </p:cBhvr>
                                    </p:animEffect>
                                  </p:childTnLst>
                                </p:cTn>
                              </p:par>
                            </p:childTnLst>
                          </p:cTn>
                        </p:par>
                        <p:par>
                          <p:cTn id="8" fill="hold">
                            <p:stCondLst>
                              <p:cond delay="1000"/>
                            </p:stCondLst>
                            <p:childTnLst>
                              <p:par>
                                <p:cTn id="9" presetID="9" presetClass="entr" presetSubtype="0" fill="hold"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dissolve">
                                      <p:cBhvr>
                                        <p:cTn id="11" dur="1000"/>
                                        <p:tgtEl>
                                          <p:spTgt spid="40"/>
                                        </p:tgtEl>
                                      </p:cBhvr>
                                    </p:animEffect>
                                  </p:childTnLst>
                                </p:cTn>
                              </p:par>
                            </p:childTnLst>
                          </p:cTn>
                        </p:par>
                        <p:par>
                          <p:cTn id="12" fill="hold">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60419"/>
                                        </p:tgtEl>
                                        <p:attrNameLst>
                                          <p:attrName>style.visibility</p:attrName>
                                        </p:attrNameLst>
                                      </p:cBhvr>
                                      <p:to>
                                        <p:strVal val="visible"/>
                                      </p:to>
                                    </p:set>
                                    <p:animEffect transition="in" filter="dissolve">
                                      <p:cBhvr>
                                        <p:cTn id="15" dur="1000"/>
                                        <p:tgtEl>
                                          <p:spTgt spid="60419"/>
                                        </p:tgtEl>
                                      </p:cBhvr>
                                    </p:animEffect>
                                  </p:childTnLst>
                                </p:cTn>
                              </p:par>
                            </p:childTnLst>
                          </p:cTn>
                        </p:par>
                        <p:par>
                          <p:cTn id="16" fill="hold">
                            <p:stCondLst>
                              <p:cond delay="3000"/>
                            </p:stCondLst>
                            <p:childTnLst>
                              <p:par>
                                <p:cTn id="17" presetID="9" presetClass="entr" presetSubtype="0" fill="hold"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dissolve">
                                      <p:cBhvr>
                                        <p:cTn id="19" dur="1000"/>
                                        <p:tgtEl>
                                          <p:spTgt spid="36"/>
                                        </p:tgtEl>
                                      </p:cBhvr>
                                    </p:animEffect>
                                  </p:childTnLst>
                                </p:cTn>
                              </p:par>
                            </p:childTnLst>
                          </p:cTn>
                        </p:par>
                        <p:par>
                          <p:cTn id="20" fill="hold">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dissolve">
                                      <p:cBhvr>
                                        <p:cTn id="2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nimBg="1"/>
      <p:bldP spid="60419"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8496944" cy="792088"/>
          </a:xfrm>
        </p:spPr>
        <p:txBody>
          <a:bodyPr>
            <a:noAutofit/>
          </a:bodyPr>
          <a:lstStyle/>
          <a:p>
            <a:pPr algn="ctr"/>
            <a:r>
              <a:rPr lang="tr-TR" sz="3600" b="1" dirty="0" smtClean="0">
                <a:solidFill>
                  <a:srgbClr val="C00000"/>
                </a:solidFill>
              </a:rPr>
              <a:t>Kavramsal </a:t>
            </a:r>
            <a:r>
              <a:rPr lang="tr-TR" sz="3600" b="1" dirty="0">
                <a:solidFill>
                  <a:srgbClr val="C00000"/>
                </a:solidFill>
              </a:rPr>
              <a:t>Çerçeve</a:t>
            </a:r>
          </a:p>
        </p:txBody>
      </p:sp>
      <p:sp>
        <p:nvSpPr>
          <p:cNvPr id="60418" name="Oval 48"/>
          <p:cNvSpPr>
            <a:spLocks/>
          </p:cNvSpPr>
          <p:nvPr/>
        </p:nvSpPr>
        <p:spPr bwMode="auto">
          <a:xfrm>
            <a:off x="285720" y="1662114"/>
            <a:ext cx="3086106" cy="2266952"/>
          </a:xfrm>
          <a:prstGeom prst="ellipse">
            <a:avLst/>
          </a:prstGeom>
          <a:ln>
            <a:solidFill>
              <a:srgbClr val="00B050"/>
            </a:solidFill>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bodyPr>
          <a:lstStyle/>
          <a:p>
            <a:pPr marL="0" lvl="0" indent="0" algn="ctr" eaLnBrk="1" fontAlgn="base" latinLnBrk="0" hangingPunct="1">
              <a:lnSpc>
                <a:spcPct val="100000"/>
              </a:lnSpc>
              <a:spcBef>
                <a:spcPct val="0"/>
              </a:spcBef>
              <a:spcAft>
                <a:spcPts val="1000"/>
              </a:spcAft>
              <a:tabLst/>
            </a:pPr>
            <a:r>
              <a:rPr lang="tr-TR" sz="1400" b="1" dirty="0" smtClean="0">
                <a:solidFill>
                  <a:srgbClr val="00B050"/>
                </a:solidFill>
                <a:latin typeface="+mj-lt"/>
                <a:cs typeface="Arial" pitchFamily="34" charset="0"/>
              </a:rPr>
              <a:t>   </a:t>
            </a:r>
            <a:r>
              <a:rPr kumimoji="0" lang="tr-TR" sz="1400" b="1" i="0" u="none" strike="noStrike" cap="none" normalizeH="0" baseline="0" dirty="0" smtClean="0">
                <a:ln>
                  <a:noFill/>
                </a:ln>
                <a:solidFill>
                  <a:srgbClr val="00B050"/>
                </a:solidFill>
                <a:effectLst/>
                <a:latin typeface="+mj-lt"/>
                <a:cs typeface="Arial" pitchFamily="34" charset="0"/>
              </a:rPr>
              <a:t>Marka </a:t>
            </a:r>
            <a:r>
              <a:rPr kumimoji="0" lang="tr-TR" sz="1400" b="1" i="0" u="none" strike="noStrike" cap="none" normalizeH="0" baseline="0" dirty="0" err="1" smtClean="0">
                <a:ln>
                  <a:noFill/>
                </a:ln>
                <a:solidFill>
                  <a:srgbClr val="00B050"/>
                </a:solidFill>
                <a:effectLst/>
                <a:latin typeface="+mj-lt"/>
                <a:cs typeface="Arial" pitchFamily="34" charset="0"/>
              </a:rPr>
              <a:t>Farkındalığı</a:t>
            </a:r>
            <a:endParaRPr lang="tr-TR" sz="1400" b="1" dirty="0" smtClean="0">
              <a:solidFill>
                <a:srgbClr val="00B050"/>
              </a:solidFill>
              <a:latin typeface="+mj-lt"/>
              <a:cs typeface="Arial" pitchFamily="34" charset="0"/>
            </a:endParaRPr>
          </a:p>
          <a:p>
            <a:pPr marL="0" lvl="0" indent="0" algn="ctr" eaLnBrk="1" fontAlgn="base" latinLnBrk="0" hangingPunct="1">
              <a:lnSpc>
                <a:spcPct val="100000"/>
              </a:lnSpc>
              <a:spcBef>
                <a:spcPct val="0"/>
              </a:spcBef>
              <a:spcAft>
                <a:spcPts val="1000"/>
              </a:spcAft>
              <a:tabLst/>
            </a:pPr>
            <a:r>
              <a:rPr lang="tr-TR" sz="1400" b="1" dirty="0" smtClean="0">
                <a:solidFill>
                  <a:srgbClr val="000000"/>
                </a:solidFill>
                <a:latin typeface="+mj-lt"/>
                <a:cs typeface="Arial" pitchFamily="34" charset="0"/>
              </a:rPr>
              <a:t>  </a:t>
            </a:r>
            <a:r>
              <a:rPr kumimoji="0" lang="tr-TR" sz="1400" b="1" i="0" u="none" strike="noStrike" cap="none" normalizeH="0" baseline="0" dirty="0" smtClean="0">
                <a:ln>
                  <a:noFill/>
                </a:ln>
                <a:solidFill>
                  <a:srgbClr val="000000"/>
                </a:solidFill>
                <a:effectLst/>
                <a:latin typeface="+mj-lt"/>
                <a:cs typeface="Arial" pitchFamily="34" charset="0"/>
              </a:rPr>
              <a:t>Algılanan Kalite</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Marka Çağrışımı</a:t>
            </a:r>
          </a:p>
          <a:p>
            <a:pPr marL="0" marR="0" lvl="0" indent="0" algn="ctr" defTabSz="914400" rtl="0" eaLnBrk="1" fontAlgn="base" latinLnBrk="0" hangingPunct="1">
              <a:lnSpc>
                <a:spcPct val="100000"/>
              </a:lnSpc>
              <a:spcBef>
                <a:spcPct val="0"/>
              </a:spcBef>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Mağaza                            (</a:t>
            </a:r>
            <a:r>
              <a:rPr kumimoji="0" lang="tr-TR" sz="1400" b="1" i="0" u="none" strike="noStrike" cap="none" normalizeH="0" baseline="0" dirty="0" err="1" smtClean="0">
                <a:ln>
                  <a:noFill/>
                </a:ln>
                <a:solidFill>
                  <a:srgbClr val="000000"/>
                </a:solidFill>
                <a:effectLst/>
                <a:latin typeface="+mj-lt"/>
                <a:cs typeface="Arial" pitchFamily="34" charset="0"/>
              </a:rPr>
              <a:t>Wal</a:t>
            </a:r>
            <a:r>
              <a:rPr kumimoji="0" lang="tr-TR" sz="1400" b="1" i="0" u="none" strike="noStrike" cap="none" normalizeH="0" baseline="0" dirty="0" smtClean="0">
                <a:ln>
                  <a:noFill/>
                </a:ln>
                <a:solidFill>
                  <a:srgbClr val="000000"/>
                </a:solidFill>
                <a:effectLst/>
                <a:latin typeface="+mj-lt"/>
                <a:cs typeface="Arial" pitchFamily="34" charset="0"/>
              </a:rPr>
              <a:t>-Mart/</a:t>
            </a:r>
            <a:r>
              <a:rPr kumimoji="0" lang="tr-TR" sz="1400" b="1" i="0" u="none" strike="noStrike" cap="none" normalizeH="0" baseline="0" dirty="0" err="1" smtClean="0">
                <a:ln>
                  <a:noFill/>
                </a:ln>
                <a:solidFill>
                  <a:srgbClr val="000000"/>
                </a:solidFill>
                <a:effectLst/>
                <a:latin typeface="+mj-lt"/>
                <a:cs typeface="Arial" pitchFamily="34" charset="0"/>
              </a:rPr>
              <a:t>Migros</a:t>
            </a:r>
            <a:r>
              <a:rPr kumimoji="0" lang="tr-TR" sz="1400" b="1" i="0" u="none" strike="noStrike" cap="none" normalizeH="0" baseline="0" dirty="0" smtClean="0">
                <a:ln>
                  <a:noFill/>
                </a:ln>
                <a:solidFill>
                  <a:srgbClr val="000000"/>
                </a:solidFill>
                <a:effectLst/>
                <a:latin typeface="+mj-lt"/>
                <a:cs typeface="Arial" pitchFamily="34" charset="0"/>
              </a:rPr>
              <a:t>) Sadakati</a:t>
            </a: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60419" name="Oval 3"/>
          <p:cNvSpPr>
            <a:spLocks/>
          </p:cNvSpPr>
          <p:nvPr/>
        </p:nvSpPr>
        <p:spPr bwMode="auto">
          <a:xfrm>
            <a:off x="3857620" y="2162180"/>
            <a:ext cx="2232031" cy="1371600"/>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a:t>
            </a:r>
            <a:r>
              <a:rPr kumimoji="0" lang="tr-TR" sz="1400" b="1" i="0" u="none" strike="noStrike" cap="none" normalizeH="0" dirty="0" smtClean="0">
                <a:ln>
                  <a:noFill/>
                </a:ln>
                <a:solidFill>
                  <a:srgbClr val="000000"/>
                </a:solidFill>
                <a:effectLst/>
                <a:latin typeface="+mj-lt"/>
                <a:cs typeface="Arial" pitchFamily="34" charset="0"/>
              </a:rPr>
              <a:t> Marka Sadakati</a:t>
            </a:r>
            <a:endParaRPr kumimoji="0" lang="tr-TR" sz="1400" b="1" i="0" u="none" strike="noStrike" cap="none" normalizeH="0" baseline="0" dirty="0" smtClean="0">
              <a:ln>
                <a:noFill/>
              </a:ln>
              <a:solidFill>
                <a:schemeClr val="tx1"/>
              </a:solidFill>
              <a:effectLst/>
              <a:latin typeface="+mj-lt"/>
              <a:cs typeface="Arial" pitchFamily="34" charset="0"/>
            </a:endParaRPr>
          </a:p>
        </p:txBody>
      </p:sp>
      <p:sp>
        <p:nvSpPr>
          <p:cNvPr id="15" name="Oval 3"/>
          <p:cNvSpPr>
            <a:spLocks/>
          </p:cNvSpPr>
          <p:nvPr/>
        </p:nvSpPr>
        <p:spPr bwMode="auto">
          <a:xfrm>
            <a:off x="6572264" y="2162180"/>
            <a:ext cx="2232031" cy="1371600"/>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mj-lt"/>
                <a:cs typeface="Arial" pitchFamily="34" charset="0"/>
              </a:rPr>
              <a:t>Özel Markalı Ürün Marka Değeri</a:t>
            </a:r>
            <a:endParaRPr kumimoji="0" lang="tr-TR" sz="1400" b="1" i="0" u="none" strike="noStrike" cap="none" normalizeH="0" baseline="0" dirty="0" smtClean="0">
              <a:ln>
                <a:noFill/>
              </a:ln>
              <a:solidFill>
                <a:schemeClr val="tx1"/>
              </a:solidFill>
              <a:effectLst/>
              <a:latin typeface="+mj-lt"/>
              <a:cs typeface="Arial" pitchFamily="34" charset="0"/>
            </a:endParaRPr>
          </a:p>
        </p:txBody>
      </p:sp>
      <p:cxnSp>
        <p:nvCxnSpPr>
          <p:cNvPr id="36" name="AutoShape 1"/>
          <p:cNvCxnSpPr>
            <a:cxnSpLocks noChangeShapeType="1"/>
          </p:cNvCxnSpPr>
          <p:nvPr/>
        </p:nvCxnSpPr>
        <p:spPr bwMode="auto">
          <a:xfrm>
            <a:off x="6072198" y="2805122"/>
            <a:ext cx="500066" cy="1588"/>
          </a:xfrm>
          <a:prstGeom prst="straightConnector1">
            <a:avLst/>
          </a:prstGeom>
          <a:ln w="38100">
            <a:solidFill>
              <a:srgbClr val="00B050"/>
            </a:solidFill>
            <a:headEnd/>
            <a:tailEnd type="triangle" w="med" len="med"/>
          </a:ln>
        </p:spPr>
        <p:style>
          <a:lnRef idx="2">
            <a:schemeClr val="dk1"/>
          </a:lnRef>
          <a:fillRef idx="1">
            <a:schemeClr val="lt1"/>
          </a:fillRef>
          <a:effectRef idx="0">
            <a:schemeClr val="dk1"/>
          </a:effectRef>
          <a:fontRef idx="minor">
            <a:schemeClr val="dk1"/>
          </a:fontRef>
        </p:style>
      </p:cxnSp>
      <p:cxnSp>
        <p:nvCxnSpPr>
          <p:cNvPr id="40" name="AutoShape 1"/>
          <p:cNvCxnSpPr>
            <a:cxnSpLocks noChangeShapeType="1"/>
          </p:cNvCxnSpPr>
          <p:nvPr/>
        </p:nvCxnSpPr>
        <p:spPr bwMode="auto">
          <a:xfrm>
            <a:off x="3357554" y="2805122"/>
            <a:ext cx="500066" cy="1588"/>
          </a:xfrm>
          <a:prstGeom prst="straightConnector1">
            <a:avLst/>
          </a:prstGeom>
          <a:ln w="38100">
            <a:solidFill>
              <a:srgbClr val="00B050"/>
            </a:solidFill>
            <a:headEnd/>
            <a:tailEnd type="triangle" w="med" len="med"/>
          </a:ln>
        </p:spPr>
        <p:style>
          <a:lnRef idx="2">
            <a:schemeClr val="dk1"/>
          </a:lnRef>
          <a:fillRef idx="1">
            <a:schemeClr val="lt1"/>
          </a:fillRef>
          <a:effectRef idx="0">
            <a:schemeClr val="dk1"/>
          </a:effectRef>
          <a:fontRef idx="minor">
            <a:schemeClr val="dk1"/>
          </a:fontRef>
        </p:style>
      </p:cxnSp>
      <p:graphicFrame>
        <p:nvGraphicFramePr>
          <p:cNvPr id="8" name="7 Tablo"/>
          <p:cNvGraphicFramePr>
            <a:graphicFrameLocks noGrp="1"/>
          </p:cNvGraphicFramePr>
          <p:nvPr>
            <p:extLst>
              <p:ext uri="{D42A27DB-BD31-4B8C-83A1-F6EECF244321}">
                <p14:modId xmlns:p14="http://schemas.microsoft.com/office/powerpoint/2010/main" val="3453253153"/>
              </p:ext>
            </p:extLst>
          </p:nvPr>
        </p:nvGraphicFramePr>
        <p:xfrm>
          <a:off x="428596" y="4214818"/>
          <a:ext cx="8358246" cy="1554480"/>
        </p:xfrm>
        <a:graphic>
          <a:graphicData uri="http://schemas.openxmlformats.org/drawingml/2006/table">
            <a:tbl>
              <a:tblPr firstRow="1" bandRow="1">
                <a:tableStyleId>{0E3FDE45-AF77-4B5C-9715-49D594BDF05E}</a:tableStyleId>
              </a:tblPr>
              <a:tblGrid>
                <a:gridCol w="2347822"/>
                <a:gridCol w="6010424"/>
              </a:tblGrid>
              <a:tr h="180709">
                <a:tc>
                  <a:txBody>
                    <a:bodyPr/>
                    <a:lstStyle/>
                    <a:p>
                      <a:pPr algn="l">
                        <a:lnSpc>
                          <a:spcPct val="100000"/>
                        </a:lnSpc>
                      </a:pPr>
                      <a:r>
                        <a:rPr lang="tr-TR" sz="1400" b="1" noProof="0" dirty="0" smtClean="0">
                          <a:latin typeface="+mn-lt"/>
                        </a:rPr>
                        <a:t>Kaynak</a:t>
                      </a:r>
                      <a:endParaRPr lang="en-US" sz="1400" b="1" noProof="0" dirty="0">
                        <a:latin typeface="+mn-lt"/>
                      </a:endParaRPr>
                    </a:p>
                  </a:txBody>
                  <a:tcPr>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gn="ctr">
                        <a:lnSpc>
                          <a:spcPct val="100000"/>
                        </a:lnSpc>
                      </a:pPr>
                      <a:r>
                        <a:rPr lang="tr-TR" sz="1400" b="1" noProof="0" dirty="0" smtClean="0">
                          <a:latin typeface="+mn-lt"/>
                        </a:rPr>
                        <a:t>Bulgular</a:t>
                      </a:r>
                      <a:endParaRPr lang="en-US" sz="1400" b="1" noProof="0" dirty="0">
                        <a:latin typeface="+mn-lt"/>
                      </a:endParaRPr>
                    </a:p>
                  </a:txBody>
                  <a:tcPr>
                    <a:lnL w="12700" cap="flat" cmpd="sng" algn="ctr">
                      <a:solidFill>
                        <a:schemeClr val="tx1"/>
                      </a:solidFill>
                      <a:prstDash val="solid"/>
                      <a:round/>
                      <a:headEnd type="none" w="med" len="med"/>
                      <a:tailEnd type="none" w="med" len="med"/>
                    </a:lnL>
                    <a:solidFill>
                      <a:schemeClr val="accent2">
                        <a:lumMod val="20000"/>
                        <a:lumOff val="80000"/>
                      </a:schemeClr>
                    </a:solidFill>
                  </a:tcPr>
                </a:tc>
              </a:tr>
              <a:tr h="516166">
                <a:tc>
                  <a:txBody>
                    <a:bodyPr/>
                    <a:lstStyle/>
                    <a:p>
                      <a:pPr algn="l">
                        <a:lnSpc>
                          <a:spcPct val="100000"/>
                        </a:lnSpc>
                        <a:spcAft>
                          <a:spcPts val="0"/>
                        </a:spcAft>
                      </a:pPr>
                      <a:r>
                        <a:rPr lang="en-US" sz="1400" kern="1200" dirty="0" err="1" smtClean="0">
                          <a:solidFill>
                            <a:schemeClr val="tx1"/>
                          </a:solidFill>
                          <a:latin typeface="+mn-lt"/>
                          <a:ea typeface="Calibri"/>
                          <a:cs typeface="Times New Roman"/>
                        </a:rPr>
                        <a:t>Jara</a:t>
                      </a:r>
                      <a:r>
                        <a:rPr lang="en-US" sz="1400" kern="1200" dirty="0" smtClean="0">
                          <a:solidFill>
                            <a:schemeClr val="tx1"/>
                          </a:solidFill>
                          <a:latin typeface="+mn-lt"/>
                          <a:ea typeface="Calibri"/>
                          <a:cs typeface="Times New Roman"/>
                        </a:rPr>
                        <a:t> </a:t>
                      </a:r>
                      <a:r>
                        <a:rPr lang="tr-TR" sz="1400" kern="1200" dirty="0" smtClean="0">
                          <a:solidFill>
                            <a:schemeClr val="tx1"/>
                          </a:solidFill>
                          <a:latin typeface="+mn-lt"/>
                          <a:ea typeface="Calibri"/>
                          <a:cs typeface="Times New Roman"/>
                        </a:rPr>
                        <a:t>ve</a:t>
                      </a:r>
                      <a:r>
                        <a:rPr lang="tr-TR" sz="1400" kern="1200" baseline="0" dirty="0" smtClean="0">
                          <a:solidFill>
                            <a:schemeClr val="tx1"/>
                          </a:solidFill>
                          <a:latin typeface="+mn-lt"/>
                          <a:ea typeface="Calibri"/>
                          <a:cs typeface="Times New Roman"/>
                        </a:rPr>
                        <a:t> </a:t>
                      </a:r>
                      <a:r>
                        <a:rPr lang="en-US" sz="1400" kern="1200" dirty="0" err="1" smtClean="0">
                          <a:solidFill>
                            <a:schemeClr val="tx1"/>
                          </a:solidFill>
                          <a:latin typeface="+mn-lt"/>
                          <a:ea typeface="Calibri"/>
                          <a:cs typeface="Times New Roman"/>
                        </a:rPr>
                        <a:t>Cliquet</a:t>
                      </a:r>
                      <a:r>
                        <a:rPr lang="en-US" sz="1400" kern="1200" dirty="0" smtClean="0">
                          <a:solidFill>
                            <a:schemeClr val="tx1"/>
                          </a:solidFill>
                          <a:latin typeface="+mn-lt"/>
                          <a:ea typeface="Calibri"/>
                          <a:cs typeface="Times New Roman"/>
                        </a:rPr>
                        <a:t> (2012)</a:t>
                      </a:r>
                      <a:endParaRPr lang="tr-TR" sz="1400" kern="1200" dirty="0">
                        <a:solidFill>
                          <a:schemeClr val="tx1"/>
                        </a:solidFill>
                        <a:latin typeface="+mn-lt"/>
                        <a:ea typeface="Calibri"/>
                        <a:cs typeface="Times New Roman"/>
                      </a:endParaRPr>
                    </a:p>
                  </a:txBody>
                  <a:tcPr anchor="ctr">
                    <a:lnR w="12700" cap="flat" cmpd="sng" algn="ctr">
                      <a:solidFill>
                        <a:schemeClr val="tx1"/>
                      </a:solidFill>
                      <a:prstDash val="solid"/>
                      <a:round/>
                      <a:headEnd type="none" w="med" len="med"/>
                      <a:tailEnd type="none" w="med" len="med"/>
                    </a:lnR>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just">
                        <a:lnSpc>
                          <a:spcPct val="100000"/>
                        </a:lnSpc>
                        <a:spcAft>
                          <a:spcPts val="0"/>
                        </a:spcAft>
                      </a:pPr>
                      <a:r>
                        <a:rPr lang="tr-TR" sz="1400" b="1" dirty="0" smtClean="0">
                          <a:latin typeface="+mn-lt"/>
                          <a:ea typeface="Calibri"/>
                          <a:cs typeface="Times New Roman"/>
                        </a:rPr>
                        <a:t>Marka </a:t>
                      </a:r>
                      <a:r>
                        <a:rPr lang="tr-TR" sz="1400" b="1" dirty="0" err="1" smtClean="0">
                          <a:latin typeface="+mn-lt"/>
                          <a:ea typeface="Calibri"/>
                          <a:cs typeface="Times New Roman"/>
                        </a:rPr>
                        <a:t>farkındalığı</a:t>
                      </a:r>
                      <a:r>
                        <a:rPr lang="tr-TR" sz="1400" b="1" dirty="0" smtClean="0">
                          <a:latin typeface="+mn-lt"/>
                          <a:ea typeface="Calibri"/>
                          <a:cs typeface="Times New Roman"/>
                        </a:rPr>
                        <a:t> </a:t>
                      </a:r>
                      <a:r>
                        <a:rPr lang="tr-TR" sz="1400" dirty="0" smtClean="0">
                          <a:latin typeface="+mn-lt"/>
                          <a:ea typeface="Calibri"/>
                          <a:cs typeface="Times New Roman"/>
                        </a:rPr>
                        <a:t>ve </a:t>
                      </a:r>
                      <a:r>
                        <a:rPr lang="tr-TR" sz="1400" b="0" dirty="0" smtClean="0">
                          <a:latin typeface="+mn-lt"/>
                          <a:ea typeface="Calibri"/>
                          <a:cs typeface="Times New Roman"/>
                        </a:rPr>
                        <a:t>algılanan</a:t>
                      </a:r>
                      <a:r>
                        <a:rPr lang="tr-TR" sz="1400" b="0" baseline="0" dirty="0" smtClean="0">
                          <a:latin typeface="+mn-lt"/>
                          <a:ea typeface="Calibri"/>
                          <a:cs typeface="Times New Roman"/>
                        </a:rPr>
                        <a:t> kalite</a:t>
                      </a:r>
                      <a:r>
                        <a:rPr lang="tr-TR" sz="1400" b="1" baseline="0" dirty="0" smtClean="0">
                          <a:latin typeface="+mn-lt"/>
                          <a:ea typeface="Calibri"/>
                          <a:cs typeface="Times New Roman"/>
                        </a:rPr>
                        <a:t> </a:t>
                      </a:r>
                      <a:r>
                        <a:rPr lang="tr-TR" sz="1400" baseline="0" dirty="0" smtClean="0">
                          <a:latin typeface="+mn-lt"/>
                          <a:ea typeface="Calibri"/>
                          <a:cs typeface="Times New Roman"/>
                        </a:rPr>
                        <a:t>perakendeci markalarının </a:t>
                      </a:r>
                      <a:r>
                        <a:rPr lang="tr-TR" sz="1400" b="0" baseline="0" dirty="0" smtClean="0">
                          <a:latin typeface="+mn-lt"/>
                          <a:ea typeface="Calibri"/>
                          <a:cs typeface="Times New Roman"/>
                        </a:rPr>
                        <a:t>performansını </a:t>
                      </a:r>
                      <a:r>
                        <a:rPr lang="tr-TR" sz="1400" baseline="0" dirty="0" smtClean="0">
                          <a:latin typeface="+mn-lt"/>
                          <a:ea typeface="Calibri"/>
                          <a:cs typeface="Times New Roman"/>
                        </a:rPr>
                        <a:t>sistematik bir şekilde açıklamaktadır.</a:t>
                      </a:r>
                      <a:endParaRPr lang="tr-TR" sz="1400" dirty="0">
                        <a:latin typeface="+mn-lt"/>
                        <a:ea typeface="Calibri"/>
                        <a:cs typeface="Times New Roman"/>
                      </a:endParaRPr>
                    </a:p>
                  </a:txBody>
                  <a:tcPr anchor="ctr">
                    <a:lnL w="12700" cap="flat" cmpd="sng" algn="ctr">
                      <a:solidFill>
                        <a:schemeClr val="tx1"/>
                      </a:solidFill>
                      <a:prstDash val="solid"/>
                      <a:round/>
                      <a:headEnd type="none" w="med" len="med"/>
                      <a:tailEnd type="none" w="med" len="med"/>
                    </a:lnL>
                    <a:lnB w="12700" cap="flat" cmpd="sng" algn="ctr">
                      <a:solidFill>
                        <a:schemeClr val="accent2">
                          <a:lumMod val="75000"/>
                        </a:schemeClr>
                      </a:solidFill>
                      <a:prstDash val="solid"/>
                      <a:round/>
                      <a:headEnd type="none" w="med" len="med"/>
                      <a:tailEnd type="none" w="med" len="med"/>
                    </a:lnB>
                    <a:solidFill>
                      <a:schemeClr val="bg1"/>
                    </a:solidFill>
                  </a:tcPr>
                </a:tc>
              </a:tr>
              <a:tr h="516166">
                <a:tc>
                  <a:txBody>
                    <a:bodyPr/>
                    <a:lstStyle/>
                    <a:p>
                      <a:pPr algn="l">
                        <a:lnSpc>
                          <a:spcPct val="100000"/>
                        </a:lnSpc>
                        <a:spcAft>
                          <a:spcPts val="0"/>
                        </a:spcAft>
                      </a:pPr>
                      <a:r>
                        <a:rPr lang="tr-TR" sz="1400" dirty="0" err="1" smtClean="0">
                          <a:latin typeface="+mn-lt"/>
                          <a:ea typeface="Calibri"/>
                          <a:cs typeface="Times New Roman"/>
                        </a:rPr>
                        <a:t>Richardson</a:t>
                      </a:r>
                      <a:r>
                        <a:rPr lang="tr-TR" sz="1400" baseline="0" dirty="0" smtClean="0">
                          <a:latin typeface="+mn-lt"/>
                          <a:ea typeface="Calibri"/>
                          <a:cs typeface="Times New Roman"/>
                        </a:rPr>
                        <a:t> </a:t>
                      </a:r>
                      <a:r>
                        <a:rPr lang="tr-TR" sz="1400" baseline="0" dirty="0" err="1" smtClean="0">
                          <a:latin typeface="+mn-lt"/>
                          <a:ea typeface="Calibri"/>
                          <a:cs typeface="Times New Roman"/>
                        </a:rPr>
                        <a:t>vd</a:t>
                      </a:r>
                      <a:r>
                        <a:rPr lang="tr-TR" sz="1400" baseline="0" dirty="0" smtClean="0">
                          <a:latin typeface="+mn-lt"/>
                          <a:ea typeface="Calibri"/>
                          <a:cs typeface="Times New Roman"/>
                        </a:rPr>
                        <a:t>. (1996)</a:t>
                      </a:r>
                      <a:endParaRPr lang="tr-TR" sz="1400" dirty="0">
                        <a:latin typeface="+mn-lt"/>
                        <a:ea typeface="Calibri"/>
                        <a:cs typeface="Times New Roman"/>
                      </a:endParaRPr>
                    </a:p>
                  </a:txBody>
                  <a:tcPr anchor="ctr">
                    <a:lnR w="12700" cap="flat" cmpd="sng" algn="ctr">
                      <a:solidFill>
                        <a:schemeClr val="tx1"/>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just">
                        <a:lnSpc>
                          <a:spcPct val="100000"/>
                        </a:lnSpc>
                        <a:spcAft>
                          <a:spcPts val="0"/>
                        </a:spcAft>
                      </a:pPr>
                      <a:r>
                        <a:rPr lang="tr-TR" sz="1400" kern="1200" baseline="0" dirty="0" smtClean="0">
                          <a:solidFill>
                            <a:schemeClr val="tx1"/>
                          </a:solidFill>
                          <a:latin typeface="+mn-lt"/>
                          <a:ea typeface="+mn-ea"/>
                          <a:cs typeface="+mn-cs"/>
                        </a:rPr>
                        <a:t>Özel markalı ürünler</a:t>
                      </a:r>
                      <a:r>
                        <a:rPr lang="en-US" sz="1400" kern="1200" baseline="0" dirty="0" smtClean="0">
                          <a:solidFill>
                            <a:schemeClr val="tx1"/>
                          </a:solidFill>
                          <a:latin typeface="+mn-lt"/>
                          <a:ea typeface="+mn-ea"/>
                          <a:cs typeface="+mn-cs"/>
                        </a:rPr>
                        <a:t>in </a:t>
                      </a:r>
                      <a:r>
                        <a:rPr lang="en-US" sz="1400" b="1" kern="1200" baseline="0" dirty="0" err="1" smtClean="0">
                          <a:solidFill>
                            <a:schemeClr val="tx1"/>
                          </a:solidFill>
                          <a:latin typeface="+mn-lt"/>
                          <a:ea typeface="+mn-ea"/>
                          <a:cs typeface="+mn-cs"/>
                        </a:rPr>
                        <a:t>farkında</a:t>
                      </a:r>
                      <a:r>
                        <a:rPr lang="tr-TR" sz="1400" kern="1200" baseline="0" dirty="0" smtClean="0">
                          <a:solidFill>
                            <a:schemeClr val="tx1"/>
                          </a:solidFill>
                          <a:latin typeface="+mn-lt"/>
                          <a:ea typeface="+mn-ea"/>
                          <a:cs typeface="+mn-cs"/>
                        </a:rPr>
                        <a:t> olan tüketicilerin bu ürünleri </a:t>
                      </a:r>
                      <a:r>
                        <a:rPr lang="tr-TR" sz="1400" b="0" kern="1200" baseline="0" dirty="0" smtClean="0">
                          <a:solidFill>
                            <a:schemeClr val="tx1"/>
                          </a:solidFill>
                          <a:latin typeface="+mn-lt"/>
                          <a:ea typeface="+mn-ea"/>
                          <a:cs typeface="+mn-cs"/>
                        </a:rPr>
                        <a:t>yüksek kaliteli, düşük riskli ve fiyata kıyasla </a:t>
                      </a:r>
                      <a:r>
                        <a:rPr lang="tr-TR" sz="1400" b="1" kern="1200" baseline="0" dirty="0" smtClean="0">
                          <a:solidFill>
                            <a:schemeClr val="tx1"/>
                          </a:solidFill>
                          <a:latin typeface="+mn-lt"/>
                          <a:ea typeface="+mn-ea"/>
                          <a:cs typeface="+mn-cs"/>
                        </a:rPr>
                        <a:t>iyi değer yaratan </a:t>
                      </a:r>
                      <a:r>
                        <a:rPr lang="tr-TR" sz="1400" kern="1200" baseline="0" dirty="0" smtClean="0">
                          <a:solidFill>
                            <a:schemeClr val="tx1"/>
                          </a:solidFill>
                          <a:latin typeface="+mn-lt"/>
                          <a:ea typeface="+mn-ea"/>
                          <a:cs typeface="+mn-cs"/>
                        </a:rPr>
                        <a:t>ürünler olarak değerlendirmesi olasıdır.</a:t>
                      </a:r>
                      <a:endParaRPr lang="tr-TR" sz="1400" kern="1200" baseline="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fd7303de10b0ae9e193b80c9854ae48814b36c"/>
</p:tagLst>
</file>

<file path=ppt/theme/theme1.xml><?xml version="1.0" encoding="utf-8"?>
<a:theme xmlns:a="http://schemas.openxmlformats.org/drawingml/2006/main" name="TS010286786">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F83F853-FA01-4B06-983B-0DEE9474D6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TS010286786</Template>
  <TotalTime>2987</TotalTime>
  <Words>4652</Words>
  <Application>Microsoft Office PowerPoint</Application>
  <PresentationFormat>Ekran Gösterisi (4:3)</PresentationFormat>
  <Paragraphs>958</Paragraphs>
  <Slides>27</Slides>
  <Notes>22</Notes>
  <HiddenSlides>0</HiddenSlides>
  <MMClips>0</MMClips>
  <ScaleCrop>false</ScaleCrop>
  <HeadingPairs>
    <vt:vector size="4" baseType="variant">
      <vt:variant>
        <vt:lpstr>Tema</vt:lpstr>
      </vt:variant>
      <vt:variant>
        <vt:i4>2</vt:i4>
      </vt:variant>
      <vt:variant>
        <vt:lpstr>Slayt Başlıkları</vt:lpstr>
      </vt:variant>
      <vt:variant>
        <vt:i4>27</vt:i4>
      </vt:variant>
    </vt:vector>
  </HeadingPairs>
  <TitlesOfParts>
    <vt:vector size="29" baseType="lpstr">
      <vt:lpstr>TS010286786</vt:lpstr>
      <vt:lpstr>White with Courier font for code slides</vt:lpstr>
      <vt:lpstr> Özel Markalı Ürünlerin Tüketici Temelli Marka Değeri:  İki Ülkede Ampirik Bir Karşılaştırma </vt:lpstr>
      <vt:lpstr>İçerik</vt:lpstr>
      <vt:lpstr>Giriş  </vt:lpstr>
      <vt:lpstr>PowerPoint Sunusu</vt:lpstr>
      <vt:lpstr>Literatür Analizi – Marka Değeri</vt:lpstr>
      <vt:lpstr>Literatür Analizi – Özel Markalı Ürünlerin Tüketici Temelli Marka Değeri</vt:lpstr>
      <vt:lpstr>Literatür Analizi – Özel Markalı Ürünlerin Tüketici Temelli Marka Değeri</vt:lpstr>
      <vt:lpstr>Kavramsal Çerçeve</vt:lpstr>
      <vt:lpstr>Kavramsal Çerçeve</vt:lpstr>
      <vt:lpstr>Kavramsal Çerçeve</vt:lpstr>
      <vt:lpstr>Kavramsal Çerçeve</vt:lpstr>
      <vt:lpstr>Kavramsal Çerçeve</vt:lpstr>
      <vt:lpstr>Kavramsal Çerçeve</vt:lpstr>
      <vt:lpstr>PowerPoint Sunusu</vt:lpstr>
      <vt:lpstr>PowerPoint Sunusu</vt:lpstr>
      <vt:lpstr>PowerPoint Sunusu</vt:lpstr>
      <vt:lpstr>PowerPoint Sunusu</vt:lpstr>
      <vt:lpstr>PowerPoint Sunusu</vt:lpstr>
      <vt:lpstr>PowerPoint Sunusu</vt:lpstr>
      <vt:lpstr>Kısmi En Küçük Kareler (PLS) Yol Analizi Sonuçları (1)</vt:lpstr>
      <vt:lpstr>Kısmi En Küçük Kareler (PLS) Yol Analizi Sonuçları (2)</vt:lpstr>
      <vt:lpstr>Kısmi En Küçük Kareler (PLS) Yol Analizi Sonuçları (3)</vt:lpstr>
      <vt:lpstr>Sonuç, Öneriler ve Kısıtlar</vt:lpstr>
      <vt:lpstr>Sonuç, Öneriler ve Kısıtlar</vt:lpstr>
      <vt:lpstr>Yönetimsel Çıkarımlar</vt:lpstr>
      <vt:lpstr>Çalışmanın Kısıtları ve Gelecek Araştırmalar için Öneriler</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user</dc:creator>
  <cp:lastModifiedBy>DMP</cp:lastModifiedBy>
  <cp:revision>465</cp:revision>
  <dcterms:created xsi:type="dcterms:W3CDTF">2013-03-09T12:40:45Z</dcterms:created>
  <dcterms:modified xsi:type="dcterms:W3CDTF">2016-10-08T05:51:31Z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TC102867869990</vt:lpwstr>
  </property>
</Properties>
</file>