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9" r:id="rId1"/>
  </p:sldMasterIdLst>
  <p:notesMasterIdLst>
    <p:notesMasterId r:id="rId40"/>
  </p:notesMasterIdLst>
  <p:handoutMasterIdLst>
    <p:handoutMasterId r:id="rId41"/>
  </p:handoutMasterIdLst>
  <p:sldIdLst>
    <p:sldId id="1167" r:id="rId2"/>
    <p:sldId id="2253" r:id="rId3"/>
    <p:sldId id="2315" r:id="rId4"/>
    <p:sldId id="2316" r:id="rId5"/>
    <p:sldId id="2318" r:id="rId6"/>
    <p:sldId id="2317" r:id="rId7"/>
    <p:sldId id="2275" r:id="rId8"/>
    <p:sldId id="2237" r:id="rId9"/>
    <p:sldId id="2291" r:id="rId10"/>
    <p:sldId id="2319" r:id="rId11"/>
    <p:sldId id="2292" r:id="rId12"/>
    <p:sldId id="2295" r:id="rId13"/>
    <p:sldId id="2310" r:id="rId14"/>
    <p:sldId id="2323" r:id="rId15"/>
    <p:sldId id="2324" r:id="rId16"/>
    <p:sldId id="2325" r:id="rId17"/>
    <p:sldId id="2254" r:id="rId18"/>
    <p:sldId id="2257" r:id="rId19"/>
    <p:sldId id="2326" r:id="rId20"/>
    <p:sldId id="2258" r:id="rId21"/>
    <p:sldId id="2260" r:id="rId22"/>
    <p:sldId id="2300" r:id="rId23"/>
    <p:sldId id="2301" r:id="rId24"/>
    <p:sldId id="2262" r:id="rId25"/>
    <p:sldId id="2271" r:id="rId26"/>
    <p:sldId id="2264" r:id="rId27"/>
    <p:sldId id="2255" r:id="rId28"/>
    <p:sldId id="2302" r:id="rId29"/>
    <p:sldId id="2265" r:id="rId30"/>
    <p:sldId id="2327" r:id="rId31"/>
    <p:sldId id="2268" r:id="rId32"/>
    <p:sldId id="2330" r:id="rId33"/>
    <p:sldId id="2305" r:id="rId34"/>
    <p:sldId id="2314" r:id="rId35"/>
    <p:sldId id="2331" r:id="rId36"/>
    <p:sldId id="2233" r:id="rId37"/>
    <p:sldId id="2266" r:id="rId38"/>
    <p:sldId id="2201" r:id="rId39"/>
  </p:sldIdLst>
  <p:sldSz cx="9144000" cy="6858000" type="screen4x3"/>
  <p:notesSz cx="6669088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99"/>
    <a:srgbClr val="FFFF00"/>
    <a:srgbClr val="66FF33"/>
    <a:srgbClr val="FF33CC"/>
    <a:srgbClr val="FFCC00"/>
    <a:srgbClr val="008000"/>
    <a:srgbClr val="FFCCCC"/>
    <a:srgbClr val="33CC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89420" autoAdjust="0"/>
  </p:normalViewPr>
  <p:slideViewPr>
    <p:cSldViewPr>
      <p:cViewPr>
        <p:scale>
          <a:sx n="60" d="100"/>
          <a:sy n="60" d="100"/>
        </p:scale>
        <p:origin x="-1356" y="-120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57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30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1D979-B10B-45C9-AEE4-2277ACF6AFC4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A721042-1394-4C29-98CB-FC0E78BD273B}">
      <dgm:prSet custT="1"/>
      <dgm:spPr>
        <a:solidFill>
          <a:srgbClr val="ECB4E9"/>
        </a:solidFill>
      </dgm:spPr>
      <dgm:t>
        <a:bodyPr/>
        <a:lstStyle/>
        <a:p>
          <a:pPr algn="just" rtl="0"/>
          <a:r>
            <a:rPr lang="tr-TR" sz="36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rPr>
            <a:t>Araştırmanın Amacı</a:t>
          </a:r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5BFE5B7A-EA91-4772-91F9-F64818F0CCA2}" type="parTrans" cxnId="{E737D600-6C32-42F9-A151-A23A763382DE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352BA2D2-DBF6-4367-8C7A-79F56F4DDAEF}" type="sibTrans" cxnId="{E737D600-6C32-42F9-A151-A23A763382DE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F0B73B47-B529-4300-919C-84483BA7354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Araştırmanın Kavramsal Çerçevesi</a:t>
          </a:r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2C1F6787-30D5-4953-88EB-FA4EFAF2441F}" type="parTrans" cxnId="{58E26B25-488D-407E-9DFC-2C61DF82EDF9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6240B370-5D30-4AF2-952E-7594E00FA4F9}" type="sibTrans" cxnId="{58E26B25-488D-407E-9DFC-2C61DF82EDF9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30D47289-16BD-4D20-B427-97F9AC0C1AC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Araştırmanın Metodolojisi</a:t>
          </a:r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299C19FF-2312-445A-91BB-59BC36C859F3}" type="parTrans" cxnId="{A4382567-C8CA-4A51-9250-09DF6D219067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613AFF46-C8E8-4720-ACFD-6198FDDA65DF}" type="sibTrans" cxnId="{A4382567-C8CA-4A51-9250-09DF6D219067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899A36B3-E010-422B-B09E-925E386B9F30}">
      <dgm:prSet custT="1"/>
      <dgm:spPr>
        <a:solidFill>
          <a:srgbClr val="66FF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Araştırmanın Önemi</a:t>
          </a:r>
          <a:endParaRPr lang="tr-TR" sz="36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56F9F59-4A8C-4CF7-BD69-761AEED16531}" type="parTrans" cxnId="{2D58B5C6-1411-466C-8F45-3C28C3432550}">
      <dgm:prSet/>
      <dgm:spPr/>
      <dgm:t>
        <a:bodyPr/>
        <a:lstStyle/>
        <a:p>
          <a:endParaRPr lang="tr-TR" sz="3600" b="1">
            <a:solidFill>
              <a:schemeClr val="tx1"/>
            </a:solidFill>
            <a:latin typeface="Comic Sans MS" pitchFamily="66" charset="0"/>
          </a:endParaRPr>
        </a:p>
      </dgm:t>
    </dgm:pt>
    <dgm:pt modelId="{1FC5EAA3-C100-4FCE-93C7-BCD07C4459F5}" type="sibTrans" cxnId="{2D58B5C6-1411-466C-8F45-3C28C3432550}">
      <dgm:prSet/>
      <dgm:spPr/>
      <dgm:t>
        <a:bodyPr/>
        <a:lstStyle/>
        <a:p>
          <a:endParaRPr lang="tr-TR" sz="3600" b="1">
            <a:solidFill>
              <a:schemeClr val="tx1"/>
            </a:solidFill>
            <a:latin typeface="Comic Sans MS" pitchFamily="66" charset="0"/>
          </a:endParaRPr>
        </a:p>
      </dgm:t>
    </dgm:pt>
    <dgm:pt modelId="{2EBA3768-31A5-4305-8599-8358F4C3FCD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Araştırmanın Bulguları</a:t>
          </a:r>
          <a:endParaRPr lang="tr-TR" sz="3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FD19358D-D2B2-4016-A6E8-995E5C3B6682}" type="parTrans" cxnId="{E0DAEE6C-8F73-4CB9-BC97-96D6776298A2}">
      <dgm:prSet/>
      <dgm:spPr/>
      <dgm:t>
        <a:bodyPr/>
        <a:lstStyle/>
        <a:p>
          <a:endParaRPr lang="tr-TR"/>
        </a:p>
      </dgm:t>
    </dgm:pt>
    <dgm:pt modelId="{E4A3C33F-BB58-48B4-9058-EC1D51693819}" type="sibTrans" cxnId="{E0DAEE6C-8F73-4CB9-BC97-96D6776298A2}">
      <dgm:prSet/>
      <dgm:spPr/>
      <dgm:t>
        <a:bodyPr/>
        <a:lstStyle/>
        <a:p>
          <a:endParaRPr lang="tr-TR"/>
        </a:p>
      </dgm:t>
    </dgm:pt>
    <dgm:pt modelId="{A6A819D8-711B-45E4-8327-9F9361C7558F}">
      <dgm:prSet custT="1"/>
      <dgm:spPr>
        <a:solidFill>
          <a:srgbClr val="FFFF00"/>
        </a:solidFill>
      </dgm:spPr>
      <dgm:t>
        <a:bodyPr/>
        <a:lstStyle/>
        <a:p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Sonuç ve Öneriler</a:t>
          </a:r>
          <a:endParaRPr lang="tr-TR" sz="3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E9FE6C7-F53B-42E9-BDEB-0266C3C2CA5F}" type="parTrans" cxnId="{E142FC5C-3D79-43A2-A771-4BC299A72822}">
      <dgm:prSet/>
      <dgm:spPr/>
      <dgm:t>
        <a:bodyPr/>
        <a:lstStyle/>
        <a:p>
          <a:endParaRPr lang="tr-TR"/>
        </a:p>
      </dgm:t>
    </dgm:pt>
    <dgm:pt modelId="{28FF8F97-FBF5-4D29-A0D7-AD07D78C6035}" type="sibTrans" cxnId="{E142FC5C-3D79-43A2-A771-4BC299A72822}">
      <dgm:prSet/>
      <dgm:spPr/>
      <dgm:t>
        <a:bodyPr/>
        <a:lstStyle/>
        <a:p>
          <a:endParaRPr lang="tr-TR"/>
        </a:p>
      </dgm:t>
    </dgm:pt>
    <dgm:pt modelId="{19915FF4-27AD-4502-B889-4C7636693AC0}" type="pres">
      <dgm:prSet presAssocID="{16B1D979-B10B-45C9-AEE4-2277ACF6AF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856F87-EA29-451E-9023-CBFA1A668FA7}" type="pres">
      <dgm:prSet presAssocID="{3A721042-1394-4C29-98CB-FC0E78BD273B}" presName="parentText" presStyleLbl="node1" presStyleIdx="0" presStyleCnt="6" custLinFactNeighborX="9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5994B-99C1-41EB-A0D9-7FD3B60DD9E0}" type="pres">
      <dgm:prSet presAssocID="{352BA2D2-DBF6-4367-8C7A-79F56F4DDAEF}" presName="spacer" presStyleCnt="0"/>
      <dgm:spPr/>
      <dgm:t>
        <a:bodyPr/>
        <a:lstStyle/>
        <a:p>
          <a:endParaRPr lang="tr-TR"/>
        </a:p>
      </dgm:t>
    </dgm:pt>
    <dgm:pt modelId="{F45E5251-81D6-4240-A53E-2DECE5CEE456}" type="pres">
      <dgm:prSet presAssocID="{899A36B3-E010-422B-B09E-925E386B9F3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0DD8F3-307D-4B5A-ABDE-988D944DDEC8}" type="pres">
      <dgm:prSet presAssocID="{1FC5EAA3-C100-4FCE-93C7-BCD07C4459F5}" presName="spacer" presStyleCnt="0"/>
      <dgm:spPr/>
    </dgm:pt>
    <dgm:pt modelId="{68F17B5B-BC8C-4D94-A0BD-E670472059DE}" type="pres">
      <dgm:prSet presAssocID="{F0B73B47-B529-4300-919C-84483BA7354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4AA3F-C49E-49BF-B4BA-8B6BE74DD828}" type="pres">
      <dgm:prSet presAssocID="{6240B370-5D30-4AF2-952E-7594E00FA4F9}" presName="spacer" presStyleCnt="0"/>
      <dgm:spPr/>
      <dgm:t>
        <a:bodyPr/>
        <a:lstStyle/>
        <a:p>
          <a:endParaRPr lang="tr-TR"/>
        </a:p>
      </dgm:t>
    </dgm:pt>
    <dgm:pt modelId="{5F7FB35D-5355-4D15-A350-0229BF301F25}" type="pres">
      <dgm:prSet presAssocID="{30D47289-16BD-4D20-B427-97F9AC0C1AC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607FEF-03B7-47B0-B1D9-26C985E85E38}" type="pres">
      <dgm:prSet presAssocID="{613AFF46-C8E8-4720-ACFD-6198FDDA65DF}" presName="spacer" presStyleCnt="0"/>
      <dgm:spPr/>
    </dgm:pt>
    <dgm:pt modelId="{544038C3-1DBF-43C1-8B1A-5E0ED392500F}" type="pres">
      <dgm:prSet presAssocID="{2EBA3768-31A5-4305-8599-8358F4C3FCD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5585C2-348A-4568-A6EF-3390FF50DD0A}" type="pres">
      <dgm:prSet presAssocID="{E4A3C33F-BB58-48B4-9058-EC1D51693819}" presName="spacer" presStyleCnt="0"/>
      <dgm:spPr/>
    </dgm:pt>
    <dgm:pt modelId="{4319CB16-A53C-46E5-A912-106C4FFFE3FD}" type="pres">
      <dgm:prSet presAssocID="{A6A819D8-711B-45E4-8327-9F9361C7558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58B5C6-1411-466C-8F45-3C28C3432550}" srcId="{16B1D979-B10B-45C9-AEE4-2277ACF6AFC4}" destId="{899A36B3-E010-422B-B09E-925E386B9F30}" srcOrd="1" destOrd="0" parTransId="{356F9F59-4A8C-4CF7-BD69-761AEED16531}" sibTransId="{1FC5EAA3-C100-4FCE-93C7-BCD07C4459F5}"/>
    <dgm:cxn modelId="{E0DAEE6C-8F73-4CB9-BC97-96D6776298A2}" srcId="{16B1D979-B10B-45C9-AEE4-2277ACF6AFC4}" destId="{2EBA3768-31A5-4305-8599-8358F4C3FCDD}" srcOrd="4" destOrd="0" parTransId="{FD19358D-D2B2-4016-A6E8-995E5C3B6682}" sibTransId="{E4A3C33F-BB58-48B4-9058-EC1D51693819}"/>
    <dgm:cxn modelId="{8622F1DA-5015-432E-B69E-81675D5659A6}" type="presOf" srcId="{2EBA3768-31A5-4305-8599-8358F4C3FCDD}" destId="{544038C3-1DBF-43C1-8B1A-5E0ED392500F}" srcOrd="0" destOrd="0" presId="urn:microsoft.com/office/officeart/2005/8/layout/vList2"/>
    <dgm:cxn modelId="{D4506E0B-FD49-4F98-A2A9-EFE8E1FCC3AA}" type="presOf" srcId="{30D47289-16BD-4D20-B427-97F9AC0C1AC5}" destId="{5F7FB35D-5355-4D15-A350-0229BF301F25}" srcOrd="0" destOrd="0" presId="urn:microsoft.com/office/officeart/2005/8/layout/vList2"/>
    <dgm:cxn modelId="{E737D600-6C32-42F9-A151-A23A763382DE}" srcId="{16B1D979-B10B-45C9-AEE4-2277ACF6AFC4}" destId="{3A721042-1394-4C29-98CB-FC0E78BD273B}" srcOrd="0" destOrd="0" parTransId="{5BFE5B7A-EA91-4772-91F9-F64818F0CCA2}" sibTransId="{352BA2D2-DBF6-4367-8C7A-79F56F4DDAEF}"/>
    <dgm:cxn modelId="{5887E344-8BF3-4B71-BEA3-A3217D6F0C05}" type="presOf" srcId="{F0B73B47-B529-4300-919C-84483BA73546}" destId="{68F17B5B-BC8C-4D94-A0BD-E670472059DE}" srcOrd="0" destOrd="0" presId="urn:microsoft.com/office/officeart/2005/8/layout/vList2"/>
    <dgm:cxn modelId="{A4382567-C8CA-4A51-9250-09DF6D219067}" srcId="{16B1D979-B10B-45C9-AEE4-2277ACF6AFC4}" destId="{30D47289-16BD-4D20-B427-97F9AC0C1AC5}" srcOrd="3" destOrd="0" parTransId="{299C19FF-2312-445A-91BB-59BC36C859F3}" sibTransId="{613AFF46-C8E8-4720-ACFD-6198FDDA65DF}"/>
    <dgm:cxn modelId="{EDF986C3-DBA1-4E5A-8204-886841DB49B3}" type="presOf" srcId="{A6A819D8-711B-45E4-8327-9F9361C7558F}" destId="{4319CB16-A53C-46E5-A912-106C4FFFE3FD}" srcOrd="0" destOrd="0" presId="urn:microsoft.com/office/officeart/2005/8/layout/vList2"/>
    <dgm:cxn modelId="{58E26B25-488D-407E-9DFC-2C61DF82EDF9}" srcId="{16B1D979-B10B-45C9-AEE4-2277ACF6AFC4}" destId="{F0B73B47-B529-4300-919C-84483BA73546}" srcOrd="2" destOrd="0" parTransId="{2C1F6787-30D5-4953-88EB-FA4EFAF2441F}" sibTransId="{6240B370-5D30-4AF2-952E-7594E00FA4F9}"/>
    <dgm:cxn modelId="{E142FC5C-3D79-43A2-A771-4BC299A72822}" srcId="{16B1D979-B10B-45C9-AEE4-2277ACF6AFC4}" destId="{A6A819D8-711B-45E4-8327-9F9361C7558F}" srcOrd="5" destOrd="0" parTransId="{6E9FE6C7-F53B-42E9-BDEB-0266C3C2CA5F}" sibTransId="{28FF8F97-FBF5-4D29-A0D7-AD07D78C6035}"/>
    <dgm:cxn modelId="{5CE156A9-2556-4CE2-88C3-06DF5309C51F}" type="presOf" srcId="{899A36B3-E010-422B-B09E-925E386B9F30}" destId="{F45E5251-81D6-4240-A53E-2DECE5CEE456}" srcOrd="0" destOrd="0" presId="urn:microsoft.com/office/officeart/2005/8/layout/vList2"/>
    <dgm:cxn modelId="{9CE6ED93-01EB-4292-B787-B76278C9820A}" type="presOf" srcId="{3A721042-1394-4C29-98CB-FC0E78BD273B}" destId="{7E856F87-EA29-451E-9023-CBFA1A668FA7}" srcOrd="0" destOrd="0" presId="urn:microsoft.com/office/officeart/2005/8/layout/vList2"/>
    <dgm:cxn modelId="{AC187020-2066-4E93-94E1-944388F4FAE1}" type="presOf" srcId="{16B1D979-B10B-45C9-AEE4-2277ACF6AFC4}" destId="{19915FF4-27AD-4502-B889-4C7636693AC0}" srcOrd="0" destOrd="0" presId="urn:microsoft.com/office/officeart/2005/8/layout/vList2"/>
    <dgm:cxn modelId="{091D08CC-16FF-499A-8F2C-4FA937528C14}" type="presParOf" srcId="{19915FF4-27AD-4502-B889-4C7636693AC0}" destId="{7E856F87-EA29-451E-9023-CBFA1A668FA7}" srcOrd="0" destOrd="0" presId="urn:microsoft.com/office/officeart/2005/8/layout/vList2"/>
    <dgm:cxn modelId="{D34B6B22-DE5B-4299-8DDA-2C679D916582}" type="presParOf" srcId="{19915FF4-27AD-4502-B889-4C7636693AC0}" destId="{42A5994B-99C1-41EB-A0D9-7FD3B60DD9E0}" srcOrd="1" destOrd="0" presId="urn:microsoft.com/office/officeart/2005/8/layout/vList2"/>
    <dgm:cxn modelId="{2D47624F-07AA-46DC-922E-CA1C92454D17}" type="presParOf" srcId="{19915FF4-27AD-4502-B889-4C7636693AC0}" destId="{F45E5251-81D6-4240-A53E-2DECE5CEE456}" srcOrd="2" destOrd="0" presId="urn:microsoft.com/office/officeart/2005/8/layout/vList2"/>
    <dgm:cxn modelId="{F79D9000-B458-4FF7-A1E2-658D00E76757}" type="presParOf" srcId="{19915FF4-27AD-4502-B889-4C7636693AC0}" destId="{D20DD8F3-307D-4B5A-ABDE-988D944DDEC8}" srcOrd="3" destOrd="0" presId="urn:microsoft.com/office/officeart/2005/8/layout/vList2"/>
    <dgm:cxn modelId="{51A4D7F5-9646-4E61-9F50-A1074B3CE34C}" type="presParOf" srcId="{19915FF4-27AD-4502-B889-4C7636693AC0}" destId="{68F17B5B-BC8C-4D94-A0BD-E670472059DE}" srcOrd="4" destOrd="0" presId="urn:microsoft.com/office/officeart/2005/8/layout/vList2"/>
    <dgm:cxn modelId="{041F9B0F-08A7-4719-9BBA-61152B65B41C}" type="presParOf" srcId="{19915FF4-27AD-4502-B889-4C7636693AC0}" destId="{7BF4AA3F-C49E-49BF-B4BA-8B6BE74DD828}" srcOrd="5" destOrd="0" presId="urn:microsoft.com/office/officeart/2005/8/layout/vList2"/>
    <dgm:cxn modelId="{BE04B6F1-0A39-4E8D-A269-8DF7650759E0}" type="presParOf" srcId="{19915FF4-27AD-4502-B889-4C7636693AC0}" destId="{5F7FB35D-5355-4D15-A350-0229BF301F25}" srcOrd="6" destOrd="0" presId="urn:microsoft.com/office/officeart/2005/8/layout/vList2"/>
    <dgm:cxn modelId="{2A741891-7482-4425-A3F2-186376D3B555}" type="presParOf" srcId="{19915FF4-27AD-4502-B889-4C7636693AC0}" destId="{B4607FEF-03B7-47B0-B1D9-26C985E85E38}" srcOrd="7" destOrd="0" presId="urn:microsoft.com/office/officeart/2005/8/layout/vList2"/>
    <dgm:cxn modelId="{B4E1426B-E851-43C6-B303-ED5924B63176}" type="presParOf" srcId="{19915FF4-27AD-4502-B889-4C7636693AC0}" destId="{544038C3-1DBF-43C1-8B1A-5E0ED392500F}" srcOrd="8" destOrd="0" presId="urn:microsoft.com/office/officeart/2005/8/layout/vList2"/>
    <dgm:cxn modelId="{43CCBF44-BAF2-4417-86C9-D2FA983AE85A}" type="presParOf" srcId="{19915FF4-27AD-4502-B889-4C7636693AC0}" destId="{155585C2-348A-4568-A6EF-3390FF50DD0A}" srcOrd="9" destOrd="0" presId="urn:microsoft.com/office/officeart/2005/8/layout/vList2"/>
    <dgm:cxn modelId="{EAA2D453-63E9-4AA0-84D5-7DC342346E1B}" type="presParOf" srcId="{19915FF4-27AD-4502-B889-4C7636693AC0}" destId="{4319CB16-A53C-46E5-A912-106C4FFFE3F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BEE45-623C-42CE-9B7A-8C3D624692B3}" type="doc">
      <dgm:prSet loTypeId="urn:microsoft.com/office/officeart/2005/8/layout/hProcess9" loCatId="process" qsTypeId="urn:microsoft.com/office/officeart/2005/8/quickstyle/3d9" qsCatId="3D" csTypeId="urn:microsoft.com/office/officeart/2005/8/colors/accent0_3" csCatId="mainScheme" phldr="1"/>
      <dgm:spPr/>
    </dgm:pt>
    <dgm:pt modelId="{4C3D595F-8B7A-4688-8FAD-17762D592E1B}">
      <dgm:prSet phldrT="[Metin]" custT="1"/>
      <dgm:spPr>
        <a:solidFill>
          <a:srgbClr val="FFFF00"/>
        </a:solidFill>
      </dgm:spPr>
      <dgm:t>
        <a:bodyPr/>
        <a:lstStyle/>
        <a:p>
          <a:r>
            <a:rPr lang="tr-TR" sz="4000" b="1" dirty="0" smtClean="0">
              <a:solidFill>
                <a:schemeClr val="tx1"/>
              </a:solidFill>
              <a:latin typeface="Comic Sans MS" pitchFamily="66" charset="0"/>
            </a:rPr>
            <a:t>Tercih</a:t>
          </a:r>
          <a:endParaRPr lang="tr-TR" sz="4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F81C7A2-C971-474C-9D83-D69E0682DFEB}" type="parTrans" cxnId="{A5464DC3-9119-4827-8861-958C00D98B34}">
      <dgm:prSet/>
      <dgm:spPr/>
      <dgm:t>
        <a:bodyPr/>
        <a:lstStyle/>
        <a:p>
          <a:endParaRPr lang="tr-TR" sz="4000" b="1">
            <a:latin typeface="Comic Sans MS" pitchFamily="66" charset="0"/>
          </a:endParaRPr>
        </a:p>
      </dgm:t>
    </dgm:pt>
    <dgm:pt modelId="{394C87FC-DD00-4D59-95E9-C960272FA2E3}" type="sibTrans" cxnId="{A5464DC3-9119-4827-8861-958C00D98B34}">
      <dgm:prSet/>
      <dgm:spPr/>
      <dgm:t>
        <a:bodyPr/>
        <a:lstStyle/>
        <a:p>
          <a:endParaRPr lang="tr-TR" sz="4000" b="1">
            <a:latin typeface="Comic Sans MS" pitchFamily="66" charset="0"/>
          </a:endParaRPr>
        </a:p>
      </dgm:t>
    </dgm:pt>
    <dgm:pt modelId="{FC4E78FC-1691-4AFE-8D10-967AB7606FF2}">
      <dgm:prSet phldrT="[Metin]" custT="1"/>
      <dgm:spPr>
        <a:solidFill>
          <a:srgbClr val="FF33CC"/>
        </a:solidFill>
      </dgm:spPr>
      <dgm:t>
        <a:bodyPr/>
        <a:lstStyle/>
        <a:p>
          <a:r>
            <a:rPr lang="tr-TR" sz="4000" b="1" dirty="0" smtClean="0">
              <a:solidFill>
                <a:schemeClr val="tx1"/>
              </a:solidFill>
              <a:latin typeface="Comic Sans MS" pitchFamily="66" charset="0"/>
            </a:rPr>
            <a:t>Tatmin</a:t>
          </a:r>
          <a:endParaRPr lang="tr-TR" sz="4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530B414-85D2-4F39-B2C2-F7AD72C98D3B}" type="parTrans" cxnId="{5B3AC13D-BA85-41C5-A38D-CD51240E69DD}">
      <dgm:prSet/>
      <dgm:spPr/>
      <dgm:t>
        <a:bodyPr/>
        <a:lstStyle/>
        <a:p>
          <a:endParaRPr lang="tr-TR" sz="4000" b="1">
            <a:latin typeface="Comic Sans MS" pitchFamily="66" charset="0"/>
          </a:endParaRPr>
        </a:p>
      </dgm:t>
    </dgm:pt>
    <dgm:pt modelId="{D12643E6-0406-467F-A615-E757BE22A1DC}" type="sibTrans" cxnId="{5B3AC13D-BA85-41C5-A38D-CD51240E69DD}">
      <dgm:prSet/>
      <dgm:spPr/>
      <dgm:t>
        <a:bodyPr/>
        <a:lstStyle/>
        <a:p>
          <a:endParaRPr lang="tr-TR" sz="4000" b="1">
            <a:latin typeface="Comic Sans MS" pitchFamily="66" charset="0"/>
          </a:endParaRPr>
        </a:p>
      </dgm:t>
    </dgm:pt>
    <dgm:pt modelId="{F2739CAC-1D78-4DE2-BB8E-3CC992B432DB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4000" b="1" dirty="0" smtClean="0">
              <a:latin typeface="Comic Sans MS" pitchFamily="66" charset="0"/>
            </a:rPr>
            <a:t>Sadakat</a:t>
          </a:r>
          <a:endParaRPr lang="tr-TR" sz="4000" b="1" dirty="0">
            <a:latin typeface="Comic Sans MS" pitchFamily="66" charset="0"/>
          </a:endParaRPr>
        </a:p>
      </dgm:t>
    </dgm:pt>
    <dgm:pt modelId="{34C69B92-2CF6-4285-A66C-DE83B96B7C72}" type="parTrans" cxnId="{5CAE86C7-F914-4507-ADE6-CFFC6D3DADE0}">
      <dgm:prSet/>
      <dgm:spPr/>
      <dgm:t>
        <a:bodyPr/>
        <a:lstStyle/>
        <a:p>
          <a:endParaRPr lang="tr-TR" sz="4000" b="1">
            <a:latin typeface="Comic Sans MS" pitchFamily="66" charset="0"/>
          </a:endParaRPr>
        </a:p>
      </dgm:t>
    </dgm:pt>
    <dgm:pt modelId="{A41C36C1-46BB-4D5E-94B5-5F3EF88EED87}" type="sibTrans" cxnId="{5CAE86C7-F914-4507-ADE6-CFFC6D3DADE0}">
      <dgm:prSet/>
      <dgm:spPr/>
      <dgm:t>
        <a:bodyPr/>
        <a:lstStyle/>
        <a:p>
          <a:endParaRPr lang="tr-TR" sz="4000" b="1">
            <a:latin typeface="Comic Sans MS" pitchFamily="66" charset="0"/>
          </a:endParaRPr>
        </a:p>
      </dgm:t>
    </dgm:pt>
    <dgm:pt modelId="{30BA7D20-DE8F-4FEC-9FE0-1833E93E8495}" type="pres">
      <dgm:prSet presAssocID="{A17BEE45-623C-42CE-9B7A-8C3D624692B3}" presName="CompostProcess" presStyleCnt="0">
        <dgm:presLayoutVars>
          <dgm:dir/>
          <dgm:resizeHandles val="exact"/>
        </dgm:presLayoutVars>
      </dgm:prSet>
      <dgm:spPr/>
    </dgm:pt>
    <dgm:pt modelId="{6C3B3378-CF1F-46D5-B734-093B066A6604}" type="pres">
      <dgm:prSet presAssocID="{A17BEE45-623C-42CE-9B7A-8C3D624692B3}" presName="arrow" presStyleLbl="bgShp" presStyleIdx="0" presStyleCnt="1"/>
      <dgm:spPr/>
    </dgm:pt>
    <dgm:pt modelId="{EBE6FE09-A948-4802-9721-DF30305E5DEC}" type="pres">
      <dgm:prSet presAssocID="{A17BEE45-623C-42CE-9B7A-8C3D624692B3}" presName="linearProcess" presStyleCnt="0"/>
      <dgm:spPr/>
    </dgm:pt>
    <dgm:pt modelId="{80573415-549F-4263-B9B6-14C135CE91B2}" type="pres">
      <dgm:prSet presAssocID="{4C3D595F-8B7A-4688-8FAD-17762D592E1B}" presName="textNode" presStyleLbl="node1" presStyleIdx="0" presStyleCnt="3">
        <dgm:presLayoutVars>
          <dgm:bulletEnabled val="1"/>
        </dgm:presLayoutVars>
      </dgm:prSet>
      <dgm:spPr/>
    </dgm:pt>
    <dgm:pt modelId="{149C48BD-8AB4-40F8-8B38-265580ED8CD2}" type="pres">
      <dgm:prSet presAssocID="{394C87FC-DD00-4D59-95E9-C960272FA2E3}" presName="sibTrans" presStyleCnt="0"/>
      <dgm:spPr/>
    </dgm:pt>
    <dgm:pt modelId="{C3CB31F5-9D79-4AC5-B760-A057BE3E260E}" type="pres">
      <dgm:prSet presAssocID="{FC4E78FC-1691-4AFE-8D10-967AB7606FF2}" presName="textNode" presStyleLbl="node1" presStyleIdx="1" presStyleCnt="3">
        <dgm:presLayoutVars>
          <dgm:bulletEnabled val="1"/>
        </dgm:presLayoutVars>
      </dgm:prSet>
      <dgm:spPr/>
    </dgm:pt>
    <dgm:pt modelId="{CEADF9FF-3128-4F55-97F2-73D79A60E7AA}" type="pres">
      <dgm:prSet presAssocID="{D12643E6-0406-467F-A615-E757BE22A1DC}" presName="sibTrans" presStyleCnt="0"/>
      <dgm:spPr/>
    </dgm:pt>
    <dgm:pt modelId="{F997FF27-B6E9-4ABB-BE02-1C5626E6AD9E}" type="pres">
      <dgm:prSet presAssocID="{F2739CAC-1D78-4DE2-BB8E-3CC992B432D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7785B9-708A-4FF0-89A5-A4E603BD5228}" type="presOf" srcId="{A17BEE45-623C-42CE-9B7A-8C3D624692B3}" destId="{30BA7D20-DE8F-4FEC-9FE0-1833E93E8495}" srcOrd="0" destOrd="0" presId="urn:microsoft.com/office/officeart/2005/8/layout/hProcess9"/>
    <dgm:cxn modelId="{5CAE86C7-F914-4507-ADE6-CFFC6D3DADE0}" srcId="{A17BEE45-623C-42CE-9B7A-8C3D624692B3}" destId="{F2739CAC-1D78-4DE2-BB8E-3CC992B432DB}" srcOrd="2" destOrd="0" parTransId="{34C69B92-2CF6-4285-A66C-DE83B96B7C72}" sibTransId="{A41C36C1-46BB-4D5E-94B5-5F3EF88EED87}"/>
    <dgm:cxn modelId="{4517C551-C538-4844-99C8-597714566492}" type="presOf" srcId="{4C3D595F-8B7A-4688-8FAD-17762D592E1B}" destId="{80573415-549F-4263-B9B6-14C135CE91B2}" srcOrd="0" destOrd="0" presId="urn:microsoft.com/office/officeart/2005/8/layout/hProcess9"/>
    <dgm:cxn modelId="{021532D9-90DF-4A58-9A92-AB122089E9EA}" type="presOf" srcId="{FC4E78FC-1691-4AFE-8D10-967AB7606FF2}" destId="{C3CB31F5-9D79-4AC5-B760-A057BE3E260E}" srcOrd="0" destOrd="0" presId="urn:microsoft.com/office/officeart/2005/8/layout/hProcess9"/>
    <dgm:cxn modelId="{A5464DC3-9119-4827-8861-958C00D98B34}" srcId="{A17BEE45-623C-42CE-9B7A-8C3D624692B3}" destId="{4C3D595F-8B7A-4688-8FAD-17762D592E1B}" srcOrd="0" destOrd="0" parTransId="{1F81C7A2-C971-474C-9D83-D69E0682DFEB}" sibTransId="{394C87FC-DD00-4D59-95E9-C960272FA2E3}"/>
    <dgm:cxn modelId="{5B3AC13D-BA85-41C5-A38D-CD51240E69DD}" srcId="{A17BEE45-623C-42CE-9B7A-8C3D624692B3}" destId="{FC4E78FC-1691-4AFE-8D10-967AB7606FF2}" srcOrd="1" destOrd="0" parTransId="{3530B414-85D2-4F39-B2C2-F7AD72C98D3B}" sibTransId="{D12643E6-0406-467F-A615-E757BE22A1DC}"/>
    <dgm:cxn modelId="{3F1585B4-5B4C-4724-93ED-FC0845AA2674}" type="presOf" srcId="{F2739CAC-1D78-4DE2-BB8E-3CC992B432DB}" destId="{F997FF27-B6E9-4ABB-BE02-1C5626E6AD9E}" srcOrd="0" destOrd="0" presId="urn:microsoft.com/office/officeart/2005/8/layout/hProcess9"/>
    <dgm:cxn modelId="{42EDCC0A-9F04-4AB2-818E-AEE83F03ABB6}" type="presParOf" srcId="{30BA7D20-DE8F-4FEC-9FE0-1833E93E8495}" destId="{6C3B3378-CF1F-46D5-B734-093B066A6604}" srcOrd="0" destOrd="0" presId="urn:microsoft.com/office/officeart/2005/8/layout/hProcess9"/>
    <dgm:cxn modelId="{92A38ECC-3732-4CD1-95E0-9B93A2BEFCED}" type="presParOf" srcId="{30BA7D20-DE8F-4FEC-9FE0-1833E93E8495}" destId="{EBE6FE09-A948-4802-9721-DF30305E5DEC}" srcOrd="1" destOrd="0" presId="urn:microsoft.com/office/officeart/2005/8/layout/hProcess9"/>
    <dgm:cxn modelId="{A089C58D-EC64-427B-BD9E-63243F04F5CB}" type="presParOf" srcId="{EBE6FE09-A948-4802-9721-DF30305E5DEC}" destId="{80573415-549F-4263-B9B6-14C135CE91B2}" srcOrd="0" destOrd="0" presId="urn:microsoft.com/office/officeart/2005/8/layout/hProcess9"/>
    <dgm:cxn modelId="{8AD3CB68-1921-42EA-9FF8-D96D682CD659}" type="presParOf" srcId="{EBE6FE09-A948-4802-9721-DF30305E5DEC}" destId="{149C48BD-8AB4-40F8-8B38-265580ED8CD2}" srcOrd="1" destOrd="0" presId="urn:microsoft.com/office/officeart/2005/8/layout/hProcess9"/>
    <dgm:cxn modelId="{E20787BA-F25A-44EC-A898-76F65B9A7CBC}" type="presParOf" srcId="{EBE6FE09-A948-4802-9721-DF30305E5DEC}" destId="{C3CB31F5-9D79-4AC5-B760-A057BE3E260E}" srcOrd="2" destOrd="0" presId="urn:microsoft.com/office/officeart/2005/8/layout/hProcess9"/>
    <dgm:cxn modelId="{8DB842DB-6DDC-4F0D-BFE3-D684EE6994DD}" type="presParOf" srcId="{EBE6FE09-A948-4802-9721-DF30305E5DEC}" destId="{CEADF9FF-3128-4F55-97F2-73D79A60E7AA}" srcOrd="3" destOrd="0" presId="urn:microsoft.com/office/officeart/2005/8/layout/hProcess9"/>
    <dgm:cxn modelId="{BC9B8051-79B5-41E1-B50F-7274F53901F5}" type="presParOf" srcId="{EBE6FE09-A948-4802-9721-DF30305E5DEC}" destId="{F997FF27-B6E9-4ABB-BE02-1C5626E6AD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56F87-EA29-451E-9023-CBFA1A668FA7}">
      <dsp:nvSpPr>
        <dsp:cNvPr id="0" name=""/>
        <dsp:cNvSpPr/>
      </dsp:nvSpPr>
      <dsp:spPr>
        <a:xfrm>
          <a:off x="0" y="2584"/>
          <a:ext cx="8019273" cy="722712"/>
        </a:xfrm>
        <a:prstGeom prst="roundRect">
          <a:avLst/>
        </a:prstGeom>
        <a:solidFill>
          <a:srgbClr val="ECB4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rPr>
            <a:t>Araştırmanın Amacı</a:t>
          </a:r>
          <a:endParaRPr lang="tr-TR" sz="3600" b="1" kern="1200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35280" y="37864"/>
        <a:ext cx="7948713" cy="652152"/>
      </dsp:txXfrm>
    </dsp:sp>
    <dsp:sp modelId="{F45E5251-81D6-4240-A53E-2DECE5CEE456}">
      <dsp:nvSpPr>
        <dsp:cNvPr id="0" name=""/>
        <dsp:cNvSpPr/>
      </dsp:nvSpPr>
      <dsp:spPr>
        <a:xfrm>
          <a:off x="0" y="735505"/>
          <a:ext cx="8019273" cy="722712"/>
        </a:xfrm>
        <a:prstGeom prst="roundRect">
          <a:avLst/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Araştırmanın Önemi</a:t>
          </a:r>
          <a:endParaRPr lang="tr-TR" sz="36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5280" y="770785"/>
        <a:ext cx="7948713" cy="652152"/>
      </dsp:txXfrm>
    </dsp:sp>
    <dsp:sp modelId="{68F17B5B-BC8C-4D94-A0BD-E670472059DE}">
      <dsp:nvSpPr>
        <dsp:cNvPr id="0" name=""/>
        <dsp:cNvSpPr/>
      </dsp:nvSpPr>
      <dsp:spPr>
        <a:xfrm>
          <a:off x="0" y="1468427"/>
          <a:ext cx="8019273" cy="72271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Araştırmanın Kavramsal Çerçevesi</a:t>
          </a:r>
          <a:endParaRPr lang="tr-TR" sz="3600" b="1" kern="1200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35280" y="1503707"/>
        <a:ext cx="7948713" cy="652152"/>
      </dsp:txXfrm>
    </dsp:sp>
    <dsp:sp modelId="{5F7FB35D-5355-4D15-A350-0229BF301F25}">
      <dsp:nvSpPr>
        <dsp:cNvPr id="0" name=""/>
        <dsp:cNvSpPr/>
      </dsp:nvSpPr>
      <dsp:spPr>
        <a:xfrm>
          <a:off x="0" y="2201348"/>
          <a:ext cx="8019273" cy="72271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Araştırmanın Metodolojisi</a:t>
          </a:r>
          <a:endParaRPr lang="tr-TR" sz="3600" b="1" kern="1200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35280" y="2236628"/>
        <a:ext cx="7948713" cy="652152"/>
      </dsp:txXfrm>
    </dsp:sp>
    <dsp:sp modelId="{544038C3-1DBF-43C1-8B1A-5E0ED392500F}">
      <dsp:nvSpPr>
        <dsp:cNvPr id="0" name=""/>
        <dsp:cNvSpPr/>
      </dsp:nvSpPr>
      <dsp:spPr>
        <a:xfrm>
          <a:off x="0" y="2934270"/>
          <a:ext cx="8019273" cy="72271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Araştırmanın Bulguları</a:t>
          </a:r>
          <a:endParaRPr lang="tr-TR" sz="36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5280" y="2969550"/>
        <a:ext cx="7948713" cy="652152"/>
      </dsp:txXfrm>
    </dsp:sp>
    <dsp:sp modelId="{4319CB16-A53C-46E5-A912-106C4FFFE3FD}">
      <dsp:nvSpPr>
        <dsp:cNvPr id="0" name=""/>
        <dsp:cNvSpPr/>
      </dsp:nvSpPr>
      <dsp:spPr>
        <a:xfrm>
          <a:off x="0" y="3667191"/>
          <a:ext cx="8019273" cy="72271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Sonuç ve Öneriler</a:t>
          </a:r>
          <a:endParaRPr lang="tr-TR" sz="36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5280" y="3702471"/>
        <a:ext cx="7948713" cy="652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B3378-CF1F-46D5-B734-093B066A6604}">
      <dsp:nvSpPr>
        <dsp:cNvPr id="0" name=""/>
        <dsp:cNvSpPr/>
      </dsp:nvSpPr>
      <dsp:spPr>
        <a:xfrm>
          <a:off x="615668" y="0"/>
          <a:ext cx="6977575" cy="4064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73415-549F-4263-B9B6-14C135CE91B2}">
      <dsp:nvSpPr>
        <dsp:cNvPr id="0" name=""/>
        <dsp:cNvSpPr/>
      </dsp:nvSpPr>
      <dsp:spPr>
        <a:xfrm>
          <a:off x="4008" y="1219199"/>
          <a:ext cx="2477103" cy="16256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chemeClr val="tx1"/>
              </a:solidFill>
              <a:latin typeface="Comic Sans MS" pitchFamily="66" charset="0"/>
            </a:rPr>
            <a:t>Tercih</a:t>
          </a:r>
          <a:endParaRPr lang="tr-TR" sz="4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83363" y="1298554"/>
        <a:ext cx="2318393" cy="1466890"/>
      </dsp:txXfrm>
    </dsp:sp>
    <dsp:sp modelId="{C3CB31F5-9D79-4AC5-B760-A057BE3E260E}">
      <dsp:nvSpPr>
        <dsp:cNvPr id="0" name=""/>
        <dsp:cNvSpPr/>
      </dsp:nvSpPr>
      <dsp:spPr>
        <a:xfrm>
          <a:off x="2865904" y="1219199"/>
          <a:ext cx="2477103" cy="1625600"/>
        </a:xfrm>
        <a:prstGeom prst="roundRect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chemeClr val="tx1"/>
              </a:solidFill>
              <a:latin typeface="Comic Sans MS" pitchFamily="66" charset="0"/>
            </a:rPr>
            <a:t>Tatmin</a:t>
          </a:r>
          <a:endParaRPr lang="tr-TR" sz="4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945259" y="1298554"/>
        <a:ext cx="2318393" cy="1466890"/>
      </dsp:txXfrm>
    </dsp:sp>
    <dsp:sp modelId="{F997FF27-B6E9-4ABB-BE02-1C5626E6AD9E}">
      <dsp:nvSpPr>
        <dsp:cNvPr id="0" name=""/>
        <dsp:cNvSpPr/>
      </dsp:nvSpPr>
      <dsp:spPr>
        <a:xfrm>
          <a:off x="5727800" y="1219199"/>
          <a:ext cx="2477103" cy="16256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latin typeface="Comic Sans MS" pitchFamily="66" charset="0"/>
            </a:rPr>
            <a:t>Sadakat</a:t>
          </a:r>
          <a:endParaRPr lang="tr-TR" sz="4000" b="1" kern="1200" dirty="0">
            <a:latin typeface="Comic Sans MS" pitchFamily="66" charset="0"/>
          </a:endParaRPr>
        </a:p>
      </dsp:txBody>
      <dsp:txXfrm>
        <a:off x="5807155" y="1298554"/>
        <a:ext cx="231839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0"/>
            <a:ext cx="2916238" cy="4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442"/>
            <a:ext cx="2916238" cy="5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9200" y="9407442"/>
            <a:ext cx="2916238" cy="5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2FC88B-268D-4993-83D8-34FECAF9ED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83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7218"/>
            <a:ext cx="4891088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biçemlerini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89083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258"/>
            <a:ext cx="289083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BA018A-0434-4328-8129-8C29279703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383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778250" y="9431258"/>
            <a:ext cx="2889250" cy="4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7F5A91-11D7-4A93-850D-913EDB9CC50B}" type="slidenum">
              <a:rPr lang="tr-TR" sz="1200" b="0">
                <a:latin typeface="Times New Roman" pitchFamily="18" charset="0"/>
              </a:rPr>
              <a:pPr algn="r" eaLnBrk="1" hangingPunct="1"/>
              <a:t>1</a:t>
            </a:fld>
            <a:endParaRPr lang="tr-TR" sz="1200" b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5629"/>
            <a:ext cx="5335588" cy="4467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018A-0434-4328-8129-8C29279703AB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74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MS2 çıktı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018A-0434-4328-8129-8C29279703AB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6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018A-0434-4328-8129-8C29279703AB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54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018A-0434-4328-8129-8C29279703AB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54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8192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7237C-BF34-4018-97DF-39DBE349BBB7}" type="slidenum">
              <a:rPr lang="tr-TR" smtClean="0"/>
              <a:pPr>
                <a:defRPr/>
              </a:pPr>
              <a:t>36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8192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7237C-BF34-4018-97DF-39DBE349BBB7}" type="slidenum">
              <a:rPr lang="tr-TR" smtClean="0"/>
              <a:pPr>
                <a:defRPr/>
              </a:pPr>
              <a:t>37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82948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E3E8B-DFC0-493E-A8BA-619618845442}" type="slidenum">
              <a:rPr lang="tr-TR" smtClean="0"/>
              <a:pPr>
                <a:defRPr/>
              </a:pPr>
              <a:t>38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8244408" y="6505599"/>
            <a:ext cx="862737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fld id="{01C1A17D-82D2-4E9D-9C11-45FFA737DA05}" type="slidenum">
              <a:rPr lang="en-AU" sz="1400">
                <a:solidFill>
                  <a:srgbClr val="000000"/>
                </a:solidFill>
                <a:latin typeface="Comic Sans MS" pitchFamily="66" charset="0"/>
                <a:cs typeface="+mn-cs"/>
              </a:rPr>
              <a:pPr algn="ctr" eaLnBrk="0" hangingPunct="0"/>
              <a:t>‹#›</a:t>
            </a:fld>
            <a:r>
              <a:rPr lang="tr-TR" sz="14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/</a:t>
            </a:r>
            <a:r>
              <a:rPr lang="tr-TR" sz="14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38</a:t>
            </a:r>
            <a:endParaRPr lang="en-AU" sz="1400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" y="89738"/>
            <a:ext cx="720080" cy="64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50825" y="1989138"/>
            <a:ext cx="871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22531" name="Dikdörtgen 1"/>
          <p:cNvSpPr>
            <a:spLocks noChangeArrowheads="1"/>
          </p:cNvSpPr>
          <p:nvPr/>
        </p:nvSpPr>
        <p:spPr bwMode="auto">
          <a:xfrm>
            <a:off x="2519772" y="4941168"/>
            <a:ext cx="4104456" cy="13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Dr. Erkan YILDIZ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Dr. M. Enis KOÇ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89348" y="2420888"/>
            <a:ext cx="716530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000" dirty="0" smtClean="0">
                <a:solidFill>
                  <a:srgbClr val="0000FF"/>
                </a:solidFill>
                <a:latin typeface="Comic Sans MS" pitchFamily="66" charset="0"/>
              </a:rPr>
              <a:t>Marka </a:t>
            </a:r>
            <a:r>
              <a:rPr lang="tr-TR" sz="3000" dirty="0" smtClean="0">
                <a:solidFill>
                  <a:srgbClr val="0000FF"/>
                </a:solidFill>
                <a:latin typeface="Comic Sans MS" pitchFamily="66" charset="0"/>
              </a:rPr>
              <a:t>Mirası ve Marka Güveninin Satın Alma Niyeti, Müşteri Tatmini ve Marka Sadakati Üzerindeki Etkileri</a:t>
            </a:r>
            <a:endParaRPr lang="tr-TR" sz="3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1512168" cy="136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54136" y="364277"/>
            <a:ext cx="5235729" cy="747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4000" b="1" dirty="0" smtClean="0">
                <a:latin typeface="Comic Sans MS" panose="030F0702030302020204" pitchFamily="66" charset="0"/>
              </a:rPr>
              <a:t>Başkent Üniversitesi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1"/>
          <p:cNvSpPr/>
          <p:nvPr/>
        </p:nvSpPr>
        <p:spPr>
          <a:xfrm>
            <a:off x="107504" y="1515315"/>
            <a:ext cx="5293096" cy="479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000" dirty="0">
                <a:solidFill>
                  <a:srgbClr val="FF0000"/>
                </a:solidFill>
                <a:latin typeface="Comic Sans MS" pitchFamily="66" charset="0"/>
              </a:rPr>
              <a:t>Marka mirası</a:t>
            </a:r>
            <a:r>
              <a:rPr lang="tr-TR" sz="3000" dirty="0">
                <a:latin typeface="Comic Sans MS" pitchFamily="66" charset="0"/>
              </a:rPr>
              <a:t>; üretici açısından pazarda rekabet etmek zorunda olduğu birçok rakibinin bulunduğu durumda </a:t>
            </a:r>
            <a:r>
              <a:rPr lang="tr-TR" sz="3000" dirty="0">
                <a:solidFill>
                  <a:srgbClr val="FF33CC"/>
                </a:solidFill>
                <a:latin typeface="Comic Sans MS" pitchFamily="66" charset="0"/>
              </a:rPr>
              <a:t>markanın bazı özellikleriyle</a:t>
            </a:r>
            <a:r>
              <a:rPr lang="tr-TR" sz="3000" dirty="0">
                <a:latin typeface="Comic Sans MS" pitchFamily="66" charset="0"/>
              </a:rPr>
              <a:t> öne çıkarak </a:t>
            </a: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tüketicide duygusal bir bağlılık oluşturması</a:t>
            </a:r>
            <a:r>
              <a:rPr lang="tr-TR" sz="3000" dirty="0">
                <a:latin typeface="Comic Sans MS" pitchFamily="66" charset="0"/>
              </a:rPr>
              <a:t> </a:t>
            </a:r>
            <a:r>
              <a:rPr lang="tr-TR" sz="3000" dirty="0" smtClean="0">
                <a:latin typeface="Comic Sans MS" pitchFamily="66" charset="0"/>
              </a:rPr>
              <a:t>olarak </a:t>
            </a:r>
            <a:r>
              <a:rPr lang="tr-TR" sz="3000" dirty="0">
                <a:latin typeface="Comic Sans MS" pitchFamily="66" charset="0"/>
              </a:rPr>
              <a:t>ifade edilebilir.</a:t>
            </a:r>
            <a:endParaRPr lang="tr-TR" sz="3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691389" cy="348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1"/>
          <p:cNvSpPr/>
          <p:nvPr/>
        </p:nvSpPr>
        <p:spPr>
          <a:xfrm>
            <a:off x="111696" y="1820583"/>
            <a:ext cx="4644936" cy="398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200" dirty="0" smtClean="0">
                <a:latin typeface="Comic Sans MS" pitchFamily="66" charset="0"/>
              </a:rPr>
              <a:t>Markanın </a:t>
            </a:r>
            <a:r>
              <a:rPr lang="tr-TR" sz="3200" dirty="0">
                <a:solidFill>
                  <a:srgbClr val="0000FF"/>
                </a:solidFill>
                <a:latin typeface="Comic Sans MS" pitchFamily="66" charset="0"/>
              </a:rPr>
              <a:t>geçmiş performans</a:t>
            </a:r>
            <a:r>
              <a:rPr lang="tr-TR" sz="3200" dirty="0">
                <a:latin typeface="Comic Sans MS" pitchFamily="66" charset="0"/>
              </a:rPr>
              <a:t>ını, </a:t>
            </a:r>
            <a:r>
              <a:rPr lang="tr-TR" sz="3200" dirty="0">
                <a:solidFill>
                  <a:srgbClr val="0000FF"/>
                </a:solidFill>
                <a:latin typeface="Comic Sans MS" pitchFamily="66" charset="0"/>
              </a:rPr>
              <a:t>uzun ömrü</a:t>
            </a:r>
            <a:r>
              <a:rPr lang="tr-TR" sz="3200" dirty="0">
                <a:latin typeface="Comic Sans MS" pitchFamily="66" charset="0"/>
              </a:rPr>
              <a:t>nü, </a:t>
            </a:r>
            <a:r>
              <a:rPr lang="tr-TR" sz="3200" dirty="0">
                <a:solidFill>
                  <a:srgbClr val="0000FF"/>
                </a:solidFill>
                <a:latin typeface="Comic Sans MS" pitchFamily="66" charset="0"/>
              </a:rPr>
              <a:t>temel değerleri</a:t>
            </a:r>
            <a:r>
              <a:rPr lang="tr-TR" sz="3200" dirty="0">
                <a:latin typeface="Comic Sans MS" pitchFamily="66" charset="0"/>
              </a:rPr>
              <a:t>ni, sembolünü ve markanın tarihine yönelik inanışlarını </a:t>
            </a:r>
            <a:r>
              <a:rPr lang="tr-TR" sz="3200" dirty="0" smtClean="0">
                <a:latin typeface="Comic Sans MS" pitchFamily="66" charset="0"/>
              </a:rPr>
              <a:t>kapsar. </a:t>
            </a:r>
            <a:endParaRPr lang="tr-TR" sz="32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77" y="1556792"/>
            <a:ext cx="426081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1"/>
          <p:cNvSpPr/>
          <p:nvPr/>
        </p:nvSpPr>
        <p:spPr>
          <a:xfrm>
            <a:off x="4139952" y="1485051"/>
            <a:ext cx="4674672" cy="4824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400" dirty="0">
                <a:solidFill>
                  <a:srgbClr val="FF0000"/>
                </a:solidFill>
                <a:latin typeface="Comic Sans MS" pitchFamily="66" charset="0"/>
              </a:rPr>
              <a:t>Marka güveni</a:t>
            </a:r>
            <a:r>
              <a:rPr lang="tr-TR" sz="3400" dirty="0">
                <a:latin typeface="Comic Sans MS" pitchFamily="66" charset="0"/>
              </a:rPr>
              <a:t>; tüketicinin marka üzerindeki </a:t>
            </a:r>
            <a:r>
              <a:rPr lang="tr-TR" sz="3400" dirty="0">
                <a:solidFill>
                  <a:srgbClr val="0000FF"/>
                </a:solidFill>
                <a:latin typeface="Comic Sans MS" pitchFamily="66" charset="0"/>
              </a:rPr>
              <a:t>pozitif </a:t>
            </a:r>
            <a:r>
              <a:rPr lang="tr-TR" sz="3400" dirty="0" smtClean="0">
                <a:solidFill>
                  <a:srgbClr val="0000FF"/>
                </a:solidFill>
                <a:latin typeface="Comic Sans MS" pitchFamily="66" charset="0"/>
              </a:rPr>
              <a:t>beklentileri</a:t>
            </a:r>
            <a:r>
              <a:rPr lang="tr-TR" sz="3400" dirty="0" smtClean="0">
                <a:latin typeface="Comic Sans MS" pitchFamily="66" charset="0"/>
              </a:rPr>
              <a:t>, </a:t>
            </a:r>
            <a:r>
              <a:rPr lang="tr-TR" sz="3400" dirty="0">
                <a:latin typeface="Comic Sans MS" pitchFamily="66" charset="0"/>
              </a:rPr>
              <a:t>markanın bir işi yapabileceğine olan tüketici inancı </a:t>
            </a:r>
            <a:r>
              <a:rPr lang="tr-TR" sz="3400" dirty="0" smtClean="0">
                <a:latin typeface="Comic Sans MS" pitchFamily="66" charset="0"/>
              </a:rPr>
              <a:t>olarak </a:t>
            </a:r>
            <a:r>
              <a:rPr lang="tr-TR" sz="3400" dirty="0">
                <a:latin typeface="Comic Sans MS" pitchFamily="66" charset="0"/>
              </a:rPr>
              <a:t>ifade edilebilir.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3" y="1844824"/>
            <a:ext cx="374061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1"/>
          <p:cNvSpPr/>
          <p:nvPr/>
        </p:nvSpPr>
        <p:spPr>
          <a:xfrm>
            <a:off x="578900" y="1628800"/>
            <a:ext cx="7986200" cy="422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tr-TR" sz="3400" dirty="0" smtClean="0">
                <a:latin typeface="Comic Sans MS" pitchFamily="66" charset="0"/>
              </a:rPr>
              <a:t>Markaya </a:t>
            </a:r>
            <a:r>
              <a:rPr lang="tr-TR" sz="3400" dirty="0">
                <a:latin typeface="Comic Sans MS" pitchFamily="66" charset="0"/>
              </a:rPr>
              <a:t>olan güven, işletmenin </a:t>
            </a:r>
            <a:r>
              <a:rPr lang="tr-TR" sz="3400" dirty="0">
                <a:solidFill>
                  <a:srgbClr val="0000FF"/>
                </a:solidFill>
                <a:latin typeface="Comic Sans MS" pitchFamily="66" charset="0"/>
              </a:rPr>
              <a:t>tüketici menfaatleri doğrultusunda hareket etmesi</a:t>
            </a:r>
            <a:r>
              <a:rPr lang="tr-TR" sz="3400" dirty="0">
                <a:latin typeface="Comic Sans MS" pitchFamily="66" charset="0"/>
              </a:rPr>
              <a:t> ve iyi niyetini ortaya koymasıyla oluşur ve </a:t>
            </a:r>
            <a:r>
              <a:rPr lang="tr-TR" sz="3400" dirty="0">
                <a:solidFill>
                  <a:srgbClr val="FF0000"/>
                </a:solidFill>
                <a:latin typeface="Comic Sans MS" pitchFamily="66" charset="0"/>
              </a:rPr>
              <a:t>satın alma öncesi</a:t>
            </a:r>
            <a:r>
              <a:rPr lang="tr-TR" sz="3400" dirty="0">
                <a:latin typeface="Comic Sans MS" pitchFamily="66" charset="0"/>
              </a:rPr>
              <a:t> tüketicilerin aldıkları risklerin minimize olmasını sağlayan bir </a:t>
            </a:r>
            <a:r>
              <a:rPr lang="tr-TR" sz="3400" dirty="0" smtClean="0">
                <a:latin typeface="Comic Sans MS" pitchFamily="66" charset="0"/>
              </a:rPr>
              <a:t>araçtır. </a:t>
            </a:r>
            <a:endParaRPr lang="tr-TR" sz="3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" y="1886877"/>
            <a:ext cx="4648922" cy="37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1"/>
          <p:cNvSpPr/>
          <p:nvPr/>
        </p:nvSpPr>
        <p:spPr>
          <a:xfrm>
            <a:off x="4211960" y="1371299"/>
            <a:ext cx="4968552" cy="479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Satın alma niyeti;</a:t>
            </a:r>
            <a:r>
              <a:rPr lang="tr-TR" sz="3000" dirty="0" smtClean="0">
                <a:latin typeface="Comic Sans MS" pitchFamily="66" charset="0"/>
              </a:rPr>
              <a:t> </a:t>
            </a:r>
            <a:r>
              <a:rPr lang="tr-TR" sz="3000" dirty="0">
                <a:latin typeface="Comic Sans MS" pitchFamily="66" charset="0"/>
              </a:rPr>
              <a:t>daha önceden herhangi bir ürün veya hizmeti satın almış müşterinin bu davranışını gelecekte de tekrarlamasının sonucunda </a:t>
            </a: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sahip olduğu satın alma isteği </a:t>
            </a:r>
            <a:r>
              <a:rPr lang="tr-TR" sz="3000" dirty="0">
                <a:latin typeface="Comic Sans MS" pitchFamily="66" charset="0"/>
              </a:rPr>
              <a:t>ve hazır </a:t>
            </a:r>
            <a:r>
              <a:rPr lang="tr-TR" sz="3000" dirty="0" err="1">
                <a:latin typeface="Comic Sans MS" pitchFamily="66" charset="0"/>
              </a:rPr>
              <a:t>oluşluğu</a:t>
            </a:r>
            <a:r>
              <a:rPr lang="tr-TR" sz="3000" dirty="0">
                <a:latin typeface="Comic Sans MS" pitchFamily="66" charset="0"/>
              </a:rPr>
              <a:t> </a:t>
            </a:r>
            <a:r>
              <a:rPr lang="tr-TR" sz="3000" dirty="0" smtClean="0">
                <a:latin typeface="Comic Sans MS" pitchFamily="66" charset="0"/>
              </a:rPr>
              <a:t>olarak </a:t>
            </a:r>
            <a:r>
              <a:rPr lang="tr-TR" sz="3000" dirty="0">
                <a:latin typeface="Comic Sans MS" pitchFamily="66" charset="0"/>
              </a:rPr>
              <a:t>ifade edilebilir.</a:t>
            </a:r>
            <a:endParaRPr lang="tr-TR" sz="3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1"/>
          <p:cNvSpPr/>
          <p:nvPr/>
        </p:nvSpPr>
        <p:spPr>
          <a:xfrm>
            <a:off x="4289816" y="1373676"/>
            <a:ext cx="4674672" cy="4971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Müşteri tatmini</a:t>
            </a:r>
            <a:r>
              <a:rPr lang="tr-TR" dirty="0" smtClean="0">
                <a:latin typeface="Comic Sans MS" pitchFamily="66" charset="0"/>
              </a:rPr>
              <a:t>; </a:t>
            </a:r>
            <a:r>
              <a:rPr lang="tr-TR" dirty="0">
                <a:latin typeface="Comic Sans MS" pitchFamily="66" charset="0"/>
              </a:rPr>
              <a:t>tüketim sonucunda elde edilen çıktıdan sağlanan hoşnutluk </a:t>
            </a:r>
            <a:r>
              <a:rPr lang="tr-TR" dirty="0" smtClean="0">
                <a:latin typeface="Comic Sans MS" pitchFamily="66" charset="0"/>
              </a:rPr>
              <a:t>duygusu; </a:t>
            </a:r>
            <a:r>
              <a:rPr lang="tr-TR" dirty="0">
                <a:latin typeface="Comic Sans MS" pitchFamily="66" charset="0"/>
              </a:rPr>
              <a:t>satın alma öncesi </a:t>
            </a: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beklentilerle</a:t>
            </a:r>
            <a:r>
              <a:rPr lang="tr-TR" dirty="0">
                <a:latin typeface="Comic Sans MS" pitchFamily="66" charset="0"/>
              </a:rPr>
              <a:t> satın alma sonrası </a:t>
            </a: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deyimler arasındaki </a:t>
            </a:r>
            <a:r>
              <a:rPr lang="tr-TR" dirty="0">
                <a:latin typeface="Comic Sans MS" pitchFamily="66" charset="0"/>
              </a:rPr>
              <a:t>olumlu, olumsuz veya eşdeğer farklar </a:t>
            </a:r>
            <a:r>
              <a:rPr lang="tr-TR" dirty="0" smtClean="0">
                <a:latin typeface="Comic Sans MS" pitchFamily="66" charset="0"/>
              </a:rPr>
              <a:t>olarak </a:t>
            </a:r>
            <a:r>
              <a:rPr lang="tr-TR" dirty="0">
                <a:latin typeface="Comic Sans MS" pitchFamily="66" charset="0"/>
              </a:rPr>
              <a:t>ifade edilebilir.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48435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4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1"/>
          <p:cNvSpPr/>
          <p:nvPr/>
        </p:nvSpPr>
        <p:spPr>
          <a:xfrm>
            <a:off x="35496" y="1412776"/>
            <a:ext cx="4890696" cy="479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Marka sadakati; </a:t>
            </a:r>
            <a:r>
              <a:rPr lang="tr-TR" sz="3000" dirty="0">
                <a:latin typeface="Comic Sans MS" pitchFamily="66" charset="0"/>
              </a:rPr>
              <a:t>tüketicinin almış olduğu üründen ve markanın vermiş olduğu hizmetten </a:t>
            </a: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tatmin olması sonucu</a:t>
            </a:r>
            <a:r>
              <a:rPr lang="tr-TR" sz="3000" dirty="0">
                <a:latin typeface="Comic Sans MS" pitchFamily="66" charset="0"/>
              </a:rPr>
              <a:t>nda aynı ürünü tekrar satın alma konusundaki duyguları </a:t>
            </a:r>
            <a:r>
              <a:rPr lang="tr-TR" sz="3000" dirty="0" smtClean="0">
                <a:latin typeface="Comic Sans MS" pitchFamily="66" charset="0"/>
              </a:rPr>
              <a:t>şeklinde </a:t>
            </a:r>
            <a:r>
              <a:rPr lang="tr-TR" sz="3000" dirty="0">
                <a:latin typeface="Comic Sans MS" pitchFamily="66" charset="0"/>
              </a:rPr>
              <a:t>ifade edilebilir. </a:t>
            </a:r>
            <a:endParaRPr lang="tr-TR" sz="3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30317"/>
            <a:ext cx="392392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900432" y="188640"/>
            <a:ext cx="7560000" cy="648000"/>
            <a:chOff x="0" y="2203387"/>
            <a:chExt cx="8019273" cy="719732"/>
          </a:xfrm>
        </p:grpSpPr>
        <p:sp>
          <p:nvSpPr>
            <p:cNvPr id="3" name="Yuvarlatılmış Dikdörtgen 2"/>
            <p:cNvSpPr/>
            <p:nvPr/>
          </p:nvSpPr>
          <p:spPr>
            <a:xfrm>
              <a:off x="0" y="2203387"/>
              <a:ext cx="8019273" cy="71973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223852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Metodolojisi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Akış Çizelgesi: Öteki İşlem 8"/>
          <p:cNvSpPr/>
          <p:nvPr/>
        </p:nvSpPr>
        <p:spPr bwMode="auto">
          <a:xfrm>
            <a:off x="1068503" y="1412776"/>
            <a:ext cx="4932200" cy="57888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Modeli</a:t>
            </a:r>
          </a:p>
        </p:txBody>
      </p:sp>
      <p:sp>
        <p:nvSpPr>
          <p:cNvPr id="10" name="Akış Çizelgesi: Öteki İşlem 9"/>
          <p:cNvSpPr/>
          <p:nvPr/>
        </p:nvSpPr>
        <p:spPr bwMode="auto">
          <a:xfrm>
            <a:off x="1482335" y="2008829"/>
            <a:ext cx="4932200" cy="578882"/>
          </a:xfrm>
          <a:prstGeom prst="flowChartAlternateProcess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Hipotezleri</a:t>
            </a:r>
          </a:p>
        </p:txBody>
      </p:sp>
      <p:sp>
        <p:nvSpPr>
          <p:cNvPr id="11" name="Akış Çizelgesi: Öteki İşlem 10"/>
          <p:cNvSpPr/>
          <p:nvPr/>
        </p:nvSpPr>
        <p:spPr bwMode="auto">
          <a:xfrm>
            <a:off x="1799960" y="2607520"/>
            <a:ext cx="4932200" cy="57888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latin typeface="Comic Sans MS" panose="030F0702030302020204" pitchFamily="66" charset="0"/>
              </a:rPr>
              <a:t>Araştırmanın Değişkenleri</a:t>
            </a:r>
            <a:endParaRPr kumimoji="0" lang="tr-TR" sz="2800" b="1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59880" y="1478431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791928" y="2018732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079960" y="2620647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kış Çizelgesi: Öteki İşlem 14"/>
          <p:cNvSpPr/>
          <p:nvPr/>
        </p:nvSpPr>
        <p:spPr bwMode="auto">
          <a:xfrm>
            <a:off x="2268440" y="3160957"/>
            <a:ext cx="4932200" cy="578882"/>
          </a:xfrm>
          <a:prstGeom prst="flowChartAlternateProcess">
            <a:avLst/>
          </a:prstGeom>
          <a:solidFill>
            <a:srgbClr val="66FF33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Örnekleme Süreci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512008" y="3174084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Akış Çizelgesi: Öteki İşlem 16"/>
          <p:cNvSpPr/>
          <p:nvPr/>
        </p:nvSpPr>
        <p:spPr bwMode="auto">
          <a:xfrm>
            <a:off x="2628560" y="3737021"/>
            <a:ext cx="4932200" cy="578882"/>
          </a:xfrm>
          <a:prstGeom prst="flowChartAlternateProcess">
            <a:avLst/>
          </a:prstGeom>
          <a:solidFill>
            <a:srgbClr val="FFFF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Veri Toplama Yöntemi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872048" y="3740296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Akış Çizelgesi: Öteki İşlem 18"/>
          <p:cNvSpPr/>
          <p:nvPr/>
        </p:nvSpPr>
        <p:spPr bwMode="auto">
          <a:xfrm>
            <a:off x="3312208" y="4313085"/>
            <a:ext cx="4932200" cy="57888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Veri Değerlendirme Tekniği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2559216" y="4358751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Akış Çizelgesi: Öteki İşlem 20"/>
          <p:cNvSpPr/>
          <p:nvPr/>
        </p:nvSpPr>
        <p:spPr bwMode="auto">
          <a:xfrm>
            <a:off x="3744256" y="4889149"/>
            <a:ext cx="4932200" cy="57888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Kullanılan Ölçeklerin Testi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024176" y="4934815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640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152400" y="704938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up 62"/>
          <p:cNvGrpSpPr/>
          <p:nvPr/>
        </p:nvGrpSpPr>
        <p:grpSpPr>
          <a:xfrm>
            <a:off x="900432" y="188640"/>
            <a:ext cx="7560000" cy="648000"/>
            <a:chOff x="0" y="2203387"/>
            <a:chExt cx="8019273" cy="71973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4" name="Yuvarlatılmış Dikdörtgen 63"/>
            <p:cNvSpPr/>
            <p:nvPr/>
          </p:nvSpPr>
          <p:spPr>
            <a:xfrm>
              <a:off x="0" y="2203387"/>
              <a:ext cx="8019273" cy="71973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Yuvarlatılmış Dikdörtgen 4"/>
            <p:cNvSpPr/>
            <p:nvPr/>
          </p:nvSpPr>
          <p:spPr>
            <a:xfrm>
              <a:off x="35134" y="2238521"/>
              <a:ext cx="7949005" cy="6494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Modeli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Metin kutusu 24"/>
          <p:cNvSpPr txBox="1"/>
          <p:nvPr/>
        </p:nvSpPr>
        <p:spPr>
          <a:xfrm>
            <a:off x="358592" y="4196367"/>
            <a:ext cx="24482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r-TR" sz="2200" b="1" dirty="0" smtClean="0">
                <a:latin typeface="Comic Sans MS" panose="030F0702030302020204" pitchFamily="66" charset="0"/>
              </a:rPr>
              <a:t>Marka </a:t>
            </a:r>
            <a:r>
              <a:rPr lang="tr-TR" sz="2200" b="1" dirty="0" smtClean="0">
                <a:latin typeface="Comic Sans MS" panose="030F0702030302020204" pitchFamily="66" charset="0"/>
              </a:rPr>
              <a:t>Güveni (M_G)</a:t>
            </a:r>
            <a:endParaRPr lang="tr-TR" sz="2200" b="1" dirty="0" smtClean="0">
              <a:latin typeface="Comic Sans MS" panose="030F0702030302020204" pitchFamily="66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58592" y="2469336"/>
            <a:ext cx="24482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r-TR" sz="2200" b="1" dirty="0" smtClean="0">
                <a:latin typeface="Comic Sans MS" panose="030F0702030302020204" pitchFamily="66" charset="0"/>
              </a:rPr>
              <a:t>Marka </a:t>
            </a:r>
            <a:r>
              <a:rPr lang="tr-TR" sz="2200" dirty="0" smtClean="0">
                <a:latin typeface="Comic Sans MS" panose="030F0702030302020204" pitchFamily="66" charset="0"/>
              </a:rPr>
              <a:t>Mirası (M_M)</a:t>
            </a:r>
            <a:endParaRPr lang="tr-TR" sz="2200" b="1" dirty="0" smtClean="0">
              <a:latin typeface="Comic Sans MS" panose="030F0702030302020204" pitchFamily="66" charset="0"/>
            </a:endParaRPr>
          </a:p>
        </p:txBody>
      </p:sp>
      <p:cxnSp>
        <p:nvCxnSpPr>
          <p:cNvPr id="5" name="Düz Ok Bağlayıcısı 4"/>
          <p:cNvCxnSpPr>
            <a:stCxn id="12" idx="3"/>
            <a:endCxn id="13" idx="1"/>
          </p:cNvCxnSpPr>
          <p:nvPr/>
        </p:nvCxnSpPr>
        <p:spPr>
          <a:xfrm>
            <a:off x="2806864" y="2854057"/>
            <a:ext cx="685016" cy="863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3491880" y="3332352"/>
            <a:ext cx="24482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r-TR" sz="2200" b="1" dirty="0" smtClean="0">
                <a:latin typeface="Comic Sans MS" panose="030F0702030302020204" pitchFamily="66" charset="0"/>
              </a:rPr>
              <a:t>Satın Alma Niyeti (S_N)</a:t>
            </a:r>
            <a:endParaRPr lang="tr-TR" sz="2200" b="1" dirty="0" smtClean="0">
              <a:latin typeface="Comic Sans MS" panose="030F0702030302020204" pitchFamily="66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520839" y="2298899"/>
            <a:ext cx="24482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r-TR" sz="2200" b="1" dirty="0" smtClean="0">
                <a:latin typeface="Comic Sans MS" panose="030F0702030302020204" pitchFamily="66" charset="0"/>
              </a:rPr>
              <a:t>Müşteri Tatmini (M_T)</a:t>
            </a:r>
            <a:endParaRPr lang="tr-TR" sz="2200" b="1" dirty="0" smtClean="0">
              <a:latin typeface="Comic Sans MS" panose="030F0702030302020204" pitchFamily="66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516216" y="4171107"/>
            <a:ext cx="24482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r-TR" sz="2200" b="1" dirty="0" smtClean="0">
                <a:latin typeface="Comic Sans MS" panose="030F0702030302020204" pitchFamily="66" charset="0"/>
              </a:rPr>
              <a:t>Marka </a:t>
            </a:r>
            <a:r>
              <a:rPr lang="tr-TR" sz="2200" dirty="0" smtClean="0">
                <a:latin typeface="Comic Sans MS" panose="030F0702030302020204" pitchFamily="66" charset="0"/>
              </a:rPr>
              <a:t>Sadakati (M_S)</a:t>
            </a:r>
            <a:endParaRPr lang="tr-TR" sz="2200" b="1" dirty="0" smtClean="0">
              <a:latin typeface="Comic Sans MS" panose="030F0702030302020204" pitchFamily="66" charset="0"/>
            </a:endParaRPr>
          </a:p>
        </p:txBody>
      </p:sp>
      <p:cxnSp>
        <p:nvCxnSpPr>
          <p:cNvPr id="18" name="Düz Ok Bağlayıcısı 17"/>
          <p:cNvCxnSpPr>
            <a:stCxn id="25" idx="3"/>
            <a:endCxn id="13" idx="1"/>
          </p:cNvCxnSpPr>
          <p:nvPr/>
        </p:nvCxnSpPr>
        <p:spPr>
          <a:xfrm flipV="1">
            <a:off x="2806864" y="3717073"/>
            <a:ext cx="685016" cy="864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3" idx="3"/>
            <a:endCxn id="14" idx="1"/>
          </p:cNvCxnSpPr>
          <p:nvPr/>
        </p:nvCxnSpPr>
        <p:spPr>
          <a:xfrm flipV="1">
            <a:off x="5940152" y="2683620"/>
            <a:ext cx="580687" cy="10334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>
            <a:stCxn id="13" idx="3"/>
            <a:endCxn id="15" idx="1"/>
          </p:cNvCxnSpPr>
          <p:nvPr/>
        </p:nvCxnSpPr>
        <p:spPr>
          <a:xfrm>
            <a:off x="5940152" y="3717073"/>
            <a:ext cx="576064" cy="8387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7648912" y="3116356"/>
            <a:ext cx="0" cy="10632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rgbClr val="FFCC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Hipotezleri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7504" y="1340768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sz="30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tr-TR" sz="3000" dirty="0" smtClean="0">
                <a:latin typeface="Comic Sans MS" pitchFamily="66" charset="0"/>
              </a:rPr>
              <a:t>: Marka </a:t>
            </a:r>
            <a:r>
              <a:rPr lang="tr-TR" sz="3000" dirty="0">
                <a:latin typeface="Comic Sans MS" pitchFamily="66" charset="0"/>
              </a:rPr>
              <a:t>mirası satınalma niyetini pozitif yönde etkiler.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sz="30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tr-TR" sz="3000" dirty="0" smtClean="0">
                <a:latin typeface="Comic Sans MS" pitchFamily="66" charset="0"/>
              </a:rPr>
              <a:t>: Marka </a:t>
            </a:r>
            <a:r>
              <a:rPr lang="tr-TR" sz="3000" dirty="0">
                <a:latin typeface="Comic Sans MS" pitchFamily="66" charset="0"/>
              </a:rPr>
              <a:t>güveni satınalma niyetini pozitif yönde etkiler.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sz="30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tr-TR" sz="3000" dirty="0" smtClean="0">
                <a:latin typeface="Comic Sans MS" pitchFamily="66" charset="0"/>
              </a:rPr>
              <a:t>: Satınalma </a:t>
            </a:r>
            <a:r>
              <a:rPr lang="tr-TR" sz="3000" dirty="0">
                <a:latin typeface="Comic Sans MS" pitchFamily="66" charset="0"/>
              </a:rPr>
              <a:t>niyeti müşteri tatminini pozitif yönde etkiler.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sz="3000" baseline="-25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tr-TR" sz="3000" dirty="0">
                <a:latin typeface="Comic Sans MS" pitchFamily="66" charset="0"/>
              </a:rPr>
              <a:t>: Satınalma niyeti marka sadakatini pozitif yönde etkiler.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sz="3000" baseline="-25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tr-TR" sz="3000" dirty="0" smtClean="0">
                <a:latin typeface="Comic Sans MS" pitchFamily="66" charset="0"/>
              </a:rPr>
              <a:t>: Müşteri </a:t>
            </a:r>
            <a:r>
              <a:rPr lang="tr-TR" sz="3000" dirty="0">
                <a:latin typeface="Comic Sans MS" pitchFamily="66" charset="0"/>
              </a:rPr>
              <a:t>tatmini marka sadakatini pozitif yönde etkiler</a:t>
            </a:r>
            <a:r>
              <a:rPr lang="tr-TR" sz="3000" dirty="0" smtClean="0">
                <a:latin typeface="Comic Sans MS" pitchFamily="66" charset="0"/>
              </a:rPr>
              <a:t>.</a:t>
            </a:r>
            <a:endParaRPr lang="tr-TR" sz="3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212042127"/>
              </p:ext>
            </p:extLst>
          </p:nvPr>
        </p:nvGraphicFramePr>
        <p:xfrm>
          <a:off x="611560" y="1412776"/>
          <a:ext cx="801927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 5"/>
          <p:cNvGrpSpPr/>
          <p:nvPr/>
        </p:nvGrpSpPr>
        <p:grpSpPr>
          <a:xfrm>
            <a:off x="899592" y="188712"/>
            <a:ext cx="7560000" cy="648000"/>
            <a:chOff x="0" y="4964208"/>
            <a:chExt cx="7825672" cy="54166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Yuvarlatılmış Dikdörtgen 6"/>
            <p:cNvSpPr/>
            <p:nvPr/>
          </p:nvSpPr>
          <p:spPr>
            <a:xfrm>
              <a:off x="0" y="4964208"/>
              <a:ext cx="7825672" cy="5416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26442" y="4990650"/>
              <a:ext cx="7772788" cy="4887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Sunu Planı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rgbClr val="FFCC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Hipotezleri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15516" y="1674961"/>
            <a:ext cx="871296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baseline="-25000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r>
              <a:rPr lang="tr-TR" dirty="0" smtClean="0">
                <a:latin typeface="Comic Sans MS" pitchFamily="66" charset="0"/>
              </a:rPr>
              <a:t>: Marka </a:t>
            </a:r>
            <a:r>
              <a:rPr lang="tr-TR" dirty="0">
                <a:latin typeface="Comic Sans MS" pitchFamily="66" charset="0"/>
              </a:rPr>
              <a:t>mirasının müşteri tatmini üzerinde satınalma niyeti üzerinden dolaylı etkileri vardır.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baseline="-250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tr-TR" dirty="0">
                <a:latin typeface="Comic Sans MS" pitchFamily="66" charset="0"/>
              </a:rPr>
              <a:t>: Marka mirasının marka sadakati üzerinde satınalma niyeti üzerinden dolaylı etkileri vardır.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baseline="-25000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tr-TR" dirty="0">
                <a:latin typeface="Comic Sans MS" pitchFamily="66" charset="0"/>
              </a:rPr>
              <a:t>: Marka güveninin müşteri tatmini üzerinde satınalma niyeti üzerinden dolaylı etkileri vardır.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tr-TR" baseline="-25000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r>
              <a:rPr lang="tr-TR" dirty="0">
                <a:latin typeface="Comic Sans MS" pitchFamily="66" charset="0"/>
              </a:rPr>
              <a:t>: Marka güveninin marka sadakati üzerinde satınalma niyeti üzerinden dolaylı etkileri vardır.</a:t>
            </a:r>
          </a:p>
        </p:txBody>
      </p:sp>
    </p:spTree>
    <p:extLst>
      <p:ext uri="{BB962C8B-B14F-4D97-AF65-F5344CB8AC3E}">
        <p14:creationId xmlns:p14="http://schemas.microsoft.com/office/powerpoint/2010/main" val="20430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Değişkenleri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99162"/>
              </p:ext>
            </p:extLst>
          </p:nvPr>
        </p:nvGraphicFramePr>
        <p:xfrm>
          <a:off x="467544" y="1701290"/>
          <a:ext cx="8208912" cy="4319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1152128"/>
                <a:gridCol w="4248472"/>
              </a:tblGrid>
              <a:tr h="1143539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Değişken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İfade Sayısı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Kaynak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35292"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Marka Mirası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15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0" dirty="0" err="1" smtClean="0">
                          <a:latin typeface="Comic Sans MS" pitchFamily="66" charset="0"/>
                        </a:rPr>
                        <a:t>Çifci</a:t>
                      </a:r>
                      <a:r>
                        <a:rPr lang="tr-TR" sz="2200" b="0" dirty="0" smtClean="0">
                          <a:latin typeface="Comic Sans MS" pitchFamily="66" charset="0"/>
                        </a:rPr>
                        <a:t>, Velioğlu ve Umut (2014)</a:t>
                      </a:r>
                      <a:endParaRPr lang="tr-TR" sz="22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5292"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Marka Güveni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4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0" dirty="0" smtClean="0">
                          <a:latin typeface="Comic Sans MS" pitchFamily="66" charset="0"/>
                        </a:rPr>
                        <a:t>Azizi (2014)</a:t>
                      </a:r>
                      <a:endParaRPr lang="tr-TR" sz="22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5292"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Satın Alma Niyeti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4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0" dirty="0" err="1" smtClean="0">
                          <a:latin typeface="Comic Sans MS" pitchFamily="66" charset="0"/>
                        </a:rPr>
                        <a:t>Chang</a:t>
                      </a:r>
                      <a:r>
                        <a:rPr lang="tr-TR" sz="2200" b="0" dirty="0" smtClean="0">
                          <a:latin typeface="Comic Sans MS" pitchFamily="66" charset="0"/>
                        </a:rPr>
                        <a:t> ve </a:t>
                      </a:r>
                      <a:r>
                        <a:rPr lang="tr-TR" sz="2200" b="0" dirty="0" err="1" smtClean="0">
                          <a:latin typeface="Comic Sans MS" pitchFamily="66" charset="0"/>
                        </a:rPr>
                        <a:t>Liu</a:t>
                      </a:r>
                      <a:r>
                        <a:rPr lang="tr-TR" sz="2200" b="0" dirty="0" smtClean="0">
                          <a:latin typeface="Comic Sans MS" pitchFamily="66" charset="0"/>
                        </a:rPr>
                        <a:t> (2009)</a:t>
                      </a:r>
                      <a:endParaRPr lang="tr-TR" sz="22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5292"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Müşteri Tatmini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5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0" dirty="0" err="1" smtClean="0">
                          <a:latin typeface="Comic Sans MS" pitchFamily="66" charset="0"/>
                        </a:rPr>
                        <a:t>Swaen</a:t>
                      </a:r>
                      <a:r>
                        <a:rPr lang="tr-TR" sz="2200" b="0" dirty="0" smtClean="0">
                          <a:latin typeface="Comic Sans MS" pitchFamily="66" charset="0"/>
                        </a:rPr>
                        <a:t> ve</a:t>
                      </a:r>
                      <a:r>
                        <a:rPr lang="tr-TR" sz="2200" b="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tr-TR" sz="2200" b="0" baseline="0" dirty="0" err="1" smtClean="0">
                          <a:latin typeface="Comic Sans MS" pitchFamily="66" charset="0"/>
                        </a:rPr>
                        <a:t>Chumpitaz</a:t>
                      </a:r>
                      <a:r>
                        <a:rPr lang="tr-TR" sz="2200" b="0" baseline="0" dirty="0" smtClean="0">
                          <a:latin typeface="Comic Sans MS" pitchFamily="66" charset="0"/>
                        </a:rPr>
                        <a:t> (2008)</a:t>
                      </a:r>
                      <a:endParaRPr lang="tr-TR" sz="22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5292"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Marka Sadakati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5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0" dirty="0" err="1" smtClean="0">
                          <a:latin typeface="Comic Sans MS" pitchFamily="66" charset="0"/>
                        </a:rPr>
                        <a:t>Netemeyer</a:t>
                      </a:r>
                      <a:r>
                        <a:rPr lang="tr-TR" sz="2200" b="0" baseline="0" dirty="0" smtClean="0">
                          <a:latin typeface="Comic Sans MS" pitchFamily="66" charset="0"/>
                        </a:rPr>
                        <a:t> vd. (2004)</a:t>
                      </a:r>
                      <a:endParaRPr lang="tr-TR" sz="22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4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rgbClr val="66FF33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Örnekleme</a:t>
            </a:r>
            <a:r>
              <a:rPr kumimoji="0" lang="tr-TR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Süreci</a:t>
            </a:r>
            <a:endParaRPr kumimoji="0" lang="tr-TR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7504" y="1772816"/>
            <a:ext cx="4032448" cy="93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tr-TR" sz="2400" b="1" dirty="0" smtClean="0">
                <a:latin typeface="Comic Sans MS" panose="030F0702030302020204" pitchFamily="66" charset="0"/>
              </a:rPr>
              <a:t>1. Araştırma Evreni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7504" y="2708920"/>
            <a:ext cx="4032448" cy="93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2. Örneklem Çerçevesi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07504" y="3627512"/>
            <a:ext cx="4032448" cy="93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tr-TR"/>
            </a:defPPr>
            <a:lvl1pPr algn="ctr">
              <a:lnSpc>
                <a:spcPct val="114000"/>
              </a:lnSpc>
              <a:defRPr sz="2400" b="1">
                <a:latin typeface="Comic Sans MS" panose="030F0702030302020204" pitchFamily="66" charset="0"/>
              </a:defRPr>
            </a:lvl1pPr>
          </a:lstStyle>
          <a:p>
            <a:pPr algn="just"/>
            <a:r>
              <a:rPr lang="tr-TR" dirty="0" smtClean="0"/>
              <a:t>3. Örneklem Büyüklüğü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07504" y="4581128"/>
            <a:ext cx="4032448" cy="93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>
            <a:defPPr>
              <a:defRPr lang="tr-TR"/>
            </a:defPPr>
            <a:lvl1pPr algn="ctr">
              <a:lnSpc>
                <a:spcPct val="114000"/>
              </a:lnSpc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algn="just"/>
            <a:r>
              <a:rPr lang="tr-T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4. Örneklem Tekniği</a:t>
            </a:r>
            <a:endParaRPr lang="tr-T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4391560" y="1916832"/>
            <a:ext cx="468472" cy="6638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004048" y="1772920"/>
            <a:ext cx="4032448" cy="936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Ankara’da bir hanede ikamet eden beyaz eşya tüketicileri</a:t>
            </a:r>
          </a:p>
        </p:txBody>
      </p:sp>
      <p:sp>
        <p:nvSpPr>
          <p:cNvPr id="15" name="Sağ Ok 14"/>
          <p:cNvSpPr/>
          <p:nvPr/>
        </p:nvSpPr>
        <p:spPr>
          <a:xfrm>
            <a:off x="4355976" y="2837170"/>
            <a:ext cx="468472" cy="6638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4355976" y="3789040"/>
            <a:ext cx="468472" cy="6638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Sağ Ok 16"/>
          <p:cNvSpPr/>
          <p:nvPr/>
        </p:nvSpPr>
        <p:spPr>
          <a:xfrm>
            <a:off x="4355976" y="4653136"/>
            <a:ext cx="468472" cy="6638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004048" y="2708918"/>
            <a:ext cx="4032448" cy="93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100" b="1" dirty="0" smtClean="0">
                <a:latin typeface="Comic Sans MS" panose="030F0702030302020204" pitchFamily="66" charset="0"/>
              </a:rPr>
              <a:t>Çalışmanın evreni ideal evren olduğundan ulaşılamamıştır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5004048" y="3645024"/>
            <a:ext cx="4032448" cy="936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N=1.453.174</a:t>
            </a: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</a:b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n=384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5004048" y="4581128"/>
            <a:ext cx="4032448" cy="934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400" b="1" dirty="0" smtClean="0">
                <a:latin typeface="Comic Sans MS" panose="030F0702030302020204" pitchFamily="66" charset="0"/>
              </a:rPr>
              <a:t>Olasılığı Dayalı Olmayan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latin typeface="Comic Sans MS" panose="030F0702030302020204" pitchFamily="66" charset="0"/>
              </a:rPr>
              <a:t>Kolayda Örnekleme</a:t>
            </a:r>
          </a:p>
        </p:txBody>
      </p:sp>
    </p:spTree>
    <p:extLst>
      <p:ext uri="{BB962C8B-B14F-4D97-AF65-F5344CB8AC3E}">
        <p14:creationId xmlns:p14="http://schemas.microsoft.com/office/powerpoint/2010/main" val="1369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rgbClr val="FFFF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Veri Toplama Yöntemi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0" y="1340768"/>
            <a:ext cx="2483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Demografik 6 Soru 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Sol Sağ Ok 3"/>
          <p:cNvSpPr/>
          <p:nvPr/>
        </p:nvSpPr>
        <p:spPr>
          <a:xfrm>
            <a:off x="2555776" y="1124744"/>
            <a:ext cx="3913787" cy="1484133"/>
          </a:xfrm>
          <a:prstGeom prst="leftRightArrow">
            <a:avLst>
              <a:gd name="adj1" fmla="val 4632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3600" b="1" dirty="0" smtClean="0">
                <a:latin typeface="Comic Sans MS" panose="030F0702030302020204" pitchFamily="66" charset="0"/>
              </a:rPr>
              <a:t>Anket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372200" y="1412776"/>
            <a:ext cx="2674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Değişkenleri Ölçen </a:t>
            </a:r>
            <a:r>
              <a:rPr lang="tr-TR" b="1" dirty="0" smtClean="0">
                <a:latin typeface="Comic Sans MS" panose="030F0702030302020204" pitchFamily="66" charset="0"/>
              </a:rPr>
              <a:t>33 </a:t>
            </a:r>
            <a:r>
              <a:rPr lang="tr-TR" b="1" dirty="0" smtClean="0">
                <a:latin typeface="Comic Sans MS" panose="030F0702030302020204" pitchFamily="66" charset="0"/>
              </a:rPr>
              <a:t>Soru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388171" cy="179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ğ Ok 5"/>
          <p:cNvSpPr/>
          <p:nvPr/>
        </p:nvSpPr>
        <p:spPr>
          <a:xfrm>
            <a:off x="2784796" y="3589939"/>
            <a:ext cx="1367063" cy="936104"/>
          </a:xfrm>
          <a:prstGeom prst="rightArrow">
            <a:avLst>
              <a:gd name="adj1" fmla="val 0"/>
              <a:gd name="adj2" fmla="val 2229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350288" y="3717032"/>
            <a:ext cx="2537875" cy="72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600" dirty="0">
                <a:latin typeface="Comic Sans MS" panose="030F0702030302020204" pitchFamily="66" charset="0"/>
              </a:rPr>
              <a:t>6</a:t>
            </a:r>
            <a:r>
              <a:rPr lang="tr-TR" sz="3600" b="1" dirty="0" smtClean="0">
                <a:latin typeface="Comic Sans MS" panose="030F0702030302020204" pitchFamily="66" charset="0"/>
              </a:rPr>
              <a:t>00 Anket</a:t>
            </a:r>
          </a:p>
        </p:txBody>
      </p:sp>
      <p:sp>
        <p:nvSpPr>
          <p:cNvPr id="7" name="Aşağı Ok 6"/>
          <p:cNvSpPr/>
          <p:nvPr/>
        </p:nvSpPr>
        <p:spPr>
          <a:xfrm>
            <a:off x="5107387" y="4509120"/>
            <a:ext cx="772664" cy="978408"/>
          </a:xfrm>
          <a:prstGeom prst="downArrow">
            <a:avLst>
              <a:gd name="adj1" fmla="val 543"/>
              <a:gd name="adj2" fmla="val 2112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378101" y="5661248"/>
            <a:ext cx="2537875" cy="72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600" dirty="0">
                <a:latin typeface="Comic Sans MS" panose="030F0702030302020204" pitchFamily="66" charset="0"/>
              </a:rPr>
              <a:t>5</a:t>
            </a:r>
            <a:r>
              <a:rPr lang="tr-TR" sz="3600" b="1" dirty="0" smtClean="0">
                <a:latin typeface="Comic Sans MS" panose="030F0702030302020204" pitchFamily="66" charset="0"/>
              </a:rPr>
              <a:t>00 Anket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489731" y="4581128"/>
            <a:ext cx="1199367" cy="616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% 83</a:t>
            </a:r>
          </a:p>
        </p:txBody>
      </p:sp>
      <p:sp>
        <p:nvSpPr>
          <p:cNvPr id="11" name="Sağ Ayraç 10"/>
          <p:cNvSpPr/>
          <p:nvPr/>
        </p:nvSpPr>
        <p:spPr>
          <a:xfrm>
            <a:off x="6660232" y="3658111"/>
            <a:ext cx="515488" cy="2795225"/>
          </a:xfrm>
          <a:prstGeom prst="rightBrace">
            <a:avLst>
              <a:gd name="adj1" fmla="val 119914"/>
              <a:gd name="adj2" fmla="val 50000"/>
            </a:avLst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7020272" y="4379681"/>
            <a:ext cx="2184304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15 Mart -</a:t>
            </a:r>
            <a:br>
              <a:rPr lang="tr-TR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tr-TR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15 Nisan 2015</a:t>
            </a:r>
            <a:endParaRPr lang="tr-TR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55168"/>
            <a:ext cx="7560000" cy="6480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Veri Değerlendirme Tekniği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2" b="13656"/>
          <a:stretch/>
        </p:blipFill>
        <p:spPr bwMode="auto">
          <a:xfrm>
            <a:off x="299851" y="1196752"/>
            <a:ext cx="427214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4967982" y="1628800"/>
            <a:ext cx="3924498" cy="223224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Comic Sans MS" pitchFamily="66" charset="0"/>
                <a:cs typeface="Arial" panose="020B0604020202020204" pitchFamily="34" charset="0"/>
              </a:rPr>
              <a:t>Yapısal Eşitlik Modellemesi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846023" y="5301208"/>
            <a:ext cx="3409908" cy="864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4400" spc="600" dirty="0" smtClean="0">
                <a:latin typeface="Comic Sans MS" panose="030F0702030302020204" pitchFamily="66" charset="0"/>
              </a:rPr>
              <a:t>AMOS </a:t>
            </a:r>
            <a:r>
              <a:rPr lang="tr-TR" sz="4400" spc="600" dirty="0" smtClean="0">
                <a:latin typeface="Comic Sans MS" panose="030F0702030302020204" pitchFamily="66" charset="0"/>
              </a:rPr>
              <a:t>22</a:t>
            </a:r>
            <a:endParaRPr lang="tr-TR" sz="4400" b="1" spc="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Kullanılan Ölçeklerin Testi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67477"/>
              </p:ext>
            </p:extLst>
          </p:nvPr>
        </p:nvGraphicFramePr>
        <p:xfrm>
          <a:off x="287525" y="1484784"/>
          <a:ext cx="8568950" cy="4680001"/>
        </p:xfrm>
        <a:graphic>
          <a:graphicData uri="http://schemas.openxmlformats.org/drawingml/2006/table">
            <a:tbl>
              <a:tblPr firstRow="1" firstCol="1" bandRow="1"/>
              <a:tblGrid>
                <a:gridCol w="2520278"/>
                <a:gridCol w="1008112"/>
                <a:gridCol w="648072"/>
                <a:gridCol w="792088"/>
                <a:gridCol w="864096"/>
                <a:gridCol w="936104"/>
                <a:gridCol w="936104"/>
                <a:gridCol w="864096"/>
              </a:tblGrid>
              <a:tr h="61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tr-TR" sz="1600" b="1" baseline="30000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df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tr-TR" sz="1600" b="1" baseline="30000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tr-TR" sz="1600" b="1" dirty="0" err="1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df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GFI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CFI</a:t>
                      </a:r>
                      <a:endParaRPr lang="tr-TR" sz="200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RMSEA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Çıkan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İfade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30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Marka Mirası Ölçeği</a:t>
                      </a:r>
                      <a:endParaRPr lang="tr-TR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itchFamily="66" charset="0"/>
                        </a:rPr>
                        <a:t>123,294</a:t>
                      </a:r>
                      <a:endParaRPr lang="tr-TR" sz="1600" b="1" dirty="0"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itchFamily="66" charset="0"/>
                        </a:rPr>
                        <a:t>27</a:t>
                      </a:r>
                      <a:endParaRPr lang="tr-TR" sz="1600" b="1" dirty="0"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itchFamily="66" charset="0"/>
                        </a:rPr>
                        <a:t>4,566</a:t>
                      </a:r>
                      <a:endParaRPr lang="tr-TR" sz="1600" b="1" dirty="0"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itchFamily="66" charset="0"/>
                        </a:rPr>
                        <a:t>0,95</a:t>
                      </a:r>
                      <a:endParaRPr lang="tr-TR" sz="1600" b="1" dirty="0"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itchFamily="66" charset="0"/>
                        </a:rPr>
                        <a:t>0,97</a:t>
                      </a:r>
                      <a:endParaRPr lang="tr-TR" sz="1600" b="1" dirty="0"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itchFamily="66" charset="0"/>
                        </a:rPr>
                        <a:t>0,080</a:t>
                      </a:r>
                      <a:endParaRPr lang="tr-TR" sz="1600" b="1" dirty="0"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  <a:endParaRPr lang="tr-TR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Marka Güveni</a:t>
                      </a:r>
                      <a:r>
                        <a:rPr lang="tr-TR" sz="1800" b="1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Ölçeği</a:t>
                      </a:r>
                      <a:endParaRPr lang="tr-TR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8,820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4,410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0,99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0,083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---</a:t>
                      </a:r>
                      <a:endParaRPr lang="tr-TR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620603"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Satın Alma Niyeti Ölçeği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0,000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0,000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0,000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6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620603"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Müşteri Tatmini Ölçeği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4,248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1,062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0,011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---</a:t>
                      </a:r>
                      <a:endParaRPr lang="tr-TR" sz="16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0603"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Marka Sadakati Ölçeği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15,588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3,897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0,99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0,99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0,076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---</a:t>
                      </a:r>
                      <a:endParaRPr lang="tr-TR" sz="16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0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İyi Uyum </a:t>
                      </a: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Değerleri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≤3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≥0,90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≥0,97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≤0,05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Kabul Edilebilir Uyum </a:t>
                      </a: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Değerleri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≤4-5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0,89-0,85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≥0,95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0,06-0,08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Kullanılan Ölçeklerin Testi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0319"/>
              </p:ext>
            </p:extLst>
          </p:nvPr>
        </p:nvGraphicFramePr>
        <p:xfrm>
          <a:off x="611560" y="1804154"/>
          <a:ext cx="7920880" cy="4140001"/>
        </p:xfrm>
        <a:graphic>
          <a:graphicData uri="http://schemas.openxmlformats.org/drawingml/2006/table">
            <a:tbl>
              <a:tblPr firstRow="1" firstCol="1" bandRow="1"/>
              <a:tblGrid>
                <a:gridCol w="4526217"/>
                <a:gridCol w="3394663"/>
              </a:tblGrid>
              <a:tr h="90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Ölçekler</a:t>
                      </a:r>
                      <a:r>
                        <a:rPr lang="tr-TR" sz="3200" b="1" dirty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3200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err="1" smtClean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tr-TR" sz="3200" b="1" dirty="0" smtClean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Alfa</a:t>
                      </a:r>
                      <a:endParaRPr lang="tr-TR" sz="3200" b="1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Marka </a:t>
                      </a: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Mirası</a:t>
                      </a:r>
                      <a:endParaRPr lang="tr-TR" sz="3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0,94</a:t>
                      </a:r>
                      <a:endParaRPr lang="tr-TR" sz="3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Marka</a:t>
                      </a:r>
                      <a:r>
                        <a:rPr lang="tr-TR" sz="3200" b="1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3200" b="1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Güveni</a:t>
                      </a:r>
                      <a:endParaRPr lang="tr-TR" sz="3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0,93</a:t>
                      </a:r>
                      <a:endParaRPr lang="tr-TR" sz="3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Satın Alma Niyeti</a:t>
                      </a:r>
                      <a:endParaRPr lang="tr-TR" sz="3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0,91</a:t>
                      </a:r>
                      <a:endParaRPr lang="tr-TR" sz="3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4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Müşteri Tatmini</a:t>
                      </a:r>
                      <a:endParaRPr lang="tr-TR" sz="3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0,93</a:t>
                      </a:r>
                      <a:endParaRPr lang="tr-TR" sz="3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Marka</a:t>
                      </a:r>
                      <a:r>
                        <a:rPr lang="tr-TR" sz="3200" b="1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Sadakati</a:t>
                      </a:r>
                      <a:endParaRPr lang="tr-TR" sz="3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0,91</a:t>
                      </a:r>
                      <a:endParaRPr lang="tr-TR" sz="3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900432" y="188640"/>
            <a:ext cx="7560000" cy="648000"/>
            <a:chOff x="0" y="2937408"/>
            <a:chExt cx="8019273" cy="719732"/>
          </a:xfrm>
        </p:grpSpPr>
        <p:sp>
          <p:nvSpPr>
            <p:cNvPr id="3" name="Yuvarlatılmış Dikdörtgen 2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6" name="Dikdörtgen 5"/>
          <p:cNvSpPr/>
          <p:nvPr/>
        </p:nvSpPr>
        <p:spPr>
          <a:xfrm>
            <a:off x="353009" y="1124744"/>
            <a:ext cx="8568952" cy="528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Katılımcıların</a:t>
            </a:r>
            <a:r>
              <a:rPr lang="tr-TR" dirty="0">
                <a:latin typeface="Comic Sans MS" pitchFamily="66" charset="0"/>
              </a:rPr>
              <a:t>; </a:t>
            </a:r>
            <a:endParaRPr lang="tr-TR" dirty="0" smtClean="0">
              <a:latin typeface="Comic Sans MS" pitchFamily="66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%31,4’ü </a:t>
            </a: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kadın</a:t>
            </a:r>
            <a:r>
              <a:rPr lang="tr-TR" dirty="0">
                <a:latin typeface="Comic Sans MS" pitchFamily="66" charset="0"/>
              </a:rPr>
              <a:t> (</a:t>
            </a:r>
            <a:r>
              <a:rPr lang="tr-TR" dirty="0" smtClean="0">
                <a:latin typeface="Comic Sans MS" pitchFamily="66" charset="0"/>
              </a:rPr>
              <a:t>N=157); %68,6’sı </a:t>
            </a: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erkek</a:t>
            </a:r>
            <a:r>
              <a:rPr lang="tr-TR" dirty="0">
                <a:latin typeface="Comic Sans MS" pitchFamily="66" charset="0"/>
              </a:rPr>
              <a:t>tir (</a:t>
            </a:r>
            <a:r>
              <a:rPr lang="tr-TR" dirty="0" smtClean="0">
                <a:latin typeface="Comic Sans MS" pitchFamily="66" charset="0"/>
              </a:rPr>
              <a:t>N=343).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%59,6’sı </a:t>
            </a:r>
            <a:r>
              <a:rPr lang="tr-TR" dirty="0">
                <a:solidFill>
                  <a:srgbClr val="FF33CC"/>
                </a:solidFill>
                <a:latin typeface="Comic Sans MS" pitchFamily="66" charset="0"/>
              </a:rPr>
              <a:t>evli </a:t>
            </a:r>
            <a:r>
              <a:rPr lang="tr-TR" dirty="0">
                <a:latin typeface="Comic Sans MS" pitchFamily="66" charset="0"/>
              </a:rPr>
              <a:t>(</a:t>
            </a:r>
            <a:r>
              <a:rPr lang="tr-TR" dirty="0" smtClean="0">
                <a:latin typeface="Comic Sans MS" pitchFamily="66" charset="0"/>
              </a:rPr>
              <a:t>N=298); %40,4’ü </a:t>
            </a:r>
            <a:r>
              <a:rPr lang="tr-TR" dirty="0">
                <a:solidFill>
                  <a:srgbClr val="FF33CC"/>
                </a:solidFill>
                <a:latin typeface="Comic Sans MS" pitchFamily="66" charset="0"/>
              </a:rPr>
              <a:t>bekâr</a:t>
            </a:r>
            <a:r>
              <a:rPr lang="tr-TR" dirty="0">
                <a:latin typeface="Comic Sans MS" pitchFamily="66" charset="0"/>
              </a:rPr>
              <a:t>dır (</a:t>
            </a:r>
            <a:r>
              <a:rPr lang="tr-TR" dirty="0" smtClean="0">
                <a:latin typeface="Comic Sans MS" pitchFamily="66" charset="0"/>
              </a:rPr>
              <a:t>N=202).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%32,8’i </a:t>
            </a:r>
            <a:r>
              <a:rPr lang="tr-TR" dirty="0" smtClean="0">
                <a:solidFill>
                  <a:srgbClr val="33CC33"/>
                </a:solidFill>
                <a:latin typeface="Comic Sans MS" pitchFamily="66" charset="0"/>
              </a:rPr>
              <a:t>46-55 </a:t>
            </a:r>
            <a:r>
              <a:rPr lang="tr-TR" dirty="0">
                <a:solidFill>
                  <a:srgbClr val="33CC33"/>
                </a:solidFill>
                <a:latin typeface="Comic Sans MS" pitchFamily="66" charset="0"/>
              </a:rPr>
              <a:t>yaş </a:t>
            </a:r>
            <a:r>
              <a:rPr lang="tr-TR" dirty="0">
                <a:latin typeface="Comic Sans MS" pitchFamily="66" charset="0"/>
              </a:rPr>
              <a:t>aralığında (</a:t>
            </a:r>
            <a:r>
              <a:rPr lang="tr-TR" dirty="0" smtClean="0">
                <a:latin typeface="Comic Sans MS" pitchFamily="66" charset="0"/>
              </a:rPr>
              <a:t>N=164).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%29,4’ü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üniversite</a:t>
            </a:r>
            <a:r>
              <a:rPr lang="tr-TR" dirty="0" smtClean="0">
                <a:latin typeface="Comic Sans MS" pitchFamily="66" charset="0"/>
              </a:rPr>
              <a:t> mezunu (N=147).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%25,6’sı </a:t>
            </a:r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6000 TL’den fazla </a:t>
            </a:r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gelir aralığı</a:t>
            </a:r>
            <a:r>
              <a:rPr lang="tr-TR" dirty="0">
                <a:latin typeface="Comic Sans MS" pitchFamily="66" charset="0"/>
              </a:rPr>
              <a:t>ndadır (</a:t>
            </a:r>
            <a:r>
              <a:rPr lang="tr-TR" dirty="0" smtClean="0">
                <a:latin typeface="Comic Sans MS" pitchFamily="66" charset="0"/>
              </a:rPr>
              <a:t>N=128).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6660232" y="188640"/>
            <a:ext cx="2304255" cy="1080120"/>
            <a:chOff x="0" y="2937408"/>
            <a:chExt cx="8019273" cy="719732"/>
          </a:xfrm>
        </p:grpSpPr>
        <p:sp>
          <p:nvSpPr>
            <p:cNvPr id="10" name="Yuvarlatılmış Dikdörtgen 9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24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5488831" y="5517232"/>
            <a:ext cx="3691681" cy="13388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800" dirty="0" smtClean="0">
                <a:solidFill>
                  <a:schemeClr val="bg1"/>
                </a:solidFill>
                <a:latin typeface="Comic Sans MS" pitchFamily="66" charset="0"/>
              </a:rPr>
              <a:t>X</a:t>
            </a:r>
            <a:r>
              <a:rPr lang="tr-TR" sz="18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tr-TR" sz="1800" dirty="0" smtClean="0">
                <a:solidFill>
                  <a:schemeClr val="bg1"/>
                </a:solidFill>
                <a:latin typeface="Comic Sans MS" pitchFamily="66" charset="0"/>
              </a:rPr>
              <a:t>:1150,802; df:270; X</a:t>
            </a:r>
            <a:r>
              <a:rPr lang="tr-TR" sz="18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tr-TR" sz="1800" dirty="0" smtClean="0">
                <a:solidFill>
                  <a:schemeClr val="bg1"/>
                </a:solidFill>
                <a:latin typeface="Comic Sans MS" pitchFamily="66" charset="0"/>
              </a:rPr>
              <a:t>/df:4,288; GFI:0,84; CFI:0,92; RMSEA:0,081</a:t>
            </a:r>
            <a:endParaRPr lang="tr-TR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3" y="736634"/>
            <a:ext cx="5506343" cy="61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11339"/>
              </p:ext>
            </p:extLst>
          </p:nvPr>
        </p:nvGraphicFramePr>
        <p:xfrm>
          <a:off x="323528" y="1844824"/>
          <a:ext cx="8648537" cy="45469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7630"/>
                <a:gridCol w="912168"/>
                <a:gridCol w="867630"/>
                <a:gridCol w="956760"/>
                <a:gridCol w="1008112"/>
                <a:gridCol w="1288741"/>
                <a:gridCol w="939933"/>
                <a:gridCol w="1807563"/>
              </a:tblGrid>
              <a:tr h="757819">
                <a:tc gridSpan="3">
                  <a:txBody>
                    <a:bodyPr/>
                    <a:lstStyle/>
                    <a:p>
                      <a:pPr algn="ctr"/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β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S.E.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C.R.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R</a:t>
                      </a:r>
                      <a:r>
                        <a:rPr lang="tr-TR" sz="2000" b="1" baseline="30000" dirty="0" smtClean="0">
                          <a:latin typeface="Comic Sans MS" pitchFamily="66" charset="0"/>
                        </a:rPr>
                        <a:t>2</a:t>
                      </a:r>
                      <a:endParaRPr lang="tr-TR" sz="2000" b="1" baseline="3000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7819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S_N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M_M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0,74</a:t>
                      </a:r>
                      <a:endParaRPr lang="tr-TR" sz="2000" b="1" dirty="0">
                        <a:latin typeface="Comic Sans MS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,037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18,070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***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0,76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75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S_N</a:t>
                      </a:r>
                      <a:endParaRPr lang="tr-T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M_G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0,46</a:t>
                      </a:r>
                      <a:endParaRPr lang="tr-TR" sz="2000" b="1" dirty="0">
                        <a:latin typeface="Comic Sans MS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,034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14,038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***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r-TR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75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M_T</a:t>
                      </a:r>
                      <a:endParaRPr lang="tr-T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S_N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0,70</a:t>
                      </a:r>
                      <a:endParaRPr lang="tr-TR" sz="2000" b="1" dirty="0">
                        <a:latin typeface="Comic Sans MS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,036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>
                          <a:latin typeface="Comic Sans MS" pitchFamily="66" charset="0"/>
                        </a:rPr>
                        <a:t>15,739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***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0,49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75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M_S</a:t>
                      </a:r>
                      <a:endParaRPr lang="tr-T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S_N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0,85</a:t>
                      </a:r>
                      <a:endParaRPr lang="tr-TR" sz="2000" b="1" dirty="0">
                        <a:latin typeface="Comic Sans MS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>
                          <a:latin typeface="Comic Sans MS" pitchFamily="66" charset="0"/>
                        </a:rPr>
                        <a:t>,064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14,882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***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0,69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75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M_S</a:t>
                      </a:r>
                      <a:endParaRPr lang="tr-T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M_T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-0,03</a:t>
                      </a:r>
                      <a:endParaRPr lang="tr-TR" sz="2000" b="1" dirty="0">
                        <a:latin typeface="Comic Sans MS" pitchFamily="66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,071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omic Sans MS" pitchFamily="66" charset="0"/>
                        </a:rPr>
                        <a:t>-,549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,583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r-TR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pSp>
        <p:nvGrpSpPr>
          <p:cNvPr id="8" name="Grup 7"/>
          <p:cNvGrpSpPr/>
          <p:nvPr/>
        </p:nvGrpSpPr>
        <p:grpSpPr>
          <a:xfrm>
            <a:off x="900432" y="188640"/>
            <a:ext cx="7560000" cy="648000"/>
            <a:chOff x="0" y="2937408"/>
            <a:chExt cx="8019273" cy="719732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>
            <a:off x="3272606" y="1268760"/>
            <a:ext cx="2598788" cy="550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Direkt Etkiler</a:t>
            </a:r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39" y="2107152"/>
            <a:ext cx="3826249" cy="28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5336"/>
            <a:ext cx="4680520" cy="35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 5"/>
          <p:cNvGrpSpPr/>
          <p:nvPr/>
        </p:nvGrpSpPr>
        <p:grpSpPr>
          <a:xfrm>
            <a:off x="900432" y="188640"/>
            <a:ext cx="7560000" cy="648000"/>
            <a:chOff x="0" y="1326"/>
            <a:chExt cx="8019273" cy="719732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326"/>
              <a:ext cx="8019273" cy="719732"/>
            </a:xfrm>
            <a:prstGeom prst="roundRect">
              <a:avLst/>
            </a:prstGeom>
            <a:solidFill>
              <a:srgbClr val="ECB4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36460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Araştırmanın Amacı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900432" y="188640"/>
            <a:ext cx="7560000" cy="648000"/>
            <a:chOff x="0" y="2937408"/>
            <a:chExt cx="8019273" cy="719732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72622"/>
              </p:ext>
            </p:extLst>
          </p:nvPr>
        </p:nvGraphicFramePr>
        <p:xfrm>
          <a:off x="467546" y="2356374"/>
          <a:ext cx="8208910" cy="342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0095"/>
                <a:gridCol w="1361763"/>
                <a:gridCol w="1361763"/>
                <a:gridCol w="1361763"/>
                <a:gridCol w="1361763"/>
                <a:gridCol w="1361763"/>
              </a:tblGrid>
              <a:tr h="855000"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itchFamily="66" charset="0"/>
                      </a:endParaRP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M_G</a:t>
                      </a:r>
                    </a:p>
                  </a:txBody>
                  <a:tcPr marL="39017" marR="39017" marT="19508" marB="19508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M_M</a:t>
                      </a:r>
                    </a:p>
                  </a:txBody>
                  <a:tcPr marL="39017" marR="39017" marT="19508" marB="19508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S_N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M_T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M_S</a:t>
                      </a:r>
                    </a:p>
                  </a:txBody>
                  <a:tcPr marL="39017" marR="39017" marT="19508" marB="19508" anchor="ctr"/>
                </a:tc>
              </a:tr>
              <a:tr h="855000"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S_N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</a:tr>
              <a:tr h="8550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M_T</a:t>
                      </a:r>
                    </a:p>
                  </a:txBody>
                  <a:tcPr marL="39017" marR="39017" marT="19508" marB="19508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,321</a:t>
                      </a:r>
                    </a:p>
                  </a:txBody>
                  <a:tcPr marL="39017" marR="39017" marT="19508" marB="19508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,519</a:t>
                      </a:r>
                    </a:p>
                  </a:txBody>
                  <a:tcPr marL="39017" marR="39017" marT="19508" marB="19508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</a:tr>
              <a:tr h="8550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M_S</a:t>
                      </a:r>
                    </a:p>
                  </a:txBody>
                  <a:tcPr marL="39017" marR="39017" marT="19508" marB="1950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,382</a:t>
                      </a:r>
                    </a:p>
                  </a:txBody>
                  <a:tcPr marL="39017" marR="39017" marT="19508" marB="19508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,617</a:t>
                      </a:r>
                    </a:p>
                  </a:txBody>
                  <a:tcPr marL="39017" marR="39017" marT="19508" marB="19508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-,019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latin typeface="Comic Sans MS" pitchFamily="66" charset="0"/>
                        </a:rPr>
                        <a:t>,000</a:t>
                      </a:r>
                    </a:p>
                  </a:txBody>
                  <a:tcPr marL="39017" marR="39017" marT="19508" marB="19508" anchor="ctr"/>
                </a:tc>
              </a:tr>
            </a:tbl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3250165" y="1556792"/>
            <a:ext cx="2643672" cy="550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Dolaylı Etkiler</a:t>
            </a:r>
            <a:endParaRPr lang="tr-TR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1"/>
          <p:cNvGrpSpPr/>
          <p:nvPr/>
        </p:nvGrpSpPr>
        <p:grpSpPr>
          <a:xfrm>
            <a:off x="900432" y="188640"/>
            <a:ext cx="7560000" cy="648000"/>
            <a:chOff x="0" y="2937408"/>
            <a:chExt cx="8019273" cy="719732"/>
          </a:xfrm>
        </p:grpSpPr>
        <p:sp>
          <p:nvSpPr>
            <p:cNvPr id="7" name="Yuvarlatılmış Dikdörtgen 2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58445"/>
              </p:ext>
            </p:extLst>
          </p:nvPr>
        </p:nvGraphicFramePr>
        <p:xfrm>
          <a:off x="395536" y="1196752"/>
          <a:ext cx="8424936" cy="5274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672"/>
                <a:gridCol w="2376264"/>
              </a:tblGrid>
              <a:tr h="648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HİPOTEZ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SONUÇ</a:t>
                      </a:r>
                      <a:endParaRPr lang="tr-TR" sz="2400" b="1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1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Marka mirası satınalma niyetini pozitif yönde etkiler.</a:t>
                      </a:r>
                      <a:endParaRPr kumimoji="0" lang="tr-T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omic Sans MS" pitchFamily="66" charset="0"/>
                        </a:rPr>
                        <a:t>Desteklendi</a:t>
                      </a:r>
                      <a:endParaRPr lang="tr-TR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2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Marka güveni satınalma niyetini pozitif yönde etkiler.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Desteklendi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Satınalma niyeti müşteri tatminini pozitif yönde etkiler.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latin typeface="Comic Sans MS" pitchFamily="66" charset="0"/>
                        </a:rPr>
                        <a:t>Desteklendi</a:t>
                      </a:r>
                      <a:endParaRPr lang="tr-TR" sz="2400" b="1" dirty="0"/>
                    </a:p>
                  </a:txBody>
                  <a:tcPr anchor="ctr"/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4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Satınalma niyeti marka sadakatini pozitif yönde etkiler.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Desteklendi</a:t>
                      </a:r>
                      <a:endParaRPr lang="tr-TR" sz="2400" b="1" dirty="0"/>
                    </a:p>
                  </a:txBody>
                  <a:tcPr anchor="ctr"/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5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Müşteri tatmini marka sadakatini pozitif yönde etkiler.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Desteklenmedi</a:t>
                      </a:r>
                      <a:endParaRPr lang="tr-TR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6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1"/>
          <p:cNvGrpSpPr/>
          <p:nvPr/>
        </p:nvGrpSpPr>
        <p:grpSpPr>
          <a:xfrm>
            <a:off x="900432" y="188640"/>
            <a:ext cx="7560000" cy="648000"/>
            <a:chOff x="0" y="2937408"/>
            <a:chExt cx="8019273" cy="719732"/>
          </a:xfrm>
        </p:grpSpPr>
        <p:sp>
          <p:nvSpPr>
            <p:cNvPr id="7" name="Yuvarlatılmış Dikdörtgen 2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67361"/>
              </p:ext>
            </p:extLst>
          </p:nvPr>
        </p:nvGraphicFramePr>
        <p:xfrm>
          <a:off x="395536" y="1196752"/>
          <a:ext cx="8424936" cy="5402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672"/>
                <a:gridCol w="2376264"/>
              </a:tblGrid>
              <a:tr h="648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HİPOTEZ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SONUÇ</a:t>
                      </a:r>
                      <a:endParaRPr lang="tr-TR" sz="2400" b="1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6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Marka mirasının müşteri tatmini üzerinde satınalma niyeti üzerinden dolaylı etkileri vardır.</a:t>
                      </a:r>
                      <a:endParaRPr kumimoji="0" lang="tr-T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omic Sans MS" pitchFamily="66" charset="0"/>
                        </a:rPr>
                        <a:t>Desteklendi</a:t>
                      </a:r>
                      <a:endParaRPr lang="tr-TR" sz="24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7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Marka mirasının marka sadakati üzerinde satınalma niyeti üzerinden dolaylı etkileri vardır.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Desteklendi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8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Marka güveninin müşteri tatmini üzerinde satınalma niyeti üzerinden dolaylı etkileri vardır.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latin typeface="Comic Sans MS" pitchFamily="66" charset="0"/>
                        </a:rPr>
                        <a:t>Desteklendi</a:t>
                      </a:r>
                      <a:endParaRPr lang="tr-TR" sz="2400" b="1" dirty="0"/>
                    </a:p>
                  </a:txBody>
                  <a:tcPr anchor="ctr"/>
                </a:tc>
              </a:tr>
              <a:tr h="76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H</a:t>
                      </a:r>
                      <a:r>
                        <a:rPr kumimoji="0" lang="tr-TR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9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Arial" charset="0"/>
                        </a:rPr>
                        <a:t>: Marka güveninin marka sadakati üzerinde satınalma niyeti üzerinden dolaylı etkileri vardır.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Desteklendi</a:t>
                      </a:r>
                      <a:endParaRPr lang="tr-TR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3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1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4" name="Yuvarlatılmış Dikdörtgen 2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Sonuç ve Öneriler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6" name="Dikdörtgen 5"/>
          <p:cNvSpPr/>
          <p:nvPr/>
        </p:nvSpPr>
        <p:spPr>
          <a:xfrm>
            <a:off x="575556" y="1844824"/>
            <a:ext cx="7992888" cy="3423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dirty="0">
                <a:latin typeface="Comic Sans MS" pitchFamily="66" charset="0"/>
              </a:rPr>
              <a:t>Beyaz eşya sektöründe satın almanın sıklıkla yapılmaması ve ürünlerin ekonomik ömürlerinin uzun olmaları göz önüne alındığında tüketiciler açısından satın alma kararının önemi daha da belirginleşmektedir. 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9532" y="1893422"/>
            <a:ext cx="8424936" cy="38398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Bu bağlamda araştırma sonuçlarına göre marka mirası ve marka güveninin satın alma niyeti, müşteri tatmini ve marka sadakati üzerindeki etkilerine dayanarak işletmelerin tüketiciler açısından; </a:t>
            </a:r>
            <a:endParaRPr lang="tr-TR" sz="3200" dirty="0">
              <a:solidFill>
                <a:schemeClr val="tx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grpSp>
        <p:nvGrpSpPr>
          <p:cNvPr id="4" name="Grup 1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5" name="Yuvarlatılmış Dikdörtgen 2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Sonuç ve Öneriler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9532" y="1372776"/>
            <a:ext cx="8424936" cy="49365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Markaları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adı altında bir değer oluşturmaları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,</a:t>
            </a:r>
          </a:p>
          <a:p>
            <a:pPr marL="457200" indent="-45720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V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aatlerini gerçekleştirmeleri,</a:t>
            </a:r>
          </a:p>
          <a:p>
            <a:pPr marL="457200" indent="-45720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Dürüstlükten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taviz 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vermemeleri,</a:t>
            </a:r>
          </a:p>
          <a:p>
            <a:pPr marL="457200" indent="-45720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Ürünlerle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ilgili problemlere anında çözüm 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getirmeleri,</a:t>
            </a:r>
          </a:p>
          <a:p>
            <a:pPr marL="457200" indent="-45720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U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lusal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zenginliğin bir parçası olduklarını 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vurgulamaları,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yönünde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stratejiler oluşturmaları önerilebilir.</a:t>
            </a:r>
            <a:endParaRPr lang="tr-TR" sz="2400" dirty="0">
              <a:solidFill>
                <a:schemeClr val="tx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grpSp>
        <p:nvGrpSpPr>
          <p:cNvPr id="4" name="Grup 1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5" name="Yuvarlatılmış Dikdörtgen 2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Sonuç ve Öneriler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11882" y="1537688"/>
            <a:ext cx="8136582" cy="39222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 Kolayda </a:t>
            </a: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örnekleme metodunun kullanılması,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 Verilerin </a:t>
            </a: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anlık olarak toplanması</a:t>
            </a: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 Sonuçların genellenememesi,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 Araştırmanın </a:t>
            </a: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sadece Ankara </a:t>
            </a: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ilinde ve beyaz eşya sektöründe olması.</a:t>
            </a:r>
            <a:endParaRPr lang="tr-TR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Kısıtları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3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Gelecek Araştırmalar İçin Öneriler</a:t>
              </a:r>
              <a:endParaRPr lang="tr-TR" sz="33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683568" y="1167459"/>
            <a:ext cx="7992888" cy="48538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tr-TR" sz="3200" dirty="0">
                <a:latin typeface="Comic Sans MS" pitchFamily="66" charset="0"/>
              </a:rPr>
              <a:t> </a:t>
            </a:r>
            <a:r>
              <a:rPr lang="tr-TR" sz="3200" dirty="0" smtClean="0">
                <a:latin typeface="Comic Sans MS" pitchFamily="66" charset="0"/>
              </a:rPr>
              <a:t>Uygulamanın </a:t>
            </a:r>
            <a:r>
              <a:rPr lang="tr-TR" sz="3200" dirty="0">
                <a:latin typeface="Comic Sans MS" pitchFamily="66" charset="0"/>
              </a:rPr>
              <a:t>farklı sektörlerde özellikle hizmet sektöründe de yapılmasının, </a:t>
            </a:r>
            <a:endParaRPr lang="tr-TR" sz="3200" dirty="0" smtClean="0">
              <a:latin typeface="Comic Sans MS" pitchFamily="66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tr-TR" sz="3200" dirty="0">
                <a:latin typeface="Comic Sans MS" pitchFamily="66" charset="0"/>
              </a:rPr>
              <a:t> </a:t>
            </a:r>
            <a:r>
              <a:rPr lang="tr-TR" sz="3200" dirty="0" smtClean="0">
                <a:latin typeface="Comic Sans MS" pitchFamily="66" charset="0"/>
              </a:rPr>
              <a:t>Farklı şehirlerin araştırma kapsamına dahil edilmesinin,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tr-TR" sz="3200" dirty="0" smtClean="0">
                <a:latin typeface="Comic Sans MS" pitchFamily="66" charset="0"/>
              </a:rPr>
              <a:t> Araştırmada kullanılan değişkenlere ait farklı ölçeklerin kullanılmasının uygun olacağı değerlendirilmektedir.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71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051720" y="2564904"/>
            <a:ext cx="4968552" cy="1196923"/>
          </a:xfrm>
          <a:prstGeom prst="roundRect">
            <a:avLst/>
          </a:prstGeom>
          <a:solidFill>
            <a:srgbClr val="FF66CC"/>
          </a:solidFill>
          <a:effectLst>
            <a:glow rad="19050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tr-TR" sz="6000" dirty="0" smtClean="0">
                <a:latin typeface="Comic Sans MS" panose="030F0702030302020204" pitchFamily="66" charset="0"/>
              </a:rPr>
              <a:t>Teşekkürler</a:t>
            </a:r>
            <a:endParaRPr lang="tr-TR" sz="6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900432" y="188640"/>
            <a:ext cx="7560000" cy="648000"/>
            <a:chOff x="0" y="1326"/>
            <a:chExt cx="8019273" cy="719732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326"/>
              <a:ext cx="8019273" cy="719732"/>
            </a:xfrm>
            <a:prstGeom prst="roundRect">
              <a:avLst/>
            </a:prstGeom>
            <a:solidFill>
              <a:srgbClr val="ECB4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36460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Araştırmanın Amacı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25224" y="1484784"/>
            <a:ext cx="4302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latin typeface="Comic Sans MS" pitchFamily="66" charset="0"/>
              </a:rPr>
              <a:t>Alternatiflerin çok olması pazara benzer türde ürün sunan çok sayıda işletme olması ve yaşanan </a:t>
            </a: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şiddetl</a:t>
            </a:r>
            <a:r>
              <a:rPr lang="tr-TR" sz="3600" dirty="0">
                <a:latin typeface="Comic Sans MS" pitchFamily="66" charset="0"/>
              </a:rPr>
              <a:t>i </a:t>
            </a: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rekabet</a:t>
            </a:r>
            <a:r>
              <a:rPr lang="tr-TR" sz="3600" dirty="0">
                <a:latin typeface="Comic Sans MS" pitchFamily="66" charset="0"/>
              </a:rPr>
              <a:t>in sonucudur.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5560"/>
            <a:ext cx="4515959" cy="22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900432" y="188640"/>
            <a:ext cx="7560000" cy="648000"/>
            <a:chOff x="0" y="1326"/>
            <a:chExt cx="8019273" cy="719732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326"/>
              <a:ext cx="8019273" cy="719732"/>
            </a:xfrm>
            <a:prstGeom prst="roundRect">
              <a:avLst/>
            </a:prstGeom>
            <a:solidFill>
              <a:srgbClr val="ECB4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36460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Araştırmanın Amacı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238016" y="1340768"/>
            <a:ext cx="678225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omic Sans MS" pitchFamily="66" charset="0"/>
              </a:rPr>
              <a:t>Tüketici tercihlerinde </a:t>
            </a:r>
            <a:r>
              <a:rPr lang="tr-TR" sz="3200" dirty="0">
                <a:solidFill>
                  <a:srgbClr val="FF0000"/>
                </a:solidFill>
                <a:latin typeface="Comic Sans MS" pitchFamily="66" charset="0"/>
              </a:rPr>
              <a:t>tanıdık ve bilinen markalar</a:t>
            </a:r>
            <a:r>
              <a:rPr lang="tr-TR" sz="3200" dirty="0">
                <a:latin typeface="Comic Sans MS" pitchFamily="66" charset="0"/>
              </a:rPr>
              <a:t>ın varlığı seçim aşamasında etkin bir unsur olmaktadır.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835696" y="3898791"/>
            <a:ext cx="7111072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Comic Sans MS" pitchFamily="66" charset="0"/>
              </a:rPr>
              <a:t>Dolayısıyla </a:t>
            </a:r>
            <a:r>
              <a:rPr lang="tr-TR" sz="3200" dirty="0">
                <a:latin typeface="Comic Sans MS" pitchFamily="66" charset="0"/>
              </a:rPr>
              <a:t>markaların geçmişten gelen performansları ve markaya duyulan güvenin tüketicilerin algıladıkları risklerin ortadan kalkmasına vesile olabilecektir.</a:t>
            </a:r>
          </a:p>
        </p:txBody>
      </p:sp>
    </p:spTree>
    <p:extLst>
      <p:ext uri="{BB962C8B-B14F-4D97-AF65-F5344CB8AC3E}">
        <p14:creationId xmlns:p14="http://schemas.microsoft.com/office/powerpoint/2010/main" val="37242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900432" y="188640"/>
            <a:ext cx="7560000" cy="648000"/>
            <a:chOff x="0" y="1326"/>
            <a:chExt cx="8019273" cy="719732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326"/>
              <a:ext cx="8019273" cy="719732"/>
            </a:xfrm>
            <a:prstGeom prst="roundRect">
              <a:avLst/>
            </a:prstGeom>
            <a:solidFill>
              <a:srgbClr val="ECB4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36460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Araştırmanın Amacı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006138435"/>
              </p:ext>
            </p:extLst>
          </p:nvPr>
        </p:nvGraphicFramePr>
        <p:xfrm>
          <a:off x="539552" y="159724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7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71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grpSp>
        <p:nvGrpSpPr>
          <p:cNvPr id="2" name="Grup 8"/>
          <p:cNvGrpSpPr/>
          <p:nvPr/>
        </p:nvGrpSpPr>
        <p:grpSpPr>
          <a:xfrm>
            <a:off x="900432" y="188640"/>
            <a:ext cx="7560000" cy="648000"/>
            <a:chOff x="0" y="1326"/>
            <a:chExt cx="8019273" cy="719732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1326"/>
              <a:ext cx="8019273" cy="719732"/>
            </a:xfrm>
            <a:prstGeom prst="roundRect">
              <a:avLst/>
            </a:prstGeom>
            <a:solidFill>
              <a:srgbClr val="ECB4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/>
            <p:nvPr/>
          </p:nvSpPr>
          <p:spPr>
            <a:xfrm>
              <a:off x="35134" y="36460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Araştırmanın Amacı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628220" y="1916832"/>
            <a:ext cx="7887560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Marka </a:t>
            </a: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mirası </a:t>
            </a:r>
            <a:r>
              <a:rPr lang="tr-TR" sz="3600" dirty="0">
                <a:solidFill>
                  <a:schemeClr val="tx1"/>
                </a:solidFill>
                <a:latin typeface="Comic Sans MS" pitchFamily="66" charset="0"/>
              </a:rPr>
              <a:t>ve </a:t>
            </a: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marka güveni</a:t>
            </a:r>
            <a:r>
              <a:rPr lang="tr-TR" sz="3600" dirty="0">
                <a:solidFill>
                  <a:schemeClr val="tx1"/>
                </a:solidFill>
                <a:latin typeface="Comic Sans MS" pitchFamily="66" charset="0"/>
              </a:rPr>
              <a:t>nin satın alma niyeti, müşteri tatmini ve marka sadakati üzerindeki etkilerinin ortaya çıkarılması amaçlanmıştır.</a:t>
            </a:r>
            <a:endParaRPr lang="tr-TR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900432" y="188640"/>
            <a:ext cx="7560000" cy="648000"/>
            <a:chOff x="0" y="735347"/>
            <a:chExt cx="8019273" cy="719732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735347"/>
              <a:ext cx="8019273" cy="719732"/>
            </a:xfrm>
            <a:prstGeom prst="roundRect">
              <a:avLst/>
            </a:prstGeom>
            <a:solidFill>
              <a:srgbClr val="66FF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35134" y="77048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Önemi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Dikdörtgen 3"/>
          <p:cNvSpPr/>
          <p:nvPr/>
        </p:nvSpPr>
        <p:spPr>
          <a:xfrm>
            <a:off x="539651" y="1879313"/>
            <a:ext cx="8064698" cy="363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Bu çalışmayla, hem </a:t>
            </a:r>
            <a:r>
              <a:rPr lang="tr-TR" sz="3200" dirty="0">
                <a:solidFill>
                  <a:srgbClr val="FF0000"/>
                </a:solidFill>
                <a:latin typeface="Comic Sans MS" pitchFamily="66" charset="0"/>
              </a:rPr>
              <a:t>yazına önemli katkılar sağlanabileceği </a:t>
            </a: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hem de </a:t>
            </a: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işletmelerin </a:t>
            </a: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y</a:t>
            </a: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öneticilerine, </a:t>
            </a:r>
            <a:r>
              <a:rPr lang="tr-TR" sz="3200" dirty="0">
                <a:solidFill>
                  <a:srgbClr val="0000FF"/>
                </a:solidFill>
                <a:latin typeface="Comic Sans MS" pitchFamily="66" charset="0"/>
              </a:rPr>
              <a:t>pazarlama stratejilerini geliştirmelerine yardımcı olacağı düşünülen </a:t>
            </a: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tespitler yapılabileceği değerlendirilmiştir.</a:t>
            </a:r>
          </a:p>
        </p:txBody>
      </p:sp>
    </p:spTree>
    <p:extLst>
      <p:ext uri="{BB962C8B-B14F-4D97-AF65-F5344CB8AC3E}">
        <p14:creationId xmlns:p14="http://schemas.microsoft.com/office/powerpoint/2010/main" val="11759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1"/>
          <p:cNvSpPr/>
          <p:nvPr/>
        </p:nvSpPr>
        <p:spPr>
          <a:xfrm>
            <a:off x="395536" y="1412776"/>
            <a:ext cx="4104456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Marka; </a:t>
            </a:r>
            <a:r>
              <a:rPr lang="tr-TR" sz="3000" dirty="0" smtClean="0">
                <a:latin typeface="Comic Sans MS" pitchFamily="66" charset="0"/>
              </a:rPr>
              <a:t>işletmenin ürünlerini </a:t>
            </a:r>
            <a:r>
              <a:rPr lang="tr-TR" sz="3000" dirty="0" smtClean="0">
                <a:solidFill>
                  <a:srgbClr val="0000FF"/>
                </a:solidFill>
                <a:latin typeface="Comic Sans MS" pitchFamily="66" charset="0"/>
              </a:rPr>
              <a:t>rakiplerden ayırt etmeye yarayan </a:t>
            </a:r>
            <a:r>
              <a:rPr lang="tr-TR" sz="3000" dirty="0" smtClean="0">
                <a:latin typeface="Comic Sans MS" pitchFamily="66" charset="0"/>
              </a:rPr>
              <a:t>bir isim, bir işaret, bir simge veya bütün bunların bileşimidir.</a:t>
            </a:r>
            <a:endParaRPr lang="tr-TR" sz="30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467544" y="5733256"/>
            <a:ext cx="8280920" cy="61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200" dirty="0" smtClean="0">
                <a:solidFill>
                  <a:srgbClr val="7030A0"/>
                </a:solidFill>
                <a:latin typeface="Comic Sans MS" pitchFamily="66" charset="0"/>
              </a:rPr>
              <a:t>Üretici</a:t>
            </a:r>
            <a:r>
              <a:rPr lang="tr-TR" sz="3200" dirty="0" smtClean="0">
                <a:latin typeface="Comic Sans MS" pitchFamily="66" charset="0"/>
              </a:rPr>
              <a:t> ile </a:t>
            </a:r>
            <a:r>
              <a:rPr lang="tr-TR" sz="3200" dirty="0" smtClean="0">
                <a:solidFill>
                  <a:srgbClr val="7030A0"/>
                </a:solidFill>
                <a:latin typeface="Comic Sans MS" pitchFamily="66" charset="0"/>
              </a:rPr>
              <a:t>Tüketici </a:t>
            </a:r>
            <a:r>
              <a:rPr lang="tr-TR" sz="3200" dirty="0" smtClean="0">
                <a:latin typeface="Comic Sans MS" pitchFamily="66" charset="0"/>
              </a:rPr>
              <a:t>arasındaki </a:t>
            </a:r>
            <a:r>
              <a:rPr lang="tr-TR" sz="3200" dirty="0" smtClean="0">
                <a:solidFill>
                  <a:schemeClr val="bg1"/>
                </a:solidFill>
                <a:latin typeface="Comic Sans MS" pitchFamily="66" charset="0"/>
              </a:rPr>
              <a:t>İletişim.</a:t>
            </a:r>
            <a:endParaRPr lang="tr-T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716053" y="578055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İletişim.</a:t>
            </a:r>
            <a:endParaRPr lang="tr-T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3399"/>
        </a:solidFill>
        <a:ln w="57150">
          <a:solidFill>
            <a:schemeClr val="tx1"/>
          </a:solidFill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1" dirty="0">
            <a:latin typeface="Comic Sans MS" panose="030F0702030302020204" pitchFamily="66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571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114000"/>
          </a:lnSpc>
          <a:defRPr sz="3200" b="1" dirty="0" smtClean="0">
            <a:latin typeface="Comic Sans MS" panose="030F0702030302020204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32048</TotalTime>
  <Words>1231</Words>
  <Application>Microsoft Office PowerPoint</Application>
  <PresentationFormat>Ekran Gösterisi (4:3)</PresentationFormat>
  <Paragraphs>324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LEVAZIM MALİYE KOM.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seyahat işletmelerinde yönetim kavramı06.02.20012</dc:title>
  <dc:creator>sevimç</dc:creator>
  <cp:lastModifiedBy>qqq</cp:lastModifiedBy>
  <cp:revision>2170</cp:revision>
  <cp:lastPrinted>2014-05-06T12:33:35Z</cp:lastPrinted>
  <dcterms:created xsi:type="dcterms:W3CDTF">2000-02-14T10:14:38Z</dcterms:created>
  <dcterms:modified xsi:type="dcterms:W3CDTF">2016-09-27T21:16:44Z</dcterms:modified>
</cp:coreProperties>
</file>