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75" r:id="rId4"/>
    <p:sldId id="276" r:id="rId5"/>
    <p:sldId id="262" r:id="rId6"/>
    <p:sldId id="257" r:id="rId7"/>
    <p:sldId id="258" r:id="rId8"/>
    <p:sldId id="259" r:id="rId9"/>
    <p:sldId id="260" r:id="rId10"/>
    <p:sldId id="261" r:id="rId11"/>
    <p:sldId id="263" r:id="rId12"/>
    <p:sldId id="265" r:id="rId13"/>
    <p:sldId id="264" r:id="rId14"/>
    <p:sldId id="266" r:id="rId15"/>
    <p:sldId id="267" r:id="rId16"/>
    <p:sldId id="268" r:id="rId17"/>
    <p:sldId id="269" r:id="rId18"/>
    <p:sldId id="270" r:id="rId19"/>
    <p:sldId id="271" r:id="rId20"/>
    <p:sldId id="272" r:id="rId21"/>
    <p:sldId id="273" r:id="rId22"/>
    <p:sldId id="277"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94671" autoAdjust="0"/>
  </p:normalViewPr>
  <p:slideViewPr>
    <p:cSldViewPr>
      <p:cViewPr>
        <p:scale>
          <a:sx n="60" d="100"/>
          <a:sy n="60" d="100"/>
        </p:scale>
        <p:origin x="1572" y="216"/>
      </p:cViewPr>
      <p:guideLst>
        <p:guide orient="horz" pos="2160"/>
        <p:guide pos="2880"/>
      </p:guideLst>
    </p:cSldViewPr>
  </p:slideViewPr>
  <p:outlineViewPr>
    <p:cViewPr>
      <p:scale>
        <a:sx n="33" d="100"/>
        <a:sy n="33" d="100"/>
      </p:scale>
      <p:origin x="0" y="0"/>
    </p:cViewPr>
  </p:outlineViewPr>
  <p:notesTextViewPr>
    <p:cViewPr>
      <p:scale>
        <a:sx n="200" d="100"/>
        <a:sy n="2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A23720DD-5B6D-40BF-8493-A6B52D484E6B}" type="datetimeFigureOut">
              <a:rPr lang="tr-TR" smtClean="0"/>
              <a:t>7.10.2016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tr-TR" smtClean="0"/>
              <a:t>Asıl başlık stili için tıklatın</a:t>
            </a:r>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7.10.2016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7.10.2016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tr-TR" smtClean="0"/>
              <a:t>Asıl başlık stili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7.10.2016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8" name="Content Placeholder 7"/>
          <p:cNvSpPr>
            <a:spLocks noGrp="1"/>
          </p:cNvSpPr>
          <p:nvPr>
            <p:ph sz="quarter" idx="13"/>
          </p:nvPr>
        </p:nvSpPr>
        <p:spPr>
          <a:xfrm>
            <a:off x="609600" y="1600200"/>
            <a:ext cx="79248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7.10.2016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2" name="Title 1"/>
          <p:cNvSpPr>
            <a:spLocks noGrp="1"/>
          </p:cNvSpPr>
          <p:nvPr>
            <p:ph type="title"/>
          </p:nvPr>
        </p:nvSpPr>
        <p:spPr>
          <a:xfrm>
            <a:off x="609600" y="274638"/>
            <a:ext cx="7924800" cy="1143000"/>
          </a:xfrm>
        </p:spPr>
        <p:txBody>
          <a:bodyPr/>
          <a:lstStyle/>
          <a:p>
            <a:r>
              <a:rPr lang="tr-TR" smtClean="0"/>
              <a:t>Asıl başlık stili için tıklatın</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7.10.2016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7.10.2016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7.10.2016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7.10.2016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7.10.2016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7.10.2016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A23720DD-5B6D-40BF-8493-A6B52D484E6B}" type="datetimeFigureOut">
              <a:rPr lang="tr-TR" smtClean="0"/>
              <a:t>7.10.2016</a:t>
            </a:fld>
            <a:endParaRPr lang="tr-TR"/>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tr-TR"/>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F302176B-0E47-46AC-8F43-DAB4B8A37D06}"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Metin kutusu 18"/>
          <p:cNvSpPr txBox="1"/>
          <p:nvPr/>
        </p:nvSpPr>
        <p:spPr>
          <a:xfrm>
            <a:off x="632353" y="4291355"/>
            <a:ext cx="7920880" cy="1661993"/>
          </a:xfrm>
          <a:prstGeom prst="rect">
            <a:avLst/>
          </a:prstGeom>
          <a:noFill/>
        </p:spPr>
        <p:txBody>
          <a:bodyPr wrap="square" rtlCol="0">
            <a:spAutoFit/>
          </a:bodyPr>
          <a:lstStyle/>
          <a:p>
            <a:pPr algn="ctr"/>
            <a:r>
              <a:rPr lang="tr-TR" sz="2800" b="1" dirty="0" smtClean="0">
                <a:latin typeface="Times New Roman" panose="02020603050405020304" pitchFamily="18" charset="0"/>
                <a:cs typeface="Times New Roman" panose="02020603050405020304" pitchFamily="18" charset="0"/>
              </a:rPr>
              <a:t>MARKA İMAJI VE POZİTİF AĞIZDAN AĞIZA İLETİŞİM (WOM) İLİŞKİSİ: MARKA SADAKATİNİN ARACILIK ROLÜ</a:t>
            </a:r>
            <a:endParaRPr lang="tr-TR" sz="2800" dirty="0" smtClean="0">
              <a:latin typeface="Times New Roman" panose="02020603050405020304" pitchFamily="18" charset="0"/>
              <a:cs typeface="Times New Roman" panose="02020603050405020304" pitchFamily="18" charset="0"/>
            </a:endParaRPr>
          </a:p>
          <a:p>
            <a:endParaRPr lang="tr-TR" dirty="0"/>
          </a:p>
        </p:txBody>
      </p:sp>
      <p:sp>
        <p:nvSpPr>
          <p:cNvPr id="20" name="Metin kutusu 19"/>
          <p:cNvSpPr txBox="1"/>
          <p:nvPr/>
        </p:nvSpPr>
        <p:spPr>
          <a:xfrm>
            <a:off x="1316429" y="2276872"/>
            <a:ext cx="6552728" cy="646331"/>
          </a:xfrm>
          <a:prstGeom prst="rect">
            <a:avLst/>
          </a:prstGeom>
          <a:noFill/>
        </p:spPr>
        <p:txBody>
          <a:bodyPr wrap="square" rtlCol="0">
            <a:spAutoFit/>
          </a:bodyPr>
          <a:lstStyle/>
          <a:p>
            <a:pPr algn="ctr"/>
            <a:r>
              <a:rPr lang="tr-TR" b="1" dirty="0" smtClean="0">
                <a:latin typeface="Times New Roman" panose="02020603050405020304" pitchFamily="18" charset="0"/>
                <a:cs typeface="Times New Roman" panose="02020603050405020304" pitchFamily="18" charset="0"/>
              </a:rPr>
              <a:t>Yrd. </a:t>
            </a:r>
            <a:r>
              <a:rPr lang="tr-TR" b="1" dirty="0" err="1" smtClean="0">
                <a:latin typeface="Times New Roman" panose="02020603050405020304" pitchFamily="18" charset="0"/>
                <a:cs typeface="Times New Roman" panose="02020603050405020304" pitchFamily="18" charset="0"/>
              </a:rPr>
              <a:t>Doç</a:t>
            </a:r>
            <a:r>
              <a:rPr lang="tr-TR" b="1" dirty="0" smtClean="0">
                <a:latin typeface="Times New Roman" panose="02020603050405020304" pitchFamily="18" charset="0"/>
                <a:cs typeface="Times New Roman" panose="02020603050405020304" pitchFamily="18" charset="0"/>
              </a:rPr>
              <a:t> . Dr. Ramazan KURTOĞLU</a:t>
            </a:r>
          </a:p>
          <a:p>
            <a:pPr algn="ctr"/>
            <a:r>
              <a:rPr lang="tr-TR" b="1" dirty="0" err="1" smtClean="0">
                <a:latin typeface="Times New Roman" panose="02020603050405020304" pitchFamily="18" charset="0"/>
                <a:cs typeface="Times New Roman" panose="02020603050405020304" pitchFamily="18" charset="0"/>
              </a:rPr>
              <a:t>Öğr</a:t>
            </a:r>
            <a:r>
              <a:rPr lang="tr-TR" b="1" dirty="0" smtClean="0">
                <a:latin typeface="Times New Roman" panose="02020603050405020304" pitchFamily="18" charset="0"/>
                <a:cs typeface="Times New Roman" panose="02020603050405020304" pitchFamily="18" charset="0"/>
              </a:rPr>
              <a:t>. Gör. Alperen Timuçin SÖNMEZ</a:t>
            </a:r>
            <a:endParaRPr lang="tr-TR" b="1" dirty="0">
              <a:latin typeface="Times New Roman" panose="02020603050405020304" pitchFamily="18" charset="0"/>
              <a:cs typeface="Times New Roman" panose="02020603050405020304" pitchFamily="18" charset="0"/>
            </a:endParaRPr>
          </a:p>
        </p:txBody>
      </p:sp>
      <p:pic>
        <p:nvPicPr>
          <p:cNvPr id="8194" name="Picture 2" descr="C:\Users\A. Timuçin SÖNMEZ\Desktop\ppadlogoai.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0032" y="450974"/>
            <a:ext cx="1465858" cy="1465858"/>
          </a:xfrm>
          <a:prstGeom prst="rect">
            <a:avLst/>
          </a:prstGeom>
          <a:noFill/>
          <a:extLst>
            <a:ext uri="{909E8E84-426E-40DD-AFC4-6F175D3DCCD1}">
              <a14:hiddenFill xmlns:a14="http://schemas.microsoft.com/office/drawing/2010/main">
                <a:solidFill>
                  <a:srgbClr val="FFFFFF"/>
                </a:solidFill>
              </a14:hiddenFill>
            </a:ext>
          </a:extLst>
        </p:spPr>
      </p:pic>
      <p:pic>
        <p:nvPicPr>
          <p:cNvPr id="8195" name="Picture 3" descr="C:\Users\A. Timuçin SÖNMEZ\Desktop\dpu.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4598" y="1052736"/>
            <a:ext cx="1546139" cy="1546140"/>
          </a:xfrm>
          <a:prstGeom prst="rect">
            <a:avLst/>
          </a:prstGeom>
          <a:noFill/>
          <a:extLst>
            <a:ext uri="{909E8E84-426E-40DD-AFC4-6F175D3DCCD1}">
              <a14:hiddenFill xmlns:a14="http://schemas.microsoft.com/office/drawing/2010/main">
                <a:solidFill>
                  <a:srgbClr val="FFFFFF"/>
                </a:solidFill>
              </a14:hiddenFill>
            </a:ext>
          </a:extLst>
        </p:spPr>
      </p:pic>
      <p:pic>
        <p:nvPicPr>
          <p:cNvPr id="8196" name="Picture 4" descr="C:\Users\A. Timuçin SÖNMEZ\Desktop\yayınlar\logolar\500px-bozok_universitesi.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79292" y="908720"/>
            <a:ext cx="1546140" cy="154614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8197" name="Picture 5" descr="C:\Users\A. Timuçin SÖNMEZ\Desktop\yayınlar\logolar\3NlcY.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15816" y="203851"/>
            <a:ext cx="1568965" cy="156896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1" name="Metin kutusu 20"/>
          <p:cNvSpPr txBox="1"/>
          <p:nvPr/>
        </p:nvSpPr>
        <p:spPr>
          <a:xfrm>
            <a:off x="1619672" y="3284984"/>
            <a:ext cx="5759620" cy="338554"/>
          </a:xfrm>
          <a:prstGeom prst="rect">
            <a:avLst/>
          </a:prstGeom>
          <a:noFill/>
        </p:spPr>
        <p:txBody>
          <a:bodyPr wrap="square" rtlCol="0">
            <a:spAutoFit/>
          </a:bodyPr>
          <a:lstStyle/>
          <a:p>
            <a:pPr algn="ctr"/>
            <a:r>
              <a:rPr lang="tr-TR" sz="1600" dirty="0" smtClean="0">
                <a:latin typeface="Times New Roman" panose="02020603050405020304" pitchFamily="18" charset="0"/>
                <a:cs typeface="Times New Roman" panose="02020603050405020304" pitchFamily="18" charset="0"/>
              </a:rPr>
              <a:t>21. Pazarlama Kongresi 6-8 Ekim 2016 / Kütahya</a:t>
            </a:r>
            <a:endParaRPr lang="tr-TR"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45377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24744"/>
            <a:ext cx="8229600" cy="576064"/>
          </a:xfrm>
        </p:spPr>
        <p:txBody>
          <a:bodyPr>
            <a:normAutofit fontScale="90000"/>
          </a:bodyPr>
          <a:lstStyle/>
          <a:p>
            <a:pPr algn="l"/>
            <a:r>
              <a:rPr lang="tr-TR" sz="2700" dirty="0">
                <a:latin typeface="Times New Roman" panose="02020603050405020304" pitchFamily="18" charset="0"/>
                <a:cs typeface="Times New Roman" panose="02020603050405020304" pitchFamily="18" charset="0"/>
              </a:rPr>
              <a:t>DFA </a:t>
            </a:r>
            <a:r>
              <a:rPr lang="tr-TR" sz="2700" cap="none" dirty="0" smtClean="0">
                <a:latin typeface="Times New Roman" panose="02020603050405020304" pitchFamily="18" charset="0"/>
                <a:cs typeface="Times New Roman" panose="02020603050405020304" pitchFamily="18" charset="0"/>
              </a:rPr>
              <a:t>Analizi Sonucu Standardize Edilmiş Faktör Yükleri</a:t>
            </a:r>
            <a:r>
              <a:rPr lang="tr-TR" cap="none" dirty="0" smtClean="0"/>
              <a:t/>
            </a:r>
            <a:br>
              <a:rPr lang="tr-TR" cap="none" dirty="0" smtClean="0"/>
            </a:br>
            <a:endParaRPr lang="tr-TR" dirty="0"/>
          </a:p>
        </p:txBody>
      </p:sp>
      <p:graphicFrame>
        <p:nvGraphicFramePr>
          <p:cNvPr id="4" name="İçerik Yer Tutucusu 3"/>
          <p:cNvGraphicFramePr>
            <a:graphicFrameLocks noGrp="1"/>
          </p:cNvGraphicFramePr>
          <p:nvPr>
            <p:ph sz="quarter" idx="13"/>
            <p:extLst>
              <p:ext uri="{D42A27DB-BD31-4B8C-83A1-F6EECF244321}">
                <p14:modId xmlns:p14="http://schemas.microsoft.com/office/powerpoint/2010/main" val="1919562612"/>
              </p:ext>
            </p:extLst>
          </p:nvPr>
        </p:nvGraphicFramePr>
        <p:xfrm>
          <a:off x="971600" y="1268756"/>
          <a:ext cx="7344816" cy="4907819"/>
        </p:xfrm>
        <a:graphic>
          <a:graphicData uri="http://schemas.openxmlformats.org/drawingml/2006/table">
            <a:tbl>
              <a:tblPr firstRow="1" firstCol="1" bandRow="1">
                <a:tableStyleId>{5C22544A-7EE6-4342-B048-85BDC9FD1C3A}</a:tableStyleId>
              </a:tblPr>
              <a:tblGrid>
                <a:gridCol w="816918"/>
                <a:gridCol w="4216881"/>
                <a:gridCol w="1289043"/>
                <a:gridCol w="1021974"/>
              </a:tblGrid>
              <a:tr h="531209">
                <a:tc>
                  <a:txBody>
                    <a:bodyPr/>
                    <a:lstStyle/>
                    <a:p>
                      <a:pPr>
                        <a:lnSpc>
                          <a:spcPct val="115000"/>
                        </a:lnSpc>
                        <a:spcAft>
                          <a:spcPts val="1000"/>
                        </a:spcAft>
                      </a:pPr>
                      <a:r>
                        <a:rPr lang="tr-TR" sz="1400" dirty="0">
                          <a:effectLst/>
                        </a:rPr>
                        <a:t>Kod</a:t>
                      </a:r>
                      <a:endParaRPr lang="tr-TR" sz="1800" dirty="0">
                        <a:effectLst/>
                        <a:latin typeface="Calibri"/>
                        <a:ea typeface="Calibri"/>
                        <a:cs typeface="Times New Roman"/>
                      </a:endParaRPr>
                    </a:p>
                  </a:txBody>
                  <a:tcPr marL="68580" marR="68580" marT="0" marB="0"/>
                </a:tc>
                <a:tc>
                  <a:txBody>
                    <a:bodyPr/>
                    <a:lstStyle/>
                    <a:p>
                      <a:pPr>
                        <a:lnSpc>
                          <a:spcPct val="115000"/>
                        </a:lnSpc>
                        <a:spcAft>
                          <a:spcPts val="1000"/>
                        </a:spcAft>
                      </a:pPr>
                      <a:r>
                        <a:rPr lang="tr-TR" sz="1600" dirty="0" smtClean="0">
                          <a:effectLst/>
                        </a:rPr>
                        <a:t>Faktör</a:t>
                      </a:r>
                      <a:endParaRPr lang="tr-TR" sz="2000" dirty="0">
                        <a:effectLst/>
                        <a:latin typeface="Calibri"/>
                        <a:ea typeface="Calibri"/>
                        <a:cs typeface="Times New Roman"/>
                      </a:endParaRPr>
                    </a:p>
                  </a:txBody>
                  <a:tcPr marL="68580" marR="68580" marT="0" marB="0"/>
                </a:tc>
                <a:tc>
                  <a:txBody>
                    <a:bodyPr/>
                    <a:lstStyle/>
                    <a:p>
                      <a:pPr algn="ctr">
                        <a:lnSpc>
                          <a:spcPct val="115000"/>
                        </a:lnSpc>
                        <a:spcAft>
                          <a:spcPts val="1000"/>
                        </a:spcAft>
                      </a:pPr>
                      <a:r>
                        <a:rPr lang="tr-TR" sz="1600">
                          <a:effectLst/>
                        </a:rPr>
                        <a:t>Standardize Edilmiş Yükler</a:t>
                      </a:r>
                      <a:endParaRPr lang="tr-TR" sz="20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600" dirty="0">
                          <a:effectLst/>
                        </a:rPr>
                        <a:t>Anlamlılık</a:t>
                      </a:r>
                      <a:endParaRPr lang="tr-TR" sz="2000" dirty="0">
                        <a:effectLst/>
                      </a:endParaRPr>
                    </a:p>
                    <a:p>
                      <a:pPr algn="ctr">
                        <a:lnSpc>
                          <a:spcPct val="115000"/>
                        </a:lnSpc>
                        <a:spcAft>
                          <a:spcPts val="0"/>
                        </a:spcAft>
                      </a:pPr>
                      <a:r>
                        <a:rPr lang="tr-TR" sz="1600" dirty="0">
                          <a:effectLst/>
                        </a:rPr>
                        <a:t>P</a:t>
                      </a:r>
                      <a:endParaRPr lang="tr-TR" sz="2000" dirty="0">
                        <a:effectLst/>
                        <a:latin typeface="Calibri"/>
                        <a:ea typeface="Calibri"/>
                        <a:cs typeface="Times New Roman"/>
                      </a:endParaRPr>
                    </a:p>
                  </a:txBody>
                  <a:tcPr marL="68580" marR="68580" marT="0" marB="0"/>
                </a:tc>
              </a:tr>
              <a:tr h="214632">
                <a:tc>
                  <a:txBody>
                    <a:bodyPr/>
                    <a:lstStyle/>
                    <a:p>
                      <a:pPr>
                        <a:lnSpc>
                          <a:spcPct val="115000"/>
                        </a:lnSpc>
                        <a:spcAft>
                          <a:spcPts val="1000"/>
                        </a:spcAft>
                      </a:pPr>
                      <a:r>
                        <a:rPr lang="tr-TR" sz="1200">
                          <a:effectLst/>
                        </a:rPr>
                        <a:t>MI</a:t>
                      </a:r>
                      <a:endParaRPr lang="tr-TR" sz="1600">
                        <a:effectLst/>
                        <a:latin typeface="Calibri"/>
                        <a:ea typeface="Calibri"/>
                        <a:cs typeface="Times New Roman"/>
                      </a:endParaRPr>
                    </a:p>
                  </a:txBody>
                  <a:tcPr marL="68580" marR="68580" marT="0" marB="0" anchor="ctr"/>
                </a:tc>
                <a:tc gridSpan="2">
                  <a:txBody>
                    <a:bodyPr/>
                    <a:lstStyle/>
                    <a:p>
                      <a:pPr>
                        <a:lnSpc>
                          <a:spcPct val="115000"/>
                        </a:lnSpc>
                        <a:spcAft>
                          <a:spcPts val="1000"/>
                        </a:spcAft>
                      </a:pPr>
                      <a:r>
                        <a:rPr lang="tr-TR" sz="1200">
                          <a:effectLst/>
                        </a:rPr>
                        <a:t>Marka İmajı</a:t>
                      </a:r>
                      <a:endParaRPr lang="tr-TR" sz="1600">
                        <a:effectLst/>
                        <a:latin typeface="Calibri"/>
                        <a:ea typeface="Calibri"/>
                        <a:cs typeface="Times New Roman"/>
                      </a:endParaRPr>
                    </a:p>
                  </a:txBody>
                  <a:tcPr marL="68580" marR="68580" marT="0" marB="0" anchor="ctr"/>
                </a:tc>
                <a:tc hMerge="1">
                  <a:txBody>
                    <a:bodyPr/>
                    <a:lstStyle/>
                    <a:p>
                      <a:endParaRPr lang="tr-TR"/>
                    </a:p>
                  </a:txBody>
                  <a:tcPr/>
                </a:tc>
                <a:tc>
                  <a:txBody>
                    <a:bodyPr/>
                    <a:lstStyle/>
                    <a:p>
                      <a:pPr>
                        <a:lnSpc>
                          <a:spcPct val="115000"/>
                        </a:lnSpc>
                        <a:spcAft>
                          <a:spcPts val="1000"/>
                        </a:spcAft>
                      </a:pPr>
                      <a:r>
                        <a:rPr lang="tr-TR" sz="1200" dirty="0">
                          <a:effectLst/>
                        </a:rPr>
                        <a:t> </a:t>
                      </a:r>
                      <a:endParaRPr lang="tr-TR" sz="1600" dirty="0">
                        <a:effectLst/>
                        <a:latin typeface="Calibri"/>
                        <a:ea typeface="Calibri"/>
                        <a:cs typeface="Times New Roman"/>
                      </a:endParaRPr>
                    </a:p>
                  </a:txBody>
                  <a:tcPr marL="68580" marR="68580" marT="0" marB="0"/>
                </a:tc>
              </a:tr>
              <a:tr h="214632">
                <a:tc>
                  <a:txBody>
                    <a:bodyPr/>
                    <a:lstStyle/>
                    <a:p>
                      <a:pPr>
                        <a:lnSpc>
                          <a:spcPct val="115000"/>
                        </a:lnSpc>
                        <a:spcAft>
                          <a:spcPts val="1000"/>
                        </a:spcAft>
                      </a:pPr>
                      <a:r>
                        <a:rPr lang="tr-TR" sz="1200">
                          <a:effectLst/>
                        </a:rPr>
                        <a:t>MI5</a:t>
                      </a:r>
                      <a:endParaRPr lang="tr-TR" sz="1600">
                        <a:effectLst/>
                        <a:latin typeface="Calibri"/>
                        <a:ea typeface="Calibri"/>
                        <a:cs typeface="Times New Roman"/>
                      </a:endParaRPr>
                    </a:p>
                  </a:txBody>
                  <a:tcPr marL="68580" marR="68580" marT="0" marB="0" anchor="ctr"/>
                </a:tc>
                <a:tc>
                  <a:txBody>
                    <a:bodyPr/>
                    <a:lstStyle/>
                    <a:p>
                      <a:pPr>
                        <a:lnSpc>
                          <a:spcPct val="115000"/>
                        </a:lnSpc>
                        <a:spcAft>
                          <a:spcPts val="1000"/>
                        </a:spcAft>
                      </a:pPr>
                      <a:r>
                        <a:rPr lang="tr-TR" sz="1200">
                          <a:effectLst/>
                        </a:rPr>
                        <a:t>Bu marka iyi bilinen ve prestijli bir markadır</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,852</a:t>
                      </a:r>
                      <a:endParaRPr lang="tr-TR" sz="1600">
                        <a:effectLst/>
                        <a:latin typeface="Calibri"/>
                        <a:ea typeface="Calibri"/>
                        <a:cs typeface="Times New Roman"/>
                      </a:endParaRPr>
                    </a:p>
                  </a:txBody>
                  <a:tcPr marL="68580" marR="68580" marT="0" marB="0" anchor="ctr"/>
                </a:tc>
                <a:tc>
                  <a:txBody>
                    <a:bodyPr/>
                    <a:lstStyle/>
                    <a:p>
                      <a:pPr indent="127000" algn="ctr">
                        <a:lnSpc>
                          <a:spcPct val="115000"/>
                        </a:lnSpc>
                        <a:spcAft>
                          <a:spcPts val="0"/>
                        </a:spcAft>
                      </a:pPr>
                      <a:r>
                        <a:rPr lang="tr-TR" sz="1200">
                          <a:effectLst/>
                        </a:rPr>
                        <a:t>&lt;0.00</a:t>
                      </a:r>
                      <a:endParaRPr lang="tr-TR" sz="1600">
                        <a:effectLst/>
                        <a:latin typeface="Calibri"/>
                        <a:ea typeface="Calibri"/>
                        <a:cs typeface="Times New Roman"/>
                      </a:endParaRPr>
                    </a:p>
                  </a:txBody>
                  <a:tcPr marL="68580" marR="68580" marT="0" marB="0"/>
                </a:tc>
              </a:tr>
              <a:tr h="214632">
                <a:tc>
                  <a:txBody>
                    <a:bodyPr/>
                    <a:lstStyle/>
                    <a:p>
                      <a:pPr>
                        <a:lnSpc>
                          <a:spcPct val="115000"/>
                        </a:lnSpc>
                        <a:spcAft>
                          <a:spcPts val="1000"/>
                        </a:spcAft>
                      </a:pPr>
                      <a:r>
                        <a:rPr lang="tr-TR" sz="1200">
                          <a:effectLst/>
                        </a:rPr>
                        <a:t>MI4</a:t>
                      </a:r>
                      <a:endParaRPr lang="tr-TR" sz="1600">
                        <a:effectLst/>
                        <a:latin typeface="Calibri"/>
                        <a:ea typeface="Calibri"/>
                        <a:cs typeface="Times New Roman"/>
                      </a:endParaRPr>
                    </a:p>
                  </a:txBody>
                  <a:tcPr marL="68580" marR="68580" marT="0" marB="0" anchor="ctr"/>
                </a:tc>
                <a:tc>
                  <a:txBody>
                    <a:bodyPr/>
                    <a:lstStyle/>
                    <a:p>
                      <a:pPr>
                        <a:lnSpc>
                          <a:spcPct val="115000"/>
                        </a:lnSpc>
                        <a:spcAft>
                          <a:spcPts val="1000"/>
                        </a:spcAft>
                      </a:pPr>
                      <a:r>
                        <a:rPr lang="tr-TR" sz="1200">
                          <a:effectLst/>
                        </a:rPr>
                        <a:t>Bu marka sofistike (gelişmiş) bir markadır</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,892</a:t>
                      </a:r>
                      <a:endParaRPr lang="tr-TR" sz="1600">
                        <a:effectLst/>
                        <a:latin typeface="Calibri"/>
                        <a:ea typeface="Calibri"/>
                        <a:cs typeface="Times New Roman"/>
                      </a:endParaRPr>
                    </a:p>
                  </a:txBody>
                  <a:tcPr marL="68580" marR="68580" marT="0" marB="0" anchor="ctr"/>
                </a:tc>
                <a:tc>
                  <a:txBody>
                    <a:bodyPr/>
                    <a:lstStyle/>
                    <a:p>
                      <a:pPr indent="127000" algn="ctr">
                        <a:lnSpc>
                          <a:spcPct val="115000"/>
                        </a:lnSpc>
                        <a:spcAft>
                          <a:spcPts val="0"/>
                        </a:spcAft>
                      </a:pPr>
                      <a:r>
                        <a:rPr lang="tr-TR" sz="1200">
                          <a:effectLst/>
                        </a:rPr>
                        <a:t>&lt;0.00</a:t>
                      </a:r>
                      <a:endParaRPr lang="tr-TR" sz="1600">
                        <a:effectLst/>
                        <a:latin typeface="Calibri"/>
                        <a:ea typeface="Calibri"/>
                        <a:cs typeface="Times New Roman"/>
                      </a:endParaRPr>
                    </a:p>
                  </a:txBody>
                  <a:tcPr marL="68580" marR="68580" marT="0" marB="0"/>
                </a:tc>
              </a:tr>
              <a:tr h="214632">
                <a:tc>
                  <a:txBody>
                    <a:bodyPr/>
                    <a:lstStyle/>
                    <a:p>
                      <a:pPr>
                        <a:lnSpc>
                          <a:spcPct val="115000"/>
                        </a:lnSpc>
                        <a:spcAft>
                          <a:spcPts val="1000"/>
                        </a:spcAft>
                      </a:pPr>
                      <a:r>
                        <a:rPr lang="tr-TR" sz="1200">
                          <a:effectLst/>
                        </a:rPr>
                        <a:t>MI3</a:t>
                      </a:r>
                      <a:endParaRPr lang="tr-TR" sz="1600">
                        <a:effectLst/>
                        <a:latin typeface="Calibri"/>
                        <a:ea typeface="Calibri"/>
                        <a:cs typeface="Times New Roman"/>
                      </a:endParaRPr>
                    </a:p>
                  </a:txBody>
                  <a:tcPr marL="68580" marR="68580" marT="0" marB="0" anchor="ctr"/>
                </a:tc>
                <a:tc>
                  <a:txBody>
                    <a:bodyPr/>
                    <a:lstStyle/>
                    <a:p>
                      <a:pPr>
                        <a:lnSpc>
                          <a:spcPct val="115000"/>
                        </a:lnSpc>
                        <a:spcAft>
                          <a:spcPts val="1000"/>
                        </a:spcAft>
                      </a:pPr>
                      <a:r>
                        <a:rPr lang="tr-TR" sz="1200">
                          <a:effectLst/>
                        </a:rPr>
                        <a:t>Bu marka şık, zarif bir markadır</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,825</a:t>
                      </a:r>
                      <a:endParaRPr lang="tr-TR" sz="1600">
                        <a:effectLst/>
                        <a:latin typeface="Calibri"/>
                        <a:ea typeface="Calibri"/>
                        <a:cs typeface="Times New Roman"/>
                      </a:endParaRPr>
                    </a:p>
                  </a:txBody>
                  <a:tcPr marL="68580" marR="68580" marT="0" marB="0" anchor="ctr"/>
                </a:tc>
                <a:tc>
                  <a:txBody>
                    <a:bodyPr/>
                    <a:lstStyle/>
                    <a:p>
                      <a:pPr indent="127000" algn="ctr">
                        <a:lnSpc>
                          <a:spcPct val="115000"/>
                        </a:lnSpc>
                        <a:spcAft>
                          <a:spcPts val="0"/>
                        </a:spcAft>
                      </a:pPr>
                      <a:r>
                        <a:rPr lang="tr-TR" sz="1200">
                          <a:effectLst/>
                        </a:rPr>
                        <a:t>&lt;0.00</a:t>
                      </a:r>
                      <a:endParaRPr lang="tr-TR" sz="1600">
                        <a:effectLst/>
                        <a:latin typeface="Calibri"/>
                        <a:ea typeface="Calibri"/>
                        <a:cs typeface="Times New Roman"/>
                      </a:endParaRPr>
                    </a:p>
                  </a:txBody>
                  <a:tcPr marL="68580" marR="68580" marT="0" marB="0"/>
                </a:tc>
              </a:tr>
              <a:tr h="214632">
                <a:tc>
                  <a:txBody>
                    <a:bodyPr/>
                    <a:lstStyle/>
                    <a:p>
                      <a:pPr>
                        <a:lnSpc>
                          <a:spcPct val="115000"/>
                        </a:lnSpc>
                        <a:spcAft>
                          <a:spcPts val="1000"/>
                        </a:spcAft>
                      </a:pPr>
                      <a:r>
                        <a:rPr lang="tr-TR" sz="1200">
                          <a:effectLst/>
                        </a:rPr>
                        <a:t>MI2</a:t>
                      </a:r>
                      <a:endParaRPr lang="tr-TR" sz="1600">
                        <a:effectLst/>
                        <a:latin typeface="Calibri"/>
                        <a:ea typeface="Calibri"/>
                        <a:cs typeface="Times New Roman"/>
                      </a:endParaRPr>
                    </a:p>
                  </a:txBody>
                  <a:tcPr marL="68580" marR="68580" marT="0" marB="0" anchor="ctr"/>
                </a:tc>
                <a:tc>
                  <a:txBody>
                    <a:bodyPr/>
                    <a:lstStyle/>
                    <a:p>
                      <a:pPr>
                        <a:lnSpc>
                          <a:spcPct val="115000"/>
                        </a:lnSpc>
                        <a:spcAft>
                          <a:spcPts val="1000"/>
                        </a:spcAft>
                      </a:pPr>
                      <a:r>
                        <a:rPr lang="tr-TR" sz="1200">
                          <a:effectLst/>
                        </a:rPr>
                        <a:t>Bu marka kalitesiyle ünlü bir markadır</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,797</a:t>
                      </a:r>
                      <a:endParaRPr lang="tr-TR" sz="1600">
                        <a:effectLst/>
                        <a:latin typeface="Calibri"/>
                        <a:ea typeface="Calibri"/>
                        <a:cs typeface="Times New Roman"/>
                      </a:endParaRPr>
                    </a:p>
                  </a:txBody>
                  <a:tcPr marL="68580" marR="68580" marT="0" marB="0" anchor="ctr"/>
                </a:tc>
                <a:tc>
                  <a:txBody>
                    <a:bodyPr/>
                    <a:lstStyle/>
                    <a:p>
                      <a:pPr indent="127000" algn="ctr">
                        <a:lnSpc>
                          <a:spcPct val="115000"/>
                        </a:lnSpc>
                        <a:spcAft>
                          <a:spcPts val="0"/>
                        </a:spcAft>
                      </a:pPr>
                      <a:r>
                        <a:rPr lang="tr-TR" sz="1200">
                          <a:effectLst/>
                        </a:rPr>
                        <a:t>&lt;0.00</a:t>
                      </a:r>
                      <a:endParaRPr lang="tr-TR" sz="1600">
                        <a:effectLst/>
                        <a:latin typeface="Calibri"/>
                        <a:ea typeface="Calibri"/>
                        <a:cs typeface="Times New Roman"/>
                      </a:endParaRPr>
                    </a:p>
                  </a:txBody>
                  <a:tcPr marL="68580" marR="68580" marT="0" marB="0"/>
                </a:tc>
              </a:tr>
              <a:tr h="214632">
                <a:tc>
                  <a:txBody>
                    <a:bodyPr/>
                    <a:lstStyle/>
                    <a:p>
                      <a:pPr>
                        <a:lnSpc>
                          <a:spcPct val="115000"/>
                        </a:lnSpc>
                        <a:spcAft>
                          <a:spcPts val="1000"/>
                        </a:spcAft>
                      </a:pPr>
                      <a:r>
                        <a:rPr lang="tr-TR" sz="1200">
                          <a:effectLst/>
                        </a:rPr>
                        <a:t>MI1</a:t>
                      </a:r>
                      <a:endParaRPr lang="tr-TR" sz="1600">
                        <a:effectLst/>
                        <a:latin typeface="Calibri"/>
                        <a:ea typeface="Calibri"/>
                        <a:cs typeface="Times New Roman"/>
                      </a:endParaRPr>
                    </a:p>
                  </a:txBody>
                  <a:tcPr marL="68580" marR="68580" marT="0" marB="0" anchor="ctr"/>
                </a:tc>
                <a:tc>
                  <a:txBody>
                    <a:bodyPr/>
                    <a:lstStyle/>
                    <a:p>
                      <a:pPr>
                        <a:lnSpc>
                          <a:spcPct val="115000"/>
                        </a:lnSpc>
                        <a:spcAft>
                          <a:spcPts val="1000"/>
                        </a:spcAft>
                      </a:pPr>
                      <a:r>
                        <a:rPr lang="tr-TR" sz="1200">
                          <a:effectLst/>
                        </a:rPr>
                        <a:t>Bu marka popüler ve modaya uygun bir markadır</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,848</a:t>
                      </a:r>
                      <a:endParaRPr lang="tr-TR" sz="1600">
                        <a:effectLst/>
                        <a:latin typeface="Calibri"/>
                        <a:ea typeface="Calibri"/>
                        <a:cs typeface="Times New Roman"/>
                      </a:endParaRPr>
                    </a:p>
                  </a:txBody>
                  <a:tcPr marL="68580" marR="68580" marT="0" marB="0" anchor="ctr"/>
                </a:tc>
                <a:tc>
                  <a:txBody>
                    <a:bodyPr/>
                    <a:lstStyle/>
                    <a:p>
                      <a:pPr indent="127000" algn="ctr">
                        <a:lnSpc>
                          <a:spcPct val="115000"/>
                        </a:lnSpc>
                        <a:spcAft>
                          <a:spcPts val="0"/>
                        </a:spcAft>
                      </a:pPr>
                      <a:r>
                        <a:rPr lang="tr-TR" sz="1200">
                          <a:effectLst/>
                        </a:rPr>
                        <a:t>&lt;0.00</a:t>
                      </a:r>
                      <a:endParaRPr lang="tr-TR" sz="1600">
                        <a:effectLst/>
                        <a:latin typeface="Calibri"/>
                        <a:ea typeface="Calibri"/>
                        <a:cs typeface="Times New Roman"/>
                      </a:endParaRPr>
                    </a:p>
                  </a:txBody>
                  <a:tcPr marL="68580" marR="68580" marT="0" marB="0"/>
                </a:tc>
              </a:tr>
              <a:tr h="214632">
                <a:tc>
                  <a:txBody>
                    <a:bodyPr/>
                    <a:lstStyle/>
                    <a:p>
                      <a:pPr>
                        <a:lnSpc>
                          <a:spcPct val="115000"/>
                        </a:lnSpc>
                        <a:spcAft>
                          <a:spcPts val="1000"/>
                        </a:spcAft>
                      </a:pPr>
                      <a:r>
                        <a:rPr lang="tr-TR" sz="1200">
                          <a:effectLst/>
                        </a:rPr>
                        <a:t>MS</a:t>
                      </a:r>
                      <a:endParaRPr lang="tr-TR" sz="1600">
                        <a:effectLst/>
                        <a:latin typeface="Calibri"/>
                        <a:ea typeface="Calibri"/>
                        <a:cs typeface="Times New Roman"/>
                      </a:endParaRPr>
                    </a:p>
                  </a:txBody>
                  <a:tcPr marL="68580" marR="68580" marT="0" marB="0" anchor="ctr"/>
                </a:tc>
                <a:tc gridSpan="2">
                  <a:txBody>
                    <a:bodyPr/>
                    <a:lstStyle/>
                    <a:p>
                      <a:pPr>
                        <a:lnSpc>
                          <a:spcPct val="115000"/>
                        </a:lnSpc>
                        <a:spcAft>
                          <a:spcPts val="1000"/>
                        </a:spcAft>
                      </a:pPr>
                      <a:r>
                        <a:rPr lang="tr-TR" sz="1200">
                          <a:effectLst/>
                        </a:rPr>
                        <a:t>  Marka Sadakati</a:t>
                      </a:r>
                      <a:endParaRPr lang="tr-TR" sz="1600">
                        <a:effectLst/>
                        <a:latin typeface="Calibri"/>
                        <a:ea typeface="Calibri"/>
                        <a:cs typeface="Times New Roman"/>
                      </a:endParaRPr>
                    </a:p>
                  </a:txBody>
                  <a:tcPr marL="68580" marR="68580" marT="0" marB="0" anchor="ctr"/>
                </a:tc>
                <a:tc hMerge="1">
                  <a:txBody>
                    <a:bodyPr/>
                    <a:lstStyle/>
                    <a:p>
                      <a:endParaRPr lang="tr-TR"/>
                    </a:p>
                  </a:txBody>
                  <a:tcPr/>
                </a:tc>
                <a:tc>
                  <a:txBody>
                    <a:bodyPr/>
                    <a:lstStyle/>
                    <a:p>
                      <a:pPr>
                        <a:lnSpc>
                          <a:spcPct val="115000"/>
                        </a:lnSpc>
                        <a:spcAft>
                          <a:spcPts val="1000"/>
                        </a:spcAft>
                      </a:pPr>
                      <a:r>
                        <a:rPr lang="tr-TR" sz="1200">
                          <a:effectLst/>
                        </a:rPr>
                        <a:t> </a:t>
                      </a:r>
                      <a:endParaRPr lang="tr-TR" sz="1600">
                        <a:effectLst/>
                        <a:latin typeface="Calibri"/>
                        <a:ea typeface="Calibri"/>
                        <a:cs typeface="Times New Roman"/>
                      </a:endParaRPr>
                    </a:p>
                  </a:txBody>
                  <a:tcPr marL="68580" marR="68580" marT="0" marB="0"/>
                </a:tc>
              </a:tr>
              <a:tr h="442647">
                <a:tc>
                  <a:txBody>
                    <a:bodyPr/>
                    <a:lstStyle/>
                    <a:p>
                      <a:pPr>
                        <a:lnSpc>
                          <a:spcPct val="115000"/>
                        </a:lnSpc>
                        <a:spcAft>
                          <a:spcPts val="0"/>
                        </a:spcAft>
                      </a:pPr>
                      <a:r>
                        <a:rPr lang="tr-TR" sz="1200">
                          <a:effectLst/>
                        </a:rPr>
                        <a:t>MS4</a:t>
                      </a:r>
                      <a:endParaRPr lang="tr-TR" sz="1600">
                        <a:effectLst/>
                        <a:latin typeface="Calibri"/>
                        <a:ea typeface="Calibri"/>
                        <a:cs typeface="Times New Roman"/>
                      </a:endParaRPr>
                    </a:p>
                  </a:txBody>
                  <a:tcPr marL="68580" marR="68580" marT="0" marB="0" anchor="ctr"/>
                </a:tc>
                <a:tc>
                  <a:txBody>
                    <a:bodyPr/>
                    <a:lstStyle/>
                    <a:p>
                      <a:pPr>
                        <a:lnSpc>
                          <a:spcPct val="115000"/>
                        </a:lnSpc>
                        <a:spcAft>
                          <a:spcPts val="1000"/>
                        </a:spcAft>
                      </a:pPr>
                      <a:r>
                        <a:rPr lang="tr-TR" sz="1200">
                          <a:effectLst/>
                        </a:rPr>
                        <a:t>Bu markaya, diğer markalardan daha fazla ödeme yapabilirim</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,776</a:t>
                      </a:r>
                      <a:endParaRPr lang="tr-TR" sz="1600">
                        <a:effectLst/>
                        <a:latin typeface="Calibri"/>
                        <a:ea typeface="Calibri"/>
                        <a:cs typeface="Times New Roman"/>
                      </a:endParaRPr>
                    </a:p>
                  </a:txBody>
                  <a:tcPr marL="68580" marR="68580" marT="0" marB="0" anchor="ctr"/>
                </a:tc>
                <a:tc>
                  <a:txBody>
                    <a:bodyPr/>
                    <a:lstStyle/>
                    <a:p>
                      <a:pPr indent="127000" algn="ctr">
                        <a:lnSpc>
                          <a:spcPct val="115000"/>
                        </a:lnSpc>
                        <a:spcAft>
                          <a:spcPts val="0"/>
                        </a:spcAft>
                      </a:pPr>
                      <a:r>
                        <a:rPr lang="tr-TR" sz="1200">
                          <a:effectLst/>
                        </a:rPr>
                        <a:t>&lt;0.00</a:t>
                      </a:r>
                      <a:endParaRPr lang="tr-TR" sz="1600">
                        <a:effectLst/>
                        <a:latin typeface="Calibri"/>
                        <a:ea typeface="Calibri"/>
                        <a:cs typeface="Times New Roman"/>
                      </a:endParaRPr>
                    </a:p>
                  </a:txBody>
                  <a:tcPr marL="68580" marR="68580" marT="0" marB="0"/>
                </a:tc>
              </a:tr>
              <a:tr h="214632">
                <a:tc>
                  <a:txBody>
                    <a:bodyPr/>
                    <a:lstStyle/>
                    <a:p>
                      <a:pPr>
                        <a:lnSpc>
                          <a:spcPct val="115000"/>
                        </a:lnSpc>
                        <a:spcAft>
                          <a:spcPts val="1000"/>
                        </a:spcAft>
                      </a:pPr>
                      <a:r>
                        <a:rPr lang="tr-TR" sz="1200">
                          <a:effectLst/>
                        </a:rPr>
                        <a:t>MS3</a:t>
                      </a:r>
                      <a:endParaRPr lang="tr-TR" sz="1600">
                        <a:effectLst/>
                        <a:latin typeface="Calibri"/>
                        <a:ea typeface="Calibri"/>
                        <a:cs typeface="Times New Roman"/>
                      </a:endParaRPr>
                    </a:p>
                  </a:txBody>
                  <a:tcPr marL="68580" marR="68580" marT="0" marB="0" anchor="ctr"/>
                </a:tc>
                <a:tc>
                  <a:txBody>
                    <a:bodyPr/>
                    <a:lstStyle/>
                    <a:p>
                      <a:pPr>
                        <a:lnSpc>
                          <a:spcPct val="115000"/>
                        </a:lnSpc>
                        <a:spcAft>
                          <a:spcPts val="1000"/>
                        </a:spcAft>
                      </a:pPr>
                      <a:r>
                        <a:rPr lang="tr-TR" sz="1200">
                          <a:effectLst/>
                        </a:rPr>
                        <a:t>Bu markaya bağımlılığım söz konusudur</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,863</a:t>
                      </a:r>
                      <a:endParaRPr lang="tr-TR" sz="1600">
                        <a:effectLst/>
                        <a:latin typeface="Calibri"/>
                        <a:ea typeface="Calibri"/>
                        <a:cs typeface="Times New Roman"/>
                      </a:endParaRPr>
                    </a:p>
                  </a:txBody>
                  <a:tcPr marL="68580" marR="68580" marT="0" marB="0" anchor="ctr"/>
                </a:tc>
                <a:tc>
                  <a:txBody>
                    <a:bodyPr/>
                    <a:lstStyle/>
                    <a:p>
                      <a:pPr indent="127000" algn="ctr">
                        <a:lnSpc>
                          <a:spcPct val="115000"/>
                        </a:lnSpc>
                        <a:spcAft>
                          <a:spcPts val="0"/>
                        </a:spcAft>
                      </a:pPr>
                      <a:r>
                        <a:rPr lang="tr-TR" sz="1200">
                          <a:effectLst/>
                        </a:rPr>
                        <a:t>&lt;0.00</a:t>
                      </a:r>
                      <a:endParaRPr lang="tr-TR" sz="1600">
                        <a:effectLst/>
                        <a:latin typeface="Calibri"/>
                        <a:ea typeface="Calibri"/>
                        <a:cs typeface="Times New Roman"/>
                      </a:endParaRPr>
                    </a:p>
                  </a:txBody>
                  <a:tcPr marL="68580" marR="68580" marT="0" marB="0"/>
                </a:tc>
              </a:tr>
              <a:tr h="214632">
                <a:tc>
                  <a:txBody>
                    <a:bodyPr/>
                    <a:lstStyle/>
                    <a:p>
                      <a:pPr>
                        <a:lnSpc>
                          <a:spcPct val="115000"/>
                        </a:lnSpc>
                        <a:spcAft>
                          <a:spcPts val="1000"/>
                        </a:spcAft>
                      </a:pPr>
                      <a:r>
                        <a:rPr lang="tr-TR" sz="1200">
                          <a:effectLst/>
                        </a:rPr>
                        <a:t>MS2</a:t>
                      </a:r>
                      <a:endParaRPr lang="tr-TR" sz="1600">
                        <a:effectLst/>
                        <a:latin typeface="Calibri"/>
                        <a:ea typeface="Calibri"/>
                        <a:cs typeface="Times New Roman"/>
                      </a:endParaRPr>
                    </a:p>
                  </a:txBody>
                  <a:tcPr marL="68580" marR="68580" marT="0" marB="0" anchor="ctr"/>
                </a:tc>
                <a:tc>
                  <a:txBody>
                    <a:bodyPr/>
                    <a:lstStyle/>
                    <a:p>
                      <a:pPr>
                        <a:lnSpc>
                          <a:spcPct val="115000"/>
                        </a:lnSpc>
                        <a:spcAft>
                          <a:spcPts val="1000"/>
                        </a:spcAft>
                      </a:pPr>
                      <a:r>
                        <a:rPr lang="tr-TR" sz="1200">
                          <a:effectLst/>
                        </a:rPr>
                        <a:t>Bu markayı satın almaya devam edeceğim</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,721</a:t>
                      </a:r>
                      <a:endParaRPr lang="tr-TR" sz="1600">
                        <a:effectLst/>
                        <a:latin typeface="Calibri"/>
                        <a:ea typeface="Calibri"/>
                        <a:cs typeface="Times New Roman"/>
                      </a:endParaRPr>
                    </a:p>
                  </a:txBody>
                  <a:tcPr marL="68580" marR="68580" marT="0" marB="0" anchor="ctr"/>
                </a:tc>
                <a:tc>
                  <a:txBody>
                    <a:bodyPr/>
                    <a:lstStyle/>
                    <a:p>
                      <a:pPr indent="127000" algn="ctr">
                        <a:lnSpc>
                          <a:spcPct val="115000"/>
                        </a:lnSpc>
                        <a:spcAft>
                          <a:spcPts val="0"/>
                        </a:spcAft>
                      </a:pPr>
                      <a:r>
                        <a:rPr lang="tr-TR" sz="1200">
                          <a:effectLst/>
                        </a:rPr>
                        <a:t>&lt;0.00</a:t>
                      </a:r>
                      <a:endParaRPr lang="tr-TR" sz="1600">
                        <a:effectLst/>
                        <a:latin typeface="Calibri"/>
                        <a:ea typeface="Calibri"/>
                        <a:cs typeface="Times New Roman"/>
                      </a:endParaRPr>
                    </a:p>
                  </a:txBody>
                  <a:tcPr marL="68580" marR="68580" marT="0" marB="0"/>
                </a:tc>
              </a:tr>
              <a:tr h="442647">
                <a:tc>
                  <a:txBody>
                    <a:bodyPr/>
                    <a:lstStyle/>
                    <a:p>
                      <a:pPr>
                        <a:lnSpc>
                          <a:spcPct val="115000"/>
                        </a:lnSpc>
                        <a:spcAft>
                          <a:spcPts val="1000"/>
                        </a:spcAft>
                      </a:pPr>
                      <a:r>
                        <a:rPr lang="tr-TR" sz="1200">
                          <a:effectLst/>
                        </a:rPr>
                        <a:t>MS1</a:t>
                      </a:r>
                      <a:endParaRPr lang="tr-TR" sz="1600">
                        <a:effectLst/>
                        <a:latin typeface="Calibri"/>
                        <a:ea typeface="Calibri"/>
                        <a:cs typeface="Times New Roman"/>
                      </a:endParaRPr>
                    </a:p>
                  </a:txBody>
                  <a:tcPr marL="68580" marR="68580" marT="0" marB="0" anchor="ctr"/>
                </a:tc>
                <a:tc>
                  <a:txBody>
                    <a:bodyPr/>
                    <a:lstStyle/>
                    <a:p>
                      <a:pPr>
                        <a:lnSpc>
                          <a:spcPct val="115000"/>
                        </a:lnSpc>
                        <a:spcAft>
                          <a:spcPts val="1000"/>
                        </a:spcAft>
                      </a:pPr>
                      <a:r>
                        <a:rPr lang="tr-TR" sz="1200" dirty="0">
                          <a:effectLst/>
                        </a:rPr>
                        <a:t>Bu ürünü tekrar satın almam gerektiğinde yine bu markayı tercih ederim</a:t>
                      </a:r>
                      <a:endParaRPr lang="tr-T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,649</a:t>
                      </a:r>
                      <a:endParaRPr lang="tr-TR" sz="1600">
                        <a:effectLst/>
                        <a:latin typeface="Calibri"/>
                        <a:ea typeface="Calibri"/>
                        <a:cs typeface="Times New Roman"/>
                      </a:endParaRPr>
                    </a:p>
                  </a:txBody>
                  <a:tcPr marL="68580" marR="68580" marT="0" marB="0" anchor="ctr"/>
                </a:tc>
                <a:tc>
                  <a:txBody>
                    <a:bodyPr/>
                    <a:lstStyle/>
                    <a:p>
                      <a:pPr indent="127000" algn="ctr">
                        <a:lnSpc>
                          <a:spcPct val="115000"/>
                        </a:lnSpc>
                        <a:spcAft>
                          <a:spcPts val="0"/>
                        </a:spcAft>
                      </a:pPr>
                      <a:r>
                        <a:rPr lang="tr-TR" sz="1200">
                          <a:effectLst/>
                        </a:rPr>
                        <a:t>&lt;0.00</a:t>
                      </a:r>
                      <a:endParaRPr lang="tr-TR" sz="1600">
                        <a:effectLst/>
                        <a:latin typeface="Calibri"/>
                        <a:ea typeface="Calibri"/>
                        <a:cs typeface="Times New Roman"/>
                      </a:endParaRPr>
                    </a:p>
                  </a:txBody>
                  <a:tcPr marL="68580" marR="68580" marT="0" marB="0"/>
                </a:tc>
              </a:tr>
              <a:tr h="214632">
                <a:tc>
                  <a:txBody>
                    <a:bodyPr/>
                    <a:lstStyle/>
                    <a:p>
                      <a:pPr>
                        <a:lnSpc>
                          <a:spcPct val="115000"/>
                        </a:lnSpc>
                        <a:spcAft>
                          <a:spcPts val="1000"/>
                        </a:spcAft>
                      </a:pPr>
                      <a:r>
                        <a:rPr lang="tr-TR" sz="1200">
                          <a:effectLst/>
                        </a:rPr>
                        <a:t>WOM</a:t>
                      </a:r>
                      <a:endParaRPr lang="tr-TR" sz="1600">
                        <a:effectLst/>
                        <a:latin typeface="Calibri"/>
                        <a:ea typeface="Calibri"/>
                        <a:cs typeface="Times New Roman"/>
                      </a:endParaRPr>
                    </a:p>
                  </a:txBody>
                  <a:tcPr marL="68580" marR="68580" marT="0" marB="0" anchor="ctr"/>
                </a:tc>
                <a:tc gridSpan="2">
                  <a:txBody>
                    <a:bodyPr/>
                    <a:lstStyle/>
                    <a:p>
                      <a:pPr>
                        <a:lnSpc>
                          <a:spcPct val="115000"/>
                        </a:lnSpc>
                        <a:spcAft>
                          <a:spcPts val="1000"/>
                        </a:spcAft>
                      </a:pPr>
                      <a:r>
                        <a:rPr lang="tr-TR" sz="1200">
                          <a:effectLst/>
                        </a:rPr>
                        <a:t>Pozitif Ağızdan Ağıza İletişim</a:t>
                      </a:r>
                      <a:endParaRPr lang="tr-TR" sz="1600">
                        <a:effectLst/>
                        <a:latin typeface="Calibri"/>
                        <a:ea typeface="Calibri"/>
                        <a:cs typeface="Times New Roman"/>
                      </a:endParaRPr>
                    </a:p>
                  </a:txBody>
                  <a:tcPr marL="68580" marR="68580" marT="0" marB="0" anchor="ctr"/>
                </a:tc>
                <a:tc hMerge="1">
                  <a:txBody>
                    <a:bodyPr/>
                    <a:lstStyle/>
                    <a:p>
                      <a:endParaRPr lang="tr-TR"/>
                    </a:p>
                  </a:txBody>
                  <a:tcPr/>
                </a:tc>
                <a:tc>
                  <a:txBody>
                    <a:bodyPr/>
                    <a:lstStyle/>
                    <a:p>
                      <a:pPr>
                        <a:lnSpc>
                          <a:spcPct val="115000"/>
                        </a:lnSpc>
                        <a:spcAft>
                          <a:spcPts val="1000"/>
                        </a:spcAft>
                      </a:pPr>
                      <a:r>
                        <a:rPr lang="tr-TR" sz="1200">
                          <a:effectLst/>
                        </a:rPr>
                        <a:t> </a:t>
                      </a:r>
                      <a:endParaRPr lang="tr-TR" sz="1600">
                        <a:effectLst/>
                        <a:latin typeface="Calibri"/>
                        <a:ea typeface="Calibri"/>
                        <a:cs typeface="Times New Roman"/>
                      </a:endParaRPr>
                    </a:p>
                  </a:txBody>
                  <a:tcPr marL="68580" marR="68580" marT="0" marB="0"/>
                </a:tc>
              </a:tr>
              <a:tr h="442647">
                <a:tc>
                  <a:txBody>
                    <a:bodyPr/>
                    <a:lstStyle/>
                    <a:p>
                      <a:pPr>
                        <a:lnSpc>
                          <a:spcPct val="115000"/>
                        </a:lnSpc>
                        <a:spcAft>
                          <a:spcPts val="1000"/>
                        </a:spcAft>
                      </a:pPr>
                      <a:r>
                        <a:rPr lang="tr-TR" sz="1200">
                          <a:effectLst/>
                        </a:rPr>
                        <a:t>WOM4</a:t>
                      </a:r>
                      <a:endParaRPr lang="tr-TR" sz="1600">
                        <a:effectLst/>
                        <a:latin typeface="Calibri"/>
                        <a:ea typeface="Calibri"/>
                        <a:cs typeface="Times New Roman"/>
                      </a:endParaRPr>
                    </a:p>
                  </a:txBody>
                  <a:tcPr marL="68580" marR="68580" marT="0" marB="0" anchor="ctr"/>
                </a:tc>
                <a:tc>
                  <a:txBody>
                    <a:bodyPr/>
                    <a:lstStyle/>
                    <a:p>
                      <a:pPr>
                        <a:lnSpc>
                          <a:spcPct val="115000"/>
                        </a:lnSpc>
                        <a:spcAft>
                          <a:spcPts val="1000"/>
                        </a:spcAft>
                      </a:pPr>
                      <a:r>
                        <a:rPr lang="tr-TR" sz="1200">
                          <a:effectLst/>
                        </a:rPr>
                        <a:t>Bu markayı arkadaşlarıma, akrabalarıma ve aileme tavsiye ederim </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,801</a:t>
                      </a:r>
                      <a:endParaRPr lang="tr-TR" sz="1600">
                        <a:effectLst/>
                        <a:latin typeface="Calibri"/>
                        <a:ea typeface="Calibri"/>
                        <a:cs typeface="Times New Roman"/>
                      </a:endParaRPr>
                    </a:p>
                  </a:txBody>
                  <a:tcPr marL="68580" marR="68580" marT="0" marB="0" anchor="ctr"/>
                </a:tc>
                <a:tc>
                  <a:txBody>
                    <a:bodyPr/>
                    <a:lstStyle/>
                    <a:p>
                      <a:pPr indent="127000" algn="ctr">
                        <a:lnSpc>
                          <a:spcPct val="115000"/>
                        </a:lnSpc>
                        <a:spcAft>
                          <a:spcPts val="0"/>
                        </a:spcAft>
                      </a:pPr>
                      <a:r>
                        <a:rPr lang="tr-TR" sz="1200">
                          <a:effectLst/>
                        </a:rPr>
                        <a:t>&lt;0.00</a:t>
                      </a:r>
                      <a:endParaRPr lang="tr-TR" sz="1600">
                        <a:effectLst/>
                        <a:latin typeface="Calibri"/>
                        <a:ea typeface="Calibri"/>
                        <a:cs typeface="Times New Roman"/>
                      </a:endParaRPr>
                    </a:p>
                  </a:txBody>
                  <a:tcPr marL="68580" marR="68580" marT="0" marB="0"/>
                </a:tc>
              </a:tr>
              <a:tr h="214632">
                <a:tc>
                  <a:txBody>
                    <a:bodyPr/>
                    <a:lstStyle/>
                    <a:p>
                      <a:pPr>
                        <a:lnSpc>
                          <a:spcPct val="115000"/>
                        </a:lnSpc>
                        <a:spcAft>
                          <a:spcPts val="1000"/>
                        </a:spcAft>
                      </a:pPr>
                      <a:r>
                        <a:rPr lang="tr-TR" sz="1200">
                          <a:effectLst/>
                        </a:rPr>
                        <a:t>WOM3</a:t>
                      </a:r>
                      <a:endParaRPr lang="tr-TR" sz="1600">
                        <a:effectLst/>
                        <a:latin typeface="Calibri"/>
                        <a:ea typeface="Calibri"/>
                        <a:cs typeface="Times New Roman"/>
                      </a:endParaRPr>
                    </a:p>
                  </a:txBody>
                  <a:tcPr marL="68580" marR="68580" marT="0" marB="0" anchor="ctr"/>
                </a:tc>
                <a:tc>
                  <a:txBody>
                    <a:bodyPr/>
                    <a:lstStyle/>
                    <a:p>
                      <a:pPr>
                        <a:lnSpc>
                          <a:spcPct val="115000"/>
                        </a:lnSpc>
                        <a:spcAft>
                          <a:spcPts val="1000"/>
                        </a:spcAft>
                      </a:pPr>
                      <a:r>
                        <a:rPr lang="tr-TR" sz="1200">
                          <a:effectLst/>
                        </a:rPr>
                        <a:t>Marka ile ilgili bir sohbet olursa bu markayı tavsiye ederim</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,876</a:t>
                      </a:r>
                      <a:endParaRPr lang="tr-TR" sz="1600">
                        <a:effectLst/>
                        <a:latin typeface="Calibri"/>
                        <a:ea typeface="Calibri"/>
                        <a:cs typeface="Times New Roman"/>
                      </a:endParaRPr>
                    </a:p>
                  </a:txBody>
                  <a:tcPr marL="68580" marR="68580" marT="0" marB="0" anchor="ctr"/>
                </a:tc>
                <a:tc>
                  <a:txBody>
                    <a:bodyPr/>
                    <a:lstStyle/>
                    <a:p>
                      <a:pPr indent="127000" algn="ctr">
                        <a:lnSpc>
                          <a:spcPct val="115000"/>
                        </a:lnSpc>
                        <a:spcAft>
                          <a:spcPts val="0"/>
                        </a:spcAft>
                      </a:pPr>
                      <a:r>
                        <a:rPr lang="tr-TR" sz="1200">
                          <a:effectLst/>
                        </a:rPr>
                        <a:t>&lt;0.00</a:t>
                      </a:r>
                      <a:endParaRPr lang="tr-TR" sz="1600">
                        <a:effectLst/>
                        <a:latin typeface="Calibri"/>
                        <a:ea typeface="Calibri"/>
                        <a:cs typeface="Times New Roman"/>
                      </a:endParaRPr>
                    </a:p>
                  </a:txBody>
                  <a:tcPr marL="68580" marR="68580" marT="0" marB="0"/>
                </a:tc>
              </a:tr>
              <a:tr h="214632">
                <a:tc>
                  <a:txBody>
                    <a:bodyPr/>
                    <a:lstStyle/>
                    <a:p>
                      <a:pPr>
                        <a:lnSpc>
                          <a:spcPct val="115000"/>
                        </a:lnSpc>
                        <a:spcAft>
                          <a:spcPts val="1000"/>
                        </a:spcAft>
                      </a:pPr>
                      <a:r>
                        <a:rPr lang="tr-TR" sz="1200">
                          <a:effectLst/>
                        </a:rPr>
                        <a:t>WOM2</a:t>
                      </a:r>
                      <a:endParaRPr lang="tr-TR" sz="1600">
                        <a:effectLst/>
                        <a:latin typeface="Calibri"/>
                        <a:ea typeface="Calibri"/>
                        <a:cs typeface="Times New Roman"/>
                      </a:endParaRPr>
                    </a:p>
                  </a:txBody>
                  <a:tcPr marL="68580" marR="68580" marT="0" marB="0" anchor="ctr"/>
                </a:tc>
                <a:tc>
                  <a:txBody>
                    <a:bodyPr/>
                    <a:lstStyle/>
                    <a:p>
                      <a:pPr>
                        <a:lnSpc>
                          <a:spcPct val="115000"/>
                        </a:lnSpc>
                        <a:spcAft>
                          <a:spcPts val="1000"/>
                        </a:spcAft>
                      </a:pPr>
                      <a:r>
                        <a:rPr lang="tr-TR" sz="1200">
                          <a:effectLst/>
                        </a:rPr>
                        <a:t>Birisi benden tavsiye istediğinde bu markayı tavsiye ederim</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,890</a:t>
                      </a:r>
                      <a:endParaRPr lang="tr-TR" sz="1600">
                        <a:effectLst/>
                        <a:latin typeface="Calibri"/>
                        <a:ea typeface="Calibri"/>
                        <a:cs typeface="Times New Roman"/>
                      </a:endParaRPr>
                    </a:p>
                  </a:txBody>
                  <a:tcPr marL="68580" marR="68580" marT="0" marB="0" anchor="ctr"/>
                </a:tc>
                <a:tc>
                  <a:txBody>
                    <a:bodyPr/>
                    <a:lstStyle/>
                    <a:p>
                      <a:pPr indent="127000" algn="ctr">
                        <a:lnSpc>
                          <a:spcPct val="115000"/>
                        </a:lnSpc>
                        <a:spcAft>
                          <a:spcPts val="0"/>
                        </a:spcAft>
                      </a:pPr>
                      <a:r>
                        <a:rPr lang="tr-TR" sz="1200">
                          <a:effectLst/>
                        </a:rPr>
                        <a:t>&lt;0.00</a:t>
                      </a:r>
                      <a:endParaRPr lang="tr-TR" sz="1600">
                        <a:effectLst/>
                        <a:latin typeface="Calibri"/>
                        <a:ea typeface="Calibri"/>
                        <a:cs typeface="Times New Roman"/>
                      </a:endParaRPr>
                    </a:p>
                  </a:txBody>
                  <a:tcPr marL="68580" marR="68580" marT="0" marB="0"/>
                </a:tc>
              </a:tr>
              <a:tr h="461813">
                <a:tc>
                  <a:txBody>
                    <a:bodyPr/>
                    <a:lstStyle/>
                    <a:p>
                      <a:pPr>
                        <a:lnSpc>
                          <a:spcPct val="115000"/>
                        </a:lnSpc>
                        <a:spcAft>
                          <a:spcPts val="0"/>
                        </a:spcAft>
                      </a:pPr>
                      <a:r>
                        <a:rPr lang="tr-TR" sz="1200">
                          <a:effectLst/>
                        </a:rPr>
                        <a:t>WOM1</a:t>
                      </a:r>
                      <a:endParaRPr lang="tr-TR" sz="1600">
                        <a:effectLst/>
                        <a:latin typeface="Calibri"/>
                        <a:ea typeface="Calibri"/>
                        <a:cs typeface="Times New Roman"/>
                      </a:endParaRPr>
                    </a:p>
                  </a:txBody>
                  <a:tcPr marL="68580" marR="68580" marT="0" marB="0" anchor="ctr"/>
                </a:tc>
                <a:tc>
                  <a:txBody>
                    <a:bodyPr/>
                    <a:lstStyle/>
                    <a:p>
                      <a:pPr>
                        <a:lnSpc>
                          <a:spcPct val="115000"/>
                        </a:lnSpc>
                        <a:spcAft>
                          <a:spcPts val="0"/>
                        </a:spcAft>
                      </a:pPr>
                      <a:r>
                        <a:rPr lang="tr-TR" sz="1200">
                          <a:effectLst/>
                        </a:rPr>
                        <a:t>Arkadaşlarımı, akrabalarımı ve ailemi bu markayı satın almaları için teşvik ederim</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,689</a:t>
                      </a:r>
                      <a:endParaRPr lang="tr-TR" sz="1600">
                        <a:effectLst/>
                        <a:latin typeface="Calibri"/>
                        <a:ea typeface="Calibri"/>
                        <a:cs typeface="Times New Roman"/>
                      </a:endParaRPr>
                    </a:p>
                  </a:txBody>
                  <a:tcPr marL="68580" marR="68580" marT="0" marB="0" anchor="ctr"/>
                </a:tc>
                <a:tc>
                  <a:txBody>
                    <a:bodyPr/>
                    <a:lstStyle/>
                    <a:p>
                      <a:pPr indent="127000" algn="ctr">
                        <a:lnSpc>
                          <a:spcPct val="115000"/>
                        </a:lnSpc>
                        <a:spcAft>
                          <a:spcPts val="0"/>
                        </a:spcAft>
                      </a:pPr>
                      <a:r>
                        <a:rPr lang="tr-TR" sz="1200" dirty="0">
                          <a:effectLst/>
                        </a:rPr>
                        <a:t>&lt;0.00</a:t>
                      </a:r>
                      <a:endParaRPr lang="tr-TR" sz="16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5005622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93203" y="332656"/>
            <a:ext cx="8229600" cy="796950"/>
          </a:xfrm>
        </p:spPr>
        <p:txBody>
          <a:bodyPr>
            <a:normAutofit/>
          </a:bodyPr>
          <a:lstStyle/>
          <a:p>
            <a:pPr algn="l"/>
            <a:r>
              <a:rPr lang="tr-TR" sz="2400" cap="none" dirty="0" smtClean="0">
                <a:latin typeface="Times New Roman" panose="02020603050405020304" pitchFamily="18" charset="0"/>
                <a:cs typeface="Times New Roman" panose="02020603050405020304" pitchFamily="18" charset="0"/>
              </a:rPr>
              <a:t>DFA Modeli Uyum Değerleri</a:t>
            </a:r>
            <a:endParaRPr lang="tr-TR" sz="2400" cap="none" dirty="0">
              <a:latin typeface="Times New Roman" panose="02020603050405020304" pitchFamily="18" charset="0"/>
              <a:cs typeface="Times New Roman" panose="02020603050405020304" pitchFamily="18" charset="0"/>
            </a:endParaRPr>
          </a:p>
        </p:txBody>
      </p:sp>
      <p:graphicFrame>
        <p:nvGraphicFramePr>
          <p:cNvPr id="4" name="İçerik Yer Tutucusu 3"/>
          <p:cNvGraphicFramePr>
            <a:graphicFrameLocks noGrp="1"/>
          </p:cNvGraphicFramePr>
          <p:nvPr>
            <p:ph sz="quarter" idx="13"/>
            <p:extLst>
              <p:ext uri="{D42A27DB-BD31-4B8C-83A1-F6EECF244321}">
                <p14:modId xmlns:p14="http://schemas.microsoft.com/office/powerpoint/2010/main" val="1473905413"/>
              </p:ext>
            </p:extLst>
          </p:nvPr>
        </p:nvGraphicFramePr>
        <p:xfrm>
          <a:off x="683568" y="1268761"/>
          <a:ext cx="7848871" cy="4226868"/>
        </p:xfrm>
        <a:graphic>
          <a:graphicData uri="http://schemas.openxmlformats.org/drawingml/2006/table">
            <a:tbl>
              <a:tblPr>
                <a:tableStyleId>{5C22544A-7EE6-4342-B048-85BDC9FD1C3A}</a:tableStyleId>
              </a:tblPr>
              <a:tblGrid>
                <a:gridCol w="1928060"/>
                <a:gridCol w="2070051"/>
                <a:gridCol w="2070051"/>
                <a:gridCol w="1780709"/>
              </a:tblGrid>
              <a:tr h="750585">
                <a:tc>
                  <a:txBody>
                    <a:bodyPr/>
                    <a:lstStyle/>
                    <a:p>
                      <a:pPr algn="ctr">
                        <a:lnSpc>
                          <a:spcPct val="115000"/>
                        </a:lnSpc>
                        <a:spcAft>
                          <a:spcPts val="0"/>
                        </a:spcAft>
                      </a:pPr>
                      <a:endParaRPr lang="tr-TR" sz="1600" b="1" dirty="0" smtClean="0">
                        <a:effectLst/>
                      </a:endParaRPr>
                    </a:p>
                    <a:p>
                      <a:pPr algn="ctr">
                        <a:lnSpc>
                          <a:spcPct val="115000"/>
                        </a:lnSpc>
                        <a:spcAft>
                          <a:spcPts val="0"/>
                        </a:spcAft>
                      </a:pPr>
                      <a:r>
                        <a:rPr lang="tr-TR" sz="1600" b="1" dirty="0" smtClean="0">
                          <a:effectLst/>
                        </a:rPr>
                        <a:t>Uyum </a:t>
                      </a:r>
                      <a:r>
                        <a:rPr lang="tr-TR" sz="1600" b="1" dirty="0">
                          <a:effectLst/>
                        </a:rPr>
                        <a:t>İstatistiği</a:t>
                      </a:r>
                      <a:endParaRPr lang="tr-TR" sz="2400" b="1" dirty="0">
                        <a:solidFill>
                          <a:srgbClr val="000000"/>
                        </a:solidFill>
                        <a:effectLst/>
                        <a:latin typeface="Times New Roman"/>
                        <a:ea typeface="Calibri"/>
                      </a:endParaRPr>
                    </a:p>
                  </a:txBody>
                  <a:tcPr marL="68580" marR="68580" marT="0" marB="0"/>
                </a:tc>
                <a:tc>
                  <a:txBody>
                    <a:bodyPr/>
                    <a:lstStyle/>
                    <a:p>
                      <a:pPr algn="ctr">
                        <a:lnSpc>
                          <a:spcPct val="115000"/>
                        </a:lnSpc>
                        <a:spcAft>
                          <a:spcPts val="0"/>
                        </a:spcAft>
                      </a:pPr>
                      <a:endParaRPr lang="tr-TR" sz="1600" b="1" dirty="0" smtClean="0">
                        <a:effectLst/>
                      </a:endParaRPr>
                    </a:p>
                    <a:p>
                      <a:pPr algn="ctr">
                        <a:lnSpc>
                          <a:spcPct val="115000"/>
                        </a:lnSpc>
                        <a:spcAft>
                          <a:spcPts val="0"/>
                        </a:spcAft>
                      </a:pPr>
                      <a:r>
                        <a:rPr lang="tr-TR" sz="1600" b="1" dirty="0" smtClean="0">
                          <a:effectLst/>
                        </a:rPr>
                        <a:t>İyi </a:t>
                      </a:r>
                      <a:r>
                        <a:rPr lang="tr-TR" sz="1600" b="1" dirty="0">
                          <a:effectLst/>
                        </a:rPr>
                        <a:t>Uyum Sınırları</a:t>
                      </a:r>
                      <a:endParaRPr lang="tr-TR" sz="2400" b="1" dirty="0">
                        <a:solidFill>
                          <a:srgbClr val="000000"/>
                        </a:solidFill>
                        <a:effectLst/>
                        <a:latin typeface="Times New Roman"/>
                        <a:ea typeface="Calibri"/>
                      </a:endParaRPr>
                    </a:p>
                  </a:txBody>
                  <a:tcPr marL="68580" marR="68580" marT="0" marB="0"/>
                </a:tc>
                <a:tc>
                  <a:txBody>
                    <a:bodyPr/>
                    <a:lstStyle/>
                    <a:p>
                      <a:pPr algn="ctr">
                        <a:lnSpc>
                          <a:spcPct val="115000"/>
                        </a:lnSpc>
                        <a:spcAft>
                          <a:spcPts val="0"/>
                        </a:spcAft>
                      </a:pPr>
                      <a:r>
                        <a:rPr lang="tr-TR" sz="1600" b="1" dirty="0">
                          <a:effectLst/>
                        </a:rPr>
                        <a:t>Kabul Edilebilir</a:t>
                      </a:r>
                      <a:endParaRPr lang="tr-TR" sz="2400" b="1" dirty="0">
                        <a:effectLst/>
                      </a:endParaRPr>
                    </a:p>
                    <a:p>
                      <a:pPr algn="ctr">
                        <a:lnSpc>
                          <a:spcPct val="115000"/>
                        </a:lnSpc>
                        <a:spcAft>
                          <a:spcPts val="0"/>
                        </a:spcAft>
                      </a:pPr>
                      <a:r>
                        <a:rPr lang="tr-TR" sz="1600" b="1" dirty="0">
                          <a:effectLst/>
                        </a:rPr>
                        <a:t>Uyum Sınırları</a:t>
                      </a:r>
                      <a:endParaRPr lang="tr-TR" sz="2400" b="1" dirty="0">
                        <a:solidFill>
                          <a:srgbClr val="000000"/>
                        </a:solidFill>
                        <a:effectLst/>
                        <a:latin typeface="Times New Roman"/>
                        <a:ea typeface="Calibri"/>
                      </a:endParaRPr>
                    </a:p>
                  </a:txBody>
                  <a:tcPr marL="68580" marR="68580" marT="0" marB="0"/>
                </a:tc>
                <a:tc>
                  <a:txBody>
                    <a:bodyPr/>
                    <a:lstStyle/>
                    <a:p>
                      <a:pPr algn="ctr">
                        <a:lnSpc>
                          <a:spcPct val="115000"/>
                        </a:lnSpc>
                        <a:spcAft>
                          <a:spcPts val="0"/>
                        </a:spcAft>
                      </a:pPr>
                      <a:r>
                        <a:rPr lang="tr-TR" sz="1600" b="1" dirty="0">
                          <a:effectLst/>
                        </a:rPr>
                        <a:t>DFA Modeli Uyum İstatistikleri</a:t>
                      </a:r>
                      <a:endParaRPr lang="tr-TR" sz="2400" b="1" dirty="0">
                        <a:solidFill>
                          <a:srgbClr val="000000"/>
                        </a:solidFill>
                        <a:effectLst/>
                        <a:latin typeface="Times New Roman"/>
                        <a:ea typeface="Calibri"/>
                      </a:endParaRPr>
                    </a:p>
                  </a:txBody>
                  <a:tcPr marL="68580" marR="68580" marT="0" marB="0"/>
                </a:tc>
              </a:tr>
              <a:tr h="363005">
                <a:tc>
                  <a:txBody>
                    <a:bodyPr/>
                    <a:lstStyle/>
                    <a:p>
                      <a:pPr>
                        <a:lnSpc>
                          <a:spcPct val="115000"/>
                        </a:lnSpc>
                        <a:spcAft>
                          <a:spcPts val="0"/>
                        </a:spcAft>
                      </a:pPr>
                      <a:r>
                        <a:rPr lang="tr-TR" sz="1200">
                          <a:solidFill>
                            <a:srgbClr val="0070C0"/>
                          </a:solidFill>
                          <a:effectLst/>
                        </a:rPr>
                        <a:t>CMIN/DF (χ²/df )</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 χ²/df ≤3</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4≤ χ²/df ≤5</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3,13</a:t>
                      </a:r>
                      <a:endParaRPr lang="tr-TR" sz="1800">
                        <a:solidFill>
                          <a:srgbClr val="0070C0"/>
                        </a:solidFill>
                        <a:effectLst/>
                        <a:latin typeface="Times New Roman"/>
                        <a:ea typeface="Calibri"/>
                      </a:endParaRPr>
                    </a:p>
                  </a:txBody>
                  <a:tcPr marL="68580" marR="68580" marT="0" marB="0"/>
                </a:tc>
              </a:tr>
              <a:tr h="363005">
                <a:tc>
                  <a:txBody>
                    <a:bodyPr/>
                    <a:lstStyle/>
                    <a:p>
                      <a:pPr>
                        <a:lnSpc>
                          <a:spcPct val="115000"/>
                        </a:lnSpc>
                        <a:spcAft>
                          <a:spcPts val="0"/>
                        </a:spcAft>
                      </a:pPr>
                      <a:r>
                        <a:rPr lang="tr-TR" sz="1200">
                          <a:solidFill>
                            <a:srgbClr val="0070C0"/>
                          </a:solidFill>
                          <a:effectLst/>
                        </a:rPr>
                        <a:t>NFI</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0,95≤NFI≤1,00</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0,90≤NFI≤0,94</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0,94</a:t>
                      </a:r>
                      <a:endParaRPr lang="tr-TR" sz="1800">
                        <a:solidFill>
                          <a:srgbClr val="0070C0"/>
                        </a:solidFill>
                        <a:effectLst/>
                        <a:latin typeface="Times New Roman"/>
                        <a:ea typeface="Calibri"/>
                      </a:endParaRPr>
                    </a:p>
                  </a:txBody>
                  <a:tcPr marL="68580" marR="68580" marT="0" marB="0"/>
                </a:tc>
              </a:tr>
              <a:tr h="363005">
                <a:tc>
                  <a:txBody>
                    <a:bodyPr/>
                    <a:lstStyle/>
                    <a:p>
                      <a:pPr>
                        <a:lnSpc>
                          <a:spcPct val="115000"/>
                        </a:lnSpc>
                        <a:spcAft>
                          <a:spcPts val="0"/>
                        </a:spcAft>
                      </a:pPr>
                      <a:r>
                        <a:rPr lang="tr-TR" sz="1200">
                          <a:solidFill>
                            <a:srgbClr val="0070C0"/>
                          </a:solidFill>
                          <a:effectLst/>
                        </a:rPr>
                        <a:t>CFI</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0,97≤ CFI ≤1,00</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0,95≤ CFI ≤0,96</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0,96</a:t>
                      </a:r>
                      <a:endParaRPr lang="tr-TR" sz="1800">
                        <a:solidFill>
                          <a:srgbClr val="0070C0"/>
                        </a:solidFill>
                        <a:effectLst/>
                        <a:latin typeface="Times New Roman"/>
                        <a:ea typeface="Calibri"/>
                      </a:endParaRPr>
                    </a:p>
                  </a:txBody>
                  <a:tcPr marL="68580" marR="68580" marT="0" marB="0"/>
                </a:tc>
              </a:tr>
              <a:tr h="363005">
                <a:tc>
                  <a:txBody>
                    <a:bodyPr/>
                    <a:lstStyle/>
                    <a:p>
                      <a:pPr>
                        <a:lnSpc>
                          <a:spcPct val="115000"/>
                        </a:lnSpc>
                        <a:spcAft>
                          <a:spcPts val="0"/>
                        </a:spcAft>
                      </a:pPr>
                      <a:r>
                        <a:rPr lang="tr-TR" sz="1200">
                          <a:solidFill>
                            <a:srgbClr val="0070C0"/>
                          </a:solidFill>
                          <a:effectLst/>
                        </a:rPr>
                        <a:t>RMSEA</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0≤RMSEA≤0,05</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dirty="0">
                          <a:solidFill>
                            <a:srgbClr val="0070C0"/>
                          </a:solidFill>
                          <a:effectLst/>
                        </a:rPr>
                        <a:t>0,06≤RMSEA≤0,08</a:t>
                      </a:r>
                      <a:endParaRPr lang="tr-TR" sz="1800" dirty="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dirty="0">
                          <a:solidFill>
                            <a:srgbClr val="0070C0"/>
                          </a:solidFill>
                          <a:effectLst/>
                        </a:rPr>
                        <a:t>0,08</a:t>
                      </a:r>
                      <a:endParaRPr lang="tr-TR" sz="1800" dirty="0">
                        <a:solidFill>
                          <a:srgbClr val="0070C0"/>
                        </a:solidFill>
                        <a:effectLst/>
                        <a:latin typeface="Times New Roman"/>
                        <a:ea typeface="Calibri"/>
                      </a:endParaRPr>
                    </a:p>
                  </a:txBody>
                  <a:tcPr marL="68580" marR="68580" marT="0" marB="0"/>
                </a:tc>
              </a:tr>
              <a:tr h="363005">
                <a:tc>
                  <a:txBody>
                    <a:bodyPr/>
                    <a:lstStyle/>
                    <a:p>
                      <a:pPr>
                        <a:lnSpc>
                          <a:spcPct val="115000"/>
                        </a:lnSpc>
                        <a:spcAft>
                          <a:spcPts val="0"/>
                        </a:spcAft>
                      </a:pPr>
                      <a:r>
                        <a:rPr lang="tr-TR" sz="1200">
                          <a:solidFill>
                            <a:srgbClr val="FF0000"/>
                          </a:solidFill>
                          <a:effectLst/>
                        </a:rPr>
                        <a:t>GFI</a:t>
                      </a:r>
                      <a:endParaRPr lang="tr-TR" sz="180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FF0000"/>
                          </a:solidFill>
                          <a:effectLst/>
                        </a:rPr>
                        <a:t>0,90≤ GFI ≤1,00</a:t>
                      </a:r>
                      <a:endParaRPr lang="tr-TR" sz="180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dirty="0">
                          <a:solidFill>
                            <a:srgbClr val="FF0000"/>
                          </a:solidFill>
                          <a:effectLst/>
                        </a:rPr>
                        <a:t>0,85≤ GFI ≤0,89</a:t>
                      </a:r>
                      <a:endParaRPr lang="tr-TR" sz="1800" dirty="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dirty="0">
                          <a:solidFill>
                            <a:srgbClr val="FF0000"/>
                          </a:solidFill>
                          <a:effectLst/>
                        </a:rPr>
                        <a:t>0,92</a:t>
                      </a:r>
                      <a:endParaRPr lang="tr-TR" sz="1800" dirty="0">
                        <a:solidFill>
                          <a:srgbClr val="FF0000"/>
                        </a:solidFill>
                        <a:effectLst/>
                        <a:latin typeface="Times New Roman"/>
                        <a:ea typeface="Calibri"/>
                      </a:endParaRPr>
                    </a:p>
                  </a:txBody>
                  <a:tcPr marL="68580" marR="68580" marT="0" marB="0"/>
                </a:tc>
              </a:tr>
              <a:tr h="363005">
                <a:tc>
                  <a:txBody>
                    <a:bodyPr/>
                    <a:lstStyle/>
                    <a:p>
                      <a:pPr>
                        <a:lnSpc>
                          <a:spcPct val="115000"/>
                        </a:lnSpc>
                        <a:spcAft>
                          <a:spcPts val="0"/>
                        </a:spcAft>
                      </a:pPr>
                      <a:r>
                        <a:rPr lang="tr-TR" sz="1200">
                          <a:solidFill>
                            <a:srgbClr val="0070C0"/>
                          </a:solidFill>
                          <a:effectLst/>
                        </a:rPr>
                        <a:t>AGFI</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0,90≤ AGFI ≤1,00</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dirty="0">
                          <a:solidFill>
                            <a:srgbClr val="0070C0"/>
                          </a:solidFill>
                          <a:effectLst/>
                        </a:rPr>
                        <a:t>0,85≤ AGFI ≤0,89</a:t>
                      </a:r>
                      <a:endParaRPr lang="tr-TR" sz="1800" dirty="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dirty="0">
                          <a:solidFill>
                            <a:srgbClr val="0070C0"/>
                          </a:solidFill>
                          <a:effectLst/>
                        </a:rPr>
                        <a:t>0,88</a:t>
                      </a:r>
                      <a:endParaRPr lang="tr-TR" sz="1800" dirty="0">
                        <a:solidFill>
                          <a:srgbClr val="0070C0"/>
                        </a:solidFill>
                        <a:effectLst/>
                        <a:latin typeface="Times New Roman"/>
                        <a:ea typeface="Calibri"/>
                      </a:endParaRPr>
                    </a:p>
                  </a:txBody>
                  <a:tcPr marL="68580" marR="68580" marT="0" marB="0"/>
                </a:tc>
              </a:tr>
              <a:tr h="1298253">
                <a:tc gridSpan="4">
                  <a:txBody>
                    <a:bodyPr/>
                    <a:lstStyle/>
                    <a:p>
                      <a:pPr algn="ctr">
                        <a:lnSpc>
                          <a:spcPct val="115000"/>
                        </a:lnSpc>
                        <a:spcAft>
                          <a:spcPts val="0"/>
                        </a:spcAft>
                      </a:pPr>
                      <a:r>
                        <a:rPr lang="tr-TR" sz="1200" dirty="0">
                          <a:effectLst/>
                        </a:rPr>
                        <a:t>CMIN </a:t>
                      </a:r>
                      <a:r>
                        <a:rPr lang="tr-TR" sz="1600" dirty="0">
                          <a:effectLst/>
                        </a:rPr>
                        <a:t>(χ²</a:t>
                      </a:r>
                      <a:r>
                        <a:rPr lang="tr-TR" sz="1200" dirty="0">
                          <a:effectLst/>
                        </a:rPr>
                        <a:t>): </a:t>
                      </a:r>
                      <a:r>
                        <a:rPr lang="tr-TR" sz="1200" dirty="0" err="1">
                          <a:effectLst/>
                        </a:rPr>
                        <a:t>Chi-Square</a:t>
                      </a:r>
                      <a:r>
                        <a:rPr lang="tr-TR" sz="1200" dirty="0">
                          <a:effectLst/>
                        </a:rPr>
                        <a:t> (Ki-Kare Değeri), DF: </a:t>
                      </a:r>
                      <a:r>
                        <a:rPr lang="tr-TR" sz="1200" dirty="0" err="1">
                          <a:effectLst/>
                        </a:rPr>
                        <a:t>Degree</a:t>
                      </a:r>
                      <a:r>
                        <a:rPr lang="tr-TR" sz="1200" dirty="0">
                          <a:effectLst/>
                        </a:rPr>
                        <a:t> of </a:t>
                      </a:r>
                      <a:r>
                        <a:rPr lang="tr-TR" sz="1200" dirty="0" err="1">
                          <a:effectLst/>
                        </a:rPr>
                        <a:t>Freedom</a:t>
                      </a:r>
                      <a:r>
                        <a:rPr lang="tr-TR" sz="1200" dirty="0">
                          <a:effectLst/>
                        </a:rPr>
                        <a:t> (Serbestlik Derecesi), </a:t>
                      </a:r>
                      <a:r>
                        <a:rPr lang="tr-TR" sz="1200" dirty="0" err="1">
                          <a:effectLst/>
                        </a:rPr>
                        <a:t>NFI:Normed</a:t>
                      </a:r>
                      <a:r>
                        <a:rPr lang="tr-TR" sz="1200" dirty="0">
                          <a:effectLst/>
                        </a:rPr>
                        <a:t> Fit Index (</a:t>
                      </a:r>
                      <a:r>
                        <a:rPr lang="tr-TR" sz="1200" dirty="0" err="1">
                          <a:effectLst/>
                        </a:rPr>
                        <a:t>Normlandırılmış</a:t>
                      </a:r>
                      <a:r>
                        <a:rPr lang="tr-TR" sz="1200" dirty="0">
                          <a:effectLst/>
                        </a:rPr>
                        <a:t> Uyum İndeksi), </a:t>
                      </a:r>
                      <a:r>
                        <a:rPr lang="tr-TR" sz="1200" dirty="0" err="1">
                          <a:effectLst/>
                        </a:rPr>
                        <a:t>CFI:Comparative</a:t>
                      </a:r>
                      <a:r>
                        <a:rPr lang="tr-TR" sz="1200" dirty="0">
                          <a:effectLst/>
                        </a:rPr>
                        <a:t> Fit Index (Karşılaştırmalı </a:t>
                      </a:r>
                      <a:r>
                        <a:rPr lang="tr-TR" sz="1200" dirty="0" err="1">
                          <a:effectLst/>
                        </a:rPr>
                        <a:t>Uyumj</a:t>
                      </a:r>
                      <a:r>
                        <a:rPr lang="tr-TR" sz="1200" dirty="0">
                          <a:effectLst/>
                        </a:rPr>
                        <a:t> İndeksi), </a:t>
                      </a:r>
                      <a:r>
                        <a:rPr lang="tr-TR" sz="1200" dirty="0" err="1">
                          <a:effectLst/>
                        </a:rPr>
                        <a:t>RMSEA:Root</a:t>
                      </a:r>
                      <a:r>
                        <a:rPr lang="tr-TR" sz="1200" dirty="0">
                          <a:effectLst/>
                        </a:rPr>
                        <a:t> </a:t>
                      </a:r>
                      <a:r>
                        <a:rPr lang="tr-TR" sz="1200" dirty="0" err="1">
                          <a:effectLst/>
                        </a:rPr>
                        <a:t>Mean</a:t>
                      </a:r>
                      <a:r>
                        <a:rPr lang="tr-TR" sz="1200" dirty="0">
                          <a:effectLst/>
                        </a:rPr>
                        <a:t> </a:t>
                      </a:r>
                      <a:r>
                        <a:rPr lang="tr-TR" sz="1200" dirty="0" err="1">
                          <a:effectLst/>
                        </a:rPr>
                        <a:t>Square</a:t>
                      </a:r>
                      <a:r>
                        <a:rPr lang="tr-TR" sz="1200" dirty="0">
                          <a:effectLst/>
                        </a:rPr>
                        <a:t> </a:t>
                      </a:r>
                      <a:r>
                        <a:rPr lang="tr-TR" sz="1200" dirty="0" err="1">
                          <a:effectLst/>
                        </a:rPr>
                        <a:t>Error</a:t>
                      </a:r>
                      <a:r>
                        <a:rPr lang="tr-TR" sz="1200" dirty="0">
                          <a:effectLst/>
                        </a:rPr>
                        <a:t> of </a:t>
                      </a:r>
                      <a:r>
                        <a:rPr lang="tr-TR" sz="1200" dirty="0" err="1">
                          <a:effectLst/>
                        </a:rPr>
                        <a:t>Approximation</a:t>
                      </a:r>
                      <a:r>
                        <a:rPr lang="tr-TR" sz="1200" dirty="0">
                          <a:effectLst/>
                        </a:rPr>
                        <a:t> (Yaklaşık Hataların Ortalama Kare Kökü), GFI: </a:t>
                      </a:r>
                      <a:r>
                        <a:rPr lang="tr-TR" sz="1200" dirty="0" err="1">
                          <a:effectLst/>
                        </a:rPr>
                        <a:t>Goodness</a:t>
                      </a:r>
                      <a:r>
                        <a:rPr lang="tr-TR" sz="1200" dirty="0">
                          <a:effectLst/>
                        </a:rPr>
                        <a:t> of Fit Index (Uyum İyiliği İndeksi), AGFI: </a:t>
                      </a:r>
                      <a:r>
                        <a:rPr lang="tr-TR" sz="1200" dirty="0" err="1">
                          <a:effectLst/>
                        </a:rPr>
                        <a:t>Adjusted</a:t>
                      </a:r>
                      <a:r>
                        <a:rPr lang="tr-TR" sz="1200" dirty="0">
                          <a:effectLst/>
                        </a:rPr>
                        <a:t>  </a:t>
                      </a:r>
                      <a:r>
                        <a:rPr lang="tr-TR" sz="1200" dirty="0" err="1">
                          <a:effectLst/>
                        </a:rPr>
                        <a:t>Goodness</a:t>
                      </a:r>
                      <a:r>
                        <a:rPr lang="tr-TR" sz="1200" dirty="0">
                          <a:effectLst/>
                        </a:rPr>
                        <a:t> of Fit Index (Düzeltilmiş Uyum İyiliği İndeksi)</a:t>
                      </a:r>
                      <a:endParaRPr lang="tr-TR" sz="2400" dirty="0">
                        <a:solidFill>
                          <a:srgbClr val="000000"/>
                        </a:solidFill>
                        <a:effectLst/>
                        <a:latin typeface="Times New Roman"/>
                        <a:ea typeface="Calibri"/>
                      </a:endParaRPr>
                    </a:p>
                  </a:txBody>
                  <a:tcPr marL="68580" marR="68580" marT="0" marB="0"/>
                </a:tc>
                <a:tc hMerge="1">
                  <a:txBody>
                    <a:bodyPr/>
                    <a:lstStyle/>
                    <a:p>
                      <a:endParaRPr lang="tr-TR"/>
                    </a:p>
                  </a:txBody>
                  <a:tcPr/>
                </a:tc>
                <a:tc hMerge="1">
                  <a:txBody>
                    <a:bodyPr/>
                    <a:lstStyle/>
                    <a:p>
                      <a:endParaRPr lang="tr-TR"/>
                    </a:p>
                  </a:txBody>
                  <a:tcPr/>
                </a:tc>
                <a:tc hMerge="1">
                  <a:txBody>
                    <a:bodyPr/>
                    <a:lstStyle/>
                    <a:p>
                      <a:endParaRPr lang="tr-TR"/>
                    </a:p>
                  </a:txBody>
                  <a:tcPr/>
                </a:tc>
              </a:tr>
            </a:tbl>
          </a:graphicData>
        </a:graphic>
      </p:graphicFrame>
    </p:spTree>
    <p:extLst>
      <p:ext uri="{BB962C8B-B14F-4D97-AF65-F5344CB8AC3E}">
        <p14:creationId xmlns:p14="http://schemas.microsoft.com/office/powerpoint/2010/main" val="25910933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332656"/>
            <a:ext cx="8229600" cy="936104"/>
          </a:xfrm>
        </p:spPr>
        <p:txBody>
          <a:bodyPr>
            <a:noAutofit/>
          </a:bodyPr>
          <a:lstStyle/>
          <a:p>
            <a:pPr algn="ctr"/>
            <a:r>
              <a:rPr lang="tr-TR" sz="2400" b="1" dirty="0" smtClean="0">
                <a:latin typeface="Times New Roman" panose="02020603050405020304" pitchFamily="18" charset="0"/>
                <a:cs typeface="Times New Roman" panose="02020603050405020304" pitchFamily="18" charset="0"/>
              </a:rPr>
              <a:t>CEVAPLAYICILARA İLİŞKİN DEMOGRAFİK ÖZELLİKLER</a:t>
            </a:r>
            <a:endParaRPr lang="tr-TR" sz="2400" b="1" dirty="0">
              <a:latin typeface="Times New Roman" panose="02020603050405020304" pitchFamily="18" charset="0"/>
              <a:cs typeface="Times New Roman" panose="02020603050405020304" pitchFamily="18" charset="0"/>
            </a:endParaRPr>
          </a:p>
        </p:txBody>
      </p:sp>
      <p:graphicFrame>
        <p:nvGraphicFramePr>
          <p:cNvPr id="4" name="İçerik Yer Tutucusu 3"/>
          <p:cNvGraphicFramePr>
            <a:graphicFrameLocks noGrp="1"/>
          </p:cNvGraphicFramePr>
          <p:nvPr>
            <p:ph sz="quarter" idx="13"/>
            <p:extLst>
              <p:ext uri="{D42A27DB-BD31-4B8C-83A1-F6EECF244321}">
                <p14:modId xmlns:p14="http://schemas.microsoft.com/office/powerpoint/2010/main" val="2720705855"/>
              </p:ext>
            </p:extLst>
          </p:nvPr>
        </p:nvGraphicFramePr>
        <p:xfrm>
          <a:off x="-1" y="1484789"/>
          <a:ext cx="9144002" cy="5373213"/>
        </p:xfrm>
        <a:graphic>
          <a:graphicData uri="http://schemas.openxmlformats.org/drawingml/2006/table">
            <a:tbl>
              <a:tblPr firstRow="1" firstCol="1" bandRow="1">
                <a:tableStyleId>{5C22544A-7EE6-4342-B048-85BDC9FD1C3A}</a:tableStyleId>
              </a:tblPr>
              <a:tblGrid>
                <a:gridCol w="2027449"/>
                <a:gridCol w="1302483"/>
                <a:gridCol w="1496012"/>
                <a:gridCol w="1995706"/>
                <a:gridCol w="1306578"/>
                <a:gridCol w="1015774"/>
              </a:tblGrid>
              <a:tr h="391705">
                <a:tc>
                  <a:txBody>
                    <a:bodyPr/>
                    <a:lstStyle/>
                    <a:p>
                      <a:pPr algn="ctr">
                        <a:lnSpc>
                          <a:spcPct val="115000"/>
                        </a:lnSpc>
                        <a:spcAft>
                          <a:spcPts val="0"/>
                        </a:spcAft>
                      </a:pPr>
                      <a:r>
                        <a:rPr lang="tr-TR" sz="1400" dirty="0">
                          <a:effectLst/>
                        </a:rPr>
                        <a:t>Yaş</a:t>
                      </a:r>
                      <a:endParaRPr lang="tr-T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400">
                          <a:effectLst/>
                        </a:rPr>
                        <a:t>Frekans</a:t>
                      </a:r>
                      <a:endParaRPr lang="tr-TR" sz="18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400">
                          <a:effectLst/>
                        </a:rPr>
                        <a:t>Yüzde</a:t>
                      </a:r>
                      <a:endParaRPr lang="tr-TR" sz="18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400" dirty="0">
                          <a:effectLst/>
                        </a:rPr>
                        <a:t>Aylık Gelir (TL)</a:t>
                      </a:r>
                      <a:endParaRPr lang="tr-T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400">
                          <a:effectLst/>
                        </a:rPr>
                        <a:t>Frekans</a:t>
                      </a:r>
                      <a:endParaRPr lang="tr-TR" sz="18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400" dirty="0">
                          <a:effectLst/>
                        </a:rPr>
                        <a:t>Yüzde</a:t>
                      </a:r>
                      <a:endParaRPr lang="tr-TR" sz="1800" dirty="0">
                        <a:effectLst/>
                        <a:latin typeface="Calibri"/>
                        <a:ea typeface="Calibri"/>
                        <a:cs typeface="Times New Roman"/>
                      </a:endParaRPr>
                    </a:p>
                  </a:txBody>
                  <a:tcPr marL="68580" marR="68580" marT="0" marB="0"/>
                </a:tc>
              </a:tr>
              <a:tr h="355822">
                <a:tc>
                  <a:txBody>
                    <a:bodyPr/>
                    <a:lstStyle/>
                    <a:p>
                      <a:pPr>
                        <a:lnSpc>
                          <a:spcPct val="115000"/>
                        </a:lnSpc>
                        <a:spcAft>
                          <a:spcPts val="0"/>
                        </a:spcAft>
                      </a:pPr>
                      <a:r>
                        <a:rPr lang="tr-TR" sz="1400" dirty="0">
                          <a:effectLst/>
                        </a:rPr>
                        <a:t>18 ve altı</a:t>
                      </a:r>
                      <a:endParaRPr lang="tr-T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dirty="0">
                          <a:effectLst/>
                        </a:rPr>
                        <a:t>72</a:t>
                      </a:r>
                      <a:endParaRPr lang="tr-TR"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22,6</a:t>
                      </a:r>
                      <a:endParaRPr lang="tr-TR" sz="1600">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475 ve altı</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123</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38,3</a:t>
                      </a:r>
                      <a:endParaRPr lang="tr-TR" sz="1600">
                        <a:effectLst/>
                        <a:latin typeface="Calibri"/>
                        <a:ea typeface="Calibri"/>
                        <a:cs typeface="Times New Roman"/>
                      </a:endParaRPr>
                    </a:p>
                  </a:txBody>
                  <a:tcPr marL="68580" marR="68580" marT="0" marB="0"/>
                </a:tc>
              </a:tr>
              <a:tr h="355822">
                <a:tc>
                  <a:txBody>
                    <a:bodyPr/>
                    <a:lstStyle/>
                    <a:p>
                      <a:pPr>
                        <a:lnSpc>
                          <a:spcPct val="115000"/>
                        </a:lnSpc>
                        <a:spcAft>
                          <a:spcPts val="0"/>
                        </a:spcAft>
                      </a:pPr>
                      <a:r>
                        <a:rPr lang="tr-TR" sz="1400" dirty="0">
                          <a:effectLst/>
                        </a:rPr>
                        <a:t>19-35</a:t>
                      </a:r>
                      <a:endParaRPr lang="tr-T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dirty="0">
                          <a:effectLst/>
                        </a:rPr>
                        <a:t>100</a:t>
                      </a:r>
                      <a:endParaRPr lang="tr-TR"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31,3</a:t>
                      </a:r>
                      <a:endParaRPr lang="tr-TR" sz="1600">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476 – 950</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29</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9,0</a:t>
                      </a:r>
                      <a:endParaRPr lang="tr-TR" sz="1600">
                        <a:effectLst/>
                        <a:latin typeface="Calibri"/>
                        <a:ea typeface="Calibri"/>
                        <a:cs typeface="Times New Roman"/>
                      </a:endParaRPr>
                    </a:p>
                  </a:txBody>
                  <a:tcPr marL="68580" marR="68580" marT="0" marB="0"/>
                </a:tc>
              </a:tr>
              <a:tr h="355822">
                <a:tc>
                  <a:txBody>
                    <a:bodyPr/>
                    <a:lstStyle/>
                    <a:p>
                      <a:pPr>
                        <a:lnSpc>
                          <a:spcPct val="115000"/>
                        </a:lnSpc>
                        <a:spcAft>
                          <a:spcPts val="0"/>
                        </a:spcAft>
                      </a:pPr>
                      <a:r>
                        <a:rPr lang="tr-TR" sz="1400" dirty="0">
                          <a:effectLst/>
                        </a:rPr>
                        <a:t>36-50</a:t>
                      </a:r>
                      <a:endParaRPr lang="tr-T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83</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dirty="0">
                          <a:effectLst/>
                        </a:rPr>
                        <a:t>26,0</a:t>
                      </a:r>
                      <a:endParaRPr lang="tr-TR" sz="16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951 – 1334</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25</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7,8</a:t>
                      </a:r>
                      <a:endParaRPr lang="tr-TR" sz="1600">
                        <a:effectLst/>
                        <a:latin typeface="Calibri"/>
                        <a:ea typeface="Calibri"/>
                        <a:cs typeface="Times New Roman"/>
                      </a:endParaRPr>
                    </a:p>
                  </a:txBody>
                  <a:tcPr marL="68580" marR="68580" marT="0" marB="0"/>
                </a:tc>
              </a:tr>
              <a:tr h="355822">
                <a:tc>
                  <a:txBody>
                    <a:bodyPr/>
                    <a:lstStyle/>
                    <a:p>
                      <a:pPr>
                        <a:lnSpc>
                          <a:spcPct val="115000"/>
                        </a:lnSpc>
                        <a:spcAft>
                          <a:spcPts val="0"/>
                        </a:spcAft>
                      </a:pPr>
                      <a:r>
                        <a:rPr lang="tr-TR" sz="1400" dirty="0">
                          <a:effectLst/>
                        </a:rPr>
                        <a:t>51 ve üstü</a:t>
                      </a:r>
                      <a:endParaRPr lang="tr-T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64</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dirty="0">
                          <a:effectLst/>
                        </a:rPr>
                        <a:t>20,1</a:t>
                      </a:r>
                      <a:endParaRPr lang="tr-TR" sz="16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1335 – 4344</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136</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42,4</a:t>
                      </a:r>
                      <a:endParaRPr lang="tr-TR" sz="1600">
                        <a:effectLst/>
                        <a:latin typeface="Calibri"/>
                        <a:ea typeface="Calibri"/>
                        <a:cs typeface="Times New Roman"/>
                      </a:endParaRPr>
                    </a:p>
                  </a:txBody>
                  <a:tcPr marL="68580" marR="68580" marT="0" marB="0"/>
                </a:tc>
              </a:tr>
              <a:tr h="355822">
                <a:tc>
                  <a:txBody>
                    <a:bodyPr/>
                    <a:lstStyle/>
                    <a:p>
                      <a:pPr>
                        <a:lnSpc>
                          <a:spcPct val="115000"/>
                        </a:lnSpc>
                        <a:spcAft>
                          <a:spcPts val="0"/>
                        </a:spcAft>
                      </a:pPr>
                      <a:r>
                        <a:rPr lang="tr-TR" sz="1400" u="sng" dirty="0">
                          <a:effectLst/>
                        </a:rPr>
                        <a:t>Toplam</a:t>
                      </a:r>
                      <a:endParaRPr lang="tr-T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u="sng" dirty="0" smtClean="0">
                          <a:effectLst/>
                        </a:rPr>
                        <a:t>321</a:t>
                      </a:r>
                      <a:endParaRPr lang="tr-TR"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u="sng" dirty="0">
                          <a:effectLst/>
                        </a:rPr>
                        <a:t>100,0</a:t>
                      </a:r>
                      <a:endParaRPr lang="tr-TR" sz="16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200" dirty="0">
                          <a:effectLst/>
                        </a:rPr>
                        <a:t>4345 ve üstü</a:t>
                      </a:r>
                      <a:endParaRPr lang="tr-TR"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8</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2,5</a:t>
                      </a:r>
                      <a:endParaRPr lang="tr-TR" sz="1600">
                        <a:effectLst/>
                        <a:latin typeface="Calibri"/>
                        <a:ea typeface="Calibri"/>
                        <a:cs typeface="Times New Roman"/>
                      </a:endParaRPr>
                    </a:p>
                  </a:txBody>
                  <a:tcPr marL="68580" marR="68580" marT="0" marB="0"/>
                </a:tc>
              </a:tr>
              <a:tr h="355822">
                <a:tc>
                  <a:txBody>
                    <a:bodyPr/>
                    <a:lstStyle/>
                    <a:p>
                      <a:pPr>
                        <a:lnSpc>
                          <a:spcPct val="115000"/>
                        </a:lnSpc>
                        <a:spcAft>
                          <a:spcPts val="0"/>
                        </a:spcAft>
                      </a:pPr>
                      <a:r>
                        <a:rPr lang="tr-TR" sz="1400" dirty="0">
                          <a:effectLst/>
                        </a:rPr>
                        <a:t> </a:t>
                      </a:r>
                      <a:endParaRPr lang="tr-T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 </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 </a:t>
                      </a:r>
                      <a:endParaRPr lang="tr-TR" sz="1600">
                        <a:effectLst/>
                        <a:latin typeface="Calibri"/>
                        <a:ea typeface="Calibri"/>
                        <a:cs typeface="Times New Roman"/>
                      </a:endParaRPr>
                    </a:p>
                  </a:txBody>
                  <a:tcPr marL="68580" marR="68580" marT="0" marB="0"/>
                </a:tc>
                <a:tc>
                  <a:txBody>
                    <a:bodyPr/>
                    <a:lstStyle/>
                    <a:p>
                      <a:pPr>
                        <a:lnSpc>
                          <a:spcPct val="115000"/>
                        </a:lnSpc>
                        <a:spcAft>
                          <a:spcPts val="0"/>
                        </a:spcAft>
                      </a:pPr>
                      <a:r>
                        <a:rPr lang="tr-TR" sz="1200" u="sng" dirty="0">
                          <a:effectLst/>
                        </a:rPr>
                        <a:t>Toplam</a:t>
                      </a:r>
                      <a:endParaRPr lang="tr-TR"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u="sng">
                          <a:effectLst/>
                        </a:rPr>
                        <a:t>321</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u="sng">
                          <a:effectLst/>
                        </a:rPr>
                        <a:t>100,0</a:t>
                      </a:r>
                      <a:endParaRPr lang="tr-TR" sz="1600">
                        <a:effectLst/>
                        <a:latin typeface="Calibri"/>
                        <a:ea typeface="Calibri"/>
                        <a:cs typeface="Times New Roman"/>
                      </a:endParaRPr>
                    </a:p>
                  </a:txBody>
                  <a:tcPr marL="68580" marR="68580" marT="0" marB="0"/>
                </a:tc>
              </a:tr>
              <a:tr h="355822">
                <a:tc>
                  <a:txBody>
                    <a:bodyPr/>
                    <a:lstStyle/>
                    <a:p>
                      <a:pPr>
                        <a:lnSpc>
                          <a:spcPct val="115000"/>
                        </a:lnSpc>
                        <a:spcAft>
                          <a:spcPts val="0"/>
                        </a:spcAft>
                      </a:pPr>
                      <a:r>
                        <a:rPr lang="tr-TR" sz="1400" dirty="0">
                          <a:effectLst/>
                        </a:rPr>
                        <a:t>Eğitim Düzeyi</a:t>
                      </a:r>
                      <a:endParaRPr lang="tr-T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Frekans</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Yüzde</a:t>
                      </a:r>
                      <a:endParaRPr lang="tr-TR" sz="1600">
                        <a:effectLst/>
                        <a:latin typeface="Calibri"/>
                        <a:ea typeface="Calibri"/>
                        <a:cs typeface="Times New Roman"/>
                      </a:endParaRPr>
                    </a:p>
                  </a:txBody>
                  <a:tcPr marL="68580" marR="68580" marT="0" marB="0"/>
                </a:tc>
                <a:tc>
                  <a:txBody>
                    <a:bodyPr/>
                    <a:lstStyle/>
                    <a:p>
                      <a:pPr>
                        <a:lnSpc>
                          <a:spcPct val="115000"/>
                        </a:lnSpc>
                        <a:spcAft>
                          <a:spcPts val="0"/>
                        </a:spcAft>
                      </a:pPr>
                      <a:r>
                        <a:rPr lang="tr-TR" sz="1200" dirty="0">
                          <a:effectLst/>
                        </a:rPr>
                        <a:t>Cinsiyet</a:t>
                      </a:r>
                      <a:endParaRPr lang="tr-TR"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Frekans</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Yüzde</a:t>
                      </a:r>
                      <a:endParaRPr lang="tr-TR" sz="1600">
                        <a:effectLst/>
                        <a:latin typeface="Calibri"/>
                        <a:ea typeface="Calibri"/>
                        <a:cs typeface="Times New Roman"/>
                      </a:endParaRPr>
                    </a:p>
                  </a:txBody>
                  <a:tcPr marL="68580" marR="68580" marT="0" marB="0"/>
                </a:tc>
              </a:tr>
              <a:tr h="355822">
                <a:tc>
                  <a:txBody>
                    <a:bodyPr/>
                    <a:lstStyle/>
                    <a:p>
                      <a:pPr>
                        <a:lnSpc>
                          <a:spcPct val="115000"/>
                        </a:lnSpc>
                        <a:spcAft>
                          <a:spcPts val="0"/>
                        </a:spcAft>
                      </a:pPr>
                      <a:r>
                        <a:rPr lang="tr-TR" sz="1400" dirty="0">
                          <a:effectLst/>
                        </a:rPr>
                        <a:t>İlkokul</a:t>
                      </a:r>
                      <a:endParaRPr lang="tr-T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8</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2,5</a:t>
                      </a:r>
                      <a:endParaRPr lang="tr-TR" sz="1600">
                        <a:effectLst/>
                        <a:latin typeface="Calibri"/>
                        <a:ea typeface="Calibri"/>
                        <a:cs typeface="Times New Roman"/>
                      </a:endParaRPr>
                    </a:p>
                  </a:txBody>
                  <a:tcPr marL="68580" marR="68580" marT="0" marB="0"/>
                </a:tc>
                <a:tc>
                  <a:txBody>
                    <a:bodyPr/>
                    <a:lstStyle/>
                    <a:p>
                      <a:pPr>
                        <a:lnSpc>
                          <a:spcPct val="115000"/>
                        </a:lnSpc>
                        <a:spcAft>
                          <a:spcPts val="0"/>
                        </a:spcAft>
                      </a:pPr>
                      <a:r>
                        <a:rPr lang="tr-TR" sz="1200" dirty="0">
                          <a:effectLst/>
                        </a:rPr>
                        <a:t>Bay</a:t>
                      </a:r>
                      <a:endParaRPr lang="tr-TR"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206</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64,2</a:t>
                      </a:r>
                      <a:endParaRPr lang="tr-TR" sz="1600">
                        <a:effectLst/>
                        <a:latin typeface="Calibri"/>
                        <a:ea typeface="Calibri"/>
                        <a:cs typeface="Times New Roman"/>
                      </a:endParaRPr>
                    </a:p>
                  </a:txBody>
                  <a:tcPr marL="68580" marR="68580" marT="0" marB="0" anchor="ctr"/>
                </a:tc>
              </a:tr>
              <a:tr h="355822">
                <a:tc>
                  <a:txBody>
                    <a:bodyPr/>
                    <a:lstStyle/>
                    <a:p>
                      <a:pPr>
                        <a:lnSpc>
                          <a:spcPct val="115000"/>
                        </a:lnSpc>
                        <a:spcAft>
                          <a:spcPts val="0"/>
                        </a:spcAft>
                      </a:pPr>
                      <a:r>
                        <a:rPr lang="tr-TR" sz="1400" dirty="0">
                          <a:effectLst/>
                        </a:rPr>
                        <a:t>Ortaokul</a:t>
                      </a:r>
                      <a:endParaRPr lang="tr-T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61</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19,0</a:t>
                      </a:r>
                      <a:endParaRPr lang="tr-TR" sz="1600">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Bayan</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dirty="0">
                          <a:effectLst/>
                        </a:rPr>
                        <a:t>115</a:t>
                      </a:r>
                      <a:endParaRPr lang="tr-TR"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35,8</a:t>
                      </a:r>
                      <a:endParaRPr lang="tr-TR" sz="1600">
                        <a:effectLst/>
                        <a:latin typeface="Calibri"/>
                        <a:ea typeface="Calibri"/>
                        <a:cs typeface="Times New Roman"/>
                      </a:endParaRPr>
                    </a:p>
                  </a:txBody>
                  <a:tcPr marL="68580" marR="68580" marT="0" marB="0"/>
                </a:tc>
              </a:tr>
              <a:tr h="355822">
                <a:tc>
                  <a:txBody>
                    <a:bodyPr/>
                    <a:lstStyle/>
                    <a:p>
                      <a:pPr>
                        <a:lnSpc>
                          <a:spcPct val="115000"/>
                        </a:lnSpc>
                        <a:spcAft>
                          <a:spcPts val="0"/>
                        </a:spcAft>
                      </a:pPr>
                      <a:r>
                        <a:rPr lang="tr-TR" sz="1400" dirty="0">
                          <a:effectLst/>
                        </a:rPr>
                        <a:t>Lise</a:t>
                      </a:r>
                      <a:endParaRPr lang="tr-T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117</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36,4</a:t>
                      </a:r>
                      <a:endParaRPr lang="tr-TR" sz="1600">
                        <a:effectLst/>
                        <a:latin typeface="Calibri"/>
                        <a:ea typeface="Calibri"/>
                        <a:cs typeface="Times New Roman"/>
                      </a:endParaRPr>
                    </a:p>
                  </a:txBody>
                  <a:tcPr marL="68580" marR="68580" marT="0" marB="0"/>
                </a:tc>
                <a:tc>
                  <a:txBody>
                    <a:bodyPr/>
                    <a:lstStyle/>
                    <a:p>
                      <a:pPr>
                        <a:lnSpc>
                          <a:spcPct val="115000"/>
                        </a:lnSpc>
                        <a:spcAft>
                          <a:spcPts val="0"/>
                        </a:spcAft>
                      </a:pPr>
                      <a:r>
                        <a:rPr lang="tr-TR" sz="1200" u="sng">
                          <a:effectLst/>
                        </a:rPr>
                        <a:t>Toplam</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u="sng" dirty="0">
                          <a:effectLst/>
                        </a:rPr>
                        <a:t>321</a:t>
                      </a:r>
                      <a:endParaRPr lang="tr-TR"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u="sng">
                          <a:effectLst/>
                        </a:rPr>
                        <a:t>100,0</a:t>
                      </a:r>
                      <a:endParaRPr lang="tr-TR" sz="1600">
                        <a:effectLst/>
                        <a:latin typeface="Calibri"/>
                        <a:ea typeface="Calibri"/>
                        <a:cs typeface="Times New Roman"/>
                      </a:endParaRPr>
                    </a:p>
                  </a:txBody>
                  <a:tcPr marL="68580" marR="68580" marT="0" marB="0"/>
                </a:tc>
              </a:tr>
              <a:tr h="355822">
                <a:tc>
                  <a:txBody>
                    <a:bodyPr/>
                    <a:lstStyle/>
                    <a:p>
                      <a:pPr>
                        <a:lnSpc>
                          <a:spcPct val="115000"/>
                        </a:lnSpc>
                        <a:spcAft>
                          <a:spcPts val="0"/>
                        </a:spcAft>
                      </a:pPr>
                      <a:r>
                        <a:rPr lang="tr-TR" sz="1400" dirty="0">
                          <a:effectLst/>
                        </a:rPr>
                        <a:t>Yüksekokul</a:t>
                      </a:r>
                      <a:endParaRPr lang="tr-T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95</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19,6</a:t>
                      </a:r>
                      <a:endParaRPr lang="tr-TR" sz="1600">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Medeni Durum</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dirty="0">
                          <a:effectLst/>
                        </a:rPr>
                        <a:t>Frekans</a:t>
                      </a:r>
                      <a:endParaRPr lang="tr-TR"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dirty="0">
                          <a:effectLst/>
                        </a:rPr>
                        <a:t>Yüzde</a:t>
                      </a:r>
                      <a:endParaRPr lang="tr-TR" sz="1600" dirty="0">
                        <a:effectLst/>
                        <a:latin typeface="Calibri"/>
                        <a:ea typeface="Calibri"/>
                        <a:cs typeface="Times New Roman"/>
                      </a:endParaRPr>
                    </a:p>
                  </a:txBody>
                  <a:tcPr marL="68580" marR="68580" marT="0" marB="0"/>
                </a:tc>
              </a:tr>
              <a:tr h="355822">
                <a:tc>
                  <a:txBody>
                    <a:bodyPr/>
                    <a:lstStyle/>
                    <a:p>
                      <a:pPr>
                        <a:lnSpc>
                          <a:spcPct val="115000"/>
                        </a:lnSpc>
                        <a:spcAft>
                          <a:spcPts val="0"/>
                        </a:spcAft>
                      </a:pPr>
                      <a:r>
                        <a:rPr lang="tr-TR" sz="1400" dirty="0">
                          <a:effectLst/>
                        </a:rPr>
                        <a:t>Lisans</a:t>
                      </a:r>
                      <a:endParaRPr lang="tr-T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35</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10,9</a:t>
                      </a:r>
                      <a:endParaRPr lang="tr-TR" sz="1600">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Evli</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149</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dirty="0">
                          <a:effectLst/>
                        </a:rPr>
                        <a:t>46,4</a:t>
                      </a:r>
                      <a:endParaRPr lang="tr-TR" sz="1600" dirty="0">
                        <a:effectLst/>
                        <a:latin typeface="Calibri"/>
                        <a:ea typeface="Calibri"/>
                        <a:cs typeface="Times New Roman"/>
                      </a:endParaRPr>
                    </a:p>
                  </a:txBody>
                  <a:tcPr marL="68580" marR="68580" marT="0" marB="0"/>
                </a:tc>
              </a:tr>
              <a:tr h="355822">
                <a:tc>
                  <a:txBody>
                    <a:bodyPr/>
                    <a:lstStyle/>
                    <a:p>
                      <a:pPr>
                        <a:lnSpc>
                          <a:spcPct val="115000"/>
                        </a:lnSpc>
                        <a:spcAft>
                          <a:spcPts val="0"/>
                        </a:spcAft>
                      </a:pPr>
                      <a:r>
                        <a:rPr lang="tr-TR" sz="1400" dirty="0" err="1">
                          <a:effectLst/>
                        </a:rPr>
                        <a:t>Y.Lisans</a:t>
                      </a:r>
                      <a:r>
                        <a:rPr lang="tr-TR" sz="1400" dirty="0">
                          <a:effectLst/>
                        </a:rPr>
                        <a:t>/Doktora</a:t>
                      </a:r>
                      <a:endParaRPr lang="tr-T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5</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1,6</a:t>
                      </a:r>
                      <a:endParaRPr lang="tr-TR" sz="1600">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Bekâr</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a:effectLst/>
                        </a:rPr>
                        <a:t>172</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dirty="0">
                          <a:effectLst/>
                        </a:rPr>
                        <a:t>53,6</a:t>
                      </a:r>
                      <a:endParaRPr lang="tr-TR" sz="1600" dirty="0">
                        <a:effectLst/>
                        <a:latin typeface="Calibri"/>
                        <a:ea typeface="Calibri"/>
                        <a:cs typeface="Times New Roman"/>
                      </a:endParaRPr>
                    </a:p>
                  </a:txBody>
                  <a:tcPr marL="68580" marR="68580" marT="0" marB="0"/>
                </a:tc>
              </a:tr>
              <a:tr h="355822">
                <a:tc>
                  <a:txBody>
                    <a:bodyPr/>
                    <a:lstStyle/>
                    <a:p>
                      <a:pPr>
                        <a:lnSpc>
                          <a:spcPct val="115000"/>
                        </a:lnSpc>
                        <a:spcAft>
                          <a:spcPts val="0"/>
                        </a:spcAft>
                      </a:pPr>
                      <a:r>
                        <a:rPr lang="tr-TR" sz="1400" u="sng" dirty="0">
                          <a:effectLst/>
                        </a:rPr>
                        <a:t>Toplam</a:t>
                      </a:r>
                      <a:endParaRPr lang="tr-T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u="sng">
                          <a:effectLst/>
                        </a:rPr>
                        <a:t>321</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u="sng">
                          <a:effectLst/>
                        </a:rPr>
                        <a:t>100,0</a:t>
                      </a:r>
                      <a:endParaRPr lang="tr-TR" sz="1600">
                        <a:effectLst/>
                        <a:latin typeface="Calibri"/>
                        <a:ea typeface="Calibri"/>
                        <a:cs typeface="Times New Roman"/>
                      </a:endParaRPr>
                    </a:p>
                  </a:txBody>
                  <a:tcPr marL="68580" marR="68580" marT="0" marB="0"/>
                </a:tc>
                <a:tc>
                  <a:txBody>
                    <a:bodyPr/>
                    <a:lstStyle/>
                    <a:p>
                      <a:pPr>
                        <a:lnSpc>
                          <a:spcPct val="115000"/>
                        </a:lnSpc>
                        <a:spcAft>
                          <a:spcPts val="0"/>
                        </a:spcAft>
                      </a:pPr>
                      <a:r>
                        <a:rPr lang="tr-TR" sz="1200" u="sng">
                          <a:effectLst/>
                        </a:rPr>
                        <a:t>Toplam</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u="sng">
                          <a:effectLst/>
                        </a:rPr>
                        <a:t>321</a:t>
                      </a:r>
                      <a:endParaRPr lang="tr-TR" sz="160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200" u="sng" dirty="0">
                          <a:effectLst/>
                        </a:rPr>
                        <a:t>100,0</a:t>
                      </a:r>
                      <a:endParaRPr lang="tr-TR" sz="16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87925201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dirty="0" smtClean="0">
                <a:latin typeface="Times New Roman" panose="02020603050405020304" pitchFamily="18" charset="0"/>
                <a:cs typeface="Times New Roman" panose="02020603050405020304" pitchFamily="18" charset="0"/>
              </a:rPr>
              <a:t>YAPISAL EŞİTLİK MODELİ</a:t>
            </a:r>
            <a:endParaRPr lang="tr-TR" sz="28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3"/>
          </p:nvPr>
        </p:nvSpPr>
        <p:spPr>
          <a:xfrm>
            <a:off x="251520" y="1916832"/>
            <a:ext cx="8640960" cy="504055"/>
          </a:xfrm>
        </p:spPr>
        <p:txBody>
          <a:bodyPr>
            <a:noAutofit/>
          </a:bodyPr>
          <a:lstStyle/>
          <a:p>
            <a:pPr marL="0" indent="0" algn="ctr">
              <a:buNone/>
            </a:pPr>
            <a:r>
              <a:rPr lang="tr-TR" sz="2000" b="1" dirty="0" smtClean="0">
                <a:latin typeface="Times New Roman" panose="02020603050405020304" pitchFamily="18" charset="0"/>
                <a:cs typeface="Times New Roman" panose="02020603050405020304" pitchFamily="18" charset="0"/>
              </a:rPr>
              <a:t>Marka İmajının Pozitif WOM Üzerindeki Etkisini Göstermek için </a:t>
            </a:r>
            <a:r>
              <a:rPr lang="tr-TR" sz="2000" b="1" dirty="0">
                <a:latin typeface="Times New Roman" panose="02020603050405020304" pitchFamily="18" charset="0"/>
                <a:cs typeface="Times New Roman" panose="02020603050405020304" pitchFamily="18" charset="0"/>
              </a:rPr>
              <a:t>oluşturulan </a:t>
            </a:r>
            <a:r>
              <a:rPr lang="tr-TR" sz="2000" b="1" dirty="0" smtClean="0">
                <a:latin typeface="Times New Roman" panose="02020603050405020304" pitchFamily="18" charset="0"/>
                <a:cs typeface="Times New Roman" panose="02020603050405020304" pitchFamily="18" charset="0"/>
              </a:rPr>
              <a:t>YEM </a:t>
            </a:r>
            <a:endParaRPr lang="tr-TR" sz="2000" b="1" dirty="0">
              <a:latin typeface="Times New Roman" panose="02020603050405020304" pitchFamily="18" charset="0"/>
              <a:cs typeface="Times New Roman" panose="02020603050405020304" pitchFamily="18" charset="0"/>
            </a:endParaRPr>
          </a:p>
        </p:txBody>
      </p:sp>
      <p:pic>
        <p:nvPicPr>
          <p:cNvPr id="4" name="Resim 3"/>
          <p:cNvPicPr/>
          <p:nvPr/>
        </p:nvPicPr>
        <p:blipFill>
          <a:blip r:embed="rId2">
            <a:extLst>
              <a:ext uri="{28A0092B-C50C-407E-A947-70E740481C1C}">
                <a14:useLocalDpi xmlns:a14="http://schemas.microsoft.com/office/drawing/2010/main" val="0"/>
              </a:ext>
            </a:extLst>
          </a:blip>
          <a:srcRect/>
          <a:stretch>
            <a:fillRect/>
          </a:stretch>
        </p:blipFill>
        <p:spPr bwMode="auto">
          <a:xfrm>
            <a:off x="0" y="2617787"/>
            <a:ext cx="9144000" cy="4240213"/>
          </a:xfrm>
          <a:prstGeom prst="rect">
            <a:avLst/>
          </a:prstGeom>
          <a:noFill/>
          <a:ln>
            <a:noFill/>
          </a:ln>
        </p:spPr>
      </p:pic>
    </p:spTree>
    <p:extLst>
      <p:ext uri="{BB962C8B-B14F-4D97-AF65-F5344CB8AC3E}">
        <p14:creationId xmlns:p14="http://schemas.microsoft.com/office/powerpoint/2010/main" val="5411306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sz="quarter" idx="13"/>
          </p:nvPr>
        </p:nvSpPr>
        <p:spPr>
          <a:xfrm>
            <a:off x="457199" y="1916832"/>
            <a:ext cx="8229600" cy="820688"/>
          </a:xfrm>
        </p:spPr>
        <p:txBody>
          <a:bodyPr>
            <a:normAutofit/>
          </a:bodyPr>
          <a:lstStyle/>
          <a:p>
            <a:pPr marL="0" indent="0">
              <a:buNone/>
            </a:pPr>
            <a:r>
              <a:rPr lang="tr-TR" sz="2000" b="1" dirty="0"/>
              <a:t>Marka İmajının Pozitif WOM Üzerindeki Etkisini Gösteren YEM Uyum Değerleri</a:t>
            </a:r>
          </a:p>
          <a:p>
            <a:pPr marL="0" indent="0">
              <a:buNone/>
            </a:pPr>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1589323660"/>
              </p:ext>
            </p:extLst>
          </p:nvPr>
        </p:nvGraphicFramePr>
        <p:xfrm>
          <a:off x="1" y="2327176"/>
          <a:ext cx="9143999" cy="4530826"/>
        </p:xfrm>
        <a:graphic>
          <a:graphicData uri="http://schemas.openxmlformats.org/drawingml/2006/table">
            <a:tbl>
              <a:tblPr>
                <a:tableStyleId>{5C22544A-7EE6-4342-B048-85BDC9FD1C3A}</a:tableStyleId>
              </a:tblPr>
              <a:tblGrid>
                <a:gridCol w="2233182"/>
                <a:gridCol w="2365865"/>
                <a:gridCol w="2365865"/>
                <a:gridCol w="2179087"/>
              </a:tblGrid>
              <a:tr h="1161220">
                <a:tc>
                  <a:txBody>
                    <a:bodyPr/>
                    <a:lstStyle/>
                    <a:p>
                      <a:pPr algn="ctr">
                        <a:lnSpc>
                          <a:spcPct val="115000"/>
                        </a:lnSpc>
                        <a:spcAft>
                          <a:spcPts val="0"/>
                        </a:spcAft>
                      </a:pPr>
                      <a:endParaRPr lang="tr-TR" sz="1200" b="1" dirty="0" smtClean="0">
                        <a:effectLst/>
                      </a:endParaRPr>
                    </a:p>
                    <a:p>
                      <a:pPr algn="ctr">
                        <a:lnSpc>
                          <a:spcPct val="115000"/>
                        </a:lnSpc>
                        <a:spcAft>
                          <a:spcPts val="0"/>
                        </a:spcAft>
                      </a:pPr>
                      <a:r>
                        <a:rPr lang="tr-TR" sz="1200" b="1" dirty="0" smtClean="0">
                          <a:effectLst/>
                        </a:rPr>
                        <a:t>Uyum </a:t>
                      </a:r>
                      <a:r>
                        <a:rPr lang="tr-TR" sz="1200" b="1" dirty="0">
                          <a:effectLst/>
                        </a:rPr>
                        <a:t>İstatistiği</a:t>
                      </a:r>
                      <a:endParaRPr lang="tr-TR" sz="1800" b="1" dirty="0">
                        <a:solidFill>
                          <a:srgbClr val="000000"/>
                        </a:solidFill>
                        <a:effectLst/>
                        <a:latin typeface="Times New Roman"/>
                        <a:ea typeface="Calibri"/>
                      </a:endParaRPr>
                    </a:p>
                  </a:txBody>
                  <a:tcPr marL="68580" marR="68580" marT="0" marB="0"/>
                </a:tc>
                <a:tc>
                  <a:txBody>
                    <a:bodyPr/>
                    <a:lstStyle/>
                    <a:p>
                      <a:pPr algn="ctr">
                        <a:lnSpc>
                          <a:spcPct val="115000"/>
                        </a:lnSpc>
                        <a:spcAft>
                          <a:spcPts val="0"/>
                        </a:spcAft>
                      </a:pPr>
                      <a:endParaRPr lang="tr-TR" sz="1200" b="1" dirty="0" smtClean="0">
                        <a:effectLst/>
                      </a:endParaRPr>
                    </a:p>
                    <a:p>
                      <a:pPr algn="ctr">
                        <a:lnSpc>
                          <a:spcPct val="115000"/>
                        </a:lnSpc>
                        <a:spcAft>
                          <a:spcPts val="0"/>
                        </a:spcAft>
                      </a:pPr>
                      <a:r>
                        <a:rPr lang="tr-TR" sz="1200" b="1" dirty="0" smtClean="0">
                          <a:effectLst/>
                        </a:rPr>
                        <a:t>İyi </a:t>
                      </a:r>
                      <a:r>
                        <a:rPr lang="tr-TR" sz="1200" b="1" dirty="0">
                          <a:effectLst/>
                        </a:rPr>
                        <a:t>Uyum Sınırları</a:t>
                      </a:r>
                      <a:endParaRPr lang="tr-TR" sz="1800" b="1" dirty="0">
                        <a:solidFill>
                          <a:srgbClr val="000000"/>
                        </a:solidFill>
                        <a:effectLst/>
                        <a:latin typeface="Times New Roman"/>
                        <a:ea typeface="Calibri"/>
                      </a:endParaRPr>
                    </a:p>
                  </a:txBody>
                  <a:tcPr marL="68580" marR="68580" marT="0" marB="0"/>
                </a:tc>
                <a:tc>
                  <a:txBody>
                    <a:bodyPr/>
                    <a:lstStyle/>
                    <a:p>
                      <a:pPr algn="ctr">
                        <a:lnSpc>
                          <a:spcPct val="115000"/>
                        </a:lnSpc>
                        <a:spcAft>
                          <a:spcPts val="0"/>
                        </a:spcAft>
                      </a:pPr>
                      <a:endParaRPr lang="tr-TR" sz="1200" b="1" dirty="0" smtClean="0">
                        <a:effectLst/>
                      </a:endParaRPr>
                    </a:p>
                    <a:p>
                      <a:pPr algn="ctr">
                        <a:lnSpc>
                          <a:spcPct val="115000"/>
                        </a:lnSpc>
                        <a:spcAft>
                          <a:spcPts val="0"/>
                        </a:spcAft>
                      </a:pPr>
                      <a:r>
                        <a:rPr lang="tr-TR" sz="1200" b="1" dirty="0" smtClean="0">
                          <a:effectLst/>
                        </a:rPr>
                        <a:t>Kabul </a:t>
                      </a:r>
                      <a:r>
                        <a:rPr lang="tr-TR" sz="1200" b="1" dirty="0">
                          <a:effectLst/>
                        </a:rPr>
                        <a:t>Edilebilir</a:t>
                      </a:r>
                      <a:endParaRPr lang="tr-TR" sz="1800" b="1" dirty="0">
                        <a:effectLst/>
                      </a:endParaRPr>
                    </a:p>
                    <a:p>
                      <a:pPr algn="ctr">
                        <a:lnSpc>
                          <a:spcPct val="115000"/>
                        </a:lnSpc>
                        <a:spcAft>
                          <a:spcPts val="0"/>
                        </a:spcAft>
                      </a:pPr>
                      <a:r>
                        <a:rPr lang="tr-TR" sz="1200" b="1" dirty="0">
                          <a:effectLst/>
                        </a:rPr>
                        <a:t>Uyum Sınırları</a:t>
                      </a:r>
                      <a:endParaRPr lang="tr-TR" sz="1800" b="1" dirty="0">
                        <a:solidFill>
                          <a:srgbClr val="000000"/>
                        </a:solidFill>
                        <a:effectLst/>
                        <a:latin typeface="Times New Roman"/>
                        <a:ea typeface="Calibri"/>
                      </a:endParaRPr>
                    </a:p>
                  </a:txBody>
                  <a:tcPr marL="68580" marR="68580" marT="0" marB="0"/>
                </a:tc>
                <a:tc>
                  <a:txBody>
                    <a:bodyPr/>
                    <a:lstStyle/>
                    <a:p>
                      <a:pPr algn="ctr">
                        <a:lnSpc>
                          <a:spcPct val="115000"/>
                        </a:lnSpc>
                        <a:spcAft>
                          <a:spcPts val="0"/>
                        </a:spcAft>
                      </a:pPr>
                      <a:endParaRPr lang="tr-TR" sz="1200" b="1" dirty="0" smtClean="0">
                        <a:effectLst/>
                      </a:endParaRPr>
                    </a:p>
                    <a:p>
                      <a:pPr algn="ctr">
                        <a:lnSpc>
                          <a:spcPct val="115000"/>
                        </a:lnSpc>
                        <a:spcAft>
                          <a:spcPts val="0"/>
                        </a:spcAft>
                      </a:pPr>
                      <a:r>
                        <a:rPr lang="tr-TR" sz="1200" b="1" dirty="0" smtClean="0">
                          <a:effectLst/>
                        </a:rPr>
                        <a:t>YEM </a:t>
                      </a:r>
                      <a:r>
                        <a:rPr lang="tr-TR" sz="1200" b="1" dirty="0">
                          <a:effectLst/>
                        </a:rPr>
                        <a:t>Uyum İstatistikleri</a:t>
                      </a:r>
                      <a:endParaRPr lang="tr-TR" sz="1800" b="1" dirty="0">
                        <a:solidFill>
                          <a:srgbClr val="000000"/>
                        </a:solidFill>
                        <a:effectLst/>
                        <a:latin typeface="Times New Roman"/>
                        <a:ea typeface="Calibri"/>
                      </a:endParaRPr>
                    </a:p>
                  </a:txBody>
                  <a:tcPr marL="68580" marR="68580" marT="0" marB="0"/>
                </a:tc>
              </a:tr>
              <a:tr h="561601">
                <a:tc>
                  <a:txBody>
                    <a:bodyPr/>
                    <a:lstStyle/>
                    <a:p>
                      <a:pPr>
                        <a:lnSpc>
                          <a:spcPct val="115000"/>
                        </a:lnSpc>
                        <a:spcAft>
                          <a:spcPts val="0"/>
                        </a:spcAft>
                      </a:pPr>
                      <a:r>
                        <a:rPr lang="tr-TR" sz="1200" b="1" dirty="0">
                          <a:solidFill>
                            <a:srgbClr val="FF0000"/>
                          </a:solidFill>
                          <a:effectLst/>
                        </a:rPr>
                        <a:t>CMIN/DF (χ²/</a:t>
                      </a:r>
                      <a:r>
                        <a:rPr lang="tr-TR" sz="1200" b="1" dirty="0" err="1">
                          <a:solidFill>
                            <a:srgbClr val="FF0000"/>
                          </a:solidFill>
                          <a:effectLst/>
                        </a:rPr>
                        <a:t>df</a:t>
                      </a:r>
                      <a:r>
                        <a:rPr lang="tr-TR" sz="1200" b="1" dirty="0">
                          <a:solidFill>
                            <a:srgbClr val="FF0000"/>
                          </a:solidFill>
                          <a:effectLst/>
                        </a:rPr>
                        <a:t> )</a:t>
                      </a:r>
                      <a:endParaRPr lang="tr-TR" sz="1800" b="1" dirty="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FF0000"/>
                          </a:solidFill>
                          <a:effectLst/>
                        </a:rPr>
                        <a:t>0≤ χ²/df ≤3</a:t>
                      </a:r>
                      <a:endParaRPr lang="tr-TR" sz="180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FF0000"/>
                          </a:solidFill>
                          <a:effectLst/>
                        </a:rPr>
                        <a:t>4≤ χ²/df ≤5</a:t>
                      </a:r>
                      <a:endParaRPr lang="tr-TR" sz="180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FF0000"/>
                          </a:solidFill>
                          <a:effectLst/>
                        </a:rPr>
                        <a:t>2,58</a:t>
                      </a:r>
                      <a:endParaRPr lang="tr-TR" sz="1800">
                        <a:solidFill>
                          <a:srgbClr val="FF0000"/>
                        </a:solidFill>
                        <a:effectLst/>
                        <a:latin typeface="Times New Roman"/>
                        <a:ea typeface="Calibri"/>
                      </a:endParaRPr>
                    </a:p>
                  </a:txBody>
                  <a:tcPr marL="68580" marR="68580" marT="0" marB="0"/>
                </a:tc>
              </a:tr>
              <a:tr h="561601">
                <a:tc>
                  <a:txBody>
                    <a:bodyPr/>
                    <a:lstStyle/>
                    <a:p>
                      <a:pPr>
                        <a:lnSpc>
                          <a:spcPct val="115000"/>
                        </a:lnSpc>
                        <a:spcAft>
                          <a:spcPts val="0"/>
                        </a:spcAft>
                      </a:pPr>
                      <a:r>
                        <a:rPr lang="tr-TR" sz="1200" b="1" dirty="0">
                          <a:solidFill>
                            <a:srgbClr val="FF0000"/>
                          </a:solidFill>
                          <a:effectLst/>
                        </a:rPr>
                        <a:t>NFI</a:t>
                      </a:r>
                      <a:endParaRPr lang="tr-TR" sz="1800" b="1" dirty="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FF0000"/>
                          </a:solidFill>
                          <a:effectLst/>
                        </a:rPr>
                        <a:t>0,95≤NFI≤1,00</a:t>
                      </a:r>
                      <a:endParaRPr lang="tr-TR" sz="180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FF0000"/>
                          </a:solidFill>
                          <a:effectLst/>
                        </a:rPr>
                        <a:t>0,90≤NFI≤0,94</a:t>
                      </a:r>
                      <a:endParaRPr lang="tr-TR" sz="180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FF0000"/>
                          </a:solidFill>
                          <a:effectLst/>
                        </a:rPr>
                        <a:t>0,97</a:t>
                      </a:r>
                      <a:endParaRPr lang="tr-TR" sz="1800">
                        <a:solidFill>
                          <a:srgbClr val="FF0000"/>
                        </a:solidFill>
                        <a:effectLst/>
                        <a:latin typeface="Times New Roman"/>
                        <a:ea typeface="Calibri"/>
                      </a:endParaRPr>
                    </a:p>
                  </a:txBody>
                  <a:tcPr marL="68580" marR="68580" marT="0" marB="0"/>
                </a:tc>
              </a:tr>
              <a:tr h="561601">
                <a:tc>
                  <a:txBody>
                    <a:bodyPr/>
                    <a:lstStyle/>
                    <a:p>
                      <a:pPr>
                        <a:lnSpc>
                          <a:spcPct val="115000"/>
                        </a:lnSpc>
                        <a:spcAft>
                          <a:spcPts val="0"/>
                        </a:spcAft>
                      </a:pPr>
                      <a:r>
                        <a:rPr lang="tr-TR" sz="1200" b="1" dirty="0">
                          <a:solidFill>
                            <a:srgbClr val="FF0000"/>
                          </a:solidFill>
                          <a:effectLst/>
                        </a:rPr>
                        <a:t>CFI</a:t>
                      </a:r>
                      <a:endParaRPr lang="tr-TR" sz="1800" b="1" dirty="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FF0000"/>
                          </a:solidFill>
                          <a:effectLst/>
                        </a:rPr>
                        <a:t>0,97≤ CFI ≤1,00</a:t>
                      </a:r>
                      <a:endParaRPr lang="tr-TR" sz="180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dirty="0">
                          <a:solidFill>
                            <a:srgbClr val="FF0000"/>
                          </a:solidFill>
                          <a:effectLst/>
                        </a:rPr>
                        <a:t>0,95≤ CFI ≤0,96</a:t>
                      </a:r>
                      <a:endParaRPr lang="tr-TR" sz="1800" dirty="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dirty="0">
                          <a:solidFill>
                            <a:srgbClr val="FF0000"/>
                          </a:solidFill>
                          <a:effectLst/>
                        </a:rPr>
                        <a:t>0,98</a:t>
                      </a:r>
                      <a:endParaRPr lang="tr-TR" sz="1800" dirty="0">
                        <a:solidFill>
                          <a:srgbClr val="FF0000"/>
                        </a:solidFill>
                        <a:effectLst/>
                        <a:latin typeface="Times New Roman"/>
                        <a:ea typeface="Calibri"/>
                      </a:endParaRPr>
                    </a:p>
                  </a:txBody>
                  <a:tcPr marL="68580" marR="68580" marT="0" marB="0"/>
                </a:tc>
              </a:tr>
              <a:tr h="561601">
                <a:tc>
                  <a:txBody>
                    <a:bodyPr/>
                    <a:lstStyle/>
                    <a:p>
                      <a:pPr>
                        <a:lnSpc>
                          <a:spcPct val="115000"/>
                        </a:lnSpc>
                        <a:spcAft>
                          <a:spcPts val="0"/>
                        </a:spcAft>
                      </a:pPr>
                      <a:r>
                        <a:rPr lang="tr-TR" sz="1200" b="1" dirty="0">
                          <a:solidFill>
                            <a:srgbClr val="0070C0"/>
                          </a:solidFill>
                          <a:effectLst/>
                        </a:rPr>
                        <a:t>RMSEA</a:t>
                      </a:r>
                      <a:endParaRPr lang="tr-TR" sz="1800" b="1" dirty="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0≤RMSEA≤0,05</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0,06≤RMSEA≤0,08</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dirty="0">
                          <a:solidFill>
                            <a:srgbClr val="0070C0"/>
                          </a:solidFill>
                          <a:effectLst/>
                        </a:rPr>
                        <a:t>0,07</a:t>
                      </a:r>
                      <a:endParaRPr lang="tr-TR" sz="1800" dirty="0">
                        <a:solidFill>
                          <a:srgbClr val="0070C0"/>
                        </a:solidFill>
                        <a:effectLst/>
                        <a:latin typeface="Times New Roman"/>
                        <a:ea typeface="Calibri"/>
                      </a:endParaRPr>
                    </a:p>
                  </a:txBody>
                  <a:tcPr marL="68580" marR="68580" marT="0" marB="0"/>
                </a:tc>
              </a:tr>
              <a:tr h="561601">
                <a:tc>
                  <a:txBody>
                    <a:bodyPr/>
                    <a:lstStyle/>
                    <a:p>
                      <a:pPr>
                        <a:lnSpc>
                          <a:spcPct val="115000"/>
                        </a:lnSpc>
                        <a:spcAft>
                          <a:spcPts val="0"/>
                        </a:spcAft>
                      </a:pPr>
                      <a:r>
                        <a:rPr lang="tr-TR" sz="1200" b="1" dirty="0">
                          <a:solidFill>
                            <a:srgbClr val="FF0000"/>
                          </a:solidFill>
                          <a:effectLst/>
                        </a:rPr>
                        <a:t>GFI</a:t>
                      </a:r>
                      <a:endParaRPr lang="tr-TR" sz="1800" b="1" dirty="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FF0000"/>
                          </a:solidFill>
                          <a:effectLst/>
                        </a:rPr>
                        <a:t>0,90≤ GFI ≤1,00</a:t>
                      </a:r>
                      <a:endParaRPr lang="tr-TR" sz="180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FF0000"/>
                          </a:solidFill>
                          <a:effectLst/>
                        </a:rPr>
                        <a:t>0,85≤ GFI ≤0,89</a:t>
                      </a:r>
                      <a:endParaRPr lang="tr-TR" sz="180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FF0000"/>
                          </a:solidFill>
                          <a:effectLst/>
                        </a:rPr>
                        <a:t>0,96</a:t>
                      </a:r>
                      <a:endParaRPr lang="tr-TR" sz="1800">
                        <a:solidFill>
                          <a:srgbClr val="FF0000"/>
                        </a:solidFill>
                        <a:effectLst/>
                        <a:latin typeface="Times New Roman"/>
                        <a:ea typeface="Calibri"/>
                      </a:endParaRPr>
                    </a:p>
                  </a:txBody>
                  <a:tcPr marL="68580" marR="68580" marT="0" marB="0"/>
                </a:tc>
              </a:tr>
              <a:tr h="561601">
                <a:tc>
                  <a:txBody>
                    <a:bodyPr/>
                    <a:lstStyle/>
                    <a:p>
                      <a:pPr>
                        <a:lnSpc>
                          <a:spcPct val="115000"/>
                        </a:lnSpc>
                        <a:spcAft>
                          <a:spcPts val="0"/>
                        </a:spcAft>
                      </a:pPr>
                      <a:r>
                        <a:rPr lang="tr-TR" sz="1200" b="1" dirty="0">
                          <a:solidFill>
                            <a:srgbClr val="FF0000"/>
                          </a:solidFill>
                          <a:effectLst/>
                        </a:rPr>
                        <a:t>AGFI</a:t>
                      </a:r>
                      <a:endParaRPr lang="tr-TR" sz="1800" b="1" dirty="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FF0000"/>
                          </a:solidFill>
                          <a:effectLst/>
                        </a:rPr>
                        <a:t>0,90≤ AGFI ≤1,00</a:t>
                      </a:r>
                      <a:endParaRPr lang="tr-TR" sz="180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dirty="0">
                          <a:solidFill>
                            <a:srgbClr val="FF0000"/>
                          </a:solidFill>
                          <a:effectLst/>
                        </a:rPr>
                        <a:t>0,85≤ AGFI ≤0,89</a:t>
                      </a:r>
                      <a:endParaRPr lang="tr-TR" sz="1800" dirty="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dirty="0">
                          <a:solidFill>
                            <a:srgbClr val="FF0000"/>
                          </a:solidFill>
                          <a:effectLst/>
                        </a:rPr>
                        <a:t>0,92</a:t>
                      </a:r>
                      <a:endParaRPr lang="tr-TR" sz="1800" dirty="0">
                        <a:solidFill>
                          <a:srgbClr val="FF0000"/>
                        </a:solidFill>
                        <a:effectLst/>
                        <a:latin typeface="Times New Roman"/>
                        <a:ea typeface="Calibri"/>
                      </a:endParaRPr>
                    </a:p>
                  </a:txBody>
                  <a:tcPr marL="68580" marR="68580" marT="0" marB="0"/>
                </a:tc>
              </a:tr>
            </a:tbl>
          </a:graphicData>
        </a:graphic>
      </p:graphicFrame>
    </p:spTree>
    <p:extLst>
      <p:ext uri="{BB962C8B-B14F-4D97-AF65-F5344CB8AC3E}">
        <p14:creationId xmlns:p14="http://schemas.microsoft.com/office/powerpoint/2010/main" val="28317875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24744"/>
            <a:ext cx="8229600" cy="1122392"/>
          </a:xfrm>
        </p:spPr>
        <p:txBody>
          <a:bodyPr>
            <a:normAutofit/>
          </a:bodyPr>
          <a:lstStyle/>
          <a:p>
            <a:pPr lvl="1" algn="ctr" rtl="0">
              <a:spcBef>
                <a:spcPct val="0"/>
              </a:spcBef>
            </a:pPr>
            <a:r>
              <a:rPr lang="tr-TR" sz="2000" b="1" dirty="0">
                <a:solidFill>
                  <a:schemeClr val="tx1"/>
                </a:solidFill>
                <a:latin typeface="Times New Roman" panose="02020603050405020304" pitchFamily="18" charset="0"/>
                <a:cs typeface="Times New Roman" panose="02020603050405020304" pitchFamily="18" charset="0"/>
              </a:rPr>
              <a:t>Marka İmajı, Marka Sadakati ve Pozitif WOM Arasındaki İlişkiler ve Marka Sadakatinin Aracılık Rolü</a:t>
            </a:r>
            <a:r>
              <a:rPr lang="tr-TR" sz="1600" dirty="0"/>
              <a:t/>
            </a:r>
            <a:br>
              <a:rPr lang="tr-TR" sz="1600" dirty="0"/>
            </a:br>
            <a:endParaRPr lang="tr-TR" dirty="0"/>
          </a:p>
        </p:txBody>
      </p:sp>
      <p:sp>
        <p:nvSpPr>
          <p:cNvPr id="3" name="İçerik Yer Tutucusu 2"/>
          <p:cNvSpPr>
            <a:spLocks noGrp="1"/>
          </p:cNvSpPr>
          <p:nvPr>
            <p:ph sz="quarter" idx="13"/>
          </p:nvPr>
        </p:nvSpPr>
        <p:spPr>
          <a:xfrm>
            <a:off x="457200" y="1988840"/>
            <a:ext cx="8229600" cy="4137323"/>
          </a:xfrm>
        </p:spPr>
        <p:txBody>
          <a:bodyPr/>
          <a:lstStyle/>
          <a:p>
            <a:endParaRPr lang="tr-TR" dirty="0"/>
          </a:p>
        </p:txBody>
      </p:sp>
      <p:pic>
        <p:nvPicPr>
          <p:cNvPr id="4" name="Resim 3"/>
          <p:cNvPicPr/>
          <p:nvPr/>
        </p:nvPicPr>
        <p:blipFill>
          <a:blip r:embed="rId2">
            <a:extLst>
              <a:ext uri="{28A0092B-C50C-407E-A947-70E740481C1C}">
                <a14:useLocalDpi xmlns:a14="http://schemas.microsoft.com/office/drawing/2010/main" val="0"/>
              </a:ext>
            </a:extLst>
          </a:blip>
          <a:srcRect/>
          <a:stretch>
            <a:fillRect/>
          </a:stretch>
        </p:blipFill>
        <p:spPr bwMode="auto">
          <a:xfrm>
            <a:off x="0" y="1988840"/>
            <a:ext cx="9144000" cy="4869160"/>
          </a:xfrm>
          <a:prstGeom prst="rect">
            <a:avLst/>
          </a:prstGeom>
          <a:noFill/>
          <a:ln>
            <a:noFill/>
          </a:ln>
        </p:spPr>
      </p:pic>
    </p:spTree>
    <p:extLst>
      <p:ext uri="{BB962C8B-B14F-4D97-AF65-F5344CB8AC3E}">
        <p14:creationId xmlns:p14="http://schemas.microsoft.com/office/powerpoint/2010/main" val="12835131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1475652"/>
            <a:ext cx="8229600" cy="648072"/>
          </a:xfrm>
        </p:spPr>
        <p:txBody>
          <a:bodyPr>
            <a:normAutofit/>
          </a:bodyPr>
          <a:lstStyle/>
          <a:p>
            <a:pPr algn="ctr"/>
            <a:r>
              <a:rPr lang="tr-TR" sz="2000" b="1" cap="none" dirty="0" smtClean="0">
                <a:latin typeface="Times New Roman" panose="02020603050405020304" pitchFamily="18" charset="0"/>
                <a:cs typeface="Times New Roman" panose="02020603050405020304" pitchFamily="18" charset="0"/>
              </a:rPr>
              <a:t>Yapısal Eşitlik Modeli Uyum Değerleri</a:t>
            </a:r>
            <a:endParaRPr lang="tr-TR" sz="2000" b="1" cap="none" dirty="0">
              <a:latin typeface="Times New Roman" panose="02020603050405020304" pitchFamily="18" charset="0"/>
              <a:cs typeface="Times New Roman" panose="02020603050405020304" pitchFamily="18" charset="0"/>
            </a:endParaRPr>
          </a:p>
        </p:txBody>
      </p:sp>
      <p:graphicFrame>
        <p:nvGraphicFramePr>
          <p:cNvPr id="4" name="İçerik Yer Tutucusu 3"/>
          <p:cNvGraphicFramePr>
            <a:graphicFrameLocks noGrp="1"/>
          </p:cNvGraphicFramePr>
          <p:nvPr>
            <p:ph sz="quarter" idx="13"/>
            <p:extLst>
              <p:ext uri="{D42A27DB-BD31-4B8C-83A1-F6EECF244321}">
                <p14:modId xmlns:p14="http://schemas.microsoft.com/office/powerpoint/2010/main" val="691503264"/>
              </p:ext>
            </p:extLst>
          </p:nvPr>
        </p:nvGraphicFramePr>
        <p:xfrm>
          <a:off x="0" y="2123724"/>
          <a:ext cx="9144001" cy="4734275"/>
        </p:xfrm>
        <a:graphic>
          <a:graphicData uri="http://schemas.openxmlformats.org/drawingml/2006/table">
            <a:tbl>
              <a:tblPr>
                <a:tableStyleId>{5C22544A-7EE6-4342-B048-85BDC9FD1C3A}</a:tableStyleId>
              </a:tblPr>
              <a:tblGrid>
                <a:gridCol w="2268891"/>
                <a:gridCol w="2403696"/>
                <a:gridCol w="2403696"/>
                <a:gridCol w="2067718"/>
              </a:tblGrid>
              <a:tr h="1213361">
                <a:tc>
                  <a:txBody>
                    <a:bodyPr/>
                    <a:lstStyle/>
                    <a:p>
                      <a:pPr algn="ctr">
                        <a:lnSpc>
                          <a:spcPct val="115000"/>
                        </a:lnSpc>
                        <a:spcAft>
                          <a:spcPts val="0"/>
                        </a:spcAft>
                      </a:pPr>
                      <a:endParaRPr lang="tr-TR" sz="1400" b="1" dirty="0" smtClean="0">
                        <a:effectLst/>
                      </a:endParaRPr>
                    </a:p>
                    <a:p>
                      <a:pPr algn="ctr">
                        <a:lnSpc>
                          <a:spcPct val="115000"/>
                        </a:lnSpc>
                        <a:spcAft>
                          <a:spcPts val="0"/>
                        </a:spcAft>
                      </a:pPr>
                      <a:r>
                        <a:rPr lang="tr-TR" sz="1400" b="1" dirty="0" smtClean="0">
                          <a:effectLst/>
                        </a:rPr>
                        <a:t>Uyum </a:t>
                      </a:r>
                      <a:r>
                        <a:rPr lang="tr-TR" sz="1400" b="1" dirty="0">
                          <a:effectLst/>
                        </a:rPr>
                        <a:t>İstatistiği</a:t>
                      </a:r>
                      <a:endParaRPr lang="tr-TR" sz="2000" b="1" dirty="0">
                        <a:solidFill>
                          <a:srgbClr val="000000"/>
                        </a:solidFill>
                        <a:effectLst/>
                        <a:latin typeface="Times New Roman"/>
                        <a:ea typeface="Calibri"/>
                      </a:endParaRPr>
                    </a:p>
                  </a:txBody>
                  <a:tcPr marL="68580" marR="68580" marT="0" marB="0"/>
                </a:tc>
                <a:tc>
                  <a:txBody>
                    <a:bodyPr/>
                    <a:lstStyle/>
                    <a:p>
                      <a:pPr algn="ctr">
                        <a:lnSpc>
                          <a:spcPct val="115000"/>
                        </a:lnSpc>
                        <a:spcAft>
                          <a:spcPts val="0"/>
                        </a:spcAft>
                      </a:pPr>
                      <a:endParaRPr lang="tr-TR" sz="1400" b="1" dirty="0" smtClean="0">
                        <a:effectLst/>
                      </a:endParaRPr>
                    </a:p>
                    <a:p>
                      <a:pPr algn="ctr">
                        <a:lnSpc>
                          <a:spcPct val="115000"/>
                        </a:lnSpc>
                        <a:spcAft>
                          <a:spcPts val="0"/>
                        </a:spcAft>
                      </a:pPr>
                      <a:r>
                        <a:rPr lang="tr-TR" sz="1400" b="1" dirty="0" smtClean="0">
                          <a:effectLst/>
                        </a:rPr>
                        <a:t>İyi </a:t>
                      </a:r>
                      <a:r>
                        <a:rPr lang="tr-TR" sz="1400" b="1" dirty="0">
                          <a:effectLst/>
                        </a:rPr>
                        <a:t>Uyum Sınırları</a:t>
                      </a:r>
                      <a:endParaRPr lang="tr-TR" sz="2000" b="1" dirty="0">
                        <a:solidFill>
                          <a:srgbClr val="000000"/>
                        </a:solidFill>
                        <a:effectLst/>
                        <a:latin typeface="Times New Roman"/>
                        <a:ea typeface="Calibri"/>
                      </a:endParaRPr>
                    </a:p>
                  </a:txBody>
                  <a:tcPr marL="68580" marR="68580" marT="0" marB="0"/>
                </a:tc>
                <a:tc>
                  <a:txBody>
                    <a:bodyPr/>
                    <a:lstStyle/>
                    <a:p>
                      <a:pPr algn="ctr">
                        <a:lnSpc>
                          <a:spcPct val="115000"/>
                        </a:lnSpc>
                        <a:spcAft>
                          <a:spcPts val="0"/>
                        </a:spcAft>
                      </a:pPr>
                      <a:endParaRPr lang="tr-TR" sz="1400" b="1" dirty="0" smtClean="0">
                        <a:effectLst/>
                      </a:endParaRPr>
                    </a:p>
                    <a:p>
                      <a:pPr algn="ctr">
                        <a:lnSpc>
                          <a:spcPct val="115000"/>
                        </a:lnSpc>
                        <a:spcAft>
                          <a:spcPts val="0"/>
                        </a:spcAft>
                      </a:pPr>
                      <a:r>
                        <a:rPr lang="tr-TR" sz="1400" b="1" dirty="0" smtClean="0">
                          <a:effectLst/>
                        </a:rPr>
                        <a:t>Kabul </a:t>
                      </a:r>
                      <a:r>
                        <a:rPr lang="tr-TR" sz="1400" b="1" dirty="0">
                          <a:effectLst/>
                        </a:rPr>
                        <a:t>Edilebilir</a:t>
                      </a:r>
                      <a:endParaRPr lang="tr-TR" sz="2000" b="1" dirty="0">
                        <a:effectLst/>
                      </a:endParaRPr>
                    </a:p>
                    <a:p>
                      <a:pPr algn="ctr">
                        <a:lnSpc>
                          <a:spcPct val="115000"/>
                        </a:lnSpc>
                        <a:spcAft>
                          <a:spcPts val="0"/>
                        </a:spcAft>
                      </a:pPr>
                      <a:r>
                        <a:rPr lang="tr-TR" sz="1400" b="1" dirty="0">
                          <a:effectLst/>
                        </a:rPr>
                        <a:t>Uyum Sınırları</a:t>
                      </a:r>
                      <a:endParaRPr lang="tr-TR" sz="2000" b="1" dirty="0">
                        <a:solidFill>
                          <a:srgbClr val="000000"/>
                        </a:solidFill>
                        <a:effectLst/>
                        <a:latin typeface="Times New Roman"/>
                        <a:ea typeface="Calibri"/>
                      </a:endParaRPr>
                    </a:p>
                  </a:txBody>
                  <a:tcPr marL="68580" marR="68580" marT="0" marB="0"/>
                </a:tc>
                <a:tc>
                  <a:txBody>
                    <a:bodyPr/>
                    <a:lstStyle/>
                    <a:p>
                      <a:pPr algn="ctr">
                        <a:lnSpc>
                          <a:spcPct val="115000"/>
                        </a:lnSpc>
                        <a:spcAft>
                          <a:spcPts val="0"/>
                        </a:spcAft>
                      </a:pPr>
                      <a:endParaRPr lang="tr-TR" sz="1400" b="1" dirty="0" smtClean="0">
                        <a:effectLst/>
                      </a:endParaRPr>
                    </a:p>
                    <a:p>
                      <a:pPr algn="ctr">
                        <a:lnSpc>
                          <a:spcPct val="115000"/>
                        </a:lnSpc>
                        <a:spcAft>
                          <a:spcPts val="0"/>
                        </a:spcAft>
                      </a:pPr>
                      <a:r>
                        <a:rPr lang="tr-TR" sz="1400" b="1" dirty="0" smtClean="0">
                          <a:effectLst/>
                        </a:rPr>
                        <a:t>YEM </a:t>
                      </a:r>
                      <a:r>
                        <a:rPr lang="tr-TR" sz="1400" b="1" dirty="0">
                          <a:effectLst/>
                        </a:rPr>
                        <a:t>Uyum İstatistikleri</a:t>
                      </a:r>
                      <a:endParaRPr lang="tr-TR" sz="2000" b="1" dirty="0">
                        <a:solidFill>
                          <a:srgbClr val="000000"/>
                        </a:solidFill>
                        <a:effectLst/>
                        <a:latin typeface="Times New Roman"/>
                        <a:ea typeface="Calibri"/>
                      </a:endParaRPr>
                    </a:p>
                  </a:txBody>
                  <a:tcPr marL="68580" marR="68580" marT="0" marB="0"/>
                </a:tc>
              </a:tr>
              <a:tr h="586819">
                <a:tc>
                  <a:txBody>
                    <a:bodyPr/>
                    <a:lstStyle/>
                    <a:p>
                      <a:pPr>
                        <a:lnSpc>
                          <a:spcPct val="115000"/>
                        </a:lnSpc>
                        <a:spcAft>
                          <a:spcPts val="0"/>
                        </a:spcAft>
                      </a:pPr>
                      <a:r>
                        <a:rPr lang="tr-TR" sz="1200">
                          <a:solidFill>
                            <a:srgbClr val="0070C0"/>
                          </a:solidFill>
                          <a:effectLst/>
                        </a:rPr>
                        <a:t>CMIN/DF (χ²/df )</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 χ²/df ≤3</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4≤ χ²/df ≤5</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3,12</a:t>
                      </a:r>
                      <a:endParaRPr lang="tr-TR" sz="1800">
                        <a:solidFill>
                          <a:srgbClr val="0070C0"/>
                        </a:solidFill>
                        <a:effectLst/>
                        <a:latin typeface="Times New Roman"/>
                        <a:ea typeface="Calibri"/>
                      </a:endParaRPr>
                    </a:p>
                  </a:txBody>
                  <a:tcPr marL="68580" marR="68580" marT="0" marB="0"/>
                </a:tc>
              </a:tr>
              <a:tr h="586819">
                <a:tc>
                  <a:txBody>
                    <a:bodyPr/>
                    <a:lstStyle/>
                    <a:p>
                      <a:pPr>
                        <a:lnSpc>
                          <a:spcPct val="115000"/>
                        </a:lnSpc>
                        <a:spcAft>
                          <a:spcPts val="0"/>
                        </a:spcAft>
                      </a:pPr>
                      <a:r>
                        <a:rPr lang="tr-TR" sz="1200">
                          <a:solidFill>
                            <a:srgbClr val="0070C0"/>
                          </a:solidFill>
                          <a:effectLst/>
                        </a:rPr>
                        <a:t>NFI</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0,95≤NFI≤1,00</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0,90≤NFI≤0,94</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0,94</a:t>
                      </a:r>
                      <a:endParaRPr lang="tr-TR" sz="1800">
                        <a:solidFill>
                          <a:srgbClr val="0070C0"/>
                        </a:solidFill>
                        <a:effectLst/>
                        <a:latin typeface="Times New Roman"/>
                        <a:ea typeface="Calibri"/>
                      </a:endParaRPr>
                    </a:p>
                  </a:txBody>
                  <a:tcPr marL="68580" marR="68580" marT="0" marB="0"/>
                </a:tc>
              </a:tr>
              <a:tr h="586819">
                <a:tc>
                  <a:txBody>
                    <a:bodyPr/>
                    <a:lstStyle/>
                    <a:p>
                      <a:pPr>
                        <a:lnSpc>
                          <a:spcPct val="115000"/>
                        </a:lnSpc>
                        <a:spcAft>
                          <a:spcPts val="0"/>
                        </a:spcAft>
                      </a:pPr>
                      <a:r>
                        <a:rPr lang="tr-TR" sz="1200">
                          <a:solidFill>
                            <a:srgbClr val="0070C0"/>
                          </a:solidFill>
                          <a:effectLst/>
                        </a:rPr>
                        <a:t>CFI</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dirty="0">
                          <a:solidFill>
                            <a:srgbClr val="0070C0"/>
                          </a:solidFill>
                          <a:effectLst/>
                        </a:rPr>
                        <a:t>0,97≤ CFI ≤1,00</a:t>
                      </a:r>
                      <a:endParaRPr lang="tr-TR" sz="1800" dirty="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0,95≤ CFI ≤0,96</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0,96</a:t>
                      </a:r>
                      <a:endParaRPr lang="tr-TR" sz="1800">
                        <a:solidFill>
                          <a:srgbClr val="0070C0"/>
                        </a:solidFill>
                        <a:effectLst/>
                        <a:latin typeface="Times New Roman"/>
                        <a:ea typeface="Calibri"/>
                      </a:endParaRPr>
                    </a:p>
                  </a:txBody>
                  <a:tcPr marL="68580" marR="68580" marT="0" marB="0"/>
                </a:tc>
              </a:tr>
              <a:tr h="586819">
                <a:tc>
                  <a:txBody>
                    <a:bodyPr/>
                    <a:lstStyle/>
                    <a:p>
                      <a:pPr>
                        <a:lnSpc>
                          <a:spcPct val="115000"/>
                        </a:lnSpc>
                        <a:spcAft>
                          <a:spcPts val="0"/>
                        </a:spcAft>
                      </a:pPr>
                      <a:r>
                        <a:rPr lang="tr-TR" sz="1200">
                          <a:solidFill>
                            <a:srgbClr val="0070C0"/>
                          </a:solidFill>
                          <a:effectLst/>
                        </a:rPr>
                        <a:t>RMSEA</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0≤RMSEA≤0,05</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0,06≤RMSEA≤0,08</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dirty="0">
                          <a:solidFill>
                            <a:srgbClr val="0070C0"/>
                          </a:solidFill>
                          <a:effectLst/>
                        </a:rPr>
                        <a:t>0,08</a:t>
                      </a:r>
                      <a:endParaRPr lang="tr-TR" sz="1800" dirty="0">
                        <a:solidFill>
                          <a:srgbClr val="0070C0"/>
                        </a:solidFill>
                        <a:effectLst/>
                        <a:latin typeface="Times New Roman"/>
                        <a:ea typeface="Calibri"/>
                      </a:endParaRPr>
                    </a:p>
                  </a:txBody>
                  <a:tcPr marL="68580" marR="68580" marT="0" marB="0"/>
                </a:tc>
              </a:tr>
              <a:tr h="586819">
                <a:tc>
                  <a:txBody>
                    <a:bodyPr/>
                    <a:lstStyle/>
                    <a:p>
                      <a:pPr>
                        <a:lnSpc>
                          <a:spcPct val="115000"/>
                        </a:lnSpc>
                        <a:spcAft>
                          <a:spcPts val="0"/>
                        </a:spcAft>
                      </a:pPr>
                      <a:r>
                        <a:rPr lang="tr-TR" sz="1200">
                          <a:solidFill>
                            <a:srgbClr val="FF0000"/>
                          </a:solidFill>
                          <a:effectLst/>
                        </a:rPr>
                        <a:t>GFI</a:t>
                      </a:r>
                      <a:endParaRPr lang="tr-TR" sz="180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FF0000"/>
                          </a:solidFill>
                          <a:effectLst/>
                        </a:rPr>
                        <a:t>0,90≤ GFI ≤1,00</a:t>
                      </a:r>
                      <a:endParaRPr lang="tr-TR" sz="180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FF0000"/>
                          </a:solidFill>
                          <a:effectLst/>
                        </a:rPr>
                        <a:t>0,85≤ GFI ≤0,89</a:t>
                      </a:r>
                      <a:endParaRPr lang="tr-TR" sz="1800">
                        <a:solidFill>
                          <a:srgbClr val="FF0000"/>
                        </a:solidFill>
                        <a:effectLst/>
                        <a:latin typeface="Times New Roman"/>
                        <a:ea typeface="Calibri"/>
                      </a:endParaRPr>
                    </a:p>
                  </a:txBody>
                  <a:tcPr marL="68580" marR="68580" marT="0" marB="0"/>
                </a:tc>
                <a:tc>
                  <a:txBody>
                    <a:bodyPr/>
                    <a:lstStyle/>
                    <a:p>
                      <a:pPr algn="ctr">
                        <a:lnSpc>
                          <a:spcPct val="115000"/>
                        </a:lnSpc>
                        <a:spcAft>
                          <a:spcPts val="0"/>
                        </a:spcAft>
                      </a:pPr>
                      <a:r>
                        <a:rPr lang="tr-TR" sz="1200" dirty="0">
                          <a:solidFill>
                            <a:srgbClr val="FF0000"/>
                          </a:solidFill>
                          <a:effectLst/>
                        </a:rPr>
                        <a:t>0,92</a:t>
                      </a:r>
                      <a:endParaRPr lang="tr-TR" sz="1800" dirty="0">
                        <a:solidFill>
                          <a:srgbClr val="FF0000"/>
                        </a:solidFill>
                        <a:effectLst/>
                        <a:latin typeface="Times New Roman"/>
                        <a:ea typeface="Calibri"/>
                      </a:endParaRPr>
                    </a:p>
                  </a:txBody>
                  <a:tcPr marL="68580" marR="68580" marT="0" marB="0"/>
                </a:tc>
              </a:tr>
              <a:tr h="586819">
                <a:tc>
                  <a:txBody>
                    <a:bodyPr/>
                    <a:lstStyle/>
                    <a:p>
                      <a:pPr>
                        <a:lnSpc>
                          <a:spcPct val="115000"/>
                        </a:lnSpc>
                        <a:spcAft>
                          <a:spcPts val="0"/>
                        </a:spcAft>
                      </a:pPr>
                      <a:r>
                        <a:rPr lang="tr-TR" sz="1200">
                          <a:solidFill>
                            <a:srgbClr val="0070C0"/>
                          </a:solidFill>
                          <a:effectLst/>
                        </a:rPr>
                        <a:t>AGFI</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0,90≤ AGFI ≤1,00</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a:solidFill>
                            <a:srgbClr val="0070C0"/>
                          </a:solidFill>
                          <a:effectLst/>
                        </a:rPr>
                        <a:t>0,85≤ AGFI ≤0,89</a:t>
                      </a:r>
                      <a:endParaRPr lang="tr-TR" sz="1800">
                        <a:solidFill>
                          <a:srgbClr val="0070C0"/>
                        </a:solidFill>
                        <a:effectLst/>
                        <a:latin typeface="Times New Roman"/>
                        <a:ea typeface="Calibri"/>
                      </a:endParaRPr>
                    </a:p>
                  </a:txBody>
                  <a:tcPr marL="68580" marR="68580" marT="0" marB="0"/>
                </a:tc>
                <a:tc>
                  <a:txBody>
                    <a:bodyPr/>
                    <a:lstStyle/>
                    <a:p>
                      <a:pPr algn="ctr">
                        <a:lnSpc>
                          <a:spcPct val="115000"/>
                        </a:lnSpc>
                        <a:spcAft>
                          <a:spcPts val="0"/>
                        </a:spcAft>
                      </a:pPr>
                      <a:r>
                        <a:rPr lang="tr-TR" sz="1200" dirty="0">
                          <a:solidFill>
                            <a:srgbClr val="0070C0"/>
                          </a:solidFill>
                          <a:effectLst/>
                        </a:rPr>
                        <a:t>0,88</a:t>
                      </a:r>
                      <a:endParaRPr lang="tr-TR" sz="1800" dirty="0">
                        <a:solidFill>
                          <a:srgbClr val="0070C0"/>
                        </a:solidFill>
                        <a:effectLst/>
                        <a:latin typeface="Times New Roman"/>
                        <a:ea typeface="Calibri"/>
                      </a:endParaRPr>
                    </a:p>
                  </a:txBody>
                  <a:tcPr marL="68580" marR="68580" marT="0" marB="0"/>
                </a:tc>
              </a:tr>
            </a:tbl>
          </a:graphicData>
        </a:graphic>
      </p:graphicFrame>
    </p:spTree>
    <p:extLst>
      <p:ext uri="{BB962C8B-B14F-4D97-AF65-F5344CB8AC3E}">
        <p14:creationId xmlns:p14="http://schemas.microsoft.com/office/powerpoint/2010/main" val="202485001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484784"/>
            <a:ext cx="8229600" cy="922114"/>
          </a:xfrm>
        </p:spPr>
        <p:txBody>
          <a:bodyPr>
            <a:normAutofit fontScale="90000"/>
          </a:bodyPr>
          <a:lstStyle/>
          <a:p>
            <a:pPr algn="l"/>
            <a:r>
              <a:rPr lang="tr-TR" sz="2700" dirty="0" smtClean="0">
                <a:latin typeface="Times New Roman" panose="02020603050405020304" pitchFamily="18" charset="0"/>
                <a:cs typeface="Times New Roman" panose="02020603050405020304" pitchFamily="18" charset="0"/>
              </a:rPr>
              <a:t/>
            </a:r>
            <a:br>
              <a:rPr lang="tr-TR" sz="2700" dirty="0" smtClean="0">
                <a:latin typeface="Times New Roman" panose="02020603050405020304" pitchFamily="18" charset="0"/>
                <a:cs typeface="Times New Roman" panose="02020603050405020304" pitchFamily="18" charset="0"/>
              </a:rPr>
            </a:br>
            <a:r>
              <a:rPr lang="tr-TR" sz="2700" dirty="0" smtClean="0">
                <a:latin typeface="Times New Roman" panose="02020603050405020304" pitchFamily="18" charset="0"/>
                <a:cs typeface="Times New Roman" panose="02020603050405020304" pitchFamily="18" charset="0"/>
              </a:rPr>
              <a:t/>
            </a:r>
            <a:br>
              <a:rPr lang="tr-TR" sz="2700" dirty="0" smtClean="0">
                <a:latin typeface="Times New Roman" panose="02020603050405020304" pitchFamily="18" charset="0"/>
                <a:cs typeface="Times New Roman" panose="02020603050405020304" pitchFamily="18" charset="0"/>
              </a:rPr>
            </a:br>
            <a:r>
              <a:rPr lang="tr-TR" sz="2200" b="1" cap="none" dirty="0" smtClean="0">
                <a:latin typeface="Times New Roman" panose="02020603050405020304" pitchFamily="18" charset="0"/>
                <a:cs typeface="Times New Roman" panose="02020603050405020304" pitchFamily="18" charset="0"/>
              </a:rPr>
              <a:t>Yapısal Eşitlik Modeli Yol Analizi Sonuçları</a:t>
            </a:r>
            <a:r>
              <a:rPr lang="tr-TR" sz="2700" cap="none" dirty="0" smtClean="0">
                <a:latin typeface="Times New Roman" panose="02020603050405020304" pitchFamily="18" charset="0"/>
                <a:cs typeface="Times New Roman" panose="02020603050405020304" pitchFamily="18" charset="0"/>
              </a:rPr>
              <a:t/>
            </a:r>
            <a:br>
              <a:rPr lang="tr-TR" sz="2700" cap="none" dirty="0" smtClean="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graphicFrame>
        <p:nvGraphicFramePr>
          <p:cNvPr id="4" name="İçerik Yer Tutucusu 3"/>
          <p:cNvGraphicFramePr>
            <a:graphicFrameLocks noGrp="1"/>
          </p:cNvGraphicFramePr>
          <p:nvPr>
            <p:ph sz="quarter" idx="13"/>
            <p:extLst>
              <p:ext uri="{D42A27DB-BD31-4B8C-83A1-F6EECF244321}">
                <p14:modId xmlns:p14="http://schemas.microsoft.com/office/powerpoint/2010/main" val="1521154449"/>
              </p:ext>
            </p:extLst>
          </p:nvPr>
        </p:nvGraphicFramePr>
        <p:xfrm>
          <a:off x="-1" y="2348880"/>
          <a:ext cx="9144002" cy="4509120"/>
        </p:xfrm>
        <a:graphic>
          <a:graphicData uri="http://schemas.openxmlformats.org/drawingml/2006/table">
            <a:tbl>
              <a:tblPr>
                <a:tableStyleId>{5C22544A-7EE6-4342-B048-85BDC9FD1C3A}</a:tableStyleId>
              </a:tblPr>
              <a:tblGrid>
                <a:gridCol w="2075214"/>
                <a:gridCol w="744137"/>
                <a:gridCol w="2235473"/>
                <a:gridCol w="1672010"/>
                <a:gridCol w="1208584"/>
                <a:gridCol w="1208584"/>
              </a:tblGrid>
              <a:tr h="1668729">
                <a:tc gridSpan="3">
                  <a:txBody>
                    <a:bodyPr/>
                    <a:lstStyle/>
                    <a:p>
                      <a:pPr algn="ctr">
                        <a:lnSpc>
                          <a:spcPct val="115000"/>
                        </a:lnSpc>
                        <a:spcAft>
                          <a:spcPts val="0"/>
                        </a:spcAft>
                      </a:pPr>
                      <a:r>
                        <a:rPr lang="tr-TR" sz="1600" b="1" dirty="0">
                          <a:effectLst/>
                        </a:rPr>
                        <a:t>Değişkenler Arası İlişkiler</a:t>
                      </a:r>
                      <a:endParaRPr lang="tr-TR" sz="2000" b="1" dirty="0">
                        <a:effectLst/>
                        <a:latin typeface="Calibri"/>
                        <a:ea typeface="Calibri"/>
                        <a:cs typeface="Times New Roman"/>
                      </a:endParaRPr>
                    </a:p>
                  </a:txBody>
                  <a:tcPr marL="68580" marR="68580" marT="0" marB="0" anchor="ctr"/>
                </a:tc>
                <a:tc hMerge="1">
                  <a:txBody>
                    <a:bodyPr/>
                    <a:lstStyle/>
                    <a:p>
                      <a:endParaRPr lang="tr-TR"/>
                    </a:p>
                  </a:txBody>
                  <a:tcPr/>
                </a:tc>
                <a:tc hMerge="1">
                  <a:txBody>
                    <a:bodyPr/>
                    <a:lstStyle/>
                    <a:p>
                      <a:endParaRPr lang="tr-TR"/>
                    </a:p>
                  </a:txBody>
                  <a:tcPr/>
                </a:tc>
                <a:tc>
                  <a:txBody>
                    <a:bodyPr/>
                    <a:lstStyle/>
                    <a:p>
                      <a:pPr algn="ctr">
                        <a:lnSpc>
                          <a:spcPct val="115000"/>
                        </a:lnSpc>
                        <a:spcAft>
                          <a:spcPts val="0"/>
                        </a:spcAft>
                      </a:pPr>
                      <a:r>
                        <a:rPr lang="tr-TR" sz="1600" b="1">
                          <a:effectLst/>
                        </a:rPr>
                        <a:t>Standardize</a:t>
                      </a:r>
                      <a:endParaRPr lang="tr-TR" sz="2000" b="1">
                        <a:effectLst/>
                      </a:endParaRPr>
                    </a:p>
                    <a:p>
                      <a:pPr algn="ctr">
                        <a:lnSpc>
                          <a:spcPct val="115000"/>
                        </a:lnSpc>
                        <a:spcAft>
                          <a:spcPts val="0"/>
                        </a:spcAft>
                      </a:pPr>
                      <a:r>
                        <a:rPr lang="tr-TR" sz="1600" b="1">
                          <a:effectLst/>
                        </a:rPr>
                        <a:t>Edilmiş β</a:t>
                      </a:r>
                      <a:endParaRPr lang="tr-TR" sz="2000" b="1">
                        <a:effectLst/>
                        <a:latin typeface="Calibri"/>
                        <a:ea typeface="Calibri"/>
                        <a:cs typeface="Times New Roman"/>
                      </a:endParaRPr>
                    </a:p>
                  </a:txBody>
                  <a:tcPr marL="68580" marR="68580" marT="0" marB="0" anchor="ctr"/>
                </a:tc>
                <a:tc>
                  <a:txBody>
                    <a:bodyPr/>
                    <a:lstStyle/>
                    <a:p>
                      <a:pPr algn="ctr">
                        <a:lnSpc>
                          <a:spcPct val="115000"/>
                        </a:lnSpc>
                        <a:spcAft>
                          <a:spcPts val="0"/>
                        </a:spcAft>
                      </a:pPr>
                      <a:endParaRPr lang="tr-TR" sz="1600" b="1" dirty="0" smtClean="0">
                        <a:effectLst/>
                      </a:endParaRPr>
                    </a:p>
                    <a:p>
                      <a:pPr algn="ctr">
                        <a:lnSpc>
                          <a:spcPct val="115000"/>
                        </a:lnSpc>
                        <a:spcAft>
                          <a:spcPts val="0"/>
                        </a:spcAft>
                      </a:pPr>
                      <a:r>
                        <a:rPr lang="tr-TR" sz="1600" b="1" dirty="0" smtClean="0">
                          <a:effectLst/>
                        </a:rPr>
                        <a:t>Standart </a:t>
                      </a:r>
                      <a:r>
                        <a:rPr lang="tr-TR" sz="1600" b="1" dirty="0">
                          <a:effectLst/>
                        </a:rPr>
                        <a:t>Hata</a:t>
                      </a:r>
                      <a:endParaRPr lang="tr-TR" sz="20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tr-TR" sz="1600" b="1" dirty="0">
                          <a:effectLst/>
                        </a:rPr>
                        <a:t>p</a:t>
                      </a:r>
                      <a:endParaRPr lang="tr-TR" sz="2000" b="1" dirty="0">
                        <a:effectLst/>
                        <a:latin typeface="Calibri"/>
                        <a:ea typeface="Calibri"/>
                        <a:cs typeface="Times New Roman"/>
                      </a:endParaRPr>
                    </a:p>
                  </a:txBody>
                  <a:tcPr marL="68580" marR="68580" marT="0" marB="0" anchor="ctr"/>
                </a:tc>
              </a:tr>
              <a:tr h="946797">
                <a:tc>
                  <a:txBody>
                    <a:bodyPr/>
                    <a:lstStyle/>
                    <a:p>
                      <a:pPr>
                        <a:lnSpc>
                          <a:spcPct val="115000"/>
                        </a:lnSpc>
                        <a:spcAft>
                          <a:spcPts val="0"/>
                        </a:spcAft>
                      </a:pPr>
                      <a:r>
                        <a:rPr lang="tr-TR" sz="1200">
                          <a:effectLst/>
                        </a:rPr>
                        <a:t>MARKA İMAJI</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---&gt;</a:t>
                      </a:r>
                      <a:endParaRPr lang="tr-TR" sz="1600">
                        <a:effectLst/>
                        <a:latin typeface="Calibri"/>
                        <a:ea typeface="Calibri"/>
                        <a:cs typeface="Times New Roman"/>
                      </a:endParaRPr>
                    </a:p>
                  </a:txBody>
                  <a:tcPr marL="68580" marR="68580" marT="0" marB="0" anchor="ctr"/>
                </a:tc>
                <a:tc>
                  <a:txBody>
                    <a:bodyPr/>
                    <a:lstStyle/>
                    <a:p>
                      <a:pPr>
                        <a:lnSpc>
                          <a:spcPct val="115000"/>
                        </a:lnSpc>
                        <a:spcAft>
                          <a:spcPts val="0"/>
                        </a:spcAft>
                      </a:pPr>
                      <a:r>
                        <a:rPr lang="tr-TR" sz="1200">
                          <a:effectLst/>
                        </a:rPr>
                        <a:t>MARKA SADAKATİ</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0,62</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dirty="0">
                          <a:effectLst/>
                        </a:rPr>
                        <a:t>0,083</a:t>
                      </a:r>
                      <a:endParaRPr lang="tr-T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&lt;0.00</a:t>
                      </a:r>
                      <a:endParaRPr lang="tr-TR" sz="1600">
                        <a:effectLst/>
                        <a:latin typeface="Calibri"/>
                        <a:ea typeface="Calibri"/>
                        <a:cs typeface="Times New Roman"/>
                      </a:endParaRPr>
                    </a:p>
                  </a:txBody>
                  <a:tcPr marL="68580" marR="68580" marT="0" marB="0" anchor="ctr"/>
                </a:tc>
              </a:tr>
              <a:tr h="946797">
                <a:tc>
                  <a:txBody>
                    <a:bodyPr/>
                    <a:lstStyle/>
                    <a:p>
                      <a:pPr>
                        <a:lnSpc>
                          <a:spcPct val="115000"/>
                        </a:lnSpc>
                        <a:spcAft>
                          <a:spcPts val="0"/>
                        </a:spcAft>
                      </a:pPr>
                      <a:r>
                        <a:rPr lang="tr-TR" sz="1200">
                          <a:effectLst/>
                        </a:rPr>
                        <a:t>MARKA SADAKATİ</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---&gt;</a:t>
                      </a:r>
                      <a:endParaRPr lang="tr-TR" sz="1600">
                        <a:effectLst/>
                        <a:latin typeface="Calibri"/>
                        <a:ea typeface="Calibri"/>
                        <a:cs typeface="Times New Roman"/>
                      </a:endParaRPr>
                    </a:p>
                  </a:txBody>
                  <a:tcPr marL="68580" marR="68580" marT="0" marB="0" anchor="ctr"/>
                </a:tc>
                <a:tc>
                  <a:txBody>
                    <a:bodyPr/>
                    <a:lstStyle/>
                    <a:p>
                      <a:pPr>
                        <a:lnSpc>
                          <a:spcPct val="115000"/>
                        </a:lnSpc>
                        <a:spcAft>
                          <a:spcPts val="0"/>
                        </a:spcAft>
                      </a:pPr>
                      <a:r>
                        <a:rPr lang="tr-TR" sz="1200">
                          <a:effectLst/>
                        </a:rPr>
                        <a:t>POZİTİF WOM</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dirty="0">
                          <a:effectLst/>
                        </a:rPr>
                        <a:t>0,44</a:t>
                      </a:r>
                      <a:endParaRPr lang="tr-T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0,070</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1000"/>
                        </a:spcAft>
                      </a:pPr>
                      <a:endParaRPr lang="tr-TR" sz="1200" dirty="0" smtClean="0">
                        <a:effectLst/>
                      </a:endParaRPr>
                    </a:p>
                    <a:p>
                      <a:pPr algn="ctr">
                        <a:lnSpc>
                          <a:spcPct val="115000"/>
                        </a:lnSpc>
                        <a:spcAft>
                          <a:spcPts val="1000"/>
                        </a:spcAft>
                      </a:pPr>
                      <a:r>
                        <a:rPr lang="tr-TR" sz="1200" dirty="0" smtClean="0">
                          <a:effectLst/>
                        </a:rPr>
                        <a:t>&lt;</a:t>
                      </a:r>
                      <a:r>
                        <a:rPr lang="tr-TR" sz="1200" dirty="0">
                          <a:effectLst/>
                        </a:rPr>
                        <a:t>0.00</a:t>
                      </a:r>
                      <a:endParaRPr lang="tr-TR" sz="1600" dirty="0">
                        <a:effectLst/>
                        <a:latin typeface="Calibri"/>
                        <a:ea typeface="Calibri"/>
                        <a:cs typeface="Times New Roman"/>
                      </a:endParaRPr>
                    </a:p>
                  </a:txBody>
                  <a:tcPr marL="68580" marR="68580" marT="0" marB="0"/>
                </a:tc>
              </a:tr>
              <a:tr h="946797">
                <a:tc>
                  <a:txBody>
                    <a:bodyPr/>
                    <a:lstStyle/>
                    <a:p>
                      <a:pPr>
                        <a:lnSpc>
                          <a:spcPct val="115000"/>
                        </a:lnSpc>
                        <a:spcAft>
                          <a:spcPts val="0"/>
                        </a:spcAft>
                      </a:pPr>
                      <a:r>
                        <a:rPr lang="tr-TR" sz="1200">
                          <a:effectLst/>
                        </a:rPr>
                        <a:t>MARKA İMAJI</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---&gt;</a:t>
                      </a:r>
                      <a:endParaRPr lang="tr-TR" sz="1600">
                        <a:effectLst/>
                        <a:latin typeface="Calibri"/>
                        <a:ea typeface="Calibri"/>
                        <a:cs typeface="Times New Roman"/>
                      </a:endParaRPr>
                    </a:p>
                  </a:txBody>
                  <a:tcPr marL="68580" marR="68580" marT="0" marB="0" anchor="ctr"/>
                </a:tc>
                <a:tc>
                  <a:txBody>
                    <a:bodyPr/>
                    <a:lstStyle/>
                    <a:p>
                      <a:pPr>
                        <a:lnSpc>
                          <a:spcPct val="115000"/>
                        </a:lnSpc>
                        <a:spcAft>
                          <a:spcPts val="0"/>
                        </a:spcAft>
                      </a:pPr>
                      <a:r>
                        <a:rPr lang="tr-TR" sz="1200" dirty="0">
                          <a:effectLst/>
                        </a:rPr>
                        <a:t>POZİTİF WOM</a:t>
                      </a:r>
                      <a:endParaRPr lang="tr-TR" sz="160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0,22</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tr-TR" sz="1200">
                          <a:effectLst/>
                        </a:rPr>
                        <a:t>0,084</a:t>
                      </a:r>
                      <a:endParaRPr lang="tr-TR" sz="1600">
                        <a:effectLst/>
                        <a:latin typeface="Calibri"/>
                        <a:ea typeface="Calibri"/>
                        <a:cs typeface="Times New Roman"/>
                      </a:endParaRPr>
                    </a:p>
                  </a:txBody>
                  <a:tcPr marL="68580" marR="68580" marT="0" marB="0" anchor="ctr"/>
                </a:tc>
                <a:tc>
                  <a:txBody>
                    <a:bodyPr/>
                    <a:lstStyle/>
                    <a:p>
                      <a:pPr algn="ctr">
                        <a:lnSpc>
                          <a:spcPct val="115000"/>
                        </a:lnSpc>
                        <a:spcAft>
                          <a:spcPts val="1000"/>
                        </a:spcAft>
                      </a:pPr>
                      <a:endParaRPr lang="tr-TR" sz="1200" dirty="0" smtClean="0">
                        <a:effectLst/>
                      </a:endParaRPr>
                    </a:p>
                    <a:p>
                      <a:pPr algn="ctr">
                        <a:lnSpc>
                          <a:spcPct val="115000"/>
                        </a:lnSpc>
                        <a:spcAft>
                          <a:spcPts val="1000"/>
                        </a:spcAft>
                      </a:pPr>
                      <a:r>
                        <a:rPr lang="tr-TR" sz="1200" dirty="0" smtClean="0">
                          <a:effectLst/>
                        </a:rPr>
                        <a:t>&lt;</a:t>
                      </a:r>
                      <a:r>
                        <a:rPr lang="tr-TR" sz="1200" dirty="0">
                          <a:effectLst/>
                        </a:rPr>
                        <a:t>0.00</a:t>
                      </a:r>
                      <a:endParaRPr lang="tr-TR" sz="16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410301001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457200" y="980728"/>
            <a:ext cx="8219256" cy="5145435"/>
          </a:xfrm>
        </p:spPr>
        <p:txBody>
          <a:bodyPr>
            <a:normAutofit/>
          </a:bodyPr>
          <a:lstStyle/>
          <a:p>
            <a:endParaRPr lang="tr-TR" sz="2000" dirty="0" smtClean="0">
              <a:latin typeface="Times New Roman" panose="02020603050405020304" pitchFamily="18" charset="0"/>
              <a:cs typeface="Times New Roman" panose="02020603050405020304" pitchFamily="18" charset="0"/>
            </a:endParaRPr>
          </a:p>
          <a:p>
            <a:pPr marL="0" indent="0" algn="just">
              <a:buNone/>
            </a:pPr>
            <a:r>
              <a:rPr lang="tr-TR" sz="2000" dirty="0" smtClean="0">
                <a:latin typeface="Times New Roman" panose="02020603050405020304" pitchFamily="18" charset="0"/>
                <a:cs typeface="Times New Roman" panose="02020603050405020304" pitchFamily="18" charset="0"/>
              </a:rPr>
              <a:t>Araştırmanın </a:t>
            </a:r>
            <a:r>
              <a:rPr lang="tr-TR" sz="2000" dirty="0">
                <a:latin typeface="Times New Roman" panose="02020603050405020304" pitchFamily="18" charset="0"/>
                <a:cs typeface="Times New Roman" panose="02020603050405020304" pitchFamily="18" charset="0"/>
              </a:rPr>
              <a:t>dördüncü hipotezini test etmek için Baron ve </a:t>
            </a:r>
            <a:r>
              <a:rPr lang="tr-TR" sz="2000" dirty="0" err="1">
                <a:latin typeface="Times New Roman" panose="02020603050405020304" pitchFamily="18" charset="0"/>
                <a:cs typeface="Times New Roman" panose="02020603050405020304" pitchFamily="18" charset="0"/>
              </a:rPr>
              <a:t>Kenny</a:t>
            </a:r>
            <a:r>
              <a:rPr lang="tr-TR" sz="2000" dirty="0">
                <a:latin typeface="Times New Roman" panose="02020603050405020304" pitchFamily="18" charset="0"/>
                <a:cs typeface="Times New Roman" panose="02020603050405020304" pitchFamily="18" charset="0"/>
              </a:rPr>
              <a:t> (1986) tarafından öne sürülen aracılık etkisi koşullarından yararlanılmıştır. Baron ve </a:t>
            </a:r>
            <a:r>
              <a:rPr lang="tr-TR" sz="2000" dirty="0" err="1">
                <a:latin typeface="Times New Roman" panose="02020603050405020304" pitchFamily="18" charset="0"/>
                <a:cs typeface="Times New Roman" panose="02020603050405020304" pitchFamily="18" charset="0"/>
              </a:rPr>
              <a:t>Kenny</a:t>
            </a:r>
            <a:r>
              <a:rPr lang="tr-TR" sz="2000" dirty="0">
                <a:latin typeface="Times New Roman" panose="02020603050405020304" pitchFamily="18" charset="0"/>
                <a:cs typeface="Times New Roman" panose="02020603050405020304" pitchFamily="18" charset="0"/>
              </a:rPr>
              <a:t> (1986) aracılık etkisinden söz edebilmek için şu koşulların sağlanması gerektiğini </a:t>
            </a:r>
            <a:r>
              <a:rPr lang="tr-TR" sz="2000" dirty="0" smtClean="0">
                <a:latin typeface="Times New Roman" panose="02020603050405020304" pitchFamily="18" charset="0"/>
                <a:cs typeface="Times New Roman" panose="02020603050405020304" pitchFamily="18" charset="0"/>
              </a:rPr>
              <a:t>belirtmiştir:</a:t>
            </a: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r>
              <a:rPr lang="tr-TR" sz="2000" b="1" u="sng" dirty="0" smtClean="0">
                <a:latin typeface="Times New Roman" panose="02020603050405020304" pitchFamily="18" charset="0"/>
                <a:cs typeface="Times New Roman" panose="02020603050405020304" pitchFamily="18" charset="0"/>
              </a:rPr>
              <a:t>Koşul </a:t>
            </a:r>
            <a:r>
              <a:rPr lang="tr-TR" sz="2000" b="1" u="sng" dirty="0">
                <a:latin typeface="Times New Roman" panose="02020603050405020304" pitchFamily="18" charset="0"/>
                <a:cs typeface="Times New Roman" panose="02020603050405020304" pitchFamily="18" charset="0"/>
              </a:rPr>
              <a:t>1:</a:t>
            </a:r>
            <a:r>
              <a:rPr lang="tr-TR" sz="2000" u="sng" dirty="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Bağımsız değişken (Marka İmajı) ve bağımlı </a:t>
            </a:r>
            <a:r>
              <a:rPr lang="tr-TR" sz="2000" dirty="0" smtClean="0">
                <a:latin typeface="Times New Roman" panose="02020603050405020304" pitchFamily="18" charset="0"/>
                <a:cs typeface="Times New Roman" panose="02020603050405020304" pitchFamily="18" charset="0"/>
              </a:rPr>
              <a:t>	değişken 	(Pozitif </a:t>
            </a:r>
            <a:r>
              <a:rPr lang="tr-TR" sz="2000" dirty="0">
                <a:latin typeface="Times New Roman" panose="02020603050405020304" pitchFamily="18" charset="0"/>
                <a:cs typeface="Times New Roman" panose="02020603050405020304" pitchFamily="18" charset="0"/>
              </a:rPr>
              <a:t>WOM) arasında anlamlı bir </a:t>
            </a:r>
            <a:r>
              <a:rPr lang="tr-TR" sz="2000" dirty="0" smtClean="0">
                <a:latin typeface="Times New Roman" panose="02020603050405020304" pitchFamily="18" charset="0"/>
                <a:cs typeface="Times New Roman" panose="02020603050405020304" pitchFamily="18" charset="0"/>
              </a:rPr>
              <a:t>	ilişki </a:t>
            </a:r>
            <a:r>
              <a:rPr lang="tr-TR" sz="2000" dirty="0">
                <a:latin typeface="Times New Roman" panose="02020603050405020304" pitchFamily="18" charset="0"/>
                <a:cs typeface="Times New Roman" panose="02020603050405020304" pitchFamily="18" charset="0"/>
              </a:rPr>
              <a:t>olması</a:t>
            </a:r>
            <a:r>
              <a:rPr lang="tr-TR" sz="2000" dirty="0" smtClean="0">
                <a:latin typeface="Times New Roman" panose="02020603050405020304" pitchFamily="18" charset="0"/>
                <a:cs typeface="Times New Roman" panose="02020603050405020304" pitchFamily="18" charset="0"/>
              </a:rPr>
              <a:t>,</a:t>
            </a: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r>
              <a:rPr lang="tr-TR" sz="2000" b="1" u="sng" dirty="0" smtClean="0">
                <a:latin typeface="Times New Roman" panose="02020603050405020304" pitchFamily="18" charset="0"/>
                <a:cs typeface="Times New Roman" panose="02020603050405020304" pitchFamily="18" charset="0"/>
              </a:rPr>
              <a:t>Koşul </a:t>
            </a:r>
            <a:r>
              <a:rPr lang="tr-TR" sz="2000" b="1" u="sng" dirty="0">
                <a:latin typeface="Times New Roman" panose="02020603050405020304" pitchFamily="18" charset="0"/>
                <a:cs typeface="Times New Roman" panose="02020603050405020304" pitchFamily="18" charset="0"/>
              </a:rPr>
              <a:t>2:</a:t>
            </a:r>
            <a:r>
              <a:rPr lang="tr-TR" sz="2000" u="sng" dirty="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Bağımsız değişken (Marka İmajı) ve aracı </a:t>
            </a:r>
            <a:r>
              <a:rPr lang="tr-TR" sz="2000" dirty="0" smtClean="0">
                <a:latin typeface="Times New Roman" panose="02020603050405020304" pitchFamily="18" charset="0"/>
                <a:cs typeface="Times New Roman" panose="02020603050405020304" pitchFamily="18" charset="0"/>
              </a:rPr>
              <a:t>	değişken 	(</a:t>
            </a:r>
            <a:r>
              <a:rPr lang="tr-TR" sz="2000" dirty="0">
                <a:latin typeface="Times New Roman" panose="02020603050405020304" pitchFamily="18" charset="0"/>
                <a:cs typeface="Times New Roman" panose="02020603050405020304" pitchFamily="18" charset="0"/>
              </a:rPr>
              <a:t>Marka </a:t>
            </a:r>
            <a:r>
              <a:rPr lang="tr-TR" sz="2000" dirty="0" smtClean="0">
                <a:latin typeface="Times New Roman" panose="02020603050405020304" pitchFamily="18" charset="0"/>
                <a:cs typeface="Times New Roman" panose="02020603050405020304" pitchFamily="18" charset="0"/>
              </a:rPr>
              <a:t>	Sadakati</a:t>
            </a:r>
            <a:r>
              <a:rPr lang="tr-TR" sz="2000" dirty="0">
                <a:latin typeface="Times New Roman" panose="02020603050405020304" pitchFamily="18" charset="0"/>
                <a:cs typeface="Times New Roman" panose="02020603050405020304" pitchFamily="18" charset="0"/>
              </a:rPr>
              <a:t>) arasında anlamlı bir </a:t>
            </a:r>
            <a:r>
              <a:rPr lang="tr-TR" sz="2000" dirty="0" smtClean="0">
                <a:latin typeface="Times New Roman" panose="02020603050405020304" pitchFamily="18" charset="0"/>
                <a:cs typeface="Times New Roman" panose="02020603050405020304" pitchFamily="18" charset="0"/>
              </a:rPr>
              <a:t>	ilişki </a:t>
            </a:r>
            <a:r>
              <a:rPr lang="tr-TR" sz="2000" dirty="0">
                <a:latin typeface="Times New Roman" panose="02020603050405020304" pitchFamily="18" charset="0"/>
                <a:cs typeface="Times New Roman" panose="02020603050405020304" pitchFamily="18" charset="0"/>
              </a:rPr>
              <a:t>olması,</a:t>
            </a:r>
          </a:p>
          <a:p>
            <a:pPr marL="0" indent="0" algn="just">
              <a:buNone/>
            </a:pPr>
            <a:r>
              <a:rPr lang="tr-TR" b="1" dirty="0" smtClean="0">
                <a:latin typeface="Times New Roman" panose="02020603050405020304" pitchFamily="18" charset="0"/>
                <a:cs typeface="Times New Roman" panose="02020603050405020304" pitchFamily="18" charset="0"/>
              </a:rPr>
              <a:t>	</a:t>
            </a:r>
            <a:endParaRPr lang="tr-TR" dirty="0"/>
          </a:p>
        </p:txBody>
      </p:sp>
    </p:spTree>
    <p:extLst>
      <p:ext uri="{BB962C8B-B14F-4D97-AF65-F5344CB8AC3E}">
        <p14:creationId xmlns:p14="http://schemas.microsoft.com/office/powerpoint/2010/main" val="12594717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3"/>
          </p:nvPr>
        </p:nvSpPr>
        <p:spPr>
          <a:xfrm>
            <a:off x="467544" y="1772816"/>
            <a:ext cx="8229600" cy="4137323"/>
          </a:xfrm>
        </p:spPr>
        <p:txBody>
          <a:bodyPr>
            <a:normAutofit/>
          </a:bodyPr>
          <a:lstStyle/>
          <a:p>
            <a:pPr marL="0" indent="0" algn="just">
              <a:buNone/>
            </a:pPr>
            <a:r>
              <a:rPr lang="tr-TR" sz="2000" b="1" u="sng" dirty="0">
                <a:latin typeface="Times New Roman" panose="02020603050405020304" pitchFamily="18" charset="0"/>
                <a:cs typeface="Times New Roman" panose="02020603050405020304" pitchFamily="18" charset="0"/>
              </a:rPr>
              <a:t>Koşul 3: </a:t>
            </a:r>
            <a:r>
              <a:rPr lang="tr-TR" sz="2000" dirty="0">
                <a:latin typeface="Times New Roman" panose="02020603050405020304" pitchFamily="18" charset="0"/>
                <a:cs typeface="Times New Roman" panose="02020603050405020304" pitchFamily="18" charset="0"/>
              </a:rPr>
              <a:t>Aracı değişken (Marka Sadakati) ve bağımlı değişken	(Pozitif WOM) arasında anlamlı bir ilişki olması</a:t>
            </a:r>
            <a:r>
              <a:rPr lang="tr-TR" sz="2000" dirty="0" smtClean="0">
                <a:latin typeface="Times New Roman" panose="02020603050405020304" pitchFamily="18" charset="0"/>
                <a:cs typeface="Times New Roman" panose="02020603050405020304" pitchFamily="18" charset="0"/>
              </a:rPr>
              <a:t>,</a:t>
            </a: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r>
              <a:rPr lang="tr-TR" sz="2000" b="1" u="sng" dirty="0" smtClean="0">
                <a:latin typeface="Times New Roman" panose="02020603050405020304" pitchFamily="18" charset="0"/>
                <a:cs typeface="Times New Roman" panose="02020603050405020304" pitchFamily="18" charset="0"/>
              </a:rPr>
              <a:t>Koşul </a:t>
            </a:r>
            <a:r>
              <a:rPr lang="tr-TR" sz="2000" b="1" u="sng" dirty="0">
                <a:latin typeface="Times New Roman" panose="02020603050405020304" pitchFamily="18" charset="0"/>
                <a:cs typeface="Times New Roman" panose="02020603050405020304" pitchFamily="18" charset="0"/>
              </a:rPr>
              <a:t>4:</a:t>
            </a:r>
            <a:r>
              <a:rPr lang="tr-TR" sz="2000" u="sng" dirty="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Bağımlı değişken (Marka İmajı) aynı anda bağımsız	değişken (Pozitif WOM) ve aracı değişken (Marka </a:t>
            </a:r>
            <a:r>
              <a:rPr lang="tr-TR" sz="2000" dirty="0" smtClean="0">
                <a:latin typeface="Times New Roman" panose="02020603050405020304" pitchFamily="18" charset="0"/>
                <a:cs typeface="Times New Roman" panose="02020603050405020304" pitchFamily="18" charset="0"/>
              </a:rPr>
              <a:t>	Sadakati</a:t>
            </a:r>
            <a:r>
              <a:rPr lang="tr-TR" sz="2000" dirty="0">
                <a:latin typeface="Times New Roman" panose="02020603050405020304" pitchFamily="18" charset="0"/>
                <a:cs typeface="Times New Roman" panose="02020603050405020304" pitchFamily="18" charset="0"/>
              </a:rPr>
              <a:t>) </a:t>
            </a:r>
            <a:r>
              <a:rPr lang="tr-TR" sz="2000" dirty="0" smtClean="0">
                <a:latin typeface="Times New Roman" panose="02020603050405020304" pitchFamily="18" charset="0"/>
                <a:cs typeface="Times New Roman" panose="02020603050405020304" pitchFamily="18" charset="0"/>
              </a:rPr>
              <a:t>ile </a:t>
            </a:r>
            <a:r>
              <a:rPr lang="tr-TR" sz="2000" dirty="0">
                <a:latin typeface="Times New Roman" panose="02020603050405020304" pitchFamily="18" charset="0"/>
                <a:cs typeface="Times New Roman" panose="02020603050405020304" pitchFamily="18" charset="0"/>
              </a:rPr>
              <a:t>	analize tabi tutulduğunda, bağımlı </a:t>
            </a:r>
            <a:r>
              <a:rPr lang="tr-TR" sz="2000" dirty="0" smtClean="0">
                <a:latin typeface="Times New Roman" panose="02020603050405020304" pitchFamily="18" charset="0"/>
                <a:cs typeface="Times New Roman" panose="02020603050405020304" pitchFamily="18" charset="0"/>
              </a:rPr>
              <a:t>	değişken </a:t>
            </a:r>
            <a:r>
              <a:rPr lang="tr-TR" sz="2000" dirty="0">
                <a:latin typeface="Times New Roman" panose="02020603050405020304" pitchFamily="18" charset="0"/>
                <a:cs typeface="Times New Roman" panose="02020603050405020304" pitchFamily="18" charset="0"/>
              </a:rPr>
              <a:t>(Marka İmajı) </a:t>
            </a:r>
            <a:r>
              <a:rPr lang="tr-TR" sz="2000" dirty="0" smtClean="0">
                <a:latin typeface="Times New Roman" panose="02020603050405020304" pitchFamily="18" charset="0"/>
                <a:cs typeface="Times New Roman" panose="02020603050405020304" pitchFamily="18" charset="0"/>
              </a:rPr>
              <a:t>	ve </a:t>
            </a:r>
            <a:r>
              <a:rPr lang="tr-TR" sz="2000" dirty="0">
                <a:latin typeface="Times New Roman" panose="02020603050405020304" pitchFamily="18" charset="0"/>
                <a:cs typeface="Times New Roman" panose="02020603050405020304" pitchFamily="18" charset="0"/>
              </a:rPr>
              <a:t>	bağımsız değişken (Pozitif </a:t>
            </a:r>
            <a:r>
              <a:rPr lang="tr-TR" sz="2000" dirty="0" smtClean="0">
                <a:latin typeface="Times New Roman" panose="02020603050405020304" pitchFamily="18" charset="0"/>
                <a:cs typeface="Times New Roman" panose="02020603050405020304" pitchFamily="18" charset="0"/>
              </a:rPr>
              <a:t>	WOM</a:t>
            </a:r>
            <a:r>
              <a:rPr lang="tr-TR" sz="2000" dirty="0">
                <a:latin typeface="Times New Roman" panose="02020603050405020304" pitchFamily="18" charset="0"/>
                <a:cs typeface="Times New Roman" panose="02020603050405020304" pitchFamily="18" charset="0"/>
              </a:rPr>
              <a:t>) arasında anlamlı </a:t>
            </a:r>
            <a:r>
              <a:rPr lang="tr-TR" sz="2000" dirty="0" smtClean="0">
                <a:latin typeface="Times New Roman" panose="02020603050405020304" pitchFamily="18" charset="0"/>
                <a:cs typeface="Times New Roman" panose="02020603050405020304" pitchFamily="18" charset="0"/>
              </a:rPr>
              <a:t>	olmayan </a:t>
            </a:r>
            <a:r>
              <a:rPr lang="tr-TR" sz="2000" dirty="0">
                <a:latin typeface="Times New Roman" panose="02020603050405020304" pitchFamily="18" charset="0"/>
                <a:cs typeface="Times New Roman" panose="02020603050405020304" pitchFamily="18" charset="0"/>
              </a:rPr>
              <a:t>bir ilişki 	ortaya </a:t>
            </a:r>
            <a:r>
              <a:rPr lang="tr-TR" sz="2000" dirty="0" smtClean="0">
                <a:latin typeface="Times New Roman" panose="02020603050405020304" pitchFamily="18" charset="0"/>
                <a:cs typeface="Times New Roman" panose="02020603050405020304" pitchFamily="18" charset="0"/>
              </a:rPr>
              <a:t>	çıkarsa </a:t>
            </a:r>
            <a:r>
              <a:rPr lang="tr-TR" sz="2000" dirty="0">
                <a:latin typeface="Times New Roman" panose="02020603050405020304" pitchFamily="18" charset="0"/>
                <a:cs typeface="Times New Roman" panose="02020603050405020304" pitchFamily="18" charset="0"/>
              </a:rPr>
              <a:t>tam aracılık etkisinden </a:t>
            </a:r>
            <a:r>
              <a:rPr lang="tr-TR" sz="2000" dirty="0" smtClean="0">
                <a:latin typeface="Times New Roman" panose="02020603050405020304" pitchFamily="18" charset="0"/>
                <a:cs typeface="Times New Roman" panose="02020603050405020304" pitchFamily="18" charset="0"/>
              </a:rPr>
              <a:t>	bahsedilir</a:t>
            </a:r>
            <a:r>
              <a:rPr lang="tr-TR" sz="2000" dirty="0">
                <a:latin typeface="Times New Roman" panose="02020603050405020304" pitchFamily="18" charset="0"/>
                <a:cs typeface="Times New Roman" panose="02020603050405020304" pitchFamily="18" charset="0"/>
              </a:rPr>
              <a:t>.  Bağımlı </a:t>
            </a:r>
            <a:r>
              <a:rPr lang="tr-TR" sz="2000" dirty="0" smtClean="0">
                <a:latin typeface="Times New Roman" panose="02020603050405020304" pitchFamily="18" charset="0"/>
                <a:cs typeface="Times New Roman" panose="02020603050405020304" pitchFamily="18" charset="0"/>
              </a:rPr>
              <a:t>	değişken </a:t>
            </a:r>
            <a:r>
              <a:rPr lang="tr-TR" sz="2000" dirty="0">
                <a:latin typeface="Times New Roman" panose="02020603050405020304" pitchFamily="18" charset="0"/>
                <a:cs typeface="Times New Roman" panose="02020603050405020304" pitchFamily="18" charset="0"/>
              </a:rPr>
              <a:t>	(Marka İmajı) ve </a:t>
            </a:r>
            <a:r>
              <a:rPr lang="tr-TR" sz="2000" dirty="0" smtClean="0">
                <a:latin typeface="Times New Roman" panose="02020603050405020304" pitchFamily="18" charset="0"/>
                <a:cs typeface="Times New Roman" panose="02020603050405020304" pitchFamily="18" charset="0"/>
              </a:rPr>
              <a:t>	bağımsız </a:t>
            </a:r>
            <a:r>
              <a:rPr lang="tr-TR" sz="2000" dirty="0">
                <a:latin typeface="Times New Roman" panose="02020603050405020304" pitchFamily="18" charset="0"/>
                <a:cs typeface="Times New Roman" panose="02020603050405020304" pitchFamily="18" charset="0"/>
              </a:rPr>
              <a:t>değişken </a:t>
            </a:r>
            <a:r>
              <a:rPr lang="tr-TR" sz="2000" dirty="0" smtClean="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Pozitif WOM) arasındaki ilişkinin </a:t>
            </a:r>
            <a:r>
              <a:rPr lang="tr-TR" sz="2000" dirty="0" smtClean="0">
                <a:latin typeface="Times New Roman" panose="02020603050405020304" pitchFamily="18" charset="0"/>
                <a:cs typeface="Times New Roman" panose="02020603050405020304" pitchFamily="18" charset="0"/>
              </a:rPr>
              <a:t>	azalması </a:t>
            </a:r>
            <a:r>
              <a:rPr lang="tr-TR" sz="2000" dirty="0">
                <a:latin typeface="Times New Roman" panose="02020603050405020304" pitchFamily="18" charset="0"/>
                <a:cs typeface="Times New Roman" panose="02020603050405020304" pitchFamily="18" charset="0"/>
              </a:rPr>
              <a:t>durumunda </a:t>
            </a:r>
            <a:r>
              <a:rPr lang="tr-TR" sz="2000" dirty="0" smtClean="0">
                <a:latin typeface="Times New Roman" panose="02020603050405020304" pitchFamily="18" charset="0"/>
                <a:cs typeface="Times New Roman" panose="02020603050405020304" pitchFamily="18" charset="0"/>
              </a:rPr>
              <a:t>	kısmi </a:t>
            </a:r>
            <a:r>
              <a:rPr lang="tr-TR" sz="2000" dirty="0">
                <a:latin typeface="Times New Roman" panose="02020603050405020304" pitchFamily="18" charset="0"/>
                <a:cs typeface="Times New Roman" panose="02020603050405020304" pitchFamily="18" charset="0"/>
              </a:rPr>
              <a:t>aracılık etkisinden söz </a:t>
            </a:r>
            <a:r>
              <a:rPr lang="tr-TR" sz="2000" dirty="0" smtClean="0">
                <a:latin typeface="Times New Roman" panose="02020603050405020304" pitchFamily="18" charset="0"/>
                <a:cs typeface="Times New Roman" panose="02020603050405020304" pitchFamily="18" charset="0"/>
              </a:rPr>
              <a:t>	edilebilmektedir</a:t>
            </a:r>
            <a:r>
              <a:rPr lang="tr-TR" sz="2000" dirty="0">
                <a:latin typeface="Times New Roman" panose="02020603050405020304" pitchFamily="18" charset="0"/>
                <a:cs typeface="Times New Roman" panose="02020603050405020304" pitchFamily="18" charset="0"/>
              </a:rPr>
              <a:t>.</a:t>
            </a:r>
          </a:p>
          <a:p>
            <a:pPr marL="0" indent="0">
              <a:buNone/>
            </a:pPr>
            <a:endParaRPr lang="tr-TR" dirty="0"/>
          </a:p>
        </p:txBody>
      </p:sp>
    </p:spTree>
    <p:extLst>
      <p:ext uri="{BB962C8B-B14F-4D97-AF65-F5344CB8AC3E}">
        <p14:creationId xmlns:p14="http://schemas.microsoft.com/office/powerpoint/2010/main" val="241779865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332656"/>
            <a:ext cx="7924800" cy="1143000"/>
          </a:xfrm>
        </p:spPr>
        <p:txBody>
          <a:bodyPr/>
          <a:lstStyle/>
          <a:p>
            <a:r>
              <a:rPr lang="tr-TR" b="1" dirty="0" smtClean="0">
                <a:latin typeface="Times New Roman" panose="02020603050405020304" pitchFamily="18" charset="0"/>
                <a:cs typeface="Times New Roman" panose="02020603050405020304" pitchFamily="18" charset="0"/>
              </a:rPr>
              <a:t>KAVRAMSAL ÇERÇEVE</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3"/>
          </p:nvPr>
        </p:nvSpPr>
        <p:spPr>
          <a:xfrm>
            <a:off x="609600" y="1834480"/>
            <a:ext cx="7924800" cy="4114800"/>
          </a:xfrm>
        </p:spPr>
        <p:txBody>
          <a:bodyPr/>
          <a:lstStyle/>
          <a:p>
            <a:pPr marL="0" indent="0" algn="just">
              <a:buNone/>
            </a:pPr>
            <a:r>
              <a:rPr lang="tr-TR" sz="2000" b="1" u="sng" dirty="0">
                <a:latin typeface="Times New Roman" panose="02020603050405020304" pitchFamily="18" charset="0"/>
                <a:cs typeface="Times New Roman" panose="02020603050405020304" pitchFamily="18" charset="0"/>
              </a:rPr>
              <a:t>Marka İmajı:</a:t>
            </a:r>
            <a:r>
              <a:rPr lang="tr-TR" sz="2000" b="1" i="1" u="sng" dirty="0">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M</a:t>
            </a:r>
            <a:r>
              <a:rPr lang="tr-TR" sz="2000" dirty="0" smtClean="0">
                <a:latin typeface="Times New Roman" panose="02020603050405020304" pitchFamily="18" charset="0"/>
                <a:cs typeface="Times New Roman" panose="02020603050405020304" pitchFamily="18" charset="0"/>
              </a:rPr>
              <a:t>arka </a:t>
            </a:r>
            <a:r>
              <a:rPr lang="tr-TR" sz="2000" dirty="0">
                <a:latin typeface="Times New Roman" panose="02020603050405020304" pitchFamily="18" charset="0"/>
                <a:cs typeface="Times New Roman" panose="02020603050405020304" pitchFamily="18" charset="0"/>
              </a:rPr>
              <a:t>imajı genel manada, tüketicinin ürünle ilgili tüm algılamalarını ifade eder. Bir marka imajı, o markanın güçlü ve zayıf noktaları gibi çoğunlukla kontrol edilebilir algıların bir araya </a:t>
            </a:r>
            <a:r>
              <a:rPr lang="tr-TR" sz="2000" dirty="0" smtClean="0">
                <a:latin typeface="Times New Roman" panose="02020603050405020304" pitchFamily="18" charset="0"/>
                <a:cs typeface="Times New Roman" panose="02020603050405020304" pitchFamily="18" charset="0"/>
              </a:rPr>
              <a:t>getirilmesidir</a:t>
            </a:r>
          </a:p>
          <a:p>
            <a:pPr marL="0" indent="0" algn="just">
              <a:buNone/>
            </a:pPr>
            <a:r>
              <a:rPr lang="tr-TR" sz="2000" b="1" u="sng" dirty="0">
                <a:latin typeface="Times New Roman" panose="02020603050405020304" pitchFamily="18" charset="0"/>
                <a:cs typeface="Times New Roman" panose="02020603050405020304" pitchFamily="18" charset="0"/>
              </a:rPr>
              <a:t>Pozitif Ağızdan Ağıza İletişim (WOM): </a:t>
            </a:r>
            <a:r>
              <a:rPr lang="tr-TR" sz="2000" dirty="0" smtClean="0">
                <a:latin typeface="Times New Roman" panose="02020603050405020304" pitchFamily="18" charset="0"/>
                <a:cs typeface="Times New Roman" panose="02020603050405020304" pitchFamily="18" charset="0"/>
              </a:rPr>
              <a:t>Kişilerin </a:t>
            </a:r>
            <a:r>
              <a:rPr lang="tr-TR" sz="2000" dirty="0">
                <a:latin typeface="Times New Roman" panose="02020603050405020304" pitchFamily="18" charset="0"/>
                <a:cs typeface="Times New Roman" panose="02020603050405020304" pitchFamily="18" charset="0"/>
              </a:rPr>
              <a:t>bir marka, ürün ya da hizmet hakkında diğer kişilere olumlu şeyler söylemesi olarak değerlendirilebilir</a:t>
            </a:r>
            <a:r>
              <a:rPr lang="tr-TR" sz="2000" dirty="0" smtClean="0">
                <a:latin typeface="Times New Roman" panose="02020603050405020304" pitchFamily="18" charset="0"/>
                <a:cs typeface="Times New Roman" panose="02020603050405020304" pitchFamily="18" charset="0"/>
              </a:rPr>
              <a:t>.</a:t>
            </a:r>
          </a:p>
          <a:p>
            <a:pPr marL="0" indent="0" algn="just">
              <a:buNone/>
            </a:pPr>
            <a:r>
              <a:rPr lang="tr-TR" sz="2000" b="1" u="sng" dirty="0">
                <a:latin typeface="Times New Roman" panose="02020603050405020304" pitchFamily="18" charset="0"/>
                <a:cs typeface="Times New Roman" panose="02020603050405020304" pitchFamily="18" charset="0"/>
              </a:rPr>
              <a:t>Marka Sadakati:</a:t>
            </a:r>
            <a:r>
              <a:rPr lang="tr-TR" sz="2000" b="1" i="1" u="sng" dirty="0">
                <a:latin typeface="Times New Roman" panose="02020603050405020304" pitchFamily="18" charset="0"/>
                <a:cs typeface="Times New Roman" panose="02020603050405020304" pitchFamily="18" charset="0"/>
              </a:rPr>
              <a:t> </a:t>
            </a:r>
            <a:r>
              <a:rPr lang="tr-TR" sz="2000" dirty="0" smtClean="0">
                <a:latin typeface="Times New Roman" panose="02020603050405020304" pitchFamily="18" charset="0"/>
                <a:cs typeface="Times New Roman" panose="02020603050405020304" pitchFamily="18" charset="0"/>
              </a:rPr>
              <a:t>Pazarlama </a:t>
            </a:r>
            <a:r>
              <a:rPr lang="tr-TR" sz="2000" dirty="0">
                <a:latin typeface="Times New Roman" panose="02020603050405020304" pitchFamily="18" charset="0"/>
                <a:cs typeface="Times New Roman" panose="02020603050405020304" pitchFamily="18" charset="0"/>
              </a:rPr>
              <a:t>literatüründe çok uzun süreden beri büyük ilgi gören marka sadakati kavramı, satın alma niyeti, tüketicinin daha fazla ödemeye istekli davranması, müşterilerin çevrelerine yaptıkları tavsiyeler </a:t>
            </a:r>
            <a:r>
              <a:rPr lang="tr-TR" sz="2000" dirty="0" smtClean="0">
                <a:latin typeface="Times New Roman" panose="02020603050405020304" pitchFamily="18" charset="0"/>
                <a:cs typeface="Times New Roman" panose="02020603050405020304" pitchFamily="18" charset="0"/>
              </a:rPr>
              <a:t>şeklinde </a:t>
            </a:r>
            <a:r>
              <a:rPr lang="tr-TR" sz="2000" dirty="0">
                <a:latin typeface="Times New Roman" panose="02020603050405020304" pitchFamily="18" charset="0"/>
                <a:cs typeface="Times New Roman" panose="02020603050405020304" pitchFamily="18" charset="0"/>
              </a:rPr>
              <a:t>tanımlanabilmektedir. </a:t>
            </a:r>
            <a:endParaRPr lang="tr-TR" sz="2000" dirty="0" smtClean="0">
              <a:latin typeface="Times New Roman" panose="02020603050405020304" pitchFamily="18" charset="0"/>
              <a:cs typeface="Times New Roman" panose="02020603050405020304" pitchFamily="18" charset="0"/>
            </a:endParaRPr>
          </a:p>
          <a:p>
            <a:pPr marL="0" indent="0">
              <a:buNone/>
            </a:pPr>
            <a:endParaRPr lang="tr-TR" dirty="0"/>
          </a:p>
          <a:p>
            <a:pPr marL="0" indent="0">
              <a:buNone/>
            </a:pPr>
            <a:endParaRPr lang="tr-TR" dirty="0" smtClean="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0977737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3"/>
          </p:nvPr>
        </p:nvSpPr>
        <p:spPr/>
        <p:txBody>
          <a:bodyPr/>
          <a:lstStyle/>
          <a:p>
            <a:endParaRPr lang="tr-TR" dirty="0"/>
          </a:p>
        </p:txBody>
      </p:sp>
      <p:pic>
        <p:nvPicPr>
          <p:cNvPr id="4" name="Resim 3"/>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3356992"/>
          </a:xfrm>
          <a:prstGeom prst="rect">
            <a:avLst/>
          </a:prstGeom>
          <a:noFill/>
          <a:ln>
            <a:noFill/>
          </a:ln>
        </p:spPr>
      </p:pic>
      <p:pic>
        <p:nvPicPr>
          <p:cNvPr id="5" name="Resim 4"/>
          <p:cNvPicPr/>
          <p:nvPr/>
        </p:nvPicPr>
        <p:blipFill>
          <a:blip r:embed="rId3">
            <a:extLst>
              <a:ext uri="{28A0092B-C50C-407E-A947-70E740481C1C}">
                <a14:useLocalDpi xmlns:a14="http://schemas.microsoft.com/office/drawing/2010/main" val="0"/>
              </a:ext>
            </a:extLst>
          </a:blip>
          <a:srcRect/>
          <a:stretch>
            <a:fillRect/>
          </a:stretch>
        </p:blipFill>
        <p:spPr bwMode="auto">
          <a:xfrm>
            <a:off x="0" y="3140968"/>
            <a:ext cx="9144000" cy="3717032"/>
          </a:xfrm>
          <a:prstGeom prst="rect">
            <a:avLst/>
          </a:prstGeom>
          <a:noFill/>
          <a:ln>
            <a:noFill/>
          </a:ln>
        </p:spPr>
      </p:pic>
    </p:spTree>
    <p:extLst>
      <p:ext uri="{BB962C8B-B14F-4D97-AF65-F5344CB8AC3E}">
        <p14:creationId xmlns:p14="http://schemas.microsoft.com/office/powerpoint/2010/main" val="154702553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76672"/>
            <a:ext cx="8229600" cy="1143000"/>
          </a:xfrm>
        </p:spPr>
        <p:txBody>
          <a:bodyPr>
            <a:normAutofit/>
          </a:bodyPr>
          <a:lstStyle/>
          <a:p>
            <a:pPr algn="l"/>
            <a:r>
              <a:rPr lang="tr-TR" sz="4000" b="1" dirty="0" smtClean="0">
                <a:latin typeface="Times New Roman" panose="02020603050405020304" pitchFamily="18" charset="0"/>
                <a:cs typeface="Times New Roman" panose="02020603050405020304" pitchFamily="18" charset="0"/>
              </a:rPr>
              <a:t>SONUÇ</a:t>
            </a:r>
            <a:endParaRPr lang="tr-TR" sz="40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3"/>
          </p:nvPr>
        </p:nvSpPr>
        <p:spPr>
          <a:xfrm>
            <a:off x="619944" y="1988840"/>
            <a:ext cx="7924800" cy="4680520"/>
          </a:xfrm>
        </p:spPr>
        <p:txBody>
          <a:bodyPr>
            <a:normAutofit fontScale="85000" lnSpcReduction="20000"/>
          </a:bodyPr>
          <a:lstStyle/>
          <a:p>
            <a:pPr marL="0" indent="0" algn="just">
              <a:buNone/>
            </a:pPr>
            <a:r>
              <a:rPr lang="tr-TR" sz="2400" dirty="0">
                <a:latin typeface="Times New Roman" panose="02020603050405020304" pitchFamily="18" charset="0"/>
                <a:cs typeface="Times New Roman" panose="02020603050405020304" pitchFamily="18" charset="0"/>
              </a:rPr>
              <a:t>Bu sonuçlara göre, tüketicilerin marka imajı hakkındaki olumlu algılamalarının, o marka hakkında pozitif WOM eğilimlerini artıracağı söylenebilir. Bunun yanında, marka sadakati algılamasının marka imajı ile pozitif WOM arasındaki ilişkide aracılık rolü olduğu ve benzer şekilde tüketicilerin marka sadakati hakkındaki olumlu algılamalarının, pozitif WOM eğilimlerini artıracağı da </a:t>
            </a:r>
            <a:r>
              <a:rPr lang="tr-TR" sz="2400" dirty="0" smtClean="0">
                <a:latin typeface="Times New Roman" panose="02020603050405020304" pitchFamily="18" charset="0"/>
                <a:cs typeface="Times New Roman" panose="02020603050405020304" pitchFamily="18" charset="0"/>
              </a:rPr>
              <a:t>söylenebilir</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Yapılan </a:t>
            </a:r>
            <a:r>
              <a:rPr lang="tr-TR" sz="2400" dirty="0">
                <a:latin typeface="Times New Roman" panose="02020603050405020304" pitchFamily="18" charset="0"/>
                <a:cs typeface="Times New Roman" panose="02020603050405020304" pitchFamily="18" charset="0"/>
              </a:rPr>
              <a:t>analizler sonucunda marka imajının pozitif WOM üzerinde anlamlı ve pozitif etkisinin olduğu ve bu ilişkide marka sadakatinin kısmi aracılık etkisine sahip olduğu sonucuna ulaşılmıştır. Ayrıca, marka imajının marka sadakati üzerinde marka sadakatinin de pozitif WOM üzerinde anlamlı ve pozitif yönde etkili olduğu ulaşılan bir başka sonuçtur. </a:t>
            </a:r>
          </a:p>
          <a:p>
            <a:pPr marL="0" indent="0" algn="just">
              <a:buNone/>
            </a:pPr>
            <a:endParaRPr lang="tr-TR" sz="2000" dirty="0" smtClean="0">
              <a:latin typeface="Times New Roman" panose="02020603050405020304" pitchFamily="18" charset="0"/>
              <a:cs typeface="Times New Roman" panose="02020603050405020304" pitchFamily="18" charset="0"/>
            </a:endParaRPr>
          </a:p>
          <a:p>
            <a:pPr marL="0" indent="0" algn="just">
              <a:buNone/>
            </a:pPr>
            <a:r>
              <a:rPr lang="tr-TR" sz="2000" dirty="0" smtClean="0">
                <a:latin typeface="Times New Roman" panose="02020603050405020304" pitchFamily="18" charset="0"/>
                <a:cs typeface="Times New Roman" panose="02020603050405020304" pitchFamily="18" charset="0"/>
              </a:rPr>
              <a:t>.</a:t>
            </a:r>
            <a:endParaRPr lang="tr-TR" sz="2000" dirty="0">
              <a:latin typeface="Times New Roman" panose="02020603050405020304" pitchFamily="18" charset="0"/>
              <a:cs typeface="Times New Roman" panose="02020603050405020304" pitchFamily="18" charset="0"/>
            </a:endParaRP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227931330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3"/>
          </p:nvPr>
        </p:nvSpPr>
        <p:spPr>
          <a:xfrm>
            <a:off x="609600" y="2132856"/>
            <a:ext cx="7924800" cy="4014192"/>
          </a:xfrm>
        </p:spPr>
        <p:txBody>
          <a:bodyPr/>
          <a:lstStyle/>
          <a:p>
            <a:pPr marL="0" indent="0" algn="just">
              <a:buNone/>
            </a:pPr>
            <a:r>
              <a:rPr lang="tr-TR" sz="2000" dirty="0">
                <a:latin typeface="Times New Roman" panose="02020603050405020304" pitchFamily="18" charset="0"/>
                <a:cs typeface="Times New Roman" panose="02020603050405020304" pitchFamily="18" charset="0"/>
              </a:rPr>
              <a:t>Çalışmanın sadece Tokat ili Erbaa ilçesinde yaşayan tüketiciler üzerinde yapılması ve bu nedenle sonuçların ülke bütünü için </a:t>
            </a:r>
            <a:r>
              <a:rPr lang="tr-TR" sz="2000" dirty="0" err="1">
                <a:latin typeface="Times New Roman" panose="02020603050405020304" pitchFamily="18" charset="0"/>
                <a:cs typeface="Times New Roman" panose="02020603050405020304" pitchFamily="18" charset="0"/>
              </a:rPr>
              <a:t>genellenememesi</a:t>
            </a:r>
            <a:r>
              <a:rPr lang="tr-TR" sz="2000" dirty="0">
                <a:latin typeface="Times New Roman" panose="02020603050405020304" pitchFamily="18" charset="0"/>
                <a:cs typeface="Times New Roman" panose="02020603050405020304" pitchFamily="18" charset="0"/>
              </a:rPr>
              <a:t> en önemli </a:t>
            </a:r>
            <a:r>
              <a:rPr lang="tr-TR" sz="2000" dirty="0" err="1">
                <a:latin typeface="Times New Roman" panose="02020603050405020304" pitchFamily="18" charset="0"/>
                <a:cs typeface="Times New Roman" panose="02020603050405020304" pitchFamily="18" charset="0"/>
              </a:rPr>
              <a:t>kısıtıdır</a:t>
            </a:r>
            <a:r>
              <a:rPr lang="tr-TR" sz="2000" dirty="0">
                <a:latin typeface="Times New Roman" panose="02020603050405020304" pitchFamily="18" charset="0"/>
                <a:cs typeface="Times New Roman" panose="02020603050405020304" pitchFamily="18" charset="0"/>
              </a:rPr>
              <a:t>. Bunun yanında örneklemin kolayda örnekleme yöntemi ile belirlenmiş olması ve sadece otomobil markalarının dikkate alınması da çalışmanın diğer kısıtlarıdır</a:t>
            </a:r>
            <a:r>
              <a:rPr lang="tr-TR" sz="2000" dirty="0" smtClean="0">
                <a:latin typeface="Times New Roman" panose="02020603050405020304" pitchFamily="18" charset="0"/>
                <a:cs typeface="Times New Roman" panose="02020603050405020304" pitchFamily="18" charset="0"/>
              </a:rPr>
              <a:t>.</a:t>
            </a:r>
          </a:p>
          <a:p>
            <a:pPr marL="0" indent="0" algn="just">
              <a:buNone/>
            </a:pPr>
            <a:endParaRPr lang="tr-TR" sz="2000" dirty="0">
              <a:latin typeface="Times New Roman" panose="02020603050405020304" pitchFamily="18" charset="0"/>
              <a:cs typeface="Times New Roman" panose="02020603050405020304" pitchFamily="18" charset="0"/>
            </a:endParaRPr>
          </a:p>
          <a:p>
            <a:pPr marL="0" indent="0" algn="just">
              <a:buNone/>
            </a:pPr>
            <a:r>
              <a:rPr lang="tr-TR" sz="2000" dirty="0">
                <a:latin typeface="Times New Roman" panose="02020603050405020304" pitchFamily="18" charset="0"/>
                <a:cs typeface="Times New Roman" panose="02020603050405020304" pitchFamily="18" charset="0"/>
              </a:rPr>
              <a:t>Gelecek çalışmalarda farklı markalar üzerinde ve farklı örneklemlerde uygulama yapılabilir. Ayrıca marka ile ilgili farklı değişkenler kullanılarak </a:t>
            </a:r>
            <a:r>
              <a:rPr lang="tr-TR" sz="2000" dirty="0">
                <a:latin typeface="Times New Roman" panose="02020603050405020304" pitchFamily="18" charset="0"/>
                <a:cs typeface="Times New Roman" panose="02020603050405020304" pitchFamily="18" charset="0"/>
              </a:rPr>
              <a:t>d</a:t>
            </a:r>
            <a:r>
              <a:rPr lang="tr-TR" sz="2000" dirty="0" smtClean="0">
                <a:latin typeface="Times New Roman" panose="02020603050405020304" pitchFamily="18" charset="0"/>
                <a:cs typeface="Times New Roman" panose="02020603050405020304" pitchFamily="18" charset="0"/>
              </a:rPr>
              <a:t>a </a:t>
            </a:r>
            <a:r>
              <a:rPr lang="tr-TR" sz="2000" dirty="0">
                <a:latin typeface="Times New Roman" panose="02020603050405020304" pitchFamily="18" charset="0"/>
                <a:cs typeface="Times New Roman" panose="02020603050405020304" pitchFamily="18" charset="0"/>
              </a:rPr>
              <a:t>çalışmanın tekrar edilmesi konuya farklı bakış açıları ve derinlik kazandırabilir. </a:t>
            </a:r>
          </a:p>
          <a:p>
            <a:pPr marL="0" indent="0">
              <a:buNone/>
            </a:pPr>
            <a:endParaRPr lang="tr-TR" dirty="0"/>
          </a:p>
        </p:txBody>
      </p:sp>
    </p:spTree>
    <p:extLst>
      <p:ext uri="{BB962C8B-B14F-4D97-AF65-F5344CB8AC3E}">
        <p14:creationId xmlns:p14="http://schemas.microsoft.com/office/powerpoint/2010/main" val="57531592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600" y="404664"/>
            <a:ext cx="7924800" cy="796950"/>
          </a:xfrm>
        </p:spPr>
        <p:txBody>
          <a:bodyPr/>
          <a:lstStyle/>
          <a:p>
            <a:r>
              <a:rPr lang="tr-TR" b="1" dirty="0" smtClean="0">
                <a:latin typeface="Times New Roman" panose="02020603050405020304" pitchFamily="18" charset="0"/>
                <a:cs typeface="Times New Roman" panose="02020603050405020304" pitchFamily="18" charset="0"/>
              </a:rPr>
              <a:t>LİTERATÜR</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3"/>
          </p:nvPr>
        </p:nvSpPr>
        <p:spPr>
          <a:xfrm>
            <a:off x="609600" y="1528192"/>
            <a:ext cx="7994848" cy="4421088"/>
          </a:xfrm>
        </p:spPr>
        <p:txBody>
          <a:bodyPr>
            <a:normAutofit fontScale="92500" lnSpcReduction="10000"/>
          </a:bodyPr>
          <a:lstStyle/>
          <a:p>
            <a:pPr algn="just"/>
            <a:r>
              <a:rPr lang="tr-TR" sz="2200" dirty="0" err="1">
                <a:latin typeface="Times New Roman" panose="02020603050405020304" pitchFamily="18" charset="0"/>
                <a:cs typeface="Times New Roman" panose="02020603050405020304" pitchFamily="18" charset="0"/>
              </a:rPr>
              <a:t>Sallam</a:t>
            </a:r>
            <a:r>
              <a:rPr lang="tr-TR" sz="2200" dirty="0">
                <a:latin typeface="Times New Roman" panose="02020603050405020304" pitchFamily="18" charset="0"/>
                <a:cs typeface="Times New Roman" panose="02020603050405020304" pitchFamily="18" charset="0"/>
              </a:rPr>
              <a:t> (2014), çalışmasında tüketicilerin tekrar satın alma kararı üzerinde pozitif WOM ve marka aşkının etkili olduğunu ve bunları da marka imajı ve marka </a:t>
            </a:r>
            <a:r>
              <a:rPr lang="tr-TR" sz="2200" dirty="0" smtClean="0">
                <a:latin typeface="Times New Roman" panose="02020603050405020304" pitchFamily="18" charset="0"/>
                <a:cs typeface="Times New Roman" panose="02020603050405020304" pitchFamily="18" charset="0"/>
              </a:rPr>
              <a:t>kimliğinin </a:t>
            </a:r>
            <a:r>
              <a:rPr lang="tr-TR" sz="2200" dirty="0">
                <a:latin typeface="Times New Roman" panose="02020603050405020304" pitchFamily="18" charset="0"/>
                <a:cs typeface="Times New Roman" panose="02020603050405020304" pitchFamily="18" charset="0"/>
              </a:rPr>
              <a:t>etkilediğini ortaya koymuştur. </a:t>
            </a:r>
          </a:p>
          <a:p>
            <a:pPr algn="just"/>
            <a:r>
              <a:rPr lang="tr-TR" sz="2200" dirty="0">
                <a:latin typeface="Times New Roman" panose="02020603050405020304" pitchFamily="18" charset="0"/>
                <a:cs typeface="Times New Roman" panose="02020603050405020304" pitchFamily="18" charset="0"/>
              </a:rPr>
              <a:t>Erdoğan ve Esen (2015) ise çalışmalarında marka imajı ve marka sadakati arasında anlamlı bir ilişki olduğunu ve marka imajının marka sadakatini anlamlı ve pozitif yönde etkilediğini göstermişlerdir.</a:t>
            </a:r>
          </a:p>
          <a:p>
            <a:pPr algn="just"/>
            <a:r>
              <a:rPr lang="tr-TR" sz="2200" dirty="0">
                <a:latin typeface="Times New Roman" panose="02020603050405020304" pitchFamily="18" charset="0"/>
                <a:cs typeface="Times New Roman" panose="02020603050405020304" pitchFamily="18" charset="0"/>
              </a:rPr>
              <a:t>Yıldız (2015) ise çalışmasında pozitif WOM ’un marka imajını anlamlı ve pozitif yönde etkilediği sonucuna ulaşmıştır. </a:t>
            </a:r>
          </a:p>
          <a:p>
            <a:pPr algn="just"/>
            <a:r>
              <a:rPr lang="tr-TR" sz="2200" dirty="0">
                <a:latin typeface="Times New Roman" panose="02020603050405020304" pitchFamily="18" charset="0"/>
                <a:cs typeface="Times New Roman" panose="02020603050405020304" pitchFamily="18" charset="0"/>
              </a:rPr>
              <a:t>Bir başka çalışmada ise Yalçın ve Ene (2013),  online ortamdaki kurumsal marka imajının marka sadakati ile ilişkisini araştırmış ve sekiz boyuttan oluşan kurumsal marka imajının sadece üç boyutta marka sadakatini etkilediğini ortaya koymuş ve kurumsal marka imajı ile marka sadakati arasında boyutlar itibariyle anlamlı bir ilişki bulamamıştır.  </a:t>
            </a:r>
          </a:p>
          <a:p>
            <a:pPr marL="0" indent="0">
              <a:buNone/>
            </a:pPr>
            <a:endParaRPr lang="tr-TR" dirty="0"/>
          </a:p>
        </p:txBody>
      </p:sp>
    </p:spTree>
    <p:extLst>
      <p:ext uri="{BB962C8B-B14F-4D97-AF65-F5344CB8AC3E}">
        <p14:creationId xmlns:p14="http://schemas.microsoft.com/office/powerpoint/2010/main" val="22321770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3"/>
          </p:nvPr>
        </p:nvSpPr>
        <p:spPr>
          <a:xfrm>
            <a:off x="609600" y="2564904"/>
            <a:ext cx="7924800" cy="3150096"/>
          </a:xfrm>
        </p:spPr>
        <p:txBody>
          <a:bodyPr/>
          <a:lstStyle/>
          <a:p>
            <a:pPr marL="0" indent="0">
              <a:buNone/>
            </a:pPr>
            <a:r>
              <a:rPr lang="tr-TR" sz="2000" dirty="0">
                <a:latin typeface="Times New Roman" panose="02020603050405020304" pitchFamily="18" charset="0"/>
                <a:cs typeface="Times New Roman" panose="02020603050405020304" pitchFamily="18" charset="0"/>
              </a:rPr>
              <a:t>Literatürde tüketicilerin marka imajı algılarının, pozitif WOM üzerindeki etkisini ve bu etkinin marka sadakati aracılığıyla oluşup oluşmadığını inceleyen bir çalışmaya rastlanmamıştır. Çalışmanın bu yönüyle ilgili literatüre katkı sağlayacağı düşünülmektedir.  </a:t>
            </a:r>
            <a:endParaRPr lang="tr-TR" sz="2000" dirty="0" smtClean="0">
              <a:latin typeface="Times New Roman" panose="02020603050405020304" pitchFamily="18" charset="0"/>
              <a:cs typeface="Times New Roman" panose="02020603050405020304" pitchFamily="18" charset="0"/>
            </a:endParaRPr>
          </a:p>
          <a:p>
            <a:pPr marL="0" indent="0">
              <a:buNone/>
            </a:pPr>
            <a:endParaRPr lang="tr-TR" sz="2000" dirty="0" smtClean="0">
              <a:latin typeface="Times New Roman" panose="02020603050405020304" pitchFamily="18" charset="0"/>
              <a:cs typeface="Times New Roman" panose="02020603050405020304" pitchFamily="18" charset="0"/>
            </a:endParaRPr>
          </a:p>
          <a:p>
            <a:pPr marL="0" indent="0">
              <a:buNone/>
            </a:pPr>
            <a:endParaRPr lang="tr-TR" sz="20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7703868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548680"/>
            <a:ext cx="8487223" cy="1143000"/>
          </a:xfrm>
        </p:spPr>
        <p:txBody>
          <a:bodyPr/>
          <a:lstStyle/>
          <a:p>
            <a:r>
              <a:rPr lang="tr-TR" sz="2800" b="1" dirty="0">
                <a:latin typeface="Times New Roman" panose="02020603050405020304" pitchFamily="18" charset="0"/>
                <a:cs typeface="Times New Roman" panose="02020603050405020304" pitchFamily="18" charset="0"/>
              </a:rPr>
              <a:t>ARAŞTIRMANIN MODELİ VE HİPOTEZLERİ</a:t>
            </a:r>
            <a:r>
              <a:rPr lang="tr-TR" sz="3200" b="1" dirty="0">
                <a:latin typeface="Times New Roman" panose="02020603050405020304" pitchFamily="18" charset="0"/>
                <a:cs typeface="Times New Roman" panose="02020603050405020304" pitchFamily="18" charset="0"/>
              </a:rPr>
              <a:t/>
            </a:r>
            <a:br>
              <a:rPr lang="tr-TR" sz="3200" b="1" dirty="0">
                <a:latin typeface="Times New Roman" panose="02020603050405020304" pitchFamily="18" charset="0"/>
                <a:cs typeface="Times New Roman" panose="02020603050405020304" pitchFamily="18" charset="0"/>
              </a:rPr>
            </a:br>
            <a:endParaRPr lang="tr-TR" dirty="0"/>
          </a:p>
        </p:txBody>
      </p:sp>
      <p:sp>
        <p:nvSpPr>
          <p:cNvPr id="3" name="İçerik Yer Tutucusu 2"/>
          <p:cNvSpPr>
            <a:spLocks noGrp="1"/>
          </p:cNvSpPr>
          <p:nvPr>
            <p:ph sz="quarter" idx="13"/>
          </p:nvPr>
        </p:nvSpPr>
        <p:spPr/>
        <p:txBody>
          <a:bodyPr/>
          <a:lstStyle/>
          <a:p>
            <a:endParaRPr lang="tr-TR" dirty="0"/>
          </a:p>
        </p:txBody>
      </p:sp>
      <p:grpSp>
        <p:nvGrpSpPr>
          <p:cNvPr id="4" name="Grup 3"/>
          <p:cNvGrpSpPr/>
          <p:nvPr/>
        </p:nvGrpSpPr>
        <p:grpSpPr>
          <a:xfrm>
            <a:off x="1534433" y="2204864"/>
            <a:ext cx="6405138" cy="3404000"/>
            <a:chOff x="0" y="0"/>
            <a:chExt cx="4292958" cy="1428698"/>
          </a:xfrm>
        </p:grpSpPr>
        <p:sp>
          <p:nvSpPr>
            <p:cNvPr id="5" name="Oval 4"/>
            <p:cNvSpPr>
              <a:spLocks noChangeArrowheads="1"/>
            </p:cNvSpPr>
            <p:nvPr/>
          </p:nvSpPr>
          <p:spPr bwMode="auto">
            <a:xfrm>
              <a:off x="0" y="701899"/>
              <a:ext cx="1000125" cy="688340"/>
            </a:xfrm>
            <a:prstGeom prst="ellipse">
              <a:avLst/>
            </a:prstGeom>
            <a:ln>
              <a:headEnd/>
              <a:tailEnd/>
            </a:ln>
            <a:extLst/>
          </p:spPr>
          <p:style>
            <a:lnRef idx="1">
              <a:schemeClr val="dk1"/>
            </a:lnRef>
            <a:fillRef idx="2">
              <a:schemeClr val="dk1"/>
            </a:fillRef>
            <a:effectRef idx="1">
              <a:schemeClr val="dk1"/>
            </a:effectRef>
            <a:fontRef idx="minor">
              <a:schemeClr val="dk1"/>
            </a:fontRef>
          </p:style>
          <p:txBody>
            <a:bodyPr rot="0" vert="horz" wrap="square" lIns="91440" tIns="45720" rIns="91440" bIns="45720" anchor="t" anchorCtr="0" upright="1">
              <a:noAutofit/>
            </a:bodyPr>
            <a:lstStyle/>
            <a:p>
              <a:pPr algn="ctr">
                <a:lnSpc>
                  <a:spcPct val="115000"/>
                </a:lnSpc>
                <a:spcAft>
                  <a:spcPts val="0"/>
                </a:spcAft>
              </a:pPr>
              <a:endParaRPr lang="tr-TR" sz="1600" b="1" dirty="0" smtClean="0">
                <a:effectLst/>
                <a:latin typeface="Times New Roman" panose="02020603050405020304" pitchFamily="18" charset="0"/>
                <a:ea typeface="Calibri"/>
                <a:cs typeface="Times New Roman" panose="02020603050405020304" pitchFamily="18" charset="0"/>
              </a:endParaRPr>
            </a:p>
            <a:p>
              <a:pPr algn="ctr">
                <a:lnSpc>
                  <a:spcPct val="115000"/>
                </a:lnSpc>
                <a:spcAft>
                  <a:spcPts val="0"/>
                </a:spcAft>
              </a:pPr>
              <a:r>
                <a:rPr lang="tr-TR" sz="1600" b="1" dirty="0" smtClean="0">
                  <a:effectLst/>
                  <a:latin typeface="Times New Roman" panose="02020603050405020304" pitchFamily="18" charset="0"/>
                  <a:ea typeface="Calibri"/>
                  <a:cs typeface="Times New Roman" panose="02020603050405020304" pitchFamily="18" charset="0"/>
                </a:rPr>
                <a:t>MARKA</a:t>
              </a:r>
              <a:endParaRPr lang="tr-TR" sz="1600" dirty="0">
                <a:effectLst/>
                <a:latin typeface="Times New Roman" panose="02020603050405020304" pitchFamily="18" charset="0"/>
                <a:ea typeface="Calibri"/>
                <a:cs typeface="Times New Roman" panose="02020603050405020304" pitchFamily="18" charset="0"/>
              </a:endParaRPr>
            </a:p>
            <a:p>
              <a:pPr algn="ctr">
                <a:lnSpc>
                  <a:spcPct val="115000"/>
                </a:lnSpc>
                <a:spcAft>
                  <a:spcPts val="0"/>
                </a:spcAft>
              </a:pPr>
              <a:r>
                <a:rPr lang="tr-TR" sz="1600" b="1" dirty="0">
                  <a:effectLst/>
                  <a:latin typeface="Times New Roman" panose="02020603050405020304" pitchFamily="18" charset="0"/>
                  <a:ea typeface="Calibri"/>
                  <a:cs typeface="Times New Roman" panose="02020603050405020304" pitchFamily="18" charset="0"/>
                </a:rPr>
                <a:t>İMAJI</a:t>
              </a:r>
              <a:endParaRPr lang="tr-TR" sz="1600" dirty="0">
                <a:effectLst/>
                <a:latin typeface="Times New Roman" panose="02020603050405020304" pitchFamily="18" charset="0"/>
                <a:ea typeface="Calibri"/>
                <a:cs typeface="Times New Roman" panose="02020603050405020304" pitchFamily="18" charset="0"/>
              </a:endParaRPr>
            </a:p>
          </p:txBody>
        </p:sp>
        <p:sp>
          <p:nvSpPr>
            <p:cNvPr id="6" name="Oval 5"/>
            <p:cNvSpPr>
              <a:spLocks noChangeArrowheads="1"/>
            </p:cNvSpPr>
            <p:nvPr/>
          </p:nvSpPr>
          <p:spPr bwMode="auto">
            <a:xfrm>
              <a:off x="1493739" y="0"/>
              <a:ext cx="1206560" cy="739140"/>
            </a:xfrm>
            <a:prstGeom prst="ellipse">
              <a:avLst/>
            </a:prstGeom>
            <a:ln>
              <a:headEnd/>
              <a:tailEnd/>
            </a:ln>
            <a:extLst/>
          </p:spPr>
          <p:style>
            <a:lnRef idx="1">
              <a:schemeClr val="dk1"/>
            </a:lnRef>
            <a:fillRef idx="2">
              <a:schemeClr val="dk1"/>
            </a:fillRef>
            <a:effectRef idx="1">
              <a:schemeClr val="dk1"/>
            </a:effectRef>
            <a:fontRef idx="minor">
              <a:schemeClr val="dk1"/>
            </a:fontRef>
          </p:style>
          <p:txBody>
            <a:bodyPr rot="0" vert="horz" wrap="square" lIns="91440" tIns="45720" rIns="91440" bIns="45720" anchor="t" anchorCtr="0" upright="1">
              <a:noAutofit/>
            </a:bodyPr>
            <a:lstStyle/>
            <a:p>
              <a:pPr algn="ctr">
                <a:lnSpc>
                  <a:spcPct val="115000"/>
                </a:lnSpc>
                <a:spcAft>
                  <a:spcPts val="0"/>
                </a:spcAft>
              </a:pPr>
              <a:endParaRPr lang="tr-TR" sz="1600" b="1" dirty="0" smtClean="0">
                <a:effectLst/>
                <a:latin typeface="Times New Roman" panose="02020603050405020304" pitchFamily="18" charset="0"/>
                <a:ea typeface="Calibri"/>
                <a:cs typeface="Times New Roman" panose="02020603050405020304" pitchFamily="18" charset="0"/>
              </a:endParaRPr>
            </a:p>
            <a:p>
              <a:pPr algn="ctr">
                <a:lnSpc>
                  <a:spcPct val="115000"/>
                </a:lnSpc>
                <a:spcAft>
                  <a:spcPts val="0"/>
                </a:spcAft>
              </a:pPr>
              <a:r>
                <a:rPr lang="tr-TR" sz="1600" b="1" dirty="0" smtClean="0">
                  <a:effectLst/>
                  <a:latin typeface="Times New Roman" panose="02020603050405020304" pitchFamily="18" charset="0"/>
                  <a:ea typeface="Calibri"/>
                  <a:cs typeface="Times New Roman" panose="02020603050405020304" pitchFamily="18" charset="0"/>
                </a:rPr>
                <a:t>MARKA</a:t>
              </a:r>
            </a:p>
            <a:p>
              <a:pPr algn="ctr">
                <a:lnSpc>
                  <a:spcPct val="115000"/>
                </a:lnSpc>
                <a:spcAft>
                  <a:spcPts val="0"/>
                </a:spcAft>
              </a:pPr>
              <a:r>
                <a:rPr lang="tr-TR" sz="1600" b="1" dirty="0" err="1" smtClean="0">
                  <a:effectLst/>
                  <a:latin typeface="Times New Roman" panose="02020603050405020304" pitchFamily="18" charset="0"/>
                  <a:ea typeface="Calibri"/>
                  <a:cs typeface="Times New Roman" panose="02020603050405020304" pitchFamily="18" charset="0"/>
                </a:rPr>
                <a:t>SADAKATi</a:t>
              </a:r>
              <a:endParaRPr lang="tr-TR" sz="1600" dirty="0">
                <a:effectLst/>
                <a:latin typeface="Times New Roman" panose="02020603050405020304" pitchFamily="18" charset="0"/>
                <a:ea typeface="Calibri"/>
                <a:cs typeface="Times New Roman" panose="02020603050405020304" pitchFamily="18" charset="0"/>
              </a:endParaRPr>
            </a:p>
          </p:txBody>
        </p:sp>
        <p:sp>
          <p:nvSpPr>
            <p:cNvPr id="7" name="Oval 6"/>
            <p:cNvSpPr>
              <a:spLocks noChangeArrowheads="1"/>
            </p:cNvSpPr>
            <p:nvPr/>
          </p:nvSpPr>
          <p:spPr bwMode="auto">
            <a:xfrm>
              <a:off x="3226158" y="669702"/>
              <a:ext cx="1066800" cy="716915"/>
            </a:xfrm>
            <a:prstGeom prst="ellipse">
              <a:avLst/>
            </a:prstGeom>
            <a:ln>
              <a:headEnd/>
              <a:tailEnd/>
            </a:ln>
            <a:extLst/>
          </p:spPr>
          <p:style>
            <a:lnRef idx="1">
              <a:schemeClr val="dk1"/>
            </a:lnRef>
            <a:fillRef idx="2">
              <a:schemeClr val="dk1"/>
            </a:fillRef>
            <a:effectRef idx="1">
              <a:schemeClr val="dk1"/>
            </a:effectRef>
            <a:fontRef idx="minor">
              <a:schemeClr val="dk1"/>
            </a:fontRef>
          </p:style>
          <p:txBody>
            <a:bodyPr rot="0" vert="horz" wrap="square" lIns="91440" tIns="45720" rIns="91440" bIns="45720" anchor="t" anchorCtr="0" upright="1">
              <a:noAutofit/>
            </a:bodyPr>
            <a:lstStyle/>
            <a:p>
              <a:pPr algn="ctr">
                <a:lnSpc>
                  <a:spcPct val="115000"/>
                </a:lnSpc>
                <a:spcAft>
                  <a:spcPts val="0"/>
                </a:spcAft>
              </a:pPr>
              <a:endParaRPr lang="tr-TR" sz="1600" b="1" dirty="0" smtClean="0">
                <a:effectLst/>
                <a:latin typeface="Times New Roman" panose="02020603050405020304" pitchFamily="18" charset="0"/>
                <a:ea typeface="Calibri"/>
                <a:cs typeface="Times New Roman" panose="02020603050405020304" pitchFamily="18" charset="0"/>
              </a:endParaRPr>
            </a:p>
            <a:p>
              <a:pPr algn="ctr">
                <a:lnSpc>
                  <a:spcPct val="115000"/>
                </a:lnSpc>
                <a:spcAft>
                  <a:spcPts val="0"/>
                </a:spcAft>
              </a:pPr>
              <a:r>
                <a:rPr lang="tr-TR" sz="1600" b="1" dirty="0" smtClean="0">
                  <a:effectLst/>
                  <a:latin typeface="Times New Roman" panose="02020603050405020304" pitchFamily="18" charset="0"/>
                  <a:ea typeface="Calibri"/>
                  <a:cs typeface="Times New Roman" panose="02020603050405020304" pitchFamily="18" charset="0"/>
                </a:rPr>
                <a:t>POZİTİF</a:t>
              </a:r>
              <a:endParaRPr lang="tr-TR" sz="1600" dirty="0">
                <a:effectLst/>
                <a:latin typeface="Times New Roman" panose="02020603050405020304" pitchFamily="18" charset="0"/>
                <a:ea typeface="Calibri"/>
                <a:cs typeface="Times New Roman" panose="02020603050405020304" pitchFamily="18" charset="0"/>
              </a:endParaRPr>
            </a:p>
            <a:p>
              <a:pPr algn="ctr">
                <a:lnSpc>
                  <a:spcPct val="115000"/>
                </a:lnSpc>
                <a:spcAft>
                  <a:spcPts val="0"/>
                </a:spcAft>
              </a:pPr>
              <a:r>
                <a:rPr lang="tr-TR" sz="1600" b="1" dirty="0">
                  <a:effectLst/>
                  <a:latin typeface="Times New Roman" panose="02020603050405020304" pitchFamily="18" charset="0"/>
                  <a:ea typeface="Calibri"/>
                  <a:cs typeface="Times New Roman" panose="02020603050405020304" pitchFamily="18" charset="0"/>
                </a:rPr>
                <a:t>WOM</a:t>
              </a:r>
              <a:endParaRPr lang="tr-TR" sz="1600" dirty="0">
                <a:effectLst/>
                <a:latin typeface="Times New Roman" panose="02020603050405020304" pitchFamily="18" charset="0"/>
                <a:ea typeface="Calibri"/>
                <a:cs typeface="Times New Roman" panose="02020603050405020304" pitchFamily="18" charset="0"/>
              </a:endParaRPr>
            </a:p>
          </p:txBody>
        </p:sp>
        <p:cxnSp>
          <p:nvCxnSpPr>
            <p:cNvPr id="8" name="AutoShape 15"/>
            <p:cNvCxnSpPr>
              <a:cxnSpLocks noChangeShapeType="1"/>
            </p:cNvCxnSpPr>
            <p:nvPr/>
          </p:nvCxnSpPr>
          <p:spPr bwMode="auto">
            <a:xfrm>
              <a:off x="998113" y="1126902"/>
              <a:ext cx="2249805" cy="4445"/>
            </a:xfrm>
            <a:prstGeom prst="straightConnector1">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9" name="AutoShape 16"/>
            <p:cNvCxnSpPr>
              <a:cxnSpLocks noChangeShapeType="1"/>
              <a:endCxn id="6" idx="2"/>
            </p:cNvCxnSpPr>
            <p:nvPr/>
          </p:nvCxnSpPr>
          <p:spPr bwMode="auto">
            <a:xfrm flipV="1">
              <a:off x="901521" y="369570"/>
              <a:ext cx="592218" cy="459981"/>
            </a:xfrm>
            <a:prstGeom prst="straightConnector1">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0" name="AutoShape 17"/>
            <p:cNvCxnSpPr>
              <a:cxnSpLocks noChangeShapeType="1"/>
              <a:stCxn id="6" idx="6"/>
            </p:cNvCxnSpPr>
            <p:nvPr/>
          </p:nvCxnSpPr>
          <p:spPr bwMode="auto">
            <a:xfrm>
              <a:off x="2700299" y="369570"/>
              <a:ext cx="620590" cy="451763"/>
            </a:xfrm>
            <a:prstGeom prst="straightConnector1">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1" name="Metin Kutusu 2"/>
            <p:cNvSpPr txBox="1">
              <a:spLocks noChangeArrowheads="1"/>
            </p:cNvSpPr>
            <p:nvPr/>
          </p:nvSpPr>
          <p:spPr bwMode="auto">
            <a:xfrm>
              <a:off x="2035889" y="1158823"/>
              <a:ext cx="360045" cy="269875"/>
            </a:xfrm>
            <a:prstGeom prst="rect">
              <a:avLst/>
            </a:prstGeom>
            <a:noFill/>
            <a:ln w="9525">
              <a:noFill/>
              <a:miter lim="800000"/>
              <a:headEnd/>
              <a:tailEnd/>
            </a:ln>
          </p:spPr>
          <p:txBody>
            <a:bodyPr rot="0" vert="horz" wrap="square" lIns="91440" tIns="45720" rIns="91440" bIns="45720" anchor="t" anchorCtr="0">
              <a:noAutofit/>
            </a:bodyPr>
            <a:lstStyle/>
            <a:p>
              <a:pPr>
                <a:lnSpc>
                  <a:spcPct val="115000"/>
                </a:lnSpc>
                <a:spcAft>
                  <a:spcPts val="1000"/>
                </a:spcAft>
              </a:pPr>
              <a:r>
                <a:rPr lang="tr-TR" sz="1600" i="1" dirty="0">
                  <a:effectLst/>
                  <a:latin typeface="Times New Roman" panose="02020603050405020304" pitchFamily="18" charset="0"/>
                  <a:ea typeface="Calibri"/>
                  <a:cs typeface="Times New Roman" panose="02020603050405020304" pitchFamily="18" charset="0"/>
                </a:rPr>
                <a:t>H</a:t>
              </a:r>
              <a:r>
                <a:rPr lang="tr-TR" sz="1600" i="1" baseline="-25000" dirty="0">
                  <a:effectLst/>
                  <a:latin typeface="Times New Roman" panose="02020603050405020304" pitchFamily="18" charset="0"/>
                  <a:ea typeface="Calibri"/>
                  <a:cs typeface="Times New Roman" panose="02020603050405020304" pitchFamily="18" charset="0"/>
                </a:rPr>
                <a:t>1</a:t>
              </a:r>
              <a:endParaRPr lang="tr-TR" sz="1600" dirty="0">
                <a:effectLst/>
                <a:latin typeface="Times New Roman" panose="02020603050405020304" pitchFamily="18" charset="0"/>
                <a:ea typeface="Calibri"/>
                <a:cs typeface="Times New Roman" panose="02020603050405020304" pitchFamily="18" charset="0"/>
              </a:endParaRPr>
            </a:p>
          </p:txBody>
        </p:sp>
        <p:sp>
          <p:nvSpPr>
            <p:cNvPr id="12" name="Metin Kutusu 2"/>
            <p:cNvSpPr txBox="1">
              <a:spLocks noChangeArrowheads="1"/>
            </p:cNvSpPr>
            <p:nvPr/>
          </p:nvSpPr>
          <p:spPr bwMode="auto">
            <a:xfrm>
              <a:off x="998113" y="386367"/>
              <a:ext cx="360045" cy="269875"/>
            </a:xfrm>
            <a:prstGeom prst="rect">
              <a:avLst/>
            </a:prstGeom>
            <a:noFill/>
            <a:ln w="9525">
              <a:noFill/>
              <a:miter lim="800000"/>
              <a:headEnd/>
              <a:tailEnd/>
            </a:ln>
          </p:spPr>
          <p:txBody>
            <a:bodyPr rot="0" vert="horz" wrap="square" lIns="91440" tIns="45720" rIns="91440" bIns="45720" anchor="t" anchorCtr="0">
              <a:noAutofit/>
            </a:bodyPr>
            <a:lstStyle/>
            <a:p>
              <a:pPr>
                <a:lnSpc>
                  <a:spcPct val="115000"/>
                </a:lnSpc>
                <a:spcAft>
                  <a:spcPts val="1000"/>
                </a:spcAft>
              </a:pPr>
              <a:r>
                <a:rPr lang="tr-TR" sz="1600" i="1" dirty="0">
                  <a:effectLst/>
                  <a:latin typeface="Times New Roman" panose="02020603050405020304" pitchFamily="18" charset="0"/>
                  <a:ea typeface="Calibri"/>
                  <a:cs typeface="Times New Roman" panose="02020603050405020304" pitchFamily="18" charset="0"/>
                </a:rPr>
                <a:t>H</a:t>
              </a:r>
              <a:r>
                <a:rPr lang="tr-TR" sz="1600" i="1" baseline="-25000" dirty="0">
                  <a:effectLst/>
                  <a:latin typeface="Times New Roman" panose="02020603050405020304" pitchFamily="18" charset="0"/>
                  <a:ea typeface="Calibri"/>
                  <a:cs typeface="Times New Roman" panose="02020603050405020304" pitchFamily="18" charset="0"/>
                </a:rPr>
                <a:t>2</a:t>
              </a:r>
              <a:endParaRPr lang="tr-TR" sz="1600" dirty="0">
                <a:effectLst/>
                <a:latin typeface="Times New Roman" panose="02020603050405020304" pitchFamily="18" charset="0"/>
                <a:ea typeface="Calibri"/>
                <a:cs typeface="Times New Roman" panose="02020603050405020304" pitchFamily="18" charset="0"/>
              </a:endParaRPr>
            </a:p>
          </p:txBody>
        </p:sp>
        <p:sp>
          <p:nvSpPr>
            <p:cNvPr id="13" name="Metin Kutusu 2"/>
            <p:cNvSpPr txBox="1">
              <a:spLocks noChangeArrowheads="1"/>
            </p:cNvSpPr>
            <p:nvPr/>
          </p:nvSpPr>
          <p:spPr bwMode="auto">
            <a:xfrm>
              <a:off x="2891307" y="399246"/>
              <a:ext cx="360045" cy="269875"/>
            </a:xfrm>
            <a:prstGeom prst="rect">
              <a:avLst/>
            </a:prstGeom>
            <a:noFill/>
            <a:ln w="9525">
              <a:noFill/>
              <a:miter lim="800000"/>
              <a:headEnd/>
              <a:tailEnd/>
            </a:ln>
          </p:spPr>
          <p:txBody>
            <a:bodyPr rot="0" vert="horz" wrap="square" lIns="91440" tIns="45720" rIns="91440" bIns="45720" anchor="t" anchorCtr="0">
              <a:noAutofit/>
            </a:bodyPr>
            <a:lstStyle/>
            <a:p>
              <a:pPr>
                <a:lnSpc>
                  <a:spcPct val="115000"/>
                </a:lnSpc>
                <a:spcAft>
                  <a:spcPts val="1000"/>
                </a:spcAft>
              </a:pPr>
              <a:r>
                <a:rPr lang="tr-TR" sz="1600" i="1" dirty="0">
                  <a:effectLst/>
                  <a:latin typeface="Times New Roman" panose="02020603050405020304" pitchFamily="18" charset="0"/>
                  <a:ea typeface="Calibri"/>
                  <a:cs typeface="Times New Roman" panose="02020603050405020304" pitchFamily="18" charset="0"/>
                </a:rPr>
                <a:t>H</a:t>
              </a:r>
              <a:r>
                <a:rPr lang="tr-TR" sz="1600" i="1" baseline="-25000" dirty="0">
                  <a:effectLst/>
                  <a:latin typeface="Times New Roman" panose="02020603050405020304" pitchFamily="18" charset="0"/>
                  <a:ea typeface="Calibri"/>
                  <a:cs typeface="Times New Roman" panose="02020603050405020304" pitchFamily="18" charset="0"/>
                </a:rPr>
                <a:t>3</a:t>
              </a:r>
              <a:endParaRPr lang="tr-TR" sz="1600" dirty="0">
                <a:effectLst/>
                <a:latin typeface="Times New Roman" panose="02020603050405020304" pitchFamily="18" charset="0"/>
                <a:ea typeface="Calibri"/>
                <a:cs typeface="Times New Roman" panose="02020603050405020304" pitchFamily="18" charset="0"/>
              </a:endParaRPr>
            </a:p>
          </p:txBody>
        </p:sp>
      </p:grpSp>
      <p:cxnSp>
        <p:nvCxnSpPr>
          <p:cNvPr id="21" name="Düz Bağlayıcı 20"/>
          <p:cNvCxnSpPr>
            <a:stCxn id="5" idx="6"/>
            <a:endCxn id="6" idx="4"/>
          </p:cNvCxnSpPr>
          <p:nvPr/>
        </p:nvCxnSpPr>
        <p:spPr>
          <a:xfrm flipV="1">
            <a:off x="3026630" y="3965931"/>
            <a:ext cx="1636577" cy="7312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Düz Ok Bağlayıcısı 22"/>
          <p:cNvCxnSpPr>
            <a:stCxn id="6" idx="4"/>
            <a:endCxn id="7" idx="2"/>
          </p:cNvCxnSpPr>
          <p:nvPr/>
        </p:nvCxnSpPr>
        <p:spPr>
          <a:xfrm>
            <a:off x="4663207" y="3965931"/>
            <a:ext cx="1684687" cy="68861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Metin Kutusu 2"/>
          <p:cNvSpPr txBox="1">
            <a:spLocks noChangeArrowheads="1"/>
          </p:cNvSpPr>
          <p:nvPr/>
        </p:nvSpPr>
        <p:spPr bwMode="auto">
          <a:xfrm>
            <a:off x="4507720" y="4041132"/>
            <a:ext cx="537191" cy="643001"/>
          </a:xfrm>
          <a:prstGeom prst="rect">
            <a:avLst/>
          </a:prstGeom>
          <a:noFill/>
          <a:ln w="9525">
            <a:noFill/>
            <a:miter lim="800000"/>
            <a:headEnd/>
            <a:tailEnd/>
          </a:ln>
        </p:spPr>
        <p:txBody>
          <a:bodyPr rot="0" vert="horz" wrap="square" lIns="91440" tIns="45720" rIns="91440" bIns="45720" anchor="t" anchorCtr="0">
            <a:noAutofit/>
          </a:bodyPr>
          <a:lstStyle/>
          <a:p>
            <a:pPr>
              <a:lnSpc>
                <a:spcPct val="115000"/>
              </a:lnSpc>
              <a:spcAft>
                <a:spcPts val="1000"/>
              </a:spcAft>
            </a:pPr>
            <a:r>
              <a:rPr lang="tr-TR" sz="1600" i="1" dirty="0" smtClean="0">
                <a:effectLst/>
                <a:latin typeface="Times New Roman" panose="02020603050405020304" pitchFamily="18" charset="0"/>
                <a:ea typeface="Calibri"/>
                <a:cs typeface="Times New Roman" panose="02020603050405020304" pitchFamily="18" charset="0"/>
              </a:rPr>
              <a:t>H</a:t>
            </a:r>
            <a:r>
              <a:rPr lang="tr-TR" sz="1600" i="1" baseline="-25000" dirty="0">
                <a:latin typeface="Times New Roman" panose="02020603050405020304" pitchFamily="18" charset="0"/>
                <a:ea typeface="Calibri"/>
                <a:cs typeface="Times New Roman" panose="02020603050405020304" pitchFamily="18" charset="0"/>
              </a:rPr>
              <a:t>4</a:t>
            </a:r>
            <a:endParaRPr lang="tr-TR" sz="1600" dirty="0">
              <a:effectLst/>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396664148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sz="quarter" idx="13"/>
          </p:nvPr>
        </p:nvSpPr>
        <p:spPr>
          <a:xfrm>
            <a:off x="457200" y="1124744"/>
            <a:ext cx="8229600" cy="5001419"/>
          </a:xfrm>
        </p:spPr>
        <p:txBody>
          <a:bodyPr>
            <a:normAutofit/>
          </a:bodyPr>
          <a:lstStyle/>
          <a:p>
            <a:pPr marL="0" indent="0">
              <a:buNone/>
            </a:pPr>
            <a:r>
              <a:rPr lang="tr-TR" sz="2400" dirty="0">
                <a:latin typeface="Times New Roman" panose="02020603050405020304" pitchFamily="18" charset="0"/>
                <a:cs typeface="Times New Roman" panose="02020603050405020304" pitchFamily="18" charset="0"/>
              </a:rPr>
              <a:t>Araştırma modeli ve </a:t>
            </a:r>
            <a:r>
              <a:rPr lang="tr-TR" sz="2400" dirty="0" smtClean="0">
                <a:latin typeface="Times New Roman" panose="02020603050405020304" pitchFamily="18" charset="0"/>
                <a:cs typeface="Times New Roman" panose="02020603050405020304" pitchFamily="18" charset="0"/>
              </a:rPr>
              <a:t>yapılan </a:t>
            </a:r>
            <a:r>
              <a:rPr lang="tr-TR" sz="2400" dirty="0">
                <a:latin typeface="Times New Roman" panose="02020603050405020304" pitchFamily="18" charset="0"/>
                <a:cs typeface="Times New Roman" panose="02020603050405020304" pitchFamily="18" charset="0"/>
              </a:rPr>
              <a:t>açıklamalar ışığında araştırma hipotezleri de şu şekilde oluşturulmuştur:</a:t>
            </a:r>
          </a:p>
          <a:p>
            <a:pPr marL="0" indent="0">
              <a:buNone/>
            </a:pPr>
            <a:endParaRPr lang="tr-TR" sz="2400" dirty="0">
              <a:latin typeface="Times New Roman" panose="02020603050405020304" pitchFamily="18" charset="0"/>
              <a:cs typeface="Times New Roman" panose="02020603050405020304" pitchFamily="18" charset="0"/>
            </a:endParaRPr>
          </a:p>
          <a:p>
            <a:r>
              <a:rPr lang="tr-TR" sz="2400" b="1" dirty="0" smtClean="0">
                <a:latin typeface="Times New Roman" panose="02020603050405020304" pitchFamily="18" charset="0"/>
                <a:cs typeface="Times New Roman" panose="02020603050405020304" pitchFamily="18" charset="0"/>
              </a:rPr>
              <a:t>H</a:t>
            </a:r>
            <a:r>
              <a:rPr lang="tr-TR" sz="2400" b="1" baseline="-25000" dirty="0" smtClean="0">
                <a:latin typeface="Times New Roman" panose="02020603050405020304" pitchFamily="18" charset="0"/>
                <a:cs typeface="Times New Roman" panose="02020603050405020304" pitchFamily="18" charset="0"/>
              </a:rPr>
              <a:t>1</a:t>
            </a:r>
            <a:r>
              <a:rPr lang="tr-TR" sz="2400" b="1"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Marka imajı, pozitif </a:t>
            </a:r>
            <a:r>
              <a:rPr lang="tr-TR" sz="2400" dirty="0" err="1">
                <a:latin typeface="Times New Roman" panose="02020603050405020304" pitchFamily="18" charset="0"/>
                <a:cs typeface="Times New Roman" panose="02020603050405020304" pitchFamily="18" charset="0"/>
              </a:rPr>
              <a:t>WOM’u</a:t>
            </a:r>
            <a:r>
              <a:rPr lang="tr-TR" sz="2400" dirty="0">
                <a:latin typeface="Times New Roman" panose="02020603050405020304" pitchFamily="18" charset="0"/>
                <a:cs typeface="Times New Roman" panose="02020603050405020304" pitchFamily="18" charset="0"/>
              </a:rPr>
              <a:t> anlamlı ve pozitif yönde etkiler.</a:t>
            </a:r>
          </a:p>
          <a:p>
            <a:r>
              <a:rPr lang="tr-TR" sz="2400" b="1" dirty="0">
                <a:latin typeface="Times New Roman" panose="02020603050405020304" pitchFamily="18" charset="0"/>
                <a:cs typeface="Times New Roman" panose="02020603050405020304" pitchFamily="18" charset="0"/>
              </a:rPr>
              <a:t>H</a:t>
            </a:r>
            <a:r>
              <a:rPr lang="tr-TR" sz="2400" b="1" baseline="-25000" dirty="0">
                <a:latin typeface="Times New Roman" panose="02020603050405020304" pitchFamily="18" charset="0"/>
                <a:cs typeface="Times New Roman" panose="02020603050405020304" pitchFamily="18" charset="0"/>
              </a:rPr>
              <a:t>2</a:t>
            </a:r>
            <a:r>
              <a:rPr lang="tr-TR" sz="2400" b="1" dirty="0">
                <a:latin typeface="Times New Roman" panose="02020603050405020304" pitchFamily="18" charset="0"/>
                <a:cs typeface="Times New Roman" panose="02020603050405020304" pitchFamily="18" charset="0"/>
              </a:rPr>
              <a:t>:</a:t>
            </a:r>
            <a:r>
              <a:rPr lang="tr-TR" sz="2400" dirty="0">
                <a:latin typeface="Times New Roman" panose="02020603050405020304" pitchFamily="18" charset="0"/>
                <a:cs typeface="Times New Roman" panose="02020603050405020304" pitchFamily="18" charset="0"/>
              </a:rPr>
              <a:t> Marka imajı, marka sadakatini anlamlı ve pozitif yönde etkiler.</a:t>
            </a:r>
          </a:p>
          <a:p>
            <a:r>
              <a:rPr lang="tr-TR" sz="2400" b="1" dirty="0">
                <a:latin typeface="Times New Roman" panose="02020603050405020304" pitchFamily="18" charset="0"/>
                <a:cs typeface="Times New Roman" panose="02020603050405020304" pitchFamily="18" charset="0"/>
              </a:rPr>
              <a:t>H</a:t>
            </a:r>
            <a:r>
              <a:rPr lang="tr-TR" sz="2400" b="1" baseline="-25000" dirty="0">
                <a:latin typeface="Times New Roman" panose="02020603050405020304" pitchFamily="18" charset="0"/>
                <a:cs typeface="Times New Roman" panose="02020603050405020304" pitchFamily="18" charset="0"/>
              </a:rPr>
              <a:t>3</a:t>
            </a:r>
            <a:r>
              <a:rPr lang="tr-TR" sz="2400" b="1" dirty="0">
                <a:latin typeface="Times New Roman" panose="02020603050405020304" pitchFamily="18" charset="0"/>
                <a:cs typeface="Times New Roman" panose="02020603050405020304" pitchFamily="18" charset="0"/>
              </a:rPr>
              <a:t>:</a:t>
            </a:r>
            <a:r>
              <a:rPr lang="tr-TR" sz="2400" dirty="0">
                <a:latin typeface="Times New Roman" panose="02020603050405020304" pitchFamily="18" charset="0"/>
                <a:cs typeface="Times New Roman" panose="02020603050405020304" pitchFamily="18" charset="0"/>
              </a:rPr>
              <a:t> Marka sadakati, pozitif </a:t>
            </a:r>
            <a:r>
              <a:rPr lang="tr-TR" sz="2400" dirty="0" err="1">
                <a:latin typeface="Times New Roman" panose="02020603050405020304" pitchFamily="18" charset="0"/>
                <a:cs typeface="Times New Roman" panose="02020603050405020304" pitchFamily="18" charset="0"/>
              </a:rPr>
              <a:t>WOM’u</a:t>
            </a:r>
            <a:r>
              <a:rPr lang="tr-TR" sz="2400" dirty="0">
                <a:latin typeface="Times New Roman" panose="02020603050405020304" pitchFamily="18" charset="0"/>
                <a:cs typeface="Times New Roman" panose="02020603050405020304" pitchFamily="18" charset="0"/>
              </a:rPr>
              <a:t> anlamlı ve pozitif yönde etkiler</a:t>
            </a:r>
            <a:r>
              <a:rPr lang="tr-TR" sz="2400" dirty="0" smtClean="0">
                <a:latin typeface="Times New Roman" panose="02020603050405020304" pitchFamily="18" charset="0"/>
                <a:cs typeface="Times New Roman" panose="02020603050405020304" pitchFamily="18" charset="0"/>
              </a:rPr>
              <a:t>.</a:t>
            </a:r>
          </a:p>
          <a:p>
            <a:r>
              <a:rPr lang="tr-TR" sz="2400" b="1" dirty="0">
                <a:latin typeface="Times New Roman" panose="02020603050405020304" pitchFamily="18" charset="0"/>
                <a:cs typeface="Times New Roman" panose="02020603050405020304" pitchFamily="18" charset="0"/>
              </a:rPr>
              <a:t>H</a:t>
            </a:r>
            <a:r>
              <a:rPr lang="tr-TR" sz="2400" b="1" baseline="-25000" dirty="0">
                <a:latin typeface="Times New Roman" panose="02020603050405020304" pitchFamily="18" charset="0"/>
                <a:cs typeface="Times New Roman" panose="02020603050405020304" pitchFamily="18" charset="0"/>
              </a:rPr>
              <a:t>4</a:t>
            </a:r>
            <a:r>
              <a:rPr lang="tr-TR" sz="2400" b="1"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Marka imajı ve pozitif WOM arasındaki ilişkide marka sadakatinin aracılık rolü vardır.</a:t>
            </a:r>
          </a:p>
          <a:p>
            <a:pPr marL="0" indent="0">
              <a:buNone/>
            </a:pPr>
            <a:endParaRPr lang="tr-TR" dirty="0"/>
          </a:p>
        </p:txBody>
      </p:sp>
    </p:spTree>
    <p:extLst>
      <p:ext uri="{BB962C8B-B14F-4D97-AF65-F5344CB8AC3E}">
        <p14:creationId xmlns:p14="http://schemas.microsoft.com/office/powerpoint/2010/main" val="271694577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l"/>
            <a:r>
              <a:rPr lang="tr-TR" sz="2800" b="1" dirty="0" smtClean="0">
                <a:latin typeface="Times New Roman" panose="02020603050405020304" pitchFamily="18" charset="0"/>
                <a:cs typeface="Times New Roman" panose="02020603050405020304" pitchFamily="18" charset="0"/>
              </a:rPr>
              <a:t>ÖLÇEKLER</a:t>
            </a:r>
            <a:endParaRPr lang="tr-TR" sz="28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3"/>
          </p:nvPr>
        </p:nvSpPr>
        <p:spPr/>
        <p:txBody>
          <a:bodyPr>
            <a:normAutofit fontScale="85000" lnSpcReduction="20000"/>
          </a:bodyPr>
          <a:lstStyle/>
          <a:p>
            <a:pPr marL="0" indent="0">
              <a:buNone/>
            </a:pPr>
            <a:r>
              <a:rPr lang="tr-TR" sz="2600" dirty="0">
                <a:latin typeface="Times New Roman" panose="02020603050405020304" pitchFamily="18" charset="0"/>
                <a:cs typeface="Times New Roman" panose="02020603050405020304" pitchFamily="18" charset="0"/>
              </a:rPr>
              <a:t>Araştırmada, önceki araştırmacılar tarafından geliştirilen ve bu çalışmaya uyarlanan ölçekler kullanılmıştır. </a:t>
            </a:r>
            <a:endParaRPr lang="tr-TR" sz="2600" dirty="0" smtClean="0">
              <a:latin typeface="Times New Roman" panose="02020603050405020304" pitchFamily="18" charset="0"/>
              <a:cs typeface="Times New Roman" panose="02020603050405020304" pitchFamily="18" charset="0"/>
            </a:endParaRPr>
          </a:p>
          <a:p>
            <a:pPr marL="0" indent="0">
              <a:buNone/>
            </a:pPr>
            <a:endParaRPr lang="tr-TR" sz="26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2600" dirty="0" smtClean="0">
                <a:latin typeface="Times New Roman" panose="02020603050405020304" pitchFamily="18" charset="0"/>
                <a:cs typeface="Times New Roman" panose="02020603050405020304" pitchFamily="18" charset="0"/>
              </a:rPr>
              <a:t>Marka </a:t>
            </a:r>
            <a:r>
              <a:rPr lang="tr-TR" sz="2600" dirty="0">
                <a:latin typeface="Times New Roman" panose="02020603050405020304" pitchFamily="18" charset="0"/>
                <a:cs typeface="Times New Roman" panose="02020603050405020304" pitchFamily="18" charset="0"/>
              </a:rPr>
              <a:t>sadakati ölçeği için, Özdemir ve Koçak (2012)’</a:t>
            </a:r>
            <a:r>
              <a:rPr lang="tr-TR" sz="2600" dirty="0" err="1">
                <a:latin typeface="Times New Roman" panose="02020603050405020304" pitchFamily="18" charset="0"/>
                <a:cs typeface="Times New Roman" panose="02020603050405020304" pitchFamily="18" charset="0"/>
              </a:rPr>
              <a:t>ın</a:t>
            </a:r>
            <a:r>
              <a:rPr lang="tr-TR" sz="2600" dirty="0">
                <a:latin typeface="Times New Roman" panose="02020603050405020304" pitchFamily="18" charset="0"/>
                <a:cs typeface="Times New Roman" panose="02020603050405020304" pitchFamily="18" charset="0"/>
              </a:rPr>
              <a:t> çalışmalarında yer alan </a:t>
            </a:r>
            <a:r>
              <a:rPr lang="tr-TR" sz="2600" dirty="0" err="1">
                <a:latin typeface="Times New Roman" panose="02020603050405020304" pitchFamily="18" charset="0"/>
                <a:cs typeface="Times New Roman" panose="02020603050405020304" pitchFamily="18" charset="0"/>
              </a:rPr>
              <a:t>tutumsal</a:t>
            </a:r>
            <a:r>
              <a:rPr lang="tr-TR" sz="2600" dirty="0">
                <a:latin typeface="Times New Roman" panose="02020603050405020304" pitchFamily="18" charset="0"/>
                <a:cs typeface="Times New Roman" panose="02020603050405020304" pitchFamily="18" charset="0"/>
              </a:rPr>
              <a:t> marka sadakati ve davranışsal marka sadakati ölçekleri birleştirilerek elde edilen 4 ifadeli ölçek, </a:t>
            </a:r>
            <a:endParaRPr lang="tr-TR" sz="26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2600" dirty="0">
                <a:latin typeface="Times New Roman" panose="02020603050405020304" pitchFamily="18" charset="0"/>
                <a:cs typeface="Times New Roman" panose="02020603050405020304" pitchFamily="18" charset="0"/>
              </a:rPr>
              <a:t>P</a:t>
            </a:r>
            <a:r>
              <a:rPr lang="tr-TR" sz="2600" dirty="0" smtClean="0">
                <a:latin typeface="Times New Roman" panose="02020603050405020304" pitchFamily="18" charset="0"/>
                <a:cs typeface="Times New Roman" panose="02020603050405020304" pitchFamily="18" charset="0"/>
              </a:rPr>
              <a:t>ozitif </a:t>
            </a:r>
            <a:r>
              <a:rPr lang="tr-TR" sz="2600" dirty="0">
                <a:latin typeface="Times New Roman" panose="02020603050405020304" pitchFamily="18" charset="0"/>
                <a:cs typeface="Times New Roman" panose="02020603050405020304" pitchFamily="18" charset="0"/>
              </a:rPr>
              <a:t>WOM ölçeği için, </a:t>
            </a:r>
            <a:r>
              <a:rPr lang="tr-TR" sz="2600" dirty="0" err="1">
                <a:latin typeface="Times New Roman" panose="02020603050405020304" pitchFamily="18" charset="0"/>
                <a:cs typeface="Times New Roman" panose="02020603050405020304" pitchFamily="18" charset="0"/>
              </a:rPr>
              <a:t>Gremler</a:t>
            </a:r>
            <a:r>
              <a:rPr lang="tr-TR" sz="2600" dirty="0">
                <a:latin typeface="Times New Roman" panose="02020603050405020304" pitchFamily="18" charset="0"/>
                <a:cs typeface="Times New Roman" panose="02020603050405020304" pitchFamily="18" charset="0"/>
              </a:rPr>
              <a:t> ve </a:t>
            </a:r>
            <a:r>
              <a:rPr lang="tr-TR" sz="2600" dirty="0" err="1">
                <a:latin typeface="Times New Roman" panose="02020603050405020304" pitchFamily="18" charset="0"/>
                <a:cs typeface="Times New Roman" panose="02020603050405020304" pitchFamily="18" charset="0"/>
              </a:rPr>
              <a:t>Gwinner</a:t>
            </a:r>
            <a:r>
              <a:rPr lang="tr-TR" sz="2600" dirty="0">
                <a:latin typeface="Times New Roman" panose="02020603050405020304" pitchFamily="18" charset="0"/>
                <a:cs typeface="Times New Roman" panose="02020603050405020304" pitchFamily="18" charset="0"/>
              </a:rPr>
              <a:t> (2000) tarafından geliştirilen WOM ölçeği, </a:t>
            </a:r>
            <a:r>
              <a:rPr lang="tr-TR" sz="2600" dirty="0" err="1">
                <a:latin typeface="Times New Roman" panose="02020603050405020304" pitchFamily="18" charset="0"/>
                <a:cs typeface="Times New Roman" panose="02020603050405020304" pitchFamily="18" charset="0"/>
              </a:rPr>
              <a:t>Ismail</a:t>
            </a:r>
            <a:r>
              <a:rPr lang="tr-TR" sz="2600" dirty="0">
                <a:latin typeface="Times New Roman" panose="02020603050405020304" pitchFamily="18" charset="0"/>
                <a:cs typeface="Times New Roman" panose="02020603050405020304" pitchFamily="18" charset="0"/>
              </a:rPr>
              <a:t> ve </a:t>
            </a:r>
            <a:r>
              <a:rPr lang="tr-TR" sz="2600" dirty="0" err="1">
                <a:latin typeface="Times New Roman" panose="02020603050405020304" pitchFamily="18" charset="0"/>
                <a:cs typeface="Times New Roman" panose="02020603050405020304" pitchFamily="18" charset="0"/>
              </a:rPr>
              <a:t>Spinelli</a:t>
            </a:r>
            <a:r>
              <a:rPr lang="tr-TR" sz="2600" dirty="0">
                <a:latin typeface="Times New Roman" panose="02020603050405020304" pitchFamily="18" charset="0"/>
                <a:cs typeface="Times New Roman" panose="02020603050405020304" pitchFamily="18" charset="0"/>
              </a:rPr>
              <a:t> (2012)’</a:t>
            </a:r>
            <a:r>
              <a:rPr lang="tr-TR" sz="2600" dirty="0" err="1">
                <a:latin typeface="Times New Roman" panose="02020603050405020304" pitchFamily="18" charset="0"/>
                <a:cs typeface="Times New Roman" panose="02020603050405020304" pitchFamily="18" charset="0"/>
              </a:rPr>
              <a:t>nin</a:t>
            </a:r>
            <a:r>
              <a:rPr lang="tr-TR" sz="2600" dirty="0">
                <a:latin typeface="Times New Roman" panose="02020603050405020304" pitchFamily="18" charset="0"/>
                <a:cs typeface="Times New Roman" panose="02020603050405020304" pitchFamily="18" charset="0"/>
              </a:rPr>
              <a:t> çalışmalarında kullandıkları 4 ifadeli </a:t>
            </a:r>
            <a:r>
              <a:rPr lang="tr-TR" sz="2600" dirty="0" smtClean="0">
                <a:latin typeface="Times New Roman" panose="02020603050405020304" pitchFamily="18" charset="0"/>
                <a:cs typeface="Times New Roman" panose="02020603050405020304" pitchFamily="18" charset="0"/>
              </a:rPr>
              <a:t>şekliyle,</a:t>
            </a:r>
          </a:p>
          <a:p>
            <a:pPr algn="just">
              <a:buFont typeface="Wingdings" panose="05000000000000000000" pitchFamily="2" charset="2"/>
              <a:buChar char="ü"/>
            </a:pPr>
            <a:r>
              <a:rPr lang="tr-TR" sz="2600" dirty="0" smtClean="0">
                <a:latin typeface="Times New Roman" panose="02020603050405020304" pitchFamily="18" charset="0"/>
                <a:cs typeface="Times New Roman" panose="02020603050405020304" pitchFamily="18" charset="0"/>
              </a:rPr>
              <a:t>Marka </a:t>
            </a:r>
            <a:r>
              <a:rPr lang="tr-TR" sz="2600" dirty="0">
                <a:latin typeface="Times New Roman" panose="02020603050405020304" pitchFamily="18" charset="0"/>
                <a:cs typeface="Times New Roman" panose="02020603050405020304" pitchFamily="18" charset="0"/>
              </a:rPr>
              <a:t>imajını ölçmek için ise </a:t>
            </a:r>
            <a:r>
              <a:rPr lang="tr-TR" sz="2600" dirty="0" err="1">
                <a:latin typeface="Times New Roman" panose="02020603050405020304" pitchFamily="18" charset="0"/>
                <a:cs typeface="Times New Roman" panose="02020603050405020304" pitchFamily="18" charset="0"/>
              </a:rPr>
              <a:t>Low</a:t>
            </a:r>
            <a:r>
              <a:rPr lang="tr-TR" sz="2600" dirty="0">
                <a:latin typeface="Times New Roman" panose="02020603050405020304" pitchFamily="18" charset="0"/>
                <a:cs typeface="Times New Roman" panose="02020603050405020304" pitchFamily="18" charset="0"/>
              </a:rPr>
              <a:t> ve </a:t>
            </a:r>
            <a:r>
              <a:rPr lang="tr-TR" sz="2600" dirty="0" err="1">
                <a:latin typeface="Times New Roman" panose="02020603050405020304" pitchFamily="18" charset="0"/>
                <a:cs typeface="Times New Roman" panose="02020603050405020304" pitchFamily="18" charset="0"/>
              </a:rPr>
              <a:t>Lamb</a:t>
            </a:r>
            <a:r>
              <a:rPr lang="tr-TR" sz="2600" dirty="0">
                <a:latin typeface="Times New Roman" panose="02020603050405020304" pitchFamily="18" charset="0"/>
                <a:cs typeface="Times New Roman" panose="02020603050405020304" pitchFamily="18" charset="0"/>
              </a:rPr>
              <a:t> (2000) tarafından geliştirilen 5 ifadeli marka imajı ölçeği kullanılmıştır. </a:t>
            </a:r>
          </a:p>
          <a:p>
            <a:pPr marL="0" indent="0">
              <a:buNone/>
            </a:pPr>
            <a:endParaRPr lang="tr-TR" dirty="0"/>
          </a:p>
        </p:txBody>
      </p:sp>
    </p:spTree>
    <p:extLst>
      <p:ext uri="{BB962C8B-B14F-4D97-AF65-F5344CB8AC3E}">
        <p14:creationId xmlns:p14="http://schemas.microsoft.com/office/powerpoint/2010/main" val="23804483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836712"/>
            <a:ext cx="8229600" cy="1143000"/>
          </a:xfrm>
        </p:spPr>
        <p:txBody>
          <a:bodyPr>
            <a:normAutofit/>
          </a:bodyPr>
          <a:lstStyle/>
          <a:p>
            <a:r>
              <a:rPr lang="tr-TR" sz="2800" b="1" dirty="0" smtClean="0">
                <a:latin typeface="Times New Roman" panose="02020603050405020304" pitchFamily="18" charset="0"/>
                <a:cs typeface="Times New Roman" panose="02020603050405020304" pitchFamily="18" charset="0"/>
              </a:rPr>
              <a:t>ANAKÜTLE VE ÖRNEKLEM</a:t>
            </a:r>
            <a:endParaRPr lang="tr-TR" sz="28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3"/>
          </p:nvPr>
        </p:nvSpPr>
        <p:spPr>
          <a:xfrm>
            <a:off x="457200" y="2348880"/>
            <a:ext cx="8229600" cy="3777283"/>
          </a:xfrm>
        </p:spPr>
        <p:txBody>
          <a:bodyPr>
            <a:normAutofit/>
          </a:bodyPr>
          <a:lstStyle/>
          <a:p>
            <a:pPr algn="just"/>
            <a:r>
              <a:rPr lang="tr-TR" sz="2400" dirty="0">
                <a:latin typeface="Times New Roman" panose="02020603050405020304" pitchFamily="18" charset="0"/>
                <a:cs typeface="Times New Roman" panose="02020603050405020304" pitchFamily="18" charset="0"/>
              </a:rPr>
              <a:t>Araştırmanın ana kütlesini, Tokat İli Erbaa İlçesinde yaşayanlar oluşturmaktadır. </a:t>
            </a:r>
            <a:endParaRPr lang="tr-TR" sz="2400" dirty="0" smtClean="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%95 güven sınırlarında ve %5 hata payı ile belirlenen 363 kişiye anket uygulaması yapılmıştır. </a:t>
            </a:r>
            <a:endParaRPr lang="tr-TR" sz="2400" dirty="0" smtClean="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Katılımcılar kolayda örnekleme yöntemi ile belirlenmiştir</a:t>
            </a:r>
            <a:r>
              <a:rPr lang="tr-TR" sz="2400" dirty="0" smtClean="0">
                <a:latin typeface="Times New Roman" panose="02020603050405020304" pitchFamily="18" charset="0"/>
                <a:cs typeface="Times New Roman" panose="02020603050405020304" pitchFamily="18" charset="0"/>
              </a:rPr>
              <a:t>.</a:t>
            </a:r>
          </a:p>
          <a:p>
            <a:pPr algn="just"/>
            <a:r>
              <a:rPr lang="tr-TR" sz="2400" dirty="0">
                <a:latin typeface="Times New Roman" panose="02020603050405020304" pitchFamily="18" charset="0"/>
                <a:cs typeface="Times New Roman" panose="02020603050405020304" pitchFamily="18" charset="0"/>
              </a:rPr>
              <a:t>T</a:t>
            </a:r>
            <a:r>
              <a:rPr lang="tr-TR" sz="2400" dirty="0" smtClean="0">
                <a:latin typeface="Times New Roman" panose="02020603050405020304" pitchFamily="18" charset="0"/>
                <a:cs typeface="Times New Roman" panose="02020603050405020304" pitchFamily="18" charset="0"/>
              </a:rPr>
              <a:t>oplanan </a:t>
            </a:r>
            <a:r>
              <a:rPr lang="tr-TR" sz="2400" dirty="0">
                <a:latin typeface="Times New Roman" panose="02020603050405020304" pitchFamily="18" charset="0"/>
                <a:cs typeface="Times New Roman" panose="02020603050405020304" pitchFamily="18" charset="0"/>
              </a:rPr>
              <a:t>anketler gözden geçirilmiş uygun olmayan 42 adet anket değerlendirmeye dâhil edilmemiştir.  Böylece değerlendirmeye alınan anket sayısı 321 olmuştur.</a:t>
            </a:r>
          </a:p>
          <a:p>
            <a:endParaRPr lang="tr-TR" dirty="0"/>
          </a:p>
        </p:txBody>
      </p:sp>
    </p:spTree>
    <p:extLst>
      <p:ext uri="{BB962C8B-B14F-4D97-AF65-F5344CB8AC3E}">
        <p14:creationId xmlns:p14="http://schemas.microsoft.com/office/powerpoint/2010/main" val="39085010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206540"/>
            <a:ext cx="8229600" cy="774188"/>
          </a:xfrm>
        </p:spPr>
        <p:txBody>
          <a:bodyPr>
            <a:normAutofit/>
          </a:bodyPr>
          <a:lstStyle/>
          <a:p>
            <a:r>
              <a:rPr lang="tr-TR" sz="2800" b="1" dirty="0" smtClean="0">
                <a:latin typeface="Times New Roman" panose="02020603050405020304" pitchFamily="18" charset="0"/>
                <a:cs typeface="Times New Roman" panose="02020603050405020304" pitchFamily="18" charset="0"/>
              </a:rPr>
              <a:t>GÜVENİLİRLİK VE GEÇERLİLİK</a:t>
            </a:r>
            <a:endParaRPr lang="tr-TR" sz="2800" b="1" dirty="0">
              <a:latin typeface="Times New Roman" panose="02020603050405020304" pitchFamily="18" charset="0"/>
              <a:cs typeface="Times New Roman" panose="02020603050405020304" pitchFamily="18" charset="0"/>
            </a:endParaRPr>
          </a:p>
        </p:txBody>
      </p:sp>
      <p:graphicFrame>
        <p:nvGraphicFramePr>
          <p:cNvPr id="4" name="İçerik Yer Tutucusu 3"/>
          <p:cNvGraphicFramePr>
            <a:graphicFrameLocks noGrp="1"/>
          </p:cNvGraphicFramePr>
          <p:nvPr>
            <p:ph sz="quarter" idx="13"/>
            <p:extLst>
              <p:ext uri="{D42A27DB-BD31-4B8C-83A1-F6EECF244321}">
                <p14:modId xmlns:p14="http://schemas.microsoft.com/office/powerpoint/2010/main" val="1885525276"/>
              </p:ext>
            </p:extLst>
          </p:nvPr>
        </p:nvGraphicFramePr>
        <p:xfrm>
          <a:off x="755576" y="1484784"/>
          <a:ext cx="7560840" cy="5196369"/>
        </p:xfrm>
        <a:graphic>
          <a:graphicData uri="http://schemas.openxmlformats.org/drawingml/2006/table">
            <a:tbl>
              <a:tblPr firstRow="1" firstCol="1" bandRow="1">
                <a:tableStyleId>{5C22544A-7EE6-4342-B048-85BDC9FD1C3A}</a:tableStyleId>
              </a:tblPr>
              <a:tblGrid>
                <a:gridCol w="718059"/>
                <a:gridCol w="4214990"/>
                <a:gridCol w="693444"/>
                <a:gridCol w="965052"/>
                <a:gridCol w="969295"/>
              </a:tblGrid>
              <a:tr h="555422">
                <a:tc>
                  <a:txBody>
                    <a:bodyPr/>
                    <a:lstStyle/>
                    <a:p>
                      <a:pPr>
                        <a:lnSpc>
                          <a:spcPct val="115000"/>
                        </a:lnSpc>
                        <a:spcAft>
                          <a:spcPts val="1000"/>
                        </a:spcAft>
                      </a:pPr>
                      <a:r>
                        <a:rPr lang="tr-TR" sz="1400" dirty="0">
                          <a:effectLst/>
                        </a:rPr>
                        <a:t>Kod</a:t>
                      </a:r>
                      <a:endParaRPr lang="tr-TR" sz="1600" dirty="0">
                        <a:effectLst/>
                        <a:latin typeface="Calibri"/>
                        <a:ea typeface="Calibri"/>
                        <a:cs typeface="Times New Roman"/>
                      </a:endParaRPr>
                    </a:p>
                  </a:txBody>
                  <a:tcPr marL="64274" marR="64274" marT="0" marB="0"/>
                </a:tc>
                <a:tc>
                  <a:txBody>
                    <a:bodyPr/>
                    <a:lstStyle/>
                    <a:p>
                      <a:pPr>
                        <a:lnSpc>
                          <a:spcPct val="115000"/>
                        </a:lnSpc>
                        <a:spcAft>
                          <a:spcPts val="1000"/>
                        </a:spcAft>
                      </a:pPr>
                      <a:r>
                        <a:rPr lang="tr-TR" sz="1400">
                          <a:effectLst/>
                        </a:rPr>
                        <a:t>Faktör</a:t>
                      </a:r>
                      <a:endParaRPr lang="tr-TR" sz="1600">
                        <a:effectLst/>
                        <a:latin typeface="Calibri"/>
                        <a:ea typeface="Calibri"/>
                        <a:cs typeface="Times New Roman"/>
                      </a:endParaRPr>
                    </a:p>
                  </a:txBody>
                  <a:tcPr marL="64274" marR="64274" marT="0" marB="0"/>
                </a:tc>
                <a:tc>
                  <a:txBody>
                    <a:bodyPr/>
                    <a:lstStyle/>
                    <a:p>
                      <a:pPr algn="ctr">
                        <a:lnSpc>
                          <a:spcPct val="115000"/>
                        </a:lnSpc>
                        <a:spcAft>
                          <a:spcPts val="1000"/>
                        </a:spcAft>
                      </a:pPr>
                      <a:r>
                        <a:rPr lang="tr-TR" sz="1400">
                          <a:effectLst/>
                        </a:rPr>
                        <a:t>Faktör Yükü</a:t>
                      </a:r>
                      <a:endParaRPr lang="tr-TR" sz="1600">
                        <a:effectLst/>
                        <a:latin typeface="Calibri"/>
                        <a:ea typeface="Calibri"/>
                        <a:cs typeface="Times New Roman"/>
                      </a:endParaRPr>
                    </a:p>
                  </a:txBody>
                  <a:tcPr marL="64274" marR="64274" marT="0" marB="0"/>
                </a:tc>
                <a:tc>
                  <a:txBody>
                    <a:bodyPr/>
                    <a:lstStyle/>
                    <a:p>
                      <a:pPr algn="ctr">
                        <a:lnSpc>
                          <a:spcPct val="115000"/>
                        </a:lnSpc>
                        <a:spcAft>
                          <a:spcPts val="1000"/>
                        </a:spcAft>
                      </a:pPr>
                      <a:r>
                        <a:rPr lang="tr-TR" sz="1400">
                          <a:effectLst/>
                        </a:rPr>
                        <a:t>Açıklanan Varyans %</a:t>
                      </a:r>
                      <a:endParaRPr lang="tr-TR" sz="1600">
                        <a:effectLst/>
                        <a:latin typeface="Calibri"/>
                        <a:ea typeface="Calibri"/>
                        <a:cs typeface="Times New Roman"/>
                      </a:endParaRPr>
                    </a:p>
                  </a:txBody>
                  <a:tcPr marL="64274" marR="64274" marT="0" marB="0"/>
                </a:tc>
                <a:tc>
                  <a:txBody>
                    <a:bodyPr/>
                    <a:lstStyle/>
                    <a:p>
                      <a:pPr algn="ctr">
                        <a:lnSpc>
                          <a:spcPct val="115000"/>
                        </a:lnSpc>
                        <a:spcAft>
                          <a:spcPts val="1000"/>
                        </a:spcAft>
                      </a:pPr>
                      <a:r>
                        <a:rPr lang="tr-TR" sz="1400" dirty="0" err="1">
                          <a:effectLst/>
                        </a:rPr>
                        <a:t>Cronbach</a:t>
                      </a:r>
                      <a:r>
                        <a:rPr lang="tr-TR" sz="1400" dirty="0">
                          <a:effectLst/>
                        </a:rPr>
                        <a:t> α</a:t>
                      </a:r>
                      <a:endParaRPr lang="tr-TR" sz="1600" dirty="0">
                        <a:effectLst/>
                        <a:latin typeface="Calibri"/>
                        <a:ea typeface="Calibri"/>
                        <a:cs typeface="Times New Roman"/>
                      </a:endParaRPr>
                    </a:p>
                  </a:txBody>
                  <a:tcPr marL="64274" marR="64274" marT="0" marB="0"/>
                </a:tc>
              </a:tr>
              <a:tr h="188234">
                <a:tc>
                  <a:txBody>
                    <a:bodyPr/>
                    <a:lstStyle/>
                    <a:p>
                      <a:pPr>
                        <a:lnSpc>
                          <a:spcPct val="115000"/>
                        </a:lnSpc>
                        <a:spcAft>
                          <a:spcPts val="0"/>
                        </a:spcAft>
                      </a:pPr>
                      <a:r>
                        <a:rPr lang="tr-TR" sz="1200">
                          <a:effectLst/>
                        </a:rPr>
                        <a:t>MI</a:t>
                      </a:r>
                      <a:endParaRPr lang="tr-TR" sz="1400">
                        <a:effectLst/>
                        <a:latin typeface="Calibri"/>
                        <a:ea typeface="Calibri"/>
                        <a:cs typeface="Times New Roman"/>
                      </a:endParaRPr>
                    </a:p>
                  </a:txBody>
                  <a:tcPr marL="64274" marR="64274" marT="0" marB="0" anchor="ctr"/>
                </a:tc>
                <a:tc>
                  <a:txBody>
                    <a:bodyPr/>
                    <a:lstStyle/>
                    <a:p>
                      <a:pPr>
                        <a:lnSpc>
                          <a:spcPct val="115000"/>
                        </a:lnSpc>
                        <a:spcAft>
                          <a:spcPts val="0"/>
                        </a:spcAft>
                      </a:pPr>
                      <a:r>
                        <a:rPr lang="tr-TR" sz="1200">
                          <a:effectLst/>
                        </a:rPr>
                        <a:t>Marka İmajı</a:t>
                      </a:r>
                      <a:endParaRPr lang="tr-TR" sz="1400">
                        <a:effectLst/>
                        <a:latin typeface="Calibri"/>
                        <a:ea typeface="Calibri"/>
                        <a:cs typeface="Times New Roman"/>
                      </a:endParaRPr>
                    </a:p>
                  </a:txBody>
                  <a:tcPr marL="64274" marR="64274" marT="0" marB="0" anchor="ctr"/>
                </a:tc>
                <a:tc>
                  <a:txBody>
                    <a:bodyPr/>
                    <a:lstStyle/>
                    <a:p>
                      <a:pPr algn="ctr">
                        <a:lnSpc>
                          <a:spcPct val="115000"/>
                        </a:lnSpc>
                        <a:spcAft>
                          <a:spcPts val="0"/>
                        </a:spcAft>
                      </a:pPr>
                      <a:r>
                        <a:rPr lang="tr-TR" sz="1200">
                          <a:effectLst/>
                        </a:rPr>
                        <a:t> </a:t>
                      </a:r>
                      <a:endParaRPr lang="tr-TR" sz="1400">
                        <a:effectLst/>
                        <a:latin typeface="Calibri"/>
                        <a:ea typeface="Calibri"/>
                        <a:cs typeface="Times New Roman"/>
                      </a:endParaRPr>
                    </a:p>
                  </a:txBody>
                  <a:tcPr marL="64274" marR="64274" marT="0" marB="0" anchor="ctr"/>
                </a:tc>
                <a:tc rowSpan="6">
                  <a:txBody>
                    <a:bodyPr/>
                    <a:lstStyle/>
                    <a:p>
                      <a:pPr algn="ctr">
                        <a:lnSpc>
                          <a:spcPct val="115000"/>
                        </a:lnSpc>
                        <a:spcBef>
                          <a:spcPts val="600"/>
                        </a:spcBef>
                        <a:spcAft>
                          <a:spcPts val="0"/>
                        </a:spcAft>
                      </a:pPr>
                      <a:r>
                        <a:rPr lang="tr-TR" sz="1200">
                          <a:effectLst/>
                        </a:rPr>
                        <a:t>50.658</a:t>
                      </a:r>
                      <a:endParaRPr lang="tr-TR" sz="1400">
                        <a:effectLst/>
                      </a:endParaRPr>
                    </a:p>
                    <a:p>
                      <a:pPr algn="ctr">
                        <a:lnSpc>
                          <a:spcPct val="115000"/>
                        </a:lnSpc>
                        <a:spcBef>
                          <a:spcPts val="600"/>
                        </a:spcBef>
                        <a:spcAft>
                          <a:spcPts val="0"/>
                        </a:spcAft>
                      </a:pPr>
                      <a:r>
                        <a:rPr lang="tr-TR" sz="1200">
                          <a:effectLst/>
                        </a:rPr>
                        <a:t> </a:t>
                      </a:r>
                      <a:endParaRPr lang="tr-TR" sz="1400">
                        <a:effectLst/>
                        <a:latin typeface="Calibri"/>
                        <a:ea typeface="Calibri"/>
                        <a:cs typeface="Times New Roman"/>
                      </a:endParaRPr>
                    </a:p>
                  </a:txBody>
                  <a:tcPr marL="64274" marR="64274" marT="0" marB="0" anchor="ctr"/>
                </a:tc>
                <a:tc rowSpan="6">
                  <a:txBody>
                    <a:bodyPr/>
                    <a:lstStyle/>
                    <a:p>
                      <a:pPr algn="ctr">
                        <a:lnSpc>
                          <a:spcPct val="115000"/>
                        </a:lnSpc>
                        <a:spcBef>
                          <a:spcPts val="600"/>
                        </a:spcBef>
                        <a:spcAft>
                          <a:spcPts val="0"/>
                        </a:spcAft>
                      </a:pPr>
                      <a:r>
                        <a:rPr lang="tr-TR" sz="1200">
                          <a:effectLst/>
                        </a:rPr>
                        <a:t>.93</a:t>
                      </a:r>
                      <a:endParaRPr lang="tr-TR" sz="1400">
                        <a:effectLst/>
                        <a:latin typeface="Calibri"/>
                        <a:ea typeface="Calibri"/>
                        <a:cs typeface="Times New Roman"/>
                      </a:endParaRPr>
                    </a:p>
                  </a:txBody>
                  <a:tcPr marL="64274" marR="64274" marT="0" marB="0" anchor="ctr"/>
                </a:tc>
              </a:tr>
              <a:tr h="182932">
                <a:tc>
                  <a:txBody>
                    <a:bodyPr/>
                    <a:lstStyle/>
                    <a:p>
                      <a:pPr>
                        <a:lnSpc>
                          <a:spcPct val="115000"/>
                        </a:lnSpc>
                        <a:spcAft>
                          <a:spcPts val="0"/>
                        </a:spcAft>
                      </a:pPr>
                      <a:r>
                        <a:rPr lang="tr-TR" sz="1200">
                          <a:effectLst/>
                        </a:rPr>
                        <a:t>MI3</a:t>
                      </a:r>
                      <a:endParaRPr lang="tr-TR" sz="1400">
                        <a:effectLst/>
                        <a:latin typeface="Calibri"/>
                        <a:ea typeface="Calibri"/>
                        <a:cs typeface="Times New Roman"/>
                      </a:endParaRPr>
                    </a:p>
                  </a:txBody>
                  <a:tcPr marL="64274" marR="64274" marT="0" marB="0" anchor="ctr"/>
                </a:tc>
                <a:tc>
                  <a:txBody>
                    <a:bodyPr/>
                    <a:lstStyle/>
                    <a:p>
                      <a:pPr>
                        <a:lnSpc>
                          <a:spcPct val="115000"/>
                        </a:lnSpc>
                        <a:spcAft>
                          <a:spcPts val="0"/>
                        </a:spcAft>
                      </a:pPr>
                      <a:r>
                        <a:rPr lang="tr-TR" sz="1200">
                          <a:effectLst/>
                        </a:rPr>
                        <a:t>Bu marka şık, zarif bir markadır</a:t>
                      </a:r>
                      <a:endParaRPr lang="tr-TR" sz="1400">
                        <a:effectLst/>
                        <a:latin typeface="Calibri"/>
                        <a:ea typeface="Calibri"/>
                        <a:cs typeface="Times New Roman"/>
                      </a:endParaRPr>
                    </a:p>
                  </a:txBody>
                  <a:tcPr marL="64274" marR="64274" marT="0" marB="0" anchor="ctr"/>
                </a:tc>
                <a:tc>
                  <a:txBody>
                    <a:bodyPr/>
                    <a:lstStyle/>
                    <a:p>
                      <a:pPr algn="ctr">
                        <a:lnSpc>
                          <a:spcPct val="115000"/>
                        </a:lnSpc>
                        <a:spcAft>
                          <a:spcPts val="0"/>
                        </a:spcAft>
                      </a:pPr>
                      <a:r>
                        <a:rPr lang="tr-TR" sz="1200">
                          <a:effectLst/>
                        </a:rPr>
                        <a:t>.903</a:t>
                      </a:r>
                      <a:endParaRPr lang="tr-TR" sz="1400">
                        <a:effectLst/>
                        <a:latin typeface="Calibri"/>
                        <a:ea typeface="Calibri"/>
                        <a:cs typeface="Times New Roman"/>
                      </a:endParaRPr>
                    </a:p>
                  </a:txBody>
                  <a:tcPr marL="64274" marR="64274" marT="0" marB="0" anchor="b"/>
                </a:tc>
                <a:tc vMerge="1">
                  <a:txBody>
                    <a:bodyPr/>
                    <a:lstStyle/>
                    <a:p>
                      <a:endParaRPr lang="tr-TR"/>
                    </a:p>
                  </a:txBody>
                  <a:tcPr/>
                </a:tc>
                <a:tc vMerge="1">
                  <a:txBody>
                    <a:bodyPr/>
                    <a:lstStyle/>
                    <a:p>
                      <a:endParaRPr lang="tr-TR"/>
                    </a:p>
                  </a:txBody>
                  <a:tcPr/>
                </a:tc>
              </a:tr>
              <a:tr h="182932">
                <a:tc>
                  <a:txBody>
                    <a:bodyPr/>
                    <a:lstStyle/>
                    <a:p>
                      <a:pPr>
                        <a:lnSpc>
                          <a:spcPct val="115000"/>
                        </a:lnSpc>
                        <a:spcAft>
                          <a:spcPts val="0"/>
                        </a:spcAft>
                      </a:pPr>
                      <a:r>
                        <a:rPr lang="tr-TR" sz="1200">
                          <a:effectLst/>
                        </a:rPr>
                        <a:t>MI4</a:t>
                      </a:r>
                      <a:endParaRPr lang="tr-TR" sz="1400">
                        <a:effectLst/>
                        <a:latin typeface="Calibri"/>
                        <a:ea typeface="Calibri"/>
                        <a:cs typeface="Times New Roman"/>
                      </a:endParaRPr>
                    </a:p>
                  </a:txBody>
                  <a:tcPr marL="64274" marR="64274" marT="0" marB="0" anchor="ctr"/>
                </a:tc>
                <a:tc>
                  <a:txBody>
                    <a:bodyPr/>
                    <a:lstStyle/>
                    <a:p>
                      <a:pPr>
                        <a:lnSpc>
                          <a:spcPct val="115000"/>
                        </a:lnSpc>
                        <a:spcAft>
                          <a:spcPts val="0"/>
                        </a:spcAft>
                      </a:pPr>
                      <a:r>
                        <a:rPr lang="tr-TR" sz="1200">
                          <a:effectLst/>
                        </a:rPr>
                        <a:t>Bu marka sofistike (gelişmiş) bir markadır</a:t>
                      </a:r>
                      <a:endParaRPr lang="tr-TR" sz="1400">
                        <a:effectLst/>
                        <a:latin typeface="Calibri"/>
                        <a:ea typeface="Calibri"/>
                        <a:cs typeface="Times New Roman"/>
                      </a:endParaRPr>
                    </a:p>
                  </a:txBody>
                  <a:tcPr marL="64274" marR="64274" marT="0" marB="0" anchor="ctr"/>
                </a:tc>
                <a:tc>
                  <a:txBody>
                    <a:bodyPr/>
                    <a:lstStyle/>
                    <a:p>
                      <a:pPr algn="ctr">
                        <a:lnSpc>
                          <a:spcPct val="115000"/>
                        </a:lnSpc>
                        <a:spcAft>
                          <a:spcPts val="0"/>
                        </a:spcAft>
                      </a:pPr>
                      <a:r>
                        <a:rPr lang="tr-TR" sz="1200">
                          <a:effectLst/>
                        </a:rPr>
                        <a:t>.876</a:t>
                      </a:r>
                      <a:endParaRPr lang="tr-TR" sz="1400">
                        <a:effectLst/>
                        <a:latin typeface="Calibri"/>
                        <a:ea typeface="Calibri"/>
                        <a:cs typeface="Times New Roman"/>
                      </a:endParaRPr>
                    </a:p>
                  </a:txBody>
                  <a:tcPr marL="64274" marR="64274" marT="0" marB="0" anchor="b"/>
                </a:tc>
                <a:tc vMerge="1">
                  <a:txBody>
                    <a:bodyPr/>
                    <a:lstStyle/>
                    <a:p>
                      <a:endParaRPr lang="tr-TR"/>
                    </a:p>
                  </a:txBody>
                  <a:tcPr/>
                </a:tc>
                <a:tc vMerge="1">
                  <a:txBody>
                    <a:bodyPr/>
                    <a:lstStyle/>
                    <a:p>
                      <a:endParaRPr lang="tr-TR"/>
                    </a:p>
                  </a:txBody>
                  <a:tcPr/>
                </a:tc>
              </a:tr>
              <a:tr h="182932">
                <a:tc>
                  <a:txBody>
                    <a:bodyPr/>
                    <a:lstStyle/>
                    <a:p>
                      <a:pPr>
                        <a:lnSpc>
                          <a:spcPct val="115000"/>
                        </a:lnSpc>
                        <a:spcAft>
                          <a:spcPts val="0"/>
                        </a:spcAft>
                      </a:pPr>
                      <a:r>
                        <a:rPr lang="tr-TR" sz="1200">
                          <a:effectLst/>
                        </a:rPr>
                        <a:t>MI2</a:t>
                      </a:r>
                      <a:endParaRPr lang="tr-TR" sz="1400">
                        <a:effectLst/>
                        <a:latin typeface="Calibri"/>
                        <a:ea typeface="Calibri"/>
                        <a:cs typeface="Times New Roman"/>
                      </a:endParaRPr>
                    </a:p>
                  </a:txBody>
                  <a:tcPr marL="64274" marR="64274" marT="0" marB="0" anchor="ctr"/>
                </a:tc>
                <a:tc>
                  <a:txBody>
                    <a:bodyPr/>
                    <a:lstStyle/>
                    <a:p>
                      <a:pPr>
                        <a:lnSpc>
                          <a:spcPct val="115000"/>
                        </a:lnSpc>
                        <a:spcAft>
                          <a:spcPts val="0"/>
                        </a:spcAft>
                      </a:pPr>
                      <a:r>
                        <a:rPr lang="tr-TR" sz="1200">
                          <a:effectLst/>
                        </a:rPr>
                        <a:t>Bu marka kalitesiyle ünlü bir markadır</a:t>
                      </a:r>
                      <a:endParaRPr lang="tr-TR" sz="1400">
                        <a:effectLst/>
                        <a:latin typeface="Calibri"/>
                        <a:ea typeface="Calibri"/>
                        <a:cs typeface="Times New Roman"/>
                      </a:endParaRPr>
                    </a:p>
                  </a:txBody>
                  <a:tcPr marL="64274" marR="64274" marT="0" marB="0" anchor="ctr"/>
                </a:tc>
                <a:tc>
                  <a:txBody>
                    <a:bodyPr/>
                    <a:lstStyle/>
                    <a:p>
                      <a:pPr algn="ctr">
                        <a:lnSpc>
                          <a:spcPct val="115000"/>
                        </a:lnSpc>
                        <a:spcAft>
                          <a:spcPts val="0"/>
                        </a:spcAft>
                      </a:pPr>
                      <a:r>
                        <a:rPr lang="tr-TR" sz="1200">
                          <a:effectLst/>
                        </a:rPr>
                        <a:t>.874</a:t>
                      </a:r>
                      <a:endParaRPr lang="tr-TR" sz="1400">
                        <a:effectLst/>
                        <a:latin typeface="Calibri"/>
                        <a:ea typeface="Calibri"/>
                        <a:cs typeface="Times New Roman"/>
                      </a:endParaRPr>
                    </a:p>
                  </a:txBody>
                  <a:tcPr marL="64274" marR="64274" marT="0" marB="0" anchor="b"/>
                </a:tc>
                <a:tc vMerge="1">
                  <a:txBody>
                    <a:bodyPr/>
                    <a:lstStyle/>
                    <a:p>
                      <a:endParaRPr lang="tr-TR"/>
                    </a:p>
                  </a:txBody>
                  <a:tcPr/>
                </a:tc>
                <a:tc vMerge="1">
                  <a:txBody>
                    <a:bodyPr/>
                    <a:lstStyle/>
                    <a:p>
                      <a:endParaRPr lang="tr-TR"/>
                    </a:p>
                  </a:txBody>
                  <a:tcPr/>
                </a:tc>
              </a:tr>
              <a:tr h="182932">
                <a:tc>
                  <a:txBody>
                    <a:bodyPr/>
                    <a:lstStyle/>
                    <a:p>
                      <a:pPr>
                        <a:lnSpc>
                          <a:spcPct val="115000"/>
                        </a:lnSpc>
                        <a:spcAft>
                          <a:spcPts val="0"/>
                        </a:spcAft>
                      </a:pPr>
                      <a:r>
                        <a:rPr lang="tr-TR" sz="1200">
                          <a:effectLst/>
                        </a:rPr>
                        <a:t>MI5</a:t>
                      </a:r>
                      <a:endParaRPr lang="tr-TR" sz="1400">
                        <a:effectLst/>
                        <a:latin typeface="Calibri"/>
                        <a:ea typeface="Calibri"/>
                        <a:cs typeface="Times New Roman"/>
                      </a:endParaRPr>
                    </a:p>
                  </a:txBody>
                  <a:tcPr marL="64274" marR="64274" marT="0" marB="0" anchor="ctr"/>
                </a:tc>
                <a:tc>
                  <a:txBody>
                    <a:bodyPr/>
                    <a:lstStyle/>
                    <a:p>
                      <a:pPr>
                        <a:lnSpc>
                          <a:spcPct val="115000"/>
                        </a:lnSpc>
                        <a:spcAft>
                          <a:spcPts val="0"/>
                        </a:spcAft>
                      </a:pPr>
                      <a:r>
                        <a:rPr lang="tr-TR" sz="1200">
                          <a:effectLst/>
                        </a:rPr>
                        <a:t>Bu marka iyi bilinen ve prestijli bir markadır</a:t>
                      </a:r>
                      <a:endParaRPr lang="tr-TR" sz="1400">
                        <a:effectLst/>
                        <a:latin typeface="Calibri"/>
                        <a:ea typeface="Calibri"/>
                        <a:cs typeface="Times New Roman"/>
                      </a:endParaRPr>
                    </a:p>
                  </a:txBody>
                  <a:tcPr marL="64274" marR="64274" marT="0" marB="0" anchor="ctr"/>
                </a:tc>
                <a:tc>
                  <a:txBody>
                    <a:bodyPr/>
                    <a:lstStyle/>
                    <a:p>
                      <a:pPr algn="ctr">
                        <a:lnSpc>
                          <a:spcPct val="115000"/>
                        </a:lnSpc>
                        <a:spcAft>
                          <a:spcPts val="0"/>
                        </a:spcAft>
                      </a:pPr>
                      <a:r>
                        <a:rPr lang="tr-TR" sz="1200">
                          <a:effectLst/>
                        </a:rPr>
                        <a:t>.823</a:t>
                      </a:r>
                      <a:endParaRPr lang="tr-TR" sz="1400">
                        <a:effectLst/>
                        <a:latin typeface="Calibri"/>
                        <a:ea typeface="Calibri"/>
                        <a:cs typeface="Times New Roman"/>
                      </a:endParaRPr>
                    </a:p>
                  </a:txBody>
                  <a:tcPr marL="64274" marR="64274" marT="0" marB="0" anchor="b"/>
                </a:tc>
                <a:tc vMerge="1">
                  <a:txBody>
                    <a:bodyPr/>
                    <a:lstStyle/>
                    <a:p>
                      <a:endParaRPr lang="tr-TR"/>
                    </a:p>
                  </a:txBody>
                  <a:tcPr/>
                </a:tc>
                <a:tc vMerge="1">
                  <a:txBody>
                    <a:bodyPr/>
                    <a:lstStyle/>
                    <a:p>
                      <a:endParaRPr lang="tr-TR"/>
                    </a:p>
                  </a:txBody>
                  <a:tcPr/>
                </a:tc>
              </a:tr>
              <a:tr h="182932">
                <a:tc>
                  <a:txBody>
                    <a:bodyPr/>
                    <a:lstStyle/>
                    <a:p>
                      <a:pPr>
                        <a:lnSpc>
                          <a:spcPct val="115000"/>
                        </a:lnSpc>
                        <a:spcAft>
                          <a:spcPts val="0"/>
                        </a:spcAft>
                      </a:pPr>
                      <a:r>
                        <a:rPr lang="tr-TR" sz="1200">
                          <a:effectLst/>
                        </a:rPr>
                        <a:t>MI1</a:t>
                      </a:r>
                      <a:endParaRPr lang="tr-TR" sz="1400">
                        <a:effectLst/>
                        <a:latin typeface="Calibri"/>
                        <a:ea typeface="Calibri"/>
                        <a:cs typeface="Times New Roman"/>
                      </a:endParaRPr>
                    </a:p>
                  </a:txBody>
                  <a:tcPr marL="64274" marR="64274" marT="0" marB="0" anchor="ctr"/>
                </a:tc>
                <a:tc>
                  <a:txBody>
                    <a:bodyPr/>
                    <a:lstStyle/>
                    <a:p>
                      <a:pPr>
                        <a:lnSpc>
                          <a:spcPct val="115000"/>
                        </a:lnSpc>
                        <a:spcAft>
                          <a:spcPts val="0"/>
                        </a:spcAft>
                      </a:pPr>
                      <a:r>
                        <a:rPr lang="tr-TR" sz="1200" dirty="0">
                          <a:effectLst/>
                        </a:rPr>
                        <a:t>Bu marka popüler ve modaya uygun bir markadır</a:t>
                      </a:r>
                      <a:endParaRPr lang="tr-TR" sz="1400" dirty="0">
                        <a:effectLst/>
                        <a:latin typeface="Calibri"/>
                        <a:ea typeface="Calibri"/>
                        <a:cs typeface="Times New Roman"/>
                      </a:endParaRPr>
                    </a:p>
                  </a:txBody>
                  <a:tcPr marL="64274" marR="64274" marT="0" marB="0" anchor="ctr"/>
                </a:tc>
                <a:tc>
                  <a:txBody>
                    <a:bodyPr/>
                    <a:lstStyle/>
                    <a:p>
                      <a:pPr algn="ctr">
                        <a:lnSpc>
                          <a:spcPct val="115000"/>
                        </a:lnSpc>
                        <a:spcAft>
                          <a:spcPts val="0"/>
                        </a:spcAft>
                      </a:pPr>
                      <a:r>
                        <a:rPr lang="tr-TR" sz="1200">
                          <a:effectLst/>
                        </a:rPr>
                        <a:t>.823</a:t>
                      </a:r>
                      <a:endParaRPr lang="tr-TR" sz="1400">
                        <a:effectLst/>
                        <a:latin typeface="Calibri"/>
                        <a:ea typeface="Calibri"/>
                        <a:cs typeface="Times New Roman"/>
                      </a:endParaRPr>
                    </a:p>
                  </a:txBody>
                  <a:tcPr marL="64274" marR="64274" marT="0" marB="0" anchor="b"/>
                </a:tc>
                <a:tc vMerge="1">
                  <a:txBody>
                    <a:bodyPr/>
                    <a:lstStyle/>
                    <a:p>
                      <a:endParaRPr lang="tr-TR"/>
                    </a:p>
                  </a:txBody>
                  <a:tcPr/>
                </a:tc>
                <a:tc vMerge="1">
                  <a:txBody>
                    <a:bodyPr/>
                    <a:lstStyle/>
                    <a:p>
                      <a:endParaRPr lang="tr-TR"/>
                    </a:p>
                  </a:txBody>
                  <a:tcPr/>
                </a:tc>
              </a:tr>
              <a:tr h="188234">
                <a:tc>
                  <a:txBody>
                    <a:bodyPr/>
                    <a:lstStyle/>
                    <a:p>
                      <a:pPr>
                        <a:lnSpc>
                          <a:spcPct val="115000"/>
                        </a:lnSpc>
                        <a:spcAft>
                          <a:spcPts val="0"/>
                        </a:spcAft>
                      </a:pPr>
                      <a:r>
                        <a:rPr lang="tr-TR" sz="1200">
                          <a:effectLst/>
                        </a:rPr>
                        <a:t>WOM</a:t>
                      </a:r>
                      <a:endParaRPr lang="tr-TR" sz="1400">
                        <a:effectLst/>
                        <a:latin typeface="Calibri"/>
                        <a:ea typeface="Calibri"/>
                        <a:cs typeface="Times New Roman"/>
                      </a:endParaRPr>
                    </a:p>
                  </a:txBody>
                  <a:tcPr marL="64274" marR="64274" marT="0" marB="0" anchor="ctr"/>
                </a:tc>
                <a:tc>
                  <a:txBody>
                    <a:bodyPr/>
                    <a:lstStyle/>
                    <a:p>
                      <a:pPr>
                        <a:lnSpc>
                          <a:spcPct val="115000"/>
                        </a:lnSpc>
                        <a:spcAft>
                          <a:spcPts val="0"/>
                        </a:spcAft>
                      </a:pPr>
                      <a:r>
                        <a:rPr lang="tr-TR" sz="1200">
                          <a:effectLst/>
                        </a:rPr>
                        <a:t>Pozitif Ağızdan Ağıza İletişim (WOM)</a:t>
                      </a:r>
                      <a:endParaRPr lang="tr-TR" sz="1400">
                        <a:effectLst/>
                        <a:latin typeface="Calibri"/>
                        <a:ea typeface="Calibri"/>
                        <a:cs typeface="Times New Roman"/>
                      </a:endParaRPr>
                    </a:p>
                  </a:txBody>
                  <a:tcPr marL="64274" marR="64274" marT="0" marB="0" anchor="ctr"/>
                </a:tc>
                <a:tc>
                  <a:txBody>
                    <a:bodyPr/>
                    <a:lstStyle/>
                    <a:p>
                      <a:pPr algn="ctr">
                        <a:lnSpc>
                          <a:spcPct val="115000"/>
                        </a:lnSpc>
                        <a:spcAft>
                          <a:spcPts val="0"/>
                        </a:spcAft>
                      </a:pPr>
                      <a:r>
                        <a:rPr lang="tr-TR" sz="1200">
                          <a:effectLst/>
                        </a:rPr>
                        <a:t> </a:t>
                      </a:r>
                      <a:endParaRPr lang="tr-TR" sz="1400">
                        <a:effectLst/>
                        <a:latin typeface="Calibri"/>
                        <a:ea typeface="Calibri"/>
                        <a:cs typeface="Times New Roman"/>
                      </a:endParaRPr>
                    </a:p>
                  </a:txBody>
                  <a:tcPr marL="64274" marR="64274" marT="0" marB="0" anchor="b"/>
                </a:tc>
                <a:tc rowSpan="5">
                  <a:txBody>
                    <a:bodyPr/>
                    <a:lstStyle/>
                    <a:p>
                      <a:pPr algn="ctr">
                        <a:lnSpc>
                          <a:spcPct val="115000"/>
                        </a:lnSpc>
                        <a:spcBef>
                          <a:spcPts val="600"/>
                        </a:spcBef>
                        <a:spcAft>
                          <a:spcPts val="0"/>
                        </a:spcAft>
                      </a:pPr>
                      <a:r>
                        <a:rPr lang="tr-TR" sz="1200">
                          <a:effectLst/>
                        </a:rPr>
                        <a:t>14.893</a:t>
                      </a:r>
                      <a:endParaRPr lang="tr-TR" sz="1400">
                        <a:effectLst/>
                        <a:latin typeface="Calibri"/>
                        <a:ea typeface="Calibri"/>
                        <a:cs typeface="Times New Roman"/>
                      </a:endParaRPr>
                    </a:p>
                  </a:txBody>
                  <a:tcPr marL="64274" marR="64274" marT="0" marB="0" anchor="ctr"/>
                </a:tc>
                <a:tc rowSpan="5">
                  <a:txBody>
                    <a:bodyPr/>
                    <a:lstStyle/>
                    <a:p>
                      <a:pPr algn="ctr">
                        <a:lnSpc>
                          <a:spcPct val="115000"/>
                        </a:lnSpc>
                        <a:spcBef>
                          <a:spcPts val="600"/>
                        </a:spcBef>
                        <a:spcAft>
                          <a:spcPts val="0"/>
                        </a:spcAft>
                      </a:pPr>
                      <a:r>
                        <a:rPr lang="tr-TR" sz="1200">
                          <a:effectLst/>
                        </a:rPr>
                        <a:t>.88</a:t>
                      </a:r>
                      <a:endParaRPr lang="tr-TR" sz="1400">
                        <a:effectLst/>
                        <a:latin typeface="Calibri"/>
                        <a:ea typeface="Calibri"/>
                        <a:cs typeface="Times New Roman"/>
                      </a:endParaRPr>
                    </a:p>
                  </a:txBody>
                  <a:tcPr marL="64274" marR="64274" marT="0" marB="0" anchor="ctr"/>
                </a:tc>
              </a:tr>
              <a:tr h="365863">
                <a:tc>
                  <a:txBody>
                    <a:bodyPr/>
                    <a:lstStyle/>
                    <a:p>
                      <a:pPr>
                        <a:lnSpc>
                          <a:spcPct val="115000"/>
                        </a:lnSpc>
                        <a:spcAft>
                          <a:spcPts val="0"/>
                        </a:spcAft>
                      </a:pPr>
                      <a:r>
                        <a:rPr lang="tr-TR" sz="1200">
                          <a:effectLst/>
                        </a:rPr>
                        <a:t>WOM2</a:t>
                      </a:r>
                      <a:endParaRPr lang="tr-TR" sz="1400">
                        <a:effectLst/>
                        <a:latin typeface="Calibri"/>
                        <a:ea typeface="Calibri"/>
                        <a:cs typeface="Times New Roman"/>
                      </a:endParaRPr>
                    </a:p>
                  </a:txBody>
                  <a:tcPr marL="64274" marR="64274" marT="0" marB="0" anchor="ctr"/>
                </a:tc>
                <a:tc>
                  <a:txBody>
                    <a:bodyPr/>
                    <a:lstStyle/>
                    <a:p>
                      <a:pPr>
                        <a:lnSpc>
                          <a:spcPct val="115000"/>
                        </a:lnSpc>
                        <a:spcAft>
                          <a:spcPts val="0"/>
                        </a:spcAft>
                      </a:pPr>
                      <a:r>
                        <a:rPr lang="tr-TR" sz="1200">
                          <a:effectLst/>
                        </a:rPr>
                        <a:t>Birisi benden tavsiye istediğinde bu markayı tavsiye ederim</a:t>
                      </a:r>
                      <a:endParaRPr lang="tr-TR" sz="1400">
                        <a:effectLst/>
                        <a:latin typeface="Calibri"/>
                        <a:ea typeface="Calibri"/>
                        <a:cs typeface="Times New Roman"/>
                      </a:endParaRPr>
                    </a:p>
                  </a:txBody>
                  <a:tcPr marL="64274" marR="64274" marT="0" marB="0" anchor="ctr"/>
                </a:tc>
                <a:tc>
                  <a:txBody>
                    <a:bodyPr/>
                    <a:lstStyle/>
                    <a:p>
                      <a:pPr algn="ctr">
                        <a:lnSpc>
                          <a:spcPct val="115000"/>
                        </a:lnSpc>
                        <a:spcAft>
                          <a:spcPts val="0"/>
                        </a:spcAft>
                      </a:pPr>
                      <a:r>
                        <a:rPr lang="tr-TR" sz="1200">
                          <a:effectLst/>
                        </a:rPr>
                        <a:t>.893</a:t>
                      </a:r>
                      <a:endParaRPr lang="tr-TR" sz="1400">
                        <a:effectLst/>
                        <a:latin typeface="Calibri"/>
                        <a:ea typeface="Calibri"/>
                        <a:cs typeface="Times New Roman"/>
                      </a:endParaRPr>
                    </a:p>
                  </a:txBody>
                  <a:tcPr marL="64274" marR="64274" marT="0" marB="0" anchor="b"/>
                </a:tc>
                <a:tc vMerge="1">
                  <a:txBody>
                    <a:bodyPr/>
                    <a:lstStyle/>
                    <a:p>
                      <a:endParaRPr lang="tr-TR"/>
                    </a:p>
                  </a:txBody>
                  <a:tcPr/>
                </a:tc>
                <a:tc vMerge="1">
                  <a:txBody>
                    <a:bodyPr/>
                    <a:lstStyle/>
                    <a:p>
                      <a:endParaRPr lang="tr-TR"/>
                    </a:p>
                  </a:txBody>
                  <a:tcPr/>
                </a:tc>
              </a:tr>
              <a:tr h="380445">
                <a:tc>
                  <a:txBody>
                    <a:bodyPr/>
                    <a:lstStyle/>
                    <a:p>
                      <a:pPr>
                        <a:lnSpc>
                          <a:spcPct val="115000"/>
                        </a:lnSpc>
                        <a:spcAft>
                          <a:spcPts val="0"/>
                        </a:spcAft>
                      </a:pPr>
                      <a:r>
                        <a:rPr lang="tr-TR" sz="1200">
                          <a:effectLst/>
                        </a:rPr>
                        <a:t>WOM4</a:t>
                      </a:r>
                      <a:endParaRPr lang="tr-TR" sz="1400">
                        <a:effectLst/>
                        <a:latin typeface="Calibri"/>
                        <a:ea typeface="Calibri"/>
                        <a:cs typeface="Times New Roman"/>
                      </a:endParaRPr>
                    </a:p>
                  </a:txBody>
                  <a:tcPr marL="64274" marR="64274" marT="0" marB="0" anchor="ctr"/>
                </a:tc>
                <a:tc>
                  <a:txBody>
                    <a:bodyPr/>
                    <a:lstStyle/>
                    <a:p>
                      <a:pPr>
                        <a:lnSpc>
                          <a:spcPct val="115000"/>
                        </a:lnSpc>
                        <a:spcAft>
                          <a:spcPts val="0"/>
                        </a:spcAft>
                      </a:pPr>
                      <a:r>
                        <a:rPr lang="tr-TR" sz="1200" dirty="0">
                          <a:effectLst/>
                        </a:rPr>
                        <a:t>Bu markayı arkadaşlarıma, akrabalarıma ve aileme tavsiye ederim </a:t>
                      </a:r>
                      <a:endParaRPr lang="tr-TR" sz="1400" dirty="0">
                        <a:effectLst/>
                        <a:latin typeface="Calibri"/>
                        <a:ea typeface="Calibri"/>
                        <a:cs typeface="Times New Roman"/>
                      </a:endParaRPr>
                    </a:p>
                  </a:txBody>
                  <a:tcPr marL="64274" marR="64274" marT="0" marB="0" anchor="ctr"/>
                </a:tc>
                <a:tc>
                  <a:txBody>
                    <a:bodyPr/>
                    <a:lstStyle/>
                    <a:p>
                      <a:pPr algn="ctr">
                        <a:lnSpc>
                          <a:spcPct val="115000"/>
                        </a:lnSpc>
                        <a:spcAft>
                          <a:spcPts val="0"/>
                        </a:spcAft>
                      </a:pPr>
                      <a:r>
                        <a:rPr lang="tr-TR" sz="1200">
                          <a:effectLst/>
                        </a:rPr>
                        <a:t>.845</a:t>
                      </a:r>
                      <a:endParaRPr lang="tr-TR" sz="1400">
                        <a:effectLst/>
                        <a:latin typeface="Calibri"/>
                        <a:ea typeface="Calibri"/>
                        <a:cs typeface="Times New Roman"/>
                      </a:endParaRPr>
                    </a:p>
                  </a:txBody>
                  <a:tcPr marL="64274" marR="64274" marT="0" marB="0" anchor="b"/>
                </a:tc>
                <a:tc vMerge="1">
                  <a:txBody>
                    <a:bodyPr/>
                    <a:lstStyle/>
                    <a:p>
                      <a:endParaRPr lang="tr-TR"/>
                    </a:p>
                  </a:txBody>
                  <a:tcPr/>
                </a:tc>
                <a:tc vMerge="1">
                  <a:txBody>
                    <a:bodyPr/>
                    <a:lstStyle/>
                    <a:p>
                      <a:endParaRPr lang="tr-TR"/>
                    </a:p>
                  </a:txBody>
                  <a:tcPr/>
                </a:tc>
              </a:tr>
              <a:tr h="382433">
                <a:tc>
                  <a:txBody>
                    <a:bodyPr/>
                    <a:lstStyle/>
                    <a:p>
                      <a:pPr>
                        <a:lnSpc>
                          <a:spcPct val="115000"/>
                        </a:lnSpc>
                        <a:spcAft>
                          <a:spcPts val="0"/>
                        </a:spcAft>
                      </a:pPr>
                      <a:r>
                        <a:rPr lang="tr-TR" sz="1200">
                          <a:effectLst/>
                        </a:rPr>
                        <a:t>WOM3</a:t>
                      </a:r>
                      <a:endParaRPr lang="tr-TR" sz="1400">
                        <a:effectLst/>
                        <a:latin typeface="Calibri"/>
                        <a:ea typeface="Calibri"/>
                        <a:cs typeface="Times New Roman"/>
                      </a:endParaRPr>
                    </a:p>
                  </a:txBody>
                  <a:tcPr marL="64274" marR="64274" marT="0" marB="0" anchor="ctr"/>
                </a:tc>
                <a:tc>
                  <a:txBody>
                    <a:bodyPr/>
                    <a:lstStyle/>
                    <a:p>
                      <a:pPr>
                        <a:lnSpc>
                          <a:spcPct val="115000"/>
                        </a:lnSpc>
                        <a:spcAft>
                          <a:spcPts val="0"/>
                        </a:spcAft>
                      </a:pPr>
                      <a:r>
                        <a:rPr lang="tr-TR" sz="1200" dirty="0">
                          <a:effectLst/>
                        </a:rPr>
                        <a:t>Marka ile ilgili bir sohbet olursa bu markayı tavsiye ederim</a:t>
                      </a:r>
                      <a:endParaRPr lang="tr-TR" sz="1400" dirty="0">
                        <a:effectLst/>
                        <a:latin typeface="Calibri"/>
                        <a:ea typeface="Calibri"/>
                        <a:cs typeface="Times New Roman"/>
                      </a:endParaRPr>
                    </a:p>
                  </a:txBody>
                  <a:tcPr marL="64274" marR="64274" marT="0" marB="0" anchor="ctr"/>
                </a:tc>
                <a:tc>
                  <a:txBody>
                    <a:bodyPr/>
                    <a:lstStyle/>
                    <a:p>
                      <a:pPr algn="ctr">
                        <a:lnSpc>
                          <a:spcPct val="115000"/>
                        </a:lnSpc>
                        <a:spcAft>
                          <a:spcPts val="0"/>
                        </a:spcAft>
                      </a:pPr>
                      <a:r>
                        <a:rPr lang="tr-TR" sz="1200">
                          <a:effectLst/>
                        </a:rPr>
                        <a:t>.834</a:t>
                      </a:r>
                      <a:endParaRPr lang="tr-TR" sz="1400">
                        <a:effectLst/>
                        <a:latin typeface="Calibri"/>
                        <a:ea typeface="Calibri"/>
                        <a:cs typeface="Times New Roman"/>
                      </a:endParaRPr>
                    </a:p>
                  </a:txBody>
                  <a:tcPr marL="64274" marR="64274" marT="0" marB="0" anchor="b"/>
                </a:tc>
                <a:tc vMerge="1">
                  <a:txBody>
                    <a:bodyPr/>
                    <a:lstStyle/>
                    <a:p>
                      <a:endParaRPr lang="tr-TR"/>
                    </a:p>
                  </a:txBody>
                  <a:tcPr/>
                </a:tc>
                <a:tc vMerge="1">
                  <a:txBody>
                    <a:bodyPr/>
                    <a:lstStyle/>
                    <a:p>
                      <a:endParaRPr lang="tr-TR"/>
                    </a:p>
                  </a:txBody>
                  <a:tcPr/>
                </a:tc>
              </a:tr>
              <a:tr h="365863">
                <a:tc>
                  <a:txBody>
                    <a:bodyPr/>
                    <a:lstStyle/>
                    <a:p>
                      <a:pPr>
                        <a:lnSpc>
                          <a:spcPct val="115000"/>
                        </a:lnSpc>
                        <a:spcAft>
                          <a:spcPts val="0"/>
                        </a:spcAft>
                      </a:pPr>
                      <a:r>
                        <a:rPr lang="tr-TR" sz="1200">
                          <a:effectLst/>
                        </a:rPr>
                        <a:t>WOM1</a:t>
                      </a:r>
                      <a:endParaRPr lang="tr-TR" sz="1400">
                        <a:effectLst/>
                        <a:latin typeface="Calibri"/>
                        <a:ea typeface="Calibri"/>
                        <a:cs typeface="Times New Roman"/>
                      </a:endParaRPr>
                    </a:p>
                  </a:txBody>
                  <a:tcPr marL="64274" marR="64274" marT="0" marB="0" anchor="ctr"/>
                </a:tc>
                <a:tc>
                  <a:txBody>
                    <a:bodyPr/>
                    <a:lstStyle/>
                    <a:p>
                      <a:pPr>
                        <a:lnSpc>
                          <a:spcPct val="115000"/>
                        </a:lnSpc>
                        <a:spcAft>
                          <a:spcPts val="0"/>
                        </a:spcAft>
                      </a:pPr>
                      <a:r>
                        <a:rPr lang="tr-TR" sz="1200">
                          <a:effectLst/>
                        </a:rPr>
                        <a:t>Arkadaşlarımı, akrabalarımı ve ailemi bu markayı satın almaları için teşvik ederim</a:t>
                      </a:r>
                      <a:endParaRPr lang="tr-TR" sz="1400">
                        <a:effectLst/>
                        <a:latin typeface="Calibri"/>
                        <a:ea typeface="Calibri"/>
                        <a:cs typeface="Times New Roman"/>
                      </a:endParaRPr>
                    </a:p>
                  </a:txBody>
                  <a:tcPr marL="64274" marR="64274" marT="0" marB="0" anchor="ctr"/>
                </a:tc>
                <a:tc>
                  <a:txBody>
                    <a:bodyPr/>
                    <a:lstStyle/>
                    <a:p>
                      <a:pPr algn="ctr">
                        <a:lnSpc>
                          <a:spcPct val="115000"/>
                        </a:lnSpc>
                        <a:spcAft>
                          <a:spcPts val="0"/>
                        </a:spcAft>
                      </a:pPr>
                      <a:r>
                        <a:rPr lang="tr-TR" sz="1200">
                          <a:effectLst/>
                        </a:rPr>
                        <a:t>.826</a:t>
                      </a:r>
                      <a:endParaRPr lang="tr-TR" sz="1400">
                        <a:effectLst/>
                        <a:latin typeface="Calibri"/>
                        <a:ea typeface="Calibri"/>
                        <a:cs typeface="Times New Roman"/>
                      </a:endParaRPr>
                    </a:p>
                  </a:txBody>
                  <a:tcPr marL="64274" marR="64274" marT="0" marB="0" anchor="b"/>
                </a:tc>
                <a:tc vMerge="1">
                  <a:txBody>
                    <a:bodyPr/>
                    <a:lstStyle/>
                    <a:p>
                      <a:endParaRPr lang="tr-TR"/>
                    </a:p>
                  </a:txBody>
                  <a:tcPr/>
                </a:tc>
                <a:tc vMerge="1">
                  <a:txBody>
                    <a:bodyPr/>
                    <a:lstStyle/>
                    <a:p>
                      <a:endParaRPr lang="tr-TR"/>
                    </a:p>
                  </a:txBody>
                  <a:tcPr/>
                </a:tc>
              </a:tr>
              <a:tr h="188234">
                <a:tc>
                  <a:txBody>
                    <a:bodyPr/>
                    <a:lstStyle/>
                    <a:p>
                      <a:pPr>
                        <a:lnSpc>
                          <a:spcPct val="115000"/>
                        </a:lnSpc>
                        <a:spcAft>
                          <a:spcPts val="0"/>
                        </a:spcAft>
                      </a:pPr>
                      <a:r>
                        <a:rPr lang="tr-TR" sz="1200">
                          <a:effectLst/>
                        </a:rPr>
                        <a:t>MS</a:t>
                      </a:r>
                      <a:endParaRPr lang="tr-TR" sz="1400">
                        <a:effectLst/>
                        <a:latin typeface="Calibri"/>
                        <a:ea typeface="Calibri"/>
                        <a:cs typeface="Times New Roman"/>
                      </a:endParaRPr>
                    </a:p>
                  </a:txBody>
                  <a:tcPr marL="64274" marR="64274" marT="0" marB="0" anchor="ctr"/>
                </a:tc>
                <a:tc>
                  <a:txBody>
                    <a:bodyPr/>
                    <a:lstStyle/>
                    <a:p>
                      <a:pPr>
                        <a:lnSpc>
                          <a:spcPct val="115000"/>
                        </a:lnSpc>
                        <a:spcAft>
                          <a:spcPts val="0"/>
                        </a:spcAft>
                      </a:pPr>
                      <a:r>
                        <a:rPr lang="tr-TR" sz="1200">
                          <a:effectLst/>
                        </a:rPr>
                        <a:t>Marka Sadakati</a:t>
                      </a:r>
                      <a:endParaRPr lang="tr-TR" sz="1400">
                        <a:effectLst/>
                        <a:latin typeface="Calibri"/>
                        <a:ea typeface="Calibri"/>
                        <a:cs typeface="Times New Roman"/>
                      </a:endParaRPr>
                    </a:p>
                  </a:txBody>
                  <a:tcPr marL="64274" marR="64274" marT="0" marB="0" anchor="ctr"/>
                </a:tc>
                <a:tc>
                  <a:txBody>
                    <a:bodyPr/>
                    <a:lstStyle/>
                    <a:p>
                      <a:pPr algn="ctr">
                        <a:lnSpc>
                          <a:spcPct val="115000"/>
                        </a:lnSpc>
                        <a:spcAft>
                          <a:spcPts val="0"/>
                        </a:spcAft>
                      </a:pPr>
                      <a:r>
                        <a:rPr lang="tr-TR" sz="1200">
                          <a:effectLst/>
                        </a:rPr>
                        <a:t> </a:t>
                      </a:r>
                      <a:endParaRPr lang="tr-TR" sz="1400">
                        <a:effectLst/>
                        <a:latin typeface="Calibri"/>
                        <a:ea typeface="Calibri"/>
                        <a:cs typeface="Times New Roman"/>
                      </a:endParaRPr>
                    </a:p>
                  </a:txBody>
                  <a:tcPr marL="64274" marR="64274" marT="0" marB="0" anchor="ctr"/>
                </a:tc>
                <a:tc rowSpan="5">
                  <a:txBody>
                    <a:bodyPr/>
                    <a:lstStyle/>
                    <a:p>
                      <a:pPr algn="ctr">
                        <a:lnSpc>
                          <a:spcPct val="115000"/>
                        </a:lnSpc>
                        <a:spcBef>
                          <a:spcPts val="600"/>
                        </a:spcBef>
                        <a:spcAft>
                          <a:spcPts val="0"/>
                        </a:spcAft>
                      </a:pPr>
                      <a:r>
                        <a:rPr lang="tr-TR" sz="1200">
                          <a:effectLst/>
                        </a:rPr>
                        <a:t>9.653</a:t>
                      </a:r>
                      <a:endParaRPr lang="tr-TR" sz="1400">
                        <a:effectLst/>
                        <a:latin typeface="Calibri"/>
                        <a:ea typeface="Calibri"/>
                        <a:cs typeface="Times New Roman"/>
                      </a:endParaRPr>
                    </a:p>
                  </a:txBody>
                  <a:tcPr marL="64274" marR="64274" marT="0" marB="0" anchor="ctr"/>
                </a:tc>
                <a:tc rowSpan="5">
                  <a:txBody>
                    <a:bodyPr/>
                    <a:lstStyle/>
                    <a:p>
                      <a:pPr algn="ctr">
                        <a:lnSpc>
                          <a:spcPct val="115000"/>
                        </a:lnSpc>
                        <a:spcBef>
                          <a:spcPts val="600"/>
                        </a:spcBef>
                        <a:spcAft>
                          <a:spcPts val="0"/>
                        </a:spcAft>
                      </a:pPr>
                      <a:r>
                        <a:rPr lang="tr-TR" sz="1200" dirty="0">
                          <a:effectLst/>
                        </a:rPr>
                        <a:t>.85</a:t>
                      </a:r>
                      <a:endParaRPr lang="tr-TR" sz="1400" dirty="0">
                        <a:effectLst/>
                        <a:latin typeface="Calibri"/>
                        <a:ea typeface="Calibri"/>
                        <a:cs typeface="Times New Roman"/>
                      </a:endParaRPr>
                    </a:p>
                  </a:txBody>
                  <a:tcPr marL="64274" marR="64274" marT="0" marB="0" anchor="ctr"/>
                </a:tc>
              </a:tr>
              <a:tr h="188234">
                <a:tc>
                  <a:txBody>
                    <a:bodyPr/>
                    <a:lstStyle/>
                    <a:p>
                      <a:pPr>
                        <a:lnSpc>
                          <a:spcPct val="115000"/>
                        </a:lnSpc>
                        <a:spcAft>
                          <a:spcPts val="0"/>
                        </a:spcAft>
                      </a:pPr>
                      <a:r>
                        <a:rPr lang="tr-TR" sz="1200">
                          <a:effectLst/>
                        </a:rPr>
                        <a:t>MS2</a:t>
                      </a:r>
                      <a:endParaRPr lang="tr-TR" sz="1400">
                        <a:effectLst/>
                        <a:latin typeface="Calibri"/>
                        <a:ea typeface="Calibri"/>
                        <a:cs typeface="Times New Roman"/>
                      </a:endParaRPr>
                    </a:p>
                  </a:txBody>
                  <a:tcPr marL="64274" marR="64274" marT="0" marB="0" anchor="ctr"/>
                </a:tc>
                <a:tc>
                  <a:txBody>
                    <a:bodyPr/>
                    <a:lstStyle/>
                    <a:p>
                      <a:pPr>
                        <a:lnSpc>
                          <a:spcPct val="115000"/>
                        </a:lnSpc>
                        <a:spcAft>
                          <a:spcPts val="0"/>
                        </a:spcAft>
                      </a:pPr>
                      <a:r>
                        <a:rPr lang="tr-TR" sz="1200">
                          <a:effectLst/>
                        </a:rPr>
                        <a:t>Bu markayı satın almaya devam edeceğim</a:t>
                      </a:r>
                      <a:endParaRPr lang="tr-TR" sz="1400">
                        <a:effectLst/>
                        <a:latin typeface="Calibri"/>
                        <a:ea typeface="Calibri"/>
                        <a:cs typeface="Times New Roman"/>
                      </a:endParaRPr>
                    </a:p>
                  </a:txBody>
                  <a:tcPr marL="64274" marR="64274" marT="0" marB="0" anchor="ctr"/>
                </a:tc>
                <a:tc>
                  <a:txBody>
                    <a:bodyPr/>
                    <a:lstStyle/>
                    <a:p>
                      <a:pPr algn="ctr">
                        <a:lnSpc>
                          <a:spcPct val="115000"/>
                        </a:lnSpc>
                        <a:spcAft>
                          <a:spcPts val="0"/>
                        </a:spcAft>
                      </a:pPr>
                      <a:r>
                        <a:rPr lang="tr-TR" sz="1200">
                          <a:effectLst/>
                        </a:rPr>
                        <a:t>.929</a:t>
                      </a:r>
                      <a:endParaRPr lang="tr-TR" sz="1400">
                        <a:effectLst/>
                        <a:latin typeface="Calibri"/>
                        <a:ea typeface="Calibri"/>
                        <a:cs typeface="Times New Roman"/>
                      </a:endParaRPr>
                    </a:p>
                  </a:txBody>
                  <a:tcPr marL="64274" marR="64274" marT="0" marB="0"/>
                </a:tc>
                <a:tc vMerge="1">
                  <a:txBody>
                    <a:bodyPr/>
                    <a:lstStyle/>
                    <a:p>
                      <a:endParaRPr lang="tr-TR"/>
                    </a:p>
                  </a:txBody>
                  <a:tcPr/>
                </a:tc>
                <a:tc vMerge="1">
                  <a:txBody>
                    <a:bodyPr/>
                    <a:lstStyle/>
                    <a:p>
                      <a:endParaRPr lang="tr-TR"/>
                    </a:p>
                  </a:txBody>
                  <a:tcPr/>
                </a:tc>
              </a:tr>
              <a:tr h="188234">
                <a:tc>
                  <a:txBody>
                    <a:bodyPr/>
                    <a:lstStyle/>
                    <a:p>
                      <a:pPr>
                        <a:lnSpc>
                          <a:spcPct val="115000"/>
                        </a:lnSpc>
                        <a:spcAft>
                          <a:spcPts val="0"/>
                        </a:spcAft>
                      </a:pPr>
                      <a:r>
                        <a:rPr lang="tr-TR" sz="1200">
                          <a:effectLst/>
                        </a:rPr>
                        <a:t>MS3</a:t>
                      </a:r>
                      <a:endParaRPr lang="tr-TR" sz="1400">
                        <a:effectLst/>
                        <a:latin typeface="Calibri"/>
                        <a:ea typeface="Calibri"/>
                        <a:cs typeface="Times New Roman"/>
                      </a:endParaRPr>
                    </a:p>
                  </a:txBody>
                  <a:tcPr marL="64274" marR="64274" marT="0" marB="0" anchor="ctr"/>
                </a:tc>
                <a:tc>
                  <a:txBody>
                    <a:bodyPr/>
                    <a:lstStyle/>
                    <a:p>
                      <a:pPr>
                        <a:lnSpc>
                          <a:spcPct val="115000"/>
                        </a:lnSpc>
                        <a:spcAft>
                          <a:spcPts val="0"/>
                        </a:spcAft>
                      </a:pPr>
                      <a:r>
                        <a:rPr lang="tr-TR" sz="1200">
                          <a:effectLst/>
                        </a:rPr>
                        <a:t>Bu markaya bağımlılığım söz konusudur</a:t>
                      </a:r>
                      <a:endParaRPr lang="tr-TR" sz="1400">
                        <a:effectLst/>
                        <a:latin typeface="Calibri"/>
                        <a:ea typeface="Calibri"/>
                        <a:cs typeface="Times New Roman"/>
                      </a:endParaRPr>
                    </a:p>
                  </a:txBody>
                  <a:tcPr marL="64274" marR="64274" marT="0" marB="0" anchor="ctr"/>
                </a:tc>
                <a:tc>
                  <a:txBody>
                    <a:bodyPr/>
                    <a:lstStyle/>
                    <a:p>
                      <a:pPr algn="ctr">
                        <a:lnSpc>
                          <a:spcPct val="115000"/>
                        </a:lnSpc>
                        <a:spcAft>
                          <a:spcPts val="0"/>
                        </a:spcAft>
                      </a:pPr>
                      <a:r>
                        <a:rPr lang="tr-TR" sz="1200">
                          <a:effectLst/>
                        </a:rPr>
                        <a:t>.857</a:t>
                      </a:r>
                      <a:endParaRPr lang="tr-TR" sz="1400">
                        <a:effectLst/>
                        <a:latin typeface="Calibri"/>
                        <a:ea typeface="Calibri"/>
                        <a:cs typeface="Times New Roman"/>
                      </a:endParaRPr>
                    </a:p>
                  </a:txBody>
                  <a:tcPr marL="64274" marR="64274" marT="0" marB="0"/>
                </a:tc>
                <a:tc vMerge="1">
                  <a:txBody>
                    <a:bodyPr/>
                    <a:lstStyle/>
                    <a:p>
                      <a:endParaRPr lang="tr-TR"/>
                    </a:p>
                  </a:txBody>
                  <a:tcPr/>
                </a:tc>
                <a:tc vMerge="1">
                  <a:txBody>
                    <a:bodyPr/>
                    <a:lstStyle/>
                    <a:p>
                      <a:endParaRPr lang="tr-TR"/>
                    </a:p>
                  </a:txBody>
                  <a:tcPr/>
                </a:tc>
              </a:tr>
              <a:tr h="365863">
                <a:tc>
                  <a:txBody>
                    <a:bodyPr/>
                    <a:lstStyle/>
                    <a:p>
                      <a:pPr>
                        <a:lnSpc>
                          <a:spcPct val="115000"/>
                        </a:lnSpc>
                        <a:spcAft>
                          <a:spcPts val="0"/>
                        </a:spcAft>
                      </a:pPr>
                      <a:r>
                        <a:rPr lang="tr-TR" sz="1200">
                          <a:effectLst/>
                        </a:rPr>
                        <a:t>MS1</a:t>
                      </a:r>
                      <a:endParaRPr lang="tr-TR" sz="1400">
                        <a:effectLst/>
                        <a:latin typeface="Calibri"/>
                        <a:ea typeface="Calibri"/>
                        <a:cs typeface="Times New Roman"/>
                      </a:endParaRPr>
                    </a:p>
                  </a:txBody>
                  <a:tcPr marL="64274" marR="64274" marT="0" marB="0" anchor="ctr"/>
                </a:tc>
                <a:tc>
                  <a:txBody>
                    <a:bodyPr/>
                    <a:lstStyle/>
                    <a:p>
                      <a:pPr>
                        <a:lnSpc>
                          <a:spcPct val="115000"/>
                        </a:lnSpc>
                        <a:spcAft>
                          <a:spcPts val="0"/>
                        </a:spcAft>
                      </a:pPr>
                      <a:r>
                        <a:rPr lang="tr-TR" sz="1200">
                          <a:effectLst/>
                        </a:rPr>
                        <a:t>Bu ürünü tekrar satın almam gerektiğinde yine bu markayı tercih ederim</a:t>
                      </a:r>
                      <a:endParaRPr lang="tr-TR" sz="1400">
                        <a:effectLst/>
                        <a:latin typeface="Calibri"/>
                        <a:ea typeface="Calibri"/>
                        <a:cs typeface="Times New Roman"/>
                      </a:endParaRPr>
                    </a:p>
                  </a:txBody>
                  <a:tcPr marL="64274" marR="64274" marT="0" marB="0" anchor="ctr"/>
                </a:tc>
                <a:tc>
                  <a:txBody>
                    <a:bodyPr/>
                    <a:lstStyle/>
                    <a:p>
                      <a:pPr algn="ctr">
                        <a:lnSpc>
                          <a:spcPct val="115000"/>
                        </a:lnSpc>
                        <a:spcAft>
                          <a:spcPts val="0"/>
                        </a:spcAft>
                      </a:pPr>
                      <a:r>
                        <a:rPr lang="tr-TR" sz="1200">
                          <a:effectLst/>
                        </a:rPr>
                        <a:t>.791</a:t>
                      </a:r>
                      <a:endParaRPr lang="tr-TR" sz="1400">
                        <a:effectLst/>
                        <a:latin typeface="Calibri"/>
                        <a:ea typeface="Calibri"/>
                        <a:cs typeface="Times New Roman"/>
                      </a:endParaRPr>
                    </a:p>
                  </a:txBody>
                  <a:tcPr marL="64274" marR="64274" marT="0" marB="0"/>
                </a:tc>
                <a:tc vMerge="1">
                  <a:txBody>
                    <a:bodyPr/>
                    <a:lstStyle/>
                    <a:p>
                      <a:endParaRPr lang="tr-TR"/>
                    </a:p>
                  </a:txBody>
                  <a:tcPr/>
                </a:tc>
                <a:tc vMerge="1">
                  <a:txBody>
                    <a:bodyPr/>
                    <a:lstStyle/>
                    <a:p>
                      <a:endParaRPr lang="tr-TR"/>
                    </a:p>
                  </a:txBody>
                  <a:tcPr/>
                </a:tc>
              </a:tr>
              <a:tr h="365863">
                <a:tc>
                  <a:txBody>
                    <a:bodyPr/>
                    <a:lstStyle/>
                    <a:p>
                      <a:pPr>
                        <a:lnSpc>
                          <a:spcPct val="115000"/>
                        </a:lnSpc>
                        <a:spcAft>
                          <a:spcPts val="0"/>
                        </a:spcAft>
                      </a:pPr>
                      <a:r>
                        <a:rPr lang="tr-TR" sz="1200">
                          <a:effectLst/>
                        </a:rPr>
                        <a:t>MS4</a:t>
                      </a:r>
                      <a:endParaRPr lang="tr-TR" sz="1400">
                        <a:effectLst/>
                        <a:latin typeface="Calibri"/>
                        <a:ea typeface="Calibri"/>
                        <a:cs typeface="Times New Roman"/>
                      </a:endParaRPr>
                    </a:p>
                  </a:txBody>
                  <a:tcPr marL="64274" marR="64274" marT="0" marB="0" anchor="ctr"/>
                </a:tc>
                <a:tc>
                  <a:txBody>
                    <a:bodyPr/>
                    <a:lstStyle/>
                    <a:p>
                      <a:pPr>
                        <a:lnSpc>
                          <a:spcPct val="115000"/>
                        </a:lnSpc>
                        <a:spcAft>
                          <a:spcPts val="0"/>
                        </a:spcAft>
                      </a:pPr>
                      <a:r>
                        <a:rPr lang="tr-TR" sz="1200">
                          <a:effectLst/>
                        </a:rPr>
                        <a:t>Bu markaya, diğer markalardan daha fazla ödeme yapabilirim</a:t>
                      </a:r>
                      <a:endParaRPr lang="tr-TR" sz="1400">
                        <a:effectLst/>
                        <a:latin typeface="Calibri"/>
                        <a:ea typeface="Calibri"/>
                        <a:cs typeface="Times New Roman"/>
                      </a:endParaRPr>
                    </a:p>
                  </a:txBody>
                  <a:tcPr marL="64274" marR="64274" marT="0" marB="0" anchor="ctr"/>
                </a:tc>
                <a:tc>
                  <a:txBody>
                    <a:bodyPr/>
                    <a:lstStyle/>
                    <a:p>
                      <a:pPr algn="ctr">
                        <a:lnSpc>
                          <a:spcPct val="115000"/>
                        </a:lnSpc>
                        <a:spcAft>
                          <a:spcPts val="0"/>
                        </a:spcAft>
                      </a:pPr>
                      <a:r>
                        <a:rPr lang="tr-TR" sz="1200" dirty="0">
                          <a:effectLst/>
                        </a:rPr>
                        <a:t>.615</a:t>
                      </a:r>
                      <a:endParaRPr lang="tr-TR" sz="1400" dirty="0">
                        <a:effectLst/>
                        <a:latin typeface="Calibri"/>
                        <a:ea typeface="Calibri"/>
                        <a:cs typeface="Times New Roman"/>
                      </a:endParaRPr>
                    </a:p>
                  </a:txBody>
                  <a:tcPr marL="64274" marR="64274" marT="0" marB="0"/>
                </a:tc>
                <a:tc vMerge="1">
                  <a:txBody>
                    <a:bodyPr/>
                    <a:lstStyle/>
                    <a:p>
                      <a:endParaRPr lang="tr-TR"/>
                    </a:p>
                  </a:txBody>
                  <a:tcPr/>
                </a:tc>
                <a:tc vMerge="1">
                  <a:txBody>
                    <a:bodyPr/>
                    <a:lstStyle/>
                    <a:p>
                      <a:endParaRPr lang="tr-TR"/>
                    </a:p>
                  </a:txBody>
                  <a:tcPr/>
                </a:tc>
              </a:tr>
              <a:tr h="402979">
                <a:tc gridSpan="5">
                  <a:txBody>
                    <a:bodyPr/>
                    <a:lstStyle/>
                    <a:p>
                      <a:pPr algn="ctr">
                        <a:lnSpc>
                          <a:spcPct val="115000"/>
                        </a:lnSpc>
                        <a:spcBef>
                          <a:spcPts val="600"/>
                        </a:spcBef>
                        <a:spcAft>
                          <a:spcPts val="0"/>
                        </a:spcAft>
                      </a:pPr>
                      <a:r>
                        <a:rPr lang="tr-TR" sz="1200" dirty="0" err="1">
                          <a:effectLst/>
                        </a:rPr>
                        <a:t>Kaiser-Meyer-Olkin</a:t>
                      </a:r>
                      <a:r>
                        <a:rPr lang="tr-TR" sz="1200" dirty="0">
                          <a:effectLst/>
                        </a:rPr>
                        <a:t> Örneklem Yeterlilik Testi: .887, </a:t>
                      </a:r>
                      <a:r>
                        <a:rPr lang="tr-TR" sz="1200" dirty="0" err="1">
                          <a:effectLst/>
                        </a:rPr>
                        <a:t>Bartlett</a:t>
                      </a:r>
                      <a:r>
                        <a:rPr lang="tr-TR" sz="1200" dirty="0">
                          <a:effectLst/>
                        </a:rPr>
                        <a:t> Küresellik Testi χ² Değeri: 3031,835 df:78 Anlamlılık:.000, Açıklanan Kümülatif </a:t>
                      </a:r>
                      <a:r>
                        <a:rPr lang="tr-TR" sz="1200" dirty="0" err="1">
                          <a:effectLst/>
                        </a:rPr>
                        <a:t>Varyans</a:t>
                      </a:r>
                      <a:r>
                        <a:rPr lang="tr-TR" sz="1200" dirty="0">
                          <a:effectLst/>
                        </a:rPr>
                        <a:t>:%75,204 </a:t>
                      </a:r>
                      <a:endParaRPr lang="tr-TR" sz="1400" dirty="0">
                        <a:effectLst/>
                        <a:latin typeface="Calibri"/>
                        <a:ea typeface="Calibri"/>
                        <a:cs typeface="Times New Roman"/>
                      </a:endParaRPr>
                    </a:p>
                  </a:txBody>
                  <a:tcPr marL="64274" marR="64274" marT="0" marB="0"/>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bl>
          </a:graphicData>
        </a:graphic>
      </p:graphicFrame>
      <p:sp>
        <p:nvSpPr>
          <p:cNvPr id="5" name="Metin kutusu 4"/>
          <p:cNvSpPr txBox="1"/>
          <p:nvPr/>
        </p:nvSpPr>
        <p:spPr>
          <a:xfrm>
            <a:off x="624296" y="1052736"/>
            <a:ext cx="6323967" cy="830997"/>
          </a:xfrm>
          <a:prstGeom prst="rect">
            <a:avLst/>
          </a:prstGeom>
          <a:noFill/>
        </p:spPr>
        <p:txBody>
          <a:bodyPr wrap="square" rtlCol="0">
            <a:spAutoFit/>
          </a:bodyPr>
          <a:lstStyle/>
          <a:p>
            <a:r>
              <a:rPr lang="tr-TR" sz="2400" dirty="0">
                <a:latin typeface="Times New Roman" panose="02020603050405020304" pitchFamily="18" charset="0"/>
                <a:cs typeface="Times New Roman" panose="02020603050405020304" pitchFamily="18" charset="0"/>
              </a:rPr>
              <a:t>Faktör Yükleri ve </a:t>
            </a:r>
            <a:r>
              <a:rPr lang="tr-TR" sz="2400" dirty="0" err="1">
                <a:latin typeface="Times New Roman" panose="02020603050405020304" pitchFamily="18" charset="0"/>
                <a:cs typeface="Times New Roman" panose="02020603050405020304" pitchFamily="18" charset="0"/>
              </a:rPr>
              <a:t>Cronbach’s</a:t>
            </a:r>
            <a:r>
              <a:rPr lang="tr-TR" sz="2400" dirty="0">
                <a:latin typeface="Times New Roman" panose="02020603050405020304" pitchFamily="18" charset="0"/>
                <a:cs typeface="Times New Roman" panose="02020603050405020304" pitchFamily="18" charset="0"/>
              </a:rPr>
              <a:t> Alpha Katsayıları</a:t>
            </a:r>
          </a:p>
          <a:p>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23226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Ufuk">
  <a:themeElements>
    <a:clrScheme name="Ufuk">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Ufuk">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Ufuk">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257</TotalTime>
  <Words>1702</Words>
  <Application>Microsoft Office PowerPoint</Application>
  <PresentationFormat>Ekran Gösterisi (4:3)</PresentationFormat>
  <Paragraphs>419</Paragraphs>
  <Slides>22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22</vt:i4>
      </vt:variant>
    </vt:vector>
  </HeadingPairs>
  <TitlesOfParts>
    <vt:vector size="28" baseType="lpstr">
      <vt:lpstr>Arial</vt:lpstr>
      <vt:lpstr>Arial Narrow</vt:lpstr>
      <vt:lpstr>Calibri</vt:lpstr>
      <vt:lpstr>Times New Roman</vt:lpstr>
      <vt:lpstr>Wingdings</vt:lpstr>
      <vt:lpstr>Ufuk</vt:lpstr>
      <vt:lpstr>PowerPoint Sunusu</vt:lpstr>
      <vt:lpstr>KAVRAMSAL ÇERÇEVE</vt:lpstr>
      <vt:lpstr>LİTERATÜR</vt:lpstr>
      <vt:lpstr>PowerPoint Sunusu</vt:lpstr>
      <vt:lpstr>ARAŞTIRMANIN MODELİ VE HİPOTEZLERİ </vt:lpstr>
      <vt:lpstr>PowerPoint Sunusu</vt:lpstr>
      <vt:lpstr>ÖLÇEKLER</vt:lpstr>
      <vt:lpstr>ANAKÜTLE VE ÖRNEKLEM</vt:lpstr>
      <vt:lpstr>GÜVENİLİRLİK VE GEÇERLİLİK</vt:lpstr>
      <vt:lpstr>DFA Analizi Sonucu Standardize Edilmiş Faktör Yükleri </vt:lpstr>
      <vt:lpstr>DFA Modeli Uyum Değerleri</vt:lpstr>
      <vt:lpstr>CEVAPLAYICILARA İLİŞKİN DEMOGRAFİK ÖZELLİKLER</vt:lpstr>
      <vt:lpstr>YAPISAL EŞİTLİK MODELİ</vt:lpstr>
      <vt:lpstr>PowerPoint Sunusu</vt:lpstr>
      <vt:lpstr>Marka İmajı, Marka Sadakati ve Pozitif WOM Arasındaki İlişkiler ve Marka Sadakatinin Aracılık Rolü </vt:lpstr>
      <vt:lpstr>Yapısal Eşitlik Modeli Uyum Değerleri</vt:lpstr>
      <vt:lpstr>  Yapısal Eşitlik Modeli Yol Analizi Sonuçları </vt:lpstr>
      <vt:lpstr>PowerPoint Sunusu</vt:lpstr>
      <vt:lpstr>PowerPoint Sunusu</vt:lpstr>
      <vt:lpstr>PowerPoint Sunusu</vt:lpstr>
      <vt:lpstr>SONUÇ</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 Timuçin SÖNMEZ</dc:creator>
  <cp:lastModifiedBy>BİLAL</cp:lastModifiedBy>
  <cp:revision>19</cp:revision>
  <dcterms:created xsi:type="dcterms:W3CDTF">2016-09-29T13:41:25Z</dcterms:created>
  <dcterms:modified xsi:type="dcterms:W3CDTF">2016-10-07T15:46:48Z</dcterms:modified>
</cp:coreProperties>
</file>