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68" r:id="rId2"/>
    <p:sldId id="265" r:id="rId3"/>
    <p:sldId id="291" r:id="rId4"/>
    <p:sldId id="296" r:id="rId5"/>
    <p:sldId id="297" r:id="rId6"/>
    <p:sldId id="298" r:id="rId7"/>
    <p:sldId id="299" r:id="rId8"/>
    <p:sldId id="300" r:id="rId9"/>
    <p:sldId id="292" r:id="rId10"/>
    <p:sldId id="259" r:id="rId11"/>
    <p:sldId id="260" r:id="rId12"/>
    <p:sldId id="261" r:id="rId13"/>
    <p:sldId id="262" r:id="rId14"/>
    <p:sldId id="301" r:id="rId15"/>
    <p:sldId id="282" r:id="rId16"/>
    <p:sldId id="294" r:id="rId17"/>
    <p:sldId id="263" r:id="rId18"/>
    <p:sldId id="284" r:id="rId19"/>
    <p:sldId id="285" r:id="rId20"/>
    <p:sldId id="287" r:id="rId21"/>
    <p:sldId id="302" r:id="rId22"/>
    <p:sldId id="289" r:id="rId23"/>
    <p:sldId id="28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62" autoAdjust="0"/>
    <p:restoredTop sz="84369" autoAdjust="0"/>
  </p:normalViewPr>
  <p:slideViewPr>
    <p:cSldViewPr>
      <p:cViewPr>
        <p:scale>
          <a:sx n="66" d="100"/>
          <a:sy n="66" d="100"/>
        </p:scale>
        <p:origin x="-1500" y="-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A2A54CC-8642-46CF-B810-B5A3CC241613}" type="datetimeFigureOut">
              <a:rPr lang="en-US" smtClean="0"/>
              <a:t>10/8/2016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9D49F9C-B868-42A1-AE02-4E884DC2A2BD}" type="slidenum">
              <a:rPr lang="en-US" smtClean="0"/>
              <a:t>‹#›</a:t>
            </a:fld>
            <a:endParaRPr lang="en-US"/>
          </a:p>
        </p:txBody>
      </p:sp>
    </p:spTree>
    <p:extLst>
      <p:ext uri="{BB962C8B-B14F-4D97-AF65-F5344CB8AC3E}">
        <p14:creationId xmlns:p14="http://schemas.microsoft.com/office/powerpoint/2010/main" val="14712172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r-TR" dirty="0" smtClean="0"/>
              <a:t>Türkiye’nin nüfusu 79</a:t>
            </a:r>
            <a:r>
              <a:rPr lang="tr-TR" baseline="0" dirty="0" smtClean="0"/>
              <a:t> milyonun biraz üzerinde.</a:t>
            </a:r>
            <a:endParaRPr lang="tr-TR" baseline="0" dirty="0"/>
          </a:p>
          <a:p>
            <a:r>
              <a:rPr lang="tr-TR" baseline="0" dirty="0" smtClean="0"/>
              <a:t>Notlar ekle</a:t>
            </a:r>
          </a:p>
        </p:txBody>
      </p:sp>
      <p:sp>
        <p:nvSpPr>
          <p:cNvPr id="4" name="Slide Number Placeholder 3"/>
          <p:cNvSpPr>
            <a:spLocks noGrp="1"/>
          </p:cNvSpPr>
          <p:nvPr>
            <p:ph type="sldNum" sz="quarter" idx="10"/>
          </p:nvPr>
        </p:nvSpPr>
        <p:spPr/>
        <p:txBody>
          <a:bodyPr/>
          <a:lstStyle/>
          <a:p>
            <a:fld id="{59D49F9C-B868-42A1-AE02-4E884DC2A2BD}" type="slidenum">
              <a:rPr lang="en-US" smtClean="0"/>
              <a:t>2</a:t>
            </a:fld>
            <a:endParaRPr lang="en-US"/>
          </a:p>
        </p:txBody>
      </p:sp>
    </p:spTree>
    <p:extLst>
      <p:ext uri="{BB962C8B-B14F-4D97-AF65-F5344CB8AC3E}">
        <p14:creationId xmlns:p14="http://schemas.microsoft.com/office/powerpoint/2010/main" val="40873848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r-TR" dirty="0" smtClean="0"/>
              <a:t>Notlar ekle karşılaştırmalarla ilgili</a:t>
            </a:r>
            <a:endParaRPr lang="en-US" dirty="0"/>
          </a:p>
        </p:txBody>
      </p:sp>
      <p:sp>
        <p:nvSpPr>
          <p:cNvPr id="4" name="Slide Number Placeholder 3"/>
          <p:cNvSpPr>
            <a:spLocks noGrp="1"/>
          </p:cNvSpPr>
          <p:nvPr>
            <p:ph type="sldNum" sz="quarter" idx="10"/>
          </p:nvPr>
        </p:nvSpPr>
        <p:spPr/>
        <p:txBody>
          <a:bodyPr/>
          <a:lstStyle/>
          <a:p>
            <a:fld id="{59D49F9C-B868-42A1-AE02-4E884DC2A2BD}" type="slidenum">
              <a:rPr lang="en-US" smtClean="0"/>
              <a:t>3</a:t>
            </a:fld>
            <a:endParaRPr lang="en-US"/>
          </a:p>
        </p:txBody>
      </p:sp>
    </p:spTree>
    <p:extLst>
      <p:ext uri="{BB962C8B-B14F-4D97-AF65-F5344CB8AC3E}">
        <p14:creationId xmlns:p14="http://schemas.microsoft.com/office/powerpoint/2010/main" val="6260493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dirty="0" smtClean="0"/>
              <a:t>Dünya geneli internet </a:t>
            </a:r>
            <a:r>
              <a:rPr lang="tr-TR" sz="1200" dirty="0" err="1" smtClean="0"/>
              <a:t>penetrasyonlarına</a:t>
            </a:r>
            <a:r>
              <a:rPr lang="tr-TR" sz="1200" dirty="0" smtClean="0"/>
              <a:t> bakıldığında Türkiye’nin %58’lik </a:t>
            </a:r>
            <a:r>
              <a:rPr lang="tr-TR" sz="1200" dirty="0" err="1" smtClean="0"/>
              <a:t>penetrasyon</a:t>
            </a:r>
            <a:r>
              <a:rPr lang="tr-TR" sz="1200" dirty="0" smtClean="0"/>
              <a:t> oranı ile global ortalamanın (%46) üzerinde ve 19.sırada olduğu görülüyor. Bu sıralamada Türkiye geçtiğimiz sene 21. sırada yer alıyordu. %90’ın üzerindeki internet </a:t>
            </a:r>
            <a:r>
              <a:rPr lang="tr-TR" sz="1200" dirty="0" err="1" smtClean="0"/>
              <a:t>penetrasyonları</a:t>
            </a:r>
            <a:r>
              <a:rPr lang="tr-TR" sz="1200" dirty="0" smtClean="0"/>
              <a:t> ile ilk 3 sırada Birleşik Arap Emirlikleri, Amerika ve Kanada yer alıyor.</a:t>
            </a:r>
          </a:p>
          <a:p>
            <a:endParaRPr lang="en-US" dirty="0"/>
          </a:p>
        </p:txBody>
      </p:sp>
      <p:sp>
        <p:nvSpPr>
          <p:cNvPr id="4" name="Slide Number Placeholder 3"/>
          <p:cNvSpPr>
            <a:spLocks noGrp="1"/>
          </p:cNvSpPr>
          <p:nvPr>
            <p:ph type="sldNum" sz="quarter" idx="10"/>
          </p:nvPr>
        </p:nvSpPr>
        <p:spPr/>
        <p:txBody>
          <a:bodyPr/>
          <a:lstStyle/>
          <a:p>
            <a:fld id="{59D49F9C-B868-42A1-AE02-4E884DC2A2BD}" type="slidenum">
              <a:rPr lang="en-US" smtClean="0"/>
              <a:t>4</a:t>
            </a:fld>
            <a:endParaRPr lang="en-US"/>
          </a:p>
        </p:txBody>
      </p:sp>
    </p:spTree>
    <p:extLst>
      <p:ext uri="{BB962C8B-B14F-4D97-AF65-F5344CB8AC3E}">
        <p14:creationId xmlns:p14="http://schemas.microsoft.com/office/powerpoint/2010/main" val="24794048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dirty="0" smtClean="0"/>
              <a:t>TR günde (4,2+2,6) 6,8 saati internette geçiriyor. 16. sırada</a:t>
            </a:r>
            <a:endParaRPr lang="en-US" sz="1200" dirty="0" smtClean="0"/>
          </a:p>
          <a:p>
            <a:endParaRPr lang="en-US" dirty="0"/>
          </a:p>
        </p:txBody>
      </p:sp>
      <p:sp>
        <p:nvSpPr>
          <p:cNvPr id="4" name="Slide Number Placeholder 3"/>
          <p:cNvSpPr>
            <a:spLocks noGrp="1"/>
          </p:cNvSpPr>
          <p:nvPr>
            <p:ph type="sldNum" sz="quarter" idx="10"/>
          </p:nvPr>
        </p:nvSpPr>
        <p:spPr/>
        <p:txBody>
          <a:bodyPr/>
          <a:lstStyle/>
          <a:p>
            <a:fld id="{59D49F9C-B868-42A1-AE02-4E884DC2A2BD}" type="slidenum">
              <a:rPr lang="en-US" smtClean="0"/>
              <a:t>6</a:t>
            </a:fld>
            <a:endParaRPr lang="en-US"/>
          </a:p>
        </p:txBody>
      </p:sp>
    </p:spTree>
    <p:extLst>
      <p:ext uri="{BB962C8B-B14F-4D97-AF65-F5344CB8AC3E}">
        <p14:creationId xmlns:p14="http://schemas.microsoft.com/office/powerpoint/2010/main" val="30303218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r-TR" dirty="0" smtClean="0"/>
              <a:t>Altı</a:t>
            </a:r>
            <a:r>
              <a:rPr lang="tr-TR" baseline="0" dirty="0" smtClean="0"/>
              <a:t> çizili kısım böyle kalsın mı?</a:t>
            </a:r>
            <a:endParaRPr lang="en-US" dirty="0"/>
          </a:p>
        </p:txBody>
      </p:sp>
      <p:sp>
        <p:nvSpPr>
          <p:cNvPr id="4" name="Slide Number Placeholder 3"/>
          <p:cNvSpPr>
            <a:spLocks noGrp="1"/>
          </p:cNvSpPr>
          <p:nvPr>
            <p:ph type="sldNum" sz="quarter" idx="10"/>
          </p:nvPr>
        </p:nvSpPr>
        <p:spPr/>
        <p:txBody>
          <a:bodyPr/>
          <a:lstStyle/>
          <a:p>
            <a:fld id="{59D49F9C-B868-42A1-AE02-4E884DC2A2BD}" type="slidenum">
              <a:rPr lang="en-US" smtClean="0"/>
              <a:t>9</a:t>
            </a:fld>
            <a:endParaRPr lang="en-US"/>
          </a:p>
        </p:txBody>
      </p:sp>
    </p:spTree>
    <p:extLst>
      <p:ext uri="{BB962C8B-B14F-4D97-AF65-F5344CB8AC3E}">
        <p14:creationId xmlns:p14="http://schemas.microsoft.com/office/powerpoint/2010/main" val="13801263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r-TR" dirty="0" smtClean="0"/>
              <a:t>Literatüre</a:t>
            </a:r>
            <a:r>
              <a:rPr lang="tr-TR" baseline="0" dirty="0" smtClean="0"/>
              <a:t> baktığımızda, sosyal medyanın doğuşunun web 2.0’a bağlandığını görüyoruz. İnternet ilk çıktığında HTML tabanlı ve tek yönlü iletişime olanak tanıyan bir yapıdayken, Web 2,0 ile hem hızlandı hem de çift yönlü iletişime olanak tanır hale geldi. Bu şekilde kullanıcılar da, internet için içerik yaratma imkanına erişti.</a:t>
            </a:r>
            <a:endParaRPr lang="en-US" dirty="0"/>
          </a:p>
        </p:txBody>
      </p:sp>
      <p:sp>
        <p:nvSpPr>
          <p:cNvPr id="4" name="Slide Number Placeholder 3"/>
          <p:cNvSpPr>
            <a:spLocks noGrp="1"/>
          </p:cNvSpPr>
          <p:nvPr>
            <p:ph type="sldNum" sz="quarter" idx="10"/>
          </p:nvPr>
        </p:nvSpPr>
        <p:spPr/>
        <p:txBody>
          <a:bodyPr/>
          <a:lstStyle/>
          <a:p>
            <a:fld id="{59D49F9C-B868-42A1-AE02-4E884DC2A2BD}" type="slidenum">
              <a:rPr lang="en-US" smtClean="0"/>
              <a:t>10</a:t>
            </a:fld>
            <a:endParaRPr lang="en-US"/>
          </a:p>
        </p:txBody>
      </p:sp>
    </p:spTree>
    <p:extLst>
      <p:ext uri="{BB962C8B-B14F-4D97-AF65-F5344CB8AC3E}">
        <p14:creationId xmlns:p14="http://schemas.microsoft.com/office/powerpoint/2010/main" val="22830805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D49F9C-B868-42A1-AE02-4E884DC2A2BD}" type="slidenum">
              <a:rPr lang="en-US" smtClean="0"/>
              <a:t>11</a:t>
            </a:fld>
            <a:endParaRPr lang="en-US"/>
          </a:p>
        </p:txBody>
      </p:sp>
    </p:spTree>
    <p:extLst>
      <p:ext uri="{BB962C8B-B14F-4D97-AF65-F5344CB8AC3E}">
        <p14:creationId xmlns:p14="http://schemas.microsoft.com/office/powerpoint/2010/main" val="8167142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r-TR" dirty="0" smtClean="0"/>
              <a:t>Referans verelim diye konuşmuştuk, bu şekilde okuyayım mı?</a:t>
            </a:r>
            <a:endParaRPr lang="en-US" dirty="0"/>
          </a:p>
        </p:txBody>
      </p:sp>
      <p:sp>
        <p:nvSpPr>
          <p:cNvPr id="4" name="Slide Number Placeholder 3"/>
          <p:cNvSpPr>
            <a:spLocks noGrp="1"/>
          </p:cNvSpPr>
          <p:nvPr>
            <p:ph type="sldNum" sz="quarter" idx="10"/>
          </p:nvPr>
        </p:nvSpPr>
        <p:spPr/>
        <p:txBody>
          <a:bodyPr/>
          <a:lstStyle/>
          <a:p>
            <a:fld id="{59D49F9C-B868-42A1-AE02-4E884DC2A2BD}" type="slidenum">
              <a:rPr lang="en-US" smtClean="0"/>
              <a:t>15</a:t>
            </a:fld>
            <a:endParaRPr lang="en-US"/>
          </a:p>
        </p:txBody>
      </p:sp>
    </p:spTree>
    <p:extLst>
      <p:ext uri="{BB962C8B-B14F-4D97-AF65-F5344CB8AC3E}">
        <p14:creationId xmlns:p14="http://schemas.microsoft.com/office/powerpoint/2010/main" val="21017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r-TR" dirty="0" smtClean="0"/>
              <a:t>224</a:t>
            </a:r>
            <a:r>
              <a:rPr lang="tr-TR" baseline="0" dirty="0" smtClean="0"/>
              <a:t> makale öncelikle araştırma konularına göre sınıflandırıldı.</a:t>
            </a:r>
            <a:endParaRPr lang="en-US" dirty="0"/>
          </a:p>
        </p:txBody>
      </p:sp>
      <p:sp>
        <p:nvSpPr>
          <p:cNvPr id="4" name="Slide Number Placeholder 3"/>
          <p:cNvSpPr>
            <a:spLocks noGrp="1"/>
          </p:cNvSpPr>
          <p:nvPr>
            <p:ph type="sldNum" sz="quarter" idx="10"/>
          </p:nvPr>
        </p:nvSpPr>
        <p:spPr/>
        <p:txBody>
          <a:bodyPr/>
          <a:lstStyle/>
          <a:p>
            <a:fld id="{59D49F9C-B868-42A1-AE02-4E884DC2A2BD}" type="slidenum">
              <a:rPr lang="en-US" smtClean="0"/>
              <a:t>18</a:t>
            </a:fld>
            <a:endParaRPr lang="en-US"/>
          </a:p>
        </p:txBody>
      </p:sp>
    </p:spTree>
    <p:extLst>
      <p:ext uri="{BB962C8B-B14F-4D97-AF65-F5344CB8AC3E}">
        <p14:creationId xmlns:p14="http://schemas.microsoft.com/office/powerpoint/2010/main" val="40461666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0EDF1E2-5B70-4327-8C25-09CB67460769}" type="datetimeFigureOut">
              <a:rPr lang="en-US" smtClean="0"/>
              <a:t>10/8/2016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E80E4B-0497-4CAA-ACDD-BF5E0A0ABB8B}" type="slidenum">
              <a:rPr lang="en-US" smtClean="0"/>
              <a:t>‹#›</a:t>
            </a:fld>
            <a:endParaRPr lang="en-US"/>
          </a:p>
        </p:txBody>
      </p:sp>
    </p:spTree>
    <p:extLst>
      <p:ext uri="{BB962C8B-B14F-4D97-AF65-F5344CB8AC3E}">
        <p14:creationId xmlns:p14="http://schemas.microsoft.com/office/powerpoint/2010/main" val="2296609859"/>
      </p:ext>
    </p:extLst>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EDF1E2-5B70-4327-8C25-09CB67460769}" type="datetimeFigureOut">
              <a:rPr lang="en-US" smtClean="0"/>
              <a:t>10/8/2016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E80E4B-0497-4CAA-ACDD-BF5E0A0ABB8B}" type="slidenum">
              <a:rPr lang="en-US" smtClean="0"/>
              <a:t>‹#›</a:t>
            </a:fld>
            <a:endParaRPr lang="en-US"/>
          </a:p>
        </p:txBody>
      </p:sp>
    </p:spTree>
    <p:extLst>
      <p:ext uri="{BB962C8B-B14F-4D97-AF65-F5344CB8AC3E}">
        <p14:creationId xmlns:p14="http://schemas.microsoft.com/office/powerpoint/2010/main" val="2626017153"/>
      </p:ext>
    </p:extLst>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EDF1E2-5B70-4327-8C25-09CB67460769}" type="datetimeFigureOut">
              <a:rPr lang="en-US" smtClean="0"/>
              <a:t>10/8/2016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E80E4B-0497-4CAA-ACDD-BF5E0A0ABB8B}" type="slidenum">
              <a:rPr lang="en-US" smtClean="0"/>
              <a:t>‹#›</a:t>
            </a:fld>
            <a:endParaRPr lang="en-US"/>
          </a:p>
        </p:txBody>
      </p:sp>
    </p:spTree>
    <p:extLst>
      <p:ext uri="{BB962C8B-B14F-4D97-AF65-F5344CB8AC3E}">
        <p14:creationId xmlns:p14="http://schemas.microsoft.com/office/powerpoint/2010/main" val="3603765373"/>
      </p:ext>
    </p:extLst>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EDF1E2-5B70-4327-8C25-09CB67460769}" type="datetimeFigureOut">
              <a:rPr lang="en-US" smtClean="0"/>
              <a:t>10/8/2016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E80E4B-0497-4CAA-ACDD-BF5E0A0ABB8B}" type="slidenum">
              <a:rPr lang="en-US" smtClean="0"/>
              <a:t>‹#›</a:t>
            </a:fld>
            <a:endParaRPr lang="en-US"/>
          </a:p>
        </p:txBody>
      </p:sp>
    </p:spTree>
    <p:extLst>
      <p:ext uri="{BB962C8B-B14F-4D97-AF65-F5344CB8AC3E}">
        <p14:creationId xmlns:p14="http://schemas.microsoft.com/office/powerpoint/2010/main" val="2828181824"/>
      </p:ext>
    </p:extLst>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0EDF1E2-5B70-4327-8C25-09CB67460769}" type="datetimeFigureOut">
              <a:rPr lang="en-US" smtClean="0"/>
              <a:t>10/8/2016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E80E4B-0497-4CAA-ACDD-BF5E0A0ABB8B}" type="slidenum">
              <a:rPr lang="en-US" smtClean="0"/>
              <a:t>‹#›</a:t>
            </a:fld>
            <a:endParaRPr lang="en-US"/>
          </a:p>
        </p:txBody>
      </p:sp>
    </p:spTree>
    <p:extLst>
      <p:ext uri="{BB962C8B-B14F-4D97-AF65-F5344CB8AC3E}">
        <p14:creationId xmlns:p14="http://schemas.microsoft.com/office/powerpoint/2010/main" val="4222968220"/>
      </p:ext>
    </p:extLst>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0EDF1E2-5B70-4327-8C25-09CB67460769}" type="datetimeFigureOut">
              <a:rPr lang="en-US" smtClean="0"/>
              <a:t>10/8/2016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E80E4B-0497-4CAA-ACDD-BF5E0A0ABB8B}" type="slidenum">
              <a:rPr lang="en-US" smtClean="0"/>
              <a:t>‹#›</a:t>
            </a:fld>
            <a:endParaRPr lang="en-US"/>
          </a:p>
        </p:txBody>
      </p:sp>
    </p:spTree>
    <p:extLst>
      <p:ext uri="{BB962C8B-B14F-4D97-AF65-F5344CB8AC3E}">
        <p14:creationId xmlns:p14="http://schemas.microsoft.com/office/powerpoint/2010/main" val="3775181901"/>
      </p:ext>
    </p:extLst>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0EDF1E2-5B70-4327-8C25-09CB67460769}" type="datetimeFigureOut">
              <a:rPr lang="en-US" smtClean="0"/>
              <a:t>10/8/2016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0E80E4B-0497-4CAA-ACDD-BF5E0A0ABB8B}" type="slidenum">
              <a:rPr lang="en-US" smtClean="0"/>
              <a:t>‹#›</a:t>
            </a:fld>
            <a:endParaRPr lang="en-US"/>
          </a:p>
        </p:txBody>
      </p:sp>
    </p:spTree>
    <p:extLst>
      <p:ext uri="{BB962C8B-B14F-4D97-AF65-F5344CB8AC3E}">
        <p14:creationId xmlns:p14="http://schemas.microsoft.com/office/powerpoint/2010/main" val="3693961495"/>
      </p:ext>
    </p:extLst>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0EDF1E2-5B70-4327-8C25-09CB67460769}" type="datetimeFigureOut">
              <a:rPr lang="en-US" smtClean="0"/>
              <a:t>10/8/2016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0E80E4B-0497-4CAA-ACDD-BF5E0A0ABB8B}" type="slidenum">
              <a:rPr lang="en-US" smtClean="0"/>
              <a:t>‹#›</a:t>
            </a:fld>
            <a:endParaRPr lang="en-US"/>
          </a:p>
        </p:txBody>
      </p:sp>
    </p:spTree>
    <p:extLst>
      <p:ext uri="{BB962C8B-B14F-4D97-AF65-F5344CB8AC3E}">
        <p14:creationId xmlns:p14="http://schemas.microsoft.com/office/powerpoint/2010/main" val="3007876639"/>
      </p:ext>
    </p:extLst>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EDF1E2-5B70-4327-8C25-09CB67460769}" type="datetimeFigureOut">
              <a:rPr lang="en-US" smtClean="0"/>
              <a:t>10/8/2016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0E80E4B-0497-4CAA-ACDD-BF5E0A0ABB8B}" type="slidenum">
              <a:rPr lang="en-US" smtClean="0"/>
              <a:t>‹#›</a:t>
            </a:fld>
            <a:endParaRPr lang="en-US"/>
          </a:p>
        </p:txBody>
      </p:sp>
    </p:spTree>
    <p:extLst>
      <p:ext uri="{BB962C8B-B14F-4D97-AF65-F5344CB8AC3E}">
        <p14:creationId xmlns:p14="http://schemas.microsoft.com/office/powerpoint/2010/main" val="554189399"/>
      </p:ext>
    </p:extLst>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EDF1E2-5B70-4327-8C25-09CB67460769}" type="datetimeFigureOut">
              <a:rPr lang="en-US" smtClean="0"/>
              <a:t>10/8/2016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E80E4B-0497-4CAA-ACDD-BF5E0A0ABB8B}" type="slidenum">
              <a:rPr lang="en-US" smtClean="0"/>
              <a:t>‹#›</a:t>
            </a:fld>
            <a:endParaRPr lang="en-US"/>
          </a:p>
        </p:txBody>
      </p:sp>
    </p:spTree>
    <p:extLst>
      <p:ext uri="{BB962C8B-B14F-4D97-AF65-F5344CB8AC3E}">
        <p14:creationId xmlns:p14="http://schemas.microsoft.com/office/powerpoint/2010/main" val="2744247318"/>
      </p:ext>
    </p:extLst>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EDF1E2-5B70-4327-8C25-09CB67460769}" type="datetimeFigureOut">
              <a:rPr lang="en-US" smtClean="0"/>
              <a:t>10/8/2016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E80E4B-0497-4CAA-ACDD-BF5E0A0ABB8B}" type="slidenum">
              <a:rPr lang="en-US" smtClean="0"/>
              <a:t>‹#›</a:t>
            </a:fld>
            <a:endParaRPr lang="en-US"/>
          </a:p>
        </p:txBody>
      </p:sp>
    </p:spTree>
    <p:extLst>
      <p:ext uri="{BB962C8B-B14F-4D97-AF65-F5344CB8AC3E}">
        <p14:creationId xmlns:p14="http://schemas.microsoft.com/office/powerpoint/2010/main" val="2089093037"/>
      </p:ext>
    </p:extLst>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EDF1E2-5B70-4327-8C25-09CB67460769}" type="datetimeFigureOut">
              <a:rPr lang="en-US" smtClean="0"/>
              <a:t>10/8/2016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E80E4B-0497-4CAA-ACDD-BF5E0A0ABB8B}" type="slidenum">
              <a:rPr lang="en-US" smtClean="0"/>
              <a:t>‹#›</a:t>
            </a:fld>
            <a:endParaRPr lang="en-US"/>
          </a:p>
        </p:txBody>
      </p:sp>
    </p:spTree>
    <p:extLst>
      <p:ext uri="{BB962C8B-B14F-4D97-AF65-F5344CB8AC3E}">
        <p14:creationId xmlns:p14="http://schemas.microsoft.com/office/powerpoint/2010/main" val="40878611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wip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ctrTitle"/>
          </p:nvPr>
        </p:nvSpPr>
        <p:spPr>
          <a:xfrm>
            <a:off x="685800" y="2130425"/>
            <a:ext cx="7846640" cy="1946647"/>
          </a:xfrm>
          <a:ln>
            <a:solidFill>
              <a:schemeClr val="accent6"/>
            </a:solidFill>
          </a:ln>
        </p:spPr>
        <p:txBody>
          <a:bodyPr>
            <a:noAutofit/>
          </a:bodyPr>
          <a:lstStyle/>
          <a:p>
            <a:r>
              <a:rPr lang="tr-TR" sz="3600" b="1" dirty="0">
                <a:solidFill>
                  <a:schemeClr val="bg1">
                    <a:lumMod val="50000"/>
                  </a:schemeClr>
                </a:solidFill>
              </a:rPr>
              <a:t>Pazarlama Alanındaki                                 Sosyal Medya Konulu Çalışmaların          İçerik Analizi Yöntemiyle İncelenmesi</a:t>
            </a:r>
            <a:endParaRPr lang="en-US" sz="3600" dirty="0">
              <a:solidFill>
                <a:schemeClr val="bg1">
                  <a:lumMod val="50000"/>
                </a:schemeClr>
              </a:solidFill>
            </a:endParaRPr>
          </a:p>
        </p:txBody>
      </p:sp>
      <p:sp>
        <p:nvSpPr>
          <p:cNvPr id="5" name="Subtitle 4"/>
          <p:cNvSpPr>
            <a:spLocks noGrp="1"/>
          </p:cNvSpPr>
          <p:nvPr>
            <p:ph type="subTitle" idx="1"/>
          </p:nvPr>
        </p:nvSpPr>
        <p:spPr>
          <a:xfrm>
            <a:off x="1403648" y="4437112"/>
            <a:ext cx="6552728" cy="1800200"/>
          </a:xfrm>
          <a:ln>
            <a:solidFill>
              <a:schemeClr val="accent6"/>
            </a:solidFill>
          </a:ln>
        </p:spPr>
        <p:txBody>
          <a:bodyPr>
            <a:normAutofit fontScale="77500" lnSpcReduction="20000"/>
          </a:bodyPr>
          <a:lstStyle/>
          <a:p>
            <a:r>
              <a:rPr lang="tr-TR" sz="2400" b="1" i="1" dirty="0"/>
              <a:t>Esra </a:t>
            </a:r>
            <a:r>
              <a:rPr lang="tr-TR" sz="2400" b="1" i="1" dirty="0" smtClean="0"/>
              <a:t>Doğan</a:t>
            </a:r>
          </a:p>
          <a:p>
            <a:r>
              <a:rPr lang="tr-TR" sz="2400" i="1" dirty="0" smtClean="0"/>
              <a:t>(esra.dogan@ieu.edu.tr)</a:t>
            </a:r>
            <a:endParaRPr lang="tr-TR" sz="2400" i="1" dirty="0"/>
          </a:p>
          <a:p>
            <a:r>
              <a:rPr lang="tr-TR" sz="2400" b="1" i="1" dirty="0" smtClean="0"/>
              <a:t>Lena Çavuşoğlu</a:t>
            </a:r>
          </a:p>
          <a:p>
            <a:r>
              <a:rPr lang="tr-TR" sz="2400" i="1" dirty="0" smtClean="0"/>
              <a:t>(lena.cavusoglu@std.ieu.edu.tr)</a:t>
            </a:r>
            <a:endParaRPr lang="tr-TR" sz="2400" i="1" dirty="0"/>
          </a:p>
          <a:p>
            <a:r>
              <a:rPr lang="tr-TR" sz="2400" b="1" i="1" dirty="0"/>
              <a:t>Tuğba Tuğrul </a:t>
            </a:r>
            <a:r>
              <a:rPr lang="tr-TR" sz="2400" b="1" i="1" dirty="0" smtClean="0"/>
              <a:t>Örten</a:t>
            </a:r>
          </a:p>
          <a:p>
            <a:r>
              <a:rPr lang="tr-TR" sz="2400" i="1" dirty="0" smtClean="0"/>
              <a:t>(tugba.tugrul@ieu.edu.tr)</a:t>
            </a:r>
          </a:p>
          <a:p>
            <a:endParaRPr lang="en-US" sz="2400" i="1" dirty="0"/>
          </a:p>
          <a:p>
            <a:endParaRPr lang="en-US" dirty="0"/>
          </a:p>
        </p:txBody>
      </p:sp>
    </p:spTree>
    <p:extLst>
      <p:ext uri="{BB962C8B-B14F-4D97-AF65-F5344CB8AC3E}">
        <p14:creationId xmlns:p14="http://schemas.microsoft.com/office/powerpoint/2010/main" val="1361685805"/>
      </p:ext>
    </p:extLst>
  </p:cSld>
  <p:clrMapOvr>
    <a:masterClrMapping/>
  </p:clrMapOvr>
  <p:transition spd="slow">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6"/>
            </a:solidFill>
          </a:ln>
        </p:spPr>
        <p:txBody>
          <a:bodyPr>
            <a:normAutofit fontScale="90000"/>
          </a:bodyPr>
          <a:lstStyle/>
          <a:p>
            <a:r>
              <a:rPr lang="tr-TR" b="1" dirty="0" smtClean="0">
                <a:solidFill>
                  <a:schemeClr val="accent6"/>
                </a:solidFill>
                <a:effectLst>
                  <a:outerShdw blurRad="38100" dist="38100" dir="2700000" algn="tl">
                    <a:srgbClr val="000000">
                      <a:alpha val="43137"/>
                    </a:srgbClr>
                  </a:outerShdw>
                </a:effectLst>
              </a:rPr>
              <a:t>Sosyal Medyanın Doğuşu ve Gelişimi</a:t>
            </a:r>
            <a:endParaRPr lang="en-US" b="1" dirty="0">
              <a:solidFill>
                <a:schemeClr val="accent6"/>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ln>
            <a:solidFill>
              <a:schemeClr val="accent6"/>
            </a:solidFill>
          </a:ln>
        </p:spPr>
        <p:txBody>
          <a:bodyPr>
            <a:noAutofit/>
          </a:bodyPr>
          <a:lstStyle/>
          <a:p>
            <a:endParaRPr lang="tr-TR" sz="1000" b="1" dirty="0" smtClean="0">
              <a:solidFill>
                <a:schemeClr val="bg1">
                  <a:lumMod val="50000"/>
                </a:schemeClr>
              </a:solidFill>
            </a:endParaRPr>
          </a:p>
          <a:p>
            <a:r>
              <a:rPr lang="tr-TR" sz="2400" b="1" dirty="0" smtClean="0">
                <a:solidFill>
                  <a:schemeClr val="bg1">
                    <a:lumMod val="50000"/>
                  </a:schemeClr>
                </a:solidFill>
              </a:rPr>
              <a:t>HTML tabanlı tek yönlü iletişimden, </a:t>
            </a:r>
          </a:p>
          <a:p>
            <a:pPr marL="400050" lvl="1" indent="0">
              <a:buNone/>
            </a:pPr>
            <a:r>
              <a:rPr lang="tr-TR" sz="2400" b="1" dirty="0" smtClean="0">
                <a:solidFill>
                  <a:schemeClr val="bg1">
                    <a:lumMod val="50000"/>
                  </a:schemeClr>
                </a:solidFill>
              </a:rPr>
              <a:t>Web 2.0 ile hızlı ve çift yönlü iletişime…</a:t>
            </a:r>
          </a:p>
          <a:p>
            <a:pPr marL="400050" lvl="1" indent="0">
              <a:buNone/>
            </a:pPr>
            <a:endParaRPr lang="tr-TR" sz="1600" dirty="0">
              <a:solidFill>
                <a:schemeClr val="bg1">
                  <a:lumMod val="50000"/>
                </a:schemeClr>
              </a:solidFill>
            </a:endParaRPr>
          </a:p>
          <a:p>
            <a:pPr marL="400050" lvl="1" indent="0">
              <a:buNone/>
            </a:pPr>
            <a:endParaRPr lang="tr-TR" sz="1600" dirty="0" smtClean="0">
              <a:solidFill>
                <a:schemeClr val="bg1">
                  <a:lumMod val="50000"/>
                </a:schemeClr>
              </a:solidFill>
            </a:endParaRPr>
          </a:p>
          <a:p>
            <a:r>
              <a:rPr lang="tr-TR" sz="2400" b="1" dirty="0" smtClean="0">
                <a:solidFill>
                  <a:schemeClr val="bg1">
                    <a:lumMod val="50000"/>
                  </a:schemeClr>
                </a:solidFill>
              </a:rPr>
              <a:t>Web 2.0 </a:t>
            </a:r>
          </a:p>
          <a:p>
            <a:endParaRPr lang="tr-TR" sz="2000" b="1" dirty="0">
              <a:solidFill>
                <a:schemeClr val="bg1">
                  <a:lumMod val="50000"/>
                </a:schemeClr>
              </a:solidFill>
            </a:endParaRPr>
          </a:p>
          <a:p>
            <a:pPr marL="400050" lvl="1" indent="0">
              <a:buNone/>
            </a:pPr>
            <a:r>
              <a:rPr lang="tr-TR" sz="2000" b="1" dirty="0" smtClean="0">
                <a:solidFill>
                  <a:schemeClr val="bg1">
                    <a:lumMod val="50000"/>
                  </a:schemeClr>
                </a:solidFill>
              </a:rPr>
              <a:t>Sosyal medya aracılığıyla etkileşimlerin önem ve etkinlik kazanması</a:t>
            </a:r>
          </a:p>
          <a:p>
            <a:pPr marL="400050" lvl="1" indent="0">
              <a:buNone/>
            </a:pPr>
            <a:endParaRPr lang="tr-TR" sz="1000" b="1" dirty="0" smtClean="0">
              <a:solidFill>
                <a:schemeClr val="bg1">
                  <a:lumMod val="50000"/>
                </a:schemeClr>
              </a:solidFill>
            </a:endParaRPr>
          </a:p>
          <a:p>
            <a:pPr marL="457200" lvl="1" indent="0">
              <a:buNone/>
            </a:pPr>
            <a:r>
              <a:rPr lang="tr-TR" sz="2000" b="1" dirty="0">
                <a:solidFill>
                  <a:schemeClr val="bg1">
                    <a:lumMod val="50000"/>
                  </a:schemeClr>
                </a:solidFill>
              </a:rPr>
              <a:t>	</a:t>
            </a:r>
            <a:r>
              <a:rPr lang="tr-TR" sz="2000" b="1" dirty="0" smtClean="0">
                <a:solidFill>
                  <a:schemeClr val="bg1">
                    <a:lumMod val="50000"/>
                  </a:schemeClr>
                </a:solidFill>
              </a:rPr>
              <a:t>	</a:t>
            </a:r>
            <a:r>
              <a:rPr lang="tr-TR" sz="2000" b="1" dirty="0" smtClean="0">
                <a:solidFill>
                  <a:schemeClr val="accent6"/>
                </a:solidFill>
              </a:rPr>
              <a:t>                  </a:t>
            </a:r>
          </a:p>
          <a:p>
            <a:pPr marL="457200" lvl="1" indent="0">
              <a:buNone/>
            </a:pPr>
            <a:r>
              <a:rPr lang="tr-TR" sz="2000" b="1" dirty="0" smtClean="0">
                <a:solidFill>
                  <a:schemeClr val="accent6"/>
                </a:solidFill>
              </a:rPr>
              <a:t>		</a:t>
            </a:r>
            <a:r>
              <a:rPr lang="tr-TR" sz="2400" b="1" dirty="0" smtClean="0">
                <a:solidFill>
                  <a:schemeClr val="bg1">
                    <a:lumMod val="50000"/>
                  </a:schemeClr>
                </a:solidFill>
              </a:rPr>
              <a:t>Sosyal medyanın literatürde önem kazanması</a:t>
            </a:r>
            <a:endParaRPr lang="tr-TR" sz="2400" b="1" dirty="0">
              <a:solidFill>
                <a:schemeClr val="bg1">
                  <a:lumMod val="50000"/>
                </a:schemeClr>
              </a:solidFill>
            </a:endParaRPr>
          </a:p>
        </p:txBody>
      </p:sp>
      <p:cxnSp>
        <p:nvCxnSpPr>
          <p:cNvPr id="5" name="Straight Arrow Connector 4"/>
          <p:cNvCxnSpPr/>
          <p:nvPr/>
        </p:nvCxnSpPr>
        <p:spPr>
          <a:xfrm>
            <a:off x="1342480" y="3702202"/>
            <a:ext cx="0" cy="360040"/>
          </a:xfrm>
          <a:prstGeom prst="straightConnector1">
            <a:avLst/>
          </a:prstGeom>
          <a:ln w="38100">
            <a:solidFill>
              <a:schemeClr val="accent6"/>
            </a:solidFill>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4139952" y="4617132"/>
            <a:ext cx="0" cy="360040"/>
          </a:xfrm>
          <a:prstGeom prst="straightConnector1">
            <a:avLst/>
          </a:prstGeom>
          <a:ln w="38100">
            <a:solidFill>
              <a:schemeClr val="accent6"/>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35809555"/>
      </p:ext>
    </p:extLst>
  </p:cSld>
  <p:clrMapOvr>
    <a:masterClrMapping/>
  </p:clrMapOvr>
  <p:transition spd="slow">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6"/>
            </a:solidFill>
          </a:ln>
        </p:spPr>
        <p:txBody>
          <a:bodyPr>
            <a:normAutofit/>
          </a:bodyPr>
          <a:lstStyle/>
          <a:p>
            <a:r>
              <a:rPr lang="tr-TR" b="1" dirty="0">
                <a:solidFill>
                  <a:schemeClr val="accent6"/>
                </a:solidFill>
                <a:effectLst>
                  <a:outerShdw blurRad="38100" dist="38100" dir="2700000" algn="tl">
                    <a:srgbClr val="000000">
                      <a:alpha val="43137"/>
                    </a:srgbClr>
                  </a:outerShdw>
                </a:effectLst>
              </a:rPr>
              <a:t>Sosyal Medya </a:t>
            </a:r>
            <a:r>
              <a:rPr lang="tr-TR" b="1" dirty="0" smtClean="0">
                <a:solidFill>
                  <a:schemeClr val="accent6"/>
                </a:solidFill>
                <a:effectLst>
                  <a:outerShdw blurRad="38100" dist="38100" dir="2700000" algn="tl">
                    <a:srgbClr val="000000">
                      <a:alpha val="43137"/>
                    </a:srgbClr>
                  </a:outerShdw>
                </a:effectLst>
              </a:rPr>
              <a:t>Tanımları</a:t>
            </a:r>
            <a:endParaRPr lang="en-US"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ln>
            <a:solidFill>
              <a:schemeClr val="accent6"/>
            </a:solidFill>
          </a:ln>
        </p:spPr>
        <p:txBody>
          <a:bodyPr>
            <a:normAutofit lnSpcReduction="10000"/>
          </a:bodyPr>
          <a:lstStyle/>
          <a:p>
            <a:pPr marL="457200"/>
            <a:endParaRPr lang="tr-TR" sz="1000" b="1" dirty="0" smtClean="0">
              <a:solidFill>
                <a:schemeClr val="bg1">
                  <a:lumMod val="50000"/>
                </a:schemeClr>
              </a:solidFill>
            </a:endParaRPr>
          </a:p>
          <a:p>
            <a:pPr marL="457200"/>
            <a:r>
              <a:rPr lang="tr-TR" sz="2000" b="1" dirty="0" smtClean="0">
                <a:solidFill>
                  <a:schemeClr val="bg1">
                    <a:lumMod val="50000"/>
                  </a:schemeClr>
                </a:solidFill>
              </a:rPr>
              <a:t>Web </a:t>
            </a:r>
            <a:r>
              <a:rPr lang="tr-TR" sz="2000" b="1" dirty="0">
                <a:solidFill>
                  <a:schemeClr val="bg1">
                    <a:lumMod val="50000"/>
                  </a:schemeClr>
                </a:solidFill>
              </a:rPr>
              <a:t>2.0’ın ideolojik ve teknolojik temelleri doğrultusunda, kullanıcıların oluşturduğu içeriğin yaratılmasına ve değiştirilmesine olanak sağlayan internet tabanlı bir grup uygulama </a:t>
            </a:r>
            <a:r>
              <a:rPr lang="tr-TR" sz="2000" b="1" dirty="0">
                <a:solidFill>
                  <a:schemeClr val="accent6"/>
                </a:solidFill>
              </a:rPr>
              <a:t>(Kaplan ve Haenlien, 2010</a:t>
            </a:r>
            <a:r>
              <a:rPr lang="tr-TR" sz="2000" b="1" dirty="0" smtClean="0">
                <a:solidFill>
                  <a:schemeClr val="accent6"/>
                </a:solidFill>
              </a:rPr>
              <a:t>)</a:t>
            </a:r>
          </a:p>
          <a:p>
            <a:pPr marL="457200"/>
            <a:endParaRPr lang="tr-TR" sz="2000" b="1" dirty="0">
              <a:solidFill>
                <a:schemeClr val="bg1">
                  <a:lumMod val="50000"/>
                </a:schemeClr>
              </a:solidFill>
            </a:endParaRPr>
          </a:p>
          <a:p>
            <a:pPr marL="457200"/>
            <a:r>
              <a:rPr lang="tr-TR" sz="2000" b="1" dirty="0">
                <a:solidFill>
                  <a:schemeClr val="bg1">
                    <a:lumMod val="50000"/>
                  </a:schemeClr>
                </a:solidFill>
              </a:rPr>
              <a:t>Kullanıcılara enformasyon, düşünce, ilgi ve bilgi paylaşım imkânı tanıyan ve karşılıklı etkileşim yaratan çevrimiçi araçlar ile web siteleri </a:t>
            </a:r>
            <a:r>
              <a:rPr lang="tr-TR" sz="2000" b="1" dirty="0">
                <a:solidFill>
                  <a:schemeClr val="accent6"/>
                </a:solidFill>
              </a:rPr>
              <a:t>(</a:t>
            </a:r>
            <a:r>
              <a:rPr lang="tr-TR" sz="2000" b="1" dirty="0" smtClean="0">
                <a:solidFill>
                  <a:schemeClr val="accent6"/>
                </a:solidFill>
              </a:rPr>
              <a:t>Sayımer, 2008)</a:t>
            </a:r>
          </a:p>
          <a:p>
            <a:pPr marL="457200"/>
            <a:endParaRPr lang="tr-TR" sz="2000" b="1" dirty="0">
              <a:solidFill>
                <a:schemeClr val="bg1">
                  <a:lumMod val="50000"/>
                </a:schemeClr>
              </a:solidFill>
            </a:endParaRPr>
          </a:p>
          <a:p>
            <a:pPr marL="457200"/>
            <a:r>
              <a:rPr lang="tr-TR" sz="2000" b="1" dirty="0">
                <a:solidFill>
                  <a:schemeClr val="bg1">
                    <a:lumMod val="50000"/>
                  </a:schemeClr>
                </a:solidFill>
              </a:rPr>
              <a:t>Kullanıcıların ürünler, markalar, kişiler ve konular hakkındaki düşünce ve deneyimlerini diğer kullanıcılarla paylaşmak amacıyla yarattığı, dağıttığı ve kullandığı çevrimiçi bilgi kaynaklarıdır</a:t>
            </a:r>
            <a:r>
              <a:rPr lang="tr-TR" sz="2000" b="1" dirty="0" smtClean="0">
                <a:solidFill>
                  <a:schemeClr val="bg1">
                    <a:lumMod val="50000"/>
                  </a:schemeClr>
                </a:solidFill>
              </a:rPr>
              <a:t>. </a:t>
            </a:r>
            <a:r>
              <a:rPr lang="tr-TR" sz="2000" b="1" dirty="0" smtClean="0">
                <a:solidFill>
                  <a:schemeClr val="accent6"/>
                </a:solidFill>
              </a:rPr>
              <a:t>(</a:t>
            </a:r>
            <a:r>
              <a:rPr lang="tr-TR" sz="2000" b="1" dirty="0" err="1" smtClean="0">
                <a:solidFill>
                  <a:schemeClr val="accent6"/>
                </a:solidFill>
              </a:rPr>
              <a:t>Mangold</a:t>
            </a:r>
            <a:r>
              <a:rPr lang="tr-TR" sz="2000" b="1" dirty="0" smtClean="0">
                <a:solidFill>
                  <a:schemeClr val="accent6"/>
                </a:solidFill>
              </a:rPr>
              <a:t> ve </a:t>
            </a:r>
            <a:r>
              <a:rPr lang="tr-TR" sz="2000" b="1" dirty="0" err="1" smtClean="0">
                <a:solidFill>
                  <a:schemeClr val="accent6"/>
                </a:solidFill>
              </a:rPr>
              <a:t>Faulds</a:t>
            </a:r>
            <a:r>
              <a:rPr lang="tr-TR" sz="2000" b="1" dirty="0" smtClean="0">
                <a:solidFill>
                  <a:schemeClr val="accent6"/>
                </a:solidFill>
              </a:rPr>
              <a:t>, 2009)</a:t>
            </a:r>
          </a:p>
          <a:p>
            <a:pPr marL="800100" lvl="1"/>
            <a:r>
              <a:rPr lang="tr-TR" sz="2000" b="1" i="1" dirty="0" smtClean="0">
                <a:solidFill>
                  <a:schemeClr val="bg1">
                    <a:lumMod val="50000"/>
                  </a:schemeClr>
                </a:solidFill>
              </a:rPr>
              <a:t>Örn: </a:t>
            </a:r>
            <a:r>
              <a:rPr lang="tr-TR" sz="2000" b="1" i="1" dirty="0" err="1" smtClean="0">
                <a:solidFill>
                  <a:schemeClr val="bg1">
                    <a:lumMod val="50000"/>
                  </a:schemeClr>
                </a:solidFill>
              </a:rPr>
              <a:t>Bloglar</a:t>
            </a:r>
            <a:r>
              <a:rPr lang="tr-TR" sz="2000" b="1" i="1" dirty="0" smtClean="0">
                <a:solidFill>
                  <a:schemeClr val="bg1">
                    <a:lumMod val="50000"/>
                  </a:schemeClr>
                </a:solidFill>
              </a:rPr>
              <a:t>, </a:t>
            </a:r>
            <a:r>
              <a:rPr lang="tr-TR" sz="2000" b="1" i="1" dirty="0" err="1" smtClean="0">
                <a:solidFill>
                  <a:schemeClr val="bg1">
                    <a:lumMod val="50000"/>
                  </a:schemeClr>
                </a:solidFill>
              </a:rPr>
              <a:t>vbloglar</a:t>
            </a:r>
            <a:r>
              <a:rPr lang="tr-TR" sz="2000" b="1" i="1" dirty="0" smtClean="0">
                <a:solidFill>
                  <a:schemeClr val="bg1">
                    <a:lumMod val="50000"/>
                  </a:schemeClr>
                </a:solidFill>
              </a:rPr>
              <a:t>, forumlar, sosyal ağlar, </a:t>
            </a:r>
            <a:r>
              <a:rPr lang="tr-TR" sz="2000" b="1" i="1" dirty="0" err="1" smtClean="0">
                <a:solidFill>
                  <a:schemeClr val="bg1">
                    <a:lumMod val="50000"/>
                  </a:schemeClr>
                </a:solidFill>
              </a:rPr>
              <a:t>podcastler</a:t>
            </a:r>
            <a:r>
              <a:rPr lang="tr-TR" sz="2000" b="1" i="1" dirty="0" smtClean="0">
                <a:solidFill>
                  <a:schemeClr val="bg1">
                    <a:lumMod val="50000"/>
                  </a:schemeClr>
                </a:solidFill>
              </a:rPr>
              <a:t>, </a:t>
            </a:r>
            <a:r>
              <a:rPr lang="tr-TR" sz="2000" b="1" i="1" dirty="0" err="1" smtClean="0">
                <a:solidFill>
                  <a:schemeClr val="bg1">
                    <a:lumMod val="50000"/>
                  </a:schemeClr>
                </a:solidFill>
              </a:rPr>
              <a:t>wikiler</a:t>
            </a:r>
            <a:r>
              <a:rPr lang="tr-TR" sz="2000" b="1" i="1" dirty="0" smtClean="0">
                <a:solidFill>
                  <a:schemeClr val="bg1">
                    <a:lumMod val="50000"/>
                  </a:schemeClr>
                </a:solidFill>
              </a:rPr>
              <a:t>…</a:t>
            </a:r>
          </a:p>
          <a:p>
            <a:pPr marL="514350" lvl="1" indent="0">
              <a:buNone/>
            </a:pPr>
            <a:endParaRPr lang="tr-TR" sz="2000" dirty="0">
              <a:solidFill>
                <a:schemeClr val="bg1">
                  <a:lumMod val="50000"/>
                </a:schemeClr>
              </a:solidFill>
            </a:endParaRPr>
          </a:p>
        </p:txBody>
      </p:sp>
    </p:spTree>
    <p:extLst>
      <p:ext uri="{BB962C8B-B14F-4D97-AF65-F5344CB8AC3E}">
        <p14:creationId xmlns:p14="http://schemas.microsoft.com/office/powerpoint/2010/main" val="826819789"/>
      </p:ext>
    </p:extLst>
  </p:cSld>
  <p:clrMapOvr>
    <a:masterClrMapping/>
  </p:clrMapOvr>
  <p:transition spd="slow">
    <p:wip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6"/>
            </a:solidFill>
          </a:ln>
        </p:spPr>
        <p:txBody>
          <a:bodyPr>
            <a:normAutofit fontScale="90000"/>
          </a:bodyPr>
          <a:lstStyle/>
          <a:p>
            <a:r>
              <a:rPr lang="tr-TR" b="1" dirty="0" smtClean="0">
                <a:solidFill>
                  <a:schemeClr val="accent6"/>
                </a:solidFill>
                <a:effectLst>
                  <a:outerShdw blurRad="38100" dist="38100" dir="2700000" algn="tl">
                    <a:srgbClr val="000000">
                      <a:alpha val="43137"/>
                    </a:srgbClr>
                  </a:outerShdw>
                </a:effectLst>
              </a:rPr>
              <a:t>Türkiye’de En Çok Kullanılan          Sosyal Platformlar</a:t>
            </a:r>
            <a:endParaRPr lang="en-US" b="1" dirty="0">
              <a:solidFill>
                <a:schemeClr val="accent6"/>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ln>
            <a:solidFill>
              <a:schemeClr val="accent6"/>
            </a:solidFill>
          </a:ln>
        </p:spPr>
        <p:txBody>
          <a:bodyPr>
            <a:normAutofit/>
          </a:bodyPr>
          <a:lstStyle/>
          <a:p>
            <a:pPr marL="0" indent="0">
              <a:buNone/>
            </a:pPr>
            <a:r>
              <a:rPr lang="tr-TR" sz="1000" dirty="0" smtClean="0"/>
              <a:t>.</a:t>
            </a:r>
            <a:endParaRPr lang="en-US" sz="1000"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71588" y="1916832"/>
            <a:ext cx="6600825" cy="3705225"/>
          </a:xfrm>
          <a:prstGeom prst="rect">
            <a:avLst/>
          </a:prstGeom>
          <a:ln w="38100">
            <a:solidFill>
              <a:schemeClr val="accent6"/>
            </a:solidFill>
            <a:miter lim="800000"/>
            <a:headEnd/>
            <a:tailEnd/>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469160925"/>
      </p:ext>
    </p:extLst>
  </p:cSld>
  <p:clrMapOvr>
    <a:masterClrMapping/>
  </p:clrMapOvr>
  <p:transition spd="slow">
    <p:wip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6"/>
            </a:solidFill>
          </a:ln>
        </p:spPr>
        <p:txBody>
          <a:bodyPr>
            <a:normAutofit fontScale="90000"/>
          </a:bodyPr>
          <a:lstStyle/>
          <a:p>
            <a:r>
              <a:rPr lang="tr-TR" b="1" dirty="0" smtClean="0">
                <a:solidFill>
                  <a:schemeClr val="accent6"/>
                </a:solidFill>
                <a:effectLst>
                  <a:outerShdw blurRad="38100" dist="38100" dir="2700000" algn="tl">
                    <a:srgbClr val="000000">
                      <a:alpha val="43137"/>
                    </a:srgbClr>
                  </a:outerShdw>
                </a:effectLst>
              </a:rPr>
              <a:t>Sosyal Medyanın Sunduğu Avantajlar</a:t>
            </a:r>
            <a:endParaRPr lang="en-US" b="1" dirty="0">
              <a:solidFill>
                <a:schemeClr val="accent6"/>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ln>
            <a:solidFill>
              <a:schemeClr val="accent6"/>
            </a:solidFill>
          </a:ln>
        </p:spPr>
        <p:txBody>
          <a:bodyPr>
            <a:normAutofit lnSpcReduction="10000"/>
          </a:bodyPr>
          <a:lstStyle/>
          <a:p>
            <a:r>
              <a:rPr lang="tr-TR" sz="2400" b="1" dirty="0" smtClean="0">
                <a:solidFill>
                  <a:schemeClr val="accent6"/>
                </a:solidFill>
              </a:rPr>
              <a:t>Sosyal medyanın tüketiciler için avantajları</a:t>
            </a:r>
          </a:p>
          <a:p>
            <a:pPr lvl="1"/>
            <a:r>
              <a:rPr lang="tr-TR" sz="2000" b="1" dirty="0">
                <a:solidFill>
                  <a:schemeClr val="bg1">
                    <a:lumMod val="50000"/>
                  </a:schemeClr>
                </a:solidFill>
              </a:rPr>
              <a:t>Eş zamanlı ve doğrudan iletişim olanağı sağlaması, </a:t>
            </a:r>
            <a:endParaRPr lang="tr-TR" sz="2000" b="1" dirty="0" smtClean="0">
              <a:solidFill>
                <a:schemeClr val="bg1">
                  <a:lumMod val="50000"/>
                </a:schemeClr>
              </a:solidFill>
            </a:endParaRPr>
          </a:p>
          <a:p>
            <a:pPr lvl="1"/>
            <a:r>
              <a:rPr lang="tr-TR" sz="2000" b="1" dirty="0">
                <a:solidFill>
                  <a:schemeClr val="bg1">
                    <a:lumMod val="50000"/>
                  </a:schemeClr>
                </a:solidFill>
              </a:rPr>
              <a:t>İ</a:t>
            </a:r>
            <a:r>
              <a:rPr lang="tr-TR" sz="2000" b="1" dirty="0" smtClean="0">
                <a:solidFill>
                  <a:schemeClr val="bg1">
                    <a:lumMod val="50000"/>
                  </a:schemeClr>
                </a:solidFill>
              </a:rPr>
              <a:t>letişim </a:t>
            </a:r>
            <a:r>
              <a:rPr lang="tr-TR" sz="2000" b="1" dirty="0">
                <a:solidFill>
                  <a:schemeClr val="bg1">
                    <a:lumMod val="50000"/>
                  </a:schemeClr>
                </a:solidFill>
              </a:rPr>
              <a:t>sürecini hızlandırması </a:t>
            </a:r>
            <a:r>
              <a:rPr lang="tr-TR" sz="2000" b="1" dirty="0" smtClean="0">
                <a:solidFill>
                  <a:schemeClr val="bg1">
                    <a:lumMod val="50000"/>
                  </a:schemeClr>
                </a:solidFill>
              </a:rPr>
              <a:t>ve,</a:t>
            </a:r>
          </a:p>
          <a:p>
            <a:pPr lvl="1"/>
            <a:r>
              <a:rPr lang="tr-TR" sz="2000" b="1" dirty="0">
                <a:solidFill>
                  <a:schemeClr val="bg1">
                    <a:lumMod val="50000"/>
                  </a:schemeClr>
                </a:solidFill>
              </a:rPr>
              <a:t>K</a:t>
            </a:r>
            <a:r>
              <a:rPr lang="tr-TR" sz="2000" b="1" dirty="0" smtClean="0">
                <a:solidFill>
                  <a:schemeClr val="bg1">
                    <a:lumMod val="50000"/>
                  </a:schemeClr>
                </a:solidFill>
              </a:rPr>
              <a:t>ullanıcılarına </a:t>
            </a:r>
            <a:r>
              <a:rPr lang="tr-TR" sz="2000" b="1" dirty="0">
                <a:solidFill>
                  <a:schemeClr val="bg1">
                    <a:lumMod val="50000"/>
                  </a:schemeClr>
                </a:solidFill>
              </a:rPr>
              <a:t>diledikleri zaman iletişimi başlatma ve sonlandırma fırsatı </a:t>
            </a:r>
            <a:r>
              <a:rPr lang="tr-TR" sz="2000" b="1" dirty="0" smtClean="0">
                <a:solidFill>
                  <a:schemeClr val="bg1">
                    <a:lumMod val="50000"/>
                  </a:schemeClr>
                </a:solidFill>
              </a:rPr>
              <a:t>tanıması</a:t>
            </a:r>
          </a:p>
          <a:p>
            <a:pPr lvl="1"/>
            <a:endParaRPr lang="tr-TR" sz="1000" dirty="0">
              <a:solidFill>
                <a:schemeClr val="bg1">
                  <a:lumMod val="50000"/>
                </a:schemeClr>
              </a:solidFill>
            </a:endParaRPr>
          </a:p>
          <a:p>
            <a:r>
              <a:rPr lang="tr-TR" sz="2400" b="1" dirty="0" smtClean="0">
                <a:solidFill>
                  <a:schemeClr val="accent6"/>
                </a:solidFill>
              </a:rPr>
              <a:t>Sosyal medyanın işletmeler için avantajları</a:t>
            </a:r>
          </a:p>
          <a:p>
            <a:pPr lvl="1"/>
            <a:r>
              <a:rPr lang="tr-TR" sz="2000" b="1" dirty="0">
                <a:solidFill>
                  <a:schemeClr val="bg1">
                    <a:lumMod val="50000"/>
                  </a:schemeClr>
                </a:solidFill>
              </a:rPr>
              <a:t>Eş zamanlı ve doğrudan iletişim olanağı sağlaması, </a:t>
            </a:r>
            <a:endParaRPr lang="tr-TR" sz="2000" b="1" dirty="0" smtClean="0">
              <a:solidFill>
                <a:schemeClr val="bg1">
                  <a:lumMod val="50000"/>
                </a:schemeClr>
              </a:solidFill>
            </a:endParaRPr>
          </a:p>
          <a:p>
            <a:pPr lvl="1"/>
            <a:r>
              <a:rPr lang="tr-TR" sz="2000" b="1" dirty="0">
                <a:solidFill>
                  <a:schemeClr val="bg1">
                    <a:lumMod val="50000"/>
                  </a:schemeClr>
                </a:solidFill>
              </a:rPr>
              <a:t>İletişim sürecini </a:t>
            </a:r>
            <a:r>
              <a:rPr lang="tr-TR" sz="2000" b="1" dirty="0" smtClean="0">
                <a:solidFill>
                  <a:schemeClr val="bg1">
                    <a:lumMod val="50000"/>
                  </a:schemeClr>
                </a:solidFill>
              </a:rPr>
              <a:t>hızlandırması ve şikayet yönetimi için etkin bir araç olması</a:t>
            </a:r>
          </a:p>
          <a:p>
            <a:pPr lvl="1"/>
            <a:r>
              <a:rPr lang="tr-TR" sz="2000" b="1" dirty="0" smtClean="0">
                <a:solidFill>
                  <a:schemeClr val="bg1">
                    <a:lumMod val="50000"/>
                  </a:schemeClr>
                </a:solidFill>
              </a:rPr>
              <a:t>Farklı demografik özelliklerdeki geniş bir kullanıcı kitlesine ulaşma olanağı</a:t>
            </a:r>
          </a:p>
          <a:p>
            <a:pPr lvl="1"/>
            <a:r>
              <a:rPr lang="tr-TR" sz="2000" b="1" dirty="0">
                <a:solidFill>
                  <a:schemeClr val="bg1">
                    <a:lumMod val="50000"/>
                  </a:schemeClr>
                </a:solidFill>
              </a:rPr>
              <a:t>P</a:t>
            </a:r>
            <a:r>
              <a:rPr lang="tr-TR" sz="2000" b="1" dirty="0" smtClean="0">
                <a:solidFill>
                  <a:schemeClr val="bg1">
                    <a:lumMod val="50000"/>
                  </a:schemeClr>
                </a:solidFill>
              </a:rPr>
              <a:t>azarlama iletişimi faaliyetlerinde maliyet avantajı</a:t>
            </a:r>
            <a:endParaRPr lang="tr-TR" sz="2000" b="1" dirty="0">
              <a:solidFill>
                <a:schemeClr val="bg1">
                  <a:lumMod val="50000"/>
                </a:schemeClr>
              </a:solidFill>
            </a:endParaRPr>
          </a:p>
          <a:p>
            <a:pPr lvl="1"/>
            <a:endParaRPr lang="tr-TR" sz="2000" dirty="0">
              <a:solidFill>
                <a:schemeClr val="bg1">
                  <a:lumMod val="50000"/>
                </a:schemeClr>
              </a:solidFill>
            </a:endParaRPr>
          </a:p>
          <a:p>
            <a:pPr lvl="1"/>
            <a:endParaRPr lang="tr-TR" sz="2000" b="1" dirty="0" smtClean="0">
              <a:solidFill>
                <a:schemeClr val="accent6"/>
              </a:solidFill>
            </a:endParaRPr>
          </a:p>
          <a:p>
            <a:pPr lvl="1"/>
            <a:endParaRPr lang="en-US" sz="2000" b="1" dirty="0">
              <a:solidFill>
                <a:schemeClr val="accent6"/>
              </a:solidFill>
            </a:endParaRPr>
          </a:p>
        </p:txBody>
      </p:sp>
    </p:spTree>
    <p:extLst>
      <p:ext uri="{BB962C8B-B14F-4D97-AF65-F5344CB8AC3E}">
        <p14:creationId xmlns:p14="http://schemas.microsoft.com/office/powerpoint/2010/main" val="662500608"/>
      </p:ext>
    </p:extLst>
  </p:cSld>
  <p:clrMapOvr>
    <a:masterClrMapping/>
  </p:clrMapOvr>
  <p:transition spd="slow">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6"/>
            </a:solidFill>
          </a:ln>
        </p:spPr>
        <p:txBody>
          <a:bodyPr/>
          <a:lstStyle/>
          <a:p>
            <a:r>
              <a:rPr lang="tr-TR" b="1" dirty="0" smtClean="0">
                <a:solidFill>
                  <a:schemeClr val="accent6"/>
                </a:solidFill>
                <a:effectLst>
                  <a:outerShdw blurRad="38100" dist="38100" dir="2700000" algn="tl">
                    <a:srgbClr val="000000">
                      <a:alpha val="43137"/>
                    </a:srgbClr>
                  </a:outerShdw>
                </a:effectLst>
              </a:rPr>
              <a:t>Riskler</a:t>
            </a:r>
            <a:endParaRPr lang="en-US" b="1" dirty="0">
              <a:solidFill>
                <a:schemeClr val="accent6"/>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ln>
            <a:solidFill>
              <a:schemeClr val="accent6"/>
            </a:solidFill>
          </a:ln>
        </p:spPr>
        <p:txBody>
          <a:bodyPr/>
          <a:lstStyle/>
          <a:p>
            <a:r>
              <a:rPr lang="tr-TR" b="1" dirty="0" smtClean="0">
                <a:solidFill>
                  <a:schemeClr val="bg1">
                    <a:lumMod val="50000"/>
                  </a:schemeClr>
                </a:solidFill>
              </a:rPr>
              <a:t>Tüketiciler marka hakkında olumsuz her türlü görüş ve bilgiyi işletmelerin kontrolü dışında paylaşıp yaygınlaştırabilir.</a:t>
            </a:r>
          </a:p>
          <a:p>
            <a:r>
              <a:rPr lang="tr-TR" b="1" dirty="0" smtClean="0">
                <a:solidFill>
                  <a:schemeClr val="bg1">
                    <a:lumMod val="50000"/>
                  </a:schemeClr>
                </a:solidFill>
              </a:rPr>
              <a:t>Etkin yürütülmeyen pazarlama iletişimi faaliyetlerinin yıkıcı etkisi</a:t>
            </a:r>
          </a:p>
          <a:p>
            <a:r>
              <a:rPr lang="tr-TR" b="1" dirty="0" smtClean="0">
                <a:solidFill>
                  <a:schemeClr val="bg1">
                    <a:lumMod val="50000"/>
                  </a:schemeClr>
                </a:solidFill>
              </a:rPr>
              <a:t>Manipülasyona açık hale gelmek</a:t>
            </a:r>
            <a:endParaRPr lang="en-US" b="1" dirty="0">
              <a:solidFill>
                <a:schemeClr val="bg1">
                  <a:lumMod val="50000"/>
                </a:schemeClr>
              </a:solidFill>
            </a:endParaRPr>
          </a:p>
        </p:txBody>
      </p:sp>
    </p:spTree>
    <p:extLst>
      <p:ext uri="{BB962C8B-B14F-4D97-AF65-F5344CB8AC3E}">
        <p14:creationId xmlns:p14="http://schemas.microsoft.com/office/powerpoint/2010/main" val="2661456499"/>
      </p:ext>
    </p:extLst>
  </p:cSld>
  <p:clrMapOvr>
    <a:masterClrMapping/>
  </p:clrMapOvr>
  <p:transition spd="slow">
    <p:wip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6"/>
            </a:solidFill>
          </a:ln>
        </p:spPr>
        <p:txBody>
          <a:bodyPr>
            <a:normAutofit/>
          </a:bodyPr>
          <a:lstStyle/>
          <a:p>
            <a:r>
              <a:rPr lang="tr-TR" sz="3600" b="1" dirty="0" smtClean="0">
                <a:solidFill>
                  <a:schemeClr val="accent6"/>
                </a:solidFill>
                <a:effectLst>
                  <a:outerShdw blurRad="38100" dist="38100" dir="2700000" algn="tl">
                    <a:srgbClr val="000000">
                      <a:alpha val="43137"/>
                    </a:srgbClr>
                  </a:outerShdw>
                </a:effectLst>
              </a:rPr>
              <a:t>Bütüncül Bir Bakış Açısı Neden Önemli?</a:t>
            </a:r>
            <a:endParaRPr lang="en-US" sz="3600" b="1" dirty="0">
              <a:solidFill>
                <a:schemeClr val="accent6"/>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ln>
            <a:solidFill>
              <a:schemeClr val="accent6"/>
            </a:solidFill>
          </a:ln>
        </p:spPr>
        <p:txBody>
          <a:bodyPr>
            <a:normAutofit/>
          </a:bodyPr>
          <a:lstStyle/>
          <a:p>
            <a:r>
              <a:rPr lang="tr-TR" sz="2400" b="1" dirty="0" smtClean="0">
                <a:solidFill>
                  <a:schemeClr val="bg1">
                    <a:lumMod val="50000"/>
                  </a:schemeClr>
                </a:solidFill>
              </a:rPr>
              <a:t>Pazarlama </a:t>
            </a:r>
            <a:r>
              <a:rPr lang="tr-TR" sz="2400" b="1" dirty="0">
                <a:solidFill>
                  <a:schemeClr val="bg1">
                    <a:lumMod val="50000"/>
                  </a:schemeClr>
                </a:solidFill>
              </a:rPr>
              <a:t>yazınındaki yayınların değerlendirilmesine yönelik olarak yapılan çalışmalar, </a:t>
            </a:r>
            <a:r>
              <a:rPr lang="tr-TR" sz="2400" b="1" dirty="0">
                <a:solidFill>
                  <a:schemeClr val="accent6"/>
                </a:solidFill>
              </a:rPr>
              <a:t>pazarlama disiplinin bilimsel gelişme sürecinin anlaşılmasında </a:t>
            </a:r>
            <a:r>
              <a:rPr lang="tr-TR" sz="2400" b="1" dirty="0">
                <a:solidFill>
                  <a:schemeClr val="bg1">
                    <a:lumMod val="50000"/>
                  </a:schemeClr>
                </a:solidFill>
              </a:rPr>
              <a:t>önemli rol oynamaktadır (</a:t>
            </a:r>
            <a:r>
              <a:rPr lang="tr-TR" sz="2400" b="1" dirty="0" err="1">
                <a:solidFill>
                  <a:schemeClr val="bg1">
                    <a:lumMod val="50000"/>
                  </a:schemeClr>
                </a:solidFill>
              </a:rPr>
              <a:t>Şakar</a:t>
            </a:r>
            <a:r>
              <a:rPr lang="tr-TR" sz="2400" b="1" dirty="0">
                <a:solidFill>
                  <a:schemeClr val="bg1">
                    <a:lumMod val="50000"/>
                  </a:schemeClr>
                </a:solidFill>
              </a:rPr>
              <a:t> ve Cerit, 2012</a:t>
            </a:r>
            <a:r>
              <a:rPr lang="tr-TR" sz="2400" b="1" dirty="0" smtClean="0">
                <a:solidFill>
                  <a:schemeClr val="bg1">
                    <a:lumMod val="50000"/>
                  </a:schemeClr>
                </a:solidFill>
              </a:rPr>
              <a:t>).</a:t>
            </a:r>
          </a:p>
          <a:p>
            <a:pPr marL="0" indent="0">
              <a:buNone/>
            </a:pPr>
            <a:endParaRPr lang="tr-TR" sz="2400" b="1" dirty="0" smtClean="0">
              <a:solidFill>
                <a:schemeClr val="bg1">
                  <a:lumMod val="50000"/>
                </a:schemeClr>
              </a:solidFill>
            </a:endParaRPr>
          </a:p>
          <a:p>
            <a:r>
              <a:rPr lang="tr-TR" sz="2400" b="1" dirty="0">
                <a:solidFill>
                  <a:schemeClr val="bg1">
                    <a:lumMod val="50000"/>
                  </a:schemeClr>
                </a:solidFill>
              </a:rPr>
              <a:t>P</a:t>
            </a:r>
            <a:r>
              <a:rPr lang="tr-TR" sz="2400" b="1" dirty="0" smtClean="0">
                <a:solidFill>
                  <a:schemeClr val="bg1">
                    <a:lumMod val="50000"/>
                  </a:schemeClr>
                </a:solidFill>
              </a:rPr>
              <a:t>azarlama </a:t>
            </a:r>
            <a:r>
              <a:rPr lang="tr-TR" sz="2400" b="1" dirty="0">
                <a:solidFill>
                  <a:schemeClr val="bg1">
                    <a:lumMod val="50000"/>
                  </a:schemeClr>
                </a:solidFill>
              </a:rPr>
              <a:t>alanında </a:t>
            </a:r>
            <a:r>
              <a:rPr lang="tr-TR" sz="2400" b="1" dirty="0">
                <a:solidFill>
                  <a:schemeClr val="accent6"/>
                </a:solidFill>
              </a:rPr>
              <a:t>gelecek çalışmalara </a:t>
            </a:r>
            <a:r>
              <a:rPr lang="tr-TR" sz="2400" b="1" dirty="0">
                <a:solidFill>
                  <a:schemeClr val="bg1">
                    <a:lumMod val="50000"/>
                  </a:schemeClr>
                </a:solidFill>
              </a:rPr>
              <a:t>zengin ve kullanışlı bir bilgi birikimi sağlaması ve rehberlik edilmesi açısından literatür taramalarına ihtiyaç duyulmaktadır (Tektaş, 2010).</a:t>
            </a:r>
            <a:r>
              <a:rPr lang="tr-TR" sz="2400" b="1" dirty="0" smtClean="0">
                <a:solidFill>
                  <a:schemeClr val="bg1">
                    <a:lumMod val="50000"/>
                  </a:schemeClr>
                </a:solidFill>
              </a:rPr>
              <a:t> </a:t>
            </a:r>
            <a:endParaRPr lang="en-US" sz="2400" b="1" dirty="0">
              <a:solidFill>
                <a:schemeClr val="bg1">
                  <a:lumMod val="50000"/>
                </a:schemeClr>
              </a:solidFill>
            </a:endParaRPr>
          </a:p>
        </p:txBody>
      </p:sp>
    </p:spTree>
    <p:extLst>
      <p:ext uri="{BB962C8B-B14F-4D97-AF65-F5344CB8AC3E}">
        <p14:creationId xmlns:p14="http://schemas.microsoft.com/office/powerpoint/2010/main" val="4282833487"/>
      </p:ext>
    </p:extLst>
  </p:cSld>
  <p:clrMapOvr>
    <a:masterClrMapping/>
  </p:clrMapOvr>
  <p:transition spd="slow">
    <p:wip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6"/>
            </a:solidFill>
          </a:ln>
        </p:spPr>
        <p:txBody>
          <a:bodyPr/>
          <a:lstStyle/>
          <a:p>
            <a:r>
              <a:rPr lang="tr-TR" b="1" dirty="0" smtClean="0">
                <a:solidFill>
                  <a:schemeClr val="accent6"/>
                </a:solidFill>
                <a:effectLst>
                  <a:outerShdw blurRad="38100" dist="38100" dir="2700000" algn="tl">
                    <a:srgbClr val="000000">
                      <a:alpha val="43137"/>
                    </a:srgbClr>
                  </a:outerShdw>
                </a:effectLst>
              </a:rPr>
              <a:t>TASARIM ve YÖNTEM</a:t>
            </a:r>
            <a:endParaRPr lang="en-US" b="1" dirty="0">
              <a:solidFill>
                <a:schemeClr val="accent6"/>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ln>
            <a:solidFill>
              <a:schemeClr val="accent6"/>
            </a:solidFill>
          </a:ln>
        </p:spPr>
        <p:txBody>
          <a:bodyPr>
            <a:normAutofit fontScale="92500" lnSpcReduction="20000"/>
          </a:bodyPr>
          <a:lstStyle/>
          <a:p>
            <a:r>
              <a:rPr lang="tr-TR" b="1" dirty="0" smtClean="0">
                <a:solidFill>
                  <a:schemeClr val="bg1">
                    <a:lumMod val="50000"/>
                  </a:schemeClr>
                </a:solidFill>
              </a:rPr>
              <a:t>Anakütle</a:t>
            </a:r>
          </a:p>
          <a:p>
            <a:r>
              <a:rPr lang="tr-TR" b="1" dirty="0" smtClean="0">
                <a:solidFill>
                  <a:schemeClr val="bg1">
                    <a:lumMod val="50000"/>
                  </a:schemeClr>
                </a:solidFill>
              </a:rPr>
              <a:t>Kaynak</a:t>
            </a:r>
          </a:p>
          <a:p>
            <a:r>
              <a:rPr lang="tr-TR" b="1" dirty="0" smtClean="0">
                <a:solidFill>
                  <a:schemeClr val="bg1">
                    <a:lumMod val="50000"/>
                  </a:schemeClr>
                </a:solidFill>
              </a:rPr>
              <a:t>Anahtar Kelimeler</a:t>
            </a:r>
          </a:p>
          <a:p>
            <a:pPr marL="400050" lvl="1" indent="0">
              <a:buNone/>
            </a:pPr>
            <a:r>
              <a:rPr lang="tr-TR" b="1" i="1" dirty="0" err="1">
                <a:solidFill>
                  <a:schemeClr val="bg1">
                    <a:lumMod val="50000"/>
                  </a:schemeClr>
                </a:solidFill>
              </a:rPr>
              <a:t>myspace</a:t>
            </a:r>
            <a:r>
              <a:rPr lang="tr-TR" b="1" i="1" dirty="0">
                <a:solidFill>
                  <a:schemeClr val="bg1">
                    <a:lumMod val="50000"/>
                  </a:schemeClr>
                </a:solidFill>
              </a:rPr>
              <a:t>, </a:t>
            </a:r>
            <a:r>
              <a:rPr lang="tr-TR" b="1" i="1" dirty="0" err="1">
                <a:solidFill>
                  <a:schemeClr val="bg1">
                    <a:lumMod val="50000"/>
                  </a:schemeClr>
                </a:solidFill>
              </a:rPr>
              <a:t>facebook</a:t>
            </a:r>
            <a:r>
              <a:rPr lang="tr-TR" b="1" i="1" dirty="0">
                <a:solidFill>
                  <a:schemeClr val="bg1">
                    <a:lumMod val="50000"/>
                  </a:schemeClr>
                </a:solidFill>
              </a:rPr>
              <a:t>, </a:t>
            </a:r>
            <a:r>
              <a:rPr lang="tr-TR" b="1" i="1" dirty="0" err="1">
                <a:solidFill>
                  <a:schemeClr val="bg1">
                    <a:lumMod val="50000"/>
                  </a:schemeClr>
                </a:solidFill>
              </a:rPr>
              <a:t>social</a:t>
            </a:r>
            <a:r>
              <a:rPr lang="tr-TR" b="1" i="1" dirty="0">
                <a:solidFill>
                  <a:schemeClr val="bg1">
                    <a:lumMod val="50000"/>
                  </a:schemeClr>
                </a:solidFill>
              </a:rPr>
              <a:t> </a:t>
            </a:r>
            <a:r>
              <a:rPr lang="tr-TR" b="1" i="1" dirty="0" err="1">
                <a:solidFill>
                  <a:schemeClr val="bg1">
                    <a:lumMod val="50000"/>
                  </a:schemeClr>
                </a:solidFill>
              </a:rPr>
              <a:t>media</a:t>
            </a:r>
            <a:r>
              <a:rPr lang="tr-TR" b="1" i="1" dirty="0">
                <a:solidFill>
                  <a:schemeClr val="bg1">
                    <a:lumMod val="50000"/>
                  </a:schemeClr>
                </a:solidFill>
              </a:rPr>
              <a:t>, </a:t>
            </a:r>
            <a:r>
              <a:rPr lang="tr-TR" b="1" i="1" dirty="0" err="1">
                <a:solidFill>
                  <a:schemeClr val="bg1">
                    <a:lumMod val="50000"/>
                  </a:schemeClr>
                </a:solidFill>
              </a:rPr>
              <a:t>twitter</a:t>
            </a:r>
            <a:r>
              <a:rPr lang="tr-TR" b="1" i="1" dirty="0">
                <a:solidFill>
                  <a:schemeClr val="bg1">
                    <a:lumMod val="50000"/>
                  </a:schemeClr>
                </a:solidFill>
              </a:rPr>
              <a:t>, </a:t>
            </a:r>
            <a:r>
              <a:rPr lang="tr-TR" b="1" i="1" dirty="0" err="1">
                <a:solidFill>
                  <a:schemeClr val="bg1">
                    <a:lumMod val="50000"/>
                  </a:schemeClr>
                </a:solidFill>
              </a:rPr>
              <a:t>youtube</a:t>
            </a:r>
            <a:r>
              <a:rPr lang="tr-TR" b="1" i="1" dirty="0">
                <a:solidFill>
                  <a:schemeClr val="bg1">
                    <a:lumMod val="50000"/>
                  </a:schemeClr>
                </a:solidFill>
              </a:rPr>
              <a:t>, </a:t>
            </a:r>
            <a:r>
              <a:rPr lang="tr-TR" b="1" i="1" dirty="0" err="1">
                <a:solidFill>
                  <a:schemeClr val="bg1">
                    <a:lumMod val="50000"/>
                  </a:schemeClr>
                </a:solidFill>
              </a:rPr>
              <a:t>flicker</a:t>
            </a:r>
            <a:r>
              <a:rPr lang="tr-TR" b="1" i="1" dirty="0">
                <a:solidFill>
                  <a:schemeClr val="bg1">
                    <a:lumMod val="50000"/>
                  </a:schemeClr>
                </a:solidFill>
              </a:rPr>
              <a:t>, </a:t>
            </a:r>
            <a:r>
              <a:rPr lang="tr-TR" b="1" i="1" dirty="0" err="1">
                <a:solidFill>
                  <a:schemeClr val="bg1">
                    <a:lumMod val="50000"/>
                  </a:schemeClr>
                </a:solidFill>
              </a:rPr>
              <a:t>social</a:t>
            </a:r>
            <a:r>
              <a:rPr lang="tr-TR" b="1" i="1" dirty="0">
                <a:solidFill>
                  <a:schemeClr val="bg1">
                    <a:lumMod val="50000"/>
                  </a:schemeClr>
                </a:solidFill>
              </a:rPr>
              <a:t> network, </a:t>
            </a:r>
            <a:r>
              <a:rPr lang="tr-TR" b="1" i="1" dirty="0" err="1">
                <a:solidFill>
                  <a:schemeClr val="bg1">
                    <a:lumMod val="50000"/>
                  </a:schemeClr>
                </a:solidFill>
              </a:rPr>
              <a:t>social</a:t>
            </a:r>
            <a:r>
              <a:rPr lang="tr-TR" b="1" i="1" dirty="0">
                <a:solidFill>
                  <a:schemeClr val="bg1">
                    <a:lumMod val="50000"/>
                  </a:schemeClr>
                </a:solidFill>
              </a:rPr>
              <a:t> </a:t>
            </a:r>
            <a:r>
              <a:rPr lang="tr-TR" b="1" i="1" dirty="0" err="1">
                <a:solidFill>
                  <a:schemeClr val="bg1">
                    <a:lumMod val="50000"/>
                  </a:schemeClr>
                </a:solidFill>
              </a:rPr>
              <a:t>networking</a:t>
            </a:r>
            <a:r>
              <a:rPr lang="tr-TR" b="1" i="1" dirty="0">
                <a:solidFill>
                  <a:schemeClr val="bg1">
                    <a:lumMod val="50000"/>
                  </a:schemeClr>
                </a:solidFill>
              </a:rPr>
              <a:t>, </a:t>
            </a:r>
            <a:r>
              <a:rPr lang="tr-TR" b="1" i="1" dirty="0" err="1">
                <a:solidFill>
                  <a:schemeClr val="bg1">
                    <a:lumMod val="50000"/>
                  </a:schemeClr>
                </a:solidFill>
              </a:rPr>
              <a:t>instagram</a:t>
            </a:r>
            <a:r>
              <a:rPr lang="tr-TR" b="1" i="1" dirty="0">
                <a:solidFill>
                  <a:schemeClr val="bg1">
                    <a:lumMod val="50000"/>
                  </a:schemeClr>
                </a:solidFill>
              </a:rPr>
              <a:t>, </a:t>
            </a:r>
            <a:r>
              <a:rPr lang="tr-TR" b="1" i="1" dirty="0" err="1">
                <a:solidFill>
                  <a:schemeClr val="bg1">
                    <a:lumMod val="50000"/>
                  </a:schemeClr>
                </a:solidFill>
              </a:rPr>
              <a:t>wikipedia</a:t>
            </a:r>
            <a:r>
              <a:rPr lang="tr-TR" b="1" i="1" dirty="0">
                <a:solidFill>
                  <a:schemeClr val="bg1">
                    <a:lumMod val="50000"/>
                  </a:schemeClr>
                </a:solidFill>
              </a:rPr>
              <a:t>, </a:t>
            </a:r>
            <a:r>
              <a:rPr lang="tr-TR" b="1" i="1" dirty="0" err="1">
                <a:solidFill>
                  <a:schemeClr val="bg1">
                    <a:lumMod val="50000"/>
                  </a:schemeClr>
                </a:solidFill>
              </a:rPr>
              <a:t>blog</a:t>
            </a:r>
            <a:r>
              <a:rPr lang="tr-TR" b="1" i="1" dirty="0">
                <a:solidFill>
                  <a:schemeClr val="bg1">
                    <a:lumMod val="50000"/>
                  </a:schemeClr>
                </a:solidFill>
              </a:rPr>
              <a:t>, </a:t>
            </a:r>
            <a:r>
              <a:rPr lang="tr-TR" b="1" i="1" dirty="0" err="1">
                <a:solidFill>
                  <a:schemeClr val="bg1">
                    <a:lumMod val="50000"/>
                  </a:schemeClr>
                </a:solidFill>
              </a:rPr>
              <a:t>user-generated</a:t>
            </a:r>
            <a:r>
              <a:rPr lang="tr-TR" b="1" i="1" dirty="0">
                <a:solidFill>
                  <a:schemeClr val="bg1">
                    <a:lumMod val="50000"/>
                  </a:schemeClr>
                </a:solidFill>
              </a:rPr>
              <a:t>, </a:t>
            </a:r>
            <a:r>
              <a:rPr lang="tr-TR" b="1" i="1" dirty="0" err="1">
                <a:solidFill>
                  <a:schemeClr val="bg1">
                    <a:lumMod val="50000"/>
                  </a:schemeClr>
                </a:solidFill>
              </a:rPr>
              <a:t>pinterest</a:t>
            </a:r>
            <a:r>
              <a:rPr lang="tr-TR" b="1" i="1" dirty="0">
                <a:solidFill>
                  <a:schemeClr val="bg1">
                    <a:lumMod val="50000"/>
                  </a:schemeClr>
                </a:solidFill>
              </a:rPr>
              <a:t>, </a:t>
            </a:r>
            <a:r>
              <a:rPr lang="tr-TR" b="1" i="1" dirty="0" err="1">
                <a:solidFill>
                  <a:schemeClr val="bg1">
                    <a:lumMod val="50000"/>
                  </a:schemeClr>
                </a:solidFill>
              </a:rPr>
              <a:t>linkedin</a:t>
            </a:r>
            <a:r>
              <a:rPr lang="tr-TR" b="1" i="1" dirty="0">
                <a:solidFill>
                  <a:schemeClr val="bg1">
                    <a:lumMod val="50000"/>
                  </a:schemeClr>
                </a:solidFill>
              </a:rPr>
              <a:t>, </a:t>
            </a:r>
            <a:r>
              <a:rPr lang="tr-TR" b="1" i="1" dirty="0" err="1">
                <a:solidFill>
                  <a:schemeClr val="bg1">
                    <a:lumMod val="50000"/>
                  </a:schemeClr>
                </a:solidFill>
              </a:rPr>
              <a:t>blogger</a:t>
            </a:r>
            <a:r>
              <a:rPr lang="tr-TR" b="1" i="1" dirty="0">
                <a:solidFill>
                  <a:schemeClr val="bg1">
                    <a:lumMod val="50000"/>
                  </a:schemeClr>
                </a:solidFill>
              </a:rPr>
              <a:t>, </a:t>
            </a:r>
            <a:r>
              <a:rPr lang="tr-TR" b="1" i="1" dirty="0" err="1">
                <a:solidFill>
                  <a:schemeClr val="bg1">
                    <a:lumMod val="50000"/>
                  </a:schemeClr>
                </a:solidFill>
              </a:rPr>
              <a:t>social</a:t>
            </a:r>
            <a:r>
              <a:rPr lang="tr-TR" b="1" i="1" dirty="0">
                <a:solidFill>
                  <a:schemeClr val="bg1">
                    <a:lumMod val="50000"/>
                  </a:schemeClr>
                </a:solidFill>
              </a:rPr>
              <a:t> </a:t>
            </a:r>
            <a:r>
              <a:rPr lang="tr-TR" b="1" i="1" dirty="0" err="1">
                <a:solidFill>
                  <a:schemeClr val="bg1">
                    <a:lumMod val="50000"/>
                  </a:schemeClr>
                </a:solidFill>
              </a:rPr>
              <a:t>media</a:t>
            </a:r>
            <a:r>
              <a:rPr lang="tr-TR" b="1" i="1" dirty="0">
                <a:solidFill>
                  <a:schemeClr val="bg1">
                    <a:lumMod val="50000"/>
                  </a:schemeClr>
                </a:solidFill>
              </a:rPr>
              <a:t> </a:t>
            </a:r>
            <a:r>
              <a:rPr lang="tr-TR" b="1" i="1" dirty="0" smtClean="0">
                <a:solidFill>
                  <a:schemeClr val="bg1">
                    <a:lumMod val="50000"/>
                  </a:schemeClr>
                </a:solidFill>
              </a:rPr>
              <a:t>marketing (</a:t>
            </a:r>
            <a:r>
              <a:rPr lang="tr-TR" b="1" i="1" dirty="0" err="1" smtClean="0">
                <a:solidFill>
                  <a:schemeClr val="bg1">
                    <a:lumMod val="50000"/>
                  </a:schemeClr>
                </a:solidFill>
              </a:rPr>
              <a:t>Mangold</a:t>
            </a:r>
            <a:r>
              <a:rPr lang="tr-TR" b="1" i="1" dirty="0" smtClean="0">
                <a:solidFill>
                  <a:schemeClr val="bg1">
                    <a:lumMod val="50000"/>
                  </a:schemeClr>
                </a:solidFill>
              </a:rPr>
              <a:t> ve </a:t>
            </a:r>
            <a:r>
              <a:rPr lang="tr-TR" b="1" i="1" dirty="0" err="1" smtClean="0">
                <a:solidFill>
                  <a:schemeClr val="bg1">
                    <a:lumMod val="50000"/>
                  </a:schemeClr>
                </a:solidFill>
              </a:rPr>
              <a:t>Faulds</a:t>
            </a:r>
            <a:r>
              <a:rPr lang="tr-TR" b="1" i="1" dirty="0" smtClean="0">
                <a:solidFill>
                  <a:schemeClr val="bg1">
                    <a:lumMod val="50000"/>
                  </a:schemeClr>
                </a:solidFill>
              </a:rPr>
              <a:t>, 2009)</a:t>
            </a:r>
            <a:endParaRPr lang="tr-TR" b="1" dirty="0" smtClean="0">
              <a:solidFill>
                <a:schemeClr val="bg1">
                  <a:lumMod val="50000"/>
                </a:schemeClr>
              </a:solidFill>
            </a:endParaRPr>
          </a:p>
          <a:p>
            <a:r>
              <a:rPr lang="tr-TR" b="1" dirty="0" smtClean="0">
                <a:solidFill>
                  <a:schemeClr val="bg1">
                    <a:lumMod val="50000"/>
                  </a:schemeClr>
                </a:solidFill>
              </a:rPr>
              <a:t>Tarama Yöntemi </a:t>
            </a:r>
            <a:r>
              <a:rPr lang="tr-TR" sz="2200" dirty="0" smtClean="0">
                <a:solidFill>
                  <a:schemeClr val="bg1">
                    <a:lumMod val="50000"/>
                  </a:schemeClr>
                </a:solidFill>
              </a:rPr>
              <a:t>(9 Mayıs 2016)</a:t>
            </a:r>
          </a:p>
          <a:p>
            <a:pPr marL="0" indent="0">
              <a:buNone/>
            </a:pPr>
            <a:r>
              <a:rPr lang="tr-TR" sz="2200" dirty="0">
                <a:solidFill>
                  <a:schemeClr val="bg1">
                    <a:lumMod val="50000"/>
                  </a:schemeClr>
                </a:solidFill>
              </a:rPr>
              <a:t> </a:t>
            </a:r>
            <a:r>
              <a:rPr lang="tr-TR" sz="2200" dirty="0" smtClean="0">
                <a:solidFill>
                  <a:schemeClr val="bg1">
                    <a:lumMod val="50000"/>
                  </a:schemeClr>
                </a:solidFill>
              </a:rPr>
              <a:t>      Başlık, özet, anahtar kelimeler ve ana metin</a:t>
            </a:r>
          </a:p>
          <a:p>
            <a:r>
              <a:rPr lang="tr-TR" b="1" dirty="0" smtClean="0">
                <a:solidFill>
                  <a:schemeClr val="bg1">
                    <a:lumMod val="50000"/>
                  </a:schemeClr>
                </a:solidFill>
              </a:rPr>
              <a:t>İçerik Analizi ve Kodlama</a:t>
            </a:r>
          </a:p>
          <a:p>
            <a:endParaRPr lang="en-US" dirty="0"/>
          </a:p>
        </p:txBody>
      </p:sp>
    </p:spTree>
    <p:extLst>
      <p:ext uri="{BB962C8B-B14F-4D97-AF65-F5344CB8AC3E}">
        <p14:creationId xmlns:p14="http://schemas.microsoft.com/office/powerpoint/2010/main" val="1696634153"/>
      </p:ext>
    </p:extLst>
  </p:cSld>
  <p:clrMapOvr>
    <a:masterClrMapping/>
  </p:clrMapOvr>
  <p:transition spd="slow">
    <p:wip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6"/>
            </a:solidFill>
          </a:ln>
        </p:spPr>
        <p:txBody>
          <a:bodyPr>
            <a:normAutofit/>
          </a:bodyPr>
          <a:lstStyle/>
          <a:p>
            <a:r>
              <a:rPr lang="tr-TR" b="1" dirty="0">
                <a:solidFill>
                  <a:schemeClr val="accent6"/>
                </a:solidFill>
                <a:effectLst>
                  <a:outerShdw blurRad="38100" dist="38100" dir="2700000" algn="tl">
                    <a:srgbClr val="000000">
                      <a:alpha val="43137"/>
                    </a:srgbClr>
                  </a:outerShdw>
                </a:effectLst>
              </a:rPr>
              <a:t>İçerik Analizi ve </a:t>
            </a:r>
            <a:r>
              <a:rPr lang="tr-TR" b="1" dirty="0" smtClean="0">
                <a:solidFill>
                  <a:schemeClr val="accent6"/>
                </a:solidFill>
                <a:effectLst>
                  <a:outerShdw blurRad="38100" dist="38100" dir="2700000" algn="tl">
                    <a:srgbClr val="000000">
                      <a:alpha val="43137"/>
                    </a:srgbClr>
                  </a:outerShdw>
                </a:effectLst>
              </a:rPr>
              <a:t>Kodlama</a:t>
            </a:r>
            <a:endParaRPr lang="en-US" dirty="0">
              <a:solidFill>
                <a:schemeClr val="accent6"/>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ln>
            <a:solidFill>
              <a:schemeClr val="accent6"/>
            </a:solidFill>
          </a:ln>
        </p:spPr>
        <p:txBody>
          <a:bodyPr>
            <a:normAutofit lnSpcReduction="10000"/>
          </a:bodyPr>
          <a:lstStyle/>
          <a:p>
            <a:r>
              <a:rPr lang="tr-TR" b="1" dirty="0" smtClean="0">
                <a:solidFill>
                  <a:schemeClr val="bg1">
                    <a:lumMod val="50000"/>
                  </a:schemeClr>
                </a:solidFill>
              </a:rPr>
              <a:t>Makale sosyal medya konulu ve pazarlama veya tüketici davranışları üzerine mi?</a:t>
            </a:r>
          </a:p>
          <a:p>
            <a:pPr marL="914400" lvl="1" indent="-514350">
              <a:buFont typeface="+mj-lt"/>
              <a:buAutoNum type="arabicPeriod"/>
            </a:pPr>
            <a:r>
              <a:rPr lang="tr-TR" b="1" dirty="0" smtClean="0">
                <a:solidFill>
                  <a:schemeClr val="bg1">
                    <a:lumMod val="50000"/>
                  </a:schemeClr>
                </a:solidFill>
              </a:rPr>
              <a:t>Araştırma konusu ve ileriki çalışmalar için öneriler bölümleri: </a:t>
            </a:r>
            <a:r>
              <a:rPr lang="tr-TR" dirty="0">
                <a:solidFill>
                  <a:schemeClr val="bg1">
                    <a:lumMod val="50000"/>
                  </a:schemeClr>
                </a:solidFill>
              </a:rPr>
              <a:t>V</a:t>
            </a:r>
            <a:r>
              <a:rPr lang="tr-TR" dirty="0" smtClean="0">
                <a:solidFill>
                  <a:schemeClr val="bg1">
                    <a:lumMod val="50000"/>
                  </a:schemeClr>
                </a:solidFill>
              </a:rPr>
              <a:t>erilerden çıkarılan kavramlara göre kodlandı.</a:t>
            </a:r>
          </a:p>
          <a:p>
            <a:pPr marL="914400" lvl="1" indent="-514350">
              <a:buFont typeface="+mj-lt"/>
              <a:buAutoNum type="arabicPeriod"/>
            </a:pPr>
            <a:r>
              <a:rPr lang="tr-TR" b="1" dirty="0" smtClean="0">
                <a:solidFill>
                  <a:schemeClr val="bg1">
                    <a:lumMod val="50000"/>
                  </a:schemeClr>
                </a:solidFill>
              </a:rPr>
              <a:t>Çalışmanın türü ve araştırmanın tasarımı: </a:t>
            </a:r>
            <a:r>
              <a:rPr lang="tr-TR" dirty="0" smtClean="0">
                <a:solidFill>
                  <a:schemeClr val="bg1">
                    <a:lumMod val="50000"/>
                  </a:schemeClr>
                </a:solidFill>
              </a:rPr>
              <a:t>Önceden belirlenen kavramlara göre kodlandı. </a:t>
            </a:r>
          </a:p>
          <a:p>
            <a:pPr marL="800100" lvl="2" indent="0">
              <a:buNone/>
            </a:pPr>
            <a:r>
              <a:rPr lang="tr-TR" i="1" dirty="0">
                <a:solidFill>
                  <a:schemeClr val="bg1">
                    <a:lumMod val="50000"/>
                  </a:schemeClr>
                </a:solidFill>
              </a:rPr>
              <a:t>	</a:t>
            </a:r>
            <a:r>
              <a:rPr lang="tr-TR" i="1" dirty="0" smtClean="0">
                <a:solidFill>
                  <a:schemeClr val="accent6"/>
                </a:solidFill>
              </a:rPr>
              <a:t>(Tür: Uygulamalı-Kavramsal), </a:t>
            </a:r>
          </a:p>
          <a:p>
            <a:pPr marL="800100" lvl="2" indent="0">
              <a:buNone/>
            </a:pPr>
            <a:r>
              <a:rPr lang="tr-TR" i="1" dirty="0">
                <a:solidFill>
                  <a:schemeClr val="accent6"/>
                </a:solidFill>
              </a:rPr>
              <a:t>	</a:t>
            </a:r>
            <a:r>
              <a:rPr lang="tr-TR" i="1" dirty="0" smtClean="0">
                <a:solidFill>
                  <a:schemeClr val="accent6"/>
                </a:solidFill>
              </a:rPr>
              <a:t>(Tasarım: Nitel, nicel, karma)</a:t>
            </a:r>
          </a:p>
          <a:p>
            <a:pPr marL="914400" lvl="1" indent="-514350">
              <a:buFont typeface="+mj-lt"/>
              <a:buAutoNum type="arabicPeriod"/>
            </a:pPr>
            <a:r>
              <a:rPr lang="tr-TR" b="1" dirty="0" smtClean="0">
                <a:solidFill>
                  <a:schemeClr val="bg1">
                    <a:lumMod val="50000"/>
                  </a:schemeClr>
                </a:solidFill>
              </a:rPr>
              <a:t>Güvenilirlik</a:t>
            </a:r>
            <a:endParaRPr lang="en-US" b="1" dirty="0">
              <a:solidFill>
                <a:schemeClr val="bg1">
                  <a:lumMod val="50000"/>
                </a:schemeClr>
              </a:solidFill>
            </a:endParaRPr>
          </a:p>
        </p:txBody>
      </p:sp>
    </p:spTree>
    <p:extLst>
      <p:ext uri="{BB962C8B-B14F-4D97-AF65-F5344CB8AC3E}">
        <p14:creationId xmlns:p14="http://schemas.microsoft.com/office/powerpoint/2010/main" val="4072735909"/>
      </p:ext>
    </p:extLst>
  </p:cSld>
  <p:clrMapOvr>
    <a:masterClrMapping/>
  </p:clrMapOvr>
  <p:transition spd="slow">
    <p:wip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6"/>
            </a:solidFill>
          </a:ln>
        </p:spPr>
        <p:txBody>
          <a:bodyPr>
            <a:noAutofit/>
          </a:bodyPr>
          <a:lstStyle/>
          <a:p>
            <a:r>
              <a:rPr lang="tr-TR" sz="3600" b="1" dirty="0" smtClean="0">
                <a:solidFill>
                  <a:schemeClr val="accent6"/>
                </a:solidFill>
                <a:effectLst>
                  <a:outerShdw blurRad="38100" dist="38100" dir="2700000" algn="tl">
                    <a:srgbClr val="000000">
                      <a:alpha val="43137"/>
                    </a:srgbClr>
                  </a:outerShdw>
                </a:effectLst>
              </a:rPr>
              <a:t>İncelenen Makalelerin </a:t>
            </a:r>
            <a:br>
              <a:rPr lang="tr-TR" sz="3600" b="1" dirty="0" smtClean="0">
                <a:solidFill>
                  <a:schemeClr val="accent6"/>
                </a:solidFill>
                <a:effectLst>
                  <a:outerShdw blurRad="38100" dist="38100" dir="2700000" algn="tl">
                    <a:srgbClr val="000000">
                      <a:alpha val="43137"/>
                    </a:srgbClr>
                  </a:outerShdw>
                </a:effectLst>
              </a:rPr>
            </a:br>
            <a:r>
              <a:rPr lang="tr-TR" sz="3600" b="1" dirty="0" smtClean="0">
                <a:solidFill>
                  <a:schemeClr val="accent6"/>
                </a:solidFill>
                <a:effectLst>
                  <a:outerShdw blurRad="38100" dist="38100" dir="2700000" algn="tl">
                    <a:srgbClr val="000000">
                      <a:alpha val="43137"/>
                    </a:srgbClr>
                  </a:outerShdw>
                </a:effectLst>
              </a:rPr>
              <a:t>Araştırma Konusuna Göre Dağılımı</a:t>
            </a:r>
            <a:endParaRPr lang="en-US" sz="3600" b="1" dirty="0">
              <a:solidFill>
                <a:schemeClr val="accent6"/>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ln>
            <a:solidFill>
              <a:schemeClr val="accent6"/>
            </a:solidFill>
          </a:ln>
        </p:spPr>
        <p:txBody>
          <a:bodyPr/>
          <a:lstStyle/>
          <a:p>
            <a:r>
              <a:rPr lang="tr-TR" b="1" dirty="0" smtClean="0">
                <a:solidFill>
                  <a:schemeClr val="bg1">
                    <a:lumMod val="50000"/>
                  </a:schemeClr>
                </a:solidFill>
              </a:rPr>
              <a:t>Toplam makale sayısı: 224</a:t>
            </a:r>
          </a:p>
          <a:p>
            <a:endParaRPr lang="tr-TR" dirty="0" smtClean="0"/>
          </a:p>
        </p:txBody>
      </p:sp>
      <p:graphicFrame>
        <p:nvGraphicFramePr>
          <p:cNvPr id="4" name="Table 3"/>
          <p:cNvGraphicFramePr>
            <a:graphicFrameLocks noGrp="1"/>
          </p:cNvGraphicFramePr>
          <p:nvPr>
            <p:extLst>
              <p:ext uri="{D42A27DB-BD31-4B8C-83A1-F6EECF244321}">
                <p14:modId xmlns:p14="http://schemas.microsoft.com/office/powerpoint/2010/main" val="1566107964"/>
              </p:ext>
            </p:extLst>
          </p:nvPr>
        </p:nvGraphicFramePr>
        <p:xfrm>
          <a:off x="1547664" y="2492896"/>
          <a:ext cx="5904655" cy="2600305"/>
        </p:xfrm>
        <a:graphic>
          <a:graphicData uri="http://schemas.openxmlformats.org/drawingml/2006/table">
            <a:tbl>
              <a:tblPr firstRow="1" firstCol="1" bandRow="1">
                <a:effectLst>
                  <a:outerShdw blurRad="50800" dist="38100" dir="5400000" algn="t" rotWithShape="0">
                    <a:prstClr val="black">
                      <a:alpha val="40000"/>
                    </a:prstClr>
                  </a:outerShdw>
                </a:effectLst>
                <a:tableStyleId>{93296810-A885-4BE3-A3E7-6D5BEEA58F35}</a:tableStyleId>
              </a:tblPr>
              <a:tblGrid>
                <a:gridCol w="3345211"/>
                <a:gridCol w="1333207"/>
                <a:gridCol w="1226237"/>
              </a:tblGrid>
              <a:tr h="328037">
                <a:tc>
                  <a:txBody>
                    <a:bodyPr/>
                    <a:lstStyle/>
                    <a:p>
                      <a:pPr algn="just">
                        <a:lnSpc>
                          <a:spcPct val="150000"/>
                        </a:lnSpc>
                        <a:spcAft>
                          <a:spcPts val="0"/>
                        </a:spcAft>
                      </a:pPr>
                      <a:r>
                        <a:rPr lang="tr-TR" sz="1400" dirty="0">
                          <a:effectLst/>
                        </a:rPr>
                        <a:t>Araştırma Konusu</a:t>
                      </a:r>
                      <a:endParaRPr lang="en-US" sz="1400" dirty="0">
                        <a:effectLst/>
                        <a:latin typeface="Calibri"/>
                        <a:ea typeface="Calibri"/>
                        <a:cs typeface="Times New Roman"/>
                      </a:endParaRPr>
                    </a:p>
                  </a:txBody>
                  <a:tcPr marL="68580" marR="68580" marT="0" marB="0"/>
                </a:tc>
                <a:tc>
                  <a:txBody>
                    <a:bodyPr/>
                    <a:lstStyle/>
                    <a:p>
                      <a:pPr algn="ctr">
                        <a:lnSpc>
                          <a:spcPct val="150000"/>
                        </a:lnSpc>
                        <a:spcAft>
                          <a:spcPts val="0"/>
                        </a:spcAft>
                      </a:pPr>
                      <a:r>
                        <a:rPr lang="tr-TR" sz="1400">
                          <a:effectLst/>
                        </a:rPr>
                        <a:t>Makale Sayısı</a:t>
                      </a:r>
                      <a:endParaRPr lang="en-US" sz="1400">
                        <a:effectLst/>
                        <a:latin typeface="Calibri"/>
                        <a:ea typeface="Calibri"/>
                        <a:cs typeface="Times New Roman"/>
                      </a:endParaRPr>
                    </a:p>
                  </a:txBody>
                  <a:tcPr marL="68580" marR="68580" marT="0" marB="0"/>
                </a:tc>
                <a:tc>
                  <a:txBody>
                    <a:bodyPr/>
                    <a:lstStyle/>
                    <a:p>
                      <a:pPr algn="ctr">
                        <a:lnSpc>
                          <a:spcPct val="150000"/>
                        </a:lnSpc>
                        <a:spcAft>
                          <a:spcPts val="0"/>
                        </a:spcAft>
                      </a:pPr>
                      <a:r>
                        <a:rPr lang="tr-TR" sz="1400" dirty="0">
                          <a:effectLst/>
                        </a:rPr>
                        <a:t>Yüzde (%)</a:t>
                      </a:r>
                      <a:endParaRPr lang="en-US" sz="1400" dirty="0">
                        <a:effectLst/>
                        <a:latin typeface="Calibri"/>
                        <a:ea typeface="Calibri"/>
                        <a:cs typeface="Times New Roman"/>
                      </a:endParaRPr>
                    </a:p>
                  </a:txBody>
                  <a:tcPr marL="68580" marR="68580" marT="0" marB="0"/>
                </a:tc>
              </a:tr>
              <a:tr h="328037">
                <a:tc>
                  <a:txBody>
                    <a:bodyPr/>
                    <a:lstStyle/>
                    <a:p>
                      <a:pPr algn="just">
                        <a:lnSpc>
                          <a:spcPct val="150000"/>
                        </a:lnSpc>
                        <a:spcAft>
                          <a:spcPts val="0"/>
                        </a:spcAft>
                      </a:pPr>
                      <a:r>
                        <a:rPr lang="tr-TR" sz="1400">
                          <a:effectLst/>
                        </a:rPr>
                        <a:t>Sosyal medya içerikli olmayan</a:t>
                      </a:r>
                      <a:endParaRPr lang="en-US" sz="1400">
                        <a:effectLst/>
                        <a:latin typeface="Calibri"/>
                        <a:ea typeface="Calibri"/>
                        <a:cs typeface="Times New Roman"/>
                      </a:endParaRPr>
                    </a:p>
                  </a:txBody>
                  <a:tcPr marL="68580" marR="68580" marT="0" marB="0"/>
                </a:tc>
                <a:tc>
                  <a:txBody>
                    <a:bodyPr/>
                    <a:lstStyle/>
                    <a:p>
                      <a:pPr algn="ctr">
                        <a:lnSpc>
                          <a:spcPct val="150000"/>
                        </a:lnSpc>
                        <a:spcAft>
                          <a:spcPts val="0"/>
                        </a:spcAft>
                      </a:pPr>
                      <a:r>
                        <a:rPr lang="tr-TR" sz="1400" b="1">
                          <a:solidFill>
                            <a:schemeClr val="bg1">
                              <a:lumMod val="50000"/>
                            </a:schemeClr>
                          </a:solidFill>
                          <a:effectLst/>
                        </a:rPr>
                        <a:t>109</a:t>
                      </a:r>
                      <a:endParaRPr lang="en-US" sz="1400" b="1">
                        <a:solidFill>
                          <a:schemeClr val="bg1">
                            <a:lumMod val="50000"/>
                          </a:schemeClr>
                        </a:solidFill>
                        <a:effectLst/>
                        <a:latin typeface="Calibri"/>
                        <a:ea typeface="Calibri"/>
                        <a:cs typeface="Times New Roman"/>
                      </a:endParaRPr>
                    </a:p>
                  </a:txBody>
                  <a:tcPr marL="68580" marR="68580" marT="0" marB="0"/>
                </a:tc>
                <a:tc>
                  <a:txBody>
                    <a:bodyPr/>
                    <a:lstStyle/>
                    <a:p>
                      <a:pPr algn="ctr">
                        <a:lnSpc>
                          <a:spcPct val="150000"/>
                        </a:lnSpc>
                        <a:spcAft>
                          <a:spcPts val="0"/>
                        </a:spcAft>
                      </a:pPr>
                      <a:r>
                        <a:rPr lang="tr-TR" sz="1400" b="1">
                          <a:solidFill>
                            <a:schemeClr val="bg1">
                              <a:lumMod val="50000"/>
                            </a:schemeClr>
                          </a:solidFill>
                          <a:effectLst/>
                        </a:rPr>
                        <a:t>48.7</a:t>
                      </a:r>
                      <a:endParaRPr lang="en-US" sz="1400" b="1">
                        <a:solidFill>
                          <a:schemeClr val="bg1">
                            <a:lumMod val="50000"/>
                          </a:schemeClr>
                        </a:solidFill>
                        <a:effectLst/>
                        <a:latin typeface="Calibri"/>
                        <a:ea typeface="Calibri"/>
                        <a:cs typeface="Times New Roman"/>
                      </a:endParaRPr>
                    </a:p>
                  </a:txBody>
                  <a:tcPr marL="68580" marR="68580" marT="0" marB="0"/>
                </a:tc>
              </a:tr>
              <a:tr h="856098">
                <a:tc>
                  <a:txBody>
                    <a:bodyPr/>
                    <a:lstStyle/>
                    <a:p>
                      <a:pPr algn="just">
                        <a:lnSpc>
                          <a:spcPct val="150000"/>
                        </a:lnSpc>
                        <a:spcAft>
                          <a:spcPts val="0"/>
                        </a:spcAft>
                      </a:pPr>
                      <a:r>
                        <a:rPr lang="tr-TR" sz="1400" dirty="0">
                          <a:effectLst/>
                        </a:rPr>
                        <a:t>Sosyal medya içerikli fakat ana araştırma konusu sosyal medya pazarlaması veya tüketici davranışları olmayan</a:t>
                      </a:r>
                      <a:endParaRPr lang="en-US" sz="1400" dirty="0">
                        <a:effectLst/>
                        <a:latin typeface="Calibri"/>
                        <a:ea typeface="Calibri"/>
                        <a:cs typeface="Times New Roman"/>
                      </a:endParaRPr>
                    </a:p>
                  </a:txBody>
                  <a:tcPr marL="68580" marR="68580" marT="0" marB="0"/>
                </a:tc>
                <a:tc>
                  <a:txBody>
                    <a:bodyPr/>
                    <a:lstStyle/>
                    <a:p>
                      <a:pPr algn="ctr">
                        <a:lnSpc>
                          <a:spcPct val="150000"/>
                        </a:lnSpc>
                        <a:spcAft>
                          <a:spcPts val="0"/>
                        </a:spcAft>
                      </a:pPr>
                      <a:r>
                        <a:rPr lang="tr-TR" sz="1400" b="1" dirty="0">
                          <a:solidFill>
                            <a:schemeClr val="bg1">
                              <a:lumMod val="50000"/>
                            </a:schemeClr>
                          </a:solidFill>
                          <a:effectLst/>
                        </a:rPr>
                        <a:t>36</a:t>
                      </a:r>
                      <a:endParaRPr lang="en-US" sz="1400" b="1" dirty="0">
                        <a:solidFill>
                          <a:schemeClr val="bg1">
                            <a:lumMod val="50000"/>
                          </a:schemeClr>
                        </a:solidFill>
                        <a:effectLst/>
                        <a:latin typeface="Calibri"/>
                        <a:ea typeface="Calibri"/>
                        <a:cs typeface="Times New Roman"/>
                      </a:endParaRPr>
                    </a:p>
                  </a:txBody>
                  <a:tcPr marL="68580" marR="68580" marT="0" marB="0" anchor="ctr"/>
                </a:tc>
                <a:tc>
                  <a:txBody>
                    <a:bodyPr/>
                    <a:lstStyle/>
                    <a:p>
                      <a:pPr algn="ctr">
                        <a:lnSpc>
                          <a:spcPct val="150000"/>
                        </a:lnSpc>
                        <a:spcAft>
                          <a:spcPts val="0"/>
                        </a:spcAft>
                      </a:pPr>
                      <a:r>
                        <a:rPr lang="tr-TR" sz="1400" b="1">
                          <a:solidFill>
                            <a:schemeClr val="bg1">
                              <a:lumMod val="50000"/>
                            </a:schemeClr>
                          </a:solidFill>
                          <a:effectLst/>
                        </a:rPr>
                        <a:t>16.1</a:t>
                      </a:r>
                      <a:endParaRPr lang="en-US" sz="1400" b="1">
                        <a:solidFill>
                          <a:schemeClr val="bg1">
                            <a:lumMod val="50000"/>
                          </a:schemeClr>
                        </a:solidFill>
                        <a:effectLst/>
                        <a:latin typeface="Calibri"/>
                        <a:ea typeface="Calibri"/>
                        <a:cs typeface="Times New Roman"/>
                      </a:endParaRPr>
                    </a:p>
                  </a:txBody>
                  <a:tcPr marL="68580" marR="68580" marT="0" marB="0" anchor="ctr"/>
                </a:tc>
              </a:tr>
              <a:tr h="328037">
                <a:tc>
                  <a:txBody>
                    <a:bodyPr/>
                    <a:lstStyle/>
                    <a:p>
                      <a:pPr algn="just">
                        <a:lnSpc>
                          <a:spcPct val="150000"/>
                        </a:lnSpc>
                        <a:spcAft>
                          <a:spcPts val="0"/>
                        </a:spcAft>
                      </a:pPr>
                      <a:r>
                        <a:rPr lang="tr-TR" sz="1400" dirty="0">
                          <a:effectLst/>
                        </a:rPr>
                        <a:t>Sosyal medya pazarlaması konulu </a:t>
                      </a:r>
                      <a:endParaRPr lang="en-US" sz="1400" dirty="0">
                        <a:effectLst/>
                        <a:latin typeface="Calibri"/>
                        <a:ea typeface="Calibri"/>
                        <a:cs typeface="Times New Roman"/>
                      </a:endParaRPr>
                    </a:p>
                  </a:txBody>
                  <a:tcPr marL="68580" marR="68580" marT="0" marB="0"/>
                </a:tc>
                <a:tc>
                  <a:txBody>
                    <a:bodyPr/>
                    <a:lstStyle/>
                    <a:p>
                      <a:pPr algn="ctr">
                        <a:lnSpc>
                          <a:spcPct val="150000"/>
                        </a:lnSpc>
                        <a:spcAft>
                          <a:spcPts val="0"/>
                        </a:spcAft>
                      </a:pPr>
                      <a:r>
                        <a:rPr lang="tr-TR" sz="1400" b="1">
                          <a:solidFill>
                            <a:schemeClr val="bg1">
                              <a:lumMod val="50000"/>
                            </a:schemeClr>
                          </a:solidFill>
                          <a:effectLst/>
                        </a:rPr>
                        <a:t>38</a:t>
                      </a:r>
                      <a:endParaRPr lang="en-US" sz="1400" b="1">
                        <a:solidFill>
                          <a:schemeClr val="bg1">
                            <a:lumMod val="50000"/>
                          </a:schemeClr>
                        </a:solidFill>
                        <a:effectLst/>
                        <a:latin typeface="Calibri"/>
                        <a:ea typeface="Calibri"/>
                        <a:cs typeface="Times New Roman"/>
                      </a:endParaRPr>
                    </a:p>
                  </a:txBody>
                  <a:tcPr marL="68580" marR="68580" marT="0" marB="0"/>
                </a:tc>
                <a:tc>
                  <a:txBody>
                    <a:bodyPr/>
                    <a:lstStyle/>
                    <a:p>
                      <a:pPr algn="ctr">
                        <a:lnSpc>
                          <a:spcPct val="150000"/>
                        </a:lnSpc>
                        <a:spcAft>
                          <a:spcPts val="0"/>
                        </a:spcAft>
                      </a:pPr>
                      <a:r>
                        <a:rPr lang="tr-TR" sz="1400" b="1">
                          <a:solidFill>
                            <a:schemeClr val="bg1">
                              <a:lumMod val="50000"/>
                            </a:schemeClr>
                          </a:solidFill>
                          <a:effectLst/>
                        </a:rPr>
                        <a:t>16.9</a:t>
                      </a:r>
                      <a:endParaRPr lang="en-US" sz="1400" b="1">
                        <a:solidFill>
                          <a:schemeClr val="bg1">
                            <a:lumMod val="50000"/>
                          </a:schemeClr>
                        </a:solidFill>
                        <a:effectLst/>
                        <a:latin typeface="Calibri"/>
                        <a:ea typeface="Calibri"/>
                        <a:cs typeface="Times New Roman"/>
                      </a:endParaRPr>
                    </a:p>
                  </a:txBody>
                  <a:tcPr marL="68580" marR="68580" marT="0" marB="0"/>
                </a:tc>
              </a:tr>
              <a:tr h="328037">
                <a:tc>
                  <a:txBody>
                    <a:bodyPr/>
                    <a:lstStyle/>
                    <a:p>
                      <a:pPr algn="just">
                        <a:lnSpc>
                          <a:spcPct val="150000"/>
                        </a:lnSpc>
                        <a:spcAft>
                          <a:spcPts val="0"/>
                        </a:spcAft>
                      </a:pPr>
                      <a:r>
                        <a:rPr lang="tr-TR" sz="1400" dirty="0">
                          <a:effectLst/>
                        </a:rPr>
                        <a:t>Tüketici davranışları konulu</a:t>
                      </a:r>
                      <a:endParaRPr lang="en-US" sz="1400" dirty="0">
                        <a:effectLst/>
                        <a:latin typeface="Calibri"/>
                        <a:ea typeface="Calibri"/>
                        <a:cs typeface="Times New Roman"/>
                      </a:endParaRPr>
                    </a:p>
                  </a:txBody>
                  <a:tcPr marL="68580" marR="68580" marT="0" marB="0"/>
                </a:tc>
                <a:tc>
                  <a:txBody>
                    <a:bodyPr/>
                    <a:lstStyle/>
                    <a:p>
                      <a:pPr algn="ctr">
                        <a:lnSpc>
                          <a:spcPct val="150000"/>
                        </a:lnSpc>
                        <a:spcAft>
                          <a:spcPts val="0"/>
                        </a:spcAft>
                      </a:pPr>
                      <a:r>
                        <a:rPr lang="tr-TR" sz="1400" b="1">
                          <a:solidFill>
                            <a:schemeClr val="bg1">
                              <a:lumMod val="50000"/>
                            </a:schemeClr>
                          </a:solidFill>
                          <a:effectLst/>
                        </a:rPr>
                        <a:t>41</a:t>
                      </a:r>
                      <a:endParaRPr lang="en-US" sz="1400" b="1">
                        <a:solidFill>
                          <a:schemeClr val="bg1">
                            <a:lumMod val="50000"/>
                          </a:schemeClr>
                        </a:solidFill>
                        <a:effectLst/>
                        <a:latin typeface="Calibri"/>
                        <a:ea typeface="Calibri"/>
                        <a:cs typeface="Times New Roman"/>
                      </a:endParaRPr>
                    </a:p>
                  </a:txBody>
                  <a:tcPr marL="68580" marR="68580" marT="0" marB="0"/>
                </a:tc>
                <a:tc>
                  <a:txBody>
                    <a:bodyPr/>
                    <a:lstStyle/>
                    <a:p>
                      <a:pPr algn="ctr">
                        <a:lnSpc>
                          <a:spcPct val="150000"/>
                        </a:lnSpc>
                        <a:spcAft>
                          <a:spcPts val="0"/>
                        </a:spcAft>
                      </a:pPr>
                      <a:r>
                        <a:rPr lang="tr-TR" sz="1400" b="1" dirty="0">
                          <a:solidFill>
                            <a:schemeClr val="bg1">
                              <a:lumMod val="50000"/>
                            </a:schemeClr>
                          </a:solidFill>
                          <a:effectLst/>
                        </a:rPr>
                        <a:t>18.3</a:t>
                      </a:r>
                      <a:endParaRPr lang="en-US" sz="1400" b="1" dirty="0">
                        <a:solidFill>
                          <a:schemeClr val="bg1">
                            <a:lumMod val="50000"/>
                          </a:schemeClr>
                        </a:solidFill>
                        <a:effectLst/>
                        <a:latin typeface="Calibri"/>
                        <a:ea typeface="Calibri"/>
                        <a:cs typeface="Times New Roman"/>
                      </a:endParaRPr>
                    </a:p>
                  </a:txBody>
                  <a:tcPr marL="68580" marR="68580" marT="0" marB="0"/>
                </a:tc>
              </a:tr>
              <a:tr h="328037">
                <a:tc>
                  <a:txBody>
                    <a:bodyPr/>
                    <a:lstStyle/>
                    <a:p>
                      <a:pPr algn="just">
                        <a:lnSpc>
                          <a:spcPct val="150000"/>
                        </a:lnSpc>
                        <a:spcAft>
                          <a:spcPts val="0"/>
                        </a:spcAft>
                      </a:pPr>
                      <a:r>
                        <a:rPr lang="tr-TR" sz="1400" dirty="0">
                          <a:effectLst/>
                        </a:rPr>
                        <a:t>Toplam </a:t>
                      </a:r>
                      <a:endParaRPr lang="en-US" sz="1400" dirty="0">
                        <a:effectLst/>
                        <a:latin typeface="Calibri"/>
                        <a:ea typeface="Calibri"/>
                        <a:cs typeface="Times New Roman"/>
                      </a:endParaRPr>
                    </a:p>
                  </a:txBody>
                  <a:tcPr marL="68580" marR="68580" marT="0" marB="0"/>
                </a:tc>
                <a:tc>
                  <a:txBody>
                    <a:bodyPr/>
                    <a:lstStyle/>
                    <a:p>
                      <a:pPr algn="ctr">
                        <a:lnSpc>
                          <a:spcPct val="150000"/>
                        </a:lnSpc>
                        <a:spcAft>
                          <a:spcPts val="0"/>
                        </a:spcAft>
                      </a:pPr>
                      <a:r>
                        <a:rPr lang="tr-TR" sz="1400" b="1">
                          <a:solidFill>
                            <a:schemeClr val="bg1">
                              <a:lumMod val="50000"/>
                            </a:schemeClr>
                          </a:solidFill>
                          <a:effectLst/>
                        </a:rPr>
                        <a:t>224</a:t>
                      </a:r>
                      <a:endParaRPr lang="en-US" sz="1400" b="1">
                        <a:solidFill>
                          <a:schemeClr val="bg1">
                            <a:lumMod val="50000"/>
                          </a:schemeClr>
                        </a:solidFill>
                        <a:effectLst/>
                        <a:latin typeface="Calibri"/>
                        <a:ea typeface="Calibri"/>
                        <a:cs typeface="Times New Roman"/>
                      </a:endParaRPr>
                    </a:p>
                  </a:txBody>
                  <a:tcPr marL="68580" marR="68580" marT="0" marB="0"/>
                </a:tc>
                <a:tc>
                  <a:txBody>
                    <a:bodyPr/>
                    <a:lstStyle/>
                    <a:p>
                      <a:pPr algn="ctr">
                        <a:lnSpc>
                          <a:spcPct val="150000"/>
                        </a:lnSpc>
                        <a:spcAft>
                          <a:spcPts val="0"/>
                        </a:spcAft>
                      </a:pPr>
                      <a:r>
                        <a:rPr lang="tr-TR" sz="1400" b="1" dirty="0">
                          <a:solidFill>
                            <a:schemeClr val="bg1">
                              <a:lumMod val="50000"/>
                            </a:schemeClr>
                          </a:solidFill>
                          <a:effectLst/>
                        </a:rPr>
                        <a:t>100</a:t>
                      </a:r>
                      <a:endParaRPr lang="en-US" sz="1400" b="1" dirty="0">
                        <a:solidFill>
                          <a:schemeClr val="bg1">
                            <a:lumMod val="50000"/>
                          </a:schemeClr>
                        </a:solidFill>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2523739153"/>
      </p:ext>
    </p:extLst>
  </p:cSld>
  <p:clrMapOvr>
    <a:masterClrMapping/>
  </p:clrMapOvr>
  <p:transition spd="slow">
    <p:wip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229600" cy="1143000"/>
          </a:xfrm>
          <a:ln>
            <a:noFill/>
          </a:ln>
        </p:spPr>
        <p:txBody>
          <a:bodyPr>
            <a:noAutofit/>
          </a:bodyPr>
          <a:lstStyle/>
          <a:p>
            <a:pPr lvl="0"/>
            <a:r>
              <a:rPr lang="tr-TR" altLang="en-US" sz="2800" b="1" dirty="0" smtClean="0">
                <a:solidFill>
                  <a:schemeClr val="accent6"/>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t>İncelenen </a:t>
            </a:r>
            <a:r>
              <a:rPr lang="tr-TR" altLang="en-US" sz="2800" b="1" dirty="0">
                <a:solidFill>
                  <a:schemeClr val="accent6"/>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t>Makalelerin </a:t>
            </a:r>
            <a:r>
              <a:rPr lang="tr-TR" altLang="en-US" sz="2800" b="1" dirty="0" smtClean="0">
                <a:solidFill>
                  <a:schemeClr val="accent6"/>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t/>
            </a:r>
            <a:br>
              <a:rPr lang="tr-TR" altLang="en-US" sz="2800" b="1" dirty="0" smtClean="0">
                <a:solidFill>
                  <a:schemeClr val="accent6"/>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br>
            <a:r>
              <a:rPr lang="tr-TR" altLang="en-US" sz="2800" b="1" dirty="0" smtClean="0">
                <a:solidFill>
                  <a:schemeClr val="accent6"/>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t>Alt </a:t>
            </a:r>
            <a:r>
              <a:rPr lang="tr-TR" altLang="en-US" sz="2800" b="1" dirty="0">
                <a:solidFill>
                  <a:schemeClr val="accent6"/>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t>Konu Başlıklarına G</a:t>
            </a:r>
            <a:r>
              <a:rPr lang="tr-TR" altLang="en-US" sz="2800" b="1" dirty="0">
                <a:solidFill>
                  <a:schemeClr val="accent6"/>
                </a:solidFill>
                <a:effectLst>
                  <a:outerShdw blurRad="38100" dist="38100" dir="2700000" algn="tl">
                    <a:srgbClr val="000000">
                      <a:alpha val="43137"/>
                    </a:srgbClr>
                  </a:outerShdw>
                </a:effectLst>
                <a:ea typeface="Calibri" pitchFamily="34" charset="0"/>
                <a:cs typeface="Times New Roman" pitchFamily="18" charset="0"/>
              </a:rPr>
              <a:t>ö</a:t>
            </a:r>
            <a:r>
              <a:rPr lang="tr-TR" altLang="en-US" sz="2800" b="1" dirty="0">
                <a:solidFill>
                  <a:schemeClr val="accent6"/>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t>re </a:t>
            </a:r>
            <a:r>
              <a:rPr lang="tr-TR" altLang="en-US" sz="2800" b="1" dirty="0" smtClean="0">
                <a:solidFill>
                  <a:schemeClr val="accent6"/>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t>Dağılımları</a:t>
            </a:r>
            <a:endParaRPr lang="en-US" sz="2800" dirty="0">
              <a:solidFill>
                <a:schemeClr val="accent6"/>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81561084"/>
              </p:ext>
            </p:extLst>
          </p:nvPr>
        </p:nvGraphicFramePr>
        <p:xfrm>
          <a:off x="899592" y="1196751"/>
          <a:ext cx="6912768" cy="5256586"/>
        </p:xfrm>
        <a:graphic>
          <a:graphicData uri="http://schemas.openxmlformats.org/drawingml/2006/table">
            <a:tbl>
              <a:tblPr firstRow="1" firstCol="1" bandRow="1">
                <a:effectLst>
                  <a:outerShdw blurRad="50800" dist="38100" dir="5400000" algn="t" rotWithShape="0">
                    <a:prstClr val="black">
                      <a:alpha val="40000"/>
                    </a:prstClr>
                  </a:outerShdw>
                </a:effectLst>
                <a:tableStyleId>{93296810-A885-4BE3-A3E7-6D5BEEA58F35}</a:tableStyleId>
              </a:tblPr>
              <a:tblGrid>
                <a:gridCol w="2010491"/>
                <a:gridCol w="2894149"/>
                <a:gridCol w="1045707"/>
                <a:gridCol w="962421"/>
              </a:tblGrid>
              <a:tr h="406240">
                <a:tc gridSpan="2">
                  <a:txBody>
                    <a:bodyPr/>
                    <a:lstStyle/>
                    <a:p>
                      <a:pPr algn="ctr">
                        <a:lnSpc>
                          <a:spcPct val="150000"/>
                        </a:lnSpc>
                        <a:spcAft>
                          <a:spcPts val="0"/>
                        </a:spcAft>
                      </a:pPr>
                      <a:r>
                        <a:rPr lang="tr-TR" sz="900" dirty="0">
                          <a:effectLst/>
                        </a:rPr>
                        <a:t> </a:t>
                      </a:r>
                      <a:endParaRPr lang="en-US" sz="800" dirty="0">
                        <a:effectLst/>
                        <a:latin typeface="Calibri"/>
                        <a:ea typeface="Calibri"/>
                        <a:cs typeface="Times New Roman"/>
                      </a:endParaRPr>
                    </a:p>
                  </a:txBody>
                  <a:tcPr marL="51431" marR="51431" marT="0" marB="0"/>
                </a:tc>
                <a:tc hMerge="1">
                  <a:txBody>
                    <a:bodyPr/>
                    <a:lstStyle/>
                    <a:p>
                      <a:endParaRPr lang="en-US"/>
                    </a:p>
                  </a:txBody>
                  <a:tcPr/>
                </a:tc>
                <a:tc>
                  <a:txBody>
                    <a:bodyPr/>
                    <a:lstStyle/>
                    <a:p>
                      <a:pPr algn="ctr">
                        <a:lnSpc>
                          <a:spcPct val="150000"/>
                        </a:lnSpc>
                        <a:spcAft>
                          <a:spcPts val="0"/>
                        </a:spcAft>
                      </a:pPr>
                      <a:r>
                        <a:rPr lang="tr-TR" sz="1200">
                          <a:effectLst>
                            <a:outerShdw blurRad="38100" dist="38100" dir="2700000" algn="tl">
                              <a:srgbClr val="000000">
                                <a:alpha val="43137"/>
                              </a:srgbClr>
                            </a:outerShdw>
                          </a:effectLst>
                        </a:rPr>
                        <a:t>Makale Sayısı</a:t>
                      </a:r>
                      <a:endParaRPr lang="en-US" sz="1200">
                        <a:effectLst>
                          <a:outerShdw blurRad="38100" dist="38100" dir="2700000" algn="tl">
                            <a:srgbClr val="000000">
                              <a:alpha val="43137"/>
                            </a:srgbClr>
                          </a:outerShdw>
                        </a:effectLst>
                        <a:latin typeface="Calibri"/>
                        <a:ea typeface="Calibri"/>
                        <a:cs typeface="Times New Roman"/>
                      </a:endParaRPr>
                    </a:p>
                  </a:txBody>
                  <a:tcPr marL="51431" marR="51431" marT="0" marB="0"/>
                </a:tc>
                <a:tc>
                  <a:txBody>
                    <a:bodyPr/>
                    <a:lstStyle/>
                    <a:p>
                      <a:pPr algn="ctr">
                        <a:lnSpc>
                          <a:spcPct val="150000"/>
                        </a:lnSpc>
                        <a:spcAft>
                          <a:spcPts val="0"/>
                        </a:spcAft>
                      </a:pPr>
                      <a:r>
                        <a:rPr lang="tr-TR" sz="1200" dirty="0">
                          <a:effectLst>
                            <a:outerShdw blurRad="38100" dist="38100" dir="2700000" algn="tl">
                              <a:srgbClr val="000000">
                                <a:alpha val="43137"/>
                              </a:srgbClr>
                            </a:outerShdw>
                          </a:effectLst>
                        </a:rPr>
                        <a:t>Yüzde (%)</a:t>
                      </a:r>
                      <a:endParaRPr lang="en-US" sz="1200" dirty="0">
                        <a:effectLst>
                          <a:outerShdw blurRad="38100" dist="38100" dir="2700000" algn="tl">
                            <a:srgbClr val="000000">
                              <a:alpha val="43137"/>
                            </a:srgbClr>
                          </a:outerShdw>
                        </a:effectLst>
                        <a:latin typeface="Calibri"/>
                        <a:ea typeface="Calibri"/>
                        <a:cs typeface="Times New Roman"/>
                      </a:endParaRPr>
                    </a:p>
                  </a:txBody>
                  <a:tcPr marL="51431" marR="51431" marT="0" marB="0"/>
                </a:tc>
              </a:tr>
              <a:tr h="374762">
                <a:tc rowSpan="6">
                  <a:txBody>
                    <a:bodyPr/>
                    <a:lstStyle/>
                    <a:p>
                      <a:pPr>
                        <a:lnSpc>
                          <a:spcPct val="150000"/>
                        </a:lnSpc>
                        <a:spcAft>
                          <a:spcPts val="0"/>
                        </a:spcAft>
                      </a:pPr>
                      <a:r>
                        <a:rPr lang="tr-TR" sz="2000" dirty="0">
                          <a:effectLst/>
                        </a:rPr>
                        <a:t>Tüketici </a:t>
                      </a:r>
                      <a:r>
                        <a:rPr lang="tr-TR" sz="2000" dirty="0" smtClean="0">
                          <a:effectLst/>
                        </a:rPr>
                        <a:t>Davranışları</a:t>
                      </a:r>
                      <a:endParaRPr lang="en-US" sz="2000" dirty="0">
                        <a:effectLst/>
                        <a:latin typeface="Calibri"/>
                        <a:ea typeface="Calibri"/>
                        <a:cs typeface="Times New Roman"/>
                      </a:endParaRPr>
                    </a:p>
                  </a:txBody>
                  <a:tcPr marL="51431" marR="51431" marT="0" marB="0" anchor="ctr"/>
                </a:tc>
                <a:tc>
                  <a:txBody>
                    <a:bodyPr/>
                    <a:lstStyle/>
                    <a:p>
                      <a:pPr>
                        <a:lnSpc>
                          <a:spcPct val="150000"/>
                        </a:lnSpc>
                        <a:spcAft>
                          <a:spcPts val="0"/>
                        </a:spcAft>
                      </a:pPr>
                      <a:r>
                        <a:rPr lang="tr-TR" sz="1200" b="1" dirty="0">
                          <a:solidFill>
                            <a:schemeClr val="bg1">
                              <a:lumMod val="50000"/>
                            </a:schemeClr>
                          </a:solidFill>
                          <a:effectLst/>
                        </a:rPr>
                        <a:t>Online tüketici yorumları</a:t>
                      </a:r>
                      <a:endParaRPr lang="en-US" sz="1200" b="1" dirty="0">
                        <a:solidFill>
                          <a:schemeClr val="bg1">
                            <a:lumMod val="50000"/>
                          </a:schemeClr>
                        </a:solidFill>
                        <a:effectLst/>
                        <a:latin typeface="Calibri"/>
                        <a:ea typeface="Calibri"/>
                        <a:cs typeface="Times New Roman"/>
                      </a:endParaRPr>
                    </a:p>
                  </a:txBody>
                  <a:tcPr marL="51431" marR="51431" marT="0" marB="0"/>
                </a:tc>
                <a:tc>
                  <a:txBody>
                    <a:bodyPr/>
                    <a:lstStyle/>
                    <a:p>
                      <a:pPr algn="ctr">
                        <a:lnSpc>
                          <a:spcPct val="150000"/>
                        </a:lnSpc>
                        <a:spcAft>
                          <a:spcPts val="0"/>
                        </a:spcAft>
                      </a:pPr>
                      <a:r>
                        <a:rPr lang="tr-TR" sz="1200">
                          <a:solidFill>
                            <a:schemeClr val="bg1">
                              <a:lumMod val="50000"/>
                            </a:schemeClr>
                          </a:solidFill>
                          <a:effectLst/>
                        </a:rPr>
                        <a:t>15</a:t>
                      </a:r>
                      <a:endParaRPr lang="en-US" sz="1200">
                        <a:solidFill>
                          <a:schemeClr val="bg1">
                            <a:lumMod val="50000"/>
                          </a:schemeClr>
                        </a:solidFill>
                        <a:effectLst/>
                        <a:latin typeface="Calibri"/>
                        <a:ea typeface="Calibri"/>
                        <a:cs typeface="Times New Roman"/>
                      </a:endParaRPr>
                    </a:p>
                  </a:txBody>
                  <a:tcPr marL="51431" marR="51431" marT="0" marB="0" anchor="ctr"/>
                </a:tc>
                <a:tc>
                  <a:txBody>
                    <a:bodyPr/>
                    <a:lstStyle/>
                    <a:p>
                      <a:pPr algn="ctr">
                        <a:lnSpc>
                          <a:spcPct val="150000"/>
                        </a:lnSpc>
                        <a:spcAft>
                          <a:spcPts val="0"/>
                        </a:spcAft>
                      </a:pPr>
                      <a:r>
                        <a:rPr lang="tr-TR" sz="1200" b="1">
                          <a:solidFill>
                            <a:schemeClr val="bg1">
                              <a:lumMod val="50000"/>
                            </a:schemeClr>
                          </a:solidFill>
                          <a:effectLst/>
                        </a:rPr>
                        <a:t>36.6</a:t>
                      </a:r>
                      <a:endParaRPr lang="en-US" sz="1200" b="1">
                        <a:solidFill>
                          <a:schemeClr val="bg1">
                            <a:lumMod val="50000"/>
                          </a:schemeClr>
                        </a:solidFill>
                        <a:effectLst/>
                        <a:latin typeface="Calibri"/>
                        <a:ea typeface="Calibri"/>
                        <a:cs typeface="Times New Roman"/>
                      </a:endParaRPr>
                    </a:p>
                  </a:txBody>
                  <a:tcPr marL="51431" marR="51431" marT="0" marB="0" anchor="ctr"/>
                </a:tc>
              </a:tr>
              <a:tr h="276109">
                <a:tc vMerge="1">
                  <a:txBody>
                    <a:bodyPr/>
                    <a:lstStyle/>
                    <a:p>
                      <a:endParaRPr lang="en-US"/>
                    </a:p>
                  </a:txBody>
                  <a:tcPr/>
                </a:tc>
                <a:tc>
                  <a:txBody>
                    <a:bodyPr/>
                    <a:lstStyle/>
                    <a:p>
                      <a:pPr>
                        <a:lnSpc>
                          <a:spcPct val="150000"/>
                        </a:lnSpc>
                        <a:spcAft>
                          <a:spcPts val="0"/>
                        </a:spcAft>
                      </a:pPr>
                      <a:r>
                        <a:rPr lang="tr-TR" sz="1200" b="1" dirty="0">
                          <a:solidFill>
                            <a:schemeClr val="bg1">
                              <a:lumMod val="50000"/>
                            </a:schemeClr>
                          </a:solidFill>
                          <a:effectLst/>
                        </a:rPr>
                        <a:t>Sanal ağlar</a:t>
                      </a:r>
                      <a:endParaRPr lang="en-US" sz="1200" b="1" dirty="0">
                        <a:solidFill>
                          <a:schemeClr val="bg1">
                            <a:lumMod val="50000"/>
                          </a:schemeClr>
                        </a:solidFill>
                        <a:effectLst/>
                        <a:latin typeface="Calibri"/>
                        <a:ea typeface="Calibri"/>
                        <a:cs typeface="Times New Roman"/>
                      </a:endParaRPr>
                    </a:p>
                  </a:txBody>
                  <a:tcPr marL="51431" marR="51431" marT="0" marB="0"/>
                </a:tc>
                <a:tc>
                  <a:txBody>
                    <a:bodyPr/>
                    <a:lstStyle/>
                    <a:p>
                      <a:pPr algn="ctr">
                        <a:lnSpc>
                          <a:spcPct val="150000"/>
                        </a:lnSpc>
                        <a:spcAft>
                          <a:spcPts val="0"/>
                        </a:spcAft>
                      </a:pPr>
                      <a:r>
                        <a:rPr lang="tr-TR" sz="1200">
                          <a:solidFill>
                            <a:schemeClr val="bg1">
                              <a:lumMod val="50000"/>
                            </a:schemeClr>
                          </a:solidFill>
                          <a:effectLst/>
                        </a:rPr>
                        <a:t>9</a:t>
                      </a:r>
                      <a:endParaRPr lang="en-US" sz="1200">
                        <a:solidFill>
                          <a:schemeClr val="bg1">
                            <a:lumMod val="50000"/>
                          </a:schemeClr>
                        </a:solidFill>
                        <a:effectLst/>
                        <a:latin typeface="Calibri"/>
                        <a:ea typeface="Calibri"/>
                        <a:cs typeface="Times New Roman"/>
                      </a:endParaRPr>
                    </a:p>
                  </a:txBody>
                  <a:tcPr marL="51431" marR="51431" marT="0" marB="0" anchor="ctr"/>
                </a:tc>
                <a:tc>
                  <a:txBody>
                    <a:bodyPr/>
                    <a:lstStyle/>
                    <a:p>
                      <a:pPr algn="ctr">
                        <a:lnSpc>
                          <a:spcPct val="150000"/>
                        </a:lnSpc>
                        <a:spcAft>
                          <a:spcPts val="0"/>
                        </a:spcAft>
                      </a:pPr>
                      <a:r>
                        <a:rPr lang="tr-TR" sz="1200" b="1" dirty="0">
                          <a:solidFill>
                            <a:schemeClr val="bg1">
                              <a:lumMod val="50000"/>
                            </a:schemeClr>
                          </a:solidFill>
                          <a:effectLst/>
                        </a:rPr>
                        <a:t>21.9</a:t>
                      </a:r>
                      <a:endParaRPr lang="en-US" sz="1200" b="1" dirty="0">
                        <a:solidFill>
                          <a:schemeClr val="bg1">
                            <a:lumMod val="50000"/>
                          </a:schemeClr>
                        </a:solidFill>
                        <a:effectLst/>
                        <a:latin typeface="Calibri"/>
                        <a:ea typeface="Calibri"/>
                        <a:cs typeface="Times New Roman"/>
                      </a:endParaRPr>
                    </a:p>
                  </a:txBody>
                  <a:tcPr marL="51431" marR="51431" marT="0" marB="0" anchor="ctr"/>
                </a:tc>
              </a:tr>
              <a:tr h="415989">
                <a:tc vMerge="1">
                  <a:txBody>
                    <a:bodyPr/>
                    <a:lstStyle/>
                    <a:p>
                      <a:endParaRPr lang="en-US"/>
                    </a:p>
                  </a:txBody>
                  <a:tcPr/>
                </a:tc>
                <a:tc>
                  <a:txBody>
                    <a:bodyPr/>
                    <a:lstStyle/>
                    <a:p>
                      <a:pPr>
                        <a:lnSpc>
                          <a:spcPct val="150000"/>
                        </a:lnSpc>
                        <a:spcAft>
                          <a:spcPts val="0"/>
                        </a:spcAft>
                      </a:pPr>
                      <a:r>
                        <a:rPr lang="tr-TR" sz="1200" b="1" dirty="0">
                          <a:solidFill>
                            <a:schemeClr val="bg1">
                              <a:lumMod val="50000"/>
                            </a:schemeClr>
                          </a:solidFill>
                          <a:effectLst/>
                        </a:rPr>
                        <a:t>Kullanıcılar tarafından oluşturulan içerikler</a:t>
                      </a:r>
                      <a:endParaRPr lang="en-US" sz="1200" b="1" dirty="0">
                        <a:solidFill>
                          <a:schemeClr val="bg1">
                            <a:lumMod val="50000"/>
                          </a:schemeClr>
                        </a:solidFill>
                        <a:effectLst/>
                        <a:latin typeface="Calibri"/>
                        <a:ea typeface="Calibri"/>
                        <a:cs typeface="Times New Roman"/>
                      </a:endParaRPr>
                    </a:p>
                  </a:txBody>
                  <a:tcPr marL="51431" marR="51431" marT="0" marB="0"/>
                </a:tc>
                <a:tc>
                  <a:txBody>
                    <a:bodyPr/>
                    <a:lstStyle/>
                    <a:p>
                      <a:pPr algn="ctr">
                        <a:lnSpc>
                          <a:spcPct val="150000"/>
                        </a:lnSpc>
                        <a:spcAft>
                          <a:spcPts val="0"/>
                        </a:spcAft>
                      </a:pPr>
                      <a:r>
                        <a:rPr lang="tr-TR" sz="1200" dirty="0">
                          <a:solidFill>
                            <a:schemeClr val="bg1">
                              <a:lumMod val="50000"/>
                            </a:schemeClr>
                          </a:solidFill>
                          <a:effectLst/>
                        </a:rPr>
                        <a:t>5</a:t>
                      </a:r>
                      <a:endParaRPr lang="en-US" sz="1200" dirty="0">
                        <a:solidFill>
                          <a:schemeClr val="bg1">
                            <a:lumMod val="50000"/>
                          </a:schemeClr>
                        </a:solidFill>
                        <a:effectLst/>
                        <a:latin typeface="Calibri"/>
                        <a:ea typeface="Calibri"/>
                        <a:cs typeface="Times New Roman"/>
                      </a:endParaRPr>
                    </a:p>
                  </a:txBody>
                  <a:tcPr marL="51431" marR="51431" marT="0" marB="0" anchor="ctr"/>
                </a:tc>
                <a:tc>
                  <a:txBody>
                    <a:bodyPr/>
                    <a:lstStyle/>
                    <a:p>
                      <a:pPr algn="ctr">
                        <a:lnSpc>
                          <a:spcPct val="150000"/>
                        </a:lnSpc>
                        <a:spcAft>
                          <a:spcPts val="0"/>
                        </a:spcAft>
                      </a:pPr>
                      <a:r>
                        <a:rPr lang="tr-TR" sz="1200" b="1" dirty="0">
                          <a:solidFill>
                            <a:schemeClr val="bg1">
                              <a:lumMod val="50000"/>
                            </a:schemeClr>
                          </a:solidFill>
                          <a:effectLst/>
                        </a:rPr>
                        <a:t>12.2</a:t>
                      </a:r>
                      <a:endParaRPr lang="en-US" sz="1200" b="1" dirty="0">
                        <a:solidFill>
                          <a:schemeClr val="bg1">
                            <a:lumMod val="50000"/>
                          </a:schemeClr>
                        </a:solidFill>
                        <a:effectLst/>
                        <a:latin typeface="Calibri"/>
                        <a:ea typeface="Calibri"/>
                        <a:cs typeface="Times New Roman"/>
                      </a:endParaRPr>
                    </a:p>
                  </a:txBody>
                  <a:tcPr marL="51431" marR="51431" marT="0" marB="0" anchor="ctr"/>
                </a:tc>
              </a:tr>
              <a:tr h="417860">
                <a:tc vMerge="1">
                  <a:txBody>
                    <a:bodyPr/>
                    <a:lstStyle/>
                    <a:p>
                      <a:endParaRPr lang="en-US"/>
                    </a:p>
                  </a:txBody>
                  <a:tcPr/>
                </a:tc>
                <a:tc>
                  <a:txBody>
                    <a:bodyPr/>
                    <a:lstStyle/>
                    <a:p>
                      <a:pPr>
                        <a:lnSpc>
                          <a:spcPct val="150000"/>
                        </a:lnSpc>
                        <a:spcAft>
                          <a:spcPts val="0"/>
                        </a:spcAft>
                      </a:pPr>
                      <a:r>
                        <a:rPr lang="tr-TR" sz="1200" b="1">
                          <a:solidFill>
                            <a:schemeClr val="bg1">
                              <a:lumMod val="50000"/>
                            </a:schemeClr>
                          </a:solidFill>
                          <a:effectLst/>
                        </a:rPr>
                        <a:t>Dijital kişilik, kimlik ve markalama</a:t>
                      </a:r>
                      <a:endParaRPr lang="en-US" sz="1200" b="1">
                        <a:solidFill>
                          <a:schemeClr val="bg1">
                            <a:lumMod val="50000"/>
                          </a:schemeClr>
                        </a:solidFill>
                        <a:effectLst/>
                        <a:latin typeface="Calibri"/>
                        <a:ea typeface="Calibri"/>
                        <a:cs typeface="Times New Roman"/>
                      </a:endParaRPr>
                    </a:p>
                  </a:txBody>
                  <a:tcPr marL="51431" marR="51431" marT="0" marB="0"/>
                </a:tc>
                <a:tc>
                  <a:txBody>
                    <a:bodyPr/>
                    <a:lstStyle/>
                    <a:p>
                      <a:pPr algn="ctr">
                        <a:lnSpc>
                          <a:spcPct val="150000"/>
                        </a:lnSpc>
                        <a:spcAft>
                          <a:spcPts val="0"/>
                        </a:spcAft>
                      </a:pPr>
                      <a:r>
                        <a:rPr lang="tr-TR" sz="1200">
                          <a:solidFill>
                            <a:schemeClr val="bg1">
                              <a:lumMod val="50000"/>
                            </a:schemeClr>
                          </a:solidFill>
                          <a:effectLst/>
                        </a:rPr>
                        <a:t>3</a:t>
                      </a:r>
                      <a:endParaRPr lang="en-US" sz="1200">
                        <a:solidFill>
                          <a:schemeClr val="bg1">
                            <a:lumMod val="50000"/>
                          </a:schemeClr>
                        </a:solidFill>
                        <a:effectLst/>
                        <a:latin typeface="Calibri"/>
                        <a:ea typeface="Calibri"/>
                        <a:cs typeface="Times New Roman"/>
                      </a:endParaRPr>
                    </a:p>
                  </a:txBody>
                  <a:tcPr marL="51431" marR="51431" marT="0" marB="0" anchor="ctr"/>
                </a:tc>
                <a:tc>
                  <a:txBody>
                    <a:bodyPr/>
                    <a:lstStyle/>
                    <a:p>
                      <a:pPr algn="ctr">
                        <a:lnSpc>
                          <a:spcPct val="150000"/>
                        </a:lnSpc>
                        <a:spcAft>
                          <a:spcPts val="0"/>
                        </a:spcAft>
                      </a:pPr>
                      <a:r>
                        <a:rPr lang="tr-TR" sz="1200" b="1" dirty="0">
                          <a:solidFill>
                            <a:schemeClr val="bg1">
                              <a:lumMod val="50000"/>
                            </a:schemeClr>
                          </a:solidFill>
                          <a:effectLst/>
                        </a:rPr>
                        <a:t>7.3</a:t>
                      </a:r>
                      <a:endParaRPr lang="en-US" sz="1200" b="1" dirty="0">
                        <a:solidFill>
                          <a:schemeClr val="bg1">
                            <a:lumMod val="50000"/>
                          </a:schemeClr>
                        </a:solidFill>
                        <a:effectLst/>
                        <a:latin typeface="Calibri"/>
                        <a:ea typeface="Calibri"/>
                        <a:cs typeface="Times New Roman"/>
                      </a:endParaRPr>
                    </a:p>
                  </a:txBody>
                  <a:tcPr marL="51431" marR="51431" marT="0" marB="0" anchor="ctr"/>
                </a:tc>
              </a:tr>
              <a:tr h="634353">
                <a:tc vMerge="1">
                  <a:txBody>
                    <a:bodyPr/>
                    <a:lstStyle/>
                    <a:p>
                      <a:endParaRPr lang="en-US"/>
                    </a:p>
                  </a:txBody>
                  <a:tcPr/>
                </a:tc>
                <a:tc>
                  <a:txBody>
                    <a:bodyPr/>
                    <a:lstStyle/>
                    <a:p>
                      <a:pPr>
                        <a:lnSpc>
                          <a:spcPct val="150000"/>
                        </a:lnSpc>
                        <a:spcAft>
                          <a:spcPts val="0"/>
                        </a:spcAft>
                      </a:pPr>
                      <a:r>
                        <a:rPr lang="tr-TR" sz="1200" b="1" dirty="0">
                          <a:solidFill>
                            <a:schemeClr val="bg1">
                              <a:lumMod val="50000"/>
                            </a:schemeClr>
                          </a:solidFill>
                          <a:effectLst/>
                        </a:rPr>
                        <a:t>Diğer (</a:t>
                      </a:r>
                      <a:r>
                        <a:rPr lang="tr-TR" sz="1200" b="1" dirty="0" smtClean="0">
                          <a:solidFill>
                            <a:schemeClr val="bg1">
                              <a:lumMod val="50000"/>
                            </a:schemeClr>
                          </a:solidFill>
                          <a:effectLst/>
                        </a:rPr>
                        <a:t>örn, </a:t>
                      </a:r>
                      <a:r>
                        <a:rPr lang="tr-TR" sz="1200" b="1" dirty="0">
                          <a:solidFill>
                            <a:schemeClr val="bg1">
                              <a:lumMod val="50000"/>
                            </a:schemeClr>
                          </a:solidFill>
                          <a:effectLst/>
                        </a:rPr>
                        <a:t>sosyal etkileşim eğilimi, tüketici bağlılığı, üreten tüketim)</a:t>
                      </a:r>
                      <a:endParaRPr lang="en-US" sz="1200" b="1" dirty="0">
                        <a:solidFill>
                          <a:schemeClr val="bg1">
                            <a:lumMod val="50000"/>
                          </a:schemeClr>
                        </a:solidFill>
                        <a:effectLst/>
                        <a:latin typeface="Calibri"/>
                        <a:ea typeface="Calibri"/>
                        <a:cs typeface="Times New Roman"/>
                      </a:endParaRPr>
                    </a:p>
                  </a:txBody>
                  <a:tcPr marL="51431" marR="51431" marT="0" marB="0"/>
                </a:tc>
                <a:tc>
                  <a:txBody>
                    <a:bodyPr/>
                    <a:lstStyle/>
                    <a:p>
                      <a:pPr algn="ctr">
                        <a:lnSpc>
                          <a:spcPct val="150000"/>
                        </a:lnSpc>
                        <a:spcAft>
                          <a:spcPts val="0"/>
                        </a:spcAft>
                      </a:pPr>
                      <a:r>
                        <a:rPr lang="tr-TR" sz="1200">
                          <a:solidFill>
                            <a:schemeClr val="bg1">
                              <a:lumMod val="50000"/>
                            </a:schemeClr>
                          </a:solidFill>
                          <a:effectLst/>
                        </a:rPr>
                        <a:t>9</a:t>
                      </a:r>
                      <a:endParaRPr lang="en-US" sz="1200">
                        <a:solidFill>
                          <a:schemeClr val="bg1">
                            <a:lumMod val="50000"/>
                          </a:schemeClr>
                        </a:solidFill>
                        <a:effectLst/>
                        <a:latin typeface="Calibri"/>
                        <a:ea typeface="Calibri"/>
                        <a:cs typeface="Times New Roman"/>
                      </a:endParaRPr>
                    </a:p>
                  </a:txBody>
                  <a:tcPr marL="51431" marR="51431" marT="0" marB="0" anchor="ctr"/>
                </a:tc>
                <a:tc>
                  <a:txBody>
                    <a:bodyPr/>
                    <a:lstStyle/>
                    <a:p>
                      <a:pPr algn="ctr">
                        <a:lnSpc>
                          <a:spcPct val="150000"/>
                        </a:lnSpc>
                        <a:spcAft>
                          <a:spcPts val="0"/>
                        </a:spcAft>
                      </a:pPr>
                      <a:r>
                        <a:rPr lang="tr-TR" sz="1200" b="1" dirty="0">
                          <a:solidFill>
                            <a:schemeClr val="bg1">
                              <a:lumMod val="50000"/>
                            </a:schemeClr>
                          </a:solidFill>
                          <a:effectLst/>
                        </a:rPr>
                        <a:t>21.9</a:t>
                      </a:r>
                      <a:endParaRPr lang="en-US" sz="1200" b="1" dirty="0">
                        <a:solidFill>
                          <a:schemeClr val="bg1">
                            <a:lumMod val="50000"/>
                          </a:schemeClr>
                        </a:solidFill>
                        <a:effectLst/>
                        <a:latin typeface="Calibri"/>
                        <a:ea typeface="Calibri"/>
                        <a:cs typeface="Times New Roman"/>
                      </a:endParaRPr>
                    </a:p>
                  </a:txBody>
                  <a:tcPr marL="51431" marR="51431" marT="0" marB="0" anchor="ctr"/>
                </a:tc>
              </a:tr>
              <a:tr h="276109">
                <a:tc vMerge="1">
                  <a:txBody>
                    <a:bodyPr/>
                    <a:lstStyle/>
                    <a:p>
                      <a:endParaRPr lang="en-US"/>
                    </a:p>
                  </a:txBody>
                  <a:tcPr/>
                </a:tc>
                <a:tc>
                  <a:txBody>
                    <a:bodyPr/>
                    <a:lstStyle/>
                    <a:p>
                      <a:pPr>
                        <a:lnSpc>
                          <a:spcPct val="150000"/>
                        </a:lnSpc>
                        <a:spcAft>
                          <a:spcPts val="0"/>
                        </a:spcAft>
                      </a:pPr>
                      <a:r>
                        <a:rPr lang="tr-TR" sz="1200" b="1">
                          <a:solidFill>
                            <a:schemeClr val="bg1">
                              <a:lumMod val="50000"/>
                            </a:schemeClr>
                          </a:solidFill>
                          <a:effectLst>
                            <a:outerShdw blurRad="38100" dist="38100" dir="2700000" algn="tl">
                              <a:srgbClr val="000000">
                                <a:alpha val="43137"/>
                              </a:srgbClr>
                            </a:outerShdw>
                          </a:effectLst>
                        </a:rPr>
                        <a:t>Toplam</a:t>
                      </a:r>
                      <a:endParaRPr lang="en-US" sz="1200" b="1">
                        <a:solidFill>
                          <a:schemeClr val="bg1">
                            <a:lumMod val="50000"/>
                          </a:schemeClr>
                        </a:solidFill>
                        <a:effectLst>
                          <a:outerShdw blurRad="38100" dist="38100" dir="2700000" algn="tl">
                            <a:srgbClr val="000000">
                              <a:alpha val="43137"/>
                            </a:srgbClr>
                          </a:outerShdw>
                        </a:effectLst>
                        <a:latin typeface="Calibri"/>
                        <a:ea typeface="Calibri"/>
                        <a:cs typeface="Times New Roman"/>
                      </a:endParaRPr>
                    </a:p>
                  </a:txBody>
                  <a:tcPr marL="51431" marR="51431" marT="0" marB="0"/>
                </a:tc>
                <a:tc>
                  <a:txBody>
                    <a:bodyPr/>
                    <a:lstStyle/>
                    <a:p>
                      <a:pPr algn="ctr">
                        <a:lnSpc>
                          <a:spcPct val="150000"/>
                        </a:lnSpc>
                        <a:spcAft>
                          <a:spcPts val="0"/>
                        </a:spcAft>
                      </a:pPr>
                      <a:r>
                        <a:rPr lang="tr-TR" sz="1200" b="1">
                          <a:solidFill>
                            <a:schemeClr val="bg1">
                              <a:lumMod val="50000"/>
                            </a:schemeClr>
                          </a:solidFill>
                          <a:effectLst>
                            <a:outerShdw blurRad="38100" dist="38100" dir="2700000" algn="tl">
                              <a:srgbClr val="000000">
                                <a:alpha val="43137"/>
                              </a:srgbClr>
                            </a:outerShdw>
                          </a:effectLst>
                        </a:rPr>
                        <a:t>41</a:t>
                      </a:r>
                      <a:endParaRPr lang="en-US" sz="1200" b="1">
                        <a:solidFill>
                          <a:schemeClr val="bg1">
                            <a:lumMod val="50000"/>
                          </a:schemeClr>
                        </a:solidFill>
                        <a:effectLst>
                          <a:outerShdw blurRad="38100" dist="38100" dir="2700000" algn="tl">
                            <a:srgbClr val="000000">
                              <a:alpha val="43137"/>
                            </a:srgbClr>
                          </a:outerShdw>
                        </a:effectLst>
                        <a:latin typeface="Calibri"/>
                        <a:ea typeface="Calibri"/>
                        <a:cs typeface="Times New Roman"/>
                      </a:endParaRPr>
                    </a:p>
                  </a:txBody>
                  <a:tcPr marL="51431" marR="51431" marT="0" marB="0" anchor="ctr"/>
                </a:tc>
                <a:tc>
                  <a:txBody>
                    <a:bodyPr/>
                    <a:lstStyle/>
                    <a:p>
                      <a:pPr algn="ctr">
                        <a:lnSpc>
                          <a:spcPct val="150000"/>
                        </a:lnSpc>
                        <a:spcAft>
                          <a:spcPts val="0"/>
                        </a:spcAft>
                      </a:pPr>
                      <a:r>
                        <a:rPr lang="tr-TR" sz="1200" b="1" dirty="0">
                          <a:solidFill>
                            <a:schemeClr val="bg1">
                              <a:lumMod val="50000"/>
                            </a:schemeClr>
                          </a:solidFill>
                          <a:effectLst>
                            <a:outerShdw blurRad="38100" dist="38100" dir="2700000" algn="tl">
                              <a:srgbClr val="000000">
                                <a:alpha val="43137"/>
                              </a:srgbClr>
                            </a:outerShdw>
                          </a:effectLst>
                        </a:rPr>
                        <a:t>100</a:t>
                      </a:r>
                      <a:endParaRPr lang="en-US" sz="1200" b="1" dirty="0">
                        <a:solidFill>
                          <a:schemeClr val="bg1">
                            <a:lumMod val="50000"/>
                          </a:schemeClr>
                        </a:solidFill>
                        <a:effectLst>
                          <a:outerShdw blurRad="38100" dist="38100" dir="2700000" algn="tl">
                            <a:srgbClr val="000000">
                              <a:alpha val="43137"/>
                            </a:srgbClr>
                          </a:outerShdw>
                        </a:effectLst>
                        <a:latin typeface="Calibri"/>
                        <a:ea typeface="Calibri"/>
                        <a:cs typeface="Times New Roman"/>
                      </a:endParaRPr>
                    </a:p>
                  </a:txBody>
                  <a:tcPr marL="51431" marR="51431" marT="0" marB="0" anchor="ctr"/>
                </a:tc>
              </a:tr>
              <a:tr h="355219">
                <a:tc rowSpan="6">
                  <a:txBody>
                    <a:bodyPr/>
                    <a:lstStyle/>
                    <a:p>
                      <a:pPr>
                        <a:lnSpc>
                          <a:spcPct val="150000"/>
                        </a:lnSpc>
                        <a:spcAft>
                          <a:spcPts val="0"/>
                        </a:spcAft>
                      </a:pPr>
                      <a:r>
                        <a:rPr lang="tr-TR" sz="2000" dirty="0">
                          <a:effectLst/>
                        </a:rPr>
                        <a:t>Sosyal Medya Pazarlaması</a:t>
                      </a:r>
                      <a:endParaRPr lang="en-US" sz="2000" dirty="0">
                        <a:effectLst/>
                        <a:latin typeface="Calibri"/>
                        <a:ea typeface="Calibri"/>
                        <a:cs typeface="Times New Roman"/>
                      </a:endParaRPr>
                    </a:p>
                  </a:txBody>
                  <a:tcPr marL="51431" marR="51431" marT="0" marB="0" anchor="ctr"/>
                </a:tc>
                <a:tc>
                  <a:txBody>
                    <a:bodyPr/>
                    <a:lstStyle/>
                    <a:p>
                      <a:pPr>
                        <a:lnSpc>
                          <a:spcPct val="150000"/>
                        </a:lnSpc>
                        <a:spcAft>
                          <a:spcPts val="0"/>
                        </a:spcAft>
                      </a:pPr>
                      <a:r>
                        <a:rPr lang="tr-TR" sz="1200" b="1">
                          <a:solidFill>
                            <a:schemeClr val="bg1">
                              <a:lumMod val="50000"/>
                            </a:schemeClr>
                          </a:solidFill>
                          <a:effectLst/>
                        </a:rPr>
                        <a:t>Stratejik pazarlama yönetimi </a:t>
                      </a:r>
                      <a:endParaRPr lang="en-US" sz="1200" b="1">
                        <a:solidFill>
                          <a:schemeClr val="bg1">
                            <a:lumMod val="50000"/>
                          </a:schemeClr>
                        </a:solidFill>
                        <a:effectLst/>
                        <a:latin typeface="Calibri"/>
                        <a:ea typeface="Calibri"/>
                        <a:cs typeface="Times New Roman"/>
                      </a:endParaRPr>
                    </a:p>
                  </a:txBody>
                  <a:tcPr marL="51431" marR="51431" marT="0" marB="0"/>
                </a:tc>
                <a:tc>
                  <a:txBody>
                    <a:bodyPr/>
                    <a:lstStyle/>
                    <a:p>
                      <a:pPr algn="ctr">
                        <a:lnSpc>
                          <a:spcPct val="150000"/>
                        </a:lnSpc>
                        <a:spcAft>
                          <a:spcPts val="0"/>
                        </a:spcAft>
                      </a:pPr>
                      <a:r>
                        <a:rPr lang="tr-TR" sz="1200">
                          <a:solidFill>
                            <a:schemeClr val="bg1">
                              <a:lumMod val="50000"/>
                            </a:schemeClr>
                          </a:solidFill>
                          <a:effectLst/>
                        </a:rPr>
                        <a:t>19</a:t>
                      </a:r>
                      <a:endParaRPr lang="en-US" sz="1200">
                        <a:solidFill>
                          <a:schemeClr val="bg1">
                            <a:lumMod val="50000"/>
                          </a:schemeClr>
                        </a:solidFill>
                        <a:effectLst/>
                        <a:latin typeface="Calibri"/>
                        <a:ea typeface="Calibri"/>
                        <a:cs typeface="Times New Roman"/>
                      </a:endParaRPr>
                    </a:p>
                  </a:txBody>
                  <a:tcPr marL="51431" marR="51431" marT="0" marB="0" anchor="ctr"/>
                </a:tc>
                <a:tc>
                  <a:txBody>
                    <a:bodyPr/>
                    <a:lstStyle/>
                    <a:p>
                      <a:pPr algn="ctr">
                        <a:lnSpc>
                          <a:spcPct val="150000"/>
                        </a:lnSpc>
                        <a:spcAft>
                          <a:spcPts val="0"/>
                        </a:spcAft>
                      </a:pPr>
                      <a:r>
                        <a:rPr lang="tr-TR" sz="1200" b="1" dirty="0">
                          <a:solidFill>
                            <a:schemeClr val="bg1">
                              <a:lumMod val="50000"/>
                            </a:schemeClr>
                          </a:solidFill>
                          <a:effectLst/>
                        </a:rPr>
                        <a:t>50</a:t>
                      </a:r>
                      <a:endParaRPr lang="en-US" sz="1200" b="1" dirty="0">
                        <a:solidFill>
                          <a:schemeClr val="bg1">
                            <a:lumMod val="50000"/>
                          </a:schemeClr>
                        </a:solidFill>
                        <a:effectLst/>
                        <a:latin typeface="Calibri"/>
                        <a:ea typeface="Calibri"/>
                        <a:cs typeface="Times New Roman"/>
                      </a:endParaRPr>
                    </a:p>
                  </a:txBody>
                  <a:tcPr marL="51431" marR="51431" marT="0" marB="0" anchor="ctr"/>
                </a:tc>
              </a:tr>
              <a:tr h="276109">
                <a:tc vMerge="1">
                  <a:txBody>
                    <a:bodyPr/>
                    <a:lstStyle/>
                    <a:p>
                      <a:endParaRPr lang="en-US"/>
                    </a:p>
                  </a:txBody>
                  <a:tcPr/>
                </a:tc>
                <a:tc>
                  <a:txBody>
                    <a:bodyPr/>
                    <a:lstStyle/>
                    <a:p>
                      <a:pPr>
                        <a:lnSpc>
                          <a:spcPct val="150000"/>
                        </a:lnSpc>
                        <a:spcAft>
                          <a:spcPts val="0"/>
                        </a:spcAft>
                      </a:pPr>
                      <a:r>
                        <a:rPr lang="tr-TR" sz="1200" b="1">
                          <a:solidFill>
                            <a:schemeClr val="bg1">
                              <a:lumMod val="50000"/>
                            </a:schemeClr>
                          </a:solidFill>
                          <a:effectLst/>
                        </a:rPr>
                        <a:t>Sosyal medya kullanımı</a:t>
                      </a:r>
                      <a:endParaRPr lang="en-US" sz="1200" b="1">
                        <a:solidFill>
                          <a:schemeClr val="bg1">
                            <a:lumMod val="50000"/>
                          </a:schemeClr>
                        </a:solidFill>
                        <a:effectLst/>
                        <a:latin typeface="Calibri"/>
                        <a:ea typeface="Calibri"/>
                        <a:cs typeface="Times New Roman"/>
                      </a:endParaRPr>
                    </a:p>
                  </a:txBody>
                  <a:tcPr marL="51431" marR="51431" marT="0" marB="0"/>
                </a:tc>
                <a:tc>
                  <a:txBody>
                    <a:bodyPr/>
                    <a:lstStyle/>
                    <a:p>
                      <a:pPr algn="ctr">
                        <a:lnSpc>
                          <a:spcPct val="150000"/>
                        </a:lnSpc>
                        <a:spcAft>
                          <a:spcPts val="0"/>
                        </a:spcAft>
                      </a:pPr>
                      <a:r>
                        <a:rPr lang="tr-TR" sz="1200">
                          <a:solidFill>
                            <a:schemeClr val="bg1">
                              <a:lumMod val="50000"/>
                            </a:schemeClr>
                          </a:solidFill>
                          <a:effectLst/>
                        </a:rPr>
                        <a:t>6</a:t>
                      </a:r>
                      <a:endParaRPr lang="en-US" sz="1200">
                        <a:solidFill>
                          <a:schemeClr val="bg1">
                            <a:lumMod val="50000"/>
                          </a:schemeClr>
                        </a:solidFill>
                        <a:effectLst/>
                        <a:latin typeface="Calibri"/>
                        <a:ea typeface="Calibri"/>
                        <a:cs typeface="Times New Roman"/>
                      </a:endParaRPr>
                    </a:p>
                  </a:txBody>
                  <a:tcPr marL="51431" marR="51431" marT="0" marB="0" anchor="ctr"/>
                </a:tc>
                <a:tc>
                  <a:txBody>
                    <a:bodyPr/>
                    <a:lstStyle/>
                    <a:p>
                      <a:pPr algn="ctr">
                        <a:lnSpc>
                          <a:spcPct val="150000"/>
                        </a:lnSpc>
                        <a:spcAft>
                          <a:spcPts val="0"/>
                        </a:spcAft>
                      </a:pPr>
                      <a:r>
                        <a:rPr lang="tr-TR" sz="1200" b="1">
                          <a:solidFill>
                            <a:schemeClr val="bg1">
                              <a:lumMod val="50000"/>
                            </a:schemeClr>
                          </a:solidFill>
                          <a:effectLst/>
                        </a:rPr>
                        <a:t>15.8</a:t>
                      </a:r>
                      <a:endParaRPr lang="en-US" sz="1200" b="1">
                        <a:solidFill>
                          <a:schemeClr val="bg1">
                            <a:lumMod val="50000"/>
                          </a:schemeClr>
                        </a:solidFill>
                        <a:effectLst/>
                        <a:latin typeface="Calibri"/>
                        <a:ea typeface="Calibri"/>
                        <a:cs typeface="Times New Roman"/>
                      </a:endParaRPr>
                    </a:p>
                  </a:txBody>
                  <a:tcPr marL="51431" marR="51431" marT="0" marB="0" anchor="ctr"/>
                </a:tc>
              </a:tr>
              <a:tr h="635809">
                <a:tc vMerge="1">
                  <a:txBody>
                    <a:bodyPr/>
                    <a:lstStyle/>
                    <a:p>
                      <a:endParaRPr lang="en-US"/>
                    </a:p>
                  </a:txBody>
                  <a:tcPr/>
                </a:tc>
                <a:tc>
                  <a:txBody>
                    <a:bodyPr/>
                    <a:lstStyle/>
                    <a:p>
                      <a:pPr>
                        <a:lnSpc>
                          <a:spcPct val="150000"/>
                        </a:lnSpc>
                        <a:spcAft>
                          <a:spcPts val="0"/>
                        </a:spcAft>
                      </a:pPr>
                      <a:r>
                        <a:rPr lang="tr-TR" sz="1200" b="1">
                          <a:solidFill>
                            <a:schemeClr val="bg1">
                              <a:lumMod val="50000"/>
                            </a:schemeClr>
                          </a:solidFill>
                          <a:effectLst/>
                        </a:rPr>
                        <a:t>Sosyal medya platformları ve geleneksel medya karşılaştırması</a:t>
                      </a:r>
                      <a:endParaRPr lang="en-US" sz="1200" b="1">
                        <a:solidFill>
                          <a:schemeClr val="bg1">
                            <a:lumMod val="50000"/>
                          </a:schemeClr>
                        </a:solidFill>
                        <a:effectLst/>
                        <a:latin typeface="Calibri"/>
                        <a:ea typeface="Calibri"/>
                        <a:cs typeface="Times New Roman"/>
                      </a:endParaRPr>
                    </a:p>
                  </a:txBody>
                  <a:tcPr marL="51431" marR="51431" marT="0" marB="0"/>
                </a:tc>
                <a:tc>
                  <a:txBody>
                    <a:bodyPr/>
                    <a:lstStyle/>
                    <a:p>
                      <a:pPr algn="ctr">
                        <a:lnSpc>
                          <a:spcPct val="150000"/>
                        </a:lnSpc>
                        <a:spcAft>
                          <a:spcPts val="0"/>
                        </a:spcAft>
                      </a:pPr>
                      <a:r>
                        <a:rPr lang="tr-TR" sz="1200">
                          <a:solidFill>
                            <a:schemeClr val="bg1">
                              <a:lumMod val="50000"/>
                            </a:schemeClr>
                          </a:solidFill>
                          <a:effectLst/>
                        </a:rPr>
                        <a:t>5</a:t>
                      </a:r>
                      <a:endParaRPr lang="en-US" sz="1200">
                        <a:solidFill>
                          <a:schemeClr val="bg1">
                            <a:lumMod val="50000"/>
                          </a:schemeClr>
                        </a:solidFill>
                        <a:effectLst/>
                        <a:latin typeface="Calibri"/>
                        <a:ea typeface="Calibri"/>
                        <a:cs typeface="Times New Roman"/>
                      </a:endParaRPr>
                    </a:p>
                  </a:txBody>
                  <a:tcPr marL="51431" marR="51431" marT="0" marB="0" anchor="ctr"/>
                </a:tc>
                <a:tc>
                  <a:txBody>
                    <a:bodyPr/>
                    <a:lstStyle/>
                    <a:p>
                      <a:pPr algn="ctr">
                        <a:lnSpc>
                          <a:spcPct val="150000"/>
                        </a:lnSpc>
                        <a:spcAft>
                          <a:spcPts val="0"/>
                        </a:spcAft>
                      </a:pPr>
                      <a:r>
                        <a:rPr lang="tr-TR" sz="1200" b="1" dirty="0">
                          <a:solidFill>
                            <a:schemeClr val="bg1">
                              <a:lumMod val="50000"/>
                            </a:schemeClr>
                          </a:solidFill>
                          <a:effectLst/>
                        </a:rPr>
                        <a:t>13.2</a:t>
                      </a:r>
                      <a:endParaRPr lang="en-US" sz="1200" b="1" dirty="0">
                        <a:solidFill>
                          <a:schemeClr val="bg1">
                            <a:lumMod val="50000"/>
                          </a:schemeClr>
                        </a:solidFill>
                        <a:effectLst/>
                        <a:latin typeface="Calibri"/>
                        <a:ea typeface="Calibri"/>
                        <a:cs typeface="Times New Roman"/>
                      </a:endParaRPr>
                    </a:p>
                  </a:txBody>
                  <a:tcPr marL="51431" marR="51431" marT="0" marB="0" anchor="ctr"/>
                </a:tc>
              </a:tr>
              <a:tr h="276109">
                <a:tc vMerge="1">
                  <a:txBody>
                    <a:bodyPr/>
                    <a:lstStyle/>
                    <a:p>
                      <a:endParaRPr lang="en-US"/>
                    </a:p>
                  </a:txBody>
                  <a:tcPr/>
                </a:tc>
                <a:tc>
                  <a:txBody>
                    <a:bodyPr/>
                    <a:lstStyle/>
                    <a:p>
                      <a:pPr>
                        <a:lnSpc>
                          <a:spcPct val="150000"/>
                        </a:lnSpc>
                        <a:spcAft>
                          <a:spcPts val="0"/>
                        </a:spcAft>
                      </a:pPr>
                      <a:r>
                        <a:rPr lang="tr-TR" sz="1200" b="1">
                          <a:solidFill>
                            <a:schemeClr val="bg1">
                              <a:lumMod val="50000"/>
                            </a:schemeClr>
                          </a:solidFill>
                          <a:effectLst/>
                        </a:rPr>
                        <a:t>Sosyal ticaret</a:t>
                      </a:r>
                      <a:endParaRPr lang="en-US" sz="1200" b="1">
                        <a:solidFill>
                          <a:schemeClr val="bg1">
                            <a:lumMod val="50000"/>
                          </a:schemeClr>
                        </a:solidFill>
                        <a:effectLst/>
                        <a:latin typeface="Calibri"/>
                        <a:ea typeface="Calibri"/>
                        <a:cs typeface="Times New Roman"/>
                      </a:endParaRPr>
                    </a:p>
                  </a:txBody>
                  <a:tcPr marL="51431" marR="51431" marT="0" marB="0"/>
                </a:tc>
                <a:tc>
                  <a:txBody>
                    <a:bodyPr/>
                    <a:lstStyle/>
                    <a:p>
                      <a:pPr algn="ctr">
                        <a:lnSpc>
                          <a:spcPct val="150000"/>
                        </a:lnSpc>
                        <a:spcAft>
                          <a:spcPts val="0"/>
                        </a:spcAft>
                      </a:pPr>
                      <a:r>
                        <a:rPr lang="tr-TR" sz="1200">
                          <a:solidFill>
                            <a:schemeClr val="bg1">
                              <a:lumMod val="50000"/>
                            </a:schemeClr>
                          </a:solidFill>
                          <a:effectLst/>
                        </a:rPr>
                        <a:t>3</a:t>
                      </a:r>
                      <a:endParaRPr lang="en-US" sz="1200">
                        <a:solidFill>
                          <a:schemeClr val="bg1">
                            <a:lumMod val="50000"/>
                          </a:schemeClr>
                        </a:solidFill>
                        <a:effectLst/>
                        <a:latin typeface="Calibri"/>
                        <a:ea typeface="Calibri"/>
                        <a:cs typeface="Times New Roman"/>
                      </a:endParaRPr>
                    </a:p>
                  </a:txBody>
                  <a:tcPr marL="51431" marR="51431" marT="0" marB="0" anchor="ctr"/>
                </a:tc>
                <a:tc>
                  <a:txBody>
                    <a:bodyPr/>
                    <a:lstStyle/>
                    <a:p>
                      <a:pPr algn="ctr">
                        <a:lnSpc>
                          <a:spcPct val="150000"/>
                        </a:lnSpc>
                        <a:spcAft>
                          <a:spcPts val="0"/>
                        </a:spcAft>
                      </a:pPr>
                      <a:r>
                        <a:rPr lang="tr-TR" sz="1200" b="1" dirty="0">
                          <a:solidFill>
                            <a:schemeClr val="bg1">
                              <a:lumMod val="50000"/>
                            </a:schemeClr>
                          </a:solidFill>
                          <a:effectLst/>
                        </a:rPr>
                        <a:t>7.9</a:t>
                      </a:r>
                      <a:endParaRPr lang="en-US" sz="1200" b="1" dirty="0">
                        <a:solidFill>
                          <a:schemeClr val="bg1">
                            <a:lumMod val="50000"/>
                          </a:schemeClr>
                        </a:solidFill>
                        <a:effectLst/>
                        <a:latin typeface="Calibri"/>
                        <a:ea typeface="Calibri"/>
                        <a:cs typeface="Times New Roman"/>
                      </a:endParaRPr>
                    </a:p>
                  </a:txBody>
                  <a:tcPr marL="51431" marR="51431" marT="0" marB="0" anchor="ctr"/>
                </a:tc>
              </a:tr>
              <a:tr h="635809">
                <a:tc vMerge="1">
                  <a:txBody>
                    <a:bodyPr/>
                    <a:lstStyle/>
                    <a:p>
                      <a:endParaRPr lang="en-US"/>
                    </a:p>
                  </a:txBody>
                  <a:tcPr/>
                </a:tc>
                <a:tc>
                  <a:txBody>
                    <a:bodyPr/>
                    <a:lstStyle/>
                    <a:p>
                      <a:pPr>
                        <a:lnSpc>
                          <a:spcPct val="150000"/>
                        </a:lnSpc>
                        <a:spcAft>
                          <a:spcPts val="0"/>
                        </a:spcAft>
                      </a:pPr>
                      <a:r>
                        <a:rPr lang="tr-TR" sz="1200" b="1" dirty="0">
                          <a:solidFill>
                            <a:schemeClr val="bg1">
                              <a:lumMod val="50000"/>
                            </a:schemeClr>
                          </a:solidFill>
                          <a:effectLst/>
                        </a:rPr>
                        <a:t>Diğer (</a:t>
                      </a:r>
                      <a:r>
                        <a:rPr lang="tr-TR" sz="1200" b="1" dirty="0" err="1">
                          <a:solidFill>
                            <a:schemeClr val="bg1">
                              <a:lumMod val="50000"/>
                            </a:schemeClr>
                          </a:solidFill>
                          <a:effectLst/>
                        </a:rPr>
                        <a:t>örn.,metin</a:t>
                      </a:r>
                      <a:r>
                        <a:rPr lang="tr-TR" sz="1200" b="1" dirty="0">
                          <a:solidFill>
                            <a:schemeClr val="bg1">
                              <a:lumMod val="50000"/>
                            </a:schemeClr>
                          </a:solidFill>
                          <a:effectLst/>
                        </a:rPr>
                        <a:t> madenciliği, pazarlama araştırması, sosyal medya metrikleri)</a:t>
                      </a:r>
                      <a:endParaRPr lang="en-US" sz="1200" b="1" dirty="0">
                        <a:solidFill>
                          <a:schemeClr val="bg1">
                            <a:lumMod val="50000"/>
                          </a:schemeClr>
                        </a:solidFill>
                        <a:effectLst/>
                        <a:latin typeface="Calibri"/>
                        <a:ea typeface="Calibri"/>
                        <a:cs typeface="Times New Roman"/>
                      </a:endParaRPr>
                    </a:p>
                  </a:txBody>
                  <a:tcPr marL="51431" marR="51431" marT="0" marB="0"/>
                </a:tc>
                <a:tc>
                  <a:txBody>
                    <a:bodyPr/>
                    <a:lstStyle/>
                    <a:p>
                      <a:pPr algn="ctr">
                        <a:lnSpc>
                          <a:spcPct val="150000"/>
                        </a:lnSpc>
                        <a:spcAft>
                          <a:spcPts val="0"/>
                        </a:spcAft>
                      </a:pPr>
                      <a:r>
                        <a:rPr lang="tr-TR" sz="1200" dirty="0">
                          <a:solidFill>
                            <a:schemeClr val="bg1">
                              <a:lumMod val="50000"/>
                            </a:schemeClr>
                          </a:solidFill>
                          <a:effectLst/>
                        </a:rPr>
                        <a:t>5</a:t>
                      </a:r>
                      <a:endParaRPr lang="en-US" sz="1200" dirty="0">
                        <a:solidFill>
                          <a:schemeClr val="bg1">
                            <a:lumMod val="50000"/>
                          </a:schemeClr>
                        </a:solidFill>
                        <a:effectLst/>
                        <a:latin typeface="Calibri"/>
                        <a:ea typeface="Calibri"/>
                        <a:cs typeface="Times New Roman"/>
                      </a:endParaRPr>
                    </a:p>
                  </a:txBody>
                  <a:tcPr marL="51431" marR="51431" marT="0" marB="0" anchor="ctr"/>
                </a:tc>
                <a:tc>
                  <a:txBody>
                    <a:bodyPr/>
                    <a:lstStyle/>
                    <a:p>
                      <a:pPr algn="ctr">
                        <a:lnSpc>
                          <a:spcPct val="150000"/>
                        </a:lnSpc>
                        <a:spcAft>
                          <a:spcPts val="0"/>
                        </a:spcAft>
                      </a:pPr>
                      <a:r>
                        <a:rPr lang="tr-TR" sz="1200" b="1" dirty="0">
                          <a:solidFill>
                            <a:schemeClr val="bg1">
                              <a:lumMod val="50000"/>
                            </a:schemeClr>
                          </a:solidFill>
                          <a:effectLst/>
                        </a:rPr>
                        <a:t>13.2</a:t>
                      </a:r>
                      <a:endParaRPr lang="en-US" sz="1200" b="1" dirty="0">
                        <a:solidFill>
                          <a:schemeClr val="bg1">
                            <a:lumMod val="50000"/>
                          </a:schemeClr>
                        </a:solidFill>
                        <a:effectLst/>
                        <a:latin typeface="Calibri"/>
                        <a:ea typeface="Calibri"/>
                        <a:cs typeface="Times New Roman"/>
                      </a:endParaRPr>
                    </a:p>
                  </a:txBody>
                  <a:tcPr marL="51431" marR="51431" marT="0" marB="0" anchor="ctr"/>
                </a:tc>
              </a:tr>
              <a:tr h="276109">
                <a:tc vMerge="1">
                  <a:txBody>
                    <a:bodyPr/>
                    <a:lstStyle/>
                    <a:p>
                      <a:endParaRPr lang="en-US"/>
                    </a:p>
                  </a:txBody>
                  <a:tcPr/>
                </a:tc>
                <a:tc>
                  <a:txBody>
                    <a:bodyPr/>
                    <a:lstStyle/>
                    <a:p>
                      <a:pPr>
                        <a:lnSpc>
                          <a:spcPct val="150000"/>
                        </a:lnSpc>
                        <a:spcAft>
                          <a:spcPts val="0"/>
                        </a:spcAft>
                      </a:pPr>
                      <a:r>
                        <a:rPr lang="tr-TR" sz="1200" b="1">
                          <a:solidFill>
                            <a:schemeClr val="bg1">
                              <a:lumMod val="50000"/>
                            </a:schemeClr>
                          </a:solidFill>
                          <a:effectLst>
                            <a:outerShdw blurRad="38100" dist="38100" dir="2700000" algn="tl">
                              <a:srgbClr val="000000">
                                <a:alpha val="43137"/>
                              </a:srgbClr>
                            </a:outerShdw>
                          </a:effectLst>
                        </a:rPr>
                        <a:t>Toplam</a:t>
                      </a:r>
                      <a:endParaRPr lang="en-US" sz="1200" b="1">
                        <a:solidFill>
                          <a:schemeClr val="bg1">
                            <a:lumMod val="50000"/>
                          </a:schemeClr>
                        </a:solidFill>
                        <a:effectLst>
                          <a:outerShdw blurRad="38100" dist="38100" dir="2700000" algn="tl">
                            <a:srgbClr val="000000">
                              <a:alpha val="43137"/>
                            </a:srgbClr>
                          </a:outerShdw>
                        </a:effectLst>
                        <a:latin typeface="Calibri"/>
                        <a:ea typeface="Calibri"/>
                        <a:cs typeface="Times New Roman"/>
                      </a:endParaRPr>
                    </a:p>
                  </a:txBody>
                  <a:tcPr marL="51431" marR="51431" marT="0" marB="0"/>
                </a:tc>
                <a:tc>
                  <a:txBody>
                    <a:bodyPr/>
                    <a:lstStyle/>
                    <a:p>
                      <a:pPr algn="ctr">
                        <a:lnSpc>
                          <a:spcPct val="150000"/>
                        </a:lnSpc>
                        <a:spcAft>
                          <a:spcPts val="0"/>
                        </a:spcAft>
                      </a:pPr>
                      <a:r>
                        <a:rPr lang="tr-TR" sz="1200" b="1">
                          <a:solidFill>
                            <a:schemeClr val="bg1">
                              <a:lumMod val="50000"/>
                            </a:schemeClr>
                          </a:solidFill>
                          <a:effectLst>
                            <a:outerShdw blurRad="38100" dist="38100" dir="2700000" algn="tl">
                              <a:srgbClr val="000000">
                                <a:alpha val="43137"/>
                              </a:srgbClr>
                            </a:outerShdw>
                          </a:effectLst>
                        </a:rPr>
                        <a:t>38</a:t>
                      </a:r>
                      <a:endParaRPr lang="en-US" sz="1200" b="1">
                        <a:solidFill>
                          <a:schemeClr val="bg1">
                            <a:lumMod val="50000"/>
                          </a:schemeClr>
                        </a:solidFill>
                        <a:effectLst>
                          <a:outerShdw blurRad="38100" dist="38100" dir="2700000" algn="tl">
                            <a:srgbClr val="000000">
                              <a:alpha val="43137"/>
                            </a:srgbClr>
                          </a:outerShdw>
                        </a:effectLst>
                        <a:latin typeface="Calibri"/>
                        <a:ea typeface="Calibri"/>
                        <a:cs typeface="Times New Roman"/>
                      </a:endParaRPr>
                    </a:p>
                  </a:txBody>
                  <a:tcPr marL="51431" marR="51431" marT="0" marB="0" anchor="ctr"/>
                </a:tc>
                <a:tc>
                  <a:txBody>
                    <a:bodyPr/>
                    <a:lstStyle/>
                    <a:p>
                      <a:pPr algn="ctr">
                        <a:lnSpc>
                          <a:spcPct val="150000"/>
                        </a:lnSpc>
                        <a:spcAft>
                          <a:spcPts val="0"/>
                        </a:spcAft>
                      </a:pPr>
                      <a:r>
                        <a:rPr lang="tr-TR" sz="1200" b="1" dirty="0">
                          <a:solidFill>
                            <a:schemeClr val="bg1">
                              <a:lumMod val="50000"/>
                            </a:schemeClr>
                          </a:solidFill>
                          <a:effectLst>
                            <a:outerShdw blurRad="38100" dist="38100" dir="2700000" algn="tl">
                              <a:srgbClr val="000000">
                                <a:alpha val="43137"/>
                              </a:srgbClr>
                            </a:outerShdw>
                          </a:effectLst>
                        </a:rPr>
                        <a:t>100</a:t>
                      </a:r>
                      <a:endParaRPr lang="en-US" sz="1200" b="1" dirty="0">
                        <a:solidFill>
                          <a:schemeClr val="bg1">
                            <a:lumMod val="50000"/>
                          </a:schemeClr>
                        </a:solidFill>
                        <a:effectLst>
                          <a:outerShdw blurRad="38100" dist="38100" dir="2700000" algn="tl">
                            <a:srgbClr val="000000">
                              <a:alpha val="43137"/>
                            </a:srgbClr>
                          </a:outerShdw>
                        </a:effectLst>
                        <a:latin typeface="Calibri"/>
                        <a:ea typeface="Calibri"/>
                        <a:cs typeface="Times New Roman"/>
                      </a:endParaRPr>
                    </a:p>
                  </a:txBody>
                  <a:tcPr marL="51431" marR="51431" marT="0" marB="0" anchor="ctr"/>
                </a:tc>
              </a:tr>
            </a:tbl>
          </a:graphicData>
        </a:graphic>
      </p:graphicFrame>
    </p:spTree>
    <p:extLst>
      <p:ext uri="{BB962C8B-B14F-4D97-AF65-F5344CB8AC3E}">
        <p14:creationId xmlns:p14="http://schemas.microsoft.com/office/powerpoint/2010/main" val="2302072675"/>
      </p:ext>
    </p:extLst>
  </p:cSld>
  <p:clrMapOvr>
    <a:masterClrMapping/>
  </p:clrMapOvr>
  <p:transition spd="slow">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6"/>
            </a:solidFill>
          </a:ln>
        </p:spPr>
        <p:txBody>
          <a:bodyPr>
            <a:normAutofit fontScale="90000"/>
          </a:bodyPr>
          <a:lstStyle/>
          <a:p>
            <a:r>
              <a:rPr lang="tr-TR" sz="3800" b="1" dirty="0" smtClean="0">
                <a:solidFill>
                  <a:schemeClr val="accent6"/>
                </a:solidFill>
              </a:rPr>
              <a:t/>
            </a:r>
            <a:br>
              <a:rPr lang="tr-TR" sz="3800" b="1" dirty="0" smtClean="0">
                <a:solidFill>
                  <a:schemeClr val="accent6"/>
                </a:solidFill>
              </a:rPr>
            </a:br>
            <a:r>
              <a:rPr lang="tr-TR" sz="3800" b="1" dirty="0">
                <a:solidFill>
                  <a:schemeClr val="accent6"/>
                </a:solidFill>
                <a:effectLst>
                  <a:outerShdw blurRad="38100" dist="38100" dir="2700000" algn="tl">
                    <a:srgbClr val="000000">
                      <a:alpha val="43137"/>
                    </a:srgbClr>
                  </a:outerShdw>
                </a:effectLst>
              </a:rPr>
              <a:t>Verilerle Türkiye’de Sosyal Medya Kullanımı </a:t>
            </a:r>
            <a:r>
              <a:rPr lang="tr-TR" b="1" dirty="0" smtClean="0">
                <a:solidFill>
                  <a:schemeClr val="accent6"/>
                </a:solidFill>
                <a:effectLst>
                  <a:outerShdw blurRad="38100" dist="38100" dir="2700000" algn="tl">
                    <a:srgbClr val="000000">
                      <a:alpha val="43137"/>
                    </a:srgbClr>
                  </a:outerShdw>
                </a:effectLst>
              </a:rPr>
              <a:t/>
            </a:r>
            <a:br>
              <a:rPr lang="tr-TR" b="1" dirty="0" smtClean="0">
                <a:solidFill>
                  <a:schemeClr val="accent6"/>
                </a:solidFill>
                <a:effectLst>
                  <a:outerShdw blurRad="38100" dist="38100" dir="2700000" algn="tl">
                    <a:srgbClr val="000000">
                      <a:alpha val="43137"/>
                    </a:srgbClr>
                  </a:outerShdw>
                </a:effectLst>
              </a:rPr>
            </a:br>
            <a:r>
              <a:rPr lang="tr-TR" sz="2200" b="1" i="1" dirty="0" smtClean="0">
                <a:solidFill>
                  <a:schemeClr val="accent6"/>
                </a:solidFill>
                <a:effectLst>
                  <a:outerShdw blurRad="38100" dist="38100" dir="2700000" algn="tl">
                    <a:srgbClr val="000000">
                      <a:alpha val="43137"/>
                    </a:srgbClr>
                  </a:outerShdw>
                </a:effectLst>
              </a:rPr>
              <a:t>(Digital in 2016)</a:t>
            </a:r>
            <a:r>
              <a:rPr lang="tr-TR" b="1" dirty="0">
                <a:solidFill>
                  <a:schemeClr val="accent6"/>
                </a:solidFill>
              </a:rPr>
              <a:t/>
            </a:r>
            <a:br>
              <a:rPr lang="tr-TR" b="1" dirty="0">
                <a:solidFill>
                  <a:schemeClr val="accent6"/>
                </a:solidFill>
              </a:rPr>
            </a:br>
            <a:endParaRPr lang="en-US" dirty="0"/>
          </a:p>
        </p:txBody>
      </p:sp>
      <p:sp>
        <p:nvSpPr>
          <p:cNvPr id="3" name="Content Placeholder 2"/>
          <p:cNvSpPr>
            <a:spLocks noGrp="1"/>
          </p:cNvSpPr>
          <p:nvPr>
            <p:ph idx="1"/>
          </p:nvPr>
        </p:nvSpPr>
        <p:spPr>
          <a:ln>
            <a:solidFill>
              <a:schemeClr val="accent6"/>
            </a:solidFill>
          </a:ln>
        </p:spPr>
        <p:txBody>
          <a:bodyPr>
            <a:normAutofit/>
          </a:bodyPr>
          <a:lstStyle/>
          <a:p>
            <a:pPr marL="0" indent="0">
              <a:buNone/>
            </a:pPr>
            <a:endParaRPr lang="tr-TR" b="1" dirty="0" smtClean="0">
              <a:solidFill>
                <a:schemeClr val="accent6"/>
              </a:solidFill>
            </a:endParaRPr>
          </a:p>
          <a:p>
            <a:pPr marL="0" indent="0">
              <a:buNone/>
            </a:pPr>
            <a:endParaRPr lang="tr-TR" b="1" dirty="0">
              <a:solidFill>
                <a:schemeClr val="accent6"/>
              </a:solidFill>
            </a:endParaRPr>
          </a:p>
        </p:txBody>
      </p:sp>
      <p:pic>
        <p:nvPicPr>
          <p:cNvPr id="409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7182" y="2520717"/>
            <a:ext cx="7105650" cy="143827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1298934" y="1774553"/>
            <a:ext cx="882870" cy="646331"/>
          </a:xfrm>
          <a:prstGeom prst="rect">
            <a:avLst/>
          </a:prstGeom>
          <a:noFill/>
        </p:spPr>
        <p:txBody>
          <a:bodyPr wrap="none" rtlCol="0">
            <a:spAutoFit/>
          </a:bodyPr>
          <a:lstStyle/>
          <a:p>
            <a:r>
              <a:rPr lang="tr-TR" b="1" dirty="0" smtClean="0">
                <a:solidFill>
                  <a:schemeClr val="tx2">
                    <a:lumMod val="50000"/>
                  </a:schemeClr>
                </a:solidFill>
              </a:rPr>
              <a:t>Toplam</a:t>
            </a:r>
          </a:p>
          <a:p>
            <a:r>
              <a:rPr lang="tr-TR" b="1" dirty="0" smtClean="0">
                <a:solidFill>
                  <a:schemeClr val="tx2">
                    <a:lumMod val="50000"/>
                  </a:schemeClr>
                </a:solidFill>
              </a:rPr>
              <a:t>Nüfus</a:t>
            </a:r>
            <a:endParaRPr lang="en-US" b="1" dirty="0">
              <a:solidFill>
                <a:schemeClr val="tx2">
                  <a:lumMod val="50000"/>
                </a:schemeClr>
              </a:solidFill>
            </a:endParaRPr>
          </a:p>
        </p:txBody>
      </p:sp>
      <p:sp>
        <p:nvSpPr>
          <p:cNvPr id="6" name="TextBox 5"/>
          <p:cNvSpPr txBox="1"/>
          <p:nvPr/>
        </p:nvSpPr>
        <p:spPr>
          <a:xfrm>
            <a:off x="2387809" y="1774551"/>
            <a:ext cx="1470595" cy="646331"/>
          </a:xfrm>
          <a:prstGeom prst="rect">
            <a:avLst/>
          </a:prstGeom>
          <a:noFill/>
        </p:spPr>
        <p:txBody>
          <a:bodyPr wrap="none" rtlCol="0">
            <a:spAutoFit/>
          </a:bodyPr>
          <a:lstStyle/>
          <a:p>
            <a:r>
              <a:rPr lang="tr-TR" b="1" dirty="0" smtClean="0"/>
              <a:t>Aktif İnternet</a:t>
            </a:r>
          </a:p>
          <a:p>
            <a:r>
              <a:rPr lang="tr-TR" b="1" dirty="0" smtClean="0"/>
              <a:t>Kullanıcıları</a:t>
            </a:r>
            <a:endParaRPr lang="en-US" b="1" dirty="0"/>
          </a:p>
        </p:txBody>
      </p:sp>
      <p:sp>
        <p:nvSpPr>
          <p:cNvPr id="8" name="TextBox 7"/>
          <p:cNvSpPr txBox="1"/>
          <p:nvPr/>
        </p:nvSpPr>
        <p:spPr>
          <a:xfrm>
            <a:off x="4077652" y="1803433"/>
            <a:ext cx="1297856" cy="646331"/>
          </a:xfrm>
          <a:prstGeom prst="rect">
            <a:avLst/>
          </a:prstGeom>
          <a:noFill/>
        </p:spPr>
        <p:txBody>
          <a:bodyPr wrap="none" rtlCol="0">
            <a:spAutoFit/>
          </a:bodyPr>
          <a:lstStyle/>
          <a:p>
            <a:r>
              <a:rPr lang="tr-TR" b="1" dirty="0" smtClean="0"/>
              <a:t>Aktif SM</a:t>
            </a:r>
          </a:p>
          <a:p>
            <a:r>
              <a:rPr lang="tr-TR" b="1" dirty="0" smtClean="0"/>
              <a:t>Kullanıcıları</a:t>
            </a:r>
            <a:endParaRPr lang="en-US" b="1" dirty="0"/>
          </a:p>
        </p:txBody>
      </p:sp>
      <p:sp>
        <p:nvSpPr>
          <p:cNvPr id="9" name="TextBox 8"/>
          <p:cNvSpPr txBox="1"/>
          <p:nvPr/>
        </p:nvSpPr>
        <p:spPr>
          <a:xfrm>
            <a:off x="5508104" y="1774555"/>
            <a:ext cx="964816" cy="646331"/>
          </a:xfrm>
          <a:prstGeom prst="rect">
            <a:avLst/>
          </a:prstGeom>
          <a:noFill/>
        </p:spPr>
        <p:txBody>
          <a:bodyPr wrap="none" rtlCol="0">
            <a:spAutoFit/>
          </a:bodyPr>
          <a:lstStyle/>
          <a:p>
            <a:r>
              <a:rPr lang="tr-TR" b="1" dirty="0" smtClean="0"/>
              <a:t>Mobil</a:t>
            </a:r>
          </a:p>
          <a:p>
            <a:r>
              <a:rPr lang="tr-TR" b="1" dirty="0" smtClean="0"/>
              <a:t>Bağlantı</a:t>
            </a:r>
            <a:endParaRPr lang="en-US" b="1" dirty="0"/>
          </a:p>
        </p:txBody>
      </p:sp>
      <p:sp>
        <p:nvSpPr>
          <p:cNvPr id="10" name="TextBox 9"/>
          <p:cNvSpPr txBox="1"/>
          <p:nvPr/>
        </p:nvSpPr>
        <p:spPr>
          <a:xfrm>
            <a:off x="6773126" y="1794095"/>
            <a:ext cx="1486497" cy="646331"/>
          </a:xfrm>
          <a:prstGeom prst="rect">
            <a:avLst/>
          </a:prstGeom>
          <a:noFill/>
        </p:spPr>
        <p:txBody>
          <a:bodyPr wrap="none" rtlCol="0">
            <a:spAutoFit/>
          </a:bodyPr>
          <a:lstStyle/>
          <a:p>
            <a:r>
              <a:rPr lang="tr-TR" b="1" dirty="0" smtClean="0"/>
              <a:t>Aktif Mobil</a:t>
            </a:r>
          </a:p>
          <a:p>
            <a:r>
              <a:rPr lang="tr-TR" b="1" dirty="0" smtClean="0"/>
              <a:t>Sosyal Kullan.</a:t>
            </a:r>
          </a:p>
        </p:txBody>
      </p:sp>
      <p:sp>
        <p:nvSpPr>
          <p:cNvPr id="11" name="TextBox 10"/>
          <p:cNvSpPr txBox="1"/>
          <p:nvPr/>
        </p:nvSpPr>
        <p:spPr>
          <a:xfrm>
            <a:off x="1331640" y="4185954"/>
            <a:ext cx="1077411" cy="830997"/>
          </a:xfrm>
          <a:prstGeom prst="rect">
            <a:avLst/>
          </a:prstGeom>
          <a:noFill/>
        </p:spPr>
        <p:txBody>
          <a:bodyPr wrap="none" rtlCol="0">
            <a:spAutoFit/>
          </a:bodyPr>
          <a:lstStyle/>
          <a:p>
            <a:r>
              <a:rPr lang="tr-TR" sz="2400" b="1" dirty="0" smtClean="0">
                <a:solidFill>
                  <a:schemeClr val="accent6"/>
                </a:solidFill>
              </a:rPr>
              <a:t>79,14</a:t>
            </a:r>
          </a:p>
          <a:p>
            <a:r>
              <a:rPr lang="tr-TR" sz="2400" b="1" dirty="0" smtClean="0">
                <a:solidFill>
                  <a:schemeClr val="accent6"/>
                </a:solidFill>
              </a:rPr>
              <a:t>Milyon</a:t>
            </a:r>
            <a:endParaRPr lang="en-US" sz="2400" b="1" dirty="0">
              <a:solidFill>
                <a:schemeClr val="accent6"/>
              </a:solidFill>
            </a:endParaRPr>
          </a:p>
        </p:txBody>
      </p:sp>
      <p:sp>
        <p:nvSpPr>
          <p:cNvPr id="12" name="TextBox 11"/>
          <p:cNvSpPr txBox="1"/>
          <p:nvPr/>
        </p:nvSpPr>
        <p:spPr>
          <a:xfrm>
            <a:off x="2658653" y="4185954"/>
            <a:ext cx="1077411" cy="830997"/>
          </a:xfrm>
          <a:prstGeom prst="rect">
            <a:avLst/>
          </a:prstGeom>
          <a:noFill/>
        </p:spPr>
        <p:txBody>
          <a:bodyPr wrap="none" rtlCol="0">
            <a:spAutoFit/>
          </a:bodyPr>
          <a:lstStyle/>
          <a:p>
            <a:r>
              <a:rPr lang="tr-TR" sz="2400" b="1" dirty="0" smtClean="0">
                <a:solidFill>
                  <a:schemeClr val="accent6"/>
                </a:solidFill>
              </a:rPr>
              <a:t>46,18</a:t>
            </a:r>
          </a:p>
          <a:p>
            <a:r>
              <a:rPr lang="tr-TR" sz="2400" b="1" dirty="0" smtClean="0">
                <a:solidFill>
                  <a:schemeClr val="accent6"/>
                </a:solidFill>
              </a:rPr>
              <a:t>Milyon</a:t>
            </a:r>
            <a:endParaRPr lang="en-US" sz="2400" b="1" dirty="0">
              <a:solidFill>
                <a:schemeClr val="accent6"/>
              </a:solidFill>
            </a:endParaRPr>
          </a:p>
        </p:txBody>
      </p:sp>
      <p:sp>
        <p:nvSpPr>
          <p:cNvPr id="13" name="TextBox 12"/>
          <p:cNvSpPr txBox="1"/>
          <p:nvPr/>
        </p:nvSpPr>
        <p:spPr>
          <a:xfrm>
            <a:off x="4129205" y="4293096"/>
            <a:ext cx="1457322" cy="461665"/>
          </a:xfrm>
          <a:prstGeom prst="rect">
            <a:avLst/>
          </a:prstGeom>
          <a:noFill/>
        </p:spPr>
        <p:txBody>
          <a:bodyPr wrap="none" rtlCol="0">
            <a:spAutoFit/>
          </a:bodyPr>
          <a:lstStyle/>
          <a:p>
            <a:r>
              <a:rPr lang="tr-TR" sz="2400" b="1" dirty="0" smtClean="0">
                <a:solidFill>
                  <a:schemeClr val="accent6"/>
                </a:solidFill>
              </a:rPr>
              <a:t>42 Milyon</a:t>
            </a:r>
            <a:endParaRPr lang="en-US" sz="2400" b="1" dirty="0">
              <a:solidFill>
                <a:schemeClr val="accent6"/>
              </a:solidFill>
            </a:endParaRPr>
          </a:p>
        </p:txBody>
      </p:sp>
      <p:sp>
        <p:nvSpPr>
          <p:cNvPr id="14" name="TextBox 13"/>
          <p:cNvSpPr txBox="1"/>
          <p:nvPr/>
        </p:nvSpPr>
        <p:spPr>
          <a:xfrm>
            <a:off x="5685041" y="4185954"/>
            <a:ext cx="1077411" cy="830997"/>
          </a:xfrm>
          <a:prstGeom prst="rect">
            <a:avLst/>
          </a:prstGeom>
          <a:noFill/>
        </p:spPr>
        <p:txBody>
          <a:bodyPr wrap="none" rtlCol="0">
            <a:spAutoFit/>
          </a:bodyPr>
          <a:lstStyle/>
          <a:p>
            <a:r>
              <a:rPr lang="tr-TR" sz="2400" b="1" dirty="0" smtClean="0">
                <a:solidFill>
                  <a:schemeClr val="accent6"/>
                </a:solidFill>
              </a:rPr>
              <a:t>71,03</a:t>
            </a:r>
          </a:p>
          <a:p>
            <a:r>
              <a:rPr lang="tr-TR" sz="2400" b="1" dirty="0" smtClean="0">
                <a:solidFill>
                  <a:schemeClr val="accent6"/>
                </a:solidFill>
              </a:rPr>
              <a:t>Milyon</a:t>
            </a:r>
            <a:endParaRPr lang="en-US" sz="2400" b="1" dirty="0">
              <a:solidFill>
                <a:schemeClr val="accent6"/>
              </a:solidFill>
            </a:endParaRPr>
          </a:p>
        </p:txBody>
      </p:sp>
      <p:sp>
        <p:nvSpPr>
          <p:cNvPr id="15" name="TextBox 14"/>
          <p:cNvSpPr txBox="1"/>
          <p:nvPr/>
        </p:nvSpPr>
        <p:spPr>
          <a:xfrm>
            <a:off x="7014924" y="4308485"/>
            <a:ext cx="1457322" cy="461665"/>
          </a:xfrm>
          <a:prstGeom prst="rect">
            <a:avLst/>
          </a:prstGeom>
          <a:noFill/>
        </p:spPr>
        <p:txBody>
          <a:bodyPr wrap="none" rtlCol="0">
            <a:spAutoFit/>
          </a:bodyPr>
          <a:lstStyle/>
          <a:p>
            <a:r>
              <a:rPr lang="tr-TR" sz="2400" b="1" dirty="0" smtClean="0">
                <a:solidFill>
                  <a:schemeClr val="accent6"/>
                </a:solidFill>
              </a:rPr>
              <a:t>36 Milyon</a:t>
            </a:r>
            <a:endParaRPr lang="en-US" sz="2400" b="1" dirty="0">
              <a:solidFill>
                <a:schemeClr val="accent6"/>
              </a:solidFill>
            </a:endParaRPr>
          </a:p>
        </p:txBody>
      </p:sp>
      <p:sp>
        <p:nvSpPr>
          <p:cNvPr id="16" name="TextBox 15"/>
          <p:cNvSpPr txBox="1"/>
          <p:nvPr/>
        </p:nvSpPr>
        <p:spPr>
          <a:xfrm>
            <a:off x="1210773" y="5085184"/>
            <a:ext cx="1170641" cy="646331"/>
          </a:xfrm>
          <a:prstGeom prst="rect">
            <a:avLst/>
          </a:prstGeom>
          <a:noFill/>
        </p:spPr>
        <p:txBody>
          <a:bodyPr wrap="none" rtlCol="0">
            <a:spAutoFit/>
          </a:bodyPr>
          <a:lstStyle/>
          <a:p>
            <a:r>
              <a:rPr lang="tr-TR" dirty="0" smtClean="0"/>
              <a:t>Kentleşme</a:t>
            </a:r>
          </a:p>
          <a:p>
            <a:r>
              <a:rPr lang="tr-TR" dirty="0" smtClean="0"/>
              <a:t>    %74</a:t>
            </a:r>
            <a:endParaRPr lang="en-US" dirty="0"/>
          </a:p>
        </p:txBody>
      </p:sp>
      <p:sp>
        <p:nvSpPr>
          <p:cNvPr id="17" name="TextBox 16"/>
          <p:cNvSpPr txBox="1"/>
          <p:nvPr/>
        </p:nvSpPr>
        <p:spPr>
          <a:xfrm>
            <a:off x="2605618" y="5085183"/>
            <a:ext cx="1343829" cy="646331"/>
          </a:xfrm>
          <a:prstGeom prst="rect">
            <a:avLst/>
          </a:prstGeom>
          <a:noFill/>
        </p:spPr>
        <p:txBody>
          <a:bodyPr wrap="none" rtlCol="0">
            <a:spAutoFit/>
          </a:bodyPr>
          <a:lstStyle/>
          <a:p>
            <a:r>
              <a:rPr lang="tr-TR" dirty="0" smtClean="0"/>
              <a:t>Penetrasyon</a:t>
            </a:r>
          </a:p>
          <a:p>
            <a:r>
              <a:rPr lang="tr-TR" dirty="0"/>
              <a:t> </a:t>
            </a:r>
            <a:r>
              <a:rPr lang="tr-TR" dirty="0" smtClean="0"/>
              <a:t>      %58</a:t>
            </a:r>
            <a:endParaRPr lang="en-US" dirty="0"/>
          </a:p>
        </p:txBody>
      </p:sp>
      <p:sp>
        <p:nvSpPr>
          <p:cNvPr id="18" name="TextBox 17"/>
          <p:cNvSpPr txBox="1"/>
          <p:nvPr/>
        </p:nvSpPr>
        <p:spPr>
          <a:xfrm>
            <a:off x="4129205" y="5085183"/>
            <a:ext cx="1378899" cy="923330"/>
          </a:xfrm>
          <a:prstGeom prst="rect">
            <a:avLst/>
          </a:prstGeom>
          <a:noFill/>
        </p:spPr>
        <p:txBody>
          <a:bodyPr wrap="square" rtlCol="0">
            <a:spAutoFit/>
          </a:bodyPr>
          <a:lstStyle/>
          <a:p>
            <a:r>
              <a:rPr lang="tr-TR" dirty="0"/>
              <a:t>Penetrasyon</a:t>
            </a:r>
          </a:p>
          <a:p>
            <a:r>
              <a:rPr lang="tr-TR" dirty="0"/>
              <a:t>       </a:t>
            </a:r>
            <a:r>
              <a:rPr lang="tr-TR" dirty="0" smtClean="0"/>
              <a:t>%53</a:t>
            </a:r>
            <a:endParaRPr lang="en-US" dirty="0"/>
          </a:p>
          <a:p>
            <a:endParaRPr lang="en-US" dirty="0"/>
          </a:p>
        </p:txBody>
      </p:sp>
      <p:sp>
        <p:nvSpPr>
          <p:cNvPr id="20" name="Rectangle 19"/>
          <p:cNvSpPr/>
          <p:nvPr/>
        </p:nvSpPr>
        <p:spPr>
          <a:xfrm>
            <a:off x="5703942" y="5085182"/>
            <a:ext cx="1460346" cy="646331"/>
          </a:xfrm>
          <a:prstGeom prst="rect">
            <a:avLst/>
          </a:prstGeom>
        </p:spPr>
        <p:txBody>
          <a:bodyPr wrap="square">
            <a:spAutoFit/>
          </a:bodyPr>
          <a:lstStyle/>
          <a:p>
            <a:r>
              <a:rPr lang="tr-TR" dirty="0" smtClean="0"/>
              <a:t>Nüfusun %90’ı</a:t>
            </a:r>
            <a:endParaRPr lang="tr-TR" dirty="0"/>
          </a:p>
        </p:txBody>
      </p:sp>
      <p:sp>
        <p:nvSpPr>
          <p:cNvPr id="21" name="Rectangle 20"/>
          <p:cNvSpPr/>
          <p:nvPr/>
        </p:nvSpPr>
        <p:spPr>
          <a:xfrm>
            <a:off x="6935368" y="5085180"/>
            <a:ext cx="1405413" cy="646331"/>
          </a:xfrm>
          <a:prstGeom prst="rect">
            <a:avLst/>
          </a:prstGeom>
        </p:spPr>
        <p:txBody>
          <a:bodyPr wrap="square">
            <a:spAutoFit/>
          </a:bodyPr>
          <a:lstStyle/>
          <a:p>
            <a:r>
              <a:rPr lang="tr-TR" dirty="0"/>
              <a:t>Penetrasyon</a:t>
            </a:r>
          </a:p>
          <a:p>
            <a:r>
              <a:rPr lang="tr-TR" dirty="0"/>
              <a:t>       </a:t>
            </a:r>
            <a:r>
              <a:rPr lang="tr-TR" dirty="0" smtClean="0"/>
              <a:t>%45</a:t>
            </a:r>
            <a:endParaRPr lang="en-US" dirty="0"/>
          </a:p>
        </p:txBody>
      </p:sp>
      <p:sp>
        <p:nvSpPr>
          <p:cNvPr id="22" name="TextBox 21"/>
          <p:cNvSpPr txBox="1"/>
          <p:nvPr/>
        </p:nvSpPr>
        <p:spPr>
          <a:xfrm>
            <a:off x="5703942" y="5870013"/>
            <a:ext cx="3013774" cy="307777"/>
          </a:xfrm>
          <a:prstGeom prst="rect">
            <a:avLst/>
          </a:prstGeom>
          <a:noFill/>
        </p:spPr>
        <p:txBody>
          <a:bodyPr wrap="none" rtlCol="0">
            <a:spAutoFit/>
          </a:bodyPr>
          <a:lstStyle/>
          <a:p>
            <a:r>
              <a:rPr lang="tr-TR" sz="1400" b="1" i="1" dirty="0" smtClean="0">
                <a:solidFill>
                  <a:schemeClr val="bg1">
                    <a:lumMod val="65000"/>
                  </a:schemeClr>
                </a:solidFill>
              </a:rPr>
              <a:t>Kaynak: We Are Social, Digital in 2016</a:t>
            </a:r>
            <a:endParaRPr lang="en-US" sz="1400" b="1" i="1" dirty="0">
              <a:solidFill>
                <a:schemeClr val="bg1">
                  <a:lumMod val="65000"/>
                </a:schemeClr>
              </a:solidFill>
            </a:endParaRPr>
          </a:p>
        </p:txBody>
      </p:sp>
    </p:spTree>
    <p:extLst>
      <p:ext uri="{BB962C8B-B14F-4D97-AF65-F5344CB8AC3E}">
        <p14:creationId xmlns:p14="http://schemas.microsoft.com/office/powerpoint/2010/main" val="183696232"/>
      </p:ext>
    </p:extLst>
  </p:cSld>
  <p:clrMapOvr>
    <a:masterClrMapping/>
  </p:clrMapOvr>
  <p:transition spd="slow">
    <p:wip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91264" cy="1354162"/>
          </a:xfrm>
          <a:ln>
            <a:solidFill>
              <a:schemeClr val="accent6"/>
            </a:solidFill>
          </a:ln>
        </p:spPr>
        <p:txBody>
          <a:bodyPr>
            <a:noAutofit/>
          </a:bodyPr>
          <a:lstStyle/>
          <a:p>
            <a:pPr lvl="0" fontAlgn="base">
              <a:spcAft>
                <a:spcPct val="0"/>
              </a:spcAft>
            </a:pPr>
            <a:r>
              <a:rPr lang="tr-TR" altLang="en-US" sz="3000" b="1" dirty="0">
                <a:solidFill>
                  <a:schemeClr val="accent6"/>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t>İncelenen Makalelerin </a:t>
            </a:r>
            <a:r>
              <a:rPr lang="tr-TR" altLang="en-US" sz="3000" b="1" dirty="0" smtClean="0">
                <a:solidFill>
                  <a:schemeClr val="accent6"/>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t/>
            </a:r>
            <a:br>
              <a:rPr lang="tr-TR" altLang="en-US" sz="3000" b="1" dirty="0" smtClean="0">
                <a:solidFill>
                  <a:schemeClr val="accent6"/>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br>
            <a:r>
              <a:rPr lang="tr-TR" altLang="en-US" sz="3000" b="1" dirty="0" smtClean="0">
                <a:solidFill>
                  <a:schemeClr val="accent6"/>
                </a:solidFill>
                <a:effectLst>
                  <a:outerShdw blurRad="38100" dist="38100" dir="2700000" algn="tl">
                    <a:srgbClr val="000000">
                      <a:alpha val="43137"/>
                    </a:srgbClr>
                  </a:outerShdw>
                </a:effectLst>
                <a:ea typeface="Calibri" pitchFamily="34" charset="0"/>
                <a:cs typeface="Times New Roman" pitchFamily="18" charset="0"/>
              </a:rPr>
              <a:t>Ç</a:t>
            </a:r>
            <a:r>
              <a:rPr lang="tr-TR" altLang="en-US" sz="3000" b="1" dirty="0" smtClean="0">
                <a:solidFill>
                  <a:schemeClr val="accent6"/>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t>alışma </a:t>
            </a:r>
            <a:r>
              <a:rPr lang="tr-TR" altLang="en-US" sz="3000" b="1" dirty="0">
                <a:solidFill>
                  <a:schemeClr val="accent6"/>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t>T</a:t>
            </a:r>
            <a:r>
              <a:rPr lang="tr-TR" altLang="en-US" sz="3000" b="1" dirty="0">
                <a:solidFill>
                  <a:schemeClr val="accent6"/>
                </a:solidFill>
                <a:effectLst>
                  <a:outerShdw blurRad="38100" dist="38100" dir="2700000" algn="tl">
                    <a:srgbClr val="000000">
                      <a:alpha val="43137"/>
                    </a:srgbClr>
                  </a:outerShdw>
                </a:effectLst>
                <a:ea typeface="Calibri" pitchFamily="34" charset="0"/>
                <a:cs typeface="Times New Roman" pitchFamily="18" charset="0"/>
              </a:rPr>
              <a:t>ü</a:t>
            </a:r>
            <a:r>
              <a:rPr lang="tr-TR" altLang="en-US" sz="3000" b="1" dirty="0">
                <a:solidFill>
                  <a:schemeClr val="accent6"/>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t>r</a:t>
            </a:r>
            <a:r>
              <a:rPr lang="tr-TR" altLang="en-US" sz="3000" b="1" dirty="0">
                <a:solidFill>
                  <a:schemeClr val="accent6"/>
                </a:solidFill>
                <a:effectLst>
                  <a:outerShdw blurRad="38100" dist="38100" dir="2700000" algn="tl">
                    <a:srgbClr val="000000">
                      <a:alpha val="43137"/>
                    </a:srgbClr>
                  </a:outerShdw>
                </a:effectLst>
                <a:ea typeface="Calibri" pitchFamily="34" charset="0"/>
                <a:cs typeface="Times New Roman" pitchFamily="18" charset="0"/>
              </a:rPr>
              <a:t>ü</a:t>
            </a:r>
            <a:r>
              <a:rPr lang="tr-TR" altLang="en-US" sz="3000" b="1" dirty="0">
                <a:solidFill>
                  <a:schemeClr val="accent6"/>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t>ne ve </a:t>
            </a:r>
            <a:r>
              <a:rPr lang="tr-TR" altLang="en-US" sz="3000" b="1" dirty="0" smtClean="0">
                <a:solidFill>
                  <a:schemeClr val="accent6"/>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t>Araştırma </a:t>
            </a:r>
            <a:r>
              <a:rPr lang="tr-TR" altLang="en-US" sz="3000" b="1" dirty="0">
                <a:solidFill>
                  <a:schemeClr val="accent6"/>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t>Tasarımına </a:t>
            </a:r>
            <a:r>
              <a:rPr lang="tr-TR" altLang="en-US" sz="3000" b="1" dirty="0" smtClean="0">
                <a:solidFill>
                  <a:schemeClr val="accent6"/>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t/>
            </a:r>
            <a:br>
              <a:rPr lang="tr-TR" altLang="en-US" sz="3000" b="1" dirty="0" smtClean="0">
                <a:solidFill>
                  <a:schemeClr val="accent6"/>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br>
            <a:r>
              <a:rPr lang="tr-TR" altLang="en-US" sz="3000" b="1" dirty="0" smtClean="0">
                <a:solidFill>
                  <a:schemeClr val="accent6"/>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t>G</a:t>
            </a:r>
            <a:r>
              <a:rPr lang="tr-TR" altLang="en-US" sz="3000" b="1" dirty="0" smtClean="0">
                <a:solidFill>
                  <a:schemeClr val="accent6"/>
                </a:solidFill>
                <a:effectLst>
                  <a:outerShdw blurRad="38100" dist="38100" dir="2700000" algn="tl">
                    <a:srgbClr val="000000">
                      <a:alpha val="43137"/>
                    </a:srgbClr>
                  </a:outerShdw>
                </a:effectLst>
                <a:ea typeface="Calibri" pitchFamily="34" charset="0"/>
                <a:cs typeface="Times New Roman" pitchFamily="18" charset="0"/>
              </a:rPr>
              <a:t>ö</a:t>
            </a:r>
            <a:r>
              <a:rPr lang="tr-TR" altLang="en-US" sz="3000" b="1" dirty="0" smtClean="0">
                <a:solidFill>
                  <a:schemeClr val="accent6"/>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t>re </a:t>
            </a:r>
            <a:r>
              <a:rPr lang="tr-TR" altLang="en-US" sz="3000" b="1" dirty="0">
                <a:solidFill>
                  <a:schemeClr val="accent6"/>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t>Dağılımları</a:t>
            </a:r>
            <a:endParaRPr lang="tr-TR" altLang="en-US" sz="3000" dirty="0">
              <a:solidFill>
                <a:schemeClr val="accent6"/>
              </a:solidFill>
              <a:effectLst>
                <a:outerShdw blurRad="38100" dist="38100" dir="2700000" algn="tl">
                  <a:srgbClr val="000000">
                    <a:alpha val="43137"/>
                  </a:srgbClr>
                </a:outerShdw>
              </a:effectLst>
              <a:latin typeface="Arial" pitchFamily="34" charset="0"/>
              <a:cs typeface="Arial"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9304105"/>
              </p:ext>
            </p:extLst>
          </p:nvPr>
        </p:nvGraphicFramePr>
        <p:xfrm>
          <a:off x="1907704" y="2276872"/>
          <a:ext cx="5832648" cy="2925337"/>
        </p:xfrm>
        <a:graphic>
          <a:graphicData uri="http://schemas.openxmlformats.org/drawingml/2006/table">
            <a:tbl>
              <a:tblPr firstRow="1" firstCol="1" bandRow="1">
                <a:effectLst>
                  <a:outerShdw blurRad="63500" sx="102000" sy="102000" algn="ctr" rotWithShape="0">
                    <a:prstClr val="black">
                      <a:alpha val="40000"/>
                    </a:prstClr>
                  </a:outerShdw>
                </a:effectLst>
                <a:tableStyleId>{93296810-A885-4BE3-A3E7-6D5BEEA58F35}</a:tableStyleId>
              </a:tblPr>
              <a:tblGrid>
                <a:gridCol w="1910135"/>
                <a:gridCol w="1343435"/>
                <a:gridCol w="1343435"/>
                <a:gridCol w="1235643"/>
              </a:tblGrid>
              <a:tr h="365017">
                <a:tc>
                  <a:txBody>
                    <a:bodyPr/>
                    <a:lstStyle/>
                    <a:p>
                      <a:pPr algn="just">
                        <a:lnSpc>
                          <a:spcPct val="150000"/>
                        </a:lnSpc>
                        <a:spcAft>
                          <a:spcPts val="0"/>
                        </a:spcAft>
                      </a:pPr>
                      <a:r>
                        <a:rPr lang="tr-TR" sz="1400" dirty="0">
                          <a:effectLst/>
                        </a:rPr>
                        <a:t> </a:t>
                      </a:r>
                      <a:endParaRPr lang="en-US" sz="1400" dirty="0">
                        <a:effectLst/>
                        <a:latin typeface="Calibri"/>
                        <a:ea typeface="Calibri"/>
                        <a:cs typeface="Times New Roman"/>
                      </a:endParaRPr>
                    </a:p>
                  </a:txBody>
                  <a:tcPr marL="68580" marR="68580" marT="0" marB="0"/>
                </a:tc>
                <a:tc>
                  <a:txBody>
                    <a:bodyPr/>
                    <a:lstStyle/>
                    <a:p>
                      <a:pPr algn="just">
                        <a:lnSpc>
                          <a:spcPct val="150000"/>
                        </a:lnSpc>
                        <a:spcAft>
                          <a:spcPts val="0"/>
                        </a:spcAft>
                      </a:pPr>
                      <a:r>
                        <a:rPr lang="tr-TR" sz="1400" dirty="0">
                          <a:effectLst/>
                        </a:rPr>
                        <a:t> </a:t>
                      </a:r>
                      <a:endParaRPr lang="en-US" sz="1400" dirty="0">
                        <a:effectLst/>
                        <a:latin typeface="Calibri"/>
                        <a:ea typeface="Calibri"/>
                        <a:cs typeface="Times New Roman"/>
                      </a:endParaRPr>
                    </a:p>
                  </a:txBody>
                  <a:tcPr marL="68580" marR="68580" marT="0" marB="0"/>
                </a:tc>
                <a:tc>
                  <a:txBody>
                    <a:bodyPr/>
                    <a:lstStyle/>
                    <a:p>
                      <a:pPr algn="ctr">
                        <a:lnSpc>
                          <a:spcPct val="150000"/>
                        </a:lnSpc>
                        <a:spcAft>
                          <a:spcPts val="0"/>
                        </a:spcAft>
                      </a:pPr>
                      <a:r>
                        <a:rPr lang="tr-TR" sz="1400">
                          <a:effectLst/>
                        </a:rPr>
                        <a:t>Makale Sayısı</a:t>
                      </a:r>
                      <a:endParaRPr lang="en-US" sz="1400">
                        <a:effectLst/>
                        <a:latin typeface="Calibri"/>
                        <a:ea typeface="Calibri"/>
                        <a:cs typeface="Times New Roman"/>
                      </a:endParaRPr>
                    </a:p>
                  </a:txBody>
                  <a:tcPr marL="68580" marR="68580" marT="0" marB="0"/>
                </a:tc>
                <a:tc>
                  <a:txBody>
                    <a:bodyPr/>
                    <a:lstStyle/>
                    <a:p>
                      <a:pPr algn="ctr">
                        <a:lnSpc>
                          <a:spcPct val="150000"/>
                        </a:lnSpc>
                        <a:spcAft>
                          <a:spcPts val="0"/>
                        </a:spcAft>
                      </a:pPr>
                      <a:r>
                        <a:rPr lang="tr-TR" sz="1400" dirty="0">
                          <a:effectLst/>
                        </a:rPr>
                        <a:t>Yüzde (%)</a:t>
                      </a:r>
                      <a:endParaRPr lang="en-US" sz="1400" dirty="0">
                        <a:effectLst/>
                        <a:latin typeface="Calibri"/>
                        <a:ea typeface="Calibri"/>
                        <a:cs typeface="Times New Roman"/>
                      </a:endParaRPr>
                    </a:p>
                  </a:txBody>
                  <a:tcPr marL="68580" marR="68580" marT="0" marB="0"/>
                </a:tc>
              </a:tr>
              <a:tr h="349042">
                <a:tc rowSpan="3">
                  <a:txBody>
                    <a:bodyPr/>
                    <a:lstStyle/>
                    <a:p>
                      <a:pPr>
                        <a:lnSpc>
                          <a:spcPct val="150000"/>
                        </a:lnSpc>
                        <a:spcAft>
                          <a:spcPts val="0"/>
                        </a:spcAft>
                      </a:pPr>
                      <a:r>
                        <a:rPr lang="tr-TR" sz="1800" dirty="0">
                          <a:effectLst/>
                        </a:rPr>
                        <a:t>Çalışmanın Türü</a:t>
                      </a:r>
                      <a:endParaRPr lang="en-US" sz="1800" dirty="0">
                        <a:effectLst/>
                        <a:latin typeface="Calibri"/>
                        <a:ea typeface="Calibri"/>
                        <a:cs typeface="Times New Roman"/>
                      </a:endParaRPr>
                    </a:p>
                  </a:txBody>
                  <a:tcPr marL="68580" marR="68580" marT="0" marB="0" anchor="ctr"/>
                </a:tc>
                <a:tc>
                  <a:txBody>
                    <a:bodyPr/>
                    <a:lstStyle/>
                    <a:p>
                      <a:pPr algn="just">
                        <a:lnSpc>
                          <a:spcPct val="150000"/>
                        </a:lnSpc>
                        <a:spcAft>
                          <a:spcPts val="0"/>
                        </a:spcAft>
                      </a:pPr>
                      <a:r>
                        <a:rPr lang="tr-TR" sz="1600" b="1">
                          <a:solidFill>
                            <a:schemeClr val="bg1">
                              <a:lumMod val="50000"/>
                            </a:schemeClr>
                          </a:solidFill>
                          <a:effectLst/>
                        </a:rPr>
                        <a:t>Kavramsal</a:t>
                      </a:r>
                      <a:endParaRPr lang="en-US" sz="1600" b="1">
                        <a:solidFill>
                          <a:schemeClr val="bg1">
                            <a:lumMod val="50000"/>
                          </a:schemeClr>
                        </a:solidFill>
                        <a:effectLst/>
                        <a:latin typeface="Calibri"/>
                        <a:ea typeface="Calibri"/>
                        <a:cs typeface="Times New Roman"/>
                      </a:endParaRPr>
                    </a:p>
                  </a:txBody>
                  <a:tcPr marL="68580" marR="68580" marT="0" marB="0"/>
                </a:tc>
                <a:tc>
                  <a:txBody>
                    <a:bodyPr/>
                    <a:lstStyle/>
                    <a:p>
                      <a:pPr algn="ctr">
                        <a:lnSpc>
                          <a:spcPct val="150000"/>
                        </a:lnSpc>
                        <a:spcAft>
                          <a:spcPts val="0"/>
                        </a:spcAft>
                      </a:pPr>
                      <a:r>
                        <a:rPr lang="tr-TR" sz="1200">
                          <a:solidFill>
                            <a:schemeClr val="bg1">
                              <a:lumMod val="50000"/>
                            </a:schemeClr>
                          </a:solidFill>
                          <a:effectLst/>
                        </a:rPr>
                        <a:t>13</a:t>
                      </a:r>
                      <a:endParaRPr lang="en-US" sz="1100">
                        <a:solidFill>
                          <a:schemeClr val="bg1">
                            <a:lumMod val="50000"/>
                          </a:schemeClr>
                        </a:solidFill>
                        <a:effectLst/>
                        <a:latin typeface="Calibri"/>
                        <a:ea typeface="Calibri"/>
                        <a:cs typeface="Times New Roman"/>
                      </a:endParaRPr>
                    </a:p>
                  </a:txBody>
                  <a:tcPr marL="68580" marR="68580" marT="0" marB="0"/>
                </a:tc>
                <a:tc>
                  <a:txBody>
                    <a:bodyPr/>
                    <a:lstStyle/>
                    <a:p>
                      <a:pPr algn="ctr">
                        <a:lnSpc>
                          <a:spcPct val="150000"/>
                        </a:lnSpc>
                        <a:spcAft>
                          <a:spcPts val="0"/>
                        </a:spcAft>
                      </a:pPr>
                      <a:r>
                        <a:rPr lang="tr-TR" sz="1600" b="1" dirty="0">
                          <a:solidFill>
                            <a:schemeClr val="bg1">
                              <a:lumMod val="50000"/>
                            </a:schemeClr>
                          </a:solidFill>
                          <a:effectLst/>
                        </a:rPr>
                        <a:t>16.5</a:t>
                      </a:r>
                      <a:endParaRPr lang="en-US" sz="1600" b="1" dirty="0">
                        <a:solidFill>
                          <a:schemeClr val="bg1">
                            <a:lumMod val="50000"/>
                          </a:schemeClr>
                        </a:solidFill>
                        <a:effectLst/>
                        <a:latin typeface="Calibri"/>
                        <a:ea typeface="Calibri"/>
                        <a:cs typeface="Times New Roman"/>
                      </a:endParaRPr>
                    </a:p>
                  </a:txBody>
                  <a:tcPr marL="68580" marR="68580" marT="0" marB="0"/>
                </a:tc>
              </a:tr>
              <a:tr h="349042">
                <a:tc vMerge="1">
                  <a:txBody>
                    <a:bodyPr/>
                    <a:lstStyle/>
                    <a:p>
                      <a:endParaRPr lang="en-US"/>
                    </a:p>
                  </a:txBody>
                  <a:tcPr/>
                </a:tc>
                <a:tc>
                  <a:txBody>
                    <a:bodyPr/>
                    <a:lstStyle/>
                    <a:p>
                      <a:pPr algn="just">
                        <a:lnSpc>
                          <a:spcPct val="150000"/>
                        </a:lnSpc>
                        <a:spcAft>
                          <a:spcPts val="0"/>
                        </a:spcAft>
                      </a:pPr>
                      <a:r>
                        <a:rPr lang="tr-TR" sz="1600" b="1">
                          <a:solidFill>
                            <a:schemeClr val="bg1">
                              <a:lumMod val="50000"/>
                            </a:schemeClr>
                          </a:solidFill>
                          <a:effectLst/>
                        </a:rPr>
                        <a:t>Uygulamalı</a:t>
                      </a:r>
                      <a:endParaRPr lang="en-US" sz="1600" b="1">
                        <a:solidFill>
                          <a:schemeClr val="bg1">
                            <a:lumMod val="50000"/>
                          </a:schemeClr>
                        </a:solidFill>
                        <a:effectLst/>
                        <a:latin typeface="Calibri"/>
                        <a:ea typeface="Calibri"/>
                        <a:cs typeface="Times New Roman"/>
                      </a:endParaRPr>
                    </a:p>
                  </a:txBody>
                  <a:tcPr marL="68580" marR="68580" marT="0" marB="0"/>
                </a:tc>
                <a:tc>
                  <a:txBody>
                    <a:bodyPr/>
                    <a:lstStyle/>
                    <a:p>
                      <a:pPr algn="ctr">
                        <a:lnSpc>
                          <a:spcPct val="150000"/>
                        </a:lnSpc>
                        <a:spcAft>
                          <a:spcPts val="0"/>
                        </a:spcAft>
                      </a:pPr>
                      <a:r>
                        <a:rPr lang="tr-TR" sz="1200">
                          <a:solidFill>
                            <a:schemeClr val="bg1">
                              <a:lumMod val="50000"/>
                            </a:schemeClr>
                          </a:solidFill>
                          <a:effectLst/>
                        </a:rPr>
                        <a:t>66</a:t>
                      </a:r>
                      <a:endParaRPr lang="en-US" sz="1100">
                        <a:solidFill>
                          <a:schemeClr val="bg1">
                            <a:lumMod val="50000"/>
                          </a:schemeClr>
                        </a:solidFill>
                        <a:effectLst/>
                        <a:latin typeface="Calibri"/>
                        <a:ea typeface="Calibri"/>
                        <a:cs typeface="Times New Roman"/>
                      </a:endParaRPr>
                    </a:p>
                  </a:txBody>
                  <a:tcPr marL="68580" marR="68580" marT="0" marB="0"/>
                </a:tc>
                <a:tc>
                  <a:txBody>
                    <a:bodyPr/>
                    <a:lstStyle/>
                    <a:p>
                      <a:pPr algn="ctr">
                        <a:lnSpc>
                          <a:spcPct val="150000"/>
                        </a:lnSpc>
                        <a:spcAft>
                          <a:spcPts val="0"/>
                        </a:spcAft>
                      </a:pPr>
                      <a:r>
                        <a:rPr lang="tr-TR" sz="1600" b="1" dirty="0">
                          <a:solidFill>
                            <a:schemeClr val="bg1">
                              <a:lumMod val="50000"/>
                            </a:schemeClr>
                          </a:solidFill>
                          <a:effectLst/>
                        </a:rPr>
                        <a:t>83.5</a:t>
                      </a:r>
                      <a:endParaRPr lang="en-US" sz="1600" b="1" dirty="0">
                        <a:solidFill>
                          <a:schemeClr val="bg1">
                            <a:lumMod val="50000"/>
                          </a:schemeClr>
                        </a:solidFill>
                        <a:effectLst/>
                        <a:latin typeface="Calibri"/>
                        <a:ea typeface="Calibri"/>
                        <a:cs typeface="Times New Roman"/>
                      </a:endParaRPr>
                    </a:p>
                  </a:txBody>
                  <a:tcPr marL="68580" marR="68580" marT="0" marB="0"/>
                </a:tc>
              </a:tr>
              <a:tr h="349042">
                <a:tc vMerge="1">
                  <a:txBody>
                    <a:bodyPr/>
                    <a:lstStyle/>
                    <a:p>
                      <a:endParaRPr lang="en-US"/>
                    </a:p>
                  </a:txBody>
                  <a:tcPr/>
                </a:tc>
                <a:tc>
                  <a:txBody>
                    <a:bodyPr/>
                    <a:lstStyle/>
                    <a:p>
                      <a:pPr algn="just">
                        <a:lnSpc>
                          <a:spcPct val="150000"/>
                        </a:lnSpc>
                        <a:spcAft>
                          <a:spcPts val="0"/>
                        </a:spcAft>
                      </a:pPr>
                      <a:r>
                        <a:rPr lang="tr-TR" sz="1600" b="1" dirty="0">
                          <a:solidFill>
                            <a:schemeClr val="bg1">
                              <a:lumMod val="50000"/>
                            </a:schemeClr>
                          </a:solidFill>
                          <a:effectLst/>
                        </a:rPr>
                        <a:t>Toplam</a:t>
                      </a:r>
                      <a:endParaRPr lang="en-US" sz="1600" b="1" dirty="0">
                        <a:solidFill>
                          <a:schemeClr val="bg1">
                            <a:lumMod val="50000"/>
                          </a:schemeClr>
                        </a:solidFill>
                        <a:effectLst/>
                        <a:latin typeface="Calibri"/>
                        <a:ea typeface="Calibri"/>
                        <a:cs typeface="Times New Roman"/>
                      </a:endParaRPr>
                    </a:p>
                  </a:txBody>
                  <a:tcPr marL="68580" marR="68580" marT="0" marB="0"/>
                </a:tc>
                <a:tc>
                  <a:txBody>
                    <a:bodyPr/>
                    <a:lstStyle/>
                    <a:p>
                      <a:pPr algn="ctr">
                        <a:lnSpc>
                          <a:spcPct val="150000"/>
                        </a:lnSpc>
                        <a:spcAft>
                          <a:spcPts val="0"/>
                        </a:spcAft>
                      </a:pPr>
                      <a:r>
                        <a:rPr lang="tr-TR" sz="1200">
                          <a:solidFill>
                            <a:schemeClr val="bg1">
                              <a:lumMod val="50000"/>
                            </a:schemeClr>
                          </a:solidFill>
                          <a:effectLst/>
                        </a:rPr>
                        <a:t>79</a:t>
                      </a:r>
                      <a:endParaRPr lang="en-US" sz="1100">
                        <a:solidFill>
                          <a:schemeClr val="bg1">
                            <a:lumMod val="50000"/>
                          </a:schemeClr>
                        </a:solidFill>
                        <a:effectLst/>
                        <a:latin typeface="Calibri"/>
                        <a:ea typeface="Calibri"/>
                        <a:cs typeface="Times New Roman"/>
                      </a:endParaRPr>
                    </a:p>
                  </a:txBody>
                  <a:tcPr marL="68580" marR="68580" marT="0" marB="0"/>
                </a:tc>
                <a:tc>
                  <a:txBody>
                    <a:bodyPr/>
                    <a:lstStyle/>
                    <a:p>
                      <a:pPr algn="ctr">
                        <a:lnSpc>
                          <a:spcPct val="150000"/>
                        </a:lnSpc>
                        <a:spcAft>
                          <a:spcPts val="0"/>
                        </a:spcAft>
                      </a:pPr>
                      <a:r>
                        <a:rPr lang="tr-TR" sz="1600" b="1" dirty="0">
                          <a:solidFill>
                            <a:schemeClr val="bg1">
                              <a:lumMod val="50000"/>
                            </a:schemeClr>
                          </a:solidFill>
                          <a:effectLst/>
                        </a:rPr>
                        <a:t>100</a:t>
                      </a:r>
                      <a:endParaRPr lang="en-US" sz="1600" b="1" dirty="0">
                        <a:solidFill>
                          <a:schemeClr val="bg1">
                            <a:lumMod val="50000"/>
                          </a:schemeClr>
                        </a:solidFill>
                        <a:effectLst/>
                        <a:latin typeface="Calibri"/>
                        <a:ea typeface="Calibri"/>
                        <a:cs typeface="Times New Roman"/>
                      </a:endParaRPr>
                    </a:p>
                  </a:txBody>
                  <a:tcPr marL="68580" marR="68580" marT="0" marB="0"/>
                </a:tc>
              </a:tr>
              <a:tr h="349042">
                <a:tc rowSpan="4">
                  <a:txBody>
                    <a:bodyPr/>
                    <a:lstStyle/>
                    <a:p>
                      <a:pPr>
                        <a:lnSpc>
                          <a:spcPct val="150000"/>
                        </a:lnSpc>
                        <a:spcAft>
                          <a:spcPts val="0"/>
                        </a:spcAft>
                      </a:pPr>
                      <a:r>
                        <a:rPr lang="tr-TR" sz="1800" dirty="0">
                          <a:effectLst/>
                        </a:rPr>
                        <a:t>Araştırma Tasarımı</a:t>
                      </a:r>
                      <a:endParaRPr lang="en-US" sz="1800" dirty="0">
                        <a:effectLst/>
                        <a:latin typeface="Calibri"/>
                        <a:ea typeface="Calibri"/>
                        <a:cs typeface="Times New Roman"/>
                      </a:endParaRPr>
                    </a:p>
                  </a:txBody>
                  <a:tcPr marL="68580" marR="68580" marT="0" marB="0" anchor="ctr"/>
                </a:tc>
                <a:tc>
                  <a:txBody>
                    <a:bodyPr/>
                    <a:lstStyle/>
                    <a:p>
                      <a:pPr algn="just">
                        <a:lnSpc>
                          <a:spcPct val="150000"/>
                        </a:lnSpc>
                        <a:spcAft>
                          <a:spcPts val="0"/>
                        </a:spcAft>
                      </a:pPr>
                      <a:r>
                        <a:rPr lang="tr-TR" sz="1600" b="1">
                          <a:solidFill>
                            <a:schemeClr val="bg1">
                              <a:lumMod val="50000"/>
                            </a:schemeClr>
                          </a:solidFill>
                          <a:effectLst/>
                        </a:rPr>
                        <a:t>Nitel</a:t>
                      </a:r>
                      <a:endParaRPr lang="en-US" sz="1600" b="1">
                        <a:solidFill>
                          <a:schemeClr val="bg1">
                            <a:lumMod val="50000"/>
                          </a:schemeClr>
                        </a:solidFill>
                        <a:effectLst/>
                        <a:latin typeface="Calibri"/>
                        <a:ea typeface="Calibri"/>
                        <a:cs typeface="Times New Roman"/>
                      </a:endParaRPr>
                    </a:p>
                  </a:txBody>
                  <a:tcPr marL="68580" marR="68580" marT="0" marB="0"/>
                </a:tc>
                <a:tc>
                  <a:txBody>
                    <a:bodyPr/>
                    <a:lstStyle/>
                    <a:p>
                      <a:pPr algn="ctr">
                        <a:lnSpc>
                          <a:spcPct val="150000"/>
                        </a:lnSpc>
                        <a:spcAft>
                          <a:spcPts val="0"/>
                        </a:spcAft>
                      </a:pPr>
                      <a:r>
                        <a:rPr lang="tr-TR" sz="1200">
                          <a:solidFill>
                            <a:schemeClr val="bg1">
                              <a:lumMod val="50000"/>
                            </a:schemeClr>
                          </a:solidFill>
                          <a:effectLst/>
                        </a:rPr>
                        <a:t>4</a:t>
                      </a:r>
                      <a:endParaRPr lang="en-US" sz="1100">
                        <a:solidFill>
                          <a:schemeClr val="bg1">
                            <a:lumMod val="50000"/>
                          </a:schemeClr>
                        </a:solidFill>
                        <a:effectLst/>
                        <a:latin typeface="Calibri"/>
                        <a:ea typeface="Calibri"/>
                        <a:cs typeface="Times New Roman"/>
                      </a:endParaRPr>
                    </a:p>
                  </a:txBody>
                  <a:tcPr marL="68580" marR="68580" marT="0" marB="0"/>
                </a:tc>
                <a:tc>
                  <a:txBody>
                    <a:bodyPr/>
                    <a:lstStyle/>
                    <a:p>
                      <a:pPr algn="ctr">
                        <a:lnSpc>
                          <a:spcPct val="150000"/>
                        </a:lnSpc>
                        <a:spcAft>
                          <a:spcPts val="0"/>
                        </a:spcAft>
                      </a:pPr>
                      <a:r>
                        <a:rPr lang="tr-TR" sz="1600" b="1" dirty="0">
                          <a:solidFill>
                            <a:schemeClr val="bg1">
                              <a:lumMod val="50000"/>
                            </a:schemeClr>
                          </a:solidFill>
                          <a:effectLst/>
                        </a:rPr>
                        <a:t>6.1</a:t>
                      </a:r>
                      <a:endParaRPr lang="en-US" sz="1600" b="1" dirty="0">
                        <a:solidFill>
                          <a:schemeClr val="bg1">
                            <a:lumMod val="50000"/>
                          </a:schemeClr>
                        </a:solidFill>
                        <a:effectLst/>
                        <a:latin typeface="Calibri"/>
                        <a:ea typeface="Calibri"/>
                        <a:cs typeface="Times New Roman"/>
                      </a:endParaRPr>
                    </a:p>
                  </a:txBody>
                  <a:tcPr marL="68580" marR="68580" marT="0" marB="0"/>
                </a:tc>
              </a:tr>
              <a:tr h="349042">
                <a:tc vMerge="1">
                  <a:txBody>
                    <a:bodyPr/>
                    <a:lstStyle/>
                    <a:p>
                      <a:endParaRPr lang="en-US"/>
                    </a:p>
                  </a:txBody>
                  <a:tcPr/>
                </a:tc>
                <a:tc>
                  <a:txBody>
                    <a:bodyPr/>
                    <a:lstStyle/>
                    <a:p>
                      <a:pPr algn="just">
                        <a:lnSpc>
                          <a:spcPct val="150000"/>
                        </a:lnSpc>
                        <a:spcAft>
                          <a:spcPts val="0"/>
                        </a:spcAft>
                      </a:pPr>
                      <a:r>
                        <a:rPr lang="tr-TR" sz="1600" b="1">
                          <a:solidFill>
                            <a:schemeClr val="bg1">
                              <a:lumMod val="50000"/>
                            </a:schemeClr>
                          </a:solidFill>
                          <a:effectLst/>
                        </a:rPr>
                        <a:t>Nicel</a:t>
                      </a:r>
                      <a:endParaRPr lang="en-US" sz="1600" b="1">
                        <a:solidFill>
                          <a:schemeClr val="bg1">
                            <a:lumMod val="50000"/>
                          </a:schemeClr>
                        </a:solidFill>
                        <a:effectLst/>
                        <a:latin typeface="Calibri"/>
                        <a:ea typeface="Calibri"/>
                        <a:cs typeface="Times New Roman"/>
                      </a:endParaRPr>
                    </a:p>
                  </a:txBody>
                  <a:tcPr marL="68580" marR="68580" marT="0" marB="0"/>
                </a:tc>
                <a:tc>
                  <a:txBody>
                    <a:bodyPr/>
                    <a:lstStyle/>
                    <a:p>
                      <a:pPr algn="ctr">
                        <a:lnSpc>
                          <a:spcPct val="150000"/>
                        </a:lnSpc>
                        <a:spcAft>
                          <a:spcPts val="0"/>
                        </a:spcAft>
                      </a:pPr>
                      <a:r>
                        <a:rPr lang="tr-TR" sz="1200">
                          <a:solidFill>
                            <a:schemeClr val="bg1">
                              <a:lumMod val="50000"/>
                            </a:schemeClr>
                          </a:solidFill>
                          <a:effectLst/>
                        </a:rPr>
                        <a:t>59</a:t>
                      </a:r>
                      <a:endParaRPr lang="en-US" sz="1100">
                        <a:solidFill>
                          <a:schemeClr val="bg1">
                            <a:lumMod val="50000"/>
                          </a:schemeClr>
                        </a:solidFill>
                        <a:effectLst/>
                        <a:latin typeface="Calibri"/>
                        <a:ea typeface="Calibri"/>
                        <a:cs typeface="Times New Roman"/>
                      </a:endParaRPr>
                    </a:p>
                  </a:txBody>
                  <a:tcPr marL="68580" marR="68580" marT="0" marB="0"/>
                </a:tc>
                <a:tc>
                  <a:txBody>
                    <a:bodyPr/>
                    <a:lstStyle/>
                    <a:p>
                      <a:pPr algn="ctr">
                        <a:lnSpc>
                          <a:spcPct val="150000"/>
                        </a:lnSpc>
                        <a:spcAft>
                          <a:spcPts val="0"/>
                        </a:spcAft>
                      </a:pPr>
                      <a:r>
                        <a:rPr lang="tr-TR" sz="1600" b="1">
                          <a:solidFill>
                            <a:schemeClr val="bg1">
                              <a:lumMod val="50000"/>
                            </a:schemeClr>
                          </a:solidFill>
                          <a:effectLst/>
                        </a:rPr>
                        <a:t>89.4</a:t>
                      </a:r>
                      <a:endParaRPr lang="en-US" sz="1600" b="1">
                        <a:solidFill>
                          <a:schemeClr val="bg1">
                            <a:lumMod val="50000"/>
                          </a:schemeClr>
                        </a:solidFill>
                        <a:effectLst/>
                        <a:latin typeface="Calibri"/>
                        <a:ea typeface="Calibri"/>
                        <a:cs typeface="Times New Roman"/>
                      </a:endParaRPr>
                    </a:p>
                  </a:txBody>
                  <a:tcPr marL="68580" marR="68580" marT="0" marB="0"/>
                </a:tc>
              </a:tr>
              <a:tr h="349042">
                <a:tc vMerge="1">
                  <a:txBody>
                    <a:bodyPr/>
                    <a:lstStyle/>
                    <a:p>
                      <a:endParaRPr lang="en-US"/>
                    </a:p>
                  </a:txBody>
                  <a:tcPr/>
                </a:tc>
                <a:tc>
                  <a:txBody>
                    <a:bodyPr/>
                    <a:lstStyle/>
                    <a:p>
                      <a:pPr algn="just">
                        <a:lnSpc>
                          <a:spcPct val="150000"/>
                        </a:lnSpc>
                        <a:spcAft>
                          <a:spcPts val="0"/>
                        </a:spcAft>
                      </a:pPr>
                      <a:r>
                        <a:rPr lang="tr-TR" sz="1600" b="1">
                          <a:solidFill>
                            <a:schemeClr val="bg1">
                              <a:lumMod val="50000"/>
                            </a:schemeClr>
                          </a:solidFill>
                          <a:effectLst/>
                        </a:rPr>
                        <a:t>Karma</a:t>
                      </a:r>
                      <a:endParaRPr lang="en-US" sz="1600" b="1">
                        <a:solidFill>
                          <a:schemeClr val="bg1">
                            <a:lumMod val="50000"/>
                          </a:schemeClr>
                        </a:solidFill>
                        <a:effectLst/>
                        <a:latin typeface="Calibri"/>
                        <a:ea typeface="Calibri"/>
                        <a:cs typeface="Times New Roman"/>
                      </a:endParaRPr>
                    </a:p>
                  </a:txBody>
                  <a:tcPr marL="68580" marR="68580" marT="0" marB="0"/>
                </a:tc>
                <a:tc>
                  <a:txBody>
                    <a:bodyPr/>
                    <a:lstStyle/>
                    <a:p>
                      <a:pPr algn="ctr">
                        <a:lnSpc>
                          <a:spcPct val="150000"/>
                        </a:lnSpc>
                        <a:spcAft>
                          <a:spcPts val="0"/>
                        </a:spcAft>
                      </a:pPr>
                      <a:r>
                        <a:rPr lang="tr-TR" sz="1200">
                          <a:solidFill>
                            <a:schemeClr val="bg1">
                              <a:lumMod val="50000"/>
                            </a:schemeClr>
                          </a:solidFill>
                          <a:effectLst/>
                        </a:rPr>
                        <a:t>3</a:t>
                      </a:r>
                      <a:endParaRPr lang="en-US" sz="1100">
                        <a:solidFill>
                          <a:schemeClr val="bg1">
                            <a:lumMod val="50000"/>
                          </a:schemeClr>
                        </a:solidFill>
                        <a:effectLst/>
                        <a:latin typeface="Calibri"/>
                        <a:ea typeface="Calibri"/>
                        <a:cs typeface="Times New Roman"/>
                      </a:endParaRPr>
                    </a:p>
                  </a:txBody>
                  <a:tcPr marL="68580" marR="68580" marT="0" marB="0"/>
                </a:tc>
                <a:tc>
                  <a:txBody>
                    <a:bodyPr/>
                    <a:lstStyle/>
                    <a:p>
                      <a:pPr algn="ctr">
                        <a:lnSpc>
                          <a:spcPct val="150000"/>
                        </a:lnSpc>
                        <a:spcAft>
                          <a:spcPts val="0"/>
                        </a:spcAft>
                      </a:pPr>
                      <a:r>
                        <a:rPr lang="tr-TR" sz="1600" b="1">
                          <a:solidFill>
                            <a:schemeClr val="bg1">
                              <a:lumMod val="50000"/>
                            </a:schemeClr>
                          </a:solidFill>
                          <a:effectLst/>
                        </a:rPr>
                        <a:t>4.5</a:t>
                      </a:r>
                      <a:endParaRPr lang="en-US" sz="1600" b="1">
                        <a:solidFill>
                          <a:schemeClr val="bg1">
                            <a:lumMod val="50000"/>
                          </a:schemeClr>
                        </a:solidFill>
                        <a:effectLst/>
                        <a:latin typeface="Calibri"/>
                        <a:ea typeface="Calibri"/>
                        <a:cs typeface="Times New Roman"/>
                      </a:endParaRPr>
                    </a:p>
                  </a:txBody>
                  <a:tcPr marL="68580" marR="68580" marT="0" marB="0"/>
                </a:tc>
              </a:tr>
              <a:tr h="349042">
                <a:tc vMerge="1">
                  <a:txBody>
                    <a:bodyPr/>
                    <a:lstStyle/>
                    <a:p>
                      <a:endParaRPr lang="en-US"/>
                    </a:p>
                  </a:txBody>
                  <a:tcPr/>
                </a:tc>
                <a:tc>
                  <a:txBody>
                    <a:bodyPr/>
                    <a:lstStyle/>
                    <a:p>
                      <a:pPr algn="just">
                        <a:lnSpc>
                          <a:spcPct val="150000"/>
                        </a:lnSpc>
                        <a:spcAft>
                          <a:spcPts val="0"/>
                        </a:spcAft>
                      </a:pPr>
                      <a:r>
                        <a:rPr lang="tr-TR" sz="1600" b="1" dirty="0">
                          <a:solidFill>
                            <a:schemeClr val="bg1">
                              <a:lumMod val="50000"/>
                            </a:schemeClr>
                          </a:solidFill>
                          <a:effectLst/>
                        </a:rPr>
                        <a:t>Toplam</a:t>
                      </a:r>
                      <a:endParaRPr lang="en-US" sz="1600" b="1" dirty="0">
                        <a:solidFill>
                          <a:schemeClr val="bg1">
                            <a:lumMod val="50000"/>
                          </a:schemeClr>
                        </a:solidFill>
                        <a:effectLst/>
                        <a:latin typeface="Calibri"/>
                        <a:ea typeface="Calibri"/>
                        <a:cs typeface="Times New Roman"/>
                      </a:endParaRPr>
                    </a:p>
                  </a:txBody>
                  <a:tcPr marL="68580" marR="68580" marT="0" marB="0"/>
                </a:tc>
                <a:tc>
                  <a:txBody>
                    <a:bodyPr/>
                    <a:lstStyle/>
                    <a:p>
                      <a:pPr algn="ctr">
                        <a:lnSpc>
                          <a:spcPct val="150000"/>
                        </a:lnSpc>
                        <a:spcAft>
                          <a:spcPts val="0"/>
                        </a:spcAft>
                      </a:pPr>
                      <a:r>
                        <a:rPr lang="tr-TR" sz="1200">
                          <a:solidFill>
                            <a:schemeClr val="bg1">
                              <a:lumMod val="50000"/>
                            </a:schemeClr>
                          </a:solidFill>
                          <a:effectLst/>
                        </a:rPr>
                        <a:t>66</a:t>
                      </a:r>
                      <a:endParaRPr lang="en-US" sz="1100">
                        <a:solidFill>
                          <a:schemeClr val="bg1">
                            <a:lumMod val="50000"/>
                          </a:schemeClr>
                        </a:solidFill>
                        <a:effectLst/>
                        <a:latin typeface="Calibri"/>
                        <a:ea typeface="Calibri"/>
                        <a:cs typeface="Times New Roman"/>
                      </a:endParaRPr>
                    </a:p>
                  </a:txBody>
                  <a:tcPr marL="68580" marR="68580" marT="0" marB="0"/>
                </a:tc>
                <a:tc>
                  <a:txBody>
                    <a:bodyPr/>
                    <a:lstStyle/>
                    <a:p>
                      <a:pPr algn="ctr">
                        <a:lnSpc>
                          <a:spcPct val="150000"/>
                        </a:lnSpc>
                        <a:spcAft>
                          <a:spcPts val="0"/>
                        </a:spcAft>
                      </a:pPr>
                      <a:r>
                        <a:rPr lang="tr-TR" sz="1600" b="1" dirty="0">
                          <a:solidFill>
                            <a:schemeClr val="bg1">
                              <a:lumMod val="50000"/>
                            </a:schemeClr>
                          </a:solidFill>
                          <a:effectLst/>
                        </a:rPr>
                        <a:t>100</a:t>
                      </a:r>
                      <a:endParaRPr lang="en-US" sz="1600" b="1" dirty="0">
                        <a:solidFill>
                          <a:schemeClr val="bg1">
                            <a:lumMod val="50000"/>
                          </a:schemeClr>
                        </a:solidFill>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2940724696"/>
      </p:ext>
    </p:extLst>
  </p:cSld>
  <p:clrMapOvr>
    <a:masterClrMapping/>
  </p:clrMapOvr>
  <p:transition spd="slow">
    <p:wip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1143000"/>
          </a:xfrm>
        </p:spPr>
        <p:txBody>
          <a:bodyPr>
            <a:noAutofit/>
          </a:bodyPr>
          <a:lstStyle/>
          <a:p>
            <a:r>
              <a:rPr lang="tr-TR" sz="3200" b="1" dirty="0" smtClean="0">
                <a:solidFill>
                  <a:schemeClr val="accent6"/>
                </a:solidFill>
                <a:effectLst>
                  <a:outerShdw blurRad="38100" dist="38100" dir="2700000" algn="tl">
                    <a:srgbClr val="000000">
                      <a:alpha val="43137"/>
                    </a:srgbClr>
                  </a:outerShdw>
                </a:effectLst>
              </a:rPr>
              <a:t>İleriki Çalışmalar için</a:t>
            </a:r>
            <a:br>
              <a:rPr lang="tr-TR" sz="3200" b="1" dirty="0" smtClean="0">
                <a:solidFill>
                  <a:schemeClr val="accent6"/>
                </a:solidFill>
                <a:effectLst>
                  <a:outerShdw blurRad="38100" dist="38100" dir="2700000" algn="tl">
                    <a:srgbClr val="000000">
                      <a:alpha val="43137"/>
                    </a:srgbClr>
                  </a:outerShdw>
                </a:effectLst>
              </a:rPr>
            </a:br>
            <a:r>
              <a:rPr lang="tr-TR" sz="3200" b="1" dirty="0" smtClean="0">
                <a:solidFill>
                  <a:schemeClr val="accent6"/>
                </a:solidFill>
                <a:effectLst>
                  <a:outerShdw blurRad="38100" dist="38100" dir="2700000" algn="tl">
                    <a:srgbClr val="000000">
                      <a:alpha val="43137"/>
                    </a:srgbClr>
                  </a:outerShdw>
                </a:effectLst>
              </a:rPr>
              <a:t>Önemli Fırsatlar Sunduğu Gözlenen Başlıklar</a:t>
            </a:r>
            <a:endParaRPr lang="en-US" sz="3200" b="1" dirty="0">
              <a:solidFill>
                <a:schemeClr val="accent6"/>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fontScale="77500" lnSpcReduction="20000"/>
          </a:bodyPr>
          <a:lstStyle/>
          <a:p>
            <a:r>
              <a:rPr lang="tr-TR" sz="3100" b="1" dirty="0" smtClean="0">
                <a:solidFill>
                  <a:schemeClr val="bg1">
                    <a:lumMod val="50000"/>
                  </a:schemeClr>
                </a:solidFill>
              </a:rPr>
              <a:t>Tüketici davranışlarının çeşitli sosyal medya platformları bakımından farklılıklarının ve bu farklılıkların firmanın pazarlama performansı üzerindeki etkilerinin incelenmesi</a:t>
            </a:r>
          </a:p>
          <a:p>
            <a:endParaRPr lang="tr-TR" sz="1300" b="1" dirty="0" smtClean="0">
              <a:solidFill>
                <a:schemeClr val="bg1">
                  <a:lumMod val="50000"/>
                </a:schemeClr>
              </a:solidFill>
            </a:endParaRPr>
          </a:p>
          <a:p>
            <a:r>
              <a:rPr lang="tr-TR" sz="3100" b="1" dirty="0" smtClean="0">
                <a:solidFill>
                  <a:schemeClr val="bg1">
                    <a:lumMod val="50000"/>
                  </a:schemeClr>
                </a:solidFill>
              </a:rPr>
              <a:t>Sosyal medya kanallarındaki tüketici davranışlarının boylamsal araştırmalarla incelenmesi (müşteri-müşteri etkileşimi)</a:t>
            </a:r>
          </a:p>
          <a:p>
            <a:endParaRPr lang="tr-TR" sz="1300" b="1" dirty="0" smtClean="0">
              <a:solidFill>
                <a:schemeClr val="bg1">
                  <a:lumMod val="50000"/>
                </a:schemeClr>
              </a:solidFill>
            </a:endParaRPr>
          </a:p>
          <a:p>
            <a:r>
              <a:rPr lang="tr-TR" sz="3100" b="1" dirty="0" smtClean="0">
                <a:solidFill>
                  <a:schemeClr val="bg1">
                    <a:lumMod val="50000"/>
                  </a:schemeClr>
                </a:solidFill>
              </a:rPr>
              <a:t>Sosyal medyada kullanıcı tarafından oluşturulan içeriklerin sebeplerinin araştırılması ve bunların pazarlama karması kararları ve pazarlama çıktıları üzerindeki etkilerinin incelenmesi</a:t>
            </a:r>
          </a:p>
          <a:p>
            <a:endParaRPr lang="tr-TR" sz="1300" b="1" dirty="0" smtClean="0">
              <a:solidFill>
                <a:schemeClr val="bg1">
                  <a:lumMod val="50000"/>
                </a:schemeClr>
              </a:solidFill>
            </a:endParaRPr>
          </a:p>
          <a:p>
            <a:r>
              <a:rPr lang="tr-TR" sz="3100" b="1" dirty="0" smtClean="0">
                <a:solidFill>
                  <a:schemeClr val="bg1">
                    <a:lumMod val="50000"/>
                  </a:schemeClr>
                </a:solidFill>
              </a:rPr>
              <a:t>Sosyal medya pazarlama faaliyetlerinin  tüketicilerin marka algısı üzerindeki etkilerinin incelenmesi</a:t>
            </a:r>
          </a:p>
          <a:p>
            <a:endParaRPr lang="en-US" dirty="0"/>
          </a:p>
        </p:txBody>
      </p:sp>
    </p:spTree>
    <p:extLst>
      <p:ext uri="{BB962C8B-B14F-4D97-AF65-F5344CB8AC3E}">
        <p14:creationId xmlns:p14="http://schemas.microsoft.com/office/powerpoint/2010/main" val="3630188809"/>
      </p:ext>
    </p:extLst>
  </p:cSld>
  <p:clrMapOvr>
    <a:masterClrMapping/>
  </p:clrMapOvr>
  <p:transition spd="slow">
    <p:wip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6"/>
            </a:solidFill>
          </a:ln>
        </p:spPr>
        <p:txBody>
          <a:bodyPr/>
          <a:lstStyle/>
          <a:p>
            <a:r>
              <a:rPr lang="tr-TR" b="1" dirty="0" smtClean="0">
                <a:solidFill>
                  <a:schemeClr val="accent6"/>
                </a:solidFill>
                <a:effectLst>
                  <a:outerShdw blurRad="38100" dist="38100" dir="2700000" algn="tl">
                    <a:srgbClr val="000000">
                      <a:alpha val="43137"/>
                    </a:srgbClr>
                  </a:outerShdw>
                </a:effectLst>
              </a:rPr>
              <a:t>KISITLAR</a:t>
            </a:r>
            <a:endParaRPr lang="en-US" b="1" dirty="0">
              <a:solidFill>
                <a:schemeClr val="accent6"/>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ln>
            <a:solidFill>
              <a:schemeClr val="accent6"/>
            </a:solidFill>
          </a:ln>
        </p:spPr>
        <p:txBody>
          <a:bodyPr/>
          <a:lstStyle/>
          <a:p>
            <a:r>
              <a:rPr lang="tr-TR" b="1" dirty="0" smtClean="0">
                <a:solidFill>
                  <a:schemeClr val="bg1">
                    <a:lumMod val="50000"/>
                  </a:schemeClr>
                </a:solidFill>
              </a:rPr>
              <a:t>2015 listesi henüz yayınlanmamıştı</a:t>
            </a:r>
          </a:p>
          <a:p>
            <a:r>
              <a:rPr lang="tr-TR" b="1" dirty="0" smtClean="0">
                <a:solidFill>
                  <a:schemeClr val="bg1">
                    <a:lumMod val="50000"/>
                  </a:schemeClr>
                </a:solidFill>
              </a:rPr>
              <a:t>İlk 20 dergiyle sınırlı tarama</a:t>
            </a:r>
          </a:p>
          <a:p>
            <a:r>
              <a:rPr lang="tr-TR" b="1" dirty="0" smtClean="0">
                <a:solidFill>
                  <a:schemeClr val="bg1">
                    <a:lumMod val="50000"/>
                  </a:schemeClr>
                </a:solidFill>
              </a:rPr>
              <a:t>Ulusal yazın için de benzer bir çalışma faydalı olacak ve karşılaştırma olanağı sağlayacaktır</a:t>
            </a:r>
            <a:endParaRPr lang="en-US" b="1" dirty="0">
              <a:solidFill>
                <a:schemeClr val="bg1">
                  <a:lumMod val="50000"/>
                </a:schemeClr>
              </a:solidFill>
            </a:endParaRPr>
          </a:p>
        </p:txBody>
      </p:sp>
    </p:spTree>
    <p:extLst>
      <p:ext uri="{BB962C8B-B14F-4D97-AF65-F5344CB8AC3E}">
        <p14:creationId xmlns:p14="http://schemas.microsoft.com/office/powerpoint/2010/main" val="2014972189"/>
      </p:ext>
    </p:extLst>
  </p:cSld>
  <p:clrMapOvr>
    <a:masterClrMapping/>
  </p:clrMapOvr>
  <p:transition spd="slow">
    <p:wip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a:solidFill>
                  <a:schemeClr val="accent6"/>
                </a:solidFill>
                <a:effectLst>
                  <a:outerShdw blurRad="38100" dist="38100" dir="2700000" algn="tl">
                    <a:srgbClr val="000000">
                      <a:alpha val="43137"/>
                    </a:srgbClr>
                  </a:outerShdw>
                </a:effectLst>
              </a:rPr>
              <a:t>SONUÇLAR</a:t>
            </a:r>
            <a:endParaRPr lang="en-US" dirty="0"/>
          </a:p>
        </p:txBody>
      </p:sp>
      <p:sp>
        <p:nvSpPr>
          <p:cNvPr id="3" name="Content Placeholder 2"/>
          <p:cNvSpPr>
            <a:spLocks noGrp="1"/>
          </p:cNvSpPr>
          <p:nvPr>
            <p:ph idx="1"/>
          </p:nvPr>
        </p:nvSpPr>
        <p:spPr/>
        <p:txBody>
          <a:bodyPr>
            <a:normAutofit fontScale="92500" lnSpcReduction="20000"/>
          </a:bodyPr>
          <a:lstStyle/>
          <a:p>
            <a:r>
              <a:rPr lang="tr-TR" b="1" dirty="0" smtClean="0">
                <a:solidFill>
                  <a:schemeClr val="accent6"/>
                </a:solidFill>
              </a:rPr>
              <a:t>En çok çalışılan konular:</a:t>
            </a:r>
          </a:p>
          <a:p>
            <a:pPr lvl="1"/>
            <a:r>
              <a:rPr lang="tr-TR" sz="3200" b="1" dirty="0">
                <a:solidFill>
                  <a:schemeClr val="bg1">
                    <a:lumMod val="50000"/>
                  </a:schemeClr>
                </a:solidFill>
              </a:rPr>
              <a:t>online tüketici yorumları ve önerileri, </a:t>
            </a:r>
            <a:endParaRPr lang="tr-TR" sz="3200" b="1" dirty="0" smtClean="0">
              <a:solidFill>
                <a:schemeClr val="bg1">
                  <a:lumMod val="50000"/>
                </a:schemeClr>
              </a:solidFill>
            </a:endParaRPr>
          </a:p>
          <a:p>
            <a:pPr lvl="1"/>
            <a:r>
              <a:rPr lang="tr-TR" sz="3200" b="1" dirty="0" smtClean="0">
                <a:solidFill>
                  <a:schemeClr val="bg1">
                    <a:lumMod val="50000"/>
                  </a:schemeClr>
                </a:solidFill>
              </a:rPr>
              <a:t>müşteri </a:t>
            </a:r>
            <a:r>
              <a:rPr lang="tr-TR" sz="3200" b="1" dirty="0">
                <a:solidFill>
                  <a:schemeClr val="bg1">
                    <a:lumMod val="50000"/>
                  </a:schemeClr>
                </a:solidFill>
              </a:rPr>
              <a:t>hassasiyeti, </a:t>
            </a:r>
            <a:endParaRPr lang="tr-TR" sz="3200" b="1" dirty="0" smtClean="0">
              <a:solidFill>
                <a:schemeClr val="bg1">
                  <a:lumMod val="50000"/>
                </a:schemeClr>
              </a:solidFill>
            </a:endParaRPr>
          </a:p>
          <a:p>
            <a:pPr lvl="1"/>
            <a:r>
              <a:rPr lang="tr-TR" sz="3200" b="1" dirty="0" smtClean="0">
                <a:solidFill>
                  <a:schemeClr val="bg1">
                    <a:lumMod val="50000"/>
                  </a:schemeClr>
                </a:solidFill>
              </a:rPr>
              <a:t>müşteri-müşteri </a:t>
            </a:r>
            <a:r>
              <a:rPr lang="tr-TR" sz="3200" b="1" dirty="0">
                <a:solidFill>
                  <a:schemeClr val="bg1">
                    <a:lumMod val="50000"/>
                  </a:schemeClr>
                </a:solidFill>
              </a:rPr>
              <a:t>etkileşimi, </a:t>
            </a:r>
            <a:endParaRPr lang="tr-TR" sz="3200" b="1" dirty="0" smtClean="0">
              <a:solidFill>
                <a:schemeClr val="bg1">
                  <a:lumMod val="50000"/>
                </a:schemeClr>
              </a:solidFill>
            </a:endParaRPr>
          </a:p>
          <a:p>
            <a:pPr lvl="1"/>
            <a:r>
              <a:rPr lang="tr-TR" sz="3200" b="1" dirty="0" smtClean="0">
                <a:solidFill>
                  <a:schemeClr val="bg1">
                    <a:lumMod val="50000"/>
                  </a:schemeClr>
                </a:solidFill>
              </a:rPr>
              <a:t>kurumsal </a:t>
            </a:r>
            <a:r>
              <a:rPr lang="tr-TR" sz="3200" b="1" dirty="0">
                <a:solidFill>
                  <a:schemeClr val="bg1">
                    <a:lumMod val="50000"/>
                  </a:schemeClr>
                </a:solidFill>
              </a:rPr>
              <a:t>/örgütsel sosyal medya </a:t>
            </a:r>
            <a:r>
              <a:rPr lang="tr-TR" sz="3200" b="1" dirty="0" smtClean="0">
                <a:solidFill>
                  <a:schemeClr val="bg1">
                    <a:lumMod val="50000"/>
                  </a:schemeClr>
                </a:solidFill>
              </a:rPr>
              <a:t>kullanımı,</a:t>
            </a:r>
          </a:p>
          <a:p>
            <a:pPr lvl="1"/>
            <a:r>
              <a:rPr lang="tr-TR" sz="3200" b="1" dirty="0" smtClean="0">
                <a:solidFill>
                  <a:schemeClr val="bg1">
                    <a:lumMod val="50000"/>
                  </a:schemeClr>
                </a:solidFill>
              </a:rPr>
              <a:t>müşteri </a:t>
            </a:r>
            <a:r>
              <a:rPr lang="tr-TR" sz="3200" b="1" dirty="0">
                <a:solidFill>
                  <a:schemeClr val="bg1">
                    <a:lumMod val="50000"/>
                  </a:schemeClr>
                </a:solidFill>
              </a:rPr>
              <a:t>ilişkileri yönetimi ve </a:t>
            </a:r>
            <a:endParaRPr lang="tr-TR" sz="3200" b="1" dirty="0" smtClean="0">
              <a:solidFill>
                <a:schemeClr val="bg1">
                  <a:lumMod val="50000"/>
                </a:schemeClr>
              </a:solidFill>
            </a:endParaRPr>
          </a:p>
          <a:p>
            <a:pPr lvl="1"/>
            <a:r>
              <a:rPr lang="tr-TR" sz="3200" b="1" dirty="0" smtClean="0">
                <a:solidFill>
                  <a:schemeClr val="bg1">
                    <a:lumMod val="50000"/>
                  </a:schemeClr>
                </a:solidFill>
              </a:rPr>
              <a:t>marka </a:t>
            </a:r>
            <a:r>
              <a:rPr lang="tr-TR" sz="3200" b="1" dirty="0">
                <a:solidFill>
                  <a:schemeClr val="bg1">
                    <a:lumMod val="50000"/>
                  </a:schemeClr>
                </a:solidFill>
              </a:rPr>
              <a:t>yönetimi </a:t>
            </a:r>
          </a:p>
          <a:p>
            <a:r>
              <a:rPr lang="tr-TR" b="1" dirty="0" smtClean="0">
                <a:solidFill>
                  <a:schemeClr val="bg1">
                    <a:lumMod val="50000"/>
                  </a:schemeClr>
                </a:solidFill>
              </a:rPr>
              <a:t>Nicel yöntem baskın</a:t>
            </a:r>
          </a:p>
          <a:p>
            <a:r>
              <a:rPr lang="tr-TR" b="1" dirty="0" smtClean="0">
                <a:solidFill>
                  <a:schemeClr val="bg1">
                    <a:lumMod val="50000"/>
                  </a:schemeClr>
                </a:solidFill>
              </a:rPr>
              <a:t>B2B işletmeler ve kar amacı gütmeyen kuruluşlar yeterince ele alınmamış</a:t>
            </a:r>
          </a:p>
          <a:p>
            <a:endParaRPr lang="en-US" dirty="0"/>
          </a:p>
        </p:txBody>
      </p:sp>
    </p:spTree>
    <p:extLst>
      <p:ext uri="{BB962C8B-B14F-4D97-AF65-F5344CB8AC3E}">
        <p14:creationId xmlns:p14="http://schemas.microsoft.com/office/powerpoint/2010/main" val="3499637972"/>
      </p:ext>
    </p:extLst>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6"/>
            </a:solidFill>
          </a:ln>
        </p:spPr>
        <p:txBody>
          <a:bodyPr>
            <a:normAutofit fontScale="90000"/>
          </a:bodyPr>
          <a:lstStyle/>
          <a:p>
            <a:r>
              <a:rPr lang="tr-TR" sz="3800" b="1" dirty="0" smtClean="0">
                <a:solidFill>
                  <a:schemeClr val="accent6"/>
                </a:solidFill>
                <a:effectLst>
                  <a:outerShdw blurRad="38100" dist="38100" dir="2700000" algn="tl">
                    <a:srgbClr val="000000">
                      <a:alpha val="43137"/>
                    </a:srgbClr>
                  </a:outerShdw>
                </a:effectLst>
              </a:rPr>
              <a:t>Verilerle Türkiye’de Sosyal Medya Kullanımı </a:t>
            </a:r>
            <a:r>
              <a:rPr lang="tr-TR" sz="2200" b="1" i="1" dirty="0" smtClean="0">
                <a:solidFill>
                  <a:schemeClr val="accent6"/>
                </a:solidFill>
                <a:effectLst>
                  <a:outerShdw blurRad="38100" dist="38100" dir="2700000" algn="tl">
                    <a:srgbClr val="000000">
                      <a:alpha val="43137"/>
                    </a:srgbClr>
                  </a:outerShdw>
                </a:effectLst>
              </a:rPr>
              <a:t>(Digital in 2015)</a:t>
            </a:r>
            <a:endParaRPr lang="en-US" sz="2200" b="1" i="1" dirty="0">
              <a:solidFill>
                <a:schemeClr val="accent6"/>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ln>
            <a:solidFill>
              <a:schemeClr val="accent6"/>
            </a:solidFill>
          </a:ln>
        </p:spPr>
        <p:txBody>
          <a:bodyPr>
            <a:normAutofit/>
          </a:bodyPr>
          <a:lstStyle/>
          <a:p>
            <a:r>
              <a:rPr lang="tr-TR" sz="100" dirty="0" smtClean="0"/>
              <a:t>.</a:t>
            </a:r>
            <a:endParaRPr lang="en-US" sz="100" dirty="0"/>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76477" y="2439358"/>
            <a:ext cx="6552728" cy="2387064"/>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1547663" y="1793028"/>
            <a:ext cx="1394677" cy="646331"/>
          </a:xfrm>
          <a:prstGeom prst="rect">
            <a:avLst/>
          </a:prstGeom>
          <a:noFill/>
        </p:spPr>
        <p:txBody>
          <a:bodyPr wrap="none" rtlCol="0">
            <a:spAutoFit/>
          </a:bodyPr>
          <a:lstStyle/>
          <a:p>
            <a:r>
              <a:rPr lang="tr-TR" b="1" dirty="0" smtClean="0">
                <a:solidFill>
                  <a:schemeClr val="tx2">
                    <a:lumMod val="50000"/>
                  </a:schemeClr>
                </a:solidFill>
              </a:rPr>
              <a:t>Toplam Aktif</a:t>
            </a:r>
          </a:p>
          <a:p>
            <a:r>
              <a:rPr lang="tr-TR" b="1" dirty="0" smtClean="0">
                <a:solidFill>
                  <a:schemeClr val="tx2">
                    <a:lumMod val="50000"/>
                  </a:schemeClr>
                </a:solidFill>
              </a:rPr>
              <a:t>SM Hesabı</a:t>
            </a:r>
            <a:endParaRPr lang="en-US" b="1" dirty="0">
              <a:solidFill>
                <a:schemeClr val="tx2">
                  <a:lumMod val="50000"/>
                </a:schemeClr>
              </a:solidFill>
            </a:endParaRPr>
          </a:p>
        </p:txBody>
      </p:sp>
      <p:sp>
        <p:nvSpPr>
          <p:cNvPr id="5" name="TextBox 4"/>
          <p:cNvSpPr txBox="1"/>
          <p:nvPr/>
        </p:nvSpPr>
        <p:spPr>
          <a:xfrm>
            <a:off x="3059832" y="1793027"/>
            <a:ext cx="1728192" cy="646331"/>
          </a:xfrm>
          <a:prstGeom prst="rect">
            <a:avLst/>
          </a:prstGeom>
          <a:noFill/>
        </p:spPr>
        <p:txBody>
          <a:bodyPr wrap="square" rtlCol="0">
            <a:spAutoFit/>
          </a:bodyPr>
          <a:lstStyle/>
          <a:p>
            <a:r>
              <a:rPr lang="tr-TR" b="1" dirty="0" smtClean="0">
                <a:solidFill>
                  <a:schemeClr val="tx2">
                    <a:lumMod val="50000"/>
                  </a:schemeClr>
                </a:solidFill>
              </a:rPr>
              <a:t>Aktif Hesapların</a:t>
            </a:r>
          </a:p>
          <a:p>
            <a:r>
              <a:rPr lang="tr-TR" b="1" dirty="0" smtClean="0">
                <a:solidFill>
                  <a:schemeClr val="tx2">
                    <a:lumMod val="50000"/>
                  </a:schemeClr>
                </a:solidFill>
              </a:rPr>
              <a:t>Nüfusa Oranı</a:t>
            </a:r>
            <a:endParaRPr lang="en-US" b="1" dirty="0">
              <a:solidFill>
                <a:schemeClr val="tx2">
                  <a:lumMod val="50000"/>
                </a:schemeClr>
              </a:solidFill>
            </a:endParaRPr>
          </a:p>
        </p:txBody>
      </p:sp>
      <p:sp>
        <p:nvSpPr>
          <p:cNvPr id="6" name="TextBox 5"/>
          <p:cNvSpPr txBox="1"/>
          <p:nvPr/>
        </p:nvSpPr>
        <p:spPr>
          <a:xfrm>
            <a:off x="4670626" y="1798689"/>
            <a:ext cx="1836337" cy="584775"/>
          </a:xfrm>
          <a:prstGeom prst="rect">
            <a:avLst/>
          </a:prstGeom>
          <a:noFill/>
        </p:spPr>
        <p:txBody>
          <a:bodyPr wrap="none" rtlCol="0">
            <a:spAutoFit/>
          </a:bodyPr>
          <a:lstStyle/>
          <a:p>
            <a:r>
              <a:rPr lang="tr-TR" sz="1600" b="1" dirty="0" smtClean="0"/>
              <a:t>Mobilden Erişimi</a:t>
            </a:r>
          </a:p>
          <a:p>
            <a:r>
              <a:rPr lang="tr-TR" sz="1600" b="1" dirty="0" smtClean="0"/>
              <a:t>Olan Aktif Hesaplar</a:t>
            </a:r>
            <a:endParaRPr lang="en-US" sz="1600" b="1" dirty="0"/>
          </a:p>
        </p:txBody>
      </p:sp>
      <p:sp>
        <p:nvSpPr>
          <p:cNvPr id="8" name="TextBox 7"/>
          <p:cNvSpPr txBox="1"/>
          <p:nvPr/>
        </p:nvSpPr>
        <p:spPr>
          <a:xfrm>
            <a:off x="6521015" y="1618805"/>
            <a:ext cx="1625766" cy="830997"/>
          </a:xfrm>
          <a:prstGeom prst="rect">
            <a:avLst/>
          </a:prstGeom>
          <a:noFill/>
        </p:spPr>
        <p:txBody>
          <a:bodyPr wrap="none" rtlCol="0">
            <a:spAutoFit/>
          </a:bodyPr>
          <a:lstStyle/>
          <a:p>
            <a:r>
              <a:rPr lang="tr-TR" sz="1600" b="1" dirty="0" smtClean="0"/>
              <a:t>Mobilden Erişimi</a:t>
            </a:r>
          </a:p>
          <a:p>
            <a:r>
              <a:rPr lang="tr-TR" sz="1600" b="1" dirty="0" smtClean="0"/>
              <a:t>Olan Hesapların</a:t>
            </a:r>
          </a:p>
          <a:p>
            <a:r>
              <a:rPr lang="tr-TR" sz="1600" b="1" dirty="0" smtClean="0"/>
              <a:t>Nüfusa Oranı</a:t>
            </a:r>
            <a:endParaRPr lang="en-US" sz="1600" b="1" dirty="0"/>
          </a:p>
        </p:txBody>
      </p:sp>
      <p:sp>
        <p:nvSpPr>
          <p:cNvPr id="7" name="Rectangle 6"/>
          <p:cNvSpPr/>
          <p:nvPr/>
        </p:nvSpPr>
        <p:spPr>
          <a:xfrm>
            <a:off x="5724128" y="5808147"/>
            <a:ext cx="3013774" cy="307777"/>
          </a:xfrm>
          <a:prstGeom prst="rect">
            <a:avLst/>
          </a:prstGeom>
        </p:spPr>
        <p:txBody>
          <a:bodyPr wrap="none">
            <a:spAutoFit/>
          </a:bodyPr>
          <a:lstStyle/>
          <a:p>
            <a:r>
              <a:rPr lang="tr-TR" sz="1400" b="1" i="1" dirty="0">
                <a:solidFill>
                  <a:schemeClr val="bg1">
                    <a:lumMod val="65000"/>
                  </a:schemeClr>
                </a:solidFill>
              </a:rPr>
              <a:t>Kaynak: </a:t>
            </a:r>
            <a:r>
              <a:rPr lang="tr-TR" sz="1400" b="1" i="1" dirty="0" err="1">
                <a:solidFill>
                  <a:schemeClr val="bg1">
                    <a:lumMod val="65000"/>
                  </a:schemeClr>
                </a:solidFill>
              </a:rPr>
              <a:t>We</a:t>
            </a:r>
            <a:r>
              <a:rPr lang="tr-TR" sz="1400" b="1" i="1" dirty="0">
                <a:solidFill>
                  <a:schemeClr val="bg1">
                    <a:lumMod val="65000"/>
                  </a:schemeClr>
                </a:solidFill>
              </a:rPr>
              <a:t> </a:t>
            </a:r>
            <a:r>
              <a:rPr lang="tr-TR" sz="1400" b="1" i="1" dirty="0" err="1">
                <a:solidFill>
                  <a:schemeClr val="bg1">
                    <a:lumMod val="65000"/>
                  </a:schemeClr>
                </a:solidFill>
              </a:rPr>
              <a:t>Are</a:t>
            </a:r>
            <a:r>
              <a:rPr lang="tr-TR" sz="1400" b="1" i="1" dirty="0">
                <a:solidFill>
                  <a:schemeClr val="bg1">
                    <a:lumMod val="65000"/>
                  </a:schemeClr>
                </a:solidFill>
              </a:rPr>
              <a:t> </a:t>
            </a:r>
            <a:r>
              <a:rPr lang="tr-TR" sz="1400" b="1" i="1" dirty="0" err="1">
                <a:solidFill>
                  <a:schemeClr val="bg1">
                    <a:lumMod val="65000"/>
                  </a:schemeClr>
                </a:solidFill>
              </a:rPr>
              <a:t>Social</a:t>
            </a:r>
            <a:r>
              <a:rPr lang="tr-TR" sz="1400" b="1" i="1" dirty="0">
                <a:solidFill>
                  <a:schemeClr val="bg1">
                    <a:lumMod val="65000"/>
                  </a:schemeClr>
                </a:solidFill>
              </a:rPr>
              <a:t>, Digital in 2016</a:t>
            </a:r>
            <a:endParaRPr lang="en-US" sz="1400" b="1" i="1" dirty="0">
              <a:solidFill>
                <a:schemeClr val="bg1">
                  <a:lumMod val="65000"/>
                </a:schemeClr>
              </a:solidFill>
            </a:endParaRPr>
          </a:p>
        </p:txBody>
      </p:sp>
    </p:spTree>
    <p:extLst>
      <p:ext uri="{BB962C8B-B14F-4D97-AF65-F5344CB8AC3E}">
        <p14:creationId xmlns:p14="http://schemas.microsoft.com/office/powerpoint/2010/main" val="1391937488"/>
      </p:ext>
    </p:extLst>
  </p:cSld>
  <p:clrMapOvr>
    <a:masterClrMapping/>
  </p:clrMapOvr>
  <p:transition spd="slow">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6"/>
            </a:solidFill>
          </a:ln>
        </p:spPr>
        <p:txBody>
          <a:bodyPr/>
          <a:lstStyle/>
          <a:p>
            <a:r>
              <a:rPr lang="tr-TR" b="1" dirty="0" smtClean="0">
                <a:solidFill>
                  <a:schemeClr val="accent6"/>
                </a:solidFill>
                <a:effectLst>
                  <a:outerShdw blurRad="38100" dist="38100" dir="2700000" algn="tl">
                    <a:srgbClr val="000000">
                      <a:alpha val="43137"/>
                    </a:srgbClr>
                  </a:outerShdw>
                </a:effectLst>
              </a:rPr>
              <a:t>Ülkelere Göre İnternet Kullanımı</a:t>
            </a:r>
            <a:endParaRPr lang="en-US" b="1" dirty="0">
              <a:solidFill>
                <a:schemeClr val="accent6"/>
              </a:solidFill>
              <a:effectLst>
                <a:outerShdw blurRad="38100" dist="38100" dir="2700000" algn="tl">
                  <a:srgbClr val="000000">
                    <a:alpha val="43137"/>
                  </a:srgbClr>
                </a:outerShdw>
              </a:effectLst>
            </a:endParaRPr>
          </a:p>
        </p:txBody>
      </p:sp>
      <p:pic>
        <p:nvPicPr>
          <p:cNvPr id="1026" name="Picture 2" descr="C:\Users\Esra Dogan\Desktop\UPK Görsel\internet penetration.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4974" y="1681204"/>
            <a:ext cx="8136904" cy="4628116"/>
          </a:xfrm>
          <a:prstGeom prst="rect">
            <a:avLst/>
          </a:prstGeom>
          <a:ln w="38100">
            <a:solidFill>
              <a:schemeClr val="accent6"/>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5508104" y="6218444"/>
            <a:ext cx="3013774" cy="523220"/>
          </a:xfrm>
          <a:prstGeom prst="rect">
            <a:avLst/>
          </a:prstGeom>
        </p:spPr>
        <p:txBody>
          <a:bodyPr wrap="none">
            <a:spAutoFit/>
          </a:bodyPr>
          <a:lstStyle/>
          <a:p>
            <a:r>
              <a:rPr lang="tr-TR" sz="1400" b="1" i="1" dirty="0">
                <a:solidFill>
                  <a:schemeClr val="bg1">
                    <a:lumMod val="65000"/>
                  </a:schemeClr>
                </a:solidFill>
              </a:rPr>
              <a:t>Kaynak: </a:t>
            </a:r>
            <a:r>
              <a:rPr lang="tr-TR" sz="1400" b="1" i="1" dirty="0" err="1">
                <a:solidFill>
                  <a:schemeClr val="bg1">
                    <a:lumMod val="65000"/>
                  </a:schemeClr>
                </a:solidFill>
              </a:rPr>
              <a:t>We</a:t>
            </a:r>
            <a:r>
              <a:rPr lang="tr-TR" sz="1400" b="1" i="1" dirty="0">
                <a:solidFill>
                  <a:schemeClr val="bg1">
                    <a:lumMod val="65000"/>
                  </a:schemeClr>
                </a:solidFill>
              </a:rPr>
              <a:t> </a:t>
            </a:r>
            <a:r>
              <a:rPr lang="tr-TR" sz="1400" b="1" i="1" dirty="0" err="1">
                <a:solidFill>
                  <a:schemeClr val="bg1">
                    <a:lumMod val="65000"/>
                  </a:schemeClr>
                </a:solidFill>
              </a:rPr>
              <a:t>Are</a:t>
            </a:r>
            <a:r>
              <a:rPr lang="tr-TR" sz="1400" b="1" i="1" dirty="0">
                <a:solidFill>
                  <a:schemeClr val="bg1">
                    <a:lumMod val="65000"/>
                  </a:schemeClr>
                </a:solidFill>
              </a:rPr>
              <a:t> </a:t>
            </a:r>
            <a:r>
              <a:rPr lang="tr-TR" sz="1400" b="1" i="1" dirty="0" err="1">
                <a:solidFill>
                  <a:schemeClr val="bg1">
                    <a:lumMod val="65000"/>
                  </a:schemeClr>
                </a:solidFill>
              </a:rPr>
              <a:t>Social</a:t>
            </a:r>
            <a:r>
              <a:rPr lang="tr-TR" sz="1400" b="1" i="1" dirty="0">
                <a:solidFill>
                  <a:schemeClr val="bg1">
                    <a:lumMod val="65000"/>
                  </a:schemeClr>
                </a:solidFill>
              </a:rPr>
              <a:t>, Digital in 2016</a:t>
            </a:r>
            <a:endParaRPr lang="en-US" sz="1400" b="1" i="1" dirty="0">
              <a:solidFill>
                <a:schemeClr val="bg1">
                  <a:lumMod val="65000"/>
                </a:schemeClr>
              </a:solidFill>
            </a:endParaRPr>
          </a:p>
          <a:p>
            <a:endParaRPr lang="en-US" sz="1400" b="1" i="1" dirty="0">
              <a:solidFill>
                <a:schemeClr val="bg1">
                  <a:lumMod val="65000"/>
                </a:schemeClr>
              </a:solidFill>
            </a:endParaRPr>
          </a:p>
        </p:txBody>
      </p:sp>
      <p:sp>
        <p:nvSpPr>
          <p:cNvPr id="3" name="TextBox 2"/>
          <p:cNvSpPr txBox="1"/>
          <p:nvPr/>
        </p:nvSpPr>
        <p:spPr>
          <a:xfrm>
            <a:off x="5076056" y="2596262"/>
            <a:ext cx="559769" cy="369332"/>
          </a:xfrm>
          <a:prstGeom prst="rect">
            <a:avLst/>
          </a:prstGeom>
          <a:noFill/>
        </p:spPr>
        <p:txBody>
          <a:bodyPr wrap="none" rtlCol="0">
            <a:spAutoFit/>
          </a:bodyPr>
          <a:lstStyle/>
          <a:p>
            <a:r>
              <a:rPr lang="tr-TR" dirty="0" smtClean="0">
                <a:solidFill>
                  <a:schemeClr val="bg1"/>
                </a:solidFill>
              </a:rPr>
              <a:t>(19)</a:t>
            </a:r>
            <a:endParaRPr lang="en-US" dirty="0">
              <a:solidFill>
                <a:schemeClr val="bg1"/>
              </a:solidFill>
            </a:endParaRPr>
          </a:p>
        </p:txBody>
      </p:sp>
    </p:spTree>
    <p:extLst>
      <p:ext uri="{BB962C8B-B14F-4D97-AF65-F5344CB8AC3E}">
        <p14:creationId xmlns:p14="http://schemas.microsoft.com/office/powerpoint/2010/main" val="966831892"/>
      </p:ext>
    </p:extLst>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Oval 2"/>
          <p:cNvSpPr/>
          <p:nvPr/>
        </p:nvSpPr>
        <p:spPr>
          <a:xfrm>
            <a:off x="7105794" y="3717032"/>
            <a:ext cx="274518" cy="7200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ln>
            <a:solidFill>
              <a:schemeClr val="accent6"/>
            </a:solidFill>
          </a:ln>
        </p:spPr>
        <p:txBody>
          <a:bodyPr>
            <a:normAutofit/>
          </a:bodyPr>
          <a:lstStyle/>
          <a:p>
            <a:r>
              <a:rPr lang="tr-TR" sz="3800" b="1" dirty="0" smtClean="0">
                <a:solidFill>
                  <a:schemeClr val="accent6"/>
                </a:solidFill>
                <a:effectLst>
                  <a:outerShdw blurRad="38100" dist="38100" dir="2700000" algn="tl">
                    <a:srgbClr val="000000">
                      <a:alpha val="43137"/>
                    </a:srgbClr>
                  </a:outerShdw>
                </a:effectLst>
              </a:rPr>
              <a:t>Ülkelere Göre Sosyal Medya Kullanımı</a:t>
            </a:r>
            <a:endParaRPr lang="en-US" sz="3800" b="1" dirty="0">
              <a:solidFill>
                <a:schemeClr val="accent6"/>
              </a:solidFill>
              <a:effectLst>
                <a:outerShdw blurRad="38100" dist="38100" dir="2700000" algn="tl">
                  <a:srgbClr val="000000">
                    <a:alpha val="43137"/>
                  </a:srgbClr>
                </a:outerShdw>
              </a:effectLst>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1256" y="1593956"/>
            <a:ext cx="8091425" cy="4618711"/>
          </a:xfrm>
          <a:prstGeom prst="rect">
            <a:avLst/>
          </a:prstGeom>
          <a:ln w="38100">
            <a:solidFill>
              <a:schemeClr val="accent6"/>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sp>
        <p:nvSpPr>
          <p:cNvPr id="4" name="Rectangle 3"/>
          <p:cNvSpPr/>
          <p:nvPr/>
        </p:nvSpPr>
        <p:spPr>
          <a:xfrm>
            <a:off x="5598907" y="6247510"/>
            <a:ext cx="3013774" cy="307777"/>
          </a:xfrm>
          <a:prstGeom prst="rect">
            <a:avLst/>
          </a:prstGeom>
        </p:spPr>
        <p:txBody>
          <a:bodyPr wrap="none">
            <a:spAutoFit/>
          </a:bodyPr>
          <a:lstStyle/>
          <a:p>
            <a:r>
              <a:rPr lang="tr-TR" sz="1400" b="1" i="1" dirty="0">
                <a:solidFill>
                  <a:schemeClr val="bg1">
                    <a:lumMod val="65000"/>
                  </a:schemeClr>
                </a:solidFill>
              </a:rPr>
              <a:t>Kaynak: </a:t>
            </a:r>
            <a:r>
              <a:rPr lang="tr-TR" sz="1400" b="1" i="1" dirty="0" err="1">
                <a:solidFill>
                  <a:schemeClr val="bg1">
                    <a:lumMod val="65000"/>
                  </a:schemeClr>
                </a:solidFill>
              </a:rPr>
              <a:t>We</a:t>
            </a:r>
            <a:r>
              <a:rPr lang="tr-TR" sz="1400" b="1" i="1" dirty="0">
                <a:solidFill>
                  <a:schemeClr val="bg1">
                    <a:lumMod val="65000"/>
                  </a:schemeClr>
                </a:solidFill>
              </a:rPr>
              <a:t> </a:t>
            </a:r>
            <a:r>
              <a:rPr lang="tr-TR" sz="1400" b="1" i="1" dirty="0" err="1">
                <a:solidFill>
                  <a:schemeClr val="bg1">
                    <a:lumMod val="65000"/>
                  </a:schemeClr>
                </a:solidFill>
              </a:rPr>
              <a:t>Are</a:t>
            </a:r>
            <a:r>
              <a:rPr lang="tr-TR" sz="1400" b="1" i="1" dirty="0">
                <a:solidFill>
                  <a:schemeClr val="bg1">
                    <a:lumMod val="65000"/>
                  </a:schemeClr>
                </a:solidFill>
              </a:rPr>
              <a:t> </a:t>
            </a:r>
            <a:r>
              <a:rPr lang="tr-TR" sz="1400" b="1" i="1" dirty="0" err="1">
                <a:solidFill>
                  <a:schemeClr val="bg1">
                    <a:lumMod val="65000"/>
                  </a:schemeClr>
                </a:solidFill>
              </a:rPr>
              <a:t>Social</a:t>
            </a:r>
            <a:r>
              <a:rPr lang="tr-TR" sz="1400" b="1" i="1" dirty="0">
                <a:solidFill>
                  <a:schemeClr val="bg1">
                    <a:lumMod val="65000"/>
                  </a:schemeClr>
                </a:solidFill>
              </a:rPr>
              <a:t>, Digital in 2016</a:t>
            </a:r>
            <a:endParaRPr lang="en-US" sz="1400" b="1" i="1" dirty="0">
              <a:solidFill>
                <a:schemeClr val="bg1">
                  <a:lumMod val="65000"/>
                </a:schemeClr>
              </a:solidFill>
            </a:endParaRPr>
          </a:p>
        </p:txBody>
      </p:sp>
      <p:sp>
        <p:nvSpPr>
          <p:cNvPr id="6" name="Oval 5"/>
          <p:cNvSpPr/>
          <p:nvPr/>
        </p:nvSpPr>
        <p:spPr>
          <a:xfrm>
            <a:off x="7105794" y="3717032"/>
            <a:ext cx="137259" cy="720080"/>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3491880" y="2708920"/>
            <a:ext cx="216024" cy="504056"/>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3491880" y="5157192"/>
            <a:ext cx="108012" cy="720080"/>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7105794" y="5157192"/>
            <a:ext cx="137259" cy="1090318"/>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3320007" y="2339588"/>
            <a:ext cx="559769" cy="369332"/>
          </a:xfrm>
          <a:prstGeom prst="rect">
            <a:avLst/>
          </a:prstGeom>
          <a:noFill/>
        </p:spPr>
        <p:txBody>
          <a:bodyPr wrap="none" rtlCol="0">
            <a:spAutoFit/>
          </a:bodyPr>
          <a:lstStyle/>
          <a:p>
            <a:r>
              <a:rPr lang="tr-TR" dirty="0" smtClean="0">
                <a:solidFill>
                  <a:schemeClr val="bg1"/>
                </a:solidFill>
              </a:rPr>
              <a:t>(12)</a:t>
            </a:r>
            <a:endParaRPr lang="en-US" dirty="0">
              <a:solidFill>
                <a:schemeClr val="bg1"/>
              </a:solidFill>
            </a:endParaRPr>
          </a:p>
        </p:txBody>
      </p:sp>
    </p:spTree>
    <p:extLst>
      <p:ext uri="{BB962C8B-B14F-4D97-AF65-F5344CB8AC3E}">
        <p14:creationId xmlns:p14="http://schemas.microsoft.com/office/powerpoint/2010/main" val="3733822839"/>
      </p:ext>
    </p:extLst>
  </p:cSld>
  <p:clrMapOvr>
    <a:masterClrMapping/>
  </p:clrMapOvr>
  <p:transition spd="slow">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9552" y="274638"/>
            <a:ext cx="7992888" cy="1066130"/>
          </a:xfrm>
          <a:ln w="9525">
            <a:solidFill>
              <a:schemeClr val="accent6"/>
            </a:solidFill>
          </a:ln>
        </p:spPr>
        <p:txBody>
          <a:bodyPr>
            <a:normAutofit/>
          </a:bodyPr>
          <a:lstStyle/>
          <a:p>
            <a:r>
              <a:rPr lang="tr-TR" sz="3400" b="1" dirty="0" smtClean="0">
                <a:solidFill>
                  <a:schemeClr val="accent6"/>
                </a:solidFill>
                <a:effectLst>
                  <a:outerShdw blurRad="38100" dist="38100" dir="2700000" algn="tl">
                    <a:srgbClr val="000000">
                      <a:alpha val="43137"/>
                    </a:srgbClr>
                  </a:outerShdw>
                </a:effectLst>
              </a:rPr>
              <a:t>Ülkelere Göre İnternette Geçirilen Zaman</a:t>
            </a:r>
            <a:endParaRPr lang="en-US" sz="3400" b="1" dirty="0">
              <a:solidFill>
                <a:schemeClr val="accent6"/>
              </a:solidFill>
              <a:effectLst>
                <a:outerShdw blurRad="38100" dist="38100" dir="2700000" algn="tl">
                  <a:srgbClr val="000000">
                    <a:alpha val="43137"/>
                  </a:srgbClr>
                </a:outerShdw>
              </a:effectLst>
            </a:endParaRPr>
          </a:p>
        </p:txBody>
      </p:sp>
      <p:pic>
        <p:nvPicPr>
          <p:cNvPr id="3074" name="Picture 2" descr="C:\Users\Esra Dogan\Desktop\UPK Görsel\internette geçirilen zaman.png"/>
          <p:cNvPicPr>
            <a:picLocks noGrp="1" noChangeAspect="1" noChangeArrowheads="1"/>
          </p:cNvPicPr>
          <p:nvPr>
            <p:ph idx="1"/>
          </p:nvPr>
        </p:nvPicPr>
        <p:blipFill>
          <a:blip r:embed="rId4">
            <a:extLst>
              <a:ext uri="{28A0092B-C50C-407E-A947-70E740481C1C}">
                <a14:useLocalDpi xmlns:a14="http://schemas.microsoft.com/office/drawing/2010/main" val="0"/>
              </a:ext>
            </a:extLst>
          </a:blip>
          <a:srcRect/>
          <a:stretch>
            <a:fillRect/>
          </a:stretch>
        </p:blipFill>
        <p:spPr bwMode="auto">
          <a:xfrm>
            <a:off x="611560" y="1484784"/>
            <a:ext cx="7925021" cy="4565104"/>
          </a:xfrm>
          <a:prstGeom prst="rect">
            <a:avLst/>
          </a:prstGeom>
          <a:noFill/>
          <a:ln w="38100">
            <a:solidFill>
              <a:schemeClr val="accent6"/>
            </a:solidFill>
          </a:ln>
          <a:extLst>
            <a:ext uri="{909E8E84-426E-40DD-AFC4-6F175D3DCCD1}">
              <a14:hiddenFill xmlns:a14="http://schemas.microsoft.com/office/drawing/2010/main">
                <a:solidFill>
                  <a:srgbClr val="FFFFFF"/>
                </a:solidFill>
              </a14:hiddenFill>
            </a:ext>
          </a:extLst>
        </p:spPr>
      </p:pic>
      <p:sp>
        <p:nvSpPr>
          <p:cNvPr id="4" name="Rectangle 3"/>
          <p:cNvSpPr/>
          <p:nvPr/>
        </p:nvSpPr>
        <p:spPr>
          <a:xfrm>
            <a:off x="5436096" y="6165304"/>
            <a:ext cx="3013774" cy="307777"/>
          </a:xfrm>
          <a:prstGeom prst="rect">
            <a:avLst/>
          </a:prstGeom>
        </p:spPr>
        <p:txBody>
          <a:bodyPr wrap="none">
            <a:spAutoFit/>
          </a:bodyPr>
          <a:lstStyle/>
          <a:p>
            <a:r>
              <a:rPr lang="tr-TR" sz="1400" b="1" i="1" dirty="0" smtClean="0">
                <a:solidFill>
                  <a:schemeClr val="bg1">
                    <a:lumMod val="65000"/>
                  </a:schemeClr>
                </a:solidFill>
              </a:rPr>
              <a:t>Kaynak: </a:t>
            </a:r>
            <a:r>
              <a:rPr lang="tr-TR" sz="1400" b="1" i="1" dirty="0" err="1" smtClean="0">
                <a:solidFill>
                  <a:schemeClr val="bg1">
                    <a:lumMod val="65000"/>
                  </a:schemeClr>
                </a:solidFill>
              </a:rPr>
              <a:t>We</a:t>
            </a:r>
            <a:r>
              <a:rPr lang="tr-TR" sz="1400" b="1" i="1" dirty="0" smtClean="0">
                <a:solidFill>
                  <a:schemeClr val="bg1">
                    <a:lumMod val="65000"/>
                  </a:schemeClr>
                </a:solidFill>
              </a:rPr>
              <a:t> </a:t>
            </a:r>
            <a:r>
              <a:rPr lang="tr-TR" sz="1400" b="1" i="1" dirty="0" err="1" smtClean="0">
                <a:solidFill>
                  <a:schemeClr val="bg1">
                    <a:lumMod val="65000"/>
                  </a:schemeClr>
                </a:solidFill>
              </a:rPr>
              <a:t>Are</a:t>
            </a:r>
            <a:r>
              <a:rPr lang="tr-TR" sz="1400" b="1" i="1" dirty="0" smtClean="0">
                <a:solidFill>
                  <a:schemeClr val="bg1">
                    <a:lumMod val="65000"/>
                  </a:schemeClr>
                </a:solidFill>
              </a:rPr>
              <a:t> </a:t>
            </a:r>
            <a:r>
              <a:rPr lang="tr-TR" sz="1400" b="1" i="1" dirty="0" err="1" smtClean="0">
                <a:solidFill>
                  <a:schemeClr val="bg1">
                    <a:lumMod val="65000"/>
                  </a:schemeClr>
                </a:solidFill>
              </a:rPr>
              <a:t>Social</a:t>
            </a:r>
            <a:r>
              <a:rPr lang="tr-TR" sz="1400" b="1" i="1" dirty="0" smtClean="0">
                <a:solidFill>
                  <a:schemeClr val="bg1">
                    <a:lumMod val="65000"/>
                  </a:schemeClr>
                </a:solidFill>
              </a:rPr>
              <a:t>, Digital in 2016</a:t>
            </a:r>
            <a:endParaRPr lang="en-US" sz="1400" b="1" i="1" dirty="0">
              <a:solidFill>
                <a:schemeClr val="bg1">
                  <a:lumMod val="65000"/>
                </a:schemeClr>
              </a:solidFill>
            </a:endParaRPr>
          </a:p>
        </p:txBody>
      </p:sp>
    </p:spTree>
    <p:extLst>
      <p:ext uri="{BB962C8B-B14F-4D97-AF65-F5344CB8AC3E}">
        <p14:creationId xmlns:p14="http://schemas.microsoft.com/office/powerpoint/2010/main" val="680592609"/>
      </p:ext>
    </p:extLst>
  </p:cSld>
  <p:clrMapOvr>
    <a:masterClrMapping/>
  </p:clrMapOvr>
  <p:transition spd="slow">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6"/>
            </a:solidFill>
          </a:ln>
        </p:spPr>
        <p:txBody>
          <a:bodyPr>
            <a:noAutofit/>
          </a:bodyPr>
          <a:lstStyle/>
          <a:p>
            <a:r>
              <a:rPr lang="tr-TR" sz="3200" b="1" dirty="0" smtClean="0">
                <a:solidFill>
                  <a:schemeClr val="accent6"/>
                </a:solidFill>
              </a:rPr>
              <a:t>Ülkelere Göre Sosyal Medyada Geçirilen Zaman</a:t>
            </a:r>
            <a:endParaRPr lang="en-US" sz="3200" b="1" dirty="0">
              <a:solidFill>
                <a:schemeClr val="accent6"/>
              </a:solidFill>
            </a:endParaRPr>
          </a:p>
        </p:txBody>
      </p:sp>
      <p:pic>
        <p:nvPicPr>
          <p:cNvPr id="4098"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666094" y="1639341"/>
            <a:ext cx="7811812" cy="4525963"/>
          </a:xfrm>
          <a:prstGeom prst="rect">
            <a:avLst/>
          </a:prstGeom>
          <a:noFill/>
          <a:ln w="38100">
            <a:solidFill>
              <a:schemeClr val="accent6"/>
            </a:solidFill>
            <a:miter lim="800000"/>
            <a:headEnd/>
            <a:tailEnd/>
          </a:ln>
          <a:extLst>
            <a:ext uri="{909E8E84-426E-40DD-AFC4-6F175D3DCCD1}">
              <a14:hiddenFill xmlns:a14="http://schemas.microsoft.com/office/drawing/2010/main">
                <a:solidFill>
                  <a:schemeClr val="accent1"/>
                </a:solidFill>
              </a14:hiddenFill>
            </a:ext>
          </a:extLst>
        </p:spPr>
      </p:pic>
      <p:sp>
        <p:nvSpPr>
          <p:cNvPr id="4" name="Rectangle 3"/>
          <p:cNvSpPr/>
          <p:nvPr/>
        </p:nvSpPr>
        <p:spPr>
          <a:xfrm>
            <a:off x="5436096" y="6165304"/>
            <a:ext cx="3013774" cy="307777"/>
          </a:xfrm>
          <a:prstGeom prst="rect">
            <a:avLst/>
          </a:prstGeom>
        </p:spPr>
        <p:txBody>
          <a:bodyPr wrap="none">
            <a:spAutoFit/>
          </a:bodyPr>
          <a:lstStyle/>
          <a:p>
            <a:r>
              <a:rPr lang="tr-TR" sz="1400" b="1" i="1" dirty="0">
                <a:solidFill>
                  <a:schemeClr val="bg1">
                    <a:lumMod val="65000"/>
                  </a:schemeClr>
                </a:solidFill>
              </a:rPr>
              <a:t>Kaynak: </a:t>
            </a:r>
            <a:r>
              <a:rPr lang="tr-TR" sz="1400" b="1" i="1" dirty="0" err="1">
                <a:solidFill>
                  <a:schemeClr val="bg1">
                    <a:lumMod val="65000"/>
                  </a:schemeClr>
                </a:solidFill>
              </a:rPr>
              <a:t>We</a:t>
            </a:r>
            <a:r>
              <a:rPr lang="tr-TR" sz="1400" b="1" i="1" dirty="0">
                <a:solidFill>
                  <a:schemeClr val="bg1">
                    <a:lumMod val="65000"/>
                  </a:schemeClr>
                </a:solidFill>
              </a:rPr>
              <a:t> </a:t>
            </a:r>
            <a:r>
              <a:rPr lang="tr-TR" sz="1400" b="1" i="1" dirty="0" err="1">
                <a:solidFill>
                  <a:schemeClr val="bg1">
                    <a:lumMod val="65000"/>
                  </a:schemeClr>
                </a:solidFill>
              </a:rPr>
              <a:t>Are</a:t>
            </a:r>
            <a:r>
              <a:rPr lang="tr-TR" sz="1400" b="1" i="1" dirty="0">
                <a:solidFill>
                  <a:schemeClr val="bg1">
                    <a:lumMod val="65000"/>
                  </a:schemeClr>
                </a:solidFill>
              </a:rPr>
              <a:t> </a:t>
            </a:r>
            <a:r>
              <a:rPr lang="tr-TR" sz="1400" b="1" i="1" dirty="0" err="1">
                <a:solidFill>
                  <a:schemeClr val="bg1">
                    <a:lumMod val="65000"/>
                  </a:schemeClr>
                </a:solidFill>
              </a:rPr>
              <a:t>Social</a:t>
            </a:r>
            <a:r>
              <a:rPr lang="tr-TR" sz="1400" b="1" i="1" dirty="0">
                <a:solidFill>
                  <a:schemeClr val="bg1">
                    <a:lumMod val="65000"/>
                  </a:schemeClr>
                </a:solidFill>
              </a:rPr>
              <a:t>, Digital in 2016</a:t>
            </a:r>
            <a:endParaRPr lang="en-US" sz="1400" b="1" i="1" dirty="0">
              <a:solidFill>
                <a:schemeClr val="bg1">
                  <a:lumMod val="65000"/>
                </a:schemeClr>
              </a:solidFill>
            </a:endParaRPr>
          </a:p>
        </p:txBody>
      </p:sp>
      <p:sp>
        <p:nvSpPr>
          <p:cNvPr id="3" name="Oval 2"/>
          <p:cNvSpPr/>
          <p:nvPr/>
        </p:nvSpPr>
        <p:spPr>
          <a:xfrm>
            <a:off x="3491880" y="5229200"/>
            <a:ext cx="216024" cy="648072"/>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3491880" y="2708920"/>
            <a:ext cx="216024" cy="576064"/>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428019" y="2308230"/>
            <a:ext cx="559769" cy="369332"/>
          </a:xfrm>
          <a:prstGeom prst="rect">
            <a:avLst/>
          </a:prstGeom>
          <a:noFill/>
        </p:spPr>
        <p:txBody>
          <a:bodyPr wrap="none" rtlCol="0">
            <a:spAutoFit/>
          </a:bodyPr>
          <a:lstStyle/>
          <a:p>
            <a:r>
              <a:rPr lang="tr-TR" dirty="0" smtClean="0">
                <a:solidFill>
                  <a:schemeClr val="bg1"/>
                </a:solidFill>
              </a:rPr>
              <a:t>(11)</a:t>
            </a:r>
            <a:endParaRPr lang="en-US" dirty="0">
              <a:solidFill>
                <a:schemeClr val="bg1"/>
              </a:solidFill>
            </a:endParaRPr>
          </a:p>
        </p:txBody>
      </p:sp>
    </p:spTree>
    <p:extLst>
      <p:ext uri="{BB962C8B-B14F-4D97-AF65-F5344CB8AC3E}">
        <p14:creationId xmlns:p14="http://schemas.microsoft.com/office/powerpoint/2010/main" val="3645442825"/>
      </p:ext>
    </p:extLst>
  </p:cSld>
  <p:clrMapOvr>
    <a:masterClrMapping/>
  </p:clrMapOvr>
  <p:transition spd="slow">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6"/>
            </a:solidFill>
          </a:ln>
        </p:spPr>
        <p:txBody>
          <a:bodyPr>
            <a:normAutofit fontScale="90000"/>
          </a:bodyPr>
          <a:lstStyle/>
          <a:p>
            <a:r>
              <a:rPr lang="tr-TR" sz="3600" b="1" dirty="0" smtClean="0">
                <a:solidFill>
                  <a:schemeClr val="accent6"/>
                </a:solidFill>
                <a:effectLst>
                  <a:outerShdw blurRad="38100" dist="38100" dir="2700000" algn="tl">
                    <a:srgbClr val="000000">
                      <a:alpha val="43137"/>
                    </a:srgbClr>
                  </a:outerShdw>
                </a:effectLst>
              </a:rPr>
              <a:t>Aktif e-Ticaret Müşterilerinin Nüfusa Oranı</a:t>
            </a:r>
            <a:endParaRPr lang="en-US" sz="3600" b="1" dirty="0">
              <a:solidFill>
                <a:schemeClr val="accent6"/>
              </a:solidFill>
              <a:effectLst>
                <a:outerShdw blurRad="38100" dist="38100" dir="2700000" algn="tl">
                  <a:srgbClr val="000000">
                    <a:alpha val="43137"/>
                  </a:srgbClr>
                </a:outerShdw>
              </a:effectLst>
            </a:endParaRPr>
          </a:p>
        </p:txBody>
      </p:sp>
      <p:pic>
        <p:nvPicPr>
          <p:cNvPr id="5123" name="Picture 3" descr="C:\Users\Esra Dogan\Desktop\UPK Görsel\e-commerc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1824" y="1556792"/>
            <a:ext cx="8064896" cy="4600957"/>
          </a:xfrm>
          <a:prstGeom prst="rect">
            <a:avLst/>
          </a:prstGeom>
          <a:noFill/>
          <a:ln w="38100">
            <a:solidFill>
              <a:schemeClr val="accent6"/>
            </a:solidFill>
          </a:ln>
          <a:extLst>
            <a:ext uri="{909E8E84-426E-40DD-AFC4-6F175D3DCCD1}">
              <a14:hiddenFill xmlns:a14="http://schemas.microsoft.com/office/drawing/2010/main">
                <a:solidFill>
                  <a:srgbClr val="FFFFFF"/>
                </a:solidFill>
              </a14:hiddenFill>
            </a:ext>
          </a:extLst>
        </p:spPr>
      </p:pic>
      <p:sp>
        <p:nvSpPr>
          <p:cNvPr id="4" name="Rectangle 3"/>
          <p:cNvSpPr/>
          <p:nvPr/>
        </p:nvSpPr>
        <p:spPr>
          <a:xfrm>
            <a:off x="5508104" y="6198885"/>
            <a:ext cx="3013774" cy="307777"/>
          </a:xfrm>
          <a:prstGeom prst="rect">
            <a:avLst/>
          </a:prstGeom>
        </p:spPr>
        <p:txBody>
          <a:bodyPr wrap="none">
            <a:spAutoFit/>
          </a:bodyPr>
          <a:lstStyle/>
          <a:p>
            <a:r>
              <a:rPr lang="tr-TR" sz="1400" b="1" i="1" dirty="0">
                <a:solidFill>
                  <a:schemeClr val="bg1">
                    <a:lumMod val="65000"/>
                  </a:schemeClr>
                </a:solidFill>
              </a:rPr>
              <a:t>Kaynak: </a:t>
            </a:r>
            <a:r>
              <a:rPr lang="tr-TR" sz="1400" b="1" i="1" dirty="0" err="1">
                <a:solidFill>
                  <a:schemeClr val="bg1">
                    <a:lumMod val="65000"/>
                  </a:schemeClr>
                </a:solidFill>
              </a:rPr>
              <a:t>We</a:t>
            </a:r>
            <a:r>
              <a:rPr lang="tr-TR" sz="1400" b="1" i="1" dirty="0">
                <a:solidFill>
                  <a:schemeClr val="bg1">
                    <a:lumMod val="65000"/>
                  </a:schemeClr>
                </a:solidFill>
              </a:rPr>
              <a:t> </a:t>
            </a:r>
            <a:r>
              <a:rPr lang="tr-TR" sz="1400" b="1" i="1" dirty="0" err="1">
                <a:solidFill>
                  <a:schemeClr val="bg1">
                    <a:lumMod val="65000"/>
                  </a:schemeClr>
                </a:solidFill>
              </a:rPr>
              <a:t>Are</a:t>
            </a:r>
            <a:r>
              <a:rPr lang="tr-TR" sz="1400" b="1" i="1" dirty="0">
                <a:solidFill>
                  <a:schemeClr val="bg1">
                    <a:lumMod val="65000"/>
                  </a:schemeClr>
                </a:solidFill>
              </a:rPr>
              <a:t> </a:t>
            </a:r>
            <a:r>
              <a:rPr lang="tr-TR" sz="1400" b="1" i="1" dirty="0" err="1">
                <a:solidFill>
                  <a:schemeClr val="bg1">
                    <a:lumMod val="65000"/>
                  </a:schemeClr>
                </a:solidFill>
              </a:rPr>
              <a:t>Social</a:t>
            </a:r>
            <a:r>
              <a:rPr lang="tr-TR" sz="1400" b="1" i="1" dirty="0">
                <a:solidFill>
                  <a:schemeClr val="bg1">
                    <a:lumMod val="65000"/>
                  </a:schemeClr>
                </a:solidFill>
              </a:rPr>
              <a:t>, Digital in 2016</a:t>
            </a:r>
            <a:endParaRPr lang="en-US" sz="1400" b="1" i="1" dirty="0">
              <a:solidFill>
                <a:schemeClr val="bg1">
                  <a:lumMod val="65000"/>
                </a:schemeClr>
              </a:solidFill>
            </a:endParaRPr>
          </a:p>
        </p:txBody>
      </p:sp>
      <p:sp>
        <p:nvSpPr>
          <p:cNvPr id="3" name="TextBox 2"/>
          <p:cNvSpPr txBox="1"/>
          <p:nvPr/>
        </p:nvSpPr>
        <p:spPr>
          <a:xfrm>
            <a:off x="5508104" y="2632224"/>
            <a:ext cx="559769" cy="369332"/>
          </a:xfrm>
          <a:prstGeom prst="rect">
            <a:avLst/>
          </a:prstGeom>
          <a:noFill/>
        </p:spPr>
        <p:txBody>
          <a:bodyPr wrap="none" rtlCol="0">
            <a:spAutoFit/>
          </a:bodyPr>
          <a:lstStyle/>
          <a:p>
            <a:r>
              <a:rPr lang="tr-TR" dirty="0" smtClean="0">
                <a:solidFill>
                  <a:schemeClr val="bg1"/>
                </a:solidFill>
              </a:rPr>
              <a:t>(18)</a:t>
            </a:r>
            <a:endParaRPr lang="en-US" dirty="0">
              <a:solidFill>
                <a:schemeClr val="bg1"/>
              </a:solidFill>
            </a:endParaRPr>
          </a:p>
        </p:txBody>
      </p:sp>
    </p:spTree>
    <p:extLst>
      <p:ext uri="{BB962C8B-B14F-4D97-AF65-F5344CB8AC3E}">
        <p14:creationId xmlns:p14="http://schemas.microsoft.com/office/powerpoint/2010/main" val="4183475388"/>
      </p:ext>
    </p:extLst>
  </p:cSld>
  <p:clrMapOvr>
    <a:masterClrMapping/>
  </p:clrMapOvr>
  <p:transition spd="slow">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6"/>
            </a:solidFill>
          </a:ln>
        </p:spPr>
        <p:txBody>
          <a:bodyPr>
            <a:normAutofit/>
          </a:bodyPr>
          <a:lstStyle/>
          <a:p>
            <a:r>
              <a:rPr lang="tr-TR" b="1" dirty="0">
                <a:solidFill>
                  <a:schemeClr val="accent6"/>
                </a:solidFill>
                <a:effectLst>
                  <a:outerShdw blurRad="38100" dist="38100" dir="2700000" algn="tl">
                    <a:srgbClr val="000000">
                      <a:alpha val="43137"/>
                    </a:srgbClr>
                  </a:outerShdw>
                </a:effectLst>
              </a:rPr>
              <a:t>Çalışmanın </a:t>
            </a:r>
            <a:r>
              <a:rPr lang="tr-TR" b="1" dirty="0" smtClean="0">
                <a:solidFill>
                  <a:schemeClr val="accent6"/>
                </a:solidFill>
                <a:effectLst>
                  <a:outerShdw blurRad="38100" dist="38100" dir="2700000" algn="tl">
                    <a:srgbClr val="000000">
                      <a:alpha val="43137"/>
                    </a:srgbClr>
                  </a:outerShdw>
                </a:effectLst>
              </a:rPr>
              <a:t>Amacı</a:t>
            </a:r>
            <a:endParaRPr lang="en-US" b="1" dirty="0">
              <a:solidFill>
                <a:schemeClr val="accent6"/>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ln>
            <a:solidFill>
              <a:schemeClr val="accent6"/>
            </a:solidFill>
          </a:ln>
        </p:spPr>
        <p:txBody>
          <a:bodyPr>
            <a:normAutofit lnSpcReduction="10000"/>
          </a:bodyPr>
          <a:lstStyle/>
          <a:p>
            <a:pPr lvl="1"/>
            <a:r>
              <a:rPr lang="tr-TR" b="1" dirty="0" smtClean="0">
                <a:solidFill>
                  <a:schemeClr val="bg1">
                    <a:lumMod val="50000"/>
                  </a:schemeClr>
                </a:solidFill>
              </a:rPr>
              <a:t>Sosyal medya pazarlaması en hızlı artış gösteren alanlardan</a:t>
            </a:r>
          </a:p>
          <a:p>
            <a:pPr lvl="1"/>
            <a:r>
              <a:rPr lang="tr-TR" b="1" dirty="0" smtClean="0">
                <a:solidFill>
                  <a:schemeClr val="bg1">
                    <a:lumMod val="50000"/>
                  </a:schemeClr>
                </a:solidFill>
              </a:rPr>
              <a:t>Bütüncül bir bakış açısına ihtiyaç duyuluyor</a:t>
            </a:r>
          </a:p>
          <a:p>
            <a:pPr marL="457200" lvl="1" indent="0">
              <a:buNone/>
            </a:pPr>
            <a:endParaRPr lang="tr-TR" sz="1100" b="1" dirty="0" smtClean="0">
              <a:solidFill>
                <a:schemeClr val="bg1">
                  <a:lumMod val="50000"/>
                </a:schemeClr>
              </a:solidFill>
            </a:endParaRPr>
          </a:p>
          <a:p>
            <a:pPr lvl="1"/>
            <a:r>
              <a:rPr lang="tr-TR" b="1" dirty="0">
                <a:solidFill>
                  <a:schemeClr val="bg1">
                    <a:lumMod val="50000"/>
                  </a:schemeClr>
                </a:solidFill>
              </a:rPr>
              <a:t>İ</a:t>
            </a:r>
            <a:r>
              <a:rPr lang="tr-TR" b="1" dirty="0" smtClean="0">
                <a:solidFill>
                  <a:schemeClr val="bg1">
                    <a:lumMod val="50000"/>
                  </a:schemeClr>
                </a:solidFill>
              </a:rPr>
              <a:t>lk 20 pazarlama dergisinde yayınlanan SM konulu makaleler</a:t>
            </a:r>
          </a:p>
          <a:p>
            <a:pPr lvl="2"/>
            <a:r>
              <a:rPr lang="tr-TR" sz="2800" b="1" dirty="0" smtClean="0">
                <a:solidFill>
                  <a:schemeClr val="bg1">
                    <a:lumMod val="50000"/>
                  </a:schemeClr>
                </a:solidFill>
              </a:rPr>
              <a:t>hangi konularda yoğunlaşıyor ve </a:t>
            </a:r>
          </a:p>
          <a:p>
            <a:pPr lvl="2"/>
            <a:r>
              <a:rPr lang="tr-TR" sz="2800" b="1" dirty="0" smtClean="0">
                <a:solidFill>
                  <a:schemeClr val="bg1">
                    <a:lumMod val="50000"/>
                  </a:schemeClr>
                </a:solidFill>
              </a:rPr>
              <a:t>hangi konu ve kavramlar ileriki çalışmalar için fırsat sunuyor</a:t>
            </a:r>
          </a:p>
          <a:p>
            <a:pPr lvl="2"/>
            <a:endParaRPr lang="tr-TR" sz="1100" b="1" dirty="0">
              <a:solidFill>
                <a:schemeClr val="bg1">
                  <a:lumMod val="50000"/>
                </a:schemeClr>
              </a:solidFill>
            </a:endParaRPr>
          </a:p>
          <a:p>
            <a:pPr lvl="1"/>
            <a:r>
              <a:rPr lang="tr-TR" b="1" dirty="0">
                <a:solidFill>
                  <a:schemeClr val="bg1">
                    <a:lumMod val="50000"/>
                  </a:schemeClr>
                </a:solidFill>
              </a:rPr>
              <a:t> </a:t>
            </a:r>
            <a:r>
              <a:rPr lang="tr-TR" b="1" dirty="0" smtClean="0">
                <a:solidFill>
                  <a:schemeClr val="bg1">
                    <a:lumMod val="50000"/>
                  </a:schemeClr>
                </a:solidFill>
              </a:rPr>
              <a:t>Araştırma tasarımı ve yöntem eğilimleri</a:t>
            </a:r>
            <a:endParaRPr lang="tr-TR" b="1" dirty="0">
              <a:solidFill>
                <a:schemeClr val="bg1">
                  <a:lumMod val="50000"/>
                </a:schemeClr>
              </a:solidFill>
            </a:endParaRPr>
          </a:p>
          <a:p>
            <a:pPr lvl="1"/>
            <a:endParaRPr lang="en-US" sz="2000" dirty="0">
              <a:solidFill>
                <a:schemeClr val="bg1">
                  <a:lumMod val="50000"/>
                </a:schemeClr>
              </a:solidFill>
            </a:endParaRPr>
          </a:p>
        </p:txBody>
      </p:sp>
    </p:spTree>
    <p:extLst>
      <p:ext uri="{BB962C8B-B14F-4D97-AF65-F5344CB8AC3E}">
        <p14:creationId xmlns:p14="http://schemas.microsoft.com/office/powerpoint/2010/main" val="3879576034"/>
      </p:ext>
    </p:extLst>
  </p:cSld>
  <p:clrMapOvr>
    <a:masterClrMapping/>
  </p:clrMapOvr>
  <p:transition spd="slow">
    <p:wip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1444</TotalTime>
  <Words>1116</Words>
  <Application>Microsoft Office PowerPoint</Application>
  <PresentationFormat>On-screen Show (4:3)</PresentationFormat>
  <Paragraphs>258</Paragraphs>
  <Slides>23</Slides>
  <Notes>9</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Pazarlama Alanındaki                                 Sosyal Medya Konulu Çalışmaların          İçerik Analizi Yöntemiyle İncelenmesi</vt:lpstr>
      <vt:lpstr> Verilerle Türkiye’de Sosyal Medya Kullanımı  (Digital in 2016) </vt:lpstr>
      <vt:lpstr>Verilerle Türkiye’de Sosyal Medya Kullanımı (Digital in 2015)</vt:lpstr>
      <vt:lpstr>Ülkelere Göre İnternet Kullanımı</vt:lpstr>
      <vt:lpstr>Ülkelere Göre Sosyal Medya Kullanımı</vt:lpstr>
      <vt:lpstr>Ülkelere Göre İnternette Geçirilen Zaman</vt:lpstr>
      <vt:lpstr>Ülkelere Göre Sosyal Medyada Geçirilen Zaman</vt:lpstr>
      <vt:lpstr>Aktif e-Ticaret Müşterilerinin Nüfusa Oranı</vt:lpstr>
      <vt:lpstr>Çalışmanın Amacı</vt:lpstr>
      <vt:lpstr>Sosyal Medyanın Doğuşu ve Gelişimi</vt:lpstr>
      <vt:lpstr>Sosyal Medya Tanımları</vt:lpstr>
      <vt:lpstr>Türkiye’de En Çok Kullanılan          Sosyal Platformlar</vt:lpstr>
      <vt:lpstr>Sosyal Medyanın Sunduğu Avantajlar</vt:lpstr>
      <vt:lpstr>Riskler</vt:lpstr>
      <vt:lpstr>Bütüncül Bir Bakış Açısı Neden Önemli?</vt:lpstr>
      <vt:lpstr>TASARIM ve YÖNTEM</vt:lpstr>
      <vt:lpstr>İçerik Analizi ve Kodlama</vt:lpstr>
      <vt:lpstr>İncelenen Makalelerin  Araştırma Konusuna Göre Dağılımı</vt:lpstr>
      <vt:lpstr>İncelenen Makalelerin  Alt Konu Başlıklarına Göre Dağılımları</vt:lpstr>
      <vt:lpstr>İncelenen Makalelerin  Çalışma Türüne ve Araştırma Tasarımına  Göre Dağılımları</vt:lpstr>
      <vt:lpstr>İleriki Çalışmalar için Önemli Fırsatlar Sunduğu Gözlenen Başlıklar</vt:lpstr>
      <vt:lpstr>KISITLAR</vt:lpstr>
      <vt:lpstr>SONUÇLAR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Esra Dogan</dc:creator>
  <cp:lastModifiedBy>Esra Dogan</cp:lastModifiedBy>
  <cp:revision>74</cp:revision>
  <dcterms:created xsi:type="dcterms:W3CDTF">2016-10-04T08:09:24Z</dcterms:created>
  <dcterms:modified xsi:type="dcterms:W3CDTF">2016-10-08T05:38:53Z</dcterms:modified>
</cp:coreProperties>
</file>