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306" r:id="rId3"/>
    <p:sldId id="305" r:id="rId4"/>
    <p:sldId id="287" r:id="rId5"/>
    <p:sldId id="307" r:id="rId6"/>
    <p:sldId id="308" r:id="rId7"/>
    <p:sldId id="309" r:id="rId8"/>
    <p:sldId id="310" r:id="rId9"/>
    <p:sldId id="270" r:id="rId10"/>
    <p:sldId id="291" r:id="rId11"/>
    <p:sldId id="275" r:id="rId12"/>
    <p:sldId id="272" r:id="rId13"/>
    <p:sldId id="312" r:id="rId14"/>
    <p:sldId id="273" r:id="rId15"/>
    <p:sldId id="313" r:id="rId16"/>
    <p:sldId id="314" r:id="rId17"/>
    <p:sldId id="315" r:id="rId18"/>
    <p:sldId id="297" r:id="rId19"/>
    <p:sldId id="277" r:id="rId20"/>
    <p:sldId id="316"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890" autoAdjust="0"/>
  </p:normalViewPr>
  <p:slideViewPr>
    <p:cSldViewPr>
      <p:cViewPr varScale="1">
        <p:scale>
          <a:sx n="84" d="100"/>
          <a:sy n="84" d="100"/>
        </p:scale>
        <p:origin x="90" y="1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720B8-AD00-43EE-B25B-1BBEDD1D6E69}" type="doc">
      <dgm:prSet loTypeId="urn:microsoft.com/office/officeart/2005/8/layout/vList3" loCatId="list" qsTypeId="urn:microsoft.com/office/officeart/2005/8/quickstyle/simple1" qsCatId="simple" csTypeId="urn:microsoft.com/office/officeart/2005/8/colors/accent1_2" csCatId="accent1" phldr="1"/>
      <dgm:spPr/>
    </dgm:pt>
    <dgm:pt modelId="{42642A67-42B5-4FC3-997F-A4AA49D8F8C5}">
      <dgm:prSet phldrT="[Metin]"/>
      <dgm:spPr/>
      <dgm:t>
        <a:bodyPr/>
        <a:lstStyle/>
        <a:p>
          <a:r>
            <a:rPr lang="tr-TR" dirty="0" smtClean="0"/>
            <a:t>Temel Bilgiler</a:t>
          </a:r>
          <a:endParaRPr lang="tr-TR" dirty="0"/>
        </a:p>
      </dgm:t>
    </dgm:pt>
    <dgm:pt modelId="{B0335FF7-4C2D-4871-9421-1FF315B5ACCC}" type="parTrans" cxnId="{EA326A1B-E7E1-44AA-86D9-722AC4C393AC}">
      <dgm:prSet/>
      <dgm:spPr/>
      <dgm:t>
        <a:bodyPr/>
        <a:lstStyle/>
        <a:p>
          <a:endParaRPr lang="tr-TR"/>
        </a:p>
      </dgm:t>
    </dgm:pt>
    <dgm:pt modelId="{3AF99EC1-745C-4025-9A87-906A8358570A}" type="sibTrans" cxnId="{EA326A1B-E7E1-44AA-86D9-722AC4C393AC}">
      <dgm:prSet/>
      <dgm:spPr/>
      <dgm:t>
        <a:bodyPr/>
        <a:lstStyle/>
        <a:p>
          <a:endParaRPr lang="tr-TR"/>
        </a:p>
      </dgm:t>
    </dgm:pt>
    <dgm:pt modelId="{65399DAA-B567-4B31-A643-CDB2ADA3D0CB}">
      <dgm:prSet phldrT="[Metin]"/>
      <dgm:spPr/>
      <dgm:t>
        <a:bodyPr/>
        <a:lstStyle/>
        <a:p>
          <a:r>
            <a:rPr lang="tr-TR" dirty="0" smtClean="0"/>
            <a:t>İlgili Çalışmalar</a:t>
          </a:r>
          <a:endParaRPr lang="tr-TR" dirty="0"/>
        </a:p>
      </dgm:t>
    </dgm:pt>
    <dgm:pt modelId="{FD89BE6C-A710-4859-8437-F9D2E7738533}" type="parTrans" cxnId="{2494C242-75D5-4D59-879E-09D1FB2AA75D}">
      <dgm:prSet/>
      <dgm:spPr/>
      <dgm:t>
        <a:bodyPr/>
        <a:lstStyle/>
        <a:p>
          <a:endParaRPr lang="tr-TR"/>
        </a:p>
      </dgm:t>
    </dgm:pt>
    <dgm:pt modelId="{CA344B83-465B-42E1-A862-6EF679361AFC}" type="sibTrans" cxnId="{2494C242-75D5-4D59-879E-09D1FB2AA75D}">
      <dgm:prSet/>
      <dgm:spPr/>
      <dgm:t>
        <a:bodyPr/>
        <a:lstStyle/>
        <a:p>
          <a:endParaRPr lang="tr-TR"/>
        </a:p>
      </dgm:t>
    </dgm:pt>
    <dgm:pt modelId="{5A128208-1361-4C8E-9BB9-970104B1715B}">
      <dgm:prSet phldrT="[Metin]"/>
      <dgm:spPr/>
      <dgm:t>
        <a:bodyPr/>
        <a:lstStyle/>
        <a:p>
          <a:r>
            <a:rPr lang="tr-TR" dirty="0" smtClean="0"/>
            <a:t>Araştırmanın Yöntemi</a:t>
          </a:r>
          <a:endParaRPr lang="tr-TR" dirty="0"/>
        </a:p>
      </dgm:t>
    </dgm:pt>
    <dgm:pt modelId="{6E000C48-90EF-4FCC-847F-85710EC26579}" type="parTrans" cxnId="{6C4CFF0A-E8C7-4A23-8AC4-59B1793CD846}">
      <dgm:prSet/>
      <dgm:spPr/>
      <dgm:t>
        <a:bodyPr/>
        <a:lstStyle/>
        <a:p>
          <a:endParaRPr lang="tr-TR"/>
        </a:p>
      </dgm:t>
    </dgm:pt>
    <dgm:pt modelId="{FEFFE16D-C410-4DB8-B7F0-400D44F7337E}" type="sibTrans" cxnId="{6C4CFF0A-E8C7-4A23-8AC4-59B1793CD846}">
      <dgm:prSet/>
      <dgm:spPr/>
      <dgm:t>
        <a:bodyPr/>
        <a:lstStyle/>
        <a:p>
          <a:endParaRPr lang="tr-TR"/>
        </a:p>
      </dgm:t>
    </dgm:pt>
    <dgm:pt modelId="{55ABA5BD-A650-4CA9-A886-4302F78EF5F0}">
      <dgm:prSet phldrT="[Metin]"/>
      <dgm:spPr/>
      <dgm:t>
        <a:bodyPr/>
        <a:lstStyle/>
        <a:p>
          <a:r>
            <a:rPr lang="tr-TR" dirty="0" smtClean="0"/>
            <a:t>Bulgu ve Sonuçlar</a:t>
          </a:r>
          <a:endParaRPr lang="tr-TR" dirty="0"/>
        </a:p>
      </dgm:t>
    </dgm:pt>
    <dgm:pt modelId="{D6660BD5-9116-460B-AABC-34DF201A5D89}" type="parTrans" cxnId="{FEFD93EF-633E-4C44-9641-F781AE872E73}">
      <dgm:prSet/>
      <dgm:spPr/>
      <dgm:t>
        <a:bodyPr/>
        <a:lstStyle/>
        <a:p>
          <a:endParaRPr lang="tr-TR"/>
        </a:p>
      </dgm:t>
    </dgm:pt>
    <dgm:pt modelId="{ED366F6F-2DD4-4362-93D0-8C3E53FBC23F}" type="sibTrans" cxnId="{FEFD93EF-633E-4C44-9641-F781AE872E73}">
      <dgm:prSet/>
      <dgm:spPr/>
      <dgm:t>
        <a:bodyPr/>
        <a:lstStyle/>
        <a:p>
          <a:endParaRPr lang="tr-TR"/>
        </a:p>
      </dgm:t>
    </dgm:pt>
    <dgm:pt modelId="{47158B6E-EE0E-44D6-80B8-7380DFD633DE}">
      <dgm:prSet phldrT="[Metin]"/>
      <dgm:spPr/>
      <dgm:t>
        <a:bodyPr/>
        <a:lstStyle/>
        <a:p>
          <a:r>
            <a:rPr lang="tr-TR" dirty="0" smtClean="0"/>
            <a:t>Araştırmanın Kısıtları ve Gelecek Çalışmalar</a:t>
          </a:r>
          <a:endParaRPr lang="tr-TR" dirty="0"/>
        </a:p>
      </dgm:t>
    </dgm:pt>
    <dgm:pt modelId="{A44CB389-87A2-426B-8BD7-C7A4A81E880A}" type="parTrans" cxnId="{38C2DA94-C686-4B51-9DF5-3E2A07AA9E56}">
      <dgm:prSet/>
      <dgm:spPr/>
      <dgm:t>
        <a:bodyPr/>
        <a:lstStyle/>
        <a:p>
          <a:endParaRPr lang="tr-TR"/>
        </a:p>
      </dgm:t>
    </dgm:pt>
    <dgm:pt modelId="{8697A5D7-A650-4769-82F8-4CC49BF805AD}" type="sibTrans" cxnId="{38C2DA94-C686-4B51-9DF5-3E2A07AA9E56}">
      <dgm:prSet/>
      <dgm:spPr/>
      <dgm:t>
        <a:bodyPr/>
        <a:lstStyle/>
        <a:p>
          <a:endParaRPr lang="tr-TR"/>
        </a:p>
      </dgm:t>
    </dgm:pt>
    <dgm:pt modelId="{A4D7B5F7-5452-4DC4-9B0F-EF17F879DBB1}" type="pres">
      <dgm:prSet presAssocID="{8BB720B8-AD00-43EE-B25B-1BBEDD1D6E69}" presName="linearFlow" presStyleCnt="0">
        <dgm:presLayoutVars>
          <dgm:dir/>
          <dgm:resizeHandles val="exact"/>
        </dgm:presLayoutVars>
      </dgm:prSet>
      <dgm:spPr/>
    </dgm:pt>
    <dgm:pt modelId="{9B1BB15B-2BBE-4F9D-9232-4300AC0D5F8A}" type="pres">
      <dgm:prSet presAssocID="{42642A67-42B5-4FC3-997F-A4AA49D8F8C5}" presName="composite" presStyleCnt="0"/>
      <dgm:spPr/>
    </dgm:pt>
    <dgm:pt modelId="{7E676F04-ACE1-4A1A-B63E-F6D835937E1E}" type="pres">
      <dgm:prSet presAssocID="{42642A67-42B5-4FC3-997F-A4AA49D8F8C5}"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F96C03A4-2399-41BF-A224-BEE3955C2A11}" type="pres">
      <dgm:prSet presAssocID="{42642A67-42B5-4FC3-997F-A4AA49D8F8C5}" presName="txShp" presStyleLbl="node1" presStyleIdx="0" presStyleCnt="5">
        <dgm:presLayoutVars>
          <dgm:bulletEnabled val="1"/>
        </dgm:presLayoutVars>
      </dgm:prSet>
      <dgm:spPr/>
      <dgm:t>
        <a:bodyPr/>
        <a:lstStyle/>
        <a:p>
          <a:endParaRPr lang="tr-TR"/>
        </a:p>
      </dgm:t>
    </dgm:pt>
    <dgm:pt modelId="{17AF4761-BF71-4446-80D0-A9D452789502}" type="pres">
      <dgm:prSet presAssocID="{3AF99EC1-745C-4025-9A87-906A8358570A}" presName="spacing" presStyleCnt="0"/>
      <dgm:spPr/>
    </dgm:pt>
    <dgm:pt modelId="{4F2B603F-F29F-462D-B6AE-1CDBD5A55C3C}" type="pres">
      <dgm:prSet presAssocID="{65399DAA-B567-4B31-A643-CDB2ADA3D0CB}" presName="composite" presStyleCnt="0"/>
      <dgm:spPr/>
    </dgm:pt>
    <dgm:pt modelId="{7D5ECED8-1A8B-4BAF-9051-6D5BC07D9344}" type="pres">
      <dgm:prSet presAssocID="{65399DAA-B567-4B31-A643-CDB2ADA3D0CB}"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0FACA26E-31EE-458D-AFE4-A5323E5EC6DE}" type="pres">
      <dgm:prSet presAssocID="{65399DAA-B567-4B31-A643-CDB2ADA3D0CB}" presName="txShp" presStyleLbl="node1" presStyleIdx="1" presStyleCnt="5">
        <dgm:presLayoutVars>
          <dgm:bulletEnabled val="1"/>
        </dgm:presLayoutVars>
      </dgm:prSet>
      <dgm:spPr/>
      <dgm:t>
        <a:bodyPr/>
        <a:lstStyle/>
        <a:p>
          <a:endParaRPr lang="tr-TR"/>
        </a:p>
      </dgm:t>
    </dgm:pt>
    <dgm:pt modelId="{356DE577-C353-45A9-9D4B-A584C1501DF9}" type="pres">
      <dgm:prSet presAssocID="{CA344B83-465B-42E1-A862-6EF679361AFC}" presName="spacing" presStyleCnt="0"/>
      <dgm:spPr/>
    </dgm:pt>
    <dgm:pt modelId="{E0904156-FADE-4A5B-9652-AC394A957377}" type="pres">
      <dgm:prSet presAssocID="{5A128208-1361-4C8E-9BB9-970104B1715B}" presName="composite" presStyleCnt="0"/>
      <dgm:spPr/>
    </dgm:pt>
    <dgm:pt modelId="{DC6D2B8A-CD9C-44F1-AA60-4D0AFEEBE46A}" type="pres">
      <dgm:prSet presAssocID="{5A128208-1361-4C8E-9BB9-970104B1715B}"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4149C98-5DE3-495E-B4F0-A8F90B6F5939}" type="pres">
      <dgm:prSet presAssocID="{5A128208-1361-4C8E-9BB9-970104B1715B}" presName="txShp" presStyleLbl="node1" presStyleIdx="2" presStyleCnt="5">
        <dgm:presLayoutVars>
          <dgm:bulletEnabled val="1"/>
        </dgm:presLayoutVars>
      </dgm:prSet>
      <dgm:spPr/>
      <dgm:t>
        <a:bodyPr/>
        <a:lstStyle/>
        <a:p>
          <a:endParaRPr lang="tr-TR"/>
        </a:p>
      </dgm:t>
    </dgm:pt>
    <dgm:pt modelId="{0361DC46-1462-402B-BFBE-AF6B866C3E18}" type="pres">
      <dgm:prSet presAssocID="{FEFFE16D-C410-4DB8-B7F0-400D44F7337E}" presName="spacing" presStyleCnt="0"/>
      <dgm:spPr/>
    </dgm:pt>
    <dgm:pt modelId="{597DD2A4-0E8D-4726-BB14-1749ECB570E8}" type="pres">
      <dgm:prSet presAssocID="{55ABA5BD-A650-4CA9-A886-4302F78EF5F0}" presName="composite" presStyleCnt="0"/>
      <dgm:spPr/>
    </dgm:pt>
    <dgm:pt modelId="{DD10675D-852F-457A-90EC-CE4100B90BFE}" type="pres">
      <dgm:prSet presAssocID="{55ABA5BD-A650-4CA9-A886-4302F78EF5F0}"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65E89393-BF3F-4F96-91F1-66E72CBBDF71}" type="pres">
      <dgm:prSet presAssocID="{55ABA5BD-A650-4CA9-A886-4302F78EF5F0}" presName="txShp" presStyleLbl="node1" presStyleIdx="3" presStyleCnt="5">
        <dgm:presLayoutVars>
          <dgm:bulletEnabled val="1"/>
        </dgm:presLayoutVars>
      </dgm:prSet>
      <dgm:spPr/>
      <dgm:t>
        <a:bodyPr/>
        <a:lstStyle/>
        <a:p>
          <a:endParaRPr lang="tr-TR"/>
        </a:p>
      </dgm:t>
    </dgm:pt>
    <dgm:pt modelId="{B755E88A-97A8-4078-83DF-1CD3C18DD35F}" type="pres">
      <dgm:prSet presAssocID="{ED366F6F-2DD4-4362-93D0-8C3E53FBC23F}" presName="spacing" presStyleCnt="0"/>
      <dgm:spPr/>
    </dgm:pt>
    <dgm:pt modelId="{C0714D36-D1CB-48FA-9E43-FB62AD70E9EA}" type="pres">
      <dgm:prSet presAssocID="{47158B6E-EE0E-44D6-80B8-7380DFD633DE}" presName="composite" presStyleCnt="0"/>
      <dgm:spPr/>
    </dgm:pt>
    <dgm:pt modelId="{5DD56917-68D0-40EC-A138-67642F7B4C0A}" type="pres">
      <dgm:prSet presAssocID="{47158B6E-EE0E-44D6-80B8-7380DFD633DE}"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B62FC32-2C26-41E3-8073-E8685A4EA7B1}" type="pres">
      <dgm:prSet presAssocID="{47158B6E-EE0E-44D6-80B8-7380DFD633DE}" presName="txShp" presStyleLbl="node1" presStyleIdx="4" presStyleCnt="5">
        <dgm:presLayoutVars>
          <dgm:bulletEnabled val="1"/>
        </dgm:presLayoutVars>
      </dgm:prSet>
      <dgm:spPr/>
      <dgm:t>
        <a:bodyPr/>
        <a:lstStyle/>
        <a:p>
          <a:endParaRPr lang="tr-TR"/>
        </a:p>
      </dgm:t>
    </dgm:pt>
  </dgm:ptLst>
  <dgm:cxnLst>
    <dgm:cxn modelId="{38C2DA94-C686-4B51-9DF5-3E2A07AA9E56}" srcId="{8BB720B8-AD00-43EE-B25B-1BBEDD1D6E69}" destId="{47158B6E-EE0E-44D6-80B8-7380DFD633DE}" srcOrd="4" destOrd="0" parTransId="{A44CB389-87A2-426B-8BD7-C7A4A81E880A}" sibTransId="{8697A5D7-A650-4769-82F8-4CC49BF805AD}"/>
    <dgm:cxn modelId="{7BE69AF8-6660-43A3-94A0-557D6E2F5FE3}" type="presOf" srcId="{42642A67-42B5-4FC3-997F-A4AA49D8F8C5}" destId="{F96C03A4-2399-41BF-A224-BEE3955C2A11}" srcOrd="0" destOrd="0" presId="urn:microsoft.com/office/officeart/2005/8/layout/vList3"/>
    <dgm:cxn modelId="{EA326A1B-E7E1-44AA-86D9-722AC4C393AC}" srcId="{8BB720B8-AD00-43EE-B25B-1BBEDD1D6E69}" destId="{42642A67-42B5-4FC3-997F-A4AA49D8F8C5}" srcOrd="0" destOrd="0" parTransId="{B0335FF7-4C2D-4871-9421-1FF315B5ACCC}" sibTransId="{3AF99EC1-745C-4025-9A87-906A8358570A}"/>
    <dgm:cxn modelId="{2494C242-75D5-4D59-879E-09D1FB2AA75D}" srcId="{8BB720B8-AD00-43EE-B25B-1BBEDD1D6E69}" destId="{65399DAA-B567-4B31-A643-CDB2ADA3D0CB}" srcOrd="1" destOrd="0" parTransId="{FD89BE6C-A710-4859-8437-F9D2E7738533}" sibTransId="{CA344B83-465B-42E1-A862-6EF679361AFC}"/>
    <dgm:cxn modelId="{FEFD93EF-633E-4C44-9641-F781AE872E73}" srcId="{8BB720B8-AD00-43EE-B25B-1BBEDD1D6E69}" destId="{55ABA5BD-A650-4CA9-A886-4302F78EF5F0}" srcOrd="3" destOrd="0" parTransId="{D6660BD5-9116-460B-AABC-34DF201A5D89}" sibTransId="{ED366F6F-2DD4-4362-93D0-8C3E53FBC23F}"/>
    <dgm:cxn modelId="{6C4CFF0A-E8C7-4A23-8AC4-59B1793CD846}" srcId="{8BB720B8-AD00-43EE-B25B-1BBEDD1D6E69}" destId="{5A128208-1361-4C8E-9BB9-970104B1715B}" srcOrd="2" destOrd="0" parTransId="{6E000C48-90EF-4FCC-847F-85710EC26579}" sibTransId="{FEFFE16D-C410-4DB8-B7F0-400D44F7337E}"/>
    <dgm:cxn modelId="{4B74953E-A765-40BE-B1BA-4E03A38377EE}" type="presOf" srcId="{65399DAA-B567-4B31-A643-CDB2ADA3D0CB}" destId="{0FACA26E-31EE-458D-AFE4-A5323E5EC6DE}" srcOrd="0" destOrd="0" presId="urn:microsoft.com/office/officeart/2005/8/layout/vList3"/>
    <dgm:cxn modelId="{1212840A-8E73-4112-9C19-D5532787E8D8}" type="presOf" srcId="{8BB720B8-AD00-43EE-B25B-1BBEDD1D6E69}" destId="{A4D7B5F7-5452-4DC4-9B0F-EF17F879DBB1}" srcOrd="0" destOrd="0" presId="urn:microsoft.com/office/officeart/2005/8/layout/vList3"/>
    <dgm:cxn modelId="{AB7AA9A2-067B-4C1B-8FA8-5DAFED58A381}" type="presOf" srcId="{55ABA5BD-A650-4CA9-A886-4302F78EF5F0}" destId="{65E89393-BF3F-4F96-91F1-66E72CBBDF71}" srcOrd="0" destOrd="0" presId="urn:microsoft.com/office/officeart/2005/8/layout/vList3"/>
    <dgm:cxn modelId="{E8AE6C7B-2C24-446E-87E4-DBA0F44CBF6A}" type="presOf" srcId="{5A128208-1361-4C8E-9BB9-970104B1715B}" destId="{E4149C98-5DE3-495E-B4F0-A8F90B6F5939}" srcOrd="0" destOrd="0" presId="urn:microsoft.com/office/officeart/2005/8/layout/vList3"/>
    <dgm:cxn modelId="{02060823-D38E-413D-A447-653115859A22}" type="presOf" srcId="{47158B6E-EE0E-44D6-80B8-7380DFD633DE}" destId="{EB62FC32-2C26-41E3-8073-E8685A4EA7B1}" srcOrd="0" destOrd="0" presId="urn:microsoft.com/office/officeart/2005/8/layout/vList3"/>
    <dgm:cxn modelId="{1AE62CE6-0E16-4B7E-BCF6-A1D09B255F8B}" type="presParOf" srcId="{A4D7B5F7-5452-4DC4-9B0F-EF17F879DBB1}" destId="{9B1BB15B-2BBE-4F9D-9232-4300AC0D5F8A}" srcOrd="0" destOrd="0" presId="urn:microsoft.com/office/officeart/2005/8/layout/vList3"/>
    <dgm:cxn modelId="{9D6F08F9-601A-4214-B438-15AAB211BD23}" type="presParOf" srcId="{9B1BB15B-2BBE-4F9D-9232-4300AC0D5F8A}" destId="{7E676F04-ACE1-4A1A-B63E-F6D835937E1E}" srcOrd="0" destOrd="0" presId="urn:microsoft.com/office/officeart/2005/8/layout/vList3"/>
    <dgm:cxn modelId="{BEFCAB44-D135-4979-8976-441931B7BC31}" type="presParOf" srcId="{9B1BB15B-2BBE-4F9D-9232-4300AC0D5F8A}" destId="{F96C03A4-2399-41BF-A224-BEE3955C2A11}" srcOrd="1" destOrd="0" presId="urn:microsoft.com/office/officeart/2005/8/layout/vList3"/>
    <dgm:cxn modelId="{8A34D6D7-BFD1-49E0-8C5E-2F1819C63557}" type="presParOf" srcId="{A4D7B5F7-5452-4DC4-9B0F-EF17F879DBB1}" destId="{17AF4761-BF71-4446-80D0-A9D452789502}" srcOrd="1" destOrd="0" presId="urn:microsoft.com/office/officeart/2005/8/layout/vList3"/>
    <dgm:cxn modelId="{0A206D2D-BEA1-4445-8A17-972F18F2719D}" type="presParOf" srcId="{A4D7B5F7-5452-4DC4-9B0F-EF17F879DBB1}" destId="{4F2B603F-F29F-462D-B6AE-1CDBD5A55C3C}" srcOrd="2" destOrd="0" presId="urn:microsoft.com/office/officeart/2005/8/layout/vList3"/>
    <dgm:cxn modelId="{7E8AC2D0-4E23-4DCC-9468-4D8E7A8CD97B}" type="presParOf" srcId="{4F2B603F-F29F-462D-B6AE-1CDBD5A55C3C}" destId="{7D5ECED8-1A8B-4BAF-9051-6D5BC07D9344}" srcOrd="0" destOrd="0" presId="urn:microsoft.com/office/officeart/2005/8/layout/vList3"/>
    <dgm:cxn modelId="{A533E7CC-1B3F-4DC6-9E31-EABE292A4389}" type="presParOf" srcId="{4F2B603F-F29F-462D-B6AE-1CDBD5A55C3C}" destId="{0FACA26E-31EE-458D-AFE4-A5323E5EC6DE}" srcOrd="1" destOrd="0" presId="urn:microsoft.com/office/officeart/2005/8/layout/vList3"/>
    <dgm:cxn modelId="{CA20ACE7-617C-46E9-8C34-93D1CDBA375F}" type="presParOf" srcId="{A4D7B5F7-5452-4DC4-9B0F-EF17F879DBB1}" destId="{356DE577-C353-45A9-9D4B-A584C1501DF9}" srcOrd="3" destOrd="0" presId="urn:microsoft.com/office/officeart/2005/8/layout/vList3"/>
    <dgm:cxn modelId="{F5C3296C-4D64-4BB6-894E-1C505525BBDE}" type="presParOf" srcId="{A4D7B5F7-5452-4DC4-9B0F-EF17F879DBB1}" destId="{E0904156-FADE-4A5B-9652-AC394A957377}" srcOrd="4" destOrd="0" presId="urn:microsoft.com/office/officeart/2005/8/layout/vList3"/>
    <dgm:cxn modelId="{98EF5501-6470-4BBB-8132-8B552A67D3F3}" type="presParOf" srcId="{E0904156-FADE-4A5B-9652-AC394A957377}" destId="{DC6D2B8A-CD9C-44F1-AA60-4D0AFEEBE46A}" srcOrd="0" destOrd="0" presId="urn:microsoft.com/office/officeart/2005/8/layout/vList3"/>
    <dgm:cxn modelId="{70AFDDA1-FD9E-4DED-B334-27BA08DB6CDE}" type="presParOf" srcId="{E0904156-FADE-4A5B-9652-AC394A957377}" destId="{E4149C98-5DE3-495E-B4F0-A8F90B6F5939}" srcOrd="1" destOrd="0" presId="urn:microsoft.com/office/officeart/2005/8/layout/vList3"/>
    <dgm:cxn modelId="{DB3CCCC7-F9DD-4BD0-8B26-D720A75D2CF7}" type="presParOf" srcId="{A4D7B5F7-5452-4DC4-9B0F-EF17F879DBB1}" destId="{0361DC46-1462-402B-BFBE-AF6B866C3E18}" srcOrd="5" destOrd="0" presId="urn:microsoft.com/office/officeart/2005/8/layout/vList3"/>
    <dgm:cxn modelId="{F21EAE1C-5304-4439-B8EE-B9FA355D140B}" type="presParOf" srcId="{A4D7B5F7-5452-4DC4-9B0F-EF17F879DBB1}" destId="{597DD2A4-0E8D-4726-BB14-1749ECB570E8}" srcOrd="6" destOrd="0" presId="urn:microsoft.com/office/officeart/2005/8/layout/vList3"/>
    <dgm:cxn modelId="{183CDFBD-0C31-4246-B34C-7FBCD407EE8A}" type="presParOf" srcId="{597DD2A4-0E8D-4726-BB14-1749ECB570E8}" destId="{DD10675D-852F-457A-90EC-CE4100B90BFE}" srcOrd="0" destOrd="0" presId="urn:microsoft.com/office/officeart/2005/8/layout/vList3"/>
    <dgm:cxn modelId="{A71CC23A-7E5D-44EF-AA95-459E72F81265}" type="presParOf" srcId="{597DD2A4-0E8D-4726-BB14-1749ECB570E8}" destId="{65E89393-BF3F-4F96-91F1-66E72CBBDF71}" srcOrd="1" destOrd="0" presId="urn:microsoft.com/office/officeart/2005/8/layout/vList3"/>
    <dgm:cxn modelId="{67C800C9-62E7-4C84-BDC3-EE2424766D84}" type="presParOf" srcId="{A4D7B5F7-5452-4DC4-9B0F-EF17F879DBB1}" destId="{B755E88A-97A8-4078-83DF-1CD3C18DD35F}" srcOrd="7" destOrd="0" presId="urn:microsoft.com/office/officeart/2005/8/layout/vList3"/>
    <dgm:cxn modelId="{34D156BD-B9D4-4CEE-9678-272F3698D523}" type="presParOf" srcId="{A4D7B5F7-5452-4DC4-9B0F-EF17F879DBB1}" destId="{C0714D36-D1CB-48FA-9E43-FB62AD70E9EA}" srcOrd="8" destOrd="0" presId="urn:microsoft.com/office/officeart/2005/8/layout/vList3"/>
    <dgm:cxn modelId="{4301A9C7-0394-4F0A-862C-CC1E88634D53}" type="presParOf" srcId="{C0714D36-D1CB-48FA-9E43-FB62AD70E9EA}" destId="{5DD56917-68D0-40EC-A138-67642F7B4C0A}" srcOrd="0" destOrd="0" presId="urn:microsoft.com/office/officeart/2005/8/layout/vList3"/>
    <dgm:cxn modelId="{C3337D66-083A-4EAC-80E1-D2DD29D3F93B}" type="presParOf" srcId="{C0714D36-D1CB-48FA-9E43-FB62AD70E9EA}" destId="{EB62FC32-2C26-41E3-8073-E8685A4EA7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1E48F-EC26-42FD-B19A-FE7BCE685D1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DB2E4284-FF14-45EF-964A-0188EE2DB7DD}">
      <dgm:prSet phldrT="[Metin]"/>
      <dgm:spPr/>
      <dgm:t>
        <a:bodyPr/>
        <a:lstStyle/>
        <a:p>
          <a:r>
            <a:rPr lang="tr-TR" dirty="0" smtClean="0"/>
            <a:t>Tür</a:t>
          </a:r>
        </a:p>
      </dgm:t>
    </dgm:pt>
    <dgm:pt modelId="{D6FBED29-52F9-474A-A4DB-4BFA49A74E0D}" type="parTrans" cxnId="{3E7DCE20-D302-414E-AF03-94816A39C6A4}">
      <dgm:prSet/>
      <dgm:spPr/>
      <dgm:t>
        <a:bodyPr/>
        <a:lstStyle/>
        <a:p>
          <a:endParaRPr lang="tr-TR"/>
        </a:p>
      </dgm:t>
    </dgm:pt>
    <dgm:pt modelId="{4742B108-4ED1-4D3F-A112-97A6D7ACC75D}" type="sibTrans" cxnId="{3E7DCE20-D302-414E-AF03-94816A39C6A4}">
      <dgm:prSet/>
      <dgm:spPr/>
      <dgm:t>
        <a:bodyPr/>
        <a:lstStyle/>
        <a:p>
          <a:endParaRPr lang="tr-TR"/>
        </a:p>
      </dgm:t>
    </dgm:pt>
    <dgm:pt modelId="{3F227839-CEBB-4EFA-B32F-8787BD7580C7}">
      <dgm:prSet phldrT="[Metin]"/>
      <dgm:spPr/>
      <dgm:t>
        <a:bodyPr/>
        <a:lstStyle/>
        <a:p>
          <a:r>
            <a:rPr lang="tr-TR" b="1" i="1" dirty="0" smtClean="0"/>
            <a:t>Tarama Modeli</a:t>
          </a:r>
          <a:endParaRPr lang="tr-TR" b="1" i="1" dirty="0"/>
        </a:p>
      </dgm:t>
    </dgm:pt>
    <dgm:pt modelId="{9186F607-846D-448C-A839-6E351E863CCA}" type="parTrans" cxnId="{260548D3-CBDC-4072-9837-EAA001CDCC85}">
      <dgm:prSet/>
      <dgm:spPr/>
      <dgm:t>
        <a:bodyPr/>
        <a:lstStyle/>
        <a:p>
          <a:endParaRPr lang="tr-TR"/>
        </a:p>
      </dgm:t>
    </dgm:pt>
    <dgm:pt modelId="{D1764FFA-1E6B-4443-977F-76D02F05FEA8}" type="sibTrans" cxnId="{260548D3-CBDC-4072-9837-EAA001CDCC85}">
      <dgm:prSet/>
      <dgm:spPr/>
      <dgm:t>
        <a:bodyPr/>
        <a:lstStyle/>
        <a:p>
          <a:endParaRPr lang="tr-TR"/>
        </a:p>
      </dgm:t>
    </dgm:pt>
    <dgm:pt modelId="{39B9033E-1CE4-46B1-87EA-B896E797AD76}">
      <dgm:prSet phldrT="[Metin]"/>
      <dgm:spPr/>
      <dgm:t>
        <a:bodyPr/>
        <a:lstStyle/>
        <a:p>
          <a:r>
            <a:rPr lang="tr-TR" b="1" dirty="0" err="1" smtClean="0"/>
            <a:t>Keşifsel</a:t>
          </a:r>
          <a:endParaRPr lang="tr-TR" b="1" dirty="0"/>
        </a:p>
      </dgm:t>
    </dgm:pt>
    <dgm:pt modelId="{E1AA75F8-F3F3-41A4-8903-A49F507FE30C}" type="parTrans" cxnId="{66F01AC5-8CA0-44FF-AE24-9545FDED469A}">
      <dgm:prSet/>
      <dgm:spPr/>
      <dgm:t>
        <a:bodyPr/>
        <a:lstStyle/>
        <a:p>
          <a:endParaRPr lang="tr-TR"/>
        </a:p>
      </dgm:t>
    </dgm:pt>
    <dgm:pt modelId="{8CAAF9DF-C33E-4BD2-8189-970501F83CDD}" type="sibTrans" cxnId="{66F01AC5-8CA0-44FF-AE24-9545FDED469A}">
      <dgm:prSet/>
      <dgm:spPr/>
      <dgm:t>
        <a:bodyPr/>
        <a:lstStyle/>
        <a:p>
          <a:endParaRPr lang="tr-TR"/>
        </a:p>
      </dgm:t>
    </dgm:pt>
    <dgm:pt modelId="{B38EF067-021C-4E83-944A-C76FBE2275FE}">
      <dgm:prSet phldrT="[Metin]"/>
      <dgm:spPr/>
      <dgm:t>
        <a:bodyPr/>
        <a:lstStyle/>
        <a:p>
          <a:r>
            <a:rPr lang="tr-TR" i="0" dirty="0" smtClean="0"/>
            <a:t>Yöntem</a:t>
          </a:r>
          <a:endParaRPr lang="tr-TR" i="0" dirty="0"/>
        </a:p>
      </dgm:t>
    </dgm:pt>
    <dgm:pt modelId="{168C3525-6162-4DE3-BAE4-3575A660AF74}" type="parTrans" cxnId="{1B5E2C91-8E3A-4E2D-B2E6-12FCD5803D91}">
      <dgm:prSet/>
      <dgm:spPr/>
      <dgm:t>
        <a:bodyPr/>
        <a:lstStyle/>
        <a:p>
          <a:endParaRPr lang="tr-TR"/>
        </a:p>
      </dgm:t>
    </dgm:pt>
    <dgm:pt modelId="{E44FA6D2-A350-4DDE-AE1A-761759EC01DD}" type="sibTrans" cxnId="{1B5E2C91-8E3A-4E2D-B2E6-12FCD5803D91}">
      <dgm:prSet/>
      <dgm:spPr/>
      <dgm:t>
        <a:bodyPr/>
        <a:lstStyle/>
        <a:p>
          <a:endParaRPr lang="tr-TR"/>
        </a:p>
      </dgm:t>
    </dgm:pt>
    <dgm:pt modelId="{E6073EC6-A6DC-4FA0-B582-8708A14C3188}">
      <dgm:prSet phldrT="[Metin]"/>
      <dgm:spPr/>
      <dgm:t>
        <a:bodyPr/>
        <a:lstStyle/>
        <a:p>
          <a:r>
            <a:rPr lang="tr-TR" b="1" i="1" dirty="0" smtClean="0"/>
            <a:t>Nitel araştırma yöntemi</a:t>
          </a:r>
          <a:endParaRPr lang="tr-TR" b="1" i="1" dirty="0"/>
        </a:p>
      </dgm:t>
    </dgm:pt>
    <dgm:pt modelId="{D2755FFF-A676-4A55-BCE7-4CC748CAD0B6}" type="parTrans" cxnId="{E3D7E3FD-503D-421A-ABD1-E31806A7E6C7}">
      <dgm:prSet/>
      <dgm:spPr/>
      <dgm:t>
        <a:bodyPr/>
        <a:lstStyle/>
        <a:p>
          <a:endParaRPr lang="tr-TR"/>
        </a:p>
      </dgm:t>
    </dgm:pt>
    <dgm:pt modelId="{4583EEF4-A25B-4836-841F-7579A1050167}" type="sibTrans" cxnId="{E3D7E3FD-503D-421A-ABD1-E31806A7E6C7}">
      <dgm:prSet/>
      <dgm:spPr/>
      <dgm:t>
        <a:bodyPr/>
        <a:lstStyle/>
        <a:p>
          <a:endParaRPr lang="tr-TR"/>
        </a:p>
      </dgm:t>
    </dgm:pt>
    <dgm:pt modelId="{2435E35F-C1D3-4E62-AC19-8BE6A72A9705}">
      <dgm:prSet phldrT="[Metin]"/>
      <dgm:spPr/>
      <dgm:t>
        <a:bodyPr/>
        <a:lstStyle/>
        <a:p>
          <a:r>
            <a:rPr lang="tr-TR" dirty="0" smtClean="0"/>
            <a:t>Veri Toplama Tekniği</a:t>
          </a:r>
          <a:endParaRPr lang="tr-TR" dirty="0"/>
        </a:p>
      </dgm:t>
    </dgm:pt>
    <dgm:pt modelId="{82D3983A-E801-4904-B2E3-B2794023DC7E}" type="parTrans" cxnId="{7384C4EB-9E08-4937-9AE9-D3DA5720AAC3}">
      <dgm:prSet/>
      <dgm:spPr/>
      <dgm:t>
        <a:bodyPr/>
        <a:lstStyle/>
        <a:p>
          <a:endParaRPr lang="tr-TR"/>
        </a:p>
      </dgm:t>
    </dgm:pt>
    <dgm:pt modelId="{85FD7661-EB24-4EAB-9828-969B62B27861}" type="sibTrans" cxnId="{7384C4EB-9E08-4937-9AE9-D3DA5720AAC3}">
      <dgm:prSet/>
      <dgm:spPr/>
      <dgm:t>
        <a:bodyPr/>
        <a:lstStyle/>
        <a:p>
          <a:endParaRPr lang="tr-TR"/>
        </a:p>
      </dgm:t>
    </dgm:pt>
    <dgm:pt modelId="{C76ABA1F-DFDA-4215-ADCF-BD4CF13A3722}">
      <dgm:prSet phldrT="[Metin]"/>
      <dgm:spPr/>
      <dgm:t>
        <a:bodyPr/>
        <a:lstStyle/>
        <a:p>
          <a:r>
            <a:rPr lang="tr-TR" b="1" i="1" dirty="0" smtClean="0"/>
            <a:t>Etkileşim oranı hesaplamaları</a:t>
          </a:r>
          <a:endParaRPr lang="tr-TR" b="1" i="1" dirty="0"/>
        </a:p>
      </dgm:t>
    </dgm:pt>
    <dgm:pt modelId="{A7F7EF80-E3E7-49F8-B845-7588A998AACB}" type="parTrans" cxnId="{6CBFD5A6-39D5-4931-9729-47B6CBD16550}">
      <dgm:prSet/>
      <dgm:spPr/>
      <dgm:t>
        <a:bodyPr/>
        <a:lstStyle/>
        <a:p>
          <a:endParaRPr lang="en-US"/>
        </a:p>
      </dgm:t>
    </dgm:pt>
    <dgm:pt modelId="{4BB1CC0C-4655-4F65-95DC-6024220BC833}" type="sibTrans" cxnId="{6CBFD5A6-39D5-4931-9729-47B6CBD16550}">
      <dgm:prSet/>
      <dgm:spPr/>
      <dgm:t>
        <a:bodyPr/>
        <a:lstStyle/>
        <a:p>
          <a:endParaRPr lang="en-US"/>
        </a:p>
      </dgm:t>
    </dgm:pt>
    <dgm:pt modelId="{048D9611-81FA-4527-B808-52EA7E2F2E97}">
      <dgm:prSet phldrT="[Metin]"/>
      <dgm:spPr/>
      <dgm:t>
        <a:bodyPr/>
        <a:lstStyle/>
        <a:p>
          <a:r>
            <a:rPr lang="tr-TR" b="1" i="1" dirty="0" smtClean="0"/>
            <a:t>Durum (vaka) çalışması </a:t>
          </a:r>
          <a:endParaRPr lang="tr-TR" b="1" i="1" dirty="0"/>
        </a:p>
      </dgm:t>
    </dgm:pt>
    <dgm:pt modelId="{3121BEFD-34C0-4692-87AA-F51E507C74B2}" type="parTrans" cxnId="{1F0281EA-2B3B-41C3-81D9-9C39C50BCC89}">
      <dgm:prSet/>
      <dgm:spPr/>
      <dgm:t>
        <a:bodyPr/>
        <a:lstStyle/>
        <a:p>
          <a:endParaRPr lang="tr-TR"/>
        </a:p>
      </dgm:t>
    </dgm:pt>
    <dgm:pt modelId="{327E0E03-D227-4E12-8091-722A5128C357}" type="sibTrans" cxnId="{1F0281EA-2B3B-41C3-81D9-9C39C50BCC89}">
      <dgm:prSet/>
      <dgm:spPr/>
      <dgm:t>
        <a:bodyPr/>
        <a:lstStyle/>
        <a:p>
          <a:endParaRPr lang="tr-TR"/>
        </a:p>
      </dgm:t>
    </dgm:pt>
    <dgm:pt modelId="{AD82D9EE-30DD-4D1A-B796-C86746ECB6D1}">
      <dgm:prSet phldrT="[Metin]"/>
      <dgm:spPr/>
      <dgm:t>
        <a:bodyPr/>
        <a:lstStyle/>
        <a:p>
          <a:r>
            <a:rPr lang="tr-TR" b="1" i="1" dirty="0" smtClean="0"/>
            <a:t>İçerik analizi</a:t>
          </a:r>
          <a:endParaRPr lang="tr-TR" b="1" i="1" dirty="0"/>
        </a:p>
      </dgm:t>
    </dgm:pt>
    <dgm:pt modelId="{547C0091-20C3-4B82-9150-F361804805F1}" type="parTrans" cxnId="{922D16EE-40A1-4A3A-863A-1D13DD4B7919}">
      <dgm:prSet/>
      <dgm:spPr/>
    </dgm:pt>
    <dgm:pt modelId="{D88E51E2-3277-4E32-AE5D-8691679FC3FC}" type="sibTrans" cxnId="{922D16EE-40A1-4A3A-863A-1D13DD4B7919}">
      <dgm:prSet/>
      <dgm:spPr/>
    </dgm:pt>
    <dgm:pt modelId="{531CD9B8-FF50-4AEE-A0AE-76165AC23474}" type="pres">
      <dgm:prSet presAssocID="{5491E48F-EC26-42FD-B19A-FE7BCE685D1F}" presName="linear" presStyleCnt="0">
        <dgm:presLayoutVars>
          <dgm:dir/>
          <dgm:resizeHandles val="exact"/>
        </dgm:presLayoutVars>
      </dgm:prSet>
      <dgm:spPr/>
      <dgm:t>
        <a:bodyPr/>
        <a:lstStyle/>
        <a:p>
          <a:endParaRPr lang="tr-TR"/>
        </a:p>
      </dgm:t>
    </dgm:pt>
    <dgm:pt modelId="{E7B0B6BC-8642-4C05-82FA-BFB847E8DEC2}" type="pres">
      <dgm:prSet presAssocID="{DB2E4284-FF14-45EF-964A-0188EE2DB7DD}" presName="comp" presStyleCnt="0"/>
      <dgm:spPr/>
    </dgm:pt>
    <dgm:pt modelId="{23DB84DD-95AF-4AA7-B20C-01A4A65506CA}" type="pres">
      <dgm:prSet presAssocID="{DB2E4284-FF14-45EF-964A-0188EE2DB7DD}" presName="box" presStyleLbl="node1" presStyleIdx="0" presStyleCnt="3" custLinFactNeighborX="-2496" custLinFactNeighborY="-1492"/>
      <dgm:spPr/>
      <dgm:t>
        <a:bodyPr/>
        <a:lstStyle/>
        <a:p>
          <a:endParaRPr lang="tr-TR"/>
        </a:p>
      </dgm:t>
    </dgm:pt>
    <dgm:pt modelId="{AB1D5EA0-7BB4-4AD0-A972-F212CE8AE2FA}" type="pres">
      <dgm:prSet presAssocID="{DB2E4284-FF14-45EF-964A-0188EE2DB7D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tr-TR"/>
        </a:p>
      </dgm:t>
    </dgm:pt>
    <dgm:pt modelId="{9B7C2DB8-98E5-4BD5-86D5-E310E9088F28}" type="pres">
      <dgm:prSet presAssocID="{DB2E4284-FF14-45EF-964A-0188EE2DB7DD}" presName="text" presStyleLbl="node1" presStyleIdx="0" presStyleCnt="3">
        <dgm:presLayoutVars>
          <dgm:bulletEnabled val="1"/>
        </dgm:presLayoutVars>
      </dgm:prSet>
      <dgm:spPr/>
      <dgm:t>
        <a:bodyPr/>
        <a:lstStyle/>
        <a:p>
          <a:endParaRPr lang="tr-TR"/>
        </a:p>
      </dgm:t>
    </dgm:pt>
    <dgm:pt modelId="{513BB092-1922-47FC-A196-3EAF03C098A6}" type="pres">
      <dgm:prSet presAssocID="{4742B108-4ED1-4D3F-A112-97A6D7ACC75D}" presName="spacer" presStyleCnt="0"/>
      <dgm:spPr/>
    </dgm:pt>
    <dgm:pt modelId="{278A8A54-8271-43DE-8792-34138EB615B2}" type="pres">
      <dgm:prSet presAssocID="{B38EF067-021C-4E83-944A-C76FBE2275FE}" presName="comp" presStyleCnt="0"/>
      <dgm:spPr/>
    </dgm:pt>
    <dgm:pt modelId="{75E0321F-82B7-44E0-A88A-859D2FD9D0F9}" type="pres">
      <dgm:prSet presAssocID="{B38EF067-021C-4E83-944A-C76FBE2275FE}" presName="box" presStyleLbl="node1" presStyleIdx="1" presStyleCnt="3" custLinFactNeighborX="4127" custLinFactNeighborY="2048"/>
      <dgm:spPr/>
      <dgm:t>
        <a:bodyPr/>
        <a:lstStyle/>
        <a:p>
          <a:endParaRPr lang="tr-TR"/>
        </a:p>
      </dgm:t>
    </dgm:pt>
    <dgm:pt modelId="{15D5CEB8-842B-4AB3-9A34-59608017F579}" type="pres">
      <dgm:prSet presAssocID="{B38EF067-021C-4E83-944A-C76FBE2275FE}" presName="img" presStyleLbl="fgImgPlace1" presStyleIdx="1" presStyleCnt="3" custLinFactNeighborX="169" custLinFactNeighborY="2788"/>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tr-TR"/>
        </a:p>
      </dgm:t>
    </dgm:pt>
    <dgm:pt modelId="{FA049DF9-F2C7-4BB6-A7CF-DB4ACDAFAEFA}" type="pres">
      <dgm:prSet presAssocID="{B38EF067-021C-4E83-944A-C76FBE2275FE}" presName="text" presStyleLbl="node1" presStyleIdx="1" presStyleCnt="3">
        <dgm:presLayoutVars>
          <dgm:bulletEnabled val="1"/>
        </dgm:presLayoutVars>
      </dgm:prSet>
      <dgm:spPr/>
      <dgm:t>
        <a:bodyPr/>
        <a:lstStyle/>
        <a:p>
          <a:endParaRPr lang="tr-TR"/>
        </a:p>
      </dgm:t>
    </dgm:pt>
    <dgm:pt modelId="{0FD18C9F-E447-49EC-9C4B-9D671CC76F6D}" type="pres">
      <dgm:prSet presAssocID="{E44FA6D2-A350-4DDE-AE1A-761759EC01DD}" presName="spacer" presStyleCnt="0"/>
      <dgm:spPr/>
    </dgm:pt>
    <dgm:pt modelId="{DCDDAC1F-20B3-4A85-BEE2-5BCF31265586}" type="pres">
      <dgm:prSet presAssocID="{2435E35F-C1D3-4E62-AC19-8BE6A72A9705}" presName="comp" presStyleCnt="0"/>
      <dgm:spPr/>
    </dgm:pt>
    <dgm:pt modelId="{A13CAA6E-14DB-4F81-A311-83EBF3949578}" type="pres">
      <dgm:prSet presAssocID="{2435E35F-C1D3-4E62-AC19-8BE6A72A9705}" presName="box" presStyleLbl="node1" presStyleIdx="2" presStyleCnt="3" custLinFactNeighborX="-1120" custLinFactNeighborY="-1036"/>
      <dgm:spPr/>
      <dgm:t>
        <a:bodyPr/>
        <a:lstStyle/>
        <a:p>
          <a:endParaRPr lang="tr-TR"/>
        </a:p>
      </dgm:t>
    </dgm:pt>
    <dgm:pt modelId="{7C0B559E-C33E-4279-BB47-72043EEBEF00}" type="pres">
      <dgm:prSet presAssocID="{2435E35F-C1D3-4E62-AC19-8BE6A72A9705}"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dgm:spPr>
      <dgm:t>
        <a:bodyPr/>
        <a:lstStyle/>
        <a:p>
          <a:endParaRPr lang="tr-TR"/>
        </a:p>
      </dgm:t>
    </dgm:pt>
    <dgm:pt modelId="{ABE0A236-00DA-4143-9A15-603EA2030CE2}" type="pres">
      <dgm:prSet presAssocID="{2435E35F-C1D3-4E62-AC19-8BE6A72A9705}" presName="text" presStyleLbl="node1" presStyleIdx="2" presStyleCnt="3">
        <dgm:presLayoutVars>
          <dgm:bulletEnabled val="1"/>
        </dgm:presLayoutVars>
      </dgm:prSet>
      <dgm:spPr/>
      <dgm:t>
        <a:bodyPr/>
        <a:lstStyle/>
        <a:p>
          <a:endParaRPr lang="tr-TR"/>
        </a:p>
      </dgm:t>
    </dgm:pt>
  </dgm:ptLst>
  <dgm:cxnLst>
    <dgm:cxn modelId="{A8358906-2B38-4975-B85D-C0399D545C59}" type="presOf" srcId="{E6073EC6-A6DC-4FA0-B582-8708A14C3188}" destId="{75E0321F-82B7-44E0-A88A-859D2FD9D0F9}" srcOrd="0" destOrd="1" presId="urn:microsoft.com/office/officeart/2005/8/layout/vList4"/>
    <dgm:cxn modelId="{7384C4EB-9E08-4937-9AE9-D3DA5720AAC3}" srcId="{5491E48F-EC26-42FD-B19A-FE7BCE685D1F}" destId="{2435E35F-C1D3-4E62-AC19-8BE6A72A9705}" srcOrd="2" destOrd="0" parTransId="{82D3983A-E801-4904-B2E3-B2794023DC7E}" sibTransId="{85FD7661-EB24-4EAB-9828-969B62B27861}"/>
    <dgm:cxn modelId="{66F01AC5-8CA0-44FF-AE24-9545FDED469A}" srcId="{DB2E4284-FF14-45EF-964A-0188EE2DB7DD}" destId="{39B9033E-1CE4-46B1-87EA-B896E797AD76}" srcOrd="1" destOrd="0" parTransId="{E1AA75F8-F3F3-41A4-8903-A49F507FE30C}" sibTransId="{8CAAF9DF-C33E-4BD2-8189-970501F83CDD}"/>
    <dgm:cxn modelId="{1F0281EA-2B3B-41C3-81D9-9C39C50BCC89}" srcId="{B38EF067-021C-4E83-944A-C76FBE2275FE}" destId="{048D9611-81FA-4527-B808-52EA7E2F2E97}" srcOrd="1" destOrd="0" parTransId="{3121BEFD-34C0-4692-87AA-F51E507C74B2}" sibTransId="{327E0E03-D227-4E12-8091-722A5128C357}"/>
    <dgm:cxn modelId="{59229878-0886-4563-BE7E-DFB3778D8E3D}" type="presOf" srcId="{E6073EC6-A6DC-4FA0-B582-8708A14C3188}" destId="{FA049DF9-F2C7-4BB6-A7CF-DB4ACDAFAEFA}" srcOrd="1" destOrd="1" presId="urn:microsoft.com/office/officeart/2005/8/layout/vList4"/>
    <dgm:cxn modelId="{E8C83E0B-8E2B-4842-8DCD-3AB94D784A5A}" type="presOf" srcId="{2435E35F-C1D3-4E62-AC19-8BE6A72A9705}" destId="{ABE0A236-00DA-4143-9A15-603EA2030CE2}" srcOrd="1" destOrd="0" presId="urn:microsoft.com/office/officeart/2005/8/layout/vList4"/>
    <dgm:cxn modelId="{97F27A3C-6F26-4644-B30E-F30CBC682634}" type="presOf" srcId="{048D9611-81FA-4527-B808-52EA7E2F2E97}" destId="{75E0321F-82B7-44E0-A88A-859D2FD9D0F9}" srcOrd="0" destOrd="2" presId="urn:microsoft.com/office/officeart/2005/8/layout/vList4"/>
    <dgm:cxn modelId="{3F618BAA-5350-4D4F-9905-0A1E6EBACD43}" type="presOf" srcId="{C76ABA1F-DFDA-4215-ADCF-BD4CF13A3722}" destId="{A13CAA6E-14DB-4F81-A311-83EBF3949578}" srcOrd="0" destOrd="2" presId="urn:microsoft.com/office/officeart/2005/8/layout/vList4"/>
    <dgm:cxn modelId="{ECA1937C-4909-48B5-BBCF-2A1A25E89911}" type="presOf" srcId="{048D9611-81FA-4527-B808-52EA7E2F2E97}" destId="{FA049DF9-F2C7-4BB6-A7CF-DB4ACDAFAEFA}" srcOrd="1" destOrd="2" presId="urn:microsoft.com/office/officeart/2005/8/layout/vList4"/>
    <dgm:cxn modelId="{922D16EE-40A1-4A3A-863A-1D13DD4B7919}" srcId="{2435E35F-C1D3-4E62-AC19-8BE6A72A9705}" destId="{AD82D9EE-30DD-4D1A-B796-C86746ECB6D1}" srcOrd="0" destOrd="0" parTransId="{547C0091-20C3-4B82-9150-F361804805F1}" sibTransId="{D88E51E2-3277-4E32-AE5D-8691679FC3FC}"/>
    <dgm:cxn modelId="{6CBFD5A6-39D5-4931-9729-47B6CBD16550}" srcId="{2435E35F-C1D3-4E62-AC19-8BE6A72A9705}" destId="{C76ABA1F-DFDA-4215-ADCF-BD4CF13A3722}" srcOrd="1" destOrd="0" parTransId="{A7F7EF80-E3E7-49F8-B845-7588A998AACB}" sibTransId="{4BB1CC0C-4655-4F65-95DC-6024220BC833}"/>
    <dgm:cxn modelId="{7E3E49A8-BC1A-476F-B692-6E91F916D0E3}" type="presOf" srcId="{39B9033E-1CE4-46B1-87EA-B896E797AD76}" destId="{23DB84DD-95AF-4AA7-B20C-01A4A65506CA}" srcOrd="0" destOrd="2" presId="urn:microsoft.com/office/officeart/2005/8/layout/vList4"/>
    <dgm:cxn modelId="{46B4B4C7-D2DF-47CA-B43D-A8E4D29B5F1F}" type="presOf" srcId="{3F227839-CEBB-4EFA-B32F-8787BD7580C7}" destId="{23DB84DD-95AF-4AA7-B20C-01A4A65506CA}" srcOrd="0" destOrd="1" presId="urn:microsoft.com/office/officeart/2005/8/layout/vList4"/>
    <dgm:cxn modelId="{2B675670-0C62-4F48-A895-0843EF5AC7DC}" type="presOf" srcId="{C76ABA1F-DFDA-4215-ADCF-BD4CF13A3722}" destId="{ABE0A236-00DA-4143-9A15-603EA2030CE2}" srcOrd="1" destOrd="2" presId="urn:microsoft.com/office/officeart/2005/8/layout/vList4"/>
    <dgm:cxn modelId="{E3D7E3FD-503D-421A-ABD1-E31806A7E6C7}" srcId="{B38EF067-021C-4E83-944A-C76FBE2275FE}" destId="{E6073EC6-A6DC-4FA0-B582-8708A14C3188}" srcOrd="0" destOrd="0" parTransId="{D2755FFF-A676-4A55-BCE7-4CC748CAD0B6}" sibTransId="{4583EEF4-A25B-4836-841F-7579A1050167}"/>
    <dgm:cxn modelId="{0F90CC7F-559B-4BFA-8B38-6ECB87B4F2C7}" type="presOf" srcId="{B38EF067-021C-4E83-944A-C76FBE2275FE}" destId="{75E0321F-82B7-44E0-A88A-859D2FD9D0F9}" srcOrd="0" destOrd="0" presId="urn:microsoft.com/office/officeart/2005/8/layout/vList4"/>
    <dgm:cxn modelId="{585E8A5B-C83F-4B32-BE07-F8672B52DC35}" type="presOf" srcId="{2435E35F-C1D3-4E62-AC19-8BE6A72A9705}" destId="{A13CAA6E-14DB-4F81-A311-83EBF3949578}" srcOrd="0" destOrd="0" presId="urn:microsoft.com/office/officeart/2005/8/layout/vList4"/>
    <dgm:cxn modelId="{1B5E2C91-8E3A-4E2D-B2E6-12FCD5803D91}" srcId="{5491E48F-EC26-42FD-B19A-FE7BCE685D1F}" destId="{B38EF067-021C-4E83-944A-C76FBE2275FE}" srcOrd="1" destOrd="0" parTransId="{168C3525-6162-4DE3-BAE4-3575A660AF74}" sibTransId="{E44FA6D2-A350-4DDE-AE1A-761759EC01DD}"/>
    <dgm:cxn modelId="{2CC0626C-4D59-494D-A6B3-8F912FFA70B4}" type="presOf" srcId="{DB2E4284-FF14-45EF-964A-0188EE2DB7DD}" destId="{23DB84DD-95AF-4AA7-B20C-01A4A65506CA}" srcOrd="0" destOrd="0" presId="urn:microsoft.com/office/officeart/2005/8/layout/vList4"/>
    <dgm:cxn modelId="{B255759E-0A50-4350-82D2-E42D44C14184}" type="presOf" srcId="{DB2E4284-FF14-45EF-964A-0188EE2DB7DD}" destId="{9B7C2DB8-98E5-4BD5-86D5-E310E9088F28}" srcOrd="1" destOrd="0" presId="urn:microsoft.com/office/officeart/2005/8/layout/vList4"/>
    <dgm:cxn modelId="{260548D3-CBDC-4072-9837-EAA001CDCC85}" srcId="{DB2E4284-FF14-45EF-964A-0188EE2DB7DD}" destId="{3F227839-CEBB-4EFA-B32F-8787BD7580C7}" srcOrd="0" destOrd="0" parTransId="{9186F607-846D-448C-A839-6E351E863CCA}" sibTransId="{D1764FFA-1E6B-4443-977F-76D02F05FEA8}"/>
    <dgm:cxn modelId="{CC29611F-B26E-4081-88BB-AE61F903F2A4}" type="presOf" srcId="{5491E48F-EC26-42FD-B19A-FE7BCE685D1F}" destId="{531CD9B8-FF50-4AEE-A0AE-76165AC23474}" srcOrd="0" destOrd="0" presId="urn:microsoft.com/office/officeart/2005/8/layout/vList4"/>
    <dgm:cxn modelId="{C8B21156-CA9E-4C62-9F75-59F65657AC6A}" type="presOf" srcId="{AD82D9EE-30DD-4D1A-B796-C86746ECB6D1}" destId="{ABE0A236-00DA-4143-9A15-603EA2030CE2}" srcOrd="1" destOrd="1" presId="urn:microsoft.com/office/officeart/2005/8/layout/vList4"/>
    <dgm:cxn modelId="{3E7DCE20-D302-414E-AF03-94816A39C6A4}" srcId="{5491E48F-EC26-42FD-B19A-FE7BCE685D1F}" destId="{DB2E4284-FF14-45EF-964A-0188EE2DB7DD}" srcOrd="0" destOrd="0" parTransId="{D6FBED29-52F9-474A-A4DB-4BFA49A74E0D}" sibTransId="{4742B108-4ED1-4D3F-A112-97A6D7ACC75D}"/>
    <dgm:cxn modelId="{9F0E35B8-2733-443A-9D12-EC2EED2ECAE3}" type="presOf" srcId="{B38EF067-021C-4E83-944A-C76FBE2275FE}" destId="{FA049DF9-F2C7-4BB6-A7CF-DB4ACDAFAEFA}" srcOrd="1" destOrd="0" presId="urn:microsoft.com/office/officeart/2005/8/layout/vList4"/>
    <dgm:cxn modelId="{681FE492-B549-40EE-8C88-F81F33B5BE40}" type="presOf" srcId="{3F227839-CEBB-4EFA-B32F-8787BD7580C7}" destId="{9B7C2DB8-98E5-4BD5-86D5-E310E9088F28}" srcOrd="1" destOrd="1" presId="urn:microsoft.com/office/officeart/2005/8/layout/vList4"/>
    <dgm:cxn modelId="{EA7FFB38-C573-42FA-94EB-4C1B7DC5CDE3}" type="presOf" srcId="{AD82D9EE-30DD-4D1A-B796-C86746ECB6D1}" destId="{A13CAA6E-14DB-4F81-A311-83EBF3949578}" srcOrd="0" destOrd="1" presId="urn:microsoft.com/office/officeart/2005/8/layout/vList4"/>
    <dgm:cxn modelId="{7E090181-746D-4B24-8965-9B38858CAE20}" type="presOf" srcId="{39B9033E-1CE4-46B1-87EA-B896E797AD76}" destId="{9B7C2DB8-98E5-4BD5-86D5-E310E9088F28}" srcOrd="1" destOrd="2" presId="urn:microsoft.com/office/officeart/2005/8/layout/vList4"/>
    <dgm:cxn modelId="{F70A6C83-AA42-498D-BB12-36D2A8364ECD}" type="presParOf" srcId="{531CD9B8-FF50-4AEE-A0AE-76165AC23474}" destId="{E7B0B6BC-8642-4C05-82FA-BFB847E8DEC2}" srcOrd="0" destOrd="0" presId="urn:microsoft.com/office/officeart/2005/8/layout/vList4"/>
    <dgm:cxn modelId="{76787C31-0A36-4D08-BC68-FE02E054262D}" type="presParOf" srcId="{E7B0B6BC-8642-4C05-82FA-BFB847E8DEC2}" destId="{23DB84DD-95AF-4AA7-B20C-01A4A65506CA}" srcOrd="0" destOrd="0" presId="urn:microsoft.com/office/officeart/2005/8/layout/vList4"/>
    <dgm:cxn modelId="{EB129404-B938-441E-96A3-CC83298E9E61}" type="presParOf" srcId="{E7B0B6BC-8642-4C05-82FA-BFB847E8DEC2}" destId="{AB1D5EA0-7BB4-4AD0-A972-F212CE8AE2FA}" srcOrd="1" destOrd="0" presId="urn:microsoft.com/office/officeart/2005/8/layout/vList4"/>
    <dgm:cxn modelId="{9C4A3849-DBF9-454A-9017-D1B2471E2592}" type="presParOf" srcId="{E7B0B6BC-8642-4C05-82FA-BFB847E8DEC2}" destId="{9B7C2DB8-98E5-4BD5-86D5-E310E9088F28}" srcOrd="2" destOrd="0" presId="urn:microsoft.com/office/officeart/2005/8/layout/vList4"/>
    <dgm:cxn modelId="{B8F6CB3C-BD08-4EE7-982C-21042AB1B4EB}" type="presParOf" srcId="{531CD9B8-FF50-4AEE-A0AE-76165AC23474}" destId="{513BB092-1922-47FC-A196-3EAF03C098A6}" srcOrd="1" destOrd="0" presId="urn:microsoft.com/office/officeart/2005/8/layout/vList4"/>
    <dgm:cxn modelId="{FC32B4CD-EE5D-4616-9D09-7AF9D0B93E2C}" type="presParOf" srcId="{531CD9B8-FF50-4AEE-A0AE-76165AC23474}" destId="{278A8A54-8271-43DE-8792-34138EB615B2}" srcOrd="2" destOrd="0" presId="urn:microsoft.com/office/officeart/2005/8/layout/vList4"/>
    <dgm:cxn modelId="{43346172-3C7D-43E9-B563-D7828396B469}" type="presParOf" srcId="{278A8A54-8271-43DE-8792-34138EB615B2}" destId="{75E0321F-82B7-44E0-A88A-859D2FD9D0F9}" srcOrd="0" destOrd="0" presId="urn:microsoft.com/office/officeart/2005/8/layout/vList4"/>
    <dgm:cxn modelId="{F8293C7F-20C5-49F6-A2E5-4ACCD53014EF}" type="presParOf" srcId="{278A8A54-8271-43DE-8792-34138EB615B2}" destId="{15D5CEB8-842B-4AB3-9A34-59608017F579}" srcOrd="1" destOrd="0" presId="urn:microsoft.com/office/officeart/2005/8/layout/vList4"/>
    <dgm:cxn modelId="{8E119249-EC9E-4917-B12A-4B0175C7790C}" type="presParOf" srcId="{278A8A54-8271-43DE-8792-34138EB615B2}" destId="{FA049DF9-F2C7-4BB6-A7CF-DB4ACDAFAEFA}" srcOrd="2" destOrd="0" presId="urn:microsoft.com/office/officeart/2005/8/layout/vList4"/>
    <dgm:cxn modelId="{AEEDE13C-99C5-43FF-93BD-4C21A1B7EDF4}" type="presParOf" srcId="{531CD9B8-FF50-4AEE-A0AE-76165AC23474}" destId="{0FD18C9F-E447-49EC-9C4B-9D671CC76F6D}" srcOrd="3" destOrd="0" presId="urn:microsoft.com/office/officeart/2005/8/layout/vList4"/>
    <dgm:cxn modelId="{48FACF2A-6DB4-432F-B44B-B648E31CC2AA}" type="presParOf" srcId="{531CD9B8-FF50-4AEE-A0AE-76165AC23474}" destId="{DCDDAC1F-20B3-4A85-BEE2-5BCF31265586}" srcOrd="4" destOrd="0" presId="urn:microsoft.com/office/officeart/2005/8/layout/vList4"/>
    <dgm:cxn modelId="{192B4334-D8FE-40CC-BAE0-134BFDB3FC65}" type="presParOf" srcId="{DCDDAC1F-20B3-4A85-BEE2-5BCF31265586}" destId="{A13CAA6E-14DB-4F81-A311-83EBF3949578}" srcOrd="0" destOrd="0" presId="urn:microsoft.com/office/officeart/2005/8/layout/vList4"/>
    <dgm:cxn modelId="{92AC1581-3244-4BE4-B27E-CD16BE1FD593}" type="presParOf" srcId="{DCDDAC1F-20B3-4A85-BEE2-5BCF31265586}" destId="{7C0B559E-C33E-4279-BB47-72043EEBEF00}" srcOrd="1" destOrd="0" presId="urn:microsoft.com/office/officeart/2005/8/layout/vList4"/>
    <dgm:cxn modelId="{3DDD3DAE-9511-43C4-9E14-4E18253A8D49}" type="presParOf" srcId="{DCDDAC1F-20B3-4A85-BEE2-5BCF31265586}" destId="{ABE0A236-00DA-4143-9A15-603EA2030CE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B84DD-95AF-4AA7-B20C-01A4A65506CA}">
      <dsp:nvSpPr>
        <dsp:cNvPr id="0" name=""/>
        <dsp:cNvSpPr/>
      </dsp:nvSpPr>
      <dsp:spPr>
        <a:xfrm>
          <a:off x="0" y="0"/>
          <a:ext cx="6985023"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Tür</a:t>
          </a:r>
        </a:p>
        <a:p>
          <a:pPr marL="228600" lvl="1" indent="-228600" algn="l" defTabSz="933450">
            <a:lnSpc>
              <a:spcPct val="90000"/>
            </a:lnSpc>
            <a:spcBef>
              <a:spcPct val="0"/>
            </a:spcBef>
            <a:spcAft>
              <a:spcPct val="15000"/>
            </a:spcAft>
            <a:buChar char="••"/>
          </a:pPr>
          <a:r>
            <a:rPr lang="tr-TR" sz="2100" b="1" i="1" kern="1200" dirty="0" smtClean="0"/>
            <a:t>Tarama Modeli</a:t>
          </a:r>
          <a:endParaRPr lang="tr-TR" sz="2100" b="1" i="1" kern="1200" dirty="0"/>
        </a:p>
        <a:p>
          <a:pPr marL="228600" lvl="1" indent="-228600" algn="l" defTabSz="933450">
            <a:lnSpc>
              <a:spcPct val="90000"/>
            </a:lnSpc>
            <a:spcBef>
              <a:spcPct val="0"/>
            </a:spcBef>
            <a:spcAft>
              <a:spcPct val="15000"/>
            </a:spcAft>
            <a:buChar char="••"/>
          </a:pPr>
          <a:r>
            <a:rPr lang="tr-TR" sz="2100" b="1" kern="1200" dirty="0" err="1" smtClean="0"/>
            <a:t>Keşifsel</a:t>
          </a:r>
          <a:endParaRPr lang="tr-TR" sz="2100" b="1" kern="1200" dirty="0"/>
        </a:p>
      </dsp:txBody>
      <dsp:txXfrm>
        <a:off x="1538440" y="0"/>
        <a:ext cx="5446582" cy="1414363"/>
      </dsp:txXfrm>
    </dsp:sp>
    <dsp:sp modelId="{AB1D5EA0-7BB4-4AD0-A972-F212CE8AE2FA}">
      <dsp:nvSpPr>
        <dsp:cNvPr id="0" name=""/>
        <dsp:cNvSpPr/>
      </dsp:nvSpPr>
      <dsp:spPr>
        <a:xfrm>
          <a:off x="141436" y="141436"/>
          <a:ext cx="1397004" cy="11314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0321F-82B7-44E0-A88A-859D2FD9D0F9}">
      <dsp:nvSpPr>
        <dsp:cNvPr id="0" name=""/>
        <dsp:cNvSpPr/>
      </dsp:nvSpPr>
      <dsp:spPr>
        <a:xfrm>
          <a:off x="0" y="1584765"/>
          <a:ext cx="6985023"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i="0" kern="1200" dirty="0" smtClean="0"/>
            <a:t>Yöntem</a:t>
          </a:r>
          <a:endParaRPr lang="tr-TR" sz="2700" i="0" kern="1200" dirty="0"/>
        </a:p>
        <a:p>
          <a:pPr marL="228600" lvl="1" indent="-228600" algn="l" defTabSz="933450">
            <a:lnSpc>
              <a:spcPct val="90000"/>
            </a:lnSpc>
            <a:spcBef>
              <a:spcPct val="0"/>
            </a:spcBef>
            <a:spcAft>
              <a:spcPct val="15000"/>
            </a:spcAft>
            <a:buChar char="••"/>
          </a:pPr>
          <a:r>
            <a:rPr lang="tr-TR" sz="2100" b="1" i="1" kern="1200" dirty="0" smtClean="0"/>
            <a:t>Nitel araştırma yöntemi</a:t>
          </a:r>
          <a:endParaRPr lang="tr-TR" sz="2100" b="1" i="1" kern="1200" dirty="0"/>
        </a:p>
        <a:p>
          <a:pPr marL="228600" lvl="1" indent="-228600" algn="l" defTabSz="933450">
            <a:lnSpc>
              <a:spcPct val="90000"/>
            </a:lnSpc>
            <a:spcBef>
              <a:spcPct val="0"/>
            </a:spcBef>
            <a:spcAft>
              <a:spcPct val="15000"/>
            </a:spcAft>
            <a:buChar char="••"/>
          </a:pPr>
          <a:r>
            <a:rPr lang="tr-TR" sz="2100" b="1" i="1" kern="1200" dirty="0" smtClean="0"/>
            <a:t>Durum (vaka) çalışması </a:t>
          </a:r>
          <a:endParaRPr lang="tr-TR" sz="2100" b="1" i="1" kern="1200" dirty="0"/>
        </a:p>
      </dsp:txBody>
      <dsp:txXfrm>
        <a:off x="1538440" y="1584765"/>
        <a:ext cx="5446582" cy="1414363"/>
      </dsp:txXfrm>
    </dsp:sp>
    <dsp:sp modelId="{15D5CEB8-842B-4AB3-9A34-59608017F579}">
      <dsp:nvSpPr>
        <dsp:cNvPr id="0" name=""/>
        <dsp:cNvSpPr/>
      </dsp:nvSpPr>
      <dsp:spPr>
        <a:xfrm>
          <a:off x="143797" y="1728781"/>
          <a:ext cx="1397004"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CAA6E-14DB-4F81-A311-83EBF3949578}">
      <dsp:nvSpPr>
        <dsp:cNvPr id="0" name=""/>
        <dsp:cNvSpPr/>
      </dsp:nvSpPr>
      <dsp:spPr>
        <a:xfrm>
          <a:off x="0" y="3096946"/>
          <a:ext cx="6985023"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Veri Toplama Tekniği</a:t>
          </a:r>
          <a:endParaRPr lang="tr-TR" sz="2700" kern="1200" dirty="0"/>
        </a:p>
        <a:p>
          <a:pPr marL="228600" lvl="1" indent="-228600" algn="l" defTabSz="933450">
            <a:lnSpc>
              <a:spcPct val="90000"/>
            </a:lnSpc>
            <a:spcBef>
              <a:spcPct val="0"/>
            </a:spcBef>
            <a:spcAft>
              <a:spcPct val="15000"/>
            </a:spcAft>
            <a:buChar char="••"/>
          </a:pPr>
          <a:r>
            <a:rPr lang="tr-TR" sz="2100" b="1" i="1" kern="1200" dirty="0" smtClean="0"/>
            <a:t>İçerik analizi</a:t>
          </a:r>
          <a:endParaRPr lang="tr-TR" sz="2100" b="1" i="1" kern="1200" dirty="0"/>
        </a:p>
        <a:p>
          <a:pPr marL="228600" lvl="1" indent="-228600" algn="l" defTabSz="933450">
            <a:lnSpc>
              <a:spcPct val="90000"/>
            </a:lnSpc>
            <a:spcBef>
              <a:spcPct val="0"/>
            </a:spcBef>
            <a:spcAft>
              <a:spcPct val="15000"/>
            </a:spcAft>
            <a:buChar char="••"/>
          </a:pPr>
          <a:r>
            <a:rPr lang="tr-TR" sz="2100" b="1" i="1" kern="1200" dirty="0" smtClean="0"/>
            <a:t>Etkileşim oranı hesaplamaları</a:t>
          </a:r>
          <a:endParaRPr lang="tr-TR" sz="2100" b="1" i="1" kern="1200" dirty="0"/>
        </a:p>
      </dsp:txBody>
      <dsp:txXfrm>
        <a:off x="1538440" y="3096946"/>
        <a:ext cx="5446582" cy="1414363"/>
      </dsp:txXfrm>
    </dsp:sp>
    <dsp:sp modelId="{7C0B559E-C33E-4279-BB47-72043EEBEF00}">
      <dsp:nvSpPr>
        <dsp:cNvPr id="0" name=""/>
        <dsp:cNvSpPr/>
      </dsp:nvSpPr>
      <dsp:spPr>
        <a:xfrm>
          <a:off x="141436" y="3253035"/>
          <a:ext cx="1397004" cy="11314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F030-9EF5-499D-86CF-61AE7E4A103E}" type="datetimeFigureOut">
              <a:rPr lang="en-US" smtClean="0"/>
              <a:t>10/6/2016</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8EF71-3659-4AAC-A596-52C58D76A914}" type="slidenum">
              <a:rPr lang="en-US" smtClean="0"/>
              <a:t>‹#›</a:t>
            </a:fld>
            <a:endParaRPr lang="en-US"/>
          </a:p>
        </p:txBody>
      </p:sp>
    </p:spTree>
    <p:extLst>
      <p:ext uri="{BB962C8B-B14F-4D97-AF65-F5344CB8AC3E}">
        <p14:creationId xmlns:p14="http://schemas.microsoft.com/office/powerpoint/2010/main" val="428552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Neden içerik analizi onu anlatacakmışız :S Etkileşim oranlarının sektörler arası ilişki katsayılarına</a:t>
            </a:r>
            <a:r>
              <a:rPr lang="tr-TR" baseline="0" dirty="0" smtClean="0"/>
              <a:t> da bakmak isterdim ama verim yeterince eskiye dayanmadığı için mümkün olmadı. Bu veriler panel veri değil, </a:t>
            </a:r>
            <a:r>
              <a:rPr lang="tr-TR" baseline="0" dirty="0" err="1" smtClean="0"/>
              <a:t>non</a:t>
            </a:r>
            <a:r>
              <a:rPr lang="tr-TR" baseline="0" dirty="0" smtClean="0"/>
              <a:t> parametrik veri.. Çünkü veriler belirli bir olasılık dağılımından gelmiyor.  </a:t>
            </a:r>
            <a:r>
              <a:rPr lang="tr-TR" baseline="0" dirty="0" err="1" smtClean="0"/>
              <a:t>Spearman</a:t>
            </a:r>
            <a:r>
              <a:rPr lang="tr-TR" baseline="0" dirty="0" smtClean="0"/>
              <a:t>, </a:t>
            </a:r>
            <a:r>
              <a:rPr lang="tr-TR" baseline="0" dirty="0" err="1" smtClean="0"/>
              <a:t>Kendall</a:t>
            </a:r>
            <a:r>
              <a:rPr lang="tr-TR" baseline="0" dirty="0" smtClean="0"/>
              <a:t> </a:t>
            </a:r>
            <a:r>
              <a:rPr lang="tr-TR" baseline="0" dirty="0" err="1" smtClean="0"/>
              <a:t>tau</a:t>
            </a:r>
            <a:r>
              <a:rPr lang="tr-TR" baseline="0" dirty="0" smtClean="0"/>
              <a:t> katsayıları hesaplamak için verim yeterince derin değildi. </a:t>
            </a:r>
            <a:endParaRPr lang="tr-TR" dirty="0" smtClean="0"/>
          </a:p>
          <a:p>
            <a:endParaRPr lang="tr-TR" dirty="0" smtClean="0"/>
          </a:p>
          <a:p>
            <a:endParaRPr lang="tr-TR" dirty="0" smtClean="0"/>
          </a:p>
          <a:p>
            <a:r>
              <a:rPr lang="tr-TR" sz="1200" kern="1200" dirty="0" smtClean="0">
                <a:solidFill>
                  <a:schemeClr val="tx1"/>
                </a:solidFill>
                <a:effectLst/>
                <a:latin typeface="+mn-lt"/>
                <a:ea typeface="+mn-ea"/>
                <a:cs typeface="+mn-cs"/>
              </a:rPr>
              <a:t>Tarama modelleri, bir olguyu geçmişte ya da halen var olduğu şekilde betimlemeyi amaçlayan araştırma yaklaşımlarıdır. Araştırmaya konu olan olay, birey ya da nesne kendi koşulları içinde ve olduğu gibi </a:t>
            </a:r>
            <a:r>
              <a:rPr lang="tr-TR" sz="1200" kern="1200" dirty="0" err="1" smtClean="0">
                <a:solidFill>
                  <a:schemeClr val="tx1"/>
                </a:solidFill>
                <a:effectLst/>
                <a:latin typeface="+mn-lt"/>
                <a:ea typeface="+mn-ea"/>
                <a:cs typeface="+mn-cs"/>
              </a:rPr>
              <a:t>tanınmlanmaya</a:t>
            </a:r>
            <a:r>
              <a:rPr lang="tr-TR" sz="1200" kern="1200" dirty="0" smtClean="0">
                <a:solidFill>
                  <a:schemeClr val="tx1"/>
                </a:solidFill>
                <a:effectLst/>
                <a:latin typeface="+mn-lt"/>
                <a:ea typeface="+mn-ea"/>
                <a:cs typeface="+mn-cs"/>
              </a:rPr>
              <a:t> çalışılır. Onları herhangi bir şekilde değiştirme ya da etkileme çabası göstermez</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B2B pazarlar ve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üzerine yerli alan yazında yapılan bir çalışmaya rastlanmamıştır. Bu araştırmanın </a:t>
            </a:r>
            <a:r>
              <a:rPr lang="tr-TR" sz="1200" kern="1200" dirty="0" err="1" smtClean="0">
                <a:solidFill>
                  <a:schemeClr val="tx1"/>
                </a:solidFill>
                <a:effectLst/>
                <a:latin typeface="+mn-lt"/>
                <a:ea typeface="+mn-ea"/>
                <a:cs typeface="+mn-cs"/>
              </a:rPr>
              <a:t>keşifsel</a:t>
            </a:r>
            <a:r>
              <a:rPr lang="tr-TR" sz="1200" kern="1200" dirty="0" smtClean="0">
                <a:solidFill>
                  <a:schemeClr val="tx1"/>
                </a:solidFill>
                <a:effectLst/>
                <a:latin typeface="+mn-lt"/>
                <a:ea typeface="+mn-ea"/>
                <a:cs typeface="+mn-cs"/>
              </a:rPr>
              <a:t> bir desene sahip olmasının temel nedenlerinden biri de alan yazındaki bu eksikliktir.</a:t>
            </a:r>
            <a:endParaRPr lang="en-US"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12</a:t>
            </a:fld>
            <a:endParaRPr lang="en-US"/>
          </a:p>
        </p:txBody>
      </p:sp>
    </p:spTree>
    <p:extLst>
      <p:ext uri="{BB962C8B-B14F-4D97-AF65-F5344CB8AC3E}">
        <p14:creationId xmlns:p14="http://schemas.microsoft.com/office/powerpoint/2010/main" val="288867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Araştırmaya konu edilen firmaların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ve Facebook hesaplarındaki paylaşımlara ait veriler Tablo 2’de sunulmaktadır. Buna göre incelenen on firmanın tümü birer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hesabına sahipken, bu firmalardan sekizi Facebook kullanmaktadır. İncelenen on firmadan sekizinin Facebook hesabı yönetmesi dolayısıyla, iki platformun sayısal verileri ancak söz konusu sekiz firma için karşılaştırmaya tabi tutulabilmiştir. Facebook hesabı olmayan fakat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kullanan iki firma ise okuyuculara fikir vermesi açısından veriler arasında sunulmaktadır. </a:t>
            </a:r>
          </a:p>
          <a:p>
            <a:r>
              <a:rPr lang="tr-TR" sz="1200" kern="1200" dirty="0" smtClean="0">
                <a:solidFill>
                  <a:schemeClr val="tx1"/>
                </a:solidFill>
                <a:effectLst/>
                <a:latin typeface="+mn-lt"/>
                <a:ea typeface="+mn-ea"/>
                <a:cs typeface="+mn-cs"/>
              </a:rPr>
              <a:t>Takipçi sayısı bakımından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hesapları Facebook hesaplarının gerisindedir fakat iki sosyal mecra birbiri ile kıyaslandığında paylaşılan içerik sayıları birbirlerine çok yakın olduğu görülmektedir. Hatta sekiz firmadan ikisi </a:t>
            </a:r>
            <a:r>
              <a:rPr lang="tr-TR" sz="1200" kern="1200" dirty="0" err="1" smtClean="0">
                <a:solidFill>
                  <a:schemeClr val="tx1"/>
                </a:solidFill>
                <a:effectLst/>
                <a:latin typeface="+mn-lt"/>
                <a:ea typeface="+mn-ea"/>
                <a:cs typeface="+mn-cs"/>
              </a:rPr>
              <a:t>Instagram’da</a:t>
            </a:r>
            <a:r>
              <a:rPr lang="tr-TR" sz="1200" kern="1200" dirty="0" smtClean="0">
                <a:solidFill>
                  <a:schemeClr val="tx1"/>
                </a:solidFill>
                <a:effectLst/>
                <a:latin typeface="+mn-lt"/>
                <a:ea typeface="+mn-ea"/>
                <a:cs typeface="+mn-cs"/>
              </a:rPr>
              <a:t> daha fazla içerik paylaşmış durumdadırlar. </a:t>
            </a:r>
          </a:p>
          <a:p>
            <a:r>
              <a:rPr lang="tr-TR" sz="1200" kern="1200" dirty="0" smtClean="0">
                <a:solidFill>
                  <a:schemeClr val="tx1"/>
                </a:solidFill>
                <a:effectLst/>
                <a:latin typeface="+mn-lt"/>
                <a:ea typeface="+mn-ea"/>
                <a:cs typeface="+mn-cs"/>
              </a:rPr>
              <a:t>Araştırmaya ilişkin en kritik veri sosyal mecralarda yakalanan etkileşim oranlarıdır. İki platform bu açıdan karşılaştırıldığında, </a:t>
            </a:r>
            <a:r>
              <a:rPr lang="tr-TR" sz="1200" kern="1200" dirty="0" err="1" smtClean="0">
                <a:solidFill>
                  <a:schemeClr val="tx1"/>
                </a:solidFill>
                <a:effectLst/>
                <a:latin typeface="+mn-lt"/>
                <a:ea typeface="+mn-ea"/>
                <a:cs typeface="+mn-cs"/>
              </a:rPr>
              <a:t>Instagram’ın</a:t>
            </a:r>
            <a:r>
              <a:rPr lang="tr-TR" sz="1200" kern="1200" dirty="0" smtClean="0">
                <a:solidFill>
                  <a:schemeClr val="tx1"/>
                </a:solidFill>
                <a:effectLst/>
                <a:latin typeface="+mn-lt"/>
                <a:ea typeface="+mn-ea"/>
                <a:cs typeface="+mn-cs"/>
              </a:rPr>
              <a:t> Facebook’a göre oldukça yüksek değerler elde ettiği görülmektedir. Bu bulgulara ilişkin yorum ve açıklamalar sonuç bölümünde aktarılmaktadır.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15</a:t>
            </a:fld>
            <a:endParaRPr lang="en-US"/>
          </a:p>
        </p:txBody>
      </p:sp>
    </p:spTree>
    <p:extLst>
      <p:ext uri="{BB962C8B-B14F-4D97-AF65-F5344CB8AC3E}">
        <p14:creationId xmlns:p14="http://schemas.microsoft.com/office/powerpoint/2010/main" val="22666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16</a:t>
            </a:fld>
            <a:endParaRPr lang="en-US"/>
          </a:p>
        </p:txBody>
      </p:sp>
    </p:spTree>
    <p:extLst>
      <p:ext uri="{BB962C8B-B14F-4D97-AF65-F5344CB8AC3E}">
        <p14:creationId xmlns:p14="http://schemas.microsoft.com/office/powerpoint/2010/main" val="30842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17</a:t>
            </a:fld>
            <a:endParaRPr lang="en-US"/>
          </a:p>
        </p:txBody>
      </p:sp>
    </p:spTree>
    <p:extLst>
      <p:ext uri="{BB962C8B-B14F-4D97-AF65-F5344CB8AC3E}">
        <p14:creationId xmlns:p14="http://schemas.microsoft.com/office/powerpoint/2010/main" val="54562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18</a:t>
            </a:fld>
            <a:endParaRPr lang="en-US"/>
          </a:p>
        </p:txBody>
      </p:sp>
    </p:spTree>
    <p:extLst>
      <p:ext uri="{BB962C8B-B14F-4D97-AF65-F5344CB8AC3E}">
        <p14:creationId xmlns:p14="http://schemas.microsoft.com/office/powerpoint/2010/main" val="15879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Hâlihazırda </a:t>
            </a:r>
            <a:r>
              <a:rPr lang="tr-TR" sz="1200" kern="1200" dirty="0" err="1" smtClean="0">
                <a:solidFill>
                  <a:schemeClr val="tx1"/>
                </a:solidFill>
                <a:effectLst/>
                <a:latin typeface="+mn-lt"/>
                <a:ea typeface="+mn-ea"/>
                <a:cs typeface="+mn-cs"/>
              </a:rPr>
              <a:t>Instagram</a:t>
            </a:r>
            <a:r>
              <a:rPr lang="tr-TR" sz="1200" kern="1200" dirty="0" smtClean="0">
                <a:solidFill>
                  <a:schemeClr val="tx1"/>
                </a:solidFill>
                <a:effectLst/>
                <a:latin typeface="+mn-lt"/>
                <a:ea typeface="+mn-ea"/>
                <a:cs typeface="+mn-cs"/>
              </a:rPr>
              <a:t> üzerinden çeşitli pazarlama ve iletişim faaliyetlerinde bulunan çok sayıda B2C işletme vardır. Fakat sahip olduğu farklı niteliklerden dolayı B2B işletmeler söz konusu platformun kullanımına tereddütle yaklaşmaktadır. Bu çalışmada, genel kabul görmüş bir durumun tersini uygulayan B2B işletmelerin </a:t>
            </a:r>
            <a:r>
              <a:rPr lang="tr-TR" sz="1200" kern="1200" dirty="0" err="1" smtClean="0">
                <a:solidFill>
                  <a:schemeClr val="tx1"/>
                </a:solidFill>
                <a:effectLst/>
                <a:latin typeface="+mn-lt"/>
                <a:ea typeface="+mn-ea"/>
                <a:cs typeface="+mn-cs"/>
              </a:rPr>
              <a:t>Instagram’da</a:t>
            </a:r>
            <a:r>
              <a:rPr lang="tr-TR" sz="1200" kern="1200" dirty="0" smtClean="0">
                <a:solidFill>
                  <a:schemeClr val="tx1"/>
                </a:solidFill>
                <a:effectLst/>
                <a:latin typeface="+mn-lt"/>
                <a:ea typeface="+mn-ea"/>
                <a:cs typeface="+mn-cs"/>
              </a:rPr>
              <a:t> yakaladığı başarı ve dünyadaki en popüler sosyal medya platformu olan Facebook ile arasındaki performans uçurumuna ilişkin basit veriler aktarılarak </a:t>
            </a:r>
            <a:r>
              <a:rPr lang="tr-TR" sz="1200" kern="1200" dirty="0" err="1" smtClean="0">
                <a:solidFill>
                  <a:schemeClr val="tx1"/>
                </a:solidFill>
                <a:effectLst/>
                <a:latin typeface="+mn-lt"/>
                <a:ea typeface="+mn-ea"/>
                <a:cs typeface="+mn-cs"/>
              </a:rPr>
              <a:t>Instagram’ın</a:t>
            </a:r>
            <a:r>
              <a:rPr lang="tr-TR" sz="1200" kern="1200" dirty="0" smtClean="0">
                <a:solidFill>
                  <a:schemeClr val="tx1"/>
                </a:solidFill>
                <a:effectLst/>
                <a:latin typeface="+mn-lt"/>
                <a:ea typeface="+mn-ea"/>
                <a:cs typeface="+mn-cs"/>
              </a:rPr>
              <a:t> B2B pazarlarda da başarıyla kullanılabileceğine dair ön bilgiler paylaşılmıştır. Verilerin zenginleşmesi ve çeşitlenmesi ile birlikte</a:t>
            </a:r>
          </a:p>
          <a:p>
            <a:endParaRPr lang="tr-TR" dirty="0" smtClean="0"/>
          </a:p>
          <a:p>
            <a:endParaRPr lang="tr-TR" dirty="0" smtClean="0"/>
          </a:p>
          <a:p>
            <a:endParaRPr lang="tr-TR" dirty="0" smtClean="0"/>
          </a:p>
          <a:p>
            <a:r>
              <a:rPr lang="tr-TR" sz="1200" kern="1200" dirty="0" smtClean="0">
                <a:solidFill>
                  <a:schemeClr val="tx1"/>
                </a:solidFill>
                <a:effectLst/>
                <a:latin typeface="+mn-lt"/>
                <a:ea typeface="+mn-ea"/>
                <a:cs typeface="+mn-cs"/>
              </a:rPr>
              <a:t>Ayrıca, B2B ve B2C işletmelerin etkileşimsel performansları karşılaştırılabilir. </a:t>
            </a:r>
            <a:endParaRPr lang="tr-TR" dirty="0"/>
          </a:p>
        </p:txBody>
      </p:sp>
      <p:sp>
        <p:nvSpPr>
          <p:cNvPr id="4" name="Slayt Numarası Yer Tutucusu 3"/>
          <p:cNvSpPr>
            <a:spLocks noGrp="1"/>
          </p:cNvSpPr>
          <p:nvPr>
            <p:ph type="sldNum" sz="quarter" idx="10"/>
          </p:nvPr>
        </p:nvSpPr>
        <p:spPr/>
        <p:txBody>
          <a:bodyPr/>
          <a:lstStyle/>
          <a:p>
            <a:fld id="{6748EF71-3659-4AAC-A596-52C58D76A914}" type="slidenum">
              <a:rPr lang="en-US" smtClean="0"/>
              <a:t>20</a:t>
            </a:fld>
            <a:endParaRPr lang="en-US"/>
          </a:p>
        </p:txBody>
      </p:sp>
    </p:spTree>
    <p:extLst>
      <p:ext uri="{BB962C8B-B14F-4D97-AF65-F5344CB8AC3E}">
        <p14:creationId xmlns:p14="http://schemas.microsoft.com/office/powerpoint/2010/main" val="173314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t>6.10.2016</a:t>
            </a:fld>
            <a:endParaRPr lang="tr-T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6.10.2016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6.10.2016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A23720DD-5B6D-40BF-8493-A6B52D484E6B}" type="datetimeFigureOut">
              <a:rPr lang="tr-TR" smtClean="0"/>
              <a:t>6.10.2016</a:t>
            </a:fld>
            <a:endParaRPr lang="tr-TR"/>
          </a:p>
        </p:txBody>
      </p:sp>
      <p:sp>
        <p:nvSpPr>
          <p:cNvPr id="5" name="Altbilgi Yer Tutucusu 4"/>
          <p:cNvSpPr>
            <a:spLocks noGrp="1"/>
          </p:cNvSpPr>
          <p:nvPr>
            <p:ph type="ftr" sz="quarter" idx="11"/>
          </p:nvPr>
        </p:nvSpPr>
        <p:spPr>
          <a:xfrm>
            <a:off x="457200" y="6480969"/>
            <a:ext cx="4260056" cy="300831"/>
          </a:xfrm>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Veri Yer Tutucusu 3"/>
          <p:cNvSpPr>
            <a:spLocks noGrp="1"/>
          </p:cNvSpPr>
          <p:nvPr>
            <p:ph type="dt" sz="half" idx="10"/>
          </p:nvPr>
        </p:nvSpPr>
        <p:spPr>
          <a:xfrm>
            <a:off x="6955632" y="6477000"/>
            <a:ext cx="2133600" cy="304800"/>
          </a:xfrm>
        </p:spPr>
        <p:txBody>
          <a:bodyPr/>
          <a:lstStyle/>
          <a:p>
            <a:fld id="{A23720DD-5B6D-40BF-8493-A6B52D484E6B}" type="datetimeFigureOut">
              <a:rPr lang="tr-TR" smtClean="0"/>
              <a:t>6.10.2016</a:t>
            </a:fld>
            <a:endParaRPr lang="tr-TR"/>
          </a:p>
        </p:txBody>
      </p:sp>
      <p:sp>
        <p:nvSpPr>
          <p:cNvPr id="5" name="Altbilgi Yer Tutucusu 4"/>
          <p:cNvSpPr>
            <a:spLocks noGrp="1"/>
          </p:cNvSpPr>
          <p:nvPr>
            <p:ph type="ftr" sz="quarter" idx="11"/>
          </p:nvPr>
        </p:nvSpPr>
        <p:spPr>
          <a:xfrm>
            <a:off x="2619376" y="6480969"/>
            <a:ext cx="4260056" cy="300831"/>
          </a:xfrm>
        </p:spPr>
        <p:txBody>
          <a:bodyPr/>
          <a:lstStyle/>
          <a:p>
            <a:endParaRPr lang="tr-TR"/>
          </a:p>
        </p:txBody>
      </p:sp>
      <p:sp>
        <p:nvSpPr>
          <p:cNvPr id="6" name="Slayt Numarası Yer Tutucusu 5"/>
          <p:cNvSpPr>
            <a:spLocks noGrp="1"/>
          </p:cNvSpPr>
          <p:nvPr>
            <p:ph type="sldNum" sz="quarter" idx="12"/>
          </p:nvPr>
        </p:nvSpPr>
        <p:spPr>
          <a:xfrm>
            <a:off x="8451056" y="809624"/>
            <a:ext cx="502920" cy="300831"/>
          </a:xfrm>
        </p:spPr>
        <p:txBody>
          <a:bodyPr/>
          <a:lstStyle/>
          <a:p>
            <a:fld id="{F302176B-0E47-46AC-8F43-DAB4B8A37D06}" type="slidenum">
              <a:rPr lang="tr-TR" smtClean="0"/>
              <a:t>‹#›</a:t>
            </a:fld>
            <a:endParaRPr lang="tr-T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A23720DD-5B6D-40BF-8493-A6B52D484E6B}" type="datetimeFigureOut">
              <a:rPr lang="tr-TR" smtClean="0"/>
              <a:t>6.10.2016</a:t>
            </a:fld>
            <a:endParaRPr lang="tr-TR"/>
          </a:p>
        </p:txBody>
      </p:sp>
      <p:sp>
        <p:nvSpPr>
          <p:cNvPr id="6" name="Altbilgi Yer Tutucusu 5"/>
          <p:cNvSpPr>
            <a:spLocks noGrp="1"/>
          </p:cNvSpPr>
          <p:nvPr>
            <p:ph type="ftr" sz="quarter" idx="11"/>
          </p:nvPr>
        </p:nvSpPr>
        <p:spPr>
          <a:xfrm>
            <a:off x="457200" y="6480969"/>
            <a:ext cx="4260056" cy="301752"/>
          </a:xfrm>
        </p:spPr>
        <p:txBody>
          <a:bodyPr/>
          <a:lstStyle/>
          <a:p>
            <a:endParaRPr lang="tr-TR"/>
          </a:p>
        </p:txBody>
      </p:sp>
      <p:sp>
        <p:nvSpPr>
          <p:cNvPr id="7" name="Slayt Numarası Yer Tutucusu 6"/>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A23720DD-5B6D-40BF-8493-A6B52D484E6B}" type="datetimeFigureOut">
              <a:rPr lang="tr-TR" smtClean="0"/>
              <a:t>6.10.2016</a:t>
            </a:fld>
            <a:endParaRPr lang="tr-TR"/>
          </a:p>
        </p:txBody>
      </p:sp>
      <p:sp>
        <p:nvSpPr>
          <p:cNvPr id="8" name="Altbilgi Yer Tutucusu 7"/>
          <p:cNvSpPr>
            <a:spLocks noGrp="1"/>
          </p:cNvSpPr>
          <p:nvPr>
            <p:ph type="ftr" sz="quarter" idx="11"/>
          </p:nvPr>
        </p:nvSpPr>
        <p:spPr>
          <a:xfrm>
            <a:off x="457200" y="6480969"/>
            <a:ext cx="4261104" cy="301752"/>
          </a:xfrm>
        </p:spPr>
        <p:txBody>
          <a:bodyPr/>
          <a:lstStyle/>
          <a:p>
            <a:endParaRPr lang="tr-T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6.10.2016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A23720DD-5B6D-40BF-8493-A6B52D484E6B}" type="datetimeFigureOut">
              <a:rPr lang="tr-TR" smtClean="0"/>
              <a:t>6.10.2016</a:t>
            </a:fld>
            <a:endParaRPr lang="tr-TR"/>
          </a:p>
        </p:txBody>
      </p:sp>
      <p:sp>
        <p:nvSpPr>
          <p:cNvPr id="3" name="Altbilgi Yer Tutucusu 2"/>
          <p:cNvSpPr>
            <a:spLocks noGrp="1"/>
          </p:cNvSpPr>
          <p:nvPr>
            <p:ph type="ftr" sz="quarter" idx="11"/>
          </p:nvPr>
        </p:nvSpPr>
        <p:spPr>
          <a:xfrm>
            <a:off x="457200" y="6481890"/>
            <a:ext cx="4260056" cy="300831"/>
          </a:xfrm>
        </p:spPr>
        <p:txBody>
          <a:bodyPr/>
          <a:lstStyle/>
          <a:p>
            <a:endParaRPr lang="tr-TR"/>
          </a:p>
        </p:txBody>
      </p:sp>
      <p:sp>
        <p:nvSpPr>
          <p:cNvPr id="4" name="Slayt Numarası Yer Tutucusu 3"/>
          <p:cNvSpPr>
            <a:spLocks noGrp="1"/>
          </p:cNvSpPr>
          <p:nvPr>
            <p:ph type="sldNum" sz="quarter" idx="12"/>
          </p:nvPr>
        </p:nvSpPr>
        <p:spPr>
          <a:xfrm>
            <a:off x="7589520" y="6480969"/>
            <a:ext cx="502920" cy="301752"/>
          </a:xfrm>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t>6.10.2016</a:t>
            </a:fld>
            <a:endParaRPr lang="tr-T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t>6.10.2016</a:t>
            </a:fld>
            <a:endParaRPr lang="tr-T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t>6.10.2016</a:t>
            </a:fld>
            <a:endParaRPr lang="tr-T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fersoy@anadolu.edu.tr" TargetMode="External"/><Relationship Id="rId2" Type="http://schemas.openxmlformats.org/officeDocument/2006/relationships/hyperlink" Target="mailto:tpbatum@Anadolu.edu.t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37998" y="1052736"/>
            <a:ext cx="7146032" cy="2028056"/>
          </a:xfrm>
        </p:spPr>
        <p:txBody>
          <a:bodyPr>
            <a:noAutofit/>
          </a:bodyPr>
          <a:lstStyle/>
          <a:p>
            <a:pPr algn="ctr"/>
            <a:r>
              <a:rPr lang="tr-TR" sz="4000" dirty="0" smtClean="0"/>
              <a:t>B2B İçin Sosyal Medyada Yeni Fırsat: </a:t>
            </a:r>
            <a:br>
              <a:rPr lang="tr-TR" sz="4000" dirty="0" smtClean="0"/>
            </a:br>
            <a:r>
              <a:rPr lang="tr-TR" sz="4000" dirty="0" err="1" smtClean="0"/>
              <a:t>Instagram</a:t>
            </a:r>
            <a:r>
              <a:rPr lang="tr-TR" sz="4000" dirty="0" smtClean="0"/>
              <a:t> ve Türkiye’deki Öncüler</a:t>
            </a:r>
            <a:endParaRPr lang="tr-TR" sz="4000" dirty="0"/>
          </a:p>
        </p:txBody>
      </p:sp>
      <p:sp>
        <p:nvSpPr>
          <p:cNvPr id="3" name="Alt Başlık 2"/>
          <p:cNvSpPr>
            <a:spLocks noGrp="1"/>
          </p:cNvSpPr>
          <p:nvPr>
            <p:ph type="subTitle" idx="1"/>
          </p:nvPr>
        </p:nvSpPr>
        <p:spPr>
          <a:xfrm>
            <a:off x="1837998" y="3257600"/>
            <a:ext cx="5758338" cy="3012504"/>
          </a:xfrm>
        </p:spPr>
        <p:txBody>
          <a:bodyPr>
            <a:normAutofit lnSpcReduction="10000"/>
          </a:bodyPr>
          <a:lstStyle/>
          <a:p>
            <a:pPr algn="ctr"/>
            <a:r>
              <a:rPr lang="tr-TR" b="1" i="1" dirty="0" err="1" smtClean="0"/>
              <a:t>Araş</a:t>
            </a:r>
            <a:r>
              <a:rPr lang="tr-TR" b="1" i="1" dirty="0" smtClean="0"/>
              <a:t>. </a:t>
            </a:r>
            <a:r>
              <a:rPr lang="tr-TR" b="1" i="1" dirty="0" err="1" smtClean="0"/>
              <a:t>Grv</a:t>
            </a:r>
            <a:r>
              <a:rPr lang="tr-TR" b="1" i="1" dirty="0" smtClean="0"/>
              <a:t>. T. Perçin BATUM</a:t>
            </a:r>
          </a:p>
          <a:p>
            <a:pPr algn="ctr"/>
            <a:r>
              <a:rPr lang="tr-TR" b="1" i="1" dirty="0" smtClean="0"/>
              <a:t>Anadolu Üniversitesi</a:t>
            </a:r>
          </a:p>
          <a:p>
            <a:pPr algn="ctr"/>
            <a:r>
              <a:rPr lang="tr-TR" b="1" i="1" dirty="0" smtClean="0">
                <a:hlinkClick r:id="rId2"/>
              </a:rPr>
              <a:t>tpbatum@anadolu.edu.tr</a:t>
            </a:r>
            <a:endParaRPr lang="tr-TR" b="1" i="1" dirty="0" smtClean="0"/>
          </a:p>
          <a:p>
            <a:pPr algn="ctr"/>
            <a:endParaRPr lang="tr-TR" b="1" i="1" dirty="0"/>
          </a:p>
          <a:p>
            <a:pPr algn="ctr"/>
            <a:r>
              <a:rPr lang="tr-TR" b="1" i="1" dirty="0" smtClean="0"/>
              <a:t>Doç. Dr. N. Figen ERSOY</a:t>
            </a:r>
          </a:p>
          <a:p>
            <a:pPr algn="ctr"/>
            <a:r>
              <a:rPr lang="tr-TR" b="1" i="1" dirty="0" smtClean="0"/>
              <a:t>Anadolu Üniversitesi</a:t>
            </a:r>
          </a:p>
          <a:p>
            <a:pPr algn="ctr"/>
            <a:r>
              <a:rPr lang="tr-TR" b="1" i="1" dirty="0" smtClean="0">
                <a:hlinkClick r:id="rId3"/>
              </a:rPr>
              <a:t>nfersoy@anadolu.edu.tr</a:t>
            </a:r>
            <a:endParaRPr lang="tr-TR" b="1" i="1" dirty="0" smtClean="0"/>
          </a:p>
          <a:p>
            <a:pPr algn="ctr"/>
            <a:endParaRPr lang="tr-TR" b="1" i="1" dirty="0" smtClean="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92696"/>
            <a:ext cx="2204864" cy="2204864"/>
          </a:xfrm>
          <a:prstGeom prst="rect">
            <a:avLst/>
          </a:prstGeom>
        </p:spPr>
      </p:pic>
    </p:spTree>
    <p:extLst>
      <p:ext uri="{BB962C8B-B14F-4D97-AF65-F5344CB8AC3E}">
        <p14:creationId xmlns:p14="http://schemas.microsoft.com/office/powerpoint/2010/main" val="120781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692696"/>
            <a:ext cx="6696744" cy="1045864"/>
          </a:xfrm>
        </p:spPr>
        <p:txBody>
          <a:bodyPr>
            <a:normAutofit/>
          </a:bodyPr>
          <a:lstStyle/>
          <a:p>
            <a:r>
              <a:rPr lang="tr-TR" sz="3600" dirty="0" smtClean="0"/>
              <a:t>Araştırmanın Amacı</a:t>
            </a:r>
            <a:endParaRPr lang="tr-TR" sz="3600" dirty="0"/>
          </a:p>
        </p:txBody>
      </p:sp>
      <p:sp>
        <p:nvSpPr>
          <p:cNvPr id="3" name="İçerik Yer Tutucusu 2"/>
          <p:cNvSpPr>
            <a:spLocks noGrp="1"/>
          </p:cNvSpPr>
          <p:nvPr>
            <p:ph sz="half" idx="1"/>
          </p:nvPr>
        </p:nvSpPr>
        <p:spPr>
          <a:xfrm>
            <a:off x="467544" y="1484784"/>
            <a:ext cx="7848872" cy="5256583"/>
          </a:xfrm>
        </p:spPr>
        <p:txBody>
          <a:bodyPr>
            <a:normAutofit/>
          </a:bodyPr>
          <a:lstStyle/>
          <a:p>
            <a:pPr marL="64008" indent="0" algn="just">
              <a:buNone/>
            </a:pPr>
            <a:endParaRPr lang="tr-TR" b="1" dirty="0" smtClean="0"/>
          </a:p>
          <a:p>
            <a:pPr algn="just">
              <a:lnSpc>
                <a:spcPct val="150000"/>
              </a:lnSpc>
            </a:pPr>
            <a:r>
              <a:rPr lang="tr-TR" sz="2000" dirty="0"/>
              <a:t>Bu çalışmanın amacı, sosyal medyayı daha yeni benimsemeye başlayan B2B işletmeler için </a:t>
            </a:r>
            <a:r>
              <a:rPr lang="tr-TR" sz="2000" dirty="0" err="1"/>
              <a:t>Instagram’ın</a:t>
            </a:r>
            <a:r>
              <a:rPr lang="tr-TR" sz="2000" dirty="0"/>
              <a:t> da işlevsel ve faydalı bir iletişim mecrası olduğuna dair kanıt sunmaktır. </a:t>
            </a:r>
            <a:endParaRPr lang="tr-TR" sz="2000" dirty="0" smtClean="0"/>
          </a:p>
          <a:p>
            <a:pPr algn="just">
              <a:lnSpc>
                <a:spcPct val="150000"/>
              </a:lnSpc>
            </a:pPr>
            <a:r>
              <a:rPr lang="tr-TR" sz="2000" dirty="0"/>
              <a:t>Bu çerçevede belirlenen araştırma problemi; </a:t>
            </a:r>
            <a:r>
              <a:rPr lang="tr-TR" sz="2000" dirty="0" err="1"/>
              <a:t>Instagram’ın</a:t>
            </a:r>
            <a:r>
              <a:rPr lang="tr-TR" sz="2000" dirty="0"/>
              <a:t> Türkiye pazarında B2B işletmeler için hedef kitleleri ile iletişimde fayda sağlama potansiyelinin olup olmadığıdır.</a:t>
            </a:r>
            <a:endParaRPr lang="tr-TR" sz="2000" dirty="0" smtClean="0"/>
          </a:p>
          <a:p>
            <a:pPr marL="64008" indent="0" algn="just">
              <a:buNone/>
            </a:pPr>
            <a:endParaRPr lang="tr-TR" sz="1800" dirty="0" smtClean="0"/>
          </a:p>
          <a:p>
            <a:pPr marL="64008" indent="0" algn="just">
              <a:buNone/>
            </a:pPr>
            <a:endParaRPr lang="tr-TR" sz="18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44824" cy="1844824"/>
          </a:xfrm>
          <a:prstGeom prst="rect">
            <a:avLst/>
          </a:prstGeom>
        </p:spPr>
      </p:pic>
    </p:spTree>
    <p:extLst>
      <p:ext uri="{BB962C8B-B14F-4D97-AF65-F5344CB8AC3E}">
        <p14:creationId xmlns:p14="http://schemas.microsoft.com/office/powerpoint/2010/main" val="910904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363272" cy="1399032"/>
          </a:xfrm>
        </p:spPr>
        <p:txBody>
          <a:bodyPr>
            <a:normAutofit/>
          </a:bodyPr>
          <a:lstStyle/>
          <a:p>
            <a:r>
              <a:rPr lang="tr-TR" sz="3600" dirty="0" smtClean="0"/>
              <a:t>Özgün Değer</a:t>
            </a:r>
            <a:endParaRPr lang="tr-TR" sz="3600" dirty="0"/>
          </a:p>
        </p:txBody>
      </p:sp>
      <p:sp>
        <p:nvSpPr>
          <p:cNvPr id="4" name="İçerik Yer Tutucusu 3"/>
          <p:cNvSpPr>
            <a:spLocks noGrp="1"/>
          </p:cNvSpPr>
          <p:nvPr>
            <p:ph sz="half" idx="2"/>
          </p:nvPr>
        </p:nvSpPr>
        <p:spPr>
          <a:xfrm>
            <a:off x="345262" y="1677996"/>
            <a:ext cx="7200800" cy="4835624"/>
          </a:xfrm>
        </p:spPr>
        <p:txBody>
          <a:bodyPr>
            <a:normAutofit/>
          </a:bodyPr>
          <a:lstStyle/>
          <a:p>
            <a:pPr>
              <a:lnSpc>
                <a:spcPct val="150000"/>
              </a:lnSpc>
            </a:pPr>
            <a:endParaRPr lang="tr-TR" sz="1800" dirty="0" smtClean="0"/>
          </a:p>
          <a:p>
            <a:pPr algn="just">
              <a:lnSpc>
                <a:spcPct val="150000"/>
              </a:lnSpc>
            </a:pPr>
            <a:r>
              <a:rPr lang="tr-TR" sz="1800" dirty="0" smtClean="0"/>
              <a:t>Konu ile ilgili akademik çalışmaların sınırlı oluşu,</a:t>
            </a:r>
          </a:p>
          <a:p>
            <a:pPr algn="just">
              <a:lnSpc>
                <a:spcPct val="150000"/>
              </a:lnSpc>
            </a:pPr>
            <a:r>
              <a:rPr lang="tr-TR" sz="1800" dirty="0" smtClean="0"/>
              <a:t>Yapılmış çalışmalarda pazar ayrımı olmaması ya da çalışmaların B2C pazarlar üzerine yoğunlaşması,</a:t>
            </a:r>
          </a:p>
          <a:p>
            <a:pPr algn="just">
              <a:lnSpc>
                <a:spcPct val="150000"/>
              </a:lnSpc>
            </a:pPr>
            <a:r>
              <a:rPr lang="tr-TR" sz="1800" dirty="0" smtClean="0"/>
              <a:t>B2B pazarlar ve </a:t>
            </a:r>
            <a:r>
              <a:rPr lang="tr-TR" sz="1800" dirty="0" err="1" smtClean="0"/>
              <a:t>Instagram</a:t>
            </a:r>
            <a:r>
              <a:rPr lang="tr-TR" sz="1800" dirty="0" smtClean="0"/>
              <a:t> üzerine yapılan araştırmaların akademik değil, sektör tabanlı oluşu,</a:t>
            </a:r>
          </a:p>
          <a:p>
            <a:pPr algn="just">
              <a:lnSpc>
                <a:spcPct val="150000"/>
              </a:lnSpc>
            </a:pPr>
            <a:r>
              <a:rPr lang="tr-TR" sz="1800" dirty="0" smtClean="0"/>
              <a:t>Özellikle Türkiye’de B2B pazarlama anlayışı çerçevesinde </a:t>
            </a:r>
            <a:r>
              <a:rPr lang="tr-TR" sz="1800" dirty="0" err="1" smtClean="0"/>
              <a:t>Instagram’ın</a:t>
            </a:r>
            <a:r>
              <a:rPr lang="tr-TR" sz="1800" dirty="0" smtClean="0"/>
              <a:t> işletmelerce henüz benimsenmemiş olması.</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25" y="13752"/>
            <a:ext cx="2543175" cy="1800225"/>
          </a:xfrm>
          <a:prstGeom prst="rect">
            <a:avLst/>
          </a:prstGeom>
        </p:spPr>
      </p:pic>
    </p:spTree>
    <p:extLst>
      <p:ext uri="{BB962C8B-B14F-4D97-AF65-F5344CB8AC3E}">
        <p14:creationId xmlns:p14="http://schemas.microsoft.com/office/powerpoint/2010/main" val="453756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Araştırmanın Türü, Yöntemi ve Veri Toplama Tekniği</a:t>
            </a:r>
            <a:endParaRPr lang="tr-TR" dirty="0"/>
          </a:p>
        </p:txBody>
      </p:sp>
      <p:graphicFrame>
        <p:nvGraphicFramePr>
          <p:cNvPr id="8" name="İçerik Yer Tutucusu 7"/>
          <p:cNvGraphicFramePr>
            <a:graphicFrameLocks noGrp="1"/>
          </p:cNvGraphicFramePr>
          <p:nvPr>
            <p:ph sz="half" idx="1"/>
            <p:extLst>
              <p:ext uri="{D42A27DB-BD31-4B8C-83A1-F6EECF244321}">
                <p14:modId xmlns:p14="http://schemas.microsoft.com/office/powerpoint/2010/main" val="3404354"/>
              </p:ext>
            </p:extLst>
          </p:nvPr>
        </p:nvGraphicFramePr>
        <p:xfrm>
          <a:off x="899592" y="1844824"/>
          <a:ext cx="6985023"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391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Etkileşim Oranı</a:t>
            </a:r>
            <a:endParaRPr lang="tr-TR" dirty="0"/>
          </a:p>
        </p:txBody>
      </p:sp>
      <p:sp>
        <p:nvSpPr>
          <p:cNvPr id="3" name="İçerik Yer Tutucusu 2"/>
          <p:cNvSpPr>
            <a:spLocks noGrp="1"/>
          </p:cNvSpPr>
          <p:nvPr>
            <p:ph idx="1"/>
          </p:nvPr>
        </p:nvSpPr>
        <p:spPr>
          <a:xfrm>
            <a:off x="457200" y="2996952"/>
            <a:ext cx="8229600" cy="2770328"/>
          </a:xfrm>
        </p:spPr>
        <p:txBody>
          <a:bodyPr>
            <a:normAutofit/>
          </a:bodyPr>
          <a:lstStyle/>
          <a:p>
            <a:pPr marL="64008" indent="0" algn="ctr">
              <a:buNone/>
            </a:pPr>
            <a:endParaRPr lang="tr-TR" dirty="0" smtClean="0"/>
          </a:p>
          <a:p>
            <a:pPr marL="64008" indent="0" algn="ctr">
              <a:buNone/>
            </a:pPr>
            <a:endParaRPr lang="tr-TR" dirty="0"/>
          </a:p>
          <a:p>
            <a:pPr marL="64008" indent="0" algn="ctr">
              <a:buNone/>
            </a:pPr>
            <a:r>
              <a:rPr lang="tr-TR" dirty="0" smtClean="0"/>
              <a:t>Takipçilerin içeriğe yaptığı katkı sayısı    </a:t>
            </a:r>
            <a:r>
              <a:rPr lang="tr-TR" u="sng" dirty="0" smtClean="0"/>
              <a:t>(Beğenme, yorum, tekrar paylaşma, vb.) </a:t>
            </a:r>
            <a:r>
              <a:rPr lang="tr-TR" dirty="0" smtClean="0"/>
              <a:t>Toplam takipçi (fan) sayısı * 100</a:t>
            </a:r>
          </a:p>
        </p:txBody>
      </p:sp>
      <p:sp>
        <p:nvSpPr>
          <p:cNvPr id="4" name="İçerik Yer Tutucusu 2"/>
          <p:cNvSpPr txBox="1">
            <a:spLocks/>
          </p:cNvSpPr>
          <p:nvPr/>
        </p:nvSpPr>
        <p:spPr>
          <a:xfrm>
            <a:off x="611560" y="1340768"/>
            <a:ext cx="8229600" cy="2088232"/>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r>
              <a:rPr lang="tr-TR" dirty="0" smtClean="0"/>
              <a:t>Bir </a:t>
            </a:r>
            <a:r>
              <a:rPr lang="tr-TR" dirty="0"/>
              <a:t>içeriğin hesap takipçileri tarafından ne derece ilgi çektiğinin herkes tarafından ulaşılabilir verilerle ölçülmesine olanak tanıyan bir metriktir. </a:t>
            </a:r>
            <a:endParaRPr lang="tr-TR" dirty="0" smtClean="0"/>
          </a:p>
        </p:txBody>
      </p:sp>
      <p:sp>
        <p:nvSpPr>
          <p:cNvPr id="5" name="Dikdörtgen 4"/>
          <p:cNvSpPr/>
          <p:nvPr/>
        </p:nvSpPr>
        <p:spPr>
          <a:xfrm>
            <a:off x="457200" y="3645024"/>
            <a:ext cx="8229600" cy="223909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5980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64126"/>
            <a:ext cx="2504295" cy="1844824"/>
          </a:xfrm>
          <a:prstGeom prst="rect">
            <a:avLst/>
          </a:prstGeom>
        </p:spPr>
      </p:pic>
      <p:sp>
        <p:nvSpPr>
          <p:cNvPr id="2" name="Başlık 1"/>
          <p:cNvSpPr>
            <a:spLocks noGrp="1"/>
          </p:cNvSpPr>
          <p:nvPr>
            <p:ph type="title"/>
          </p:nvPr>
        </p:nvSpPr>
        <p:spPr>
          <a:xfrm>
            <a:off x="179512" y="234380"/>
            <a:ext cx="8229600" cy="1399032"/>
          </a:xfrm>
        </p:spPr>
        <p:txBody>
          <a:bodyPr/>
          <a:lstStyle/>
          <a:p>
            <a:r>
              <a:rPr lang="tr-TR" dirty="0" smtClean="0"/>
              <a:t>Evren ve Örneklem</a:t>
            </a:r>
            <a:endParaRPr lang="tr-TR" dirty="0"/>
          </a:p>
        </p:txBody>
      </p:sp>
      <p:sp>
        <p:nvSpPr>
          <p:cNvPr id="3" name="İçerik Yer Tutucusu 2"/>
          <p:cNvSpPr>
            <a:spLocks noGrp="1"/>
          </p:cNvSpPr>
          <p:nvPr>
            <p:ph sz="half" idx="1"/>
          </p:nvPr>
        </p:nvSpPr>
        <p:spPr>
          <a:xfrm>
            <a:off x="457200" y="1722437"/>
            <a:ext cx="4618856" cy="4525963"/>
          </a:xfrm>
        </p:spPr>
        <p:txBody>
          <a:bodyPr>
            <a:normAutofit/>
          </a:bodyPr>
          <a:lstStyle/>
          <a:p>
            <a:endParaRPr lang="tr-TR" dirty="0"/>
          </a:p>
          <a:p>
            <a:r>
              <a:rPr lang="tr-TR" b="1" dirty="0" smtClean="0"/>
              <a:t>Örnekleme yöntemi: </a:t>
            </a:r>
            <a:r>
              <a:rPr lang="tr-TR" dirty="0" smtClean="0"/>
              <a:t>Amaçlı örnekleme  (ölçüt örnekleme)</a:t>
            </a:r>
            <a:endParaRPr lang="tr-TR" b="1" dirty="0" smtClean="0"/>
          </a:p>
          <a:p>
            <a:endParaRPr lang="tr-TR" b="1" dirty="0"/>
          </a:p>
          <a:p>
            <a:r>
              <a:rPr lang="tr-TR" b="1" dirty="0" smtClean="0"/>
              <a:t>Araştırmanın örneklemi: </a:t>
            </a:r>
            <a:r>
              <a:rPr lang="tr-TR" dirty="0" smtClean="0"/>
              <a:t>Çeşitli sektörlerde faaliyet gösteren 10 adet B2B işletme</a:t>
            </a:r>
            <a:endParaRPr lang="tr-TR" b="1" dirty="0"/>
          </a:p>
        </p:txBody>
      </p:sp>
    </p:spTree>
    <p:extLst>
      <p:ext uri="{BB962C8B-B14F-4D97-AF65-F5344CB8AC3E}">
        <p14:creationId xmlns:p14="http://schemas.microsoft.com/office/powerpoint/2010/main" val="228591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99000">
              <a:schemeClr val="accent1">
                <a:lumMod val="40000"/>
                <a:lumOff val="60000"/>
              </a:schemeClr>
            </a:gs>
            <a:gs pos="24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05626" y="20618"/>
            <a:ext cx="6526613" cy="1937370"/>
          </a:xfrm>
        </p:spPr>
        <p:txBody>
          <a:bodyPr/>
          <a:lstStyle/>
          <a:p>
            <a:r>
              <a:rPr lang="tr-TR" dirty="0" smtClean="0"/>
              <a:t>Bulgular</a:t>
            </a:r>
            <a:endParaRPr lang="en-US" dirty="0"/>
          </a:p>
        </p:txBody>
      </p:sp>
      <p:pic>
        <p:nvPicPr>
          <p:cNvPr id="17" name="Resim 16"/>
          <p:cNvPicPr/>
          <p:nvPr/>
        </p:nvPicPr>
        <p:blipFill>
          <a:blip r:embed="rId3">
            <a:extLst>
              <a:ext uri="{28A0092B-C50C-407E-A947-70E740481C1C}">
                <a14:useLocalDpi xmlns:a14="http://schemas.microsoft.com/office/drawing/2010/main" val="0"/>
              </a:ext>
            </a:extLst>
          </a:blip>
          <a:srcRect/>
          <a:stretch>
            <a:fillRect/>
          </a:stretch>
        </p:blipFill>
        <p:spPr bwMode="auto">
          <a:xfrm>
            <a:off x="205626" y="1628800"/>
            <a:ext cx="8686854" cy="4464496"/>
          </a:xfrm>
          <a:prstGeom prst="rect">
            <a:avLst/>
          </a:prstGeom>
          <a:noFill/>
          <a:ln>
            <a:noFill/>
          </a:ln>
        </p:spPr>
      </p:pic>
    </p:spTree>
    <p:extLst>
      <p:ext uri="{BB962C8B-B14F-4D97-AF65-F5344CB8AC3E}">
        <p14:creationId xmlns:p14="http://schemas.microsoft.com/office/powerpoint/2010/main" val="96454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Sonuçlar</a:t>
            </a:r>
            <a:endParaRPr lang="en-US" dirty="0"/>
          </a:p>
        </p:txBody>
      </p:sp>
      <p:sp>
        <p:nvSpPr>
          <p:cNvPr id="3" name="İçerik Yer Tutucusu 2"/>
          <p:cNvSpPr>
            <a:spLocks noGrp="1"/>
          </p:cNvSpPr>
          <p:nvPr>
            <p:ph idx="1"/>
          </p:nvPr>
        </p:nvSpPr>
        <p:spPr/>
        <p:txBody>
          <a:bodyPr>
            <a:normAutofit/>
          </a:bodyPr>
          <a:lstStyle/>
          <a:p>
            <a:pPr algn="just"/>
            <a:r>
              <a:rPr lang="tr-TR" dirty="0" smtClean="0"/>
              <a:t>İncelenen </a:t>
            </a:r>
            <a:r>
              <a:rPr lang="tr-TR" dirty="0"/>
              <a:t>on firmanın dokuzu </a:t>
            </a:r>
            <a:r>
              <a:rPr lang="tr-TR" dirty="0" err="1"/>
              <a:t>Instagram</a:t>
            </a:r>
            <a:r>
              <a:rPr lang="tr-TR" dirty="0"/>
              <a:t> hesabını son 2 yıl içinde açmıştır. </a:t>
            </a:r>
          </a:p>
          <a:p>
            <a:pPr algn="just"/>
            <a:r>
              <a:rPr lang="tr-TR" dirty="0" smtClean="0"/>
              <a:t>2013-2015 yılları arasında incelenen firmaların Facebook takipçi sayıları %43 oranında artarken, </a:t>
            </a:r>
            <a:r>
              <a:rPr lang="tr-TR" dirty="0" err="1" smtClean="0"/>
              <a:t>Instagram</a:t>
            </a:r>
            <a:r>
              <a:rPr lang="tr-TR" dirty="0" smtClean="0"/>
              <a:t> için bu oran %150 olarak hesaplanmıştır.</a:t>
            </a:r>
          </a:p>
          <a:p>
            <a:pPr algn="just"/>
            <a:r>
              <a:rPr lang="tr-TR" dirty="0" smtClean="0"/>
              <a:t>Dolayısıyla </a:t>
            </a:r>
            <a:r>
              <a:rPr lang="tr-TR" dirty="0" err="1" smtClean="0"/>
              <a:t>Instagram</a:t>
            </a:r>
            <a:r>
              <a:rPr lang="tr-TR" dirty="0" smtClean="0"/>
              <a:t> B2B işletmeler için büyük bir potansiyel sunmaktadır.</a:t>
            </a:r>
          </a:p>
          <a:p>
            <a:pPr algn="just"/>
            <a:endParaRPr lang="tr-TR" dirty="0"/>
          </a:p>
        </p:txBody>
      </p:sp>
    </p:spTree>
    <p:extLst>
      <p:ext uri="{BB962C8B-B14F-4D97-AF65-F5344CB8AC3E}">
        <p14:creationId xmlns:p14="http://schemas.microsoft.com/office/powerpoint/2010/main" val="3899461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Sonuçlar</a:t>
            </a:r>
            <a:endParaRPr lang="en-US" dirty="0"/>
          </a:p>
        </p:txBody>
      </p:sp>
      <p:sp>
        <p:nvSpPr>
          <p:cNvPr id="3" name="İçerik Yer Tutucusu 2"/>
          <p:cNvSpPr>
            <a:spLocks noGrp="1"/>
          </p:cNvSpPr>
          <p:nvPr>
            <p:ph idx="1"/>
          </p:nvPr>
        </p:nvSpPr>
        <p:spPr/>
        <p:txBody>
          <a:bodyPr>
            <a:normAutofit lnSpcReduction="10000"/>
          </a:bodyPr>
          <a:lstStyle/>
          <a:p>
            <a:pPr algn="just"/>
            <a:r>
              <a:rPr lang="tr-TR" dirty="0" err="1" smtClean="0"/>
              <a:t>Instagram</a:t>
            </a:r>
            <a:r>
              <a:rPr lang="tr-TR" dirty="0" smtClean="0"/>
              <a:t> takipçi sayıları Facebook’a oranla oldukça düşüktür.</a:t>
            </a:r>
          </a:p>
          <a:p>
            <a:pPr algn="just"/>
            <a:r>
              <a:rPr lang="tr-TR" dirty="0" smtClean="0"/>
              <a:t>Buna rağmen elde edilen yüksek etkileşim oranı, </a:t>
            </a:r>
            <a:r>
              <a:rPr lang="tr-TR" dirty="0" err="1" smtClean="0"/>
              <a:t>Instagram’daki</a:t>
            </a:r>
            <a:r>
              <a:rPr lang="tr-TR" dirty="0" smtClean="0"/>
              <a:t> marka takipçilerinin daha spesifik olduğuna işaret etmektedir.</a:t>
            </a:r>
          </a:p>
          <a:p>
            <a:pPr algn="just"/>
            <a:r>
              <a:rPr lang="tr-TR" dirty="0" smtClean="0"/>
              <a:t>Başka bir deyişle, B2B işletmeler Facebook’ta nispeten genel bir gruba yayın yaparken, </a:t>
            </a:r>
            <a:r>
              <a:rPr lang="tr-TR" dirty="0" err="1" smtClean="0"/>
              <a:t>Instagram’da</a:t>
            </a:r>
            <a:r>
              <a:rPr lang="tr-TR" dirty="0" smtClean="0"/>
              <a:t> hedef kitleleri ile iletişim kurmaktadırlar.</a:t>
            </a:r>
          </a:p>
        </p:txBody>
      </p:sp>
    </p:spTree>
    <p:extLst>
      <p:ext uri="{BB962C8B-B14F-4D97-AF65-F5344CB8AC3E}">
        <p14:creationId xmlns:p14="http://schemas.microsoft.com/office/powerpoint/2010/main" val="348238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Sonuçlar</a:t>
            </a:r>
            <a:endParaRPr lang="en-US" dirty="0"/>
          </a:p>
        </p:txBody>
      </p:sp>
      <p:sp>
        <p:nvSpPr>
          <p:cNvPr id="3" name="İçerik Yer Tutucusu 2"/>
          <p:cNvSpPr>
            <a:spLocks noGrp="1"/>
          </p:cNvSpPr>
          <p:nvPr>
            <p:ph idx="1"/>
          </p:nvPr>
        </p:nvSpPr>
        <p:spPr/>
        <p:txBody>
          <a:bodyPr>
            <a:normAutofit fontScale="92500" lnSpcReduction="10000"/>
          </a:bodyPr>
          <a:lstStyle/>
          <a:p>
            <a:pPr algn="just"/>
            <a:r>
              <a:rPr lang="tr-TR" dirty="0" smtClean="0"/>
              <a:t>İşletmelerin </a:t>
            </a:r>
            <a:r>
              <a:rPr lang="tr-TR" dirty="0" err="1" smtClean="0"/>
              <a:t>Instagram</a:t>
            </a:r>
            <a:r>
              <a:rPr lang="tr-TR" dirty="0" smtClean="0"/>
              <a:t> hesapları Facebook hesaplarından çok daha yeni olmasına rağmen paylaşılan içerik sayıları birbirine yakındır.</a:t>
            </a:r>
          </a:p>
          <a:p>
            <a:pPr algn="just"/>
            <a:r>
              <a:rPr lang="tr-TR" dirty="0" err="1" smtClean="0"/>
              <a:t>Instagram’da</a:t>
            </a:r>
            <a:r>
              <a:rPr lang="tr-TR" dirty="0" smtClean="0"/>
              <a:t> daha sık paylaşım yapılmasına rağmen yakalanan etkileşim oranları daha yüksektir.</a:t>
            </a:r>
          </a:p>
          <a:p>
            <a:pPr algn="just"/>
            <a:r>
              <a:rPr lang="tr-TR" dirty="0" smtClean="0"/>
              <a:t>İki platformdaki bazı gönderiler aynı olmasına rağmen etkileşim oranlarındaki bu fark </a:t>
            </a:r>
            <a:r>
              <a:rPr lang="tr-TR" dirty="0" err="1" smtClean="0"/>
              <a:t>Instagram’ın</a:t>
            </a:r>
            <a:r>
              <a:rPr lang="tr-TR" dirty="0" smtClean="0"/>
              <a:t> hedef kitle ile iletişime daha yatkın olduğunu göstermektedir.</a:t>
            </a:r>
          </a:p>
        </p:txBody>
      </p:sp>
    </p:spTree>
    <p:extLst>
      <p:ext uri="{BB962C8B-B14F-4D97-AF65-F5344CB8AC3E}">
        <p14:creationId xmlns:p14="http://schemas.microsoft.com/office/powerpoint/2010/main" val="3727310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40668">
            <a:off x="-113660" y="302163"/>
            <a:ext cx="1865211" cy="1769036"/>
          </a:xfrm>
          <a:prstGeom prst="rect">
            <a:avLst/>
          </a:prstGeom>
        </p:spPr>
      </p:pic>
      <p:sp>
        <p:nvSpPr>
          <p:cNvPr id="2" name="Başlık 1"/>
          <p:cNvSpPr>
            <a:spLocks noGrp="1"/>
          </p:cNvSpPr>
          <p:nvPr>
            <p:ph type="title"/>
          </p:nvPr>
        </p:nvSpPr>
        <p:spPr/>
        <p:txBody>
          <a:bodyPr/>
          <a:lstStyle/>
          <a:p>
            <a:r>
              <a:rPr lang="tr-TR" dirty="0" smtClean="0"/>
              <a:t>Varsayımlar ve Kısıtlar</a:t>
            </a:r>
            <a:endParaRPr lang="tr-TR" dirty="0"/>
          </a:p>
        </p:txBody>
      </p:sp>
      <p:sp>
        <p:nvSpPr>
          <p:cNvPr id="3" name="İçerik Yer Tutucusu 2"/>
          <p:cNvSpPr>
            <a:spLocks noGrp="1"/>
          </p:cNvSpPr>
          <p:nvPr>
            <p:ph sz="half" idx="1"/>
          </p:nvPr>
        </p:nvSpPr>
        <p:spPr>
          <a:xfrm>
            <a:off x="457200" y="1722437"/>
            <a:ext cx="4038600" cy="5018931"/>
          </a:xfrm>
        </p:spPr>
        <p:txBody>
          <a:bodyPr>
            <a:normAutofit fontScale="85000" lnSpcReduction="20000"/>
          </a:bodyPr>
          <a:lstStyle/>
          <a:p>
            <a:pPr marL="64008" indent="0">
              <a:buNone/>
            </a:pPr>
            <a:r>
              <a:rPr lang="tr-TR" b="1" dirty="0" smtClean="0"/>
              <a:t>Varsayımlar</a:t>
            </a:r>
          </a:p>
          <a:p>
            <a:r>
              <a:rPr lang="tr-TR" dirty="0" smtClean="0"/>
              <a:t>Marka takipçilerinin </a:t>
            </a:r>
            <a:r>
              <a:rPr lang="tr-TR" dirty="0"/>
              <a:t>ilgilerini çeken içerik ile bir şekilde etkileşime geçtiği</a:t>
            </a:r>
            <a:r>
              <a:rPr lang="tr-TR" dirty="0" smtClean="0"/>
              <a:t>,</a:t>
            </a:r>
          </a:p>
          <a:p>
            <a:r>
              <a:rPr lang="tr-TR" dirty="0" smtClean="0"/>
              <a:t>Firmaya </a:t>
            </a:r>
            <a:r>
              <a:rPr lang="tr-TR" dirty="0"/>
              <a:t>ait sosyal medya hesaplarının takipçisi olan tüm tekil kullanıcıların yayınlanan her bir gönderiye maruz kaldığı</a:t>
            </a:r>
            <a:endParaRPr lang="tr-TR" dirty="0" smtClean="0"/>
          </a:p>
          <a:p>
            <a:r>
              <a:rPr lang="tr-TR" dirty="0" smtClean="0"/>
              <a:t>Takipçiler ile hesap sahibi marka </a:t>
            </a:r>
            <a:r>
              <a:rPr lang="tr-TR" dirty="0"/>
              <a:t>arasında kurumsal bir bağ </a:t>
            </a:r>
            <a:r>
              <a:rPr lang="tr-TR" dirty="0" smtClean="0"/>
              <a:t>olduğu ve </a:t>
            </a:r>
            <a:r>
              <a:rPr lang="tr-TR" dirty="0"/>
              <a:t>hesap takipçilerinin söz konusu işletme çevresinin bir parçası </a:t>
            </a:r>
            <a:r>
              <a:rPr lang="tr-TR" dirty="0" smtClean="0"/>
              <a:t>olduğu…</a:t>
            </a:r>
            <a:endParaRPr lang="tr-TR" dirty="0"/>
          </a:p>
          <a:p>
            <a:endParaRPr lang="tr-TR" dirty="0"/>
          </a:p>
        </p:txBody>
      </p:sp>
      <p:sp>
        <p:nvSpPr>
          <p:cNvPr id="4" name="İçerik Yer Tutucusu 3"/>
          <p:cNvSpPr>
            <a:spLocks noGrp="1"/>
          </p:cNvSpPr>
          <p:nvPr>
            <p:ph sz="half" idx="2"/>
          </p:nvPr>
        </p:nvSpPr>
        <p:spPr/>
        <p:txBody>
          <a:bodyPr>
            <a:normAutofit fontScale="85000" lnSpcReduction="20000"/>
          </a:bodyPr>
          <a:lstStyle/>
          <a:p>
            <a:pPr marL="64008" indent="0">
              <a:buNone/>
            </a:pPr>
            <a:r>
              <a:rPr lang="tr-TR" b="1" dirty="0" smtClean="0"/>
              <a:t>Kısıtlar</a:t>
            </a:r>
          </a:p>
          <a:p>
            <a:r>
              <a:rPr lang="tr-TR" dirty="0" err="1" smtClean="0"/>
              <a:t>Genellenebilirlik</a:t>
            </a:r>
            <a:r>
              <a:rPr lang="tr-TR" dirty="0" smtClean="0"/>
              <a:t>,</a:t>
            </a:r>
          </a:p>
          <a:p>
            <a:r>
              <a:rPr lang="tr-TR" dirty="0" smtClean="0"/>
              <a:t>Araştırma süresi,</a:t>
            </a:r>
          </a:p>
          <a:p>
            <a:r>
              <a:rPr lang="tr-TR" dirty="0" smtClean="0"/>
              <a:t>Firmaların amaçlı örneklem yoluyla seçilmiş oluşu,</a:t>
            </a:r>
          </a:p>
          <a:p>
            <a:r>
              <a:rPr lang="tr-TR" dirty="0" smtClean="0"/>
              <a:t>Etkileşim oranlarının değişkenliği.</a:t>
            </a:r>
          </a:p>
          <a:p>
            <a:endParaRPr lang="tr-TR" dirty="0" smtClean="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392" y="4776192"/>
            <a:ext cx="2081808" cy="2081808"/>
          </a:xfrm>
          <a:prstGeom prst="rect">
            <a:avLst/>
          </a:prstGeom>
        </p:spPr>
      </p:pic>
    </p:spTree>
    <p:extLst>
      <p:ext uri="{BB962C8B-B14F-4D97-AF65-F5344CB8AC3E}">
        <p14:creationId xmlns:p14="http://schemas.microsoft.com/office/powerpoint/2010/main" val="48827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Giriş</a:t>
            </a:r>
            <a:endParaRPr lang="tr-TR" dirty="0"/>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804581616"/>
              </p:ext>
            </p:extLst>
          </p:nvPr>
        </p:nvGraphicFramePr>
        <p:xfrm>
          <a:off x="457200" y="1882775"/>
          <a:ext cx="8229600" cy="457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572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Gelecek Çalışmalar</a:t>
            </a:r>
            <a:endParaRPr lang="en-US" dirty="0"/>
          </a:p>
        </p:txBody>
      </p:sp>
      <p:sp>
        <p:nvSpPr>
          <p:cNvPr id="3" name="İçerik Yer Tutucusu 2"/>
          <p:cNvSpPr>
            <a:spLocks noGrp="1"/>
          </p:cNvSpPr>
          <p:nvPr>
            <p:ph idx="1"/>
          </p:nvPr>
        </p:nvSpPr>
        <p:spPr/>
        <p:txBody>
          <a:bodyPr>
            <a:normAutofit/>
          </a:bodyPr>
          <a:lstStyle/>
          <a:p>
            <a:pPr algn="just"/>
            <a:r>
              <a:rPr lang="tr-TR" dirty="0" smtClean="0"/>
              <a:t>Kullanılan içeriğin dahil olduğu pazarlama iletişimi karması unsuru,</a:t>
            </a:r>
          </a:p>
          <a:p>
            <a:pPr algn="just"/>
            <a:r>
              <a:rPr lang="tr-TR" dirty="0" smtClean="0"/>
              <a:t>Kullanılan etiketlerin (</a:t>
            </a:r>
            <a:r>
              <a:rPr lang="tr-TR" dirty="0" err="1" smtClean="0"/>
              <a:t>hashtag</a:t>
            </a:r>
            <a:r>
              <a:rPr lang="tr-TR" dirty="0" smtClean="0"/>
              <a:t>) nitelikleri,</a:t>
            </a:r>
          </a:p>
          <a:p>
            <a:pPr algn="just"/>
            <a:r>
              <a:rPr lang="tr-TR" dirty="0" smtClean="0"/>
              <a:t>Kullanılan imgenin özellikleri,</a:t>
            </a:r>
          </a:p>
          <a:p>
            <a:pPr marL="64008" indent="0" algn="just">
              <a:buNone/>
            </a:pPr>
            <a:endParaRPr lang="tr-TR" dirty="0" smtClean="0"/>
          </a:p>
          <a:p>
            <a:pPr marL="64008" indent="0" algn="just">
              <a:buNone/>
            </a:pPr>
            <a:r>
              <a:rPr lang="tr-TR" dirty="0" smtClean="0"/>
              <a:t>Analiz edilerek ne tür içeriğin </a:t>
            </a:r>
            <a:r>
              <a:rPr lang="tr-TR" dirty="0" err="1" smtClean="0"/>
              <a:t>Instagram’da</a:t>
            </a:r>
            <a:r>
              <a:rPr lang="tr-TR" dirty="0" smtClean="0"/>
              <a:t> daha yüksek ilgi ve etkileşim sağladığına ilişkin çalışmalar yürütülebilir.</a:t>
            </a:r>
            <a:endParaRPr lang="tr-TR" dirty="0"/>
          </a:p>
          <a:p>
            <a:pPr marL="64008" indent="0" algn="just">
              <a:buNone/>
            </a:pPr>
            <a:endParaRPr lang="tr-TR" dirty="0" smtClean="0"/>
          </a:p>
          <a:p>
            <a:pPr algn="just"/>
            <a:endParaRPr lang="tr-TR" dirty="0" smtClean="0"/>
          </a:p>
          <a:p>
            <a:pPr algn="just"/>
            <a:endParaRPr lang="tr-TR" dirty="0" smtClean="0"/>
          </a:p>
        </p:txBody>
      </p:sp>
    </p:spTree>
    <p:extLst>
      <p:ext uri="{BB962C8B-B14F-4D97-AF65-F5344CB8AC3E}">
        <p14:creationId xmlns:p14="http://schemas.microsoft.com/office/powerpoint/2010/main" val="2045019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0" y="3003029"/>
            <a:ext cx="7239000" cy="1362075"/>
          </a:xfrm>
        </p:spPr>
        <p:txBody>
          <a:bodyPr>
            <a:noAutofit/>
          </a:bodyPr>
          <a:lstStyle/>
          <a:p>
            <a:pPr algn="ctr"/>
            <a:r>
              <a:rPr lang="tr-TR" sz="4400" i="1" dirty="0" smtClean="0"/>
              <a:t>Teşekkür ederim…</a:t>
            </a:r>
            <a:endParaRPr lang="tr-TR" sz="4400" i="1"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104" y="4365104"/>
            <a:ext cx="2492896" cy="2492896"/>
          </a:xfrm>
          <a:prstGeom prst="rect">
            <a:avLst/>
          </a:prstGeom>
        </p:spPr>
      </p:pic>
    </p:spTree>
    <p:extLst>
      <p:ext uri="{BB962C8B-B14F-4D97-AF65-F5344CB8AC3E}">
        <p14:creationId xmlns:p14="http://schemas.microsoft.com/office/powerpoint/2010/main" val="338600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06970">
            <a:off x="5855063" y="483590"/>
            <a:ext cx="2651529" cy="1491485"/>
          </a:xfrm>
          <a:prstGeom prst="rect">
            <a:avLst/>
          </a:prstGeom>
        </p:spPr>
      </p:pic>
      <p:sp>
        <p:nvSpPr>
          <p:cNvPr id="2" name="Unvan 1"/>
          <p:cNvSpPr>
            <a:spLocks noGrp="1"/>
          </p:cNvSpPr>
          <p:nvPr>
            <p:ph type="title"/>
          </p:nvPr>
        </p:nvSpPr>
        <p:spPr>
          <a:xfrm>
            <a:off x="205627" y="260648"/>
            <a:ext cx="5266928" cy="1937370"/>
          </a:xfrm>
        </p:spPr>
        <p:txBody>
          <a:bodyPr/>
          <a:lstStyle/>
          <a:p>
            <a:r>
              <a:rPr lang="tr-TR" dirty="0" smtClean="0"/>
              <a:t>Sosyal Medya ve Pazarlama</a:t>
            </a:r>
            <a:endParaRPr lang="en-US" dirty="0"/>
          </a:p>
        </p:txBody>
      </p:sp>
      <p:sp>
        <p:nvSpPr>
          <p:cNvPr id="3" name="İçerik Yer Tutucusu 2"/>
          <p:cNvSpPr>
            <a:spLocks noGrp="1"/>
          </p:cNvSpPr>
          <p:nvPr>
            <p:ph idx="1"/>
          </p:nvPr>
        </p:nvSpPr>
        <p:spPr/>
        <p:txBody>
          <a:bodyPr/>
          <a:lstStyle/>
          <a:p>
            <a:pPr algn="just"/>
            <a:r>
              <a:rPr lang="tr-TR" dirty="0" smtClean="0"/>
              <a:t>Düşük maliyetli ve hızlı bir alternatif iletişim kanalı (</a:t>
            </a:r>
            <a:r>
              <a:rPr lang="tr-TR" dirty="0" err="1" smtClean="0"/>
              <a:t>Benwell</a:t>
            </a:r>
            <a:r>
              <a:rPr lang="tr-TR" dirty="0" smtClean="0"/>
              <a:t>, 2014);</a:t>
            </a:r>
          </a:p>
          <a:p>
            <a:pPr algn="just"/>
            <a:r>
              <a:rPr lang="tr-TR" dirty="0" smtClean="0"/>
              <a:t>Müşteri davranışına ilişkin bir veri kaynağı (</a:t>
            </a:r>
            <a:r>
              <a:rPr lang="tr-TR" dirty="0" err="1" smtClean="0"/>
              <a:t>Tuten</a:t>
            </a:r>
            <a:r>
              <a:rPr lang="tr-TR" dirty="0" smtClean="0"/>
              <a:t>, 2008);</a:t>
            </a:r>
          </a:p>
          <a:p>
            <a:pPr algn="just"/>
            <a:r>
              <a:rPr lang="tr-TR" dirty="0" smtClean="0"/>
              <a:t>Marka farkındalığı yaratma ve marka imajını güçlendirme aracı (</a:t>
            </a:r>
            <a:r>
              <a:rPr lang="tr-TR" dirty="0" err="1" smtClean="0"/>
              <a:t>Kabani</a:t>
            </a:r>
            <a:r>
              <a:rPr lang="tr-TR" dirty="0" smtClean="0"/>
              <a:t>, 2010);</a:t>
            </a:r>
          </a:p>
          <a:p>
            <a:pPr algn="just"/>
            <a:r>
              <a:rPr lang="tr-TR" dirty="0" smtClean="0"/>
              <a:t>Bilgi ve fikir değişiminin gerçekleştiği çift yönlü iletişim kanalı (Akar, 2010).</a:t>
            </a:r>
          </a:p>
          <a:p>
            <a:endParaRPr lang="en-US" dirty="0"/>
          </a:p>
        </p:txBody>
      </p:sp>
    </p:spTree>
    <p:extLst>
      <p:ext uri="{BB962C8B-B14F-4D97-AF65-F5344CB8AC3E}">
        <p14:creationId xmlns:p14="http://schemas.microsoft.com/office/powerpoint/2010/main" val="325847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22153"/>
            <a:ext cx="8229600" cy="1399032"/>
          </a:xfrm>
        </p:spPr>
        <p:txBody>
          <a:bodyPr/>
          <a:lstStyle/>
          <a:p>
            <a:pPr algn="ctr"/>
            <a:r>
              <a:rPr lang="tr-TR" dirty="0" smtClean="0"/>
              <a:t>B2B ≠ B2C</a:t>
            </a:r>
            <a:endParaRPr lang="tr-TR" dirty="0"/>
          </a:p>
        </p:txBody>
      </p:sp>
      <p:sp>
        <p:nvSpPr>
          <p:cNvPr id="6" name="İçerik Yer Tutucusu 5"/>
          <p:cNvSpPr>
            <a:spLocks noGrp="1"/>
          </p:cNvSpPr>
          <p:nvPr>
            <p:ph sz="half" idx="1"/>
          </p:nvPr>
        </p:nvSpPr>
        <p:spPr>
          <a:xfrm>
            <a:off x="107504" y="2317805"/>
            <a:ext cx="8856984" cy="958731"/>
          </a:xfrm>
        </p:spPr>
        <p:txBody>
          <a:bodyPr>
            <a:normAutofit/>
          </a:bodyPr>
          <a:lstStyle/>
          <a:p>
            <a:pPr marL="1161288" lvl="3" indent="0">
              <a:buNone/>
            </a:pPr>
            <a:r>
              <a:rPr lang="tr-TR" sz="2000" b="1" dirty="0" smtClean="0">
                <a:solidFill>
                  <a:schemeClr val="accent3">
                    <a:lumMod val="60000"/>
                    <a:lumOff val="40000"/>
                  </a:schemeClr>
                </a:solidFill>
              </a:rPr>
              <a:t>B2B ve B2C pazarları birbirinden ayıran temel faktör; ürünün niteliği değil, satın alanın niyeti ve kullanım amacıdır.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57" y="2257955"/>
            <a:ext cx="943633" cy="936104"/>
          </a:xfrm>
          <a:prstGeom prst="rect">
            <a:avLst/>
          </a:prstGeom>
        </p:spPr>
      </p:pic>
      <p:sp>
        <p:nvSpPr>
          <p:cNvPr id="9" name="İçerik Yer Tutucusu 5"/>
          <p:cNvSpPr>
            <a:spLocks noGrp="1"/>
          </p:cNvSpPr>
          <p:nvPr>
            <p:ph sz="half" idx="1"/>
          </p:nvPr>
        </p:nvSpPr>
        <p:spPr>
          <a:xfrm>
            <a:off x="611560" y="3501008"/>
            <a:ext cx="8219256" cy="3744416"/>
          </a:xfrm>
        </p:spPr>
        <p:txBody>
          <a:bodyPr/>
          <a:lstStyle/>
          <a:p>
            <a:pPr marL="64008" indent="0">
              <a:buNone/>
            </a:pPr>
            <a:r>
              <a:rPr lang="tr-TR" sz="3100" dirty="0" smtClean="0"/>
              <a:t>	Yapısal Farklılıklar</a:t>
            </a:r>
          </a:p>
          <a:p>
            <a:pPr marL="64008" indent="0">
              <a:buNone/>
            </a:pPr>
            <a:r>
              <a:rPr lang="tr-TR" sz="3100" dirty="0" smtClean="0"/>
              <a:t>	Pazarlama İletişimi Araçları</a:t>
            </a:r>
          </a:p>
          <a:p>
            <a:pPr marL="64008" indent="0">
              <a:buNone/>
            </a:pPr>
            <a:r>
              <a:rPr lang="tr-TR" sz="3100" dirty="0" smtClean="0"/>
              <a:t>	Kullanılan İçerik</a:t>
            </a:r>
          </a:p>
          <a:p>
            <a:pPr marL="64008" indent="0">
              <a:buNone/>
            </a:pPr>
            <a:r>
              <a:rPr lang="tr-TR" sz="3100" dirty="0" smtClean="0"/>
              <a:t>	Kullanılan Sosyal Medya Platformları</a:t>
            </a:r>
          </a:p>
          <a:p>
            <a:endParaRPr lang="tr-TR" sz="2900" dirty="0" smtClean="0"/>
          </a:p>
          <a:p>
            <a:pPr marL="64008" indent="0">
              <a:buNone/>
            </a:pPr>
            <a:endParaRPr lang="tr-TR" b="1"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87821"/>
            <a:ext cx="1656184" cy="1656184"/>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93577"/>
            <a:ext cx="1635481" cy="1656184"/>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96" y="3644821"/>
            <a:ext cx="338648" cy="463454"/>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008" y="4196950"/>
            <a:ext cx="338648" cy="463454"/>
          </a:xfrm>
          <a:prstGeom prst="rect">
            <a:avLst/>
          </a:prstGeom>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008" y="4749079"/>
            <a:ext cx="338648" cy="463454"/>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008" y="5301208"/>
            <a:ext cx="338648" cy="463454"/>
          </a:xfrm>
          <a:prstGeom prst="rect">
            <a:avLst/>
          </a:prstGeom>
        </p:spPr>
      </p:pic>
    </p:spTree>
    <p:extLst>
      <p:ext uri="{BB962C8B-B14F-4D97-AF65-F5344CB8AC3E}">
        <p14:creationId xmlns:p14="http://schemas.microsoft.com/office/powerpoint/2010/main" val="973641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99000">
              <a:schemeClr val="accent1">
                <a:lumMod val="40000"/>
                <a:lumOff val="60000"/>
              </a:schemeClr>
            </a:gs>
            <a:gs pos="24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2847">
            <a:off x="7195515" y="-6259"/>
            <a:ext cx="2107714" cy="1840905"/>
          </a:xfrm>
          <a:prstGeom prst="rect">
            <a:avLst/>
          </a:prstGeom>
        </p:spPr>
      </p:pic>
      <p:sp>
        <p:nvSpPr>
          <p:cNvPr id="2" name="Unvan 1"/>
          <p:cNvSpPr>
            <a:spLocks noGrp="1"/>
          </p:cNvSpPr>
          <p:nvPr>
            <p:ph type="title"/>
          </p:nvPr>
        </p:nvSpPr>
        <p:spPr>
          <a:xfrm>
            <a:off x="205626" y="260648"/>
            <a:ext cx="6526613" cy="1937370"/>
          </a:xfrm>
        </p:spPr>
        <p:txBody>
          <a:bodyPr/>
          <a:lstStyle/>
          <a:p>
            <a:r>
              <a:rPr lang="tr-TR" dirty="0" smtClean="0"/>
              <a:t>Pazarlar &amp; Platformlar</a:t>
            </a:r>
            <a:endParaRPr lang="en-US" dirty="0"/>
          </a:p>
        </p:txBody>
      </p:sp>
      <p:pic>
        <p:nvPicPr>
          <p:cNvPr id="9" name="Resim 8"/>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98018"/>
            <a:ext cx="8110789" cy="4032448"/>
          </a:xfrm>
          <a:prstGeom prst="rect">
            <a:avLst/>
          </a:prstGeom>
          <a:noFill/>
          <a:ln>
            <a:noFill/>
          </a:ln>
        </p:spPr>
      </p:pic>
      <p:sp>
        <p:nvSpPr>
          <p:cNvPr id="10" name="Oval 9"/>
          <p:cNvSpPr/>
          <p:nvPr/>
        </p:nvSpPr>
        <p:spPr>
          <a:xfrm>
            <a:off x="899592" y="3140968"/>
            <a:ext cx="12961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2771800" y="3487316"/>
            <a:ext cx="12961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6632830" y="3851966"/>
            <a:ext cx="12961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4644008" y="3110684"/>
            <a:ext cx="12961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4788024" y="5315772"/>
            <a:ext cx="1296144" cy="648072"/>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6632834" y="5639808"/>
            <a:ext cx="1296144" cy="648072"/>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8458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1440160"/>
          </a:xfrm>
        </p:spPr>
        <p:txBody>
          <a:bodyPr/>
          <a:lstStyle/>
          <a:p>
            <a:r>
              <a:rPr lang="tr-TR" dirty="0" smtClean="0"/>
              <a:t>İlgili Alan Yazın</a:t>
            </a:r>
            <a:endParaRPr lang="en-US" dirty="0"/>
          </a:p>
        </p:txBody>
      </p:sp>
      <p:sp>
        <p:nvSpPr>
          <p:cNvPr id="3" name="İçerik Yer Tutucusu 2"/>
          <p:cNvSpPr>
            <a:spLocks noGrp="1"/>
          </p:cNvSpPr>
          <p:nvPr>
            <p:ph idx="1"/>
          </p:nvPr>
        </p:nvSpPr>
        <p:spPr>
          <a:xfrm>
            <a:off x="457200" y="1882808"/>
            <a:ext cx="8435280" cy="4786552"/>
          </a:xfrm>
        </p:spPr>
        <p:txBody>
          <a:bodyPr>
            <a:normAutofit fontScale="92500" lnSpcReduction="20000"/>
          </a:bodyPr>
          <a:lstStyle/>
          <a:p>
            <a:pPr algn="just"/>
            <a:r>
              <a:rPr lang="tr-TR" dirty="0"/>
              <a:t>A</a:t>
            </a:r>
            <a:r>
              <a:rPr lang="tr-TR" dirty="0" smtClean="0"/>
              <a:t>lan yazın ilk olarak sosyal medyanın işletmeler tarafından nasıl kullanılabileceği üzerine yoğunlaşmıştır.</a:t>
            </a:r>
          </a:p>
          <a:p>
            <a:pPr algn="just"/>
            <a:r>
              <a:rPr lang="tr-TR" dirty="0" smtClean="0"/>
              <a:t>Sonraki aşamada pazar ayrımına gidilerek sosyal medyanın B2B işletmeler için de faydalı olabileceği savunulmaya başlanmıştır (</a:t>
            </a:r>
            <a:r>
              <a:rPr lang="tr-TR" dirty="0" err="1" smtClean="0"/>
              <a:t>Brennan</a:t>
            </a:r>
            <a:r>
              <a:rPr lang="tr-TR" dirty="0" smtClean="0"/>
              <a:t> &amp; </a:t>
            </a:r>
            <a:r>
              <a:rPr lang="tr-TR" dirty="0" err="1" smtClean="0"/>
              <a:t>Croft</a:t>
            </a:r>
            <a:r>
              <a:rPr lang="tr-TR" dirty="0" smtClean="0"/>
              <a:t>, 2012; </a:t>
            </a:r>
            <a:r>
              <a:rPr lang="tr-TR" dirty="0" err="1" smtClean="0"/>
              <a:t>Bodnar</a:t>
            </a:r>
            <a:r>
              <a:rPr lang="tr-TR" dirty="0" smtClean="0"/>
              <a:t> &amp; </a:t>
            </a:r>
            <a:r>
              <a:rPr lang="tr-TR" dirty="0" err="1" smtClean="0"/>
              <a:t>Cohen</a:t>
            </a:r>
            <a:r>
              <a:rPr lang="tr-TR" dirty="0" smtClean="0"/>
              <a:t>, 2012)</a:t>
            </a:r>
          </a:p>
          <a:p>
            <a:pPr algn="just"/>
            <a:r>
              <a:rPr lang="tr-TR" dirty="0" smtClean="0"/>
              <a:t>Günümüzde ise B2B ve sosyal medya üzerine çalışmalar artmakla birlikte, sosyal medyanın kullanım şekline yönelik çalışmalar sınırlı kalmıştır.</a:t>
            </a:r>
          </a:p>
          <a:p>
            <a:pPr algn="just"/>
            <a:endParaRPr lang="en-US" dirty="0"/>
          </a:p>
        </p:txBody>
      </p:sp>
    </p:spTree>
    <p:extLst>
      <p:ext uri="{BB962C8B-B14F-4D97-AF65-F5344CB8AC3E}">
        <p14:creationId xmlns:p14="http://schemas.microsoft.com/office/powerpoint/2010/main" val="268676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626" y="260648"/>
            <a:ext cx="8481173" cy="1937370"/>
          </a:xfrm>
        </p:spPr>
        <p:txBody>
          <a:bodyPr/>
          <a:lstStyle/>
          <a:p>
            <a:r>
              <a:rPr lang="tr-TR" dirty="0" err="1" smtClean="0"/>
              <a:t>Instagram</a:t>
            </a:r>
            <a:endParaRPr lang="en-US" dirty="0"/>
          </a:p>
        </p:txBody>
      </p:sp>
      <p:sp>
        <p:nvSpPr>
          <p:cNvPr id="3" name="İçerik Yer Tutucusu 2"/>
          <p:cNvSpPr>
            <a:spLocks noGrp="1"/>
          </p:cNvSpPr>
          <p:nvPr>
            <p:ph idx="1"/>
          </p:nvPr>
        </p:nvSpPr>
        <p:spPr/>
        <p:txBody>
          <a:bodyPr>
            <a:normAutofit lnSpcReduction="10000"/>
          </a:bodyPr>
          <a:lstStyle/>
          <a:p>
            <a:pPr algn="just"/>
            <a:r>
              <a:rPr lang="tr-TR" dirty="0" err="1"/>
              <a:t>Instagram</a:t>
            </a:r>
            <a:r>
              <a:rPr lang="tr-TR" dirty="0"/>
              <a:t>, kullanıcılarına fotoğraf ve videolar çekme ve bunları kendi içinde ve çok sayıda başka platformda paylaşma imkânı sunan bir çevrimiçi mobil fotoğraf ve video </a:t>
            </a:r>
            <a:r>
              <a:rPr lang="tr-TR" dirty="0" smtClean="0"/>
              <a:t>paylaşım </a:t>
            </a:r>
            <a:r>
              <a:rPr lang="tr-TR" dirty="0"/>
              <a:t>uygulaması ve bir sosyal ağ </a:t>
            </a:r>
            <a:r>
              <a:rPr lang="tr-TR" dirty="0" smtClean="0"/>
              <a:t>sitesidir.</a:t>
            </a:r>
          </a:p>
          <a:p>
            <a:pPr algn="just"/>
            <a:r>
              <a:rPr lang="tr-TR" dirty="0" smtClean="0"/>
              <a:t>2010 yılında kurulmuş, 2012 yılında Facebook tarafından satın alınmıştır.</a:t>
            </a:r>
          </a:p>
          <a:p>
            <a:pPr algn="just"/>
            <a:r>
              <a:rPr lang="tr-TR" dirty="0" smtClean="0"/>
              <a:t>2016 verilerine göre kullanıcı sayısı 500 milyonu geçmiş durumdadır.</a:t>
            </a:r>
            <a:endParaRPr lang="en-US"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1996" y="287514"/>
            <a:ext cx="3144803" cy="1586684"/>
          </a:xfrm>
          <a:prstGeom prst="rect">
            <a:avLst/>
          </a:prstGeom>
        </p:spPr>
      </p:pic>
    </p:spTree>
    <p:extLst>
      <p:ext uri="{BB962C8B-B14F-4D97-AF65-F5344CB8AC3E}">
        <p14:creationId xmlns:p14="http://schemas.microsoft.com/office/powerpoint/2010/main" val="393840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626" y="260648"/>
            <a:ext cx="8481173" cy="1937370"/>
          </a:xfrm>
        </p:spPr>
        <p:txBody>
          <a:bodyPr/>
          <a:lstStyle/>
          <a:p>
            <a:r>
              <a:rPr lang="tr-TR" dirty="0" err="1" smtClean="0"/>
              <a:t>Instagram</a:t>
            </a:r>
            <a:endParaRPr lang="en-US" dirty="0"/>
          </a:p>
        </p:txBody>
      </p:sp>
      <p:sp>
        <p:nvSpPr>
          <p:cNvPr id="3" name="İçerik Yer Tutucusu 2"/>
          <p:cNvSpPr>
            <a:spLocks noGrp="1"/>
          </p:cNvSpPr>
          <p:nvPr>
            <p:ph idx="1"/>
          </p:nvPr>
        </p:nvSpPr>
        <p:spPr/>
        <p:txBody>
          <a:bodyPr>
            <a:normAutofit/>
          </a:bodyPr>
          <a:lstStyle/>
          <a:p>
            <a:pPr algn="just"/>
            <a:r>
              <a:rPr lang="tr-TR" dirty="0" smtClean="0"/>
              <a:t>Bir resim bazen binlerce kelimeden daha çok şey ifade eder (</a:t>
            </a:r>
            <a:r>
              <a:rPr lang="tr-TR" dirty="0" err="1" smtClean="0"/>
              <a:t>Safko</a:t>
            </a:r>
            <a:r>
              <a:rPr lang="tr-TR" dirty="0" smtClean="0"/>
              <a:t>, 2010).</a:t>
            </a:r>
          </a:p>
          <a:p>
            <a:pPr algn="just"/>
            <a:r>
              <a:rPr lang="tr-TR" dirty="0" smtClean="0"/>
              <a:t>Sosyal medyada en başarılı gönderiler görsel içeriğin ön planda olduğu paylaşımlardır (</a:t>
            </a:r>
            <a:r>
              <a:rPr lang="tr-TR" dirty="0" err="1" smtClean="0"/>
              <a:t>Pulizzi</a:t>
            </a:r>
            <a:r>
              <a:rPr lang="tr-TR" dirty="0" smtClean="0"/>
              <a:t> &amp; </a:t>
            </a:r>
            <a:r>
              <a:rPr lang="tr-TR" dirty="0" err="1" smtClean="0"/>
              <a:t>Handley</a:t>
            </a:r>
            <a:r>
              <a:rPr lang="tr-TR" dirty="0" smtClean="0"/>
              <a:t>, 2015).</a:t>
            </a:r>
          </a:p>
          <a:p>
            <a:pPr algn="just"/>
            <a:r>
              <a:rPr lang="tr-TR" dirty="0" smtClean="0"/>
              <a:t>Platformda paylaşılan fotoğraflar diğer tüm sosyal ağ sitelerinden daha uzun ömürlüdür (Miles, 2013).</a:t>
            </a:r>
          </a:p>
          <a:p>
            <a:pPr algn="just"/>
            <a:endParaRPr lang="en-US" dirty="0"/>
          </a:p>
        </p:txBody>
      </p:sp>
    </p:spTree>
    <p:extLst>
      <p:ext uri="{BB962C8B-B14F-4D97-AF65-F5344CB8AC3E}">
        <p14:creationId xmlns:p14="http://schemas.microsoft.com/office/powerpoint/2010/main" val="609830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780928"/>
            <a:ext cx="8062912" cy="1470025"/>
          </a:xfrm>
        </p:spPr>
        <p:txBody>
          <a:bodyPr/>
          <a:lstStyle/>
          <a:p>
            <a:r>
              <a:rPr lang="tr-TR" dirty="0" smtClean="0"/>
              <a:t>Araştırma</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5" y="5172075"/>
            <a:ext cx="2714625" cy="168592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526" y="0"/>
            <a:ext cx="2200474" cy="2560109"/>
          </a:xfrm>
          <a:prstGeom prst="rect">
            <a:avLst/>
          </a:prstGeom>
        </p:spPr>
      </p:pic>
    </p:spTree>
    <p:extLst>
      <p:ext uri="{BB962C8B-B14F-4D97-AF65-F5344CB8AC3E}">
        <p14:creationId xmlns:p14="http://schemas.microsoft.com/office/powerpoint/2010/main" val="4086146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5732</TotalTime>
  <Words>1111</Words>
  <Application>Microsoft Office PowerPoint</Application>
  <PresentationFormat>Ekran Gösterisi (4:3)</PresentationFormat>
  <Paragraphs>120</Paragraphs>
  <Slides>21</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Century Gothic</vt:lpstr>
      <vt:lpstr>Verdana</vt:lpstr>
      <vt:lpstr>Wingdings 2</vt:lpstr>
      <vt:lpstr>Canlı</vt:lpstr>
      <vt:lpstr>B2B İçin Sosyal Medyada Yeni Fırsat:  Instagram ve Türkiye’deki Öncüler</vt:lpstr>
      <vt:lpstr>Giriş</vt:lpstr>
      <vt:lpstr>Sosyal Medya ve Pazarlama</vt:lpstr>
      <vt:lpstr>B2B ≠ B2C</vt:lpstr>
      <vt:lpstr>Pazarlar &amp; Platformlar</vt:lpstr>
      <vt:lpstr>İlgili Alan Yazın</vt:lpstr>
      <vt:lpstr>Instagram</vt:lpstr>
      <vt:lpstr>Instagram</vt:lpstr>
      <vt:lpstr>Araştırma</vt:lpstr>
      <vt:lpstr>Araştırmanın Amacı</vt:lpstr>
      <vt:lpstr>Özgün Değer</vt:lpstr>
      <vt:lpstr>Araştırmanın Türü, Yöntemi ve Veri Toplama Tekniği</vt:lpstr>
      <vt:lpstr>Etkileşim Oranı</vt:lpstr>
      <vt:lpstr>Evren ve Örneklem</vt:lpstr>
      <vt:lpstr>Bulgular</vt:lpstr>
      <vt:lpstr>Sonuçlar</vt:lpstr>
      <vt:lpstr>Sonuçlar</vt:lpstr>
      <vt:lpstr>Sonuçlar</vt:lpstr>
      <vt:lpstr>Varsayımlar ve Kısıtlar</vt:lpstr>
      <vt:lpstr>Gelecek Çalışmalar</vt:lpstr>
      <vt:lpstr>Teşekkür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B2B Pazarlama İletişiminde Sosyal Medya Kullanımı</dc:title>
  <dc:creator>tpbatum</dc:creator>
  <cp:lastModifiedBy>tpbatum</cp:lastModifiedBy>
  <cp:revision>177</cp:revision>
  <dcterms:created xsi:type="dcterms:W3CDTF">2013-03-07T12:15:15Z</dcterms:created>
  <dcterms:modified xsi:type="dcterms:W3CDTF">2016-10-06T17:43:22Z</dcterms:modified>
</cp:coreProperties>
</file>