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23"/>
  </p:notesMasterIdLst>
  <p:sldIdLst>
    <p:sldId id="256" r:id="rId2"/>
    <p:sldId id="257" r:id="rId3"/>
    <p:sldId id="258" r:id="rId4"/>
    <p:sldId id="259" r:id="rId5"/>
    <p:sldId id="260" r:id="rId6"/>
    <p:sldId id="261" r:id="rId7"/>
    <p:sldId id="264" r:id="rId8"/>
    <p:sldId id="265" r:id="rId9"/>
    <p:sldId id="266" r:id="rId10"/>
    <p:sldId id="267" r:id="rId11"/>
    <p:sldId id="268" r:id="rId12"/>
    <p:sldId id="27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clrMru>
    <a:srgbClr val="FFFFFF"/>
    <a:srgbClr val="0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69" d="100"/>
          <a:sy n="69" d="100"/>
        </p:scale>
        <p:origin x="-1416" y="-102"/>
      </p:cViewPr>
      <p:guideLst>
        <p:guide orient="horz" pos="2160"/>
        <p:guide pos="2884"/>
      </p:guideLst>
    </p:cSldViewPr>
  </p:slideViewPr>
  <p:outlineViewPr>
    <p:cViewPr>
      <p:scale>
        <a:sx n="33" d="100"/>
        <a:sy n="33" d="100"/>
      </p:scale>
      <p:origin x="0" y="1170"/>
    </p:cViewPr>
  </p:outlineViewPr>
  <p:notesTextViewPr>
    <p:cViewPr>
      <p:scale>
        <a:sx n="100" d="100"/>
        <a:sy n="100" d="100"/>
      </p:scale>
      <p:origin x="0" y="0"/>
    </p:cViewPr>
  </p:notesTextViewPr>
  <p:gridSpacing cx="76403200" cy="76403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Header Placeholder 1"/>
          <p:cNvSpPr>
            <a:spLocks noGrp="1" noChangeArrowheads="1"/>
          </p:cNvSpPr>
          <p:nvPr>
            <p:ph type="hdr" sz="quarter" idx="4294967295"/>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endParaRPr lang="tr-TR"/>
          </a:p>
        </p:txBody>
      </p:sp>
      <p:sp>
        <p:nvSpPr>
          <p:cNvPr id="4099" name="Date Placeholder 2"/>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vl1pPr>
          </a:lstStyle>
          <a:p>
            <a:fld id="{F6F94874-8B69-4E1E-9D98-7B17574380F2}" type="datetime1">
              <a:rPr lang="en-US"/>
              <a:pPr/>
              <a:t>10/7/2016</a:t>
            </a:fld>
            <a:endParaRPr lang="en-US"/>
          </a:p>
        </p:txBody>
      </p:sp>
      <p:sp>
        <p:nvSpPr>
          <p:cNvPr id="4100" name="Slide Image Placeholder 3"/>
          <p:cNvSpPr>
            <a:spLocks noGrp="1" noRot="1" noChangeAspect="1" noChangeArrowheads="1"/>
          </p:cNvSpPr>
          <p:nvPr>
            <p:ph type="sldImg" idx="2"/>
          </p:nvPr>
        </p:nvSpPr>
        <p:spPr bwMode="auto">
          <a:xfrm>
            <a:off x="1143000" y="685800"/>
            <a:ext cx="4572000" cy="3429000"/>
          </a:xfrm>
          <a:prstGeom prst="rect">
            <a:avLst/>
          </a:prstGeom>
          <a:noFill/>
          <a:ln w="9525">
            <a:noFill/>
            <a:miter lim="800000"/>
            <a:headEnd/>
            <a:tailEnd/>
          </a:ln>
        </p:spPr>
      </p:sp>
      <p:sp>
        <p:nvSpPr>
          <p:cNvPr id="4101" name="Notes Placeholder 4"/>
          <p:cNvSpPr>
            <a:spLocks noGrp="1" noRot="1" noChangeAspect="1" noChangeArrowheads="1"/>
          </p:cNvSpPr>
          <p:nvPr/>
        </p:nvSpPr>
        <p:spPr bwMode="auto">
          <a:xfrm>
            <a:off x="685800" y="4343400"/>
            <a:ext cx="5486400" cy="4114800"/>
          </a:xfrm>
          <a:prstGeom prst="rect">
            <a:avLst/>
          </a:prstGeom>
          <a:noFill/>
          <a:ln w="9525">
            <a:noFill/>
            <a:miter lim="800000"/>
            <a:headEnd/>
            <a:tailEnd/>
          </a:ln>
        </p:spPr>
        <p:txBody>
          <a:bodyPr anchor="ctr"/>
          <a:lstStyle/>
          <a:p>
            <a:pPr defTabSz="0" eaLnBrk="0" hangingPunct="0">
              <a:spcBef>
                <a:spcPct val="30000"/>
              </a:spcBef>
            </a:pPr>
            <a:r>
              <a:rPr lang="tr-TR" altLang="zh-CN" sz="1200"/>
              <a:t>Click to edit Master text styles</a:t>
            </a:r>
          </a:p>
          <a:p>
            <a:pPr defTabSz="0" eaLnBrk="0" hangingPunct="0">
              <a:spcBef>
                <a:spcPct val="30000"/>
              </a:spcBef>
            </a:pPr>
            <a:r>
              <a:rPr lang="tr-TR" altLang="zh-CN" sz="1200"/>
              <a:t>Second level</a:t>
            </a:r>
          </a:p>
          <a:p>
            <a:pPr defTabSz="0" eaLnBrk="0" hangingPunct="0">
              <a:spcBef>
                <a:spcPct val="30000"/>
              </a:spcBef>
            </a:pPr>
            <a:r>
              <a:rPr lang="tr-TR" altLang="zh-CN" sz="1200"/>
              <a:t>Third level</a:t>
            </a:r>
          </a:p>
          <a:p>
            <a:pPr defTabSz="0" eaLnBrk="0" hangingPunct="0">
              <a:spcBef>
                <a:spcPct val="30000"/>
              </a:spcBef>
            </a:pPr>
            <a:r>
              <a:rPr lang="tr-TR" altLang="zh-CN" sz="1200"/>
              <a:t>Fourth level</a:t>
            </a:r>
          </a:p>
          <a:p>
            <a:pPr defTabSz="0" eaLnBrk="0" hangingPunct="0">
              <a:spcBef>
                <a:spcPct val="30000"/>
              </a:spcBef>
            </a:pPr>
            <a:r>
              <a:rPr lang="tr-TR" altLang="zh-CN" sz="1200"/>
              <a:t>Fifth level</a:t>
            </a:r>
          </a:p>
        </p:txBody>
      </p:sp>
      <p:sp>
        <p:nvSpPr>
          <p:cNvPr id="4102" name="Footer Placeholder 5"/>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a:lvl1pPr>
          </a:lstStyle>
          <a:p>
            <a:endParaRPr lang="tr-TR"/>
          </a:p>
        </p:txBody>
      </p:sp>
      <p:sp>
        <p:nvSpPr>
          <p:cNvPr id="4103" name="Slide Number Placeholder 6"/>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a:lvl1pPr>
          </a:lstStyle>
          <a:p>
            <a:fld id="{08642943-4500-414B-8F8C-AF4A0552FD87}" type="slidenum">
              <a:rPr lang="en-US"/>
              <a:pPr/>
              <a:t>‹#›</a:t>
            </a:fld>
            <a:endParaRPr lang="en-US"/>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lstStyle>
            <a:lvl1pPr>
              <a:defRPr/>
            </a:lvl1pPr>
          </a:lstStyle>
          <a:p>
            <a:r>
              <a:rPr lang="zh-CN"/>
              <a:t>单击此处编辑母版标题样式</a:t>
            </a:r>
          </a:p>
        </p:txBody>
      </p:sp>
      <p:sp>
        <p:nvSpPr>
          <p:cNvPr id="20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t>单击此处编辑母版副标题样式</a:t>
            </a:r>
          </a:p>
        </p:txBody>
      </p:sp>
      <p:sp>
        <p:nvSpPr>
          <p:cNvPr id="2052" name="Rectangle 4"/>
          <p:cNvSpPr>
            <a:spLocks noGrp="1" noChangeArrowheads="1"/>
          </p:cNvSpPr>
          <p:nvPr>
            <p:ph type="dt" sz="half" idx="2"/>
          </p:nvPr>
        </p:nvSpPr>
        <p:spPr/>
        <p:txBody>
          <a:bodyPr/>
          <a:lstStyle>
            <a:lvl1pPr>
              <a:defRPr/>
            </a:lvl1pPr>
          </a:lstStyle>
          <a:p>
            <a:r>
              <a:rPr lang="tr-TR" altLang="zh-CN" smtClean="0"/>
              <a:t>08.10.2016</a:t>
            </a:r>
            <a:endParaRPr lang="zh-CN" altLang="en-US"/>
          </a:p>
        </p:txBody>
      </p:sp>
      <p:sp>
        <p:nvSpPr>
          <p:cNvPr id="2053" name="Rectangle 5"/>
          <p:cNvSpPr>
            <a:spLocks noGrp="1" noChangeArrowheads="1"/>
          </p:cNvSpPr>
          <p:nvPr>
            <p:ph type="ftr" sz="quarter" idx="3"/>
          </p:nvPr>
        </p:nvSpPr>
        <p:spPr/>
        <p:txBody>
          <a:bodyPr/>
          <a:lstStyle>
            <a:lvl1pPr>
              <a:defRPr/>
            </a:lvl1pPr>
          </a:lstStyle>
          <a:p>
            <a:r>
              <a:rPr lang="tr-TR" altLang="zh-CN" smtClean="0"/>
              <a:t>Ü.Adıgüzel&amp;Barutçu</a:t>
            </a:r>
            <a:endParaRPr lang="zh-CN" altLang="en-US"/>
          </a:p>
        </p:txBody>
      </p:sp>
      <p:sp>
        <p:nvSpPr>
          <p:cNvPr id="2054" name="Rectangle 6"/>
          <p:cNvSpPr>
            <a:spLocks noGrp="1" noChangeArrowheads="1"/>
          </p:cNvSpPr>
          <p:nvPr>
            <p:ph type="sldNum" sz="quarter" idx="4"/>
          </p:nvPr>
        </p:nvSpPr>
        <p:spPr/>
        <p:txBody>
          <a:bodyPr/>
          <a:lstStyle>
            <a:lvl1pPr>
              <a:defRPr/>
            </a:lvl1pPr>
          </a:lstStyle>
          <a:p>
            <a:fld id="{73FBE746-4629-4A5C-B857-334D3D4505DA}" type="slidenum">
              <a:rPr lang="tr-TR" altLang="zh-CN"/>
              <a:pPr/>
              <a:t>‹#›</a:t>
            </a:fld>
            <a:endParaRPr lang="tr-TR"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r>
              <a:rPr lang="tr-TR" altLang="zh-CN" smtClean="0"/>
              <a:t>08.10.2016</a:t>
            </a:r>
            <a:endParaRPr lang="tr-TR" altLang="zh-CN"/>
          </a:p>
        </p:txBody>
      </p:sp>
      <p:sp>
        <p:nvSpPr>
          <p:cNvPr id="5" name="4 Altbilgi Yer Tutucusu"/>
          <p:cNvSpPr>
            <a:spLocks noGrp="1"/>
          </p:cNvSpPr>
          <p:nvPr>
            <p:ph type="ftr" sz="quarter" idx="11"/>
          </p:nvPr>
        </p:nvSpPr>
        <p:spPr/>
        <p:txBody>
          <a:bodyPr/>
          <a:lstStyle>
            <a:lvl1pPr>
              <a:defRPr/>
            </a:lvl1pPr>
          </a:lstStyle>
          <a:p>
            <a:r>
              <a:rPr lang="tr-TR" altLang="zh-CN" smtClean="0"/>
              <a:t>Ü.Adıgüzel&amp;Barutçu</a:t>
            </a:r>
            <a:endParaRPr lang="tr-TR" altLang="zh-CN"/>
          </a:p>
        </p:txBody>
      </p:sp>
      <p:sp>
        <p:nvSpPr>
          <p:cNvPr id="6" name="5 Slayt Numarası Yer Tutucusu"/>
          <p:cNvSpPr>
            <a:spLocks noGrp="1"/>
          </p:cNvSpPr>
          <p:nvPr>
            <p:ph type="sldNum" sz="quarter" idx="12"/>
          </p:nvPr>
        </p:nvSpPr>
        <p:spPr/>
        <p:txBody>
          <a:bodyPr/>
          <a:lstStyle>
            <a:lvl1pPr>
              <a:defRPr/>
            </a:lvl1pPr>
          </a:lstStyle>
          <a:p>
            <a:fld id="{5CDC26B4-8770-4EA6-89BF-5E6ED82CF44D}" type="slidenum">
              <a:rPr lang="tr-TR" altLang="zh-CN"/>
              <a:pPr/>
              <a:t>‹#›</a:t>
            </a:fld>
            <a:endParaRPr lang="tr-TR"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r>
              <a:rPr lang="tr-TR" altLang="zh-CN" smtClean="0"/>
              <a:t>08.10.2016</a:t>
            </a:r>
            <a:endParaRPr lang="tr-TR" altLang="zh-CN"/>
          </a:p>
        </p:txBody>
      </p:sp>
      <p:sp>
        <p:nvSpPr>
          <p:cNvPr id="5" name="4 Altbilgi Yer Tutucusu"/>
          <p:cNvSpPr>
            <a:spLocks noGrp="1"/>
          </p:cNvSpPr>
          <p:nvPr>
            <p:ph type="ftr" sz="quarter" idx="11"/>
          </p:nvPr>
        </p:nvSpPr>
        <p:spPr/>
        <p:txBody>
          <a:bodyPr/>
          <a:lstStyle>
            <a:lvl1pPr>
              <a:defRPr/>
            </a:lvl1pPr>
          </a:lstStyle>
          <a:p>
            <a:r>
              <a:rPr lang="tr-TR" altLang="zh-CN" smtClean="0"/>
              <a:t>Ü.Adıgüzel&amp;Barutçu</a:t>
            </a:r>
            <a:endParaRPr lang="tr-TR" altLang="zh-CN"/>
          </a:p>
        </p:txBody>
      </p:sp>
      <p:sp>
        <p:nvSpPr>
          <p:cNvPr id="6" name="5 Slayt Numarası Yer Tutucusu"/>
          <p:cNvSpPr>
            <a:spLocks noGrp="1"/>
          </p:cNvSpPr>
          <p:nvPr>
            <p:ph type="sldNum" sz="quarter" idx="12"/>
          </p:nvPr>
        </p:nvSpPr>
        <p:spPr/>
        <p:txBody>
          <a:bodyPr/>
          <a:lstStyle>
            <a:lvl1pPr>
              <a:defRPr/>
            </a:lvl1pPr>
          </a:lstStyle>
          <a:p>
            <a:fld id="{325AF1D2-3327-4955-8FD8-BDBE68E2481A}" type="slidenum">
              <a:rPr lang="tr-TR" altLang="zh-CN"/>
              <a:pPr/>
              <a:t>‹#›</a:t>
            </a:fld>
            <a:endParaRPr lang="tr-TR"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r>
              <a:rPr lang="tr-TR" altLang="zh-CN" smtClean="0"/>
              <a:t>08.10.2016</a:t>
            </a:r>
            <a:endParaRPr lang="tr-TR" altLang="zh-CN"/>
          </a:p>
        </p:txBody>
      </p:sp>
      <p:sp>
        <p:nvSpPr>
          <p:cNvPr id="5" name="4 Altbilgi Yer Tutucusu"/>
          <p:cNvSpPr>
            <a:spLocks noGrp="1"/>
          </p:cNvSpPr>
          <p:nvPr>
            <p:ph type="ftr" sz="quarter" idx="11"/>
          </p:nvPr>
        </p:nvSpPr>
        <p:spPr/>
        <p:txBody>
          <a:bodyPr/>
          <a:lstStyle>
            <a:lvl1pPr>
              <a:defRPr/>
            </a:lvl1pPr>
          </a:lstStyle>
          <a:p>
            <a:r>
              <a:rPr lang="tr-TR" altLang="zh-CN" smtClean="0"/>
              <a:t>Ü.Adıgüzel&amp;Barutçu</a:t>
            </a:r>
            <a:endParaRPr lang="tr-TR" altLang="zh-CN"/>
          </a:p>
        </p:txBody>
      </p:sp>
      <p:sp>
        <p:nvSpPr>
          <p:cNvPr id="6" name="5 Slayt Numarası Yer Tutucusu"/>
          <p:cNvSpPr>
            <a:spLocks noGrp="1"/>
          </p:cNvSpPr>
          <p:nvPr>
            <p:ph type="sldNum" sz="quarter" idx="12"/>
          </p:nvPr>
        </p:nvSpPr>
        <p:spPr/>
        <p:txBody>
          <a:bodyPr/>
          <a:lstStyle>
            <a:lvl1pPr>
              <a:defRPr/>
            </a:lvl1pPr>
          </a:lstStyle>
          <a:p>
            <a:fld id="{34CBBF68-CD77-4EC4-8575-4B128BC9EF66}" type="slidenum">
              <a:rPr lang="tr-TR" altLang="zh-CN"/>
              <a:pPr/>
              <a:t>‹#›</a:t>
            </a:fld>
            <a:endParaRPr lang="tr-TR"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r>
              <a:rPr lang="tr-TR" altLang="zh-CN" smtClean="0"/>
              <a:t>08.10.2016</a:t>
            </a:r>
            <a:endParaRPr lang="tr-TR" altLang="zh-CN"/>
          </a:p>
        </p:txBody>
      </p:sp>
      <p:sp>
        <p:nvSpPr>
          <p:cNvPr id="5" name="4 Altbilgi Yer Tutucusu"/>
          <p:cNvSpPr>
            <a:spLocks noGrp="1"/>
          </p:cNvSpPr>
          <p:nvPr>
            <p:ph type="ftr" sz="quarter" idx="11"/>
          </p:nvPr>
        </p:nvSpPr>
        <p:spPr/>
        <p:txBody>
          <a:bodyPr/>
          <a:lstStyle>
            <a:lvl1pPr>
              <a:defRPr/>
            </a:lvl1pPr>
          </a:lstStyle>
          <a:p>
            <a:r>
              <a:rPr lang="tr-TR" altLang="zh-CN" smtClean="0"/>
              <a:t>Ü.Adıgüzel&amp;Barutçu</a:t>
            </a:r>
            <a:endParaRPr lang="tr-TR" altLang="zh-CN"/>
          </a:p>
        </p:txBody>
      </p:sp>
      <p:sp>
        <p:nvSpPr>
          <p:cNvPr id="6" name="5 Slayt Numarası Yer Tutucusu"/>
          <p:cNvSpPr>
            <a:spLocks noGrp="1"/>
          </p:cNvSpPr>
          <p:nvPr>
            <p:ph type="sldNum" sz="quarter" idx="12"/>
          </p:nvPr>
        </p:nvSpPr>
        <p:spPr/>
        <p:txBody>
          <a:bodyPr/>
          <a:lstStyle>
            <a:lvl1pPr>
              <a:defRPr/>
            </a:lvl1pPr>
          </a:lstStyle>
          <a:p>
            <a:fld id="{94ADA6BC-1956-46E8-BDE9-62D577EABA72}" type="slidenum">
              <a:rPr lang="tr-TR" altLang="zh-CN"/>
              <a:pPr/>
              <a:t>‹#›</a:t>
            </a:fld>
            <a:endParaRPr lang="tr-TR"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r>
              <a:rPr lang="tr-TR" altLang="zh-CN" smtClean="0"/>
              <a:t>08.10.2016</a:t>
            </a:r>
            <a:endParaRPr lang="tr-TR" altLang="zh-CN"/>
          </a:p>
        </p:txBody>
      </p:sp>
      <p:sp>
        <p:nvSpPr>
          <p:cNvPr id="6" name="5 Altbilgi Yer Tutucusu"/>
          <p:cNvSpPr>
            <a:spLocks noGrp="1"/>
          </p:cNvSpPr>
          <p:nvPr>
            <p:ph type="ftr" sz="quarter" idx="11"/>
          </p:nvPr>
        </p:nvSpPr>
        <p:spPr/>
        <p:txBody>
          <a:bodyPr/>
          <a:lstStyle>
            <a:lvl1pPr>
              <a:defRPr/>
            </a:lvl1pPr>
          </a:lstStyle>
          <a:p>
            <a:r>
              <a:rPr lang="tr-TR" altLang="zh-CN" smtClean="0"/>
              <a:t>Ü.Adıgüzel&amp;Barutçu</a:t>
            </a:r>
            <a:endParaRPr lang="tr-TR" altLang="zh-CN"/>
          </a:p>
        </p:txBody>
      </p:sp>
      <p:sp>
        <p:nvSpPr>
          <p:cNvPr id="7" name="6 Slayt Numarası Yer Tutucusu"/>
          <p:cNvSpPr>
            <a:spLocks noGrp="1"/>
          </p:cNvSpPr>
          <p:nvPr>
            <p:ph type="sldNum" sz="quarter" idx="12"/>
          </p:nvPr>
        </p:nvSpPr>
        <p:spPr/>
        <p:txBody>
          <a:bodyPr/>
          <a:lstStyle>
            <a:lvl1pPr>
              <a:defRPr/>
            </a:lvl1pPr>
          </a:lstStyle>
          <a:p>
            <a:fld id="{16FB644F-ADFC-49C0-8BBC-69311E0AEDA8}" type="slidenum">
              <a:rPr lang="tr-TR" altLang="zh-CN"/>
              <a:pPr/>
              <a:t>‹#›</a:t>
            </a:fld>
            <a:endParaRPr lang="tr-TR"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r>
              <a:rPr lang="tr-TR" altLang="zh-CN" smtClean="0"/>
              <a:t>08.10.2016</a:t>
            </a:r>
            <a:endParaRPr lang="tr-TR" altLang="zh-CN"/>
          </a:p>
        </p:txBody>
      </p:sp>
      <p:sp>
        <p:nvSpPr>
          <p:cNvPr id="8" name="7 Altbilgi Yer Tutucusu"/>
          <p:cNvSpPr>
            <a:spLocks noGrp="1"/>
          </p:cNvSpPr>
          <p:nvPr>
            <p:ph type="ftr" sz="quarter" idx="11"/>
          </p:nvPr>
        </p:nvSpPr>
        <p:spPr/>
        <p:txBody>
          <a:bodyPr/>
          <a:lstStyle>
            <a:lvl1pPr>
              <a:defRPr/>
            </a:lvl1pPr>
          </a:lstStyle>
          <a:p>
            <a:r>
              <a:rPr lang="tr-TR" altLang="zh-CN" smtClean="0"/>
              <a:t>Ü.Adıgüzel&amp;Barutçu</a:t>
            </a:r>
            <a:endParaRPr lang="tr-TR" altLang="zh-CN"/>
          </a:p>
        </p:txBody>
      </p:sp>
      <p:sp>
        <p:nvSpPr>
          <p:cNvPr id="9" name="8 Slayt Numarası Yer Tutucusu"/>
          <p:cNvSpPr>
            <a:spLocks noGrp="1"/>
          </p:cNvSpPr>
          <p:nvPr>
            <p:ph type="sldNum" sz="quarter" idx="12"/>
          </p:nvPr>
        </p:nvSpPr>
        <p:spPr/>
        <p:txBody>
          <a:bodyPr/>
          <a:lstStyle>
            <a:lvl1pPr>
              <a:defRPr/>
            </a:lvl1pPr>
          </a:lstStyle>
          <a:p>
            <a:fld id="{0926124C-E985-423C-B51C-AD1A563776CF}" type="slidenum">
              <a:rPr lang="tr-TR" altLang="zh-CN"/>
              <a:pPr/>
              <a:t>‹#›</a:t>
            </a:fld>
            <a:endParaRPr lang="tr-TR"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r>
              <a:rPr lang="tr-TR" altLang="zh-CN" smtClean="0"/>
              <a:t>08.10.2016</a:t>
            </a:r>
            <a:endParaRPr lang="tr-TR" altLang="zh-CN"/>
          </a:p>
        </p:txBody>
      </p:sp>
      <p:sp>
        <p:nvSpPr>
          <p:cNvPr id="4" name="3 Altbilgi Yer Tutucusu"/>
          <p:cNvSpPr>
            <a:spLocks noGrp="1"/>
          </p:cNvSpPr>
          <p:nvPr>
            <p:ph type="ftr" sz="quarter" idx="11"/>
          </p:nvPr>
        </p:nvSpPr>
        <p:spPr/>
        <p:txBody>
          <a:bodyPr/>
          <a:lstStyle>
            <a:lvl1pPr>
              <a:defRPr/>
            </a:lvl1pPr>
          </a:lstStyle>
          <a:p>
            <a:r>
              <a:rPr lang="tr-TR" altLang="zh-CN" smtClean="0"/>
              <a:t>Ü.Adıgüzel&amp;Barutçu</a:t>
            </a:r>
            <a:endParaRPr lang="tr-TR" altLang="zh-CN"/>
          </a:p>
        </p:txBody>
      </p:sp>
      <p:sp>
        <p:nvSpPr>
          <p:cNvPr id="5" name="4 Slayt Numarası Yer Tutucusu"/>
          <p:cNvSpPr>
            <a:spLocks noGrp="1"/>
          </p:cNvSpPr>
          <p:nvPr>
            <p:ph type="sldNum" sz="quarter" idx="12"/>
          </p:nvPr>
        </p:nvSpPr>
        <p:spPr/>
        <p:txBody>
          <a:bodyPr/>
          <a:lstStyle>
            <a:lvl1pPr>
              <a:defRPr/>
            </a:lvl1pPr>
          </a:lstStyle>
          <a:p>
            <a:fld id="{3702983C-8ED9-44F4-8361-FB25E81A206B}" type="slidenum">
              <a:rPr lang="tr-TR" altLang="zh-CN"/>
              <a:pPr/>
              <a:t>‹#›</a:t>
            </a:fld>
            <a:endParaRPr lang="tr-TR"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r>
              <a:rPr lang="tr-TR" altLang="zh-CN" smtClean="0"/>
              <a:t>08.10.2016</a:t>
            </a:r>
            <a:endParaRPr lang="tr-TR" altLang="zh-CN"/>
          </a:p>
        </p:txBody>
      </p:sp>
      <p:sp>
        <p:nvSpPr>
          <p:cNvPr id="3" name="2 Altbilgi Yer Tutucusu"/>
          <p:cNvSpPr>
            <a:spLocks noGrp="1"/>
          </p:cNvSpPr>
          <p:nvPr>
            <p:ph type="ftr" sz="quarter" idx="11"/>
          </p:nvPr>
        </p:nvSpPr>
        <p:spPr/>
        <p:txBody>
          <a:bodyPr/>
          <a:lstStyle>
            <a:lvl1pPr>
              <a:defRPr/>
            </a:lvl1pPr>
          </a:lstStyle>
          <a:p>
            <a:r>
              <a:rPr lang="tr-TR" altLang="zh-CN" smtClean="0"/>
              <a:t>Ü.Adıgüzel&amp;Barutçu</a:t>
            </a:r>
            <a:endParaRPr lang="tr-TR" altLang="zh-CN"/>
          </a:p>
        </p:txBody>
      </p:sp>
      <p:sp>
        <p:nvSpPr>
          <p:cNvPr id="4" name="3 Slayt Numarası Yer Tutucusu"/>
          <p:cNvSpPr>
            <a:spLocks noGrp="1"/>
          </p:cNvSpPr>
          <p:nvPr>
            <p:ph type="sldNum" sz="quarter" idx="12"/>
          </p:nvPr>
        </p:nvSpPr>
        <p:spPr/>
        <p:txBody>
          <a:bodyPr/>
          <a:lstStyle>
            <a:lvl1pPr>
              <a:defRPr/>
            </a:lvl1pPr>
          </a:lstStyle>
          <a:p>
            <a:fld id="{EC452B0B-233F-48D1-A08B-D3ADBAE5D651}" type="slidenum">
              <a:rPr lang="tr-TR" altLang="zh-CN"/>
              <a:pPr/>
              <a:t>‹#›</a:t>
            </a:fld>
            <a:endParaRPr lang="tr-TR"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r>
              <a:rPr lang="tr-TR" altLang="zh-CN" smtClean="0"/>
              <a:t>08.10.2016</a:t>
            </a:r>
            <a:endParaRPr lang="tr-TR" altLang="zh-CN"/>
          </a:p>
        </p:txBody>
      </p:sp>
      <p:sp>
        <p:nvSpPr>
          <p:cNvPr id="6" name="5 Altbilgi Yer Tutucusu"/>
          <p:cNvSpPr>
            <a:spLocks noGrp="1"/>
          </p:cNvSpPr>
          <p:nvPr>
            <p:ph type="ftr" sz="quarter" idx="11"/>
          </p:nvPr>
        </p:nvSpPr>
        <p:spPr/>
        <p:txBody>
          <a:bodyPr/>
          <a:lstStyle>
            <a:lvl1pPr>
              <a:defRPr/>
            </a:lvl1pPr>
          </a:lstStyle>
          <a:p>
            <a:r>
              <a:rPr lang="tr-TR" altLang="zh-CN" smtClean="0"/>
              <a:t>Ü.Adıgüzel&amp;Barutçu</a:t>
            </a:r>
            <a:endParaRPr lang="tr-TR" altLang="zh-CN"/>
          </a:p>
        </p:txBody>
      </p:sp>
      <p:sp>
        <p:nvSpPr>
          <p:cNvPr id="7" name="6 Slayt Numarası Yer Tutucusu"/>
          <p:cNvSpPr>
            <a:spLocks noGrp="1"/>
          </p:cNvSpPr>
          <p:nvPr>
            <p:ph type="sldNum" sz="quarter" idx="12"/>
          </p:nvPr>
        </p:nvSpPr>
        <p:spPr/>
        <p:txBody>
          <a:bodyPr/>
          <a:lstStyle>
            <a:lvl1pPr>
              <a:defRPr/>
            </a:lvl1pPr>
          </a:lstStyle>
          <a:p>
            <a:fld id="{444047EA-E905-40E3-967A-DD57A852819D}" type="slidenum">
              <a:rPr lang="tr-TR" altLang="zh-CN"/>
              <a:pPr/>
              <a:t>‹#›</a:t>
            </a:fld>
            <a:endParaRPr lang="tr-TR"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r>
              <a:rPr lang="tr-TR" altLang="zh-CN" smtClean="0"/>
              <a:t>08.10.2016</a:t>
            </a:r>
            <a:endParaRPr lang="tr-TR" altLang="zh-CN"/>
          </a:p>
        </p:txBody>
      </p:sp>
      <p:sp>
        <p:nvSpPr>
          <p:cNvPr id="6" name="5 Altbilgi Yer Tutucusu"/>
          <p:cNvSpPr>
            <a:spLocks noGrp="1"/>
          </p:cNvSpPr>
          <p:nvPr>
            <p:ph type="ftr" sz="quarter" idx="11"/>
          </p:nvPr>
        </p:nvSpPr>
        <p:spPr/>
        <p:txBody>
          <a:bodyPr/>
          <a:lstStyle>
            <a:lvl1pPr>
              <a:defRPr/>
            </a:lvl1pPr>
          </a:lstStyle>
          <a:p>
            <a:r>
              <a:rPr lang="tr-TR" altLang="zh-CN" smtClean="0"/>
              <a:t>Ü.Adıgüzel&amp;Barutçu</a:t>
            </a:r>
            <a:endParaRPr lang="tr-TR" altLang="zh-CN"/>
          </a:p>
        </p:txBody>
      </p:sp>
      <p:sp>
        <p:nvSpPr>
          <p:cNvPr id="7" name="6 Slayt Numarası Yer Tutucusu"/>
          <p:cNvSpPr>
            <a:spLocks noGrp="1"/>
          </p:cNvSpPr>
          <p:nvPr>
            <p:ph type="sldNum" sz="quarter" idx="12"/>
          </p:nvPr>
        </p:nvSpPr>
        <p:spPr/>
        <p:txBody>
          <a:bodyPr/>
          <a:lstStyle>
            <a:lvl1pPr>
              <a:defRPr/>
            </a:lvl1pPr>
          </a:lstStyle>
          <a:p>
            <a:fld id="{68F035FE-C28C-4A94-89AE-6E96279DC412}" type="slidenum">
              <a:rPr lang="tr-TR" altLang="zh-CN"/>
              <a:pPr/>
              <a:t>‹#›</a:t>
            </a:fld>
            <a:endParaRPr lang="tr-TR"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tr-TR" altLang="zh-CN" smtClean="0"/>
              <a:t>08.10.2016</a:t>
            </a:r>
            <a:endParaRPr lang="tr-TR"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tr-TR" altLang="zh-CN" smtClean="0"/>
              <a:t>Ü.Adıgüzel&amp;Barutçu</a:t>
            </a:r>
            <a:endParaRPr lang="tr-TR"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56372CF-0EAD-426B-AC20-27E1E0909F4F}" type="slidenum">
              <a:rPr lang="tr-TR" altLang="zh-CN"/>
              <a:pPr/>
              <a:t>‹#›</a:t>
            </a:fld>
            <a:endParaRPr lang="tr-TR" altLang="zh-CN"/>
          </a:p>
        </p:txBody>
      </p:sp>
    </p:spTree>
  </p:cSld>
  <p:clrMap bg1="lt1" tx1="dk1" bg2="lt2" tx2="dk2" accent1="accent1" accent2="accent2" accent3="accent3" accent4="accent4" accent5="accent5" accent6="accent6" hlink="hlink" folHlink="folHlink"/>
  <p:sldLayoutIdLst>
    <p:sldLayoutId id="2147483690"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宋体" pitchFamily="2" charset="-122"/>
        </a:defRPr>
      </a:lvl2pPr>
      <a:lvl3pPr algn="ctr" rtl="0" fontAlgn="base">
        <a:spcBef>
          <a:spcPct val="0"/>
        </a:spcBef>
        <a:spcAft>
          <a:spcPct val="0"/>
        </a:spcAft>
        <a:defRPr sz="4400">
          <a:solidFill>
            <a:schemeClr val="tx2"/>
          </a:solidFill>
          <a:latin typeface="Arial" pitchFamily="34" charset="0"/>
          <a:ea typeface="宋体" pitchFamily="2" charset="-122"/>
        </a:defRPr>
      </a:lvl3pPr>
      <a:lvl4pPr algn="ctr" rtl="0" fontAlgn="base">
        <a:spcBef>
          <a:spcPct val="0"/>
        </a:spcBef>
        <a:spcAft>
          <a:spcPct val="0"/>
        </a:spcAft>
        <a:defRPr sz="4400">
          <a:solidFill>
            <a:schemeClr val="tx2"/>
          </a:solidFill>
          <a:latin typeface="Arial" pitchFamily="34" charset="0"/>
          <a:ea typeface="宋体" pitchFamily="2" charset="-122"/>
        </a:defRPr>
      </a:lvl4pPr>
      <a:lvl5pPr algn="ctr" rtl="0" fontAlgn="base">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17511" y="2906709"/>
            <a:ext cx="7772400" cy="1470025"/>
          </a:xfrm>
        </p:spPr>
        <p:txBody>
          <a:bodyPr/>
          <a:lstStyle/>
          <a:p>
            <a:r>
              <a:rPr lang="tr-TR" b="1" dirty="0" smtClean="0"/>
              <a:t>Sevimlilik Algısının Satın Alma Davranışlarına Etkisi: Denizli'de Bir Araştırma</a:t>
            </a:r>
            <a:r>
              <a:rPr lang="tr-TR" dirty="0" smtClean="0"/>
              <a:t/>
            </a:r>
            <a:br>
              <a:rPr lang="tr-TR" dirty="0" smtClean="0"/>
            </a:br>
            <a:endParaRPr lang="tr-TR" dirty="0"/>
          </a:p>
        </p:txBody>
      </p:sp>
      <p:sp>
        <p:nvSpPr>
          <p:cNvPr id="3" name="2 Alt Başlık"/>
          <p:cNvSpPr>
            <a:spLocks noGrp="1"/>
          </p:cNvSpPr>
          <p:nvPr>
            <p:ph type="subTitle" idx="1"/>
          </p:nvPr>
        </p:nvSpPr>
        <p:spPr>
          <a:xfrm>
            <a:off x="1363641" y="4921260"/>
            <a:ext cx="6400800" cy="1389057"/>
          </a:xfrm>
        </p:spPr>
        <p:txBody>
          <a:bodyPr/>
          <a:lstStyle/>
          <a:p>
            <a:r>
              <a:rPr lang="tr-TR" sz="2400" i="1" dirty="0" err="1" smtClean="0"/>
              <a:t>Öğr</a:t>
            </a:r>
            <a:r>
              <a:rPr lang="tr-TR" sz="2400" i="1" dirty="0" smtClean="0"/>
              <a:t>.Gör.Deniz ÜNAL ADIGÜZEL</a:t>
            </a:r>
          </a:p>
          <a:p>
            <a:r>
              <a:rPr lang="tr-TR" sz="2400" i="1" dirty="0" err="1" smtClean="0"/>
              <a:t>Prof.Dr</a:t>
            </a:r>
            <a:r>
              <a:rPr lang="tr-TR" sz="2400" i="1" dirty="0" smtClean="0"/>
              <a:t>. Süleyman BARUTÇU</a:t>
            </a:r>
            <a:endParaRPr lang="tr-TR" sz="24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b="1" dirty="0" smtClean="0"/>
              <a:t>Araştırmanın Amacı ve Hipotezleri</a:t>
            </a:r>
            <a:endParaRPr lang="tr-TR" sz="3600" dirty="0"/>
          </a:p>
        </p:txBody>
      </p:sp>
      <p:sp>
        <p:nvSpPr>
          <p:cNvPr id="3" name="2 İçerik Yer Tutucusu"/>
          <p:cNvSpPr>
            <a:spLocks noGrp="1"/>
          </p:cNvSpPr>
          <p:nvPr>
            <p:ph idx="1"/>
          </p:nvPr>
        </p:nvSpPr>
        <p:spPr/>
        <p:txBody>
          <a:bodyPr/>
          <a:lstStyle/>
          <a:p>
            <a:r>
              <a:rPr lang="tr-TR" dirty="0" smtClean="0"/>
              <a:t>AMAÇ:</a:t>
            </a:r>
          </a:p>
          <a:p>
            <a:pPr lvl="1"/>
            <a:r>
              <a:rPr lang="tr-TR" dirty="0" err="1" smtClean="0"/>
              <a:t>Sweeney</a:t>
            </a:r>
            <a:r>
              <a:rPr lang="tr-TR" dirty="0" smtClean="0"/>
              <a:t> ve </a:t>
            </a:r>
            <a:r>
              <a:rPr lang="tr-TR" dirty="0" err="1" smtClean="0"/>
              <a:t>Soutar</a:t>
            </a:r>
            <a:r>
              <a:rPr lang="tr-TR" dirty="0" smtClean="0"/>
              <a:t>’ </a:t>
            </a:r>
            <a:r>
              <a:rPr lang="tr-TR" dirty="0" err="1" smtClean="0"/>
              <a:t>ın</a:t>
            </a:r>
            <a:r>
              <a:rPr lang="tr-TR" dirty="0" smtClean="0"/>
              <a:t> çalışmalarına (2001) dayanarak sevimli ürünlere yönelik satın alma niyetine etki eden faktörlere ışık tutmak,</a:t>
            </a:r>
          </a:p>
          <a:p>
            <a:pPr lvl="1"/>
            <a:r>
              <a:rPr lang="tr-TR" dirty="0" smtClean="0"/>
              <a:t>Sevimli ürünlere yönelik tutumların cinsiyet açısından farklılık gösterip göstermediğinin belirlenmesi,</a:t>
            </a:r>
          </a:p>
          <a:p>
            <a:pPr lvl="1"/>
            <a:r>
              <a:rPr lang="tr-TR" dirty="0" smtClean="0"/>
              <a:t>Sevimli ürünlerin satın alınma niyetinde çocukların rolünün belirlenmesi.</a:t>
            </a:r>
            <a:endParaRPr lang="tr-TR" dirty="0"/>
          </a:p>
        </p:txBody>
      </p:sp>
      <p:sp>
        <p:nvSpPr>
          <p:cNvPr id="4" name="3 Veri Yer Tutucusu"/>
          <p:cNvSpPr>
            <a:spLocks noGrp="1"/>
          </p:cNvSpPr>
          <p:nvPr>
            <p:ph type="dt" sz="half" idx="10"/>
          </p:nvPr>
        </p:nvSpPr>
        <p:spPr/>
        <p:txBody>
          <a:bodyPr/>
          <a:lstStyle/>
          <a:p>
            <a:r>
              <a:rPr lang="tr-TR" altLang="zh-CN" smtClean="0"/>
              <a:t>08.10.2016</a:t>
            </a:r>
            <a:endParaRPr lang="tr-TR" altLang="zh-CN"/>
          </a:p>
        </p:txBody>
      </p:sp>
      <p:sp>
        <p:nvSpPr>
          <p:cNvPr id="5" name="4 Altbilgi Yer Tutucusu"/>
          <p:cNvSpPr>
            <a:spLocks noGrp="1"/>
          </p:cNvSpPr>
          <p:nvPr>
            <p:ph type="ftr" sz="quarter" idx="11"/>
          </p:nvPr>
        </p:nvSpPr>
        <p:spPr/>
        <p:txBody>
          <a:bodyPr/>
          <a:lstStyle/>
          <a:p>
            <a:r>
              <a:rPr lang="tr-TR" altLang="zh-CN" smtClean="0"/>
              <a:t>Ü.Adıgüzel&amp;Barutçu</a:t>
            </a:r>
            <a:endParaRPr lang="tr-TR" altLang="zh-CN"/>
          </a:p>
        </p:txBody>
      </p:sp>
      <p:sp>
        <p:nvSpPr>
          <p:cNvPr id="6" name="5 Slayt Numarası Yer Tutucusu"/>
          <p:cNvSpPr>
            <a:spLocks noGrp="1"/>
          </p:cNvSpPr>
          <p:nvPr>
            <p:ph type="sldNum" sz="quarter" idx="12"/>
          </p:nvPr>
        </p:nvSpPr>
        <p:spPr/>
        <p:txBody>
          <a:bodyPr/>
          <a:lstStyle/>
          <a:p>
            <a:fld id="{34CBBF68-CD77-4EC4-8575-4B128BC9EF66}" type="slidenum">
              <a:rPr lang="tr-TR" altLang="zh-CN" smtClean="0"/>
              <a:pPr/>
              <a:t>10</a:t>
            </a:fld>
            <a:endParaRPr lang="tr-TR" altLang="zh-C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b="1" dirty="0" smtClean="0"/>
              <a:t>Araştırmanın Amacı ve Hipotezleri</a:t>
            </a:r>
            <a:endParaRPr lang="tr-TR" sz="3600" dirty="0"/>
          </a:p>
        </p:txBody>
      </p:sp>
      <p:sp>
        <p:nvSpPr>
          <p:cNvPr id="3" name="2 İçerik Yer Tutucusu"/>
          <p:cNvSpPr>
            <a:spLocks noGrp="1"/>
          </p:cNvSpPr>
          <p:nvPr>
            <p:ph idx="1"/>
          </p:nvPr>
        </p:nvSpPr>
        <p:spPr>
          <a:xfrm>
            <a:off x="457200" y="1190610"/>
            <a:ext cx="8229600" cy="4935553"/>
          </a:xfrm>
        </p:spPr>
        <p:txBody>
          <a:bodyPr/>
          <a:lstStyle/>
          <a:p>
            <a:r>
              <a:rPr lang="tr-TR" sz="2800" dirty="0" smtClean="0"/>
              <a:t>HİPOTEZLER:</a:t>
            </a:r>
          </a:p>
          <a:p>
            <a:r>
              <a:rPr lang="tr-TR" sz="1700" i="1" dirty="0" smtClean="0"/>
              <a:t>H</a:t>
            </a:r>
            <a:r>
              <a:rPr lang="tr-TR" sz="1700" i="1" baseline="-25000" dirty="0" smtClean="0"/>
              <a:t>1</a:t>
            </a:r>
            <a:r>
              <a:rPr lang="tr-TR" sz="1700" i="1" dirty="0" smtClean="0"/>
              <a:t>: Sevimli ürünlere olan satın alma niyeti cinsiyete göre farklılık göstermektedir.</a:t>
            </a:r>
            <a:endParaRPr lang="tr-TR" sz="1700" dirty="0" smtClean="0"/>
          </a:p>
          <a:p>
            <a:r>
              <a:rPr lang="tr-TR" sz="1700" i="1" dirty="0" smtClean="0"/>
              <a:t>H</a:t>
            </a:r>
            <a:r>
              <a:rPr lang="tr-TR" sz="1700" i="1" baseline="-25000" dirty="0" smtClean="0"/>
              <a:t>2</a:t>
            </a:r>
            <a:r>
              <a:rPr lang="tr-TR" sz="1700" i="1" dirty="0" smtClean="0"/>
              <a:t>:Sevimli ürün karşı olan satın alma niyeti çocuk sahibi olmaya göre farklılık göstermektedir.</a:t>
            </a:r>
            <a:endParaRPr lang="tr-TR" sz="1700" dirty="0" smtClean="0"/>
          </a:p>
          <a:p>
            <a:r>
              <a:rPr lang="tr-TR" sz="1700" i="1" dirty="0" smtClean="0"/>
              <a:t>H</a:t>
            </a:r>
            <a:r>
              <a:rPr lang="tr-TR" sz="1700" i="1" baseline="-25000" dirty="0" smtClean="0"/>
              <a:t>3</a:t>
            </a:r>
            <a:r>
              <a:rPr lang="tr-TR" sz="1700" i="1" dirty="0" smtClean="0"/>
              <a:t>: Sevimli ürünlerin kalite algısı cinsiyete göre farklılık göstermektedir.</a:t>
            </a:r>
            <a:endParaRPr lang="tr-TR" sz="1700" dirty="0" smtClean="0"/>
          </a:p>
          <a:p>
            <a:r>
              <a:rPr lang="tr-TR" sz="1700" i="1" dirty="0" smtClean="0"/>
              <a:t>H</a:t>
            </a:r>
            <a:r>
              <a:rPr lang="tr-TR" sz="1700" i="1" baseline="-25000" dirty="0" smtClean="0"/>
              <a:t>4</a:t>
            </a:r>
            <a:r>
              <a:rPr lang="tr-TR" sz="1700" i="1" dirty="0" smtClean="0"/>
              <a:t>: Sevimli ürünlerin yarattığı sosyal etki cinsiyete göre farklılık göstermektedir.</a:t>
            </a:r>
            <a:endParaRPr lang="tr-TR" sz="1700" dirty="0" smtClean="0"/>
          </a:p>
          <a:p>
            <a:r>
              <a:rPr lang="tr-TR" sz="1700" i="1" dirty="0" smtClean="0"/>
              <a:t>H</a:t>
            </a:r>
            <a:r>
              <a:rPr lang="tr-TR" sz="1700" i="1" baseline="-25000" dirty="0" smtClean="0"/>
              <a:t>5</a:t>
            </a:r>
            <a:r>
              <a:rPr lang="tr-TR" sz="1700" i="1" dirty="0" smtClean="0"/>
              <a:t>: Sevimli ürünlerin yarattığı duygusal etki cinsiyete göre farklılık göstermektedir.</a:t>
            </a:r>
            <a:endParaRPr lang="tr-TR" sz="1700" dirty="0" smtClean="0"/>
          </a:p>
          <a:p>
            <a:r>
              <a:rPr lang="tr-TR" sz="1700" i="1" dirty="0" smtClean="0"/>
              <a:t>H</a:t>
            </a:r>
            <a:r>
              <a:rPr lang="tr-TR" sz="1700" i="1" baseline="-25000" dirty="0" smtClean="0"/>
              <a:t>6</a:t>
            </a:r>
            <a:r>
              <a:rPr lang="tr-TR" sz="1700" i="1" dirty="0" smtClean="0"/>
              <a:t>: Sevimli ürünlerin fiyat algısı cinsiyete göre farklılık göstermektedir.</a:t>
            </a:r>
            <a:endParaRPr lang="tr-TR" sz="1700" dirty="0" smtClean="0"/>
          </a:p>
          <a:p>
            <a:r>
              <a:rPr lang="tr-TR" sz="1700" i="1" dirty="0" smtClean="0"/>
              <a:t>H</a:t>
            </a:r>
            <a:r>
              <a:rPr lang="tr-TR" sz="1700" i="1" baseline="-25000" dirty="0" smtClean="0"/>
              <a:t>7</a:t>
            </a:r>
            <a:r>
              <a:rPr lang="tr-TR" sz="1700" i="1" dirty="0" smtClean="0"/>
              <a:t>: Sevimli ürünleri satın alma niyetinde, sosyal etki pozitif etki etmektedir.</a:t>
            </a:r>
            <a:endParaRPr lang="tr-TR" sz="1700" dirty="0" smtClean="0"/>
          </a:p>
          <a:p>
            <a:r>
              <a:rPr lang="tr-TR" sz="1700" i="1" dirty="0" smtClean="0"/>
              <a:t>H</a:t>
            </a:r>
            <a:r>
              <a:rPr lang="tr-TR" sz="1700" i="1" baseline="-25000" dirty="0" smtClean="0"/>
              <a:t>8</a:t>
            </a:r>
            <a:r>
              <a:rPr lang="tr-TR" sz="1700" i="1" dirty="0" smtClean="0"/>
              <a:t>: Sevimli ürünleri satın alma niyetinde, duygusal etki pozitif etki etmektedir.</a:t>
            </a:r>
            <a:endParaRPr lang="tr-TR" sz="1700" dirty="0" smtClean="0"/>
          </a:p>
          <a:p>
            <a:r>
              <a:rPr lang="tr-TR" sz="1700" i="1" dirty="0" smtClean="0"/>
              <a:t>H</a:t>
            </a:r>
            <a:r>
              <a:rPr lang="tr-TR" sz="1700" i="1" baseline="-25000" dirty="0" smtClean="0"/>
              <a:t>9</a:t>
            </a:r>
            <a:r>
              <a:rPr lang="tr-TR" sz="1700" i="1" dirty="0" smtClean="0"/>
              <a:t>: Sevimli ürünleri satın alma niyetinde, kalite algısı pozitif etki etmektedir.</a:t>
            </a:r>
            <a:endParaRPr lang="tr-TR" sz="1700" dirty="0" smtClean="0"/>
          </a:p>
          <a:p>
            <a:r>
              <a:rPr lang="tr-TR" sz="1700" i="1" dirty="0" smtClean="0"/>
              <a:t>H</a:t>
            </a:r>
            <a:r>
              <a:rPr lang="tr-TR" sz="1700" i="1" baseline="-25000" dirty="0" smtClean="0"/>
              <a:t>10</a:t>
            </a:r>
            <a:r>
              <a:rPr lang="tr-TR" sz="1700" i="1" dirty="0" smtClean="0"/>
              <a:t>:Sevimli ürünleri satın alma niyetinde fiyat algısı pozitif etki etmektedir.</a:t>
            </a:r>
            <a:endParaRPr lang="tr-TR" sz="1700" dirty="0" smtClean="0"/>
          </a:p>
          <a:p>
            <a:pPr lvl="1"/>
            <a:endParaRPr lang="tr-TR" dirty="0" smtClean="0"/>
          </a:p>
          <a:p>
            <a:pPr lvl="1"/>
            <a:endParaRPr lang="tr-TR" dirty="0"/>
          </a:p>
        </p:txBody>
      </p:sp>
      <p:sp>
        <p:nvSpPr>
          <p:cNvPr id="4" name="3 Veri Yer Tutucusu"/>
          <p:cNvSpPr>
            <a:spLocks noGrp="1"/>
          </p:cNvSpPr>
          <p:nvPr>
            <p:ph type="dt" sz="half" idx="10"/>
          </p:nvPr>
        </p:nvSpPr>
        <p:spPr/>
        <p:txBody>
          <a:bodyPr/>
          <a:lstStyle/>
          <a:p>
            <a:r>
              <a:rPr lang="tr-TR" altLang="zh-CN" smtClean="0"/>
              <a:t>08.10.2016</a:t>
            </a:r>
            <a:endParaRPr lang="tr-TR" altLang="zh-CN"/>
          </a:p>
        </p:txBody>
      </p:sp>
      <p:sp>
        <p:nvSpPr>
          <p:cNvPr id="5" name="4 Altbilgi Yer Tutucusu"/>
          <p:cNvSpPr>
            <a:spLocks noGrp="1"/>
          </p:cNvSpPr>
          <p:nvPr>
            <p:ph type="ftr" sz="quarter" idx="11"/>
          </p:nvPr>
        </p:nvSpPr>
        <p:spPr/>
        <p:txBody>
          <a:bodyPr/>
          <a:lstStyle/>
          <a:p>
            <a:r>
              <a:rPr lang="tr-TR" altLang="zh-CN" smtClean="0"/>
              <a:t>Ü.Adıgüzel&amp;Barutçu</a:t>
            </a:r>
            <a:endParaRPr lang="tr-TR" altLang="zh-CN"/>
          </a:p>
        </p:txBody>
      </p:sp>
      <p:sp>
        <p:nvSpPr>
          <p:cNvPr id="6" name="5 Slayt Numarası Yer Tutucusu"/>
          <p:cNvSpPr>
            <a:spLocks noGrp="1"/>
          </p:cNvSpPr>
          <p:nvPr>
            <p:ph type="sldNum" sz="quarter" idx="12"/>
          </p:nvPr>
        </p:nvSpPr>
        <p:spPr/>
        <p:txBody>
          <a:bodyPr/>
          <a:lstStyle/>
          <a:p>
            <a:fld id="{34CBBF68-CD77-4EC4-8575-4B128BC9EF66}" type="slidenum">
              <a:rPr lang="tr-TR" altLang="zh-CN" smtClean="0"/>
              <a:pPr/>
              <a:t>11</a:t>
            </a:fld>
            <a:endParaRPr lang="tr-TR" altLang="zh-C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t>Araştırma Modeli</a:t>
            </a:r>
            <a:endParaRPr lang="tr-TR" sz="3200" b="1" dirty="0"/>
          </a:p>
        </p:txBody>
      </p:sp>
      <p:sp>
        <p:nvSpPr>
          <p:cNvPr id="4" name="3 Veri Yer Tutucusu"/>
          <p:cNvSpPr>
            <a:spLocks noGrp="1"/>
          </p:cNvSpPr>
          <p:nvPr>
            <p:ph type="dt" sz="half" idx="10"/>
          </p:nvPr>
        </p:nvSpPr>
        <p:spPr/>
        <p:txBody>
          <a:bodyPr/>
          <a:lstStyle/>
          <a:p>
            <a:r>
              <a:rPr lang="tr-TR" altLang="zh-CN" smtClean="0"/>
              <a:t>08.10.2016</a:t>
            </a:r>
            <a:endParaRPr lang="tr-TR" altLang="zh-CN"/>
          </a:p>
        </p:txBody>
      </p:sp>
      <p:sp>
        <p:nvSpPr>
          <p:cNvPr id="5" name="4 Altbilgi Yer Tutucusu"/>
          <p:cNvSpPr>
            <a:spLocks noGrp="1"/>
          </p:cNvSpPr>
          <p:nvPr>
            <p:ph type="ftr" sz="quarter" idx="11"/>
          </p:nvPr>
        </p:nvSpPr>
        <p:spPr/>
        <p:txBody>
          <a:bodyPr/>
          <a:lstStyle/>
          <a:p>
            <a:r>
              <a:rPr lang="tr-TR" altLang="zh-CN" smtClean="0"/>
              <a:t>Ü.Adıgüzel&amp;Barutçu</a:t>
            </a:r>
            <a:endParaRPr lang="tr-TR" altLang="zh-CN"/>
          </a:p>
        </p:txBody>
      </p:sp>
      <p:sp>
        <p:nvSpPr>
          <p:cNvPr id="6" name="5 Slayt Numarası Yer Tutucusu"/>
          <p:cNvSpPr>
            <a:spLocks noGrp="1"/>
          </p:cNvSpPr>
          <p:nvPr>
            <p:ph type="sldNum" sz="quarter" idx="12"/>
          </p:nvPr>
        </p:nvSpPr>
        <p:spPr/>
        <p:txBody>
          <a:bodyPr/>
          <a:lstStyle/>
          <a:p>
            <a:fld id="{34CBBF68-CD77-4EC4-8575-4B128BC9EF66}" type="slidenum">
              <a:rPr lang="tr-TR" altLang="zh-CN" smtClean="0"/>
              <a:pPr/>
              <a:t>12</a:t>
            </a:fld>
            <a:endParaRPr lang="tr-TR" altLang="zh-CN"/>
          </a:p>
        </p:txBody>
      </p:sp>
      <p:pic>
        <p:nvPicPr>
          <p:cNvPr id="1026" name="Picture 2"/>
          <p:cNvPicPr>
            <a:picLocks noGrp="1" noChangeAspect="1" noChangeArrowheads="1"/>
          </p:cNvPicPr>
          <p:nvPr>
            <p:ph idx="1"/>
          </p:nvPr>
        </p:nvPicPr>
        <p:blipFill>
          <a:blip r:embed="rId2"/>
          <a:srcRect/>
          <a:stretch>
            <a:fillRect/>
          </a:stretch>
        </p:blipFill>
        <p:spPr bwMode="auto">
          <a:xfrm>
            <a:off x="1438254" y="1712901"/>
            <a:ext cx="6917199" cy="343219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b="1" dirty="0" smtClean="0"/>
              <a:t>Araştırmanın Yöntemi</a:t>
            </a:r>
            <a:endParaRPr lang="tr-TR" sz="3600" b="1" dirty="0"/>
          </a:p>
        </p:txBody>
      </p:sp>
      <p:sp>
        <p:nvSpPr>
          <p:cNvPr id="3" name="2 İçerik Yer Tutucusu"/>
          <p:cNvSpPr>
            <a:spLocks noGrp="1"/>
          </p:cNvSpPr>
          <p:nvPr>
            <p:ph idx="1"/>
          </p:nvPr>
        </p:nvSpPr>
        <p:spPr>
          <a:xfrm>
            <a:off x="457200" y="1265224"/>
            <a:ext cx="8229600" cy="4860940"/>
          </a:xfrm>
        </p:spPr>
        <p:txBody>
          <a:bodyPr/>
          <a:lstStyle/>
          <a:p>
            <a:r>
              <a:rPr lang="tr-TR" sz="1800" dirty="0" smtClean="0"/>
              <a:t>Tanımlayıcı Bir Araştırma,</a:t>
            </a:r>
          </a:p>
          <a:p>
            <a:r>
              <a:rPr lang="tr-TR" sz="1800" dirty="0" smtClean="0"/>
              <a:t>Anket,</a:t>
            </a:r>
          </a:p>
          <a:p>
            <a:r>
              <a:rPr lang="tr-TR" sz="1800" dirty="0" smtClean="0"/>
              <a:t>Anket sorularının hazırlanmasında  </a:t>
            </a:r>
            <a:r>
              <a:rPr lang="tr-TR" sz="1800" dirty="0" err="1" smtClean="0"/>
              <a:t>Sweeney</a:t>
            </a:r>
            <a:r>
              <a:rPr lang="tr-TR" sz="1800" dirty="0" smtClean="0"/>
              <a:t> ve </a:t>
            </a:r>
            <a:r>
              <a:rPr lang="tr-TR" sz="1800" dirty="0" err="1" smtClean="0"/>
              <a:t>Soutar</a:t>
            </a:r>
            <a:r>
              <a:rPr lang="tr-TR" sz="1800" dirty="0" smtClean="0"/>
              <a:t>, 2001; </a:t>
            </a:r>
            <a:r>
              <a:rPr lang="tr-TR" sz="1800" dirty="0" err="1" smtClean="0"/>
              <a:t>Yoo</a:t>
            </a:r>
            <a:r>
              <a:rPr lang="tr-TR" sz="1800" dirty="0" smtClean="0"/>
              <a:t> ve </a:t>
            </a:r>
            <a:r>
              <a:rPr lang="tr-TR" sz="1800" dirty="0" err="1" smtClean="0"/>
              <a:t>Donthu</a:t>
            </a:r>
            <a:r>
              <a:rPr lang="tr-TR" sz="1800" dirty="0" smtClean="0"/>
              <a:t>, 2001; </a:t>
            </a:r>
            <a:r>
              <a:rPr lang="tr-TR" sz="1800" dirty="0" err="1" smtClean="0"/>
              <a:t>Bohlen</a:t>
            </a:r>
            <a:r>
              <a:rPr lang="tr-TR" sz="1800" dirty="0" smtClean="0"/>
              <a:t> </a:t>
            </a:r>
            <a:r>
              <a:rPr lang="tr-TR" sz="1800" dirty="0" err="1" smtClean="0"/>
              <a:t>vd</a:t>
            </a:r>
            <a:r>
              <a:rPr lang="tr-TR" sz="1800" dirty="0" smtClean="0"/>
              <a:t>., 1993; </a:t>
            </a:r>
            <a:r>
              <a:rPr lang="tr-TR" sz="1800" dirty="0" err="1" smtClean="0"/>
              <a:t>Hutchins</a:t>
            </a:r>
            <a:r>
              <a:rPr lang="tr-TR" sz="1800" dirty="0" smtClean="0"/>
              <a:t>, 2015 çalışmalarından yararlanılmıştır.</a:t>
            </a:r>
          </a:p>
          <a:p>
            <a:r>
              <a:rPr lang="tr-TR" sz="1800" dirty="0" smtClean="0"/>
              <a:t>Araştırmanın ana kütlesini Denizli Halkı oluşturmaktadır,</a:t>
            </a:r>
          </a:p>
          <a:p>
            <a:r>
              <a:rPr lang="tr-TR" sz="1800" dirty="0" smtClean="0"/>
              <a:t>Katılımcıların seçiminde, tesadüfi olmayan örnekleme yöntemlerden kolayda örnekleme yöntemi,</a:t>
            </a:r>
          </a:p>
          <a:p>
            <a:r>
              <a:rPr lang="tr-TR" sz="1800" dirty="0" smtClean="0"/>
              <a:t>Örnek büyüklüğü “Bütçe ve Zaman İmkanları Yöntemiyle” 410 anket dağıtılmış, 6 anket formu bazı cevapların eksik olmasından dolayı değerlendirme dışı bırakılmış ve 404 değerlendirmeye alınmıştır,</a:t>
            </a:r>
          </a:p>
        </p:txBody>
      </p:sp>
      <p:sp>
        <p:nvSpPr>
          <p:cNvPr id="4" name="3 Veri Yer Tutucusu"/>
          <p:cNvSpPr>
            <a:spLocks noGrp="1"/>
          </p:cNvSpPr>
          <p:nvPr>
            <p:ph type="dt" sz="half" idx="10"/>
          </p:nvPr>
        </p:nvSpPr>
        <p:spPr/>
        <p:txBody>
          <a:bodyPr/>
          <a:lstStyle/>
          <a:p>
            <a:r>
              <a:rPr lang="tr-TR" altLang="zh-CN" smtClean="0"/>
              <a:t>08.10.2016</a:t>
            </a:r>
            <a:endParaRPr lang="tr-TR" altLang="zh-CN"/>
          </a:p>
        </p:txBody>
      </p:sp>
      <p:sp>
        <p:nvSpPr>
          <p:cNvPr id="5" name="4 Altbilgi Yer Tutucusu"/>
          <p:cNvSpPr>
            <a:spLocks noGrp="1"/>
          </p:cNvSpPr>
          <p:nvPr>
            <p:ph type="ftr" sz="quarter" idx="11"/>
          </p:nvPr>
        </p:nvSpPr>
        <p:spPr/>
        <p:txBody>
          <a:bodyPr/>
          <a:lstStyle/>
          <a:p>
            <a:r>
              <a:rPr lang="tr-TR" altLang="zh-CN" smtClean="0"/>
              <a:t>Ü.Adıgüzel&amp;Barutçu</a:t>
            </a:r>
            <a:endParaRPr lang="tr-TR" altLang="zh-CN"/>
          </a:p>
        </p:txBody>
      </p:sp>
      <p:sp>
        <p:nvSpPr>
          <p:cNvPr id="6" name="5 Slayt Numarası Yer Tutucusu"/>
          <p:cNvSpPr>
            <a:spLocks noGrp="1"/>
          </p:cNvSpPr>
          <p:nvPr>
            <p:ph type="sldNum" sz="quarter" idx="12"/>
          </p:nvPr>
        </p:nvSpPr>
        <p:spPr/>
        <p:txBody>
          <a:bodyPr/>
          <a:lstStyle/>
          <a:p>
            <a:fld id="{34CBBF68-CD77-4EC4-8575-4B128BC9EF66}" type="slidenum">
              <a:rPr lang="tr-TR" altLang="zh-CN" smtClean="0"/>
              <a:pPr/>
              <a:t>13</a:t>
            </a:fld>
            <a:endParaRPr lang="tr-TR" altLang="zh-C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b="1" dirty="0" smtClean="0"/>
              <a:t>Araştırmanın Yöntemi</a:t>
            </a:r>
            <a:endParaRPr lang="tr-TR" sz="3600" dirty="0"/>
          </a:p>
        </p:txBody>
      </p:sp>
      <p:sp>
        <p:nvSpPr>
          <p:cNvPr id="3" name="2 İçerik Yer Tutucusu"/>
          <p:cNvSpPr>
            <a:spLocks noGrp="1"/>
          </p:cNvSpPr>
          <p:nvPr>
            <p:ph idx="1"/>
          </p:nvPr>
        </p:nvSpPr>
        <p:spPr/>
        <p:txBody>
          <a:bodyPr/>
          <a:lstStyle/>
          <a:p>
            <a:r>
              <a:rPr lang="tr-TR" sz="1800" dirty="0" smtClean="0"/>
              <a:t>Verilerin analizinde SPSS 15.0 den yararlanılmıştır,</a:t>
            </a:r>
          </a:p>
          <a:p>
            <a:r>
              <a:rPr lang="tr-TR" sz="1800" dirty="0" smtClean="0"/>
              <a:t>Araştırmanın güvenirliği, </a:t>
            </a:r>
            <a:r>
              <a:rPr lang="tr-TR" sz="1800" dirty="0" err="1" smtClean="0"/>
              <a:t>alpha</a:t>
            </a:r>
            <a:r>
              <a:rPr lang="tr-TR" sz="1800" dirty="0" smtClean="0"/>
              <a:t> katsayısı (</a:t>
            </a:r>
            <a:r>
              <a:rPr lang="tr-TR" sz="1800" dirty="0" err="1" smtClean="0"/>
              <a:t>Cronbach</a:t>
            </a:r>
            <a:r>
              <a:rPr lang="tr-TR" sz="1800" dirty="0" smtClean="0"/>
              <a:t> </a:t>
            </a:r>
            <a:r>
              <a:rPr lang="tr-TR" sz="1800" dirty="0" err="1" smtClean="0"/>
              <a:t>Alpha</a:t>
            </a:r>
            <a:r>
              <a:rPr lang="tr-TR" sz="1800" dirty="0" smtClean="0"/>
              <a:t>) demografik sorular değerlendirme dışı bırakıldığında </a:t>
            </a:r>
            <a:r>
              <a:rPr lang="tr-TR" sz="1800" dirty="0" err="1" smtClean="0"/>
              <a:t>alpha</a:t>
            </a:r>
            <a:r>
              <a:rPr lang="tr-TR" sz="1800" dirty="0" smtClean="0"/>
              <a:t> katsayısı 0,925 olarak hesaplanmıştır, </a:t>
            </a:r>
          </a:p>
          <a:p>
            <a:r>
              <a:rPr lang="tr-TR" sz="1800" dirty="0" smtClean="0"/>
              <a:t>Araştırma sonuçlarının değerlendirilmesinde </a:t>
            </a:r>
          </a:p>
          <a:p>
            <a:pPr lvl="1"/>
            <a:r>
              <a:rPr lang="tr-TR" sz="1800" dirty="0" smtClean="0"/>
              <a:t>frekans dağılımları, hipotezlerin test edilmesinde bağımsız örneklem t-testi (</a:t>
            </a:r>
            <a:r>
              <a:rPr lang="tr-TR" sz="1800" dirty="0" err="1" smtClean="0"/>
              <a:t>independent</a:t>
            </a:r>
            <a:r>
              <a:rPr lang="tr-TR" sz="1800" dirty="0" smtClean="0"/>
              <a:t> </a:t>
            </a:r>
            <a:r>
              <a:rPr lang="tr-TR" sz="1800" dirty="0" err="1" smtClean="0"/>
              <a:t>sample</a:t>
            </a:r>
            <a:r>
              <a:rPr lang="tr-TR" sz="1800" dirty="0" smtClean="0"/>
              <a:t> t-test), </a:t>
            </a:r>
          </a:p>
          <a:p>
            <a:pPr lvl="1"/>
            <a:r>
              <a:rPr lang="tr-TR" sz="1800" dirty="0" smtClean="0"/>
              <a:t>sevimli ürünlere yönelik kalite, fiyat, sosyal etki, duygusal etki ve satın alma niyetlerinin ölçüldüğü betimsel (</a:t>
            </a:r>
            <a:r>
              <a:rPr lang="tr-TR" sz="1800" dirty="0" err="1" smtClean="0"/>
              <a:t>descriptive</a:t>
            </a:r>
            <a:r>
              <a:rPr lang="tr-TR" sz="1800" dirty="0" smtClean="0"/>
              <a:t>) analiz,</a:t>
            </a:r>
          </a:p>
          <a:p>
            <a:pPr lvl="1"/>
            <a:r>
              <a:rPr lang="tr-TR" sz="1800" dirty="0" smtClean="0"/>
              <a:t>sevimli ürünlere yönelik kalite, fiyat, sosyal etki, duygusal etkinin satın alma üzerindeki etkisini görebilmek için doğrusal çoklu regresyon (</a:t>
            </a:r>
            <a:r>
              <a:rPr lang="tr-TR" sz="1800" dirty="0" err="1" smtClean="0"/>
              <a:t>multi</a:t>
            </a:r>
            <a:r>
              <a:rPr lang="tr-TR" sz="1800" dirty="0" smtClean="0"/>
              <a:t> </a:t>
            </a:r>
            <a:r>
              <a:rPr lang="tr-TR" sz="1800" dirty="0" err="1" smtClean="0"/>
              <a:t>dimensional</a:t>
            </a:r>
            <a:r>
              <a:rPr lang="tr-TR" sz="1800" dirty="0" smtClean="0"/>
              <a:t> </a:t>
            </a:r>
            <a:r>
              <a:rPr lang="tr-TR" sz="1800" dirty="0" err="1" smtClean="0"/>
              <a:t>linear</a:t>
            </a:r>
            <a:r>
              <a:rPr lang="tr-TR" sz="1800" dirty="0" smtClean="0"/>
              <a:t> </a:t>
            </a:r>
            <a:r>
              <a:rPr lang="tr-TR" sz="1800" dirty="0" err="1" smtClean="0"/>
              <a:t>regression</a:t>
            </a:r>
            <a:r>
              <a:rPr lang="tr-TR" sz="1800" dirty="0" smtClean="0"/>
              <a:t>)’ dan  yararlanılmıştır.</a:t>
            </a:r>
          </a:p>
          <a:p>
            <a:endParaRPr lang="tr-TR" sz="2000" dirty="0"/>
          </a:p>
        </p:txBody>
      </p:sp>
      <p:sp>
        <p:nvSpPr>
          <p:cNvPr id="4" name="3 Veri Yer Tutucusu"/>
          <p:cNvSpPr>
            <a:spLocks noGrp="1"/>
          </p:cNvSpPr>
          <p:nvPr>
            <p:ph type="dt" sz="half" idx="10"/>
          </p:nvPr>
        </p:nvSpPr>
        <p:spPr/>
        <p:txBody>
          <a:bodyPr/>
          <a:lstStyle/>
          <a:p>
            <a:r>
              <a:rPr lang="tr-TR" altLang="zh-CN" smtClean="0"/>
              <a:t>08.10.2016</a:t>
            </a:r>
            <a:endParaRPr lang="tr-TR" altLang="zh-CN"/>
          </a:p>
        </p:txBody>
      </p:sp>
      <p:sp>
        <p:nvSpPr>
          <p:cNvPr id="5" name="4 Altbilgi Yer Tutucusu"/>
          <p:cNvSpPr>
            <a:spLocks noGrp="1"/>
          </p:cNvSpPr>
          <p:nvPr>
            <p:ph type="ftr" sz="quarter" idx="11"/>
          </p:nvPr>
        </p:nvSpPr>
        <p:spPr/>
        <p:txBody>
          <a:bodyPr/>
          <a:lstStyle/>
          <a:p>
            <a:r>
              <a:rPr lang="tr-TR" altLang="zh-CN" smtClean="0"/>
              <a:t>Ü.Adıgüzel&amp;Barutçu</a:t>
            </a:r>
            <a:endParaRPr lang="tr-TR" altLang="zh-CN"/>
          </a:p>
        </p:txBody>
      </p:sp>
      <p:sp>
        <p:nvSpPr>
          <p:cNvPr id="6" name="5 Slayt Numarası Yer Tutucusu"/>
          <p:cNvSpPr>
            <a:spLocks noGrp="1"/>
          </p:cNvSpPr>
          <p:nvPr>
            <p:ph type="sldNum" sz="quarter" idx="12"/>
          </p:nvPr>
        </p:nvSpPr>
        <p:spPr/>
        <p:txBody>
          <a:bodyPr/>
          <a:lstStyle/>
          <a:p>
            <a:fld id="{34CBBF68-CD77-4EC4-8575-4B128BC9EF66}" type="slidenum">
              <a:rPr lang="tr-TR" altLang="zh-CN" smtClean="0"/>
              <a:pPr/>
              <a:t>14</a:t>
            </a:fld>
            <a:endParaRPr lang="tr-TR" altLang="zh-C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t>Araştırmaya Katılanların Demografik Özellikleri</a:t>
            </a:r>
            <a:endParaRPr lang="tr-TR" sz="3200" b="1" dirty="0"/>
          </a:p>
        </p:txBody>
      </p:sp>
      <p:sp>
        <p:nvSpPr>
          <p:cNvPr id="4" name="3 Veri Yer Tutucusu"/>
          <p:cNvSpPr>
            <a:spLocks noGrp="1"/>
          </p:cNvSpPr>
          <p:nvPr>
            <p:ph type="dt" sz="half" idx="10"/>
          </p:nvPr>
        </p:nvSpPr>
        <p:spPr/>
        <p:txBody>
          <a:bodyPr/>
          <a:lstStyle/>
          <a:p>
            <a:r>
              <a:rPr lang="tr-TR" altLang="zh-CN" smtClean="0"/>
              <a:t>08.10.2016</a:t>
            </a:r>
            <a:endParaRPr lang="tr-TR" altLang="zh-CN"/>
          </a:p>
        </p:txBody>
      </p:sp>
      <p:sp>
        <p:nvSpPr>
          <p:cNvPr id="5" name="4 Altbilgi Yer Tutucusu"/>
          <p:cNvSpPr>
            <a:spLocks noGrp="1"/>
          </p:cNvSpPr>
          <p:nvPr>
            <p:ph type="ftr" sz="quarter" idx="11"/>
          </p:nvPr>
        </p:nvSpPr>
        <p:spPr/>
        <p:txBody>
          <a:bodyPr/>
          <a:lstStyle/>
          <a:p>
            <a:r>
              <a:rPr lang="tr-TR" altLang="zh-CN" smtClean="0"/>
              <a:t>Ü.Adıgüzel&amp;Barutçu</a:t>
            </a:r>
            <a:endParaRPr lang="tr-TR" altLang="zh-CN"/>
          </a:p>
        </p:txBody>
      </p:sp>
      <p:sp>
        <p:nvSpPr>
          <p:cNvPr id="6" name="5 Slayt Numarası Yer Tutucusu"/>
          <p:cNvSpPr>
            <a:spLocks noGrp="1"/>
          </p:cNvSpPr>
          <p:nvPr>
            <p:ph type="sldNum" sz="quarter" idx="12"/>
          </p:nvPr>
        </p:nvSpPr>
        <p:spPr/>
        <p:txBody>
          <a:bodyPr/>
          <a:lstStyle/>
          <a:p>
            <a:fld id="{34CBBF68-CD77-4EC4-8575-4B128BC9EF66}" type="slidenum">
              <a:rPr lang="tr-TR" altLang="zh-CN" smtClean="0"/>
              <a:pPr/>
              <a:t>15</a:t>
            </a:fld>
            <a:endParaRPr lang="tr-TR" altLang="zh-CN"/>
          </a:p>
        </p:txBody>
      </p:sp>
      <p:pic>
        <p:nvPicPr>
          <p:cNvPr id="1027" name="Picture 3"/>
          <p:cNvPicPr>
            <a:picLocks noChangeAspect="1" noChangeArrowheads="1"/>
          </p:cNvPicPr>
          <p:nvPr/>
        </p:nvPicPr>
        <p:blipFill>
          <a:blip r:embed="rId2"/>
          <a:srcRect/>
          <a:stretch>
            <a:fillRect/>
          </a:stretch>
        </p:blipFill>
        <p:spPr bwMode="auto">
          <a:xfrm>
            <a:off x="244446" y="1787514"/>
            <a:ext cx="8655108" cy="28352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841359"/>
          </a:xfrm>
        </p:spPr>
        <p:txBody>
          <a:bodyPr/>
          <a:lstStyle/>
          <a:p>
            <a:r>
              <a:rPr lang="tr-TR" sz="3600" b="1" dirty="0" smtClean="0"/>
              <a:t>Betimsel İstatistikler</a:t>
            </a:r>
            <a:endParaRPr lang="tr-TR" sz="3600" b="1" dirty="0"/>
          </a:p>
        </p:txBody>
      </p:sp>
      <p:sp>
        <p:nvSpPr>
          <p:cNvPr id="4" name="3 Veri Yer Tutucusu"/>
          <p:cNvSpPr>
            <a:spLocks noGrp="1"/>
          </p:cNvSpPr>
          <p:nvPr>
            <p:ph type="dt" sz="half" idx="10"/>
          </p:nvPr>
        </p:nvSpPr>
        <p:spPr/>
        <p:txBody>
          <a:bodyPr/>
          <a:lstStyle/>
          <a:p>
            <a:r>
              <a:rPr lang="tr-TR" altLang="zh-CN" smtClean="0"/>
              <a:t>08.10.2016</a:t>
            </a:r>
            <a:endParaRPr lang="tr-TR" altLang="zh-CN"/>
          </a:p>
        </p:txBody>
      </p:sp>
      <p:sp>
        <p:nvSpPr>
          <p:cNvPr id="5" name="4 Altbilgi Yer Tutucusu"/>
          <p:cNvSpPr>
            <a:spLocks noGrp="1"/>
          </p:cNvSpPr>
          <p:nvPr>
            <p:ph type="ftr" sz="quarter" idx="11"/>
          </p:nvPr>
        </p:nvSpPr>
        <p:spPr/>
        <p:txBody>
          <a:bodyPr/>
          <a:lstStyle/>
          <a:p>
            <a:r>
              <a:rPr lang="tr-TR" altLang="zh-CN" smtClean="0"/>
              <a:t>Ü.Adıgüzel&amp;Barutçu</a:t>
            </a:r>
            <a:endParaRPr lang="tr-TR" altLang="zh-CN"/>
          </a:p>
        </p:txBody>
      </p:sp>
      <p:sp>
        <p:nvSpPr>
          <p:cNvPr id="6" name="5 Slayt Numarası Yer Tutucusu"/>
          <p:cNvSpPr>
            <a:spLocks noGrp="1"/>
          </p:cNvSpPr>
          <p:nvPr>
            <p:ph type="sldNum" sz="quarter" idx="12"/>
          </p:nvPr>
        </p:nvSpPr>
        <p:spPr/>
        <p:txBody>
          <a:bodyPr/>
          <a:lstStyle/>
          <a:p>
            <a:fld id="{34CBBF68-CD77-4EC4-8575-4B128BC9EF66}" type="slidenum">
              <a:rPr lang="tr-TR" altLang="zh-CN" smtClean="0"/>
              <a:pPr/>
              <a:t>16</a:t>
            </a:fld>
            <a:endParaRPr lang="tr-TR" altLang="zh-CN"/>
          </a:p>
        </p:txBody>
      </p:sp>
      <p:pic>
        <p:nvPicPr>
          <p:cNvPr id="22530" name="Picture 2"/>
          <p:cNvPicPr>
            <a:picLocks noGrp="1" noChangeAspect="1" noChangeArrowheads="1"/>
          </p:cNvPicPr>
          <p:nvPr>
            <p:ph idx="1"/>
          </p:nvPr>
        </p:nvPicPr>
        <p:blipFill>
          <a:blip r:embed="rId2"/>
          <a:srcRect/>
          <a:stretch>
            <a:fillRect/>
          </a:stretch>
        </p:blipFill>
        <p:spPr bwMode="auto">
          <a:xfrm>
            <a:off x="841350" y="892158"/>
            <a:ext cx="7759752" cy="53721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t>Hipotez Testleri (H</a:t>
            </a:r>
            <a:r>
              <a:rPr lang="tr-TR" sz="3200" b="1" baseline="-25000" dirty="0" smtClean="0"/>
              <a:t>1</a:t>
            </a:r>
            <a:r>
              <a:rPr lang="tr-TR" sz="3200" b="1" dirty="0" smtClean="0"/>
              <a:t>, H</a:t>
            </a:r>
            <a:r>
              <a:rPr lang="tr-TR" sz="3200" b="1" baseline="-25000" dirty="0" smtClean="0"/>
              <a:t>2</a:t>
            </a:r>
            <a:r>
              <a:rPr lang="tr-TR" sz="3200" b="1" dirty="0" smtClean="0"/>
              <a:t>, H</a:t>
            </a:r>
            <a:r>
              <a:rPr lang="tr-TR" sz="3200" b="1" baseline="-25000" dirty="0" smtClean="0"/>
              <a:t>3</a:t>
            </a:r>
            <a:r>
              <a:rPr lang="tr-TR" sz="3200" b="1" dirty="0" smtClean="0"/>
              <a:t>, H</a:t>
            </a:r>
            <a:r>
              <a:rPr lang="tr-TR" sz="3200" b="1" baseline="-25000" dirty="0" smtClean="0"/>
              <a:t>4</a:t>
            </a:r>
            <a:r>
              <a:rPr lang="tr-TR" sz="3200" b="1" dirty="0" smtClean="0"/>
              <a:t>, H</a:t>
            </a:r>
            <a:r>
              <a:rPr lang="tr-TR" sz="3200" b="1" baseline="-25000" dirty="0" smtClean="0"/>
              <a:t>5</a:t>
            </a:r>
            <a:r>
              <a:rPr lang="tr-TR" sz="3200" b="1" dirty="0" smtClean="0"/>
              <a:t>, H</a:t>
            </a:r>
            <a:r>
              <a:rPr lang="tr-TR" sz="3200" b="1" baseline="-25000" dirty="0" smtClean="0"/>
              <a:t>6</a:t>
            </a:r>
            <a:r>
              <a:rPr lang="tr-TR" sz="3200" b="1" dirty="0" smtClean="0"/>
              <a:t>)</a:t>
            </a:r>
            <a:endParaRPr lang="tr-TR" sz="3200" b="1" dirty="0"/>
          </a:p>
        </p:txBody>
      </p:sp>
      <p:sp>
        <p:nvSpPr>
          <p:cNvPr id="4" name="3 Veri Yer Tutucusu"/>
          <p:cNvSpPr>
            <a:spLocks noGrp="1"/>
          </p:cNvSpPr>
          <p:nvPr>
            <p:ph type="dt" sz="half" idx="10"/>
          </p:nvPr>
        </p:nvSpPr>
        <p:spPr/>
        <p:txBody>
          <a:bodyPr/>
          <a:lstStyle/>
          <a:p>
            <a:r>
              <a:rPr lang="tr-TR" altLang="zh-CN" smtClean="0"/>
              <a:t>08.10.2016</a:t>
            </a:r>
            <a:endParaRPr lang="tr-TR" altLang="zh-CN"/>
          </a:p>
        </p:txBody>
      </p:sp>
      <p:sp>
        <p:nvSpPr>
          <p:cNvPr id="5" name="4 Altbilgi Yer Tutucusu"/>
          <p:cNvSpPr>
            <a:spLocks noGrp="1"/>
          </p:cNvSpPr>
          <p:nvPr>
            <p:ph type="ftr" sz="quarter" idx="11"/>
          </p:nvPr>
        </p:nvSpPr>
        <p:spPr/>
        <p:txBody>
          <a:bodyPr/>
          <a:lstStyle/>
          <a:p>
            <a:r>
              <a:rPr lang="tr-TR" altLang="zh-CN" smtClean="0"/>
              <a:t>Ü.Adıgüzel&amp;Barutçu</a:t>
            </a:r>
            <a:endParaRPr lang="tr-TR" altLang="zh-CN"/>
          </a:p>
        </p:txBody>
      </p:sp>
      <p:sp>
        <p:nvSpPr>
          <p:cNvPr id="6" name="5 Slayt Numarası Yer Tutucusu"/>
          <p:cNvSpPr>
            <a:spLocks noGrp="1"/>
          </p:cNvSpPr>
          <p:nvPr>
            <p:ph type="sldNum" sz="quarter" idx="12"/>
          </p:nvPr>
        </p:nvSpPr>
        <p:spPr/>
        <p:txBody>
          <a:bodyPr/>
          <a:lstStyle/>
          <a:p>
            <a:fld id="{34CBBF68-CD77-4EC4-8575-4B128BC9EF66}" type="slidenum">
              <a:rPr lang="tr-TR" altLang="zh-CN" smtClean="0"/>
              <a:pPr/>
              <a:t>17</a:t>
            </a:fld>
            <a:endParaRPr lang="tr-TR" altLang="zh-CN"/>
          </a:p>
        </p:txBody>
      </p:sp>
      <p:pic>
        <p:nvPicPr>
          <p:cNvPr id="1026" name="Picture 2"/>
          <p:cNvPicPr>
            <a:picLocks noGrp="1" noChangeAspect="1" noChangeArrowheads="1"/>
          </p:cNvPicPr>
          <p:nvPr>
            <p:ph idx="1"/>
          </p:nvPr>
        </p:nvPicPr>
        <p:blipFill>
          <a:blip r:embed="rId2"/>
          <a:srcRect/>
          <a:stretch>
            <a:fillRect/>
          </a:stretch>
        </p:blipFill>
        <p:spPr bwMode="auto">
          <a:xfrm>
            <a:off x="393672" y="1712901"/>
            <a:ext cx="8443534" cy="3118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b="1" dirty="0" smtClean="0"/>
              <a:t>Hipotez Testleri (H</a:t>
            </a:r>
            <a:r>
              <a:rPr lang="tr-TR" sz="3200" b="1" baseline="-25000" dirty="0" smtClean="0"/>
              <a:t>7</a:t>
            </a:r>
            <a:r>
              <a:rPr lang="tr-TR" sz="3200" b="1" dirty="0" smtClean="0"/>
              <a:t>, H</a:t>
            </a:r>
            <a:r>
              <a:rPr lang="tr-TR" sz="3200" b="1" baseline="-25000" dirty="0" smtClean="0"/>
              <a:t>8</a:t>
            </a:r>
            <a:r>
              <a:rPr lang="tr-TR" sz="3200" b="1" dirty="0" smtClean="0"/>
              <a:t>, H</a:t>
            </a:r>
            <a:r>
              <a:rPr lang="tr-TR" sz="3200" b="1" baseline="-25000" dirty="0" smtClean="0"/>
              <a:t>9</a:t>
            </a:r>
            <a:r>
              <a:rPr lang="tr-TR" sz="3200" b="1" dirty="0" smtClean="0"/>
              <a:t>, H</a:t>
            </a:r>
            <a:r>
              <a:rPr lang="tr-TR" sz="3200" b="1" baseline="-25000" dirty="0" smtClean="0"/>
              <a:t>10</a:t>
            </a:r>
            <a:r>
              <a:rPr lang="tr-TR" sz="3200" b="1" dirty="0" smtClean="0"/>
              <a:t>)</a:t>
            </a:r>
            <a:endParaRPr lang="tr-TR" sz="3200" dirty="0"/>
          </a:p>
        </p:txBody>
      </p:sp>
      <p:sp>
        <p:nvSpPr>
          <p:cNvPr id="4" name="3 Veri Yer Tutucusu"/>
          <p:cNvSpPr>
            <a:spLocks noGrp="1"/>
          </p:cNvSpPr>
          <p:nvPr>
            <p:ph type="dt" sz="half" idx="10"/>
          </p:nvPr>
        </p:nvSpPr>
        <p:spPr/>
        <p:txBody>
          <a:bodyPr/>
          <a:lstStyle/>
          <a:p>
            <a:r>
              <a:rPr lang="tr-TR" altLang="zh-CN" smtClean="0"/>
              <a:t>08.10.2016</a:t>
            </a:r>
            <a:endParaRPr lang="tr-TR" altLang="zh-CN"/>
          </a:p>
        </p:txBody>
      </p:sp>
      <p:sp>
        <p:nvSpPr>
          <p:cNvPr id="5" name="4 Altbilgi Yer Tutucusu"/>
          <p:cNvSpPr>
            <a:spLocks noGrp="1"/>
          </p:cNvSpPr>
          <p:nvPr>
            <p:ph type="ftr" sz="quarter" idx="11"/>
          </p:nvPr>
        </p:nvSpPr>
        <p:spPr/>
        <p:txBody>
          <a:bodyPr/>
          <a:lstStyle/>
          <a:p>
            <a:r>
              <a:rPr lang="tr-TR" altLang="zh-CN" smtClean="0"/>
              <a:t>Ü.Adıgüzel&amp;Barutçu</a:t>
            </a:r>
            <a:endParaRPr lang="tr-TR" altLang="zh-CN"/>
          </a:p>
        </p:txBody>
      </p:sp>
      <p:sp>
        <p:nvSpPr>
          <p:cNvPr id="6" name="5 Slayt Numarası Yer Tutucusu"/>
          <p:cNvSpPr>
            <a:spLocks noGrp="1"/>
          </p:cNvSpPr>
          <p:nvPr>
            <p:ph type="sldNum" sz="quarter" idx="12"/>
          </p:nvPr>
        </p:nvSpPr>
        <p:spPr/>
        <p:txBody>
          <a:bodyPr/>
          <a:lstStyle/>
          <a:p>
            <a:fld id="{34CBBF68-CD77-4EC4-8575-4B128BC9EF66}" type="slidenum">
              <a:rPr lang="tr-TR" altLang="zh-CN" smtClean="0"/>
              <a:pPr/>
              <a:t>18</a:t>
            </a:fld>
            <a:endParaRPr lang="tr-TR" altLang="zh-CN"/>
          </a:p>
        </p:txBody>
      </p:sp>
      <p:pic>
        <p:nvPicPr>
          <p:cNvPr id="24578" name="Picture 2"/>
          <p:cNvPicPr>
            <a:picLocks noGrp="1" noChangeAspect="1" noChangeArrowheads="1"/>
          </p:cNvPicPr>
          <p:nvPr>
            <p:ph idx="1"/>
          </p:nvPr>
        </p:nvPicPr>
        <p:blipFill>
          <a:blip r:embed="rId2"/>
          <a:srcRect/>
          <a:stretch>
            <a:fillRect/>
          </a:stretch>
        </p:blipFill>
        <p:spPr bwMode="auto">
          <a:xfrm>
            <a:off x="542898" y="1936740"/>
            <a:ext cx="8029322" cy="1790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6028"/>
            <a:ext cx="8229600" cy="746130"/>
          </a:xfrm>
        </p:spPr>
        <p:txBody>
          <a:bodyPr/>
          <a:lstStyle/>
          <a:p>
            <a:r>
              <a:rPr lang="tr-TR" sz="3200" b="1" dirty="0" smtClean="0"/>
              <a:t>Sonuç ve Öneriler</a:t>
            </a:r>
            <a:endParaRPr lang="tr-TR" sz="3200" b="1" dirty="0"/>
          </a:p>
        </p:txBody>
      </p:sp>
      <p:sp>
        <p:nvSpPr>
          <p:cNvPr id="3" name="2 İçerik Yer Tutucusu"/>
          <p:cNvSpPr>
            <a:spLocks noGrp="1"/>
          </p:cNvSpPr>
          <p:nvPr>
            <p:ph idx="1"/>
          </p:nvPr>
        </p:nvSpPr>
        <p:spPr>
          <a:xfrm>
            <a:off x="457200" y="1115998"/>
            <a:ext cx="8229600" cy="5010166"/>
          </a:xfrm>
        </p:spPr>
        <p:txBody>
          <a:bodyPr/>
          <a:lstStyle/>
          <a:p>
            <a:r>
              <a:rPr lang="tr-TR" sz="1800" dirty="0" smtClean="0"/>
              <a:t>Literatür taramasında yabancı literatürde sevimlilik ile ilgili çalışmalara rastlanılmış olmasına rağmen (</a:t>
            </a:r>
            <a:r>
              <a:rPr lang="tr-TR" sz="1800" dirty="0" err="1" smtClean="0"/>
              <a:t>Porter</a:t>
            </a:r>
            <a:r>
              <a:rPr lang="tr-TR" sz="1800" dirty="0" smtClean="0"/>
              <a:t>, 2002; </a:t>
            </a:r>
            <a:r>
              <a:rPr lang="tr-TR" sz="1800" dirty="0" err="1" smtClean="0"/>
              <a:t>Demirbilek</a:t>
            </a:r>
            <a:r>
              <a:rPr lang="tr-TR" sz="1800" dirty="0" smtClean="0"/>
              <a:t> ve Şener, 2003: 1354-1355; </a:t>
            </a:r>
            <a:r>
              <a:rPr lang="tr-TR" sz="1800" dirty="0" err="1" smtClean="0"/>
              <a:t>Ngai</a:t>
            </a:r>
            <a:r>
              <a:rPr lang="tr-TR" sz="1800" dirty="0" smtClean="0"/>
              <a:t>, 2005; Cila, 2008: 46; </a:t>
            </a:r>
            <a:r>
              <a:rPr lang="tr-TR" sz="1800" dirty="0" err="1" smtClean="0"/>
              <a:t>Decatur</a:t>
            </a:r>
            <a:r>
              <a:rPr lang="tr-TR" sz="1800" dirty="0" smtClean="0"/>
              <a:t>, 2012; </a:t>
            </a:r>
            <a:r>
              <a:rPr lang="tr-TR" sz="1800" dirty="0" err="1" smtClean="0"/>
              <a:t>Granot</a:t>
            </a:r>
            <a:r>
              <a:rPr lang="tr-TR" sz="1800" dirty="0" smtClean="0"/>
              <a:t> </a:t>
            </a:r>
            <a:r>
              <a:rPr lang="tr-TR" sz="1800" dirty="0" err="1" smtClean="0"/>
              <a:t>vd</a:t>
            </a:r>
            <a:r>
              <a:rPr lang="tr-TR" sz="1800" dirty="0" smtClean="0"/>
              <a:t>., 2014; </a:t>
            </a:r>
            <a:r>
              <a:rPr lang="tr-TR" sz="1800" dirty="0" err="1" smtClean="0"/>
              <a:t>Nevkov</a:t>
            </a:r>
            <a:r>
              <a:rPr lang="tr-TR" sz="1800" dirty="0" smtClean="0"/>
              <a:t> ve </a:t>
            </a:r>
            <a:r>
              <a:rPr lang="tr-TR" sz="1800" dirty="0" err="1" smtClean="0"/>
              <a:t>Scott</a:t>
            </a:r>
            <a:r>
              <a:rPr lang="tr-TR" sz="1800" dirty="0" smtClean="0"/>
              <a:t>, 2014) Türkçe Pazarlama Literatüründe sevimlilik yönlü sınırlı sayıda (Barutçu ve </a:t>
            </a:r>
            <a:r>
              <a:rPr lang="tr-TR" sz="1800" dirty="0" err="1" smtClean="0"/>
              <a:t>Adıgüzel</a:t>
            </a:r>
            <a:r>
              <a:rPr lang="tr-TR" sz="1800" dirty="0" smtClean="0"/>
              <a:t>, 2015: 78) bulunması, çalışmanın literatüre olan katkısıdır. </a:t>
            </a:r>
          </a:p>
          <a:p>
            <a:r>
              <a:rPr lang="tr-TR" sz="1800" dirty="0" smtClean="0"/>
              <a:t>Sevimli ürünlere yönelik satın alma davranışlarının analizine göre;</a:t>
            </a:r>
          </a:p>
          <a:p>
            <a:pPr lvl="1"/>
            <a:r>
              <a:rPr lang="tr-TR" sz="1600" dirty="0" smtClean="0"/>
              <a:t>Katılımcıların sevimli ürünlerden hoşlandıkları,</a:t>
            </a:r>
          </a:p>
          <a:p>
            <a:pPr lvl="1"/>
            <a:r>
              <a:rPr lang="tr-TR" sz="1600" dirty="0" smtClean="0"/>
              <a:t>Sevimli ürünlerin tüketicilerde kullanma isteği uyandırdığı,</a:t>
            </a:r>
          </a:p>
          <a:p>
            <a:pPr lvl="1"/>
            <a:r>
              <a:rPr lang="tr-TR" sz="1600" dirty="0" smtClean="0"/>
              <a:t>Sevimli ürünlerin tüketicilerde iyi hissetme duygusu yarattığı,</a:t>
            </a:r>
          </a:p>
          <a:p>
            <a:pPr lvl="1"/>
            <a:r>
              <a:rPr lang="tr-TR" sz="1600" dirty="0" smtClean="0"/>
              <a:t>Sevimli ürünlerin kendilerinden beklenen fonksiyonları yerine getirdiği, </a:t>
            </a:r>
          </a:p>
          <a:p>
            <a:pPr lvl="1"/>
            <a:r>
              <a:rPr lang="tr-TR" sz="1600" dirty="0" smtClean="0"/>
              <a:t>Sevimli ürünlerin, kullanıcılarının kişilikleri hakkında fikir verdikleri,</a:t>
            </a:r>
          </a:p>
          <a:p>
            <a:pPr lvl="1"/>
            <a:r>
              <a:rPr lang="tr-TR" sz="1600" dirty="0" smtClean="0"/>
              <a:t>Sevimli ürünlerdeki kalite anlayışının ve duygusal etkinin cinsiyete göre farklılaştığı,</a:t>
            </a:r>
          </a:p>
          <a:p>
            <a:pPr lvl="1"/>
            <a:r>
              <a:rPr lang="tr-TR" sz="1600" dirty="0" smtClean="0"/>
              <a:t>Sevimli ürün satın alma niyetinin, duygusal etki, sosyal etki ve fiyattan etkilendiği ancak kaliteden etkilenmediği ,</a:t>
            </a:r>
          </a:p>
          <a:p>
            <a:pPr lvl="1"/>
            <a:r>
              <a:rPr lang="tr-TR" sz="1600" dirty="0" smtClean="0"/>
              <a:t>Sevimli ürünlere yönelik tutumun çocuk sahibi olan ve olmayan kişiler arasında değişmediği sonucuna ulaşılmıştır.</a:t>
            </a:r>
            <a:endParaRPr lang="tr-TR" sz="1600" dirty="0"/>
          </a:p>
        </p:txBody>
      </p:sp>
      <p:sp>
        <p:nvSpPr>
          <p:cNvPr id="4" name="3 Veri Yer Tutucusu"/>
          <p:cNvSpPr>
            <a:spLocks noGrp="1"/>
          </p:cNvSpPr>
          <p:nvPr>
            <p:ph type="dt" sz="half" idx="10"/>
          </p:nvPr>
        </p:nvSpPr>
        <p:spPr/>
        <p:txBody>
          <a:bodyPr/>
          <a:lstStyle/>
          <a:p>
            <a:r>
              <a:rPr lang="tr-TR" altLang="zh-CN" smtClean="0"/>
              <a:t>08.10.2016</a:t>
            </a:r>
            <a:endParaRPr lang="tr-TR" altLang="zh-CN"/>
          </a:p>
        </p:txBody>
      </p:sp>
      <p:sp>
        <p:nvSpPr>
          <p:cNvPr id="5" name="4 Altbilgi Yer Tutucusu"/>
          <p:cNvSpPr>
            <a:spLocks noGrp="1"/>
          </p:cNvSpPr>
          <p:nvPr>
            <p:ph type="ftr" sz="quarter" idx="11"/>
          </p:nvPr>
        </p:nvSpPr>
        <p:spPr/>
        <p:txBody>
          <a:bodyPr/>
          <a:lstStyle/>
          <a:p>
            <a:r>
              <a:rPr lang="tr-TR" altLang="zh-CN" dirty="0" smtClean="0"/>
              <a:t>Ü.</a:t>
            </a:r>
            <a:r>
              <a:rPr lang="tr-TR" altLang="zh-CN" dirty="0" err="1" smtClean="0"/>
              <a:t>Adıgüzel</a:t>
            </a:r>
            <a:r>
              <a:rPr lang="tr-TR" altLang="zh-CN" dirty="0" smtClean="0"/>
              <a:t>&amp;Barutçu</a:t>
            </a:r>
            <a:endParaRPr lang="tr-TR" altLang="zh-CN" dirty="0"/>
          </a:p>
        </p:txBody>
      </p:sp>
      <p:sp>
        <p:nvSpPr>
          <p:cNvPr id="6" name="5 Slayt Numarası Yer Tutucusu"/>
          <p:cNvSpPr>
            <a:spLocks noGrp="1"/>
          </p:cNvSpPr>
          <p:nvPr>
            <p:ph type="sldNum" sz="quarter" idx="12"/>
          </p:nvPr>
        </p:nvSpPr>
        <p:spPr/>
        <p:txBody>
          <a:bodyPr/>
          <a:lstStyle/>
          <a:p>
            <a:fld id="{34CBBF68-CD77-4EC4-8575-4B128BC9EF66}" type="slidenum">
              <a:rPr lang="tr-TR" altLang="zh-CN" smtClean="0"/>
              <a:pPr/>
              <a:t>19</a:t>
            </a:fld>
            <a:endParaRPr lang="tr-TR" altLang="zh-C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l"/>
            <a:r>
              <a:rPr lang="tr-TR" dirty="0" smtClean="0"/>
              <a:t>Sunum İçeriği</a:t>
            </a:r>
            <a:endParaRPr lang="tr-TR" dirty="0"/>
          </a:p>
        </p:txBody>
      </p:sp>
      <p:sp>
        <p:nvSpPr>
          <p:cNvPr id="3" name="2 İçerik Yer Tutucusu"/>
          <p:cNvSpPr>
            <a:spLocks noGrp="1"/>
          </p:cNvSpPr>
          <p:nvPr>
            <p:ph idx="1"/>
          </p:nvPr>
        </p:nvSpPr>
        <p:spPr/>
        <p:txBody>
          <a:bodyPr/>
          <a:lstStyle/>
          <a:p>
            <a:r>
              <a:rPr lang="tr-TR" dirty="0" smtClean="0"/>
              <a:t>Satın Alma Sürecinde Tüketicilerin Duygularına Seslenmek</a:t>
            </a:r>
          </a:p>
          <a:p>
            <a:r>
              <a:rPr lang="tr-TR" dirty="0" smtClean="0"/>
              <a:t>Sevimlilik Kültürü ve Sevimliliğin Özellikleri</a:t>
            </a:r>
          </a:p>
          <a:p>
            <a:r>
              <a:rPr lang="tr-TR" dirty="0" smtClean="0"/>
              <a:t>Pazarlama Literatüründe Sevimlilik</a:t>
            </a:r>
          </a:p>
          <a:p>
            <a:r>
              <a:rPr lang="tr-TR" dirty="0" smtClean="0"/>
              <a:t>Sevimli Pazarlama </a:t>
            </a:r>
          </a:p>
          <a:p>
            <a:r>
              <a:rPr lang="tr-TR" dirty="0" smtClean="0"/>
              <a:t>Araştırma Amacı, Yöntemi, Bulguları,</a:t>
            </a:r>
          </a:p>
          <a:p>
            <a:r>
              <a:rPr lang="tr-TR" dirty="0" smtClean="0"/>
              <a:t>Sonuç Ve Öneriler</a:t>
            </a:r>
          </a:p>
          <a:p>
            <a:pPr>
              <a:buNone/>
            </a:pPr>
            <a:endParaRPr lang="tr-TR" dirty="0"/>
          </a:p>
        </p:txBody>
      </p:sp>
      <p:sp>
        <p:nvSpPr>
          <p:cNvPr id="4" name="3 Veri Yer Tutucusu"/>
          <p:cNvSpPr>
            <a:spLocks noGrp="1"/>
          </p:cNvSpPr>
          <p:nvPr>
            <p:ph type="dt" sz="half" idx="10"/>
          </p:nvPr>
        </p:nvSpPr>
        <p:spPr/>
        <p:txBody>
          <a:bodyPr/>
          <a:lstStyle/>
          <a:p>
            <a:r>
              <a:rPr lang="tr-TR" altLang="zh-CN" smtClean="0"/>
              <a:t>08.10.2016</a:t>
            </a:r>
            <a:endParaRPr lang="tr-TR" altLang="zh-CN"/>
          </a:p>
        </p:txBody>
      </p:sp>
      <p:sp>
        <p:nvSpPr>
          <p:cNvPr id="5" name="4 Altbilgi Yer Tutucusu"/>
          <p:cNvSpPr>
            <a:spLocks noGrp="1"/>
          </p:cNvSpPr>
          <p:nvPr>
            <p:ph type="ftr" sz="quarter" idx="11"/>
          </p:nvPr>
        </p:nvSpPr>
        <p:spPr/>
        <p:txBody>
          <a:bodyPr/>
          <a:lstStyle/>
          <a:p>
            <a:r>
              <a:rPr lang="tr-TR" altLang="zh-CN" smtClean="0"/>
              <a:t>Ü.Adıgüzel&amp;Barutçu</a:t>
            </a:r>
            <a:endParaRPr lang="tr-TR" altLang="zh-CN"/>
          </a:p>
        </p:txBody>
      </p:sp>
      <p:sp>
        <p:nvSpPr>
          <p:cNvPr id="6" name="5 Slayt Numarası Yer Tutucusu"/>
          <p:cNvSpPr>
            <a:spLocks noGrp="1"/>
          </p:cNvSpPr>
          <p:nvPr>
            <p:ph type="sldNum" sz="quarter" idx="12"/>
          </p:nvPr>
        </p:nvSpPr>
        <p:spPr/>
        <p:txBody>
          <a:bodyPr/>
          <a:lstStyle/>
          <a:p>
            <a:fld id="{34CBBF68-CD77-4EC4-8575-4B128BC9EF66}" type="slidenum">
              <a:rPr lang="tr-TR" altLang="zh-CN" smtClean="0"/>
              <a:pPr/>
              <a:t>2</a:t>
            </a:fld>
            <a:endParaRPr lang="tr-TR" altLang="zh-C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Sonuç ve Öneriler</a:t>
            </a:r>
            <a:endParaRPr lang="tr-TR" dirty="0"/>
          </a:p>
        </p:txBody>
      </p:sp>
      <p:sp>
        <p:nvSpPr>
          <p:cNvPr id="3" name="2 İçerik Yer Tutucusu"/>
          <p:cNvSpPr>
            <a:spLocks noGrp="1"/>
          </p:cNvSpPr>
          <p:nvPr>
            <p:ph idx="1"/>
          </p:nvPr>
        </p:nvSpPr>
        <p:spPr/>
        <p:txBody>
          <a:bodyPr/>
          <a:lstStyle/>
          <a:p>
            <a:r>
              <a:rPr lang="tr-TR" sz="1800" dirty="0" smtClean="0"/>
              <a:t>Kadınların sevimli ürünlerden daha çok etkilendiği, sevimli ürünlerin ilk etapta hedef pazarının kadınlar olduğu ve ürünün hedef kitlesinin sevimli ürünlerin fiyatlarını pahalı bulmaları ya da bu ürünleri düşük kaliteli olarak algılamalarının engelleyecek pazarlama iletişimi mesajlarının hazırlamasının pazarlama yöneticilerinin yararına olacağı düşünülmektedir.</a:t>
            </a:r>
            <a:endParaRPr lang="tr-TR" sz="1800" dirty="0"/>
          </a:p>
        </p:txBody>
      </p:sp>
      <p:sp>
        <p:nvSpPr>
          <p:cNvPr id="4" name="3 Veri Yer Tutucusu"/>
          <p:cNvSpPr>
            <a:spLocks noGrp="1"/>
          </p:cNvSpPr>
          <p:nvPr>
            <p:ph type="dt" sz="half" idx="10"/>
          </p:nvPr>
        </p:nvSpPr>
        <p:spPr/>
        <p:txBody>
          <a:bodyPr/>
          <a:lstStyle/>
          <a:p>
            <a:r>
              <a:rPr lang="tr-TR" altLang="zh-CN" smtClean="0"/>
              <a:t>08.10.2016</a:t>
            </a:r>
            <a:endParaRPr lang="tr-TR" altLang="zh-CN"/>
          </a:p>
        </p:txBody>
      </p:sp>
      <p:sp>
        <p:nvSpPr>
          <p:cNvPr id="5" name="4 Altbilgi Yer Tutucusu"/>
          <p:cNvSpPr>
            <a:spLocks noGrp="1"/>
          </p:cNvSpPr>
          <p:nvPr>
            <p:ph type="ftr" sz="quarter" idx="11"/>
          </p:nvPr>
        </p:nvSpPr>
        <p:spPr/>
        <p:txBody>
          <a:bodyPr/>
          <a:lstStyle/>
          <a:p>
            <a:r>
              <a:rPr lang="tr-TR" altLang="zh-CN" smtClean="0"/>
              <a:t>Ü.Adıgüzel&amp;Barutçu</a:t>
            </a:r>
            <a:endParaRPr lang="tr-TR" altLang="zh-CN"/>
          </a:p>
        </p:txBody>
      </p:sp>
      <p:sp>
        <p:nvSpPr>
          <p:cNvPr id="6" name="5 Slayt Numarası Yer Tutucusu"/>
          <p:cNvSpPr>
            <a:spLocks noGrp="1"/>
          </p:cNvSpPr>
          <p:nvPr>
            <p:ph type="sldNum" sz="quarter" idx="12"/>
          </p:nvPr>
        </p:nvSpPr>
        <p:spPr/>
        <p:txBody>
          <a:bodyPr/>
          <a:lstStyle/>
          <a:p>
            <a:fld id="{34CBBF68-CD77-4EC4-8575-4B128BC9EF66}" type="slidenum">
              <a:rPr lang="tr-TR" altLang="zh-CN" smtClean="0"/>
              <a:pPr/>
              <a:t>20</a:t>
            </a:fld>
            <a:endParaRPr lang="tr-TR" altLang="zh-CN"/>
          </a:p>
        </p:txBody>
      </p:sp>
      <p:pic>
        <p:nvPicPr>
          <p:cNvPr id="7" name="6 Resim" descr="https://s-media-cache-ak0.pinimg.com/236x/43/86/6e/43866ea07cd2cefb910ab56062640169.jpg"/>
          <p:cNvPicPr/>
          <p:nvPr/>
        </p:nvPicPr>
        <p:blipFill>
          <a:blip r:embed="rId2"/>
          <a:srcRect/>
          <a:stretch>
            <a:fillRect/>
          </a:stretch>
        </p:blipFill>
        <p:spPr bwMode="auto">
          <a:xfrm>
            <a:off x="1438254" y="3279774"/>
            <a:ext cx="1641486" cy="2089164"/>
          </a:xfrm>
          <a:prstGeom prst="rect">
            <a:avLst/>
          </a:prstGeom>
          <a:noFill/>
          <a:ln w="9525">
            <a:noFill/>
            <a:miter lim="800000"/>
            <a:headEnd/>
            <a:tailEnd/>
          </a:ln>
        </p:spPr>
      </p:pic>
      <p:pic>
        <p:nvPicPr>
          <p:cNvPr id="8" name="7 Resim"/>
          <p:cNvPicPr/>
          <p:nvPr/>
        </p:nvPicPr>
        <p:blipFill>
          <a:blip r:embed="rId3" cstate="print"/>
          <a:srcRect/>
          <a:stretch>
            <a:fillRect/>
          </a:stretch>
        </p:blipFill>
        <p:spPr bwMode="auto">
          <a:xfrm>
            <a:off x="3452805" y="3279774"/>
            <a:ext cx="2238390" cy="1716099"/>
          </a:xfrm>
          <a:prstGeom prst="rect">
            <a:avLst/>
          </a:prstGeom>
          <a:noFill/>
          <a:ln w="9525">
            <a:noFill/>
            <a:miter lim="800000"/>
            <a:headEnd/>
            <a:tailEnd/>
          </a:ln>
        </p:spPr>
      </p:pic>
      <p:pic>
        <p:nvPicPr>
          <p:cNvPr id="9" name="8 Resim"/>
          <p:cNvPicPr/>
          <p:nvPr/>
        </p:nvPicPr>
        <p:blipFill>
          <a:blip r:embed="rId4" cstate="print"/>
          <a:srcRect/>
          <a:stretch>
            <a:fillRect/>
          </a:stretch>
        </p:blipFill>
        <p:spPr bwMode="auto">
          <a:xfrm>
            <a:off x="6064260" y="3279774"/>
            <a:ext cx="2313003" cy="283529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92124" y="3205161"/>
            <a:ext cx="7772400" cy="1470025"/>
          </a:xfrm>
        </p:spPr>
        <p:txBody>
          <a:bodyPr/>
          <a:lstStyle/>
          <a:p>
            <a:r>
              <a:rPr lang="tr-TR" dirty="0" smtClean="0"/>
              <a:t>TEŞEKKÜRLER…</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8285" y="519093"/>
            <a:ext cx="8229600" cy="1143000"/>
          </a:xfrm>
        </p:spPr>
        <p:txBody>
          <a:bodyPr/>
          <a:lstStyle/>
          <a:p>
            <a:r>
              <a:rPr lang="tr-TR" sz="3600" b="1" dirty="0" smtClean="0"/>
              <a:t>Satın Alma Sürecinde Tüketicilerin Duygularına Seslenmek</a:t>
            </a:r>
            <a:r>
              <a:rPr lang="tr-TR" dirty="0" smtClean="0"/>
              <a:t/>
            </a:r>
            <a:br>
              <a:rPr lang="tr-TR" dirty="0" smtClean="0"/>
            </a:br>
            <a:endParaRPr lang="tr-TR" dirty="0"/>
          </a:p>
        </p:txBody>
      </p:sp>
      <p:sp>
        <p:nvSpPr>
          <p:cNvPr id="3" name="2 İçerik Yer Tutucusu"/>
          <p:cNvSpPr>
            <a:spLocks noGrp="1"/>
          </p:cNvSpPr>
          <p:nvPr>
            <p:ph idx="1"/>
          </p:nvPr>
        </p:nvSpPr>
        <p:spPr/>
        <p:txBody>
          <a:bodyPr/>
          <a:lstStyle/>
          <a:p>
            <a:r>
              <a:rPr lang="tr-TR" dirty="0" smtClean="0"/>
              <a:t>Satın almaya etki eden faktörler?</a:t>
            </a:r>
          </a:p>
          <a:p>
            <a:r>
              <a:rPr lang="tr-TR" dirty="0" smtClean="0"/>
              <a:t>Ürün ve tüketici arasındaki bağ??</a:t>
            </a:r>
          </a:p>
          <a:p>
            <a:r>
              <a:rPr lang="tr-TR" dirty="0" smtClean="0"/>
              <a:t>Önemli olan sadece ürüne sahip olmak mı??? </a:t>
            </a:r>
          </a:p>
          <a:p>
            <a:pPr>
              <a:buNone/>
            </a:pPr>
            <a:endParaRPr lang="tr-TR" dirty="0" smtClean="0"/>
          </a:p>
          <a:p>
            <a:pPr lvl="2">
              <a:buNone/>
            </a:pPr>
            <a:r>
              <a:rPr lang="tr-TR" dirty="0" smtClean="0"/>
              <a:t>     Yoksa……. </a:t>
            </a:r>
            <a:endParaRPr lang="tr-TR" dirty="0"/>
          </a:p>
        </p:txBody>
      </p:sp>
      <p:sp>
        <p:nvSpPr>
          <p:cNvPr id="4" name="3 Veri Yer Tutucusu"/>
          <p:cNvSpPr>
            <a:spLocks noGrp="1"/>
          </p:cNvSpPr>
          <p:nvPr>
            <p:ph type="dt" sz="half" idx="10"/>
          </p:nvPr>
        </p:nvSpPr>
        <p:spPr/>
        <p:txBody>
          <a:bodyPr/>
          <a:lstStyle/>
          <a:p>
            <a:r>
              <a:rPr lang="tr-TR" altLang="zh-CN" smtClean="0"/>
              <a:t>08.10.2016</a:t>
            </a:r>
            <a:endParaRPr lang="tr-TR" altLang="zh-CN"/>
          </a:p>
        </p:txBody>
      </p:sp>
      <p:sp>
        <p:nvSpPr>
          <p:cNvPr id="5" name="4 Altbilgi Yer Tutucusu"/>
          <p:cNvSpPr>
            <a:spLocks noGrp="1"/>
          </p:cNvSpPr>
          <p:nvPr>
            <p:ph type="ftr" sz="quarter" idx="11"/>
          </p:nvPr>
        </p:nvSpPr>
        <p:spPr/>
        <p:txBody>
          <a:bodyPr/>
          <a:lstStyle/>
          <a:p>
            <a:r>
              <a:rPr lang="tr-TR" altLang="zh-CN" smtClean="0"/>
              <a:t>Ü.Adıgüzel&amp;Barutçu</a:t>
            </a:r>
            <a:endParaRPr lang="tr-TR" altLang="zh-CN"/>
          </a:p>
        </p:txBody>
      </p:sp>
      <p:sp>
        <p:nvSpPr>
          <p:cNvPr id="6" name="5 Slayt Numarası Yer Tutucusu"/>
          <p:cNvSpPr>
            <a:spLocks noGrp="1"/>
          </p:cNvSpPr>
          <p:nvPr>
            <p:ph type="sldNum" sz="quarter" idx="12"/>
          </p:nvPr>
        </p:nvSpPr>
        <p:spPr/>
        <p:txBody>
          <a:bodyPr/>
          <a:lstStyle/>
          <a:p>
            <a:fld id="{34CBBF68-CD77-4EC4-8575-4B128BC9EF66}" type="slidenum">
              <a:rPr lang="tr-TR" altLang="zh-CN" smtClean="0"/>
              <a:pPr/>
              <a:t>3</a:t>
            </a:fld>
            <a:endParaRPr lang="tr-TR" altLang="zh-CN"/>
          </a:p>
        </p:txBody>
      </p:sp>
      <p:pic>
        <p:nvPicPr>
          <p:cNvPr id="8" name="7 Resim"/>
          <p:cNvPicPr/>
          <p:nvPr/>
        </p:nvPicPr>
        <p:blipFill>
          <a:blip r:embed="rId2" cstate="print"/>
          <a:srcRect/>
          <a:stretch>
            <a:fillRect/>
          </a:stretch>
        </p:blipFill>
        <p:spPr bwMode="auto">
          <a:xfrm>
            <a:off x="4497387" y="3652839"/>
            <a:ext cx="2163777" cy="1790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8285" y="444480"/>
            <a:ext cx="8229600" cy="1143000"/>
          </a:xfrm>
        </p:spPr>
        <p:txBody>
          <a:bodyPr/>
          <a:lstStyle/>
          <a:p>
            <a:r>
              <a:rPr lang="tr-TR" sz="3600" b="1" dirty="0" smtClean="0"/>
              <a:t>Sevimlilik Kültürü ve Sevimliliğin Özellikleri </a:t>
            </a:r>
            <a:r>
              <a:rPr lang="tr-TR" dirty="0" smtClean="0"/>
              <a:t/>
            </a:r>
            <a:br>
              <a:rPr lang="tr-TR" dirty="0" smtClean="0"/>
            </a:br>
            <a:endParaRPr lang="tr-TR" dirty="0"/>
          </a:p>
        </p:txBody>
      </p:sp>
      <p:sp>
        <p:nvSpPr>
          <p:cNvPr id="3" name="2 İçerik Yer Tutucusu"/>
          <p:cNvSpPr>
            <a:spLocks noGrp="1"/>
          </p:cNvSpPr>
          <p:nvPr>
            <p:ph idx="1"/>
          </p:nvPr>
        </p:nvSpPr>
        <p:spPr>
          <a:xfrm>
            <a:off x="542898" y="1563675"/>
            <a:ext cx="8229600" cy="4525963"/>
          </a:xfrm>
        </p:spPr>
        <p:txBody>
          <a:bodyPr/>
          <a:lstStyle/>
          <a:p>
            <a:r>
              <a:rPr lang="tr-TR" dirty="0" smtClean="0"/>
              <a:t>Japonya</a:t>
            </a:r>
          </a:p>
          <a:p>
            <a:r>
              <a:rPr lang="tr-TR" dirty="0" err="1" smtClean="0"/>
              <a:t>Kawaii</a:t>
            </a:r>
            <a:endParaRPr lang="tr-TR" dirty="0" smtClean="0"/>
          </a:p>
          <a:p>
            <a:r>
              <a:rPr lang="tr-TR" i="1" dirty="0" err="1" smtClean="0"/>
              <a:t>Konrad</a:t>
            </a:r>
            <a:r>
              <a:rPr lang="tr-TR" i="1" dirty="0" smtClean="0"/>
              <a:t> </a:t>
            </a:r>
            <a:r>
              <a:rPr lang="tr-TR" i="1" dirty="0" err="1" smtClean="0"/>
              <a:t>Lorentz</a:t>
            </a:r>
            <a:endParaRPr lang="tr-TR" i="1" dirty="0" smtClean="0"/>
          </a:p>
          <a:p>
            <a:pPr lvl="1"/>
            <a:r>
              <a:rPr lang="tr-TR" sz="2000" dirty="0" smtClean="0"/>
              <a:t>baş ebatları alışılmış boyutlardan biraz daha büyük, </a:t>
            </a:r>
          </a:p>
          <a:p>
            <a:pPr lvl="1"/>
            <a:r>
              <a:rPr lang="tr-TR" sz="2000" dirty="0" smtClean="0"/>
              <a:t>kısa uzuvlara sahip, </a:t>
            </a:r>
          </a:p>
          <a:p>
            <a:pPr lvl="1"/>
            <a:r>
              <a:rPr lang="tr-TR" sz="2000" dirty="0" smtClean="0"/>
              <a:t>yuvarlak yapılı, </a:t>
            </a:r>
          </a:p>
          <a:p>
            <a:pPr lvl="1"/>
            <a:r>
              <a:rPr lang="tr-TR" sz="2000" dirty="0" smtClean="0"/>
              <a:t>Küçük ve tombul, </a:t>
            </a:r>
          </a:p>
          <a:p>
            <a:pPr lvl="1"/>
            <a:r>
              <a:rPr lang="tr-TR" sz="2000" dirty="0" smtClean="0"/>
              <a:t>büyük gözlü, </a:t>
            </a:r>
          </a:p>
          <a:p>
            <a:pPr lvl="1"/>
            <a:r>
              <a:rPr lang="tr-TR" sz="2000" dirty="0" smtClean="0"/>
              <a:t>tombul yanaklı</a:t>
            </a:r>
          </a:p>
          <a:p>
            <a:pPr lvl="1"/>
            <a:r>
              <a:rPr lang="tr-TR" sz="2000" dirty="0" smtClean="0"/>
              <a:t>küçük ağızlı ve küçük burunlu (</a:t>
            </a:r>
            <a:r>
              <a:rPr lang="tr-TR" sz="2000" dirty="0" err="1" smtClean="0"/>
              <a:t>Glocker</a:t>
            </a:r>
            <a:r>
              <a:rPr lang="tr-TR" sz="2000" dirty="0" smtClean="0"/>
              <a:t> </a:t>
            </a:r>
            <a:r>
              <a:rPr lang="tr-TR" sz="2000" dirty="0" err="1" smtClean="0"/>
              <a:t>vd</a:t>
            </a:r>
            <a:r>
              <a:rPr lang="tr-TR" sz="2000" dirty="0" smtClean="0"/>
              <a:t>., 2009: 257; </a:t>
            </a:r>
            <a:r>
              <a:rPr lang="tr-TR" sz="2000" dirty="0" err="1" smtClean="0"/>
              <a:t>Möller</a:t>
            </a:r>
            <a:r>
              <a:rPr lang="tr-TR" sz="2000" dirty="0" smtClean="0"/>
              <a:t>, 2009: 5).</a:t>
            </a:r>
          </a:p>
          <a:p>
            <a:pPr>
              <a:buNone/>
            </a:pPr>
            <a:endParaRPr lang="tr-TR" dirty="0" smtClean="0"/>
          </a:p>
        </p:txBody>
      </p:sp>
      <p:sp>
        <p:nvSpPr>
          <p:cNvPr id="4" name="3 Veri Yer Tutucusu"/>
          <p:cNvSpPr>
            <a:spLocks noGrp="1"/>
          </p:cNvSpPr>
          <p:nvPr>
            <p:ph type="dt" sz="half" idx="10"/>
          </p:nvPr>
        </p:nvSpPr>
        <p:spPr/>
        <p:txBody>
          <a:bodyPr/>
          <a:lstStyle/>
          <a:p>
            <a:r>
              <a:rPr lang="tr-TR" altLang="zh-CN" smtClean="0"/>
              <a:t>08.10.2016</a:t>
            </a:r>
            <a:endParaRPr lang="tr-TR" altLang="zh-CN"/>
          </a:p>
        </p:txBody>
      </p:sp>
      <p:sp>
        <p:nvSpPr>
          <p:cNvPr id="5" name="4 Altbilgi Yer Tutucusu"/>
          <p:cNvSpPr>
            <a:spLocks noGrp="1"/>
          </p:cNvSpPr>
          <p:nvPr>
            <p:ph type="ftr" sz="quarter" idx="11"/>
          </p:nvPr>
        </p:nvSpPr>
        <p:spPr/>
        <p:txBody>
          <a:bodyPr/>
          <a:lstStyle/>
          <a:p>
            <a:r>
              <a:rPr lang="tr-TR" altLang="zh-CN" smtClean="0"/>
              <a:t>Ü.Adıgüzel&amp;Barutçu</a:t>
            </a:r>
            <a:endParaRPr lang="tr-TR" altLang="zh-CN" dirty="0"/>
          </a:p>
        </p:txBody>
      </p:sp>
      <p:sp>
        <p:nvSpPr>
          <p:cNvPr id="6" name="5 Slayt Numarası Yer Tutucusu"/>
          <p:cNvSpPr>
            <a:spLocks noGrp="1"/>
          </p:cNvSpPr>
          <p:nvPr>
            <p:ph type="sldNum" sz="quarter" idx="12"/>
          </p:nvPr>
        </p:nvSpPr>
        <p:spPr/>
        <p:txBody>
          <a:bodyPr/>
          <a:lstStyle/>
          <a:p>
            <a:fld id="{34CBBF68-CD77-4EC4-8575-4B128BC9EF66}" type="slidenum">
              <a:rPr lang="tr-TR" altLang="zh-CN" smtClean="0"/>
              <a:pPr/>
              <a:t>4</a:t>
            </a:fld>
            <a:endParaRPr lang="tr-TR" altLang="zh-CN"/>
          </a:p>
        </p:txBody>
      </p:sp>
      <p:pic>
        <p:nvPicPr>
          <p:cNvPr id="8" name="7 Resim"/>
          <p:cNvPicPr/>
          <p:nvPr/>
        </p:nvPicPr>
        <p:blipFill>
          <a:blip r:embed="rId2" cstate="print"/>
          <a:srcRect/>
          <a:stretch>
            <a:fillRect/>
          </a:stretch>
        </p:blipFill>
        <p:spPr bwMode="auto">
          <a:xfrm>
            <a:off x="5392743" y="1190610"/>
            <a:ext cx="2760681" cy="2089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662093" y="4025904"/>
            <a:ext cx="2305050" cy="2009775"/>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4646613" y="4175130"/>
            <a:ext cx="2313003" cy="1716960"/>
          </a:xfrm>
          <a:prstGeom prst="rect">
            <a:avLst/>
          </a:prstGeom>
          <a:noFill/>
          <a:ln w="9525">
            <a:noFill/>
            <a:miter lim="800000"/>
            <a:headEnd/>
            <a:tailEnd/>
          </a:ln>
          <a:effectLst/>
        </p:spPr>
      </p:pic>
      <p:sp>
        <p:nvSpPr>
          <p:cNvPr id="2" name="1 Başlık"/>
          <p:cNvSpPr>
            <a:spLocks noGrp="1"/>
          </p:cNvSpPr>
          <p:nvPr>
            <p:ph type="title"/>
          </p:nvPr>
        </p:nvSpPr>
        <p:spPr/>
        <p:txBody>
          <a:bodyPr/>
          <a:lstStyle/>
          <a:p>
            <a:r>
              <a:rPr lang="tr-TR" sz="3600" b="1" dirty="0" smtClean="0"/>
              <a:t>Pazarlama Literatüründe Sevimlilik</a:t>
            </a:r>
            <a:r>
              <a:rPr lang="tr-TR" dirty="0" smtClean="0"/>
              <a:t/>
            </a:r>
            <a:br>
              <a:rPr lang="tr-TR" dirty="0" smtClean="0"/>
            </a:br>
            <a:endParaRPr lang="tr-TR" dirty="0"/>
          </a:p>
        </p:txBody>
      </p:sp>
      <p:sp>
        <p:nvSpPr>
          <p:cNvPr id="3" name="2 İçerik Yer Tutucusu"/>
          <p:cNvSpPr>
            <a:spLocks noGrp="1"/>
          </p:cNvSpPr>
          <p:nvPr>
            <p:ph idx="1"/>
          </p:nvPr>
        </p:nvSpPr>
        <p:spPr>
          <a:xfrm>
            <a:off x="457200" y="1041384"/>
            <a:ext cx="8229600" cy="5084779"/>
          </a:xfrm>
        </p:spPr>
        <p:txBody>
          <a:bodyPr/>
          <a:lstStyle/>
          <a:p>
            <a:r>
              <a:rPr lang="tr-TR" sz="2200" dirty="0" smtClean="0"/>
              <a:t>Birisi normal diğeri sevimli olarak dizayn edilmiş dondurma kaşıklarından her ne kadar daha dayanıksız olduğunu düşünseler de tüketicilerin sevimli olanı tercih etmesi,</a:t>
            </a:r>
          </a:p>
          <a:p>
            <a:r>
              <a:rPr lang="tr-TR" sz="2200" dirty="0" smtClean="0"/>
              <a:t>Birisi normal diğeri sevimli bir timsah şeklinde dizayn edilen zımbalardan da tüketiciler yine sevimli olanı alması,</a:t>
            </a:r>
          </a:p>
          <a:p>
            <a:r>
              <a:rPr lang="tr-TR" sz="2200" dirty="0" smtClean="0"/>
              <a:t>Özellikleri bakımından fark bulunmayan bisküvilerden desensiz ve ayıcık desenli bisküviler arasında yapılan tüketim miktarlarında yine </a:t>
            </a:r>
            <a:r>
              <a:rPr lang="tr-TR" sz="2200" dirty="0" err="1" smtClean="0"/>
              <a:t>ayıcıklı</a:t>
            </a:r>
            <a:r>
              <a:rPr lang="tr-TR" sz="2200" dirty="0" smtClean="0"/>
              <a:t> olan tercih edilmesi (</a:t>
            </a:r>
            <a:r>
              <a:rPr lang="tr-TR" sz="2200" dirty="0" err="1" smtClean="0"/>
              <a:t>Nevkov</a:t>
            </a:r>
            <a:r>
              <a:rPr lang="tr-TR" sz="2200" dirty="0" smtClean="0"/>
              <a:t> ve </a:t>
            </a:r>
            <a:r>
              <a:rPr lang="tr-TR" sz="2200" dirty="0" err="1" smtClean="0"/>
              <a:t>Scott</a:t>
            </a:r>
            <a:r>
              <a:rPr lang="tr-TR" sz="2200" dirty="0" smtClean="0"/>
              <a:t>, 2014).</a:t>
            </a:r>
          </a:p>
          <a:p>
            <a:pPr>
              <a:buNone/>
            </a:pPr>
            <a:endParaRPr lang="tr-TR" dirty="0"/>
          </a:p>
        </p:txBody>
      </p:sp>
      <p:sp>
        <p:nvSpPr>
          <p:cNvPr id="4" name="3 Veri Yer Tutucusu"/>
          <p:cNvSpPr>
            <a:spLocks noGrp="1"/>
          </p:cNvSpPr>
          <p:nvPr>
            <p:ph type="dt" sz="half" idx="10"/>
          </p:nvPr>
        </p:nvSpPr>
        <p:spPr/>
        <p:txBody>
          <a:bodyPr/>
          <a:lstStyle/>
          <a:p>
            <a:r>
              <a:rPr lang="tr-TR" altLang="zh-CN" smtClean="0"/>
              <a:t>08.10.2016</a:t>
            </a:r>
            <a:endParaRPr lang="tr-TR" altLang="zh-CN"/>
          </a:p>
        </p:txBody>
      </p:sp>
      <p:sp>
        <p:nvSpPr>
          <p:cNvPr id="5" name="4 Altbilgi Yer Tutucusu"/>
          <p:cNvSpPr>
            <a:spLocks noGrp="1"/>
          </p:cNvSpPr>
          <p:nvPr>
            <p:ph type="ftr" sz="quarter" idx="11"/>
          </p:nvPr>
        </p:nvSpPr>
        <p:spPr/>
        <p:txBody>
          <a:bodyPr/>
          <a:lstStyle/>
          <a:p>
            <a:r>
              <a:rPr lang="tr-TR" altLang="zh-CN" smtClean="0"/>
              <a:t>Ü.Adıgüzel&amp;Barutçu</a:t>
            </a:r>
            <a:endParaRPr lang="tr-TR" altLang="zh-CN"/>
          </a:p>
        </p:txBody>
      </p:sp>
      <p:sp>
        <p:nvSpPr>
          <p:cNvPr id="6" name="5 Slayt Numarası Yer Tutucusu"/>
          <p:cNvSpPr>
            <a:spLocks noGrp="1"/>
          </p:cNvSpPr>
          <p:nvPr>
            <p:ph type="sldNum" sz="quarter" idx="12"/>
          </p:nvPr>
        </p:nvSpPr>
        <p:spPr/>
        <p:txBody>
          <a:bodyPr/>
          <a:lstStyle/>
          <a:p>
            <a:fld id="{34CBBF68-CD77-4EC4-8575-4B128BC9EF66}" type="slidenum">
              <a:rPr lang="tr-TR" altLang="zh-CN" smtClean="0"/>
              <a:pPr/>
              <a:t>5</a:t>
            </a:fld>
            <a:endParaRPr lang="tr-TR" altLang="zh-C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b="1" dirty="0" smtClean="0"/>
              <a:t>Pazarlama Literatüründe Sevimlilik</a:t>
            </a:r>
            <a:endParaRPr lang="tr-TR" sz="3600" dirty="0"/>
          </a:p>
        </p:txBody>
      </p:sp>
      <p:sp>
        <p:nvSpPr>
          <p:cNvPr id="3" name="2 İçerik Yer Tutucusu"/>
          <p:cNvSpPr>
            <a:spLocks noGrp="1"/>
          </p:cNvSpPr>
          <p:nvPr>
            <p:ph idx="1"/>
          </p:nvPr>
        </p:nvSpPr>
        <p:spPr/>
        <p:txBody>
          <a:bodyPr/>
          <a:lstStyle/>
          <a:p>
            <a:r>
              <a:rPr lang="tr-TR" dirty="0" smtClean="0"/>
              <a:t>Louis Vuitton’un Japon desen tasarımcısı </a:t>
            </a:r>
            <a:r>
              <a:rPr lang="tr-TR" dirty="0" err="1" smtClean="0"/>
              <a:t>Takashi</a:t>
            </a:r>
            <a:r>
              <a:rPr lang="tr-TR" dirty="0" smtClean="0"/>
              <a:t> </a:t>
            </a:r>
            <a:r>
              <a:rPr lang="tr-TR" dirty="0" err="1" smtClean="0"/>
              <a:t>Murakami’nin</a:t>
            </a:r>
            <a:r>
              <a:rPr lang="tr-TR" dirty="0" smtClean="0"/>
              <a:t>, (1997-2013 yılları arasında) sevimli çanta tasarımları</a:t>
            </a:r>
          </a:p>
          <a:p>
            <a:endParaRPr lang="tr-TR" dirty="0" smtClean="0"/>
          </a:p>
          <a:p>
            <a:endParaRPr lang="tr-TR" dirty="0"/>
          </a:p>
        </p:txBody>
      </p:sp>
      <p:sp>
        <p:nvSpPr>
          <p:cNvPr id="4" name="3 Veri Yer Tutucusu"/>
          <p:cNvSpPr>
            <a:spLocks noGrp="1"/>
          </p:cNvSpPr>
          <p:nvPr>
            <p:ph type="dt" sz="half" idx="10"/>
          </p:nvPr>
        </p:nvSpPr>
        <p:spPr/>
        <p:txBody>
          <a:bodyPr/>
          <a:lstStyle/>
          <a:p>
            <a:r>
              <a:rPr lang="tr-TR" altLang="zh-CN" smtClean="0"/>
              <a:t>08.10.2016</a:t>
            </a:r>
            <a:endParaRPr lang="tr-TR" altLang="zh-CN"/>
          </a:p>
        </p:txBody>
      </p:sp>
      <p:sp>
        <p:nvSpPr>
          <p:cNvPr id="5" name="4 Altbilgi Yer Tutucusu"/>
          <p:cNvSpPr>
            <a:spLocks noGrp="1"/>
          </p:cNvSpPr>
          <p:nvPr>
            <p:ph type="ftr" sz="quarter" idx="11"/>
          </p:nvPr>
        </p:nvSpPr>
        <p:spPr/>
        <p:txBody>
          <a:bodyPr/>
          <a:lstStyle/>
          <a:p>
            <a:r>
              <a:rPr lang="tr-TR" altLang="zh-CN" smtClean="0"/>
              <a:t>Ü.Adıgüzel&amp;Barutçu</a:t>
            </a:r>
            <a:endParaRPr lang="tr-TR" altLang="zh-CN"/>
          </a:p>
        </p:txBody>
      </p:sp>
      <p:sp>
        <p:nvSpPr>
          <p:cNvPr id="6" name="5 Slayt Numarası Yer Tutucusu"/>
          <p:cNvSpPr>
            <a:spLocks noGrp="1"/>
          </p:cNvSpPr>
          <p:nvPr>
            <p:ph type="sldNum" sz="quarter" idx="12"/>
          </p:nvPr>
        </p:nvSpPr>
        <p:spPr/>
        <p:txBody>
          <a:bodyPr/>
          <a:lstStyle/>
          <a:p>
            <a:fld id="{34CBBF68-CD77-4EC4-8575-4B128BC9EF66}" type="slidenum">
              <a:rPr lang="tr-TR" altLang="zh-CN" smtClean="0"/>
              <a:pPr/>
              <a:t>6</a:t>
            </a:fld>
            <a:endParaRPr lang="tr-TR" altLang="zh-CN"/>
          </a:p>
        </p:txBody>
      </p:sp>
      <p:pic>
        <p:nvPicPr>
          <p:cNvPr id="11" name="Picture 4"/>
          <p:cNvPicPr>
            <a:picLocks noChangeAspect="1" noChangeArrowheads="1"/>
          </p:cNvPicPr>
          <p:nvPr/>
        </p:nvPicPr>
        <p:blipFill>
          <a:blip r:embed="rId2"/>
          <a:srcRect/>
          <a:stretch>
            <a:fillRect/>
          </a:stretch>
        </p:blipFill>
        <p:spPr bwMode="auto">
          <a:xfrm>
            <a:off x="990575" y="3130547"/>
            <a:ext cx="2313003" cy="2431619"/>
          </a:xfrm>
          <a:prstGeom prst="rect">
            <a:avLst/>
          </a:prstGeom>
          <a:noFill/>
          <a:ln w="9525">
            <a:noFill/>
            <a:miter lim="800000"/>
            <a:headEnd/>
            <a:tailEnd/>
          </a:ln>
          <a:effectLst/>
        </p:spPr>
      </p:pic>
      <p:sp>
        <p:nvSpPr>
          <p:cNvPr id="2054" name="AutoShape 6" descr="takashi murakami louis vuitton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6" name="AutoShape 8" descr="takashi murakami louis vuitton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59" name="Picture 11"/>
          <p:cNvPicPr>
            <a:picLocks noChangeAspect="1" noChangeArrowheads="1"/>
          </p:cNvPicPr>
          <p:nvPr/>
        </p:nvPicPr>
        <p:blipFill>
          <a:blip r:embed="rId3"/>
          <a:srcRect/>
          <a:stretch>
            <a:fillRect/>
          </a:stretch>
        </p:blipFill>
        <p:spPr bwMode="auto">
          <a:xfrm>
            <a:off x="3527418" y="3578226"/>
            <a:ext cx="2611455" cy="1566873"/>
          </a:xfrm>
          <a:prstGeom prst="rect">
            <a:avLst/>
          </a:prstGeom>
          <a:noFill/>
          <a:ln w="9525">
            <a:noFill/>
            <a:miter lim="800000"/>
            <a:headEnd/>
            <a:tailEnd/>
          </a:ln>
          <a:effectLst/>
        </p:spPr>
      </p:pic>
      <p:pic>
        <p:nvPicPr>
          <p:cNvPr id="2060" name="Picture 12"/>
          <p:cNvPicPr>
            <a:picLocks noChangeAspect="1" noChangeArrowheads="1"/>
          </p:cNvPicPr>
          <p:nvPr/>
        </p:nvPicPr>
        <p:blipFill>
          <a:blip r:embed="rId4"/>
          <a:srcRect/>
          <a:stretch>
            <a:fillRect/>
          </a:stretch>
        </p:blipFill>
        <p:spPr bwMode="auto">
          <a:xfrm>
            <a:off x="6159480" y="3429000"/>
            <a:ext cx="2984520" cy="21788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b="1" dirty="0" smtClean="0"/>
              <a:t>Sevimli Pazarlama TANIMI</a:t>
            </a:r>
            <a:endParaRPr lang="tr-TR" sz="3600" dirty="0"/>
          </a:p>
        </p:txBody>
      </p:sp>
      <p:sp>
        <p:nvSpPr>
          <p:cNvPr id="3" name="2 İçerik Yer Tutucusu"/>
          <p:cNvSpPr>
            <a:spLocks noGrp="1"/>
          </p:cNvSpPr>
          <p:nvPr>
            <p:ph idx="1"/>
          </p:nvPr>
        </p:nvSpPr>
        <p:spPr/>
        <p:txBody>
          <a:bodyPr/>
          <a:lstStyle/>
          <a:p>
            <a:pPr algn="ctr">
              <a:buNone/>
            </a:pPr>
            <a:r>
              <a:rPr lang="tr-TR" dirty="0" smtClean="0"/>
              <a:t>   </a:t>
            </a:r>
            <a:r>
              <a:rPr lang="tr-TR" sz="2400" dirty="0" smtClean="0"/>
              <a:t>Tüketicilerin </a:t>
            </a:r>
            <a:r>
              <a:rPr lang="tr-TR" sz="2400" u="sng" dirty="0" smtClean="0"/>
              <a:t>duygularına etki etmek amacıyla</a:t>
            </a:r>
            <a:r>
              <a:rPr lang="tr-TR" sz="2400" dirty="0" smtClean="0"/>
              <a:t> </a:t>
            </a:r>
            <a:r>
              <a:rPr lang="tr-TR" sz="2400" u="sng" dirty="0" smtClean="0"/>
              <a:t>sevimliliği ön plana çıkararak </a:t>
            </a:r>
            <a:r>
              <a:rPr lang="tr-TR" sz="2400" dirty="0" smtClean="0"/>
              <a:t>ürünü, ürünün ambalajını, dizaynını, markasını, reklamını farklılaştırma yoluyla hedef pazardaki tüketicilerin ilgisinin ve satın alma istediğinin arttırılması yönlü tasarımlanan pazarlama faaliyetlerdir.</a:t>
            </a:r>
            <a:endParaRPr lang="tr-TR" sz="2400" dirty="0"/>
          </a:p>
        </p:txBody>
      </p:sp>
      <p:sp>
        <p:nvSpPr>
          <p:cNvPr id="4" name="3 Veri Yer Tutucusu"/>
          <p:cNvSpPr>
            <a:spLocks noGrp="1"/>
          </p:cNvSpPr>
          <p:nvPr>
            <p:ph type="dt" sz="half" idx="10"/>
          </p:nvPr>
        </p:nvSpPr>
        <p:spPr/>
        <p:txBody>
          <a:bodyPr/>
          <a:lstStyle/>
          <a:p>
            <a:r>
              <a:rPr lang="tr-TR" altLang="zh-CN" smtClean="0"/>
              <a:t>08.10.2016</a:t>
            </a:r>
            <a:endParaRPr lang="tr-TR" altLang="zh-CN"/>
          </a:p>
        </p:txBody>
      </p:sp>
      <p:sp>
        <p:nvSpPr>
          <p:cNvPr id="5" name="4 Altbilgi Yer Tutucusu"/>
          <p:cNvSpPr>
            <a:spLocks noGrp="1"/>
          </p:cNvSpPr>
          <p:nvPr>
            <p:ph type="ftr" sz="quarter" idx="11"/>
          </p:nvPr>
        </p:nvSpPr>
        <p:spPr/>
        <p:txBody>
          <a:bodyPr/>
          <a:lstStyle/>
          <a:p>
            <a:r>
              <a:rPr lang="tr-TR" altLang="zh-CN" smtClean="0"/>
              <a:t>Ü.Adıgüzel&amp;Barutçu</a:t>
            </a:r>
            <a:endParaRPr lang="tr-TR" altLang="zh-CN"/>
          </a:p>
        </p:txBody>
      </p:sp>
      <p:sp>
        <p:nvSpPr>
          <p:cNvPr id="6" name="5 Slayt Numarası Yer Tutucusu"/>
          <p:cNvSpPr>
            <a:spLocks noGrp="1"/>
          </p:cNvSpPr>
          <p:nvPr>
            <p:ph type="sldNum" sz="quarter" idx="12"/>
          </p:nvPr>
        </p:nvSpPr>
        <p:spPr/>
        <p:txBody>
          <a:bodyPr/>
          <a:lstStyle/>
          <a:p>
            <a:fld id="{34CBBF68-CD77-4EC4-8575-4B128BC9EF66}" type="slidenum">
              <a:rPr lang="tr-TR" altLang="zh-CN" smtClean="0"/>
              <a:pPr/>
              <a:t>7</a:t>
            </a:fld>
            <a:endParaRPr lang="tr-TR" altLang="zh-CN"/>
          </a:p>
        </p:txBody>
      </p:sp>
      <p:pic>
        <p:nvPicPr>
          <p:cNvPr id="8" name="7 Resim"/>
          <p:cNvPicPr/>
          <p:nvPr/>
        </p:nvPicPr>
        <p:blipFill>
          <a:blip r:embed="rId2" cstate="print"/>
          <a:srcRect/>
          <a:stretch>
            <a:fillRect/>
          </a:stretch>
        </p:blipFill>
        <p:spPr bwMode="auto">
          <a:xfrm>
            <a:off x="4870452" y="3727452"/>
            <a:ext cx="2835294" cy="2163777"/>
          </a:xfrm>
          <a:prstGeom prst="rect">
            <a:avLst/>
          </a:prstGeom>
          <a:noFill/>
          <a:ln w="9525">
            <a:noFill/>
            <a:miter lim="800000"/>
            <a:headEnd/>
            <a:tailEnd/>
          </a:ln>
        </p:spPr>
      </p:pic>
      <p:pic>
        <p:nvPicPr>
          <p:cNvPr id="9" name="8 Resim"/>
          <p:cNvPicPr/>
          <p:nvPr/>
        </p:nvPicPr>
        <p:blipFill>
          <a:blip r:embed="rId3" cstate="print"/>
          <a:srcRect/>
          <a:stretch>
            <a:fillRect/>
          </a:stretch>
        </p:blipFill>
        <p:spPr bwMode="auto">
          <a:xfrm>
            <a:off x="1065189" y="3727452"/>
            <a:ext cx="3282972" cy="2089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p:cNvPicPr>
            <a:picLocks noChangeAspect="1" noChangeArrowheads="1"/>
          </p:cNvPicPr>
          <p:nvPr/>
        </p:nvPicPr>
        <p:blipFill>
          <a:blip r:embed="rId2"/>
          <a:srcRect/>
          <a:stretch>
            <a:fillRect/>
          </a:stretch>
        </p:blipFill>
        <p:spPr bwMode="auto">
          <a:xfrm>
            <a:off x="3676644" y="4324356"/>
            <a:ext cx="2133600" cy="2143125"/>
          </a:xfrm>
          <a:prstGeom prst="rect">
            <a:avLst/>
          </a:prstGeom>
          <a:noFill/>
          <a:ln w="9525">
            <a:noFill/>
            <a:miter lim="800000"/>
            <a:headEnd/>
            <a:tailEnd/>
          </a:ln>
          <a:effectLst/>
        </p:spPr>
      </p:pic>
      <p:sp>
        <p:nvSpPr>
          <p:cNvPr id="4" name="3 Veri Yer Tutucusu"/>
          <p:cNvSpPr>
            <a:spLocks noGrp="1"/>
          </p:cNvSpPr>
          <p:nvPr>
            <p:ph type="dt" sz="half" idx="10"/>
          </p:nvPr>
        </p:nvSpPr>
        <p:spPr/>
        <p:txBody>
          <a:bodyPr/>
          <a:lstStyle/>
          <a:p>
            <a:r>
              <a:rPr lang="tr-TR" altLang="zh-CN" smtClean="0"/>
              <a:t>08.10.2016</a:t>
            </a:r>
            <a:endParaRPr lang="tr-TR" altLang="zh-CN"/>
          </a:p>
        </p:txBody>
      </p:sp>
      <p:sp>
        <p:nvSpPr>
          <p:cNvPr id="5" name="4 Altbilgi Yer Tutucusu"/>
          <p:cNvSpPr>
            <a:spLocks noGrp="1"/>
          </p:cNvSpPr>
          <p:nvPr>
            <p:ph type="ftr" sz="quarter" idx="11"/>
          </p:nvPr>
        </p:nvSpPr>
        <p:spPr/>
        <p:txBody>
          <a:bodyPr/>
          <a:lstStyle/>
          <a:p>
            <a:r>
              <a:rPr lang="tr-TR" altLang="zh-CN" smtClean="0"/>
              <a:t>Ü.Adıgüzel&amp;Barutçu</a:t>
            </a:r>
            <a:endParaRPr lang="tr-TR" altLang="zh-CN"/>
          </a:p>
        </p:txBody>
      </p:sp>
      <p:sp>
        <p:nvSpPr>
          <p:cNvPr id="6" name="5 Slayt Numarası Yer Tutucusu"/>
          <p:cNvSpPr>
            <a:spLocks noGrp="1"/>
          </p:cNvSpPr>
          <p:nvPr>
            <p:ph type="sldNum" sz="quarter" idx="12"/>
          </p:nvPr>
        </p:nvSpPr>
        <p:spPr/>
        <p:txBody>
          <a:bodyPr/>
          <a:lstStyle/>
          <a:p>
            <a:fld id="{34CBBF68-CD77-4EC4-8575-4B128BC9EF66}" type="slidenum">
              <a:rPr lang="tr-TR" altLang="zh-CN" smtClean="0"/>
              <a:pPr/>
              <a:t>8</a:t>
            </a:fld>
            <a:endParaRPr lang="tr-TR" altLang="zh-CN"/>
          </a:p>
        </p:txBody>
      </p:sp>
      <p:pic>
        <p:nvPicPr>
          <p:cNvPr id="20482" name="Picture 2"/>
          <p:cNvPicPr>
            <a:picLocks noGrp="1" noChangeAspect="1" noChangeArrowheads="1"/>
          </p:cNvPicPr>
          <p:nvPr>
            <p:ph idx="1"/>
          </p:nvPr>
        </p:nvPicPr>
        <p:blipFill>
          <a:blip r:embed="rId3"/>
          <a:srcRect/>
          <a:stretch>
            <a:fillRect/>
          </a:stretch>
        </p:blipFill>
        <p:spPr bwMode="auto">
          <a:xfrm>
            <a:off x="244446" y="220641"/>
            <a:ext cx="2143125" cy="2143125"/>
          </a:xfrm>
          <a:prstGeom prst="rect">
            <a:avLst/>
          </a:prstGeom>
          <a:noFill/>
          <a:ln w="9525">
            <a:noFill/>
            <a:miter lim="800000"/>
            <a:headEnd/>
            <a:tailEnd/>
          </a:ln>
          <a:effectLst/>
        </p:spPr>
      </p:pic>
      <p:pic>
        <p:nvPicPr>
          <p:cNvPr id="20483" name="Picture 3"/>
          <p:cNvPicPr>
            <a:picLocks noChangeAspect="1" noChangeArrowheads="1"/>
          </p:cNvPicPr>
          <p:nvPr/>
        </p:nvPicPr>
        <p:blipFill>
          <a:blip r:embed="rId4"/>
          <a:srcRect/>
          <a:stretch>
            <a:fillRect/>
          </a:stretch>
        </p:blipFill>
        <p:spPr bwMode="auto">
          <a:xfrm>
            <a:off x="3527418" y="220641"/>
            <a:ext cx="2143125" cy="2143125"/>
          </a:xfrm>
          <a:prstGeom prst="rect">
            <a:avLst/>
          </a:prstGeom>
          <a:noFill/>
          <a:ln w="9525">
            <a:noFill/>
            <a:miter lim="800000"/>
            <a:headEnd/>
            <a:tailEnd/>
          </a:ln>
          <a:effectLst/>
        </p:spPr>
      </p:pic>
      <p:pic>
        <p:nvPicPr>
          <p:cNvPr id="20484" name="Picture 4"/>
          <p:cNvPicPr>
            <a:picLocks noChangeAspect="1" noChangeArrowheads="1"/>
          </p:cNvPicPr>
          <p:nvPr/>
        </p:nvPicPr>
        <p:blipFill>
          <a:blip r:embed="rId5"/>
          <a:srcRect/>
          <a:stretch>
            <a:fillRect/>
          </a:stretch>
        </p:blipFill>
        <p:spPr bwMode="auto">
          <a:xfrm>
            <a:off x="5840421" y="817545"/>
            <a:ext cx="2536842" cy="2536842"/>
          </a:xfrm>
          <a:prstGeom prst="rect">
            <a:avLst/>
          </a:prstGeom>
          <a:noFill/>
          <a:ln w="9525">
            <a:noFill/>
            <a:miter lim="800000"/>
            <a:headEnd/>
            <a:tailEnd/>
          </a:ln>
          <a:effectLst/>
        </p:spPr>
      </p:pic>
      <p:pic>
        <p:nvPicPr>
          <p:cNvPr id="20485" name="Picture 5"/>
          <p:cNvPicPr>
            <a:picLocks noChangeAspect="1" noChangeArrowheads="1"/>
          </p:cNvPicPr>
          <p:nvPr/>
        </p:nvPicPr>
        <p:blipFill>
          <a:blip r:embed="rId6"/>
          <a:srcRect/>
          <a:stretch>
            <a:fillRect/>
          </a:stretch>
        </p:blipFill>
        <p:spPr bwMode="auto">
          <a:xfrm>
            <a:off x="841350" y="2235192"/>
            <a:ext cx="1828800" cy="1828800"/>
          </a:xfrm>
          <a:prstGeom prst="rect">
            <a:avLst/>
          </a:prstGeom>
          <a:noFill/>
          <a:ln w="9525">
            <a:noFill/>
            <a:miter lim="800000"/>
            <a:headEnd/>
            <a:tailEnd/>
          </a:ln>
          <a:effectLst/>
        </p:spPr>
      </p:pic>
      <p:pic>
        <p:nvPicPr>
          <p:cNvPr id="20486" name="Picture 6"/>
          <p:cNvPicPr>
            <a:picLocks noChangeAspect="1" noChangeArrowheads="1"/>
          </p:cNvPicPr>
          <p:nvPr/>
        </p:nvPicPr>
        <p:blipFill>
          <a:blip r:embed="rId7"/>
          <a:srcRect/>
          <a:stretch>
            <a:fillRect/>
          </a:stretch>
        </p:blipFill>
        <p:spPr bwMode="auto">
          <a:xfrm>
            <a:off x="3527418" y="2384418"/>
            <a:ext cx="2143125" cy="2143125"/>
          </a:xfrm>
          <a:prstGeom prst="rect">
            <a:avLst/>
          </a:prstGeom>
          <a:noFill/>
          <a:ln w="9525">
            <a:noFill/>
            <a:miter lim="800000"/>
            <a:headEnd/>
            <a:tailEnd/>
          </a:ln>
          <a:effectLst/>
        </p:spPr>
      </p:pic>
      <p:pic>
        <p:nvPicPr>
          <p:cNvPr id="20487" name="Picture 7"/>
          <p:cNvPicPr>
            <a:picLocks noChangeAspect="1" noChangeArrowheads="1"/>
          </p:cNvPicPr>
          <p:nvPr/>
        </p:nvPicPr>
        <p:blipFill>
          <a:blip r:embed="rId8"/>
          <a:srcRect/>
          <a:stretch>
            <a:fillRect/>
          </a:stretch>
        </p:blipFill>
        <p:spPr bwMode="auto">
          <a:xfrm>
            <a:off x="6064260" y="3578226"/>
            <a:ext cx="2143125" cy="2143125"/>
          </a:xfrm>
          <a:prstGeom prst="rect">
            <a:avLst/>
          </a:prstGeom>
          <a:noFill/>
          <a:ln w="9525">
            <a:noFill/>
            <a:miter lim="800000"/>
            <a:headEnd/>
            <a:tailEnd/>
          </a:ln>
          <a:effectLst/>
        </p:spPr>
      </p:pic>
      <p:pic>
        <p:nvPicPr>
          <p:cNvPr id="12291" name="Picture 3"/>
          <p:cNvPicPr>
            <a:picLocks noChangeAspect="1" noChangeArrowheads="1"/>
          </p:cNvPicPr>
          <p:nvPr/>
        </p:nvPicPr>
        <p:blipFill>
          <a:blip r:embed="rId9"/>
          <a:srcRect/>
          <a:stretch>
            <a:fillRect/>
          </a:stretch>
        </p:blipFill>
        <p:spPr bwMode="auto">
          <a:xfrm>
            <a:off x="766737" y="4100517"/>
            <a:ext cx="2543175" cy="1800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b="1" dirty="0" smtClean="0"/>
              <a:t>Araştırmanın Amacı ve Hipotezleri</a:t>
            </a:r>
            <a:endParaRPr lang="tr-TR" sz="3600" b="1" dirty="0"/>
          </a:p>
        </p:txBody>
      </p:sp>
      <p:sp>
        <p:nvSpPr>
          <p:cNvPr id="3" name="2 İçerik Yer Tutucusu"/>
          <p:cNvSpPr>
            <a:spLocks noGrp="1"/>
          </p:cNvSpPr>
          <p:nvPr>
            <p:ph idx="1"/>
          </p:nvPr>
        </p:nvSpPr>
        <p:spPr/>
        <p:txBody>
          <a:bodyPr/>
          <a:lstStyle/>
          <a:p>
            <a:r>
              <a:rPr lang="tr-TR" sz="2800" dirty="0" smtClean="0"/>
              <a:t>Sevimli ürünlere yönelik satın alma davranışlarının analizi (çalışma ilk olma özelliği göstermekte),</a:t>
            </a:r>
          </a:p>
          <a:p>
            <a:r>
              <a:rPr lang="tr-TR" sz="2800" dirty="0" smtClean="0"/>
              <a:t>Denizli İlindeki katılımcılar,</a:t>
            </a:r>
          </a:p>
          <a:p>
            <a:r>
              <a:rPr lang="tr-TR" sz="2800" dirty="0" smtClean="0"/>
              <a:t>Sevimli ürünlere yönelik satın alma niyeti </a:t>
            </a:r>
          </a:p>
          <a:p>
            <a:pPr lvl="1"/>
            <a:r>
              <a:rPr lang="tr-TR" sz="2400" dirty="0" smtClean="0"/>
              <a:t>sosyal etki, </a:t>
            </a:r>
          </a:p>
          <a:p>
            <a:pPr lvl="1"/>
            <a:r>
              <a:rPr lang="tr-TR" sz="2400" dirty="0" smtClean="0"/>
              <a:t>duygusal etki, </a:t>
            </a:r>
          </a:p>
          <a:p>
            <a:pPr lvl="1"/>
            <a:r>
              <a:rPr lang="tr-TR" sz="2400" dirty="0" smtClean="0"/>
              <a:t>fiyat </a:t>
            </a:r>
          </a:p>
          <a:p>
            <a:pPr lvl="1"/>
            <a:r>
              <a:rPr lang="tr-TR" sz="2400" dirty="0" smtClean="0"/>
              <a:t>kalite açısından analiz edilmiştir.</a:t>
            </a:r>
          </a:p>
          <a:p>
            <a:endParaRPr lang="tr-TR" dirty="0"/>
          </a:p>
        </p:txBody>
      </p:sp>
      <p:sp>
        <p:nvSpPr>
          <p:cNvPr id="4" name="3 Veri Yer Tutucusu"/>
          <p:cNvSpPr>
            <a:spLocks noGrp="1"/>
          </p:cNvSpPr>
          <p:nvPr>
            <p:ph type="dt" sz="half" idx="10"/>
          </p:nvPr>
        </p:nvSpPr>
        <p:spPr/>
        <p:txBody>
          <a:bodyPr/>
          <a:lstStyle/>
          <a:p>
            <a:r>
              <a:rPr lang="tr-TR" altLang="zh-CN" smtClean="0"/>
              <a:t>08.10.2016</a:t>
            </a:r>
            <a:endParaRPr lang="tr-TR" altLang="zh-CN"/>
          </a:p>
        </p:txBody>
      </p:sp>
      <p:sp>
        <p:nvSpPr>
          <p:cNvPr id="5" name="4 Altbilgi Yer Tutucusu"/>
          <p:cNvSpPr>
            <a:spLocks noGrp="1"/>
          </p:cNvSpPr>
          <p:nvPr>
            <p:ph type="ftr" sz="quarter" idx="11"/>
          </p:nvPr>
        </p:nvSpPr>
        <p:spPr/>
        <p:txBody>
          <a:bodyPr/>
          <a:lstStyle/>
          <a:p>
            <a:r>
              <a:rPr lang="tr-TR" altLang="zh-CN" smtClean="0"/>
              <a:t>Ü.Adıgüzel&amp;Barutçu</a:t>
            </a:r>
            <a:endParaRPr lang="tr-TR" altLang="zh-CN"/>
          </a:p>
        </p:txBody>
      </p:sp>
      <p:sp>
        <p:nvSpPr>
          <p:cNvPr id="6" name="5 Slayt Numarası Yer Tutucusu"/>
          <p:cNvSpPr>
            <a:spLocks noGrp="1"/>
          </p:cNvSpPr>
          <p:nvPr>
            <p:ph type="sldNum" sz="quarter" idx="12"/>
          </p:nvPr>
        </p:nvSpPr>
        <p:spPr/>
        <p:txBody>
          <a:bodyPr/>
          <a:lstStyle/>
          <a:p>
            <a:fld id="{34CBBF68-CD77-4EC4-8575-4B128BC9EF66}" type="slidenum">
              <a:rPr lang="tr-TR" altLang="zh-CN" smtClean="0"/>
              <a:pPr/>
              <a:t>9</a:t>
            </a:fld>
            <a:endParaRPr lang="tr-TR" altLang="zh-CN"/>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157256044</TotalTime>
  <Pages>0</Pages>
  <Words>955</Words>
  <Characters>0</Characters>
  <Application>Microsoft Office PowerPoint</Application>
  <DocSecurity>0</DocSecurity>
  <PresentationFormat>Ekran Gösterisi (4:3)</PresentationFormat>
  <Lines>0</Lines>
  <Paragraphs>150</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自定义设计方案</vt:lpstr>
      <vt:lpstr>Sevimlilik Algısının Satın Alma Davranışlarına Etkisi: Denizli'de Bir Araştırma </vt:lpstr>
      <vt:lpstr>Sunum İçeriği</vt:lpstr>
      <vt:lpstr>Satın Alma Sürecinde Tüketicilerin Duygularına Seslenmek </vt:lpstr>
      <vt:lpstr>Sevimlilik Kültürü ve Sevimliliğin Özellikleri  </vt:lpstr>
      <vt:lpstr>Pazarlama Literatüründe Sevimlilik </vt:lpstr>
      <vt:lpstr>Pazarlama Literatüründe Sevimlilik</vt:lpstr>
      <vt:lpstr>Sevimli Pazarlama TANIMI</vt:lpstr>
      <vt:lpstr>Slayt 8</vt:lpstr>
      <vt:lpstr>Araştırmanın Amacı ve Hipotezleri</vt:lpstr>
      <vt:lpstr>Araştırmanın Amacı ve Hipotezleri</vt:lpstr>
      <vt:lpstr>Araştırmanın Amacı ve Hipotezleri</vt:lpstr>
      <vt:lpstr>Araştırma Modeli</vt:lpstr>
      <vt:lpstr>Araştırmanın Yöntemi</vt:lpstr>
      <vt:lpstr>Araştırmanın Yöntemi</vt:lpstr>
      <vt:lpstr>Araştırmaya Katılanların Demografik Özellikleri</vt:lpstr>
      <vt:lpstr>Betimsel İstatistikler</vt:lpstr>
      <vt:lpstr>Hipotez Testleri (H1, H2, H3, H4, H5, H6)</vt:lpstr>
      <vt:lpstr>Hipotez Testleri (H7, H8, H9, H10)</vt:lpstr>
      <vt:lpstr>Sonuç ve Öneriler</vt:lpstr>
      <vt:lpstr>Sonuç ve Öneriler</vt:lpstr>
      <vt:lpstr>TEŞEKKÜRLER…</vt:lpstr>
    </vt:vector>
  </TitlesOfParts>
  <Company>Microsoft Corporation</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Azure Platform</dc:title>
  <dc:creator>David Chou</dc:creator>
  <cp:lastModifiedBy>DENİZ</cp:lastModifiedBy>
  <cp:revision>279</cp:revision>
  <cp:lastPrinted>1899-12-30T00:00:00Z</cp:lastPrinted>
  <dcterms:created xsi:type="dcterms:W3CDTF">2009-09-24T06:17:00Z</dcterms:created>
  <dcterms:modified xsi:type="dcterms:W3CDTF">2016-10-07T14:06:55Z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