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7" r:id="rId5"/>
    <p:sldId id="271" r:id="rId6"/>
    <p:sldId id="259" r:id="rId7"/>
    <p:sldId id="272" r:id="rId8"/>
    <p:sldId id="260" r:id="rId9"/>
    <p:sldId id="261" r:id="rId10"/>
    <p:sldId id="262" r:id="rId11"/>
    <p:sldId id="263" r:id="rId12"/>
    <p:sldId id="273" r:id="rId13"/>
    <p:sldId id="274" r:id="rId14"/>
    <p:sldId id="275" r:id="rId15"/>
    <p:sldId id="276" r:id="rId16"/>
    <p:sldId id="277" r:id="rId17"/>
    <p:sldId id="278" r:id="rId18"/>
    <p:sldId id="268" r:id="rId19"/>
    <p:sldId id="279"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35DBF6F-C1BE-4772-8828-D55D18FA1676}" type="datetimeFigureOut">
              <a:rPr lang="tr-TR" smtClean="0"/>
              <a:t>08.10.2016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4131343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5DBF6F-C1BE-4772-8828-D55D18FA1676}" type="datetimeFigureOut">
              <a:rPr lang="tr-TR" smtClean="0"/>
              <a:t>08.10.2016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219083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5DBF6F-C1BE-4772-8828-D55D18FA1676}" type="datetimeFigureOut">
              <a:rPr lang="tr-TR" smtClean="0"/>
              <a:t>08.10.2016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373995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5DBF6F-C1BE-4772-8828-D55D18FA1676}" type="datetimeFigureOut">
              <a:rPr lang="tr-TR" smtClean="0"/>
              <a:t>08.10.2016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4050886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35DBF6F-C1BE-4772-8828-D55D18FA1676}" type="datetimeFigureOut">
              <a:rPr lang="tr-TR" smtClean="0"/>
              <a:t>08.10.2016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785722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5DBF6F-C1BE-4772-8828-D55D18FA1676}" type="datetimeFigureOut">
              <a:rPr lang="tr-TR" smtClean="0"/>
              <a:t>08.10.2016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64704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5DBF6F-C1BE-4772-8828-D55D18FA1676}" type="datetimeFigureOut">
              <a:rPr lang="tr-TR" smtClean="0"/>
              <a:t>08.10.2016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3804419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5DBF6F-C1BE-4772-8828-D55D18FA1676}" type="datetimeFigureOut">
              <a:rPr lang="tr-TR" smtClean="0"/>
              <a:t>08.10.2016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313710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5DBF6F-C1BE-4772-8828-D55D18FA1676}" type="datetimeFigureOut">
              <a:rPr lang="tr-TR" smtClean="0"/>
              <a:t>08.10.2016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1195276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5DBF6F-C1BE-4772-8828-D55D18FA1676}" type="datetimeFigureOut">
              <a:rPr lang="tr-TR" smtClean="0"/>
              <a:t>08.10.2016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3806462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35DBF6F-C1BE-4772-8828-D55D18FA1676}" type="datetimeFigureOut">
              <a:rPr lang="tr-TR" smtClean="0"/>
              <a:t>08.10.2016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6F03810-55DC-45F3-9A2C-0FAA54C9533D}" type="slidenum">
              <a:rPr lang="tr-TR" smtClean="0"/>
              <a:t>‹#›</a:t>
            </a:fld>
            <a:endParaRPr lang="tr-TR"/>
          </a:p>
        </p:txBody>
      </p:sp>
    </p:spTree>
    <p:extLst>
      <p:ext uri="{BB962C8B-B14F-4D97-AF65-F5344CB8AC3E}">
        <p14:creationId xmlns:p14="http://schemas.microsoft.com/office/powerpoint/2010/main" val="945308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5DBF6F-C1BE-4772-8828-D55D18FA1676}" type="datetimeFigureOut">
              <a:rPr lang="tr-TR" smtClean="0"/>
              <a:t>08.10.2016</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03810-55DC-45F3-9A2C-0FAA54C9533D}" type="slidenum">
              <a:rPr lang="tr-TR" smtClean="0"/>
              <a:t>‹#›</a:t>
            </a:fld>
            <a:endParaRPr lang="tr-TR"/>
          </a:p>
        </p:txBody>
      </p:sp>
    </p:spTree>
    <p:extLst>
      <p:ext uri="{BB962C8B-B14F-4D97-AF65-F5344CB8AC3E}">
        <p14:creationId xmlns:p14="http://schemas.microsoft.com/office/powerpoint/2010/main" val="2903687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980728"/>
            <a:ext cx="7772400" cy="2835746"/>
          </a:xfrm>
        </p:spPr>
        <p:txBody>
          <a:bodyPr>
            <a:normAutofit/>
          </a:bodyPr>
          <a:lstStyle/>
          <a:p>
            <a:r>
              <a:rPr lang="tr-TR" sz="3600" b="1" dirty="0"/>
              <a:t>FİYAT ALGISINDA ZİHİNSEL MUHASEBE VE TÜKETİCİ </a:t>
            </a:r>
            <a:r>
              <a:rPr lang="tr-TR" sz="3600" b="1" dirty="0" smtClean="0"/>
              <a:t>TERCİHİ</a:t>
            </a:r>
            <a:br>
              <a:rPr lang="tr-TR" sz="3600" b="1" dirty="0" smtClean="0"/>
            </a:br>
            <a:r>
              <a:rPr lang="tr-TR" sz="3000" b="1" dirty="0"/>
              <a:t/>
            </a:r>
            <a:br>
              <a:rPr lang="tr-TR" sz="3000" b="1" dirty="0"/>
            </a:br>
            <a:r>
              <a:rPr lang="tr-TR" sz="3000" i="1" dirty="0" err="1"/>
              <a:t>Mental</a:t>
            </a:r>
            <a:r>
              <a:rPr lang="tr-TR" sz="3000" i="1" dirty="0"/>
              <a:t> Accounting </a:t>
            </a:r>
            <a:r>
              <a:rPr lang="tr-TR" sz="3000" i="1" dirty="0" err="1"/>
              <a:t>and</a:t>
            </a:r>
            <a:r>
              <a:rPr lang="tr-TR" sz="3000" i="1" dirty="0"/>
              <a:t> Consumer </a:t>
            </a:r>
            <a:r>
              <a:rPr lang="tr-TR" sz="3000" i="1" dirty="0" err="1"/>
              <a:t>Choice</a:t>
            </a:r>
            <a:r>
              <a:rPr lang="tr-TR" sz="3000" i="1" dirty="0"/>
              <a:t> in </a:t>
            </a:r>
            <a:r>
              <a:rPr lang="tr-TR" sz="3000" i="1" dirty="0" err="1"/>
              <a:t>Price</a:t>
            </a:r>
            <a:r>
              <a:rPr lang="tr-TR" sz="3000" i="1" dirty="0"/>
              <a:t> </a:t>
            </a:r>
            <a:r>
              <a:rPr lang="tr-TR" sz="3000" i="1" dirty="0" err="1" smtClean="0"/>
              <a:t>Perception</a:t>
            </a:r>
            <a:endParaRPr lang="tr-TR" sz="3000" dirty="0"/>
          </a:p>
        </p:txBody>
      </p:sp>
      <p:sp>
        <p:nvSpPr>
          <p:cNvPr id="3" name="Alt Başlık 2"/>
          <p:cNvSpPr>
            <a:spLocks noGrp="1"/>
          </p:cNvSpPr>
          <p:nvPr>
            <p:ph type="subTitle" idx="1"/>
          </p:nvPr>
        </p:nvSpPr>
        <p:spPr>
          <a:xfrm>
            <a:off x="2267744" y="4869160"/>
            <a:ext cx="6696744" cy="1198984"/>
          </a:xfrm>
        </p:spPr>
        <p:txBody>
          <a:bodyPr>
            <a:normAutofit fontScale="77500" lnSpcReduction="20000"/>
          </a:bodyPr>
          <a:lstStyle/>
          <a:p>
            <a:r>
              <a:rPr lang="tr-TR" dirty="0" smtClean="0">
                <a:solidFill>
                  <a:schemeClr val="tx1"/>
                </a:solidFill>
              </a:rPr>
              <a:t>Yrd. Doç. Dr. Yavuz AKÇİ</a:t>
            </a:r>
          </a:p>
          <a:p>
            <a:r>
              <a:rPr lang="tr-TR" dirty="0" smtClean="0">
                <a:solidFill>
                  <a:schemeClr val="tx1"/>
                </a:solidFill>
              </a:rPr>
              <a:t>Adıyaman Üniversitesi </a:t>
            </a:r>
          </a:p>
          <a:p>
            <a:r>
              <a:rPr lang="tr-TR" dirty="0" smtClean="0">
                <a:solidFill>
                  <a:schemeClr val="tx1"/>
                </a:solidFill>
              </a:rPr>
              <a:t>İİBF İşletme Bölümü</a:t>
            </a:r>
          </a:p>
        </p:txBody>
      </p:sp>
    </p:spTree>
    <p:extLst>
      <p:ext uri="{BB962C8B-B14F-4D97-AF65-F5344CB8AC3E}">
        <p14:creationId xmlns:p14="http://schemas.microsoft.com/office/powerpoint/2010/main" val="25870465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44624"/>
            <a:ext cx="8229600" cy="648072"/>
          </a:xfrm>
        </p:spPr>
        <p:txBody>
          <a:bodyPr>
            <a:normAutofit fontScale="90000"/>
          </a:bodyPr>
          <a:lstStyle/>
          <a:p>
            <a:r>
              <a:rPr lang="tr-TR" dirty="0" smtClean="0"/>
              <a:t>DEMOGRAFİK BULGULAR</a:t>
            </a:r>
            <a:endParaRPr lang="tr-TR" dirty="0"/>
          </a:p>
        </p:txBody>
      </p:sp>
      <p:graphicFrame>
        <p:nvGraphicFramePr>
          <p:cNvPr id="7" name="Tablo 6"/>
          <p:cNvGraphicFramePr>
            <a:graphicFrameLocks noGrp="1"/>
          </p:cNvGraphicFramePr>
          <p:nvPr>
            <p:extLst>
              <p:ext uri="{D42A27DB-BD31-4B8C-83A1-F6EECF244321}">
                <p14:modId xmlns:p14="http://schemas.microsoft.com/office/powerpoint/2010/main" val="3173514908"/>
              </p:ext>
            </p:extLst>
          </p:nvPr>
        </p:nvGraphicFramePr>
        <p:xfrm>
          <a:off x="323528" y="692696"/>
          <a:ext cx="8424937" cy="5976659"/>
        </p:xfrm>
        <a:graphic>
          <a:graphicData uri="http://schemas.openxmlformats.org/drawingml/2006/table">
            <a:tbl>
              <a:tblPr/>
              <a:tblGrid>
                <a:gridCol w="1898487"/>
                <a:gridCol w="1227305"/>
                <a:gridCol w="946048"/>
                <a:gridCol w="2326765"/>
                <a:gridCol w="901303"/>
                <a:gridCol w="1125029"/>
              </a:tblGrid>
              <a:tr h="314561">
                <a:tc>
                  <a:txBody>
                    <a:bodyPr/>
                    <a:lstStyle/>
                    <a:p>
                      <a:pPr algn="l" fontAlgn="ctr"/>
                      <a:r>
                        <a:rPr lang="tr-TR" sz="1800" b="1" i="0" u="none" strike="noStrike" dirty="0">
                          <a:solidFill>
                            <a:srgbClr val="000000"/>
                          </a:solidFill>
                          <a:effectLst/>
                          <a:latin typeface="Times New Roman"/>
                        </a:rPr>
                        <a:t>Cinsiyet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800" b="1" i="0" u="none" strike="noStrike">
                          <a:solidFill>
                            <a:srgbClr val="000000"/>
                          </a:solidFill>
                          <a:effectLst/>
                          <a:latin typeface="Times New Roman"/>
                        </a:rPr>
                        <a:t>Medeni Hal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Kadın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371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Evli cocuksuz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641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63,3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Evli cocuklu</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548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54,2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dirty="0">
                          <a:solidFill>
                            <a:srgbClr val="000000"/>
                          </a:solidFill>
                          <a:effectLst/>
                          <a:latin typeface="Times New Roman"/>
                        </a:rPr>
                        <a:t>Bekar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349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34,5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ctr"/>
                      <a:r>
                        <a:rPr lang="tr-TR" sz="1800" b="1" i="0" u="none" strike="noStrike">
                          <a:solidFill>
                            <a:srgbClr val="000000"/>
                          </a:solidFill>
                          <a:effectLst/>
                          <a:latin typeface="Times New Roman"/>
                        </a:rPr>
                        <a:t>Egitim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İlkokul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800" b="1" i="0" u="none" strike="noStrike">
                          <a:solidFill>
                            <a:srgbClr val="000000"/>
                          </a:solidFill>
                          <a:effectLst/>
                          <a:latin typeface="Times New Roman"/>
                        </a:rPr>
                        <a:t>Meslek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Ortaokul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Kamu personeli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459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45,4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Lise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196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Özel sektör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271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26,8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Üniversite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291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28,8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Serbest meslek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18,8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Lisansüstü</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dirty="0">
                          <a:solidFill>
                            <a:srgbClr val="000000"/>
                          </a:solidFill>
                          <a:effectLst/>
                          <a:latin typeface="Times New Roman"/>
                        </a:rPr>
                        <a:t>316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dirty="0">
                          <a:solidFill>
                            <a:srgbClr val="000000"/>
                          </a:solidFill>
                          <a:effectLst/>
                          <a:latin typeface="Times New Roman"/>
                        </a:rPr>
                        <a:t>31,2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Emekli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9,1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ctr"/>
                      <a:r>
                        <a:rPr lang="tr-TR" sz="1800" b="1" i="0" u="none" strike="noStrike">
                          <a:solidFill>
                            <a:srgbClr val="000000"/>
                          </a:solidFill>
                          <a:effectLst/>
                          <a:latin typeface="Times New Roman"/>
                        </a:rPr>
                        <a:t>yasınız</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800" b="1" i="0" u="none" strike="noStrike">
                          <a:solidFill>
                            <a:srgbClr val="000000"/>
                          </a:solidFill>
                          <a:effectLst/>
                          <a:latin typeface="Times New Roman"/>
                        </a:rPr>
                        <a:t>Aylık gelir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0" i="0" u="none" strike="noStrike">
                          <a:solidFill>
                            <a:srgbClr val="000000"/>
                          </a:solidFill>
                          <a:effectLst/>
                          <a:latin typeface="Times New Roman"/>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20'den küçük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1000 liradan az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18,5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21-30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28,4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1001-2000 arası</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28,3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31-40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2001-3500 arası</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306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30,2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41-50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21,3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3501-5000 arası</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129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51-60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5000'den fazla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61 üstü</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65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6,4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000000"/>
                          </a:solidFill>
                          <a:effectLst/>
                          <a:latin typeface="Times New Roman"/>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61">
                <a:tc>
                  <a:txBody>
                    <a:bodyPr/>
                    <a:lstStyle/>
                    <a:p>
                      <a:pPr algn="l" fontAlgn="t"/>
                      <a:r>
                        <a:rPr lang="tr-TR" sz="1800" b="0" i="0" u="none" strike="noStrike">
                          <a:solidFill>
                            <a:srgbClr val="000000"/>
                          </a:solidFill>
                          <a:effectLst/>
                          <a:latin typeface="Times New Roman"/>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a:solidFill>
                            <a:srgbClr val="000000"/>
                          </a:solidFill>
                          <a:effectLst/>
                          <a:latin typeface="Times New Roman"/>
                        </a:rPr>
                        <a:t>1012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tr-TR" sz="1800" b="0" i="0" u="none" strike="noStrike" dirty="0">
                          <a:solidFill>
                            <a:srgbClr val="000000"/>
                          </a:solidFill>
                          <a:effectLst/>
                          <a:latin typeface="Times New Roman"/>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effectLst/>
                          <a:latin typeface="Times New Roman"/>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effectLst/>
                          <a:latin typeface="Times New Roman"/>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dirty="0">
                          <a:effectLst/>
                          <a:latin typeface="Times New Roman"/>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17072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b="1" i="1" dirty="0"/>
              <a:t>Senaryolara ilişkin bulgular;</a:t>
            </a: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4044189335"/>
              </p:ext>
            </p:extLst>
          </p:nvPr>
        </p:nvGraphicFramePr>
        <p:xfrm>
          <a:off x="539553" y="1855987"/>
          <a:ext cx="6709599" cy="3456384"/>
        </p:xfrm>
        <a:graphic>
          <a:graphicData uri="http://schemas.openxmlformats.org/drawingml/2006/table">
            <a:tbl>
              <a:tblPr>
                <a:tableStyleId>{5C22544A-7EE6-4342-B048-85BDC9FD1C3A}</a:tableStyleId>
              </a:tblPr>
              <a:tblGrid>
                <a:gridCol w="432047"/>
                <a:gridCol w="2101088"/>
                <a:gridCol w="792088"/>
                <a:gridCol w="792088"/>
                <a:gridCol w="792088"/>
                <a:gridCol w="912414"/>
                <a:gridCol w="887786"/>
              </a:tblGrid>
              <a:tr h="478328">
                <a:tc rowSpan="7">
                  <a:txBody>
                    <a:bodyPr/>
                    <a:lstStyle/>
                    <a:p>
                      <a:pPr algn="ctr" fontAlgn="ctr"/>
                      <a:r>
                        <a:rPr lang="tr-TR" sz="2000" b="1" u="none" strike="noStrike" dirty="0">
                          <a:effectLst/>
                        </a:rPr>
                        <a:t>Senaryo 1a Bilet kaybı</a:t>
                      </a:r>
                      <a:endParaRPr lang="tr-TR" sz="2000" b="1" i="0" u="none" strike="noStrike" dirty="0">
                        <a:solidFill>
                          <a:srgbClr val="000000"/>
                        </a:solidFill>
                        <a:effectLst/>
                        <a:latin typeface="Times New Roman"/>
                      </a:endParaRPr>
                    </a:p>
                  </a:txBody>
                  <a:tcPr marL="9525" marR="9525" marT="9525" marB="0" vert="vert270" anchor="ctr"/>
                </a:tc>
                <a:tc>
                  <a:txBody>
                    <a:bodyPr/>
                    <a:lstStyle/>
                    <a:p>
                      <a:pPr algn="l" fontAlgn="b"/>
                      <a:r>
                        <a:rPr lang="tr-TR" sz="2000" u="none" strike="noStrike">
                          <a:effectLst/>
                        </a:rPr>
                        <a:t> </a:t>
                      </a:r>
                      <a:endParaRPr lang="tr-TR" sz="2000" b="0" i="0" u="none" strike="noStrike">
                        <a:effectLst/>
                        <a:latin typeface="Times New Roman"/>
                      </a:endParaRPr>
                    </a:p>
                  </a:txBody>
                  <a:tcPr marL="9525" marR="9525" marT="9525" marB="0" anchor="b"/>
                </a:tc>
                <a:tc>
                  <a:txBody>
                    <a:bodyPr/>
                    <a:lstStyle/>
                    <a:p>
                      <a:pPr algn="ctr" fontAlgn="b"/>
                      <a:r>
                        <a:rPr lang="tr-TR" sz="2000" b="1" u="none" strike="noStrike" dirty="0">
                          <a:effectLst/>
                        </a:rPr>
                        <a:t>f</a:t>
                      </a:r>
                      <a:endParaRPr lang="tr-TR" sz="2000" b="1" i="0" u="none" strike="noStrike" dirty="0">
                        <a:solidFill>
                          <a:srgbClr val="000000"/>
                        </a:solidFill>
                        <a:effectLst/>
                        <a:latin typeface="Times New Roman"/>
                      </a:endParaRPr>
                    </a:p>
                  </a:txBody>
                  <a:tcPr marL="9525" marR="9525" marT="9525" marB="0" anchor="b"/>
                </a:tc>
                <a:tc>
                  <a:txBody>
                    <a:bodyPr/>
                    <a:lstStyle/>
                    <a:p>
                      <a:pPr algn="ctr" fontAlgn="b"/>
                      <a:r>
                        <a:rPr lang="tr-TR" sz="2000" b="1" u="none" strike="noStrike" dirty="0">
                          <a:effectLst/>
                        </a:rPr>
                        <a:t>%</a:t>
                      </a:r>
                      <a:endParaRPr lang="tr-TR" sz="2000" b="1" i="0" u="none" strike="noStrike" dirty="0">
                        <a:solidFill>
                          <a:srgbClr val="000000"/>
                        </a:solidFill>
                        <a:effectLst/>
                        <a:latin typeface="Times New Roman"/>
                      </a:endParaRPr>
                    </a:p>
                  </a:txBody>
                  <a:tcPr marL="9525" marR="9525" marT="9525" marB="0" anchor="b"/>
                </a:tc>
                <a:tc rowSpan="7">
                  <a:txBody>
                    <a:bodyPr/>
                    <a:lstStyle/>
                    <a:p>
                      <a:pPr algn="ctr" fontAlgn="ctr"/>
                      <a:r>
                        <a:rPr lang="tr-TR" sz="2000" b="1" u="none" strike="noStrike" dirty="0">
                          <a:effectLst/>
                        </a:rPr>
                        <a:t>senaryo 1b Para kaybı</a:t>
                      </a:r>
                      <a:endParaRPr lang="tr-TR" sz="2000" b="1" i="0" u="none" strike="noStrike" dirty="0">
                        <a:solidFill>
                          <a:srgbClr val="000000"/>
                        </a:solidFill>
                        <a:effectLst/>
                        <a:latin typeface="Times New Roman"/>
                      </a:endParaRPr>
                    </a:p>
                  </a:txBody>
                  <a:tcPr marL="9525" marR="9525" marT="9525" marB="0" vert="vert270" anchor="ctr"/>
                </a:tc>
                <a:tc>
                  <a:txBody>
                    <a:bodyPr/>
                    <a:lstStyle/>
                    <a:p>
                      <a:pPr algn="ctr" fontAlgn="b"/>
                      <a:r>
                        <a:rPr lang="tr-TR" sz="2000" b="1" u="none" strike="noStrike" dirty="0">
                          <a:effectLst/>
                        </a:rPr>
                        <a:t>f</a:t>
                      </a:r>
                      <a:endParaRPr lang="tr-TR" sz="2000" b="1" i="0" u="none" strike="noStrike" dirty="0">
                        <a:solidFill>
                          <a:srgbClr val="000000"/>
                        </a:solidFill>
                        <a:effectLst/>
                        <a:latin typeface="Times New Roman"/>
                      </a:endParaRPr>
                    </a:p>
                  </a:txBody>
                  <a:tcPr marL="9525" marR="9525" marT="9525" marB="0" anchor="b"/>
                </a:tc>
                <a:tc>
                  <a:txBody>
                    <a:bodyPr/>
                    <a:lstStyle/>
                    <a:p>
                      <a:pPr algn="ctr" fontAlgn="b"/>
                      <a:r>
                        <a:rPr lang="tr-TR" sz="2000" b="1" u="none" strike="noStrike" dirty="0">
                          <a:effectLst/>
                        </a:rPr>
                        <a:t>%</a:t>
                      </a:r>
                      <a:endParaRPr lang="tr-TR" sz="2000" b="1" i="0" u="none" strike="noStrike" dirty="0">
                        <a:solidFill>
                          <a:srgbClr val="000000"/>
                        </a:solidFill>
                        <a:effectLst/>
                        <a:latin typeface="Times New Roman"/>
                      </a:endParaRPr>
                    </a:p>
                  </a:txBody>
                  <a:tcPr marL="9525" marR="9525" marT="9525" marB="0" anchor="b"/>
                </a:tc>
              </a:tr>
              <a:tr h="506464">
                <a:tc vMerge="1">
                  <a:txBody>
                    <a:bodyPr/>
                    <a:lstStyle/>
                    <a:p>
                      <a:endParaRPr lang="tr-TR"/>
                    </a:p>
                  </a:txBody>
                  <a:tcPr/>
                </a:tc>
                <a:tc>
                  <a:txBody>
                    <a:bodyPr/>
                    <a:lstStyle/>
                    <a:p>
                      <a:pPr algn="l" fontAlgn="t"/>
                      <a:r>
                        <a:rPr lang="tr-TR" sz="2000" u="none" strike="noStrike" dirty="0">
                          <a:effectLst/>
                        </a:rPr>
                        <a:t>Kesinlikle alırdım</a:t>
                      </a:r>
                      <a:endParaRPr lang="tr-TR" sz="2000" b="0" i="0" u="none" strike="noStrike" dirty="0">
                        <a:solidFill>
                          <a:srgbClr val="000000"/>
                        </a:solidFill>
                        <a:effectLst/>
                        <a:latin typeface="Times New Roman"/>
                      </a:endParaRPr>
                    </a:p>
                  </a:txBody>
                  <a:tcPr marL="9525" marR="9525" marT="9525" marB="0"/>
                </a:tc>
                <a:tc>
                  <a:txBody>
                    <a:bodyPr/>
                    <a:lstStyle/>
                    <a:p>
                      <a:pPr algn="ctr" fontAlgn="t"/>
                      <a:r>
                        <a:rPr lang="tr-TR" sz="2000" u="none" strike="noStrike">
                          <a:effectLst/>
                        </a:rPr>
                        <a:t>262</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25,9</a:t>
                      </a:r>
                      <a:endParaRPr lang="tr-TR" sz="2000" b="0" i="0" u="none" strike="noStrike">
                        <a:solidFill>
                          <a:srgbClr val="000000"/>
                        </a:solidFill>
                        <a:effectLst/>
                        <a:latin typeface="Times New Roman"/>
                      </a:endParaRPr>
                    </a:p>
                  </a:txBody>
                  <a:tcPr marL="9525" marR="9525" marT="9525" marB="0"/>
                </a:tc>
                <a:tc vMerge="1">
                  <a:txBody>
                    <a:bodyPr/>
                    <a:lstStyle/>
                    <a:p>
                      <a:endParaRPr lang="tr-TR"/>
                    </a:p>
                  </a:txBody>
                  <a:tcPr/>
                </a:tc>
                <a:tc>
                  <a:txBody>
                    <a:bodyPr/>
                    <a:lstStyle/>
                    <a:p>
                      <a:pPr algn="ctr" fontAlgn="t"/>
                      <a:r>
                        <a:rPr lang="tr-TR" sz="2000" u="none" strike="noStrike">
                          <a:effectLst/>
                        </a:rPr>
                        <a:t>235</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23,2</a:t>
                      </a:r>
                      <a:endParaRPr lang="tr-TR" sz="2000" b="0" i="0" u="none" strike="noStrike">
                        <a:solidFill>
                          <a:srgbClr val="000000"/>
                        </a:solidFill>
                        <a:effectLst/>
                        <a:latin typeface="Times New Roman"/>
                      </a:endParaRPr>
                    </a:p>
                  </a:txBody>
                  <a:tcPr marL="9525" marR="9525" marT="9525" marB="0"/>
                </a:tc>
              </a:tr>
              <a:tr h="478328">
                <a:tc vMerge="1">
                  <a:txBody>
                    <a:bodyPr/>
                    <a:lstStyle/>
                    <a:p>
                      <a:endParaRPr lang="tr-TR"/>
                    </a:p>
                  </a:txBody>
                  <a:tcPr/>
                </a:tc>
                <a:tc>
                  <a:txBody>
                    <a:bodyPr/>
                    <a:lstStyle/>
                    <a:p>
                      <a:pPr algn="l" fontAlgn="t"/>
                      <a:r>
                        <a:rPr lang="tr-TR" sz="2000" u="none" strike="noStrike">
                          <a:effectLst/>
                        </a:rPr>
                        <a:t>Alırdım</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454</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44,9</a:t>
                      </a:r>
                      <a:endParaRPr lang="tr-TR" sz="2000" b="0" i="0" u="none" strike="noStrike">
                        <a:solidFill>
                          <a:srgbClr val="000000"/>
                        </a:solidFill>
                        <a:effectLst/>
                        <a:latin typeface="Times New Roman"/>
                      </a:endParaRPr>
                    </a:p>
                  </a:txBody>
                  <a:tcPr marL="9525" marR="9525" marT="9525" marB="0"/>
                </a:tc>
                <a:tc vMerge="1">
                  <a:txBody>
                    <a:bodyPr/>
                    <a:lstStyle/>
                    <a:p>
                      <a:endParaRPr lang="tr-TR"/>
                    </a:p>
                  </a:txBody>
                  <a:tcPr/>
                </a:tc>
                <a:tc>
                  <a:txBody>
                    <a:bodyPr/>
                    <a:lstStyle/>
                    <a:p>
                      <a:pPr algn="ctr" fontAlgn="t"/>
                      <a:r>
                        <a:rPr lang="tr-TR" sz="2000" u="none" strike="noStrike">
                          <a:effectLst/>
                        </a:rPr>
                        <a:t>460</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45,5</a:t>
                      </a:r>
                      <a:endParaRPr lang="tr-TR" sz="2000" b="0" i="0" u="none" strike="noStrike">
                        <a:solidFill>
                          <a:srgbClr val="000000"/>
                        </a:solidFill>
                        <a:effectLst/>
                        <a:latin typeface="Times New Roman"/>
                      </a:endParaRPr>
                    </a:p>
                  </a:txBody>
                  <a:tcPr marL="9525" marR="9525" marT="9525" marB="0"/>
                </a:tc>
              </a:tr>
              <a:tr h="478328">
                <a:tc vMerge="1">
                  <a:txBody>
                    <a:bodyPr/>
                    <a:lstStyle/>
                    <a:p>
                      <a:endParaRPr lang="tr-TR"/>
                    </a:p>
                  </a:txBody>
                  <a:tcPr/>
                </a:tc>
                <a:tc>
                  <a:txBody>
                    <a:bodyPr/>
                    <a:lstStyle/>
                    <a:p>
                      <a:pPr algn="l" fontAlgn="t"/>
                      <a:r>
                        <a:rPr lang="tr-TR" sz="2000" u="none" strike="noStrike">
                          <a:effectLst/>
                        </a:rPr>
                        <a:t>Kararsızım</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135</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13,3</a:t>
                      </a:r>
                      <a:endParaRPr lang="tr-TR" sz="2000" b="0" i="0" u="none" strike="noStrike">
                        <a:solidFill>
                          <a:srgbClr val="000000"/>
                        </a:solidFill>
                        <a:effectLst/>
                        <a:latin typeface="Times New Roman"/>
                      </a:endParaRPr>
                    </a:p>
                  </a:txBody>
                  <a:tcPr marL="9525" marR="9525" marT="9525" marB="0"/>
                </a:tc>
                <a:tc vMerge="1">
                  <a:txBody>
                    <a:bodyPr/>
                    <a:lstStyle/>
                    <a:p>
                      <a:endParaRPr lang="tr-TR"/>
                    </a:p>
                  </a:txBody>
                  <a:tcPr/>
                </a:tc>
                <a:tc>
                  <a:txBody>
                    <a:bodyPr/>
                    <a:lstStyle/>
                    <a:p>
                      <a:pPr algn="ctr" fontAlgn="t"/>
                      <a:r>
                        <a:rPr lang="tr-TR" sz="2000" u="none" strike="noStrike">
                          <a:effectLst/>
                        </a:rPr>
                        <a:t>131</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12,9</a:t>
                      </a:r>
                      <a:endParaRPr lang="tr-TR" sz="2000" b="0" i="0" u="none" strike="noStrike">
                        <a:solidFill>
                          <a:srgbClr val="000000"/>
                        </a:solidFill>
                        <a:effectLst/>
                        <a:latin typeface="Times New Roman"/>
                      </a:endParaRPr>
                    </a:p>
                  </a:txBody>
                  <a:tcPr marL="9525" marR="9525" marT="9525" marB="0"/>
                </a:tc>
              </a:tr>
              <a:tr h="478328">
                <a:tc vMerge="1">
                  <a:txBody>
                    <a:bodyPr/>
                    <a:lstStyle/>
                    <a:p>
                      <a:endParaRPr lang="tr-TR"/>
                    </a:p>
                  </a:txBody>
                  <a:tcPr/>
                </a:tc>
                <a:tc>
                  <a:txBody>
                    <a:bodyPr/>
                    <a:lstStyle/>
                    <a:p>
                      <a:pPr algn="l" fontAlgn="t"/>
                      <a:r>
                        <a:rPr lang="tr-TR" sz="2000" u="none" strike="noStrike">
                          <a:effectLst/>
                        </a:rPr>
                        <a:t>Almazdım</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112</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11,1</a:t>
                      </a:r>
                      <a:endParaRPr lang="tr-TR" sz="2000" b="0" i="0" u="none" strike="noStrike">
                        <a:solidFill>
                          <a:srgbClr val="000000"/>
                        </a:solidFill>
                        <a:effectLst/>
                        <a:latin typeface="Times New Roman"/>
                      </a:endParaRPr>
                    </a:p>
                  </a:txBody>
                  <a:tcPr marL="9525" marR="9525" marT="9525" marB="0"/>
                </a:tc>
                <a:tc vMerge="1">
                  <a:txBody>
                    <a:bodyPr/>
                    <a:lstStyle/>
                    <a:p>
                      <a:endParaRPr lang="tr-TR"/>
                    </a:p>
                  </a:txBody>
                  <a:tcPr/>
                </a:tc>
                <a:tc>
                  <a:txBody>
                    <a:bodyPr/>
                    <a:lstStyle/>
                    <a:p>
                      <a:pPr algn="ctr" fontAlgn="t"/>
                      <a:r>
                        <a:rPr lang="tr-TR" sz="2000" u="none" strike="noStrike">
                          <a:effectLst/>
                        </a:rPr>
                        <a:t>126</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12,5</a:t>
                      </a:r>
                      <a:endParaRPr lang="tr-TR" sz="2000" b="0" i="0" u="none" strike="noStrike">
                        <a:solidFill>
                          <a:srgbClr val="000000"/>
                        </a:solidFill>
                        <a:effectLst/>
                        <a:latin typeface="Times New Roman"/>
                      </a:endParaRPr>
                    </a:p>
                  </a:txBody>
                  <a:tcPr marL="9525" marR="9525" marT="9525" marB="0"/>
                </a:tc>
              </a:tr>
              <a:tr h="558280">
                <a:tc vMerge="1">
                  <a:txBody>
                    <a:bodyPr/>
                    <a:lstStyle/>
                    <a:p>
                      <a:endParaRPr lang="tr-TR"/>
                    </a:p>
                  </a:txBody>
                  <a:tcPr/>
                </a:tc>
                <a:tc>
                  <a:txBody>
                    <a:bodyPr/>
                    <a:lstStyle/>
                    <a:p>
                      <a:pPr algn="l" fontAlgn="t"/>
                      <a:r>
                        <a:rPr lang="tr-TR" sz="2000" u="none" strike="noStrike">
                          <a:effectLst/>
                        </a:rPr>
                        <a:t>Kesinlikle almazdım</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49</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4,8</a:t>
                      </a:r>
                      <a:endParaRPr lang="tr-TR" sz="2000" b="0" i="0" u="none" strike="noStrike">
                        <a:solidFill>
                          <a:srgbClr val="000000"/>
                        </a:solidFill>
                        <a:effectLst/>
                        <a:latin typeface="Times New Roman"/>
                      </a:endParaRPr>
                    </a:p>
                  </a:txBody>
                  <a:tcPr marL="9525" marR="9525" marT="9525" marB="0"/>
                </a:tc>
                <a:tc vMerge="1">
                  <a:txBody>
                    <a:bodyPr/>
                    <a:lstStyle/>
                    <a:p>
                      <a:endParaRPr lang="tr-TR"/>
                    </a:p>
                  </a:txBody>
                  <a:tcPr/>
                </a:tc>
                <a:tc>
                  <a:txBody>
                    <a:bodyPr/>
                    <a:lstStyle/>
                    <a:p>
                      <a:pPr algn="ctr" fontAlgn="t"/>
                      <a:r>
                        <a:rPr lang="tr-TR" sz="2000" u="none" strike="noStrike">
                          <a:effectLst/>
                        </a:rPr>
                        <a:t>60</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5,9</a:t>
                      </a:r>
                      <a:endParaRPr lang="tr-TR" sz="2000" b="0" i="0" u="none" strike="noStrike">
                        <a:solidFill>
                          <a:srgbClr val="000000"/>
                        </a:solidFill>
                        <a:effectLst/>
                        <a:latin typeface="Times New Roman"/>
                      </a:endParaRPr>
                    </a:p>
                  </a:txBody>
                  <a:tcPr marL="9525" marR="9525" marT="9525" marB="0"/>
                </a:tc>
              </a:tr>
              <a:tr h="478328">
                <a:tc vMerge="1">
                  <a:txBody>
                    <a:bodyPr/>
                    <a:lstStyle/>
                    <a:p>
                      <a:endParaRPr lang="tr-TR"/>
                    </a:p>
                  </a:txBody>
                  <a:tcPr/>
                </a:tc>
                <a:tc>
                  <a:txBody>
                    <a:bodyPr/>
                    <a:lstStyle/>
                    <a:p>
                      <a:pPr algn="l" fontAlgn="t"/>
                      <a:r>
                        <a:rPr lang="tr-TR" sz="2000" u="none" strike="noStrike">
                          <a:effectLst/>
                        </a:rPr>
                        <a:t>Total</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1012</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a:effectLst/>
                        </a:rPr>
                        <a:t>100,0</a:t>
                      </a:r>
                      <a:endParaRPr lang="tr-TR" sz="2000" b="0" i="0" u="none" strike="noStrike">
                        <a:solidFill>
                          <a:srgbClr val="000000"/>
                        </a:solidFill>
                        <a:effectLst/>
                        <a:latin typeface="Times New Roman"/>
                      </a:endParaRPr>
                    </a:p>
                  </a:txBody>
                  <a:tcPr marL="9525" marR="9525" marT="9525" marB="0"/>
                </a:tc>
                <a:tc vMerge="1">
                  <a:txBody>
                    <a:bodyPr/>
                    <a:lstStyle/>
                    <a:p>
                      <a:endParaRPr lang="tr-TR"/>
                    </a:p>
                  </a:txBody>
                  <a:tcPr/>
                </a:tc>
                <a:tc>
                  <a:txBody>
                    <a:bodyPr/>
                    <a:lstStyle/>
                    <a:p>
                      <a:pPr algn="ctr" fontAlgn="t"/>
                      <a:r>
                        <a:rPr lang="tr-TR" sz="2000" u="none" strike="noStrike">
                          <a:effectLst/>
                        </a:rPr>
                        <a:t>1012</a:t>
                      </a:r>
                      <a:endParaRPr lang="tr-TR" sz="2000" b="0" i="0" u="none" strike="noStrike">
                        <a:solidFill>
                          <a:srgbClr val="000000"/>
                        </a:solidFill>
                        <a:effectLst/>
                        <a:latin typeface="Times New Roman"/>
                      </a:endParaRPr>
                    </a:p>
                  </a:txBody>
                  <a:tcPr marL="9525" marR="9525" marT="9525" marB="0"/>
                </a:tc>
                <a:tc>
                  <a:txBody>
                    <a:bodyPr/>
                    <a:lstStyle/>
                    <a:p>
                      <a:pPr algn="ctr" fontAlgn="t"/>
                      <a:r>
                        <a:rPr lang="tr-TR" sz="2000" u="none" strike="noStrike" dirty="0">
                          <a:effectLst/>
                        </a:rPr>
                        <a:t>100,0</a:t>
                      </a:r>
                      <a:endParaRPr lang="tr-TR" sz="2000" b="0" i="0" u="none" strike="noStrike" dirty="0">
                        <a:solidFill>
                          <a:srgbClr val="000000"/>
                        </a:solidFill>
                        <a:effectLst/>
                        <a:latin typeface="Times New Roman"/>
                      </a:endParaRPr>
                    </a:p>
                  </a:txBody>
                  <a:tcPr marL="9525" marR="9525" marT="9525" marB="0"/>
                </a:tc>
              </a:tr>
            </a:tbl>
          </a:graphicData>
        </a:graphic>
      </p:graphicFrame>
      <p:sp>
        <p:nvSpPr>
          <p:cNvPr id="6" name="Metin kutusu 5"/>
          <p:cNvSpPr txBox="1"/>
          <p:nvPr/>
        </p:nvSpPr>
        <p:spPr>
          <a:xfrm>
            <a:off x="899592" y="1187460"/>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1</a:t>
            </a:r>
            <a:endParaRPr lang="tr-TR" sz="20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222482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b="1" i="1" dirty="0"/>
              <a:t>Senaryolara ilişkin bulgular;</a:t>
            </a:r>
            <a:endParaRPr lang="tr-TR" dirty="0"/>
          </a:p>
        </p:txBody>
      </p:sp>
      <p:sp>
        <p:nvSpPr>
          <p:cNvPr id="6" name="Metin kutusu 5"/>
          <p:cNvSpPr txBox="1"/>
          <p:nvPr/>
        </p:nvSpPr>
        <p:spPr>
          <a:xfrm rot="16200000">
            <a:off x="-1168900" y="2616877"/>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1</a:t>
            </a:r>
            <a:endParaRPr lang="tr-TR" sz="2000" b="1" i="1" dirty="0">
              <a:effectLst>
                <a:outerShdw blurRad="38100" dist="38100" dir="2700000" algn="tl">
                  <a:srgbClr val="000000">
                    <a:alpha val="43137"/>
                  </a:srgbClr>
                </a:outerShdw>
              </a:effectLst>
            </a:endParaRPr>
          </a:p>
        </p:txBody>
      </p:sp>
      <p:sp>
        <p:nvSpPr>
          <p:cNvPr id="3" name="Dikdörtgen 2"/>
          <p:cNvSpPr/>
          <p:nvPr/>
        </p:nvSpPr>
        <p:spPr>
          <a:xfrm>
            <a:off x="467544" y="1196752"/>
            <a:ext cx="7992888" cy="4493538"/>
          </a:xfrm>
          <a:prstGeom prst="rect">
            <a:avLst/>
          </a:prstGeom>
        </p:spPr>
        <p:txBody>
          <a:bodyPr wrap="square">
            <a:spAutoFit/>
          </a:bodyPr>
          <a:lstStyle/>
          <a:p>
            <a:r>
              <a:rPr lang="tr-TR" sz="2200" dirty="0"/>
              <a:t>Demografik değişkenlerin satın alma kararlığında anlamlı fark oluşturup oluşturmadığının belirlenmesi için yapılan t test ve anova analizlerinde;  </a:t>
            </a:r>
          </a:p>
          <a:p>
            <a:r>
              <a:rPr lang="tr-TR" sz="2200" dirty="0"/>
              <a:t>Cinsiyet olarak erkekler kadınlardan fazla, eğitim seviyesi açısından eğitim seviyesi yükseldikçe filmi izleme kararlılığı artmaktadır. </a:t>
            </a:r>
            <a:endParaRPr lang="tr-TR" sz="2200" dirty="0" smtClean="0"/>
          </a:p>
          <a:p>
            <a:r>
              <a:rPr lang="tr-TR" sz="2200" dirty="0" smtClean="0"/>
              <a:t>Gelir </a:t>
            </a:r>
            <a:r>
              <a:rPr lang="tr-TR" sz="2200" dirty="0"/>
              <a:t>arttıkça kararlılık artmakta, medeni hal farklılık oluşturmamakta, meslek olarak emekliler bilet kaybettiğinde diğerlerine göre kararlıyken, para kaybettiklerinde ise tam tersi bir şekilde en düşük kararlılığa sahip görünmektedirler. </a:t>
            </a:r>
            <a:endParaRPr lang="tr-TR" sz="2200" dirty="0" smtClean="0"/>
          </a:p>
          <a:p>
            <a:r>
              <a:rPr lang="tr-TR" sz="2200" dirty="0" smtClean="0"/>
              <a:t>Yaş </a:t>
            </a:r>
            <a:r>
              <a:rPr lang="tr-TR" sz="2200" dirty="0"/>
              <a:t>farklılığı incelendiğinde bilet kaybı durumunda yaş büyüdükçe kararlılık </a:t>
            </a:r>
            <a:r>
              <a:rPr lang="tr-TR" sz="2200" dirty="0" smtClean="0"/>
              <a:t>artmaktayken, </a:t>
            </a:r>
            <a:r>
              <a:rPr lang="tr-TR" sz="2200" dirty="0"/>
              <a:t>para kaybedildiğinde ise 20 yaşından küçükler ve 60 yaşından büyükler diğerlerine göre daha az kararlı görünmektedirler.</a:t>
            </a:r>
          </a:p>
        </p:txBody>
      </p:sp>
    </p:spTree>
    <p:extLst>
      <p:ext uri="{BB962C8B-B14F-4D97-AF65-F5344CB8AC3E}">
        <p14:creationId xmlns:p14="http://schemas.microsoft.com/office/powerpoint/2010/main" val="20281512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66583"/>
            <a:ext cx="8229600" cy="850106"/>
          </a:xfrm>
        </p:spPr>
        <p:txBody>
          <a:bodyPr/>
          <a:lstStyle/>
          <a:p>
            <a:r>
              <a:rPr lang="tr-TR" b="1" i="1" dirty="0"/>
              <a:t>Senaryolara ilişkin bulgular;</a:t>
            </a:r>
            <a:endParaRPr lang="tr-TR" dirty="0"/>
          </a:p>
        </p:txBody>
      </p:sp>
      <p:sp>
        <p:nvSpPr>
          <p:cNvPr id="6" name="Metin kutusu 5"/>
          <p:cNvSpPr txBox="1"/>
          <p:nvPr/>
        </p:nvSpPr>
        <p:spPr>
          <a:xfrm>
            <a:off x="251520" y="764704"/>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2</a:t>
            </a:r>
            <a:endParaRPr lang="tr-TR" sz="2000" b="1" i="1" dirty="0">
              <a:effectLst>
                <a:outerShdw blurRad="38100" dist="38100" dir="2700000" algn="tl">
                  <a:srgbClr val="000000">
                    <a:alpha val="43137"/>
                  </a:srgbClr>
                </a:outerShdw>
              </a:effectLst>
            </a:endParaRPr>
          </a:p>
        </p:txBody>
      </p:sp>
      <p:graphicFrame>
        <p:nvGraphicFramePr>
          <p:cNvPr id="3" name="Tablo 2"/>
          <p:cNvGraphicFramePr>
            <a:graphicFrameLocks noGrp="1"/>
          </p:cNvGraphicFramePr>
          <p:nvPr>
            <p:extLst>
              <p:ext uri="{D42A27DB-BD31-4B8C-83A1-F6EECF244321}">
                <p14:modId xmlns:p14="http://schemas.microsoft.com/office/powerpoint/2010/main" val="3156828854"/>
              </p:ext>
            </p:extLst>
          </p:nvPr>
        </p:nvGraphicFramePr>
        <p:xfrm>
          <a:off x="323528" y="1357820"/>
          <a:ext cx="8136905" cy="2357167"/>
        </p:xfrm>
        <a:graphic>
          <a:graphicData uri="http://schemas.openxmlformats.org/drawingml/2006/table">
            <a:tbl>
              <a:tblPr>
                <a:tableStyleId>{5C22544A-7EE6-4342-B048-85BDC9FD1C3A}</a:tableStyleId>
              </a:tblPr>
              <a:tblGrid>
                <a:gridCol w="653726"/>
                <a:gridCol w="1472839"/>
                <a:gridCol w="1179097"/>
                <a:gridCol w="908887"/>
                <a:gridCol w="361533"/>
                <a:gridCol w="1472839"/>
                <a:gridCol w="1179097"/>
                <a:gridCol w="908887"/>
              </a:tblGrid>
              <a:tr h="285987">
                <a:tc>
                  <a:txBody>
                    <a:bodyPr/>
                    <a:lstStyle/>
                    <a:p>
                      <a:pPr algn="l" fontAlgn="b"/>
                      <a:endParaRPr lang="tr-TR" sz="1800" b="0" i="0" u="none" strike="noStrike" dirty="0">
                        <a:effectLst/>
                        <a:latin typeface="Arial"/>
                      </a:endParaRPr>
                    </a:p>
                  </a:txBody>
                  <a:tcPr marL="9525" marR="9525" marT="9525" marB="0" anchor="b"/>
                </a:tc>
                <a:tc gridSpan="3">
                  <a:txBody>
                    <a:bodyPr/>
                    <a:lstStyle/>
                    <a:p>
                      <a:pPr algn="ctr" fontAlgn="b"/>
                      <a:r>
                        <a:rPr lang="tr-TR" sz="1800" b="1" u="none" strike="noStrike" dirty="0">
                          <a:effectLst/>
                        </a:rPr>
                        <a:t>Ne kadardır?</a:t>
                      </a:r>
                      <a:endParaRPr lang="tr-TR" sz="1800" b="1" i="0" u="none" strike="noStrike" dirty="0">
                        <a:effectLst/>
                        <a:latin typeface="Arial"/>
                      </a:endParaRPr>
                    </a:p>
                  </a:txBody>
                  <a:tcPr marL="9525" marR="9525" marT="9525" marB="0" anchor="b"/>
                </a:tc>
                <a:tc hMerge="1">
                  <a:txBody>
                    <a:bodyPr/>
                    <a:lstStyle/>
                    <a:p>
                      <a:endParaRPr lang="tr-TR"/>
                    </a:p>
                  </a:txBody>
                  <a:tcPr/>
                </a:tc>
                <a:tc hMerge="1">
                  <a:txBody>
                    <a:bodyPr/>
                    <a:lstStyle/>
                    <a:p>
                      <a:endParaRPr lang="tr-TR"/>
                    </a:p>
                  </a:txBody>
                  <a:tcPr/>
                </a:tc>
                <a:tc>
                  <a:txBody>
                    <a:bodyPr/>
                    <a:lstStyle/>
                    <a:p>
                      <a:pPr algn="l" fontAlgn="b"/>
                      <a:endParaRPr lang="tr-TR" sz="1800" b="0" i="0" u="none" strike="noStrike">
                        <a:effectLst/>
                        <a:latin typeface="Arial"/>
                      </a:endParaRPr>
                    </a:p>
                  </a:txBody>
                  <a:tcPr marL="9525" marR="9525" marT="9525" marB="0" anchor="b"/>
                </a:tc>
                <a:tc gridSpan="3">
                  <a:txBody>
                    <a:bodyPr/>
                    <a:lstStyle/>
                    <a:p>
                      <a:pPr algn="ctr" fontAlgn="b"/>
                      <a:r>
                        <a:rPr lang="tr-TR" sz="1800" b="1" u="none" strike="noStrike" dirty="0">
                          <a:effectLst/>
                        </a:rPr>
                        <a:t>Ne kadar ödersin?</a:t>
                      </a:r>
                      <a:endParaRPr lang="tr-TR" sz="1800" b="1" i="0" u="none" strike="noStrike" dirty="0">
                        <a:effectLst/>
                        <a:latin typeface="Arial"/>
                      </a:endParaRPr>
                    </a:p>
                  </a:txBody>
                  <a:tcPr marL="9525" marR="9525" marT="9525" marB="0" anchor="b"/>
                </a:tc>
                <a:tc hMerge="1">
                  <a:txBody>
                    <a:bodyPr/>
                    <a:lstStyle/>
                    <a:p>
                      <a:endParaRPr lang="tr-TR"/>
                    </a:p>
                  </a:txBody>
                  <a:tcPr/>
                </a:tc>
                <a:tc hMerge="1">
                  <a:txBody>
                    <a:bodyPr/>
                    <a:lstStyle/>
                    <a:p>
                      <a:endParaRPr lang="tr-TR"/>
                    </a:p>
                  </a:txBody>
                  <a:tcPr/>
                </a:tc>
              </a:tr>
              <a:tr h="285987">
                <a:tc rowSpan="7">
                  <a:txBody>
                    <a:bodyPr/>
                    <a:lstStyle/>
                    <a:p>
                      <a:pPr algn="ctr" fontAlgn="b"/>
                      <a:r>
                        <a:rPr lang="tr-TR" sz="1800" b="1" u="none" strike="noStrike" dirty="0">
                          <a:effectLst/>
                        </a:rPr>
                        <a:t>5 Yıldızlı otel</a:t>
                      </a:r>
                      <a:endParaRPr lang="tr-TR" sz="1800" b="1" i="0" u="none" strike="noStrike" dirty="0">
                        <a:effectLst/>
                        <a:latin typeface="Arial"/>
                      </a:endParaRPr>
                    </a:p>
                  </a:txBody>
                  <a:tcPr marL="9525" marR="9525" marT="9525" marB="0" vert="vert270" anchor="b"/>
                </a:tc>
                <a:tc>
                  <a:txBody>
                    <a:bodyPr/>
                    <a:lstStyle/>
                    <a:p>
                      <a:pPr algn="l" fontAlgn="ctr"/>
                      <a:r>
                        <a:rPr lang="tr-TR" sz="1800" u="none" strike="noStrike" dirty="0">
                          <a:effectLst/>
                        </a:rPr>
                        <a:t>senaryo 2a2</a:t>
                      </a:r>
                      <a:endParaRPr lang="tr-TR" sz="1800" b="1" i="0" u="none" strike="noStrike" dirty="0">
                        <a:solidFill>
                          <a:srgbClr val="000000"/>
                        </a:solidFill>
                        <a:effectLst/>
                        <a:latin typeface="Arial Bold"/>
                      </a:endParaRPr>
                    </a:p>
                  </a:txBody>
                  <a:tcPr marL="9525" marR="9525" marT="9525" marB="0" anchor="ctr"/>
                </a:tc>
                <a:tc>
                  <a:txBody>
                    <a:bodyPr/>
                    <a:lstStyle/>
                    <a:p>
                      <a:pPr algn="ctr" fontAlgn="b"/>
                      <a:r>
                        <a:rPr lang="tr-TR" sz="1800" u="none" strike="noStrike">
                          <a:effectLst/>
                        </a:rPr>
                        <a:t>f</a:t>
                      </a:r>
                      <a:endParaRPr lang="tr-TR" sz="1800" b="0" i="0" u="none" strike="noStrike">
                        <a:solidFill>
                          <a:srgbClr val="000000"/>
                        </a:solidFill>
                        <a:effectLst/>
                        <a:latin typeface="Arial"/>
                      </a:endParaRPr>
                    </a:p>
                  </a:txBody>
                  <a:tcPr marL="9525" marR="9525" marT="9525" marB="0" anchor="b"/>
                </a:tc>
                <a:tc>
                  <a:txBody>
                    <a:bodyPr/>
                    <a:lstStyle/>
                    <a:p>
                      <a:pPr algn="ctr" fontAlgn="b"/>
                      <a:r>
                        <a:rPr lang="tr-TR" sz="1800" u="none" strike="noStrike">
                          <a:effectLst/>
                        </a:rPr>
                        <a:t>%</a:t>
                      </a:r>
                      <a:endParaRPr lang="tr-TR" sz="1800" b="0" i="0" u="none" strike="noStrike">
                        <a:solidFill>
                          <a:srgbClr val="000000"/>
                        </a:solidFill>
                        <a:effectLst/>
                        <a:latin typeface="Arial"/>
                      </a:endParaRPr>
                    </a:p>
                  </a:txBody>
                  <a:tcPr marL="9525" marR="9525" marT="9525" marB="0" anchor="b"/>
                </a:tc>
                <a:tc>
                  <a:txBody>
                    <a:bodyPr/>
                    <a:lstStyle/>
                    <a:p>
                      <a:pPr algn="l" fontAlgn="b"/>
                      <a:endParaRPr lang="tr-TR" sz="1800" b="0" i="0" u="none" strike="noStrike">
                        <a:effectLst/>
                        <a:latin typeface="Arial"/>
                      </a:endParaRPr>
                    </a:p>
                  </a:txBody>
                  <a:tcPr marL="9525" marR="9525" marT="9525" marB="0" anchor="b"/>
                </a:tc>
                <a:tc>
                  <a:txBody>
                    <a:bodyPr/>
                    <a:lstStyle/>
                    <a:p>
                      <a:pPr algn="l" fontAlgn="ctr"/>
                      <a:r>
                        <a:rPr lang="tr-TR" sz="1800" u="none" strike="noStrike">
                          <a:effectLst/>
                        </a:rPr>
                        <a:t>senaryo 2a1</a:t>
                      </a:r>
                      <a:endParaRPr lang="tr-TR" sz="1800" b="1" i="0" u="none" strike="noStrike">
                        <a:solidFill>
                          <a:srgbClr val="000000"/>
                        </a:solidFill>
                        <a:effectLst/>
                        <a:latin typeface="Arial Bold"/>
                      </a:endParaRPr>
                    </a:p>
                  </a:txBody>
                  <a:tcPr marL="9525" marR="9525" marT="9525" marB="0" anchor="ctr"/>
                </a:tc>
                <a:tc>
                  <a:txBody>
                    <a:bodyPr/>
                    <a:lstStyle/>
                    <a:p>
                      <a:pPr algn="ctr" fontAlgn="b"/>
                      <a:r>
                        <a:rPr lang="tr-TR" sz="1800" u="none" strike="noStrike">
                          <a:effectLst/>
                        </a:rPr>
                        <a:t>f</a:t>
                      </a:r>
                      <a:endParaRPr lang="tr-TR" sz="1800" b="0" i="0" u="none" strike="noStrike">
                        <a:solidFill>
                          <a:srgbClr val="000000"/>
                        </a:solidFill>
                        <a:effectLst/>
                        <a:latin typeface="Arial"/>
                      </a:endParaRPr>
                    </a:p>
                  </a:txBody>
                  <a:tcPr marL="9525" marR="9525" marT="9525" marB="0" anchor="b"/>
                </a:tc>
                <a:tc>
                  <a:txBody>
                    <a:bodyPr/>
                    <a:lstStyle/>
                    <a:p>
                      <a:pPr algn="ctr" fontAlgn="b"/>
                      <a:r>
                        <a:rPr lang="tr-TR" sz="1800" u="none" strike="noStrike">
                          <a:effectLst/>
                        </a:rPr>
                        <a:t>%</a:t>
                      </a:r>
                      <a:endParaRPr lang="tr-TR" sz="1800" b="0" i="0" u="none" strike="noStrike">
                        <a:solidFill>
                          <a:srgbClr val="000000"/>
                        </a:solidFill>
                        <a:effectLst/>
                        <a:latin typeface="Arial"/>
                      </a:endParaRPr>
                    </a:p>
                  </a:txBody>
                  <a:tcPr marL="9525" marR="9525" marT="9525" marB="0" anchor="b"/>
                </a:tc>
              </a:tr>
              <a:tr h="285987">
                <a:tc vMerge="1">
                  <a:txBody>
                    <a:bodyPr/>
                    <a:lstStyle/>
                    <a:p>
                      <a:endParaRPr lang="tr-TR"/>
                    </a:p>
                  </a:txBody>
                  <a:tcPr/>
                </a:tc>
                <a:tc>
                  <a:txBody>
                    <a:bodyPr/>
                    <a:lstStyle/>
                    <a:p>
                      <a:pPr algn="l" fontAlgn="t"/>
                      <a:r>
                        <a:rPr lang="tr-TR" sz="1800" u="none" strike="noStrike">
                          <a:effectLst/>
                        </a:rPr>
                        <a:t>1TL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206</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20,4</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1TL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285</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28,2</a:t>
                      </a:r>
                      <a:endParaRPr lang="tr-TR" sz="1800" b="0" i="0" u="none" strike="noStrike">
                        <a:solidFill>
                          <a:srgbClr val="000000"/>
                        </a:solidFill>
                        <a:effectLst/>
                        <a:latin typeface="Arial"/>
                      </a:endParaRPr>
                    </a:p>
                  </a:txBody>
                  <a:tcPr marL="9525" marR="9525" marT="9525" marB="0"/>
                </a:tc>
              </a:tr>
              <a:tr h="285987">
                <a:tc vMerge="1">
                  <a:txBody>
                    <a:bodyPr/>
                    <a:lstStyle/>
                    <a:p>
                      <a:endParaRPr lang="tr-TR"/>
                    </a:p>
                  </a:txBody>
                  <a:tcPr/>
                </a:tc>
                <a:tc>
                  <a:txBody>
                    <a:bodyPr/>
                    <a:lstStyle/>
                    <a:p>
                      <a:pPr algn="l" fontAlgn="t"/>
                      <a:r>
                        <a:rPr lang="tr-TR" sz="1800" u="none" strike="noStrike" dirty="0">
                          <a:effectLst/>
                        </a:rPr>
                        <a:t>3TL</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a:effectLst/>
                        </a:rPr>
                        <a:t>398</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39,3</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3TL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367</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36,3</a:t>
                      </a:r>
                      <a:endParaRPr lang="tr-TR" sz="1800" b="0" i="0" u="none" strike="noStrike">
                        <a:solidFill>
                          <a:srgbClr val="000000"/>
                        </a:solidFill>
                        <a:effectLst/>
                        <a:latin typeface="Arial"/>
                      </a:endParaRPr>
                    </a:p>
                  </a:txBody>
                  <a:tcPr marL="9525" marR="9525" marT="9525" marB="0"/>
                </a:tc>
              </a:tr>
              <a:tr h="285987">
                <a:tc vMerge="1">
                  <a:txBody>
                    <a:bodyPr/>
                    <a:lstStyle/>
                    <a:p>
                      <a:endParaRPr lang="tr-TR"/>
                    </a:p>
                  </a:txBody>
                  <a:tcPr/>
                </a:tc>
                <a:tc>
                  <a:txBody>
                    <a:bodyPr/>
                    <a:lstStyle/>
                    <a:p>
                      <a:pPr algn="l" fontAlgn="t"/>
                      <a:r>
                        <a:rPr lang="tr-TR" sz="1800" u="none" strike="noStrike">
                          <a:effectLst/>
                        </a:rPr>
                        <a:t>5TL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dirty="0">
                          <a:effectLst/>
                        </a:rPr>
                        <a:t>304</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a:effectLst/>
                        </a:rPr>
                        <a:t>30,0</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5TL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221</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21,8</a:t>
                      </a:r>
                      <a:endParaRPr lang="tr-TR" sz="1800" b="0" i="0" u="none" strike="noStrike">
                        <a:solidFill>
                          <a:srgbClr val="000000"/>
                        </a:solidFill>
                        <a:effectLst/>
                        <a:latin typeface="Arial"/>
                      </a:endParaRPr>
                    </a:p>
                  </a:txBody>
                  <a:tcPr marL="9525" marR="9525" marT="9525" marB="0"/>
                </a:tc>
              </a:tr>
              <a:tr h="285987">
                <a:tc vMerge="1">
                  <a:txBody>
                    <a:bodyPr/>
                    <a:lstStyle/>
                    <a:p>
                      <a:endParaRPr lang="tr-TR"/>
                    </a:p>
                  </a:txBody>
                  <a:tcPr/>
                </a:tc>
                <a:tc>
                  <a:txBody>
                    <a:bodyPr/>
                    <a:lstStyle/>
                    <a:p>
                      <a:pPr algn="l" fontAlgn="t"/>
                      <a:r>
                        <a:rPr lang="tr-TR" sz="1800" u="none" strike="noStrike" dirty="0">
                          <a:effectLst/>
                        </a:rPr>
                        <a:t>7TL</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a:effectLst/>
                        </a:rPr>
                        <a:t>54</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dirty="0">
                          <a:effectLst/>
                        </a:rPr>
                        <a:t>5,3</a:t>
                      </a:r>
                      <a:endParaRPr lang="tr-TR" sz="1800" b="0" i="0" u="none" strike="noStrike" dirty="0">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7TL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52</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5,1</a:t>
                      </a:r>
                      <a:endParaRPr lang="tr-TR" sz="1800" b="0" i="0" u="none" strike="noStrike">
                        <a:solidFill>
                          <a:srgbClr val="000000"/>
                        </a:solidFill>
                        <a:effectLst/>
                        <a:latin typeface="Arial"/>
                      </a:endParaRPr>
                    </a:p>
                  </a:txBody>
                  <a:tcPr marL="9525" marR="9525" marT="9525" marB="0"/>
                </a:tc>
              </a:tr>
              <a:tr h="355258">
                <a:tc vMerge="1">
                  <a:txBody>
                    <a:bodyPr/>
                    <a:lstStyle/>
                    <a:p>
                      <a:endParaRPr lang="tr-TR"/>
                    </a:p>
                  </a:txBody>
                  <a:tcPr/>
                </a:tc>
                <a:tc>
                  <a:txBody>
                    <a:bodyPr/>
                    <a:lstStyle/>
                    <a:p>
                      <a:pPr algn="l" fontAlgn="t"/>
                      <a:r>
                        <a:rPr lang="tr-TR" sz="1800" u="none" strike="noStrike" dirty="0">
                          <a:effectLst/>
                        </a:rPr>
                        <a:t>10TL</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dirty="0">
                          <a:effectLst/>
                        </a:rPr>
                        <a:t>50</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a:effectLst/>
                        </a:rPr>
                        <a:t>4,9</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10TL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87</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8,6</a:t>
                      </a:r>
                      <a:endParaRPr lang="tr-TR" sz="1800" b="0" i="0" u="none" strike="noStrike">
                        <a:solidFill>
                          <a:srgbClr val="000000"/>
                        </a:solidFill>
                        <a:effectLst/>
                        <a:latin typeface="Arial"/>
                      </a:endParaRPr>
                    </a:p>
                  </a:txBody>
                  <a:tcPr marL="9525" marR="9525" marT="9525" marB="0"/>
                </a:tc>
              </a:tr>
              <a:tr h="285987">
                <a:tc vMerge="1">
                  <a:txBody>
                    <a:bodyPr/>
                    <a:lstStyle/>
                    <a:p>
                      <a:endParaRPr lang="tr-TR"/>
                    </a:p>
                  </a:txBody>
                  <a:tcPr/>
                </a:tc>
                <a:tc>
                  <a:txBody>
                    <a:bodyPr/>
                    <a:lstStyle/>
                    <a:p>
                      <a:pPr algn="l" fontAlgn="t"/>
                      <a:r>
                        <a:rPr lang="tr-TR" sz="1800" u="none" strike="noStrike" dirty="0">
                          <a:effectLst/>
                        </a:rPr>
                        <a:t>Total</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dirty="0">
                          <a:effectLst/>
                        </a:rPr>
                        <a:t>1012</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dirty="0">
                          <a:effectLst/>
                        </a:rPr>
                        <a:t>100,0</a:t>
                      </a:r>
                      <a:endParaRPr lang="tr-TR" sz="1800" b="0" i="0" u="none" strike="noStrike" dirty="0">
                        <a:solidFill>
                          <a:srgbClr val="000000"/>
                        </a:solidFill>
                        <a:effectLst/>
                        <a:latin typeface="Arial"/>
                      </a:endParaRPr>
                    </a:p>
                  </a:txBody>
                  <a:tcPr marL="9525" marR="9525" marT="9525" marB="0"/>
                </a:tc>
                <a:tc>
                  <a:txBody>
                    <a:bodyPr/>
                    <a:lstStyle/>
                    <a:p>
                      <a:pPr algn="l" fontAlgn="b"/>
                      <a:endParaRPr lang="tr-TR" sz="1800" b="0" i="0" u="none" strike="noStrike" dirty="0">
                        <a:effectLst/>
                        <a:latin typeface="Arial"/>
                      </a:endParaRPr>
                    </a:p>
                  </a:txBody>
                  <a:tcPr marL="9525" marR="9525" marT="9525" marB="0" anchor="b"/>
                </a:tc>
                <a:tc>
                  <a:txBody>
                    <a:bodyPr/>
                    <a:lstStyle/>
                    <a:p>
                      <a:pPr algn="l" fontAlgn="t"/>
                      <a:r>
                        <a:rPr lang="tr-TR" sz="1800" u="none" strike="noStrike" dirty="0">
                          <a:effectLst/>
                        </a:rPr>
                        <a:t>Total</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dirty="0">
                          <a:effectLst/>
                        </a:rPr>
                        <a:t>1012</a:t>
                      </a:r>
                      <a:endParaRPr lang="tr-TR" sz="1800" b="0" i="0" u="none" strike="noStrike" dirty="0">
                        <a:solidFill>
                          <a:srgbClr val="000000"/>
                        </a:solidFill>
                        <a:effectLst/>
                        <a:latin typeface="Arial"/>
                      </a:endParaRPr>
                    </a:p>
                  </a:txBody>
                  <a:tcPr marL="9525" marR="9525" marT="9525" marB="0"/>
                </a:tc>
                <a:tc>
                  <a:txBody>
                    <a:bodyPr/>
                    <a:lstStyle/>
                    <a:p>
                      <a:pPr algn="ctr" fontAlgn="t"/>
                      <a:r>
                        <a:rPr lang="tr-TR" sz="1800" u="none" strike="noStrike" dirty="0">
                          <a:effectLst/>
                        </a:rPr>
                        <a:t>100,0</a:t>
                      </a:r>
                      <a:endParaRPr lang="tr-TR" sz="1800" b="0" i="0" u="none" strike="noStrike" dirty="0">
                        <a:solidFill>
                          <a:srgbClr val="000000"/>
                        </a:solidFill>
                        <a:effectLst/>
                        <a:latin typeface="Arial"/>
                      </a:endParaRPr>
                    </a:p>
                  </a:txBody>
                  <a:tcPr marL="9525" marR="9525" marT="9525" marB="0"/>
                </a:tc>
              </a:tr>
            </a:tbl>
          </a:graphicData>
        </a:graphic>
      </p:graphicFrame>
      <p:graphicFrame>
        <p:nvGraphicFramePr>
          <p:cNvPr id="7" name="Tablo 6"/>
          <p:cNvGraphicFramePr>
            <a:graphicFrameLocks noGrp="1"/>
          </p:cNvGraphicFramePr>
          <p:nvPr>
            <p:extLst>
              <p:ext uri="{D42A27DB-BD31-4B8C-83A1-F6EECF244321}">
                <p14:modId xmlns:p14="http://schemas.microsoft.com/office/powerpoint/2010/main" val="1249000077"/>
              </p:ext>
            </p:extLst>
          </p:nvPr>
        </p:nvGraphicFramePr>
        <p:xfrm>
          <a:off x="395536" y="4005064"/>
          <a:ext cx="8136904" cy="2376262"/>
        </p:xfrm>
        <a:graphic>
          <a:graphicData uri="http://schemas.openxmlformats.org/drawingml/2006/table">
            <a:tbl>
              <a:tblPr>
                <a:tableStyleId>{5C22544A-7EE6-4342-B048-85BDC9FD1C3A}</a:tableStyleId>
              </a:tblPr>
              <a:tblGrid>
                <a:gridCol w="576064"/>
                <a:gridCol w="1512168"/>
                <a:gridCol w="1152128"/>
                <a:gridCol w="828092"/>
                <a:gridCol w="468052"/>
                <a:gridCol w="1440160"/>
                <a:gridCol w="1224136"/>
                <a:gridCol w="936104"/>
              </a:tblGrid>
              <a:tr h="339466">
                <a:tc rowSpan="7">
                  <a:txBody>
                    <a:bodyPr/>
                    <a:lstStyle/>
                    <a:p>
                      <a:pPr algn="ctr" fontAlgn="b"/>
                      <a:r>
                        <a:rPr lang="tr-TR" sz="1800" b="1" u="none" strike="noStrike" dirty="0">
                          <a:effectLst/>
                        </a:rPr>
                        <a:t>Yıldızsız otel</a:t>
                      </a:r>
                      <a:endParaRPr lang="tr-TR" sz="1800" b="1" i="0" u="none" strike="noStrike" dirty="0">
                        <a:effectLst/>
                        <a:latin typeface="Arial"/>
                      </a:endParaRPr>
                    </a:p>
                  </a:txBody>
                  <a:tcPr marL="9525" marR="9525" marT="9525" marB="0" vert="vert270" anchor="b"/>
                </a:tc>
                <a:tc>
                  <a:txBody>
                    <a:bodyPr/>
                    <a:lstStyle/>
                    <a:p>
                      <a:pPr algn="l" fontAlgn="ctr"/>
                      <a:r>
                        <a:rPr lang="tr-TR" sz="1800" u="none" strike="noStrike" dirty="0">
                          <a:effectLst/>
                        </a:rPr>
                        <a:t>senaryo 2b2</a:t>
                      </a:r>
                      <a:endParaRPr lang="tr-TR" sz="1800" b="1" i="0" u="none" strike="noStrike" dirty="0">
                        <a:solidFill>
                          <a:srgbClr val="000000"/>
                        </a:solidFill>
                        <a:effectLst/>
                        <a:latin typeface="Arial Bold"/>
                      </a:endParaRPr>
                    </a:p>
                  </a:txBody>
                  <a:tcPr marL="9525" marR="9525" marT="9525" marB="0" anchor="ctr"/>
                </a:tc>
                <a:tc>
                  <a:txBody>
                    <a:bodyPr/>
                    <a:lstStyle/>
                    <a:p>
                      <a:pPr algn="ctr" fontAlgn="b"/>
                      <a:r>
                        <a:rPr lang="tr-TR" sz="1800" u="none" strike="noStrike">
                          <a:effectLst/>
                        </a:rPr>
                        <a:t>f</a:t>
                      </a:r>
                      <a:endParaRPr lang="tr-TR" sz="1800" b="0" i="0" u="none" strike="noStrike">
                        <a:solidFill>
                          <a:srgbClr val="000000"/>
                        </a:solidFill>
                        <a:effectLst/>
                        <a:latin typeface="Arial"/>
                      </a:endParaRPr>
                    </a:p>
                  </a:txBody>
                  <a:tcPr marL="9525" marR="9525" marT="9525" marB="0" anchor="b"/>
                </a:tc>
                <a:tc>
                  <a:txBody>
                    <a:bodyPr/>
                    <a:lstStyle/>
                    <a:p>
                      <a:pPr algn="ctr" fontAlgn="b"/>
                      <a:r>
                        <a:rPr lang="tr-TR" sz="1800" u="none" strike="noStrike">
                          <a:effectLst/>
                        </a:rPr>
                        <a:t>%</a:t>
                      </a:r>
                      <a:endParaRPr lang="tr-TR" sz="1800" b="0" i="0" u="none" strike="noStrike">
                        <a:solidFill>
                          <a:srgbClr val="000000"/>
                        </a:solidFill>
                        <a:effectLst/>
                        <a:latin typeface="Arial"/>
                      </a:endParaRPr>
                    </a:p>
                  </a:txBody>
                  <a:tcPr marL="9525" marR="9525" marT="9525" marB="0" anchor="b"/>
                </a:tc>
                <a:tc>
                  <a:txBody>
                    <a:bodyPr/>
                    <a:lstStyle/>
                    <a:p>
                      <a:pPr algn="l" fontAlgn="b"/>
                      <a:endParaRPr lang="tr-TR" sz="1800" b="0" i="0" u="none" strike="noStrike">
                        <a:effectLst/>
                        <a:latin typeface="Arial"/>
                      </a:endParaRPr>
                    </a:p>
                  </a:txBody>
                  <a:tcPr marL="9525" marR="9525" marT="9525" marB="0" anchor="b"/>
                </a:tc>
                <a:tc>
                  <a:txBody>
                    <a:bodyPr/>
                    <a:lstStyle/>
                    <a:p>
                      <a:pPr algn="l" fontAlgn="ctr"/>
                      <a:r>
                        <a:rPr lang="tr-TR" sz="1800" u="none" strike="noStrike">
                          <a:effectLst/>
                        </a:rPr>
                        <a:t>senaryo 2b1</a:t>
                      </a:r>
                      <a:endParaRPr lang="tr-TR" sz="1800" b="1" i="0" u="none" strike="noStrike">
                        <a:solidFill>
                          <a:srgbClr val="000000"/>
                        </a:solidFill>
                        <a:effectLst/>
                        <a:latin typeface="Arial Bold"/>
                      </a:endParaRPr>
                    </a:p>
                  </a:txBody>
                  <a:tcPr marL="9525" marR="9525" marT="9525" marB="0" anchor="ctr"/>
                </a:tc>
                <a:tc>
                  <a:txBody>
                    <a:bodyPr/>
                    <a:lstStyle/>
                    <a:p>
                      <a:pPr algn="ctr" fontAlgn="b"/>
                      <a:r>
                        <a:rPr lang="tr-TR" sz="1800" u="none" strike="noStrike">
                          <a:effectLst/>
                        </a:rPr>
                        <a:t>f</a:t>
                      </a:r>
                      <a:endParaRPr lang="tr-TR" sz="1800" b="0" i="0" u="none" strike="noStrike">
                        <a:solidFill>
                          <a:srgbClr val="000000"/>
                        </a:solidFill>
                        <a:effectLst/>
                        <a:latin typeface="Arial"/>
                      </a:endParaRPr>
                    </a:p>
                  </a:txBody>
                  <a:tcPr marL="9525" marR="9525" marT="9525" marB="0" anchor="b"/>
                </a:tc>
                <a:tc>
                  <a:txBody>
                    <a:bodyPr/>
                    <a:lstStyle/>
                    <a:p>
                      <a:pPr algn="ctr" fontAlgn="b"/>
                      <a:r>
                        <a:rPr lang="tr-TR" sz="1800" u="none" strike="noStrike">
                          <a:effectLst/>
                        </a:rPr>
                        <a:t>%</a:t>
                      </a:r>
                      <a:endParaRPr lang="tr-TR" sz="1800" b="0" i="0" u="none" strike="noStrike">
                        <a:solidFill>
                          <a:srgbClr val="000000"/>
                        </a:solidFill>
                        <a:effectLst/>
                        <a:latin typeface="Arial"/>
                      </a:endParaRPr>
                    </a:p>
                  </a:txBody>
                  <a:tcPr marL="9525" marR="9525" marT="9525" marB="0" anchor="b"/>
                </a:tc>
              </a:tr>
              <a:tr h="339466">
                <a:tc vMerge="1">
                  <a:txBody>
                    <a:bodyPr/>
                    <a:lstStyle/>
                    <a:p>
                      <a:endParaRPr lang="tr-TR"/>
                    </a:p>
                  </a:txBody>
                  <a:tcPr/>
                </a:tc>
                <a:tc>
                  <a:txBody>
                    <a:bodyPr/>
                    <a:lstStyle/>
                    <a:p>
                      <a:pPr algn="l" fontAlgn="t"/>
                      <a:r>
                        <a:rPr lang="tr-TR" sz="1800" u="none" strike="noStrike">
                          <a:effectLst/>
                        </a:rPr>
                        <a:t>1TL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613</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60,6</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1TL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561</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55,4</a:t>
                      </a:r>
                      <a:endParaRPr lang="tr-TR" sz="1800" b="0" i="0" u="none" strike="noStrike">
                        <a:solidFill>
                          <a:srgbClr val="000000"/>
                        </a:solidFill>
                        <a:effectLst/>
                        <a:latin typeface="Arial"/>
                      </a:endParaRPr>
                    </a:p>
                  </a:txBody>
                  <a:tcPr marL="9525" marR="9525" marT="9525" marB="0"/>
                </a:tc>
              </a:tr>
              <a:tr h="339466">
                <a:tc vMerge="1">
                  <a:txBody>
                    <a:bodyPr/>
                    <a:lstStyle/>
                    <a:p>
                      <a:endParaRPr lang="tr-TR"/>
                    </a:p>
                  </a:txBody>
                  <a:tcPr/>
                </a:tc>
                <a:tc>
                  <a:txBody>
                    <a:bodyPr/>
                    <a:lstStyle/>
                    <a:p>
                      <a:pPr algn="l" fontAlgn="t"/>
                      <a:r>
                        <a:rPr lang="tr-TR" sz="1800" u="none" strike="noStrike">
                          <a:effectLst/>
                        </a:rPr>
                        <a:t>3TL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255</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25,2</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3TL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255</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25,2</a:t>
                      </a:r>
                      <a:endParaRPr lang="tr-TR" sz="1800" b="0" i="0" u="none" strike="noStrike">
                        <a:solidFill>
                          <a:srgbClr val="000000"/>
                        </a:solidFill>
                        <a:effectLst/>
                        <a:latin typeface="Arial"/>
                      </a:endParaRPr>
                    </a:p>
                  </a:txBody>
                  <a:tcPr marL="9525" marR="9525" marT="9525" marB="0"/>
                </a:tc>
              </a:tr>
              <a:tr h="339466">
                <a:tc vMerge="1">
                  <a:txBody>
                    <a:bodyPr/>
                    <a:lstStyle/>
                    <a:p>
                      <a:endParaRPr lang="tr-TR"/>
                    </a:p>
                  </a:txBody>
                  <a:tcPr/>
                </a:tc>
                <a:tc>
                  <a:txBody>
                    <a:bodyPr/>
                    <a:lstStyle/>
                    <a:p>
                      <a:pPr algn="l" fontAlgn="t"/>
                      <a:r>
                        <a:rPr lang="tr-TR" sz="1800" u="none" strike="noStrike">
                          <a:effectLst/>
                        </a:rPr>
                        <a:t>5TL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108</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10,7</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5TL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116</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11,5</a:t>
                      </a:r>
                      <a:endParaRPr lang="tr-TR" sz="1800" b="0" i="0" u="none" strike="noStrike">
                        <a:solidFill>
                          <a:srgbClr val="000000"/>
                        </a:solidFill>
                        <a:effectLst/>
                        <a:latin typeface="Arial"/>
                      </a:endParaRPr>
                    </a:p>
                  </a:txBody>
                  <a:tcPr marL="9525" marR="9525" marT="9525" marB="0"/>
                </a:tc>
              </a:tr>
              <a:tr h="339466">
                <a:tc vMerge="1">
                  <a:txBody>
                    <a:bodyPr/>
                    <a:lstStyle/>
                    <a:p>
                      <a:endParaRPr lang="tr-TR"/>
                    </a:p>
                  </a:txBody>
                  <a:tcPr/>
                </a:tc>
                <a:tc>
                  <a:txBody>
                    <a:bodyPr/>
                    <a:lstStyle/>
                    <a:p>
                      <a:pPr algn="l" fontAlgn="t"/>
                      <a:r>
                        <a:rPr lang="tr-TR" sz="1800" u="none" strike="noStrike">
                          <a:effectLst/>
                        </a:rPr>
                        <a:t>7TL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21</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2,1</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7TL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40</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4,0</a:t>
                      </a:r>
                      <a:endParaRPr lang="tr-TR" sz="1800" b="0" i="0" u="none" strike="noStrike">
                        <a:solidFill>
                          <a:srgbClr val="000000"/>
                        </a:solidFill>
                        <a:effectLst/>
                        <a:latin typeface="Arial"/>
                      </a:endParaRPr>
                    </a:p>
                  </a:txBody>
                  <a:tcPr marL="9525" marR="9525" marT="9525" marB="0"/>
                </a:tc>
              </a:tr>
              <a:tr h="339466">
                <a:tc vMerge="1">
                  <a:txBody>
                    <a:bodyPr/>
                    <a:lstStyle/>
                    <a:p>
                      <a:endParaRPr lang="tr-TR"/>
                    </a:p>
                  </a:txBody>
                  <a:tcPr/>
                </a:tc>
                <a:tc>
                  <a:txBody>
                    <a:bodyPr/>
                    <a:lstStyle/>
                    <a:p>
                      <a:pPr algn="l" fontAlgn="t"/>
                      <a:r>
                        <a:rPr lang="tr-TR" sz="1800" u="none" strike="noStrike">
                          <a:effectLst/>
                        </a:rPr>
                        <a:t>10TL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15</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1,5</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10TL öderdim</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40</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4,0</a:t>
                      </a:r>
                      <a:endParaRPr lang="tr-TR" sz="1800" b="0" i="0" u="none" strike="noStrike">
                        <a:solidFill>
                          <a:srgbClr val="000000"/>
                        </a:solidFill>
                        <a:effectLst/>
                        <a:latin typeface="Arial"/>
                      </a:endParaRPr>
                    </a:p>
                  </a:txBody>
                  <a:tcPr marL="9525" marR="9525" marT="9525" marB="0"/>
                </a:tc>
              </a:tr>
              <a:tr h="339466">
                <a:tc vMerge="1">
                  <a:txBody>
                    <a:bodyPr/>
                    <a:lstStyle/>
                    <a:p>
                      <a:endParaRPr lang="tr-TR"/>
                    </a:p>
                  </a:txBody>
                  <a:tcPr/>
                </a:tc>
                <a:tc>
                  <a:txBody>
                    <a:bodyPr/>
                    <a:lstStyle/>
                    <a:p>
                      <a:pPr algn="l" fontAlgn="t"/>
                      <a:r>
                        <a:rPr lang="tr-TR" sz="1800" u="none" strike="noStrike">
                          <a:effectLst/>
                        </a:rPr>
                        <a:t>Total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1012</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100,0</a:t>
                      </a:r>
                      <a:endParaRPr lang="tr-TR" sz="1800" b="0" i="0" u="none" strike="noStrike">
                        <a:solidFill>
                          <a:srgbClr val="000000"/>
                        </a:solidFill>
                        <a:effectLst/>
                        <a:latin typeface="Arial"/>
                      </a:endParaRPr>
                    </a:p>
                  </a:txBody>
                  <a:tcPr marL="9525" marR="9525" marT="9525" marB="0"/>
                </a:tc>
                <a:tc>
                  <a:txBody>
                    <a:bodyPr/>
                    <a:lstStyle/>
                    <a:p>
                      <a:pPr algn="l" fontAlgn="b"/>
                      <a:endParaRPr lang="tr-TR" sz="1800" b="0" i="0" u="none" strike="noStrike">
                        <a:effectLst/>
                        <a:latin typeface="Arial"/>
                      </a:endParaRPr>
                    </a:p>
                  </a:txBody>
                  <a:tcPr marL="9525" marR="9525" marT="9525" marB="0" anchor="b"/>
                </a:tc>
                <a:tc>
                  <a:txBody>
                    <a:bodyPr/>
                    <a:lstStyle/>
                    <a:p>
                      <a:pPr algn="l" fontAlgn="t"/>
                      <a:r>
                        <a:rPr lang="tr-TR" sz="1800" u="none" strike="noStrike">
                          <a:effectLst/>
                        </a:rPr>
                        <a:t>Total</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a:effectLst/>
                        </a:rPr>
                        <a:t>1012</a:t>
                      </a:r>
                      <a:endParaRPr lang="tr-TR" sz="1800" b="0" i="0" u="none" strike="noStrike">
                        <a:solidFill>
                          <a:srgbClr val="000000"/>
                        </a:solidFill>
                        <a:effectLst/>
                        <a:latin typeface="Arial"/>
                      </a:endParaRPr>
                    </a:p>
                  </a:txBody>
                  <a:tcPr marL="9525" marR="9525" marT="9525" marB="0"/>
                </a:tc>
                <a:tc>
                  <a:txBody>
                    <a:bodyPr/>
                    <a:lstStyle/>
                    <a:p>
                      <a:pPr algn="ctr" fontAlgn="t"/>
                      <a:r>
                        <a:rPr lang="tr-TR" sz="1800" u="none" strike="noStrike" dirty="0">
                          <a:effectLst/>
                        </a:rPr>
                        <a:t>100,0</a:t>
                      </a:r>
                      <a:endParaRPr lang="tr-TR" sz="1800" b="0" i="0" u="none" strike="noStrike" dirty="0">
                        <a:solidFill>
                          <a:srgbClr val="000000"/>
                        </a:solidFill>
                        <a:effectLst/>
                        <a:latin typeface="Arial"/>
                      </a:endParaRPr>
                    </a:p>
                  </a:txBody>
                  <a:tcPr marL="9525" marR="9525" marT="9525" marB="0"/>
                </a:tc>
              </a:tr>
            </a:tbl>
          </a:graphicData>
        </a:graphic>
      </p:graphicFrame>
    </p:spTree>
    <p:extLst>
      <p:ext uri="{BB962C8B-B14F-4D97-AF65-F5344CB8AC3E}">
        <p14:creationId xmlns:p14="http://schemas.microsoft.com/office/powerpoint/2010/main" val="2954575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b="1" i="1" dirty="0"/>
              <a:t>Senaryolara ilişkin bulgular;</a:t>
            </a:r>
            <a:endParaRPr lang="tr-TR" dirty="0"/>
          </a:p>
        </p:txBody>
      </p:sp>
      <p:sp>
        <p:nvSpPr>
          <p:cNvPr id="6" name="Metin kutusu 5"/>
          <p:cNvSpPr txBox="1"/>
          <p:nvPr/>
        </p:nvSpPr>
        <p:spPr>
          <a:xfrm rot="16200000">
            <a:off x="-1168900" y="2616877"/>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2</a:t>
            </a:r>
            <a:endParaRPr lang="tr-TR" sz="2000" b="1" i="1" dirty="0">
              <a:effectLst>
                <a:outerShdw blurRad="38100" dist="38100" dir="2700000" algn="tl">
                  <a:srgbClr val="000000">
                    <a:alpha val="43137"/>
                  </a:srgbClr>
                </a:outerShdw>
              </a:effectLst>
            </a:endParaRPr>
          </a:p>
        </p:txBody>
      </p:sp>
      <p:sp>
        <p:nvSpPr>
          <p:cNvPr id="3" name="Dikdörtgen 2"/>
          <p:cNvSpPr/>
          <p:nvPr/>
        </p:nvSpPr>
        <p:spPr>
          <a:xfrm>
            <a:off x="467544" y="1196752"/>
            <a:ext cx="7992888" cy="4893647"/>
          </a:xfrm>
          <a:prstGeom prst="rect">
            <a:avLst/>
          </a:prstGeom>
        </p:spPr>
        <p:txBody>
          <a:bodyPr wrap="square">
            <a:spAutoFit/>
          </a:bodyPr>
          <a:lstStyle/>
          <a:p>
            <a:r>
              <a:rPr lang="tr-TR" sz="2400" dirty="0"/>
              <a:t>Senaryoya verilen cevaplar incelendiğinde beş yıldızlı oteldeki su için ortalama 3,68 TL’lik fiyat verilirken sıradan bir otelde ise 2,56 TL’lik fiyat beklendiği görülmüştür. Her iki ihtimalde de ödemeyi göze aldıkları fiyattan daha yüksek bir fiyatla su satıldığını düşünmektedirler. </a:t>
            </a:r>
            <a:endParaRPr lang="tr-TR" sz="2400" dirty="0" smtClean="0"/>
          </a:p>
          <a:p>
            <a:r>
              <a:rPr lang="tr-TR" sz="2400" dirty="0" smtClean="0"/>
              <a:t>Yani </a:t>
            </a:r>
            <a:r>
              <a:rPr lang="tr-TR" sz="2400" dirty="0"/>
              <a:t>ödemeye razı olunan fiyat otellerdeki fiyatlardan biraz daha düşük görünmektedir. Marketlerde ortalama 50 kuruşa satılan su için beş yıldızlı otelde 3,68 ve sıradan otelde de 2,56 TL’lik fiyat beklentisi, </a:t>
            </a:r>
            <a:r>
              <a:rPr lang="tr-TR" sz="2400" i="1" dirty="0">
                <a:effectLst>
                  <a:outerShdw blurRad="38100" dist="38100" dir="2700000" algn="tl">
                    <a:srgbClr val="000000">
                      <a:alpha val="43137"/>
                    </a:srgbClr>
                  </a:outerShdw>
                </a:effectLst>
              </a:rPr>
              <a:t>içecek aynı olmasına rağmen referans fiyatının değiştiğini </a:t>
            </a:r>
            <a:r>
              <a:rPr lang="tr-TR" sz="2400" dirty="0"/>
              <a:t>göstermektedir. </a:t>
            </a:r>
            <a:endParaRPr lang="tr-TR" sz="2400" dirty="0" smtClean="0"/>
          </a:p>
          <a:p>
            <a:r>
              <a:rPr lang="tr-TR" sz="2400" dirty="0" smtClean="0"/>
              <a:t>Zihinsel </a:t>
            </a:r>
            <a:r>
              <a:rPr lang="tr-TR" sz="2400" dirty="0"/>
              <a:t>muhasebe yapan tüketici fayda değeri ve işlem değerlerini karşılaştırarak standart olan su için farklı fiyatlar vermiştir.</a:t>
            </a:r>
            <a:endParaRPr lang="tr-TR" sz="2200" dirty="0"/>
          </a:p>
        </p:txBody>
      </p:sp>
    </p:spTree>
    <p:extLst>
      <p:ext uri="{BB962C8B-B14F-4D97-AF65-F5344CB8AC3E}">
        <p14:creationId xmlns:p14="http://schemas.microsoft.com/office/powerpoint/2010/main" val="38438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b="1" i="1" dirty="0"/>
              <a:t>Senaryolara ilişkin bulgular;</a:t>
            </a:r>
            <a:endParaRPr lang="tr-TR" dirty="0"/>
          </a:p>
        </p:txBody>
      </p:sp>
      <p:sp>
        <p:nvSpPr>
          <p:cNvPr id="6" name="Metin kutusu 5"/>
          <p:cNvSpPr txBox="1"/>
          <p:nvPr/>
        </p:nvSpPr>
        <p:spPr>
          <a:xfrm rot="16200000">
            <a:off x="-1168900" y="2616877"/>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2</a:t>
            </a:r>
            <a:endParaRPr lang="tr-TR" sz="2000" b="1" i="1" dirty="0">
              <a:effectLst>
                <a:outerShdw blurRad="38100" dist="38100" dir="2700000" algn="tl">
                  <a:srgbClr val="000000">
                    <a:alpha val="43137"/>
                  </a:srgbClr>
                </a:outerShdw>
              </a:effectLst>
            </a:endParaRPr>
          </a:p>
        </p:txBody>
      </p:sp>
      <p:sp>
        <p:nvSpPr>
          <p:cNvPr id="3" name="Dikdörtgen 2"/>
          <p:cNvSpPr/>
          <p:nvPr/>
        </p:nvSpPr>
        <p:spPr>
          <a:xfrm>
            <a:off x="467544" y="1196752"/>
            <a:ext cx="7992888" cy="3785652"/>
          </a:xfrm>
          <a:prstGeom prst="rect">
            <a:avLst/>
          </a:prstGeom>
        </p:spPr>
        <p:txBody>
          <a:bodyPr wrap="square">
            <a:spAutoFit/>
          </a:bodyPr>
          <a:lstStyle/>
          <a:p>
            <a:r>
              <a:rPr lang="tr-TR" sz="2400" dirty="0"/>
              <a:t>Anova ve t testi sonuçlarına göre </a:t>
            </a:r>
            <a:r>
              <a:rPr lang="tr-TR" sz="2400" dirty="0" smtClean="0"/>
              <a:t>ise;</a:t>
            </a:r>
          </a:p>
          <a:p>
            <a:r>
              <a:rPr lang="tr-TR" sz="2400" dirty="0" smtClean="0"/>
              <a:t>Eğitim </a:t>
            </a:r>
            <a:r>
              <a:rPr lang="tr-TR" sz="2400" dirty="0"/>
              <a:t>seviyesi yükseldikçe ödemenin göze alındığı (algılanan) fiyatın düştüğü buna karşılık tahmin edilen fiyatın ise yükseldiği görülmektedir. </a:t>
            </a:r>
            <a:endParaRPr lang="tr-TR" sz="2400" dirty="0" smtClean="0"/>
          </a:p>
          <a:p>
            <a:r>
              <a:rPr lang="tr-TR" sz="2400" dirty="0" smtClean="0"/>
              <a:t>Gelirde ise eğitimin tersi </a:t>
            </a:r>
            <a:r>
              <a:rPr lang="tr-TR" sz="2400" dirty="0"/>
              <a:t>sonuç görülmüştür. </a:t>
            </a:r>
            <a:endParaRPr lang="tr-TR" sz="2400" dirty="0" smtClean="0"/>
          </a:p>
          <a:p>
            <a:r>
              <a:rPr lang="tr-TR" sz="2400" dirty="0" smtClean="0"/>
              <a:t>Meslekte emeklilerin </a:t>
            </a:r>
            <a:r>
              <a:rPr lang="tr-TR" sz="2400" dirty="0"/>
              <a:t>diğerlerine göre fiyat algılarının daha yüksek olduğu görülmüştür. </a:t>
            </a:r>
            <a:endParaRPr lang="tr-TR" sz="2400" dirty="0" smtClean="0"/>
          </a:p>
          <a:p>
            <a:r>
              <a:rPr lang="tr-TR" sz="2400" dirty="0" smtClean="0"/>
              <a:t>Cevaplayıcıların </a:t>
            </a:r>
            <a:r>
              <a:rPr lang="tr-TR" sz="2400" dirty="0"/>
              <a:t>yaşları büyüdükçe fiyat algılarının da büyüdüğü özellikle 60 yaş üstü olanların diğerlerinden oldukça farklılaştığı görülmüştür.</a:t>
            </a:r>
            <a:endParaRPr lang="tr-TR" sz="2200" dirty="0"/>
          </a:p>
        </p:txBody>
      </p:sp>
    </p:spTree>
    <p:extLst>
      <p:ext uri="{BB962C8B-B14F-4D97-AF65-F5344CB8AC3E}">
        <p14:creationId xmlns:p14="http://schemas.microsoft.com/office/powerpoint/2010/main" val="30438537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66583"/>
            <a:ext cx="8229600" cy="850106"/>
          </a:xfrm>
        </p:spPr>
        <p:txBody>
          <a:bodyPr/>
          <a:lstStyle/>
          <a:p>
            <a:r>
              <a:rPr lang="tr-TR" b="1" i="1" dirty="0"/>
              <a:t>Senaryolara ilişkin bulgular;</a:t>
            </a:r>
            <a:endParaRPr lang="tr-TR" dirty="0"/>
          </a:p>
        </p:txBody>
      </p:sp>
      <p:sp>
        <p:nvSpPr>
          <p:cNvPr id="6" name="Metin kutusu 5"/>
          <p:cNvSpPr txBox="1"/>
          <p:nvPr/>
        </p:nvSpPr>
        <p:spPr>
          <a:xfrm>
            <a:off x="251520" y="764704"/>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3</a:t>
            </a:r>
            <a:endParaRPr lang="tr-TR" sz="2000" b="1" i="1" dirty="0">
              <a:effectLst>
                <a:outerShdw blurRad="38100" dist="38100" dir="2700000" algn="tl">
                  <a:srgbClr val="000000">
                    <a:alpha val="43137"/>
                  </a:srgbClr>
                </a:outerShdw>
              </a:effectLst>
            </a:endParaRPr>
          </a:p>
        </p:txBody>
      </p:sp>
      <p:graphicFrame>
        <p:nvGraphicFramePr>
          <p:cNvPr id="4" name="Tablo 3"/>
          <p:cNvGraphicFramePr>
            <a:graphicFrameLocks noGrp="1"/>
          </p:cNvGraphicFramePr>
          <p:nvPr>
            <p:extLst>
              <p:ext uri="{D42A27DB-BD31-4B8C-83A1-F6EECF244321}">
                <p14:modId xmlns:p14="http://schemas.microsoft.com/office/powerpoint/2010/main" val="3518649217"/>
              </p:ext>
            </p:extLst>
          </p:nvPr>
        </p:nvGraphicFramePr>
        <p:xfrm>
          <a:off x="467544" y="1378561"/>
          <a:ext cx="7956641" cy="3600400"/>
        </p:xfrm>
        <a:graphic>
          <a:graphicData uri="http://schemas.openxmlformats.org/drawingml/2006/table">
            <a:tbl>
              <a:tblPr>
                <a:tableStyleId>{5C22544A-7EE6-4342-B048-85BDC9FD1C3A}</a:tableStyleId>
              </a:tblPr>
              <a:tblGrid>
                <a:gridCol w="605285"/>
                <a:gridCol w="2192274"/>
                <a:gridCol w="603250"/>
                <a:gridCol w="666750"/>
                <a:gridCol w="1080770"/>
                <a:gridCol w="457542"/>
                <a:gridCol w="603250"/>
                <a:gridCol w="666750"/>
                <a:gridCol w="1080770"/>
              </a:tblGrid>
              <a:tr h="513057">
                <a:tc>
                  <a:txBody>
                    <a:bodyPr/>
                    <a:lstStyle/>
                    <a:p>
                      <a:pPr algn="l" fontAlgn="b"/>
                      <a:endParaRPr lang="tr-TR" sz="2000" b="0" i="0" u="none" strike="noStrike" dirty="0">
                        <a:effectLst/>
                        <a:latin typeface="Arial"/>
                      </a:endParaRPr>
                    </a:p>
                  </a:txBody>
                  <a:tcPr marL="9525" marR="9525" marT="9525" marB="0" anchor="b"/>
                </a:tc>
                <a:tc>
                  <a:txBody>
                    <a:bodyPr/>
                    <a:lstStyle/>
                    <a:p>
                      <a:pPr algn="l" fontAlgn="b"/>
                      <a:r>
                        <a:rPr lang="tr-TR" sz="2000" u="none" strike="noStrike">
                          <a:effectLst/>
                        </a:rPr>
                        <a:t> </a:t>
                      </a:r>
                      <a:endParaRPr lang="tr-TR" sz="2000" b="0" i="0" u="none" strike="noStrike">
                        <a:effectLst/>
                        <a:latin typeface="Arial"/>
                      </a:endParaRPr>
                    </a:p>
                  </a:txBody>
                  <a:tcPr marL="9525" marR="9525" marT="9525" marB="0" anchor="b"/>
                </a:tc>
                <a:tc gridSpan="3">
                  <a:txBody>
                    <a:bodyPr/>
                    <a:lstStyle/>
                    <a:p>
                      <a:pPr algn="ctr" fontAlgn="b"/>
                      <a:r>
                        <a:rPr lang="tr-TR" sz="2000" b="1" u="none" strike="noStrike" dirty="0">
                          <a:effectLst/>
                        </a:rPr>
                        <a:t>20 liralık</a:t>
                      </a:r>
                      <a:endParaRPr lang="tr-TR" sz="2000" b="1" i="0" u="none" strike="noStrike" dirty="0">
                        <a:effectLst/>
                        <a:latin typeface="Arial"/>
                      </a:endParaRPr>
                    </a:p>
                  </a:txBody>
                  <a:tcPr marL="9525" marR="9525" marT="9525" marB="0" anchor="b"/>
                </a:tc>
                <a:tc hMerge="1">
                  <a:txBody>
                    <a:bodyPr/>
                    <a:lstStyle/>
                    <a:p>
                      <a:endParaRPr lang="tr-TR"/>
                    </a:p>
                  </a:txBody>
                  <a:tcPr/>
                </a:tc>
                <a:tc hMerge="1">
                  <a:txBody>
                    <a:bodyPr/>
                    <a:lstStyle/>
                    <a:p>
                      <a:endParaRPr lang="tr-TR"/>
                    </a:p>
                  </a:txBody>
                  <a:tcPr/>
                </a:tc>
                <a:tc>
                  <a:txBody>
                    <a:bodyPr/>
                    <a:lstStyle/>
                    <a:p>
                      <a:pPr algn="l" fontAlgn="b"/>
                      <a:r>
                        <a:rPr lang="tr-TR" sz="2000" u="none" strike="noStrike">
                          <a:effectLst/>
                        </a:rPr>
                        <a:t> </a:t>
                      </a:r>
                      <a:endParaRPr lang="tr-TR" sz="2000" b="0" i="0" u="none" strike="noStrike">
                        <a:effectLst/>
                        <a:latin typeface="Arial"/>
                      </a:endParaRPr>
                    </a:p>
                  </a:txBody>
                  <a:tcPr marL="9525" marR="9525" marT="9525" marB="0" anchor="b"/>
                </a:tc>
                <a:tc gridSpan="3">
                  <a:txBody>
                    <a:bodyPr/>
                    <a:lstStyle/>
                    <a:p>
                      <a:pPr algn="ctr" fontAlgn="b"/>
                      <a:r>
                        <a:rPr lang="tr-TR" sz="2000" b="1" u="none" strike="noStrike" dirty="0">
                          <a:effectLst/>
                        </a:rPr>
                        <a:t>125 liralık</a:t>
                      </a:r>
                      <a:endParaRPr lang="tr-TR" sz="2000" b="1" i="0" u="none" strike="noStrike" dirty="0">
                        <a:effectLst/>
                        <a:latin typeface="Arial"/>
                      </a:endParaRPr>
                    </a:p>
                  </a:txBody>
                  <a:tcPr marL="9525" marR="9525" marT="9525" marB="0" anchor="b"/>
                </a:tc>
                <a:tc hMerge="1">
                  <a:txBody>
                    <a:bodyPr/>
                    <a:lstStyle/>
                    <a:p>
                      <a:endParaRPr lang="tr-TR"/>
                    </a:p>
                  </a:txBody>
                  <a:tcPr/>
                </a:tc>
                <a:tc hMerge="1">
                  <a:txBody>
                    <a:bodyPr/>
                    <a:lstStyle/>
                    <a:p>
                      <a:endParaRPr lang="tr-TR"/>
                    </a:p>
                  </a:txBody>
                  <a:tcPr/>
                </a:tc>
              </a:tr>
              <a:tr h="423047">
                <a:tc rowSpan="8">
                  <a:txBody>
                    <a:bodyPr/>
                    <a:lstStyle/>
                    <a:p>
                      <a:pPr algn="ctr" fontAlgn="ctr"/>
                      <a:r>
                        <a:rPr lang="tr-TR" sz="2000" b="1" u="none" strike="noStrike" dirty="0">
                          <a:effectLst/>
                        </a:rPr>
                        <a:t>senaryo 3a</a:t>
                      </a:r>
                      <a:endParaRPr lang="tr-TR" sz="2000" b="1" i="0" u="none" strike="noStrike" dirty="0">
                        <a:solidFill>
                          <a:srgbClr val="000000"/>
                        </a:solidFill>
                        <a:effectLst/>
                        <a:latin typeface="Arial Bold"/>
                      </a:endParaRPr>
                    </a:p>
                  </a:txBody>
                  <a:tcPr marL="9525" marR="9525" marT="9525" marB="0" vert="vert270" anchor="ctr"/>
                </a:tc>
                <a:tc>
                  <a:txBody>
                    <a:bodyPr/>
                    <a:lstStyle/>
                    <a:p>
                      <a:pPr algn="l" fontAlgn="b"/>
                      <a:r>
                        <a:rPr lang="tr-TR" sz="2000" b="1" u="none" strike="noStrike" dirty="0">
                          <a:effectLst/>
                        </a:rPr>
                        <a:t>5 </a:t>
                      </a:r>
                      <a:r>
                        <a:rPr lang="tr-TR" sz="2000" b="1" u="none" strike="noStrike" dirty="0" err="1">
                          <a:effectLst/>
                        </a:rPr>
                        <a:t>tl</a:t>
                      </a:r>
                      <a:r>
                        <a:rPr lang="tr-TR" sz="2000" b="1" u="none" strike="noStrike" dirty="0">
                          <a:effectLst/>
                        </a:rPr>
                        <a:t> indirimde</a:t>
                      </a:r>
                      <a:endParaRPr lang="tr-TR" sz="2000" b="1" i="0" u="none" strike="noStrike" dirty="0">
                        <a:effectLst/>
                        <a:latin typeface="Arial"/>
                      </a:endParaRPr>
                    </a:p>
                  </a:txBody>
                  <a:tcPr marL="9525" marR="9525" marT="9525" marB="0" anchor="b"/>
                </a:tc>
                <a:tc>
                  <a:txBody>
                    <a:bodyPr/>
                    <a:lstStyle/>
                    <a:p>
                      <a:pPr algn="ctr" fontAlgn="b"/>
                      <a:r>
                        <a:rPr lang="tr-TR" sz="2000" b="1" u="none" strike="noStrike" dirty="0">
                          <a:effectLst/>
                        </a:rPr>
                        <a:t>f</a:t>
                      </a:r>
                      <a:endParaRPr lang="tr-TR" sz="2000" b="1" i="0" u="none" strike="noStrike" dirty="0">
                        <a:solidFill>
                          <a:srgbClr val="000000"/>
                        </a:solidFill>
                        <a:effectLst/>
                        <a:latin typeface="Arial"/>
                      </a:endParaRPr>
                    </a:p>
                  </a:txBody>
                  <a:tcPr marL="9525" marR="9525" marT="9525" marB="0" anchor="b"/>
                </a:tc>
                <a:tc>
                  <a:txBody>
                    <a:bodyPr/>
                    <a:lstStyle/>
                    <a:p>
                      <a:pPr algn="ctr" fontAlgn="b"/>
                      <a:r>
                        <a:rPr lang="tr-TR" sz="2000" b="1" u="none" strike="noStrike" dirty="0">
                          <a:effectLst/>
                        </a:rPr>
                        <a:t>%</a:t>
                      </a:r>
                      <a:endParaRPr lang="tr-TR" sz="2000" b="1" i="0" u="none" strike="noStrike" dirty="0">
                        <a:solidFill>
                          <a:srgbClr val="000000"/>
                        </a:solidFill>
                        <a:effectLst/>
                        <a:latin typeface="Arial"/>
                      </a:endParaRPr>
                    </a:p>
                  </a:txBody>
                  <a:tcPr marL="9525" marR="9525" marT="9525" marB="0" anchor="b"/>
                </a:tc>
                <a:tc>
                  <a:txBody>
                    <a:bodyPr/>
                    <a:lstStyle/>
                    <a:p>
                      <a:pPr algn="ctr" fontAlgn="b"/>
                      <a:r>
                        <a:rPr lang="tr-TR" sz="2000" b="1" u="none" strike="noStrike" dirty="0">
                          <a:effectLst/>
                        </a:rPr>
                        <a:t>Toplamalı</a:t>
                      </a:r>
                      <a:endParaRPr lang="tr-TR" sz="2000" b="1" i="0" u="none" strike="noStrike" dirty="0">
                        <a:solidFill>
                          <a:srgbClr val="000000"/>
                        </a:solidFill>
                        <a:effectLst/>
                        <a:latin typeface="Arial"/>
                      </a:endParaRPr>
                    </a:p>
                  </a:txBody>
                  <a:tcPr marL="9525" marR="9525" marT="9525" marB="0" anchor="b"/>
                </a:tc>
                <a:tc rowSpan="8">
                  <a:txBody>
                    <a:bodyPr/>
                    <a:lstStyle/>
                    <a:p>
                      <a:pPr algn="ctr" fontAlgn="ctr"/>
                      <a:r>
                        <a:rPr lang="tr-TR" sz="2000" b="1" u="none" strike="noStrike" dirty="0">
                          <a:effectLst/>
                        </a:rPr>
                        <a:t>senaryo 3b</a:t>
                      </a:r>
                      <a:endParaRPr lang="tr-TR" sz="2000" b="1" i="0" u="none" strike="noStrike" dirty="0">
                        <a:solidFill>
                          <a:srgbClr val="000000"/>
                        </a:solidFill>
                        <a:effectLst/>
                        <a:latin typeface="Arial Bold"/>
                      </a:endParaRPr>
                    </a:p>
                  </a:txBody>
                  <a:tcPr marL="9525" marR="9525" marT="9525" marB="0" vert="vert270" anchor="ctr"/>
                </a:tc>
                <a:tc rowSpan="2">
                  <a:txBody>
                    <a:bodyPr/>
                    <a:lstStyle/>
                    <a:p>
                      <a:pPr algn="ctr" fontAlgn="b"/>
                      <a:r>
                        <a:rPr lang="tr-TR" sz="2000" b="1" u="none" strike="noStrike" dirty="0">
                          <a:effectLst/>
                        </a:rPr>
                        <a:t>f</a:t>
                      </a:r>
                      <a:endParaRPr lang="tr-TR" sz="2000" b="1" i="0" u="none" strike="noStrike" dirty="0">
                        <a:solidFill>
                          <a:srgbClr val="000000"/>
                        </a:solidFill>
                        <a:effectLst/>
                        <a:latin typeface="Arial"/>
                      </a:endParaRPr>
                    </a:p>
                  </a:txBody>
                  <a:tcPr marL="9525" marR="9525" marT="9525" marB="0" anchor="b"/>
                </a:tc>
                <a:tc rowSpan="2">
                  <a:txBody>
                    <a:bodyPr/>
                    <a:lstStyle/>
                    <a:p>
                      <a:pPr algn="ctr" fontAlgn="b"/>
                      <a:r>
                        <a:rPr lang="tr-TR" sz="2000" b="1" u="none" strike="noStrike" dirty="0">
                          <a:effectLst/>
                        </a:rPr>
                        <a:t>%</a:t>
                      </a:r>
                      <a:endParaRPr lang="tr-TR" sz="2000" b="1" i="0" u="none" strike="noStrike" dirty="0">
                        <a:solidFill>
                          <a:srgbClr val="000000"/>
                        </a:solidFill>
                        <a:effectLst/>
                        <a:latin typeface="Arial"/>
                      </a:endParaRPr>
                    </a:p>
                  </a:txBody>
                  <a:tcPr marL="9525" marR="9525" marT="9525" marB="0" anchor="b"/>
                </a:tc>
                <a:tc rowSpan="2">
                  <a:txBody>
                    <a:bodyPr/>
                    <a:lstStyle/>
                    <a:p>
                      <a:pPr algn="ctr" fontAlgn="b"/>
                      <a:r>
                        <a:rPr lang="tr-TR" sz="2000" b="1" u="none" strike="noStrike" dirty="0">
                          <a:effectLst/>
                        </a:rPr>
                        <a:t>Toplamalı</a:t>
                      </a:r>
                      <a:endParaRPr lang="tr-TR" sz="2000" b="1" i="0" u="none" strike="noStrike" dirty="0">
                        <a:solidFill>
                          <a:srgbClr val="000000"/>
                        </a:solidFill>
                        <a:effectLst/>
                        <a:latin typeface="Arial"/>
                      </a:endParaRPr>
                    </a:p>
                  </a:txBody>
                  <a:tcPr marL="9525" marR="9525" marT="9525" marB="0" anchor="b"/>
                </a:tc>
              </a:tr>
              <a:tr h="0">
                <a:tc vMerge="1">
                  <a:txBody>
                    <a:bodyPr/>
                    <a:lstStyle/>
                    <a:p>
                      <a:endParaRPr lang="tr-TR"/>
                    </a:p>
                  </a:txBody>
                  <a:tcPr/>
                </a:tc>
                <a:tc rowSpan="2">
                  <a:txBody>
                    <a:bodyPr/>
                    <a:lstStyle/>
                    <a:p>
                      <a:pPr algn="l" fontAlgn="t"/>
                      <a:r>
                        <a:rPr lang="tr-TR" sz="2000" u="none" strike="noStrike">
                          <a:effectLst/>
                        </a:rPr>
                        <a:t>Kesinlikle giderdim</a:t>
                      </a:r>
                      <a:endParaRPr lang="tr-TR" sz="2000" b="0" i="0" u="none" strike="noStrike">
                        <a:solidFill>
                          <a:srgbClr val="000000"/>
                        </a:solidFill>
                        <a:effectLst/>
                        <a:latin typeface="Arial"/>
                      </a:endParaRPr>
                    </a:p>
                  </a:txBody>
                  <a:tcPr marL="9525" marR="9525" marT="9525" marB="0"/>
                </a:tc>
                <a:tc rowSpan="2">
                  <a:txBody>
                    <a:bodyPr/>
                    <a:lstStyle/>
                    <a:p>
                      <a:pPr algn="ctr" fontAlgn="t"/>
                      <a:r>
                        <a:rPr lang="tr-TR" sz="2000" u="none" strike="noStrike">
                          <a:effectLst/>
                        </a:rPr>
                        <a:t>263</a:t>
                      </a:r>
                      <a:endParaRPr lang="tr-TR" sz="2000" b="0" i="0" u="none" strike="noStrike">
                        <a:solidFill>
                          <a:srgbClr val="000000"/>
                        </a:solidFill>
                        <a:effectLst/>
                        <a:latin typeface="Arial"/>
                      </a:endParaRPr>
                    </a:p>
                  </a:txBody>
                  <a:tcPr marL="9525" marR="9525" marT="9525" marB="0"/>
                </a:tc>
                <a:tc rowSpan="2">
                  <a:txBody>
                    <a:bodyPr/>
                    <a:lstStyle/>
                    <a:p>
                      <a:pPr algn="ctr" fontAlgn="t"/>
                      <a:r>
                        <a:rPr lang="tr-TR" sz="2000" u="none" strike="noStrike">
                          <a:effectLst/>
                        </a:rPr>
                        <a:t>26,0</a:t>
                      </a:r>
                      <a:endParaRPr lang="tr-TR" sz="2000" b="0" i="0" u="none" strike="noStrike">
                        <a:solidFill>
                          <a:srgbClr val="000000"/>
                        </a:solidFill>
                        <a:effectLst/>
                        <a:latin typeface="Arial"/>
                      </a:endParaRPr>
                    </a:p>
                  </a:txBody>
                  <a:tcPr marL="9525" marR="9525" marT="9525" marB="0"/>
                </a:tc>
                <a:tc rowSpan="2">
                  <a:txBody>
                    <a:bodyPr/>
                    <a:lstStyle/>
                    <a:p>
                      <a:pPr algn="ctr" fontAlgn="t"/>
                      <a:r>
                        <a:rPr lang="tr-TR" sz="2000" u="none" strike="noStrike">
                          <a:effectLst/>
                        </a:rPr>
                        <a:t>26,0</a:t>
                      </a:r>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vMerge="1">
                  <a:txBody>
                    <a:bodyPr/>
                    <a:lstStyle/>
                    <a:p>
                      <a:endParaRPr lang="tr-TR"/>
                    </a:p>
                  </a:txBody>
                  <a:tcPr/>
                </a:tc>
                <a:tc vMerge="1">
                  <a:txBody>
                    <a:bodyPr/>
                    <a:lstStyle/>
                    <a:p>
                      <a:endParaRPr lang="tr-TR"/>
                    </a:p>
                  </a:txBody>
                  <a:tcPr/>
                </a:tc>
                <a:tc vMerge="1">
                  <a:txBody>
                    <a:bodyPr/>
                    <a:lstStyle/>
                    <a:p>
                      <a:endParaRPr lang="tr-TR"/>
                    </a:p>
                  </a:txBody>
                  <a:tcPr/>
                </a:tc>
              </a:tr>
              <a:tr h="325115">
                <a:tc vMerge="1">
                  <a:txBody>
                    <a:bodyPr/>
                    <a:lstStyle/>
                    <a:p>
                      <a:endParaRPr lang="tr-TR"/>
                    </a:p>
                  </a:txBody>
                  <a:tcPr/>
                </a:tc>
                <a:tc vMerge="1">
                  <a:txBody>
                    <a:bodyPr/>
                    <a:lstStyle/>
                    <a:p>
                      <a:pPr algn="l" fontAlgn="t"/>
                      <a:endParaRPr lang="tr-TR" sz="2000" b="0" i="0" u="none" strike="noStrike">
                        <a:solidFill>
                          <a:srgbClr val="000000"/>
                        </a:solidFill>
                        <a:effectLst/>
                        <a:latin typeface="Arial"/>
                      </a:endParaRPr>
                    </a:p>
                  </a:txBody>
                  <a:tcPr marL="9525" marR="9525" marT="9525" marB="0"/>
                </a:tc>
                <a:tc vMerge="1">
                  <a:txBody>
                    <a:bodyPr/>
                    <a:lstStyle/>
                    <a:p>
                      <a:pPr algn="ctr" fontAlgn="t"/>
                      <a:endParaRPr lang="tr-TR" sz="2000" b="0" i="0" u="none" strike="noStrike">
                        <a:solidFill>
                          <a:srgbClr val="000000"/>
                        </a:solidFill>
                        <a:effectLst/>
                        <a:latin typeface="Arial"/>
                      </a:endParaRPr>
                    </a:p>
                  </a:txBody>
                  <a:tcPr marL="9525" marR="9525" marT="9525" marB="0"/>
                </a:tc>
                <a:tc vMerge="1">
                  <a:txBody>
                    <a:bodyPr/>
                    <a:lstStyle/>
                    <a:p>
                      <a:pPr algn="ctr" fontAlgn="t"/>
                      <a:endParaRPr lang="tr-TR" sz="2000" b="0" i="0" u="none" strike="noStrike">
                        <a:solidFill>
                          <a:srgbClr val="000000"/>
                        </a:solidFill>
                        <a:effectLst/>
                        <a:latin typeface="Arial"/>
                      </a:endParaRPr>
                    </a:p>
                  </a:txBody>
                  <a:tcPr marL="9525" marR="9525" marT="9525" marB="0"/>
                </a:tc>
                <a:tc vMerge="1">
                  <a:txBody>
                    <a:bodyPr/>
                    <a:lstStyle/>
                    <a:p>
                      <a:pPr algn="ctr" fontAlgn="t"/>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a:txBody>
                    <a:bodyPr/>
                    <a:lstStyle/>
                    <a:p>
                      <a:pPr algn="ctr" fontAlgn="t"/>
                      <a:r>
                        <a:rPr lang="tr-TR" sz="2000" u="none" strike="noStrike">
                          <a:effectLst/>
                        </a:rPr>
                        <a:t>169</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16,7</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16,7</a:t>
                      </a:r>
                      <a:endParaRPr lang="tr-TR" sz="2000" b="0" i="0" u="none" strike="noStrike">
                        <a:solidFill>
                          <a:srgbClr val="000000"/>
                        </a:solidFill>
                        <a:effectLst/>
                        <a:latin typeface="Arial"/>
                      </a:endParaRPr>
                    </a:p>
                  </a:txBody>
                  <a:tcPr marL="9525" marR="9525" marT="9525" marB="0"/>
                </a:tc>
              </a:tr>
              <a:tr h="432048">
                <a:tc vMerge="1">
                  <a:txBody>
                    <a:bodyPr/>
                    <a:lstStyle/>
                    <a:p>
                      <a:endParaRPr lang="tr-TR"/>
                    </a:p>
                  </a:txBody>
                  <a:tcPr/>
                </a:tc>
                <a:tc>
                  <a:txBody>
                    <a:bodyPr/>
                    <a:lstStyle/>
                    <a:p>
                      <a:pPr algn="l" fontAlgn="t"/>
                      <a:r>
                        <a:rPr lang="tr-TR" sz="2000" u="none" strike="noStrike">
                          <a:effectLst/>
                        </a:rPr>
                        <a:t>Giderdim</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506</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50,0</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76,0</a:t>
                      </a:r>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a:txBody>
                    <a:bodyPr/>
                    <a:lstStyle/>
                    <a:p>
                      <a:pPr algn="ctr" fontAlgn="t"/>
                      <a:r>
                        <a:rPr lang="tr-TR" sz="2000" u="none" strike="noStrike">
                          <a:effectLst/>
                        </a:rPr>
                        <a:t>268</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26,5</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43,2</a:t>
                      </a:r>
                      <a:endParaRPr lang="tr-TR" sz="2000" b="0" i="0" u="none" strike="noStrike">
                        <a:solidFill>
                          <a:srgbClr val="000000"/>
                        </a:solidFill>
                        <a:effectLst/>
                        <a:latin typeface="Arial"/>
                      </a:endParaRPr>
                    </a:p>
                  </a:txBody>
                  <a:tcPr marL="9525" marR="9525" marT="9525" marB="0"/>
                </a:tc>
              </a:tr>
              <a:tr h="432048">
                <a:tc vMerge="1">
                  <a:txBody>
                    <a:bodyPr/>
                    <a:lstStyle/>
                    <a:p>
                      <a:endParaRPr lang="tr-TR"/>
                    </a:p>
                  </a:txBody>
                  <a:tcPr/>
                </a:tc>
                <a:tc>
                  <a:txBody>
                    <a:bodyPr/>
                    <a:lstStyle/>
                    <a:p>
                      <a:pPr algn="l" fontAlgn="t"/>
                      <a:r>
                        <a:rPr lang="tr-TR" sz="2000" u="none" strike="noStrike">
                          <a:effectLst/>
                        </a:rPr>
                        <a:t>Kararsızım</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119</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11,8</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87,7</a:t>
                      </a:r>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a:txBody>
                    <a:bodyPr/>
                    <a:lstStyle/>
                    <a:p>
                      <a:pPr algn="ctr" fontAlgn="t"/>
                      <a:r>
                        <a:rPr lang="tr-TR" sz="2000" u="none" strike="noStrike">
                          <a:effectLst/>
                        </a:rPr>
                        <a:t>181</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17,9</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61,1</a:t>
                      </a:r>
                      <a:endParaRPr lang="tr-TR" sz="2000" b="0" i="0" u="none" strike="noStrike">
                        <a:solidFill>
                          <a:srgbClr val="000000"/>
                        </a:solidFill>
                        <a:effectLst/>
                        <a:latin typeface="Arial"/>
                      </a:endParaRPr>
                    </a:p>
                  </a:txBody>
                  <a:tcPr marL="9525" marR="9525" marT="9525" marB="0"/>
                </a:tc>
              </a:tr>
              <a:tr h="504056">
                <a:tc vMerge="1">
                  <a:txBody>
                    <a:bodyPr/>
                    <a:lstStyle/>
                    <a:p>
                      <a:endParaRPr lang="tr-TR"/>
                    </a:p>
                  </a:txBody>
                  <a:tcPr/>
                </a:tc>
                <a:tc>
                  <a:txBody>
                    <a:bodyPr/>
                    <a:lstStyle/>
                    <a:p>
                      <a:pPr algn="l" fontAlgn="t"/>
                      <a:r>
                        <a:rPr lang="tr-TR" sz="2000" u="none" strike="noStrike">
                          <a:effectLst/>
                        </a:rPr>
                        <a:t>Gitmezdim</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95</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9,4</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97,1</a:t>
                      </a:r>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a:txBody>
                    <a:bodyPr/>
                    <a:lstStyle/>
                    <a:p>
                      <a:pPr algn="ctr" fontAlgn="t"/>
                      <a:r>
                        <a:rPr lang="tr-TR" sz="2000" u="none" strike="noStrike">
                          <a:effectLst/>
                        </a:rPr>
                        <a:t>281</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27,8</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88,8</a:t>
                      </a:r>
                      <a:endParaRPr lang="tr-TR" sz="2000" b="0" i="0" u="none" strike="noStrike">
                        <a:solidFill>
                          <a:srgbClr val="000000"/>
                        </a:solidFill>
                        <a:effectLst/>
                        <a:latin typeface="Arial"/>
                      </a:endParaRPr>
                    </a:p>
                  </a:txBody>
                  <a:tcPr marL="9525" marR="9525" marT="9525" marB="0"/>
                </a:tc>
              </a:tr>
              <a:tr h="504056">
                <a:tc vMerge="1">
                  <a:txBody>
                    <a:bodyPr/>
                    <a:lstStyle/>
                    <a:p>
                      <a:endParaRPr lang="tr-TR"/>
                    </a:p>
                  </a:txBody>
                  <a:tcPr/>
                </a:tc>
                <a:tc>
                  <a:txBody>
                    <a:bodyPr/>
                    <a:lstStyle/>
                    <a:p>
                      <a:pPr algn="l" fontAlgn="t"/>
                      <a:r>
                        <a:rPr lang="tr-TR" sz="2000" u="none" strike="noStrike">
                          <a:effectLst/>
                        </a:rPr>
                        <a:t>Kesinlikle gitmezdim</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29</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2,9</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100,0</a:t>
                      </a:r>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a:txBody>
                    <a:bodyPr/>
                    <a:lstStyle/>
                    <a:p>
                      <a:pPr algn="ctr" fontAlgn="t"/>
                      <a:r>
                        <a:rPr lang="tr-TR" sz="2000" u="none" strike="noStrike">
                          <a:effectLst/>
                        </a:rPr>
                        <a:t>113</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11,2</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100,0</a:t>
                      </a:r>
                      <a:endParaRPr lang="tr-TR" sz="2000" b="0" i="0" u="none" strike="noStrike">
                        <a:solidFill>
                          <a:srgbClr val="000000"/>
                        </a:solidFill>
                        <a:effectLst/>
                        <a:latin typeface="Arial"/>
                      </a:endParaRPr>
                    </a:p>
                  </a:txBody>
                  <a:tcPr marL="9525" marR="9525" marT="9525" marB="0"/>
                </a:tc>
              </a:tr>
              <a:tr h="432048">
                <a:tc vMerge="1">
                  <a:txBody>
                    <a:bodyPr/>
                    <a:lstStyle/>
                    <a:p>
                      <a:endParaRPr lang="tr-TR"/>
                    </a:p>
                  </a:txBody>
                  <a:tcPr/>
                </a:tc>
                <a:tc>
                  <a:txBody>
                    <a:bodyPr/>
                    <a:lstStyle/>
                    <a:p>
                      <a:pPr algn="l" fontAlgn="t"/>
                      <a:r>
                        <a:rPr lang="tr-TR" sz="2000" u="none" strike="noStrike">
                          <a:effectLst/>
                        </a:rPr>
                        <a:t>Total</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1012</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100,0</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 </a:t>
                      </a:r>
                      <a:endParaRPr lang="tr-TR" sz="2000" b="0" i="0" u="none" strike="noStrike">
                        <a:solidFill>
                          <a:srgbClr val="000000"/>
                        </a:solidFill>
                        <a:effectLst/>
                        <a:latin typeface="Arial"/>
                      </a:endParaRPr>
                    </a:p>
                  </a:txBody>
                  <a:tcPr marL="9525" marR="9525" marT="9525" marB="0"/>
                </a:tc>
                <a:tc vMerge="1">
                  <a:txBody>
                    <a:bodyPr/>
                    <a:lstStyle/>
                    <a:p>
                      <a:endParaRPr lang="tr-TR"/>
                    </a:p>
                  </a:txBody>
                  <a:tcPr/>
                </a:tc>
                <a:tc>
                  <a:txBody>
                    <a:bodyPr/>
                    <a:lstStyle/>
                    <a:p>
                      <a:pPr algn="ctr" fontAlgn="t"/>
                      <a:r>
                        <a:rPr lang="tr-TR" sz="2000" u="none" strike="noStrike">
                          <a:effectLst/>
                        </a:rPr>
                        <a:t>1012</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a:effectLst/>
                        </a:rPr>
                        <a:t>100,0</a:t>
                      </a:r>
                      <a:endParaRPr lang="tr-TR" sz="2000" b="0" i="0" u="none" strike="noStrike">
                        <a:solidFill>
                          <a:srgbClr val="000000"/>
                        </a:solidFill>
                        <a:effectLst/>
                        <a:latin typeface="Arial"/>
                      </a:endParaRPr>
                    </a:p>
                  </a:txBody>
                  <a:tcPr marL="9525" marR="9525" marT="9525" marB="0"/>
                </a:tc>
                <a:tc>
                  <a:txBody>
                    <a:bodyPr/>
                    <a:lstStyle/>
                    <a:p>
                      <a:pPr algn="ctr" fontAlgn="t"/>
                      <a:r>
                        <a:rPr lang="tr-TR" sz="2000" u="none" strike="noStrike" dirty="0">
                          <a:effectLst/>
                        </a:rPr>
                        <a:t> </a:t>
                      </a:r>
                      <a:endParaRPr lang="tr-TR" sz="2000" b="0" i="0" u="none" strike="noStrike" dirty="0">
                        <a:solidFill>
                          <a:srgbClr val="000000"/>
                        </a:solidFill>
                        <a:effectLst/>
                        <a:latin typeface="Arial"/>
                      </a:endParaRPr>
                    </a:p>
                  </a:txBody>
                  <a:tcPr marL="9525" marR="9525" marT="9525" marB="0"/>
                </a:tc>
              </a:tr>
            </a:tbl>
          </a:graphicData>
        </a:graphic>
      </p:graphicFrame>
    </p:spTree>
    <p:extLst>
      <p:ext uri="{BB962C8B-B14F-4D97-AF65-F5344CB8AC3E}">
        <p14:creationId xmlns:p14="http://schemas.microsoft.com/office/powerpoint/2010/main" val="42101386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b="1" i="1" dirty="0"/>
              <a:t>Senaryolara ilişkin bulgular;</a:t>
            </a:r>
            <a:endParaRPr lang="tr-TR" dirty="0"/>
          </a:p>
        </p:txBody>
      </p:sp>
      <p:sp>
        <p:nvSpPr>
          <p:cNvPr id="6" name="Metin kutusu 5"/>
          <p:cNvSpPr txBox="1"/>
          <p:nvPr/>
        </p:nvSpPr>
        <p:spPr>
          <a:xfrm rot="16200000">
            <a:off x="-1168900" y="2616877"/>
            <a:ext cx="2952328" cy="400110"/>
          </a:xfrm>
          <a:prstGeom prst="rect">
            <a:avLst/>
          </a:prstGeom>
          <a:noFill/>
        </p:spPr>
        <p:txBody>
          <a:bodyPr wrap="square" rtlCol="0">
            <a:spAutoFit/>
          </a:bodyPr>
          <a:lstStyle/>
          <a:p>
            <a:r>
              <a:rPr lang="tr-TR" sz="2000" b="1" i="1" dirty="0" smtClean="0">
                <a:effectLst>
                  <a:outerShdw blurRad="38100" dist="38100" dir="2700000" algn="tl">
                    <a:srgbClr val="000000">
                      <a:alpha val="43137"/>
                    </a:srgbClr>
                  </a:outerShdw>
                </a:effectLst>
              </a:rPr>
              <a:t>SENARYO 3</a:t>
            </a:r>
            <a:endParaRPr lang="tr-TR" sz="2000" b="1" i="1" dirty="0">
              <a:effectLst>
                <a:outerShdw blurRad="38100" dist="38100" dir="2700000" algn="tl">
                  <a:srgbClr val="000000">
                    <a:alpha val="43137"/>
                  </a:srgbClr>
                </a:outerShdw>
              </a:effectLst>
            </a:endParaRPr>
          </a:p>
        </p:txBody>
      </p:sp>
      <p:sp>
        <p:nvSpPr>
          <p:cNvPr id="3" name="Dikdörtgen 2"/>
          <p:cNvSpPr/>
          <p:nvPr/>
        </p:nvSpPr>
        <p:spPr>
          <a:xfrm>
            <a:off x="467544" y="1196752"/>
            <a:ext cx="7992888" cy="4524315"/>
          </a:xfrm>
          <a:prstGeom prst="rect">
            <a:avLst/>
          </a:prstGeom>
        </p:spPr>
        <p:txBody>
          <a:bodyPr wrap="square">
            <a:spAutoFit/>
          </a:bodyPr>
          <a:lstStyle/>
          <a:p>
            <a:r>
              <a:rPr lang="tr-TR" sz="2400" dirty="0" smtClean="0"/>
              <a:t>	Tüketiciler </a:t>
            </a:r>
            <a:r>
              <a:rPr lang="tr-TR" sz="2400" dirty="0"/>
              <a:t>zihinsel muhasebe yaparken, indirimi miktar olarak değil oran olarak değerlendirip satın alma kararı vermektedirler. Bu yüzden fiyatı düşük olan ürünlerdeki yüksek oranlı indirimler tüketicilerin daha çok dikkatini </a:t>
            </a:r>
            <a:r>
              <a:rPr lang="tr-TR" sz="2400" dirty="0" smtClean="0"/>
              <a:t>çekmektedir.</a:t>
            </a:r>
          </a:p>
          <a:p>
            <a:r>
              <a:rPr lang="tr-TR" sz="2400" dirty="0" smtClean="0"/>
              <a:t>	Farklılıklara </a:t>
            </a:r>
            <a:r>
              <a:rPr lang="tr-TR" sz="2400" dirty="0"/>
              <a:t>ilişkin t test ve anova analizleri incelendiğinde her iki indirimde de eğitim seviyesi yükseldikçe indirimden faydalanma beklentisi düşmektedir. Aylık geliri 5 bin liradan fazla olanlar her iki indirimden de diğerlerine göre daha az faydalanmak istemektedirler. Medeni hal farklılık oluşturmazken, mesleklerden kamu personelleri ve emekliler diğerlerine göre her iki indirimden de daha az faydalanma eğilimindedirler.</a:t>
            </a:r>
            <a:endParaRPr lang="tr-TR" sz="2200" dirty="0"/>
          </a:p>
        </p:txBody>
      </p:sp>
    </p:spTree>
    <p:extLst>
      <p:ext uri="{BB962C8B-B14F-4D97-AF65-F5344CB8AC3E}">
        <p14:creationId xmlns:p14="http://schemas.microsoft.com/office/powerpoint/2010/main" val="163872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SONUÇ</a:t>
            </a:r>
            <a:endParaRPr lang="tr-TR" b="1" dirty="0"/>
          </a:p>
        </p:txBody>
      </p:sp>
      <p:sp>
        <p:nvSpPr>
          <p:cNvPr id="3" name="İçerik Yer Tutucusu 2"/>
          <p:cNvSpPr>
            <a:spLocks noGrp="1"/>
          </p:cNvSpPr>
          <p:nvPr>
            <p:ph idx="1"/>
          </p:nvPr>
        </p:nvSpPr>
        <p:spPr>
          <a:xfrm>
            <a:off x="457200" y="1351309"/>
            <a:ext cx="8147248" cy="4886003"/>
          </a:xfrm>
        </p:spPr>
        <p:txBody>
          <a:bodyPr>
            <a:normAutofit/>
          </a:bodyPr>
          <a:lstStyle/>
          <a:p>
            <a:pPr marL="0" indent="0">
              <a:buNone/>
            </a:pPr>
            <a:r>
              <a:rPr lang="tr-TR" dirty="0" smtClean="0"/>
              <a:t>Üç farklı senaryo ile tüketicilerin zihinsel muhasebe yapıp yapmadıkları anlaşılmaya çalışılmış olup, ikinci ve üçüncü senaryoda zihinsel muhasebe yapıldığı görülmüştür. Fakat birinci senaryoda beklenen sonuçlar gerçekleşmemiştir. </a:t>
            </a:r>
          </a:p>
          <a:p>
            <a:pPr marL="0" indent="0">
              <a:buNone/>
            </a:pPr>
            <a:r>
              <a:rPr lang="tr-TR" dirty="0" smtClean="0"/>
              <a:t>Zihinsel muhasebe sonucunda ulaşılan kararlarda tüketicilerin demografik özelliklerine göre farklılıklar da gösterdiği görülmüştür. </a:t>
            </a:r>
          </a:p>
        </p:txBody>
      </p:sp>
    </p:spTree>
    <p:extLst>
      <p:ext uri="{BB962C8B-B14F-4D97-AF65-F5344CB8AC3E}">
        <p14:creationId xmlns:p14="http://schemas.microsoft.com/office/powerpoint/2010/main" val="1162129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rot="20084951">
            <a:off x="521087" y="2292054"/>
            <a:ext cx="8229600" cy="1756792"/>
          </a:xfrm>
        </p:spPr>
        <p:txBody>
          <a:bodyPr>
            <a:normAutofit/>
          </a:bodyPr>
          <a:lstStyle/>
          <a:p>
            <a:pPr marL="0" indent="0" algn="ctr">
              <a:buNone/>
            </a:pPr>
            <a:r>
              <a:rPr lang="tr-TR" sz="8800" b="1" dirty="0" smtClean="0"/>
              <a:t>TEŞEKKÜRLER</a:t>
            </a:r>
            <a:endParaRPr lang="tr-TR" sz="8800" b="1" dirty="0"/>
          </a:p>
        </p:txBody>
      </p:sp>
    </p:spTree>
    <p:extLst>
      <p:ext uri="{BB962C8B-B14F-4D97-AF65-F5344CB8AC3E}">
        <p14:creationId xmlns:p14="http://schemas.microsoft.com/office/powerpoint/2010/main" val="3931907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16632"/>
            <a:ext cx="8229600" cy="850106"/>
          </a:xfrm>
        </p:spPr>
        <p:txBody>
          <a:bodyPr/>
          <a:lstStyle/>
          <a:p>
            <a:r>
              <a:rPr lang="tr-TR" dirty="0" smtClean="0"/>
              <a:t>GİRİŞ</a:t>
            </a:r>
            <a:endParaRPr lang="tr-TR" dirty="0"/>
          </a:p>
        </p:txBody>
      </p:sp>
      <p:sp>
        <p:nvSpPr>
          <p:cNvPr id="3" name="İçerik Yer Tutucusu 2"/>
          <p:cNvSpPr>
            <a:spLocks noGrp="1"/>
          </p:cNvSpPr>
          <p:nvPr>
            <p:ph idx="1"/>
          </p:nvPr>
        </p:nvSpPr>
        <p:spPr>
          <a:xfrm>
            <a:off x="395536" y="908720"/>
            <a:ext cx="8424936" cy="5328592"/>
          </a:xfrm>
        </p:spPr>
        <p:txBody>
          <a:bodyPr>
            <a:normAutofit fontScale="85000" lnSpcReduction="10000"/>
          </a:bodyPr>
          <a:lstStyle/>
          <a:p>
            <a:pPr marL="0" indent="0">
              <a:buNone/>
            </a:pPr>
            <a:r>
              <a:rPr lang="tr-TR" dirty="0" smtClean="0"/>
              <a:t>	Bu </a:t>
            </a:r>
            <a:r>
              <a:rPr lang="tr-TR" dirty="0"/>
              <a:t>çalışmanın amacı tüketicilerin farklı durumlarda karar verirken kayıp, </a:t>
            </a:r>
            <a:r>
              <a:rPr lang="tr-TR" dirty="0" smtClean="0"/>
              <a:t>kazanç, indirim </a:t>
            </a:r>
            <a:r>
              <a:rPr lang="tr-TR" dirty="0"/>
              <a:t>ve fiyat beklentilerinin nasıl olacağını anlamaya çalışmaktır. Bu amaçla; </a:t>
            </a:r>
          </a:p>
          <a:p>
            <a:pPr lvl="0"/>
            <a:r>
              <a:rPr lang="tr-TR" i="1" dirty="0">
                <a:effectLst>
                  <a:outerShdw blurRad="38100" dist="38100" dir="2700000" algn="tl">
                    <a:srgbClr val="000000">
                      <a:alpha val="43137"/>
                    </a:srgbClr>
                  </a:outerShdw>
                </a:effectLst>
              </a:rPr>
              <a:t>Tüketici standart bir ürünü satın alırken satıcıya göre farklı fiyatlara razı olmakta mıdır</a:t>
            </a:r>
            <a:r>
              <a:rPr lang="tr-TR" dirty="0"/>
              <a:t>? </a:t>
            </a:r>
          </a:p>
          <a:p>
            <a:pPr lvl="0"/>
            <a:r>
              <a:rPr lang="tr-TR" i="1" dirty="0">
                <a:effectLst>
                  <a:outerShdw blurRad="38100" dist="38100" dir="2700000" algn="tl">
                    <a:srgbClr val="000000">
                      <a:alpha val="43137"/>
                    </a:srgbClr>
                  </a:outerShdw>
                </a:effectLst>
              </a:rPr>
              <a:t>Satın alma kararı verilmiş olmasına rağmen para veya parasal değeri olan varlık kaybedildiğinde </a:t>
            </a:r>
            <a:r>
              <a:rPr lang="tr-TR" i="1" dirty="0" smtClean="0">
                <a:effectLst>
                  <a:outerShdw blurRad="38100" dist="38100" dir="2700000" algn="tl">
                    <a:srgbClr val="000000">
                      <a:alpha val="43137"/>
                    </a:srgbClr>
                  </a:outerShdw>
                </a:effectLst>
              </a:rPr>
              <a:t>tüketicinin kararı değişmekte midir? </a:t>
            </a:r>
            <a:endParaRPr lang="tr-TR" i="1" dirty="0">
              <a:effectLst>
                <a:outerShdw blurRad="38100" dist="38100" dir="2700000" algn="tl">
                  <a:srgbClr val="000000">
                    <a:alpha val="43137"/>
                  </a:srgbClr>
                </a:outerShdw>
              </a:effectLst>
            </a:endParaRPr>
          </a:p>
          <a:p>
            <a:r>
              <a:rPr lang="tr-TR" i="1" dirty="0">
                <a:effectLst>
                  <a:outerShdw blurRad="38100" dist="38100" dir="2700000" algn="tl">
                    <a:srgbClr val="000000">
                      <a:alpha val="43137"/>
                    </a:srgbClr>
                  </a:outerShdw>
                </a:effectLst>
              </a:rPr>
              <a:t>Satış fiyatında yapılan indirimler tüketicinin satın </a:t>
            </a:r>
            <a:r>
              <a:rPr lang="tr-TR" i="1" dirty="0" smtClean="0">
                <a:effectLst>
                  <a:outerShdw blurRad="38100" dist="38100" dir="2700000" algn="tl">
                    <a:srgbClr val="000000">
                      <a:alpha val="43137"/>
                    </a:srgbClr>
                  </a:outerShdw>
                </a:effectLst>
              </a:rPr>
              <a:t>alma </a:t>
            </a:r>
            <a:r>
              <a:rPr lang="tr-TR" i="1" dirty="0">
                <a:effectLst>
                  <a:outerShdw blurRad="38100" dist="38100" dir="2700000" algn="tl">
                    <a:srgbClr val="000000">
                      <a:alpha val="43137"/>
                    </a:srgbClr>
                  </a:outerShdw>
                </a:effectLst>
              </a:rPr>
              <a:t>kararını </a:t>
            </a:r>
            <a:r>
              <a:rPr lang="tr-TR" i="1" dirty="0" smtClean="0">
                <a:effectLst>
                  <a:outerShdw blurRad="38100" dist="38100" dir="2700000" algn="tl">
                    <a:srgbClr val="000000">
                      <a:alpha val="43137"/>
                    </a:srgbClr>
                  </a:outerShdw>
                </a:effectLst>
              </a:rPr>
              <a:t>nasıl etkilemektedir? Satın </a:t>
            </a:r>
            <a:r>
              <a:rPr lang="tr-TR" i="1" dirty="0">
                <a:effectLst>
                  <a:outerShdw blurRad="38100" dist="38100" dir="2700000" algn="tl">
                    <a:srgbClr val="000000">
                      <a:alpha val="43137"/>
                    </a:srgbClr>
                  </a:outerShdw>
                </a:effectLst>
              </a:rPr>
              <a:t>alma kararını indirim tutarı mı yoksa indirim oranı mı belirlemektedir</a:t>
            </a:r>
            <a:r>
              <a:rPr lang="tr-TR" dirty="0"/>
              <a:t>? </a:t>
            </a:r>
            <a:endParaRPr lang="tr-TR" dirty="0" smtClean="0"/>
          </a:p>
          <a:p>
            <a:pPr marL="0" indent="0">
              <a:buNone/>
            </a:pPr>
            <a:r>
              <a:rPr lang="tr-TR" dirty="0" smtClean="0"/>
              <a:t>Sorularına </a:t>
            </a:r>
            <a:r>
              <a:rPr lang="tr-TR" dirty="0"/>
              <a:t>cevap aranmıştır.</a:t>
            </a:r>
          </a:p>
        </p:txBody>
      </p:sp>
    </p:spTree>
    <p:extLst>
      <p:ext uri="{BB962C8B-B14F-4D97-AF65-F5344CB8AC3E}">
        <p14:creationId xmlns:p14="http://schemas.microsoft.com/office/powerpoint/2010/main" val="72124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922114"/>
          </a:xfrm>
        </p:spPr>
        <p:txBody>
          <a:bodyPr/>
          <a:lstStyle/>
          <a:p>
            <a:r>
              <a:rPr lang="tr-TR" dirty="0" smtClean="0"/>
              <a:t>GİRİŞ</a:t>
            </a:r>
            <a:endParaRPr lang="tr-TR" dirty="0"/>
          </a:p>
        </p:txBody>
      </p:sp>
      <p:sp>
        <p:nvSpPr>
          <p:cNvPr id="3" name="İçerik Yer Tutucusu 2"/>
          <p:cNvSpPr>
            <a:spLocks noGrp="1"/>
          </p:cNvSpPr>
          <p:nvPr>
            <p:ph idx="1"/>
          </p:nvPr>
        </p:nvSpPr>
        <p:spPr>
          <a:xfrm>
            <a:off x="467544" y="1124744"/>
            <a:ext cx="8147248" cy="5256584"/>
          </a:xfrm>
        </p:spPr>
        <p:txBody>
          <a:bodyPr>
            <a:normAutofit fontScale="92500" lnSpcReduction="10000"/>
          </a:bodyPr>
          <a:lstStyle/>
          <a:p>
            <a:pPr marL="0" indent="0" algn="just">
              <a:buNone/>
            </a:pPr>
            <a:r>
              <a:rPr lang="tr-TR" dirty="0" smtClean="0"/>
              <a:t>	Zihinsel </a:t>
            </a:r>
            <a:r>
              <a:rPr lang="tr-TR" dirty="0"/>
              <a:t>süreçlerin sonucunda seçenekler arasından yapılan tercih karar verme olarak nitelendirilebilir. Verilen karar sonucu tüketicide memnuniyet veya pişmanlık oluşabilir. </a:t>
            </a:r>
            <a:endParaRPr lang="tr-TR" dirty="0" smtClean="0"/>
          </a:p>
          <a:p>
            <a:pPr marL="0" indent="0" algn="just">
              <a:buNone/>
            </a:pPr>
            <a:r>
              <a:rPr lang="tr-TR" dirty="0"/>
              <a:t>	</a:t>
            </a:r>
            <a:r>
              <a:rPr lang="tr-TR" dirty="0" smtClean="0"/>
              <a:t>Kararın </a:t>
            </a:r>
            <a:r>
              <a:rPr lang="tr-TR" dirty="0"/>
              <a:t>temelinde algı ve tutumlar </a:t>
            </a:r>
            <a:r>
              <a:rPr lang="tr-TR" dirty="0" smtClean="0"/>
              <a:t>bulunduğundan aynı </a:t>
            </a:r>
            <a:r>
              <a:rPr lang="tr-TR" dirty="0"/>
              <a:t>demografik özelliklere sahip olan tüketicilerin aynı ürün için ödemeye razı oldukları fiyat, satış koşulları veya kalite algıları aynı </a:t>
            </a:r>
            <a:r>
              <a:rPr lang="tr-TR" dirty="0" smtClean="0"/>
              <a:t>olmayabilmektedir. </a:t>
            </a:r>
          </a:p>
          <a:p>
            <a:pPr marL="0" indent="0" algn="just">
              <a:buNone/>
            </a:pPr>
            <a:r>
              <a:rPr lang="tr-TR" dirty="0"/>
              <a:t>	</a:t>
            </a:r>
            <a:r>
              <a:rPr lang="tr-TR" dirty="0" smtClean="0"/>
              <a:t>Çünkü </a:t>
            </a:r>
            <a:r>
              <a:rPr lang="tr-TR" dirty="0"/>
              <a:t>ürüne ilişkin </a:t>
            </a:r>
            <a:r>
              <a:rPr lang="tr-TR" i="1" dirty="0">
                <a:effectLst>
                  <a:outerShdw blurRad="38100" dist="38100" dir="2700000" algn="tl">
                    <a:srgbClr val="000000">
                      <a:alpha val="43137"/>
                    </a:srgbClr>
                  </a:outerShdw>
                </a:effectLst>
              </a:rPr>
              <a:t>ön bilgiler, deneyimler tüketicinin tutumunu </a:t>
            </a:r>
            <a:r>
              <a:rPr lang="tr-TR" dirty="0"/>
              <a:t>ve </a:t>
            </a:r>
            <a:r>
              <a:rPr lang="tr-TR" i="1" dirty="0">
                <a:effectLst>
                  <a:outerShdw blurRad="38100" dist="38100" dir="2700000" algn="tl">
                    <a:srgbClr val="000000">
                      <a:alpha val="43137"/>
                    </a:srgbClr>
                  </a:outerShdw>
                </a:effectLst>
              </a:rPr>
              <a:t>satın alma kararını </a:t>
            </a:r>
            <a:r>
              <a:rPr lang="tr-TR" dirty="0"/>
              <a:t>etkilemektedir. </a:t>
            </a:r>
          </a:p>
        </p:txBody>
      </p:sp>
    </p:spTree>
    <p:extLst>
      <p:ext uri="{BB962C8B-B14F-4D97-AF65-F5344CB8AC3E}">
        <p14:creationId xmlns:p14="http://schemas.microsoft.com/office/powerpoint/2010/main" val="1976404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850106"/>
          </a:xfrm>
        </p:spPr>
        <p:txBody>
          <a:bodyPr/>
          <a:lstStyle/>
          <a:p>
            <a:r>
              <a:rPr lang="tr-TR" dirty="0" smtClean="0"/>
              <a:t>Giriş</a:t>
            </a:r>
            <a:endParaRPr lang="tr-TR" dirty="0"/>
          </a:p>
        </p:txBody>
      </p:sp>
      <p:sp>
        <p:nvSpPr>
          <p:cNvPr id="3" name="İçerik Yer Tutucusu 2"/>
          <p:cNvSpPr>
            <a:spLocks noGrp="1"/>
          </p:cNvSpPr>
          <p:nvPr>
            <p:ph idx="1"/>
          </p:nvPr>
        </p:nvSpPr>
        <p:spPr>
          <a:xfrm>
            <a:off x="457200" y="836712"/>
            <a:ext cx="8363272" cy="5616624"/>
          </a:xfrm>
        </p:spPr>
        <p:txBody>
          <a:bodyPr>
            <a:noAutofit/>
          </a:bodyPr>
          <a:lstStyle/>
          <a:p>
            <a:pPr marL="0" indent="0">
              <a:buNone/>
            </a:pPr>
            <a:r>
              <a:rPr lang="tr-TR" sz="2800" dirty="0"/>
              <a:t>Satın alma kararı sürecinde tüketiciler seçeneklere ilişkin kaynaklardan bilgi toplayarak karar vermeye </a:t>
            </a:r>
            <a:r>
              <a:rPr lang="tr-TR" sz="2800" dirty="0" smtClean="0"/>
              <a:t>çalışırlar. </a:t>
            </a:r>
            <a:r>
              <a:rPr lang="tr-TR" sz="2800" dirty="0"/>
              <a:t>Bu sürecin bilgi toplama aşamasında tüketici kendisi için iyi olacak seçeneği </a:t>
            </a:r>
            <a:r>
              <a:rPr lang="tr-TR" sz="2800" dirty="0" smtClean="0"/>
              <a:t>düşünür, bazen </a:t>
            </a:r>
            <a:r>
              <a:rPr lang="tr-TR" sz="2800" dirty="0"/>
              <a:t>de düşünmeden alışkanlıklarına göre karar </a:t>
            </a:r>
            <a:r>
              <a:rPr lang="tr-TR" sz="2800" dirty="0" smtClean="0"/>
              <a:t>verebilir. </a:t>
            </a:r>
          </a:p>
          <a:p>
            <a:pPr marL="0" indent="0">
              <a:buNone/>
            </a:pPr>
            <a:r>
              <a:rPr lang="tr-TR" sz="2800" dirty="0" smtClean="0"/>
              <a:t>Satın </a:t>
            </a:r>
            <a:r>
              <a:rPr lang="tr-TR" sz="2800" dirty="0"/>
              <a:t>alma karar ve sürecinin herhangi bir aşamasında tüketici satın almaktan </a:t>
            </a:r>
            <a:r>
              <a:rPr lang="tr-TR" sz="2800" dirty="0" smtClean="0"/>
              <a:t>vazgeçebilir. </a:t>
            </a:r>
            <a:r>
              <a:rPr lang="tr-TR" sz="2800" dirty="0"/>
              <a:t>Normal koşullarda tüketiciler </a:t>
            </a:r>
            <a:r>
              <a:rPr lang="tr-TR" sz="2800" dirty="0">
                <a:effectLst>
                  <a:outerShdw blurRad="38100" dist="38100" dir="2700000" algn="tl">
                    <a:srgbClr val="000000">
                      <a:alpha val="43137"/>
                    </a:srgbClr>
                  </a:outerShdw>
                </a:effectLst>
              </a:rPr>
              <a:t>rasyonel karar </a:t>
            </a:r>
            <a:r>
              <a:rPr lang="tr-TR" sz="2800" dirty="0"/>
              <a:t>verebilirken </a:t>
            </a:r>
            <a:r>
              <a:rPr lang="tr-TR" sz="2800" dirty="0">
                <a:effectLst>
                  <a:outerShdw blurRad="38100" dist="38100" dir="2700000" algn="tl">
                    <a:srgbClr val="000000">
                      <a:alpha val="43137"/>
                    </a:srgbClr>
                  </a:outerShdw>
                </a:effectLst>
              </a:rPr>
              <a:t>anomali</a:t>
            </a:r>
            <a:r>
              <a:rPr lang="tr-TR" sz="2800" dirty="0"/>
              <a:t> olarak değerlendirilen koşullarda rasyonel olmayan kararlar </a:t>
            </a:r>
            <a:r>
              <a:rPr lang="tr-TR" sz="2800" dirty="0" smtClean="0"/>
              <a:t>verebilmektedirler. </a:t>
            </a:r>
            <a:endParaRPr lang="tr-TR" sz="2600" dirty="0" smtClean="0"/>
          </a:p>
        </p:txBody>
      </p:sp>
    </p:spTree>
    <p:extLst>
      <p:ext uri="{BB962C8B-B14F-4D97-AF65-F5344CB8AC3E}">
        <p14:creationId xmlns:p14="http://schemas.microsoft.com/office/powerpoint/2010/main" val="1754829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850106"/>
          </a:xfrm>
        </p:spPr>
        <p:txBody>
          <a:bodyPr/>
          <a:lstStyle/>
          <a:p>
            <a:r>
              <a:rPr lang="tr-TR" smtClean="0"/>
              <a:t>Giriş</a:t>
            </a:r>
            <a:endParaRPr lang="tr-TR" dirty="0"/>
          </a:p>
        </p:txBody>
      </p:sp>
      <p:sp>
        <p:nvSpPr>
          <p:cNvPr id="3" name="İçerik Yer Tutucusu 2"/>
          <p:cNvSpPr>
            <a:spLocks noGrp="1"/>
          </p:cNvSpPr>
          <p:nvPr>
            <p:ph idx="1"/>
          </p:nvPr>
        </p:nvSpPr>
        <p:spPr>
          <a:xfrm>
            <a:off x="457200" y="836712"/>
            <a:ext cx="8363272" cy="5616624"/>
          </a:xfrm>
        </p:spPr>
        <p:txBody>
          <a:bodyPr>
            <a:noAutofit/>
          </a:bodyPr>
          <a:lstStyle/>
          <a:p>
            <a:pPr marL="0" indent="0">
              <a:buNone/>
            </a:pPr>
            <a:r>
              <a:rPr lang="tr-TR" sz="2800" dirty="0" smtClean="0"/>
              <a:t>Kaybın </a:t>
            </a:r>
            <a:r>
              <a:rPr lang="tr-TR" sz="2800" dirty="0"/>
              <a:t>verdiği </a:t>
            </a:r>
            <a:r>
              <a:rPr lang="tr-TR" sz="2800" dirty="0" smtClean="0"/>
              <a:t>üzüntü - kazancın </a:t>
            </a:r>
            <a:r>
              <a:rPr lang="tr-TR" sz="2800" dirty="0"/>
              <a:t>verdiği </a:t>
            </a:r>
            <a:r>
              <a:rPr lang="tr-TR" sz="2800" dirty="0" smtClean="0"/>
              <a:t>mutluluk. </a:t>
            </a:r>
          </a:p>
          <a:p>
            <a:pPr marL="0" indent="0">
              <a:buNone/>
            </a:pPr>
            <a:r>
              <a:rPr lang="tr-TR" sz="2800" dirty="0" err="1" smtClean="0"/>
              <a:t>Thaler</a:t>
            </a:r>
            <a:r>
              <a:rPr lang="tr-TR" sz="2800" dirty="0" smtClean="0"/>
              <a:t> </a:t>
            </a:r>
            <a:r>
              <a:rPr lang="tr-TR" sz="2800" dirty="0"/>
              <a:t>zihinsel muhasebeyi “</a:t>
            </a:r>
            <a:r>
              <a:rPr lang="tr-TR" sz="2800" i="1" dirty="0">
                <a:effectLst>
                  <a:outerShdw blurRad="38100" dist="38100" dir="2700000" algn="tl">
                    <a:srgbClr val="000000">
                      <a:alpha val="43137"/>
                    </a:srgbClr>
                  </a:outerShdw>
                </a:effectLst>
              </a:rPr>
              <a:t>bireyler ve hane halkı tarafından finansal eylemleri şifreleme, kategorize etme ve değerlendirme amacıyla kullanılan bilişsel işlemler seti</a:t>
            </a:r>
            <a:r>
              <a:rPr lang="tr-TR" sz="2800" dirty="0"/>
              <a:t>” olarak tanımlamaktadır. </a:t>
            </a:r>
            <a:endParaRPr lang="tr-TR" sz="2800" dirty="0" smtClean="0"/>
          </a:p>
          <a:p>
            <a:pPr marL="0" indent="0">
              <a:buNone/>
            </a:pPr>
            <a:r>
              <a:rPr lang="tr-TR" sz="2800" dirty="0" smtClean="0"/>
              <a:t>Zihinsel </a:t>
            </a:r>
            <a:r>
              <a:rPr lang="tr-TR" sz="2800" dirty="0"/>
              <a:t>muhasebenin üç temel </a:t>
            </a:r>
            <a:r>
              <a:rPr lang="tr-TR" sz="2800" dirty="0" smtClean="0"/>
              <a:t>esası; </a:t>
            </a:r>
          </a:p>
          <a:p>
            <a:pPr marL="0" indent="0">
              <a:buNone/>
            </a:pPr>
            <a:r>
              <a:rPr lang="tr-TR" sz="2800" dirty="0" smtClean="0"/>
              <a:t>*Kayıptan </a:t>
            </a:r>
            <a:r>
              <a:rPr lang="tr-TR" sz="2800" dirty="0"/>
              <a:t>kaçınma, </a:t>
            </a:r>
            <a:endParaRPr lang="tr-TR" sz="2800" dirty="0" smtClean="0"/>
          </a:p>
          <a:p>
            <a:pPr marL="0" indent="0">
              <a:buNone/>
            </a:pPr>
            <a:r>
              <a:rPr lang="tr-TR" sz="2800" dirty="0" smtClean="0"/>
              <a:t>*Oransal </a:t>
            </a:r>
            <a:r>
              <a:rPr lang="tr-TR" sz="2800" dirty="0"/>
              <a:t>değerlendirme ve </a:t>
            </a:r>
            <a:endParaRPr lang="tr-TR" sz="2800" dirty="0" smtClean="0"/>
          </a:p>
          <a:p>
            <a:pPr marL="0" indent="0">
              <a:buNone/>
            </a:pPr>
            <a:r>
              <a:rPr lang="tr-TR" sz="2800" dirty="0" smtClean="0"/>
              <a:t>*Değer </a:t>
            </a:r>
            <a:r>
              <a:rPr lang="tr-TR" sz="2800" dirty="0"/>
              <a:t>fonksiyonunun kayıp ve kazanç arasındaki referans </a:t>
            </a:r>
            <a:r>
              <a:rPr lang="tr-TR" sz="2800" dirty="0" smtClean="0"/>
              <a:t>noktalarıdır. </a:t>
            </a:r>
            <a:endParaRPr lang="tr-TR" sz="2600" dirty="0" smtClean="0"/>
          </a:p>
        </p:txBody>
      </p:sp>
    </p:spTree>
    <p:extLst>
      <p:ext uri="{BB962C8B-B14F-4D97-AF65-F5344CB8AC3E}">
        <p14:creationId xmlns:p14="http://schemas.microsoft.com/office/powerpoint/2010/main" val="793530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8229600" cy="634082"/>
          </a:xfrm>
        </p:spPr>
        <p:txBody>
          <a:bodyPr>
            <a:normAutofit fontScale="90000"/>
          </a:bodyPr>
          <a:lstStyle/>
          <a:p>
            <a:r>
              <a:rPr lang="tr-TR" b="1" dirty="0"/>
              <a:t>Tasarım ve Yöntem</a:t>
            </a:r>
            <a:endParaRPr lang="tr-TR" dirty="0"/>
          </a:p>
        </p:txBody>
      </p:sp>
      <p:sp>
        <p:nvSpPr>
          <p:cNvPr id="3" name="İçerik Yer Tutucusu 2"/>
          <p:cNvSpPr>
            <a:spLocks noGrp="1"/>
          </p:cNvSpPr>
          <p:nvPr>
            <p:ph idx="1"/>
          </p:nvPr>
        </p:nvSpPr>
        <p:spPr>
          <a:xfrm>
            <a:off x="323528" y="764704"/>
            <a:ext cx="8496944" cy="3600400"/>
          </a:xfrm>
        </p:spPr>
        <p:txBody>
          <a:bodyPr>
            <a:noAutofit/>
          </a:bodyPr>
          <a:lstStyle/>
          <a:p>
            <a:pPr marL="0" indent="0">
              <a:buNone/>
            </a:pPr>
            <a:endParaRPr lang="tr-TR" sz="2800" dirty="0" smtClean="0"/>
          </a:p>
          <a:p>
            <a:pPr marL="0" indent="0">
              <a:buNone/>
            </a:pPr>
            <a:r>
              <a:rPr lang="tr-TR" sz="2800" dirty="0" smtClean="0"/>
              <a:t>Ana </a:t>
            </a:r>
            <a:r>
              <a:rPr lang="tr-TR" sz="2800" dirty="0"/>
              <a:t>probleme cevap bulunması için </a:t>
            </a:r>
            <a:r>
              <a:rPr lang="tr-TR" sz="2800" dirty="0" err="1"/>
              <a:t>Thaler’ın</a:t>
            </a:r>
            <a:r>
              <a:rPr lang="tr-TR" sz="2800" dirty="0"/>
              <a:t> 1985 yılında yaptığı (</a:t>
            </a:r>
            <a:r>
              <a:rPr lang="tr-TR" sz="2800" dirty="0" err="1"/>
              <a:t>Mental</a:t>
            </a:r>
            <a:r>
              <a:rPr lang="tr-TR" sz="2800" dirty="0"/>
              <a:t> Accounting </a:t>
            </a:r>
            <a:r>
              <a:rPr lang="tr-TR" sz="2800" dirty="0" err="1"/>
              <a:t>and</a:t>
            </a:r>
            <a:r>
              <a:rPr lang="tr-TR" sz="2800" dirty="0"/>
              <a:t> Consumer </a:t>
            </a:r>
            <a:r>
              <a:rPr lang="tr-TR" sz="2800" dirty="0" err="1"/>
              <a:t>Choice</a:t>
            </a:r>
            <a:r>
              <a:rPr lang="tr-TR" sz="2800" dirty="0"/>
              <a:t>) </a:t>
            </a:r>
            <a:r>
              <a:rPr lang="tr-TR" sz="2800" dirty="0" smtClean="0"/>
              <a:t>çalışmasından </a:t>
            </a:r>
            <a:r>
              <a:rPr lang="tr-TR" sz="2800" dirty="0"/>
              <a:t>uyarlanan senaryolar kullanılmıştır. </a:t>
            </a:r>
            <a:endParaRPr lang="tr-TR" sz="2800" dirty="0" smtClean="0"/>
          </a:p>
          <a:p>
            <a:pPr marL="0" indent="0">
              <a:buNone/>
            </a:pPr>
            <a:r>
              <a:rPr lang="tr-TR" sz="2800" dirty="0" smtClean="0"/>
              <a:t>Anket </a:t>
            </a:r>
            <a:r>
              <a:rPr lang="tr-TR" sz="2800" dirty="0"/>
              <a:t>formunda cinsiyet, yaş, medeni hal, meslek, eğitim ve gelir durumunun anlaşılması için sorulan 6 adet demografik soru ve 3 adet senaryo bulunmaktadır. </a:t>
            </a:r>
            <a:endParaRPr lang="tr-TR" sz="2800" dirty="0" smtClean="0"/>
          </a:p>
        </p:txBody>
      </p:sp>
    </p:spTree>
    <p:extLst>
      <p:ext uri="{BB962C8B-B14F-4D97-AF65-F5344CB8AC3E}">
        <p14:creationId xmlns:p14="http://schemas.microsoft.com/office/powerpoint/2010/main" val="24586611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8229600" cy="634082"/>
          </a:xfrm>
        </p:spPr>
        <p:txBody>
          <a:bodyPr>
            <a:normAutofit fontScale="90000"/>
          </a:bodyPr>
          <a:lstStyle/>
          <a:p>
            <a:r>
              <a:rPr lang="tr-TR" b="1" dirty="0"/>
              <a:t>Tasarım ve Yöntem</a:t>
            </a:r>
            <a:endParaRPr lang="tr-TR" dirty="0"/>
          </a:p>
        </p:txBody>
      </p:sp>
      <p:sp>
        <p:nvSpPr>
          <p:cNvPr id="3" name="İçerik Yer Tutucusu 2"/>
          <p:cNvSpPr>
            <a:spLocks noGrp="1"/>
          </p:cNvSpPr>
          <p:nvPr>
            <p:ph idx="1"/>
          </p:nvPr>
        </p:nvSpPr>
        <p:spPr>
          <a:xfrm>
            <a:off x="323528" y="764704"/>
            <a:ext cx="8496944" cy="5616624"/>
          </a:xfrm>
        </p:spPr>
        <p:txBody>
          <a:bodyPr>
            <a:noAutofit/>
          </a:bodyPr>
          <a:lstStyle/>
          <a:p>
            <a:pPr marL="0" indent="0">
              <a:buNone/>
            </a:pPr>
            <a:r>
              <a:rPr lang="tr-TR" sz="2800" dirty="0" smtClean="0"/>
              <a:t>*Birinci </a:t>
            </a:r>
            <a:r>
              <a:rPr lang="tr-TR" sz="2800" dirty="0"/>
              <a:t>senaryoda iki olasılığa ilişkin tüketici davranışları ölçülmeye çalışılmıştır. </a:t>
            </a:r>
            <a:endParaRPr lang="tr-TR" sz="2800" dirty="0" smtClean="0"/>
          </a:p>
          <a:p>
            <a:pPr marL="0" indent="0">
              <a:buNone/>
            </a:pPr>
            <a:r>
              <a:rPr lang="tr-TR" sz="2800" dirty="0" smtClean="0"/>
              <a:t>*İkinci </a:t>
            </a:r>
            <a:r>
              <a:rPr lang="tr-TR" sz="2800" dirty="0"/>
              <a:t>senaryoda dört olasılığa göre ve </a:t>
            </a:r>
            <a:endParaRPr lang="tr-TR" sz="2800" dirty="0" smtClean="0"/>
          </a:p>
          <a:p>
            <a:pPr marL="0" indent="0">
              <a:buNone/>
            </a:pPr>
            <a:r>
              <a:rPr lang="tr-TR" sz="2800" dirty="0" smtClean="0"/>
              <a:t>*üçüncü </a:t>
            </a:r>
            <a:r>
              <a:rPr lang="tr-TR" sz="2800" dirty="0"/>
              <a:t>senaryoda da iki olasılığa göre ölçülmeye çalışılmıştır. </a:t>
            </a:r>
            <a:endParaRPr lang="tr-TR" sz="2800" dirty="0" smtClean="0"/>
          </a:p>
          <a:p>
            <a:pPr marL="0" indent="0">
              <a:buNone/>
            </a:pPr>
            <a:r>
              <a:rPr lang="tr-TR" sz="2800" dirty="0" smtClean="0"/>
              <a:t>Birinci </a:t>
            </a:r>
            <a:r>
              <a:rPr lang="tr-TR" sz="2800" dirty="0"/>
              <a:t>ve üçüncü senaryolara verilen cevaplar beşli </a:t>
            </a:r>
            <a:r>
              <a:rPr lang="tr-TR" sz="2800" dirty="0" err="1"/>
              <a:t>Likert</a:t>
            </a:r>
            <a:r>
              <a:rPr lang="tr-TR" sz="2800" dirty="0"/>
              <a:t> tipinde kesinlikle alırdım-giderdim ve kesinlikle almazdım-gitmezdim şeklinde oluşturulmuştur. </a:t>
            </a:r>
            <a:endParaRPr lang="tr-TR" sz="2800" dirty="0" smtClean="0"/>
          </a:p>
          <a:p>
            <a:pPr marL="0" indent="0">
              <a:buNone/>
            </a:pPr>
            <a:r>
              <a:rPr lang="tr-TR" sz="2800" dirty="0" smtClean="0"/>
              <a:t>İkinci </a:t>
            </a:r>
            <a:r>
              <a:rPr lang="tr-TR" sz="2800" dirty="0"/>
              <a:t>senaryoda ise 1 TL ile 10 TL arasında verilen fiyat alternatiflerinden uygun görülenin seçilmesi şeklinde sorulmuştur.  </a:t>
            </a:r>
          </a:p>
        </p:txBody>
      </p:sp>
    </p:spTree>
    <p:extLst>
      <p:ext uri="{BB962C8B-B14F-4D97-AF65-F5344CB8AC3E}">
        <p14:creationId xmlns:p14="http://schemas.microsoft.com/office/powerpoint/2010/main" val="393364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b="1" dirty="0"/>
              <a:t>Tasarım ve Yöntem</a:t>
            </a:r>
            <a:endParaRPr lang="tr-TR" dirty="0"/>
          </a:p>
        </p:txBody>
      </p:sp>
      <p:sp>
        <p:nvSpPr>
          <p:cNvPr id="3" name="İçerik Yer Tutucusu 2"/>
          <p:cNvSpPr>
            <a:spLocks noGrp="1"/>
          </p:cNvSpPr>
          <p:nvPr>
            <p:ph idx="1"/>
          </p:nvPr>
        </p:nvSpPr>
        <p:spPr>
          <a:xfrm>
            <a:off x="467544" y="980728"/>
            <a:ext cx="8147248" cy="4886003"/>
          </a:xfrm>
        </p:spPr>
        <p:txBody>
          <a:bodyPr>
            <a:normAutofit fontScale="92500" lnSpcReduction="10000"/>
          </a:bodyPr>
          <a:lstStyle/>
          <a:p>
            <a:pPr marL="0" indent="0">
              <a:buNone/>
            </a:pPr>
            <a:r>
              <a:rPr lang="tr-TR" dirty="0" smtClean="0"/>
              <a:t>	Olasılığa </a:t>
            </a:r>
            <a:r>
              <a:rPr lang="tr-TR" dirty="0"/>
              <a:t>dayanmayan yöntemlerden </a:t>
            </a:r>
            <a:r>
              <a:rPr lang="tr-TR" dirty="0" smtClean="0"/>
              <a:t>kolayda </a:t>
            </a:r>
            <a:r>
              <a:rPr lang="tr-TR" dirty="0"/>
              <a:t>örnekleme yöntemi </a:t>
            </a:r>
            <a:r>
              <a:rPr lang="tr-TR" dirty="0" smtClean="0"/>
              <a:t>kullanılarak; </a:t>
            </a:r>
          </a:p>
          <a:p>
            <a:pPr marL="0" indent="0">
              <a:buNone/>
            </a:pPr>
            <a:r>
              <a:rPr lang="tr-TR" dirty="0" smtClean="0"/>
              <a:t>İzmir          (</a:t>
            </a:r>
            <a:r>
              <a:rPr lang="tr-TR" dirty="0"/>
              <a:t>354 kişi %35) </a:t>
            </a:r>
            <a:endParaRPr lang="tr-TR" dirty="0" smtClean="0"/>
          </a:p>
          <a:p>
            <a:pPr marL="0" indent="0">
              <a:buNone/>
            </a:pPr>
            <a:r>
              <a:rPr lang="tr-TR" dirty="0" smtClean="0"/>
              <a:t>Adıyaman </a:t>
            </a:r>
            <a:r>
              <a:rPr lang="tr-TR" dirty="0"/>
              <a:t>(252 kişi %25), </a:t>
            </a:r>
            <a:endParaRPr lang="tr-TR" dirty="0" smtClean="0"/>
          </a:p>
          <a:p>
            <a:pPr marL="0" indent="0">
              <a:buNone/>
            </a:pPr>
            <a:r>
              <a:rPr lang="tr-TR" dirty="0" smtClean="0"/>
              <a:t>Gaziantep </a:t>
            </a:r>
            <a:r>
              <a:rPr lang="tr-TR" dirty="0"/>
              <a:t>(207 kişi %20), </a:t>
            </a:r>
            <a:endParaRPr lang="tr-TR" dirty="0" smtClean="0"/>
          </a:p>
          <a:p>
            <a:pPr marL="0" indent="0">
              <a:buNone/>
            </a:pPr>
            <a:r>
              <a:rPr lang="tr-TR" dirty="0" smtClean="0"/>
              <a:t>İçel             (</a:t>
            </a:r>
            <a:r>
              <a:rPr lang="tr-TR" dirty="0"/>
              <a:t>76 kişi %8), </a:t>
            </a:r>
            <a:endParaRPr lang="tr-TR" dirty="0" smtClean="0"/>
          </a:p>
          <a:p>
            <a:pPr marL="0" indent="0">
              <a:buNone/>
            </a:pPr>
            <a:r>
              <a:rPr lang="tr-TR" dirty="0" smtClean="0"/>
              <a:t>İstanbul     (</a:t>
            </a:r>
            <a:r>
              <a:rPr lang="tr-TR" dirty="0"/>
              <a:t>29 kişi %3) ve </a:t>
            </a:r>
            <a:r>
              <a:rPr lang="tr-TR" dirty="0" smtClean="0"/>
              <a:t>kalan (94 kişi %9)kısmı ise diğer illerde toplanmıştır</a:t>
            </a:r>
            <a:r>
              <a:rPr lang="tr-TR" dirty="0"/>
              <a:t>. </a:t>
            </a:r>
            <a:endParaRPr lang="tr-TR" dirty="0" smtClean="0"/>
          </a:p>
          <a:p>
            <a:pPr marL="0" indent="0">
              <a:buNone/>
            </a:pPr>
            <a:r>
              <a:rPr lang="tr-TR" dirty="0" smtClean="0"/>
              <a:t>Online 480 yüz yüze ise 532 adet anket toplanmıştır.</a:t>
            </a:r>
          </a:p>
        </p:txBody>
      </p:sp>
    </p:spTree>
    <p:extLst>
      <p:ext uri="{BB962C8B-B14F-4D97-AF65-F5344CB8AC3E}">
        <p14:creationId xmlns:p14="http://schemas.microsoft.com/office/powerpoint/2010/main" val="38069629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UYGULAMA ve ANALİZLER</a:t>
            </a:r>
            <a:endParaRPr lang="tr-TR" dirty="0"/>
          </a:p>
        </p:txBody>
      </p:sp>
      <p:sp>
        <p:nvSpPr>
          <p:cNvPr id="3" name="İçerik Yer Tutucusu 2"/>
          <p:cNvSpPr>
            <a:spLocks noGrp="1"/>
          </p:cNvSpPr>
          <p:nvPr>
            <p:ph idx="1"/>
          </p:nvPr>
        </p:nvSpPr>
        <p:spPr>
          <a:xfrm>
            <a:off x="457200" y="1351309"/>
            <a:ext cx="8147248" cy="4597971"/>
          </a:xfrm>
        </p:spPr>
        <p:txBody>
          <a:bodyPr>
            <a:normAutofit/>
          </a:bodyPr>
          <a:lstStyle/>
          <a:p>
            <a:pPr marL="0" indent="0">
              <a:buNone/>
            </a:pPr>
            <a:r>
              <a:rPr lang="tr-TR" dirty="0" smtClean="0"/>
              <a:t>	</a:t>
            </a:r>
            <a:r>
              <a:rPr lang="tr-TR" dirty="0"/>
              <a:t>Elde edilen tüm anketler SPSS 20.0 programına kaydedilerek istatistiki analizler yapılmıştır</a:t>
            </a:r>
            <a:r>
              <a:rPr lang="tr-TR" dirty="0" smtClean="0"/>
              <a:t>.</a:t>
            </a:r>
          </a:p>
          <a:p>
            <a:pPr marL="0" indent="0">
              <a:buNone/>
            </a:pPr>
            <a:r>
              <a:rPr lang="tr-TR" dirty="0" smtClean="0"/>
              <a:t>Güvenirlik </a:t>
            </a:r>
            <a:r>
              <a:rPr lang="tr-TR" dirty="0"/>
              <a:t>analizi </a:t>
            </a:r>
            <a:r>
              <a:rPr lang="tr-TR" dirty="0" smtClean="0"/>
              <a:t>sonucunda </a:t>
            </a:r>
            <a:r>
              <a:rPr lang="tr-TR" dirty="0" err="1"/>
              <a:t>Cronbachs</a:t>
            </a:r>
            <a:r>
              <a:rPr lang="tr-TR" dirty="0"/>
              <a:t> Alpha </a:t>
            </a:r>
            <a:r>
              <a:rPr lang="tr-TR" dirty="0" smtClean="0"/>
              <a:t>değerleri;</a:t>
            </a:r>
          </a:p>
          <a:p>
            <a:pPr marL="0" indent="0">
              <a:buNone/>
            </a:pPr>
            <a:r>
              <a:rPr lang="tr-TR" dirty="0" smtClean="0"/>
              <a:t> </a:t>
            </a:r>
            <a:r>
              <a:rPr lang="tr-TR" dirty="0"/>
              <a:t>senaryo 1 için 0,778 </a:t>
            </a:r>
            <a:endParaRPr lang="tr-TR" dirty="0" smtClean="0"/>
          </a:p>
          <a:p>
            <a:pPr marL="0" indent="0">
              <a:buNone/>
            </a:pPr>
            <a:r>
              <a:rPr lang="tr-TR" dirty="0" smtClean="0"/>
              <a:t>senaryo </a:t>
            </a:r>
            <a:r>
              <a:rPr lang="tr-TR" dirty="0"/>
              <a:t>2 için 0,729 ve </a:t>
            </a:r>
            <a:endParaRPr lang="tr-TR" dirty="0" smtClean="0"/>
          </a:p>
          <a:p>
            <a:pPr marL="0" indent="0">
              <a:buNone/>
            </a:pPr>
            <a:r>
              <a:rPr lang="tr-TR" dirty="0" smtClean="0"/>
              <a:t>senaryo </a:t>
            </a:r>
            <a:r>
              <a:rPr lang="tr-TR" dirty="0"/>
              <a:t>3 için 0,635 bulunmuştur.</a:t>
            </a:r>
            <a:endParaRPr lang="tr-TR" dirty="0" smtClean="0"/>
          </a:p>
        </p:txBody>
      </p:sp>
    </p:spTree>
    <p:extLst>
      <p:ext uri="{BB962C8B-B14F-4D97-AF65-F5344CB8AC3E}">
        <p14:creationId xmlns:p14="http://schemas.microsoft.com/office/powerpoint/2010/main" val="359124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954</Words>
  <Application>Microsoft Office PowerPoint</Application>
  <PresentationFormat>Ekran Gösterisi (4:3)</PresentationFormat>
  <Paragraphs>375</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FİYAT ALGISINDA ZİHİNSEL MUHASEBE VE TÜKETİCİ TERCİHİ  Mental Accounting and Consumer Choice in Price Perception</vt:lpstr>
      <vt:lpstr>GİRİŞ</vt:lpstr>
      <vt:lpstr>GİRİŞ</vt:lpstr>
      <vt:lpstr>Giriş</vt:lpstr>
      <vt:lpstr>Giriş</vt:lpstr>
      <vt:lpstr>Tasarım ve Yöntem</vt:lpstr>
      <vt:lpstr>Tasarım ve Yöntem</vt:lpstr>
      <vt:lpstr>Tasarım ve Yöntem</vt:lpstr>
      <vt:lpstr>UYGULAMA ve ANALİZLER</vt:lpstr>
      <vt:lpstr>DEMOGRAFİK BULGULAR</vt:lpstr>
      <vt:lpstr>Senaryolara ilişkin bulgular;</vt:lpstr>
      <vt:lpstr>Senaryolara ilişkin bulgular;</vt:lpstr>
      <vt:lpstr>Senaryolara ilişkin bulgular;</vt:lpstr>
      <vt:lpstr>Senaryolara ilişkin bulgular;</vt:lpstr>
      <vt:lpstr>Senaryolara ilişkin bulgular;</vt:lpstr>
      <vt:lpstr>Senaryolara ilişkin bulgular;</vt:lpstr>
      <vt:lpstr>Senaryolara ilişkin bulgular;</vt:lpstr>
      <vt:lpstr>SONUÇ</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FARKLI DEMOGRAFİK ÖZELLİKLERE SAHİP TÜKETİCİLERİN FAST - FOOD İŞLETMELER İLE DİĞER YİYECEK-İÇECEK İŞLETMELERİNE İLİŞKİN KIYASLAMALARI</dc:title>
  <dc:creator>Exper</dc:creator>
  <cp:lastModifiedBy>acer</cp:lastModifiedBy>
  <cp:revision>24</cp:revision>
  <dcterms:created xsi:type="dcterms:W3CDTF">2014-06-17T13:02:54Z</dcterms:created>
  <dcterms:modified xsi:type="dcterms:W3CDTF">2016-10-08T05:50:19Z</dcterms:modified>
</cp:coreProperties>
</file>