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86" r:id="rId2"/>
    <p:sldId id="276" r:id="rId3"/>
    <p:sldId id="342" r:id="rId4"/>
    <p:sldId id="259" r:id="rId5"/>
    <p:sldId id="306" r:id="rId6"/>
    <p:sldId id="307" r:id="rId7"/>
    <p:sldId id="309" r:id="rId8"/>
    <p:sldId id="310" r:id="rId9"/>
    <p:sldId id="311" r:id="rId10"/>
    <p:sldId id="312" r:id="rId11"/>
    <p:sldId id="314" r:id="rId12"/>
    <p:sldId id="315" r:id="rId13"/>
    <p:sldId id="317" r:id="rId14"/>
    <p:sldId id="318" r:id="rId15"/>
    <p:sldId id="319" r:id="rId16"/>
    <p:sldId id="338" r:id="rId17"/>
    <p:sldId id="322" r:id="rId18"/>
    <p:sldId id="323" r:id="rId19"/>
    <p:sldId id="343" r:id="rId20"/>
    <p:sldId id="324" r:id="rId21"/>
    <p:sldId id="339" r:id="rId22"/>
    <p:sldId id="340" r:id="rId23"/>
    <p:sldId id="325" r:id="rId24"/>
    <p:sldId id="326" r:id="rId25"/>
    <p:sldId id="344" r:id="rId26"/>
    <p:sldId id="327" r:id="rId27"/>
    <p:sldId id="328" r:id="rId28"/>
    <p:sldId id="337" r:id="rId29"/>
    <p:sldId id="345" r:id="rId30"/>
    <p:sldId id="346" r:id="rId31"/>
    <p:sldId id="347" r:id="rId32"/>
    <p:sldId id="267"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E23E"/>
    <a:srgbClr val="78AB75"/>
    <a:srgbClr val="D476D6"/>
    <a:srgbClr val="FF66FF"/>
    <a:srgbClr val="FFFF99"/>
    <a:srgbClr val="5DCC54"/>
    <a:srgbClr val="38E83C"/>
    <a:srgbClr val="C0C0C0"/>
    <a:srgbClr val="1D208F"/>
    <a:srgbClr val="211E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Açık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25E5076-3810-47DD-B79F-674D7AD40C01}" styleName="Koyu Stil 1 - Vurgu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AF606853-7671-496A-8E4F-DF71F8EC918B}" styleName="Koyu Stil 1 - Vurgu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93D81CF-94F2-401A-BA57-92F5A7B2D0C5}" styleName="Orta Stil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E171933-4619-4E11-9A3F-F7608DF75F80}" styleName="Orta Stil 1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Koyu Stil 1 - Vurgu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8603FDC-E32A-4AB5-989C-0864C3EAD2B8}" styleName="Tema Uygulanmış Stil 2 - Vurgu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Koyu Stil 2 - Vurgu 1/Vurgu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Koyu Stil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Koyu Stil 1 - Vurgu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Koyu Stil 1 - Vurgu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08" autoAdjust="0"/>
    <p:restoredTop sz="82377" autoAdjust="0"/>
  </p:normalViewPr>
  <p:slideViewPr>
    <p:cSldViewPr>
      <p:cViewPr>
        <p:scale>
          <a:sx n="58" d="100"/>
          <a:sy n="58" d="100"/>
        </p:scale>
        <p:origin x="-123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C8AA6F-882D-4F66-8981-7A1992C383FD}" type="datetimeFigureOut">
              <a:rPr lang="en-US" smtClean="0"/>
              <a:t>10/8/2016</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F9DEA-D3CB-477A-ADD0-AF7ACD095FC8}" type="slidenum">
              <a:rPr lang="en-US" smtClean="0"/>
              <a:t>‹#›</a:t>
            </a:fld>
            <a:endParaRPr lang="en-US"/>
          </a:p>
        </p:txBody>
      </p:sp>
    </p:spTree>
    <p:extLst>
      <p:ext uri="{BB962C8B-B14F-4D97-AF65-F5344CB8AC3E}">
        <p14:creationId xmlns:p14="http://schemas.microsoft.com/office/powerpoint/2010/main" val="398285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4</a:t>
            </a:fld>
            <a:endParaRPr lang="en-US"/>
          </a:p>
        </p:txBody>
      </p:sp>
    </p:spTree>
    <p:extLst>
      <p:ext uri="{BB962C8B-B14F-4D97-AF65-F5344CB8AC3E}">
        <p14:creationId xmlns:p14="http://schemas.microsoft.com/office/powerpoint/2010/main" val="4260915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9</a:t>
            </a:fld>
            <a:endParaRPr lang="en-US"/>
          </a:p>
        </p:txBody>
      </p:sp>
    </p:spTree>
    <p:extLst>
      <p:ext uri="{BB962C8B-B14F-4D97-AF65-F5344CB8AC3E}">
        <p14:creationId xmlns:p14="http://schemas.microsoft.com/office/powerpoint/2010/main" val="2120997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t>
            </a:r>
            <a:r>
              <a:rPr lang="tr-TR" sz="1200" kern="1200" dirty="0" smtClean="0">
                <a:solidFill>
                  <a:schemeClr val="tx1"/>
                </a:solidFill>
                <a:effectLst/>
                <a:latin typeface="+mn-lt"/>
                <a:ea typeface="+mn-ea"/>
                <a:cs typeface="+mn-cs"/>
              </a:rPr>
              <a:t>Ankete katılan </a:t>
            </a:r>
            <a:r>
              <a:rPr lang="tr-TR" sz="1200" kern="1200" dirty="0" err="1" smtClean="0">
                <a:solidFill>
                  <a:schemeClr val="tx1"/>
                </a:solidFill>
                <a:effectLst/>
                <a:latin typeface="+mn-lt"/>
                <a:ea typeface="+mn-ea"/>
                <a:cs typeface="+mn-cs"/>
              </a:rPr>
              <a:t>cevaplayıcıların</a:t>
            </a:r>
            <a:r>
              <a:rPr lang="tr-TR" sz="1200" kern="1200" dirty="0" smtClean="0">
                <a:solidFill>
                  <a:schemeClr val="tx1"/>
                </a:solidFill>
                <a:effectLst/>
                <a:latin typeface="+mn-lt"/>
                <a:ea typeface="+mn-ea"/>
                <a:cs typeface="+mn-cs"/>
              </a:rPr>
              <a:t> çoğunlukla pazarı </a:t>
            </a:r>
            <a:r>
              <a:rPr lang="tr-TR" sz="1200" kern="1200" dirty="0" err="1" smtClean="0">
                <a:solidFill>
                  <a:schemeClr val="tx1"/>
                </a:solidFill>
                <a:effectLst/>
                <a:latin typeface="+mn-lt"/>
                <a:ea typeface="+mn-ea"/>
                <a:cs typeface="+mn-cs"/>
              </a:rPr>
              <a:t>domine</a:t>
            </a:r>
            <a:r>
              <a:rPr lang="tr-TR" sz="1200" kern="1200" dirty="0" smtClean="0">
                <a:solidFill>
                  <a:schemeClr val="tx1"/>
                </a:solidFill>
                <a:effectLst/>
                <a:latin typeface="+mn-lt"/>
                <a:ea typeface="+mn-ea"/>
                <a:cs typeface="+mn-cs"/>
              </a:rPr>
              <a:t> eden iki marka olan </a:t>
            </a:r>
            <a:r>
              <a:rPr lang="tr-TR" sz="1200" kern="1200" dirty="0" err="1" smtClean="0">
                <a:solidFill>
                  <a:schemeClr val="tx1"/>
                </a:solidFill>
                <a:effectLst/>
                <a:latin typeface="+mn-lt"/>
                <a:ea typeface="+mn-ea"/>
                <a:cs typeface="+mn-cs"/>
              </a:rPr>
              <a:t>Iphone</a:t>
            </a:r>
            <a:r>
              <a:rPr lang="tr-TR" sz="1200" kern="1200" dirty="0" smtClean="0">
                <a:solidFill>
                  <a:schemeClr val="tx1"/>
                </a:solidFill>
                <a:effectLst/>
                <a:latin typeface="+mn-lt"/>
                <a:ea typeface="+mn-ea"/>
                <a:cs typeface="+mn-cs"/>
              </a:rPr>
              <a:t> ve </a:t>
            </a:r>
            <a:r>
              <a:rPr lang="tr-TR" sz="1200" kern="1200" dirty="0" err="1" smtClean="0">
                <a:solidFill>
                  <a:schemeClr val="tx1"/>
                </a:solidFill>
                <a:effectLst/>
                <a:latin typeface="+mn-lt"/>
                <a:ea typeface="+mn-ea"/>
                <a:cs typeface="+mn-cs"/>
              </a:rPr>
              <a:t>Samsung</a:t>
            </a:r>
            <a:r>
              <a:rPr lang="tr-TR" sz="1200" kern="1200" dirty="0" smtClean="0">
                <a:solidFill>
                  <a:schemeClr val="tx1"/>
                </a:solidFill>
                <a:effectLst/>
                <a:latin typeface="+mn-lt"/>
                <a:ea typeface="+mn-ea"/>
                <a:cs typeface="+mn-cs"/>
              </a:rPr>
              <a:t> akıllı telefonları kullandıkları görülürken,</a:t>
            </a:r>
          </a:p>
          <a:p>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**Diğer</a:t>
            </a:r>
            <a:r>
              <a:rPr lang="tr-TR" sz="1200" kern="1200" baseline="0" dirty="0" smtClean="0">
                <a:solidFill>
                  <a:schemeClr val="tx1"/>
                </a:solidFill>
                <a:effectLst/>
                <a:latin typeface="+mn-lt"/>
                <a:ea typeface="+mn-ea"/>
                <a:cs typeface="+mn-cs"/>
              </a:rPr>
              <a:t> kapsamında</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Alcatel</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Asus</a:t>
            </a:r>
            <a:r>
              <a:rPr lang="tr-TR" sz="1200" kern="1200" dirty="0" smtClean="0">
                <a:solidFill>
                  <a:schemeClr val="tx1"/>
                </a:solidFill>
                <a:effectLst/>
                <a:latin typeface="+mn-lt"/>
                <a:ea typeface="+mn-ea"/>
                <a:cs typeface="+mn-cs"/>
              </a:rPr>
              <a:t>, Avea, </a:t>
            </a:r>
            <a:r>
              <a:rPr lang="tr-TR" sz="1200" kern="1200" dirty="0" err="1" smtClean="0">
                <a:solidFill>
                  <a:schemeClr val="tx1"/>
                </a:solidFill>
                <a:effectLst/>
                <a:latin typeface="+mn-lt"/>
                <a:ea typeface="+mn-ea"/>
                <a:cs typeface="+mn-cs"/>
              </a:rPr>
              <a:t>Blackberry</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Casper</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Huawei</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Lenovo</a:t>
            </a:r>
            <a:r>
              <a:rPr lang="tr-TR" sz="1200" kern="1200" dirty="0" smtClean="0">
                <a:solidFill>
                  <a:schemeClr val="tx1"/>
                </a:solidFill>
                <a:effectLst/>
                <a:latin typeface="+mn-lt"/>
                <a:ea typeface="+mn-ea"/>
                <a:cs typeface="+mn-cs"/>
              </a:rPr>
              <a:t>, Nokia, </a:t>
            </a:r>
            <a:r>
              <a:rPr lang="tr-TR" sz="1200" kern="1200" dirty="0" err="1" smtClean="0">
                <a:solidFill>
                  <a:schemeClr val="tx1"/>
                </a:solidFill>
                <a:effectLst/>
                <a:latin typeface="+mn-lt"/>
                <a:ea typeface="+mn-ea"/>
                <a:cs typeface="+mn-cs"/>
              </a:rPr>
              <a:t>Turkcell</a:t>
            </a:r>
            <a:r>
              <a:rPr lang="tr-TR" sz="1200" kern="1200" dirty="0" smtClean="0">
                <a:solidFill>
                  <a:schemeClr val="tx1"/>
                </a:solidFill>
                <a:effectLst/>
                <a:latin typeface="+mn-lt"/>
                <a:ea typeface="+mn-ea"/>
                <a:cs typeface="+mn-cs"/>
              </a:rPr>
              <a:t>, Vestel, </a:t>
            </a:r>
            <a:r>
              <a:rPr lang="tr-TR" sz="1200" kern="1200" dirty="0" err="1" smtClean="0">
                <a:solidFill>
                  <a:schemeClr val="tx1"/>
                </a:solidFill>
                <a:effectLst/>
                <a:latin typeface="+mn-lt"/>
                <a:ea typeface="+mn-ea"/>
                <a:cs typeface="+mn-cs"/>
              </a:rPr>
              <a:t>Vodafone</a:t>
            </a:r>
            <a:r>
              <a:rPr lang="tr-TR" sz="1200" kern="1200" dirty="0" smtClean="0">
                <a:solidFill>
                  <a:schemeClr val="tx1"/>
                </a:solidFill>
                <a:effectLst/>
                <a:latin typeface="+mn-lt"/>
                <a:ea typeface="+mn-ea"/>
                <a:cs typeface="+mn-cs"/>
              </a:rPr>
              <a:t> marka cep telefonlarının kullanıldığı tespit edilmiştir. </a:t>
            </a:r>
          </a:p>
          <a:p>
            <a:endParaRPr lang="tr-T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a:t>
            </a:r>
            <a:r>
              <a:rPr lang="tr-TR" sz="1200" kern="1200" dirty="0" err="1" smtClean="0">
                <a:solidFill>
                  <a:schemeClr val="tx1"/>
                </a:solidFill>
                <a:effectLst/>
                <a:latin typeface="+mn-lt"/>
                <a:ea typeface="+mn-ea"/>
                <a:cs typeface="+mn-cs"/>
              </a:rPr>
              <a:t>Cevaplayıcıların</a:t>
            </a:r>
            <a:r>
              <a:rPr lang="tr-TR" sz="1200" kern="1200" dirty="0" smtClean="0">
                <a:solidFill>
                  <a:schemeClr val="tx1"/>
                </a:solidFill>
                <a:effectLst/>
                <a:latin typeface="+mn-lt"/>
                <a:ea typeface="+mn-ea"/>
                <a:cs typeface="+mn-cs"/>
              </a:rPr>
              <a:t> neredeyse </a:t>
            </a:r>
            <a:r>
              <a:rPr lang="tr-TR" sz="1200" b="1" u="sng" kern="1200" dirty="0" smtClean="0">
                <a:solidFill>
                  <a:srgbClr val="FF0000"/>
                </a:solidFill>
                <a:effectLst/>
                <a:latin typeface="+mn-lt"/>
                <a:ea typeface="+mn-ea"/>
                <a:cs typeface="+mn-cs"/>
              </a:rPr>
              <a:t>%85’inin yedi yıldan fazla bir süredir</a:t>
            </a:r>
            <a:r>
              <a:rPr lang="tr-TR" sz="1200" b="1" kern="1200" dirty="0" smtClean="0">
                <a:solidFill>
                  <a:srgbClr val="FF0000"/>
                </a:solidFill>
                <a:effectLst/>
                <a:latin typeface="+mn-lt"/>
                <a:ea typeface="+mn-ea"/>
                <a:cs typeface="+mn-cs"/>
              </a:rPr>
              <a:t> </a:t>
            </a:r>
            <a:r>
              <a:rPr lang="tr-TR" sz="1200" kern="1200" dirty="0" smtClean="0">
                <a:solidFill>
                  <a:schemeClr val="tx1"/>
                </a:solidFill>
                <a:effectLst/>
                <a:latin typeface="+mn-lt"/>
                <a:ea typeface="+mn-ea"/>
                <a:cs typeface="+mn-cs"/>
              </a:rPr>
              <a:t>cep telefonu kullandığı ve şu an kullandıkları </a:t>
            </a:r>
            <a:r>
              <a:rPr lang="tr-TR" sz="1200" b="1" u="sng" kern="1200" dirty="0" smtClean="0">
                <a:solidFill>
                  <a:schemeClr val="tx1"/>
                </a:solidFill>
                <a:effectLst/>
                <a:latin typeface="+mn-lt"/>
                <a:ea typeface="+mn-ea"/>
                <a:cs typeface="+mn-cs"/>
              </a:rPr>
              <a:t>cep telefonu markasını da beş yıldan daha az bir süredir kullananların sayısının %90 </a:t>
            </a:r>
            <a:r>
              <a:rPr lang="tr-TR" sz="1200" kern="1200" dirty="0" smtClean="0">
                <a:solidFill>
                  <a:schemeClr val="tx1"/>
                </a:solidFill>
                <a:effectLst/>
                <a:latin typeface="+mn-lt"/>
                <a:ea typeface="+mn-ea"/>
                <a:cs typeface="+mn-cs"/>
              </a:rPr>
              <a:t>civarında olduğu görülmektedir. Pazarın iki ana oyuncusu ele alındığında; şu an </a:t>
            </a:r>
            <a:r>
              <a:rPr lang="tr-TR" sz="1200" kern="1200" dirty="0" err="1" smtClean="0">
                <a:solidFill>
                  <a:schemeClr val="tx1"/>
                </a:solidFill>
                <a:effectLst/>
                <a:latin typeface="+mn-lt"/>
                <a:ea typeface="+mn-ea"/>
                <a:cs typeface="+mn-cs"/>
              </a:rPr>
              <a:t>Iphone</a:t>
            </a:r>
            <a:r>
              <a:rPr lang="tr-TR" sz="1200" kern="1200" dirty="0" smtClean="0">
                <a:solidFill>
                  <a:schemeClr val="tx1"/>
                </a:solidFill>
                <a:effectLst/>
                <a:latin typeface="+mn-lt"/>
                <a:ea typeface="+mn-ea"/>
                <a:cs typeface="+mn-cs"/>
              </a:rPr>
              <a:t> kullanıcılarının %83.5’inin, </a:t>
            </a:r>
            <a:r>
              <a:rPr lang="tr-TR" sz="1200" kern="1200" dirty="0" err="1" smtClean="0">
                <a:solidFill>
                  <a:schemeClr val="tx1"/>
                </a:solidFill>
                <a:effectLst/>
                <a:latin typeface="+mn-lt"/>
                <a:ea typeface="+mn-ea"/>
                <a:cs typeface="+mn-cs"/>
              </a:rPr>
              <a:t>Samsung</a:t>
            </a:r>
            <a:r>
              <a:rPr lang="tr-TR" sz="1200" kern="1200" dirty="0" smtClean="0">
                <a:solidFill>
                  <a:schemeClr val="tx1"/>
                </a:solidFill>
                <a:effectLst/>
                <a:latin typeface="+mn-lt"/>
                <a:ea typeface="+mn-ea"/>
                <a:cs typeface="+mn-cs"/>
              </a:rPr>
              <a:t> kullanıcılarının da %85’inin beş yıl veya daha az bir süredir ilgili markanın akıllı telefonlarını kullanması; </a:t>
            </a:r>
            <a:r>
              <a:rPr lang="tr-TR" sz="1200" kern="1200" dirty="0" err="1" smtClean="0">
                <a:solidFill>
                  <a:schemeClr val="tx1"/>
                </a:solidFill>
                <a:effectLst/>
                <a:latin typeface="+mn-lt"/>
                <a:ea typeface="+mn-ea"/>
                <a:cs typeface="+mn-cs"/>
              </a:rPr>
              <a:t>Iphone’un</a:t>
            </a:r>
            <a:r>
              <a:rPr lang="tr-TR" sz="1200" kern="1200" dirty="0" smtClean="0">
                <a:solidFill>
                  <a:schemeClr val="tx1"/>
                </a:solidFill>
                <a:effectLst/>
                <a:latin typeface="+mn-lt"/>
                <a:ea typeface="+mn-ea"/>
                <a:cs typeface="+mn-cs"/>
              </a:rPr>
              <a:t> 2008 yılının sonunda, </a:t>
            </a:r>
            <a:r>
              <a:rPr lang="tr-TR" sz="1200" kern="1200" dirty="0" err="1" smtClean="0">
                <a:solidFill>
                  <a:schemeClr val="tx1"/>
                </a:solidFill>
                <a:effectLst/>
                <a:latin typeface="+mn-lt"/>
                <a:ea typeface="+mn-ea"/>
                <a:cs typeface="+mn-cs"/>
              </a:rPr>
              <a:t>Samsung’un</a:t>
            </a:r>
            <a:r>
              <a:rPr lang="tr-TR" sz="1200" kern="1200" dirty="0" smtClean="0">
                <a:solidFill>
                  <a:schemeClr val="tx1"/>
                </a:solidFill>
                <a:effectLst/>
                <a:latin typeface="+mn-lt"/>
                <a:ea typeface="+mn-ea"/>
                <a:cs typeface="+mn-cs"/>
              </a:rPr>
              <a:t> da 2011 yılında Türkiye pazarına girmesi ve 2011 yılı öncesinde de Türkiye pazarına açık ara Nokia’nın hâkim olması (http://www.tech-worm.com/</a:t>
            </a:r>
            <a:r>
              <a:rPr lang="tr-TR" sz="1200" kern="1200" dirty="0" err="1" smtClean="0">
                <a:solidFill>
                  <a:schemeClr val="tx1"/>
                </a:solidFill>
                <a:effectLst/>
                <a:latin typeface="+mn-lt"/>
                <a:ea typeface="+mn-ea"/>
                <a:cs typeface="+mn-cs"/>
              </a:rPr>
              <a:t>dunyada</a:t>
            </a:r>
            <a:r>
              <a:rPr lang="tr-TR" sz="1200" kern="1200" dirty="0" smtClean="0">
                <a:solidFill>
                  <a:schemeClr val="tx1"/>
                </a:solidFill>
                <a:effectLst/>
                <a:latin typeface="+mn-lt"/>
                <a:ea typeface="+mn-ea"/>
                <a:cs typeface="+mn-cs"/>
              </a:rPr>
              <a:t>-ve-</a:t>
            </a:r>
            <a:r>
              <a:rPr lang="tr-TR" sz="1200" kern="1200" dirty="0" err="1" smtClean="0">
                <a:solidFill>
                  <a:schemeClr val="tx1"/>
                </a:solidFill>
                <a:effectLst/>
                <a:latin typeface="+mn-lt"/>
                <a:ea typeface="+mn-ea"/>
                <a:cs typeface="+mn-cs"/>
              </a:rPr>
              <a:t>turkiyede</a:t>
            </a:r>
            <a:r>
              <a:rPr lang="tr-TR" sz="1200" kern="1200" dirty="0" smtClean="0">
                <a:solidFill>
                  <a:schemeClr val="tx1"/>
                </a:solidFill>
                <a:effectLst/>
                <a:latin typeface="+mn-lt"/>
                <a:ea typeface="+mn-ea"/>
                <a:cs typeface="+mn-cs"/>
              </a:rPr>
              <a:t>-en-</a:t>
            </a:r>
            <a:r>
              <a:rPr lang="tr-TR" sz="1200" kern="1200" dirty="0" err="1" smtClean="0">
                <a:solidFill>
                  <a:schemeClr val="tx1"/>
                </a:solidFill>
                <a:effectLst/>
                <a:latin typeface="+mn-lt"/>
                <a:ea typeface="+mn-ea"/>
                <a:cs typeface="+mn-cs"/>
              </a:rPr>
              <a:t>cok</a:t>
            </a:r>
            <a:r>
              <a:rPr lang="tr-TR" sz="1200" kern="1200" dirty="0" smtClean="0">
                <a:solidFill>
                  <a:schemeClr val="tx1"/>
                </a:solidFill>
                <a:effectLst/>
                <a:latin typeface="+mn-lt"/>
                <a:ea typeface="+mn-ea"/>
                <a:cs typeface="+mn-cs"/>
              </a:rPr>
              <a:t>-</a:t>
            </a:r>
            <a:r>
              <a:rPr lang="tr-TR" sz="1200" kern="1200" dirty="0" err="1" smtClean="0">
                <a:solidFill>
                  <a:schemeClr val="tx1"/>
                </a:solidFill>
                <a:effectLst/>
                <a:latin typeface="+mn-lt"/>
                <a:ea typeface="+mn-ea"/>
                <a:cs typeface="+mn-cs"/>
              </a:rPr>
              <a:t>kullanilan</a:t>
            </a:r>
            <a:r>
              <a:rPr lang="tr-TR" sz="1200" kern="1200" dirty="0" smtClean="0">
                <a:solidFill>
                  <a:schemeClr val="tx1"/>
                </a:solidFill>
                <a:effectLst/>
                <a:latin typeface="+mn-lt"/>
                <a:ea typeface="+mn-ea"/>
                <a:cs typeface="+mn-cs"/>
              </a:rPr>
              <a:t>-telefon-</a:t>
            </a:r>
            <a:r>
              <a:rPr lang="tr-TR" sz="1200" kern="1200" dirty="0" err="1" smtClean="0">
                <a:solidFill>
                  <a:schemeClr val="tx1"/>
                </a:solidFill>
                <a:effectLst/>
                <a:latin typeface="+mn-lt"/>
                <a:ea typeface="+mn-ea"/>
                <a:cs typeface="+mn-cs"/>
              </a:rPr>
              <a:t>markalari</a:t>
            </a:r>
            <a:r>
              <a:rPr lang="tr-TR" sz="1200" kern="1200" dirty="0" smtClean="0">
                <a:solidFill>
                  <a:schemeClr val="tx1"/>
                </a:solidFill>
                <a:effectLst/>
                <a:latin typeface="+mn-lt"/>
                <a:ea typeface="+mn-ea"/>
                <a:cs typeface="+mn-cs"/>
              </a:rPr>
              <a:t>/) kapsamında değerlendirilebilir.</a:t>
            </a:r>
            <a:endParaRPr lang="en-US" sz="1200" kern="1200" dirty="0" smtClean="0">
              <a:solidFill>
                <a:schemeClr val="tx1"/>
              </a:solidFill>
              <a:effectLst/>
              <a:latin typeface="+mn-lt"/>
              <a:ea typeface="+mn-ea"/>
              <a:cs typeface="+mn-cs"/>
            </a:endParaRPr>
          </a:p>
          <a:p>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16</a:t>
            </a:fld>
            <a:endParaRPr lang="en-US"/>
          </a:p>
        </p:txBody>
      </p:sp>
    </p:spTree>
    <p:extLst>
      <p:ext uri="{BB962C8B-B14F-4D97-AF65-F5344CB8AC3E}">
        <p14:creationId xmlns:p14="http://schemas.microsoft.com/office/powerpoint/2010/main" val="1548845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*Ölçekte yer alan ifadelerin açıklandığı boyutların</a:t>
            </a:r>
            <a:r>
              <a:rPr lang="tr-TR" baseline="0" dirty="0" smtClean="0"/>
              <a:t> belirlenmesinde KFA kullanılmıştır.</a:t>
            </a:r>
          </a:p>
          <a:p>
            <a:r>
              <a:rPr lang="tr-TR" baseline="0" dirty="0" smtClean="0"/>
              <a:t>*Alan yazında uzlaşılmış bir değer yok! Faktör ağırlığı 0.70’in altında kalanların elenmesi tercih edilmiş, DM2 analiz dışında bırakılmıştır.</a:t>
            </a:r>
          </a:p>
          <a:p>
            <a:r>
              <a:rPr lang="tr-TR" baseline="0" dirty="0" smtClean="0"/>
              <a:t>*</a:t>
            </a:r>
            <a:r>
              <a:rPr lang="tr-TR" baseline="0" dirty="0" err="1" smtClean="0"/>
              <a:t>Barlett</a:t>
            </a:r>
            <a:r>
              <a:rPr lang="tr-TR" baseline="0" dirty="0" smtClean="0"/>
              <a:t> Küresellik testinin anlamlı olması (p= 0.000) maddeler arasındaki korelasyon ilişkilerinin FA için uygun olduğunu göstermekte.</a:t>
            </a:r>
          </a:p>
          <a:p>
            <a:r>
              <a:rPr lang="tr-TR" baseline="0" dirty="0" smtClean="0"/>
              <a:t>*KMO değeri 0.866, örneklem büyüklüğünün faktör analizi için yeterli olduğunu göstermektedir.</a:t>
            </a:r>
          </a:p>
          <a:p>
            <a:r>
              <a:rPr lang="tr-TR" baseline="0" dirty="0" smtClean="0"/>
              <a:t>*</a:t>
            </a:r>
            <a:r>
              <a:rPr lang="tr-TR" baseline="0" dirty="0" err="1" smtClean="0"/>
              <a:t>Cronbach</a:t>
            </a:r>
            <a:r>
              <a:rPr lang="tr-TR" baseline="0" dirty="0" smtClean="0"/>
              <a:t> Alpha iç tutarlılık katsayıları da ölçeklerin güvenilir olduğunu göstermektedir.</a:t>
            </a:r>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17</a:t>
            </a:fld>
            <a:endParaRPr lang="en-US"/>
          </a:p>
        </p:txBody>
      </p:sp>
    </p:spTree>
    <p:extLst>
      <p:ext uri="{BB962C8B-B14F-4D97-AF65-F5344CB8AC3E}">
        <p14:creationId xmlns:p14="http://schemas.microsoft.com/office/powerpoint/2010/main" val="3724492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000" b="0" kern="0" dirty="0" smtClean="0">
                <a:solidFill>
                  <a:schemeClr val="tx2"/>
                </a:solidFill>
                <a:latin typeface="+mn-lt"/>
                <a:ea typeface="+mn-ea"/>
                <a:cs typeface="Calibri" pitchFamily="34" charset="0"/>
              </a:rPr>
              <a:t>*</a:t>
            </a:r>
            <a:r>
              <a:rPr lang="tr-TR" sz="1000" b="0" kern="0" dirty="0" err="1" smtClean="0">
                <a:solidFill>
                  <a:schemeClr val="tx2"/>
                </a:solidFill>
                <a:latin typeface="+mn-lt"/>
                <a:ea typeface="+mn-ea"/>
                <a:cs typeface="Calibri" pitchFamily="34" charset="0"/>
              </a:rPr>
              <a:t>Cevaplayıcıların</a:t>
            </a:r>
            <a:r>
              <a:rPr lang="tr-TR" sz="1000" b="0" kern="0" dirty="0" smtClean="0">
                <a:solidFill>
                  <a:schemeClr val="tx2"/>
                </a:solidFill>
                <a:latin typeface="+mn-lt"/>
                <a:ea typeface="+mn-ea"/>
                <a:cs typeface="Calibri" pitchFamily="34" charset="0"/>
              </a:rPr>
              <a:t> sadakat geliştirme eğilimleri üzerinde etkili olabileceği düşünülen faktörlerin incelenmesi için LRA kullanılmıştır.</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000" b="0" kern="0" dirty="0" smtClean="0">
                <a:solidFill>
                  <a:schemeClr val="tx2"/>
                </a:solidFill>
                <a:latin typeface="+mn-lt"/>
                <a:ea typeface="+mn-ea"/>
                <a:cs typeface="Calibri" pitchFamily="34" charset="0"/>
              </a:rPr>
              <a:t>*Bağımlı değişkenin kategorik</a:t>
            </a:r>
            <a:r>
              <a:rPr lang="tr-TR" sz="1000" b="0" kern="0" baseline="0" dirty="0" smtClean="0">
                <a:solidFill>
                  <a:schemeClr val="tx2"/>
                </a:solidFill>
                <a:latin typeface="+mn-lt"/>
                <a:ea typeface="+mn-ea"/>
                <a:cs typeface="Calibri" pitchFamily="34" charset="0"/>
              </a:rPr>
              <a:t> olması nedeniyle LRA tercih edilmiştir.</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000" b="0" kern="0" baseline="0" dirty="0" smtClean="0">
                <a:solidFill>
                  <a:schemeClr val="tx2"/>
                </a:solidFill>
                <a:latin typeface="+mn-lt"/>
                <a:ea typeface="+mn-ea"/>
                <a:cs typeface="Calibri" pitchFamily="34" charset="0"/>
              </a:rPr>
              <a:t>*Bağımsız değişkenlerin de sınıflı olarak ölçülmesine rağmen aralık ölçeğiyle ölçülmüş gibi regresyon analizine dahil edilmesi yanlış olacağından «kukla değişkenlere» dönüştürülmesi gerekmektedir.</a:t>
            </a:r>
            <a:endParaRPr lang="tr-TR" sz="1000" b="0" kern="0" dirty="0" smtClean="0">
              <a:solidFill>
                <a:schemeClr val="tx2"/>
              </a:solidFill>
              <a:latin typeface="+mn-lt"/>
              <a:ea typeface="+mn-ea"/>
              <a:cs typeface="Calibri" pitchFamily="34" charset="0"/>
            </a:endParaRPr>
          </a:p>
          <a:p>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20</a:t>
            </a:fld>
            <a:endParaRPr lang="en-US"/>
          </a:p>
        </p:txBody>
      </p:sp>
    </p:spTree>
    <p:extLst>
      <p:ext uri="{BB962C8B-B14F-4D97-AF65-F5344CB8AC3E}">
        <p14:creationId xmlns:p14="http://schemas.microsoft.com/office/powerpoint/2010/main" val="3443953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*Cinsiyet, medeni durum, eğitim durumu, meslek (DEMOGRAFİK);</a:t>
            </a:r>
            <a:r>
              <a:rPr lang="tr-TR" baseline="0" dirty="0" smtClean="0"/>
              <a:t> kullanılan cep telefonu markası (TELEFON KULLANIM VERİSİ) için kukla değişkenler oluşturulmuştur.</a:t>
            </a:r>
          </a:p>
          <a:p>
            <a:r>
              <a:rPr lang="tr-TR" baseline="0" dirty="0" smtClean="0"/>
              <a:t>*Kukla değişkenler 0-1 kodlanan değişkenlerdir.</a:t>
            </a:r>
          </a:p>
          <a:p>
            <a:r>
              <a:rPr lang="tr-TR" baseline="0" dirty="0" smtClean="0"/>
              <a:t>*Kukla değişkende bir kategori referans seçilmiştir. Eğitim değişkeni LİSE VE ALTI, meslek değişkeni KAMU ÇALIŞANI, cep telefonu markası IPHONE seçilmiş!! Karşılaştırmalar BU KATEGORİLERE GÖRE YAPILMIŞTIR.</a:t>
            </a:r>
          </a:p>
          <a:p>
            <a:r>
              <a:rPr lang="tr-TR" baseline="0" dirty="0" smtClean="0"/>
              <a:t>*Doğal kukla değişken olan cinsiyet ve medeni durumda KADIN ve BEKAR referans grup olarak alınmıştır.</a:t>
            </a:r>
          </a:p>
          <a:p>
            <a:r>
              <a:rPr lang="tr-TR" baseline="0" dirty="0" smtClean="0"/>
              <a:t>*REFERANSLAR dışarıda tutulmuş, kukla değişkenler referans gruplara göre yorumlanmıştır.  </a:t>
            </a:r>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21</a:t>
            </a:fld>
            <a:endParaRPr lang="en-US"/>
          </a:p>
        </p:txBody>
      </p:sp>
    </p:spTree>
    <p:extLst>
      <p:ext uri="{BB962C8B-B14F-4D97-AF65-F5344CB8AC3E}">
        <p14:creationId xmlns:p14="http://schemas.microsoft.com/office/powerpoint/2010/main" val="551921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t>
            </a:r>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22</a:t>
            </a:fld>
            <a:endParaRPr lang="en-US"/>
          </a:p>
        </p:txBody>
      </p:sp>
    </p:spTree>
    <p:extLst>
      <p:ext uri="{BB962C8B-B14F-4D97-AF65-F5344CB8AC3E}">
        <p14:creationId xmlns:p14="http://schemas.microsoft.com/office/powerpoint/2010/main" val="222231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23</a:t>
            </a:fld>
            <a:endParaRPr lang="en-US"/>
          </a:p>
        </p:txBody>
      </p:sp>
    </p:spTree>
    <p:extLst>
      <p:ext uri="{BB962C8B-B14F-4D97-AF65-F5344CB8AC3E}">
        <p14:creationId xmlns:p14="http://schemas.microsoft.com/office/powerpoint/2010/main" val="1403051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t>
            </a:r>
            <a:r>
              <a:rPr lang="tr-TR" sz="1200" kern="1200" dirty="0" err="1" smtClean="0">
                <a:solidFill>
                  <a:schemeClr val="tx1"/>
                </a:solidFill>
                <a:effectLst/>
                <a:latin typeface="+mn-lt"/>
                <a:ea typeface="+mn-ea"/>
                <a:cs typeface="+mn-cs"/>
              </a:rPr>
              <a:t>Exp</a:t>
            </a:r>
            <a:r>
              <a:rPr lang="tr-TR" sz="1200" kern="1200" dirty="0" smtClean="0">
                <a:solidFill>
                  <a:schemeClr val="tx1"/>
                </a:solidFill>
                <a:effectLst/>
                <a:latin typeface="+mn-lt"/>
                <a:ea typeface="+mn-ea"/>
                <a:cs typeface="+mn-cs"/>
              </a:rPr>
              <a:t> (B) ile sembolize edilen </a:t>
            </a:r>
            <a:r>
              <a:rPr lang="tr-TR" sz="1200" kern="1200" dirty="0" err="1" smtClean="0">
                <a:solidFill>
                  <a:schemeClr val="tx1"/>
                </a:solidFill>
                <a:effectLst/>
                <a:latin typeface="+mn-lt"/>
                <a:ea typeface="+mn-ea"/>
                <a:cs typeface="+mn-cs"/>
              </a:rPr>
              <a:t>Odds</a:t>
            </a:r>
            <a:r>
              <a:rPr lang="tr-TR" sz="1200" kern="1200" dirty="0" smtClean="0">
                <a:solidFill>
                  <a:schemeClr val="tx1"/>
                </a:solidFill>
                <a:effectLst/>
                <a:latin typeface="+mn-lt"/>
                <a:ea typeface="+mn-ea"/>
                <a:cs typeface="+mn-cs"/>
              </a:rPr>
              <a:t> oranı; bir olayın olma olasılığının, o olayın olmama olasılığına bölümü olarak tanımlanmaktadır.</a:t>
            </a:r>
            <a:endParaRPr lang="en-US" dirty="0"/>
          </a:p>
        </p:txBody>
      </p:sp>
      <p:sp>
        <p:nvSpPr>
          <p:cNvPr id="4" name="Slayt Numarası Yer Tutucusu 3"/>
          <p:cNvSpPr>
            <a:spLocks noGrp="1"/>
          </p:cNvSpPr>
          <p:nvPr>
            <p:ph type="sldNum" sz="quarter" idx="10"/>
          </p:nvPr>
        </p:nvSpPr>
        <p:spPr/>
        <p:txBody>
          <a:bodyPr/>
          <a:lstStyle/>
          <a:p>
            <a:fld id="{3C0F9DEA-D3CB-477A-ADD0-AF7ACD095FC8}" type="slidenum">
              <a:rPr lang="en-US" smtClean="0"/>
              <a:t>26</a:t>
            </a:fld>
            <a:endParaRPr lang="en-US"/>
          </a:p>
        </p:txBody>
      </p:sp>
    </p:spTree>
    <p:extLst>
      <p:ext uri="{BB962C8B-B14F-4D97-AF65-F5344CB8AC3E}">
        <p14:creationId xmlns:p14="http://schemas.microsoft.com/office/powerpoint/2010/main" val="12053458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bwMode="lt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gray">
          <a:xfrm>
            <a:off x="1066800" y="4648200"/>
            <a:ext cx="7543800" cy="838200"/>
          </a:xfrm>
        </p:spPr>
        <p:txBody>
          <a:bodyPr/>
          <a:lstStyle>
            <a:lvl1pPr algn="r">
              <a:defRPr sz="5400"/>
            </a:lvl1pPr>
          </a:lstStyle>
          <a:p>
            <a:r>
              <a:rPr lang="tr-TR" smtClean="0"/>
              <a:t>Asıl başlık stili için tıklatın</a:t>
            </a:r>
            <a:endParaRPr lang="en-US"/>
          </a:p>
        </p:txBody>
      </p:sp>
      <p:sp>
        <p:nvSpPr>
          <p:cNvPr id="3075" name="Rectangle 3"/>
          <p:cNvSpPr>
            <a:spLocks noGrp="1" noChangeArrowheads="1"/>
          </p:cNvSpPr>
          <p:nvPr>
            <p:ph type="subTitle" idx="1"/>
          </p:nvPr>
        </p:nvSpPr>
        <p:spPr bwMode="gray">
          <a:xfrm>
            <a:off x="3429000" y="4267200"/>
            <a:ext cx="5181600" cy="457200"/>
          </a:xfrm>
        </p:spPr>
        <p:txBody>
          <a:bodyPr/>
          <a:lstStyle>
            <a:lvl1pPr marL="0" indent="0" algn="r">
              <a:buFont typeface="Wingdings" pitchFamily="2" charset="2"/>
              <a:buNone/>
              <a:defRPr sz="2400"/>
            </a:lvl1pPr>
          </a:lstStyle>
          <a:p>
            <a:r>
              <a:rPr lang="tr-TR" smtClean="0"/>
              <a:t>Asıl alt başlık stilini düzenlemek için tıklatın</a:t>
            </a:r>
            <a:endParaRPr lang="en-US"/>
          </a:p>
        </p:txBody>
      </p:sp>
      <p:sp>
        <p:nvSpPr>
          <p:cNvPr id="3076" name="Rectangle 4"/>
          <p:cNvSpPr>
            <a:spLocks noGrp="1" noChangeArrowheads="1"/>
          </p:cNvSpPr>
          <p:nvPr>
            <p:ph type="dt" sz="half" idx="2"/>
          </p:nvPr>
        </p:nvSpPr>
        <p:spPr bwMode="gray">
          <a:xfrm>
            <a:off x="457200" y="6477000"/>
            <a:ext cx="1371600" cy="152400"/>
          </a:xfrm>
        </p:spPr>
        <p:txBody>
          <a:bodyPr/>
          <a:lstStyle>
            <a:lvl1pPr>
              <a:defRPr/>
            </a:lvl1pPr>
          </a:lstStyle>
          <a:p>
            <a:endParaRPr lang="en-US"/>
          </a:p>
        </p:txBody>
      </p:sp>
      <p:sp>
        <p:nvSpPr>
          <p:cNvPr id="3078" name="Rectangle 6"/>
          <p:cNvSpPr>
            <a:spLocks noGrp="1" noChangeArrowheads="1"/>
          </p:cNvSpPr>
          <p:nvPr>
            <p:ph type="sldNum" sz="quarter" idx="4"/>
          </p:nvPr>
        </p:nvSpPr>
        <p:spPr bwMode="gray">
          <a:xfrm>
            <a:off x="1828800" y="6477000"/>
            <a:ext cx="838200" cy="152400"/>
          </a:xfrm>
        </p:spPr>
        <p:txBody>
          <a:bodyPr/>
          <a:lstStyle>
            <a:lvl1pPr>
              <a:defRPr/>
            </a:lvl1pPr>
          </a:lstStyle>
          <a:p>
            <a:fld id="{2A9A1DA2-6D7B-4073-91B5-1EA3EC0BC457}" type="slidenum">
              <a:rPr lang="en-US"/>
              <a:pPr/>
              <a:t>‹#›</a:t>
            </a:fld>
            <a:endParaRPr lang="en-US"/>
          </a:p>
        </p:txBody>
      </p:sp>
      <p:sp>
        <p:nvSpPr>
          <p:cNvPr id="3092" name="Text Box 20"/>
          <p:cNvSpPr txBox="1">
            <a:spLocks noChangeArrowheads="1"/>
          </p:cNvSpPr>
          <p:nvPr/>
        </p:nvSpPr>
        <p:spPr bwMode="gray">
          <a:xfrm>
            <a:off x="7391400" y="6096000"/>
            <a:ext cx="1384300" cy="519113"/>
          </a:xfrm>
          <a:prstGeom prst="rect">
            <a:avLst/>
          </a:prstGeom>
          <a:noFill/>
          <a:ln w="9525">
            <a:noFill/>
            <a:miter lim="800000"/>
            <a:headEnd/>
            <a:tailEnd/>
          </a:ln>
          <a:effectLst/>
        </p:spPr>
        <p:txBody>
          <a:bodyPr>
            <a:spAutoFit/>
          </a:bodyPr>
          <a:lstStyle/>
          <a:p>
            <a:r>
              <a:rPr lang="en-US" sz="2800" b="1" i="1"/>
              <a:t>LOGO</a:t>
            </a:r>
          </a:p>
        </p:txBody>
      </p:sp>
      <p:sp>
        <p:nvSpPr>
          <p:cNvPr id="3093" name="Text Box 21"/>
          <p:cNvSpPr txBox="1">
            <a:spLocks noChangeArrowheads="1"/>
          </p:cNvSpPr>
          <p:nvPr/>
        </p:nvSpPr>
        <p:spPr bwMode="gray">
          <a:xfrm>
            <a:off x="5257800" y="6229350"/>
            <a:ext cx="2209800" cy="274638"/>
          </a:xfrm>
          <a:prstGeom prst="rect">
            <a:avLst/>
          </a:prstGeom>
          <a:noFill/>
          <a:ln w="9525">
            <a:noFill/>
            <a:miter lim="800000"/>
            <a:headEnd/>
            <a:tailEnd/>
          </a:ln>
          <a:effectLst/>
        </p:spPr>
        <p:txBody>
          <a:bodyPr>
            <a:spAutoFit/>
          </a:bodyPr>
          <a:lstStyle/>
          <a:p>
            <a:pPr algn="r"/>
            <a:r>
              <a:rPr lang="en-US" sz="1200"/>
              <a:t>www.themegallery.com </a:t>
            </a:r>
          </a:p>
        </p:txBody>
      </p:sp>
      <p:sp>
        <p:nvSpPr>
          <p:cNvPr id="3099" name="Line 27"/>
          <p:cNvSpPr>
            <a:spLocks noChangeShapeType="1"/>
          </p:cNvSpPr>
          <p:nvPr/>
        </p:nvSpPr>
        <p:spPr bwMode="gray">
          <a:xfrm>
            <a:off x="444500" y="6375400"/>
            <a:ext cx="5257800" cy="0"/>
          </a:xfrm>
          <a:prstGeom prst="line">
            <a:avLst/>
          </a:prstGeom>
          <a:noFill/>
          <a:ln w="6350">
            <a:solidFill>
              <a:schemeClr val="tx1"/>
            </a:solidFill>
            <a:round/>
            <a:headEnd/>
            <a:tailEnd/>
          </a:ln>
          <a:effectLst/>
        </p:spPr>
        <p:txBody>
          <a:bodyPr/>
          <a:lstStyle/>
          <a:p>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r>
              <a:rPr lang="en-US"/>
              <a:t>www.themegallery.com</a:t>
            </a:r>
          </a:p>
        </p:txBody>
      </p:sp>
      <p:sp>
        <p:nvSpPr>
          <p:cNvPr id="6" name="5 Slayt Numarası Yer Tutucusu"/>
          <p:cNvSpPr>
            <a:spLocks noGrp="1"/>
          </p:cNvSpPr>
          <p:nvPr>
            <p:ph type="sldNum" sz="quarter" idx="12"/>
          </p:nvPr>
        </p:nvSpPr>
        <p:spPr/>
        <p:txBody>
          <a:bodyPr/>
          <a:lstStyle>
            <a:lvl1pPr>
              <a:defRPr/>
            </a:lvl1pPr>
          </a:lstStyle>
          <a:p>
            <a:fld id="{DDC84D05-07D2-4E6E-8D0A-05F0BD38E7B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66700"/>
            <a:ext cx="2057400" cy="61341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66700"/>
            <a:ext cx="6019800" cy="61341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r>
              <a:rPr lang="en-US"/>
              <a:t>www.themegallery.com</a:t>
            </a:r>
          </a:p>
        </p:txBody>
      </p:sp>
      <p:sp>
        <p:nvSpPr>
          <p:cNvPr id="6" name="5 Slayt Numarası Yer Tutucusu"/>
          <p:cNvSpPr>
            <a:spLocks noGrp="1"/>
          </p:cNvSpPr>
          <p:nvPr>
            <p:ph type="sldNum" sz="quarter" idx="12"/>
          </p:nvPr>
        </p:nvSpPr>
        <p:spPr/>
        <p:txBody>
          <a:bodyPr/>
          <a:lstStyle>
            <a:lvl1pPr>
              <a:defRPr/>
            </a:lvl1pPr>
          </a:lstStyle>
          <a:p>
            <a:fld id="{7DBB7655-10E6-4FE1-8570-4489B12D55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r>
              <a:rPr lang="en-US"/>
              <a:t>www.themegallery.com</a:t>
            </a:r>
          </a:p>
        </p:txBody>
      </p:sp>
      <p:sp>
        <p:nvSpPr>
          <p:cNvPr id="6" name="5 Slayt Numarası Yer Tutucusu"/>
          <p:cNvSpPr>
            <a:spLocks noGrp="1"/>
          </p:cNvSpPr>
          <p:nvPr>
            <p:ph type="sldNum" sz="quarter" idx="12"/>
          </p:nvPr>
        </p:nvSpPr>
        <p:spPr/>
        <p:txBody>
          <a:bodyPr/>
          <a:lstStyle>
            <a:lvl1pPr>
              <a:defRPr/>
            </a:lvl1pPr>
          </a:lstStyle>
          <a:p>
            <a:fld id="{07AC9365-0F6F-4FC8-8DFF-6B712401612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r>
              <a:rPr lang="en-US"/>
              <a:t>www.themegallery.com</a:t>
            </a:r>
          </a:p>
        </p:txBody>
      </p:sp>
      <p:sp>
        <p:nvSpPr>
          <p:cNvPr id="6" name="5 Slayt Numarası Yer Tutucusu"/>
          <p:cNvSpPr>
            <a:spLocks noGrp="1"/>
          </p:cNvSpPr>
          <p:nvPr>
            <p:ph type="sldNum" sz="quarter" idx="12"/>
          </p:nvPr>
        </p:nvSpPr>
        <p:spPr/>
        <p:txBody>
          <a:bodyPr/>
          <a:lstStyle>
            <a:lvl1pPr>
              <a:defRPr/>
            </a:lvl1pPr>
          </a:lstStyle>
          <a:p>
            <a:fld id="{EC7E3AD4-A638-4EDF-B221-6766846B630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r>
              <a:rPr lang="en-US"/>
              <a:t>www.themegallery.com</a:t>
            </a:r>
          </a:p>
        </p:txBody>
      </p:sp>
      <p:sp>
        <p:nvSpPr>
          <p:cNvPr id="7" name="6 Slayt Numarası Yer Tutucusu"/>
          <p:cNvSpPr>
            <a:spLocks noGrp="1"/>
          </p:cNvSpPr>
          <p:nvPr>
            <p:ph type="sldNum" sz="quarter" idx="12"/>
          </p:nvPr>
        </p:nvSpPr>
        <p:spPr/>
        <p:txBody>
          <a:bodyPr/>
          <a:lstStyle>
            <a:lvl1pPr>
              <a:defRPr/>
            </a:lvl1pPr>
          </a:lstStyle>
          <a:p>
            <a:fld id="{DCEEF668-CF1B-4E18-B545-43C2D25B3AC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en-US"/>
          </a:p>
        </p:txBody>
      </p:sp>
      <p:sp>
        <p:nvSpPr>
          <p:cNvPr id="8" name="7 Altbilgi Yer Tutucusu"/>
          <p:cNvSpPr>
            <a:spLocks noGrp="1"/>
          </p:cNvSpPr>
          <p:nvPr>
            <p:ph type="ftr" sz="quarter" idx="11"/>
          </p:nvPr>
        </p:nvSpPr>
        <p:spPr/>
        <p:txBody>
          <a:bodyPr/>
          <a:lstStyle>
            <a:lvl1pPr>
              <a:defRPr/>
            </a:lvl1pPr>
          </a:lstStyle>
          <a:p>
            <a:r>
              <a:rPr lang="en-US"/>
              <a:t>www.themegallery.com</a:t>
            </a:r>
          </a:p>
        </p:txBody>
      </p:sp>
      <p:sp>
        <p:nvSpPr>
          <p:cNvPr id="9" name="8 Slayt Numarası Yer Tutucusu"/>
          <p:cNvSpPr>
            <a:spLocks noGrp="1"/>
          </p:cNvSpPr>
          <p:nvPr>
            <p:ph type="sldNum" sz="quarter" idx="12"/>
          </p:nvPr>
        </p:nvSpPr>
        <p:spPr/>
        <p:txBody>
          <a:bodyPr/>
          <a:lstStyle>
            <a:lvl1pPr>
              <a:defRPr/>
            </a:lvl1pPr>
          </a:lstStyle>
          <a:p>
            <a:fld id="{04E1C6D8-6980-40C4-840B-9CAC95415C0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en-US"/>
          </a:p>
        </p:txBody>
      </p:sp>
      <p:sp>
        <p:nvSpPr>
          <p:cNvPr id="4" name="3 Altbilgi Yer Tutucusu"/>
          <p:cNvSpPr>
            <a:spLocks noGrp="1"/>
          </p:cNvSpPr>
          <p:nvPr>
            <p:ph type="ftr" sz="quarter" idx="11"/>
          </p:nvPr>
        </p:nvSpPr>
        <p:spPr/>
        <p:txBody>
          <a:bodyPr/>
          <a:lstStyle>
            <a:lvl1pPr>
              <a:defRPr/>
            </a:lvl1pPr>
          </a:lstStyle>
          <a:p>
            <a:r>
              <a:rPr lang="en-US"/>
              <a:t>www.themegallery.com</a:t>
            </a:r>
          </a:p>
        </p:txBody>
      </p:sp>
      <p:sp>
        <p:nvSpPr>
          <p:cNvPr id="5" name="4 Slayt Numarası Yer Tutucusu"/>
          <p:cNvSpPr>
            <a:spLocks noGrp="1"/>
          </p:cNvSpPr>
          <p:nvPr>
            <p:ph type="sldNum" sz="quarter" idx="12"/>
          </p:nvPr>
        </p:nvSpPr>
        <p:spPr/>
        <p:txBody>
          <a:bodyPr/>
          <a:lstStyle>
            <a:lvl1pPr>
              <a:defRPr/>
            </a:lvl1pPr>
          </a:lstStyle>
          <a:p>
            <a:fld id="{ABB14DB5-B10F-458A-AE78-9C123ACAA1D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p>
        </p:txBody>
      </p:sp>
      <p:sp>
        <p:nvSpPr>
          <p:cNvPr id="3" name="2 Altbilgi Yer Tutucusu"/>
          <p:cNvSpPr>
            <a:spLocks noGrp="1"/>
          </p:cNvSpPr>
          <p:nvPr>
            <p:ph type="ftr" sz="quarter" idx="11"/>
          </p:nvPr>
        </p:nvSpPr>
        <p:spPr/>
        <p:txBody>
          <a:bodyPr/>
          <a:lstStyle>
            <a:lvl1pPr>
              <a:defRPr/>
            </a:lvl1pPr>
          </a:lstStyle>
          <a:p>
            <a:r>
              <a:rPr lang="en-US"/>
              <a:t>www.themegallery.com</a:t>
            </a:r>
          </a:p>
        </p:txBody>
      </p:sp>
      <p:sp>
        <p:nvSpPr>
          <p:cNvPr id="4" name="3 Slayt Numarası Yer Tutucusu"/>
          <p:cNvSpPr>
            <a:spLocks noGrp="1"/>
          </p:cNvSpPr>
          <p:nvPr>
            <p:ph type="sldNum" sz="quarter" idx="12"/>
          </p:nvPr>
        </p:nvSpPr>
        <p:spPr/>
        <p:txBody>
          <a:bodyPr/>
          <a:lstStyle>
            <a:lvl1pPr>
              <a:defRPr/>
            </a:lvl1pPr>
          </a:lstStyle>
          <a:p>
            <a:fld id="{2FC99FBD-B68A-4B0E-AFDA-C96F90CC4ED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r>
              <a:rPr lang="en-US"/>
              <a:t>www.themegallery.com</a:t>
            </a:r>
          </a:p>
        </p:txBody>
      </p:sp>
      <p:sp>
        <p:nvSpPr>
          <p:cNvPr id="7" name="6 Slayt Numarası Yer Tutucusu"/>
          <p:cNvSpPr>
            <a:spLocks noGrp="1"/>
          </p:cNvSpPr>
          <p:nvPr>
            <p:ph type="sldNum" sz="quarter" idx="12"/>
          </p:nvPr>
        </p:nvSpPr>
        <p:spPr/>
        <p:txBody>
          <a:bodyPr/>
          <a:lstStyle>
            <a:lvl1pPr>
              <a:defRPr/>
            </a:lvl1pPr>
          </a:lstStyle>
          <a:p>
            <a:fld id="{79ACD2DE-3E00-4A5A-9E26-ED3AAC4441C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r>
              <a:rPr lang="en-US"/>
              <a:t>www.themegallery.com</a:t>
            </a:r>
          </a:p>
        </p:txBody>
      </p:sp>
      <p:sp>
        <p:nvSpPr>
          <p:cNvPr id="7" name="6 Slayt Numarası Yer Tutucusu"/>
          <p:cNvSpPr>
            <a:spLocks noGrp="1"/>
          </p:cNvSpPr>
          <p:nvPr>
            <p:ph type="sldNum" sz="quarter" idx="12"/>
          </p:nvPr>
        </p:nvSpPr>
        <p:spPr/>
        <p:txBody>
          <a:bodyPr/>
          <a:lstStyle>
            <a:lvl1pPr>
              <a:defRPr/>
            </a:lvl1pPr>
          </a:lstStyle>
          <a:p>
            <a:fld id="{F1762D78-3AA6-4372-AAC4-401865FE2C3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457200" y="266700"/>
            <a:ext cx="72771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endParaRPr lang="en-US" smtClean="0"/>
          </a:p>
        </p:txBody>
      </p:sp>
      <p:sp>
        <p:nvSpPr>
          <p:cNvPr id="1028" name="Rectangle 4"/>
          <p:cNvSpPr>
            <a:spLocks noGrp="1" noChangeArrowheads="1"/>
          </p:cNvSpPr>
          <p:nvPr>
            <p:ph type="dt" sz="half" idx="2"/>
          </p:nvPr>
        </p:nvSpPr>
        <p:spPr bwMode="auto">
          <a:xfrm>
            <a:off x="279400" y="6515100"/>
            <a:ext cx="1219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9" name="Rectangle 5"/>
          <p:cNvSpPr>
            <a:spLocks noGrp="1" noChangeArrowheads="1"/>
          </p:cNvSpPr>
          <p:nvPr>
            <p:ph type="ftr" sz="quarter" idx="3"/>
          </p:nvPr>
        </p:nvSpPr>
        <p:spPr bwMode="auto">
          <a:xfrm>
            <a:off x="6083300" y="6397625"/>
            <a:ext cx="17907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a:t>www.themegallery.com</a:t>
            </a:r>
          </a:p>
        </p:txBody>
      </p:sp>
      <p:sp>
        <p:nvSpPr>
          <p:cNvPr id="1030" name="Rectangle 6"/>
          <p:cNvSpPr>
            <a:spLocks noGrp="1" noChangeArrowheads="1"/>
          </p:cNvSpPr>
          <p:nvPr>
            <p:ph type="sldNum" sz="quarter" idx="4"/>
          </p:nvPr>
        </p:nvSpPr>
        <p:spPr bwMode="auto">
          <a:xfrm>
            <a:off x="1498600" y="6515100"/>
            <a:ext cx="1295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D683CDF7-5515-4789-9933-EB816B7BA137}" type="slidenum">
              <a:rPr lang="en-US"/>
              <a:pPr/>
              <a:t>‹#›</a:t>
            </a:fld>
            <a:endParaRPr lang="en-US"/>
          </a:p>
        </p:txBody>
      </p:sp>
      <p:sp>
        <p:nvSpPr>
          <p:cNvPr id="1027" name="Rectangle 3"/>
          <p:cNvSpPr>
            <a:spLocks noGrp="1" noChangeArrowheads="1"/>
          </p:cNvSpPr>
          <p:nvPr>
            <p:ph type="body" idx="1"/>
          </p:nvPr>
        </p:nvSpPr>
        <p:spPr bwMode="auto">
          <a:xfrm>
            <a:off x="533400" y="1219200"/>
            <a:ext cx="8153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54" name="Text Box 30"/>
          <p:cNvSpPr txBox="1">
            <a:spLocks noChangeArrowheads="1"/>
          </p:cNvSpPr>
          <p:nvPr/>
        </p:nvSpPr>
        <p:spPr bwMode="black">
          <a:xfrm>
            <a:off x="7381875" y="6324600"/>
            <a:ext cx="1384300" cy="427038"/>
          </a:xfrm>
          <a:prstGeom prst="rect">
            <a:avLst/>
          </a:prstGeom>
          <a:noFill/>
          <a:ln w="9525">
            <a:noFill/>
            <a:miter lim="800000"/>
            <a:headEnd/>
            <a:tailEnd/>
          </a:ln>
          <a:effectLst/>
        </p:spPr>
        <p:txBody>
          <a:bodyPr>
            <a:spAutoFit/>
          </a:bodyPr>
          <a:lstStyle/>
          <a:p>
            <a:pPr algn="r"/>
            <a:r>
              <a:rPr lang="en-US" sz="2200" b="1" i="1"/>
              <a:t>LOGO</a:t>
            </a:r>
          </a:p>
        </p:txBody>
      </p:sp>
      <p:sp>
        <p:nvSpPr>
          <p:cNvPr id="1057" name="Line 33"/>
          <p:cNvSpPr>
            <a:spLocks noChangeShapeType="1"/>
          </p:cNvSpPr>
          <p:nvPr/>
        </p:nvSpPr>
        <p:spPr bwMode="auto">
          <a:xfrm>
            <a:off x="304800" y="6553200"/>
            <a:ext cx="5715000" cy="0"/>
          </a:xfrm>
          <a:prstGeom prst="line">
            <a:avLst/>
          </a:prstGeom>
          <a:noFill/>
          <a:ln w="6350">
            <a:solidFill>
              <a:schemeClr val="tx1"/>
            </a:solidFill>
            <a:round/>
            <a:headEnd/>
            <a:tailEnd/>
          </a:ln>
          <a:effectLst/>
        </p:spPr>
        <p:txBody>
          <a:bodyPr/>
          <a:lstStyle/>
          <a:p>
            <a:endParaRPr lang="tr-T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3600" b="1">
          <a:solidFill>
            <a:schemeClr val="tx1"/>
          </a:solidFill>
          <a:latin typeface="Arial" pitchFamily="34" charset="0"/>
        </a:defRPr>
      </a:lvl2pPr>
      <a:lvl3pPr algn="l" rtl="0" eaLnBrk="1" fontAlgn="base" hangingPunct="1">
        <a:spcBef>
          <a:spcPct val="0"/>
        </a:spcBef>
        <a:spcAft>
          <a:spcPct val="0"/>
        </a:spcAft>
        <a:defRPr sz="3600" b="1">
          <a:solidFill>
            <a:schemeClr val="tx1"/>
          </a:solidFill>
          <a:latin typeface="Arial" pitchFamily="34" charset="0"/>
        </a:defRPr>
      </a:lvl3pPr>
      <a:lvl4pPr algn="l" rtl="0" eaLnBrk="1" fontAlgn="base" hangingPunct="1">
        <a:spcBef>
          <a:spcPct val="0"/>
        </a:spcBef>
        <a:spcAft>
          <a:spcPct val="0"/>
        </a:spcAft>
        <a:defRPr sz="3600" b="1">
          <a:solidFill>
            <a:schemeClr val="tx1"/>
          </a:solidFill>
          <a:latin typeface="Arial" pitchFamily="34" charset="0"/>
        </a:defRPr>
      </a:lvl4pPr>
      <a:lvl5pPr algn="l" rtl="0" eaLnBrk="1" fontAlgn="base" hangingPunct="1">
        <a:spcBef>
          <a:spcPct val="0"/>
        </a:spcBef>
        <a:spcAft>
          <a:spcPct val="0"/>
        </a:spcAft>
        <a:defRPr sz="3600" b="1">
          <a:solidFill>
            <a:schemeClr val="tx1"/>
          </a:solidFill>
          <a:latin typeface="Arial" pitchFamily="34" charset="0"/>
        </a:defRPr>
      </a:lvl5pPr>
      <a:lvl6pPr marL="457200" algn="l" rtl="0" eaLnBrk="1" fontAlgn="base" hangingPunct="1">
        <a:spcBef>
          <a:spcPct val="0"/>
        </a:spcBef>
        <a:spcAft>
          <a:spcPct val="0"/>
        </a:spcAft>
        <a:defRPr sz="3600" b="1">
          <a:solidFill>
            <a:schemeClr val="tx1"/>
          </a:solidFill>
          <a:latin typeface="Arial" pitchFamily="34" charset="0"/>
        </a:defRPr>
      </a:lvl6pPr>
      <a:lvl7pPr marL="914400" algn="l" rtl="0" eaLnBrk="1" fontAlgn="base" hangingPunct="1">
        <a:spcBef>
          <a:spcPct val="0"/>
        </a:spcBef>
        <a:spcAft>
          <a:spcPct val="0"/>
        </a:spcAft>
        <a:defRPr sz="3600" b="1">
          <a:solidFill>
            <a:schemeClr val="tx1"/>
          </a:solidFill>
          <a:latin typeface="Arial" pitchFamily="34" charset="0"/>
        </a:defRPr>
      </a:lvl7pPr>
      <a:lvl8pPr marL="1371600" algn="l" rtl="0" eaLnBrk="1" fontAlgn="base" hangingPunct="1">
        <a:spcBef>
          <a:spcPct val="0"/>
        </a:spcBef>
        <a:spcAft>
          <a:spcPct val="0"/>
        </a:spcAft>
        <a:defRPr sz="3600" b="1">
          <a:solidFill>
            <a:schemeClr val="tx1"/>
          </a:solidFill>
          <a:latin typeface="Arial" pitchFamily="34" charset="0"/>
        </a:defRPr>
      </a:lvl8pPr>
      <a:lvl9pPr marL="1828800" algn="l" rtl="0" eaLnBrk="1" fontAlgn="base" hangingPunct="1">
        <a:spcBef>
          <a:spcPct val="0"/>
        </a:spcBef>
        <a:spcAft>
          <a:spcPct val="0"/>
        </a:spcAft>
        <a:defRPr sz="3600" b="1">
          <a:solidFill>
            <a:schemeClr val="tx1"/>
          </a:solidFill>
          <a:latin typeface="Arial" pitchFamily="34" charset="0"/>
        </a:defRPr>
      </a:lvl9pPr>
    </p:titleStyle>
    <p:bodyStyle>
      <a:lvl1pPr marL="342900" indent="-342900" algn="l" rtl="0" eaLnBrk="1" fontAlgn="base" hangingPunct="1">
        <a:spcBef>
          <a:spcPct val="20000"/>
        </a:spcBef>
        <a:spcAft>
          <a:spcPct val="0"/>
        </a:spcAft>
        <a:buClr>
          <a:schemeClr val="tx2"/>
        </a:buClr>
        <a:buSzPct val="115000"/>
        <a:buFont typeface="Wingdings" pitchFamily="2" charset="2"/>
        <a:buChar char="§"/>
        <a:defRPr sz="2800">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melgokmenoglu@duzce.edu.tr" TargetMode="External"/><Relationship Id="rId2" Type="http://schemas.openxmlformats.org/officeDocument/2006/relationships/hyperlink" Target="mailto:selmakalyoncu@gazi.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ChangeArrowheads="1"/>
          </p:cNvSpPr>
          <p:nvPr>
            <p:ph type="ctrTitle"/>
          </p:nvPr>
        </p:nvSpPr>
        <p:spPr>
          <a:xfrm>
            <a:off x="536546" y="3214686"/>
            <a:ext cx="8643966" cy="2928958"/>
          </a:xfrm>
        </p:spPr>
        <p:txBody>
          <a:bodyPr/>
          <a:lstStyle/>
          <a:p>
            <a:pPr algn="l">
              <a:lnSpc>
                <a:spcPct val="150000"/>
              </a:lnSpc>
              <a:spcBef>
                <a:spcPts val="600"/>
              </a:spcBef>
              <a:spcAft>
                <a:spcPts val="600"/>
              </a:spcAft>
            </a:pPr>
            <a:r>
              <a:rPr lang="tr-TR" sz="1800" i="1" dirty="0" smtClean="0">
                <a:latin typeface="Calibri" panose="020F0502020204030204" pitchFamily="34" charset="0"/>
                <a:ea typeface="Times New Roman"/>
                <a:cs typeface="Arial" pitchFamily="34" charset="0"/>
              </a:rPr>
              <a:t>Yrd. Doç. Dr. Selma KALYONCUOĞLU	                      Yrd. Doç. Dr. Emel FAİZ</a:t>
            </a:r>
            <a:r>
              <a:rPr lang="tr-TR" sz="1800" dirty="0" smtClean="0">
                <a:latin typeface="Calibri" panose="020F0502020204030204" pitchFamily="34" charset="0"/>
                <a:ea typeface="Calibri"/>
                <a:cs typeface="Arial" pitchFamily="34" charset="0"/>
              </a:rPr>
              <a:t/>
            </a:r>
            <a:br>
              <a:rPr lang="tr-TR" sz="1800" dirty="0" smtClean="0">
                <a:latin typeface="Calibri" panose="020F0502020204030204" pitchFamily="34" charset="0"/>
                <a:ea typeface="Calibri"/>
                <a:cs typeface="Arial" pitchFamily="34" charset="0"/>
              </a:rPr>
            </a:br>
            <a:r>
              <a:rPr lang="tr-TR" sz="1800" dirty="0" smtClean="0">
                <a:latin typeface="Calibri" panose="020F0502020204030204" pitchFamily="34" charset="0"/>
                <a:ea typeface="Times New Roman"/>
                <a:cs typeface="Arial" pitchFamily="34" charset="0"/>
              </a:rPr>
              <a:t>Gazi Üniversitesi			                      Düzce Üniversitesi</a:t>
            </a:r>
            <a:r>
              <a:rPr lang="tr-TR" sz="1800" dirty="0" smtClean="0">
                <a:latin typeface="Calibri" panose="020F0502020204030204" pitchFamily="34" charset="0"/>
                <a:ea typeface="Calibri"/>
                <a:cs typeface="Arial" pitchFamily="34" charset="0"/>
              </a:rPr>
              <a:t/>
            </a:r>
            <a:br>
              <a:rPr lang="tr-TR" sz="1800" dirty="0" smtClean="0">
                <a:latin typeface="Calibri" panose="020F0502020204030204" pitchFamily="34" charset="0"/>
                <a:ea typeface="Calibri"/>
                <a:cs typeface="Arial" pitchFamily="34" charset="0"/>
              </a:rPr>
            </a:br>
            <a:r>
              <a:rPr lang="tr-TR" sz="1800" dirty="0" smtClean="0">
                <a:latin typeface="Calibri" panose="020F0502020204030204" pitchFamily="34" charset="0"/>
                <a:ea typeface="Times New Roman"/>
                <a:cs typeface="Arial" pitchFamily="34" charset="0"/>
              </a:rPr>
              <a:t>İktisadi ve İdari Bilimler Fakültesi		     İşletme Fakültesi</a:t>
            </a:r>
            <a:r>
              <a:rPr lang="tr-TR" sz="1800" dirty="0" smtClean="0">
                <a:latin typeface="Calibri" panose="020F0502020204030204" pitchFamily="34" charset="0"/>
                <a:ea typeface="Calibri"/>
                <a:cs typeface="Arial" pitchFamily="34" charset="0"/>
              </a:rPr>
              <a:t/>
            </a:r>
            <a:br>
              <a:rPr lang="tr-TR" sz="1800" dirty="0" smtClean="0">
                <a:latin typeface="Calibri" panose="020F0502020204030204" pitchFamily="34" charset="0"/>
                <a:ea typeface="Calibri"/>
                <a:cs typeface="Arial" pitchFamily="34" charset="0"/>
              </a:rPr>
            </a:br>
            <a:r>
              <a:rPr lang="tr-TR" sz="1800" dirty="0" smtClean="0">
                <a:latin typeface="Calibri" panose="020F0502020204030204" pitchFamily="34" charset="0"/>
                <a:ea typeface="Times New Roman"/>
                <a:cs typeface="Arial" pitchFamily="34" charset="0"/>
              </a:rPr>
              <a:t>İşletme Bölümü, Pazarlama ABD.		     Uluslararası Ticaret Bölümü</a:t>
            </a:r>
            <a:r>
              <a:rPr lang="tr-TR" sz="1800" dirty="0" smtClean="0">
                <a:latin typeface="Calibri" panose="020F0502020204030204" pitchFamily="34" charset="0"/>
                <a:ea typeface="Calibri"/>
                <a:cs typeface="Arial" pitchFamily="34" charset="0"/>
              </a:rPr>
              <a:t/>
            </a:r>
            <a:br>
              <a:rPr lang="tr-TR" sz="1800" dirty="0" smtClean="0">
                <a:latin typeface="Calibri" panose="020F0502020204030204" pitchFamily="34" charset="0"/>
                <a:ea typeface="Calibri"/>
                <a:cs typeface="Arial" pitchFamily="34" charset="0"/>
              </a:rPr>
            </a:br>
            <a:r>
              <a:rPr lang="tr-TR" sz="1800" u="sng" dirty="0" smtClean="0">
                <a:solidFill>
                  <a:schemeClr val="tx2">
                    <a:lumMod val="40000"/>
                    <a:lumOff val="60000"/>
                  </a:schemeClr>
                </a:solidFill>
                <a:latin typeface="Calibri" panose="020F0502020204030204" pitchFamily="34" charset="0"/>
                <a:ea typeface="Times New Roman"/>
                <a:cs typeface="Arial" pitchFamily="34" charset="0"/>
                <a:hlinkClick r:id="rId2"/>
              </a:rPr>
              <a:t>selmakalyoncu@gazi.edu.tr</a:t>
            </a:r>
            <a:r>
              <a:rPr lang="tr-TR" sz="1800" dirty="0" smtClean="0">
                <a:solidFill>
                  <a:schemeClr val="tx2">
                    <a:lumMod val="40000"/>
                    <a:lumOff val="60000"/>
                  </a:schemeClr>
                </a:solidFill>
                <a:latin typeface="Calibri" panose="020F0502020204030204" pitchFamily="34" charset="0"/>
                <a:ea typeface="Times New Roman"/>
                <a:cs typeface="Arial" pitchFamily="34" charset="0"/>
              </a:rPr>
              <a:t>                                          </a:t>
            </a:r>
            <a:r>
              <a:rPr lang="tr-TR" sz="1800" u="sng" dirty="0" smtClean="0">
                <a:solidFill>
                  <a:schemeClr val="tx2">
                    <a:lumMod val="40000"/>
                    <a:lumOff val="60000"/>
                  </a:schemeClr>
                </a:solidFill>
                <a:latin typeface="Calibri" panose="020F0502020204030204" pitchFamily="34" charset="0"/>
                <a:ea typeface="Times New Roman"/>
                <a:cs typeface="Arial" pitchFamily="34" charset="0"/>
                <a:hlinkClick r:id="rId3"/>
              </a:rPr>
              <a:t>emelgokmenoglu@duzce.edu.tr</a:t>
            </a:r>
            <a:endParaRPr lang="tr-TR" sz="1800" dirty="0">
              <a:latin typeface="Calibri" panose="020F0502020204030204" pitchFamily="34" charset="0"/>
              <a:ea typeface="Calibri"/>
              <a:cs typeface="Arial" pitchFamily="34" charset="0"/>
            </a:endParaRPr>
          </a:p>
        </p:txBody>
      </p:sp>
      <p:sp>
        <p:nvSpPr>
          <p:cNvPr id="59397" name="Rectangle 5"/>
          <p:cNvSpPr>
            <a:spLocks noGrp="1" noChangeArrowheads="1"/>
          </p:cNvSpPr>
          <p:nvPr>
            <p:ph type="subTitle" idx="1"/>
          </p:nvPr>
        </p:nvSpPr>
        <p:spPr>
          <a:xfrm>
            <a:off x="319118" y="332656"/>
            <a:ext cx="8610600" cy="3214710"/>
          </a:xfrm>
        </p:spPr>
        <p:txBody>
          <a:bodyPr/>
          <a:lstStyle/>
          <a:p>
            <a:pPr algn="ctr">
              <a:lnSpc>
                <a:spcPct val="115000"/>
              </a:lnSpc>
              <a:spcBef>
                <a:spcPts val="600"/>
              </a:spcBef>
              <a:spcAft>
                <a:spcPts val="600"/>
              </a:spcAft>
            </a:pPr>
            <a:r>
              <a:rPr lang="tr-TR" sz="4100" b="1" dirty="0">
                <a:solidFill>
                  <a:schemeClr val="tx1"/>
                </a:solidFill>
                <a:latin typeface="Calibri" panose="020F0502020204030204" pitchFamily="34" charset="0"/>
                <a:ea typeface="Calibri"/>
                <a:cs typeface="Arial" pitchFamily="34" charset="0"/>
              </a:rPr>
              <a:t>Müşterilerin Sadakat Geliştirme Eğilimlerini Etkileyen Faktörlerin Belirlenmesi: Akıllı Telefon Kullanıcıları Üzerinde Bir Araştırma</a:t>
            </a:r>
            <a:endParaRPr lang="tr-TR" sz="4100" dirty="0">
              <a:solidFill>
                <a:schemeClr val="tx1"/>
              </a:solidFill>
              <a:latin typeface="Calibri" panose="020F0502020204030204"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Araştırmanın Yöntemi</a:t>
            </a:r>
            <a:endParaRPr lang="en-US" sz="4600" dirty="0">
              <a:latin typeface="Calibri" panose="020F0502020204030204" pitchFamily="34" charset="0"/>
            </a:endParaRPr>
          </a:p>
        </p:txBody>
      </p:sp>
      <p:sp>
        <p:nvSpPr>
          <p:cNvPr id="14" name="Rectangle 6"/>
          <p:cNvSpPr txBox="1">
            <a:spLocks noChangeArrowheads="1"/>
          </p:cNvSpPr>
          <p:nvPr/>
        </p:nvSpPr>
        <p:spPr>
          <a:xfrm>
            <a:off x="285720" y="929810"/>
            <a:ext cx="8501122" cy="5739550"/>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r>
              <a:rPr kumimoji="0" lang="tr-TR" sz="2600" b="1" i="1" u="sng"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Araştırmanın Amacı</a:t>
            </a:r>
            <a:r>
              <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t>
            </a: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r>
              <a:rPr lang="tr-TR" sz="2600" b="1" kern="0" dirty="0" smtClean="0">
                <a:solidFill>
                  <a:schemeClr val="tx2"/>
                </a:solidFill>
                <a:latin typeface="Calibri" panose="020F0502020204030204" pitchFamily="34" charset="0"/>
                <a:cs typeface="Calibri" pitchFamily="34" charset="0"/>
              </a:rPr>
              <a:t>		Akıllı telefon kullanımı açısından sadakat geliştirme ihtimali olan ve olmayan kullanıcıların </a:t>
            </a:r>
            <a:r>
              <a:rPr lang="tr-TR" sz="2600" b="1" u="sng" kern="0" dirty="0" smtClean="0">
                <a:solidFill>
                  <a:srgbClr val="FF0000"/>
                </a:solidFill>
                <a:latin typeface="Calibri" panose="020F0502020204030204" pitchFamily="34" charset="0"/>
                <a:cs typeface="Calibri" pitchFamily="34" charset="0"/>
              </a:rPr>
              <a:t>algılanan değer</a:t>
            </a:r>
            <a:r>
              <a:rPr lang="tr-TR" sz="2600" b="1" kern="0" dirty="0" smtClean="0">
                <a:solidFill>
                  <a:schemeClr val="tx2"/>
                </a:solidFill>
                <a:latin typeface="Calibri" panose="020F0502020204030204" pitchFamily="34" charset="0"/>
                <a:cs typeface="Calibri" pitchFamily="34" charset="0"/>
              </a:rPr>
              <a:t>, </a:t>
            </a:r>
            <a:r>
              <a:rPr lang="tr-TR" sz="2600" b="1" u="sng" kern="0" dirty="0" smtClean="0">
                <a:solidFill>
                  <a:srgbClr val="FF0000"/>
                </a:solidFill>
                <a:latin typeface="Calibri" panose="020F0502020204030204" pitchFamily="34" charset="0"/>
                <a:cs typeface="Calibri" pitchFamily="34" charset="0"/>
              </a:rPr>
              <a:t>değiştirme maliyeti</a:t>
            </a:r>
            <a:r>
              <a:rPr lang="tr-TR" sz="2600" b="1" kern="0" dirty="0" smtClean="0">
                <a:solidFill>
                  <a:schemeClr val="tx2"/>
                </a:solidFill>
                <a:latin typeface="Calibri" panose="020F0502020204030204" pitchFamily="34" charset="0"/>
                <a:cs typeface="Calibri" pitchFamily="34" charset="0"/>
              </a:rPr>
              <a:t>, </a:t>
            </a:r>
            <a:r>
              <a:rPr lang="tr-TR" sz="2600" b="1" u="sng" kern="0" dirty="0" smtClean="0">
                <a:solidFill>
                  <a:srgbClr val="FF0000"/>
                </a:solidFill>
                <a:latin typeface="Calibri" panose="020F0502020204030204" pitchFamily="34" charset="0"/>
                <a:cs typeface="Calibri" pitchFamily="34" charset="0"/>
              </a:rPr>
              <a:t>demografik veriler</a:t>
            </a:r>
            <a:r>
              <a:rPr lang="tr-TR" sz="2600" b="1" kern="0" dirty="0" smtClean="0">
                <a:solidFill>
                  <a:schemeClr val="tx2"/>
                </a:solidFill>
                <a:latin typeface="Calibri" panose="020F0502020204030204" pitchFamily="34" charset="0"/>
                <a:cs typeface="Calibri" pitchFamily="34" charset="0"/>
              </a:rPr>
              <a:t> ve </a:t>
            </a:r>
            <a:r>
              <a:rPr lang="tr-TR" sz="2600" b="1" u="sng" kern="0" dirty="0" smtClean="0">
                <a:solidFill>
                  <a:srgbClr val="FF0000"/>
                </a:solidFill>
                <a:latin typeface="Calibri" panose="020F0502020204030204" pitchFamily="34" charset="0"/>
                <a:cs typeface="Calibri" pitchFamily="34" charset="0"/>
              </a:rPr>
              <a:t>telefon kullanım verileri</a:t>
            </a:r>
            <a:r>
              <a:rPr lang="tr-TR" sz="2600" b="1" kern="0" dirty="0" smtClean="0">
                <a:solidFill>
                  <a:schemeClr val="tx2"/>
                </a:solidFill>
                <a:latin typeface="Calibri" panose="020F0502020204030204" pitchFamily="34" charset="0"/>
                <a:cs typeface="Calibri" pitchFamily="34" charset="0"/>
              </a:rPr>
              <a:t> açısından durumlarının ortaya konulması.</a:t>
            </a: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lang="tr-TR" sz="1200" b="1" kern="0" dirty="0" smtClean="0">
              <a:solidFill>
                <a:schemeClr val="tx2"/>
              </a:solidFill>
              <a:latin typeface="Calibri" panose="020F0502020204030204" pitchFamily="34" charset="0"/>
              <a:cs typeface="Calibri" pitchFamily="34" charset="0"/>
            </a:endParaRPr>
          </a:p>
          <a:p>
            <a:pPr marL="342900" indent="-342900" algn="just">
              <a:spcBef>
                <a:spcPct val="20000"/>
              </a:spcBef>
              <a:buClr>
                <a:schemeClr val="tx2"/>
              </a:buClr>
              <a:buSzPct val="115000"/>
              <a:buFont typeface="Wingdings" pitchFamily="2" charset="2"/>
              <a:buChar char="§"/>
            </a:pPr>
            <a:r>
              <a:rPr lang="tr-TR" sz="2600" b="1" i="1" u="sng" kern="0" dirty="0" smtClean="0">
                <a:solidFill>
                  <a:schemeClr val="tx2"/>
                </a:solidFill>
                <a:latin typeface="Calibri" panose="020F0502020204030204" pitchFamily="34" charset="0"/>
                <a:cs typeface="Calibri" pitchFamily="34" charset="0"/>
              </a:rPr>
              <a:t>İzlenen Süreç</a:t>
            </a:r>
            <a:r>
              <a:rPr lang="tr-TR" sz="2600" b="1" kern="0" dirty="0" smtClean="0">
                <a:solidFill>
                  <a:schemeClr val="tx2"/>
                </a:solidFill>
                <a:latin typeface="Calibri" panose="020F0502020204030204" pitchFamily="34" charset="0"/>
                <a:cs typeface="Calibri" pitchFamily="34" charset="0"/>
              </a:rPr>
              <a:t>:</a:t>
            </a:r>
          </a:p>
          <a:p>
            <a:pPr marL="342900" indent="-342900" algn="just">
              <a:spcBef>
                <a:spcPct val="20000"/>
              </a:spcBef>
              <a:buClr>
                <a:schemeClr val="tx2"/>
              </a:buClr>
              <a:buSzPct val="115000"/>
            </a:pPr>
            <a:r>
              <a:rPr lang="tr-TR" sz="2600" b="1" kern="0" dirty="0" smtClean="0">
                <a:solidFill>
                  <a:schemeClr val="tx2"/>
                </a:solidFill>
                <a:latin typeface="Calibri" panose="020F0502020204030204" pitchFamily="34" charset="0"/>
                <a:cs typeface="Calibri" pitchFamily="34" charset="0"/>
              </a:rPr>
              <a:t>		Kuramsal bilgiye bağlı olarak hipotetik model oluşturulmuş; modele ilişkin anket çalışmasıyla veriler toplanmış; toplanan verilerin geliştirilmiş olan model ile desteklenip desteklenmediği ortaya konulmuştur.</a:t>
            </a:r>
          </a:p>
          <a:p>
            <a:pPr marL="342900" indent="-342900" algn="just">
              <a:spcBef>
                <a:spcPct val="20000"/>
              </a:spcBef>
              <a:buClr>
                <a:schemeClr val="tx2"/>
              </a:buClr>
              <a:buSzPct val="115000"/>
            </a:pPr>
            <a:endParaRPr lang="tr-TR" sz="2600" b="1" kern="0" dirty="0" smtClean="0">
              <a:solidFill>
                <a:schemeClr val="tx2"/>
              </a:solidFill>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6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4" end="4"/>
                                            </p:txEl>
                                          </p:spTgt>
                                        </p:tgtEl>
                                        <p:attrNameLst>
                                          <p:attrName>style.visibility</p:attrName>
                                        </p:attrNameLst>
                                      </p:cBhvr>
                                      <p:to>
                                        <p:strVal val="visible"/>
                                      </p:to>
                                    </p:set>
                                    <p:anim calcmode="lin" valueType="num">
                                      <p:cBhvr additive="base">
                                        <p:cTn id="25"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Araştırmanın Yöntemi</a:t>
            </a:r>
            <a:endParaRPr lang="en-US" sz="4600" dirty="0">
              <a:latin typeface="Calibri" panose="020F0502020204030204" pitchFamily="34" charset="0"/>
            </a:endParaRPr>
          </a:p>
        </p:txBody>
      </p:sp>
      <p:sp>
        <p:nvSpPr>
          <p:cNvPr id="14" name="Rectangle 6"/>
          <p:cNvSpPr txBox="1">
            <a:spLocks noChangeArrowheads="1"/>
          </p:cNvSpPr>
          <p:nvPr/>
        </p:nvSpPr>
        <p:spPr>
          <a:xfrm>
            <a:off x="107504" y="953750"/>
            <a:ext cx="8784976" cy="5643602"/>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r>
              <a:rPr kumimoji="0" lang="tr-TR" sz="2800" b="1" i="1" u="sng"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Veri Toplama Yöntemi</a:t>
            </a:r>
            <a:r>
              <a:rPr kumimoji="0" lang="tr-TR" sz="28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t>
            </a: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a:t>
            </a:r>
            <a:r>
              <a:rPr lang="tr-TR" sz="2200" b="1" kern="0" dirty="0" smtClean="0">
                <a:solidFill>
                  <a:schemeClr val="tx2"/>
                </a:solidFill>
                <a:latin typeface="Calibri" panose="020F0502020204030204" pitchFamily="34" charset="0"/>
                <a:cs typeface="Calibri" pitchFamily="34" charset="0"/>
              </a:rPr>
              <a:t>İnternet üzerinden </a:t>
            </a:r>
            <a:r>
              <a:rPr lang="tr-TR" sz="2200" b="1" i="1" u="sng" kern="0" dirty="0" smtClean="0">
                <a:solidFill>
                  <a:schemeClr val="tx2"/>
                </a:solidFill>
                <a:latin typeface="Calibri" panose="020F0502020204030204" pitchFamily="34" charset="0"/>
                <a:cs typeface="Calibri" pitchFamily="34" charset="0"/>
              </a:rPr>
              <a:t>çevrimiçi anket</a:t>
            </a:r>
            <a:r>
              <a:rPr lang="tr-TR" sz="2200" b="1" kern="0" dirty="0" smtClean="0">
                <a:solidFill>
                  <a:schemeClr val="tx2"/>
                </a:solidFill>
                <a:latin typeface="Calibri" panose="020F0502020204030204" pitchFamily="34" charset="0"/>
                <a:cs typeface="Calibri" pitchFamily="34" charset="0"/>
              </a:rPr>
              <a:t> uygulamasından yararlanılarak (</a:t>
            </a:r>
            <a:r>
              <a:rPr lang="tr-TR" sz="2200" b="1" kern="0" dirty="0" err="1" smtClean="0">
                <a:solidFill>
                  <a:schemeClr val="tx2"/>
                </a:solidFill>
                <a:latin typeface="Calibri" panose="020F0502020204030204" pitchFamily="34" charset="0"/>
                <a:cs typeface="Calibri" pitchFamily="34" charset="0"/>
              </a:rPr>
              <a:t>Malhotra</a:t>
            </a:r>
            <a:r>
              <a:rPr lang="tr-TR" sz="2200" b="1" kern="0" dirty="0" smtClean="0">
                <a:solidFill>
                  <a:schemeClr val="tx2"/>
                </a:solidFill>
                <a:latin typeface="Calibri" panose="020F0502020204030204" pitchFamily="34" charset="0"/>
                <a:cs typeface="Calibri" pitchFamily="34" charset="0"/>
              </a:rPr>
              <a:t>, 2010:219) veriler elde edilmiştir.</a:t>
            </a: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200" b="1" kern="0" dirty="0" smtClean="0">
                <a:solidFill>
                  <a:schemeClr val="tx2"/>
                </a:solidFill>
                <a:latin typeface="Calibri" panose="020F0502020204030204" pitchFamily="34" charset="0"/>
                <a:cs typeface="Calibri" pitchFamily="34" charset="0"/>
              </a:rPr>
              <a:t>		Akıllı telefon kullanıcılarının, </a:t>
            </a:r>
            <a:r>
              <a:rPr lang="tr-TR" sz="2200" b="1" i="1" u="sng" kern="0" dirty="0" smtClean="0">
                <a:solidFill>
                  <a:schemeClr val="tx2"/>
                </a:solidFill>
                <a:latin typeface="Calibri" panose="020F0502020204030204" pitchFamily="34" charset="0"/>
                <a:cs typeface="Calibri" pitchFamily="34" charset="0"/>
              </a:rPr>
              <a:t>elektronik mecralara yatkın </a:t>
            </a:r>
            <a:r>
              <a:rPr lang="tr-TR" sz="2200" b="1" kern="0" dirty="0" smtClean="0">
                <a:solidFill>
                  <a:schemeClr val="tx2"/>
                </a:solidFill>
                <a:latin typeface="Calibri" panose="020F0502020204030204" pitchFamily="34" charset="0"/>
                <a:cs typeface="Calibri" pitchFamily="34" charset="0"/>
              </a:rPr>
              <a:t>olabileceği düşüncesinden hareketle de verinin toplandığı anket formu çevrimiçi anket olarak tasarlanmış ve cevaplayıcıların çevrimiçi anket formuna, bir </a:t>
            </a:r>
            <a:r>
              <a:rPr lang="tr-TR" sz="2200" b="1" i="1" u="sng" kern="0" dirty="0" smtClean="0">
                <a:solidFill>
                  <a:schemeClr val="tx2"/>
                </a:solidFill>
                <a:latin typeface="Calibri" panose="020F0502020204030204" pitchFamily="34" charset="0"/>
                <a:cs typeface="Calibri" pitchFamily="34" charset="0"/>
              </a:rPr>
              <a:t>internet bağlantı linki</a:t>
            </a:r>
            <a:r>
              <a:rPr lang="tr-TR" sz="2200" b="1" i="1" kern="0" dirty="0" smtClean="0">
                <a:solidFill>
                  <a:schemeClr val="tx2"/>
                </a:solidFill>
                <a:latin typeface="Calibri" panose="020F0502020204030204" pitchFamily="34" charset="0"/>
                <a:cs typeface="Calibri" pitchFamily="34" charset="0"/>
              </a:rPr>
              <a:t> </a:t>
            </a:r>
            <a:r>
              <a:rPr lang="tr-TR" sz="2200" b="1" kern="0" dirty="0" smtClean="0">
                <a:solidFill>
                  <a:schemeClr val="tx2"/>
                </a:solidFill>
                <a:latin typeface="Calibri" panose="020F0502020204030204" pitchFamily="34" charset="0"/>
                <a:cs typeface="Calibri" pitchFamily="34" charset="0"/>
              </a:rPr>
              <a:t>ile ulaşması sağlanmıştır.</a:t>
            </a: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200" b="1" kern="0" dirty="0" smtClean="0">
                <a:solidFill>
                  <a:schemeClr val="tx2"/>
                </a:solidFill>
                <a:latin typeface="Calibri" panose="020F0502020204030204" pitchFamily="34" charset="0"/>
                <a:cs typeface="Calibri" pitchFamily="34" charset="0"/>
              </a:rPr>
              <a:t>		Anket linki bir yandan </a:t>
            </a:r>
            <a:r>
              <a:rPr lang="tr-TR" sz="2200" b="1" i="1" u="sng" kern="0" dirty="0" smtClean="0">
                <a:solidFill>
                  <a:schemeClr val="tx2"/>
                </a:solidFill>
                <a:latin typeface="Calibri" panose="020F0502020204030204" pitchFamily="34" charset="0"/>
                <a:cs typeface="Calibri" pitchFamily="34" charset="0"/>
              </a:rPr>
              <a:t>araştırmacıların</a:t>
            </a:r>
            <a:r>
              <a:rPr lang="tr-TR" sz="2200" b="1" kern="0" dirty="0" smtClean="0">
                <a:solidFill>
                  <a:schemeClr val="tx2"/>
                </a:solidFill>
                <a:latin typeface="Calibri" panose="020F0502020204030204" pitchFamily="34" charset="0"/>
                <a:cs typeface="Calibri" pitchFamily="34" charset="0"/>
              </a:rPr>
              <a:t> Facebook, </a:t>
            </a:r>
            <a:r>
              <a:rPr lang="tr-TR" sz="2200" b="1" kern="0" dirty="0" err="1" smtClean="0">
                <a:solidFill>
                  <a:schemeClr val="tx2"/>
                </a:solidFill>
                <a:latin typeface="Calibri" panose="020F0502020204030204" pitchFamily="34" charset="0"/>
                <a:cs typeface="Calibri" pitchFamily="34" charset="0"/>
              </a:rPr>
              <a:t>Twitter</a:t>
            </a:r>
            <a:r>
              <a:rPr lang="tr-TR" sz="2200" b="1" kern="0" dirty="0" smtClean="0">
                <a:solidFill>
                  <a:schemeClr val="tx2"/>
                </a:solidFill>
                <a:latin typeface="Calibri" panose="020F0502020204030204" pitchFamily="34" charset="0"/>
                <a:cs typeface="Calibri" pitchFamily="34" charset="0"/>
              </a:rPr>
              <a:t>, </a:t>
            </a:r>
            <a:r>
              <a:rPr lang="tr-TR" sz="2200" b="1" kern="0" dirty="0" err="1" smtClean="0">
                <a:solidFill>
                  <a:schemeClr val="tx2"/>
                </a:solidFill>
                <a:latin typeface="Calibri" panose="020F0502020204030204" pitchFamily="34" charset="0"/>
                <a:cs typeface="Calibri" pitchFamily="34" charset="0"/>
              </a:rPr>
              <a:t>Linkedin</a:t>
            </a:r>
            <a:r>
              <a:rPr lang="tr-TR" sz="2200" b="1" kern="0" dirty="0" smtClean="0">
                <a:solidFill>
                  <a:schemeClr val="tx2"/>
                </a:solidFill>
                <a:latin typeface="Calibri" panose="020F0502020204030204" pitchFamily="34" charset="0"/>
                <a:cs typeface="Calibri" pitchFamily="34" charset="0"/>
              </a:rPr>
              <a:t>, </a:t>
            </a:r>
            <a:r>
              <a:rPr lang="tr-TR" sz="2200" b="1" kern="0" dirty="0" err="1" smtClean="0">
                <a:solidFill>
                  <a:schemeClr val="tx2"/>
                </a:solidFill>
                <a:latin typeface="Calibri" panose="020F0502020204030204" pitchFamily="34" charset="0"/>
                <a:cs typeface="Calibri" pitchFamily="34" charset="0"/>
              </a:rPr>
              <a:t>Instagram</a:t>
            </a:r>
            <a:r>
              <a:rPr lang="tr-TR" sz="2200" b="1" kern="0" dirty="0" smtClean="0">
                <a:solidFill>
                  <a:schemeClr val="tx2"/>
                </a:solidFill>
                <a:latin typeface="Calibri" panose="020F0502020204030204" pitchFamily="34" charset="0"/>
                <a:cs typeface="Calibri" pitchFamily="34" charset="0"/>
              </a:rPr>
              <a:t> gibi </a:t>
            </a:r>
            <a:r>
              <a:rPr lang="tr-TR" sz="2200" b="1" i="1" u="sng" kern="0" dirty="0" smtClean="0">
                <a:solidFill>
                  <a:schemeClr val="tx2"/>
                </a:solidFill>
                <a:latin typeface="Calibri" panose="020F0502020204030204" pitchFamily="34" charset="0"/>
                <a:cs typeface="Calibri" pitchFamily="34" charset="0"/>
              </a:rPr>
              <a:t>sosyal medya uygulamaları</a:t>
            </a:r>
            <a:r>
              <a:rPr lang="tr-TR" sz="2200" b="1" kern="0" dirty="0" smtClean="0">
                <a:solidFill>
                  <a:schemeClr val="tx2"/>
                </a:solidFill>
                <a:latin typeface="Calibri" panose="020F0502020204030204" pitchFamily="34" charset="0"/>
                <a:cs typeface="Calibri" pitchFamily="34" charset="0"/>
              </a:rPr>
              <a:t> üzerinden paylaşılmış diğer yandan da özellikle Facebook, </a:t>
            </a:r>
            <a:r>
              <a:rPr lang="tr-TR" sz="2200" b="1" kern="0" dirty="0" err="1" smtClean="0">
                <a:solidFill>
                  <a:schemeClr val="tx2"/>
                </a:solidFill>
                <a:latin typeface="Calibri" panose="020F0502020204030204" pitchFamily="34" charset="0"/>
                <a:cs typeface="Calibri" pitchFamily="34" charset="0"/>
              </a:rPr>
              <a:t>Twitter</a:t>
            </a:r>
            <a:r>
              <a:rPr lang="tr-TR" sz="2200" b="1" kern="0" dirty="0" smtClean="0">
                <a:solidFill>
                  <a:schemeClr val="tx2"/>
                </a:solidFill>
                <a:latin typeface="Calibri" panose="020F0502020204030204" pitchFamily="34" charset="0"/>
                <a:cs typeface="Calibri" pitchFamily="34" charset="0"/>
              </a:rPr>
              <a:t> ve </a:t>
            </a:r>
            <a:r>
              <a:rPr lang="tr-TR" sz="2200" b="1" kern="0" dirty="0" err="1" smtClean="0">
                <a:solidFill>
                  <a:schemeClr val="tx2"/>
                </a:solidFill>
                <a:latin typeface="Calibri" panose="020F0502020204030204" pitchFamily="34" charset="0"/>
                <a:cs typeface="Calibri" pitchFamily="34" charset="0"/>
              </a:rPr>
              <a:t>Instagram</a:t>
            </a:r>
            <a:r>
              <a:rPr lang="tr-TR" sz="2200" b="1" kern="0" dirty="0" smtClean="0">
                <a:solidFill>
                  <a:schemeClr val="tx2"/>
                </a:solidFill>
                <a:latin typeface="Calibri" panose="020F0502020204030204" pitchFamily="34" charset="0"/>
                <a:cs typeface="Calibri" pitchFamily="34" charset="0"/>
              </a:rPr>
              <a:t> gibi </a:t>
            </a:r>
            <a:r>
              <a:rPr lang="tr-TR" sz="2200" b="1" i="1" u="sng" kern="0" dirty="0" smtClean="0">
                <a:solidFill>
                  <a:schemeClr val="tx2"/>
                </a:solidFill>
                <a:latin typeface="Calibri" panose="020F0502020204030204" pitchFamily="34" charset="0"/>
                <a:cs typeface="Calibri" pitchFamily="34" charset="0"/>
              </a:rPr>
              <a:t>sosyal medya uygulamalarında takipçi/abone sayısı yüksek olan etkili kişilerle iletişime geçilerek</a:t>
            </a:r>
            <a:r>
              <a:rPr lang="tr-TR" sz="2200" b="1" kern="0" dirty="0" smtClean="0">
                <a:solidFill>
                  <a:schemeClr val="tx2"/>
                </a:solidFill>
                <a:latin typeface="Calibri" panose="020F0502020204030204" pitchFamily="34" charset="0"/>
                <a:cs typeface="Calibri" pitchFamily="34" charset="0"/>
              </a:rPr>
              <a:t> söz konusu mecralarda linki paylaşmaları sağlanmıştır.</a:t>
            </a: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lang="tr-TR" sz="2200" b="1" kern="0" dirty="0" smtClean="0">
              <a:solidFill>
                <a:schemeClr val="tx2"/>
              </a:solidFill>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16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5" end="5"/>
                                            </p:txEl>
                                          </p:spTgt>
                                        </p:tgtEl>
                                        <p:attrNameLst>
                                          <p:attrName>style.visibility</p:attrName>
                                        </p:attrNameLst>
                                      </p:cBhvr>
                                      <p:to>
                                        <p:strVal val="visible"/>
                                      </p:to>
                                    </p:set>
                                    <p:anim calcmode="lin" valueType="num">
                                      <p:cBhvr additive="base">
                                        <p:cTn id="25"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Araştırmanın Yöntemi</a:t>
            </a:r>
            <a:endParaRPr lang="en-US" sz="4600" dirty="0">
              <a:latin typeface="Calibri" panose="020F0502020204030204" pitchFamily="34" charset="0"/>
            </a:endParaRPr>
          </a:p>
        </p:txBody>
      </p:sp>
      <p:sp>
        <p:nvSpPr>
          <p:cNvPr id="14" name="Rectangle 6"/>
          <p:cNvSpPr txBox="1">
            <a:spLocks noChangeArrowheads="1"/>
          </p:cNvSpPr>
          <p:nvPr/>
        </p:nvSpPr>
        <p:spPr>
          <a:xfrm>
            <a:off x="107504" y="785794"/>
            <a:ext cx="8784976" cy="5643602"/>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r>
              <a:rPr kumimoji="0" lang="tr-TR" sz="2800" b="1" i="1" u="sng"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Veri Toplama Yöntemi</a:t>
            </a:r>
            <a:r>
              <a:rPr kumimoji="0" lang="tr-TR" sz="28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t>
            </a:r>
          </a:p>
          <a:p>
            <a:pPr marL="342900" lvl="0" indent="-342900" algn="just">
              <a:spcBef>
                <a:spcPct val="20000"/>
              </a:spcBef>
              <a:buClr>
                <a:schemeClr val="tx2"/>
              </a:buClr>
              <a:buSzPct val="115000"/>
            </a:pPr>
            <a:r>
              <a:rPr lang="tr-TR" sz="2200" b="1" kern="0" dirty="0" smtClean="0">
                <a:solidFill>
                  <a:schemeClr val="tx2"/>
                </a:solidFill>
                <a:latin typeface="Calibri" panose="020F0502020204030204" pitchFamily="34" charset="0"/>
                <a:cs typeface="Calibri" pitchFamily="34" charset="0"/>
              </a:rPr>
              <a:t>		</a:t>
            </a:r>
            <a:r>
              <a:rPr lang="tr-TR" sz="2000" b="1" kern="0" dirty="0" smtClean="0">
                <a:solidFill>
                  <a:schemeClr val="tx2"/>
                </a:solidFill>
                <a:latin typeface="Calibri" panose="020F0502020204030204" pitchFamily="34" charset="0"/>
                <a:cs typeface="Calibri" pitchFamily="34" charset="0"/>
              </a:rPr>
              <a:t>Araştırmanın amacına uygun olan örneklemden verinin toplanmasını temel alan </a:t>
            </a:r>
            <a:r>
              <a:rPr lang="tr-TR" sz="2000" b="1" i="1" u="sng" kern="0" dirty="0" smtClean="0">
                <a:solidFill>
                  <a:schemeClr val="tx2"/>
                </a:solidFill>
                <a:latin typeface="Calibri" panose="020F0502020204030204" pitchFamily="34" charset="0"/>
                <a:cs typeface="Calibri" pitchFamily="34" charset="0"/>
              </a:rPr>
              <a:t>yargısal örnekleme</a:t>
            </a:r>
            <a:r>
              <a:rPr lang="tr-TR" sz="2000" b="1" kern="0" dirty="0" smtClean="0">
                <a:solidFill>
                  <a:schemeClr val="tx2"/>
                </a:solidFill>
                <a:latin typeface="Calibri" panose="020F0502020204030204" pitchFamily="34" charset="0"/>
                <a:cs typeface="Calibri" pitchFamily="34" charset="0"/>
              </a:rPr>
              <a:t> ve ilk örneklem biriminin tesadüfî sonrakilerin ise bir önceki örneklem biriminin referansıyla seçildiği </a:t>
            </a:r>
            <a:r>
              <a:rPr lang="tr-TR" sz="2000" b="1" i="1" u="sng" kern="0" dirty="0" smtClean="0">
                <a:solidFill>
                  <a:schemeClr val="tx2"/>
                </a:solidFill>
                <a:latin typeface="Calibri" panose="020F0502020204030204" pitchFamily="34" charset="0"/>
                <a:cs typeface="Calibri" pitchFamily="34" charset="0"/>
              </a:rPr>
              <a:t>kartopu örneklemesi</a:t>
            </a:r>
            <a:r>
              <a:rPr lang="tr-TR" sz="2000" b="1" kern="0" dirty="0" smtClean="0">
                <a:solidFill>
                  <a:schemeClr val="tx2"/>
                </a:solidFill>
                <a:latin typeface="Calibri" panose="020F0502020204030204" pitchFamily="34" charset="0"/>
                <a:cs typeface="Calibri" pitchFamily="34" charset="0"/>
              </a:rPr>
              <a:t>nin internet olanaklarıyla tesadüfîliğe daha çok imkân sağladığının ve </a:t>
            </a:r>
            <a:r>
              <a:rPr lang="tr-TR" sz="2000" b="1" kern="0" dirty="0" err="1" smtClean="0">
                <a:solidFill>
                  <a:schemeClr val="tx2"/>
                </a:solidFill>
                <a:latin typeface="Calibri" panose="020F0502020204030204" pitchFamily="34" charset="0"/>
                <a:cs typeface="Calibri" pitchFamily="34" charset="0"/>
              </a:rPr>
              <a:t>rastsallığa</a:t>
            </a:r>
            <a:r>
              <a:rPr lang="tr-TR" sz="2000" b="1" kern="0" dirty="0" smtClean="0">
                <a:solidFill>
                  <a:schemeClr val="tx2"/>
                </a:solidFill>
                <a:latin typeface="Calibri" panose="020F0502020204030204" pitchFamily="34" charset="0"/>
                <a:cs typeface="Calibri" pitchFamily="34" charset="0"/>
              </a:rPr>
              <a:t> yaklaştırdığının düşünülmesi nedeniyle </a:t>
            </a:r>
            <a:r>
              <a:rPr lang="tr-TR" sz="2000" b="1" i="1" u="sng" kern="0" dirty="0" smtClean="0">
                <a:solidFill>
                  <a:schemeClr val="tx2"/>
                </a:solidFill>
                <a:latin typeface="Calibri" panose="020F0502020204030204" pitchFamily="34" charset="0"/>
                <a:cs typeface="Calibri" pitchFamily="34" charset="0"/>
              </a:rPr>
              <a:t>internet örneklemesinin</a:t>
            </a:r>
            <a:r>
              <a:rPr lang="tr-TR" sz="2000" b="1" kern="0" dirty="0" smtClean="0">
                <a:solidFill>
                  <a:schemeClr val="tx2"/>
                </a:solidFill>
                <a:latin typeface="Calibri" panose="020F0502020204030204" pitchFamily="34" charset="0"/>
                <a:cs typeface="Calibri" pitchFamily="34" charset="0"/>
              </a:rPr>
              <a:t> (</a:t>
            </a:r>
            <a:r>
              <a:rPr lang="tr-TR" sz="2000" b="1" kern="0" dirty="0" err="1" smtClean="0">
                <a:solidFill>
                  <a:schemeClr val="tx2"/>
                </a:solidFill>
                <a:latin typeface="Calibri" panose="020F0502020204030204" pitchFamily="34" charset="0"/>
                <a:cs typeface="Calibri" pitchFamily="34" charset="0"/>
              </a:rPr>
              <a:t>Malhotra</a:t>
            </a:r>
            <a:r>
              <a:rPr lang="tr-TR" sz="2000" b="1" kern="0" dirty="0" smtClean="0">
                <a:solidFill>
                  <a:schemeClr val="tx2"/>
                </a:solidFill>
                <a:latin typeface="Calibri" panose="020F0502020204030204" pitchFamily="34" charset="0"/>
                <a:cs typeface="Calibri" pitchFamily="34" charset="0"/>
              </a:rPr>
              <a:t>, 2010:391-393) araştırmada kullanılması benimsenmiştir. </a:t>
            </a:r>
          </a:p>
          <a:p>
            <a:pPr marL="342900" lvl="0" indent="-342900" algn="just">
              <a:spcBef>
                <a:spcPct val="20000"/>
              </a:spcBef>
              <a:buClr>
                <a:schemeClr val="tx2"/>
              </a:buClr>
              <a:buSzPct val="115000"/>
            </a:pPr>
            <a:endParaRPr lang="tr-TR" sz="5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İnternet örneklemesi kullanılarak 22 Şubat ile 25 Mayıs 2016 tarihleri arasında veriler toplanmıştır. </a:t>
            </a:r>
          </a:p>
          <a:p>
            <a:pPr marL="342900" lvl="0" indent="-342900" algn="just">
              <a:spcBef>
                <a:spcPct val="20000"/>
              </a:spcBef>
              <a:buClr>
                <a:schemeClr val="tx2"/>
              </a:buClr>
              <a:buSzPct val="115000"/>
            </a:pPr>
            <a:endParaRPr lang="tr-TR" sz="5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İlk olarak </a:t>
            </a:r>
            <a:r>
              <a:rPr lang="tr-TR" sz="2000" b="1" i="1" u="sng" kern="0" dirty="0" smtClean="0">
                <a:solidFill>
                  <a:schemeClr val="tx2"/>
                </a:solidFill>
                <a:latin typeface="Calibri" panose="020F0502020204030204" pitchFamily="34" charset="0"/>
                <a:cs typeface="Calibri" pitchFamily="34" charset="0"/>
              </a:rPr>
              <a:t>ön test</a:t>
            </a:r>
            <a:r>
              <a:rPr lang="tr-TR" sz="2000" b="1" kern="0" dirty="0" smtClean="0">
                <a:solidFill>
                  <a:schemeClr val="tx2"/>
                </a:solidFill>
                <a:latin typeface="Calibri" panose="020F0502020204030204" pitchFamily="34" charset="0"/>
                <a:cs typeface="Calibri" pitchFamily="34" charset="0"/>
              </a:rPr>
              <a:t> kapsamında 60 cevaplayıcıya anket formu uygulanmış, veri kalitesinde iyileşme sağlayacak herhangi bir düzeltmeye ve sadeleştirmeye gerek duyulmaması nedeniyle aynı anket formuyla çalışmanın bütün verileri toplanmıştır. </a:t>
            </a:r>
          </a:p>
          <a:p>
            <a:pPr marL="342900" lvl="0" indent="-342900" algn="just">
              <a:spcBef>
                <a:spcPct val="20000"/>
              </a:spcBef>
              <a:buClr>
                <a:schemeClr val="tx2"/>
              </a:buClr>
              <a:buSzPct val="115000"/>
            </a:pPr>
            <a:endParaRPr lang="tr-TR" sz="5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Okumadan yapılmış olması ihtimali nedeniyle cevaplama süresi                </a:t>
            </a:r>
            <a:r>
              <a:rPr lang="tr-TR" sz="2000" b="1" i="1" u="sng" kern="0" dirty="0" smtClean="0">
                <a:solidFill>
                  <a:schemeClr val="tx2"/>
                </a:solidFill>
                <a:latin typeface="Calibri" panose="020F0502020204030204" pitchFamily="34" charset="0"/>
                <a:cs typeface="Calibri" pitchFamily="34" charset="0"/>
              </a:rPr>
              <a:t>3 dakikanın altında kalan cevaplamalar</a:t>
            </a:r>
            <a:r>
              <a:rPr lang="tr-TR" sz="2000" b="1" kern="0" dirty="0" smtClean="0">
                <a:solidFill>
                  <a:schemeClr val="tx2"/>
                </a:solidFill>
                <a:latin typeface="Calibri" panose="020F0502020204030204" pitchFamily="34" charset="0"/>
                <a:cs typeface="Calibri" pitchFamily="34" charset="0"/>
              </a:rPr>
              <a:t> değerlendirme dışında bırakılarak ulaşılan analize elverişli 877 nihai anket analize tabi tutulmuştur.</a:t>
            </a: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2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5" end="5"/>
                                            </p:txEl>
                                          </p:spTgt>
                                        </p:tgtEl>
                                        <p:attrNameLst>
                                          <p:attrName>style.visibility</p:attrName>
                                        </p:attrNameLst>
                                      </p:cBhvr>
                                      <p:to>
                                        <p:strVal val="visible"/>
                                      </p:to>
                                    </p:set>
                                    <p:anim calcmode="lin" valueType="num">
                                      <p:cBhvr additive="base">
                                        <p:cTn id="25"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7" end="7"/>
                                            </p:txEl>
                                          </p:spTgt>
                                        </p:tgtEl>
                                        <p:attrNameLst>
                                          <p:attrName>style.visibility</p:attrName>
                                        </p:attrNameLst>
                                      </p:cBhvr>
                                      <p:to>
                                        <p:strVal val="visible"/>
                                      </p:to>
                                    </p:set>
                                    <p:anim calcmode="lin" valueType="num">
                                      <p:cBhvr additive="base">
                                        <p:cTn id="31"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Araştırmanın Yöntemi</a:t>
            </a:r>
            <a:endParaRPr lang="en-US" sz="4600" dirty="0">
              <a:latin typeface="Calibri" panose="020F0502020204030204" pitchFamily="34" charset="0"/>
            </a:endParaRPr>
          </a:p>
        </p:txBody>
      </p:sp>
      <p:sp>
        <p:nvSpPr>
          <p:cNvPr id="14" name="Rectangle 6"/>
          <p:cNvSpPr txBox="1">
            <a:spLocks noChangeArrowheads="1"/>
          </p:cNvSpPr>
          <p:nvPr/>
        </p:nvSpPr>
        <p:spPr>
          <a:xfrm>
            <a:off x="107504" y="1025758"/>
            <a:ext cx="8784976" cy="5643602"/>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r>
              <a:rPr kumimoji="0" lang="tr-TR" sz="2800" b="1" i="1" u="sng"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Kullanılan Ölçekler</a:t>
            </a:r>
            <a:r>
              <a:rPr kumimoji="0" lang="tr-TR" sz="28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t>
            </a:r>
          </a:p>
          <a:p>
            <a:pPr marR="0" lvl="0" algn="just" defTabSz="914400" rtl="0" eaLnBrk="1" fontAlgn="base" latinLnBrk="0" hangingPunct="1">
              <a:lnSpc>
                <a:spcPct val="100000"/>
              </a:lnSpc>
              <a:spcBef>
                <a:spcPct val="20000"/>
              </a:spcBef>
              <a:spcAft>
                <a:spcPct val="0"/>
              </a:spcAft>
              <a:buClr>
                <a:schemeClr val="tx2"/>
              </a:buClr>
              <a:buSzPct val="115000"/>
              <a:tabLst/>
              <a:defRPr/>
            </a:pPr>
            <a:endParaRPr kumimoji="0" lang="tr-TR" sz="1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Kullanılan ölçeklerin hepsi daha önceden yapılmış çalışmaların geçerliliği ve güvenilirliği test edilmiş olan mevcut ölçekleri olup, çalışmaya adapte edilmiştir. </a:t>
            </a: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Ölçeklerin geçerliliği tercüme ve yeniden tercüme süreci izlenerek test edilmiştir.</a:t>
            </a: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Algılanan değer </a:t>
            </a:r>
            <a:r>
              <a:rPr lang="tr-TR" sz="2000" b="1" kern="0" dirty="0">
                <a:solidFill>
                  <a:schemeClr val="tx2"/>
                </a:solidFill>
                <a:latin typeface="Calibri" panose="020F0502020204030204" pitchFamily="34" charset="0"/>
                <a:cs typeface="Calibri" pitchFamily="34" charset="0"/>
              </a:rPr>
              <a:t>değişkeni (iki sorudan oluşan ölçek) </a:t>
            </a:r>
            <a:r>
              <a:rPr lang="tr-TR" sz="2000" b="1" kern="0" dirty="0" smtClean="0">
                <a:solidFill>
                  <a:schemeClr val="tx2"/>
                </a:solidFill>
                <a:latin typeface="Calibri" panose="020F0502020204030204" pitchFamily="34" charset="0"/>
                <a:cs typeface="Calibri" pitchFamily="34" charset="0"/>
                <a:sym typeface="Wingdings" panose="05000000000000000000" pitchFamily="2" charset="2"/>
              </a:rPr>
              <a:t> </a:t>
            </a:r>
            <a:r>
              <a:rPr lang="tr-TR" sz="2000" b="1" kern="0" dirty="0" err="1" smtClean="0">
                <a:solidFill>
                  <a:schemeClr val="tx2"/>
                </a:solidFill>
                <a:latin typeface="Calibri" panose="020F0502020204030204" pitchFamily="34" charset="0"/>
                <a:cs typeface="Calibri" pitchFamily="34" charset="0"/>
              </a:rPr>
              <a:t>Fornell</a:t>
            </a:r>
            <a:r>
              <a:rPr lang="tr-TR" sz="2000" b="1" kern="0" dirty="0" smtClean="0">
                <a:solidFill>
                  <a:schemeClr val="tx2"/>
                </a:solidFill>
                <a:latin typeface="Calibri" panose="020F0502020204030204" pitchFamily="34" charset="0"/>
                <a:cs typeface="Calibri" pitchFamily="34" charset="0"/>
              </a:rPr>
              <a:t> vd. (1996: 10) </a:t>
            </a: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Değiştirme maliyeti </a:t>
            </a:r>
            <a:r>
              <a:rPr lang="tr-TR" sz="2000" b="1" kern="0" dirty="0">
                <a:solidFill>
                  <a:schemeClr val="tx2"/>
                </a:solidFill>
                <a:latin typeface="Calibri" panose="020F0502020204030204" pitchFamily="34" charset="0"/>
                <a:cs typeface="Calibri" pitchFamily="34" charset="0"/>
              </a:rPr>
              <a:t>değişkeni (üç </a:t>
            </a:r>
            <a:r>
              <a:rPr lang="tr-TR" sz="2000" b="1" kern="0" dirty="0" smtClean="0">
                <a:solidFill>
                  <a:schemeClr val="tx2"/>
                </a:solidFill>
                <a:latin typeface="Calibri" panose="020F0502020204030204" pitchFamily="34" charset="0"/>
                <a:cs typeface="Calibri" pitchFamily="34" charset="0"/>
              </a:rPr>
              <a:t>soru) </a:t>
            </a:r>
            <a:r>
              <a:rPr lang="tr-TR" sz="2000" b="1" kern="0" dirty="0">
                <a:solidFill>
                  <a:schemeClr val="tx2"/>
                </a:solidFill>
                <a:latin typeface="Calibri" panose="020F0502020204030204" pitchFamily="34" charset="0"/>
                <a:cs typeface="Calibri" pitchFamily="34" charset="0"/>
                <a:sym typeface="Wingdings" panose="05000000000000000000" pitchFamily="2" charset="2"/>
              </a:rPr>
              <a:t></a:t>
            </a:r>
            <a:r>
              <a:rPr lang="tr-TR" sz="2000" b="1" kern="0" dirty="0" smtClean="0">
                <a:solidFill>
                  <a:schemeClr val="tx2"/>
                </a:solidFill>
                <a:latin typeface="Calibri" panose="020F0502020204030204" pitchFamily="34" charset="0"/>
                <a:cs typeface="Calibri" pitchFamily="34" charset="0"/>
              </a:rPr>
              <a:t> </a:t>
            </a:r>
            <a:r>
              <a:rPr lang="tr-TR" sz="2000" b="1" kern="0" dirty="0" err="1" smtClean="0">
                <a:solidFill>
                  <a:schemeClr val="tx2"/>
                </a:solidFill>
                <a:latin typeface="Calibri" panose="020F0502020204030204" pitchFamily="34" charset="0"/>
                <a:cs typeface="Calibri" pitchFamily="34" charset="0"/>
              </a:rPr>
              <a:t>Yang</a:t>
            </a:r>
            <a:r>
              <a:rPr lang="tr-TR" sz="2000" b="1" kern="0" dirty="0" smtClean="0">
                <a:solidFill>
                  <a:schemeClr val="tx2"/>
                </a:solidFill>
                <a:latin typeface="Calibri" panose="020F0502020204030204" pitchFamily="34" charset="0"/>
                <a:cs typeface="Calibri" pitchFamily="34" charset="0"/>
              </a:rPr>
              <a:t> ve </a:t>
            </a:r>
            <a:r>
              <a:rPr lang="tr-TR" sz="2000" b="1" kern="0" dirty="0" err="1" smtClean="0">
                <a:solidFill>
                  <a:schemeClr val="tx2"/>
                </a:solidFill>
                <a:latin typeface="Calibri" panose="020F0502020204030204" pitchFamily="34" charset="0"/>
                <a:cs typeface="Calibri" pitchFamily="34" charset="0"/>
              </a:rPr>
              <a:t>Peterson</a:t>
            </a:r>
            <a:r>
              <a:rPr lang="tr-TR" sz="2000" b="1" kern="0" dirty="0" smtClean="0">
                <a:solidFill>
                  <a:schemeClr val="tx2"/>
                </a:solidFill>
                <a:latin typeface="Calibri" panose="020F0502020204030204" pitchFamily="34" charset="0"/>
                <a:cs typeface="Calibri" pitchFamily="34" charset="0"/>
              </a:rPr>
              <a:t> (2004: 811)</a:t>
            </a: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Müşteri sadakati </a:t>
            </a:r>
            <a:r>
              <a:rPr lang="tr-TR" sz="2000" b="1" kern="0" dirty="0">
                <a:solidFill>
                  <a:schemeClr val="tx2"/>
                </a:solidFill>
                <a:latin typeface="Calibri" panose="020F0502020204030204" pitchFamily="34" charset="0"/>
                <a:cs typeface="Calibri" pitchFamily="34" charset="0"/>
              </a:rPr>
              <a:t>değişkeni (beş </a:t>
            </a:r>
            <a:r>
              <a:rPr lang="tr-TR" sz="2000" b="1" kern="0" dirty="0" smtClean="0">
                <a:solidFill>
                  <a:schemeClr val="tx2"/>
                </a:solidFill>
                <a:latin typeface="Calibri" panose="020F0502020204030204" pitchFamily="34" charset="0"/>
                <a:cs typeface="Calibri" pitchFamily="34" charset="0"/>
              </a:rPr>
              <a:t>soru) </a:t>
            </a:r>
            <a:r>
              <a:rPr lang="tr-TR" sz="2000" b="1" kern="0" dirty="0">
                <a:solidFill>
                  <a:schemeClr val="tx2"/>
                </a:solidFill>
                <a:latin typeface="Calibri" panose="020F0502020204030204" pitchFamily="34" charset="0"/>
                <a:cs typeface="Calibri" pitchFamily="34" charset="0"/>
                <a:sym typeface="Wingdings" panose="05000000000000000000" pitchFamily="2" charset="2"/>
              </a:rPr>
              <a:t></a:t>
            </a:r>
            <a:r>
              <a:rPr lang="tr-TR" sz="2000" b="1" kern="0" dirty="0" smtClean="0">
                <a:solidFill>
                  <a:schemeClr val="tx2"/>
                </a:solidFill>
                <a:latin typeface="Calibri" panose="020F0502020204030204" pitchFamily="34" charset="0"/>
                <a:cs typeface="Calibri" pitchFamily="34" charset="0"/>
              </a:rPr>
              <a:t> </a:t>
            </a:r>
            <a:r>
              <a:rPr lang="tr-TR" sz="2000" b="1" kern="0" dirty="0" err="1" smtClean="0">
                <a:solidFill>
                  <a:schemeClr val="tx2"/>
                </a:solidFill>
                <a:latin typeface="Calibri" panose="020F0502020204030204" pitchFamily="34" charset="0"/>
                <a:cs typeface="Calibri" pitchFamily="34" charset="0"/>
              </a:rPr>
              <a:t>Quoquab</a:t>
            </a:r>
            <a:r>
              <a:rPr lang="tr-TR" sz="2000" b="1" kern="0" dirty="0" smtClean="0">
                <a:solidFill>
                  <a:schemeClr val="tx2"/>
                </a:solidFill>
                <a:latin typeface="Calibri" panose="020F0502020204030204" pitchFamily="34" charset="0"/>
                <a:cs typeface="Calibri" pitchFamily="34" charset="0"/>
              </a:rPr>
              <a:t> vd. (2014: 205) 	</a:t>
            </a:r>
          </a:p>
          <a:p>
            <a:pPr marL="342900" lvl="0" indent="-342900" algn="just">
              <a:spcBef>
                <a:spcPct val="20000"/>
              </a:spcBef>
              <a:buClr>
                <a:schemeClr val="tx2"/>
              </a:buClr>
              <a:buSzPct val="115000"/>
            </a:pPr>
            <a:endParaRPr lang="tr-TR" sz="1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İfadeler 5’li </a:t>
            </a:r>
            <a:r>
              <a:rPr lang="tr-TR" sz="2000" b="1" kern="0" dirty="0" err="1" smtClean="0">
                <a:solidFill>
                  <a:schemeClr val="tx2"/>
                </a:solidFill>
                <a:latin typeface="Calibri" panose="020F0502020204030204" pitchFamily="34" charset="0"/>
                <a:cs typeface="Calibri" pitchFamily="34" charset="0"/>
              </a:rPr>
              <a:t>Likert</a:t>
            </a:r>
            <a:r>
              <a:rPr lang="tr-TR" sz="2000" b="1" kern="0" dirty="0" smtClean="0">
                <a:solidFill>
                  <a:schemeClr val="tx2"/>
                </a:solidFill>
                <a:latin typeface="Calibri" panose="020F0502020204030204" pitchFamily="34" charset="0"/>
                <a:cs typeface="Calibri" pitchFamily="34" charset="0"/>
              </a:rPr>
              <a:t> tipi ölçekle [(1)Hiç Katılmıyorum…(5)Tam Katılıyorum)] </a:t>
            </a:r>
            <a:r>
              <a:rPr lang="tr-TR" sz="2000" b="1" kern="0" dirty="0" err="1" smtClean="0">
                <a:solidFill>
                  <a:schemeClr val="tx2"/>
                </a:solidFill>
                <a:latin typeface="Calibri" panose="020F0502020204030204" pitchFamily="34" charset="0"/>
                <a:cs typeface="Calibri" pitchFamily="34" charset="0"/>
              </a:rPr>
              <a:t>cevaplayıcılara</a:t>
            </a:r>
            <a:r>
              <a:rPr lang="tr-TR" sz="2000" b="1" kern="0" dirty="0" smtClean="0">
                <a:solidFill>
                  <a:schemeClr val="tx2"/>
                </a:solidFill>
                <a:latin typeface="Calibri" panose="020F0502020204030204" pitchFamily="34" charset="0"/>
                <a:cs typeface="Calibri" pitchFamily="34" charset="0"/>
              </a:rPr>
              <a:t> sorulmuştur.</a:t>
            </a: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16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4" end="4"/>
                                            </p:txEl>
                                          </p:spTgt>
                                        </p:tgtEl>
                                        <p:attrNameLst>
                                          <p:attrName>style.visibility</p:attrName>
                                        </p:attrNameLst>
                                      </p:cBhvr>
                                      <p:to>
                                        <p:strVal val="visible"/>
                                      </p:to>
                                    </p:set>
                                    <p:anim calcmode="lin" valueType="num">
                                      <p:cBhvr additive="base">
                                        <p:cTn id="19"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7" end="7"/>
                                            </p:txEl>
                                          </p:spTgt>
                                        </p:tgtEl>
                                        <p:attrNameLst>
                                          <p:attrName>style.visibility</p:attrName>
                                        </p:attrNameLst>
                                      </p:cBhvr>
                                      <p:to>
                                        <p:strVal val="visible"/>
                                      </p:to>
                                    </p:set>
                                    <p:anim calcmode="lin" valueType="num">
                                      <p:cBhvr additive="base">
                                        <p:cTn id="25"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8" end="8"/>
                                            </p:txEl>
                                          </p:spTgt>
                                        </p:tgtEl>
                                        <p:attrNameLst>
                                          <p:attrName>style.visibility</p:attrName>
                                        </p:attrNameLst>
                                      </p:cBhvr>
                                      <p:to>
                                        <p:strVal val="visible"/>
                                      </p:to>
                                    </p:set>
                                    <p:anim calcmode="lin" valueType="num">
                                      <p:cBhvr additive="base">
                                        <p:cTn id="31" dur="500" fill="hold"/>
                                        <p:tgtEl>
                                          <p:spTgt spid="1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
                                            <p:txEl>
                                              <p:pRg st="9" end="9"/>
                                            </p:txEl>
                                          </p:spTgt>
                                        </p:tgtEl>
                                        <p:attrNameLst>
                                          <p:attrName>style.visibility</p:attrName>
                                        </p:attrNameLst>
                                      </p:cBhvr>
                                      <p:to>
                                        <p:strVal val="visible"/>
                                      </p:to>
                                    </p:set>
                                    <p:anim calcmode="lin" valueType="num">
                                      <p:cBhvr additive="base">
                                        <p:cTn id="37" dur="500" fill="hold"/>
                                        <p:tgtEl>
                                          <p:spTgt spid="14">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xEl>
                                              <p:pRg st="11" end="11"/>
                                            </p:txEl>
                                          </p:spTgt>
                                        </p:tgtEl>
                                        <p:attrNameLst>
                                          <p:attrName>style.visibility</p:attrName>
                                        </p:attrNameLst>
                                      </p:cBhvr>
                                      <p:to>
                                        <p:strVal val="visible"/>
                                      </p:to>
                                    </p:set>
                                    <p:anim calcmode="lin" valueType="num">
                                      <p:cBhvr additive="base">
                                        <p:cTn id="43" dur="500" fill="hold"/>
                                        <p:tgtEl>
                                          <p:spTgt spid="14">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Araştırmanın Yöntemi</a:t>
            </a:r>
            <a:endParaRPr lang="en-US" sz="4600" dirty="0">
              <a:latin typeface="Calibri" panose="020F0502020204030204" pitchFamily="34" charset="0"/>
            </a:endParaRPr>
          </a:p>
        </p:txBody>
      </p:sp>
      <p:sp>
        <p:nvSpPr>
          <p:cNvPr id="14" name="Rectangle 6"/>
          <p:cNvSpPr txBox="1">
            <a:spLocks noChangeArrowheads="1"/>
          </p:cNvSpPr>
          <p:nvPr/>
        </p:nvSpPr>
        <p:spPr>
          <a:xfrm>
            <a:off x="251520" y="929810"/>
            <a:ext cx="8501122" cy="5811558"/>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r>
              <a:rPr kumimoji="0" lang="tr-TR" sz="2800" b="1" i="1" u="sng"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Verilerin Analiz Yöntemi</a:t>
            </a:r>
            <a:r>
              <a:rPr kumimoji="0" lang="tr-TR" sz="28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a:t>
            </a: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sz="8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8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b="1" kern="0" dirty="0">
                <a:solidFill>
                  <a:schemeClr val="tx2"/>
                </a:solidFill>
                <a:latin typeface="Calibri" panose="020F0502020204030204" pitchFamily="34" charset="0"/>
                <a:cs typeface="Calibri" pitchFamily="34" charset="0"/>
              </a:rPr>
              <a:t>	</a:t>
            </a:r>
            <a:r>
              <a:rPr lang="tr-TR" sz="2000" b="1" kern="0" dirty="0" smtClean="0">
                <a:solidFill>
                  <a:schemeClr val="tx2"/>
                </a:solidFill>
                <a:latin typeface="Calibri" panose="020F0502020204030204" pitchFamily="34" charset="0"/>
                <a:cs typeface="Calibri" pitchFamily="34" charset="0"/>
              </a:rPr>
              <a:t>Veri setinin detaylı incelenebilmesi için öncelikle tanımlayıcı istatistikler  incelenmiştir.</a:t>
            </a:r>
          </a:p>
          <a:p>
            <a:pPr marL="342900" lvl="0" indent="-342900" algn="just">
              <a:spcBef>
                <a:spcPct val="20000"/>
              </a:spcBef>
              <a:buClr>
                <a:schemeClr val="tx2"/>
              </a:buClr>
              <a:buSzPct val="115000"/>
            </a:pPr>
            <a:endParaRPr lang="tr-TR" sz="8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b="1" kern="0" dirty="0">
                <a:solidFill>
                  <a:schemeClr val="tx2"/>
                </a:solidFill>
                <a:latin typeface="Calibri" panose="020F0502020204030204" pitchFamily="34" charset="0"/>
                <a:cs typeface="Calibri" pitchFamily="34" charset="0"/>
              </a:rPr>
              <a:t>	</a:t>
            </a:r>
            <a:r>
              <a:rPr lang="tr-TR" sz="2000" b="1" kern="0" dirty="0" smtClean="0">
                <a:solidFill>
                  <a:schemeClr val="tx2"/>
                </a:solidFill>
                <a:latin typeface="Calibri" panose="020F0502020204030204" pitchFamily="34" charset="0"/>
                <a:cs typeface="Calibri" pitchFamily="34" charset="0"/>
              </a:rPr>
              <a:t>Ölçeklerin yapısal geçerliliğini tespit etmek amacıyla Keşfedici Faktör Analizi yapılırken; ölçek maddelerinin kendi aralarındaki içsel tutarlılıklarını tespit etmek için de </a:t>
            </a:r>
            <a:r>
              <a:rPr lang="tr-TR" sz="2000" b="1" kern="0" dirty="0" err="1" smtClean="0">
                <a:solidFill>
                  <a:schemeClr val="tx2"/>
                </a:solidFill>
                <a:latin typeface="Calibri" panose="020F0502020204030204" pitchFamily="34" charset="0"/>
                <a:cs typeface="Calibri" pitchFamily="34" charset="0"/>
              </a:rPr>
              <a:t>Cronbach</a:t>
            </a:r>
            <a:r>
              <a:rPr lang="tr-TR" sz="2000" b="1" kern="0" dirty="0" smtClean="0">
                <a:solidFill>
                  <a:schemeClr val="tx2"/>
                </a:solidFill>
                <a:latin typeface="Calibri" panose="020F0502020204030204" pitchFamily="34" charset="0"/>
                <a:cs typeface="Calibri" pitchFamily="34" charset="0"/>
              </a:rPr>
              <a:t> Alpha güvenilirlik katsayıları hesaplanmıştır.</a:t>
            </a:r>
            <a:r>
              <a:rPr lang="tr-TR" b="1" kern="0" dirty="0" smtClean="0">
                <a:solidFill>
                  <a:schemeClr val="tx2"/>
                </a:solidFill>
                <a:latin typeface="Calibri" panose="020F0502020204030204" pitchFamily="34" charset="0"/>
                <a:cs typeface="Calibri" pitchFamily="34" charset="0"/>
              </a:rPr>
              <a:t>	</a:t>
            </a:r>
            <a:endParaRPr lang="tr-TR" sz="5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8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b="1" kern="0" dirty="0">
                <a:solidFill>
                  <a:schemeClr val="tx2"/>
                </a:solidFill>
                <a:latin typeface="Calibri" panose="020F0502020204030204" pitchFamily="34" charset="0"/>
                <a:cs typeface="Calibri" pitchFamily="34" charset="0"/>
              </a:rPr>
              <a:t>	</a:t>
            </a:r>
            <a:r>
              <a:rPr lang="tr-TR" sz="2000" b="1" kern="0" dirty="0" smtClean="0">
                <a:solidFill>
                  <a:schemeClr val="tx2"/>
                </a:solidFill>
                <a:latin typeface="Calibri" panose="020F0502020204030204" pitchFamily="34" charset="0"/>
                <a:cs typeface="Calibri" pitchFamily="34" charset="0"/>
              </a:rPr>
              <a:t>Sadakat geliştirme eğilimlerine göre </a:t>
            </a:r>
            <a:r>
              <a:rPr lang="tr-TR" sz="2000" b="1" kern="0" dirty="0" err="1" smtClean="0">
                <a:solidFill>
                  <a:schemeClr val="tx2"/>
                </a:solidFill>
                <a:latin typeface="Calibri" panose="020F0502020204030204" pitchFamily="34" charset="0"/>
                <a:cs typeface="Calibri" pitchFamily="34" charset="0"/>
              </a:rPr>
              <a:t>cevaplayıcıların</a:t>
            </a:r>
            <a:r>
              <a:rPr lang="tr-TR" sz="2000" b="1" kern="0" dirty="0" smtClean="0">
                <a:solidFill>
                  <a:schemeClr val="tx2"/>
                </a:solidFill>
                <a:latin typeface="Calibri" panose="020F0502020204030204" pitchFamily="34" charset="0"/>
                <a:cs typeface="Calibri" pitchFamily="34" charset="0"/>
              </a:rPr>
              <a:t> gruplandırılması için Kümeleme Analizi yapılarak; müşteriler, sadakat geliştirenler ve sadakat geliştirmeyenler olarak </a:t>
            </a:r>
            <a:r>
              <a:rPr lang="tr-TR" sz="2000" b="1" kern="0" dirty="0">
                <a:solidFill>
                  <a:schemeClr val="tx2"/>
                </a:solidFill>
                <a:latin typeface="Calibri" panose="020F0502020204030204" pitchFamily="34" charset="0"/>
                <a:cs typeface="Calibri" pitchFamily="34" charset="0"/>
              </a:rPr>
              <a:t>kategorik (kategorik bağımlı değişken) </a:t>
            </a:r>
            <a:r>
              <a:rPr lang="tr-TR" sz="2000" b="1" kern="0" dirty="0" smtClean="0">
                <a:solidFill>
                  <a:schemeClr val="tx2"/>
                </a:solidFill>
                <a:latin typeface="Calibri" panose="020F0502020204030204" pitchFamily="34" charset="0"/>
                <a:cs typeface="Calibri" pitchFamily="34" charset="0"/>
              </a:rPr>
              <a:t>hale getirilmiştir.</a:t>
            </a:r>
          </a:p>
          <a:p>
            <a:pPr marL="342900" lvl="0" indent="-342900" algn="just">
              <a:spcBef>
                <a:spcPct val="20000"/>
              </a:spcBef>
              <a:buClr>
                <a:schemeClr val="tx2"/>
              </a:buClr>
              <a:buSzPct val="115000"/>
            </a:pPr>
            <a:endParaRPr kumimoji="0" lang="tr-TR" sz="800" b="1"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Kullandıkları akıllı telefon markasına karşı sadakat geliştiren ve sadakat geliştirmeyen müşterilerin ayırt edici özelliklerinin belirlenmesi için Lojistik Regresyon Analizi yapılmıştır.</a:t>
            </a: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b="1" kern="0" dirty="0" smtClean="0">
                <a:solidFill>
                  <a:schemeClr val="tx2"/>
                </a:solidFill>
                <a:latin typeface="Calibri" panose="020F0502020204030204" pitchFamily="34" charset="0"/>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tr-TR"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defRPr/>
            </a:pPr>
            <a:endParaRPr kumimoji="0" lang="tr-TR"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3" end="3"/>
                                            </p:txEl>
                                          </p:spTgt>
                                        </p:tgtEl>
                                        <p:attrNameLst>
                                          <p:attrName>style.visibility</p:attrName>
                                        </p:attrNameLst>
                                      </p:cBhvr>
                                      <p:to>
                                        <p:strVal val="visible"/>
                                      </p:to>
                                    </p:set>
                                    <p:anim calcmode="lin" valueType="num">
                                      <p:cBhvr additive="base">
                                        <p:cTn id="13"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anim calcmode="lin" valueType="num">
                                      <p:cBhvr additive="base">
                                        <p:cTn id="19"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7" end="7"/>
                                            </p:txEl>
                                          </p:spTgt>
                                        </p:tgtEl>
                                        <p:attrNameLst>
                                          <p:attrName>style.visibility</p:attrName>
                                        </p:attrNameLst>
                                      </p:cBhvr>
                                      <p:to>
                                        <p:strVal val="visible"/>
                                      </p:to>
                                    </p:set>
                                    <p:anim calcmode="lin" valueType="num">
                                      <p:cBhvr additive="base">
                                        <p:cTn id="25"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9" end="9"/>
                                            </p:txEl>
                                          </p:spTgt>
                                        </p:tgtEl>
                                        <p:attrNameLst>
                                          <p:attrName>style.visibility</p:attrName>
                                        </p:attrNameLst>
                                      </p:cBhvr>
                                      <p:to>
                                        <p:strVal val="visible"/>
                                      </p:to>
                                    </p:set>
                                    <p:anim calcmode="lin" valueType="num">
                                      <p:cBhvr additive="base">
                                        <p:cTn id="31" dur="500" fill="hold"/>
                                        <p:tgtEl>
                                          <p:spTgt spid="14">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000" b="1" i="1" u="sng" kern="0" dirty="0" smtClean="0">
                <a:solidFill>
                  <a:schemeClr val="tx2"/>
                </a:solidFill>
                <a:latin typeface="+mj-lt"/>
                <a:cs typeface="Calibri" pitchFamily="34" charset="0"/>
              </a:rPr>
              <a:t>Çalışma Grubunun Demografik Özellikleri</a:t>
            </a:r>
            <a:r>
              <a:rPr lang="tr-TR" sz="2000" b="1" kern="0" dirty="0" smtClean="0">
                <a:solidFill>
                  <a:schemeClr val="tx2"/>
                </a:solidFill>
                <a:latin typeface="+mj-lt"/>
                <a:cs typeface="Calibri" pitchFamily="34" charset="0"/>
              </a:rPr>
              <a:t>:</a:t>
            </a: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040055745"/>
              </p:ext>
            </p:extLst>
          </p:nvPr>
        </p:nvGraphicFramePr>
        <p:xfrm>
          <a:off x="251520" y="1268767"/>
          <a:ext cx="8678768" cy="5400590"/>
        </p:xfrm>
        <a:graphic>
          <a:graphicData uri="http://schemas.openxmlformats.org/drawingml/2006/table">
            <a:tbl>
              <a:tblPr firstRow="1" firstCol="1" bandRow="1">
                <a:tableStyleId>{46F890A9-2807-4EBB-B81D-B2AA78EC7F39}</a:tableStyleId>
              </a:tblPr>
              <a:tblGrid>
                <a:gridCol w="1165285"/>
                <a:gridCol w="695693"/>
                <a:gridCol w="695693"/>
                <a:gridCol w="1547916"/>
                <a:gridCol w="695693"/>
                <a:gridCol w="678301"/>
                <a:gridCol w="1808801"/>
                <a:gridCol w="695693"/>
                <a:gridCol w="695693"/>
              </a:tblGrid>
              <a:tr h="265816">
                <a:tc>
                  <a:txBody>
                    <a:bodyPr/>
                    <a:lstStyle/>
                    <a:p>
                      <a:pPr algn="just">
                        <a:lnSpc>
                          <a:spcPct val="115000"/>
                        </a:lnSpc>
                        <a:spcAft>
                          <a:spcPts val="0"/>
                        </a:spcAft>
                      </a:pPr>
                      <a:r>
                        <a:rPr lang="tr-TR" sz="1100" baseline="0" dirty="0">
                          <a:solidFill>
                            <a:schemeClr val="accent4">
                              <a:lumMod val="10000"/>
                            </a:schemeClr>
                          </a:solidFill>
                          <a:effectLst/>
                        </a:rPr>
                        <a:t> </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f</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 </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f</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100" baseline="0">
                          <a:solidFill>
                            <a:schemeClr val="accent4">
                              <a:lumMod val="10000"/>
                            </a:schemeClr>
                          </a:solidFill>
                          <a:effectLst/>
                        </a:rPr>
                        <a:t> </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f</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316477">
                <a:tc>
                  <a:txBody>
                    <a:bodyPr/>
                    <a:lstStyle/>
                    <a:p>
                      <a:pPr algn="just">
                        <a:lnSpc>
                          <a:spcPct val="115000"/>
                        </a:lnSpc>
                        <a:spcAft>
                          <a:spcPts val="0"/>
                        </a:spcAft>
                      </a:pPr>
                      <a:r>
                        <a:rPr lang="tr-TR" sz="1250" baseline="0" dirty="0">
                          <a:solidFill>
                            <a:srgbClr val="FF0000"/>
                          </a:solidFill>
                          <a:effectLst/>
                        </a:rPr>
                        <a:t>Cinsiyet</a:t>
                      </a:r>
                      <a:endParaRPr lang="en-US" sz="125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dirty="0">
                        <a:solidFill>
                          <a:srgbClr val="FF0000"/>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gn="just">
                        <a:lnSpc>
                          <a:spcPct val="115000"/>
                        </a:lnSpc>
                        <a:spcAft>
                          <a:spcPts val="0"/>
                        </a:spcAft>
                      </a:pPr>
                      <a:r>
                        <a:rPr lang="tr-TR" sz="1250" baseline="0" dirty="0">
                          <a:solidFill>
                            <a:srgbClr val="FF0000"/>
                          </a:solidFill>
                          <a:effectLst/>
                        </a:rPr>
                        <a:t>Eğitim Düzeyi</a:t>
                      </a:r>
                      <a:endParaRPr lang="en-US" sz="125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gn="just">
                        <a:lnSpc>
                          <a:spcPct val="115000"/>
                        </a:lnSpc>
                        <a:spcAft>
                          <a:spcPts val="0"/>
                        </a:spcAft>
                      </a:pPr>
                      <a:r>
                        <a:rPr lang="tr-TR" sz="1250" baseline="0" dirty="0">
                          <a:solidFill>
                            <a:srgbClr val="FF0000"/>
                          </a:solidFill>
                          <a:effectLst/>
                        </a:rPr>
                        <a:t>Gelir Düzeyi</a:t>
                      </a:r>
                      <a:endParaRPr lang="en-US" sz="125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265816">
                <a:tc>
                  <a:txBody>
                    <a:bodyPr/>
                    <a:lstStyle/>
                    <a:p>
                      <a:pPr algn="just">
                        <a:lnSpc>
                          <a:spcPct val="115000"/>
                        </a:lnSpc>
                        <a:spcAft>
                          <a:spcPts val="0"/>
                        </a:spcAft>
                      </a:pPr>
                      <a:r>
                        <a:rPr lang="tr-TR" sz="1100" baseline="0">
                          <a:solidFill>
                            <a:schemeClr val="accent4">
                              <a:lumMod val="10000"/>
                            </a:schemeClr>
                          </a:solidFill>
                          <a:effectLst/>
                        </a:rPr>
                        <a:t>Kadın</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464</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52.9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Lise ve altı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dirty="0">
                          <a:solidFill>
                            <a:schemeClr val="accent4">
                              <a:lumMod val="10000"/>
                            </a:schemeClr>
                          </a:solidFill>
                          <a:effectLst/>
                        </a:rPr>
                        <a:t>113</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12.9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1000 TL ve altı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198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22.6</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265816">
                <a:tc>
                  <a:txBody>
                    <a:bodyPr/>
                    <a:lstStyle/>
                    <a:p>
                      <a:pPr algn="just">
                        <a:lnSpc>
                          <a:spcPct val="115000"/>
                        </a:lnSpc>
                        <a:spcAft>
                          <a:spcPts val="0"/>
                        </a:spcAft>
                      </a:pPr>
                      <a:r>
                        <a:rPr lang="tr-TR" sz="1100" baseline="0">
                          <a:solidFill>
                            <a:schemeClr val="accent4">
                              <a:lumMod val="10000"/>
                            </a:schemeClr>
                          </a:solidFill>
                          <a:effectLst/>
                        </a:rPr>
                        <a:t>Erkek</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413</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47.1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dirty="0">
                          <a:solidFill>
                            <a:schemeClr val="accent4">
                              <a:lumMod val="10000"/>
                            </a:schemeClr>
                          </a:solidFill>
                          <a:effectLst/>
                        </a:rPr>
                        <a:t>Ön lisans</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115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13.1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1001 TL - 3000 TL arası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265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30.2</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265816">
                <a:tc>
                  <a:txBody>
                    <a:bodyPr/>
                    <a:lstStyle/>
                    <a:p>
                      <a:pPr algn="just">
                        <a:lnSpc>
                          <a:spcPct val="115000"/>
                        </a:lnSpc>
                        <a:spcAft>
                          <a:spcPts val="0"/>
                        </a:spcAft>
                      </a:pPr>
                      <a:r>
                        <a:rPr lang="tr-TR" sz="1250" b="1" baseline="0">
                          <a:solidFill>
                            <a:schemeClr val="accent4">
                              <a:lumMod val="10000"/>
                            </a:schemeClr>
                          </a:solidFill>
                          <a:effectLst/>
                        </a:rPr>
                        <a:t>Toplam</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a:solidFill>
                            <a:schemeClr val="accent4">
                              <a:lumMod val="10000"/>
                            </a:schemeClr>
                          </a:solidFill>
                          <a:effectLst/>
                        </a:rPr>
                        <a:t>877</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Lisans</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405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dirty="0">
                          <a:solidFill>
                            <a:schemeClr val="accent4">
                              <a:lumMod val="10000"/>
                            </a:schemeClr>
                          </a:solidFill>
                          <a:effectLst/>
                        </a:rPr>
                        <a:t>46.2</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3001 TL - 5000 TL arası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275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31.4</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324447">
                <a:tc>
                  <a:txBody>
                    <a:bodyPr/>
                    <a:lstStyle/>
                    <a:p>
                      <a:pPr algn="just">
                        <a:lnSpc>
                          <a:spcPct val="115000"/>
                        </a:lnSpc>
                        <a:spcAft>
                          <a:spcPts val="0"/>
                        </a:spcAft>
                      </a:pPr>
                      <a:r>
                        <a:rPr lang="tr-TR" sz="1200" baseline="0" dirty="0">
                          <a:solidFill>
                            <a:srgbClr val="FF0000"/>
                          </a:solidFill>
                          <a:effectLst/>
                        </a:rPr>
                        <a:t>Medeni Durum</a:t>
                      </a:r>
                      <a:endParaRPr lang="en-US" sz="120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gn="just">
                        <a:lnSpc>
                          <a:spcPct val="115000"/>
                        </a:lnSpc>
                        <a:spcAft>
                          <a:spcPts val="0"/>
                        </a:spcAft>
                      </a:pPr>
                      <a:r>
                        <a:rPr lang="tr-TR" sz="1100" baseline="0" dirty="0">
                          <a:solidFill>
                            <a:schemeClr val="accent4">
                              <a:lumMod val="10000"/>
                            </a:schemeClr>
                          </a:solidFill>
                          <a:effectLst/>
                        </a:rPr>
                        <a:t>Yüksek lisans</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159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dirty="0">
                          <a:solidFill>
                            <a:schemeClr val="accent4">
                              <a:lumMod val="10000"/>
                            </a:schemeClr>
                          </a:solidFill>
                          <a:effectLst/>
                        </a:rPr>
                        <a:t>18.1</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5001 TL - 7000 TL arası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78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8.9</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265816">
                <a:tc>
                  <a:txBody>
                    <a:bodyPr/>
                    <a:lstStyle/>
                    <a:p>
                      <a:pPr algn="just">
                        <a:lnSpc>
                          <a:spcPct val="115000"/>
                        </a:lnSpc>
                        <a:spcAft>
                          <a:spcPts val="0"/>
                        </a:spcAft>
                      </a:pPr>
                      <a:r>
                        <a:rPr lang="tr-TR" sz="1100" baseline="0">
                          <a:solidFill>
                            <a:schemeClr val="accent4">
                              <a:lumMod val="10000"/>
                            </a:schemeClr>
                          </a:solidFill>
                          <a:effectLst/>
                        </a:rPr>
                        <a:t>Evli</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390</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44.5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Doktora</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85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dirty="0">
                          <a:solidFill>
                            <a:schemeClr val="accent4">
                              <a:lumMod val="10000"/>
                            </a:schemeClr>
                          </a:solidFill>
                          <a:effectLst/>
                        </a:rPr>
                        <a:t>9.7</a:t>
                      </a:r>
                      <a:endParaRPr lang="en-US" sz="11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7001 TL - 9000 TL arası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33</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3.8</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265816">
                <a:tc>
                  <a:txBody>
                    <a:bodyPr/>
                    <a:lstStyle/>
                    <a:p>
                      <a:pPr algn="just">
                        <a:lnSpc>
                          <a:spcPct val="115000"/>
                        </a:lnSpc>
                        <a:spcAft>
                          <a:spcPts val="0"/>
                        </a:spcAft>
                      </a:pPr>
                      <a:r>
                        <a:rPr lang="tr-TR" sz="1100" baseline="0">
                          <a:solidFill>
                            <a:schemeClr val="accent4">
                              <a:lumMod val="10000"/>
                            </a:schemeClr>
                          </a:solidFill>
                          <a:effectLst/>
                        </a:rPr>
                        <a:t>Bekâr</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487</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55.5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250" b="1" baseline="0" dirty="0">
                          <a:solidFill>
                            <a:schemeClr val="accent4">
                              <a:lumMod val="10000"/>
                            </a:schemeClr>
                          </a:solidFill>
                          <a:effectLst/>
                        </a:rPr>
                        <a:t>Toplam</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877</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9001 TL ve üstü</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3.2</a:t>
                      </a:r>
                      <a:endParaRPr lang="en-US" sz="1100" baseline="0">
                        <a:solidFill>
                          <a:schemeClr val="accent4">
                            <a:lumMod val="10000"/>
                          </a:schemeClr>
                        </a:solidFill>
                        <a:effectLst/>
                        <a:latin typeface="Calibri"/>
                        <a:ea typeface="Calibri"/>
                        <a:cs typeface="Times New Roman"/>
                      </a:endParaRPr>
                    </a:p>
                  </a:txBody>
                  <a:tcPr marL="44450" marR="44450" marT="0" marB="0" anchor="b"/>
                </a:tc>
              </a:tr>
              <a:tr h="316477">
                <a:tc>
                  <a:txBody>
                    <a:bodyPr/>
                    <a:lstStyle/>
                    <a:p>
                      <a:pPr algn="just">
                        <a:lnSpc>
                          <a:spcPct val="115000"/>
                        </a:lnSpc>
                        <a:spcAft>
                          <a:spcPts val="0"/>
                        </a:spcAft>
                      </a:pPr>
                      <a:r>
                        <a:rPr lang="tr-TR" sz="1250" b="1" baseline="0" dirty="0">
                          <a:solidFill>
                            <a:schemeClr val="accent4">
                              <a:lumMod val="10000"/>
                            </a:schemeClr>
                          </a:solidFill>
                          <a:effectLst/>
                        </a:rPr>
                        <a:t>Toplam</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a:solidFill>
                            <a:schemeClr val="accent4">
                              <a:lumMod val="10000"/>
                            </a:schemeClr>
                          </a:solidFill>
                          <a:effectLst/>
                        </a:rPr>
                        <a:t>877</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250" baseline="0" dirty="0">
                          <a:solidFill>
                            <a:srgbClr val="FF0000"/>
                          </a:solidFill>
                          <a:effectLst/>
                        </a:rPr>
                        <a:t>Meslek</a:t>
                      </a:r>
                      <a:endParaRPr lang="en-US" sz="125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gn="just">
                        <a:lnSpc>
                          <a:spcPct val="115000"/>
                        </a:lnSpc>
                        <a:spcAft>
                          <a:spcPts val="0"/>
                        </a:spcAft>
                      </a:pPr>
                      <a:r>
                        <a:rPr lang="tr-TR" sz="1250" b="1" baseline="0" dirty="0">
                          <a:solidFill>
                            <a:schemeClr val="accent4">
                              <a:lumMod val="10000"/>
                            </a:schemeClr>
                          </a:solidFill>
                          <a:effectLst/>
                        </a:rPr>
                        <a:t>Toplam</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a:solidFill>
                            <a:schemeClr val="accent4">
                              <a:lumMod val="10000"/>
                            </a:schemeClr>
                          </a:solidFill>
                          <a:effectLst/>
                        </a:rPr>
                        <a:t>877</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r>
              <a:tr h="316477">
                <a:tc>
                  <a:txBody>
                    <a:bodyPr/>
                    <a:lstStyle/>
                    <a:p>
                      <a:pPr algn="just">
                        <a:lnSpc>
                          <a:spcPct val="115000"/>
                        </a:lnSpc>
                        <a:spcAft>
                          <a:spcPts val="0"/>
                        </a:spcAft>
                      </a:pPr>
                      <a:r>
                        <a:rPr lang="tr-TR" sz="1250" baseline="0" dirty="0">
                          <a:solidFill>
                            <a:srgbClr val="FF0000"/>
                          </a:solidFill>
                          <a:effectLst/>
                        </a:rPr>
                        <a:t>Yaş</a:t>
                      </a:r>
                      <a:endParaRPr lang="en-US" sz="1250" baseline="0"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Kamu çalışanı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332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37.9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15-22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132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15.0</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Özel sektör çalışanı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196</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22.3</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23-28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258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29.4</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Serbest meslek erbabı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44</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5.0</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29-35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262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29.9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Emekli</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1.3</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36-42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131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14.9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Ev hanımı</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43-48</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47</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5.4</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Öğrenci</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201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22.9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49-55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22</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İşsiz</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27</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3.1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100" baseline="0">
                          <a:solidFill>
                            <a:schemeClr val="accent4">
                              <a:lumMod val="10000"/>
                            </a:schemeClr>
                          </a:solidFill>
                          <a:effectLst/>
                        </a:rPr>
                        <a:t>56 ve üstü</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25</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2.9</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aseline="0">
                          <a:solidFill>
                            <a:schemeClr val="accent4">
                              <a:lumMod val="10000"/>
                            </a:schemeClr>
                          </a:solidFill>
                          <a:effectLst/>
                        </a:rPr>
                        <a:t>Diğer</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41</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aseline="0">
                          <a:solidFill>
                            <a:schemeClr val="accent4">
                              <a:lumMod val="10000"/>
                            </a:schemeClr>
                          </a:solidFill>
                          <a:effectLst/>
                        </a:rPr>
                        <a:t>4.7</a:t>
                      </a:r>
                      <a:endParaRPr lang="en-US" sz="11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r>
              <a:tr h="316477">
                <a:tc>
                  <a:txBody>
                    <a:bodyPr/>
                    <a:lstStyle/>
                    <a:p>
                      <a:pPr algn="just">
                        <a:lnSpc>
                          <a:spcPct val="115000"/>
                        </a:lnSpc>
                        <a:spcAft>
                          <a:spcPts val="0"/>
                        </a:spcAft>
                      </a:pPr>
                      <a:r>
                        <a:rPr lang="tr-TR" sz="1250" b="1" baseline="0">
                          <a:solidFill>
                            <a:schemeClr val="accent4">
                              <a:lumMod val="10000"/>
                            </a:schemeClr>
                          </a:solidFill>
                          <a:effectLst/>
                        </a:rPr>
                        <a:t>Toplam</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a:solidFill>
                            <a:schemeClr val="accent4">
                              <a:lumMod val="10000"/>
                            </a:schemeClr>
                          </a:solidFill>
                          <a:effectLst/>
                        </a:rPr>
                        <a:t>877</a:t>
                      </a:r>
                      <a:endParaRPr lang="en-US" sz="125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250" b="1" baseline="0" dirty="0">
                          <a:solidFill>
                            <a:schemeClr val="accent4">
                              <a:lumMod val="10000"/>
                            </a:schemeClr>
                          </a:solidFill>
                          <a:effectLst/>
                        </a:rPr>
                        <a:t>Toplam</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877</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50" b="1" baseline="0" dirty="0">
                          <a:solidFill>
                            <a:schemeClr val="accent4">
                              <a:lumMod val="10000"/>
                            </a:schemeClr>
                          </a:solidFill>
                          <a:effectLst/>
                        </a:rPr>
                        <a:t>100</a:t>
                      </a:r>
                      <a:endParaRPr lang="en-US" sz="125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aseline="0" dirty="0">
                        <a:solidFill>
                          <a:schemeClr val="accent4">
                            <a:lumMod val="10000"/>
                          </a:schemeClr>
                        </a:solidFill>
                        <a:effectLst/>
                        <a:latin typeface="Calibri"/>
                      </a:endParaRPr>
                    </a:p>
                  </a:txBody>
                  <a:tcPr marL="44450" marR="44450" marT="0" marB="0" anchor="b"/>
                </a:tc>
              </a:tr>
            </a:tbl>
          </a:graphicData>
        </a:graphic>
      </p:graphicFrame>
      <p:cxnSp>
        <p:nvCxnSpPr>
          <p:cNvPr id="7" name="Düz Bağlayıcı 6"/>
          <p:cNvCxnSpPr/>
          <p:nvPr/>
        </p:nvCxnSpPr>
        <p:spPr>
          <a:xfrm>
            <a:off x="2771800" y="1700808"/>
            <a:ext cx="0" cy="4728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5724128" y="1484784"/>
            <a:ext cx="0" cy="50405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285720" y="2780928"/>
            <a:ext cx="2486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285720" y="3861048"/>
            <a:ext cx="2486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2771800" y="3573016"/>
            <a:ext cx="29523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Düz Bağlayıcı 20"/>
          <p:cNvCxnSpPr/>
          <p:nvPr/>
        </p:nvCxnSpPr>
        <p:spPr>
          <a:xfrm>
            <a:off x="5724128" y="3789040"/>
            <a:ext cx="324036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7577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000" b="1" i="1" u="sng" kern="0" dirty="0" smtClean="0">
                <a:solidFill>
                  <a:schemeClr val="tx2"/>
                </a:solidFill>
                <a:latin typeface="+mj-lt"/>
                <a:cs typeface="Calibri" pitchFamily="34" charset="0"/>
              </a:rPr>
              <a:t>Örneklemin Telefon Kullanımına İlişkin Özellikleri</a:t>
            </a:r>
            <a:r>
              <a:rPr lang="tr-TR" sz="2000" b="1" kern="0" dirty="0" smtClean="0">
                <a:solidFill>
                  <a:schemeClr val="tx2"/>
                </a:solidFill>
                <a:latin typeface="+mj-lt"/>
                <a:cs typeface="Calibri" pitchFamily="34" charset="0"/>
              </a:rPr>
              <a:t>:</a:t>
            </a: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2821720278"/>
              </p:ext>
            </p:extLst>
          </p:nvPr>
        </p:nvGraphicFramePr>
        <p:xfrm>
          <a:off x="251520" y="1196748"/>
          <a:ext cx="8678768" cy="5472612"/>
        </p:xfrm>
        <a:graphic>
          <a:graphicData uri="http://schemas.openxmlformats.org/drawingml/2006/table">
            <a:tbl>
              <a:tblPr firstRow="1" firstCol="1" bandRow="1">
                <a:tableStyleId>{46F890A9-2807-4EBB-B81D-B2AA78EC7F39}</a:tableStyleId>
              </a:tblPr>
              <a:tblGrid>
                <a:gridCol w="2781150"/>
                <a:gridCol w="788979"/>
                <a:gridCol w="788979"/>
                <a:gridCol w="2741702"/>
                <a:gridCol w="788979"/>
                <a:gridCol w="788979"/>
              </a:tblGrid>
              <a:tr h="285873">
                <a:tc>
                  <a:txBody>
                    <a:bodyPr/>
                    <a:lstStyle/>
                    <a:p>
                      <a:pPr algn="just">
                        <a:lnSpc>
                          <a:spcPct val="115000"/>
                        </a:lnSpc>
                        <a:spcAft>
                          <a:spcPts val="0"/>
                        </a:spcAft>
                      </a:pPr>
                      <a:r>
                        <a:rPr lang="tr-TR" sz="1100" b="1" dirty="0">
                          <a:effectLst/>
                        </a:rPr>
                        <a:t> </a:t>
                      </a:r>
                      <a:endParaRPr lang="en-US" sz="1100" b="1"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a:effectLst/>
                        </a:rPr>
                        <a:t>f</a:t>
                      </a:r>
                      <a:endParaRPr lang="en-US" sz="1100" b="1">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a:effectLst/>
                        </a:rPr>
                        <a:t>%</a:t>
                      </a:r>
                      <a:endParaRPr lang="en-US" sz="1100" b="1">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a:effectLst/>
                        </a:rPr>
                        <a:t> </a:t>
                      </a:r>
                      <a:endParaRPr lang="en-US" sz="1100" b="1">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a:effectLst/>
                        </a:rPr>
                        <a:t>f</a:t>
                      </a:r>
                      <a:endParaRPr lang="en-US" sz="1100" b="1">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dirty="0">
                          <a:effectLst/>
                        </a:rPr>
                        <a:t>%</a:t>
                      </a:r>
                      <a:endParaRPr lang="en-US" sz="1100" b="1" dirty="0">
                        <a:effectLst/>
                        <a:latin typeface="Calibri"/>
                        <a:ea typeface="Calibri"/>
                        <a:cs typeface="Times New Roman"/>
                      </a:endParaRPr>
                    </a:p>
                  </a:txBody>
                  <a:tcPr marL="44450" marR="44450" marT="0" marB="0" anchor="b"/>
                </a:tc>
              </a:tr>
              <a:tr h="340356">
                <a:tc>
                  <a:txBody>
                    <a:bodyPr/>
                    <a:lstStyle/>
                    <a:p>
                      <a:pPr algn="just">
                        <a:lnSpc>
                          <a:spcPct val="115000"/>
                        </a:lnSpc>
                        <a:spcAft>
                          <a:spcPts val="0"/>
                        </a:spcAft>
                      </a:pPr>
                      <a:r>
                        <a:rPr lang="tr-TR" sz="1250" b="1" dirty="0">
                          <a:solidFill>
                            <a:srgbClr val="FF0000"/>
                          </a:solidFill>
                          <a:effectLst/>
                        </a:rPr>
                        <a:t>Kullanılan Cep Telefonu Markası</a:t>
                      </a:r>
                      <a:endParaRPr lang="en-US" sz="1250" b="1"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1" dirty="0">
                        <a:effectLst/>
                        <a:latin typeface="Calibri"/>
                      </a:endParaRPr>
                    </a:p>
                  </a:txBody>
                  <a:tcPr marL="44450" marR="44450" marT="0" marB="0" anchor="b"/>
                </a:tc>
                <a:tc>
                  <a:txBody>
                    <a:bodyPr/>
                    <a:lstStyle/>
                    <a:p>
                      <a:pPr>
                        <a:lnSpc>
                          <a:spcPct val="115000"/>
                        </a:lnSpc>
                      </a:pPr>
                      <a:endParaRPr lang="en-US" sz="1100" b="1" dirty="0">
                        <a:effectLst/>
                        <a:latin typeface="Calibri"/>
                      </a:endParaRPr>
                    </a:p>
                  </a:txBody>
                  <a:tcPr marL="44450" marR="44450" marT="0" marB="0" anchor="b"/>
                </a:tc>
                <a:tc>
                  <a:txBody>
                    <a:bodyPr/>
                    <a:lstStyle/>
                    <a:p>
                      <a:pPr algn="just">
                        <a:lnSpc>
                          <a:spcPct val="115000"/>
                        </a:lnSpc>
                        <a:spcAft>
                          <a:spcPts val="0"/>
                        </a:spcAft>
                      </a:pPr>
                      <a:r>
                        <a:rPr lang="tr-TR" sz="1250" b="1" dirty="0">
                          <a:solidFill>
                            <a:srgbClr val="FF0000"/>
                          </a:solidFill>
                          <a:effectLst/>
                        </a:rPr>
                        <a:t>Kaç Yıldır Cep Telefonu Kullandığı</a:t>
                      </a:r>
                      <a:endParaRPr lang="en-US" sz="1250" b="1" dirty="0">
                        <a:solidFill>
                          <a:srgbClr val="FF0000"/>
                        </a:solidFill>
                        <a:effectLst/>
                        <a:latin typeface="Calibri"/>
                        <a:ea typeface="Calibri"/>
                        <a:cs typeface="Times New Roman"/>
                      </a:endParaRPr>
                    </a:p>
                  </a:txBody>
                  <a:tcPr marL="44450" marR="44450" marT="0" marB="0" anchor="b"/>
                </a:tc>
                <a:tc>
                  <a:txBody>
                    <a:bodyPr/>
                    <a:lstStyle/>
                    <a:p>
                      <a:pPr>
                        <a:lnSpc>
                          <a:spcPct val="115000"/>
                        </a:lnSpc>
                      </a:pPr>
                      <a:endParaRPr lang="en-US" sz="1100" b="1">
                        <a:effectLst/>
                        <a:latin typeface="Calibri"/>
                      </a:endParaRPr>
                    </a:p>
                  </a:txBody>
                  <a:tcPr marL="44450" marR="44450" marT="0" marB="0" anchor="b"/>
                </a:tc>
                <a:tc>
                  <a:txBody>
                    <a:bodyPr/>
                    <a:lstStyle/>
                    <a:p>
                      <a:pPr>
                        <a:lnSpc>
                          <a:spcPct val="115000"/>
                        </a:lnSpc>
                      </a:pPr>
                      <a:endParaRPr lang="en-US" sz="1100" b="1">
                        <a:effectLst/>
                        <a:latin typeface="Calibri"/>
                      </a:endParaRPr>
                    </a:p>
                  </a:txBody>
                  <a:tcPr marL="44450" marR="44450" marT="0" marB="0" anchor="b"/>
                </a:tc>
              </a:tr>
              <a:tr h="285873">
                <a:tc>
                  <a:txBody>
                    <a:bodyPr/>
                    <a:lstStyle/>
                    <a:p>
                      <a:pPr algn="just">
                        <a:lnSpc>
                          <a:spcPct val="115000"/>
                        </a:lnSpc>
                        <a:spcAft>
                          <a:spcPts val="0"/>
                        </a:spcAft>
                      </a:pPr>
                      <a:r>
                        <a:rPr lang="tr-TR" sz="1100" b="1" baseline="0" dirty="0" err="1">
                          <a:solidFill>
                            <a:schemeClr val="accent4">
                              <a:lumMod val="10000"/>
                            </a:schemeClr>
                          </a:solidFill>
                          <a:effectLst/>
                        </a:rPr>
                        <a:t>Iphone</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328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37.4</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1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2.1</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dirty="0" err="1">
                          <a:solidFill>
                            <a:schemeClr val="accent4">
                              <a:lumMod val="10000"/>
                            </a:schemeClr>
                          </a:solidFill>
                          <a:effectLst/>
                        </a:rPr>
                        <a:t>Samsung</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319</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36.4</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1 yıldan fazla - 3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46</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5.2</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LG</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69</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7.9</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3 yıldan fazla - 5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36</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4.1</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dirty="0">
                          <a:solidFill>
                            <a:schemeClr val="accent4">
                              <a:lumMod val="10000"/>
                            </a:schemeClr>
                          </a:solidFill>
                          <a:effectLst/>
                        </a:rPr>
                        <a:t>Sony</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33</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3.8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5 yıldan fazla - 7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46</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5.2</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HTC</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21</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2.4</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a:solidFill>
                            <a:schemeClr val="accent4">
                              <a:lumMod val="10000"/>
                            </a:schemeClr>
                          </a:solidFill>
                          <a:effectLst/>
                        </a:rPr>
                        <a:t>7 yıldan fazla - 9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88</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10.0</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General Mobile</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38</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4.3</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9 yıldan fazla - 11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106</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12.1</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Diğer</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69</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7.9</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11 yıldan fazla - 13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122</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13.9</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400" b="1" baseline="0" dirty="0">
                          <a:solidFill>
                            <a:schemeClr val="accent4">
                              <a:lumMod val="10000"/>
                            </a:schemeClr>
                          </a:solidFill>
                          <a:effectLst/>
                        </a:rPr>
                        <a:t>Toplam</a:t>
                      </a:r>
                      <a:endParaRPr lang="en-US" sz="14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a:solidFill>
                            <a:schemeClr val="accent4">
                              <a:lumMod val="10000"/>
                            </a:schemeClr>
                          </a:solidFill>
                          <a:effectLst/>
                        </a:rPr>
                        <a:t>877</a:t>
                      </a:r>
                      <a:endParaRPr lang="en-US" sz="14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dirty="0">
                          <a:solidFill>
                            <a:schemeClr val="accent4">
                              <a:lumMod val="10000"/>
                            </a:schemeClr>
                          </a:solidFill>
                          <a:effectLst/>
                        </a:rPr>
                        <a:t>100</a:t>
                      </a:r>
                      <a:endParaRPr lang="en-US" sz="14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dirty="0">
                          <a:solidFill>
                            <a:schemeClr val="accent4">
                              <a:lumMod val="10000"/>
                            </a:schemeClr>
                          </a:solidFill>
                          <a:effectLst/>
                        </a:rPr>
                        <a:t>13 yıldan fazla - 15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123</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14.0</a:t>
                      </a:r>
                      <a:endParaRPr lang="en-US" sz="1100" b="1" baseline="0">
                        <a:solidFill>
                          <a:schemeClr val="accent4">
                            <a:lumMod val="10000"/>
                          </a:schemeClr>
                        </a:solidFill>
                        <a:effectLst/>
                        <a:latin typeface="Calibri"/>
                        <a:ea typeface="Calibri"/>
                        <a:cs typeface="Times New Roman"/>
                      </a:endParaRPr>
                    </a:p>
                  </a:txBody>
                  <a:tcPr marL="44450" marR="44450" marT="0" marB="0" anchor="b"/>
                </a:tc>
              </a:tr>
              <a:tr h="285873">
                <a:tc gridSpan="3">
                  <a:txBody>
                    <a:bodyPr/>
                    <a:lstStyle/>
                    <a:p>
                      <a:pPr>
                        <a:lnSpc>
                          <a:spcPct val="115000"/>
                        </a:lnSpc>
                        <a:spcAft>
                          <a:spcPts val="0"/>
                        </a:spcAft>
                      </a:pPr>
                      <a:r>
                        <a:rPr lang="tr-TR" sz="1250" b="1" baseline="0" dirty="0">
                          <a:solidFill>
                            <a:srgbClr val="FF0000"/>
                          </a:solidFill>
                          <a:effectLst/>
                        </a:rPr>
                        <a:t>Şu Anki Cep Telefonu Markasını Kaç Yıldır Kullandığı</a:t>
                      </a:r>
                      <a:endParaRPr lang="en-US" sz="1250" b="1" baseline="0" dirty="0">
                        <a:solidFill>
                          <a:srgbClr val="FF0000"/>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c>
                  <a:txBody>
                    <a:bodyPr/>
                    <a:lstStyle/>
                    <a:p>
                      <a:pPr algn="just">
                        <a:lnSpc>
                          <a:spcPct val="115000"/>
                        </a:lnSpc>
                        <a:spcAft>
                          <a:spcPts val="0"/>
                        </a:spcAft>
                      </a:pPr>
                      <a:r>
                        <a:rPr lang="tr-TR" sz="1100" b="1" baseline="0" dirty="0">
                          <a:solidFill>
                            <a:schemeClr val="accent4">
                              <a:lumMod val="10000"/>
                            </a:schemeClr>
                          </a:solidFill>
                          <a:effectLst/>
                        </a:rPr>
                        <a:t>15 yıldan fazla - 17 yıl veya daha az</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184</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21.0</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1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240</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27.4</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100" b="1" baseline="0">
                          <a:solidFill>
                            <a:schemeClr val="accent4">
                              <a:lumMod val="10000"/>
                            </a:schemeClr>
                          </a:solidFill>
                          <a:effectLst/>
                        </a:rPr>
                        <a:t>17 yıldan fazla</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108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12.3</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r>
              <a:tr h="285873">
                <a:tc>
                  <a:txBody>
                    <a:bodyPr/>
                    <a:lstStyle/>
                    <a:p>
                      <a:pPr algn="just">
                        <a:lnSpc>
                          <a:spcPct val="115000"/>
                        </a:lnSpc>
                        <a:spcAft>
                          <a:spcPts val="0"/>
                        </a:spcAft>
                      </a:pPr>
                      <a:r>
                        <a:rPr lang="tr-TR" sz="1100" b="1" baseline="0">
                          <a:solidFill>
                            <a:schemeClr val="accent4">
                              <a:lumMod val="10000"/>
                            </a:schemeClr>
                          </a:solidFill>
                          <a:effectLst/>
                        </a:rPr>
                        <a:t>1 yıldan fazla - 3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348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39.7</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just">
                        <a:lnSpc>
                          <a:spcPct val="115000"/>
                        </a:lnSpc>
                        <a:spcAft>
                          <a:spcPts val="0"/>
                        </a:spcAft>
                      </a:pPr>
                      <a:r>
                        <a:rPr lang="tr-TR" sz="1400" b="1" baseline="0" dirty="0">
                          <a:solidFill>
                            <a:schemeClr val="accent4">
                              <a:lumMod val="10000"/>
                            </a:schemeClr>
                          </a:solidFill>
                          <a:effectLst/>
                        </a:rPr>
                        <a:t>Toplam</a:t>
                      </a:r>
                      <a:endParaRPr lang="en-US" sz="14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a:solidFill>
                            <a:schemeClr val="accent4">
                              <a:lumMod val="10000"/>
                            </a:schemeClr>
                          </a:solidFill>
                          <a:effectLst/>
                        </a:rPr>
                        <a:t>877</a:t>
                      </a:r>
                      <a:endParaRPr lang="en-US" sz="14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dirty="0">
                          <a:solidFill>
                            <a:schemeClr val="accent4">
                              <a:lumMod val="10000"/>
                            </a:schemeClr>
                          </a:solidFill>
                          <a:effectLst/>
                        </a:rPr>
                        <a:t>100</a:t>
                      </a:r>
                      <a:endParaRPr lang="en-US" sz="1400" b="1" baseline="0" dirty="0">
                        <a:solidFill>
                          <a:schemeClr val="accent4">
                            <a:lumMod val="10000"/>
                          </a:schemeClr>
                        </a:solidFill>
                        <a:effectLst/>
                        <a:latin typeface="Calibri"/>
                        <a:ea typeface="Calibri"/>
                        <a:cs typeface="Times New Roman"/>
                      </a:endParaRPr>
                    </a:p>
                  </a:txBody>
                  <a:tcPr marL="44450" marR="44450" marT="0" marB="0" anchor="b"/>
                </a:tc>
              </a:tr>
              <a:tr h="340356">
                <a:tc>
                  <a:txBody>
                    <a:bodyPr/>
                    <a:lstStyle/>
                    <a:p>
                      <a:pPr algn="just">
                        <a:lnSpc>
                          <a:spcPct val="115000"/>
                        </a:lnSpc>
                        <a:spcAft>
                          <a:spcPts val="0"/>
                        </a:spcAft>
                      </a:pPr>
                      <a:r>
                        <a:rPr lang="tr-TR" sz="1100" b="1" baseline="0">
                          <a:solidFill>
                            <a:schemeClr val="accent4">
                              <a:lumMod val="10000"/>
                            </a:schemeClr>
                          </a:solidFill>
                          <a:effectLst/>
                        </a:rPr>
                        <a:t>3 yıldan fazla - 5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180</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20.5</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a:solidFill>
                          <a:schemeClr val="accent4">
                            <a:lumMod val="10000"/>
                          </a:schemeClr>
                        </a:solidFill>
                        <a:effectLst/>
                        <a:latin typeface="Calibri"/>
                      </a:endParaRPr>
                    </a:p>
                  </a:txBody>
                  <a:tcPr marL="44450" marR="44450" marT="0" marB="0" anchor="b"/>
                </a:tc>
                <a:tc>
                  <a:txBody>
                    <a:bodyPr/>
                    <a:lstStyle/>
                    <a:p>
                      <a:pPr algn="ctr">
                        <a:lnSpc>
                          <a:spcPct val="115000"/>
                        </a:lnSpc>
                        <a:spcAft>
                          <a:spcPts val="0"/>
                        </a:spcAft>
                      </a:pPr>
                      <a:r>
                        <a:rPr lang="tr-TR" sz="1100" b="1" baseline="0" dirty="0">
                          <a:solidFill>
                            <a:schemeClr val="accent4">
                              <a:lumMod val="10000"/>
                            </a:schemeClr>
                          </a:solidFill>
                          <a:effectLst/>
                        </a:rPr>
                        <a:t> </a:t>
                      </a:r>
                      <a:endParaRPr lang="en-US" sz="1100" b="1" baseline="0" dirty="0">
                        <a:solidFill>
                          <a:schemeClr val="accent4">
                            <a:lumMod val="10000"/>
                          </a:schemeClr>
                        </a:solidFill>
                        <a:effectLst/>
                        <a:latin typeface="Calibri"/>
                        <a:ea typeface="Calibri"/>
                        <a:cs typeface="Times New Roman"/>
                      </a:endParaRPr>
                    </a:p>
                  </a:txBody>
                  <a:tcPr marL="44450" marR="44450" marT="0" marB="0" anchor="b"/>
                </a:tc>
              </a:tr>
              <a:tr h="340356">
                <a:tc>
                  <a:txBody>
                    <a:bodyPr/>
                    <a:lstStyle/>
                    <a:p>
                      <a:pPr algn="just">
                        <a:lnSpc>
                          <a:spcPct val="115000"/>
                        </a:lnSpc>
                        <a:spcAft>
                          <a:spcPts val="0"/>
                        </a:spcAft>
                      </a:pPr>
                      <a:r>
                        <a:rPr lang="tr-TR" sz="1100" b="1" baseline="0">
                          <a:solidFill>
                            <a:schemeClr val="accent4">
                              <a:lumMod val="10000"/>
                            </a:schemeClr>
                          </a:solidFill>
                          <a:effectLst/>
                        </a:rPr>
                        <a:t>5 yıldan fazla - 7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71</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8.1</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r>
              <a:tr h="340356">
                <a:tc>
                  <a:txBody>
                    <a:bodyPr/>
                    <a:lstStyle/>
                    <a:p>
                      <a:pPr algn="just">
                        <a:lnSpc>
                          <a:spcPct val="115000"/>
                        </a:lnSpc>
                        <a:spcAft>
                          <a:spcPts val="0"/>
                        </a:spcAft>
                      </a:pPr>
                      <a:r>
                        <a:rPr lang="tr-TR" sz="1100" b="1" baseline="0">
                          <a:solidFill>
                            <a:schemeClr val="accent4">
                              <a:lumMod val="10000"/>
                            </a:schemeClr>
                          </a:solidFill>
                          <a:effectLst/>
                        </a:rPr>
                        <a:t>7 yıldan fazla - 9 yıl veya daha az</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22</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2.5</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1" baseline="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r>
              <a:tr h="340356">
                <a:tc>
                  <a:txBody>
                    <a:bodyPr/>
                    <a:lstStyle/>
                    <a:p>
                      <a:pPr algn="just">
                        <a:lnSpc>
                          <a:spcPct val="115000"/>
                        </a:lnSpc>
                        <a:spcAft>
                          <a:spcPts val="0"/>
                        </a:spcAft>
                      </a:pPr>
                      <a:r>
                        <a:rPr lang="tr-TR" sz="1100" b="1" baseline="0">
                          <a:solidFill>
                            <a:schemeClr val="accent4">
                              <a:lumMod val="10000"/>
                            </a:schemeClr>
                          </a:solidFill>
                          <a:effectLst/>
                        </a:rPr>
                        <a:t>9 yıldan fazla</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16</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100" b="1" baseline="0">
                          <a:solidFill>
                            <a:schemeClr val="accent4">
                              <a:lumMod val="10000"/>
                            </a:schemeClr>
                          </a:solidFill>
                          <a:effectLst/>
                        </a:rPr>
                        <a:t>1.8</a:t>
                      </a:r>
                      <a:endParaRPr lang="en-US" sz="11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r>
              <a:tr h="340356">
                <a:tc>
                  <a:txBody>
                    <a:bodyPr/>
                    <a:lstStyle/>
                    <a:p>
                      <a:pPr algn="just">
                        <a:lnSpc>
                          <a:spcPct val="115000"/>
                        </a:lnSpc>
                        <a:spcAft>
                          <a:spcPts val="0"/>
                        </a:spcAft>
                      </a:pPr>
                      <a:r>
                        <a:rPr lang="tr-TR" sz="1400" b="1" baseline="0">
                          <a:solidFill>
                            <a:schemeClr val="accent4">
                              <a:lumMod val="10000"/>
                            </a:schemeClr>
                          </a:solidFill>
                          <a:effectLst/>
                        </a:rPr>
                        <a:t>Toplam</a:t>
                      </a:r>
                      <a:endParaRPr lang="en-US" sz="14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a:solidFill>
                            <a:schemeClr val="accent4">
                              <a:lumMod val="10000"/>
                            </a:schemeClr>
                          </a:solidFill>
                          <a:effectLst/>
                        </a:rPr>
                        <a:t>877</a:t>
                      </a:r>
                      <a:endParaRPr lang="en-US" sz="14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400" b="1" baseline="0" dirty="0">
                          <a:solidFill>
                            <a:schemeClr val="accent4">
                              <a:lumMod val="10000"/>
                            </a:schemeClr>
                          </a:solidFill>
                          <a:effectLst/>
                        </a:rPr>
                        <a:t>100</a:t>
                      </a:r>
                      <a:endParaRPr lang="en-US" sz="14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100" b="1" baseline="0" dirty="0">
                        <a:solidFill>
                          <a:schemeClr val="accent4">
                            <a:lumMod val="10000"/>
                          </a:schemeClr>
                        </a:solidFill>
                        <a:effectLst/>
                        <a:latin typeface="Calibri"/>
                      </a:endParaRPr>
                    </a:p>
                  </a:txBody>
                  <a:tcPr marL="44450" marR="44450" marT="0" marB="0" anchor="b"/>
                </a:tc>
              </a:tr>
            </a:tbl>
          </a:graphicData>
        </a:graphic>
      </p:graphicFrame>
      <p:cxnSp>
        <p:nvCxnSpPr>
          <p:cNvPr id="5" name="Düz Bağlayıcı 4"/>
          <p:cNvCxnSpPr/>
          <p:nvPr/>
        </p:nvCxnSpPr>
        <p:spPr>
          <a:xfrm>
            <a:off x="285720" y="4149080"/>
            <a:ext cx="425056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a:endCxn id="2" idx="2"/>
          </p:cNvCxnSpPr>
          <p:nvPr/>
        </p:nvCxnSpPr>
        <p:spPr>
          <a:xfrm>
            <a:off x="4502079" y="1484784"/>
            <a:ext cx="88825"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536282" y="5013176"/>
            <a:ext cx="42505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0851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600" b="1" i="1" u="sng" kern="0" dirty="0" smtClean="0">
                <a:solidFill>
                  <a:schemeClr val="tx2"/>
                </a:solidFill>
                <a:latin typeface="Calibri" panose="020F0502020204030204" pitchFamily="34" charset="0"/>
                <a:cs typeface="Calibri" pitchFamily="34" charset="0"/>
              </a:rPr>
              <a:t>Keşfedici Faktör Analizi Sonuçları</a:t>
            </a:r>
            <a:r>
              <a:rPr lang="tr-TR" sz="2600" b="1" kern="0" dirty="0" smtClean="0">
                <a:solidFill>
                  <a:schemeClr val="tx2"/>
                </a:solidFill>
                <a:latin typeface="Calibri" panose="020F0502020204030204" pitchFamily="34" charset="0"/>
                <a:cs typeface="Calibri" pitchFamily="34" charset="0"/>
              </a:rPr>
              <a:t>:</a:t>
            </a:r>
          </a:p>
          <a:p>
            <a:pPr marL="342900" lvl="0" indent="-342900" algn="just">
              <a:spcBef>
                <a:spcPct val="20000"/>
              </a:spcBef>
              <a:buClr>
                <a:schemeClr val="tx2"/>
              </a:buClr>
              <a:buSzPct val="115000"/>
              <a:buFont typeface="Wingdings" pitchFamily="2" charset="2"/>
              <a:buChar char="§"/>
            </a:pPr>
            <a:endParaRPr lang="tr-TR" sz="2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Calibri" panose="020F0502020204030204" pitchFamily="34" charset="0"/>
                <a:cs typeface="Calibri" pitchFamily="34" charset="0"/>
              </a:rPr>
              <a:t>			</a:t>
            </a: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sz="20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0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264338851"/>
              </p:ext>
            </p:extLst>
          </p:nvPr>
        </p:nvGraphicFramePr>
        <p:xfrm>
          <a:off x="106778" y="1268757"/>
          <a:ext cx="8929718" cy="5530679"/>
        </p:xfrm>
        <a:graphic>
          <a:graphicData uri="http://schemas.openxmlformats.org/drawingml/2006/table">
            <a:tbl>
              <a:tblPr firstRow="1" firstCol="1" bandRow="1">
                <a:tableStyleId>{5C22544A-7EE6-4342-B048-85BDC9FD1C3A}</a:tableStyleId>
              </a:tblPr>
              <a:tblGrid>
                <a:gridCol w="311832"/>
                <a:gridCol w="120942"/>
                <a:gridCol w="6477128"/>
                <a:gridCol w="673272"/>
                <a:gridCol w="673272"/>
                <a:gridCol w="673272"/>
              </a:tblGrid>
              <a:tr h="278556">
                <a:tc gridSpan="3">
                  <a:txBody>
                    <a:bodyPr/>
                    <a:lstStyle/>
                    <a:p>
                      <a:pPr>
                        <a:lnSpc>
                          <a:spcPct val="115000"/>
                        </a:lnSpc>
                        <a:spcAft>
                          <a:spcPts val="0"/>
                        </a:spcAft>
                      </a:pPr>
                      <a:r>
                        <a:rPr lang="tr-TR" sz="1200" baseline="0" dirty="0">
                          <a:solidFill>
                            <a:schemeClr val="accent4">
                              <a:lumMod val="10000"/>
                            </a:schemeClr>
                          </a:solidFill>
                          <a:effectLst/>
                          <a:latin typeface="Calibri" panose="020F0502020204030204" pitchFamily="34" charset="0"/>
                        </a:rPr>
                        <a:t>Ölçekler</a:t>
                      </a:r>
                      <a:endParaRPr lang="en-US" sz="1200" baseline="0" dirty="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Faktör 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Faktör 2</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Faktör 3</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63897">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Algılanan Değer (AD)</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96736">
                <a:tc gridSpan="2">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AD1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pPr>
                        <a:lnSpc>
                          <a:spcPct val="115000"/>
                        </a:lnSpc>
                        <a:spcAft>
                          <a:spcPts val="0"/>
                        </a:spcAft>
                      </a:pPr>
                      <a:endParaRPr lang="en-US" sz="1100" baseline="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Ödemiş olduğum fiyatı düşündüğümde, cep telefonumun kalitesi oldukça iyidir.</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0.891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296736">
                <a:tc gridSpan="2">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AD2</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pPr>
                        <a:lnSpc>
                          <a:spcPct val="115000"/>
                        </a:lnSpc>
                        <a:spcAft>
                          <a:spcPts val="0"/>
                        </a:spcAft>
                      </a:pPr>
                      <a:endParaRPr lang="en-US" sz="1100" baseline="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Telefonumun sunduğu kaliteyi düşündüğümde, cep telefonuma ödemiş olduğum fiyat oldukça iyidir.</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0.881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263897">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Değiştirme Maliyeti (DM)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391590">
                <a:tc gridSpan="2">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DM1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pPr>
                        <a:lnSpc>
                          <a:spcPct val="115000"/>
                        </a:lnSpc>
                        <a:spcAft>
                          <a:spcPts val="0"/>
                        </a:spcAft>
                      </a:pP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Yeni bir cep telefonu markasına alışmam çok fazla zaman ve çaba gerektirir.</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0.825</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391590">
                <a:tc gridSpan="2">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DM3</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pPr>
                        <a:lnSpc>
                          <a:spcPct val="115000"/>
                        </a:lnSpc>
                        <a:spcAft>
                          <a:spcPts val="0"/>
                        </a:spcAft>
                      </a:pP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Genel olarak başka bir cep telefonu markasına geçiş yapmak zahmetlidir.</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0.872</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263897">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Sadakat (S)</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63897">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S1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gridSpan="2">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Bu cep telefonu markasını kullanmaya devam edeceğim.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0.874</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96736">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S2</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gridSpan="2">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Eğer yeni bir cep telefonu almam gerekirse, yine şu an kullandığım markayı tercih ederim.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0.899</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96736">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S3</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gridSpan="2">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Kullandığım cep telefonu markamı herkese tavsiye ederim.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0.905</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391590">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S4</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gridSpan="2">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Cep telefonu almayı düşünen arkadaşlarımı, şu an kullandığım cep telefonu markasını almaları yönünde teşvik ederim.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0.871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391590">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S5</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gridSpan="2">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Diğer cep telefonu markalarının fiyatları daha ucuz olsa da yine şu anki cep telefonu markamı kullanmaya devam ederim.</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0.834</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63897">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Açıklanan Varyans (%)</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20.34</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17.41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44.86</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63897">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Kümülatif Açıklanan Varyans</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20.34</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37.75</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82.62</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r h="296736">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Kaiser-Meyer-Olkin (KMO) Örneklem Yeterliliği: 0.866</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296736">
                <a:tc gridSpan="3">
                  <a:txBody>
                    <a:bodyPr/>
                    <a:lstStyle/>
                    <a:p>
                      <a:pPr>
                        <a:lnSpc>
                          <a:spcPct val="115000"/>
                        </a:lnSpc>
                        <a:spcAft>
                          <a:spcPts val="0"/>
                        </a:spcAft>
                      </a:pPr>
                      <a:r>
                        <a:rPr lang="tr-TR" sz="1200" baseline="0">
                          <a:solidFill>
                            <a:schemeClr val="accent4">
                              <a:lumMod val="10000"/>
                            </a:schemeClr>
                          </a:solidFill>
                          <a:effectLst/>
                          <a:latin typeface="Calibri" panose="020F0502020204030204" pitchFamily="34" charset="0"/>
                        </a:rPr>
                        <a:t>Bartlett Küresellik Testi: [x² (36)= 6070.200, p&lt; .001]</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c>
                  <a:txBody>
                    <a:bodyPr/>
                    <a:lstStyle/>
                    <a:p>
                      <a:pPr>
                        <a:lnSpc>
                          <a:spcPct val="115000"/>
                        </a:lnSpc>
                      </a:pPr>
                      <a:endParaRPr lang="en-US" sz="1200" baseline="0">
                        <a:solidFill>
                          <a:schemeClr val="accent4">
                            <a:lumMod val="10000"/>
                          </a:schemeClr>
                        </a:solidFill>
                        <a:effectLst/>
                        <a:latin typeface="Calibri" panose="020F0502020204030204" pitchFamily="34" charset="0"/>
                      </a:endParaRPr>
                    </a:p>
                  </a:txBody>
                  <a:tcPr marL="44450" marR="44450" marT="0" marB="0" anchor="ctr"/>
                </a:tc>
              </a:tr>
              <a:tr h="263897">
                <a:tc gridSpan="3">
                  <a:txBody>
                    <a:bodyPr/>
                    <a:lstStyle/>
                    <a:p>
                      <a:pPr>
                        <a:lnSpc>
                          <a:spcPct val="115000"/>
                        </a:lnSpc>
                        <a:spcAft>
                          <a:spcPts val="0"/>
                        </a:spcAft>
                      </a:pPr>
                      <a:r>
                        <a:rPr lang="tr-TR" sz="1200" baseline="0" dirty="0" err="1">
                          <a:solidFill>
                            <a:schemeClr val="accent4">
                              <a:lumMod val="10000"/>
                            </a:schemeClr>
                          </a:solidFill>
                          <a:effectLst/>
                          <a:latin typeface="Calibri" panose="020F0502020204030204" pitchFamily="34" charset="0"/>
                        </a:rPr>
                        <a:t>Cronbach's</a:t>
                      </a:r>
                      <a:r>
                        <a:rPr lang="tr-TR" sz="1200" baseline="0" dirty="0">
                          <a:solidFill>
                            <a:schemeClr val="accent4">
                              <a:lumMod val="10000"/>
                            </a:schemeClr>
                          </a:solidFill>
                          <a:effectLst/>
                          <a:latin typeface="Calibri" panose="020F0502020204030204" pitchFamily="34" charset="0"/>
                        </a:rPr>
                        <a:t> Alpha Güvenilirlik Katsayıları</a:t>
                      </a:r>
                      <a:endParaRPr lang="en-US" sz="1200" baseline="0" dirty="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0.837</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a:solidFill>
                            <a:schemeClr val="accent4">
                              <a:lumMod val="10000"/>
                            </a:schemeClr>
                          </a:solidFill>
                          <a:effectLst/>
                          <a:latin typeface="Calibri" panose="020F0502020204030204" pitchFamily="34" charset="0"/>
                        </a:rPr>
                        <a:t>0.668</a:t>
                      </a:r>
                      <a:endParaRPr lang="en-US" sz="1200" baseline="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c>
                  <a:txBody>
                    <a:bodyPr/>
                    <a:lstStyle/>
                    <a:p>
                      <a:pPr algn="ctr">
                        <a:lnSpc>
                          <a:spcPct val="115000"/>
                        </a:lnSpc>
                        <a:spcAft>
                          <a:spcPts val="0"/>
                        </a:spcAft>
                      </a:pPr>
                      <a:r>
                        <a:rPr lang="tr-TR" sz="1200" baseline="0" dirty="0">
                          <a:solidFill>
                            <a:schemeClr val="accent4">
                              <a:lumMod val="10000"/>
                            </a:schemeClr>
                          </a:solidFill>
                          <a:effectLst/>
                          <a:latin typeface="Calibri" panose="020F0502020204030204" pitchFamily="34" charset="0"/>
                        </a:rPr>
                        <a:t>0.950</a:t>
                      </a:r>
                      <a:endParaRPr lang="en-US" sz="1200" baseline="0" dirty="0">
                        <a:solidFill>
                          <a:schemeClr val="accent4">
                            <a:lumMod val="10000"/>
                          </a:schemeClr>
                        </a:solidFill>
                        <a:effectLst/>
                        <a:latin typeface="Calibri" panose="020F0502020204030204" pitchFamily="34" charset="0"/>
                        <a:ea typeface="Calibri"/>
                        <a:cs typeface="Times New Roman"/>
                      </a:endParaRPr>
                    </a:p>
                  </a:txBody>
                  <a:tcPr marL="44450" marR="44450" marT="0" marB="0" anchor="ct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800" b="1" i="1" u="sng" kern="0" dirty="0" smtClean="0">
                <a:solidFill>
                  <a:schemeClr val="tx2"/>
                </a:solidFill>
                <a:latin typeface="Calibri" panose="020F0502020204030204" pitchFamily="34" charset="0"/>
                <a:cs typeface="Calibri" pitchFamily="34" charset="0"/>
              </a:rPr>
              <a:t>Kümeleme Analizi Sonuçları</a:t>
            </a:r>
            <a:r>
              <a:rPr lang="tr-TR" sz="2800" b="1" kern="0" dirty="0" smtClean="0">
                <a:solidFill>
                  <a:schemeClr val="tx2"/>
                </a:solidFill>
                <a:latin typeface="Calibri" panose="020F0502020204030204" pitchFamily="34" charset="0"/>
                <a:cs typeface="Calibri" pitchFamily="34" charset="0"/>
              </a:rPr>
              <a:t>:</a:t>
            </a:r>
          </a:p>
          <a:p>
            <a:pPr marL="342900" lvl="0" indent="-342900" algn="just">
              <a:spcBef>
                <a:spcPct val="20000"/>
              </a:spcBef>
              <a:buClr>
                <a:schemeClr val="tx2"/>
              </a:buClr>
              <a:buSzPct val="115000"/>
              <a:buFont typeface="Wingdings" pitchFamily="2" charset="2"/>
              <a:buChar char="§"/>
            </a:pPr>
            <a:r>
              <a:rPr lang="tr-TR" sz="2400" b="1" kern="0" dirty="0" smtClean="0">
                <a:solidFill>
                  <a:schemeClr val="tx2"/>
                </a:solidFill>
                <a:latin typeface="Calibri" panose="020F0502020204030204" pitchFamily="34" charset="0"/>
                <a:cs typeface="Calibri" pitchFamily="34" charset="0"/>
              </a:rPr>
              <a:t>Araştırma kapsamında ulaşılan gruplanmamış 877 adet gözlemin, benzerliklerine göre «</a:t>
            </a:r>
            <a:r>
              <a:rPr lang="tr-TR" sz="2400" b="1" u="sng" kern="0" dirty="0" smtClean="0">
                <a:solidFill>
                  <a:schemeClr val="tx2"/>
                </a:solidFill>
                <a:latin typeface="Calibri" panose="020F0502020204030204" pitchFamily="34" charset="0"/>
                <a:cs typeface="Calibri" pitchFamily="34" charset="0"/>
              </a:rPr>
              <a:t>sadakat geliştiren</a:t>
            </a:r>
            <a:r>
              <a:rPr lang="tr-TR" sz="2400" b="1" kern="0" dirty="0" smtClean="0">
                <a:solidFill>
                  <a:schemeClr val="tx2"/>
                </a:solidFill>
                <a:latin typeface="Calibri" panose="020F0502020204030204" pitchFamily="34" charset="0"/>
                <a:cs typeface="Calibri" pitchFamily="34" charset="0"/>
              </a:rPr>
              <a:t>» ve «</a:t>
            </a:r>
            <a:r>
              <a:rPr lang="tr-TR" sz="2400" b="1" u="sng" kern="0" dirty="0" smtClean="0">
                <a:solidFill>
                  <a:schemeClr val="tx2"/>
                </a:solidFill>
                <a:latin typeface="Calibri" panose="020F0502020204030204" pitchFamily="34" charset="0"/>
                <a:cs typeface="Calibri" pitchFamily="34" charset="0"/>
              </a:rPr>
              <a:t>geliştirmeyen</a:t>
            </a:r>
            <a:r>
              <a:rPr lang="tr-TR" sz="2400" b="1" kern="0" dirty="0" smtClean="0">
                <a:solidFill>
                  <a:schemeClr val="tx2"/>
                </a:solidFill>
                <a:latin typeface="Calibri" panose="020F0502020204030204" pitchFamily="34" charset="0"/>
                <a:cs typeface="Calibri" pitchFamily="34" charset="0"/>
              </a:rPr>
              <a:t>» müşteri olarak sınıflandırılması için Kümeleme Analizine başvurulmuştur.</a:t>
            </a:r>
          </a:p>
          <a:p>
            <a:pPr lvl="0" algn="just">
              <a:spcBef>
                <a:spcPct val="20000"/>
              </a:spcBef>
              <a:buClr>
                <a:schemeClr val="tx2"/>
              </a:buClr>
              <a:buSzPct val="115000"/>
            </a:pPr>
            <a:endParaRPr lang="tr-TR" sz="2200" b="1" kern="0" dirty="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buFont typeface="Wingdings" pitchFamily="2" charset="2"/>
              <a:buChar char="§"/>
            </a:pPr>
            <a:r>
              <a:rPr lang="tr-TR" sz="2400" b="1" kern="0" dirty="0" smtClean="0">
                <a:solidFill>
                  <a:schemeClr val="tx2"/>
                </a:solidFill>
                <a:latin typeface="Calibri" panose="020F0502020204030204" pitchFamily="34" charset="0"/>
                <a:cs typeface="Calibri" pitchFamily="34" charset="0"/>
              </a:rPr>
              <a:t>Küme sayısının araştırmacı tarafından belirlendiği hiyerarşik olmayan kümeleme yöntemlerinden K-Ortalamalar Kümelemesi metodu kullanılmıştır.</a:t>
            </a:r>
          </a:p>
          <a:p>
            <a:pPr lvl="0" algn="just">
              <a:spcBef>
                <a:spcPct val="20000"/>
              </a:spcBef>
              <a:buClr>
                <a:schemeClr val="tx2"/>
              </a:buClr>
              <a:buSzPct val="115000"/>
            </a:pPr>
            <a:endParaRPr lang="tr-TR" sz="28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pic>
        <p:nvPicPr>
          <p:cNvPr id="50186" name="Picture 10"/>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1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2520728537"/>
              </p:ext>
            </p:extLst>
          </p:nvPr>
        </p:nvGraphicFramePr>
        <p:xfrm>
          <a:off x="35496" y="4725144"/>
          <a:ext cx="9048752" cy="1224136"/>
        </p:xfrm>
        <a:graphic>
          <a:graphicData uri="http://schemas.openxmlformats.org/drawingml/2006/table">
            <a:tbl>
              <a:tblPr firstRow="1" firstCol="1" bandRow="1">
                <a:tableStyleId>{5C22544A-7EE6-4342-B048-85BDC9FD1C3A}</a:tableStyleId>
              </a:tblPr>
              <a:tblGrid>
                <a:gridCol w="1056393"/>
                <a:gridCol w="418422"/>
                <a:gridCol w="977631"/>
                <a:gridCol w="418422"/>
                <a:gridCol w="850629"/>
                <a:gridCol w="749223"/>
                <a:gridCol w="911668"/>
                <a:gridCol w="561178"/>
                <a:gridCol w="561178"/>
                <a:gridCol w="837828"/>
                <a:gridCol w="836846"/>
                <a:gridCol w="869334"/>
              </a:tblGrid>
              <a:tr h="313151">
                <a:tc gridSpan="6">
                  <a:txBody>
                    <a:bodyPr/>
                    <a:lstStyle/>
                    <a:p>
                      <a:pPr algn="ctr">
                        <a:lnSpc>
                          <a:spcPct val="115000"/>
                        </a:lnSpc>
                        <a:spcAft>
                          <a:spcPts val="0"/>
                        </a:spcAft>
                      </a:pPr>
                      <a:r>
                        <a:rPr lang="tr-TR" sz="1200" b="1" baseline="0" dirty="0">
                          <a:solidFill>
                            <a:schemeClr val="accent4">
                              <a:lumMod val="10000"/>
                            </a:schemeClr>
                          </a:solidFill>
                          <a:effectLst/>
                        </a:rPr>
                        <a:t>ANOVA Sonuçları</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a:lnSpc>
                          <a:spcPct val="115000"/>
                        </a:lnSpc>
                        <a:spcAft>
                          <a:spcPts val="0"/>
                        </a:spcAft>
                      </a:pPr>
                      <a:r>
                        <a:rPr lang="tr-TR" sz="1200" b="1" baseline="0" dirty="0">
                          <a:solidFill>
                            <a:schemeClr val="accent4">
                              <a:lumMod val="10000"/>
                            </a:schemeClr>
                          </a:solidFill>
                          <a:effectLst/>
                        </a:rPr>
                        <a:t>Final Küme Merkezleri</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c gridSpan="3">
                  <a:txBody>
                    <a:bodyPr/>
                    <a:lstStyle/>
                    <a:p>
                      <a:pPr algn="ctr">
                        <a:lnSpc>
                          <a:spcPct val="115000"/>
                        </a:lnSpc>
                        <a:spcAft>
                          <a:spcPts val="0"/>
                        </a:spcAft>
                      </a:pPr>
                      <a:r>
                        <a:rPr lang="tr-TR" sz="1200" b="1" baseline="0">
                          <a:solidFill>
                            <a:schemeClr val="accent4">
                              <a:lumMod val="10000"/>
                            </a:schemeClr>
                          </a:solidFill>
                          <a:effectLst/>
                        </a:rPr>
                        <a:t>Kümelere Düşen Gözlem Sayıları</a:t>
                      </a:r>
                      <a:endParaRPr lang="en-US" sz="1200" b="1" baseline="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r>
              <a:tr h="313151">
                <a:tc gridSpan="2">
                  <a:txBody>
                    <a:bodyPr/>
                    <a:lstStyle/>
                    <a:p>
                      <a:pPr algn="ctr">
                        <a:lnSpc>
                          <a:spcPct val="115000"/>
                        </a:lnSpc>
                        <a:spcAft>
                          <a:spcPts val="0"/>
                        </a:spcAft>
                      </a:pPr>
                      <a:r>
                        <a:rPr lang="tr-TR" sz="1200" b="1" baseline="0" dirty="0">
                          <a:solidFill>
                            <a:schemeClr val="accent4">
                              <a:lumMod val="10000"/>
                            </a:schemeClr>
                          </a:solidFill>
                          <a:effectLst/>
                        </a:rPr>
                        <a:t>Küme</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gridSpan="2">
                  <a:txBody>
                    <a:bodyPr/>
                    <a:lstStyle/>
                    <a:p>
                      <a:pPr algn="ctr">
                        <a:lnSpc>
                          <a:spcPct val="115000"/>
                        </a:lnSpc>
                        <a:spcAft>
                          <a:spcPts val="0"/>
                        </a:spcAft>
                      </a:pPr>
                      <a:r>
                        <a:rPr lang="tr-TR" sz="1200" b="1" baseline="0" dirty="0">
                          <a:solidFill>
                            <a:schemeClr val="accent4">
                              <a:lumMod val="10000"/>
                            </a:schemeClr>
                          </a:solidFill>
                          <a:effectLst/>
                        </a:rPr>
                        <a:t>Hata</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rowSpan="2">
                  <a:txBody>
                    <a:bodyPr/>
                    <a:lstStyle/>
                    <a:p>
                      <a:pPr algn="ctr">
                        <a:lnSpc>
                          <a:spcPct val="115000"/>
                        </a:lnSpc>
                        <a:spcAft>
                          <a:spcPts val="0"/>
                        </a:spcAft>
                      </a:pPr>
                      <a:r>
                        <a:rPr lang="tr-TR" sz="1200" b="1" baseline="0">
                          <a:solidFill>
                            <a:schemeClr val="accent4">
                              <a:lumMod val="10000"/>
                            </a:schemeClr>
                          </a:solidFill>
                          <a:effectLst/>
                        </a:rPr>
                        <a:t>F</a:t>
                      </a:r>
                      <a:endParaRPr lang="en-US" sz="1200" b="1" baseline="0">
                        <a:solidFill>
                          <a:schemeClr val="accent4">
                            <a:lumMod val="10000"/>
                          </a:schemeClr>
                        </a:solidFill>
                        <a:effectLst/>
                        <a:latin typeface="Calibri"/>
                        <a:ea typeface="Calibri"/>
                        <a:cs typeface="Times New Roman"/>
                      </a:endParaRPr>
                    </a:p>
                  </a:txBody>
                  <a:tcPr marL="44450" marR="44450" marT="0" marB="0" anchor="b"/>
                </a:tc>
                <a:tc rowSpan="2">
                  <a:txBody>
                    <a:bodyPr/>
                    <a:lstStyle/>
                    <a:p>
                      <a:pPr algn="ctr">
                        <a:lnSpc>
                          <a:spcPct val="115000"/>
                        </a:lnSpc>
                        <a:spcAft>
                          <a:spcPts val="0"/>
                        </a:spcAft>
                      </a:pPr>
                      <a:r>
                        <a:rPr lang="tr-TR" sz="1200" b="1" baseline="0">
                          <a:solidFill>
                            <a:schemeClr val="accent4">
                              <a:lumMod val="10000"/>
                            </a:schemeClr>
                          </a:solidFill>
                          <a:effectLst/>
                        </a:rPr>
                        <a:t>p</a:t>
                      </a:r>
                      <a:endParaRPr lang="en-US" sz="1200" b="1" baseline="0">
                        <a:solidFill>
                          <a:schemeClr val="accent4">
                            <a:lumMod val="10000"/>
                          </a:schemeClr>
                        </a:solidFill>
                        <a:effectLst/>
                        <a:latin typeface="Calibri"/>
                        <a:ea typeface="Calibri"/>
                        <a:cs typeface="Times New Roman"/>
                      </a:endParaRPr>
                    </a:p>
                  </a:txBody>
                  <a:tcPr marL="44450" marR="44450" marT="0" marB="0" anchor="b"/>
                </a:tc>
                <a:tc rowSpan="2">
                  <a:txBody>
                    <a:bodyPr/>
                    <a:lstStyle/>
                    <a:p>
                      <a:pPr algn="ctr">
                        <a:lnSpc>
                          <a:spcPct val="115000"/>
                        </a:lnSpc>
                        <a:spcAft>
                          <a:spcPts val="0"/>
                        </a:spcAft>
                      </a:pPr>
                      <a:r>
                        <a:rPr lang="tr-TR" sz="1200" b="1" baseline="0" dirty="0">
                          <a:solidFill>
                            <a:schemeClr val="accent4">
                              <a:lumMod val="10000"/>
                            </a:schemeClr>
                          </a:solidFill>
                          <a:effectLst/>
                        </a:rPr>
                        <a:t>Değişken</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gridSpan="2">
                  <a:txBody>
                    <a:bodyPr/>
                    <a:lstStyle/>
                    <a:p>
                      <a:pPr algn="ctr">
                        <a:lnSpc>
                          <a:spcPct val="115000"/>
                        </a:lnSpc>
                        <a:spcAft>
                          <a:spcPts val="0"/>
                        </a:spcAft>
                      </a:pPr>
                      <a:r>
                        <a:rPr lang="tr-TR" sz="1200" b="1" baseline="0" dirty="0">
                          <a:solidFill>
                            <a:schemeClr val="accent4">
                              <a:lumMod val="10000"/>
                            </a:schemeClr>
                          </a:solidFill>
                          <a:effectLst/>
                        </a:rPr>
                        <a:t>Küme</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rowSpan="3">
                  <a:txBody>
                    <a:bodyPr/>
                    <a:lstStyle/>
                    <a:p>
                      <a:pPr algn="ctr">
                        <a:lnSpc>
                          <a:spcPct val="115000"/>
                        </a:lnSpc>
                        <a:spcAft>
                          <a:spcPts val="0"/>
                        </a:spcAft>
                      </a:pPr>
                      <a:r>
                        <a:rPr lang="tr-TR" sz="1200" b="1" baseline="0">
                          <a:solidFill>
                            <a:schemeClr val="accent4">
                              <a:lumMod val="10000"/>
                            </a:schemeClr>
                          </a:solidFill>
                          <a:effectLst/>
                        </a:rPr>
                        <a:t>Küme</a:t>
                      </a:r>
                      <a:endParaRPr lang="en-US" sz="1200" b="1" baseline="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b="1" baseline="0">
                          <a:solidFill>
                            <a:schemeClr val="accent4">
                              <a:lumMod val="10000"/>
                            </a:schemeClr>
                          </a:solidFill>
                          <a:effectLst/>
                        </a:rPr>
                        <a:t>1</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514</a:t>
                      </a:r>
                      <a:endParaRPr lang="en-US" sz="1200" b="1" baseline="0">
                        <a:solidFill>
                          <a:schemeClr val="accent4">
                            <a:lumMod val="10000"/>
                          </a:schemeClr>
                        </a:solidFill>
                        <a:effectLst/>
                        <a:latin typeface="Calibri"/>
                        <a:ea typeface="Calibri"/>
                        <a:cs typeface="Times New Roman"/>
                      </a:endParaRPr>
                    </a:p>
                  </a:txBody>
                  <a:tcPr marL="44450" marR="44450" marT="0" marB="0" anchor="b"/>
                </a:tc>
              </a:tr>
              <a:tr h="298917">
                <a:tc>
                  <a:txBody>
                    <a:bodyPr/>
                    <a:lstStyle/>
                    <a:p>
                      <a:pPr algn="ctr">
                        <a:lnSpc>
                          <a:spcPct val="115000"/>
                        </a:lnSpc>
                        <a:spcAft>
                          <a:spcPts val="0"/>
                        </a:spcAft>
                      </a:pPr>
                      <a:r>
                        <a:rPr lang="tr-TR" sz="1200" b="1" baseline="0" dirty="0">
                          <a:solidFill>
                            <a:schemeClr val="accent4">
                              <a:lumMod val="10000"/>
                            </a:schemeClr>
                          </a:solidFill>
                          <a:effectLst/>
                        </a:rPr>
                        <a:t>Ort. Kare.</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err="1" smtClean="0">
                          <a:solidFill>
                            <a:schemeClr val="accent4">
                              <a:lumMod val="10000"/>
                            </a:schemeClr>
                          </a:solidFill>
                          <a:effectLst/>
                        </a:rPr>
                        <a:t>Sd</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Ort. Kare.</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err="1" smtClean="0">
                          <a:solidFill>
                            <a:schemeClr val="accent4">
                              <a:lumMod val="10000"/>
                            </a:schemeClr>
                          </a:solidFill>
                          <a:effectLst/>
                        </a:rPr>
                        <a:t>Sd</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tr-TR" sz="1200" b="1" baseline="0" dirty="0">
                          <a:solidFill>
                            <a:schemeClr val="accent4">
                              <a:lumMod val="10000"/>
                            </a:schemeClr>
                          </a:solidFill>
                          <a:effectLst/>
                        </a:rPr>
                        <a:t>1</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a:t>
                      </a:r>
                      <a:endParaRPr lang="en-US" sz="1200" b="1" baseline="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a:txBody>
                    <a:bodyPr/>
                    <a:lstStyle/>
                    <a:p>
                      <a:pPr algn="ctr">
                        <a:lnSpc>
                          <a:spcPct val="115000"/>
                        </a:lnSpc>
                        <a:spcAft>
                          <a:spcPts val="0"/>
                        </a:spcAft>
                      </a:pPr>
                      <a:r>
                        <a:rPr lang="tr-TR" sz="1200" b="1" baseline="0">
                          <a:solidFill>
                            <a:schemeClr val="accent4">
                              <a:lumMod val="10000"/>
                            </a:schemeClr>
                          </a:solidFill>
                          <a:effectLst/>
                        </a:rPr>
                        <a:t>2</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363</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r>
              <a:tr h="298917">
                <a:tc>
                  <a:txBody>
                    <a:bodyPr/>
                    <a:lstStyle/>
                    <a:p>
                      <a:pPr algn="ctr">
                        <a:lnSpc>
                          <a:spcPct val="115000"/>
                        </a:lnSpc>
                        <a:spcAft>
                          <a:spcPts val="0"/>
                        </a:spcAft>
                      </a:pPr>
                      <a:r>
                        <a:rPr lang="tr-TR" sz="1200" b="1" baseline="0">
                          <a:solidFill>
                            <a:schemeClr val="accent4">
                              <a:lumMod val="10000"/>
                            </a:schemeClr>
                          </a:solidFill>
                          <a:effectLst/>
                        </a:rPr>
                        <a:t>901.827</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1</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0.404</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875</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2232.642</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0.000</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SADAKAT</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4.34</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2.28</a:t>
                      </a:r>
                      <a:endParaRPr lang="en-US" sz="1200" b="1" baseline="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a:txBody>
                    <a:bodyPr/>
                    <a:lstStyle/>
                    <a:p>
                      <a:pPr algn="ctr">
                        <a:lnSpc>
                          <a:spcPct val="115000"/>
                        </a:lnSpc>
                        <a:spcAft>
                          <a:spcPts val="0"/>
                        </a:spcAft>
                      </a:pPr>
                      <a:r>
                        <a:rPr lang="tr-TR" sz="1200" b="1" baseline="0">
                          <a:solidFill>
                            <a:schemeClr val="accent4">
                              <a:lumMod val="10000"/>
                            </a:schemeClr>
                          </a:solidFill>
                          <a:effectLst/>
                        </a:rPr>
                        <a:t>Toplam</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877</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800" b="1" i="1" u="sng" kern="0" dirty="0" smtClean="0">
                <a:solidFill>
                  <a:schemeClr val="tx2"/>
                </a:solidFill>
                <a:latin typeface="Calibri" panose="020F0502020204030204" pitchFamily="34" charset="0"/>
                <a:cs typeface="Calibri" pitchFamily="34" charset="0"/>
              </a:rPr>
              <a:t>Kümeleme Analizi Sonuçları</a:t>
            </a:r>
            <a:r>
              <a:rPr lang="tr-TR" sz="2800" b="1" kern="0" dirty="0" smtClean="0">
                <a:solidFill>
                  <a:schemeClr val="tx2"/>
                </a:solidFill>
                <a:latin typeface="Calibri" panose="020F0502020204030204" pitchFamily="34" charset="0"/>
                <a:cs typeface="Calibri" pitchFamily="34" charset="0"/>
              </a:rPr>
              <a:t>:</a:t>
            </a:r>
          </a:p>
          <a:p>
            <a:pPr lvl="0" algn="just">
              <a:spcBef>
                <a:spcPct val="20000"/>
              </a:spcBef>
              <a:buClr>
                <a:schemeClr val="tx2"/>
              </a:buClr>
              <a:buSzPct val="115000"/>
            </a:pPr>
            <a:endParaRPr lang="tr-TR" sz="2800" b="1" kern="0" dirty="0" smtClean="0">
              <a:solidFill>
                <a:schemeClr val="tx2"/>
              </a:solidFill>
              <a:latin typeface="Calibri" panose="020F0502020204030204" pitchFamily="34" charset="0"/>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lang="tr-TR" b="1" kern="0" dirty="0">
              <a:solidFill>
                <a:schemeClr val="tx2"/>
              </a:solidFill>
              <a:latin typeface="+mn-lt"/>
              <a:cs typeface="Calibri" pitchFamily="34" charset="0"/>
            </a:endParaRPr>
          </a:p>
          <a:p>
            <a:pPr marL="342900" lvl="0" indent="-342900" algn="just">
              <a:spcBef>
                <a:spcPct val="20000"/>
              </a:spcBef>
              <a:buClr>
                <a:schemeClr val="tx2"/>
              </a:buClr>
              <a:buSzPct val="115000"/>
            </a:pPr>
            <a:r>
              <a:rPr lang="tr-TR" b="1" kern="0" dirty="0" smtClean="0">
                <a:solidFill>
                  <a:schemeClr val="tx2"/>
                </a:solidFill>
                <a:latin typeface="+mn-lt"/>
                <a:cs typeface="Calibri" pitchFamily="34" charset="0"/>
              </a:rPr>
              <a:t>*«</a:t>
            </a:r>
            <a:r>
              <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rPr>
              <a:t>Sadakat geliştiren» ve «geliştirmeyen müşteriler» değişkenlerinin ANOVA</a:t>
            </a:r>
            <a:r>
              <a:rPr kumimoji="0" lang="tr-TR" b="1" i="0" u="none" strike="noStrike" kern="0" cap="none" spc="0" normalizeH="0" noProof="0" dirty="0" smtClean="0">
                <a:ln>
                  <a:noFill/>
                </a:ln>
                <a:solidFill>
                  <a:schemeClr val="tx2"/>
                </a:solidFill>
                <a:effectLst/>
                <a:uLnTx/>
                <a:uFillTx/>
                <a:latin typeface="+mn-lt"/>
                <a:ea typeface="+mn-ea"/>
                <a:cs typeface="Calibri" pitchFamily="34" charset="0"/>
              </a:rPr>
              <a:t> analizi sonuçlarına göre Kümeleme Analizinde kullanılmaya uygun olduğuna ve bu iki değişkene bağlı olarak kümeleme analizi yapılabileceğine karar </a:t>
            </a:r>
            <a:r>
              <a:rPr lang="tr-TR" b="1" kern="0" dirty="0" smtClean="0">
                <a:solidFill>
                  <a:schemeClr val="tx2"/>
                </a:solidFill>
                <a:latin typeface="+mn-lt"/>
                <a:cs typeface="Calibri" pitchFamily="34" charset="0"/>
              </a:rPr>
              <a:t>verilmiştir (p&lt; 0.01)</a:t>
            </a:r>
          </a:p>
          <a:p>
            <a:pPr marL="342900" lvl="0" indent="-342900" algn="just">
              <a:spcBef>
                <a:spcPct val="20000"/>
              </a:spcBef>
              <a:buClr>
                <a:schemeClr val="tx2"/>
              </a:buClr>
              <a:buSzPct val="115000"/>
            </a:pPr>
            <a:endParaRPr lang="tr-TR" sz="1200" b="1" kern="0" dirty="0" smtClean="0">
              <a:solidFill>
                <a:schemeClr val="tx2"/>
              </a:solidFill>
              <a:latin typeface="+mn-lt"/>
              <a:cs typeface="Calibri" pitchFamily="34" charset="0"/>
            </a:endParaRPr>
          </a:p>
          <a:p>
            <a:pPr marL="342900" lvl="0" indent="-342900" algn="just">
              <a:spcBef>
                <a:spcPct val="20000"/>
              </a:spcBef>
              <a:buClr>
                <a:schemeClr val="tx2"/>
              </a:buClr>
              <a:buSzPct val="115000"/>
            </a:pPr>
            <a:r>
              <a:rPr lang="tr-TR" b="1" kern="0" dirty="0" smtClean="0">
                <a:solidFill>
                  <a:schemeClr val="tx2"/>
                </a:solidFill>
                <a:latin typeface="+mn-lt"/>
                <a:cs typeface="Calibri" pitchFamily="34" charset="0"/>
              </a:rPr>
              <a:t>*Final kümeleme merkezi de, kümelemede kullanılan değişken olan sadakatin hangi kümede baskın bir davranış kalıbı olarak sergilendiğini göstermektedir. 5’e yakın olan değerler, ilgili kümede incelenen değişkenin daha güçlü sergilendiğini göstermektedir. Dolayısıyla bir numaralı kümede yer alan </a:t>
            </a:r>
            <a:r>
              <a:rPr lang="tr-TR" b="1" u="sng" kern="0" dirty="0" smtClean="0">
                <a:solidFill>
                  <a:srgbClr val="FF0000"/>
                </a:solidFill>
                <a:cs typeface="Calibri" pitchFamily="34" charset="0"/>
              </a:rPr>
              <a:t>514 </a:t>
            </a:r>
            <a:r>
              <a:rPr lang="tr-TR" b="1" u="sng" kern="0" dirty="0" err="1" smtClean="0">
                <a:solidFill>
                  <a:srgbClr val="FF0000"/>
                </a:solidFill>
                <a:cs typeface="Calibri" pitchFamily="34" charset="0"/>
              </a:rPr>
              <a:t>cevaplayıcının</a:t>
            </a:r>
            <a:r>
              <a:rPr lang="tr-TR" b="1" u="sng" kern="0" dirty="0" smtClean="0">
                <a:solidFill>
                  <a:srgbClr val="FF0000"/>
                </a:solidFill>
                <a:cs typeface="Calibri" pitchFamily="34" charset="0"/>
              </a:rPr>
              <a:t> kullandıkları </a:t>
            </a:r>
            <a:r>
              <a:rPr lang="tr-TR" b="1" u="sng" kern="0" dirty="0" smtClean="0">
                <a:solidFill>
                  <a:srgbClr val="FF0000"/>
                </a:solidFill>
                <a:latin typeface="+mn-lt"/>
                <a:cs typeface="Calibri" pitchFamily="34" charset="0"/>
              </a:rPr>
              <a:t>akıllı telefonlara ilişkin sadakat eğilimlerinin daha baskın olduğu ve “sadakat geliştirenler” kümesi içerisinde yer aldığı</a:t>
            </a:r>
            <a:r>
              <a:rPr lang="tr-TR" b="1" kern="0" dirty="0" smtClean="0">
                <a:solidFill>
                  <a:srgbClr val="FF0000"/>
                </a:solidFill>
                <a:latin typeface="+mn-lt"/>
                <a:cs typeface="Calibri" pitchFamily="34" charset="0"/>
              </a:rPr>
              <a:t> </a:t>
            </a:r>
            <a:r>
              <a:rPr lang="tr-TR" b="1" kern="0" dirty="0" smtClean="0">
                <a:solidFill>
                  <a:schemeClr val="tx2"/>
                </a:solidFill>
                <a:latin typeface="+mn-lt"/>
                <a:cs typeface="Calibri" pitchFamily="34" charset="0"/>
              </a:rPr>
              <a:t>görülmektedir.</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pic>
        <p:nvPicPr>
          <p:cNvPr id="50186" name="Picture 10"/>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1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1240341830"/>
              </p:ext>
            </p:extLst>
          </p:nvPr>
        </p:nvGraphicFramePr>
        <p:xfrm>
          <a:off x="35496" y="1412776"/>
          <a:ext cx="9048752" cy="1224136"/>
        </p:xfrm>
        <a:graphic>
          <a:graphicData uri="http://schemas.openxmlformats.org/drawingml/2006/table">
            <a:tbl>
              <a:tblPr firstRow="1" firstCol="1" bandRow="1">
                <a:tableStyleId>{5C22544A-7EE6-4342-B048-85BDC9FD1C3A}</a:tableStyleId>
              </a:tblPr>
              <a:tblGrid>
                <a:gridCol w="1056393"/>
                <a:gridCol w="418422"/>
                <a:gridCol w="977631"/>
                <a:gridCol w="418422"/>
                <a:gridCol w="850629"/>
                <a:gridCol w="749223"/>
                <a:gridCol w="911668"/>
                <a:gridCol w="561178"/>
                <a:gridCol w="561178"/>
                <a:gridCol w="837828"/>
                <a:gridCol w="836846"/>
                <a:gridCol w="869334"/>
              </a:tblGrid>
              <a:tr h="313151">
                <a:tc gridSpan="6">
                  <a:txBody>
                    <a:bodyPr/>
                    <a:lstStyle/>
                    <a:p>
                      <a:pPr algn="ctr">
                        <a:lnSpc>
                          <a:spcPct val="115000"/>
                        </a:lnSpc>
                        <a:spcAft>
                          <a:spcPts val="0"/>
                        </a:spcAft>
                      </a:pPr>
                      <a:r>
                        <a:rPr lang="tr-TR" sz="1200" b="1" baseline="0" dirty="0">
                          <a:solidFill>
                            <a:schemeClr val="accent4">
                              <a:lumMod val="10000"/>
                            </a:schemeClr>
                          </a:solidFill>
                          <a:effectLst/>
                        </a:rPr>
                        <a:t>ANOVA Sonuçları</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a:lnSpc>
                          <a:spcPct val="115000"/>
                        </a:lnSpc>
                        <a:spcAft>
                          <a:spcPts val="0"/>
                        </a:spcAft>
                      </a:pPr>
                      <a:r>
                        <a:rPr lang="tr-TR" sz="1200" b="1" baseline="0" dirty="0">
                          <a:solidFill>
                            <a:schemeClr val="accent4">
                              <a:lumMod val="10000"/>
                            </a:schemeClr>
                          </a:solidFill>
                          <a:effectLst/>
                        </a:rPr>
                        <a:t>Final Küme Merkezleri</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c gridSpan="3">
                  <a:txBody>
                    <a:bodyPr/>
                    <a:lstStyle/>
                    <a:p>
                      <a:pPr algn="ctr">
                        <a:lnSpc>
                          <a:spcPct val="115000"/>
                        </a:lnSpc>
                        <a:spcAft>
                          <a:spcPts val="0"/>
                        </a:spcAft>
                      </a:pPr>
                      <a:r>
                        <a:rPr lang="tr-TR" sz="1200" b="1" baseline="0">
                          <a:solidFill>
                            <a:schemeClr val="accent4">
                              <a:lumMod val="10000"/>
                            </a:schemeClr>
                          </a:solidFill>
                          <a:effectLst/>
                        </a:rPr>
                        <a:t>Kümelere Düşen Gözlem Sayıları</a:t>
                      </a:r>
                      <a:endParaRPr lang="en-US" sz="1200" b="1" baseline="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hMerge="1">
                  <a:txBody>
                    <a:bodyPr/>
                    <a:lstStyle/>
                    <a:p>
                      <a:endParaRPr lang="en-US"/>
                    </a:p>
                  </a:txBody>
                  <a:tcPr/>
                </a:tc>
              </a:tr>
              <a:tr h="313151">
                <a:tc gridSpan="2">
                  <a:txBody>
                    <a:bodyPr/>
                    <a:lstStyle/>
                    <a:p>
                      <a:pPr algn="ctr">
                        <a:lnSpc>
                          <a:spcPct val="115000"/>
                        </a:lnSpc>
                        <a:spcAft>
                          <a:spcPts val="0"/>
                        </a:spcAft>
                      </a:pPr>
                      <a:r>
                        <a:rPr lang="tr-TR" sz="1200" b="1" baseline="0" dirty="0">
                          <a:solidFill>
                            <a:schemeClr val="accent4">
                              <a:lumMod val="10000"/>
                            </a:schemeClr>
                          </a:solidFill>
                          <a:effectLst/>
                        </a:rPr>
                        <a:t>Küme</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gridSpan="2">
                  <a:txBody>
                    <a:bodyPr/>
                    <a:lstStyle/>
                    <a:p>
                      <a:pPr algn="ctr">
                        <a:lnSpc>
                          <a:spcPct val="115000"/>
                        </a:lnSpc>
                        <a:spcAft>
                          <a:spcPts val="0"/>
                        </a:spcAft>
                      </a:pPr>
                      <a:r>
                        <a:rPr lang="tr-TR" sz="1200" b="1" baseline="0" dirty="0">
                          <a:solidFill>
                            <a:schemeClr val="accent4">
                              <a:lumMod val="10000"/>
                            </a:schemeClr>
                          </a:solidFill>
                          <a:effectLst/>
                        </a:rPr>
                        <a:t>Hata</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rowSpan="2">
                  <a:txBody>
                    <a:bodyPr/>
                    <a:lstStyle/>
                    <a:p>
                      <a:pPr algn="ctr">
                        <a:lnSpc>
                          <a:spcPct val="115000"/>
                        </a:lnSpc>
                        <a:spcAft>
                          <a:spcPts val="0"/>
                        </a:spcAft>
                      </a:pPr>
                      <a:r>
                        <a:rPr lang="tr-TR" sz="1200" b="1" baseline="0">
                          <a:solidFill>
                            <a:schemeClr val="accent4">
                              <a:lumMod val="10000"/>
                            </a:schemeClr>
                          </a:solidFill>
                          <a:effectLst/>
                        </a:rPr>
                        <a:t>F</a:t>
                      </a:r>
                      <a:endParaRPr lang="en-US" sz="1200" b="1" baseline="0">
                        <a:solidFill>
                          <a:schemeClr val="accent4">
                            <a:lumMod val="10000"/>
                          </a:schemeClr>
                        </a:solidFill>
                        <a:effectLst/>
                        <a:latin typeface="Calibri"/>
                        <a:ea typeface="Calibri"/>
                        <a:cs typeface="Times New Roman"/>
                      </a:endParaRPr>
                    </a:p>
                  </a:txBody>
                  <a:tcPr marL="44450" marR="44450" marT="0" marB="0" anchor="b"/>
                </a:tc>
                <a:tc rowSpan="2">
                  <a:txBody>
                    <a:bodyPr/>
                    <a:lstStyle/>
                    <a:p>
                      <a:pPr algn="ctr">
                        <a:lnSpc>
                          <a:spcPct val="115000"/>
                        </a:lnSpc>
                        <a:spcAft>
                          <a:spcPts val="0"/>
                        </a:spcAft>
                      </a:pPr>
                      <a:r>
                        <a:rPr lang="tr-TR" sz="1200" b="1" baseline="0">
                          <a:solidFill>
                            <a:schemeClr val="accent4">
                              <a:lumMod val="10000"/>
                            </a:schemeClr>
                          </a:solidFill>
                          <a:effectLst/>
                        </a:rPr>
                        <a:t>p</a:t>
                      </a:r>
                      <a:endParaRPr lang="en-US" sz="1200" b="1" baseline="0">
                        <a:solidFill>
                          <a:schemeClr val="accent4">
                            <a:lumMod val="10000"/>
                          </a:schemeClr>
                        </a:solidFill>
                        <a:effectLst/>
                        <a:latin typeface="Calibri"/>
                        <a:ea typeface="Calibri"/>
                        <a:cs typeface="Times New Roman"/>
                      </a:endParaRPr>
                    </a:p>
                  </a:txBody>
                  <a:tcPr marL="44450" marR="44450" marT="0" marB="0" anchor="b"/>
                </a:tc>
                <a:tc rowSpan="2">
                  <a:txBody>
                    <a:bodyPr/>
                    <a:lstStyle/>
                    <a:p>
                      <a:pPr algn="ctr">
                        <a:lnSpc>
                          <a:spcPct val="115000"/>
                        </a:lnSpc>
                        <a:spcAft>
                          <a:spcPts val="0"/>
                        </a:spcAft>
                      </a:pPr>
                      <a:r>
                        <a:rPr lang="tr-TR" sz="1200" b="1" baseline="0">
                          <a:solidFill>
                            <a:schemeClr val="accent4">
                              <a:lumMod val="10000"/>
                            </a:schemeClr>
                          </a:solidFill>
                          <a:effectLst/>
                        </a:rPr>
                        <a:t>Değişken</a:t>
                      </a:r>
                      <a:endParaRPr lang="en-US" sz="1200" b="1" baseline="0">
                        <a:solidFill>
                          <a:schemeClr val="accent4">
                            <a:lumMod val="10000"/>
                          </a:schemeClr>
                        </a:solidFill>
                        <a:effectLst/>
                        <a:latin typeface="Calibri"/>
                        <a:ea typeface="Calibri"/>
                        <a:cs typeface="Times New Roman"/>
                      </a:endParaRPr>
                    </a:p>
                  </a:txBody>
                  <a:tcPr marL="44450" marR="44450" marT="0" marB="0" anchor="b"/>
                </a:tc>
                <a:tc gridSpan="2">
                  <a:txBody>
                    <a:bodyPr/>
                    <a:lstStyle/>
                    <a:p>
                      <a:pPr algn="ctr">
                        <a:lnSpc>
                          <a:spcPct val="115000"/>
                        </a:lnSpc>
                        <a:spcAft>
                          <a:spcPts val="0"/>
                        </a:spcAft>
                      </a:pPr>
                      <a:r>
                        <a:rPr lang="tr-TR" sz="1200" b="1" baseline="0" dirty="0">
                          <a:solidFill>
                            <a:schemeClr val="accent4">
                              <a:lumMod val="10000"/>
                            </a:schemeClr>
                          </a:solidFill>
                          <a:effectLst/>
                        </a:rPr>
                        <a:t>Küme</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hMerge="1">
                  <a:txBody>
                    <a:bodyPr/>
                    <a:lstStyle/>
                    <a:p>
                      <a:endParaRPr lang="en-US"/>
                    </a:p>
                  </a:txBody>
                  <a:tcPr/>
                </a:tc>
                <a:tc rowSpan="3">
                  <a:txBody>
                    <a:bodyPr/>
                    <a:lstStyle/>
                    <a:p>
                      <a:pPr algn="ctr">
                        <a:lnSpc>
                          <a:spcPct val="115000"/>
                        </a:lnSpc>
                        <a:spcAft>
                          <a:spcPts val="0"/>
                        </a:spcAft>
                      </a:pPr>
                      <a:r>
                        <a:rPr lang="tr-TR" sz="1200" b="1" baseline="0">
                          <a:solidFill>
                            <a:schemeClr val="accent4">
                              <a:lumMod val="10000"/>
                            </a:schemeClr>
                          </a:solidFill>
                          <a:effectLst/>
                        </a:rPr>
                        <a:t>Küme</a:t>
                      </a:r>
                      <a:endParaRPr lang="en-US" sz="1200" b="1" baseline="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b="1" baseline="0">
                          <a:solidFill>
                            <a:schemeClr val="accent4">
                              <a:lumMod val="10000"/>
                            </a:schemeClr>
                          </a:solidFill>
                          <a:effectLst/>
                        </a:rPr>
                        <a:t>1</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514</a:t>
                      </a:r>
                      <a:endParaRPr lang="en-US" sz="1200" b="1" baseline="0">
                        <a:solidFill>
                          <a:schemeClr val="accent4">
                            <a:lumMod val="10000"/>
                          </a:schemeClr>
                        </a:solidFill>
                        <a:effectLst/>
                        <a:latin typeface="Calibri"/>
                        <a:ea typeface="Calibri"/>
                        <a:cs typeface="Times New Roman"/>
                      </a:endParaRPr>
                    </a:p>
                  </a:txBody>
                  <a:tcPr marL="44450" marR="44450" marT="0" marB="0" anchor="b"/>
                </a:tc>
              </a:tr>
              <a:tr h="298917">
                <a:tc>
                  <a:txBody>
                    <a:bodyPr/>
                    <a:lstStyle/>
                    <a:p>
                      <a:pPr algn="ctr">
                        <a:lnSpc>
                          <a:spcPct val="115000"/>
                        </a:lnSpc>
                        <a:spcAft>
                          <a:spcPts val="0"/>
                        </a:spcAft>
                      </a:pPr>
                      <a:r>
                        <a:rPr lang="tr-TR" sz="1200" b="1" baseline="0">
                          <a:solidFill>
                            <a:schemeClr val="accent4">
                              <a:lumMod val="10000"/>
                            </a:schemeClr>
                          </a:solidFill>
                          <a:effectLst/>
                        </a:rPr>
                        <a:t>Ort. Kare.</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err="1" smtClean="0">
                          <a:solidFill>
                            <a:schemeClr val="accent4">
                              <a:lumMod val="10000"/>
                            </a:schemeClr>
                          </a:solidFill>
                          <a:effectLst/>
                        </a:rPr>
                        <a:t>Sd</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Ort. Kare.</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err="1" smtClean="0">
                          <a:solidFill>
                            <a:schemeClr val="accent4">
                              <a:lumMod val="10000"/>
                            </a:schemeClr>
                          </a:solidFill>
                          <a:effectLst/>
                        </a:rPr>
                        <a:t>Sd</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tr-TR" sz="1200" b="1" baseline="0" dirty="0">
                          <a:solidFill>
                            <a:schemeClr val="accent4">
                              <a:lumMod val="10000"/>
                            </a:schemeClr>
                          </a:solidFill>
                          <a:effectLst/>
                        </a:rPr>
                        <a:t>1</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a:t>
                      </a:r>
                      <a:endParaRPr lang="en-US" sz="1200" b="1" baseline="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a:txBody>
                    <a:bodyPr/>
                    <a:lstStyle/>
                    <a:p>
                      <a:pPr algn="ctr">
                        <a:lnSpc>
                          <a:spcPct val="115000"/>
                        </a:lnSpc>
                        <a:spcAft>
                          <a:spcPts val="0"/>
                        </a:spcAft>
                      </a:pPr>
                      <a:r>
                        <a:rPr lang="tr-TR" sz="1200" b="1" baseline="0">
                          <a:solidFill>
                            <a:schemeClr val="accent4">
                              <a:lumMod val="10000"/>
                            </a:schemeClr>
                          </a:solidFill>
                          <a:effectLst/>
                        </a:rPr>
                        <a:t>2</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363</a:t>
                      </a:r>
                      <a:endParaRPr lang="en-US" sz="1200" b="1" baseline="0">
                        <a:solidFill>
                          <a:schemeClr val="accent4">
                            <a:lumMod val="10000"/>
                          </a:schemeClr>
                        </a:solidFill>
                        <a:effectLst/>
                        <a:latin typeface="Calibri"/>
                        <a:ea typeface="Calibri"/>
                        <a:cs typeface="Times New Roman"/>
                      </a:endParaRPr>
                    </a:p>
                  </a:txBody>
                  <a:tcPr marL="44450" marR="44450" marT="0" marB="0" anchor="b"/>
                </a:tc>
              </a:tr>
              <a:tr h="298917">
                <a:tc>
                  <a:txBody>
                    <a:bodyPr/>
                    <a:lstStyle/>
                    <a:p>
                      <a:pPr algn="ctr">
                        <a:lnSpc>
                          <a:spcPct val="115000"/>
                        </a:lnSpc>
                        <a:spcAft>
                          <a:spcPts val="0"/>
                        </a:spcAft>
                      </a:pPr>
                      <a:r>
                        <a:rPr lang="tr-TR" sz="1200" b="1" baseline="0">
                          <a:solidFill>
                            <a:schemeClr val="accent4">
                              <a:lumMod val="10000"/>
                            </a:schemeClr>
                          </a:solidFill>
                          <a:effectLst/>
                        </a:rPr>
                        <a:t>901.827</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1</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0.404</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875</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2232.642</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0.000</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SADAKAT</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4.34</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a:solidFill>
                            <a:schemeClr val="accent4">
                              <a:lumMod val="10000"/>
                            </a:schemeClr>
                          </a:solidFill>
                          <a:effectLst/>
                        </a:rPr>
                        <a:t>2.28</a:t>
                      </a:r>
                      <a:endParaRPr lang="en-US" sz="1200" b="1" baseline="0">
                        <a:solidFill>
                          <a:schemeClr val="accent4">
                            <a:lumMod val="10000"/>
                          </a:schemeClr>
                        </a:solidFill>
                        <a:effectLst/>
                        <a:latin typeface="Calibri"/>
                        <a:ea typeface="Calibri"/>
                        <a:cs typeface="Times New Roman"/>
                      </a:endParaRPr>
                    </a:p>
                  </a:txBody>
                  <a:tcPr marL="44450" marR="44450" marT="0" marB="0" anchor="b"/>
                </a:tc>
                <a:tc vMerge="1">
                  <a:txBody>
                    <a:bodyPr/>
                    <a:lstStyle/>
                    <a:p>
                      <a:endParaRPr lang="en-US"/>
                    </a:p>
                  </a:txBody>
                  <a:tcPr/>
                </a:tc>
                <a:tc>
                  <a:txBody>
                    <a:bodyPr/>
                    <a:lstStyle/>
                    <a:p>
                      <a:pPr algn="ctr">
                        <a:lnSpc>
                          <a:spcPct val="115000"/>
                        </a:lnSpc>
                        <a:spcAft>
                          <a:spcPts val="0"/>
                        </a:spcAft>
                      </a:pPr>
                      <a:r>
                        <a:rPr lang="tr-TR" sz="1200" b="1" baseline="0">
                          <a:solidFill>
                            <a:schemeClr val="accent4">
                              <a:lumMod val="10000"/>
                            </a:schemeClr>
                          </a:solidFill>
                          <a:effectLst/>
                        </a:rPr>
                        <a:t>Toplam</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tr-TR" sz="1200" b="1" baseline="0" dirty="0">
                          <a:solidFill>
                            <a:schemeClr val="accent4">
                              <a:lumMod val="10000"/>
                            </a:schemeClr>
                          </a:solidFill>
                          <a:effectLst/>
                        </a:rPr>
                        <a:t>877</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337012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anim calcmode="lin" valueType="num">
                                      <p:cBhvr additive="base">
                                        <p:cTn id="19"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7" end="7"/>
                                            </p:txEl>
                                          </p:spTgt>
                                        </p:tgtEl>
                                        <p:attrNameLst>
                                          <p:attrName>style.visibility</p:attrName>
                                        </p:attrNameLst>
                                      </p:cBhvr>
                                      <p:to>
                                        <p:strVal val="visible"/>
                                      </p:to>
                                    </p:set>
                                    <p:anim calcmode="lin" valueType="num">
                                      <p:cBhvr additive="base">
                                        <p:cTn id="25"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571604" y="188640"/>
            <a:ext cx="6091258" cy="457200"/>
          </a:xfrm>
        </p:spPr>
        <p:txBody>
          <a:bodyPr/>
          <a:lstStyle/>
          <a:p>
            <a:pPr algn="ctr"/>
            <a:r>
              <a:rPr lang="tr-TR" sz="5600" dirty="0" smtClean="0">
                <a:latin typeface="Calibri" panose="020F0502020204030204" pitchFamily="34" charset="0"/>
              </a:rPr>
              <a:t>Sunum Planı</a:t>
            </a:r>
            <a:endParaRPr lang="en-US" sz="5600" dirty="0">
              <a:latin typeface="Calibri" panose="020F0502020204030204" pitchFamily="34" charset="0"/>
            </a:endParaRPr>
          </a:p>
        </p:txBody>
      </p:sp>
      <p:grpSp>
        <p:nvGrpSpPr>
          <p:cNvPr id="41048" name="Group 88"/>
          <p:cNvGrpSpPr>
            <a:grpSpLocks/>
          </p:cNvGrpSpPr>
          <p:nvPr/>
        </p:nvGrpSpPr>
        <p:grpSpPr bwMode="auto">
          <a:xfrm>
            <a:off x="1981200" y="1428736"/>
            <a:ext cx="762000" cy="665162"/>
            <a:chOff x="1110" y="2656"/>
            <a:chExt cx="1549" cy="1351"/>
          </a:xfrm>
        </p:grpSpPr>
        <p:sp>
          <p:nvSpPr>
            <p:cNvPr id="41049" name="AutoShape 89"/>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a:effectLst/>
          </p:spPr>
          <p:txBody>
            <a:bodyPr wrap="none" anchor="ctr"/>
            <a:lstStyle/>
            <a:p>
              <a:endParaRPr lang="tr-TR" sz="3200">
                <a:latin typeface="Calibri" panose="020F0502020204030204" pitchFamily="34" charset="0"/>
              </a:endParaRPr>
            </a:p>
          </p:txBody>
        </p:sp>
        <p:sp>
          <p:nvSpPr>
            <p:cNvPr id="41050" name="AutoShape 90"/>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p:spPr>
          <p:txBody>
            <a:bodyPr wrap="none" anchor="ctr"/>
            <a:lstStyle/>
            <a:p>
              <a:endParaRPr lang="tr-TR" sz="3200">
                <a:latin typeface="Calibri" panose="020F0502020204030204" pitchFamily="34" charset="0"/>
              </a:endParaRPr>
            </a:p>
          </p:txBody>
        </p:sp>
        <p:sp>
          <p:nvSpPr>
            <p:cNvPr id="41051" name="AutoShape 91"/>
            <p:cNvSpPr>
              <a:spLocks noChangeArrowheads="1"/>
            </p:cNvSpPr>
            <p:nvPr/>
          </p:nvSpPr>
          <p:spPr bwMode="gray">
            <a:xfrm>
              <a:off x="1200" y="2736"/>
              <a:ext cx="1350" cy="1168"/>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endParaRPr lang="tr-TR" sz="3200">
                <a:latin typeface="Calibri" panose="020F0502020204030204" pitchFamily="34" charset="0"/>
              </a:endParaRPr>
            </a:p>
          </p:txBody>
        </p:sp>
      </p:grpSp>
      <p:grpSp>
        <p:nvGrpSpPr>
          <p:cNvPr id="41052" name="Group 92"/>
          <p:cNvGrpSpPr>
            <a:grpSpLocks/>
          </p:cNvGrpSpPr>
          <p:nvPr/>
        </p:nvGrpSpPr>
        <p:grpSpPr bwMode="auto">
          <a:xfrm>
            <a:off x="1981200" y="2343136"/>
            <a:ext cx="762000" cy="665162"/>
            <a:chOff x="3174" y="2656"/>
            <a:chExt cx="1549" cy="1351"/>
          </a:xfrm>
        </p:grpSpPr>
        <p:sp>
          <p:nvSpPr>
            <p:cNvPr id="41053" name="AutoShape 93"/>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a:effectLst/>
          </p:spPr>
          <p:txBody>
            <a:bodyPr wrap="none" anchor="ctr"/>
            <a:lstStyle/>
            <a:p>
              <a:endParaRPr lang="tr-TR" sz="3200">
                <a:latin typeface="Calibri" panose="020F0502020204030204" pitchFamily="34" charset="0"/>
              </a:endParaRPr>
            </a:p>
          </p:txBody>
        </p:sp>
        <p:sp>
          <p:nvSpPr>
            <p:cNvPr id="41054" name="AutoShape 94"/>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p:spPr>
          <p:txBody>
            <a:bodyPr wrap="none" anchor="ctr"/>
            <a:lstStyle/>
            <a:p>
              <a:endParaRPr lang="tr-TR" sz="3200">
                <a:latin typeface="Calibri" panose="020F0502020204030204" pitchFamily="34" charset="0"/>
              </a:endParaRPr>
            </a:p>
          </p:txBody>
        </p:sp>
        <p:sp>
          <p:nvSpPr>
            <p:cNvPr id="41055" name="AutoShape 95"/>
            <p:cNvSpPr>
              <a:spLocks noChangeArrowheads="1"/>
            </p:cNvSpPr>
            <p:nvPr/>
          </p:nvSpPr>
          <p:spPr bwMode="gray">
            <a:xfrm>
              <a:off x="3264" y="2736"/>
              <a:ext cx="1350" cy="1168"/>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endParaRPr lang="tr-TR" sz="3200">
                <a:latin typeface="Calibri" panose="020F0502020204030204" pitchFamily="34" charset="0"/>
              </a:endParaRPr>
            </a:p>
          </p:txBody>
        </p:sp>
      </p:grpSp>
      <p:sp>
        <p:nvSpPr>
          <p:cNvPr id="41056" name="Line 96"/>
          <p:cNvSpPr>
            <a:spLocks noChangeShapeType="1"/>
          </p:cNvSpPr>
          <p:nvPr/>
        </p:nvSpPr>
        <p:spPr bwMode="auto">
          <a:xfrm>
            <a:off x="2590800" y="2038336"/>
            <a:ext cx="4800600" cy="0"/>
          </a:xfrm>
          <a:prstGeom prst="line">
            <a:avLst/>
          </a:prstGeom>
          <a:noFill/>
          <a:ln w="25400">
            <a:solidFill>
              <a:schemeClr val="tx1"/>
            </a:solidFill>
            <a:prstDash val="sysDot"/>
            <a:round/>
            <a:headEnd/>
            <a:tailEnd type="oval" w="med" len="med"/>
          </a:ln>
          <a:effectLst/>
        </p:spPr>
        <p:txBody>
          <a:bodyPr wrap="none" anchor="ctr"/>
          <a:lstStyle/>
          <a:p>
            <a:endParaRPr lang="tr-TR" sz="3200">
              <a:latin typeface="Calibri" panose="020F0502020204030204" pitchFamily="34" charset="0"/>
            </a:endParaRPr>
          </a:p>
        </p:txBody>
      </p:sp>
      <p:sp>
        <p:nvSpPr>
          <p:cNvPr id="41057" name="Text Box 97"/>
          <p:cNvSpPr txBox="1">
            <a:spLocks noChangeArrowheads="1"/>
          </p:cNvSpPr>
          <p:nvPr/>
        </p:nvSpPr>
        <p:spPr bwMode="auto">
          <a:xfrm>
            <a:off x="2843808" y="1450961"/>
            <a:ext cx="888385" cy="553998"/>
          </a:xfrm>
          <a:prstGeom prst="rect">
            <a:avLst/>
          </a:prstGeom>
          <a:noFill/>
          <a:ln w="9525" algn="ctr">
            <a:noFill/>
            <a:miter lim="800000"/>
            <a:headEnd/>
            <a:tailEnd/>
          </a:ln>
          <a:effectLst/>
        </p:spPr>
        <p:txBody>
          <a:bodyPr wrap="none">
            <a:spAutoFit/>
          </a:bodyPr>
          <a:lstStyle/>
          <a:p>
            <a:pPr eaLnBrk="0" hangingPunct="0"/>
            <a:r>
              <a:rPr lang="tr-TR" sz="3000" dirty="0" smtClean="0">
                <a:latin typeface="Calibri" panose="020F0502020204030204" pitchFamily="34" charset="0"/>
              </a:rPr>
              <a:t>Giriş</a:t>
            </a:r>
            <a:endParaRPr lang="en-US" sz="3000" dirty="0">
              <a:latin typeface="Calibri" panose="020F0502020204030204" pitchFamily="34" charset="0"/>
            </a:endParaRPr>
          </a:p>
        </p:txBody>
      </p:sp>
      <p:sp>
        <p:nvSpPr>
          <p:cNvPr id="41058" name="Text Box 98"/>
          <p:cNvSpPr txBox="1">
            <a:spLocks noChangeArrowheads="1"/>
          </p:cNvSpPr>
          <p:nvPr/>
        </p:nvSpPr>
        <p:spPr bwMode="gray">
          <a:xfrm>
            <a:off x="2158529" y="1474416"/>
            <a:ext cx="393056" cy="584775"/>
          </a:xfrm>
          <a:prstGeom prst="rect">
            <a:avLst/>
          </a:prstGeom>
          <a:noFill/>
          <a:ln w="9525" algn="ctr">
            <a:noFill/>
            <a:miter lim="800000"/>
            <a:headEnd/>
            <a:tailEnd/>
          </a:ln>
          <a:effectLst/>
        </p:spPr>
        <p:txBody>
          <a:bodyPr wrap="none">
            <a:spAutoFit/>
          </a:bodyPr>
          <a:lstStyle/>
          <a:p>
            <a:pPr algn="ctr" eaLnBrk="0" hangingPunct="0"/>
            <a:r>
              <a:rPr lang="en-US" sz="3200" b="1" dirty="0">
                <a:latin typeface="Calibri" panose="020F0502020204030204" pitchFamily="34" charset="0"/>
              </a:rPr>
              <a:t>1</a:t>
            </a:r>
          </a:p>
        </p:txBody>
      </p:sp>
      <p:sp>
        <p:nvSpPr>
          <p:cNvPr id="41059" name="Line 99"/>
          <p:cNvSpPr>
            <a:spLocks noChangeShapeType="1"/>
          </p:cNvSpPr>
          <p:nvPr/>
        </p:nvSpPr>
        <p:spPr bwMode="auto">
          <a:xfrm>
            <a:off x="2590800" y="2952736"/>
            <a:ext cx="4800600" cy="0"/>
          </a:xfrm>
          <a:prstGeom prst="line">
            <a:avLst/>
          </a:prstGeom>
          <a:noFill/>
          <a:ln w="25400">
            <a:solidFill>
              <a:schemeClr val="tx1"/>
            </a:solidFill>
            <a:prstDash val="sysDot"/>
            <a:round/>
            <a:headEnd/>
            <a:tailEnd type="oval" w="med" len="med"/>
          </a:ln>
          <a:effectLst/>
        </p:spPr>
        <p:txBody>
          <a:bodyPr wrap="none" anchor="ctr"/>
          <a:lstStyle/>
          <a:p>
            <a:endParaRPr lang="tr-TR" sz="3200">
              <a:latin typeface="Calibri" panose="020F0502020204030204" pitchFamily="34" charset="0"/>
            </a:endParaRPr>
          </a:p>
        </p:txBody>
      </p:sp>
      <p:sp>
        <p:nvSpPr>
          <p:cNvPr id="41060" name="Text Box 100"/>
          <p:cNvSpPr txBox="1">
            <a:spLocks noChangeArrowheads="1"/>
          </p:cNvSpPr>
          <p:nvPr/>
        </p:nvSpPr>
        <p:spPr bwMode="auto">
          <a:xfrm>
            <a:off x="2843808" y="2365361"/>
            <a:ext cx="3094180" cy="553998"/>
          </a:xfrm>
          <a:prstGeom prst="rect">
            <a:avLst/>
          </a:prstGeom>
          <a:noFill/>
          <a:ln w="9525" algn="ctr">
            <a:noFill/>
            <a:miter lim="800000"/>
            <a:headEnd/>
            <a:tailEnd/>
          </a:ln>
          <a:effectLst/>
        </p:spPr>
        <p:txBody>
          <a:bodyPr wrap="none">
            <a:spAutoFit/>
          </a:bodyPr>
          <a:lstStyle/>
          <a:p>
            <a:pPr eaLnBrk="0" hangingPunct="0"/>
            <a:r>
              <a:rPr lang="tr-TR" sz="3000" dirty="0" smtClean="0">
                <a:latin typeface="Calibri" panose="020F0502020204030204" pitchFamily="34" charset="0"/>
              </a:rPr>
              <a:t>Kavramsal Çerçeve</a:t>
            </a:r>
            <a:endParaRPr lang="en-US" sz="3000" dirty="0">
              <a:latin typeface="Calibri" panose="020F0502020204030204" pitchFamily="34" charset="0"/>
            </a:endParaRPr>
          </a:p>
        </p:txBody>
      </p:sp>
      <p:sp>
        <p:nvSpPr>
          <p:cNvPr id="41061" name="Text Box 101"/>
          <p:cNvSpPr txBox="1">
            <a:spLocks noChangeArrowheads="1"/>
          </p:cNvSpPr>
          <p:nvPr/>
        </p:nvSpPr>
        <p:spPr bwMode="gray">
          <a:xfrm>
            <a:off x="2158529" y="2388816"/>
            <a:ext cx="393056" cy="584775"/>
          </a:xfrm>
          <a:prstGeom prst="rect">
            <a:avLst/>
          </a:prstGeom>
          <a:noFill/>
          <a:ln w="9525" algn="ctr">
            <a:noFill/>
            <a:miter lim="800000"/>
            <a:headEnd/>
            <a:tailEnd/>
          </a:ln>
          <a:effectLst/>
        </p:spPr>
        <p:txBody>
          <a:bodyPr wrap="none">
            <a:spAutoFit/>
          </a:bodyPr>
          <a:lstStyle/>
          <a:p>
            <a:pPr algn="ctr" eaLnBrk="0" hangingPunct="0"/>
            <a:r>
              <a:rPr lang="en-US" sz="3200" b="1">
                <a:latin typeface="Calibri" panose="020F0502020204030204" pitchFamily="34" charset="0"/>
              </a:rPr>
              <a:t>2</a:t>
            </a:r>
          </a:p>
        </p:txBody>
      </p:sp>
      <p:grpSp>
        <p:nvGrpSpPr>
          <p:cNvPr id="41062" name="Group 102"/>
          <p:cNvGrpSpPr>
            <a:grpSpLocks/>
          </p:cNvGrpSpPr>
          <p:nvPr/>
        </p:nvGrpSpPr>
        <p:grpSpPr bwMode="auto">
          <a:xfrm>
            <a:off x="1981200" y="3235311"/>
            <a:ext cx="762000" cy="665162"/>
            <a:chOff x="1110" y="2656"/>
            <a:chExt cx="1549" cy="1351"/>
          </a:xfrm>
        </p:grpSpPr>
        <p:sp>
          <p:nvSpPr>
            <p:cNvPr id="41063" name="AutoShape 103"/>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a:effectLst/>
          </p:spPr>
          <p:txBody>
            <a:bodyPr wrap="none" anchor="ctr"/>
            <a:lstStyle/>
            <a:p>
              <a:endParaRPr lang="tr-TR" sz="3200">
                <a:latin typeface="Calibri" panose="020F0502020204030204" pitchFamily="34" charset="0"/>
              </a:endParaRPr>
            </a:p>
          </p:txBody>
        </p:sp>
        <p:sp>
          <p:nvSpPr>
            <p:cNvPr id="41064" name="AutoShape 104"/>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p:spPr>
          <p:txBody>
            <a:bodyPr wrap="none" anchor="ctr"/>
            <a:lstStyle/>
            <a:p>
              <a:endParaRPr lang="tr-TR" sz="3200">
                <a:latin typeface="Calibri" panose="020F0502020204030204" pitchFamily="34" charset="0"/>
              </a:endParaRPr>
            </a:p>
          </p:txBody>
        </p:sp>
        <p:sp>
          <p:nvSpPr>
            <p:cNvPr id="41065" name="AutoShape 105"/>
            <p:cNvSpPr>
              <a:spLocks noChangeArrowheads="1"/>
            </p:cNvSpPr>
            <p:nvPr/>
          </p:nvSpPr>
          <p:spPr bwMode="gray">
            <a:xfrm>
              <a:off x="1200" y="2736"/>
              <a:ext cx="1350" cy="1168"/>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endParaRPr lang="tr-TR" sz="3200">
                <a:latin typeface="Calibri" panose="020F0502020204030204" pitchFamily="34" charset="0"/>
              </a:endParaRPr>
            </a:p>
          </p:txBody>
        </p:sp>
      </p:grpSp>
      <p:grpSp>
        <p:nvGrpSpPr>
          <p:cNvPr id="41066" name="Group 106"/>
          <p:cNvGrpSpPr>
            <a:grpSpLocks/>
          </p:cNvGrpSpPr>
          <p:nvPr/>
        </p:nvGrpSpPr>
        <p:grpSpPr bwMode="auto">
          <a:xfrm>
            <a:off x="1981200" y="4149711"/>
            <a:ext cx="762000" cy="665162"/>
            <a:chOff x="3174" y="2656"/>
            <a:chExt cx="1549" cy="1351"/>
          </a:xfrm>
        </p:grpSpPr>
        <p:sp>
          <p:nvSpPr>
            <p:cNvPr id="41067" name="AutoShape 107"/>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a:effectLst/>
          </p:spPr>
          <p:txBody>
            <a:bodyPr wrap="none" anchor="ctr"/>
            <a:lstStyle/>
            <a:p>
              <a:endParaRPr lang="tr-TR" sz="3200">
                <a:latin typeface="Calibri" panose="020F0502020204030204" pitchFamily="34" charset="0"/>
              </a:endParaRPr>
            </a:p>
          </p:txBody>
        </p:sp>
        <p:sp>
          <p:nvSpPr>
            <p:cNvPr id="41068" name="AutoShape 108"/>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p:spPr>
          <p:txBody>
            <a:bodyPr wrap="none" anchor="ctr"/>
            <a:lstStyle/>
            <a:p>
              <a:endParaRPr lang="tr-TR" sz="3200">
                <a:latin typeface="Calibri" panose="020F0502020204030204" pitchFamily="34" charset="0"/>
              </a:endParaRPr>
            </a:p>
          </p:txBody>
        </p:sp>
        <p:sp>
          <p:nvSpPr>
            <p:cNvPr id="41069" name="AutoShape 109"/>
            <p:cNvSpPr>
              <a:spLocks noChangeArrowheads="1"/>
            </p:cNvSpPr>
            <p:nvPr/>
          </p:nvSpPr>
          <p:spPr bwMode="gray">
            <a:xfrm>
              <a:off x="3264" y="2736"/>
              <a:ext cx="1350" cy="1168"/>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endParaRPr lang="tr-TR" sz="3200">
                <a:latin typeface="Calibri" panose="020F0502020204030204" pitchFamily="34" charset="0"/>
              </a:endParaRPr>
            </a:p>
          </p:txBody>
        </p:sp>
      </p:grpSp>
      <p:sp>
        <p:nvSpPr>
          <p:cNvPr id="41070" name="Line 110"/>
          <p:cNvSpPr>
            <a:spLocks noChangeShapeType="1"/>
          </p:cNvSpPr>
          <p:nvPr/>
        </p:nvSpPr>
        <p:spPr bwMode="auto">
          <a:xfrm>
            <a:off x="2590800" y="3844911"/>
            <a:ext cx="4800600" cy="0"/>
          </a:xfrm>
          <a:prstGeom prst="line">
            <a:avLst/>
          </a:prstGeom>
          <a:noFill/>
          <a:ln w="25400">
            <a:solidFill>
              <a:schemeClr val="tx1"/>
            </a:solidFill>
            <a:prstDash val="sysDot"/>
            <a:round/>
            <a:headEnd/>
            <a:tailEnd type="oval" w="med" len="med"/>
          </a:ln>
          <a:effectLst/>
        </p:spPr>
        <p:txBody>
          <a:bodyPr wrap="none" anchor="ctr"/>
          <a:lstStyle/>
          <a:p>
            <a:endParaRPr lang="tr-TR" sz="3200">
              <a:latin typeface="Calibri" panose="020F0502020204030204" pitchFamily="34" charset="0"/>
            </a:endParaRPr>
          </a:p>
        </p:txBody>
      </p:sp>
      <p:sp>
        <p:nvSpPr>
          <p:cNvPr id="41071" name="Text Box 111"/>
          <p:cNvSpPr txBox="1">
            <a:spLocks noChangeArrowheads="1"/>
          </p:cNvSpPr>
          <p:nvPr/>
        </p:nvSpPr>
        <p:spPr bwMode="auto">
          <a:xfrm>
            <a:off x="2843808" y="3257536"/>
            <a:ext cx="3558475" cy="553998"/>
          </a:xfrm>
          <a:prstGeom prst="rect">
            <a:avLst/>
          </a:prstGeom>
          <a:noFill/>
          <a:ln w="9525" algn="ctr">
            <a:noFill/>
            <a:miter lim="800000"/>
            <a:headEnd/>
            <a:tailEnd/>
          </a:ln>
          <a:effectLst/>
        </p:spPr>
        <p:txBody>
          <a:bodyPr wrap="none">
            <a:spAutoFit/>
          </a:bodyPr>
          <a:lstStyle/>
          <a:p>
            <a:pPr eaLnBrk="0" hangingPunct="0"/>
            <a:r>
              <a:rPr lang="tr-TR" sz="3000" dirty="0" smtClean="0">
                <a:latin typeface="Calibri" panose="020F0502020204030204" pitchFamily="34" charset="0"/>
              </a:rPr>
              <a:t>Araştırmanın Yöntemi</a:t>
            </a:r>
            <a:endParaRPr lang="en-US" sz="3000" dirty="0">
              <a:latin typeface="Calibri" panose="020F0502020204030204" pitchFamily="34" charset="0"/>
            </a:endParaRPr>
          </a:p>
        </p:txBody>
      </p:sp>
      <p:sp>
        <p:nvSpPr>
          <p:cNvPr id="41072" name="Text Box 112"/>
          <p:cNvSpPr txBox="1">
            <a:spLocks noChangeArrowheads="1"/>
          </p:cNvSpPr>
          <p:nvPr/>
        </p:nvSpPr>
        <p:spPr bwMode="gray">
          <a:xfrm>
            <a:off x="2158529" y="3280991"/>
            <a:ext cx="393056" cy="584775"/>
          </a:xfrm>
          <a:prstGeom prst="rect">
            <a:avLst/>
          </a:prstGeom>
          <a:noFill/>
          <a:ln w="9525" algn="ctr">
            <a:noFill/>
            <a:miter lim="800000"/>
            <a:headEnd/>
            <a:tailEnd/>
          </a:ln>
          <a:effectLst/>
        </p:spPr>
        <p:txBody>
          <a:bodyPr wrap="none">
            <a:spAutoFit/>
          </a:bodyPr>
          <a:lstStyle/>
          <a:p>
            <a:pPr algn="ctr" eaLnBrk="0" hangingPunct="0"/>
            <a:r>
              <a:rPr lang="en-US" sz="3200" b="1" dirty="0">
                <a:latin typeface="Calibri" panose="020F0502020204030204" pitchFamily="34" charset="0"/>
              </a:rPr>
              <a:t>3</a:t>
            </a:r>
          </a:p>
        </p:txBody>
      </p:sp>
      <p:sp>
        <p:nvSpPr>
          <p:cNvPr id="41073" name="Line 113"/>
          <p:cNvSpPr>
            <a:spLocks noChangeShapeType="1"/>
          </p:cNvSpPr>
          <p:nvPr/>
        </p:nvSpPr>
        <p:spPr bwMode="auto">
          <a:xfrm>
            <a:off x="2590800" y="4759311"/>
            <a:ext cx="4800600" cy="0"/>
          </a:xfrm>
          <a:prstGeom prst="line">
            <a:avLst/>
          </a:prstGeom>
          <a:noFill/>
          <a:ln w="25400">
            <a:solidFill>
              <a:schemeClr val="tx1"/>
            </a:solidFill>
            <a:prstDash val="sysDot"/>
            <a:round/>
            <a:headEnd/>
            <a:tailEnd type="oval" w="med" len="med"/>
          </a:ln>
          <a:effectLst/>
        </p:spPr>
        <p:txBody>
          <a:bodyPr wrap="none" anchor="ctr"/>
          <a:lstStyle/>
          <a:p>
            <a:endParaRPr lang="tr-TR" sz="3200">
              <a:latin typeface="Calibri" panose="020F0502020204030204" pitchFamily="34" charset="0"/>
            </a:endParaRPr>
          </a:p>
        </p:txBody>
      </p:sp>
      <p:sp>
        <p:nvSpPr>
          <p:cNvPr id="41074" name="Text Box 114"/>
          <p:cNvSpPr txBox="1">
            <a:spLocks noChangeArrowheads="1"/>
          </p:cNvSpPr>
          <p:nvPr/>
        </p:nvSpPr>
        <p:spPr bwMode="auto">
          <a:xfrm>
            <a:off x="2843808" y="4171936"/>
            <a:ext cx="2946063" cy="553998"/>
          </a:xfrm>
          <a:prstGeom prst="rect">
            <a:avLst/>
          </a:prstGeom>
          <a:noFill/>
          <a:ln w="9525" algn="ctr">
            <a:noFill/>
            <a:miter lim="800000"/>
            <a:headEnd/>
            <a:tailEnd/>
          </a:ln>
          <a:effectLst/>
        </p:spPr>
        <p:txBody>
          <a:bodyPr wrap="none">
            <a:spAutoFit/>
          </a:bodyPr>
          <a:lstStyle/>
          <a:p>
            <a:pPr eaLnBrk="0" hangingPunct="0"/>
            <a:r>
              <a:rPr lang="tr-TR" sz="3000" dirty="0" smtClean="0">
                <a:latin typeface="Calibri" panose="020F0502020204030204" pitchFamily="34" charset="0"/>
              </a:rPr>
              <a:t>Analiz ve Bulgular</a:t>
            </a:r>
            <a:endParaRPr lang="en-US" sz="3000" dirty="0">
              <a:latin typeface="Calibri" panose="020F0502020204030204" pitchFamily="34" charset="0"/>
            </a:endParaRPr>
          </a:p>
        </p:txBody>
      </p:sp>
      <p:sp>
        <p:nvSpPr>
          <p:cNvPr id="41075" name="Text Box 115"/>
          <p:cNvSpPr txBox="1">
            <a:spLocks noChangeArrowheads="1"/>
          </p:cNvSpPr>
          <p:nvPr/>
        </p:nvSpPr>
        <p:spPr bwMode="gray">
          <a:xfrm>
            <a:off x="2158529" y="4195391"/>
            <a:ext cx="393056" cy="584775"/>
          </a:xfrm>
          <a:prstGeom prst="rect">
            <a:avLst/>
          </a:prstGeom>
          <a:noFill/>
          <a:ln w="9525" algn="ctr">
            <a:noFill/>
            <a:miter lim="800000"/>
            <a:headEnd/>
            <a:tailEnd/>
          </a:ln>
          <a:effectLst/>
        </p:spPr>
        <p:txBody>
          <a:bodyPr wrap="none">
            <a:spAutoFit/>
          </a:bodyPr>
          <a:lstStyle/>
          <a:p>
            <a:pPr algn="ctr" eaLnBrk="0" hangingPunct="0"/>
            <a:r>
              <a:rPr lang="en-US" sz="3200" b="1" dirty="0">
                <a:latin typeface="Calibri" panose="020F0502020204030204" pitchFamily="34" charset="0"/>
              </a:rPr>
              <a:t>4</a:t>
            </a:r>
          </a:p>
        </p:txBody>
      </p:sp>
      <p:sp>
        <p:nvSpPr>
          <p:cNvPr id="37" name="Line 113"/>
          <p:cNvSpPr>
            <a:spLocks noChangeShapeType="1"/>
          </p:cNvSpPr>
          <p:nvPr/>
        </p:nvSpPr>
        <p:spPr bwMode="auto">
          <a:xfrm>
            <a:off x="2628920" y="5640393"/>
            <a:ext cx="4800600" cy="0"/>
          </a:xfrm>
          <a:prstGeom prst="line">
            <a:avLst/>
          </a:prstGeom>
          <a:noFill/>
          <a:ln w="25400">
            <a:solidFill>
              <a:schemeClr val="tx1"/>
            </a:solidFill>
            <a:prstDash val="sysDot"/>
            <a:round/>
            <a:headEnd/>
            <a:tailEnd type="oval" w="med" len="med"/>
          </a:ln>
          <a:effectLst/>
        </p:spPr>
        <p:txBody>
          <a:bodyPr wrap="none" anchor="ctr"/>
          <a:lstStyle/>
          <a:p>
            <a:endParaRPr lang="tr-TR" sz="3200">
              <a:latin typeface="Calibri" panose="020F0502020204030204" pitchFamily="34" charset="0"/>
            </a:endParaRPr>
          </a:p>
        </p:txBody>
      </p:sp>
      <p:sp>
        <p:nvSpPr>
          <p:cNvPr id="38" name="Text Box 114"/>
          <p:cNvSpPr txBox="1">
            <a:spLocks noChangeArrowheads="1"/>
          </p:cNvSpPr>
          <p:nvPr/>
        </p:nvSpPr>
        <p:spPr bwMode="auto">
          <a:xfrm>
            <a:off x="2881928" y="5053018"/>
            <a:ext cx="4466094" cy="553998"/>
          </a:xfrm>
          <a:prstGeom prst="rect">
            <a:avLst/>
          </a:prstGeom>
          <a:noFill/>
          <a:ln w="9525" algn="ctr">
            <a:noFill/>
            <a:miter lim="800000"/>
            <a:headEnd/>
            <a:tailEnd/>
          </a:ln>
          <a:effectLst/>
        </p:spPr>
        <p:txBody>
          <a:bodyPr wrap="none">
            <a:spAutoFit/>
          </a:bodyPr>
          <a:lstStyle/>
          <a:p>
            <a:pPr eaLnBrk="0" hangingPunct="0"/>
            <a:r>
              <a:rPr lang="tr-TR" sz="3000" dirty="0" smtClean="0">
                <a:latin typeface="Calibri" panose="020F0502020204030204" pitchFamily="34" charset="0"/>
              </a:rPr>
              <a:t>Sonuç, Tartışma ve Öneriler</a:t>
            </a:r>
            <a:endParaRPr lang="en-US" sz="3000" dirty="0">
              <a:latin typeface="Calibri" panose="020F0502020204030204" pitchFamily="34" charset="0"/>
            </a:endParaRPr>
          </a:p>
        </p:txBody>
      </p:sp>
      <p:grpSp>
        <p:nvGrpSpPr>
          <p:cNvPr id="40" name="Group 102"/>
          <p:cNvGrpSpPr>
            <a:grpSpLocks/>
          </p:cNvGrpSpPr>
          <p:nvPr/>
        </p:nvGrpSpPr>
        <p:grpSpPr bwMode="auto">
          <a:xfrm>
            <a:off x="2000232" y="5049854"/>
            <a:ext cx="762000" cy="665162"/>
            <a:chOff x="1110" y="2656"/>
            <a:chExt cx="1549" cy="1351"/>
          </a:xfrm>
        </p:grpSpPr>
        <p:sp>
          <p:nvSpPr>
            <p:cNvPr id="41" name="AutoShape 103"/>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a:effectLst/>
          </p:spPr>
          <p:txBody>
            <a:bodyPr wrap="none" anchor="ctr"/>
            <a:lstStyle/>
            <a:p>
              <a:endParaRPr lang="tr-TR" sz="3200">
                <a:latin typeface="Calibri" panose="020F0502020204030204" pitchFamily="34" charset="0"/>
              </a:endParaRPr>
            </a:p>
          </p:txBody>
        </p:sp>
        <p:sp>
          <p:nvSpPr>
            <p:cNvPr id="42" name="AutoShape 104"/>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p:spPr>
          <p:txBody>
            <a:bodyPr wrap="none" anchor="ctr"/>
            <a:lstStyle/>
            <a:p>
              <a:endParaRPr lang="tr-TR" sz="3200">
                <a:latin typeface="Calibri" panose="020F0502020204030204" pitchFamily="34" charset="0"/>
              </a:endParaRPr>
            </a:p>
          </p:txBody>
        </p:sp>
        <p:sp>
          <p:nvSpPr>
            <p:cNvPr id="43" name="AutoShape 105"/>
            <p:cNvSpPr>
              <a:spLocks noChangeArrowheads="1"/>
            </p:cNvSpPr>
            <p:nvPr/>
          </p:nvSpPr>
          <p:spPr bwMode="gray">
            <a:xfrm>
              <a:off x="1200" y="2736"/>
              <a:ext cx="1350" cy="1168"/>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endParaRPr lang="tr-TR" sz="3200">
                <a:latin typeface="Calibri" panose="020F0502020204030204" pitchFamily="34" charset="0"/>
              </a:endParaRPr>
            </a:p>
          </p:txBody>
        </p:sp>
      </p:grpSp>
      <p:sp>
        <p:nvSpPr>
          <p:cNvPr id="44" name="Text Box 115"/>
          <p:cNvSpPr txBox="1">
            <a:spLocks noChangeArrowheads="1"/>
          </p:cNvSpPr>
          <p:nvPr/>
        </p:nvSpPr>
        <p:spPr bwMode="gray">
          <a:xfrm>
            <a:off x="2196649" y="5076473"/>
            <a:ext cx="393056" cy="584775"/>
          </a:xfrm>
          <a:prstGeom prst="rect">
            <a:avLst/>
          </a:prstGeom>
          <a:noFill/>
          <a:ln w="9525" algn="ctr">
            <a:noFill/>
            <a:miter lim="800000"/>
            <a:headEnd/>
            <a:tailEnd/>
          </a:ln>
          <a:effectLst/>
        </p:spPr>
        <p:txBody>
          <a:bodyPr wrap="none">
            <a:spAutoFit/>
          </a:bodyPr>
          <a:lstStyle/>
          <a:p>
            <a:pPr algn="ctr" eaLnBrk="0" hangingPunct="0"/>
            <a:r>
              <a:rPr lang="tr-TR" sz="3200" b="1" dirty="0" smtClean="0">
                <a:latin typeface="Calibri" panose="020F0502020204030204" pitchFamily="34" charset="0"/>
              </a:rPr>
              <a:t>5</a:t>
            </a:r>
            <a:endParaRPr lang="en-US" sz="3200" b="1"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r>
              <a:rPr lang="tr-TR" sz="2800" b="1" i="1" u="sng" kern="0" dirty="0" smtClean="0">
                <a:solidFill>
                  <a:schemeClr val="tx2"/>
                </a:solidFill>
                <a:latin typeface="Calibri" panose="020F0502020204030204" pitchFamily="34" charset="0"/>
                <a:cs typeface="Calibri" pitchFamily="34" charset="0"/>
              </a:rPr>
              <a:t>Lojistik Regresyon Analizi Sonuçları</a:t>
            </a:r>
            <a:r>
              <a:rPr lang="tr-TR" sz="2800" b="1" kern="0" dirty="0" smtClean="0">
                <a:solidFill>
                  <a:schemeClr val="tx2"/>
                </a:solidFill>
                <a:latin typeface="Calibri" panose="020F0502020204030204" pitchFamily="34" charset="0"/>
                <a:cs typeface="Calibri" pitchFamily="34" charset="0"/>
              </a:rPr>
              <a:t>:</a:t>
            </a:r>
          </a:p>
          <a:p>
            <a:pPr lvl="0" algn="just">
              <a:spcBef>
                <a:spcPct val="20000"/>
              </a:spcBef>
              <a:buClr>
                <a:schemeClr val="tx2"/>
              </a:buClr>
              <a:buSzPct val="115000"/>
            </a:pPr>
            <a:endParaRPr lang="tr-TR" sz="2000" b="1" kern="0" dirty="0">
              <a:solidFill>
                <a:schemeClr val="tx2"/>
              </a:solidFill>
              <a:latin typeface="+mj-lt"/>
              <a:cs typeface="Calibri" pitchFamily="34" charset="0"/>
            </a:endParaRPr>
          </a:p>
          <a:p>
            <a:pPr lvl="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lvl="0" algn="just">
              <a:spcBef>
                <a:spcPct val="20000"/>
              </a:spcBef>
              <a:buClr>
                <a:schemeClr val="tx2"/>
              </a:buClr>
              <a:buSzPct val="115000"/>
            </a:pPr>
            <a:endParaRPr lang="tr-TR" sz="2000" b="1" kern="0" dirty="0">
              <a:solidFill>
                <a:schemeClr val="tx2"/>
              </a:solidFill>
              <a:latin typeface="+mj-lt"/>
              <a:cs typeface="Calibri" pitchFamily="34" charset="0"/>
            </a:endParaRPr>
          </a:p>
          <a:p>
            <a:pPr lvl="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pic>
        <p:nvPicPr>
          <p:cNvPr id="50186"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1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825248209"/>
              </p:ext>
            </p:extLst>
          </p:nvPr>
        </p:nvGraphicFramePr>
        <p:xfrm>
          <a:off x="285720" y="1340768"/>
          <a:ext cx="8678766" cy="5400601"/>
        </p:xfrm>
        <a:graphic>
          <a:graphicData uri="http://schemas.openxmlformats.org/drawingml/2006/table">
            <a:tbl>
              <a:tblPr firstRow="1" firstCol="1" bandRow="1">
                <a:tableStyleId>{5C22544A-7EE6-4342-B048-85BDC9FD1C3A}</a:tableStyleId>
              </a:tblPr>
              <a:tblGrid>
                <a:gridCol w="672334"/>
                <a:gridCol w="1790572"/>
                <a:gridCol w="1077522"/>
                <a:gridCol w="1181798"/>
                <a:gridCol w="1213578"/>
                <a:gridCol w="1071562"/>
                <a:gridCol w="536278"/>
                <a:gridCol w="1135122"/>
              </a:tblGrid>
              <a:tr h="281428">
                <a:tc gridSpan="8">
                  <a:txBody>
                    <a:bodyPr/>
                    <a:lstStyle/>
                    <a:p>
                      <a:pPr>
                        <a:lnSpc>
                          <a:spcPct val="115000"/>
                        </a:lnSpc>
                        <a:spcAft>
                          <a:spcPts val="0"/>
                        </a:spcAft>
                      </a:pPr>
                      <a:r>
                        <a:rPr lang="tr-TR" sz="1200" dirty="0">
                          <a:solidFill>
                            <a:schemeClr val="accent4">
                              <a:lumMod val="10000"/>
                            </a:schemeClr>
                          </a:solidFill>
                          <a:effectLst/>
                        </a:rPr>
                        <a:t>Bağımlı Değişken Kodlaması</a:t>
                      </a:r>
                      <a:endParaRPr lang="en-US" sz="1200" dirty="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1428">
                <a:tc gridSpan="2">
                  <a:txBody>
                    <a:bodyPr/>
                    <a:lstStyle/>
                    <a:p>
                      <a:pPr>
                        <a:lnSpc>
                          <a:spcPct val="115000"/>
                        </a:lnSpc>
                        <a:spcAft>
                          <a:spcPts val="0"/>
                        </a:spcAft>
                      </a:pPr>
                      <a:r>
                        <a:rPr lang="tr-TR" sz="1200">
                          <a:solidFill>
                            <a:schemeClr val="accent4">
                              <a:lumMod val="10000"/>
                            </a:schemeClr>
                          </a:solidFill>
                          <a:effectLst/>
                        </a:rPr>
                        <a:t>Gerçek Değer</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gn="ctr">
                        <a:lnSpc>
                          <a:spcPct val="115000"/>
                        </a:lnSpc>
                        <a:spcAft>
                          <a:spcPts val="0"/>
                        </a:spcAft>
                      </a:pPr>
                      <a:r>
                        <a:rPr lang="tr-TR" sz="1200">
                          <a:solidFill>
                            <a:schemeClr val="accent4">
                              <a:lumMod val="10000"/>
                            </a:schemeClr>
                          </a:solidFill>
                          <a:effectLst/>
                        </a:rPr>
                        <a:t>İçsel Değer</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r>
              <a:tr h="318639">
                <a:tc gridSpan="2">
                  <a:txBody>
                    <a:bodyPr/>
                    <a:lstStyle/>
                    <a:p>
                      <a:pPr>
                        <a:lnSpc>
                          <a:spcPct val="115000"/>
                        </a:lnSpc>
                        <a:spcAft>
                          <a:spcPts val="0"/>
                        </a:spcAft>
                      </a:pPr>
                      <a:r>
                        <a:rPr lang="tr-TR" sz="1200">
                          <a:solidFill>
                            <a:schemeClr val="accent4">
                              <a:lumMod val="10000"/>
                            </a:schemeClr>
                          </a:solidFill>
                          <a:effectLst/>
                        </a:rPr>
                        <a:t>Sadakat Geliştirmeyenler</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gn="ctr">
                        <a:lnSpc>
                          <a:spcPct val="115000"/>
                        </a:lnSpc>
                        <a:spcAft>
                          <a:spcPts val="0"/>
                        </a:spcAft>
                      </a:pPr>
                      <a:r>
                        <a:rPr lang="tr-TR" sz="1200">
                          <a:solidFill>
                            <a:schemeClr val="accent4">
                              <a:lumMod val="10000"/>
                            </a:schemeClr>
                          </a:solidFill>
                          <a:effectLst/>
                        </a:rPr>
                        <a:t>0</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r>
              <a:tr h="318639">
                <a:tc gridSpan="2">
                  <a:txBody>
                    <a:bodyPr/>
                    <a:lstStyle/>
                    <a:p>
                      <a:pPr>
                        <a:lnSpc>
                          <a:spcPct val="115000"/>
                        </a:lnSpc>
                        <a:spcAft>
                          <a:spcPts val="0"/>
                        </a:spcAft>
                      </a:pPr>
                      <a:r>
                        <a:rPr lang="tr-TR" sz="1200">
                          <a:solidFill>
                            <a:schemeClr val="accent4">
                              <a:lumMod val="10000"/>
                            </a:schemeClr>
                          </a:solidFill>
                          <a:effectLst/>
                        </a:rPr>
                        <a:t>Sadakat Geliştirenler</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gn="ctr">
                        <a:lnSpc>
                          <a:spcPct val="115000"/>
                        </a:lnSpc>
                        <a:spcAft>
                          <a:spcPts val="0"/>
                        </a:spcAft>
                      </a:pPr>
                      <a:r>
                        <a:rPr lang="tr-TR" sz="1200">
                          <a:solidFill>
                            <a:schemeClr val="accent4">
                              <a:lumMod val="10000"/>
                            </a:schemeClr>
                          </a:solidFill>
                          <a:effectLst/>
                        </a:rPr>
                        <a:t>1</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r>
              <a:tr h="281428">
                <a:tc gridSpan="8">
                  <a:txBody>
                    <a:bodyPr/>
                    <a:lstStyle/>
                    <a:p>
                      <a:pPr>
                        <a:lnSpc>
                          <a:spcPct val="115000"/>
                        </a:lnSpc>
                        <a:spcAft>
                          <a:spcPts val="0"/>
                        </a:spcAft>
                      </a:pPr>
                      <a:r>
                        <a:rPr lang="tr-TR" sz="1200">
                          <a:solidFill>
                            <a:schemeClr val="accent4">
                              <a:lumMod val="10000"/>
                            </a:schemeClr>
                          </a:solidFill>
                          <a:effectLst/>
                        </a:rPr>
                        <a:t>Amaçlanan Modelin Özeti</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8639">
                <a:tc>
                  <a:txBody>
                    <a:bodyPr/>
                    <a:lstStyle/>
                    <a:p>
                      <a:pPr>
                        <a:lnSpc>
                          <a:spcPct val="115000"/>
                        </a:lnSpc>
                        <a:spcAft>
                          <a:spcPts val="0"/>
                        </a:spcAft>
                      </a:pPr>
                      <a:r>
                        <a:rPr lang="tr-TR" sz="1200">
                          <a:solidFill>
                            <a:schemeClr val="accent4">
                              <a:lumMod val="10000"/>
                            </a:schemeClr>
                          </a:solidFill>
                          <a:effectLst/>
                        </a:rPr>
                        <a:t>Adım</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-2 Log Likelihood</a:t>
                      </a:r>
                      <a:endParaRPr lang="en-US" sz="1200">
                        <a:solidFill>
                          <a:schemeClr val="accent4">
                            <a:lumMod val="10000"/>
                          </a:schemeClr>
                        </a:solidFill>
                        <a:effectLst/>
                        <a:latin typeface="Calibri"/>
                        <a:ea typeface="Calibri"/>
                        <a:cs typeface="Times New Roman"/>
                      </a:endParaRPr>
                    </a:p>
                  </a:txBody>
                  <a:tcPr marL="44450" marR="44450" marT="0" marB="0" anchor="ctr"/>
                </a:tc>
                <a:tc gridSpan="2">
                  <a:txBody>
                    <a:bodyPr/>
                    <a:lstStyle/>
                    <a:p>
                      <a:pPr algn="ctr">
                        <a:lnSpc>
                          <a:spcPct val="115000"/>
                        </a:lnSpc>
                        <a:spcAft>
                          <a:spcPts val="0"/>
                        </a:spcAft>
                      </a:pPr>
                      <a:r>
                        <a:rPr lang="tr-TR" sz="1200">
                          <a:solidFill>
                            <a:schemeClr val="accent4">
                              <a:lumMod val="10000"/>
                            </a:schemeClr>
                          </a:solidFill>
                          <a:effectLst/>
                        </a:rPr>
                        <a:t>Cox &amp; Snell R² </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gridSpan="2">
                  <a:txBody>
                    <a:bodyPr/>
                    <a:lstStyle/>
                    <a:p>
                      <a:pPr>
                        <a:lnSpc>
                          <a:spcPct val="115000"/>
                        </a:lnSpc>
                        <a:spcAft>
                          <a:spcPts val="0"/>
                        </a:spcAft>
                      </a:pPr>
                      <a:r>
                        <a:rPr lang="tr-TR" sz="1200">
                          <a:solidFill>
                            <a:schemeClr val="accent4">
                              <a:lumMod val="10000"/>
                            </a:schemeClr>
                          </a:solidFill>
                          <a:effectLst/>
                        </a:rPr>
                        <a:t>   Nagelkerke R²</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r>
              <a:tr h="281428">
                <a:tc>
                  <a:txBody>
                    <a:bodyPr/>
                    <a:lstStyle/>
                    <a:p>
                      <a:pPr>
                        <a:lnSpc>
                          <a:spcPct val="115000"/>
                        </a:lnSpc>
                        <a:spcAft>
                          <a:spcPts val="0"/>
                        </a:spcAft>
                      </a:pPr>
                      <a:r>
                        <a:rPr lang="tr-TR" sz="1200">
                          <a:solidFill>
                            <a:schemeClr val="accent4">
                              <a:lumMod val="10000"/>
                            </a:schemeClr>
                          </a:solidFill>
                          <a:effectLst/>
                        </a:rPr>
                        <a:t>1</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821.806</a:t>
                      </a:r>
                      <a:r>
                        <a:rPr lang="tr-TR" sz="1200" baseline="30000">
                          <a:solidFill>
                            <a:schemeClr val="accent4">
                              <a:lumMod val="10000"/>
                            </a:schemeClr>
                          </a:solidFill>
                          <a:effectLst/>
                        </a:rPr>
                        <a:t>a</a:t>
                      </a:r>
                      <a:endParaRPr lang="en-US" sz="1200">
                        <a:solidFill>
                          <a:schemeClr val="accent4">
                            <a:lumMod val="10000"/>
                          </a:schemeClr>
                        </a:solidFill>
                        <a:effectLst/>
                        <a:latin typeface="Calibri"/>
                        <a:ea typeface="Calibri"/>
                        <a:cs typeface="Times New Roman"/>
                      </a:endParaRPr>
                    </a:p>
                  </a:txBody>
                  <a:tcPr marL="44450" marR="44450" marT="0" marB="0" anchor="ctr"/>
                </a:tc>
                <a:tc gridSpan="2">
                  <a:txBody>
                    <a:bodyPr/>
                    <a:lstStyle/>
                    <a:p>
                      <a:pPr algn="ctr">
                        <a:lnSpc>
                          <a:spcPct val="115000"/>
                        </a:lnSpc>
                        <a:spcAft>
                          <a:spcPts val="0"/>
                        </a:spcAft>
                      </a:pPr>
                      <a:r>
                        <a:rPr lang="tr-TR" sz="1200">
                          <a:solidFill>
                            <a:schemeClr val="accent4">
                              <a:lumMod val="10000"/>
                            </a:schemeClr>
                          </a:solidFill>
                          <a:effectLst/>
                        </a:rPr>
                        <a:t>0.343 </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gridSpan="2">
                  <a:txBody>
                    <a:bodyPr/>
                    <a:lstStyle/>
                    <a:p>
                      <a:pPr>
                        <a:lnSpc>
                          <a:spcPct val="115000"/>
                        </a:lnSpc>
                        <a:spcAft>
                          <a:spcPts val="0"/>
                        </a:spcAft>
                      </a:pPr>
                      <a:r>
                        <a:rPr lang="tr-TR" sz="1200" dirty="0">
                          <a:solidFill>
                            <a:schemeClr val="accent4">
                              <a:lumMod val="10000"/>
                            </a:schemeClr>
                          </a:solidFill>
                          <a:effectLst/>
                        </a:rPr>
                        <a:t>          </a:t>
                      </a:r>
                      <a:r>
                        <a:rPr lang="tr-TR" sz="1200" b="1" dirty="0">
                          <a:solidFill>
                            <a:srgbClr val="FF0000"/>
                          </a:solidFill>
                          <a:effectLst/>
                        </a:rPr>
                        <a:t>0.461</a:t>
                      </a:r>
                      <a:endParaRPr lang="en-US" sz="1200" b="1" dirty="0">
                        <a:solidFill>
                          <a:srgbClr val="FF0000"/>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r>
              <a:tr h="281428">
                <a:tc gridSpan="8">
                  <a:txBody>
                    <a:bodyPr/>
                    <a:lstStyle/>
                    <a:p>
                      <a:pPr>
                        <a:lnSpc>
                          <a:spcPct val="115000"/>
                        </a:lnSpc>
                        <a:spcAft>
                          <a:spcPts val="0"/>
                        </a:spcAft>
                      </a:pPr>
                      <a:r>
                        <a:rPr lang="tr-TR" sz="1200">
                          <a:solidFill>
                            <a:schemeClr val="accent4">
                              <a:lumMod val="10000"/>
                            </a:schemeClr>
                          </a:solidFill>
                          <a:effectLst/>
                        </a:rPr>
                        <a:t>Hosmer ve Lemeshow Testi</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8639">
                <a:tc>
                  <a:txBody>
                    <a:bodyPr/>
                    <a:lstStyle/>
                    <a:p>
                      <a:pPr>
                        <a:lnSpc>
                          <a:spcPct val="115000"/>
                        </a:lnSpc>
                        <a:spcAft>
                          <a:spcPts val="0"/>
                        </a:spcAft>
                      </a:pPr>
                      <a:r>
                        <a:rPr lang="tr-TR" sz="1200">
                          <a:solidFill>
                            <a:schemeClr val="accent4">
                              <a:lumMod val="10000"/>
                            </a:schemeClr>
                          </a:solidFill>
                          <a:effectLst/>
                        </a:rPr>
                        <a:t>Adım</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x²</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sd</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p</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r>
              <a:tr h="281428">
                <a:tc>
                  <a:txBody>
                    <a:bodyPr/>
                    <a:lstStyle/>
                    <a:p>
                      <a:pPr>
                        <a:lnSpc>
                          <a:spcPct val="115000"/>
                        </a:lnSpc>
                        <a:spcAft>
                          <a:spcPts val="0"/>
                        </a:spcAft>
                      </a:pPr>
                      <a:r>
                        <a:rPr lang="tr-TR" sz="1200">
                          <a:solidFill>
                            <a:schemeClr val="accent4">
                              <a:lumMod val="10000"/>
                            </a:schemeClr>
                          </a:solidFill>
                          <a:effectLst/>
                        </a:rPr>
                        <a:t>1</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               12.615</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           8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dirty="0">
                          <a:solidFill>
                            <a:schemeClr val="accent4">
                              <a:lumMod val="10000"/>
                            </a:schemeClr>
                          </a:solidFill>
                          <a:effectLst/>
                        </a:rPr>
                        <a:t>         </a:t>
                      </a:r>
                      <a:r>
                        <a:rPr lang="tr-TR" sz="1200" b="1" dirty="0">
                          <a:solidFill>
                            <a:srgbClr val="FF0000"/>
                          </a:solidFill>
                          <a:effectLst/>
                        </a:rPr>
                        <a:t>0.126</a:t>
                      </a:r>
                      <a:endParaRPr lang="en-US" sz="1200" b="1" dirty="0">
                        <a:solidFill>
                          <a:srgbClr val="FF0000"/>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dirty="0">
                          <a:solidFill>
                            <a:schemeClr val="accent4">
                              <a:lumMod val="10000"/>
                            </a:schemeClr>
                          </a:solidFill>
                          <a:effectLst/>
                        </a:rPr>
                        <a:t> </a:t>
                      </a:r>
                      <a:endParaRPr lang="en-US" sz="1200" dirty="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dirty="0">
                          <a:solidFill>
                            <a:schemeClr val="accent4">
                              <a:lumMod val="10000"/>
                            </a:schemeClr>
                          </a:solidFill>
                          <a:effectLst/>
                        </a:rPr>
                        <a:t> </a:t>
                      </a:r>
                      <a:endParaRPr lang="en-US" sz="1200" dirty="0">
                        <a:solidFill>
                          <a:schemeClr val="accent4">
                            <a:lumMod val="10000"/>
                          </a:schemeClr>
                        </a:solidFill>
                        <a:effectLst/>
                        <a:latin typeface="Calibri"/>
                        <a:ea typeface="Calibri"/>
                        <a:cs typeface="Times New Roman"/>
                      </a:endParaRPr>
                    </a:p>
                  </a:txBody>
                  <a:tcPr marL="44450" marR="44450" marT="0" marB="0" anchor="ctr"/>
                </a:tc>
              </a:tr>
              <a:tr h="281428">
                <a:tc gridSpan="8">
                  <a:txBody>
                    <a:bodyPr/>
                    <a:lstStyle/>
                    <a:p>
                      <a:pPr>
                        <a:lnSpc>
                          <a:spcPct val="115000"/>
                        </a:lnSpc>
                        <a:spcAft>
                          <a:spcPts val="0"/>
                        </a:spcAft>
                      </a:pPr>
                      <a:r>
                        <a:rPr lang="tr-TR" sz="1200" dirty="0">
                          <a:solidFill>
                            <a:schemeClr val="accent4">
                              <a:lumMod val="10000"/>
                            </a:schemeClr>
                          </a:solidFill>
                          <a:effectLst/>
                        </a:rPr>
                        <a:t>Sınıflandırma Tablosu</a:t>
                      </a:r>
                      <a:r>
                        <a:rPr lang="tr-TR" sz="1200" baseline="30000" dirty="0">
                          <a:solidFill>
                            <a:schemeClr val="accent4">
                              <a:lumMod val="10000"/>
                            </a:schemeClr>
                          </a:solidFill>
                          <a:effectLst/>
                        </a:rPr>
                        <a:t> b</a:t>
                      </a:r>
                      <a:endParaRPr lang="en-US" sz="1200" dirty="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8639">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gridSpan="4">
                  <a:txBody>
                    <a:bodyPr/>
                    <a:lstStyle/>
                    <a:p>
                      <a:pPr algn="ctr">
                        <a:lnSpc>
                          <a:spcPct val="115000"/>
                        </a:lnSpc>
                        <a:spcAft>
                          <a:spcPts val="0"/>
                        </a:spcAft>
                      </a:pPr>
                      <a:r>
                        <a:rPr lang="tr-TR" sz="1200">
                          <a:solidFill>
                            <a:schemeClr val="accent4">
                              <a:lumMod val="10000"/>
                            </a:schemeClr>
                          </a:solidFill>
                          <a:effectLst/>
                        </a:rPr>
                        <a:t>Tahmin Edilen Durum</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318639">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gridSpan="2">
                  <a:txBody>
                    <a:bodyPr/>
                    <a:lstStyle/>
                    <a:p>
                      <a:pPr algn="ctr">
                        <a:lnSpc>
                          <a:spcPct val="115000"/>
                        </a:lnSpc>
                        <a:spcAft>
                          <a:spcPts val="0"/>
                        </a:spcAft>
                      </a:pPr>
                      <a:r>
                        <a:rPr lang="tr-TR" sz="1200">
                          <a:solidFill>
                            <a:schemeClr val="accent4">
                              <a:lumMod val="10000"/>
                            </a:schemeClr>
                          </a:solidFill>
                          <a:effectLst/>
                        </a:rPr>
                        <a:t>SADAKAT</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rowSpan="2" gridSpan="2">
                  <a:txBody>
                    <a:bodyPr/>
                    <a:lstStyle/>
                    <a:p>
                      <a:pPr algn="ctr">
                        <a:lnSpc>
                          <a:spcPct val="115000"/>
                        </a:lnSpc>
                        <a:spcAft>
                          <a:spcPts val="0"/>
                        </a:spcAft>
                      </a:pPr>
                      <a:r>
                        <a:rPr lang="tr-TR" sz="1200">
                          <a:solidFill>
                            <a:schemeClr val="accent4">
                              <a:lumMod val="10000"/>
                            </a:schemeClr>
                          </a:solidFill>
                          <a:effectLst/>
                        </a:rPr>
                        <a:t>Doğru Sınıflandırma Yüzdesi</a:t>
                      </a:r>
                      <a:endParaRPr lang="en-US" sz="1200">
                        <a:solidFill>
                          <a:schemeClr val="accent4">
                            <a:lumMod val="10000"/>
                          </a:schemeClr>
                        </a:solidFill>
                        <a:effectLst/>
                        <a:latin typeface="Calibri"/>
                        <a:ea typeface="Calibri"/>
                        <a:cs typeface="Times New Roman"/>
                      </a:endParaRPr>
                    </a:p>
                  </a:txBody>
                  <a:tcPr marL="44450" marR="44450" marT="0" marB="0" anchor="ctr"/>
                </a:tc>
                <a:tc rowSpan="2" hMerge="1">
                  <a:txBody>
                    <a:bodyPr/>
                    <a:lstStyle/>
                    <a:p>
                      <a:endParaRPr lang="en-US"/>
                    </a:p>
                  </a:txBody>
                  <a:tcPr/>
                </a:tc>
              </a:tr>
              <a:tr h="562854">
                <a:tc>
                  <a:txBody>
                    <a:bodyPr/>
                    <a:lstStyle/>
                    <a:p>
                      <a:pPr>
                        <a:lnSpc>
                          <a:spcPct val="115000"/>
                        </a:lnSpc>
                        <a:spcAft>
                          <a:spcPts val="0"/>
                        </a:spcAft>
                      </a:pPr>
                      <a:r>
                        <a:rPr lang="tr-TR" sz="1200">
                          <a:solidFill>
                            <a:schemeClr val="accent4">
                              <a:lumMod val="10000"/>
                            </a:schemeClr>
                          </a:solidFill>
                          <a:effectLst/>
                        </a:rPr>
                        <a:t>Adım 1</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Gözlenen Durum</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a:txBody>
                    <a:bodyPr/>
                    <a:lstStyle/>
                    <a:p>
                      <a:pPr algn="ctr">
                        <a:lnSpc>
                          <a:spcPct val="115000"/>
                        </a:lnSpc>
                        <a:spcAft>
                          <a:spcPts val="0"/>
                        </a:spcAft>
                      </a:pPr>
                      <a:r>
                        <a:rPr lang="tr-TR" sz="1200">
                          <a:solidFill>
                            <a:schemeClr val="accent4">
                              <a:lumMod val="10000"/>
                            </a:schemeClr>
                          </a:solidFill>
                          <a:effectLst/>
                        </a:rPr>
                        <a:t>Sadakat     Geliştirmeyenler</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tr-TR" sz="1200" dirty="0">
                          <a:solidFill>
                            <a:schemeClr val="accent4">
                              <a:lumMod val="10000"/>
                            </a:schemeClr>
                          </a:solidFill>
                          <a:effectLst/>
                        </a:rPr>
                        <a:t>Sadakat     Geliştirenler</a:t>
                      </a:r>
                      <a:endParaRPr lang="en-US" sz="1200" dirty="0">
                        <a:solidFill>
                          <a:schemeClr val="accent4">
                            <a:lumMod val="10000"/>
                          </a:schemeClr>
                        </a:solidFill>
                        <a:effectLst/>
                        <a:latin typeface="Calibri"/>
                        <a:ea typeface="Calibri"/>
                        <a:cs typeface="Times New Roman"/>
                      </a:endParaRPr>
                    </a:p>
                  </a:txBody>
                  <a:tcPr marL="44450" marR="44450" marT="0" marB="0" anchor="ctr"/>
                </a:tc>
                <a:tc gridSpan="2" vMerge="1">
                  <a:txBody>
                    <a:bodyPr/>
                    <a:lstStyle/>
                    <a:p>
                      <a:endParaRPr lang="en-US"/>
                    </a:p>
                  </a:txBody>
                  <a:tcPr/>
                </a:tc>
                <a:tc hMerge="1" vMerge="1">
                  <a:txBody>
                    <a:bodyPr/>
                    <a:lstStyle/>
                    <a:p>
                      <a:endParaRPr lang="en-US"/>
                    </a:p>
                  </a:txBody>
                  <a:tcPr/>
                </a:tc>
              </a:tr>
              <a:tr h="318639">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rowSpan="2">
                  <a:txBody>
                    <a:bodyPr/>
                    <a:lstStyle/>
                    <a:p>
                      <a:pPr>
                        <a:lnSpc>
                          <a:spcPct val="115000"/>
                        </a:lnSpc>
                        <a:spcAft>
                          <a:spcPts val="0"/>
                        </a:spcAft>
                      </a:pPr>
                      <a:r>
                        <a:rPr lang="tr-TR" sz="1200">
                          <a:solidFill>
                            <a:schemeClr val="accent4">
                              <a:lumMod val="10000"/>
                            </a:schemeClr>
                          </a:solidFill>
                          <a:effectLst/>
                        </a:rPr>
                        <a:t>SADAKAT</a:t>
                      </a:r>
                      <a:endParaRPr lang="en-US" sz="1200">
                        <a:solidFill>
                          <a:schemeClr val="accent4">
                            <a:lumMod val="10000"/>
                          </a:schemeClr>
                        </a:solidFill>
                        <a:effectLst/>
                        <a:latin typeface="Calibri"/>
                        <a:ea typeface="Calibri"/>
                        <a:cs typeface="Times New Roman"/>
                      </a:endParaRPr>
                    </a:p>
                  </a:txBody>
                  <a:tcPr marL="44450" marR="44450" marT="0" marB="0" anchor="ctr"/>
                </a:tc>
                <a:tc gridSpan="2">
                  <a:txBody>
                    <a:bodyPr/>
                    <a:lstStyle/>
                    <a:p>
                      <a:pPr>
                        <a:lnSpc>
                          <a:spcPct val="115000"/>
                        </a:lnSpc>
                        <a:spcAft>
                          <a:spcPts val="0"/>
                        </a:spcAft>
                      </a:pPr>
                      <a:r>
                        <a:rPr lang="tr-TR" sz="1200">
                          <a:solidFill>
                            <a:schemeClr val="accent4">
                              <a:lumMod val="10000"/>
                            </a:schemeClr>
                          </a:solidFill>
                          <a:effectLst/>
                        </a:rPr>
                        <a:t>Sadakat Geliştirmeyenler</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nSpc>
                          <a:spcPct val="115000"/>
                        </a:lnSpc>
                        <a:spcAft>
                          <a:spcPts val="0"/>
                        </a:spcAft>
                      </a:pPr>
                      <a:r>
                        <a:rPr lang="tr-TR" sz="1200">
                          <a:solidFill>
                            <a:schemeClr val="accent4">
                              <a:lumMod val="10000"/>
                            </a:schemeClr>
                          </a:solidFill>
                          <a:effectLst/>
                        </a:rPr>
                        <a:t>           254</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         109</a:t>
                      </a:r>
                      <a:endParaRPr lang="en-US" sz="1200">
                        <a:solidFill>
                          <a:schemeClr val="accent4">
                            <a:lumMod val="10000"/>
                          </a:schemeClr>
                        </a:solidFill>
                        <a:effectLst/>
                        <a:latin typeface="Calibri"/>
                        <a:ea typeface="Calibri"/>
                        <a:cs typeface="Times New Roman"/>
                      </a:endParaRPr>
                    </a:p>
                  </a:txBody>
                  <a:tcPr marL="44450" marR="44450" marT="0" marB="0" anchor="ctr"/>
                </a:tc>
                <a:tc gridSpan="2">
                  <a:txBody>
                    <a:bodyPr/>
                    <a:lstStyle/>
                    <a:p>
                      <a:pPr algn="ctr">
                        <a:lnSpc>
                          <a:spcPct val="115000"/>
                        </a:lnSpc>
                        <a:spcAft>
                          <a:spcPts val="0"/>
                        </a:spcAft>
                      </a:pPr>
                      <a:r>
                        <a:rPr lang="tr-TR" sz="1200">
                          <a:solidFill>
                            <a:schemeClr val="accent4">
                              <a:lumMod val="10000"/>
                            </a:schemeClr>
                          </a:solidFill>
                          <a:effectLst/>
                        </a:rPr>
                        <a:t> 70.0</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r>
              <a:tr h="318639">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vMerge="1">
                  <a:txBody>
                    <a:bodyPr/>
                    <a:lstStyle/>
                    <a:p>
                      <a:endParaRPr lang="en-US"/>
                    </a:p>
                  </a:txBody>
                  <a:tcPr/>
                </a:tc>
                <a:tc gridSpan="2">
                  <a:txBody>
                    <a:bodyPr/>
                    <a:lstStyle/>
                    <a:p>
                      <a:pPr>
                        <a:lnSpc>
                          <a:spcPct val="115000"/>
                        </a:lnSpc>
                        <a:spcAft>
                          <a:spcPts val="0"/>
                        </a:spcAft>
                      </a:pPr>
                      <a:r>
                        <a:rPr lang="tr-TR" sz="1200">
                          <a:solidFill>
                            <a:schemeClr val="accent4">
                              <a:lumMod val="10000"/>
                            </a:schemeClr>
                          </a:solidFill>
                          <a:effectLst/>
                        </a:rPr>
                        <a:t>Sadakat Geliştirenler</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a:txBody>
                    <a:bodyPr/>
                    <a:lstStyle/>
                    <a:p>
                      <a:pPr>
                        <a:lnSpc>
                          <a:spcPct val="115000"/>
                        </a:lnSpc>
                        <a:spcAft>
                          <a:spcPts val="0"/>
                        </a:spcAft>
                      </a:pPr>
                      <a:r>
                        <a:rPr lang="tr-TR" sz="1200">
                          <a:solidFill>
                            <a:schemeClr val="accent4">
                              <a:lumMod val="10000"/>
                            </a:schemeClr>
                          </a:solidFill>
                          <a:effectLst/>
                        </a:rPr>
                        <a:t>            93</a:t>
                      </a:r>
                      <a:endParaRPr lang="en-US" sz="1200">
                        <a:solidFill>
                          <a:schemeClr val="accent4">
                            <a:lumMod val="10000"/>
                          </a:schemeClr>
                        </a:solidFill>
                        <a:effectLst/>
                        <a:latin typeface="Calibri"/>
                        <a:ea typeface="Calibri"/>
                        <a:cs typeface="Times New Roman"/>
                      </a:endParaRPr>
                    </a:p>
                  </a:txBody>
                  <a:tcPr marL="44450" marR="44450" marT="0" marB="0" anchor="ctr"/>
                </a:tc>
                <a:tc>
                  <a:txBody>
                    <a:bodyPr/>
                    <a:lstStyle/>
                    <a:p>
                      <a:pPr>
                        <a:lnSpc>
                          <a:spcPct val="115000"/>
                        </a:lnSpc>
                        <a:spcAft>
                          <a:spcPts val="0"/>
                        </a:spcAft>
                      </a:pPr>
                      <a:r>
                        <a:rPr lang="tr-TR" sz="1200">
                          <a:solidFill>
                            <a:schemeClr val="accent4">
                              <a:lumMod val="10000"/>
                            </a:schemeClr>
                          </a:solidFill>
                          <a:effectLst/>
                        </a:rPr>
                        <a:t>         421</a:t>
                      </a:r>
                      <a:endParaRPr lang="en-US" sz="1200">
                        <a:solidFill>
                          <a:schemeClr val="accent4">
                            <a:lumMod val="10000"/>
                          </a:schemeClr>
                        </a:solidFill>
                        <a:effectLst/>
                        <a:latin typeface="Calibri"/>
                        <a:ea typeface="Calibri"/>
                        <a:cs typeface="Times New Roman"/>
                      </a:endParaRPr>
                    </a:p>
                  </a:txBody>
                  <a:tcPr marL="44450" marR="44450" marT="0" marB="0" anchor="ctr"/>
                </a:tc>
                <a:tc gridSpan="2">
                  <a:txBody>
                    <a:bodyPr/>
                    <a:lstStyle/>
                    <a:p>
                      <a:pPr>
                        <a:lnSpc>
                          <a:spcPct val="115000"/>
                        </a:lnSpc>
                        <a:spcAft>
                          <a:spcPts val="0"/>
                        </a:spcAft>
                      </a:pPr>
                      <a:r>
                        <a:rPr lang="tr-TR" sz="1200">
                          <a:solidFill>
                            <a:schemeClr val="accent4">
                              <a:lumMod val="10000"/>
                            </a:schemeClr>
                          </a:solidFill>
                          <a:effectLst/>
                        </a:rPr>
                        <a:t>                 81.9</a:t>
                      </a:r>
                      <a:endParaRPr lang="en-US" sz="120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r>
              <a:tr h="318639">
                <a:tc>
                  <a:txBody>
                    <a:bodyPr/>
                    <a:lstStyle/>
                    <a:p>
                      <a:pPr>
                        <a:lnSpc>
                          <a:spcPct val="115000"/>
                        </a:lnSpc>
                      </a:pPr>
                      <a:endParaRPr lang="en-US" sz="1200">
                        <a:solidFill>
                          <a:schemeClr val="accent4">
                            <a:lumMod val="10000"/>
                          </a:schemeClr>
                        </a:solidFill>
                        <a:effectLst/>
                        <a:latin typeface="Calibri"/>
                      </a:endParaRPr>
                    </a:p>
                  </a:txBody>
                  <a:tcPr marL="44450" marR="44450" marT="0" marB="0" anchor="ctr"/>
                </a:tc>
                <a:tc gridSpan="7">
                  <a:txBody>
                    <a:bodyPr/>
                    <a:lstStyle/>
                    <a:p>
                      <a:pPr>
                        <a:lnSpc>
                          <a:spcPct val="115000"/>
                        </a:lnSpc>
                        <a:spcAft>
                          <a:spcPts val="0"/>
                        </a:spcAft>
                      </a:pPr>
                      <a:r>
                        <a:rPr lang="tr-TR" sz="1200" dirty="0">
                          <a:solidFill>
                            <a:schemeClr val="accent4">
                              <a:lumMod val="10000"/>
                            </a:schemeClr>
                          </a:solidFill>
                          <a:effectLst/>
                        </a:rPr>
                        <a:t>Toplam Doğru Sınıflandırma Yüzdesi                                                                                                                    77.0</a:t>
                      </a:r>
                      <a:endParaRPr lang="en-US" sz="1200" dirty="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indent="-342900" algn="just">
              <a:spcBef>
                <a:spcPct val="20000"/>
              </a:spcBef>
              <a:buClr>
                <a:schemeClr val="tx2"/>
              </a:buClr>
              <a:buSzPct val="115000"/>
              <a:buFont typeface="Wingdings" pitchFamily="2" charset="2"/>
              <a:buChar char="§"/>
            </a:pPr>
            <a:r>
              <a:rPr lang="tr-TR" sz="2800" b="1" i="1" u="sng" kern="0" dirty="0" smtClean="0">
                <a:solidFill>
                  <a:schemeClr val="tx2"/>
                </a:solidFill>
                <a:latin typeface="Calibri" panose="020F0502020204030204" pitchFamily="34" charset="0"/>
                <a:cs typeface="Calibri" pitchFamily="34" charset="0"/>
              </a:rPr>
              <a:t>Lojistik </a:t>
            </a:r>
            <a:r>
              <a:rPr lang="tr-TR" sz="2800" b="1" i="1" u="sng" kern="0" dirty="0">
                <a:solidFill>
                  <a:schemeClr val="tx2"/>
                </a:solidFill>
                <a:latin typeface="Calibri" panose="020F0502020204030204" pitchFamily="34" charset="0"/>
                <a:cs typeface="Calibri" pitchFamily="34" charset="0"/>
              </a:rPr>
              <a:t>Regresyon Analizi Sonuçları</a:t>
            </a:r>
            <a:r>
              <a:rPr lang="tr-TR" sz="2800" b="1" kern="0" dirty="0">
                <a:solidFill>
                  <a:schemeClr val="tx2"/>
                </a:solidFill>
                <a:latin typeface="Calibri" panose="020F0502020204030204" pitchFamily="34" charset="0"/>
                <a:cs typeface="Calibri" pitchFamily="34" charset="0"/>
              </a:rPr>
              <a:t>:</a:t>
            </a:r>
          </a:p>
          <a:p>
            <a:pPr marL="342900" lvl="0" indent="-342900" algn="just">
              <a:spcBef>
                <a:spcPct val="20000"/>
              </a:spcBef>
              <a:buClr>
                <a:schemeClr val="tx2"/>
              </a:buClr>
              <a:buSzPct val="115000"/>
              <a:buFont typeface="Wingdings" pitchFamily="2" charset="2"/>
              <a:buChar char="§"/>
            </a:pPr>
            <a:r>
              <a:rPr lang="tr-TR" sz="2800" b="1" i="1" u="sng" kern="0" dirty="0" smtClean="0">
                <a:solidFill>
                  <a:schemeClr val="accent4">
                    <a:lumMod val="10000"/>
                  </a:schemeClr>
                </a:solidFill>
                <a:latin typeface="Calibri" panose="020F0502020204030204" pitchFamily="34" charset="0"/>
                <a:cs typeface="Calibri" pitchFamily="34" charset="0"/>
              </a:rPr>
              <a:t>istik Regresyon Analizi Sonuçları</a:t>
            </a:r>
            <a:r>
              <a:rPr lang="tr-TR" sz="2800" b="1" kern="0" dirty="0" smtClean="0">
                <a:solidFill>
                  <a:schemeClr val="accent4">
                    <a:lumMod val="10000"/>
                  </a:schemeClr>
                </a:solidFill>
                <a:latin typeface="Calibri" panose="020F0502020204030204" pitchFamily="34" charset="0"/>
                <a:cs typeface="Calibri" pitchFamily="34" charset="0"/>
              </a:rPr>
              <a:t>:</a:t>
            </a:r>
          </a:p>
          <a:p>
            <a:pPr lvl="0" algn="just">
              <a:spcBef>
                <a:spcPct val="20000"/>
              </a:spcBef>
              <a:buClr>
                <a:schemeClr val="tx2"/>
              </a:buClr>
              <a:buSzPct val="115000"/>
            </a:pPr>
            <a:endParaRPr lang="tr-TR" sz="2000" b="1" kern="0" dirty="0" smtClean="0">
              <a:solidFill>
                <a:schemeClr val="accent4">
                  <a:lumMod val="10000"/>
                </a:schemeClr>
              </a:solidFill>
              <a:latin typeface="+mj-lt"/>
              <a:cs typeface="Calibri" pitchFamily="34" charset="0"/>
            </a:endParaRPr>
          </a:p>
          <a:p>
            <a:pPr marL="342900" lvl="0" indent="-342900" algn="just">
              <a:spcBef>
                <a:spcPct val="20000"/>
              </a:spcBef>
              <a:buClr>
                <a:schemeClr val="tx2"/>
              </a:buClr>
              <a:buSzPct val="115000"/>
            </a:pPr>
            <a:endParaRPr lang="tr-TR" sz="2000" b="1" kern="0" dirty="0" smtClean="0">
              <a:solidFill>
                <a:schemeClr val="accent4">
                  <a:lumMod val="10000"/>
                </a:schemeClr>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accent4">
                  <a:lumMod val="10000"/>
                </a:schemeClr>
              </a:solidFill>
              <a:effectLst/>
              <a:uLnTx/>
              <a:uFillTx/>
              <a:latin typeface="+mj-lt"/>
              <a:cs typeface="Calibri" pitchFamily="34" charset="0"/>
            </a:endParaRPr>
          </a:p>
          <a:p>
            <a:pPr marL="342900" lvl="0" indent="-342900" algn="just">
              <a:spcBef>
                <a:spcPct val="20000"/>
              </a:spcBef>
              <a:buClr>
                <a:schemeClr val="tx2"/>
              </a:buClr>
              <a:buSzPct val="115000"/>
            </a:pPr>
            <a:r>
              <a:rPr lang="tr-TR" sz="2000" b="1" kern="0" dirty="0" smtClean="0">
                <a:solidFill>
                  <a:schemeClr val="accent4">
                    <a:lumMod val="10000"/>
                  </a:schemeClr>
                </a:solidFill>
                <a:latin typeface="+mj-lt"/>
                <a:cs typeface="Calibri" pitchFamily="34" charset="0"/>
              </a:rPr>
              <a:t>	</a:t>
            </a:r>
            <a:r>
              <a:rPr lang="tr-TR" b="1" kern="0" dirty="0" smtClean="0">
                <a:solidFill>
                  <a:schemeClr val="accent4">
                    <a:lumMod val="10000"/>
                  </a:schemeClr>
                </a:solidFill>
                <a:latin typeface="+mj-lt"/>
                <a:cs typeface="Calibri" pitchFamily="34" charset="0"/>
              </a:rPr>
              <a:t>		</a:t>
            </a:r>
            <a:endParaRPr kumimoji="0" lang="tr-TR" b="1" i="0" u="none" strike="noStrike" kern="0" cap="none" spc="0" normalizeH="0" baseline="0" noProof="0" dirty="0" smtClean="0">
              <a:ln>
                <a:noFill/>
              </a:ln>
              <a:solidFill>
                <a:schemeClr val="accent4">
                  <a:lumMod val="10000"/>
                </a:schemeClr>
              </a:solidFill>
              <a:effectLst/>
              <a:uLnTx/>
              <a:uFillTx/>
              <a:latin typeface="+mn-lt"/>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accent4">
                  <a:lumMod val="10000"/>
                </a:schemeClr>
              </a:solidFill>
              <a:effectLst/>
              <a:uLnTx/>
              <a:uFillTx/>
              <a:latin typeface="+mn-lt"/>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accent4">
                  <a:lumMod val="10000"/>
                </a:schemeClr>
              </a:solidFill>
              <a:effectLst/>
              <a:uLnTx/>
              <a:uFillTx/>
              <a:latin typeface="+mj-lt"/>
              <a:cs typeface="Calibri" pitchFamily="34" charset="0"/>
            </a:endParaRPr>
          </a:p>
        </p:txBody>
      </p:sp>
      <p:pic>
        <p:nvPicPr>
          <p:cNvPr id="50186"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1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4046323679"/>
              </p:ext>
            </p:extLst>
          </p:nvPr>
        </p:nvGraphicFramePr>
        <p:xfrm>
          <a:off x="285720" y="1340768"/>
          <a:ext cx="8606761" cy="5256582"/>
        </p:xfrm>
        <a:graphic>
          <a:graphicData uri="http://schemas.openxmlformats.org/drawingml/2006/table">
            <a:tbl>
              <a:tblPr firstRow="1" firstCol="1" bandRow="1">
                <a:tableStyleId>{5C22544A-7EE6-4342-B048-85BDC9FD1C3A}</a:tableStyleId>
              </a:tblPr>
              <a:tblGrid>
                <a:gridCol w="667290"/>
                <a:gridCol w="1777141"/>
                <a:gridCol w="1069438"/>
                <a:gridCol w="1172932"/>
                <a:gridCol w="1204473"/>
                <a:gridCol w="627254"/>
                <a:gridCol w="792088"/>
                <a:gridCol w="1044802"/>
                <a:gridCol w="251343"/>
              </a:tblGrid>
              <a:tr h="275219">
                <a:tc gridSpan="9">
                  <a:txBody>
                    <a:bodyPr/>
                    <a:lstStyle/>
                    <a:p>
                      <a:pPr>
                        <a:lnSpc>
                          <a:spcPct val="115000"/>
                        </a:lnSpc>
                        <a:spcAft>
                          <a:spcPts val="0"/>
                        </a:spcAft>
                      </a:pPr>
                      <a:r>
                        <a:rPr lang="tr-TR" sz="1200" dirty="0">
                          <a:solidFill>
                            <a:schemeClr val="accent4">
                              <a:lumMod val="10000"/>
                            </a:schemeClr>
                          </a:solidFill>
                          <a:effectLst/>
                        </a:rPr>
                        <a:t>Amaçlanan Model Değişkenlerinin Katsayı Tahminleri</a:t>
                      </a:r>
                      <a:endParaRPr lang="en-US" sz="1200" dirty="0">
                        <a:solidFill>
                          <a:schemeClr val="accent4">
                            <a:lumMod val="10000"/>
                          </a:schemeClr>
                        </a:solidFill>
                        <a:effectLst/>
                        <a:latin typeface="Calibri"/>
                        <a:ea typeface="Calibri"/>
                        <a:cs typeface="Times New Roman"/>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B</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143510">
                        <a:lnSpc>
                          <a:spcPct val="115000"/>
                        </a:lnSpc>
                        <a:spcAft>
                          <a:spcPts val="0"/>
                        </a:spcAft>
                      </a:pPr>
                      <a:r>
                        <a:rPr lang="tr-TR" sz="1200">
                          <a:solidFill>
                            <a:schemeClr val="accent4">
                              <a:lumMod val="10000"/>
                            </a:schemeClr>
                          </a:solidFill>
                          <a:effectLst/>
                        </a:rPr>
                        <a:t>Standart Hata</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R="146050">
                        <a:lnSpc>
                          <a:spcPct val="115000"/>
                        </a:lnSpc>
                        <a:spcAft>
                          <a:spcPts val="0"/>
                        </a:spcAft>
                      </a:pPr>
                      <a:r>
                        <a:rPr lang="tr-TR" sz="1200">
                          <a:solidFill>
                            <a:schemeClr val="accent4">
                              <a:lumMod val="10000"/>
                            </a:schemeClr>
                          </a:solidFill>
                          <a:effectLst/>
                        </a:rPr>
                        <a:t>    Wald</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R="252730">
                        <a:lnSpc>
                          <a:spcPct val="115000"/>
                        </a:lnSpc>
                        <a:spcAft>
                          <a:spcPts val="0"/>
                        </a:spcAft>
                      </a:pPr>
                      <a:r>
                        <a:rPr lang="tr-TR" sz="1200">
                          <a:solidFill>
                            <a:schemeClr val="accent4">
                              <a:lumMod val="10000"/>
                            </a:schemeClr>
                          </a:solidFill>
                          <a:effectLst/>
                        </a:rPr>
                        <a:t>sd</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   p</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Exp (B)</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75219">
                <a:tc>
                  <a:txBody>
                    <a:bodyPr/>
                    <a:lstStyle/>
                    <a:p>
                      <a:pPr>
                        <a:lnSpc>
                          <a:spcPct val="115000"/>
                        </a:lnSpc>
                        <a:spcAft>
                          <a:spcPts val="0"/>
                        </a:spcAft>
                      </a:pPr>
                      <a:r>
                        <a:rPr lang="tr-TR" sz="1200">
                          <a:solidFill>
                            <a:schemeClr val="accent4">
                              <a:lumMod val="10000"/>
                            </a:schemeClr>
                          </a:solidFill>
                          <a:effectLst/>
                        </a:rPr>
                        <a:t>Adım 1</a:t>
                      </a:r>
                      <a:r>
                        <a:rPr lang="tr-TR" sz="1200" baseline="30000">
                          <a:solidFill>
                            <a:schemeClr val="accent4">
                              <a:lumMod val="10000"/>
                            </a:schemeClr>
                          </a:solidFill>
                          <a:effectLst/>
                        </a:rPr>
                        <a:t>c</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AD</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1.185</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143510">
                        <a:lnSpc>
                          <a:spcPct val="115000"/>
                        </a:lnSpc>
                        <a:spcAft>
                          <a:spcPts val="0"/>
                        </a:spcAft>
                      </a:pPr>
                      <a:r>
                        <a:rPr lang="tr-TR" sz="1200">
                          <a:solidFill>
                            <a:schemeClr val="accent4">
                              <a:lumMod val="10000"/>
                            </a:schemeClr>
                          </a:solidFill>
                          <a:effectLst/>
                        </a:rPr>
                        <a:t>     0.106</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123.964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dirty="0">
                          <a:solidFill>
                            <a:schemeClr val="accent4">
                              <a:lumMod val="10000"/>
                            </a:schemeClr>
                          </a:solidFill>
                          <a:effectLst/>
                        </a:rPr>
                        <a:t>0.000</a:t>
                      </a:r>
                      <a:endParaRPr lang="en-US" sz="1200" b="1"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dirty="0" smtClean="0">
                          <a:solidFill>
                            <a:schemeClr val="accent4">
                              <a:lumMod val="10000"/>
                            </a:schemeClr>
                          </a:solidFill>
                          <a:effectLst/>
                        </a:rPr>
                        <a:t>      </a:t>
                      </a:r>
                      <a:r>
                        <a:rPr lang="tr-TR" sz="1200" dirty="0" smtClean="0">
                          <a:solidFill>
                            <a:srgbClr val="FF0000"/>
                          </a:solidFill>
                          <a:effectLst/>
                        </a:rPr>
                        <a:t>3.272</a:t>
                      </a:r>
                      <a:endParaRPr lang="en-US" sz="1200" dirty="0">
                        <a:solidFill>
                          <a:srgbClr val="FF0000"/>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DM</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0.272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143510">
                        <a:lnSpc>
                          <a:spcPct val="115000"/>
                        </a:lnSpc>
                        <a:spcAft>
                          <a:spcPts val="0"/>
                        </a:spcAft>
                      </a:pPr>
                      <a:r>
                        <a:rPr lang="tr-TR" sz="1200">
                          <a:solidFill>
                            <a:schemeClr val="accent4">
                              <a:lumMod val="10000"/>
                            </a:schemeClr>
                          </a:solidFill>
                          <a:effectLst/>
                        </a:rPr>
                        <a:t>     0.089</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9.372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dirty="0">
                          <a:solidFill>
                            <a:schemeClr val="accent4">
                              <a:lumMod val="10000"/>
                            </a:schemeClr>
                          </a:solidFill>
                          <a:effectLst/>
                        </a:rPr>
                        <a:t>0.002</a:t>
                      </a:r>
                      <a:endParaRPr lang="en-US" sz="1200" b="1"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dirty="0">
                          <a:solidFill>
                            <a:schemeClr val="accent4">
                              <a:lumMod val="10000"/>
                            </a:schemeClr>
                          </a:solidFill>
                          <a:effectLst/>
                        </a:rPr>
                        <a:t>      </a:t>
                      </a:r>
                      <a:r>
                        <a:rPr lang="tr-TR" sz="1200" dirty="0">
                          <a:solidFill>
                            <a:srgbClr val="FF0000"/>
                          </a:solidFill>
                          <a:effectLst/>
                        </a:rPr>
                        <a:t>1.312</a:t>
                      </a:r>
                      <a:endParaRPr lang="en-US" sz="1200" dirty="0">
                        <a:solidFill>
                          <a:srgbClr val="FF0000"/>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dirty="0">
                          <a:solidFill>
                            <a:schemeClr val="accent4">
                              <a:lumMod val="10000"/>
                            </a:schemeClr>
                          </a:solidFill>
                          <a:effectLst/>
                        </a:rPr>
                        <a:t>C (</a:t>
                      </a:r>
                      <a:r>
                        <a:rPr lang="tr-TR" sz="1200" dirty="0" err="1">
                          <a:solidFill>
                            <a:schemeClr val="accent4">
                              <a:lumMod val="10000"/>
                            </a:schemeClr>
                          </a:solidFill>
                          <a:effectLst/>
                        </a:rPr>
                        <a:t>kukla_erkek</a:t>
                      </a:r>
                      <a:r>
                        <a:rPr lang="tr-TR" sz="1200" dirty="0">
                          <a:solidFill>
                            <a:schemeClr val="accent4">
                              <a:lumMod val="10000"/>
                            </a:schemeClr>
                          </a:solidFill>
                          <a:effectLst/>
                        </a:rPr>
                        <a:t>)</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-0.438</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0.184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5.687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dirty="0">
                          <a:solidFill>
                            <a:schemeClr val="accent4">
                              <a:lumMod val="10000"/>
                            </a:schemeClr>
                          </a:solidFill>
                          <a:effectLst/>
                        </a:rPr>
                        <a:t>0.017</a:t>
                      </a:r>
                      <a:endParaRPr lang="en-US" sz="1200" b="1"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dirty="0">
                          <a:solidFill>
                            <a:srgbClr val="FF0000"/>
                          </a:solidFill>
                          <a:effectLst/>
                        </a:rPr>
                        <a:t>      </a:t>
                      </a:r>
                      <a:r>
                        <a:rPr lang="tr-TR" sz="1200" dirty="0" smtClean="0">
                          <a:solidFill>
                            <a:srgbClr val="FF0000"/>
                          </a:solidFill>
                          <a:effectLst/>
                        </a:rPr>
                        <a:t>0.645</a:t>
                      </a:r>
                      <a:endParaRPr lang="en-US" sz="1200" dirty="0">
                        <a:solidFill>
                          <a:srgbClr val="FF0000"/>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MD (kukla_evli)</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-0.244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0.224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1.190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0.275</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0.783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Y</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0.010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0.095</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0.011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0.918</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1.010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dirty="0">
                          <a:solidFill>
                            <a:schemeClr val="accent4">
                              <a:lumMod val="10000"/>
                            </a:schemeClr>
                          </a:solidFill>
                          <a:effectLst/>
                        </a:rPr>
                        <a:t>E (</a:t>
                      </a:r>
                      <a:r>
                        <a:rPr lang="tr-TR" sz="1200" dirty="0" err="1">
                          <a:solidFill>
                            <a:schemeClr val="accent4">
                              <a:lumMod val="10000"/>
                            </a:schemeClr>
                          </a:solidFill>
                          <a:effectLst/>
                        </a:rPr>
                        <a:t>kukla_önlisans</a:t>
                      </a:r>
                      <a:r>
                        <a:rPr lang="tr-TR" sz="1200" dirty="0">
                          <a:solidFill>
                            <a:schemeClr val="accent4">
                              <a:lumMod val="10000"/>
                            </a:schemeClr>
                          </a:solidFill>
                          <a:effectLst/>
                        </a:rPr>
                        <a:t>)</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-0.326</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0.361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0.814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0.367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0.722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E (kukla_lisans)</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-0.196</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0.305</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0.413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0.521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0.822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E (kukla_y.lisans)</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-0.059</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dirty="0">
                          <a:solidFill>
                            <a:schemeClr val="accent4">
                              <a:lumMod val="10000"/>
                            </a:schemeClr>
                          </a:solidFill>
                          <a:effectLst/>
                        </a:rPr>
                        <a:t>0.361</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0.027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0.870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0.943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dirty="0">
                          <a:solidFill>
                            <a:schemeClr val="accent4">
                              <a:lumMod val="10000"/>
                            </a:schemeClr>
                          </a:solidFill>
                          <a:effectLst/>
                        </a:rPr>
                        <a:t>E (</a:t>
                      </a:r>
                      <a:r>
                        <a:rPr lang="tr-TR" sz="1200" dirty="0" err="1">
                          <a:solidFill>
                            <a:schemeClr val="accent4">
                              <a:lumMod val="10000"/>
                            </a:schemeClr>
                          </a:solidFill>
                          <a:effectLst/>
                        </a:rPr>
                        <a:t>kukla_doktora</a:t>
                      </a:r>
                      <a:r>
                        <a:rPr lang="tr-TR" sz="1200" dirty="0">
                          <a:solidFill>
                            <a:schemeClr val="accent4">
                              <a:lumMod val="10000"/>
                            </a:schemeClr>
                          </a:solidFill>
                          <a:effectLst/>
                        </a:rPr>
                        <a:t>)</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0.313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0.433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0.523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0.470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1.368</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(kukla_ö.sektör)</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0.369</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0.252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2.152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0.142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1.447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(kukla_s.meslek)</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0.148</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0.440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0.113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0.737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1.160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(kukla_emekli)</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-0.556</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0.941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0.349</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0.554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dirty="0">
                          <a:solidFill>
                            <a:schemeClr val="accent4">
                              <a:lumMod val="10000"/>
                            </a:schemeClr>
                          </a:solidFill>
                          <a:effectLst/>
                        </a:rPr>
                        <a:t>      0.573</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(kukla_evhanımı)</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0.440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0.647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0.462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0.496</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1.553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(kukla_öğrenci)</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-0.550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dirty="0">
                          <a:solidFill>
                            <a:schemeClr val="accent4">
                              <a:lumMod val="10000"/>
                            </a:schemeClr>
                          </a:solidFill>
                          <a:effectLst/>
                        </a:rPr>
                        <a:t>0.314</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3.072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0.080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0.577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(kukla_işsiz)</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-0.244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a:solidFill>
                            <a:schemeClr val="accent4">
                              <a:lumMod val="10000"/>
                            </a:schemeClr>
                          </a:solidFill>
                          <a:effectLst/>
                        </a:rPr>
                        <a:t>0.512</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0.227</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dirty="0">
                          <a:solidFill>
                            <a:schemeClr val="accent4">
                              <a:lumMod val="10000"/>
                            </a:schemeClr>
                          </a:solidFill>
                          <a:effectLst/>
                        </a:rPr>
                        <a:t> 1</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0.634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0.784</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a:solidFill>
                            <a:schemeClr val="accent4">
                              <a:lumMod val="10000"/>
                            </a:schemeClr>
                          </a:solidFill>
                          <a:effectLst/>
                        </a:rPr>
                        <a:t> </a:t>
                      </a:r>
                      <a:endParaRPr lang="en-US" sz="1200">
                        <a:solidFill>
                          <a:schemeClr val="accent4">
                            <a:lumMod val="10000"/>
                          </a:schemeClr>
                        </a:solidFill>
                        <a:effectLst/>
                        <a:latin typeface="Calibri"/>
                        <a:ea typeface="Calibri"/>
                        <a:cs typeface="Times New Roman"/>
                      </a:endParaRPr>
                    </a:p>
                  </a:txBody>
                  <a:tcPr marL="0" marR="0" marT="0" marB="0" anchor="ctr"/>
                </a:tc>
              </a:tr>
              <a:tr h="294134">
                <a:tc>
                  <a:txBody>
                    <a:bodyPr/>
                    <a:lstStyle/>
                    <a:p>
                      <a:pPr>
                        <a:lnSpc>
                          <a:spcPct val="115000"/>
                        </a:lnSpc>
                      </a:pPr>
                      <a:endParaRPr lang="en-US" sz="1200">
                        <a:solidFill>
                          <a:schemeClr val="accent4">
                            <a:lumMod val="10000"/>
                          </a:schemeClr>
                        </a:solidFill>
                        <a:effectLst/>
                        <a:latin typeface="Calibri"/>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M (kukla_diğer)</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-0.030</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dirty="0">
                          <a:solidFill>
                            <a:schemeClr val="accent4">
                              <a:lumMod val="10000"/>
                            </a:schemeClr>
                          </a:solidFill>
                          <a:effectLst/>
                        </a:rPr>
                        <a:t>0.413</a:t>
                      </a:r>
                      <a:endParaRPr lang="en-US" sz="1200" dirty="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a:solidFill>
                            <a:schemeClr val="accent4">
                              <a:lumMod val="10000"/>
                            </a:schemeClr>
                          </a:solidFill>
                          <a:effectLst/>
                        </a:rPr>
                        <a:t>      0.005</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a:solidFill>
                            <a:schemeClr val="accent4">
                              <a:lumMod val="10000"/>
                            </a:schemeClr>
                          </a:solidFill>
                          <a:effectLst/>
                        </a:rPr>
                        <a:t> 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a:solidFill>
                            <a:schemeClr val="accent4">
                              <a:lumMod val="10000"/>
                            </a:schemeClr>
                          </a:solidFill>
                          <a:effectLst/>
                        </a:rPr>
                        <a:t>0.943</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a:solidFill>
                            <a:schemeClr val="accent4">
                              <a:lumMod val="10000"/>
                            </a:schemeClr>
                          </a:solidFill>
                          <a:effectLst/>
                        </a:rPr>
                        <a:t>      0.971</a:t>
                      </a:r>
                      <a:endParaRPr lang="en-US" sz="120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1000"/>
                        </a:spcAft>
                      </a:pPr>
                      <a:r>
                        <a:rPr lang="en-US" sz="1200" dirty="0">
                          <a:solidFill>
                            <a:schemeClr val="accent4">
                              <a:lumMod val="10000"/>
                            </a:schemeClr>
                          </a:solidFill>
                          <a:effectLst/>
                        </a:rPr>
                        <a:t> </a:t>
                      </a:r>
                      <a:endParaRPr lang="en-US" sz="1200" dirty="0">
                        <a:solidFill>
                          <a:schemeClr val="accent4">
                            <a:lumMod val="10000"/>
                          </a:schemeClr>
                        </a:solidFill>
                        <a:effectLst/>
                        <a:latin typeface="Calibri"/>
                        <a:ea typeface="Calibri"/>
                        <a:cs typeface="Times New Roman"/>
                      </a:endParaRPr>
                    </a:p>
                  </a:txBody>
                  <a:tcPr marL="0" marR="0" marT="0" marB="0" anchor="ctr"/>
                </a:tc>
              </a:tr>
            </a:tbl>
          </a:graphicData>
        </a:graphic>
      </p:graphicFrame>
    </p:spTree>
    <p:extLst>
      <p:ext uri="{BB962C8B-B14F-4D97-AF65-F5344CB8AC3E}">
        <p14:creationId xmlns:p14="http://schemas.microsoft.com/office/powerpoint/2010/main" val="142431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indent="-342900" algn="just">
              <a:spcBef>
                <a:spcPct val="20000"/>
              </a:spcBef>
              <a:buClr>
                <a:schemeClr val="tx2"/>
              </a:buClr>
              <a:buSzPct val="115000"/>
              <a:buFont typeface="Wingdings" pitchFamily="2" charset="2"/>
              <a:buChar char="§"/>
            </a:pPr>
            <a:r>
              <a:rPr lang="tr-TR" sz="2800" b="1" i="1" u="sng" kern="0" dirty="0" smtClean="0">
                <a:solidFill>
                  <a:schemeClr val="tx2"/>
                </a:solidFill>
                <a:latin typeface="Calibri" panose="020F0502020204030204" pitchFamily="34" charset="0"/>
                <a:cs typeface="Calibri" pitchFamily="34" charset="0"/>
              </a:rPr>
              <a:t>Lojistik </a:t>
            </a:r>
            <a:r>
              <a:rPr lang="tr-TR" sz="2800" b="1" i="1" u="sng" kern="0" dirty="0">
                <a:solidFill>
                  <a:schemeClr val="tx2"/>
                </a:solidFill>
                <a:latin typeface="Calibri" panose="020F0502020204030204" pitchFamily="34" charset="0"/>
                <a:cs typeface="Calibri" pitchFamily="34" charset="0"/>
              </a:rPr>
              <a:t>Regresyon Analizi Sonuçları</a:t>
            </a:r>
            <a:r>
              <a:rPr lang="tr-TR" sz="2800" b="1" kern="0" dirty="0">
                <a:solidFill>
                  <a:schemeClr val="tx2"/>
                </a:solidFill>
                <a:latin typeface="Calibri" panose="020F0502020204030204" pitchFamily="34" charset="0"/>
                <a:cs typeface="Calibri" pitchFamily="34" charset="0"/>
              </a:rPr>
              <a:t>:</a:t>
            </a:r>
          </a:p>
          <a:p>
            <a:pPr marL="342900" lvl="0" indent="-342900" algn="just">
              <a:spcBef>
                <a:spcPct val="20000"/>
              </a:spcBef>
              <a:buClr>
                <a:schemeClr val="tx2"/>
              </a:buClr>
              <a:buSzPct val="115000"/>
              <a:buFont typeface="Wingdings" pitchFamily="2" charset="2"/>
              <a:buChar char="§"/>
            </a:pPr>
            <a:endParaRPr lang="tr-TR" sz="2000" b="1" kern="0" dirty="0" smtClean="0">
              <a:solidFill>
                <a:schemeClr val="accent4">
                  <a:lumMod val="10000"/>
                </a:schemeClr>
              </a:solidFill>
              <a:latin typeface="+mj-lt"/>
              <a:cs typeface="Calibri" pitchFamily="34" charset="0"/>
            </a:endParaRPr>
          </a:p>
          <a:p>
            <a:pPr marL="342900" lvl="0" indent="-342900" algn="just">
              <a:spcBef>
                <a:spcPct val="20000"/>
              </a:spcBef>
              <a:buClr>
                <a:schemeClr val="tx2"/>
              </a:buClr>
              <a:buSzPct val="115000"/>
            </a:pPr>
            <a:endParaRPr lang="tr-TR" sz="2000" b="1" kern="0" dirty="0" smtClean="0">
              <a:solidFill>
                <a:schemeClr val="accent4">
                  <a:lumMod val="10000"/>
                </a:schemeClr>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accent4">
                  <a:lumMod val="10000"/>
                </a:schemeClr>
              </a:solidFill>
              <a:effectLst/>
              <a:uLnTx/>
              <a:uFillTx/>
              <a:latin typeface="+mj-lt"/>
              <a:cs typeface="Calibri" pitchFamily="34" charset="0"/>
            </a:endParaRPr>
          </a:p>
          <a:p>
            <a:pPr marL="342900" lvl="0" indent="-342900" algn="just">
              <a:spcBef>
                <a:spcPct val="20000"/>
              </a:spcBef>
              <a:buClr>
                <a:schemeClr val="tx2"/>
              </a:buClr>
              <a:buSzPct val="115000"/>
            </a:pPr>
            <a:r>
              <a:rPr lang="tr-TR" sz="2000" b="1" kern="0" dirty="0" smtClean="0">
                <a:solidFill>
                  <a:schemeClr val="accent4">
                    <a:lumMod val="10000"/>
                  </a:schemeClr>
                </a:solidFill>
                <a:latin typeface="+mj-lt"/>
                <a:cs typeface="Calibri" pitchFamily="34" charset="0"/>
              </a:rPr>
              <a:t>	</a:t>
            </a:r>
            <a:r>
              <a:rPr lang="tr-TR" b="1" kern="0" dirty="0" smtClean="0">
                <a:solidFill>
                  <a:schemeClr val="accent4">
                    <a:lumMod val="10000"/>
                  </a:schemeClr>
                </a:solidFill>
                <a:latin typeface="+mj-lt"/>
                <a:cs typeface="Calibri" pitchFamily="34" charset="0"/>
              </a:rPr>
              <a:t>		</a:t>
            </a:r>
            <a:endParaRPr kumimoji="0" lang="tr-TR" b="1" i="0" u="none" strike="noStrike" kern="0" cap="none" spc="0" normalizeH="0" baseline="0" noProof="0" dirty="0" smtClean="0">
              <a:ln>
                <a:noFill/>
              </a:ln>
              <a:solidFill>
                <a:schemeClr val="accent4">
                  <a:lumMod val="10000"/>
                </a:schemeClr>
              </a:solidFill>
              <a:effectLst/>
              <a:uLnTx/>
              <a:uFillTx/>
              <a:latin typeface="+mn-lt"/>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accent4">
                  <a:lumMod val="10000"/>
                </a:schemeClr>
              </a:solidFill>
              <a:effectLst/>
              <a:uLnTx/>
              <a:uFillTx/>
              <a:latin typeface="+mn-lt"/>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accent4">
                  <a:lumMod val="10000"/>
                </a:schemeClr>
              </a:solidFill>
              <a:effectLst/>
              <a:uLnTx/>
              <a:uFillTx/>
              <a:latin typeface="+mj-lt"/>
              <a:cs typeface="Calibri" pitchFamily="34" charset="0"/>
            </a:endParaRPr>
          </a:p>
        </p:txBody>
      </p:sp>
      <p:pic>
        <p:nvPicPr>
          <p:cNvPr id="50186"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1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3021050654"/>
              </p:ext>
            </p:extLst>
          </p:nvPr>
        </p:nvGraphicFramePr>
        <p:xfrm>
          <a:off x="285720" y="1467980"/>
          <a:ext cx="8678768" cy="5201380"/>
        </p:xfrm>
        <a:graphic>
          <a:graphicData uri="http://schemas.openxmlformats.org/drawingml/2006/table">
            <a:tbl>
              <a:tblPr firstRow="1" firstCol="1" bandRow="1">
                <a:tableStyleId>{5C22544A-7EE6-4342-B048-85BDC9FD1C3A}</a:tableStyleId>
              </a:tblPr>
              <a:tblGrid>
                <a:gridCol w="2006130"/>
                <a:gridCol w="1207239"/>
                <a:gridCol w="1216928"/>
                <a:gridCol w="1296144"/>
                <a:gridCol w="792088"/>
                <a:gridCol w="888466"/>
                <a:gridCol w="1271773"/>
              </a:tblGrid>
              <a:tr h="520138">
                <a:tc>
                  <a:txBody>
                    <a:bodyPr/>
                    <a:lstStyle/>
                    <a:p>
                      <a:pPr>
                        <a:lnSpc>
                          <a:spcPct val="115000"/>
                        </a:lnSpc>
                        <a:spcAft>
                          <a:spcPts val="0"/>
                        </a:spcAft>
                      </a:pPr>
                      <a:r>
                        <a:rPr lang="tr-TR" sz="1200" baseline="0" dirty="0">
                          <a:solidFill>
                            <a:schemeClr val="accent4">
                              <a:lumMod val="10000"/>
                            </a:schemeClr>
                          </a:solidFill>
                          <a:effectLst/>
                        </a:rPr>
                        <a:t>G</a:t>
                      </a:r>
                      <a:endParaRPr lang="en-US" sz="12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-0.018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0.056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0.107</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aseline="0">
                          <a:solidFill>
                            <a:schemeClr val="accent4">
                              <a:lumMod val="10000"/>
                            </a:schemeClr>
                          </a:solidFill>
                          <a:effectLst/>
                        </a:rPr>
                        <a:t>0.744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a:solidFill>
                            <a:schemeClr val="accent4">
                              <a:lumMod val="10000"/>
                            </a:schemeClr>
                          </a:solidFill>
                          <a:effectLst/>
                        </a:rPr>
                        <a:t>      0.982</a:t>
                      </a:r>
                      <a:endParaRPr lang="en-US" sz="1200" baseline="0">
                        <a:solidFill>
                          <a:schemeClr val="accent4">
                            <a:lumMod val="10000"/>
                          </a:schemeClr>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(kukla_samsung)</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-1.668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0.218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58.514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dirty="0">
                          <a:solidFill>
                            <a:schemeClr val="accent4">
                              <a:lumMod val="10000"/>
                            </a:schemeClr>
                          </a:solidFill>
                          <a:effectLst/>
                        </a:rPr>
                        <a:t>0.000</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rgbClr val="FF0000"/>
                          </a:solidFill>
                          <a:effectLst/>
                        </a:rPr>
                        <a:t>      0.189</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(kukla_lg)</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-1.366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0.350</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15.257</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dirty="0">
                          <a:solidFill>
                            <a:schemeClr val="accent4">
                              <a:lumMod val="10000"/>
                            </a:schemeClr>
                          </a:solidFill>
                          <a:effectLst/>
                        </a:rPr>
                        <a:t>0.000</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a:t>
                      </a:r>
                      <a:r>
                        <a:rPr lang="tr-TR" sz="1200" baseline="0" dirty="0">
                          <a:solidFill>
                            <a:srgbClr val="FF0000"/>
                          </a:solidFill>
                          <a:effectLst/>
                        </a:rPr>
                        <a:t>0.255</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(kukla_sony)</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-2.356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dirty="0">
                          <a:solidFill>
                            <a:schemeClr val="accent4">
                              <a:lumMod val="10000"/>
                            </a:schemeClr>
                          </a:solidFill>
                          <a:effectLst/>
                        </a:rPr>
                        <a:t>0.458</a:t>
                      </a:r>
                      <a:endParaRPr lang="en-US" sz="1200"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26.474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a:solidFill>
                            <a:schemeClr val="accent4">
                              <a:lumMod val="10000"/>
                            </a:schemeClr>
                          </a:solidFill>
                          <a:effectLst/>
                        </a:rPr>
                        <a:t>0.000</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a:t>
                      </a:r>
                      <a:r>
                        <a:rPr lang="tr-TR" sz="1200" baseline="0" dirty="0">
                          <a:solidFill>
                            <a:srgbClr val="FF0000"/>
                          </a:solidFill>
                          <a:effectLst/>
                        </a:rPr>
                        <a:t>0.095</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(kukla_htc)</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-1.344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0.562</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5.724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a:solidFill>
                            <a:schemeClr val="accent4">
                              <a:lumMod val="10000"/>
                            </a:schemeClr>
                          </a:solidFill>
                          <a:effectLst/>
                        </a:rPr>
                        <a:t>0.017</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a:t>
                      </a:r>
                      <a:r>
                        <a:rPr lang="tr-TR" sz="1200" baseline="0" dirty="0">
                          <a:solidFill>
                            <a:srgbClr val="FF0000"/>
                          </a:solidFill>
                          <a:effectLst/>
                        </a:rPr>
                        <a:t>0.261</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(kukla_g.mobile)</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-3.165</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0.506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39.186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a:solidFill>
                            <a:schemeClr val="accent4">
                              <a:lumMod val="10000"/>
                            </a:schemeClr>
                          </a:solidFill>
                          <a:effectLst/>
                        </a:rPr>
                        <a:t>0.000</a:t>
                      </a:r>
                      <a:endParaRPr lang="en-US" sz="1200" b="1"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a:t>
                      </a:r>
                      <a:r>
                        <a:rPr lang="tr-TR" sz="1200" baseline="0" dirty="0">
                          <a:solidFill>
                            <a:srgbClr val="FF0000"/>
                          </a:solidFill>
                          <a:effectLst/>
                        </a:rPr>
                        <a:t>0.042</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KCTM (kukla_diğer)</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-2.037</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0.358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32.397</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1" baseline="0" dirty="0">
                          <a:solidFill>
                            <a:schemeClr val="accent4">
                              <a:lumMod val="10000"/>
                            </a:schemeClr>
                          </a:solidFill>
                          <a:effectLst/>
                        </a:rPr>
                        <a:t>0.000</a:t>
                      </a:r>
                      <a:endParaRPr lang="en-US" sz="1200" b="1" baseline="0" dirty="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a:t>
                      </a:r>
                      <a:r>
                        <a:rPr lang="tr-TR" sz="1200" baseline="0" dirty="0">
                          <a:solidFill>
                            <a:srgbClr val="FF0000"/>
                          </a:solidFill>
                          <a:effectLst/>
                        </a:rPr>
                        <a:t>0.130</a:t>
                      </a:r>
                      <a:endParaRPr lang="en-US" sz="1200" baseline="0" dirty="0">
                        <a:solidFill>
                          <a:srgbClr val="FF0000"/>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KYCTK</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0.016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0.043</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0.132</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aseline="0">
                          <a:solidFill>
                            <a:schemeClr val="accent4">
                              <a:lumMod val="10000"/>
                            </a:schemeClr>
                          </a:solidFill>
                          <a:effectLst/>
                        </a:rPr>
                        <a:t>0.716</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1.016</a:t>
                      </a:r>
                      <a:endParaRPr lang="en-US" sz="1200" baseline="0" dirty="0">
                        <a:solidFill>
                          <a:schemeClr val="accent4">
                            <a:lumMod val="10000"/>
                          </a:schemeClr>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MCTMKYK</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0.055</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0.084</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indent="-1270">
                        <a:lnSpc>
                          <a:spcPct val="115000"/>
                        </a:lnSpc>
                        <a:spcAft>
                          <a:spcPts val="0"/>
                        </a:spcAft>
                      </a:pPr>
                      <a:r>
                        <a:rPr lang="tr-TR" sz="1200" baseline="0">
                          <a:solidFill>
                            <a:schemeClr val="accent4">
                              <a:lumMod val="10000"/>
                            </a:schemeClr>
                          </a:solidFill>
                          <a:effectLst/>
                        </a:rPr>
                        <a:t>      0.438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aseline="0">
                          <a:solidFill>
                            <a:schemeClr val="accent4">
                              <a:lumMod val="10000"/>
                            </a:schemeClr>
                          </a:solidFill>
                          <a:effectLst/>
                        </a:rPr>
                        <a:t>0.508</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a:solidFill>
                            <a:schemeClr val="accent4">
                              <a:lumMod val="10000"/>
                            </a:schemeClr>
                          </a:solidFill>
                          <a:effectLst/>
                        </a:rPr>
                        <a:t>      1.057</a:t>
                      </a:r>
                      <a:endParaRPr lang="en-US" sz="1200" baseline="0">
                        <a:solidFill>
                          <a:schemeClr val="accent4">
                            <a:lumMod val="10000"/>
                          </a:schemeClr>
                        </a:solidFill>
                        <a:effectLst/>
                        <a:latin typeface="Calibri"/>
                        <a:ea typeface="Calibri"/>
                        <a:cs typeface="Times New Roman"/>
                      </a:endParaRPr>
                    </a:p>
                  </a:txBody>
                  <a:tcPr marL="44450" marR="44450" marT="0" marB="0" anchor="b"/>
                </a:tc>
              </a:tr>
              <a:tr h="520138">
                <a:tc>
                  <a:txBody>
                    <a:bodyPr/>
                    <a:lstStyle/>
                    <a:p>
                      <a:pPr>
                        <a:lnSpc>
                          <a:spcPct val="115000"/>
                        </a:lnSpc>
                        <a:spcAft>
                          <a:spcPts val="0"/>
                        </a:spcAft>
                      </a:pPr>
                      <a:r>
                        <a:rPr lang="tr-TR" sz="1200" baseline="0">
                          <a:solidFill>
                            <a:schemeClr val="accent4">
                              <a:lumMod val="10000"/>
                            </a:schemeClr>
                          </a:solidFill>
                          <a:effectLst/>
                        </a:rPr>
                        <a:t>Sabit</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-2.822</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14300">
                        <a:lnSpc>
                          <a:spcPct val="115000"/>
                        </a:lnSpc>
                        <a:spcAft>
                          <a:spcPts val="0"/>
                        </a:spcAft>
                      </a:pPr>
                      <a:r>
                        <a:rPr lang="tr-TR" sz="1200" baseline="0">
                          <a:solidFill>
                            <a:schemeClr val="accent4">
                              <a:lumMod val="10000"/>
                            </a:schemeClr>
                          </a:solidFill>
                          <a:effectLst/>
                        </a:rPr>
                        <a:t>0.660</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1270" marR="167640" indent="-1270">
                        <a:lnSpc>
                          <a:spcPct val="115000"/>
                        </a:lnSpc>
                        <a:spcAft>
                          <a:spcPts val="0"/>
                        </a:spcAft>
                      </a:pPr>
                      <a:r>
                        <a:rPr lang="tr-TR" sz="1200" baseline="0">
                          <a:solidFill>
                            <a:schemeClr val="accent4">
                              <a:lumMod val="10000"/>
                            </a:schemeClr>
                          </a:solidFill>
                          <a:effectLst/>
                        </a:rPr>
                        <a:t>    18.270</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a:lnSpc>
                          <a:spcPct val="115000"/>
                        </a:lnSpc>
                        <a:spcAft>
                          <a:spcPts val="0"/>
                        </a:spcAft>
                      </a:pPr>
                      <a:r>
                        <a:rPr lang="tr-TR" sz="1200" baseline="0">
                          <a:solidFill>
                            <a:schemeClr val="accent4">
                              <a:lumMod val="10000"/>
                            </a:schemeClr>
                          </a:solidFill>
                          <a:effectLst/>
                        </a:rPr>
                        <a:t> 1</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indent="300990">
                        <a:lnSpc>
                          <a:spcPct val="115000"/>
                        </a:lnSpc>
                        <a:spcAft>
                          <a:spcPts val="0"/>
                        </a:spcAft>
                      </a:pPr>
                      <a:r>
                        <a:rPr lang="tr-TR" sz="1200" baseline="0">
                          <a:solidFill>
                            <a:schemeClr val="accent4">
                              <a:lumMod val="10000"/>
                            </a:schemeClr>
                          </a:solidFill>
                          <a:effectLst/>
                        </a:rPr>
                        <a:t>0.000</a:t>
                      </a:r>
                      <a:endParaRPr lang="en-US" sz="1200" baseline="0">
                        <a:solidFill>
                          <a:schemeClr val="accent4">
                            <a:lumMod val="10000"/>
                          </a:schemeClr>
                        </a:solidFill>
                        <a:effectLst/>
                        <a:latin typeface="Calibri"/>
                        <a:ea typeface="Calibri"/>
                        <a:cs typeface="Times New Roman"/>
                      </a:endParaRPr>
                    </a:p>
                  </a:txBody>
                  <a:tcPr marL="44450" marR="44450" marT="0" marB="0" anchor="b"/>
                </a:tc>
                <a:tc>
                  <a:txBody>
                    <a:bodyPr/>
                    <a:lstStyle/>
                    <a:p>
                      <a:pPr marL="62865">
                        <a:lnSpc>
                          <a:spcPct val="115000"/>
                        </a:lnSpc>
                        <a:spcAft>
                          <a:spcPts val="0"/>
                        </a:spcAft>
                      </a:pPr>
                      <a:r>
                        <a:rPr lang="tr-TR" sz="1200" baseline="0" dirty="0">
                          <a:solidFill>
                            <a:schemeClr val="accent4">
                              <a:lumMod val="10000"/>
                            </a:schemeClr>
                          </a:solidFill>
                          <a:effectLst/>
                        </a:rPr>
                        <a:t>      0.059</a:t>
                      </a:r>
                      <a:endParaRPr lang="en-US" sz="1200" baseline="0" dirty="0">
                        <a:solidFill>
                          <a:schemeClr val="accent4">
                            <a:lumMod val="10000"/>
                          </a:schemeClr>
                        </a:solidFill>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3898779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51520" y="785794"/>
            <a:ext cx="8501122" cy="5643602"/>
          </a:xfrm>
          <a:prstGeom prst="rect">
            <a:avLst/>
          </a:prstGeom>
        </p:spPr>
        <p:txBody>
          <a:bodyPr/>
          <a:lstStyle/>
          <a:p>
            <a:pPr marL="342900" indent="-342900" algn="just">
              <a:spcBef>
                <a:spcPct val="20000"/>
              </a:spcBef>
              <a:buClr>
                <a:schemeClr val="tx2"/>
              </a:buClr>
              <a:buSzPct val="115000"/>
            </a:pPr>
            <a:r>
              <a:rPr lang="tr-TR" sz="2200" dirty="0" smtClean="0">
                <a:latin typeface="Calibri" panose="020F0502020204030204" pitchFamily="34" charset="0"/>
              </a:rPr>
              <a:t>	* </a:t>
            </a:r>
            <a:r>
              <a:rPr lang="tr-TR" sz="2200" dirty="0" err="1" smtClean="0">
                <a:latin typeface="Calibri" panose="020F0502020204030204" pitchFamily="34" charset="0"/>
              </a:rPr>
              <a:t>Cox</a:t>
            </a:r>
            <a:r>
              <a:rPr lang="tr-TR" sz="2200" dirty="0" smtClean="0">
                <a:latin typeface="Calibri" panose="020F0502020204030204" pitchFamily="34" charset="0"/>
              </a:rPr>
              <a:t> </a:t>
            </a:r>
            <a:r>
              <a:rPr lang="tr-TR" sz="2200" dirty="0">
                <a:latin typeface="Calibri" panose="020F0502020204030204" pitchFamily="34" charset="0"/>
              </a:rPr>
              <a:t>&amp; </a:t>
            </a:r>
            <a:r>
              <a:rPr lang="tr-TR" sz="2200" dirty="0" err="1">
                <a:latin typeface="Calibri" panose="020F0502020204030204" pitchFamily="34" charset="0"/>
              </a:rPr>
              <a:t>Snell</a:t>
            </a:r>
            <a:r>
              <a:rPr lang="tr-TR" sz="2200" dirty="0">
                <a:latin typeface="Calibri" panose="020F0502020204030204" pitchFamily="34" charset="0"/>
              </a:rPr>
              <a:t> R² ve </a:t>
            </a:r>
            <a:r>
              <a:rPr lang="tr-TR" sz="2200" dirty="0" err="1">
                <a:latin typeface="Calibri" panose="020F0502020204030204" pitchFamily="34" charset="0"/>
              </a:rPr>
              <a:t>Nagelkerke</a:t>
            </a:r>
            <a:r>
              <a:rPr lang="tr-TR" sz="2200" dirty="0">
                <a:latin typeface="Calibri" panose="020F0502020204030204" pitchFamily="34" charset="0"/>
              </a:rPr>
              <a:t> R² değerleri </a:t>
            </a:r>
            <a:r>
              <a:rPr lang="tr-TR" sz="2200" dirty="0" smtClean="0">
                <a:latin typeface="Calibri" panose="020F0502020204030204" pitchFamily="34" charset="0"/>
              </a:rPr>
              <a:t>modelin </a:t>
            </a:r>
            <a:r>
              <a:rPr lang="tr-TR" sz="2200" dirty="0" err="1" smtClean="0">
                <a:latin typeface="Calibri" panose="020F0502020204030204" pitchFamily="34" charset="0"/>
              </a:rPr>
              <a:t>açıklayıcılığının</a:t>
            </a:r>
            <a:r>
              <a:rPr lang="tr-TR" sz="2200" dirty="0" smtClean="0">
                <a:latin typeface="Calibri" panose="020F0502020204030204" pitchFamily="34" charset="0"/>
              </a:rPr>
              <a:t> </a:t>
            </a:r>
            <a:r>
              <a:rPr lang="tr-TR" sz="2200" dirty="0">
                <a:latin typeface="Calibri" panose="020F0502020204030204" pitchFamily="34" charset="0"/>
              </a:rPr>
              <a:t>bir göstergesidir</a:t>
            </a:r>
            <a:r>
              <a:rPr lang="tr-TR" sz="2200" dirty="0" smtClean="0">
                <a:latin typeface="Calibri" panose="020F0502020204030204" pitchFamily="34" charset="0"/>
              </a:rPr>
              <a:t>. Değerlerin beklenildiği </a:t>
            </a:r>
            <a:r>
              <a:rPr lang="tr-TR" sz="2200" dirty="0">
                <a:latin typeface="Calibri" panose="020F0502020204030204" pitchFamily="34" charset="0"/>
              </a:rPr>
              <a:t>gibi 0 ile 1 arasında olduğu ve </a:t>
            </a:r>
            <a:r>
              <a:rPr lang="tr-TR" sz="2200" dirty="0" err="1">
                <a:latin typeface="Calibri" panose="020F0502020204030204" pitchFamily="34" charset="0"/>
              </a:rPr>
              <a:t>Nagelkerke</a:t>
            </a:r>
            <a:r>
              <a:rPr lang="tr-TR" sz="2200" dirty="0">
                <a:latin typeface="Calibri" panose="020F0502020204030204" pitchFamily="34" charset="0"/>
              </a:rPr>
              <a:t> R² değerinin (0.461) daha yüksek olduğu görülmüştür. Dolayısıyla bu sonuç, bağımsız değişkenlerin sadakat bağımlı değişkenine ilişkin </a:t>
            </a:r>
            <a:r>
              <a:rPr lang="tr-TR" sz="2200" dirty="0" err="1">
                <a:latin typeface="Calibri" panose="020F0502020204030204" pitchFamily="34" charset="0"/>
              </a:rPr>
              <a:t>varyansın</a:t>
            </a:r>
            <a:r>
              <a:rPr lang="tr-TR" sz="2200" dirty="0">
                <a:latin typeface="Calibri" panose="020F0502020204030204" pitchFamily="34" charset="0"/>
              </a:rPr>
              <a:t> (değişimin) % 46.1’ini açıkladığını göstermektedir</a:t>
            </a:r>
            <a:r>
              <a:rPr lang="tr-TR" sz="2200" dirty="0" smtClean="0">
                <a:latin typeface="Calibri" panose="020F0502020204030204" pitchFamily="34" charset="0"/>
              </a:rPr>
              <a:t>.</a:t>
            </a:r>
          </a:p>
          <a:p>
            <a:pPr marL="342900" indent="-342900" algn="just">
              <a:spcBef>
                <a:spcPct val="20000"/>
              </a:spcBef>
              <a:buClr>
                <a:schemeClr val="tx2"/>
              </a:buClr>
              <a:buSzPct val="115000"/>
            </a:pPr>
            <a:endParaRPr lang="en-US" sz="1000" dirty="0">
              <a:latin typeface="Calibri" panose="020F0502020204030204" pitchFamily="34" charset="0"/>
            </a:endParaRPr>
          </a:p>
          <a:p>
            <a:pPr marL="342900" lvl="0" indent="-342900" algn="just">
              <a:spcBef>
                <a:spcPct val="20000"/>
              </a:spcBef>
              <a:buClr>
                <a:schemeClr val="tx2"/>
              </a:buClr>
              <a:buSzPct val="115000"/>
            </a:pPr>
            <a:r>
              <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rPr>
              <a:t>	</a:t>
            </a:r>
            <a:r>
              <a:rPr lang="tr-TR" sz="2200" b="1" kern="0" dirty="0">
                <a:solidFill>
                  <a:schemeClr val="tx2"/>
                </a:solidFill>
                <a:latin typeface="Calibri" panose="020F0502020204030204" pitchFamily="34" charset="0"/>
                <a:cs typeface="Calibri" pitchFamily="34" charset="0"/>
              </a:rPr>
              <a:t>* Modelin </a:t>
            </a:r>
            <a:r>
              <a:rPr lang="tr-TR" sz="2200" b="1" kern="0" dirty="0" smtClean="0">
                <a:solidFill>
                  <a:schemeClr val="tx2"/>
                </a:solidFill>
                <a:latin typeface="Calibri" panose="020F0502020204030204" pitchFamily="34" charset="0"/>
                <a:cs typeface="Calibri" pitchFamily="34" charset="0"/>
              </a:rPr>
              <a:t>bir </a:t>
            </a:r>
            <a:r>
              <a:rPr lang="tr-TR" sz="2200" b="1" kern="0" dirty="0">
                <a:solidFill>
                  <a:schemeClr val="tx2"/>
                </a:solidFill>
                <a:latin typeface="Calibri" panose="020F0502020204030204" pitchFamily="34" charset="0"/>
                <a:cs typeface="Calibri" pitchFamily="34" charset="0"/>
              </a:rPr>
              <a:t>bütün olarak uygunluğuna karar verilmeye başlandığı ki-kare uyum iyiliği testi olan </a:t>
            </a:r>
            <a:r>
              <a:rPr lang="tr-TR" sz="2200" b="1" kern="0" dirty="0" err="1">
                <a:solidFill>
                  <a:schemeClr val="tx2"/>
                </a:solidFill>
                <a:latin typeface="Calibri" panose="020F0502020204030204" pitchFamily="34" charset="0"/>
                <a:cs typeface="Calibri" pitchFamily="34" charset="0"/>
              </a:rPr>
              <a:t>Hosmer</a:t>
            </a:r>
            <a:r>
              <a:rPr lang="tr-TR" sz="2200" b="1" kern="0" dirty="0">
                <a:solidFill>
                  <a:schemeClr val="tx2"/>
                </a:solidFill>
                <a:latin typeface="Calibri" panose="020F0502020204030204" pitchFamily="34" charset="0"/>
                <a:cs typeface="Calibri" pitchFamily="34" charset="0"/>
              </a:rPr>
              <a:t> ve </a:t>
            </a:r>
            <a:r>
              <a:rPr lang="tr-TR" sz="2200" b="1" kern="0" dirty="0" err="1">
                <a:solidFill>
                  <a:schemeClr val="tx2"/>
                </a:solidFill>
                <a:latin typeface="Calibri" panose="020F0502020204030204" pitchFamily="34" charset="0"/>
                <a:cs typeface="Calibri" pitchFamily="34" charset="0"/>
              </a:rPr>
              <a:t>Lemeshow</a:t>
            </a:r>
            <a:r>
              <a:rPr lang="tr-TR" sz="2200" b="1" kern="0" dirty="0">
                <a:solidFill>
                  <a:schemeClr val="tx2"/>
                </a:solidFill>
                <a:latin typeface="Calibri" panose="020F0502020204030204" pitchFamily="34" charset="0"/>
                <a:cs typeface="Calibri" pitchFamily="34" charset="0"/>
              </a:rPr>
              <a:t> testi, gözlenen (gerçek) değerler ile model tarafından tahmin edilen değerler arasında anlamlı farklılık olup olmadığını incelemektedir. Bu teste ilişkin sonucun anlamlı olmaması (p&gt;0.05) modelin tahmin edebilirliğinin gerçek durum ile </a:t>
            </a:r>
            <a:r>
              <a:rPr lang="tr-TR" sz="2200" b="1" kern="0" dirty="0" smtClean="0">
                <a:solidFill>
                  <a:schemeClr val="tx2"/>
                </a:solidFill>
                <a:latin typeface="Calibri" panose="020F0502020204030204" pitchFamily="34" charset="0"/>
                <a:cs typeface="Calibri" pitchFamily="34" charset="0"/>
              </a:rPr>
              <a:t>benzeştiğinin ve </a:t>
            </a:r>
            <a:r>
              <a:rPr lang="tr-TR" sz="2200" b="1" kern="0" dirty="0">
                <a:solidFill>
                  <a:schemeClr val="tx2"/>
                </a:solidFill>
                <a:latin typeface="Calibri" panose="020F0502020204030204" pitchFamily="34" charset="0"/>
                <a:cs typeface="Calibri" pitchFamily="34" charset="0"/>
              </a:rPr>
              <a:t>tahmin edilen değerlerin gözlenen değerlerden farklılaşmadığı sonucuna </a:t>
            </a:r>
            <a:r>
              <a:rPr lang="tr-TR" sz="2200" b="1" kern="0" dirty="0" smtClean="0">
                <a:solidFill>
                  <a:schemeClr val="tx2"/>
                </a:solidFill>
                <a:latin typeface="Calibri" panose="020F0502020204030204" pitchFamily="34" charset="0"/>
                <a:cs typeface="Calibri" pitchFamily="34" charset="0"/>
              </a:rPr>
              <a:t>götürmektedir. Dolayısıyla araştırmadaki </a:t>
            </a:r>
            <a:r>
              <a:rPr lang="tr-TR" sz="2200" b="1" kern="0" dirty="0">
                <a:solidFill>
                  <a:schemeClr val="tx2"/>
                </a:solidFill>
                <a:latin typeface="Calibri" panose="020F0502020204030204" pitchFamily="34" charset="0"/>
                <a:cs typeface="Calibri" pitchFamily="34" charset="0"/>
              </a:rPr>
              <a:t>model-veri uyumunun yeterli düzeyde </a:t>
            </a:r>
            <a:r>
              <a:rPr lang="tr-TR" sz="2200" b="1" kern="0" dirty="0" smtClean="0">
                <a:solidFill>
                  <a:schemeClr val="tx2"/>
                </a:solidFill>
                <a:latin typeface="Calibri" panose="020F0502020204030204" pitchFamily="34" charset="0"/>
                <a:cs typeface="Calibri" pitchFamily="34" charset="0"/>
              </a:rPr>
              <a:t>olduğu </a:t>
            </a:r>
            <a:r>
              <a:rPr lang="tr-TR" sz="2200" b="1" kern="0" dirty="0">
                <a:solidFill>
                  <a:schemeClr val="tx2"/>
                </a:solidFill>
                <a:latin typeface="Calibri" panose="020F0502020204030204" pitchFamily="34" charset="0"/>
                <a:cs typeface="Calibri" pitchFamily="34" charset="0"/>
              </a:rPr>
              <a:t>ve modelin iyi bir model </a:t>
            </a:r>
            <a:r>
              <a:rPr lang="tr-TR" sz="2200" b="1" kern="0" dirty="0" smtClean="0">
                <a:solidFill>
                  <a:schemeClr val="tx2"/>
                </a:solidFill>
                <a:latin typeface="Calibri" panose="020F0502020204030204" pitchFamily="34" charset="0"/>
                <a:cs typeface="Calibri" pitchFamily="34" charset="0"/>
              </a:rPr>
              <a:t>olduğu görülmektedir.			</a:t>
            </a: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2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6"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sp>
        <p:nvSpPr>
          <p:cNvPr id="6" name="5 Dikdörtgen"/>
          <p:cNvSpPr/>
          <p:nvPr/>
        </p:nvSpPr>
        <p:spPr>
          <a:xfrm>
            <a:off x="285720" y="1332051"/>
            <a:ext cx="8643998" cy="4401205"/>
          </a:xfrm>
          <a:prstGeom prst="rect">
            <a:avLst/>
          </a:prstGeom>
        </p:spPr>
        <p:txBody>
          <a:bodyPr wrap="square">
            <a:spAutoFit/>
          </a:bodyPr>
          <a:lstStyle/>
          <a:p>
            <a:pPr algn="just"/>
            <a:r>
              <a:rPr lang="tr-TR" sz="2200" dirty="0">
                <a:latin typeface="Calibri" panose="020F0502020204030204" pitchFamily="34" charset="0"/>
              </a:rPr>
              <a:t>Model kapsamında, bağımlı değişkenle anlamlı derecede ilişkili olan (p&lt;0.05) ve model için aday değişkenler olarak belirlenen dört değişken (</a:t>
            </a:r>
            <a:r>
              <a:rPr lang="tr-TR" sz="2200" i="1" u="sng" dirty="0">
                <a:latin typeface="Calibri" panose="020F0502020204030204" pitchFamily="34" charset="0"/>
              </a:rPr>
              <a:t>algılanan değer</a:t>
            </a:r>
            <a:r>
              <a:rPr lang="tr-TR" sz="2200" dirty="0">
                <a:latin typeface="Calibri" panose="020F0502020204030204" pitchFamily="34" charset="0"/>
              </a:rPr>
              <a:t>, </a:t>
            </a:r>
            <a:r>
              <a:rPr lang="tr-TR" sz="2200" i="1" u="sng" dirty="0">
                <a:latin typeface="Calibri" panose="020F0502020204030204" pitchFamily="34" charset="0"/>
              </a:rPr>
              <a:t>değiştirme maliyeti</a:t>
            </a:r>
            <a:r>
              <a:rPr lang="tr-TR" sz="2200" dirty="0">
                <a:latin typeface="Calibri" panose="020F0502020204030204" pitchFamily="34" charset="0"/>
              </a:rPr>
              <a:t>, </a:t>
            </a:r>
            <a:r>
              <a:rPr lang="tr-TR" sz="2200" i="1" u="sng" dirty="0">
                <a:latin typeface="Calibri" panose="020F0502020204030204" pitchFamily="34" charset="0"/>
              </a:rPr>
              <a:t>cinsiyet</a:t>
            </a:r>
            <a:r>
              <a:rPr lang="tr-TR" sz="2200" dirty="0">
                <a:latin typeface="Calibri" panose="020F0502020204030204" pitchFamily="34" charset="0"/>
              </a:rPr>
              <a:t> ve </a:t>
            </a:r>
            <a:r>
              <a:rPr lang="tr-TR" sz="2200" u="sng" dirty="0">
                <a:latin typeface="Calibri" panose="020F0502020204030204" pitchFamily="34" charset="0"/>
              </a:rPr>
              <a:t>kullanılan cep telefonu markası</a:t>
            </a:r>
            <a:r>
              <a:rPr lang="tr-TR" sz="2200" dirty="0">
                <a:latin typeface="Calibri" panose="020F0502020204030204" pitchFamily="34" charset="0"/>
              </a:rPr>
              <a:t>) tespit edilmiştir</a:t>
            </a:r>
            <a:r>
              <a:rPr lang="tr-TR" sz="2200" dirty="0" smtClean="0">
                <a:latin typeface="Calibri" panose="020F0502020204030204" pitchFamily="34" charset="0"/>
              </a:rPr>
              <a:t>. </a:t>
            </a:r>
            <a:r>
              <a:rPr lang="tr-TR" sz="2400" dirty="0">
                <a:solidFill>
                  <a:srgbClr val="FF0000"/>
                </a:solidFill>
              </a:rPr>
              <a:t>(</a:t>
            </a:r>
            <a:r>
              <a:rPr lang="tr-TR" sz="2400" b="1" i="1" dirty="0">
                <a:solidFill>
                  <a:srgbClr val="FF0000"/>
                </a:solidFill>
              </a:rPr>
              <a:t>H1, H2, H3a ve H4a KABUL</a:t>
            </a:r>
            <a:r>
              <a:rPr lang="tr-TR" sz="2400" dirty="0">
                <a:solidFill>
                  <a:srgbClr val="FF0000"/>
                </a:solidFill>
              </a:rPr>
              <a:t>; p&lt;0.05). </a:t>
            </a:r>
            <a:endParaRPr lang="tr-TR" sz="2200" dirty="0" smtClean="0">
              <a:solidFill>
                <a:srgbClr val="FF0000"/>
              </a:solidFill>
              <a:latin typeface="Calibri" panose="020F0502020204030204" pitchFamily="34" charset="0"/>
            </a:endParaRPr>
          </a:p>
          <a:p>
            <a:pPr algn="just"/>
            <a:endParaRPr lang="tr-TR" sz="2200" dirty="0" smtClean="0">
              <a:latin typeface="Calibri" panose="020F0502020204030204" pitchFamily="34" charset="0"/>
            </a:endParaRPr>
          </a:p>
          <a:p>
            <a:pPr marL="342900" indent="-342900" algn="just">
              <a:buFont typeface="Arial" charset="0"/>
              <a:buChar char="•"/>
            </a:pPr>
            <a:r>
              <a:rPr lang="tr-TR" sz="2400" dirty="0" smtClean="0"/>
              <a:t>Algılanan </a:t>
            </a:r>
            <a:r>
              <a:rPr lang="tr-TR" sz="2400" dirty="0"/>
              <a:t>değerin </a:t>
            </a:r>
            <a:endParaRPr lang="tr-TR" sz="2400" dirty="0" smtClean="0"/>
          </a:p>
          <a:p>
            <a:pPr marL="342900" indent="-342900" algn="just">
              <a:buFont typeface="Arial" charset="0"/>
              <a:buChar char="•"/>
            </a:pPr>
            <a:r>
              <a:rPr lang="tr-TR" sz="2400" dirty="0" smtClean="0"/>
              <a:t>Değiştirme maliyetinin</a:t>
            </a:r>
          </a:p>
          <a:p>
            <a:pPr marL="342900" indent="-342900" algn="just">
              <a:buFont typeface="Arial" charset="0"/>
              <a:buChar char="•"/>
            </a:pPr>
            <a:r>
              <a:rPr lang="tr-TR" sz="2400" dirty="0" smtClean="0"/>
              <a:t>Cinsiyetin</a:t>
            </a:r>
          </a:p>
          <a:p>
            <a:pPr marL="342900" indent="-342900" algn="just">
              <a:buFont typeface="Arial" charset="0"/>
              <a:buChar char="•"/>
            </a:pPr>
            <a:r>
              <a:rPr lang="tr-TR" sz="2400" dirty="0" smtClean="0"/>
              <a:t>Kullanılan cep telefonu markasının </a:t>
            </a:r>
          </a:p>
          <a:p>
            <a:pPr algn="just"/>
            <a:endParaRPr lang="tr-TR" sz="2400" dirty="0"/>
          </a:p>
          <a:p>
            <a:pPr algn="just"/>
            <a:r>
              <a:rPr lang="tr-TR" sz="2400" dirty="0"/>
              <a:t>müşteri sadakati </a:t>
            </a:r>
            <a:r>
              <a:rPr lang="tr-TR" sz="2400" dirty="0" smtClean="0"/>
              <a:t>üzerinde pozitif ve anlamlı etkisine dair sonuç kabul edilmiştir. </a:t>
            </a:r>
            <a:endParaRPr lang="tr-TR" sz="2200" dirty="0">
              <a:latin typeface="Calibri" panose="020F0502020204030204" pitchFamily="34" charset="0"/>
            </a:endParaRPr>
          </a:p>
        </p:txBody>
      </p:sp>
      <p:sp>
        <p:nvSpPr>
          <p:cNvPr id="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 calcmode="lin" valueType="num">
                                      <p:cBhvr additive="base">
                                        <p:cTn id="2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 calcmode="lin" valueType="num">
                                      <p:cBhvr additive="base">
                                        <p:cTn id="2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285720" y="785794"/>
            <a:ext cx="8501122" cy="5643602"/>
          </a:xfrm>
          <a:prstGeom prst="rect">
            <a:avLst/>
          </a:prstGeom>
        </p:spPr>
        <p:txBody>
          <a:bodyPr/>
          <a:lstStyle/>
          <a:p>
            <a:pPr marL="342900" lvl="0" indent="-342900" algn="just">
              <a:spcBef>
                <a:spcPct val="20000"/>
              </a:spcBef>
              <a:buClr>
                <a:schemeClr val="tx2"/>
              </a:buClr>
              <a:buSzPct val="115000"/>
              <a:buFont typeface="Wingdings" pitchFamily="2" charset="2"/>
              <a:buChar char="§"/>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lang="tr-TR" sz="2000" b="1" kern="0" dirty="0" smtClean="0">
              <a:solidFill>
                <a:schemeClr val="tx2"/>
              </a:solidFill>
              <a:latin typeface="+mj-lt"/>
              <a:cs typeface="Calibri" pitchFamily="34" charset="0"/>
            </a:endParaRPr>
          </a:p>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sp>
        <p:nvSpPr>
          <p:cNvPr id="6" name="5 Dikdörtgen"/>
          <p:cNvSpPr/>
          <p:nvPr/>
        </p:nvSpPr>
        <p:spPr>
          <a:xfrm>
            <a:off x="285720" y="908720"/>
            <a:ext cx="8643998" cy="5386090"/>
          </a:xfrm>
          <a:prstGeom prst="rect">
            <a:avLst/>
          </a:prstGeom>
        </p:spPr>
        <p:txBody>
          <a:bodyPr wrap="square">
            <a:spAutoFit/>
          </a:bodyPr>
          <a:lstStyle/>
          <a:p>
            <a:pPr algn="just"/>
            <a:endParaRPr lang="tr-TR" sz="2200" dirty="0">
              <a:latin typeface="Calibri" panose="020F0502020204030204" pitchFamily="34" charset="0"/>
            </a:endParaRPr>
          </a:p>
          <a:p>
            <a:pPr algn="just"/>
            <a:r>
              <a:rPr lang="tr-TR" sz="3000" dirty="0">
                <a:latin typeface="Calibri" panose="020F0502020204030204" pitchFamily="34" charset="0"/>
              </a:rPr>
              <a:t>Modele katkı açısından anlamlı olduğu tespit edilen söz konusu dört değişkenden en büyük etkinin </a:t>
            </a:r>
            <a:r>
              <a:rPr lang="tr-TR" sz="3000" u="sng" dirty="0">
                <a:solidFill>
                  <a:srgbClr val="FF0000"/>
                </a:solidFill>
                <a:latin typeface="Calibri" panose="020F0502020204030204" pitchFamily="34" charset="0"/>
              </a:rPr>
              <a:t>algılanan değer</a:t>
            </a:r>
            <a:r>
              <a:rPr lang="tr-TR" sz="3000" dirty="0">
                <a:solidFill>
                  <a:srgbClr val="FF0000"/>
                </a:solidFill>
                <a:latin typeface="Calibri" panose="020F0502020204030204" pitchFamily="34" charset="0"/>
              </a:rPr>
              <a:t> </a:t>
            </a:r>
            <a:r>
              <a:rPr lang="tr-TR" sz="3000" dirty="0">
                <a:latin typeface="Calibri" panose="020F0502020204030204" pitchFamily="34" charset="0"/>
              </a:rPr>
              <a:t>değişkeninden geldiği görülmektedir</a:t>
            </a:r>
            <a:r>
              <a:rPr lang="tr-TR" sz="3000" dirty="0" smtClean="0">
                <a:latin typeface="Calibri" panose="020F0502020204030204" pitchFamily="34" charset="0"/>
              </a:rPr>
              <a:t>.</a:t>
            </a:r>
          </a:p>
          <a:p>
            <a:pPr algn="just"/>
            <a:endParaRPr lang="tr-TR" sz="2200" dirty="0">
              <a:latin typeface="Calibri" panose="020F0502020204030204" pitchFamily="34" charset="0"/>
            </a:endParaRPr>
          </a:p>
          <a:p>
            <a:pPr algn="just"/>
            <a:r>
              <a:rPr lang="tr-TR" sz="3000" dirty="0" smtClean="0">
                <a:latin typeface="Calibri" panose="020F0502020204030204" pitchFamily="34" charset="0"/>
              </a:rPr>
              <a:t>Akıllı </a:t>
            </a:r>
            <a:r>
              <a:rPr lang="tr-TR" sz="3000" dirty="0">
                <a:latin typeface="Calibri" panose="020F0502020204030204" pitchFamily="34" charset="0"/>
              </a:rPr>
              <a:t>telefon kullanıcılarının algılanan değer ve değiştirme maliyetine ilişkin tutumlarının (katılım dereceleri) bir birim arttırılması durumunda sadakat geliştirme eğilimleri de artmaktadır. Öyle ki, kullanıcının sadakat geliştirme olasılık oranı </a:t>
            </a:r>
            <a:r>
              <a:rPr lang="tr-TR" sz="3000" u="sng" dirty="0">
                <a:latin typeface="Calibri" panose="020F0502020204030204" pitchFamily="34" charset="0"/>
              </a:rPr>
              <a:t>algılanan değer </a:t>
            </a:r>
            <a:r>
              <a:rPr lang="tr-TR" sz="3000" dirty="0">
                <a:latin typeface="Calibri" panose="020F0502020204030204" pitchFamily="34" charset="0"/>
              </a:rPr>
              <a:t>için </a:t>
            </a:r>
            <a:r>
              <a:rPr lang="tr-TR" sz="3000" dirty="0">
                <a:solidFill>
                  <a:srgbClr val="FF0000"/>
                </a:solidFill>
                <a:latin typeface="Calibri" panose="020F0502020204030204" pitchFamily="34" charset="0"/>
              </a:rPr>
              <a:t>3.27 kat</a:t>
            </a:r>
            <a:r>
              <a:rPr lang="tr-TR" sz="3000" dirty="0">
                <a:latin typeface="Calibri" panose="020F0502020204030204" pitchFamily="34" charset="0"/>
              </a:rPr>
              <a:t>; </a:t>
            </a:r>
            <a:r>
              <a:rPr lang="tr-TR" sz="3000" b="1" dirty="0">
                <a:solidFill>
                  <a:srgbClr val="00B050"/>
                </a:solidFill>
                <a:latin typeface="Calibri" panose="020F0502020204030204" pitchFamily="34" charset="0"/>
              </a:rPr>
              <a:t>değiştirme maliyeti</a:t>
            </a:r>
            <a:r>
              <a:rPr lang="tr-TR" sz="3000" dirty="0">
                <a:latin typeface="Calibri" panose="020F0502020204030204" pitchFamily="34" charset="0"/>
              </a:rPr>
              <a:t> için de </a:t>
            </a:r>
            <a:r>
              <a:rPr lang="tr-TR" sz="3000" b="1" dirty="0">
                <a:solidFill>
                  <a:srgbClr val="00B050"/>
                </a:solidFill>
                <a:latin typeface="Calibri" panose="020F0502020204030204" pitchFamily="34" charset="0"/>
              </a:rPr>
              <a:t>1.31</a:t>
            </a:r>
            <a:r>
              <a:rPr lang="tr-TR" sz="3000" dirty="0">
                <a:latin typeface="Calibri" panose="020F0502020204030204" pitchFamily="34" charset="0"/>
              </a:rPr>
              <a:t> </a:t>
            </a:r>
            <a:r>
              <a:rPr lang="tr-TR" sz="3000" b="1" dirty="0">
                <a:solidFill>
                  <a:srgbClr val="00B050"/>
                </a:solidFill>
                <a:latin typeface="Calibri" panose="020F0502020204030204" pitchFamily="34" charset="0"/>
              </a:rPr>
              <a:t>kat</a:t>
            </a:r>
            <a:r>
              <a:rPr lang="tr-TR" sz="3000" dirty="0">
                <a:latin typeface="Calibri" panose="020F0502020204030204" pitchFamily="34" charset="0"/>
              </a:rPr>
              <a:t> artacaktır.</a:t>
            </a:r>
          </a:p>
        </p:txBody>
      </p:sp>
      <p:sp>
        <p:nvSpPr>
          <p:cNvPr id="8"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Tree>
    <p:extLst>
      <p:ext uri="{BB962C8B-B14F-4D97-AF65-F5344CB8AC3E}">
        <p14:creationId xmlns:p14="http://schemas.microsoft.com/office/powerpoint/2010/main" val="363225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357158" y="785794"/>
            <a:ext cx="8501122" cy="5643602"/>
          </a:xfrm>
          <a:prstGeom prst="rect">
            <a:avLst/>
          </a:prstGeom>
        </p:spPr>
        <p:txBody>
          <a:bodyPr/>
          <a:lstStyle/>
          <a:p>
            <a:pPr marL="342900" lvl="0" indent="-342900" algn="just">
              <a:spcBef>
                <a:spcPct val="20000"/>
              </a:spcBef>
              <a:buClr>
                <a:schemeClr val="tx2"/>
              </a:buClr>
              <a:buSzPct val="115000"/>
            </a:pPr>
            <a:r>
              <a:rPr lang="tr-TR" sz="2000" b="1" kern="0" dirty="0" smtClean="0">
                <a:solidFill>
                  <a:schemeClr val="tx2"/>
                </a:solidFill>
                <a:latin typeface="+mj-lt"/>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sp>
        <p:nvSpPr>
          <p:cNvPr id="6" name="5 Dikdörtgen"/>
          <p:cNvSpPr/>
          <p:nvPr/>
        </p:nvSpPr>
        <p:spPr>
          <a:xfrm>
            <a:off x="285720" y="764704"/>
            <a:ext cx="8643998" cy="5647700"/>
          </a:xfrm>
          <a:prstGeom prst="rect">
            <a:avLst/>
          </a:prstGeom>
        </p:spPr>
        <p:txBody>
          <a:bodyPr wrap="square">
            <a:spAutoFit/>
          </a:bodyPr>
          <a:lstStyle/>
          <a:p>
            <a:pPr algn="just"/>
            <a:endParaRPr lang="tr-TR" sz="2200" dirty="0" smtClean="0">
              <a:latin typeface="Calibri" panose="020F0502020204030204" pitchFamily="34" charset="0"/>
            </a:endParaRPr>
          </a:p>
          <a:p>
            <a:pPr algn="just"/>
            <a:r>
              <a:rPr lang="tr-TR" sz="2400" dirty="0" smtClean="0">
                <a:latin typeface="Calibri" panose="020F0502020204030204" pitchFamily="34" charset="0"/>
              </a:rPr>
              <a:t>*</a:t>
            </a:r>
            <a:r>
              <a:rPr lang="tr-TR" sz="2400" b="1" dirty="0" smtClean="0">
                <a:solidFill>
                  <a:srgbClr val="FF0000"/>
                </a:solidFill>
                <a:latin typeface="Calibri" panose="020F0502020204030204" pitchFamily="34" charset="0"/>
              </a:rPr>
              <a:t>Cinsiyet</a:t>
            </a:r>
            <a:r>
              <a:rPr lang="tr-TR" sz="2400" dirty="0" smtClean="0">
                <a:latin typeface="Calibri" panose="020F0502020204030204" pitchFamily="34" charset="0"/>
              </a:rPr>
              <a:t> ve </a:t>
            </a:r>
            <a:r>
              <a:rPr lang="tr-TR" sz="2400" b="1" dirty="0" smtClean="0">
                <a:solidFill>
                  <a:srgbClr val="FF0000"/>
                </a:solidFill>
                <a:latin typeface="Calibri" panose="020F0502020204030204" pitchFamily="34" charset="0"/>
              </a:rPr>
              <a:t>marka değişkenleri</a:t>
            </a:r>
            <a:r>
              <a:rPr lang="tr-TR" sz="2400" dirty="0" smtClean="0">
                <a:latin typeface="Calibri" panose="020F0502020204030204" pitchFamily="34" charset="0"/>
              </a:rPr>
              <a:t>nin </a:t>
            </a:r>
            <a:r>
              <a:rPr lang="tr-TR" sz="2400" u="sng" dirty="0">
                <a:latin typeface="Calibri" panose="020F0502020204030204" pitchFamily="34" charset="0"/>
              </a:rPr>
              <a:t>alacakları değerde gerçekleşecek bir birimlik artışı akıllı telefon kullanıcılarının sadakat geliştirme olasılığında azalışı göstermektedir</a:t>
            </a:r>
            <a:r>
              <a:rPr lang="tr-TR" sz="2400" dirty="0">
                <a:latin typeface="Calibri" panose="020F0502020204030204" pitchFamily="34" charset="0"/>
              </a:rPr>
              <a:t>. </a:t>
            </a:r>
            <a:endParaRPr lang="tr-TR" sz="2400" dirty="0" smtClean="0">
              <a:latin typeface="Calibri" panose="020F0502020204030204" pitchFamily="34" charset="0"/>
            </a:endParaRPr>
          </a:p>
          <a:p>
            <a:pPr algn="just"/>
            <a:endParaRPr lang="tr-TR" sz="2200" dirty="0" smtClean="0">
              <a:latin typeface="Calibri" panose="020F0502020204030204" pitchFamily="34" charset="0"/>
            </a:endParaRPr>
          </a:p>
          <a:p>
            <a:pPr algn="just"/>
            <a:endParaRPr lang="tr-TR" sz="500" dirty="0">
              <a:latin typeface="Calibri" panose="020F0502020204030204" pitchFamily="34" charset="0"/>
            </a:endParaRPr>
          </a:p>
          <a:p>
            <a:pPr algn="just"/>
            <a:r>
              <a:rPr lang="tr-TR" sz="2400" dirty="0" smtClean="0">
                <a:latin typeface="Calibri" panose="020F0502020204030204" pitchFamily="34" charset="0"/>
              </a:rPr>
              <a:t>*Akıllı </a:t>
            </a:r>
            <a:r>
              <a:rPr lang="tr-TR" sz="2400" dirty="0">
                <a:latin typeface="Calibri" panose="020F0502020204030204" pitchFamily="34" charset="0"/>
              </a:rPr>
              <a:t>telefon kullanıcılarının </a:t>
            </a:r>
            <a:r>
              <a:rPr lang="tr-TR" sz="2800" u="sng" dirty="0">
                <a:latin typeface="Calibri" panose="020F0502020204030204" pitchFamily="34" charset="0"/>
              </a:rPr>
              <a:t>cinsiyeti</a:t>
            </a:r>
            <a:r>
              <a:rPr lang="tr-TR" sz="2400" dirty="0">
                <a:latin typeface="Calibri" panose="020F0502020204030204" pitchFamily="34" charset="0"/>
              </a:rPr>
              <a:t> erkek olduğunda bu kişilerin sadakat geliştirme eğilimlerine ilişkin olasılık oranı 0.645 oranında düşecektir; bunun anlamı da erkek kullanıcıların kadınlara kıyasla kullandıkları akıllı telefona ilişkin sadakat geliştirme ihtimalinin çok daha düşük olduğudur. Dolayısıyla erkeklere dayanarak tanımlanan cinsiyet değişkeninin (</a:t>
            </a:r>
            <a:r>
              <a:rPr lang="tr-TR" sz="2400" dirty="0" err="1">
                <a:latin typeface="Calibri" panose="020F0502020204030204" pitchFamily="34" charset="0"/>
              </a:rPr>
              <a:t>kukla_erkek</a:t>
            </a:r>
            <a:r>
              <a:rPr lang="tr-TR" sz="2400" dirty="0">
                <a:latin typeface="Calibri" panose="020F0502020204030204" pitchFamily="34" charset="0"/>
              </a:rPr>
              <a:t>) </a:t>
            </a:r>
            <a:r>
              <a:rPr lang="tr-TR" sz="2400" dirty="0" err="1">
                <a:latin typeface="Calibri" panose="020F0502020204030204" pitchFamily="34" charset="0"/>
              </a:rPr>
              <a:t>odds</a:t>
            </a:r>
            <a:r>
              <a:rPr lang="tr-TR" sz="2400" dirty="0">
                <a:latin typeface="Calibri" panose="020F0502020204030204" pitchFamily="34" charset="0"/>
              </a:rPr>
              <a:t> oranının 0.645 olması, erkeklerin sadakat geliştirme oranlarının kadınlara göre %35 (0.645 - 1.0 = -0.355) daha az olduğu şeklinde ifade edilebilmektedir.</a:t>
            </a:r>
          </a:p>
          <a:p>
            <a:pPr algn="just"/>
            <a:endParaRPr lang="tr-TR" sz="2200" dirty="0">
              <a:latin typeface="Calibri" panose="020F0502020204030204" pitchFamily="34" charset="0"/>
            </a:endParaRPr>
          </a:p>
          <a:p>
            <a:pPr algn="just"/>
            <a:endParaRPr lang="tr-TR" sz="2200" dirty="0" smtClean="0">
              <a:latin typeface="Calibri" panose="020F0502020204030204" pitchFamily="34" charset="0"/>
            </a:endParaRPr>
          </a:p>
        </p:txBody>
      </p:sp>
      <p:pic>
        <p:nvPicPr>
          <p:cNvPr id="50186"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5"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4"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3"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2"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8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8"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017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33"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32"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31"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30"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2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26"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pic>
        <p:nvPicPr>
          <p:cNvPr id="5222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0"/>
            <a:ext cx="95250" cy="152400"/>
          </a:xfrm>
          <a:prstGeom prst="rect">
            <a:avLst/>
          </a:prstGeom>
          <a:noFill/>
        </p:spPr>
      </p:pic>
      <p:sp>
        <p:nvSpPr>
          <p:cNvPr id="27"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179512" y="785794"/>
            <a:ext cx="8501122" cy="5643602"/>
          </a:xfrm>
          <a:prstGeom prst="rect">
            <a:avLst/>
          </a:prstGeom>
        </p:spPr>
        <p:txBody>
          <a:bodyPr/>
          <a:lstStyle/>
          <a:p>
            <a:pPr marL="342900" lvl="0" indent="-342900" algn="just">
              <a:spcBef>
                <a:spcPct val="20000"/>
              </a:spcBef>
              <a:buClr>
                <a:schemeClr val="tx2"/>
              </a:buClr>
              <a:buSzPct val="115000"/>
            </a:pPr>
            <a:endParaRPr kumimoji="0" lang="tr-TR" sz="2000" b="1" i="0" u="none" strike="noStrike" kern="0" cap="none" spc="0" normalizeH="0" baseline="0" noProof="0" dirty="0" smtClean="0">
              <a:ln>
                <a:noFill/>
              </a:ln>
              <a:solidFill>
                <a:schemeClr val="tx2"/>
              </a:solidFill>
              <a:effectLst/>
              <a:uLnTx/>
              <a:uFillTx/>
              <a:latin typeface="+mj-lt"/>
              <a:ea typeface="+mn-ea"/>
              <a:cs typeface="Calibri" pitchFamily="34" charset="0"/>
            </a:endParaRPr>
          </a:p>
          <a:p>
            <a:pPr marL="342900" lvl="0" indent="-342900" algn="just">
              <a:spcBef>
                <a:spcPct val="20000"/>
              </a:spcBef>
              <a:buClr>
                <a:schemeClr val="tx2"/>
              </a:buClr>
              <a:buSzPct val="115000"/>
            </a:pPr>
            <a:r>
              <a:rPr lang="tr-TR" sz="2200" b="1" kern="0" dirty="0" smtClean="0">
                <a:solidFill>
                  <a:schemeClr val="tx2"/>
                </a:solidFill>
                <a:latin typeface="Calibri" panose="020F0502020204030204" pitchFamily="34" charset="0"/>
                <a:cs typeface="Calibri" pitchFamily="34" charset="0"/>
              </a:rPr>
              <a:t>	</a:t>
            </a:r>
            <a:r>
              <a:rPr lang="tr-TR" sz="2200" dirty="0" smtClean="0">
                <a:latin typeface="Calibri" panose="020F0502020204030204" pitchFamily="34" charset="0"/>
              </a:rPr>
              <a:t>*</a:t>
            </a:r>
            <a:r>
              <a:rPr lang="tr-TR" sz="3200" b="1" dirty="0" smtClean="0">
                <a:latin typeface="Calibri" panose="020F0502020204030204" pitchFamily="34" charset="0"/>
              </a:rPr>
              <a:t>Marka</a:t>
            </a:r>
            <a:r>
              <a:rPr lang="tr-TR" sz="2800" b="1" dirty="0" smtClean="0">
                <a:latin typeface="Calibri" panose="020F0502020204030204" pitchFamily="34" charset="0"/>
              </a:rPr>
              <a:t> </a:t>
            </a:r>
            <a:r>
              <a:rPr lang="tr-TR" sz="2600" dirty="0">
                <a:latin typeface="Calibri" panose="020F0502020204030204" pitchFamily="34" charset="0"/>
              </a:rPr>
              <a:t>değişkeni açısından referans grup olan </a:t>
            </a:r>
            <a:r>
              <a:rPr lang="tr-TR" sz="2600" dirty="0" err="1">
                <a:latin typeface="Calibri" panose="020F0502020204030204" pitchFamily="34" charset="0"/>
              </a:rPr>
              <a:t>Iphone</a:t>
            </a:r>
            <a:r>
              <a:rPr lang="tr-TR" sz="2600" dirty="0">
                <a:latin typeface="Calibri" panose="020F0502020204030204" pitchFamily="34" charset="0"/>
              </a:rPr>
              <a:t> kullanıcılarına </a:t>
            </a:r>
            <a:r>
              <a:rPr lang="tr-TR" sz="2600" dirty="0" smtClean="0">
                <a:latin typeface="Calibri" panose="020F0502020204030204" pitchFamily="34" charset="0"/>
              </a:rPr>
              <a:t>göre;</a:t>
            </a: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err="1" smtClean="0">
                <a:latin typeface="Calibri" panose="020F0502020204030204" pitchFamily="34" charset="0"/>
              </a:rPr>
              <a:t>Samsung</a:t>
            </a:r>
            <a:r>
              <a:rPr lang="tr-TR" sz="2600" dirty="0" smtClean="0">
                <a:latin typeface="Calibri" panose="020F0502020204030204" pitchFamily="34" charset="0"/>
              </a:rPr>
              <a:t> </a:t>
            </a:r>
            <a:r>
              <a:rPr lang="tr-TR" sz="2600" dirty="0">
                <a:latin typeface="Calibri" panose="020F0502020204030204" pitchFamily="34" charset="0"/>
              </a:rPr>
              <a:t>kullanıcılarının %81 (0.189 - 1.0 = -0.811); </a:t>
            </a:r>
            <a:endParaRPr lang="tr-TR" sz="2600" dirty="0" smtClean="0">
              <a:latin typeface="Calibri" panose="020F0502020204030204" pitchFamily="34" charset="0"/>
            </a:endParaRP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smtClean="0">
                <a:latin typeface="Calibri" panose="020F0502020204030204" pitchFamily="34" charset="0"/>
              </a:rPr>
              <a:t>LG </a:t>
            </a:r>
            <a:r>
              <a:rPr lang="tr-TR" sz="2600" dirty="0">
                <a:latin typeface="Calibri" panose="020F0502020204030204" pitchFamily="34" charset="0"/>
              </a:rPr>
              <a:t>kullanıcılarının %74 (0.255 - 1.0 = -0.745); </a:t>
            </a:r>
            <a:endParaRPr lang="tr-TR" sz="2600" dirty="0" smtClean="0">
              <a:latin typeface="Calibri" panose="020F0502020204030204" pitchFamily="34" charset="0"/>
            </a:endParaRP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smtClean="0">
                <a:latin typeface="Calibri" panose="020F0502020204030204" pitchFamily="34" charset="0"/>
              </a:rPr>
              <a:t>Sony </a:t>
            </a:r>
            <a:r>
              <a:rPr lang="tr-TR" sz="2600" dirty="0">
                <a:latin typeface="Calibri" panose="020F0502020204030204" pitchFamily="34" charset="0"/>
              </a:rPr>
              <a:t>kullanıcılarının %0.90 (0.095 - 1.0 = -0.905); </a:t>
            </a:r>
            <a:endParaRPr lang="tr-TR" sz="2600" dirty="0" smtClean="0">
              <a:latin typeface="Calibri" panose="020F0502020204030204" pitchFamily="34" charset="0"/>
            </a:endParaRP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smtClean="0">
                <a:latin typeface="Calibri" panose="020F0502020204030204" pitchFamily="34" charset="0"/>
              </a:rPr>
              <a:t>HTC </a:t>
            </a:r>
            <a:r>
              <a:rPr lang="tr-TR" sz="2600" dirty="0">
                <a:latin typeface="Calibri" panose="020F0502020204030204" pitchFamily="34" charset="0"/>
              </a:rPr>
              <a:t>kullanıcılarının %74 (0.261 - 1.0 = -0.739); </a:t>
            </a:r>
            <a:endParaRPr lang="tr-TR" sz="2600" dirty="0" smtClean="0">
              <a:latin typeface="Calibri" panose="020F0502020204030204" pitchFamily="34" charset="0"/>
            </a:endParaRP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smtClean="0">
                <a:latin typeface="Calibri" panose="020F0502020204030204" pitchFamily="34" charset="0"/>
              </a:rPr>
              <a:t>General </a:t>
            </a:r>
            <a:r>
              <a:rPr lang="tr-TR" sz="2600" dirty="0">
                <a:latin typeface="Calibri" panose="020F0502020204030204" pitchFamily="34" charset="0"/>
              </a:rPr>
              <a:t>Mobile kullanıcılarının %96 (0.042 - 1.0 = -0.958) </a:t>
            </a:r>
            <a:r>
              <a:rPr lang="tr-TR" sz="2600" dirty="0" smtClean="0">
                <a:latin typeface="Calibri" panose="020F0502020204030204" pitchFamily="34" charset="0"/>
              </a:rPr>
              <a:t>v</a:t>
            </a:r>
          </a:p>
          <a:p>
            <a:pPr marL="342900" lvl="0" indent="-342900" algn="just">
              <a:spcBef>
                <a:spcPct val="20000"/>
              </a:spcBef>
              <a:buClr>
                <a:schemeClr val="tx2"/>
              </a:buClr>
              <a:buSzPct val="115000"/>
            </a:pPr>
            <a:r>
              <a:rPr lang="tr-TR" sz="2600" dirty="0">
                <a:latin typeface="Calibri" panose="020F0502020204030204" pitchFamily="34" charset="0"/>
              </a:rPr>
              <a:t>	</a:t>
            </a:r>
            <a:r>
              <a:rPr lang="tr-TR" sz="2600" dirty="0" smtClean="0">
                <a:latin typeface="Calibri" panose="020F0502020204030204" pitchFamily="34" charset="0"/>
              </a:rPr>
              <a:t>Diğer </a:t>
            </a:r>
            <a:r>
              <a:rPr lang="tr-TR" sz="2600" dirty="0">
                <a:latin typeface="Calibri" panose="020F0502020204030204" pitchFamily="34" charset="0"/>
              </a:rPr>
              <a:t>telefon markalarını kullananların da %87 (0.130 - 1.0 = -0.87) </a:t>
            </a:r>
            <a:endParaRPr lang="tr-TR" sz="2600" dirty="0" smtClean="0">
              <a:latin typeface="Calibri" panose="020F0502020204030204" pitchFamily="34" charset="0"/>
            </a:endParaRPr>
          </a:p>
          <a:p>
            <a:pPr marL="342900" lvl="0" indent="-342900" algn="ctr">
              <a:spcBef>
                <a:spcPct val="20000"/>
              </a:spcBef>
              <a:buClr>
                <a:schemeClr val="tx2"/>
              </a:buClr>
              <a:buSzPct val="115000"/>
            </a:pPr>
            <a:r>
              <a:rPr lang="tr-TR" sz="2600" dirty="0" smtClean="0">
                <a:latin typeface="Calibri" panose="020F0502020204030204" pitchFamily="34" charset="0"/>
              </a:rPr>
              <a:t>oranında </a:t>
            </a:r>
            <a:r>
              <a:rPr lang="tr-TR" sz="2600" dirty="0">
                <a:latin typeface="Calibri" panose="020F0502020204030204" pitchFamily="34" charset="0"/>
              </a:rPr>
              <a:t>daha az sadakat geliştirme eğilimleri </a:t>
            </a:r>
            <a:endParaRPr lang="tr-TR" sz="2600" dirty="0" smtClean="0">
              <a:latin typeface="Calibri" panose="020F0502020204030204" pitchFamily="34" charset="0"/>
            </a:endParaRPr>
          </a:p>
          <a:p>
            <a:pPr marL="342900" lvl="0" indent="-342900" algn="ctr">
              <a:spcBef>
                <a:spcPct val="20000"/>
              </a:spcBef>
              <a:buClr>
                <a:schemeClr val="tx2"/>
              </a:buClr>
              <a:buSzPct val="115000"/>
            </a:pPr>
            <a:r>
              <a:rPr lang="tr-TR" sz="2600" dirty="0" smtClean="0">
                <a:latin typeface="Calibri" panose="020F0502020204030204" pitchFamily="34" charset="0"/>
              </a:rPr>
              <a:t>           olduğu </a:t>
            </a:r>
            <a:r>
              <a:rPr lang="tr-TR" sz="2600" dirty="0">
                <a:latin typeface="Calibri" panose="020F0502020204030204" pitchFamily="34" charset="0"/>
              </a:rPr>
              <a:t>sonucuna ulaşılmıştır.</a:t>
            </a:r>
            <a:r>
              <a:rPr lang="tr-TR" sz="2600" b="1" kern="0" dirty="0" smtClean="0">
                <a:solidFill>
                  <a:schemeClr val="tx2"/>
                </a:solidFill>
                <a:latin typeface="Calibri" panose="020F0502020204030204" pitchFamily="34" charset="0"/>
                <a:cs typeface="Calibri" pitchFamily="34" charset="0"/>
              </a:rPr>
              <a:t>	</a:t>
            </a:r>
            <a:r>
              <a:rPr lang="tr-TR" b="1" kern="0" dirty="0" smtClean="0">
                <a:solidFill>
                  <a:schemeClr val="tx2"/>
                </a:solidFill>
                <a:latin typeface="+mj-lt"/>
                <a:cs typeface="Calibri" pitchFamily="34" charset="0"/>
              </a:rPr>
              <a:t>	</a:t>
            </a: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b="1" i="0" u="none" strike="noStrike" kern="0" cap="none" spc="0" normalizeH="0" baseline="0" noProof="0" dirty="0" smtClean="0">
              <a:ln>
                <a:noFill/>
              </a:ln>
              <a:solidFill>
                <a:schemeClr val="tx2"/>
              </a:solidFill>
              <a:effectLst/>
              <a:uLnTx/>
              <a:uFillTx/>
              <a:latin typeface="+mn-lt"/>
              <a:ea typeface="+mn-ea"/>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b="0" i="0" u="none" strike="noStrike" kern="0" cap="none" spc="0" normalizeH="0" baseline="0" noProof="0" dirty="0">
              <a:ln>
                <a:noFill/>
              </a:ln>
              <a:solidFill>
                <a:schemeClr val="tx2"/>
              </a:solidFill>
              <a:effectLst/>
              <a:uLnTx/>
              <a:uFillTx/>
              <a:latin typeface="+mj-lt"/>
              <a:ea typeface="+mn-ea"/>
              <a:cs typeface="Calibri" pitchFamily="34" charset="0"/>
            </a:endParaRPr>
          </a:p>
        </p:txBody>
      </p:sp>
      <p:sp>
        <p:nvSpPr>
          <p:cNvPr id="6"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Analiz ve Bulgular</a:t>
            </a:r>
            <a:endParaRPr lang="en-US" sz="4600"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 calcmode="lin" valueType="num">
                                      <p:cBhvr additive="base">
                                        <p:cTn id="7"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4" end="4"/>
                                            </p:txEl>
                                          </p:spTgt>
                                        </p:tgtEl>
                                        <p:attrNameLst>
                                          <p:attrName>style.visibility</p:attrName>
                                        </p:attrNameLst>
                                      </p:cBhvr>
                                      <p:to>
                                        <p:strVal val="visible"/>
                                      </p:to>
                                    </p:set>
                                    <p:anim calcmode="lin" valueType="num">
                                      <p:cBhvr additive="base">
                                        <p:cTn id="25"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5" end="5"/>
                                            </p:txEl>
                                          </p:spTgt>
                                        </p:tgtEl>
                                        <p:attrNameLst>
                                          <p:attrName>style.visibility</p:attrName>
                                        </p:attrNameLst>
                                      </p:cBhvr>
                                      <p:to>
                                        <p:strVal val="visible"/>
                                      </p:to>
                                    </p:set>
                                    <p:anim calcmode="lin" valueType="num">
                                      <p:cBhvr additive="base">
                                        <p:cTn id="31"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
                                            <p:txEl>
                                              <p:pRg st="6" end="6"/>
                                            </p:txEl>
                                          </p:spTgt>
                                        </p:tgtEl>
                                        <p:attrNameLst>
                                          <p:attrName>style.visibility</p:attrName>
                                        </p:attrNameLst>
                                      </p:cBhvr>
                                      <p:to>
                                        <p:strVal val="visible"/>
                                      </p:to>
                                    </p:set>
                                    <p:anim calcmode="lin" valueType="num">
                                      <p:cBhvr additive="base">
                                        <p:cTn id="37" dur="500" fill="hold"/>
                                        <p:tgtEl>
                                          <p:spTgt spid="1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xEl>
                                              <p:pRg st="7" end="7"/>
                                            </p:txEl>
                                          </p:spTgt>
                                        </p:tgtEl>
                                        <p:attrNameLst>
                                          <p:attrName>style.visibility</p:attrName>
                                        </p:attrNameLst>
                                      </p:cBhvr>
                                      <p:to>
                                        <p:strVal val="visible"/>
                                      </p:to>
                                    </p:set>
                                    <p:anim calcmode="lin" valueType="num">
                                      <p:cBhvr additive="base">
                                        <p:cTn id="43"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4">
                                            <p:txEl>
                                              <p:pRg st="8" end="8"/>
                                            </p:txEl>
                                          </p:spTgt>
                                        </p:tgtEl>
                                        <p:attrNameLst>
                                          <p:attrName>style.visibility</p:attrName>
                                        </p:attrNameLst>
                                      </p:cBhvr>
                                      <p:to>
                                        <p:strVal val="visible"/>
                                      </p:to>
                                    </p:set>
                                    <p:anim calcmode="lin" valueType="num">
                                      <p:cBhvr additive="base">
                                        <p:cTn id="49" dur="500" fill="hold"/>
                                        <p:tgtEl>
                                          <p:spTgt spid="14">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4">
                                            <p:txEl>
                                              <p:pRg st="9" end="9"/>
                                            </p:txEl>
                                          </p:spTgt>
                                        </p:tgtEl>
                                        <p:attrNameLst>
                                          <p:attrName>style.visibility</p:attrName>
                                        </p:attrNameLst>
                                      </p:cBhvr>
                                      <p:to>
                                        <p:strVal val="visible"/>
                                      </p:to>
                                    </p:set>
                                    <p:anim calcmode="lin" valueType="num">
                                      <p:cBhvr additive="base">
                                        <p:cTn id="55" dur="500" fill="hold"/>
                                        <p:tgtEl>
                                          <p:spTgt spid="1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179512" y="1052736"/>
            <a:ext cx="8501122" cy="5643602"/>
          </a:xfrm>
          <a:prstGeom prst="rect">
            <a:avLst/>
          </a:prstGeom>
        </p:spPr>
        <p:txBody>
          <a:bodyPr/>
          <a:lstStyle/>
          <a:p>
            <a:pPr lvl="0" algn="just">
              <a:spcBef>
                <a:spcPct val="20000"/>
              </a:spcBef>
              <a:buClr>
                <a:schemeClr val="tx2"/>
              </a:buClr>
              <a:buSzPct val="115000"/>
            </a:pPr>
            <a:r>
              <a:rPr lang="tr-TR" sz="2600" b="1" kern="0" dirty="0" smtClean="0">
                <a:solidFill>
                  <a:schemeClr val="tx2"/>
                </a:solidFill>
                <a:latin typeface="Calibri" panose="020F0502020204030204" pitchFamily="34" charset="0"/>
                <a:cs typeface="Calibri" pitchFamily="34" charset="0"/>
              </a:rPr>
              <a:t>Akıllı telefon pazarında faaliyet gösteren işletmeler için müşteri sadakatinin oluşturulmasında;</a:t>
            </a:r>
          </a:p>
          <a:p>
            <a:pPr lvl="0" algn="just">
              <a:spcBef>
                <a:spcPct val="20000"/>
              </a:spcBef>
              <a:buClr>
                <a:schemeClr val="tx2"/>
              </a:buClr>
              <a:buSzPct val="115000"/>
            </a:pPr>
            <a:endParaRPr lang="tr-TR" sz="1200" b="1" kern="0" dirty="0" smtClean="0">
              <a:solidFill>
                <a:schemeClr val="tx2"/>
              </a:solidFill>
              <a:latin typeface="Calibri" panose="020F0502020204030204" pitchFamily="34" charset="0"/>
              <a:cs typeface="Calibri" pitchFamily="34" charset="0"/>
            </a:endParaRPr>
          </a:p>
          <a:p>
            <a:pPr lvl="0" algn="just">
              <a:spcBef>
                <a:spcPct val="20000"/>
              </a:spcBef>
              <a:buClr>
                <a:schemeClr val="tx2"/>
              </a:buClr>
              <a:buSzPct val="115000"/>
            </a:pPr>
            <a:r>
              <a:rPr lang="tr-TR" sz="2600" b="1" kern="0" dirty="0" smtClean="0">
                <a:solidFill>
                  <a:schemeClr val="tx2"/>
                </a:solidFill>
                <a:latin typeface="Calibri" panose="020F0502020204030204" pitchFamily="34" charset="0"/>
                <a:cs typeface="Calibri" pitchFamily="34" charset="0"/>
              </a:rPr>
              <a:t>**</a:t>
            </a:r>
            <a:r>
              <a:rPr lang="tr-TR" sz="2600" b="1" kern="0" dirty="0">
                <a:solidFill>
                  <a:schemeClr val="tx2"/>
                </a:solidFill>
                <a:latin typeface="Calibri" panose="020F0502020204030204" pitchFamily="34" charset="0"/>
                <a:cs typeface="Calibri" pitchFamily="34" charset="0"/>
              </a:rPr>
              <a:t>Müşterinin kullandığı akıllı telefon markasını değiştirmesine engel olacak </a:t>
            </a:r>
            <a:r>
              <a:rPr lang="tr-TR" sz="2600" b="1" u="sng" kern="0" dirty="0">
                <a:solidFill>
                  <a:srgbClr val="FF0000"/>
                </a:solidFill>
                <a:latin typeface="Calibri" panose="020F0502020204030204" pitchFamily="34" charset="0"/>
                <a:cs typeface="Calibri" pitchFamily="34" charset="0"/>
              </a:rPr>
              <a:t>fiyatın uyumu</a:t>
            </a:r>
            <a:r>
              <a:rPr lang="tr-TR" sz="2600" b="1" kern="0" dirty="0">
                <a:solidFill>
                  <a:schemeClr val="tx2"/>
                </a:solidFill>
                <a:latin typeface="Calibri" panose="020F0502020204030204" pitchFamily="34" charset="0"/>
                <a:cs typeface="Calibri" pitchFamily="34" charset="0"/>
              </a:rPr>
              <a:t>, </a:t>
            </a:r>
            <a:r>
              <a:rPr lang="tr-TR" sz="2600" b="1" u="sng" kern="0" dirty="0">
                <a:solidFill>
                  <a:srgbClr val="00B050"/>
                </a:solidFill>
                <a:latin typeface="Calibri" panose="020F0502020204030204" pitchFamily="34" charset="0"/>
                <a:cs typeface="Calibri" pitchFamily="34" charset="0"/>
              </a:rPr>
              <a:t>işletim sisteminin ve ara yüzünün kullanıcı dostu olması</a:t>
            </a:r>
            <a:r>
              <a:rPr lang="tr-TR" sz="2600" b="1" kern="0" dirty="0">
                <a:solidFill>
                  <a:schemeClr val="tx2"/>
                </a:solidFill>
                <a:latin typeface="Calibri" panose="020F0502020204030204" pitchFamily="34" charset="0"/>
                <a:cs typeface="Calibri" pitchFamily="34" charset="0"/>
              </a:rPr>
              <a:t> ve </a:t>
            </a:r>
            <a:r>
              <a:rPr lang="tr-TR" sz="2600" b="1" u="sng" kern="0" dirty="0">
                <a:solidFill>
                  <a:srgbClr val="00B0F0"/>
                </a:solidFill>
                <a:latin typeface="Calibri" panose="020F0502020204030204" pitchFamily="34" charset="0"/>
                <a:cs typeface="Calibri" pitchFamily="34" charset="0"/>
              </a:rPr>
              <a:t>verilerin aynı şekilde kolaylıkla diğer telefona aktarılarak uyum göstermesi</a:t>
            </a:r>
            <a:r>
              <a:rPr lang="tr-TR" sz="2600" b="1" kern="0" dirty="0">
                <a:solidFill>
                  <a:schemeClr val="tx2"/>
                </a:solidFill>
                <a:latin typeface="Calibri" panose="020F0502020204030204" pitchFamily="34" charset="0"/>
                <a:cs typeface="Calibri" pitchFamily="34" charset="0"/>
              </a:rPr>
              <a:t> gibi parametrelerin üzerine daha yoğun mesai harcamak gerekmektedir. </a:t>
            </a:r>
          </a:p>
          <a:p>
            <a:pPr marL="342900" lvl="0" indent="-342900" algn="just">
              <a:spcBef>
                <a:spcPct val="20000"/>
              </a:spcBef>
              <a:buClr>
                <a:schemeClr val="tx2"/>
              </a:buClr>
              <a:buSzPct val="115000"/>
              <a:buFont typeface="Wingdings" pitchFamily="2" charset="2"/>
              <a:buChar char="§"/>
            </a:pPr>
            <a:endParaRPr lang="tr-TR" sz="2200" b="1" kern="0" dirty="0" smtClean="0">
              <a:solidFill>
                <a:schemeClr val="tx2"/>
              </a:solidFill>
              <a:latin typeface="Calibri" panose="020F0502020204030204" pitchFamily="34" charset="0"/>
              <a:cs typeface="Calibri" pitchFamily="34" charset="0"/>
            </a:endParaRPr>
          </a:p>
          <a:p>
            <a:pPr lvl="0" algn="just">
              <a:spcBef>
                <a:spcPct val="20000"/>
              </a:spcBef>
              <a:buClr>
                <a:schemeClr val="tx2"/>
              </a:buClr>
              <a:buSzPct val="115000"/>
            </a:pPr>
            <a:r>
              <a:rPr lang="tr-TR" sz="2600" b="1" kern="0" dirty="0" smtClean="0">
                <a:solidFill>
                  <a:schemeClr val="tx2"/>
                </a:solidFill>
                <a:latin typeface="Calibri" panose="020F0502020204030204" pitchFamily="34" charset="0"/>
                <a:cs typeface="Calibri" pitchFamily="34" charset="0"/>
              </a:rPr>
              <a:t>**Kadın </a:t>
            </a:r>
            <a:r>
              <a:rPr lang="tr-TR" sz="2600" b="1" kern="0" dirty="0">
                <a:solidFill>
                  <a:schemeClr val="tx2"/>
                </a:solidFill>
                <a:latin typeface="Calibri" panose="020F0502020204030204" pitchFamily="34" charset="0"/>
                <a:cs typeface="Calibri" pitchFamily="34" charset="0"/>
              </a:rPr>
              <a:t>kullanıcıların erkeklere göre sadakat geliştirme eğilimlerinin daha yüksek olduğu dikkate alınarak </a:t>
            </a:r>
            <a:r>
              <a:rPr lang="tr-TR" sz="2600" u="sng" kern="0" dirty="0">
                <a:solidFill>
                  <a:schemeClr val="tx2"/>
                </a:solidFill>
                <a:latin typeface="Calibri" panose="020F0502020204030204" pitchFamily="34" charset="0"/>
                <a:cs typeface="Calibri" pitchFamily="34" charset="0"/>
              </a:rPr>
              <a:t>cinsiyetin </a:t>
            </a:r>
            <a:r>
              <a:rPr lang="tr-TR" sz="2600" u="sng" kern="0" dirty="0" err="1">
                <a:solidFill>
                  <a:schemeClr val="tx2"/>
                </a:solidFill>
                <a:latin typeface="Calibri" panose="020F0502020204030204" pitchFamily="34" charset="0"/>
                <a:cs typeface="Calibri" pitchFamily="34" charset="0"/>
              </a:rPr>
              <a:t>segmentasyon</a:t>
            </a:r>
            <a:r>
              <a:rPr lang="tr-TR" sz="2600" u="sng" kern="0" dirty="0">
                <a:solidFill>
                  <a:schemeClr val="tx2"/>
                </a:solidFill>
                <a:latin typeface="Calibri" panose="020F0502020204030204" pitchFamily="34" charset="0"/>
                <a:cs typeface="Calibri" pitchFamily="34" charset="0"/>
              </a:rPr>
              <a:t> açısından tekrar değerlendirilmesi </a:t>
            </a:r>
            <a:r>
              <a:rPr lang="tr-TR" sz="2600" b="1" kern="0" dirty="0">
                <a:solidFill>
                  <a:schemeClr val="tx2"/>
                </a:solidFill>
                <a:latin typeface="Calibri" panose="020F0502020204030204" pitchFamily="34" charset="0"/>
                <a:cs typeface="Calibri" pitchFamily="34" charset="0"/>
              </a:rPr>
              <a:t>gerekmektedir. </a:t>
            </a:r>
            <a:r>
              <a:rPr lang="tr-TR" sz="2600" b="1" kern="0" dirty="0" smtClean="0">
                <a:solidFill>
                  <a:schemeClr val="tx2"/>
                </a:solidFill>
                <a:latin typeface="Calibri" panose="020F0502020204030204" pitchFamily="34" charset="0"/>
                <a:cs typeface="Calibri" pitchFamily="34" charset="0"/>
              </a:rPr>
              <a:t>			</a:t>
            </a:r>
            <a:endParaRPr kumimoji="0" lang="tr-TR" sz="26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tabLst/>
              <a:defRPr/>
            </a:pP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2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6" name="Rectangle 2"/>
          <p:cNvSpPr>
            <a:spLocks noGrp="1" noChangeArrowheads="1"/>
          </p:cNvSpPr>
          <p:nvPr>
            <p:ph type="title"/>
          </p:nvPr>
        </p:nvSpPr>
        <p:spPr>
          <a:xfrm>
            <a:off x="457200" y="163488"/>
            <a:ext cx="7277100" cy="457200"/>
          </a:xfrm>
        </p:spPr>
        <p:txBody>
          <a:bodyPr/>
          <a:lstStyle/>
          <a:p>
            <a:r>
              <a:rPr lang="tr-TR" sz="4600" dirty="0" smtClean="0">
                <a:latin typeface="Calibri" panose="020F0502020204030204" pitchFamily="34" charset="0"/>
              </a:rPr>
              <a:t>Sonuç ve Tartışma</a:t>
            </a:r>
            <a:endParaRPr lang="en-US" sz="4600" dirty="0">
              <a:latin typeface="Calibri" panose="020F0502020204030204" pitchFamily="34" charset="0"/>
            </a:endParaRPr>
          </a:p>
        </p:txBody>
      </p:sp>
    </p:spTree>
    <p:extLst>
      <p:ext uri="{BB962C8B-B14F-4D97-AF65-F5344CB8AC3E}">
        <p14:creationId xmlns:p14="http://schemas.microsoft.com/office/powerpoint/2010/main" val="367728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4" end="4"/>
                                            </p:txEl>
                                          </p:spTgt>
                                        </p:tgtEl>
                                        <p:attrNameLst>
                                          <p:attrName>style.visibility</p:attrName>
                                        </p:attrNameLst>
                                      </p:cBhvr>
                                      <p:to>
                                        <p:strVal val="visible"/>
                                      </p:to>
                                    </p:set>
                                    <p:anim calcmode="lin" valueType="num">
                                      <p:cBhvr additive="base">
                                        <p:cTn id="19"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179512" y="1169774"/>
            <a:ext cx="8501122" cy="5643602"/>
          </a:xfrm>
          <a:prstGeom prst="rect">
            <a:avLst/>
          </a:prstGeom>
        </p:spPr>
        <p:txBody>
          <a:bodyPr/>
          <a:lstStyle/>
          <a:p>
            <a:pPr lvl="0" algn="just">
              <a:spcBef>
                <a:spcPct val="20000"/>
              </a:spcBef>
              <a:buClr>
                <a:schemeClr val="tx2"/>
              </a:buClr>
              <a:buSzPct val="115000"/>
            </a:pPr>
            <a:r>
              <a:rPr lang="tr-TR" sz="2600" kern="0" dirty="0">
                <a:solidFill>
                  <a:schemeClr val="tx2"/>
                </a:solidFill>
                <a:latin typeface="Calibri" panose="020F0502020204030204" pitchFamily="34" charset="0"/>
                <a:cs typeface="Calibri" pitchFamily="34" charset="0"/>
              </a:rPr>
              <a:t>**</a:t>
            </a:r>
            <a:r>
              <a:rPr lang="tr-TR" sz="2600" kern="0" dirty="0" err="1">
                <a:solidFill>
                  <a:schemeClr val="tx2"/>
                </a:solidFill>
                <a:latin typeface="Calibri" panose="020F0502020204030204" pitchFamily="34" charset="0"/>
                <a:cs typeface="Calibri" pitchFamily="34" charset="0"/>
              </a:rPr>
              <a:t>Samsung’un</a:t>
            </a:r>
            <a:r>
              <a:rPr lang="tr-TR" sz="2600" kern="0" dirty="0">
                <a:solidFill>
                  <a:schemeClr val="tx2"/>
                </a:solidFill>
                <a:latin typeface="Calibri" panose="020F0502020204030204" pitchFamily="34" charset="0"/>
                <a:cs typeface="Calibri" pitchFamily="34" charset="0"/>
              </a:rPr>
              <a:t> ciddi bir satış hacmine sahip olmasına karşın sadakat açısından </a:t>
            </a:r>
            <a:r>
              <a:rPr lang="tr-TR" sz="2600" kern="0" dirty="0" err="1">
                <a:solidFill>
                  <a:schemeClr val="tx2"/>
                </a:solidFill>
                <a:latin typeface="Calibri" panose="020F0502020204030204" pitchFamily="34" charset="0"/>
                <a:cs typeface="Calibri" pitchFamily="34" charset="0"/>
              </a:rPr>
              <a:t>Iphone’un</a:t>
            </a:r>
            <a:r>
              <a:rPr lang="tr-TR" sz="2600" kern="0" dirty="0">
                <a:solidFill>
                  <a:schemeClr val="tx2"/>
                </a:solidFill>
                <a:latin typeface="Calibri" panose="020F0502020204030204" pitchFamily="34" charset="0"/>
                <a:cs typeface="Calibri" pitchFamily="34" charset="0"/>
              </a:rPr>
              <a:t> epeyce arkasında kalması </a:t>
            </a:r>
            <a:r>
              <a:rPr lang="tr-TR" sz="2600" kern="0" dirty="0" smtClean="0">
                <a:solidFill>
                  <a:schemeClr val="tx2"/>
                </a:solidFill>
                <a:latin typeface="Calibri" panose="020F0502020204030204" pitchFamily="34" charset="0"/>
                <a:cs typeface="Calibri" pitchFamily="34" charset="0"/>
              </a:rPr>
              <a:t>incelendiğinde </a:t>
            </a:r>
            <a:r>
              <a:rPr lang="tr-TR" sz="2600" b="1" u="sng" kern="0" dirty="0" err="1" smtClean="0">
                <a:solidFill>
                  <a:schemeClr val="tx2"/>
                </a:solidFill>
                <a:latin typeface="Calibri" panose="020F0502020204030204" pitchFamily="34" charset="0"/>
                <a:cs typeface="Calibri" pitchFamily="34" charset="0"/>
              </a:rPr>
              <a:t>Iphone’un</a:t>
            </a:r>
            <a:r>
              <a:rPr lang="tr-TR" sz="2600" b="1" u="sng" kern="0" dirty="0" smtClean="0">
                <a:solidFill>
                  <a:schemeClr val="tx2"/>
                </a:solidFill>
                <a:latin typeface="Calibri" panose="020F0502020204030204" pitchFamily="34" charset="0"/>
                <a:cs typeface="Calibri" pitchFamily="34" charset="0"/>
              </a:rPr>
              <a:t> sunduğu </a:t>
            </a:r>
            <a:r>
              <a:rPr lang="tr-TR" sz="2600" b="1" u="sng" kern="0" dirty="0">
                <a:solidFill>
                  <a:schemeClr val="tx2"/>
                </a:solidFill>
                <a:latin typeface="Calibri" panose="020F0502020204030204" pitchFamily="34" charset="0"/>
                <a:cs typeface="Calibri" pitchFamily="34" charset="0"/>
              </a:rPr>
              <a:t>olanaklar</a:t>
            </a:r>
            <a:r>
              <a:rPr lang="tr-TR" sz="2600" kern="0" dirty="0">
                <a:solidFill>
                  <a:schemeClr val="tx2"/>
                </a:solidFill>
                <a:latin typeface="Calibri" panose="020F0502020204030204" pitchFamily="34" charset="0"/>
                <a:cs typeface="Calibri" pitchFamily="34" charset="0"/>
              </a:rPr>
              <a:t> da dikkat çekici olmaktadır</a:t>
            </a:r>
            <a:r>
              <a:rPr lang="tr-TR" sz="2600" kern="0" dirty="0" smtClean="0">
                <a:solidFill>
                  <a:schemeClr val="tx2"/>
                </a:solidFill>
                <a:latin typeface="Calibri" panose="020F0502020204030204" pitchFamily="34" charset="0"/>
                <a:cs typeface="Calibri" pitchFamily="34" charset="0"/>
              </a:rPr>
              <a:t>.</a:t>
            </a:r>
          </a:p>
          <a:p>
            <a:pPr lvl="0" algn="just">
              <a:spcBef>
                <a:spcPct val="20000"/>
              </a:spcBef>
              <a:buClr>
                <a:schemeClr val="tx2"/>
              </a:buClr>
              <a:buSzPct val="115000"/>
            </a:pPr>
            <a:endParaRPr lang="tr-TR" sz="2200" kern="0" dirty="0" smtClean="0">
              <a:solidFill>
                <a:schemeClr val="tx2"/>
              </a:solidFill>
              <a:latin typeface="Calibri" panose="020F0502020204030204" pitchFamily="34" charset="0"/>
              <a:cs typeface="Calibri" pitchFamily="34" charset="0"/>
            </a:endParaRPr>
          </a:p>
          <a:p>
            <a:pPr lvl="0" algn="just">
              <a:spcBef>
                <a:spcPct val="20000"/>
              </a:spcBef>
              <a:buClr>
                <a:schemeClr val="tx2"/>
              </a:buClr>
              <a:buSzPct val="115000"/>
            </a:pPr>
            <a:r>
              <a:rPr lang="tr-TR" sz="2600" kern="0" dirty="0" smtClean="0">
                <a:solidFill>
                  <a:schemeClr val="tx2"/>
                </a:solidFill>
                <a:latin typeface="Calibri" panose="020F0502020204030204" pitchFamily="34" charset="0"/>
                <a:cs typeface="Calibri" pitchFamily="34" charset="0"/>
              </a:rPr>
              <a:t>**Apple </a:t>
            </a:r>
            <a:r>
              <a:rPr lang="tr-TR" sz="2600" kern="0" dirty="0">
                <a:solidFill>
                  <a:schemeClr val="tx2"/>
                </a:solidFill>
                <a:latin typeface="Calibri" panose="020F0502020204030204" pitchFamily="34" charset="0"/>
                <a:cs typeface="Calibri" pitchFamily="34" charset="0"/>
              </a:rPr>
              <a:t>Türkiye’nin web sayfasında vurgulanan önemli bir fayda da </a:t>
            </a:r>
            <a:r>
              <a:rPr lang="tr-TR" sz="2600" u="sng" kern="0" dirty="0" err="1">
                <a:solidFill>
                  <a:schemeClr val="tx2"/>
                </a:solidFill>
                <a:latin typeface="Calibri" panose="020F0502020204030204" pitchFamily="34" charset="0"/>
                <a:cs typeface="Calibri" pitchFamily="34" charset="0"/>
              </a:rPr>
              <a:t>Iphone’a</a:t>
            </a:r>
            <a:r>
              <a:rPr lang="tr-TR" sz="2600" u="sng" kern="0" dirty="0">
                <a:solidFill>
                  <a:schemeClr val="tx2"/>
                </a:solidFill>
                <a:latin typeface="Calibri" panose="020F0502020204030204" pitchFamily="34" charset="0"/>
                <a:cs typeface="Calibri" pitchFamily="34" charset="0"/>
              </a:rPr>
              <a:t> geçiş yapmanın çok kolay olduğu</a:t>
            </a:r>
            <a:r>
              <a:rPr lang="tr-TR" sz="2600" kern="0" dirty="0">
                <a:solidFill>
                  <a:schemeClr val="tx2"/>
                </a:solidFill>
                <a:latin typeface="Calibri" panose="020F0502020204030204" pitchFamily="34" charset="0"/>
                <a:cs typeface="Calibri" pitchFamily="34" charset="0"/>
              </a:rPr>
              <a:t>dur. </a:t>
            </a:r>
            <a:r>
              <a:rPr lang="tr-TR" sz="2600" kern="0" dirty="0">
                <a:solidFill>
                  <a:srgbClr val="FF0000"/>
                </a:solidFill>
                <a:latin typeface="Calibri" panose="020F0502020204030204" pitchFamily="34" charset="0"/>
                <a:cs typeface="Calibri" pitchFamily="34" charset="0"/>
              </a:rPr>
              <a:t>Farklı bir işletim sistemine sahip akıllı telefondan IOS işletim sistemine veri aktarmanın otomatik ve güvenli</a:t>
            </a:r>
            <a:r>
              <a:rPr lang="tr-TR" sz="2600" kern="0" dirty="0">
                <a:solidFill>
                  <a:schemeClr val="tx2"/>
                </a:solidFill>
                <a:latin typeface="Calibri" panose="020F0502020204030204" pitchFamily="34" charset="0"/>
                <a:cs typeface="Calibri" pitchFamily="34" charset="0"/>
              </a:rPr>
              <a:t> bir şekilde olduğu </a:t>
            </a:r>
            <a:r>
              <a:rPr lang="tr-TR" sz="2600" kern="0" dirty="0" smtClean="0">
                <a:solidFill>
                  <a:schemeClr val="tx2"/>
                </a:solidFill>
                <a:latin typeface="Calibri" panose="020F0502020204030204" pitchFamily="34" charset="0"/>
                <a:cs typeface="Calibri" pitchFamily="34" charset="0"/>
              </a:rPr>
              <a:t>belirtilmektedir. Bu </a:t>
            </a:r>
            <a:r>
              <a:rPr lang="tr-TR" sz="2600" kern="0" dirty="0">
                <a:solidFill>
                  <a:schemeClr val="tx2"/>
                </a:solidFill>
                <a:latin typeface="Calibri" panose="020F0502020204030204" pitchFamily="34" charset="0"/>
                <a:cs typeface="Calibri" pitchFamily="34" charset="0"/>
              </a:rPr>
              <a:t>durum, markanın değiştirme maliyeti konusundaki bilincini de gözler önüne sermektedir. </a:t>
            </a:r>
            <a:endParaRPr kumimoji="0" lang="tr-TR" sz="2600"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2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6" name="Rectangle 2"/>
          <p:cNvSpPr>
            <a:spLocks noGrp="1" noChangeArrowheads="1"/>
          </p:cNvSpPr>
          <p:nvPr>
            <p:ph type="title"/>
          </p:nvPr>
        </p:nvSpPr>
        <p:spPr>
          <a:xfrm>
            <a:off x="457200" y="163488"/>
            <a:ext cx="7277100" cy="457200"/>
          </a:xfrm>
        </p:spPr>
        <p:txBody>
          <a:bodyPr/>
          <a:lstStyle/>
          <a:p>
            <a:r>
              <a:rPr lang="tr-TR" sz="4600" dirty="0" smtClean="0">
                <a:latin typeface="Calibri" panose="020F0502020204030204" pitchFamily="34" charset="0"/>
              </a:rPr>
              <a:t>Sonuç</a:t>
            </a:r>
            <a:r>
              <a:rPr lang="tr-TR" sz="4600" dirty="0">
                <a:latin typeface="Calibri" panose="020F0502020204030204" pitchFamily="34" charset="0"/>
              </a:rPr>
              <a:t> </a:t>
            </a:r>
            <a:r>
              <a:rPr lang="tr-TR" sz="4600" dirty="0" smtClean="0">
                <a:latin typeface="Calibri" panose="020F0502020204030204" pitchFamily="34" charset="0"/>
              </a:rPr>
              <a:t>ve Tartışma</a:t>
            </a:r>
            <a:endParaRPr lang="en-US" sz="4600" dirty="0">
              <a:latin typeface="Calibri" panose="020F0502020204030204" pitchFamily="34" charset="0"/>
            </a:endParaRPr>
          </a:p>
        </p:txBody>
      </p:sp>
    </p:spTree>
    <p:extLst>
      <p:ext uri="{BB962C8B-B14F-4D97-AF65-F5344CB8AC3E}">
        <p14:creationId xmlns:p14="http://schemas.microsoft.com/office/powerpoint/2010/main" val="371086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t>Giriş</a:t>
            </a:r>
            <a:endParaRPr lang="tr-TR" dirty="0"/>
          </a:p>
        </p:txBody>
      </p:sp>
      <p:sp>
        <p:nvSpPr>
          <p:cNvPr id="5" name="İçerik Yer Tutucusu 4"/>
          <p:cNvSpPr>
            <a:spLocks noGrp="1"/>
          </p:cNvSpPr>
          <p:nvPr>
            <p:ph idx="1"/>
          </p:nvPr>
        </p:nvSpPr>
        <p:spPr>
          <a:xfrm>
            <a:off x="457200" y="908720"/>
            <a:ext cx="8229600" cy="5217443"/>
          </a:xfrm>
        </p:spPr>
        <p:txBody>
          <a:bodyPr/>
          <a:lstStyle/>
          <a:p>
            <a:pPr marL="0" indent="0" algn="just">
              <a:lnSpc>
                <a:spcPct val="150000"/>
              </a:lnSpc>
              <a:buNone/>
            </a:pPr>
            <a:r>
              <a:rPr lang="tr-TR" sz="2400" dirty="0" smtClean="0"/>
              <a:t>Artan şehirleşme, iletişim ve bilişim sektörlerindeki gelişmeler, teknoloji okur-yazar bireylerin sayısındaki artış ve genç nüfusun yoğunluğu gibi nedenler hem dünya genelinde hem de ülkemizde cep telefonu kullanımında artış yaşatmıştır. </a:t>
            </a:r>
          </a:p>
          <a:p>
            <a:pPr lvl="6"/>
            <a:endParaRPr lang="tr-TR" dirty="0"/>
          </a:p>
          <a:p>
            <a:pPr marL="0" indent="0">
              <a:buNone/>
            </a:pPr>
            <a:endParaRPr lang="tr-TR" dirty="0"/>
          </a:p>
        </p:txBody>
      </p:sp>
      <p:sp>
        <p:nvSpPr>
          <p:cNvPr id="7" name="Metin kutusu 6"/>
          <p:cNvSpPr txBox="1"/>
          <p:nvPr/>
        </p:nvSpPr>
        <p:spPr>
          <a:xfrm>
            <a:off x="395536" y="4005064"/>
            <a:ext cx="8424936"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tr-TR" sz="2400" b="1" dirty="0">
                <a:solidFill>
                  <a:schemeClr val="accent4">
                    <a:lumMod val="10000"/>
                  </a:schemeClr>
                </a:solidFill>
                <a:cs typeface="Calibri" pitchFamily="34" charset="0"/>
              </a:rPr>
              <a:t>	</a:t>
            </a:r>
            <a:r>
              <a:rPr lang="tr-TR" sz="2400" b="1" dirty="0" smtClean="0">
                <a:solidFill>
                  <a:schemeClr val="accent4">
                    <a:lumMod val="10000"/>
                  </a:schemeClr>
                </a:solidFill>
                <a:cs typeface="Calibri" pitchFamily="34" charset="0"/>
              </a:rPr>
              <a:t>Akıllı </a:t>
            </a:r>
            <a:r>
              <a:rPr lang="tr-TR" sz="2400" b="1" dirty="0">
                <a:solidFill>
                  <a:schemeClr val="accent4">
                    <a:lumMod val="10000"/>
                  </a:schemeClr>
                </a:solidFill>
                <a:cs typeface="Calibri" pitchFamily="34" charset="0"/>
              </a:rPr>
              <a:t>telefon </a:t>
            </a:r>
            <a:r>
              <a:rPr lang="tr-TR" sz="2400" b="1" dirty="0" smtClean="0">
                <a:solidFill>
                  <a:schemeClr val="accent4">
                    <a:lumMod val="10000"/>
                  </a:schemeClr>
                </a:solidFill>
                <a:cs typeface="Calibri" pitchFamily="34" charset="0"/>
              </a:rPr>
              <a:t>pazarındaki </a:t>
            </a:r>
            <a:r>
              <a:rPr lang="tr-TR" sz="2400" b="1" dirty="0">
                <a:solidFill>
                  <a:schemeClr val="accent4">
                    <a:lumMod val="10000"/>
                  </a:schemeClr>
                </a:solidFill>
                <a:cs typeface="Calibri" pitchFamily="34" charset="0"/>
              </a:rPr>
              <a:t>istikrarlı </a:t>
            </a:r>
            <a:r>
              <a:rPr lang="tr-TR" sz="2400" b="1" dirty="0" smtClean="0">
                <a:solidFill>
                  <a:schemeClr val="accent4">
                    <a:lumMod val="10000"/>
                  </a:schemeClr>
                </a:solidFill>
                <a:cs typeface="Calibri" pitchFamily="34" charset="0"/>
              </a:rPr>
              <a:t>büyüme</a:t>
            </a:r>
          </a:p>
          <a:p>
            <a:pPr algn="just"/>
            <a:endParaRPr lang="tr-TR" sz="1200" b="1" dirty="0">
              <a:solidFill>
                <a:schemeClr val="accent4">
                  <a:lumMod val="10000"/>
                </a:schemeClr>
              </a:solidFill>
              <a:cs typeface="Calibri" pitchFamily="34" charset="0"/>
            </a:endParaRPr>
          </a:p>
          <a:p>
            <a:pPr algn="just">
              <a:buNone/>
            </a:pPr>
            <a:r>
              <a:rPr lang="tr-TR" sz="2400" b="1" dirty="0">
                <a:solidFill>
                  <a:schemeClr val="accent4">
                    <a:lumMod val="10000"/>
                  </a:schemeClr>
                </a:solidFill>
                <a:cs typeface="Calibri" pitchFamily="34" charset="0"/>
              </a:rPr>
              <a:t>           78,7 milyon nüfusa sahip olan Türkiye’de</a:t>
            </a:r>
            <a:r>
              <a:rPr lang="tr-TR" sz="2400" b="1" dirty="0" smtClean="0">
                <a:solidFill>
                  <a:schemeClr val="accent4">
                    <a:lumMod val="10000"/>
                  </a:schemeClr>
                </a:solidFill>
                <a:cs typeface="Calibri" pitchFamily="34" charset="0"/>
              </a:rPr>
              <a:t>;</a:t>
            </a:r>
          </a:p>
          <a:p>
            <a:pPr algn="just">
              <a:buNone/>
            </a:pPr>
            <a:endParaRPr lang="tr-TR" sz="1200" b="1" dirty="0">
              <a:solidFill>
                <a:schemeClr val="accent4">
                  <a:lumMod val="10000"/>
                </a:schemeClr>
              </a:solidFill>
              <a:cs typeface="Calibri" pitchFamily="34" charset="0"/>
            </a:endParaRPr>
          </a:p>
          <a:p>
            <a:pPr algn="just">
              <a:buNone/>
            </a:pPr>
            <a:r>
              <a:rPr lang="tr-TR" b="1" dirty="0">
                <a:solidFill>
                  <a:schemeClr val="accent4">
                    <a:lumMod val="10000"/>
                  </a:schemeClr>
                </a:solidFill>
                <a:cs typeface="Calibri" pitchFamily="34" charset="0"/>
              </a:rPr>
              <a:t>  </a:t>
            </a:r>
            <a:r>
              <a:rPr lang="tr-TR" b="1" dirty="0" smtClean="0">
                <a:solidFill>
                  <a:schemeClr val="accent4">
                    <a:lumMod val="10000"/>
                  </a:schemeClr>
                </a:solidFill>
                <a:cs typeface="Calibri" pitchFamily="34" charset="0"/>
              </a:rPr>
              <a:t>** </a:t>
            </a:r>
            <a:r>
              <a:rPr lang="tr-TR" dirty="0">
                <a:solidFill>
                  <a:schemeClr val="accent4">
                    <a:lumMod val="10000"/>
                  </a:schemeClr>
                </a:solidFill>
                <a:cs typeface="Calibri" pitchFamily="34" charset="0"/>
              </a:rPr>
              <a:t>73,6 milyon cep telefonu abonesi (TÜİK, 31 Aralık 2015 itibarıyla</a:t>
            </a:r>
            <a:r>
              <a:rPr lang="tr-TR" dirty="0" smtClean="0">
                <a:solidFill>
                  <a:schemeClr val="accent4">
                    <a:lumMod val="10000"/>
                  </a:schemeClr>
                </a:solidFill>
                <a:cs typeface="Calibri" pitchFamily="34" charset="0"/>
              </a:rPr>
              <a:t>)</a:t>
            </a:r>
          </a:p>
          <a:p>
            <a:pPr algn="just">
              <a:buNone/>
            </a:pPr>
            <a:endParaRPr lang="tr-TR" sz="1200" dirty="0">
              <a:solidFill>
                <a:schemeClr val="accent4">
                  <a:lumMod val="10000"/>
                </a:schemeClr>
              </a:solidFill>
              <a:cs typeface="Calibri" pitchFamily="34" charset="0"/>
            </a:endParaRPr>
          </a:p>
          <a:p>
            <a:pPr algn="just">
              <a:buNone/>
            </a:pPr>
            <a:r>
              <a:rPr lang="tr-TR" dirty="0">
                <a:solidFill>
                  <a:schemeClr val="accent4">
                    <a:lumMod val="10000"/>
                  </a:schemeClr>
                </a:solidFill>
                <a:cs typeface="Calibri" pitchFamily="34" charset="0"/>
              </a:rPr>
              <a:t>  </a:t>
            </a:r>
            <a:r>
              <a:rPr lang="tr-TR" dirty="0" smtClean="0">
                <a:solidFill>
                  <a:schemeClr val="accent4">
                    <a:lumMod val="10000"/>
                  </a:schemeClr>
                </a:solidFill>
                <a:cs typeface="Calibri" pitchFamily="34" charset="0"/>
              </a:rPr>
              <a:t>** </a:t>
            </a:r>
            <a:r>
              <a:rPr lang="tr-TR" dirty="0" smtClean="0">
                <a:solidFill>
                  <a:srgbClr val="FF0000"/>
                </a:solidFill>
                <a:cs typeface="Calibri" pitchFamily="34" charset="0"/>
              </a:rPr>
              <a:t>41,5 </a:t>
            </a:r>
            <a:r>
              <a:rPr lang="tr-TR" dirty="0">
                <a:solidFill>
                  <a:srgbClr val="FF0000"/>
                </a:solidFill>
                <a:cs typeface="Calibri" pitchFamily="34" charset="0"/>
              </a:rPr>
              <a:t>milyon akıllı telefon kullanıcısı </a:t>
            </a:r>
            <a:r>
              <a:rPr lang="tr-TR" dirty="0" smtClean="0">
                <a:solidFill>
                  <a:schemeClr val="accent4">
                    <a:lumMod val="10000"/>
                  </a:schemeClr>
                </a:solidFill>
                <a:cs typeface="Calibri" pitchFamily="34" charset="0"/>
              </a:rPr>
              <a:t>(TÜBİSAD, 2015 raporu)</a:t>
            </a:r>
            <a:endParaRPr lang="tr-TR" dirty="0">
              <a:solidFill>
                <a:schemeClr val="accent4">
                  <a:lumMod val="10000"/>
                </a:schemeClr>
              </a:solidFill>
              <a:cs typeface="Calibri" pitchFamily="34" charset="0"/>
            </a:endParaRPr>
          </a:p>
        </p:txBody>
      </p:sp>
    </p:spTree>
    <p:extLst>
      <p:ext uri="{BB962C8B-B14F-4D97-AF65-F5344CB8AC3E}">
        <p14:creationId xmlns:p14="http://schemas.microsoft.com/office/powerpoint/2010/main" val="261724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323528" y="1529814"/>
            <a:ext cx="8501122" cy="5643602"/>
          </a:xfrm>
          <a:prstGeom prst="rect">
            <a:avLst/>
          </a:prstGeom>
        </p:spPr>
        <p:txBody>
          <a:bodyPr/>
          <a:lstStyle/>
          <a:p>
            <a:pPr lvl="0" algn="just">
              <a:spcBef>
                <a:spcPct val="20000"/>
              </a:spcBef>
              <a:buClr>
                <a:schemeClr val="tx2"/>
              </a:buClr>
              <a:buSzPct val="115000"/>
            </a:pPr>
            <a:r>
              <a:rPr lang="tr-TR" sz="3000" b="1" kern="0" dirty="0" smtClean="0">
                <a:solidFill>
                  <a:schemeClr val="tx2"/>
                </a:solidFill>
                <a:latin typeface="Calibri" panose="020F0502020204030204" pitchFamily="34" charset="0"/>
                <a:cs typeface="Calibri" pitchFamily="34" charset="0"/>
              </a:rPr>
              <a:t>**Akıllı </a:t>
            </a:r>
            <a:r>
              <a:rPr lang="tr-TR" sz="3000" b="1" kern="0" dirty="0">
                <a:solidFill>
                  <a:schemeClr val="tx2"/>
                </a:solidFill>
                <a:latin typeface="Calibri" panose="020F0502020204030204" pitchFamily="34" charset="0"/>
                <a:cs typeface="Calibri" pitchFamily="34" charset="0"/>
              </a:rPr>
              <a:t>telefon pazarına ilişkin araştırma yapacak araştırmacılar için </a:t>
            </a:r>
            <a:r>
              <a:rPr lang="tr-TR" sz="3000" b="1" u="sng" kern="0" dirty="0" smtClean="0">
                <a:solidFill>
                  <a:srgbClr val="FF0000"/>
                </a:solidFill>
                <a:latin typeface="Calibri" panose="020F0502020204030204" pitchFamily="34" charset="0"/>
                <a:cs typeface="Calibri" pitchFamily="34" charset="0"/>
              </a:rPr>
              <a:t>gelişmekte </a:t>
            </a:r>
            <a:r>
              <a:rPr lang="tr-TR" sz="3000" b="1" u="sng" kern="0" dirty="0">
                <a:solidFill>
                  <a:srgbClr val="FF0000"/>
                </a:solidFill>
                <a:latin typeface="Calibri" panose="020F0502020204030204" pitchFamily="34" charset="0"/>
                <a:cs typeface="Calibri" pitchFamily="34" charset="0"/>
              </a:rPr>
              <a:t>olan ülkelerde müşterilerin alacakları mal/hizmetten cayma bedelleri ile ilgili devletin sözleşmelerde müdahalesinin olabildiği</a:t>
            </a:r>
            <a:r>
              <a:rPr lang="tr-TR" sz="3000" b="1" kern="0" dirty="0">
                <a:solidFill>
                  <a:schemeClr val="tx2"/>
                </a:solidFill>
                <a:latin typeface="Calibri" panose="020F0502020204030204" pitchFamily="34" charset="0"/>
                <a:cs typeface="Calibri" pitchFamily="34" charset="0"/>
              </a:rPr>
              <a:t>, dolayısıyla </a:t>
            </a:r>
            <a:r>
              <a:rPr lang="tr-TR" sz="3000" b="1" kern="0" dirty="0">
                <a:solidFill>
                  <a:srgbClr val="6DE23E"/>
                </a:solidFill>
                <a:latin typeface="Calibri" panose="020F0502020204030204" pitchFamily="34" charset="0"/>
                <a:cs typeface="Calibri" pitchFamily="34" charset="0"/>
              </a:rPr>
              <a:t>cayma bedelinin kanun/yönetmeliklerle belirlendiği ülkelerde devletin etkisinin de araştırmaya dâhil edilebileceği</a:t>
            </a:r>
            <a:r>
              <a:rPr lang="tr-TR" sz="3000" b="1" kern="0" dirty="0">
                <a:solidFill>
                  <a:schemeClr val="tx2"/>
                </a:solidFill>
                <a:latin typeface="Calibri" panose="020F0502020204030204" pitchFamily="34" charset="0"/>
                <a:cs typeface="Calibri" pitchFamily="34" charset="0"/>
              </a:rPr>
              <a:t> gelecek çalışmalar için bir öneri niteliğinde olmaktadır. </a:t>
            </a:r>
            <a:r>
              <a:rPr lang="tr-TR" sz="3000" b="1" kern="0" dirty="0" smtClean="0">
                <a:solidFill>
                  <a:schemeClr val="tx2"/>
                </a:solidFill>
                <a:latin typeface="Calibri" panose="020F0502020204030204" pitchFamily="34" charset="0"/>
                <a:cs typeface="Calibri" pitchFamily="34" charset="0"/>
              </a:rPr>
              <a:t>(ÖNERİ)</a:t>
            </a:r>
          </a:p>
          <a:p>
            <a:pPr lvl="0" algn="just">
              <a:spcBef>
                <a:spcPct val="20000"/>
              </a:spcBef>
              <a:buClr>
                <a:schemeClr val="tx2"/>
              </a:buClr>
              <a:buSzPct val="115000"/>
            </a:pPr>
            <a:endParaRPr lang="tr-TR" sz="3000" b="1" kern="0" dirty="0" smtClean="0">
              <a:solidFill>
                <a:schemeClr val="tx2"/>
              </a:solidFill>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30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6" name="Rectangle 2"/>
          <p:cNvSpPr>
            <a:spLocks noGrp="1" noChangeArrowheads="1"/>
          </p:cNvSpPr>
          <p:nvPr>
            <p:ph type="title"/>
          </p:nvPr>
        </p:nvSpPr>
        <p:spPr>
          <a:xfrm>
            <a:off x="457200" y="163488"/>
            <a:ext cx="7277100" cy="457200"/>
          </a:xfrm>
        </p:spPr>
        <p:txBody>
          <a:bodyPr/>
          <a:lstStyle/>
          <a:p>
            <a:r>
              <a:rPr lang="tr-TR" sz="4600" dirty="0" smtClean="0">
                <a:latin typeface="Calibri" panose="020F0502020204030204" pitchFamily="34" charset="0"/>
              </a:rPr>
              <a:t>Öneri ve Kısıtlar</a:t>
            </a:r>
            <a:endParaRPr lang="en-US" sz="4600" dirty="0">
              <a:latin typeface="Calibri" panose="020F0502020204030204" pitchFamily="34" charset="0"/>
            </a:endParaRPr>
          </a:p>
        </p:txBody>
      </p:sp>
    </p:spTree>
    <p:extLst>
      <p:ext uri="{BB962C8B-B14F-4D97-AF65-F5344CB8AC3E}">
        <p14:creationId xmlns:p14="http://schemas.microsoft.com/office/powerpoint/2010/main" val="3089177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Altbilgi Yer Tutucusu"/>
          <p:cNvSpPr>
            <a:spLocks noGrp="1"/>
          </p:cNvSpPr>
          <p:nvPr>
            <p:ph type="ftr" sz="quarter" idx="11"/>
          </p:nvPr>
        </p:nvSpPr>
        <p:spPr/>
        <p:txBody>
          <a:bodyPr/>
          <a:lstStyle/>
          <a:p>
            <a:r>
              <a:rPr lang="en-US"/>
              <a:t>www.themegallery.com</a:t>
            </a:r>
          </a:p>
        </p:txBody>
      </p:sp>
      <p:sp>
        <p:nvSpPr>
          <p:cNvPr id="14" name="Rectangle 6"/>
          <p:cNvSpPr txBox="1">
            <a:spLocks noChangeArrowheads="1"/>
          </p:cNvSpPr>
          <p:nvPr/>
        </p:nvSpPr>
        <p:spPr>
          <a:xfrm>
            <a:off x="179512" y="1169774"/>
            <a:ext cx="8501122" cy="5643602"/>
          </a:xfrm>
          <a:prstGeom prst="rect">
            <a:avLst/>
          </a:prstGeom>
        </p:spPr>
        <p:txBody>
          <a:bodyPr/>
          <a:lstStyle/>
          <a:p>
            <a:pPr lvl="0" algn="just">
              <a:spcBef>
                <a:spcPct val="20000"/>
              </a:spcBef>
              <a:buClr>
                <a:schemeClr val="tx2"/>
              </a:buClr>
              <a:buSzPct val="115000"/>
            </a:pPr>
            <a:r>
              <a:rPr lang="tr-TR" sz="2200" b="1" kern="0" dirty="0" smtClean="0">
                <a:solidFill>
                  <a:schemeClr val="tx2"/>
                </a:solidFill>
                <a:latin typeface="Calibri" panose="020F0502020204030204" pitchFamily="34" charset="0"/>
                <a:cs typeface="Calibri" pitchFamily="34" charset="0"/>
              </a:rPr>
              <a:t>**En </a:t>
            </a:r>
            <a:r>
              <a:rPr lang="tr-TR" sz="2200" b="1" kern="0" dirty="0">
                <a:solidFill>
                  <a:schemeClr val="tx2"/>
                </a:solidFill>
                <a:latin typeface="Calibri" panose="020F0502020204030204" pitchFamily="34" charset="0"/>
                <a:cs typeface="Calibri" pitchFamily="34" charset="0"/>
              </a:rPr>
              <a:t>temel kısıt olarak, önerilen araştırma modeli ve elde edilen bulguların </a:t>
            </a:r>
            <a:r>
              <a:rPr lang="tr-TR" sz="2200" b="1" kern="0" dirty="0">
                <a:solidFill>
                  <a:srgbClr val="6DE23E"/>
                </a:solidFill>
                <a:latin typeface="Calibri" panose="020F0502020204030204" pitchFamily="34" charset="0"/>
                <a:cs typeface="Calibri" pitchFamily="34" charset="0"/>
              </a:rPr>
              <a:t>yalnızca akıllı telefon pazarı için </a:t>
            </a:r>
            <a:r>
              <a:rPr lang="tr-TR" sz="2200" b="1" kern="0" dirty="0" err="1">
                <a:solidFill>
                  <a:srgbClr val="6DE23E"/>
                </a:solidFill>
                <a:latin typeface="Calibri" panose="020F0502020204030204" pitchFamily="34" charset="0"/>
                <a:cs typeface="Calibri" pitchFamily="34" charset="0"/>
              </a:rPr>
              <a:t>genellenebilir</a:t>
            </a:r>
            <a:r>
              <a:rPr lang="tr-TR" sz="2200" b="1" kern="0" dirty="0">
                <a:solidFill>
                  <a:schemeClr val="tx2"/>
                </a:solidFill>
                <a:latin typeface="Calibri" panose="020F0502020204030204" pitchFamily="34" charset="0"/>
                <a:cs typeface="Calibri" pitchFamily="34" charset="0"/>
              </a:rPr>
              <a:t> nitelikte olması gösterilebilir. </a:t>
            </a:r>
            <a:r>
              <a:rPr lang="tr-TR" sz="2200" b="1" kern="0" dirty="0">
                <a:solidFill>
                  <a:srgbClr val="FF0000"/>
                </a:solidFill>
                <a:latin typeface="Calibri" panose="020F0502020204030204" pitchFamily="34" charset="0"/>
                <a:cs typeface="Calibri" pitchFamily="34" charset="0"/>
              </a:rPr>
              <a:t>Farklı sektörlerde</a:t>
            </a:r>
            <a:r>
              <a:rPr lang="tr-TR" sz="2200" b="1" kern="0" dirty="0">
                <a:solidFill>
                  <a:schemeClr val="tx2"/>
                </a:solidFill>
                <a:latin typeface="Calibri" panose="020F0502020204030204" pitchFamily="34" charset="0"/>
                <a:cs typeface="Calibri" pitchFamily="34" charset="0"/>
              </a:rPr>
              <a:t> benzer bir araştırmanın gerçekleştirilmesi de burada ulaşılan bulgularla </a:t>
            </a:r>
            <a:r>
              <a:rPr lang="tr-TR" sz="2200" b="1" kern="0" dirty="0">
                <a:solidFill>
                  <a:srgbClr val="FF0000"/>
                </a:solidFill>
                <a:latin typeface="Calibri" panose="020F0502020204030204" pitchFamily="34" charset="0"/>
                <a:cs typeface="Calibri" pitchFamily="34" charset="0"/>
              </a:rPr>
              <a:t>kıyaslama yapılması</a:t>
            </a:r>
            <a:r>
              <a:rPr lang="tr-TR" sz="2200" b="1" kern="0" dirty="0">
                <a:solidFill>
                  <a:schemeClr val="tx2"/>
                </a:solidFill>
                <a:latin typeface="Calibri" panose="020F0502020204030204" pitchFamily="34" charset="0"/>
                <a:cs typeface="Calibri" pitchFamily="34" charset="0"/>
              </a:rPr>
              <a:t> ve sonuçların </a:t>
            </a:r>
            <a:r>
              <a:rPr lang="tr-TR" sz="2200" b="1" kern="0" dirty="0" err="1">
                <a:solidFill>
                  <a:srgbClr val="FF0000"/>
                </a:solidFill>
                <a:latin typeface="Calibri" panose="020F0502020204030204" pitchFamily="34" charset="0"/>
                <a:cs typeface="Calibri" pitchFamily="34" charset="0"/>
              </a:rPr>
              <a:t>genellenebilirliği</a:t>
            </a:r>
            <a:r>
              <a:rPr lang="tr-TR" sz="2200" b="1" kern="0" dirty="0">
                <a:solidFill>
                  <a:schemeClr val="tx2"/>
                </a:solidFill>
                <a:latin typeface="Calibri" panose="020F0502020204030204" pitchFamily="34" charset="0"/>
                <a:cs typeface="Calibri" pitchFamily="34" charset="0"/>
              </a:rPr>
              <a:t> açısından fayda sağlayacaktır</a:t>
            </a:r>
            <a:r>
              <a:rPr lang="tr-TR" sz="2200" b="1" kern="0" dirty="0" smtClean="0">
                <a:solidFill>
                  <a:schemeClr val="tx2"/>
                </a:solidFill>
                <a:latin typeface="Calibri" panose="020F0502020204030204" pitchFamily="34" charset="0"/>
                <a:cs typeface="Calibri" pitchFamily="34" charset="0"/>
              </a:rPr>
              <a:t>. (KISIT)</a:t>
            </a:r>
          </a:p>
          <a:p>
            <a:pPr lvl="0" algn="just">
              <a:spcBef>
                <a:spcPct val="20000"/>
              </a:spcBef>
              <a:buClr>
                <a:schemeClr val="tx2"/>
              </a:buClr>
              <a:buSzPct val="115000"/>
            </a:pPr>
            <a:endParaRPr kumimoji="0" lang="tr-TR" sz="2200" b="1"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a:p>
            <a:pPr lvl="0" algn="just">
              <a:spcBef>
                <a:spcPct val="20000"/>
              </a:spcBef>
              <a:buClr>
                <a:schemeClr val="tx2"/>
              </a:buClr>
              <a:buSzPct val="115000"/>
            </a:pPr>
            <a:r>
              <a:rPr lang="tr-TR" sz="2200" b="1" kern="0" dirty="0">
                <a:solidFill>
                  <a:schemeClr val="tx2"/>
                </a:solidFill>
                <a:latin typeface="Calibri" panose="020F0502020204030204" pitchFamily="34" charset="0"/>
                <a:cs typeface="Calibri" pitchFamily="34" charset="0"/>
              </a:rPr>
              <a:t>**Diğer bir kısıt ise, </a:t>
            </a:r>
            <a:r>
              <a:rPr lang="tr-TR" sz="2200" b="1" kern="0" dirty="0">
                <a:solidFill>
                  <a:srgbClr val="FFC000"/>
                </a:solidFill>
                <a:latin typeface="Calibri" panose="020F0502020204030204" pitchFamily="34" charset="0"/>
                <a:cs typeface="Calibri" pitchFamily="34" charset="0"/>
              </a:rPr>
              <a:t>algılanan değerin</a:t>
            </a:r>
            <a:r>
              <a:rPr lang="tr-TR" sz="2200" b="1" kern="0" dirty="0">
                <a:solidFill>
                  <a:schemeClr val="tx2"/>
                </a:solidFill>
                <a:latin typeface="Calibri" panose="020F0502020204030204" pitchFamily="34" charset="0"/>
                <a:cs typeface="Calibri" pitchFamily="34" charset="0"/>
              </a:rPr>
              <a:t> birçok çalışmada olduğu gibi bu çalışmada da </a:t>
            </a:r>
            <a:r>
              <a:rPr lang="tr-TR" sz="2200" b="1" u="sng" kern="0" dirty="0">
                <a:solidFill>
                  <a:srgbClr val="FFC000"/>
                </a:solidFill>
                <a:latin typeface="Calibri" panose="020F0502020204030204" pitchFamily="34" charset="0"/>
                <a:cs typeface="Calibri" pitchFamily="34" charset="0"/>
              </a:rPr>
              <a:t>fiyat ve kalite karşılaştırmasıyla değerlendirilmiş</a:t>
            </a:r>
            <a:r>
              <a:rPr lang="tr-TR" sz="2200" b="1" kern="0" dirty="0">
                <a:solidFill>
                  <a:schemeClr val="tx2"/>
                </a:solidFill>
                <a:latin typeface="Calibri" panose="020F0502020204030204" pitchFamily="34" charset="0"/>
                <a:cs typeface="Calibri" pitchFamily="34" charset="0"/>
              </a:rPr>
              <a:t> ve toplamda iki ifadeden oluşan bir ölçekle ölçülmüş olmasıdır. Oysa algılanan değer literatürde farklı kaynaklarda </a:t>
            </a:r>
            <a:r>
              <a:rPr lang="tr-TR" sz="2200" b="1" kern="0" dirty="0">
                <a:solidFill>
                  <a:srgbClr val="FFC000"/>
                </a:solidFill>
                <a:latin typeface="Calibri" panose="020F0502020204030204" pitchFamily="34" charset="0"/>
                <a:cs typeface="Calibri" pitchFamily="34" charset="0"/>
              </a:rPr>
              <a:t>fonksiyonel, duygusal, sosyal ve parasal değer</a:t>
            </a:r>
            <a:r>
              <a:rPr lang="tr-TR" sz="2200" b="1" kern="0" dirty="0">
                <a:solidFill>
                  <a:schemeClr val="tx2"/>
                </a:solidFill>
                <a:latin typeface="Calibri" panose="020F0502020204030204" pitchFamily="34" charset="0"/>
                <a:cs typeface="Calibri" pitchFamily="34" charset="0"/>
              </a:rPr>
              <a:t> olarak alt boyutları ile birlikte ölçülen bir değişken olarak da yer almaktadır. Dolayısıyla akıllı telefon pazarı için </a:t>
            </a:r>
            <a:r>
              <a:rPr lang="tr-TR" sz="2200" b="1" u="sng" kern="0" dirty="0">
                <a:solidFill>
                  <a:schemeClr val="tx2"/>
                </a:solidFill>
                <a:latin typeface="Calibri" panose="020F0502020204030204" pitchFamily="34" charset="0"/>
                <a:cs typeface="Calibri" pitchFamily="34" charset="0"/>
              </a:rPr>
              <a:t>algılanan değerin alt boyutları ile ölçülmesi</a:t>
            </a:r>
            <a:r>
              <a:rPr lang="tr-TR" sz="2200" b="1" kern="0" dirty="0">
                <a:solidFill>
                  <a:schemeClr val="tx2"/>
                </a:solidFill>
                <a:latin typeface="Calibri" panose="020F0502020204030204" pitchFamily="34" charset="0"/>
                <a:cs typeface="Calibri" pitchFamily="34" charset="0"/>
              </a:rPr>
              <a:t>nin ileride yapılacak çalışmalar için bir zenginlik oluşturacağı düşünülmektedir. </a:t>
            </a:r>
            <a:endParaRPr kumimoji="0" lang="tr-TR" sz="2200" b="1" i="0" u="none" strike="noStrike" kern="0" cap="none" spc="0" normalizeH="0" baseline="0" noProof="0" dirty="0" smtClean="0">
              <a:ln>
                <a:noFill/>
              </a:ln>
              <a:solidFill>
                <a:schemeClr val="tx2"/>
              </a:solidFill>
              <a:effectLst/>
              <a:uLnTx/>
              <a:uFillTx/>
              <a:latin typeface="Calibri" panose="020F0502020204030204" pitchFamily="34" charset="0"/>
              <a:cs typeface="Calibri" pitchFamily="34" charset="0"/>
            </a:endParaRPr>
          </a:p>
          <a:p>
            <a:pPr marL="342900" marR="0" lvl="0" indent="-342900" algn="just" defTabSz="914400" rtl="0" eaLnBrk="1" fontAlgn="base" latinLnBrk="0" hangingPunct="1">
              <a:lnSpc>
                <a:spcPct val="100000"/>
              </a:lnSpc>
              <a:spcBef>
                <a:spcPct val="20000"/>
              </a:spcBef>
              <a:spcAft>
                <a:spcPct val="0"/>
              </a:spcAft>
              <a:buClr>
                <a:schemeClr val="tx2"/>
              </a:buClr>
              <a:buSzPct val="115000"/>
              <a:buFont typeface="Wingdings" pitchFamily="2" charset="2"/>
              <a:buNone/>
              <a:tabLst/>
              <a:defRPr/>
            </a:pPr>
            <a:endParaRPr kumimoji="0" lang="en-US" sz="2200" b="0" i="0" u="none" strike="noStrike" kern="0" cap="none" spc="0" normalizeH="0" baseline="0" noProof="0" dirty="0">
              <a:ln>
                <a:noFill/>
              </a:ln>
              <a:solidFill>
                <a:schemeClr val="tx2"/>
              </a:solidFill>
              <a:effectLst/>
              <a:uLnTx/>
              <a:uFillTx/>
              <a:latin typeface="Calibri" panose="020F0502020204030204" pitchFamily="34" charset="0"/>
              <a:cs typeface="Calibri" pitchFamily="34" charset="0"/>
            </a:endParaRPr>
          </a:p>
        </p:txBody>
      </p:sp>
      <p:sp>
        <p:nvSpPr>
          <p:cNvPr id="6" name="Rectangle 2"/>
          <p:cNvSpPr>
            <a:spLocks noGrp="1" noChangeArrowheads="1"/>
          </p:cNvSpPr>
          <p:nvPr>
            <p:ph type="title"/>
          </p:nvPr>
        </p:nvSpPr>
        <p:spPr>
          <a:xfrm>
            <a:off x="457200" y="163488"/>
            <a:ext cx="7277100" cy="457200"/>
          </a:xfrm>
        </p:spPr>
        <p:txBody>
          <a:bodyPr/>
          <a:lstStyle/>
          <a:p>
            <a:r>
              <a:rPr lang="tr-TR" sz="4600" dirty="0" smtClean="0">
                <a:latin typeface="Calibri" panose="020F0502020204030204" pitchFamily="34" charset="0"/>
              </a:rPr>
              <a:t>Öneri ve Kısıtlar</a:t>
            </a:r>
            <a:endParaRPr lang="en-US" sz="4600" dirty="0">
              <a:latin typeface="Calibri" panose="020F0502020204030204" pitchFamily="34" charset="0"/>
            </a:endParaRPr>
          </a:p>
        </p:txBody>
      </p:sp>
    </p:spTree>
    <p:extLst>
      <p:ext uri="{BB962C8B-B14F-4D97-AF65-F5344CB8AC3E}">
        <p14:creationId xmlns:p14="http://schemas.microsoft.com/office/powerpoint/2010/main" val="412927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anim calcmode="lin" valueType="num">
                                      <p:cBhvr additive="base">
                                        <p:cTn id="1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9" name="WordArt 7"/>
          <p:cNvSpPr>
            <a:spLocks noChangeArrowheads="1" noChangeShapeType="1" noTextEdit="1"/>
          </p:cNvSpPr>
          <p:nvPr/>
        </p:nvSpPr>
        <p:spPr bwMode="gray">
          <a:xfrm>
            <a:off x="899592" y="2211704"/>
            <a:ext cx="7344816" cy="2009384"/>
          </a:xfrm>
          <a:prstGeom prst="rect">
            <a:avLst/>
          </a:prstGeom>
        </p:spPr>
        <p:txBody>
          <a:bodyPr wrap="none" fromWordArt="1">
            <a:prstTxWarp prst="textDeflate">
              <a:avLst>
                <a:gd name="adj" fmla="val 0"/>
              </a:avLst>
            </a:prstTxWarp>
          </a:bodyPr>
          <a:lstStyle/>
          <a:p>
            <a:pPr algn="ctr"/>
            <a:r>
              <a:rPr lang="tr-TR" sz="5400" b="1" kern="10" dirty="0" smtClean="0">
                <a:ln w="28575">
                  <a:solidFill>
                    <a:schemeClr val="tx1"/>
                  </a:solidFill>
                  <a:round/>
                  <a:headEnd/>
                  <a:tailEnd/>
                </a:ln>
                <a:gradFill rotWithShape="1">
                  <a:gsLst>
                    <a:gs pos="0">
                      <a:schemeClr val="bg1"/>
                    </a:gs>
                    <a:gs pos="100000">
                      <a:schemeClr val="accent2"/>
                    </a:gs>
                  </a:gsLst>
                  <a:lin ang="5400000" scaled="1"/>
                </a:gradFill>
                <a:effectLst>
                  <a:outerShdw dist="107763" dir="2700000" algn="ctr" rotWithShape="0">
                    <a:srgbClr val="000000">
                      <a:alpha val="50000"/>
                    </a:srgbClr>
                  </a:outerShdw>
                </a:effectLst>
                <a:latin typeface="Calibri" panose="020F0502020204030204" pitchFamily="34" charset="0"/>
                <a:ea typeface="Verdana"/>
                <a:cs typeface="Verdana"/>
              </a:rPr>
              <a:t>Teşekkürler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Altbilgi Yer Tutucusu"/>
          <p:cNvSpPr>
            <a:spLocks noGrp="1"/>
          </p:cNvSpPr>
          <p:nvPr>
            <p:ph type="ftr" sz="quarter" idx="11"/>
          </p:nvPr>
        </p:nvSpPr>
        <p:spPr/>
        <p:txBody>
          <a:bodyPr/>
          <a:lstStyle/>
          <a:p>
            <a:r>
              <a:rPr lang="en-US"/>
              <a:t>www.themegallery.com</a:t>
            </a:r>
          </a:p>
        </p:txBody>
      </p:sp>
      <p:sp>
        <p:nvSpPr>
          <p:cNvPr id="10245" name="Rectangle 5"/>
          <p:cNvSpPr>
            <a:spLocks noGrp="1" noChangeArrowheads="1"/>
          </p:cNvSpPr>
          <p:nvPr>
            <p:ph type="title"/>
          </p:nvPr>
        </p:nvSpPr>
        <p:spPr>
          <a:xfrm>
            <a:off x="457200" y="188640"/>
            <a:ext cx="7277100" cy="457200"/>
          </a:xfrm>
        </p:spPr>
        <p:txBody>
          <a:bodyPr/>
          <a:lstStyle/>
          <a:p>
            <a:r>
              <a:rPr lang="tr-TR" sz="5600" dirty="0" smtClean="0">
                <a:latin typeface="Calibri" panose="020F0502020204030204" pitchFamily="34" charset="0"/>
              </a:rPr>
              <a:t>Giriş</a:t>
            </a:r>
            <a:endParaRPr lang="en-US" sz="5600" dirty="0">
              <a:latin typeface="Calibri" panose="020F0502020204030204" pitchFamily="34" charset="0"/>
            </a:endParaRPr>
          </a:p>
        </p:txBody>
      </p:sp>
      <p:sp>
        <p:nvSpPr>
          <p:cNvPr id="10246" name="Rectangle 6"/>
          <p:cNvSpPr>
            <a:spLocks noGrp="1" noChangeArrowheads="1"/>
          </p:cNvSpPr>
          <p:nvPr>
            <p:ph type="body" idx="1"/>
          </p:nvPr>
        </p:nvSpPr>
        <p:spPr>
          <a:xfrm>
            <a:off x="285720" y="1217842"/>
            <a:ext cx="8501122" cy="4803446"/>
          </a:xfrm>
        </p:spPr>
        <p:txBody>
          <a:bodyPr/>
          <a:lstStyle/>
          <a:p>
            <a:pPr algn="just">
              <a:buNone/>
            </a:pPr>
            <a:endParaRPr lang="tr-TR" sz="1600" dirty="0" smtClean="0">
              <a:latin typeface="+mj-lt"/>
              <a:cs typeface="Calibri" pitchFamily="34" charset="0"/>
            </a:endParaRPr>
          </a:p>
          <a:p>
            <a:pPr algn="just"/>
            <a:r>
              <a:rPr lang="tr-TR" sz="2000" b="1" dirty="0" smtClean="0">
                <a:cs typeface="Calibri" pitchFamily="34" charset="0"/>
              </a:rPr>
              <a:t>Akıllı telefonlara olan ilgideki artış, işletmeleri harekete geçirmiş</a:t>
            </a:r>
          </a:p>
          <a:p>
            <a:pPr algn="just">
              <a:buNone/>
            </a:pPr>
            <a:endParaRPr lang="tr-TR" sz="2000" b="1" dirty="0" smtClean="0">
              <a:cs typeface="Calibri" pitchFamily="34" charset="0"/>
            </a:endParaRPr>
          </a:p>
          <a:p>
            <a:pPr algn="just"/>
            <a:r>
              <a:rPr lang="tr-TR" sz="2000" b="1" dirty="0" smtClean="0">
                <a:cs typeface="Calibri" pitchFamily="34" charset="0"/>
              </a:rPr>
              <a:t>Yoğun rekabet ortamının oluşmasıyla birlikte akıllı telefon pazarında sadakat kavramının önemi artmaya başlamış</a:t>
            </a:r>
          </a:p>
          <a:p>
            <a:pPr algn="just">
              <a:buNone/>
            </a:pPr>
            <a:endParaRPr lang="tr-TR" sz="2000" b="1" dirty="0" smtClean="0">
              <a:cs typeface="Calibri" pitchFamily="34" charset="0"/>
            </a:endParaRPr>
          </a:p>
          <a:p>
            <a:pPr algn="just"/>
            <a:r>
              <a:rPr lang="tr-TR" sz="2000" b="1" dirty="0" smtClean="0">
                <a:cs typeface="Calibri" pitchFamily="34" charset="0"/>
              </a:rPr>
              <a:t>Akıllı telefonların işletmeler tarafından yenilenme döngüleri oldukça kısa olduğu için işletmelerin sadakat sağlamaları için müşterilerini memnun etmeleri tek başına yeterli olmamıştır</a:t>
            </a:r>
          </a:p>
          <a:p>
            <a:pPr marL="0" indent="0" algn="just">
              <a:buNone/>
            </a:pPr>
            <a:endParaRPr lang="tr-TR" sz="2000" b="1" dirty="0" smtClean="0">
              <a:cs typeface="Calibri" pitchFamily="34" charset="0"/>
            </a:endParaRPr>
          </a:p>
          <a:p>
            <a:pPr algn="just"/>
            <a:r>
              <a:rPr lang="tr-TR" sz="2000" b="1" dirty="0">
                <a:cs typeface="Calibri" pitchFamily="34" charset="0"/>
              </a:rPr>
              <a:t>Müşterilerin işletmeye bağlanmalarının sağlanması ve sürdürülmesinde etkili olabilecek değişkenlerin belirlenmesi önem arz etmiş ve çalışma da bu noktaya </a:t>
            </a:r>
            <a:r>
              <a:rPr lang="tr-TR" sz="2000" b="1" dirty="0" smtClean="0">
                <a:cs typeface="Calibri" pitchFamily="34" charset="0"/>
              </a:rPr>
              <a:t>odaklanmıştır</a:t>
            </a:r>
            <a:endParaRPr lang="tr-TR" sz="2000" b="1" dirty="0">
              <a:cs typeface="Calibri" pitchFamily="34" charset="0"/>
            </a:endParaRPr>
          </a:p>
          <a:p>
            <a:pPr algn="just"/>
            <a:endParaRPr lang="tr-TR" sz="2000" b="1" dirty="0" smtClean="0">
              <a:cs typeface="Calibri" pitchFamily="34" charset="0"/>
            </a:endParaRPr>
          </a:p>
          <a:p>
            <a:pPr algn="just"/>
            <a:endParaRPr lang="tr-TR" sz="2000" b="1" dirty="0" smtClean="0">
              <a:cs typeface="Calibri" pitchFamily="34" charset="0"/>
            </a:endParaRPr>
          </a:p>
          <a:p>
            <a:pPr algn="just">
              <a:buNone/>
            </a:pPr>
            <a:endParaRPr lang="tr-TR" sz="2000" dirty="0" smtClean="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anim calcmode="lin" valueType="num">
                                      <p:cBhvr additive="base">
                                        <p:cTn id="7" dur="500" fill="hold"/>
                                        <p:tgtEl>
                                          <p:spTgt spid="10245"/>
                                        </p:tgtEl>
                                        <p:attrNameLst>
                                          <p:attrName>ppt_x</p:attrName>
                                        </p:attrNameLst>
                                      </p:cBhvr>
                                      <p:tavLst>
                                        <p:tav tm="0">
                                          <p:val>
                                            <p:strVal val="#ppt_x"/>
                                          </p:val>
                                        </p:tav>
                                        <p:tav tm="100000">
                                          <p:val>
                                            <p:strVal val="#ppt_x"/>
                                          </p:val>
                                        </p:tav>
                                      </p:tavLst>
                                    </p:anim>
                                    <p:anim calcmode="lin" valueType="num">
                                      <p:cBhvr additive="base">
                                        <p:cTn id="8" dur="500" fill="hold"/>
                                        <p:tgtEl>
                                          <p:spTgt spid="1024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6">
                                            <p:txEl>
                                              <p:pRg st="1" end="1"/>
                                            </p:txEl>
                                          </p:spTgt>
                                        </p:tgtEl>
                                        <p:attrNameLst>
                                          <p:attrName>style.visibility</p:attrName>
                                        </p:attrNameLst>
                                      </p:cBhvr>
                                      <p:to>
                                        <p:strVal val="visible"/>
                                      </p:to>
                                    </p:set>
                                    <p:anim calcmode="lin" valueType="num">
                                      <p:cBhvr additive="base">
                                        <p:cTn id="13" dur="500" fill="hold"/>
                                        <p:tgtEl>
                                          <p:spTgt spid="102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46">
                                            <p:txEl>
                                              <p:pRg st="3" end="3"/>
                                            </p:txEl>
                                          </p:spTgt>
                                        </p:tgtEl>
                                        <p:attrNameLst>
                                          <p:attrName>style.visibility</p:attrName>
                                        </p:attrNameLst>
                                      </p:cBhvr>
                                      <p:to>
                                        <p:strVal val="visible"/>
                                      </p:to>
                                    </p:set>
                                    <p:anim calcmode="lin" valueType="num">
                                      <p:cBhvr additive="base">
                                        <p:cTn id="19" dur="500" fill="hold"/>
                                        <p:tgtEl>
                                          <p:spTgt spid="1024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46">
                                            <p:txEl>
                                              <p:pRg st="5" end="5"/>
                                            </p:txEl>
                                          </p:spTgt>
                                        </p:tgtEl>
                                        <p:attrNameLst>
                                          <p:attrName>style.visibility</p:attrName>
                                        </p:attrNameLst>
                                      </p:cBhvr>
                                      <p:to>
                                        <p:strVal val="visible"/>
                                      </p:to>
                                    </p:set>
                                    <p:anim calcmode="lin" valueType="num">
                                      <p:cBhvr additive="base">
                                        <p:cTn id="25" dur="500" fill="hold"/>
                                        <p:tgtEl>
                                          <p:spTgt spid="1024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246">
                                            <p:txEl>
                                              <p:pRg st="7" end="7"/>
                                            </p:txEl>
                                          </p:spTgt>
                                        </p:tgtEl>
                                        <p:attrNameLst>
                                          <p:attrName>style.visibility</p:attrName>
                                        </p:attrNameLst>
                                      </p:cBhvr>
                                      <p:to>
                                        <p:strVal val="visible"/>
                                      </p:to>
                                    </p:set>
                                    <p:anim calcmode="lin" valueType="num">
                                      <p:cBhvr additive="base">
                                        <p:cTn id="31" dur="500" fill="hold"/>
                                        <p:tgtEl>
                                          <p:spTgt spid="10246">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Altbilgi Yer Tutucusu"/>
          <p:cNvSpPr>
            <a:spLocks noGrp="1"/>
          </p:cNvSpPr>
          <p:nvPr>
            <p:ph type="ftr" sz="quarter" idx="11"/>
          </p:nvPr>
        </p:nvSpPr>
        <p:spPr/>
        <p:txBody>
          <a:bodyPr/>
          <a:lstStyle/>
          <a:p>
            <a:r>
              <a:rPr lang="en-US"/>
              <a:t>www.themegallery.com</a:t>
            </a:r>
          </a:p>
        </p:txBody>
      </p:sp>
      <p:sp>
        <p:nvSpPr>
          <p:cNvPr id="10245" name="Rectangle 5"/>
          <p:cNvSpPr>
            <a:spLocks noGrp="1" noChangeArrowheads="1"/>
          </p:cNvSpPr>
          <p:nvPr>
            <p:ph type="title"/>
          </p:nvPr>
        </p:nvSpPr>
        <p:spPr>
          <a:xfrm>
            <a:off x="457200" y="188640"/>
            <a:ext cx="7277100" cy="457200"/>
          </a:xfrm>
        </p:spPr>
        <p:txBody>
          <a:bodyPr/>
          <a:lstStyle/>
          <a:p>
            <a:r>
              <a:rPr lang="tr-TR" sz="5600" dirty="0" smtClean="0">
                <a:latin typeface="Calibri" panose="020F0502020204030204" pitchFamily="34" charset="0"/>
              </a:rPr>
              <a:t>Giriş</a:t>
            </a:r>
            <a:endParaRPr lang="en-US" sz="5600" dirty="0">
              <a:latin typeface="Calibri" panose="020F0502020204030204" pitchFamily="34" charset="0"/>
            </a:endParaRPr>
          </a:p>
        </p:txBody>
      </p:sp>
      <p:sp>
        <p:nvSpPr>
          <p:cNvPr id="10246" name="Rectangle 6"/>
          <p:cNvSpPr>
            <a:spLocks noGrp="1" noChangeArrowheads="1"/>
          </p:cNvSpPr>
          <p:nvPr>
            <p:ph type="body" idx="1"/>
          </p:nvPr>
        </p:nvSpPr>
        <p:spPr>
          <a:xfrm>
            <a:off x="285720" y="785794"/>
            <a:ext cx="8501122" cy="5643602"/>
          </a:xfrm>
        </p:spPr>
        <p:txBody>
          <a:bodyPr/>
          <a:lstStyle/>
          <a:p>
            <a:pPr algn="just">
              <a:buNone/>
            </a:pPr>
            <a:endParaRPr lang="tr-TR" sz="2000" b="1" dirty="0" smtClean="0">
              <a:cs typeface="Calibri" pitchFamily="34" charset="0"/>
            </a:endParaRPr>
          </a:p>
          <a:p>
            <a:pPr algn="just">
              <a:buNone/>
            </a:pPr>
            <a:endParaRPr lang="tr-TR" sz="2000" b="1" dirty="0" smtClean="0">
              <a:cs typeface="Calibri" pitchFamily="34" charset="0"/>
            </a:endParaRPr>
          </a:p>
          <a:p>
            <a:pPr algn="just"/>
            <a:r>
              <a:rPr lang="tr-TR" sz="2200" b="1" dirty="0" smtClean="0">
                <a:cs typeface="Calibri" pitchFamily="34" charset="0"/>
              </a:rPr>
              <a:t>Çalışmada;</a:t>
            </a:r>
          </a:p>
          <a:p>
            <a:pPr algn="just">
              <a:buNone/>
            </a:pPr>
            <a:r>
              <a:rPr lang="tr-TR" sz="2200" b="1" dirty="0" smtClean="0">
                <a:cs typeface="Calibri" pitchFamily="34" charset="0"/>
              </a:rPr>
              <a:t>		</a:t>
            </a:r>
            <a:r>
              <a:rPr lang="tr-TR" sz="2200" b="1" u="sng" dirty="0" smtClean="0">
                <a:cs typeface="Calibri" pitchFamily="34" charset="0"/>
              </a:rPr>
              <a:t>Algılanan değer</a:t>
            </a:r>
            <a:r>
              <a:rPr lang="tr-TR" sz="2200" b="1" dirty="0" smtClean="0">
                <a:cs typeface="Calibri" pitchFamily="34" charset="0"/>
              </a:rPr>
              <a:t>in</a:t>
            </a:r>
          </a:p>
          <a:p>
            <a:pPr algn="just">
              <a:buNone/>
            </a:pPr>
            <a:r>
              <a:rPr lang="tr-TR" sz="2200" b="1" dirty="0" smtClean="0">
                <a:cs typeface="Calibri" pitchFamily="34" charset="0"/>
              </a:rPr>
              <a:t>		</a:t>
            </a:r>
            <a:r>
              <a:rPr lang="tr-TR" sz="2200" b="1" u="sng" dirty="0" smtClean="0">
                <a:cs typeface="Calibri" pitchFamily="34" charset="0"/>
              </a:rPr>
              <a:t>Değiştirme maliyeti</a:t>
            </a:r>
            <a:r>
              <a:rPr lang="tr-TR" sz="2200" b="1" dirty="0" smtClean="0">
                <a:cs typeface="Calibri" pitchFamily="34" charset="0"/>
              </a:rPr>
              <a:t>nin</a:t>
            </a:r>
          </a:p>
          <a:p>
            <a:pPr algn="just">
              <a:buNone/>
            </a:pPr>
            <a:r>
              <a:rPr lang="tr-TR" sz="2200" b="1" dirty="0">
                <a:cs typeface="Calibri" pitchFamily="34" charset="0"/>
              </a:rPr>
              <a:t>		</a:t>
            </a:r>
            <a:r>
              <a:rPr lang="tr-TR" sz="2200" b="1" dirty="0" smtClean="0">
                <a:cs typeface="Calibri" pitchFamily="34" charset="0"/>
              </a:rPr>
              <a:t>Kullanıcıların </a:t>
            </a:r>
            <a:r>
              <a:rPr lang="tr-TR" sz="2200" b="1" u="sng" dirty="0" smtClean="0">
                <a:cs typeface="Calibri" pitchFamily="34" charset="0"/>
              </a:rPr>
              <a:t>demografik</a:t>
            </a:r>
            <a:r>
              <a:rPr lang="tr-TR" sz="2200" b="1" dirty="0" smtClean="0">
                <a:cs typeface="Calibri" pitchFamily="34" charset="0"/>
              </a:rPr>
              <a:t> ve </a:t>
            </a:r>
            <a:r>
              <a:rPr lang="tr-TR" sz="2200" b="1" u="sng" dirty="0" smtClean="0">
                <a:cs typeface="Calibri" pitchFamily="34" charset="0"/>
              </a:rPr>
              <a:t>telefon kullanımına ilişkin</a:t>
            </a:r>
            <a:r>
              <a:rPr lang="tr-TR" sz="2200" b="1" dirty="0" smtClean="0">
                <a:cs typeface="Calibri" pitchFamily="34" charset="0"/>
              </a:rPr>
              <a:t> 	özelliklerinin </a:t>
            </a:r>
          </a:p>
          <a:p>
            <a:pPr algn="ctr">
              <a:buNone/>
            </a:pPr>
            <a:r>
              <a:rPr lang="tr-TR" sz="2200" b="1" dirty="0" smtClean="0">
                <a:cs typeface="Calibri" pitchFamily="34" charset="0"/>
              </a:rPr>
              <a:t>		MÜŞTERİ SADAKATİ üzerindeki etkileri değerlendirilmiştir.</a:t>
            </a:r>
          </a:p>
          <a:p>
            <a:pPr algn="just">
              <a:buNone/>
            </a:pPr>
            <a:endParaRPr lang="tr-TR" sz="2200" b="1" dirty="0" smtClean="0">
              <a:cs typeface="Calibri" pitchFamily="34" charset="0"/>
            </a:endParaRPr>
          </a:p>
          <a:p>
            <a:pPr algn="just"/>
            <a:r>
              <a:rPr lang="tr-TR" sz="2200" b="1" dirty="0" smtClean="0">
                <a:cs typeface="Calibri" pitchFamily="34" charset="0"/>
              </a:rPr>
              <a:t>Uygulama alanı; akıllı telefon pazarında Türkiye’de faaliyet gösteren başta pazarın ilk iki oyuncusu </a:t>
            </a:r>
            <a:r>
              <a:rPr lang="tr-TR" sz="2200" b="1" dirty="0" err="1" smtClean="0">
                <a:cs typeface="Calibri" pitchFamily="34" charset="0"/>
              </a:rPr>
              <a:t>Samsung</a:t>
            </a:r>
            <a:r>
              <a:rPr lang="tr-TR" sz="2200" b="1" dirty="0" smtClean="0">
                <a:cs typeface="Calibri" pitchFamily="34" charset="0"/>
              </a:rPr>
              <a:t> ve Apple işletmeleri olmak üzere tüm işletmelerin Türkiye’deki son kullanıcıları</a:t>
            </a:r>
          </a:p>
          <a:p>
            <a:pPr algn="just"/>
            <a:endParaRPr lang="tr-TR" sz="2000" b="1" dirty="0" smtClean="0">
              <a:cs typeface="Calibri" pitchFamily="34" charset="0"/>
            </a:endParaRPr>
          </a:p>
          <a:p>
            <a:pPr algn="just"/>
            <a:endParaRPr lang="tr-TR" sz="2000" b="1" dirty="0" smtClean="0">
              <a:cs typeface="Calibri" pitchFamily="34" charset="0"/>
            </a:endParaRPr>
          </a:p>
          <a:p>
            <a:pPr algn="just">
              <a:buNone/>
            </a:pPr>
            <a:endParaRPr lang="en-US" sz="1600" dirty="0">
              <a:latin typeface="+mj-lt"/>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anim calcmode="lin" valueType="num">
                                      <p:cBhvr additive="base">
                                        <p:cTn id="7" dur="500" fill="hold"/>
                                        <p:tgtEl>
                                          <p:spTgt spid="1024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6">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anim calcmode="lin" valueType="num">
                                      <p:cBhvr additive="base">
                                        <p:cTn id="11" dur="500" fill="hold"/>
                                        <p:tgtEl>
                                          <p:spTgt spid="10246">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246">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46">
                                            <p:txEl>
                                              <p:pRg st="4" end="4"/>
                                            </p:txEl>
                                          </p:spTgt>
                                        </p:tgtEl>
                                        <p:attrNameLst>
                                          <p:attrName>style.visibility</p:attrName>
                                        </p:attrNameLst>
                                      </p:cBhvr>
                                      <p:to>
                                        <p:strVal val="visible"/>
                                      </p:to>
                                    </p:set>
                                    <p:anim calcmode="lin" valueType="num">
                                      <p:cBhvr additive="base">
                                        <p:cTn id="15" dur="500" fill="hold"/>
                                        <p:tgtEl>
                                          <p:spTgt spid="10246">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246">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46">
                                            <p:txEl>
                                              <p:pRg st="5" end="5"/>
                                            </p:txEl>
                                          </p:spTgt>
                                        </p:tgtEl>
                                        <p:attrNameLst>
                                          <p:attrName>style.visibility</p:attrName>
                                        </p:attrNameLst>
                                      </p:cBhvr>
                                      <p:to>
                                        <p:strVal val="visible"/>
                                      </p:to>
                                    </p:set>
                                    <p:anim calcmode="lin" valueType="num">
                                      <p:cBhvr additive="base">
                                        <p:cTn id="19" dur="500" fill="hold"/>
                                        <p:tgtEl>
                                          <p:spTgt spid="10246">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6">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46">
                                            <p:txEl>
                                              <p:pRg st="6" end="6"/>
                                            </p:txEl>
                                          </p:spTgt>
                                        </p:tgtEl>
                                        <p:attrNameLst>
                                          <p:attrName>style.visibility</p:attrName>
                                        </p:attrNameLst>
                                      </p:cBhvr>
                                      <p:to>
                                        <p:strVal val="visible"/>
                                      </p:to>
                                    </p:set>
                                    <p:anim calcmode="lin" valueType="num">
                                      <p:cBhvr additive="base">
                                        <p:cTn id="23" dur="500" fill="hold"/>
                                        <p:tgtEl>
                                          <p:spTgt spid="10246">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246">
                                            <p:txEl>
                                              <p:pRg st="8" end="8"/>
                                            </p:txEl>
                                          </p:spTgt>
                                        </p:tgtEl>
                                        <p:attrNameLst>
                                          <p:attrName>style.visibility</p:attrName>
                                        </p:attrNameLst>
                                      </p:cBhvr>
                                      <p:to>
                                        <p:strVal val="visible"/>
                                      </p:to>
                                    </p:set>
                                    <p:anim calcmode="lin" valueType="num">
                                      <p:cBhvr additive="base">
                                        <p:cTn id="29" dur="500" fill="hold"/>
                                        <p:tgtEl>
                                          <p:spTgt spid="10246">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4 Altbilgi Yer Tutucusu"/>
          <p:cNvSpPr>
            <a:spLocks noGrp="1"/>
          </p:cNvSpPr>
          <p:nvPr>
            <p:ph type="ftr" sz="quarter" idx="11"/>
          </p:nvPr>
        </p:nvSpPr>
        <p:spPr/>
        <p:txBody>
          <a:bodyPr/>
          <a:lstStyle/>
          <a:p>
            <a:r>
              <a:rPr lang="en-US"/>
              <a:t>www.themegallery.com</a:t>
            </a:r>
          </a:p>
        </p:txBody>
      </p:sp>
      <p:sp>
        <p:nvSpPr>
          <p:cNvPr id="79874"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Kavramsal Çerçeve</a:t>
            </a:r>
            <a:endParaRPr lang="en-US" sz="4600" dirty="0">
              <a:latin typeface="Calibri" panose="020F0502020204030204" pitchFamily="34" charset="0"/>
            </a:endParaRPr>
          </a:p>
        </p:txBody>
      </p:sp>
      <p:sp>
        <p:nvSpPr>
          <p:cNvPr id="79919" name="AutoShape 47"/>
          <p:cNvSpPr>
            <a:spLocks noChangeArrowheads="1"/>
          </p:cNvSpPr>
          <p:nvPr/>
        </p:nvSpPr>
        <p:spPr bwMode="gray">
          <a:xfrm>
            <a:off x="1995470" y="2189157"/>
            <a:ext cx="2163763" cy="28575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a:prstShdw prst="shdw12">
              <a:srgbClr val="000000">
                <a:alpha val="50000"/>
              </a:srgbClr>
            </a:prstShdw>
          </a:effectLst>
        </p:spPr>
        <p:txBody>
          <a:bodyPr wrap="none" anchor="ctr"/>
          <a:lstStyle/>
          <a:p>
            <a:endParaRPr lang="tr-TR"/>
          </a:p>
        </p:txBody>
      </p:sp>
      <p:sp>
        <p:nvSpPr>
          <p:cNvPr id="79920" name="AutoShape 48"/>
          <p:cNvSpPr>
            <a:spLocks noChangeArrowheads="1"/>
          </p:cNvSpPr>
          <p:nvPr/>
        </p:nvSpPr>
        <p:spPr bwMode="gray">
          <a:xfrm>
            <a:off x="35496" y="970825"/>
            <a:ext cx="9073009" cy="5770543"/>
          </a:xfrm>
          <a:prstGeom prst="roundRect">
            <a:avLst>
              <a:gd name="adj" fmla="val 16667"/>
            </a:avLst>
          </a:prstGeom>
          <a:solidFill>
            <a:srgbClr val="3CA1E6"/>
          </a:solidFill>
          <a:ln w="9525">
            <a:noFill/>
            <a:round/>
            <a:headEnd/>
            <a:tailEnd/>
          </a:ln>
          <a:effectLst/>
        </p:spPr>
        <p:txBody>
          <a:bodyPr wrap="none" anchor="ctr"/>
          <a:lstStyle/>
          <a:p>
            <a:endParaRPr lang="tr-TR" dirty="0"/>
          </a:p>
        </p:txBody>
      </p:sp>
      <p:sp>
        <p:nvSpPr>
          <p:cNvPr id="79921" name="AutoShape 49"/>
          <p:cNvSpPr>
            <a:spLocks noChangeArrowheads="1"/>
          </p:cNvSpPr>
          <p:nvPr/>
        </p:nvSpPr>
        <p:spPr bwMode="gray">
          <a:xfrm>
            <a:off x="857224" y="3500438"/>
            <a:ext cx="7000924" cy="2525742"/>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tr-TR" dirty="0"/>
          </a:p>
        </p:txBody>
      </p:sp>
      <p:sp>
        <p:nvSpPr>
          <p:cNvPr id="79922" name="AutoShape 50"/>
          <p:cNvSpPr>
            <a:spLocks noChangeArrowheads="1"/>
          </p:cNvSpPr>
          <p:nvPr/>
        </p:nvSpPr>
        <p:spPr bwMode="gray">
          <a:xfrm>
            <a:off x="857224" y="1142984"/>
            <a:ext cx="7000924" cy="2638441"/>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tr-TR"/>
          </a:p>
        </p:txBody>
      </p:sp>
      <p:grpSp>
        <p:nvGrpSpPr>
          <p:cNvPr id="2" name="Group 51"/>
          <p:cNvGrpSpPr>
            <a:grpSpLocks/>
          </p:cNvGrpSpPr>
          <p:nvPr/>
        </p:nvGrpSpPr>
        <p:grpSpPr bwMode="auto">
          <a:xfrm>
            <a:off x="642910" y="928670"/>
            <a:ext cx="642937" cy="627537"/>
            <a:chOff x="1289" y="582"/>
            <a:chExt cx="668" cy="652"/>
          </a:xfrm>
        </p:grpSpPr>
        <p:sp>
          <p:nvSpPr>
            <p:cNvPr id="79924" name="Oval 52"/>
            <p:cNvSpPr>
              <a:spLocks noChangeArrowheads="1"/>
            </p:cNvSpPr>
            <p:nvPr/>
          </p:nvSpPr>
          <p:spPr bwMode="gray">
            <a:xfrm>
              <a:off x="1289" y="582"/>
              <a:ext cx="668" cy="540"/>
            </a:xfrm>
            <a:prstGeom prst="ellipse">
              <a:avLst/>
            </a:prstGeom>
            <a:solidFill>
              <a:srgbClr val="333333"/>
            </a:solidFill>
            <a:ln w="38100" algn="ctr">
              <a:noFill/>
              <a:round/>
              <a:headEnd/>
              <a:tailEnd/>
            </a:ln>
            <a:effectLst/>
          </p:spPr>
          <p:txBody>
            <a:bodyPr anchor="ctr">
              <a:spAutoFit/>
            </a:bodyPr>
            <a:lstStyle/>
            <a:p>
              <a:pPr algn="ctr"/>
              <a:endParaRPr lang="tr-TR"/>
            </a:p>
          </p:txBody>
        </p:sp>
        <p:sp>
          <p:nvSpPr>
            <p:cNvPr id="79925" name="Oval 53"/>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pPr algn="ctr"/>
              <a:endParaRPr lang="tr-TR"/>
            </a:p>
          </p:txBody>
        </p:sp>
        <p:sp>
          <p:nvSpPr>
            <p:cNvPr id="79926" name="Oval 54"/>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pPr algn="ctr"/>
              <a:endParaRPr lang="tr-TR"/>
            </a:p>
          </p:txBody>
        </p:sp>
        <p:sp>
          <p:nvSpPr>
            <p:cNvPr id="79927" name="Oval 55"/>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pPr algn="ctr"/>
              <a:endParaRPr lang="tr-TR"/>
            </a:p>
          </p:txBody>
        </p:sp>
        <p:sp>
          <p:nvSpPr>
            <p:cNvPr id="79928" name="Oval 56"/>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pPr algn="ctr"/>
              <a:endParaRPr lang="tr-TR"/>
            </a:p>
          </p:txBody>
        </p:sp>
      </p:grpSp>
      <p:sp>
        <p:nvSpPr>
          <p:cNvPr id="79929" name="Text Box 57"/>
          <p:cNvSpPr txBox="1">
            <a:spLocks noChangeArrowheads="1"/>
          </p:cNvSpPr>
          <p:nvPr/>
        </p:nvSpPr>
        <p:spPr bwMode="gray">
          <a:xfrm>
            <a:off x="781022" y="1020745"/>
            <a:ext cx="354013" cy="457200"/>
          </a:xfrm>
          <a:prstGeom prst="rect">
            <a:avLst/>
          </a:prstGeom>
          <a:noFill/>
          <a:ln w="9525" algn="ctr">
            <a:noFill/>
            <a:miter lim="800000"/>
            <a:headEnd/>
            <a:tailEnd/>
          </a:ln>
          <a:effectLst/>
        </p:spPr>
        <p:txBody>
          <a:bodyPr wrap="none">
            <a:spAutoFit/>
          </a:bodyPr>
          <a:lstStyle/>
          <a:p>
            <a:pPr algn="ctr" eaLnBrk="0" hangingPunct="0"/>
            <a:r>
              <a:rPr lang="en-US" sz="2400" dirty="0">
                <a:solidFill>
                  <a:srgbClr val="000000"/>
                </a:solidFill>
              </a:rPr>
              <a:t>1</a:t>
            </a:r>
          </a:p>
        </p:txBody>
      </p:sp>
      <p:sp>
        <p:nvSpPr>
          <p:cNvPr id="79930" name="Text Box 58"/>
          <p:cNvSpPr txBox="1">
            <a:spLocks noChangeArrowheads="1"/>
          </p:cNvSpPr>
          <p:nvPr/>
        </p:nvSpPr>
        <p:spPr bwMode="gray">
          <a:xfrm>
            <a:off x="251520" y="1048082"/>
            <a:ext cx="8640960" cy="5170646"/>
          </a:xfrm>
          <a:prstGeom prst="rect">
            <a:avLst/>
          </a:prstGeom>
          <a:noFill/>
          <a:ln w="9525" algn="ctr">
            <a:noFill/>
            <a:miter lim="800000"/>
            <a:headEnd/>
            <a:tailEnd/>
          </a:ln>
          <a:effectLst/>
        </p:spPr>
        <p:txBody>
          <a:bodyPr wrap="square">
            <a:spAutoFit/>
          </a:bodyPr>
          <a:lstStyle/>
          <a:p>
            <a:pPr algn="just" eaLnBrk="0" hangingPunct="0"/>
            <a:r>
              <a:rPr lang="tr-TR" sz="2000" dirty="0" smtClean="0">
                <a:solidFill>
                  <a:srgbClr val="000000"/>
                </a:solidFill>
                <a:latin typeface="+mj-lt"/>
              </a:rPr>
              <a:t>        	</a:t>
            </a:r>
            <a:r>
              <a:rPr lang="tr-TR" sz="2000" dirty="0">
                <a:solidFill>
                  <a:srgbClr val="000000"/>
                </a:solidFill>
                <a:latin typeface="+mj-lt"/>
              </a:rPr>
              <a:t> </a:t>
            </a:r>
            <a:r>
              <a:rPr lang="tr-TR" sz="2000" dirty="0" smtClean="0">
                <a:solidFill>
                  <a:srgbClr val="000000"/>
                </a:solidFill>
                <a:latin typeface="+mj-lt"/>
              </a:rPr>
              <a:t>  </a:t>
            </a:r>
            <a:r>
              <a:rPr lang="tr-TR" sz="2600" b="1" i="1" u="sng" dirty="0" smtClean="0">
                <a:solidFill>
                  <a:srgbClr val="000000"/>
                </a:solidFill>
                <a:latin typeface="Calibri" panose="020F0502020204030204" pitchFamily="34" charset="0"/>
              </a:rPr>
              <a:t>Algılanan Değer</a:t>
            </a:r>
          </a:p>
          <a:p>
            <a:pPr algn="just" eaLnBrk="0" hangingPunct="0"/>
            <a:endParaRPr lang="tr-TR" sz="1000" dirty="0" smtClean="0">
              <a:solidFill>
                <a:srgbClr val="000000"/>
              </a:solidFill>
              <a:latin typeface="+mj-lt"/>
            </a:endParaRPr>
          </a:p>
          <a:p>
            <a:pPr algn="just" eaLnBrk="0" hangingPunct="0"/>
            <a:r>
              <a:rPr lang="tr-TR" sz="2000" dirty="0" err="1">
                <a:solidFill>
                  <a:srgbClr val="000000"/>
                </a:solidFill>
                <a:latin typeface="Calibri" panose="020F0502020204030204" pitchFamily="34" charset="0"/>
              </a:rPr>
              <a:t>Zeithaml</a:t>
            </a:r>
            <a:r>
              <a:rPr lang="tr-TR" sz="2000" dirty="0">
                <a:solidFill>
                  <a:srgbClr val="000000"/>
                </a:solidFill>
                <a:latin typeface="Calibri" panose="020F0502020204030204" pitchFamily="34" charset="0"/>
              </a:rPr>
              <a:t> (1988), </a:t>
            </a:r>
          </a:p>
          <a:p>
            <a:pPr algn="ctr" eaLnBrk="0" hangingPunct="0"/>
            <a:r>
              <a:rPr lang="tr-TR" sz="2000" dirty="0">
                <a:solidFill>
                  <a:srgbClr val="000000"/>
                </a:solidFill>
                <a:latin typeface="Calibri" panose="020F0502020204030204" pitchFamily="34" charset="0"/>
              </a:rPr>
              <a:t>"müşterinin bir üründen elde ettiği tüm faydalara ulaşabilmek için </a:t>
            </a:r>
            <a:endParaRPr lang="tr-TR" sz="2000" dirty="0" smtClean="0">
              <a:solidFill>
                <a:srgbClr val="000000"/>
              </a:solidFill>
              <a:latin typeface="Calibri" panose="020F0502020204030204" pitchFamily="34" charset="0"/>
            </a:endParaRPr>
          </a:p>
          <a:p>
            <a:pPr algn="ctr" eaLnBrk="0" hangingPunct="0"/>
            <a:r>
              <a:rPr lang="tr-TR" sz="2000" dirty="0" smtClean="0">
                <a:solidFill>
                  <a:srgbClr val="000000"/>
                </a:solidFill>
                <a:latin typeface="Calibri" panose="020F0502020204030204" pitchFamily="34" charset="0"/>
              </a:rPr>
              <a:t>verdikleri </a:t>
            </a:r>
            <a:r>
              <a:rPr lang="tr-TR" sz="2000" dirty="0">
                <a:solidFill>
                  <a:srgbClr val="000000"/>
                </a:solidFill>
                <a:latin typeface="Calibri" panose="020F0502020204030204" pitchFamily="34" charset="0"/>
              </a:rPr>
              <a:t>ile ulaştıkları arasındaki karşılaştırmalara ilişkin değerlendirmeleri” </a:t>
            </a:r>
            <a:endParaRPr lang="tr-TR" sz="2000" dirty="0" smtClean="0">
              <a:solidFill>
                <a:srgbClr val="000000"/>
              </a:solidFill>
              <a:latin typeface="Calibri" panose="020F0502020204030204" pitchFamily="34" charset="0"/>
            </a:endParaRPr>
          </a:p>
          <a:p>
            <a:pPr algn="ctr" eaLnBrk="0" hangingPunct="0"/>
            <a:r>
              <a:rPr lang="tr-TR" sz="2000" dirty="0" smtClean="0">
                <a:solidFill>
                  <a:srgbClr val="000000"/>
                </a:solidFill>
                <a:latin typeface="Calibri" panose="020F0502020204030204" pitchFamily="34" charset="0"/>
              </a:rPr>
              <a:t>(</a:t>
            </a:r>
            <a:r>
              <a:rPr lang="tr-TR" sz="2000" b="1" i="1" u="sng" dirty="0">
                <a:solidFill>
                  <a:srgbClr val="FF0000"/>
                </a:solidFill>
                <a:latin typeface="Calibri" panose="020F0502020204030204" pitchFamily="34" charset="0"/>
              </a:rPr>
              <a:t>satın aldıkları ürünün harcadıkları paraya ve zamana </a:t>
            </a:r>
            <a:endParaRPr lang="tr-TR" sz="2000" b="1" i="1" u="sng" dirty="0" smtClean="0">
              <a:solidFill>
                <a:srgbClr val="FF0000"/>
              </a:solidFill>
              <a:latin typeface="Calibri" panose="020F0502020204030204" pitchFamily="34" charset="0"/>
            </a:endParaRPr>
          </a:p>
          <a:p>
            <a:pPr algn="ctr" eaLnBrk="0" hangingPunct="0"/>
            <a:r>
              <a:rPr lang="tr-TR" sz="2000" b="1" i="1" u="sng" dirty="0" smtClean="0">
                <a:solidFill>
                  <a:srgbClr val="FF0000"/>
                </a:solidFill>
                <a:latin typeface="Calibri" panose="020F0502020204030204" pitchFamily="34" charset="0"/>
              </a:rPr>
              <a:t>değip </a:t>
            </a:r>
            <a:r>
              <a:rPr lang="tr-TR" sz="2000" b="1" i="1" u="sng" dirty="0">
                <a:solidFill>
                  <a:srgbClr val="FF0000"/>
                </a:solidFill>
                <a:latin typeface="Calibri" panose="020F0502020204030204" pitchFamily="34" charset="0"/>
              </a:rPr>
              <a:t>değmediğinin değerlendirmesi</a:t>
            </a:r>
            <a:r>
              <a:rPr lang="tr-TR" sz="2000" dirty="0" smtClean="0">
                <a:solidFill>
                  <a:srgbClr val="000000"/>
                </a:solidFill>
                <a:latin typeface="Calibri" panose="020F0502020204030204" pitchFamily="34" charset="0"/>
              </a:rPr>
              <a:t>)</a:t>
            </a:r>
          </a:p>
          <a:p>
            <a:pPr algn="ctr" eaLnBrk="0" hangingPunct="0"/>
            <a:r>
              <a:rPr lang="tr-TR" sz="2000" dirty="0" smtClean="0">
                <a:solidFill>
                  <a:srgbClr val="000000"/>
                </a:solidFill>
                <a:latin typeface="Calibri" panose="020F0502020204030204" pitchFamily="34" charset="0"/>
              </a:rPr>
              <a:t>şeklinde </a:t>
            </a:r>
            <a:r>
              <a:rPr lang="tr-TR" sz="2000" dirty="0">
                <a:solidFill>
                  <a:srgbClr val="000000"/>
                </a:solidFill>
                <a:latin typeface="Calibri" panose="020F0502020204030204" pitchFamily="34" charset="0"/>
              </a:rPr>
              <a:t>tanımlamaktadır.</a:t>
            </a:r>
          </a:p>
          <a:p>
            <a:pPr algn="just" eaLnBrk="0" hangingPunct="0"/>
            <a:endParaRPr lang="tr-TR" sz="2000" dirty="0" smtClean="0">
              <a:solidFill>
                <a:srgbClr val="000000"/>
              </a:solidFill>
              <a:latin typeface="Calibri" panose="020F0502020204030204" pitchFamily="34" charset="0"/>
            </a:endParaRPr>
          </a:p>
          <a:p>
            <a:pPr algn="just" eaLnBrk="0" hangingPunct="0"/>
            <a:r>
              <a:rPr lang="tr-TR" sz="2000" dirty="0">
                <a:solidFill>
                  <a:srgbClr val="000000"/>
                </a:solidFill>
                <a:latin typeface="Calibri" panose="020F0502020204030204" pitchFamily="34" charset="0"/>
              </a:rPr>
              <a:t>Algılanan değer kavramı, müşterilerin satın alma sonrasında mal ve hizmetlerin kalitesine göre fiyatı ve ödenen fiyata göre kalitesi hakkında yaptığı değerlendirmeleri içerir.</a:t>
            </a:r>
          </a:p>
          <a:p>
            <a:pPr algn="just" eaLnBrk="0" hangingPunct="0"/>
            <a:endParaRPr lang="tr-TR" sz="2000" dirty="0" smtClean="0">
              <a:solidFill>
                <a:srgbClr val="000000"/>
              </a:solidFill>
              <a:latin typeface="Calibri" panose="020F0502020204030204" pitchFamily="34" charset="0"/>
            </a:endParaRPr>
          </a:p>
          <a:p>
            <a:pPr algn="just" eaLnBrk="0" hangingPunct="0"/>
            <a:r>
              <a:rPr lang="tr-TR" sz="2000" dirty="0">
                <a:solidFill>
                  <a:srgbClr val="000000"/>
                </a:solidFill>
                <a:latin typeface="Calibri" panose="020F0502020204030204" pitchFamily="34" charset="0"/>
              </a:rPr>
              <a:t>Literatürde algılanan değerin müşteri sadakatinin öncülü olup, sadakat üzerinde pozitif etkisinin bulunduğunu tespit eden çok sayıda araştırma bulunmaktadır (</a:t>
            </a:r>
            <a:r>
              <a:rPr lang="tr-TR" sz="2000" dirty="0" err="1">
                <a:solidFill>
                  <a:srgbClr val="000000"/>
                </a:solidFill>
                <a:latin typeface="Calibri" panose="020F0502020204030204" pitchFamily="34" charset="0"/>
              </a:rPr>
              <a:t>Yang</a:t>
            </a:r>
            <a:r>
              <a:rPr lang="tr-TR" sz="2000" dirty="0">
                <a:solidFill>
                  <a:srgbClr val="000000"/>
                </a:solidFill>
                <a:latin typeface="Calibri" panose="020F0502020204030204" pitchFamily="34" charset="0"/>
              </a:rPr>
              <a:t> ve </a:t>
            </a:r>
            <a:r>
              <a:rPr lang="tr-TR" sz="2000" dirty="0" err="1">
                <a:solidFill>
                  <a:srgbClr val="000000"/>
                </a:solidFill>
                <a:latin typeface="Calibri" panose="020F0502020204030204" pitchFamily="34" charset="0"/>
              </a:rPr>
              <a:t>Peterson</a:t>
            </a:r>
            <a:r>
              <a:rPr lang="tr-TR" sz="2000" dirty="0" smtClean="0">
                <a:solidFill>
                  <a:srgbClr val="000000"/>
                </a:solidFill>
                <a:latin typeface="Calibri" panose="020F0502020204030204" pitchFamily="34" charset="0"/>
              </a:rPr>
              <a:t>, 2004; </a:t>
            </a:r>
            <a:r>
              <a:rPr lang="tr-TR" sz="2000" dirty="0" err="1" smtClean="0">
                <a:solidFill>
                  <a:srgbClr val="000000"/>
                </a:solidFill>
                <a:latin typeface="Calibri" panose="020F0502020204030204" pitchFamily="34" charset="0"/>
              </a:rPr>
              <a:t>Lai</a:t>
            </a:r>
            <a:r>
              <a:rPr lang="tr-TR" sz="2000" dirty="0" smtClean="0">
                <a:solidFill>
                  <a:srgbClr val="000000"/>
                </a:solidFill>
                <a:latin typeface="Calibri" panose="020F0502020204030204" pitchFamily="34" charset="0"/>
              </a:rPr>
              <a:t> </a:t>
            </a:r>
            <a:r>
              <a:rPr lang="tr-TR" sz="2000" dirty="0">
                <a:solidFill>
                  <a:srgbClr val="000000"/>
                </a:solidFill>
                <a:latin typeface="Calibri" panose="020F0502020204030204" pitchFamily="34" charset="0"/>
              </a:rPr>
              <a:t>vd</a:t>
            </a:r>
            <a:r>
              <a:rPr lang="tr-TR" sz="2000" dirty="0" smtClean="0">
                <a:solidFill>
                  <a:srgbClr val="000000"/>
                </a:solidFill>
                <a:latin typeface="Calibri" panose="020F0502020204030204" pitchFamily="34" charset="0"/>
              </a:rPr>
              <a:t>., </a:t>
            </a:r>
            <a:r>
              <a:rPr lang="tr-TR" sz="2000" dirty="0">
                <a:solidFill>
                  <a:srgbClr val="000000"/>
                </a:solidFill>
                <a:latin typeface="Calibri" panose="020F0502020204030204" pitchFamily="34" charset="0"/>
              </a:rPr>
              <a:t>2009</a:t>
            </a:r>
            <a:r>
              <a:rPr lang="tr-TR" sz="2000" dirty="0" smtClean="0">
                <a:solidFill>
                  <a:srgbClr val="000000"/>
                </a:solidFill>
                <a:latin typeface="Calibri" panose="020F0502020204030204" pitchFamily="34" charset="0"/>
              </a:rPr>
              <a:t>; </a:t>
            </a:r>
            <a:r>
              <a:rPr lang="tr-TR" sz="2000" dirty="0" err="1" smtClean="0">
                <a:solidFill>
                  <a:srgbClr val="000000"/>
                </a:solidFill>
                <a:latin typeface="Calibri" panose="020F0502020204030204" pitchFamily="34" charset="0"/>
              </a:rPr>
              <a:t>Pan</a:t>
            </a:r>
            <a:r>
              <a:rPr lang="tr-TR" sz="2000" dirty="0" smtClean="0">
                <a:solidFill>
                  <a:srgbClr val="000000"/>
                </a:solidFill>
                <a:latin typeface="Calibri" panose="020F0502020204030204" pitchFamily="34" charset="0"/>
              </a:rPr>
              <a:t> vd., </a:t>
            </a:r>
            <a:r>
              <a:rPr lang="tr-TR" sz="2000" dirty="0">
                <a:solidFill>
                  <a:srgbClr val="000000"/>
                </a:solidFill>
                <a:latin typeface="Calibri" panose="020F0502020204030204" pitchFamily="34" charset="0"/>
              </a:rPr>
              <a:t>2012</a:t>
            </a:r>
            <a:r>
              <a:rPr lang="tr-TR" sz="2000" dirty="0" smtClean="0">
                <a:solidFill>
                  <a:srgbClr val="000000"/>
                </a:solidFill>
                <a:latin typeface="Calibri" panose="020F0502020204030204" pitchFamily="34" charset="0"/>
              </a:rPr>
              <a:t>; Türker </a:t>
            </a:r>
            <a:r>
              <a:rPr lang="tr-TR" sz="2000" dirty="0">
                <a:solidFill>
                  <a:srgbClr val="000000"/>
                </a:solidFill>
                <a:latin typeface="Calibri" panose="020F0502020204030204" pitchFamily="34" charset="0"/>
              </a:rPr>
              <a:t>ve Türker</a:t>
            </a:r>
            <a:r>
              <a:rPr lang="tr-TR" sz="2000" dirty="0" smtClean="0">
                <a:solidFill>
                  <a:srgbClr val="000000"/>
                </a:solidFill>
                <a:latin typeface="Calibri" panose="020F0502020204030204" pitchFamily="34" charset="0"/>
              </a:rPr>
              <a:t>, 2013</a:t>
            </a:r>
            <a:r>
              <a:rPr lang="tr-TR" sz="2000" dirty="0">
                <a:solidFill>
                  <a:srgbClr val="000000"/>
                </a:solidFill>
                <a:latin typeface="Calibri" panose="020F0502020204030204" pitchFamily="34" charset="0"/>
              </a:rPr>
              <a:t>).</a:t>
            </a:r>
          </a:p>
          <a:p>
            <a:pPr algn="just" eaLnBrk="0" hangingPunct="0"/>
            <a:endParaRPr lang="tr-TR" sz="1400" dirty="0" smtClean="0">
              <a:solidFill>
                <a:srgbClr val="000000"/>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930">
                                            <p:txEl>
                                              <p:pRg st="0" end="0"/>
                                            </p:txEl>
                                          </p:spTgt>
                                        </p:tgtEl>
                                        <p:attrNameLst>
                                          <p:attrName>style.visibility</p:attrName>
                                        </p:attrNameLst>
                                      </p:cBhvr>
                                      <p:to>
                                        <p:strVal val="visible"/>
                                      </p:to>
                                    </p:set>
                                    <p:anim calcmode="lin" valueType="num">
                                      <p:cBhvr additive="base">
                                        <p:cTn id="7" dur="500" fill="hold"/>
                                        <p:tgtEl>
                                          <p:spTgt spid="799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9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930">
                                            <p:txEl>
                                              <p:pRg st="2" end="2"/>
                                            </p:txEl>
                                          </p:spTgt>
                                        </p:tgtEl>
                                        <p:attrNameLst>
                                          <p:attrName>style.visibility</p:attrName>
                                        </p:attrNameLst>
                                      </p:cBhvr>
                                      <p:to>
                                        <p:strVal val="visible"/>
                                      </p:to>
                                    </p:set>
                                    <p:anim calcmode="lin" valueType="num">
                                      <p:cBhvr additive="base">
                                        <p:cTn id="13" dur="500" fill="hold"/>
                                        <p:tgtEl>
                                          <p:spTgt spid="799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93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9930">
                                            <p:txEl>
                                              <p:pRg st="3" end="3"/>
                                            </p:txEl>
                                          </p:spTgt>
                                        </p:tgtEl>
                                        <p:attrNameLst>
                                          <p:attrName>style.visibility</p:attrName>
                                        </p:attrNameLst>
                                      </p:cBhvr>
                                      <p:to>
                                        <p:strVal val="visible"/>
                                      </p:to>
                                    </p:set>
                                    <p:anim calcmode="lin" valueType="num">
                                      <p:cBhvr additive="base">
                                        <p:cTn id="17" dur="500" fill="hold"/>
                                        <p:tgtEl>
                                          <p:spTgt spid="7993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9930">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9930">
                                            <p:txEl>
                                              <p:pRg st="4" end="4"/>
                                            </p:txEl>
                                          </p:spTgt>
                                        </p:tgtEl>
                                        <p:attrNameLst>
                                          <p:attrName>style.visibility</p:attrName>
                                        </p:attrNameLst>
                                      </p:cBhvr>
                                      <p:to>
                                        <p:strVal val="visible"/>
                                      </p:to>
                                    </p:set>
                                    <p:anim calcmode="lin" valueType="num">
                                      <p:cBhvr additive="base">
                                        <p:cTn id="21" dur="500" fill="hold"/>
                                        <p:tgtEl>
                                          <p:spTgt spid="79930">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9930">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9930">
                                            <p:txEl>
                                              <p:pRg st="5" end="5"/>
                                            </p:txEl>
                                          </p:spTgt>
                                        </p:tgtEl>
                                        <p:attrNameLst>
                                          <p:attrName>style.visibility</p:attrName>
                                        </p:attrNameLst>
                                      </p:cBhvr>
                                      <p:to>
                                        <p:strVal val="visible"/>
                                      </p:to>
                                    </p:set>
                                    <p:anim calcmode="lin" valueType="num">
                                      <p:cBhvr additive="base">
                                        <p:cTn id="25" dur="500" fill="hold"/>
                                        <p:tgtEl>
                                          <p:spTgt spid="79930">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930">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9930">
                                            <p:txEl>
                                              <p:pRg st="6" end="6"/>
                                            </p:txEl>
                                          </p:spTgt>
                                        </p:tgtEl>
                                        <p:attrNameLst>
                                          <p:attrName>style.visibility</p:attrName>
                                        </p:attrNameLst>
                                      </p:cBhvr>
                                      <p:to>
                                        <p:strVal val="visible"/>
                                      </p:to>
                                    </p:set>
                                    <p:anim calcmode="lin" valueType="num">
                                      <p:cBhvr additive="base">
                                        <p:cTn id="29" dur="500" fill="hold"/>
                                        <p:tgtEl>
                                          <p:spTgt spid="79930">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9930">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9930">
                                            <p:txEl>
                                              <p:pRg st="7" end="7"/>
                                            </p:txEl>
                                          </p:spTgt>
                                        </p:tgtEl>
                                        <p:attrNameLst>
                                          <p:attrName>style.visibility</p:attrName>
                                        </p:attrNameLst>
                                      </p:cBhvr>
                                      <p:to>
                                        <p:strVal val="visible"/>
                                      </p:to>
                                    </p:set>
                                    <p:anim calcmode="lin" valueType="num">
                                      <p:cBhvr additive="base">
                                        <p:cTn id="33" dur="500" fill="hold"/>
                                        <p:tgtEl>
                                          <p:spTgt spid="79930">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99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9930">
                                            <p:txEl>
                                              <p:pRg st="9" end="9"/>
                                            </p:txEl>
                                          </p:spTgt>
                                        </p:tgtEl>
                                        <p:attrNameLst>
                                          <p:attrName>style.visibility</p:attrName>
                                        </p:attrNameLst>
                                      </p:cBhvr>
                                      <p:to>
                                        <p:strVal val="visible"/>
                                      </p:to>
                                    </p:set>
                                    <p:anim calcmode="lin" valueType="num">
                                      <p:cBhvr additive="base">
                                        <p:cTn id="39" dur="500" fill="hold"/>
                                        <p:tgtEl>
                                          <p:spTgt spid="79930">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993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79930">
                                            <p:txEl>
                                              <p:pRg st="11" end="11"/>
                                            </p:txEl>
                                          </p:spTgt>
                                        </p:tgtEl>
                                        <p:attrNameLst>
                                          <p:attrName>style.visibility</p:attrName>
                                        </p:attrNameLst>
                                      </p:cBhvr>
                                      <p:to>
                                        <p:strVal val="visible"/>
                                      </p:to>
                                    </p:set>
                                    <p:anim calcmode="lin" valueType="num">
                                      <p:cBhvr additive="base">
                                        <p:cTn id="45" dur="500" fill="hold"/>
                                        <p:tgtEl>
                                          <p:spTgt spid="79930">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993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4 Altbilgi Yer Tutucusu"/>
          <p:cNvSpPr>
            <a:spLocks noGrp="1"/>
          </p:cNvSpPr>
          <p:nvPr>
            <p:ph type="ftr" sz="quarter" idx="11"/>
          </p:nvPr>
        </p:nvSpPr>
        <p:spPr/>
        <p:txBody>
          <a:bodyPr/>
          <a:lstStyle/>
          <a:p>
            <a:r>
              <a:rPr lang="en-US"/>
              <a:t>www.themegallery.com</a:t>
            </a:r>
          </a:p>
        </p:txBody>
      </p:sp>
      <p:sp>
        <p:nvSpPr>
          <p:cNvPr id="79874"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Kavramsal Çerçeve</a:t>
            </a:r>
            <a:endParaRPr lang="en-US" sz="4600" dirty="0">
              <a:latin typeface="Calibri" panose="020F0502020204030204" pitchFamily="34" charset="0"/>
            </a:endParaRPr>
          </a:p>
        </p:txBody>
      </p:sp>
      <p:sp>
        <p:nvSpPr>
          <p:cNvPr id="79919" name="AutoShape 47"/>
          <p:cNvSpPr>
            <a:spLocks noChangeArrowheads="1"/>
          </p:cNvSpPr>
          <p:nvPr/>
        </p:nvSpPr>
        <p:spPr bwMode="gray">
          <a:xfrm>
            <a:off x="1995470" y="2189157"/>
            <a:ext cx="2163763" cy="28575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a:prstShdw prst="shdw12">
              <a:srgbClr val="000000">
                <a:alpha val="50000"/>
              </a:srgbClr>
            </a:prstShdw>
          </a:effectLst>
        </p:spPr>
        <p:txBody>
          <a:bodyPr wrap="none" anchor="ctr"/>
          <a:lstStyle/>
          <a:p>
            <a:endParaRPr lang="tr-TR"/>
          </a:p>
        </p:txBody>
      </p:sp>
      <p:sp>
        <p:nvSpPr>
          <p:cNvPr id="79920" name="AutoShape 48"/>
          <p:cNvSpPr>
            <a:spLocks noChangeArrowheads="1"/>
          </p:cNvSpPr>
          <p:nvPr/>
        </p:nvSpPr>
        <p:spPr bwMode="gray">
          <a:xfrm>
            <a:off x="0" y="927529"/>
            <a:ext cx="9036496" cy="5858463"/>
          </a:xfrm>
          <a:prstGeom prst="roundRect">
            <a:avLst>
              <a:gd name="adj" fmla="val 16667"/>
            </a:avLst>
          </a:prstGeom>
          <a:solidFill>
            <a:srgbClr val="5DCC54"/>
          </a:solidFill>
          <a:ln w="9525">
            <a:noFill/>
            <a:round/>
            <a:headEnd/>
            <a:tailEnd/>
          </a:ln>
          <a:effectLst/>
        </p:spPr>
        <p:txBody>
          <a:bodyPr wrap="none" anchor="ctr"/>
          <a:lstStyle/>
          <a:p>
            <a:endParaRPr lang="tr-TR"/>
          </a:p>
        </p:txBody>
      </p:sp>
      <p:sp>
        <p:nvSpPr>
          <p:cNvPr id="79921" name="AutoShape 49"/>
          <p:cNvSpPr>
            <a:spLocks noChangeArrowheads="1"/>
          </p:cNvSpPr>
          <p:nvPr/>
        </p:nvSpPr>
        <p:spPr bwMode="gray">
          <a:xfrm>
            <a:off x="857224" y="3500438"/>
            <a:ext cx="7000924" cy="2525742"/>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tr-TR"/>
          </a:p>
        </p:txBody>
      </p:sp>
      <p:sp>
        <p:nvSpPr>
          <p:cNvPr id="79922" name="AutoShape 50"/>
          <p:cNvSpPr>
            <a:spLocks noChangeArrowheads="1"/>
          </p:cNvSpPr>
          <p:nvPr/>
        </p:nvSpPr>
        <p:spPr bwMode="gray">
          <a:xfrm>
            <a:off x="857224" y="1142984"/>
            <a:ext cx="7000924" cy="2638441"/>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tr-TR"/>
          </a:p>
        </p:txBody>
      </p:sp>
      <p:grpSp>
        <p:nvGrpSpPr>
          <p:cNvPr id="2" name="Group 51"/>
          <p:cNvGrpSpPr>
            <a:grpSpLocks/>
          </p:cNvGrpSpPr>
          <p:nvPr/>
        </p:nvGrpSpPr>
        <p:grpSpPr bwMode="auto">
          <a:xfrm>
            <a:off x="642910" y="928670"/>
            <a:ext cx="642937" cy="627537"/>
            <a:chOff x="1289" y="582"/>
            <a:chExt cx="668" cy="652"/>
          </a:xfrm>
        </p:grpSpPr>
        <p:sp>
          <p:nvSpPr>
            <p:cNvPr id="79924" name="Oval 52"/>
            <p:cNvSpPr>
              <a:spLocks noChangeArrowheads="1"/>
            </p:cNvSpPr>
            <p:nvPr/>
          </p:nvSpPr>
          <p:spPr bwMode="gray">
            <a:xfrm>
              <a:off x="1289" y="582"/>
              <a:ext cx="668" cy="540"/>
            </a:xfrm>
            <a:prstGeom prst="ellipse">
              <a:avLst/>
            </a:prstGeom>
            <a:solidFill>
              <a:srgbClr val="333333"/>
            </a:solidFill>
            <a:ln w="38100" algn="ctr">
              <a:noFill/>
              <a:round/>
              <a:headEnd/>
              <a:tailEnd/>
            </a:ln>
            <a:effectLst/>
          </p:spPr>
          <p:txBody>
            <a:bodyPr anchor="ctr">
              <a:spAutoFit/>
            </a:bodyPr>
            <a:lstStyle/>
            <a:p>
              <a:pPr algn="ctr"/>
              <a:endParaRPr lang="tr-TR"/>
            </a:p>
          </p:txBody>
        </p:sp>
        <p:sp>
          <p:nvSpPr>
            <p:cNvPr id="79925" name="Oval 53"/>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pPr algn="ctr"/>
              <a:endParaRPr lang="tr-TR"/>
            </a:p>
          </p:txBody>
        </p:sp>
        <p:sp>
          <p:nvSpPr>
            <p:cNvPr id="79926" name="Oval 54"/>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pPr algn="ctr"/>
              <a:endParaRPr lang="tr-TR"/>
            </a:p>
          </p:txBody>
        </p:sp>
        <p:sp>
          <p:nvSpPr>
            <p:cNvPr id="79927" name="Oval 55"/>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pPr algn="ctr"/>
              <a:endParaRPr lang="tr-TR"/>
            </a:p>
          </p:txBody>
        </p:sp>
        <p:sp>
          <p:nvSpPr>
            <p:cNvPr id="79928" name="Oval 56"/>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pPr algn="ctr"/>
              <a:endParaRPr lang="tr-TR"/>
            </a:p>
          </p:txBody>
        </p:sp>
      </p:grpSp>
      <p:sp>
        <p:nvSpPr>
          <p:cNvPr id="79929" name="Text Box 57"/>
          <p:cNvSpPr txBox="1">
            <a:spLocks noChangeArrowheads="1"/>
          </p:cNvSpPr>
          <p:nvPr/>
        </p:nvSpPr>
        <p:spPr bwMode="gray">
          <a:xfrm>
            <a:off x="781022" y="1020745"/>
            <a:ext cx="354013" cy="457200"/>
          </a:xfrm>
          <a:prstGeom prst="rect">
            <a:avLst/>
          </a:prstGeom>
          <a:noFill/>
          <a:ln w="9525" algn="ctr">
            <a:noFill/>
            <a:miter lim="800000"/>
            <a:headEnd/>
            <a:tailEnd/>
          </a:ln>
          <a:effectLst/>
        </p:spPr>
        <p:txBody>
          <a:bodyPr wrap="none">
            <a:spAutoFit/>
          </a:bodyPr>
          <a:lstStyle/>
          <a:p>
            <a:pPr algn="ctr" eaLnBrk="0" hangingPunct="0"/>
            <a:r>
              <a:rPr lang="tr-TR" sz="2400" dirty="0" smtClean="0">
                <a:solidFill>
                  <a:srgbClr val="000000"/>
                </a:solidFill>
              </a:rPr>
              <a:t>2</a:t>
            </a:r>
            <a:endParaRPr lang="en-US" sz="2400" dirty="0">
              <a:solidFill>
                <a:srgbClr val="000000"/>
              </a:solidFill>
            </a:endParaRPr>
          </a:p>
        </p:txBody>
      </p:sp>
      <p:sp>
        <p:nvSpPr>
          <p:cNvPr id="79930" name="Text Box 58"/>
          <p:cNvSpPr txBox="1">
            <a:spLocks noChangeArrowheads="1"/>
          </p:cNvSpPr>
          <p:nvPr/>
        </p:nvSpPr>
        <p:spPr bwMode="gray">
          <a:xfrm>
            <a:off x="133700" y="908720"/>
            <a:ext cx="8758780" cy="5386090"/>
          </a:xfrm>
          <a:prstGeom prst="rect">
            <a:avLst/>
          </a:prstGeom>
          <a:noFill/>
          <a:ln w="9525" algn="ctr">
            <a:noFill/>
            <a:miter lim="800000"/>
            <a:headEnd/>
            <a:tailEnd/>
          </a:ln>
          <a:effectLst/>
        </p:spPr>
        <p:txBody>
          <a:bodyPr wrap="square">
            <a:spAutoFit/>
          </a:bodyPr>
          <a:lstStyle/>
          <a:p>
            <a:pPr algn="just" eaLnBrk="0" hangingPunct="0"/>
            <a:r>
              <a:rPr lang="tr-TR" dirty="0" smtClean="0">
                <a:solidFill>
                  <a:srgbClr val="000000"/>
                </a:solidFill>
                <a:latin typeface="Calibri" panose="020F0502020204030204" pitchFamily="34" charset="0"/>
              </a:rPr>
              <a:t>        	</a:t>
            </a:r>
            <a:r>
              <a:rPr lang="tr-TR" dirty="0">
                <a:solidFill>
                  <a:srgbClr val="000000"/>
                </a:solidFill>
                <a:latin typeface="Calibri" panose="020F0502020204030204" pitchFamily="34" charset="0"/>
              </a:rPr>
              <a:t> </a:t>
            </a:r>
            <a:r>
              <a:rPr lang="tr-TR" dirty="0" smtClean="0">
                <a:solidFill>
                  <a:srgbClr val="000000"/>
                </a:solidFill>
                <a:latin typeface="Calibri" panose="020F0502020204030204" pitchFamily="34" charset="0"/>
              </a:rPr>
              <a:t>     </a:t>
            </a:r>
            <a:r>
              <a:rPr lang="tr-TR" sz="2600" b="1" i="1" u="sng" dirty="0" smtClean="0">
                <a:solidFill>
                  <a:srgbClr val="000000"/>
                </a:solidFill>
                <a:latin typeface="Calibri" panose="020F0502020204030204" pitchFamily="34" charset="0"/>
              </a:rPr>
              <a:t>Değiştirme Maliyeti</a:t>
            </a:r>
          </a:p>
          <a:p>
            <a:pPr algn="just" eaLnBrk="0" hangingPunct="0"/>
            <a:endParaRPr lang="tr-TR" sz="1000" dirty="0" smtClean="0">
              <a:solidFill>
                <a:srgbClr val="000000"/>
              </a:solidFill>
              <a:latin typeface="Calibri" panose="020F0502020204030204" pitchFamily="34" charset="0"/>
            </a:endParaRPr>
          </a:p>
          <a:p>
            <a:pPr algn="ctr" eaLnBrk="0" hangingPunct="0"/>
            <a:endParaRPr lang="tr-TR" sz="1000" dirty="0" smtClean="0">
              <a:solidFill>
                <a:srgbClr val="000000"/>
              </a:solidFill>
              <a:latin typeface="Calibri" panose="020F0502020204030204" pitchFamily="34" charset="0"/>
            </a:endParaRPr>
          </a:p>
          <a:p>
            <a:pPr algn="ctr" eaLnBrk="0" hangingPunct="0"/>
            <a:r>
              <a:rPr lang="tr-TR" dirty="0" smtClean="0">
                <a:solidFill>
                  <a:srgbClr val="000000"/>
                </a:solidFill>
                <a:latin typeface="Calibri" panose="020F0502020204030204" pitchFamily="34" charset="0"/>
              </a:rPr>
              <a:t>“</a:t>
            </a:r>
            <a:r>
              <a:rPr lang="tr-TR" dirty="0">
                <a:solidFill>
                  <a:srgbClr val="000000"/>
                </a:solidFill>
                <a:latin typeface="Calibri" panose="020F0502020204030204" pitchFamily="34" charset="0"/>
              </a:rPr>
              <a:t>Bir müşterinin </a:t>
            </a:r>
            <a:r>
              <a:rPr lang="tr-TR" b="1" u="sng" dirty="0" smtClean="0">
                <a:solidFill>
                  <a:srgbClr val="FF0000"/>
                </a:solidFill>
                <a:latin typeface="Calibri" panose="020F0502020204030204" pitchFamily="34" charset="0"/>
              </a:rPr>
              <a:t>bir mal </a:t>
            </a:r>
            <a:r>
              <a:rPr lang="tr-TR" b="1" u="sng" dirty="0">
                <a:solidFill>
                  <a:srgbClr val="FF0000"/>
                </a:solidFill>
                <a:latin typeface="Calibri" panose="020F0502020204030204" pitchFamily="34" charset="0"/>
              </a:rPr>
              <a:t>veya hizmet sağlayıcısından diğer bir sağlayıcıya </a:t>
            </a:r>
            <a:r>
              <a:rPr lang="tr-TR" b="1" u="sng" dirty="0" smtClean="0">
                <a:solidFill>
                  <a:srgbClr val="FF0000"/>
                </a:solidFill>
                <a:latin typeface="Calibri" panose="020F0502020204030204" pitchFamily="34" charset="0"/>
              </a:rPr>
              <a:t>geçişin getirmiş olduğu, </a:t>
            </a:r>
            <a:r>
              <a:rPr lang="tr-TR" b="1" u="sng" dirty="0">
                <a:solidFill>
                  <a:srgbClr val="FF0000"/>
                </a:solidFill>
                <a:latin typeface="Calibri" panose="020F0502020204030204" pitchFamily="34" charset="0"/>
              </a:rPr>
              <a:t>katlanması gerekli tüm maliyetler</a:t>
            </a:r>
            <a:r>
              <a:rPr lang="tr-TR" dirty="0">
                <a:solidFill>
                  <a:srgbClr val="000000"/>
                </a:solidFill>
                <a:latin typeface="Calibri" panose="020F0502020204030204" pitchFamily="34" charset="0"/>
              </a:rPr>
              <a:t>” şeklinde </a:t>
            </a:r>
            <a:r>
              <a:rPr lang="tr-TR" dirty="0" smtClean="0">
                <a:solidFill>
                  <a:srgbClr val="000000"/>
                </a:solidFill>
                <a:latin typeface="Calibri" panose="020F0502020204030204" pitchFamily="34" charset="0"/>
              </a:rPr>
              <a:t>tanımlanmaktadır</a:t>
            </a:r>
            <a:r>
              <a:rPr lang="tr-TR" dirty="0">
                <a:solidFill>
                  <a:srgbClr val="000000"/>
                </a:solidFill>
                <a:latin typeface="Calibri" panose="020F0502020204030204" pitchFamily="34" charset="0"/>
              </a:rPr>
              <a:t> </a:t>
            </a:r>
            <a:r>
              <a:rPr lang="tr-TR" dirty="0" smtClean="0">
                <a:solidFill>
                  <a:srgbClr val="000000"/>
                </a:solidFill>
                <a:latin typeface="Calibri" panose="020F0502020204030204" pitchFamily="34" charset="0"/>
              </a:rPr>
              <a:t>(</a:t>
            </a:r>
            <a:r>
              <a:rPr lang="tr-TR" dirty="0" err="1" smtClean="0">
                <a:solidFill>
                  <a:srgbClr val="000000"/>
                </a:solidFill>
                <a:latin typeface="Calibri" panose="020F0502020204030204" pitchFamily="34" charset="0"/>
              </a:rPr>
              <a:t>Deng</a:t>
            </a:r>
            <a:r>
              <a:rPr lang="tr-TR" dirty="0" smtClean="0">
                <a:solidFill>
                  <a:srgbClr val="000000"/>
                </a:solidFill>
                <a:latin typeface="Calibri" panose="020F0502020204030204" pitchFamily="34" charset="0"/>
              </a:rPr>
              <a:t> vd., 2010: 292; </a:t>
            </a:r>
            <a:r>
              <a:rPr lang="tr-TR" dirty="0" err="1" smtClean="0">
                <a:solidFill>
                  <a:srgbClr val="000000"/>
                </a:solidFill>
                <a:latin typeface="Calibri" panose="020F0502020204030204" pitchFamily="34" charset="0"/>
              </a:rPr>
              <a:t>Wang</a:t>
            </a:r>
            <a:r>
              <a:rPr lang="tr-TR" dirty="0" smtClean="0">
                <a:solidFill>
                  <a:srgbClr val="000000"/>
                </a:solidFill>
                <a:latin typeface="Calibri" panose="020F0502020204030204" pitchFamily="34" charset="0"/>
              </a:rPr>
              <a:t>, 2010: 254; Lee vd., 2001: 36).</a:t>
            </a:r>
          </a:p>
          <a:p>
            <a:pPr algn="just" eaLnBrk="0" hangingPunct="0"/>
            <a:endParaRPr lang="tr-TR" sz="1600" dirty="0" smtClean="0">
              <a:solidFill>
                <a:srgbClr val="000000"/>
              </a:solidFill>
              <a:latin typeface="Calibri" panose="020F0502020204030204" pitchFamily="34" charset="0"/>
            </a:endParaRPr>
          </a:p>
          <a:p>
            <a:pPr algn="just" eaLnBrk="0" hangingPunct="0"/>
            <a:r>
              <a:rPr lang="tr-TR" dirty="0" smtClean="0">
                <a:solidFill>
                  <a:srgbClr val="000000"/>
                </a:solidFill>
                <a:latin typeface="Calibri" panose="020F0502020204030204" pitchFamily="34" charset="0"/>
              </a:rPr>
              <a:t>Bu maliyetler, sadece </a:t>
            </a:r>
            <a:r>
              <a:rPr lang="tr-TR" b="1" dirty="0" smtClean="0">
                <a:solidFill>
                  <a:srgbClr val="000000"/>
                </a:solidFill>
                <a:latin typeface="Calibri" panose="020F0502020204030204" pitchFamily="34" charset="0"/>
              </a:rPr>
              <a:t>parasal</a:t>
            </a:r>
            <a:r>
              <a:rPr lang="tr-TR" dirty="0" smtClean="0">
                <a:solidFill>
                  <a:srgbClr val="000000"/>
                </a:solidFill>
                <a:latin typeface="Calibri" panose="020F0502020204030204" pitchFamily="34" charset="0"/>
              </a:rPr>
              <a:t> değil müşterinin yeni bir işletme ile karşı karşıya kalmış olmasından kaynaklanan </a:t>
            </a:r>
            <a:r>
              <a:rPr lang="tr-TR" b="1" dirty="0" smtClean="0">
                <a:solidFill>
                  <a:srgbClr val="000000"/>
                </a:solidFill>
                <a:latin typeface="Calibri" panose="020F0502020204030204" pitchFamily="34" charset="0"/>
              </a:rPr>
              <a:t>psikolojik</a:t>
            </a:r>
            <a:r>
              <a:rPr lang="tr-TR" dirty="0" smtClean="0">
                <a:solidFill>
                  <a:srgbClr val="000000"/>
                </a:solidFill>
                <a:latin typeface="Calibri" panose="020F0502020204030204" pitchFamily="34" charset="0"/>
              </a:rPr>
              <a:t> ve </a:t>
            </a:r>
            <a:r>
              <a:rPr lang="tr-TR" b="1" dirty="0" smtClean="0">
                <a:solidFill>
                  <a:srgbClr val="000000"/>
                </a:solidFill>
                <a:latin typeface="Calibri" panose="020F0502020204030204" pitchFamily="34" charset="0"/>
              </a:rPr>
              <a:t>duygusal </a:t>
            </a:r>
            <a:r>
              <a:rPr lang="tr-TR" dirty="0" smtClean="0">
                <a:solidFill>
                  <a:srgbClr val="000000"/>
                </a:solidFill>
                <a:latin typeface="Calibri" panose="020F0502020204030204" pitchFamily="34" charset="0"/>
              </a:rPr>
              <a:t>maliyetleri de kapsamaktadır (</a:t>
            </a:r>
            <a:r>
              <a:rPr lang="tr-TR" dirty="0" err="1" smtClean="0">
                <a:solidFill>
                  <a:srgbClr val="000000"/>
                </a:solidFill>
                <a:latin typeface="Calibri" panose="020F0502020204030204" pitchFamily="34" charset="0"/>
              </a:rPr>
              <a:t>Yang</a:t>
            </a:r>
            <a:r>
              <a:rPr lang="tr-TR" dirty="0" smtClean="0">
                <a:solidFill>
                  <a:srgbClr val="000000"/>
                </a:solidFill>
                <a:latin typeface="Calibri" panose="020F0502020204030204" pitchFamily="34" charset="0"/>
              </a:rPr>
              <a:t> ve </a:t>
            </a:r>
            <a:r>
              <a:rPr lang="tr-TR" dirty="0" err="1" smtClean="0">
                <a:solidFill>
                  <a:srgbClr val="000000"/>
                </a:solidFill>
                <a:latin typeface="Calibri" panose="020F0502020204030204" pitchFamily="34" charset="0"/>
              </a:rPr>
              <a:t>Peterson</a:t>
            </a:r>
            <a:r>
              <a:rPr lang="tr-TR" dirty="0" smtClean="0">
                <a:solidFill>
                  <a:srgbClr val="000000"/>
                </a:solidFill>
                <a:latin typeface="Calibri" panose="020F0502020204030204" pitchFamily="34" charset="0"/>
              </a:rPr>
              <a:t>, 2004: 805).</a:t>
            </a:r>
          </a:p>
          <a:p>
            <a:pPr algn="just" eaLnBrk="0" hangingPunct="0"/>
            <a:endParaRPr lang="tr-TR" sz="1600" dirty="0" smtClean="0">
              <a:solidFill>
                <a:srgbClr val="000000"/>
              </a:solidFill>
              <a:latin typeface="Calibri" panose="020F0502020204030204" pitchFamily="34" charset="0"/>
            </a:endParaRPr>
          </a:p>
          <a:p>
            <a:pPr algn="just" eaLnBrk="0" hangingPunct="0"/>
            <a:r>
              <a:rPr lang="tr-TR" dirty="0" smtClean="0">
                <a:solidFill>
                  <a:srgbClr val="000000"/>
                </a:solidFill>
                <a:latin typeface="Calibri" panose="020F0502020204030204" pitchFamily="34" charset="0"/>
              </a:rPr>
              <a:t>Eğer bir müşteri için diğer bir işletmeye geçiş yapmak yüksek derecede değiştirme engelleri ile karşılaşmaya neden oluyorsa, müşteriler mevcut işletmeye sadık kalacaklardır.</a:t>
            </a:r>
          </a:p>
          <a:p>
            <a:pPr algn="just" eaLnBrk="0" hangingPunct="0"/>
            <a:endParaRPr lang="tr-TR" sz="1600" dirty="0" smtClean="0">
              <a:solidFill>
                <a:srgbClr val="000000"/>
              </a:solidFill>
              <a:latin typeface="Calibri" panose="020F0502020204030204" pitchFamily="34" charset="0"/>
            </a:endParaRPr>
          </a:p>
          <a:p>
            <a:pPr algn="just" eaLnBrk="0" hangingPunct="0"/>
            <a:r>
              <a:rPr lang="tr-TR" dirty="0" smtClean="0">
                <a:solidFill>
                  <a:srgbClr val="000000"/>
                </a:solidFill>
                <a:latin typeface="Calibri" panose="020F0502020204030204" pitchFamily="34" charset="0"/>
              </a:rPr>
              <a:t>Bu nedenle işletmeler, sadık müşterilere sahip olmak için değiştirme maliyetini bir işletme stratejisi olarak kullanabilmektedir (</a:t>
            </a:r>
            <a:r>
              <a:rPr lang="tr-TR" dirty="0" err="1" smtClean="0">
                <a:solidFill>
                  <a:srgbClr val="000000"/>
                </a:solidFill>
                <a:latin typeface="Calibri" panose="020F0502020204030204" pitchFamily="34" charset="0"/>
              </a:rPr>
              <a:t>Pan</a:t>
            </a:r>
            <a:r>
              <a:rPr lang="tr-TR" dirty="0" smtClean="0">
                <a:solidFill>
                  <a:srgbClr val="000000"/>
                </a:solidFill>
                <a:latin typeface="Calibri" panose="020F0502020204030204" pitchFamily="34" charset="0"/>
              </a:rPr>
              <a:t> vd., 2012: 156; </a:t>
            </a:r>
            <a:r>
              <a:rPr lang="tr-TR" dirty="0" err="1" smtClean="0">
                <a:solidFill>
                  <a:srgbClr val="000000"/>
                </a:solidFill>
                <a:latin typeface="Calibri" panose="020F0502020204030204" pitchFamily="34" charset="0"/>
              </a:rPr>
              <a:t>Giovanis</a:t>
            </a:r>
            <a:r>
              <a:rPr lang="tr-TR" dirty="0" smtClean="0">
                <a:solidFill>
                  <a:srgbClr val="000000"/>
                </a:solidFill>
                <a:latin typeface="Calibri" panose="020F0502020204030204" pitchFamily="34" charset="0"/>
              </a:rPr>
              <a:t> vd., 2009: 165).</a:t>
            </a:r>
          </a:p>
          <a:p>
            <a:pPr algn="just" eaLnBrk="0" hangingPunct="0"/>
            <a:endParaRPr lang="tr-TR" sz="1600" dirty="0" smtClean="0">
              <a:solidFill>
                <a:srgbClr val="000000"/>
              </a:solidFill>
              <a:latin typeface="Calibri" panose="020F0502020204030204" pitchFamily="34" charset="0"/>
            </a:endParaRPr>
          </a:p>
          <a:p>
            <a:pPr algn="just" eaLnBrk="0" hangingPunct="0"/>
            <a:r>
              <a:rPr lang="tr-TR" dirty="0">
                <a:solidFill>
                  <a:srgbClr val="000000"/>
                </a:solidFill>
                <a:latin typeface="Calibri" panose="020F0502020204030204" pitchFamily="34" charset="0"/>
              </a:rPr>
              <a:t>Değiştirme maliyetini gerek bağımsız değişken gerekse düzenleyici değişken olarak ele alıp müşteri sadakati üzerindeki etkisi farklı araştırmalarda incelenmeye çalışılmıştır (Lee vd</a:t>
            </a:r>
            <a:r>
              <a:rPr lang="tr-TR" dirty="0" smtClean="0">
                <a:solidFill>
                  <a:srgbClr val="000000"/>
                </a:solidFill>
                <a:latin typeface="Calibri" panose="020F0502020204030204" pitchFamily="34" charset="0"/>
              </a:rPr>
              <a:t>., </a:t>
            </a:r>
            <a:r>
              <a:rPr lang="tr-TR" dirty="0">
                <a:solidFill>
                  <a:srgbClr val="000000"/>
                </a:solidFill>
                <a:latin typeface="Calibri" panose="020F0502020204030204" pitchFamily="34" charset="0"/>
              </a:rPr>
              <a:t>2001; Lam vd</a:t>
            </a:r>
            <a:r>
              <a:rPr lang="tr-TR" dirty="0" smtClean="0">
                <a:solidFill>
                  <a:srgbClr val="000000"/>
                </a:solidFill>
                <a:latin typeface="Calibri" panose="020F0502020204030204" pitchFamily="34" charset="0"/>
              </a:rPr>
              <a:t>., 2004</a:t>
            </a:r>
            <a:r>
              <a:rPr lang="tr-TR" dirty="0">
                <a:solidFill>
                  <a:srgbClr val="000000"/>
                </a:solidFill>
                <a:latin typeface="Calibri" panose="020F0502020204030204" pitchFamily="34" charset="0"/>
              </a:rPr>
              <a:t>; Barutçu</a:t>
            </a:r>
            <a:r>
              <a:rPr lang="tr-TR" dirty="0" smtClean="0">
                <a:solidFill>
                  <a:srgbClr val="000000"/>
                </a:solidFill>
                <a:latin typeface="Calibri" panose="020F0502020204030204" pitchFamily="34" charset="0"/>
              </a:rPr>
              <a:t>, 2007</a:t>
            </a:r>
            <a:r>
              <a:rPr lang="tr-TR" dirty="0">
                <a:solidFill>
                  <a:srgbClr val="000000"/>
                </a:solidFill>
                <a:latin typeface="Calibri" panose="020F0502020204030204" pitchFamily="34" charset="0"/>
              </a:rPr>
              <a:t>; </a:t>
            </a:r>
            <a:r>
              <a:rPr lang="tr-TR" dirty="0" err="1">
                <a:solidFill>
                  <a:srgbClr val="000000"/>
                </a:solidFill>
                <a:latin typeface="Calibri" panose="020F0502020204030204" pitchFamily="34" charset="0"/>
              </a:rPr>
              <a:t>Oyeniyi</a:t>
            </a:r>
            <a:r>
              <a:rPr lang="tr-TR" dirty="0">
                <a:solidFill>
                  <a:srgbClr val="000000"/>
                </a:solidFill>
                <a:latin typeface="Calibri" panose="020F0502020204030204" pitchFamily="34" charset="0"/>
              </a:rPr>
              <a:t> ve </a:t>
            </a:r>
            <a:r>
              <a:rPr lang="tr-TR" dirty="0" err="1">
                <a:solidFill>
                  <a:srgbClr val="000000"/>
                </a:solidFill>
                <a:latin typeface="Calibri" panose="020F0502020204030204" pitchFamily="34" charset="0"/>
              </a:rPr>
              <a:t>Abiodun</a:t>
            </a:r>
            <a:r>
              <a:rPr lang="tr-TR" dirty="0" smtClean="0">
                <a:solidFill>
                  <a:srgbClr val="000000"/>
                </a:solidFill>
                <a:latin typeface="Calibri" panose="020F0502020204030204" pitchFamily="34" charset="0"/>
              </a:rPr>
              <a:t>, 2009</a:t>
            </a:r>
            <a:r>
              <a:rPr lang="tr-TR" dirty="0">
                <a:solidFill>
                  <a:srgbClr val="000000"/>
                </a:solidFill>
                <a:latin typeface="Calibri" panose="020F0502020204030204" pitchFamily="34" charset="0"/>
              </a:rPr>
              <a:t>; Geyik ve Gökçen</a:t>
            </a:r>
            <a:r>
              <a:rPr lang="tr-TR" dirty="0" smtClean="0">
                <a:solidFill>
                  <a:srgbClr val="000000"/>
                </a:solidFill>
                <a:latin typeface="Calibri" panose="020F0502020204030204" pitchFamily="34" charset="0"/>
              </a:rPr>
              <a:t>, 2014</a:t>
            </a:r>
            <a:r>
              <a:rPr lang="tr-TR" dirty="0">
                <a:solidFill>
                  <a:srgbClr val="000000"/>
                </a:solidFill>
                <a:latin typeface="Calibri" panose="020F050202020403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930">
                                            <p:txEl>
                                              <p:pRg st="0" end="0"/>
                                            </p:txEl>
                                          </p:spTgt>
                                        </p:tgtEl>
                                        <p:attrNameLst>
                                          <p:attrName>style.visibility</p:attrName>
                                        </p:attrNameLst>
                                      </p:cBhvr>
                                      <p:to>
                                        <p:strVal val="visible"/>
                                      </p:to>
                                    </p:set>
                                    <p:anim calcmode="lin" valueType="num">
                                      <p:cBhvr additive="base">
                                        <p:cTn id="7" dur="500" fill="hold"/>
                                        <p:tgtEl>
                                          <p:spTgt spid="799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9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930">
                                            <p:txEl>
                                              <p:pRg st="3" end="3"/>
                                            </p:txEl>
                                          </p:spTgt>
                                        </p:tgtEl>
                                        <p:attrNameLst>
                                          <p:attrName>style.visibility</p:attrName>
                                        </p:attrNameLst>
                                      </p:cBhvr>
                                      <p:to>
                                        <p:strVal val="visible"/>
                                      </p:to>
                                    </p:set>
                                    <p:anim calcmode="lin" valueType="num">
                                      <p:cBhvr additive="base">
                                        <p:cTn id="13" dur="500" fill="hold"/>
                                        <p:tgtEl>
                                          <p:spTgt spid="7993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93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9930">
                                            <p:txEl>
                                              <p:pRg st="5" end="5"/>
                                            </p:txEl>
                                          </p:spTgt>
                                        </p:tgtEl>
                                        <p:attrNameLst>
                                          <p:attrName>style.visibility</p:attrName>
                                        </p:attrNameLst>
                                      </p:cBhvr>
                                      <p:to>
                                        <p:strVal val="visible"/>
                                      </p:to>
                                    </p:set>
                                    <p:anim calcmode="lin" valueType="num">
                                      <p:cBhvr additive="base">
                                        <p:cTn id="19" dur="500" fill="hold"/>
                                        <p:tgtEl>
                                          <p:spTgt spid="79930">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93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9930">
                                            <p:txEl>
                                              <p:pRg st="7" end="7"/>
                                            </p:txEl>
                                          </p:spTgt>
                                        </p:tgtEl>
                                        <p:attrNameLst>
                                          <p:attrName>style.visibility</p:attrName>
                                        </p:attrNameLst>
                                      </p:cBhvr>
                                      <p:to>
                                        <p:strVal val="visible"/>
                                      </p:to>
                                    </p:set>
                                    <p:anim calcmode="lin" valueType="num">
                                      <p:cBhvr additive="base">
                                        <p:cTn id="25" dur="500" fill="hold"/>
                                        <p:tgtEl>
                                          <p:spTgt spid="79930">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9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9930">
                                            <p:txEl>
                                              <p:pRg st="9" end="9"/>
                                            </p:txEl>
                                          </p:spTgt>
                                        </p:tgtEl>
                                        <p:attrNameLst>
                                          <p:attrName>style.visibility</p:attrName>
                                        </p:attrNameLst>
                                      </p:cBhvr>
                                      <p:to>
                                        <p:strVal val="visible"/>
                                      </p:to>
                                    </p:set>
                                    <p:anim calcmode="lin" valueType="num">
                                      <p:cBhvr additive="base">
                                        <p:cTn id="31" dur="500" fill="hold"/>
                                        <p:tgtEl>
                                          <p:spTgt spid="79930">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993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9930">
                                            <p:txEl>
                                              <p:pRg st="11" end="11"/>
                                            </p:txEl>
                                          </p:spTgt>
                                        </p:tgtEl>
                                        <p:attrNameLst>
                                          <p:attrName>style.visibility</p:attrName>
                                        </p:attrNameLst>
                                      </p:cBhvr>
                                      <p:to>
                                        <p:strVal val="visible"/>
                                      </p:to>
                                    </p:set>
                                    <p:anim calcmode="lin" valueType="num">
                                      <p:cBhvr additive="base">
                                        <p:cTn id="37" dur="500" fill="hold"/>
                                        <p:tgtEl>
                                          <p:spTgt spid="79930">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993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4 Altbilgi Yer Tutucusu"/>
          <p:cNvSpPr>
            <a:spLocks noGrp="1"/>
          </p:cNvSpPr>
          <p:nvPr>
            <p:ph type="ftr" sz="quarter" idx="11"/>
          </p:nvPr>
        </p:nvSpPr>
        <p:spPr/>
        <p:txBody>
          <a:bodyPr/>
          <a:lstStyle/>
          <a:p>
            <a:r>
              <a:rPr lang="en-US"/>
              <a:t>www.themegallery.com</a:t>
            </a:r>
          </a:p>
        </p:txBody>
      </p:sp>
      <p:sp>
        <p:nvSpPr>
          <p:cNvPr id="79874" name="Rectangle 2"/>
          <p:cNvSpPr>
            <a:spLocks noGrp="1" noChangeArrowheads="1"/>
          </p:cNvSpPr>
          <p:nvPr>
            <p:ph type="title"/>
          </p:nvPr>
        </p:nvSpPr>
        <p:spPr>
          <a:xfrm>
            <a:off x="457200" y="163488"/>
            <a:ext cx="7277100" cy="457200"/>
          </a:xfrm>
        </p:spPr>
        <p:txBody>
          <a:bodyPr/>
          <a:lstStyle/>
          <a:p>
            <a:r>
              <a:rPr lang="tr-TR" sz="4600" dirty="0" smtClean="0">
                <a:latin typeface="Calibri" panose="020F0502020204030204" pitchFamily="34" charset="0"/>
              </a:rPr>
              <a:t>Kavramsal Çerçeve</a:t>
            </a:r>
            <a:endParaRPr lang="en-US" sz="4600" dirty="0">
              <a:latin typeface="Calibri" panose="020F0502020204030204" pitchFamily="34" charset="0"/>
            </a:endParaRPr>
          </a:p>
        </p:txBody>
      </p:sp>
      <p:sp>
        <p:nvSpPr>
          <p:cNvPr id="79919" name="AutoShape 47"/>
          <p:cNvSpPr>
            <a:spLocks noChangeArrowheads="1"/>
          </p:cNvSpPr>
          <p:nvPr/>
        </p:nvSpPr>
        <p:spPr bwMode="gray">
          <a:xfrm>
            <a:off x="1995470" y="2189157"/>
            <a:ext cx="2163763" cy="28575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a:prstShdw prst="shdw12">
              <a:srgbClr val="000000">
                <a:alpha val="50000"/>
              </a:srgbClr>
            </a:prstShdw>
          </a:effectLst>
        </p:spPr>
        <p:txBody>
          <a:bodyPr wrap="none" anchor="ctr"/>
          <a:lstStyle/>
          <a:p>
            <a:endParaRPr lang="tr-TR"/>
          </a:p>
        </p:txBody>
      </p:sp>
      <p:sp>
        <p:nvSpPr>
          <p:cNvPr id="79920" name="AutoShape 48"/>
          <p:cNvSpPr>
            <a:spLocks noChangeArrowheads="1"/>
          </p:cNvSpPr>
          <p:nvPr/>
        </p:nvSpPr>
        <p:spPr bwMode="gray">
          <a:xfrm>
            <a:off x="72008" y="980728"/>
            <a:ext cx="9036496" cy="5786454"/>
          </a:xfrm>
          <a:prstGeom prst="roundRect">
            <a:avLst>
              <a:gd name="adj" fmla="val 16667"/>
            </a:avLst>
          </a:prstGeom>
          <a:solidFill>
            <a:srgbClr val="FFFF99"/>
          </a:solidFill>
          <a:ln w="9525">
            <a:noFill/>
            <a:round/>
            <a:headEnd/>
            <a:tailEnd/>
          </a:ln>
          <a:effectLst/>
        </p:spPr>
        <p:txBody>
          <a:bodyPr wrap="none" anchor="ctr"/>
          <a:lstStyle/>
          <a:p>
            <a:endParaRPr lang="tr-TR"/>
          </a:p>
        </p:txBody>
      </p:sp>
      <p:sp>
        <p:nvSpPr>
          <p:cNvPr id="79921" name="AutoShape 49"/>
          <p:cNvSpPr>
            <a:spLocks noChangeArrowheads="1"/>
          </p:cNvSpPr>
          <p:nvPr/>
        </p:nvSpPr>
        <p:spPr bwMode="gray">
          <a:xfrm>
            <a:off x="857224" y="3500438"/>
            <a:ext cx="7000924" cy="2525742"/>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tr-TR"/>
          </a:p>
        </p:txBody>
      </p:sp>
      <p:sp>
        <p:nvSpPr>
          <p:cNvPr id="79922" name="AutoShape 50"/>
          <p:cNvSpPr>
            <a:spLocks noChangeArrowheads="1"/>
          </p:cNvSpPr>
          <p:nvPr/>
        </p:nvSpPr>
        <p:spPr bwMode="gray">
          <a:xfrm>
            <a:off x="857224" y="1142984"/>
            <a:ext cx="7000924" cy="2638441"/>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tr-TR"/>
          </a:p>
        </p:txBody>
      </p:sp>
      <p:grpSp>
        <p:nvGrpSpPr>
          <p:cNvPr id="2" name="Group 51"/>
          <p:cNvGrpSpPr>
            <a:grpSpLocks/>
          </p:cNvGrpSpPr>
          <p:nvPr/>
        </p:nvGrpSpPr>
        <p:grpSpPr bwMode="auto">
          <a:xfrm>
            <a:off x="642910" y="928670"/>
            <a:ext cx="642937" cy="627537"/>
            <a:chOff x="1289" y="582"/>
            <a:chExt cx="668" cy="652"/>
          </a:xfrm>
        </p:grpSpPr>
        <p:sp>
          <p:nvSpPr>
            <p:cNvPr id="79924" name="Oval 52"/>
            <p:cNvSpPr>
              <a:spLocks noChangeArrowheads="1"/>
            </p:cNvSpPr>
            <p:nvPr/>
          </p:nvSpPr>
          <p:spPr bwMode="gray">
            <a:xfrm>
              <a:off x="1289" y="582"/>
              <a:ext cx="668" cy="540"/>
            </a:xfrm>
            <a:prstGeom prst="ellipse">
              <a:avLst/>
            </a:prstGeom>
            <a:solidFill>
              <a:srgbClr val="333333"/>
            </a:solidFill>
            <a:ln w="38100" algn="ctr">
              <a:noFill/>
              <a:round/>
              <a:headEnd/>
              <a:tailEnd/>
            </a:ln>
            <a:effectLst/>
          </p:spPr>
          <p:txBody>
            <a:bodyPr anchor="ctr">
              <a:spAutoFit/>
            </a:bodyPr>
            <a:lstStyle/>
            <a:p>
              <a:pPr algn="ctr"/>
              <a:endParaRPr lang="tr-TR"/>
            </a:p>
          </p:txBody>
        </p:sp>
        <p:sp>
          <p:nvSpPr>
            <p:cNvPr id="79925" name="Oval 53"/>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pPr algn="ctr"/>
              <a:endParaRPr lang="tr-TR"/>
            </a:p>
          </p:txBody>
        </p:sp>
        <p:sp>
          <p:nvSpPr>
            <p:cNvPr id="79926" name="Oval 54"/>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pPr algn="ctr"/>
              <a:endParaRPr lang="tr-TR"/>
            </a:p>
          </p:txBody>
        </p:sp>
        <p:sp>
          <p:nvSpPr>
            <p:cNvPr id="79927" name="Oval 55"/>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pPr algn="ctr"/>
              <a:endParaRPr lang="tr-TR"/>
            </a:p>
          </p:txBody>
        </p:sp>
        <p:sp>
          <p:nvSpPr>
            <p:cNvPr id="79928" name="Oval 56"/>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pPr algn="ctr"/>
              <a:endParaRPr lang="tr-TR"/>
            </a:p>
          </p:txBody>
        </p:sp>
      </p:grpSp>
      <p:sp>
        <p:nvSpPr>
          <p:cNvPr id="79929" name="Text Box 57"/>
          <p:cNvSpPr txBox="1">
            <a:spLocks noChangeArrowheads="1"/>
          </p:cNvSpPr>
          <p:nvPr/>
        </p:nvSpPr>
        <p:spPr bwMode="gray">
          <a:xfrm>
            <a:off x="781022" y="1020745"/>
            <a:ext cx="356187" cy="461665"/>
          </a:xfrm>
          <a:prstGeom prst="rect">
            <a:avLst/>
          </a:prstGeom>
          <a:noFill/>
          <a:ln w="9525" algn="ctr">
            <a:noFill/>
            <a:miter lim="800000"/>
            <a:headEnd/>
            <a:tailEnd/>
          </a:ln>
          <a:effectLst/>
        </p:spPr>
        <p:txBody>
          <a:bodyPr wrap="none">
            <a:spAutoFit/>
          </a:bodyPr>
          <a:lstStyle/>
          <a:p>
            <a:pPr algn="ctr" eaLnBrk="0" hangingPunct="0"/>
            <a:r>
              <a:rPr lang="tr-TR" sz="2400" dirty="0" smtClean="0">
                <a:solidFill>
                  <a:srgbClr val="000000"/>
                </a:solidFill>
              </a:rPr>
              <a:t>3</a:t>
            </a:r>
            <a:endParaRPr lang="en-US" sz="2400" dirty="0">
              <a:solidFill>
                <a:srgbClr val="000000"/>
              </a:solidFill>
            </a:endParaRPr>
          </a:p>
        </p:txBody>
      </p:sp>
      <p:sp>
        <p:nvSpPr>
          <p:cNvPr id="79930" name="Text Box 58"/>
          <p:cNvSpPr txBox="1">
            <a:spLocks noChangeArrowheads="1"/>
          </p:cNvSpPr>
          <p:nvPr/>
        </p:nvSpPr>
        <p:spPr bwMode="gray">
          <a:xfrm>
            <a:off x="308845" y="1052166"/>
            <a:ext cx="8629447" cy="6370975"/>
          </a:xfrm>
          <a:prstGeom prst="rect">
            <a:avLst/>
          </a:prstGeom>
          <a:noFill/>
          <a:ln w="9525" algn="ctr">
            <a:noFill/>
            <a:miter lim="800000"/>
            <a:headEnd/>
            <a:tailEnd/>
          </a:ln>
          <a:effectLst/>
        </p:spPr>
        <p:txBody>
          <a:bodyPr wrap="square">
            <a:spAutoFit/>
          </a:bodyPr>
          <a:lstStyle/>
          <a:p>
            <a:pPr algn="just" eaLnBrk="0" hangingPunct="0"/>
            <a:r>
              <a:rPr lang="tr-TR" sz="2400" dirty="0" smtClean="0">
                <a:solidFill>
                  <a:srgbClr val="000000"/>
                </a:solidFill>
                <a:latin typeface="Calibri" panose="020F0502020204030204" pitchFamily="34" charset="0"/>
              </a:rPr>
              <a:t> </a:t>
            </a:r>
            <a:r>
              <a:rPr lang="tr-TR" sz="2400" b="1" dirty="0" smtClean="0">
                <a:solidFill>
                  <a:srgbClr val="000000"/>
                </a:solidFill>
                <a:latin typeface="Calibri" panose="020F0502020204030204" pitchFamily="34" charset="0"/>
              </a:rPr>
              <a:t>  </a:t>
            </a:r>
            <a:r>
              <a:rPr lang="tr-TR" sz="2400" dirty="0" smtClean="0">
                <a:solidFill>
                  <a:srgbClr val="000000"/>
                </a:solidFill>
                <a:latin typeface="Calibri" panose="020F0502020204030204" pitchFamily="34" charset="0"/>
              </a:rPr>
              <a:t>     	    </a:t>
            </a:r>
            <a:r>
              <a:rPr lang="tr-TR" sz="2400" b="1" i="1" u="sng" dirty="0" smtClean="0">
                <a:solidFill>
                  <a:srgbClr val="000000"/>
                </a:solidFill>
                <a:latin typeface="Calibri" panose="020F0502020204030204" pitchFamily="34" charset="0"/>
              </a:rPr>
              <a:t>Demografik Veriler ve Telefon Kullanım Verileri</a:t>
            </a:r>
          </a:p>
          <a:p>
            <a:pPr algn="just" eaLnBrk="0" hangingPunct="0"/>
            <a:endParaRPr lang="tr-TR" sz="2400" dirty="0" smtClean="0">
              <a:solidFill>
                <a:srgbClr val="000000"/>
              </a:solidFill>
              <a:latin typeface="Calibri" panose="020F0502020204030204" pitchFamily="34" charset="0"/>
            </a:endParaRPr>
          </a:p>
          <a:p>
            <a:pPr algn="just" eaLnBrk="0" hangingPunct="0"/>
            <a:r>
              <a:rPr lang="tr-TR" sz="2400" dirty="0">
                <a:solidFill>
                  <a:srgbClr val="000000"/>
                </a:solidFill>
                <a:latin typeface="Calibri" panose="020F0502020204030204" pitchFamily="34" charset="0"/>
              </a:rPr>
              <a:t>Demografik verileri ve müşterilerin telefon kullanımına ilişkin verileri bağımsız değişken olarak </a:t>
            </a:r>
            <a:r>
              <a:rPr lang="tr-TR" sz="2400" dirty="0" smtClean="0">
                <a:solidFill>
                  <a:srgbClr val="000000"/>
                </a:solidFill>
                <a:latin typeface="Calibri" panose="020F0502020204030204" pitchFamily="34" charset="0"/>
              </a:rPr>
              <a:t>doğrudan etkisini inceleyen araştırmalara literatürde neredeyse hiç rastlanılamamıştır</a:t>
            </a:r>
            <a:r>
              <a:rPr lang="tr-TR" sz="2400" dirty="0">
                <a:solidFill>
                  <a:srgbClr val="000000"/>
                </a:solidFill>
                <a:latin typeface="Calibri" panose="020F0502020204030204" pitchFamily="34" charset="0"/>
              </a:rPr>
              <a:t>.</a:t>
            </a:r>
          </a:p>
          <a:p>
            <a:pPr algn="just" eaLnBrk="0" hangingPunct="0"/>
            <a:endParaRPr lang="tr-TR" sz="2400" dirty="0" smtClean="0">
              <a:solidFill>
                <a:srgbClr val="000000"/>
              </a:solidFill>
              <a:latin typeface="Calibri" panose="020F0502020204030204" pitchFamily="34" charset="0"/>
            </a:endParaRPr>
          </a:p>
          <a:p>
            <a:pPr algn="just" eaLnBrk="0" hangingPunct="0"/>
            <a:r>
              <a:rPr lang="tr-TR" sz="2400" dirty="0" smtClean="0">
                <a:solidFill>
                  <a:srgbClr val="000000"/>
                </a:solidFill>
                <a:latin typeface="Calibri" panose="020F0502020204030204" pitchFamily="34" charset="0"/>
              </a:rPr>
              <a:t>Sadece telefon </a:t>
            </a:r>
            <a:r>
              <a:rPr lang="tr-TR" sz="2400" dirty="0" smtClean="0">
                <a:solidFill>
                  <a:srgbClr val="000000"/>
                </a:solidFill>
                <a:latin typeface="Calibri" panose="020F0502020204030204" pitchFamily="34" charset="0"/>
              </a:rPr>
              <a:t>kullanım </a:t>
            </a:r>
            <a:r>
              <a:rPr lang="tr-TR" sz="2400" dirty="0">
                <a:solidFill>
                  <a:srgbClr val="000000"/>
                </a:solidFill>
                <a:latin typeface="Calibri" panose="020F0502020204030204" pitchFamily="34" charset="0"/>
              </a:rPr>
              <a:t>verileri açısından </a:t>
            </a:r>
            <a:r>
              <a:rPr lang="tr-TR" sz="2400" dirty="0" smtClean="0">
                <a:solidFill>
                  <a:srgbClr val="000000"/>
                </a:solidFill>
                <a:latin typeface="Calibri" panose="020F0502020204030204" pitchFamily="34" charset="0"/>
              </a:rPr>
              <a:t>müşterilerin </a:t>
            </a:r>
            <a:r>
              <a:rPr lang="tr-TR" sz="2400" dirty="0">
                <a:solidFill>
                  <a:srgbClr val="000000"/>
                </a:solidFill>
                <a:latin typeface="Calibri" panose="020F0502020204030204" pitchFamily="34" charset="0"/>
              </a:rPr>
              <a:t>cep telefonu markalarına karşı sadakat gösterip göstermediğine ilişkin </a:t>
            </a:r>
            <a:r>
              <a:rPr lang="tr-TR" sz="2400" dirty="0" smtClean="0">
                <a:solidFill>
                  <a:srgbClr val="000000"/>
                </a:solidFill>
                <a:latin typeface="Calibri" panose="020F0502020204030204" pitchFamily="34" charset="0"/>
              </a:rPr>
              <a:t>sonuçları ortaya </a:t>
            </a:r>
            <a:r>
              <a:rPr lang="tr-TR" sz="2400" dirty="0">
                <a:solidFill>
                  <a:srgbClr val="000000"/>
                </a:solidFill>
                <a:latin typeface="Calibri" panose="020F0502020204030204" pitchFamily="34" charset="0"/>
              </a:rPr>
              <a:t>koyan çalışmalar </a:t>
            </a:r>
            <a:r>
              <a:rPr lang="tr-TR" sz="2400" dirty="0" smtClean="0">
                <a:solidFill>
                  <a:srgbClr val="000000"/>
                </a:solidFill>
                <a:latin typeface="Calibri" panose="020F0502020204030204" pitchFamily="34" charset="0"/>
              </a:rPr>
              <a:t>çok sınırlı olmakla birlikte literatürde </a:t>
            </a:r>
            <a:r>
              <a:rPr lang="tr-TR" sz="2400" dirty="0">
                <a:solidFill>
                  <a:srgbClr val="000000"/>
                </a:solidFill>
                <a:latin typeface="Calibri" panose="020F0502020204030204" pitchFamily="34" charset="0"/>
              </a:rPr>
              <a:t>mevcuttur ( Şimşek ve Noyan</a:t>
            </a:r>
            <a:r>
              <a:rPr lang="tr-TR" sz="2400" dirty="0" smtClean="0">
                <a:solidFill>
                  <a:srgbClr val="000000"/>
                </a:solidFill>
                <a:latin typeface="Calibri" panose="020F0502020204030204" pitchFamily="34" charset="0"/>
              </a:rPr>
              <a:t>, 2009</a:t>
            </a:r>
            <a:r>
              <a:rPr lang="tr-TR" sz="2400" dirty="0">
                <a:solidFill>
                  <a:srgbClr val="000000"/>
                </a:solidFill>
                <a:latin typeface="Calibri" panose="020F0502020204030204" pitchFamily="34" charset="0"/>
              </a:rPr>
              <a:t>; </a:t>
            </a:r>
            <a:r>
              <a:rPr lang="tr-TR" sz="2400" dirty="0" err="1">
                <a:solidFill>
                  <a:srgbClr val="000000"/>
                </a:solidFill>
                <a:latin typeface="Calibri" panose="020F0502020204030204" pitchFamily="34" charset="0"/>
              </a:rPr>
              <a:t>Aamir</a:t>
            </a:r>
            <a:r>
              <a:rPr lang="tr-TR" sz="2400" dirty="0">
                <a:solidFill>
                  <a:srgbClr val="000000"/>
                </a:solidFill>
                <a:latin typeface="Calibri" panose="020F0502020204030204" pitchFamily="34" charset="0"/>
              </a:rPr>
              <a:t> vd</a:t>
            </a:r>
            <a:r>
              <a:rPr lang="tr-TR" sz="2400" dirty="0" smtClean="0">
                <a:solidFill>
                  <a:srgbClr val="000000"/>
                </a:solidFill>
                <a:latin typeface="Calibri" panose="020F0502020204030204" pitchFamily="34" charset="0"/>
              </a:rPr>
              <a:t>., </a:t>
            </a:r>
            <a:r>
              <a:rPr lang="tr-TR" sz="2400" dirty="0">
                <a:solidFill>
                  <a:srgbClr val="000000"/>
                </a:solidFill>
                <a:latin typeface="Calibri" panose="020F0502020204030204" pitchFamily="34" charset="0"/>
              </a:rPr>
              <a:t>2010</a:t>
            </a:r>
            <a:r>
              <a:rPr lang="tr-TR" sz="2400" dirty="0" smtClean="0">
                <a:solidFill>
                  <a:srgbClr val="000000"/>
                </a:solidFill>
                <a:latin typeface="Calibri" panose="020F0502020204030204" pitchFamily="34" charset="0"/>
              </a:rPr>
              <a:t>).</a:t>
            </a:r>
          </a:p>
          <a:p>
            <a:pPr algn="just" eaLnBrk="0" hangingPunct="0"/>
            <a:endParaRPr lang="tr-TR" sz="2400" dirty="0">
              <a:solidFill>
                <a:srgbClr val="000000"/>
              </a:solidFill>
              <a:latin typeface="Calibri" panose="020F0502020204030204" pitchFamily="34" charset="0"/>
            </a:endParaRPr>
          </a:p>
          <a:p>
            <a:pPr algn="just" eaLnBrk="0" hangingPunct="0"/>
            <a:r>
              <a:rPr lang="tr-TR" sz="2400" dirty="0" smtClean="0">
                <a:solidFill>
                  <a:srgbClr val="000000"/>
                </a:solidFill>
                <a:latin typeface="Calibri" panose="020F0502020204030204" pitchFamily="34" charset="0"/>
              </a:rPr>
              <a:t>Dolayısıyla çalışmanın, hem demografik veriler hem de telefon kullanım verileri açısından ele alınması literatüre bir katkı olarak değerlendirilebilir.</a:t>
            </a:r>
            <a:endParaRPr lang="tr-TR" sz="2400" dirty="0">
              <a:solidFill>
                <a:srgbClr val="000000"/>
              </a:solidFill>
              <a:latin typeface="Calibri" panose="020F0502020204030204" pitchFamily="34" charset="0"/>
            </a:endParaRPr>
          </a:p>
          <a:p>
            <a:pPr algn="just" eaLnBrk="0" hangingPunct="0"/>
            <a:endParaRPr lang="tr-TR" sz="2400" dirty="0" smtClean="0">
              <a:solidFill>
                <a:srgbClr val="000000"/>
              </a:solidFill>
              <a:latin typeface="Calibri" panose="020F0502020204030204" pitchFamily="34" charset="0"/>
            </a:endParaRPr>
          </a:p>
          <a:p>
            <a:pPr algn="just" eaLnBrk="0" hangingPunct="0"/>
            <a:endParaRPr lang="tr-TR" sz="2400" dirty="0" smtClean="0">
              <a:solidFill>
                <a:srgbClr val="000000"/>
              </a:solidFill>
              <a:latin typeface="Calibri" panose="020F0502020204030204" pitchFamily="34" charset="0"/>
            </a:endParaRPr>
          </a:p>
          <a:p>
            <a:pPr algn="just" eaLnBrk="0" hangingPunct="0"/>
            <a:endParaRPr lang="tr-TR" sz="2400" dirty="0" smtClean="0">
              <a:solidFill>
                <a:srgbClr val="000000"/>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930">
                                            <p:txEl>
                                              <p:pRg st="0" end="0"/>
                                            </p:txEl>
                                          </p:spTgt>
                                        </p:tgtEl>
                                        <p:attrNameLst>
                                          <p:attrName>style.visibility</p:attrName>
                                        </p:attrNameLst>
                                      </p:cBhvr>
                                      <p:to>
                                        <p:strVal val="visible"/>
                                      </p:to>
                                    </p:set>
                                    <p:anim calcmode="lin" valueType="num">
                                      <p:cBhvr additive="base">
                                        <p:cTn id="7" dur="500" fill="hold"/>
                                        <p:tgtEl>
                                          <p:spTgt spid="799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9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930">
                                            <p:txEl>
                                              <p:pRg st="2" end="2"/>
                                            </p:txEl>
                                          </p:spTgt>
                                        </p:tgtEl>
                                        <p:attrNameLst>
                                          <p:attrName>style.visibility</p:attrName>
                                        </p:attrNameLst>
                                      </p:cBhvr>
                                      <p:to>
                                        <p:strVal val="visible"/>
                                      </p:to>
                                    </p:set>
                                    <p:anim calcmode="lin" valueType="num">
                                      <p:cBhvr additive="base">
                                        <p:cTn id="13" dur="500" fill="hold"/>
                                        <p:tgtEl>
                                          <p:spTgt spid="799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9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9930">
                                            <p:txEl>
                                              <p:pRg st="4" end="4"/>
                                            </p:txEl>
                                          </p:spTgt>
                                        </p:tgtEl>
                                        <p:attrNameLst>
                                          <p:attrName>style.visibility</p:attrName>
                                        </p:attrNameLst>
                                      </p:cBhvr>
                                      <p:to>
                                        <p:strVal val="visible"/>
                                      </p:to>
                                    </p:set>
                                    <p:anim calcmode="lin" valueType="num">
                                      <p:cBhvr additive="base">
                                        <p:cTn id="19" dur="500" fill="hold"/>
                                        <p:tgtEl>
                                          <p:spTgt spid="7993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9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9930">
                                            <p:txEl>
                                              <p:pRg st="6" end="6"/>
                                            </p:txEl>
                                          </p:spTgt>
                                        </p:tgtEl>
                                        <p:attrNameLst>
                                          <p:attrName>style.visibility</p:attrName>
                                        </p:attrNameLst>
                                      </p:cBhvr>
                                      <p:to>
                                        <p:strVal val="visible"/>
                                      </p:to>
                                    </p:set>
                                    <p:anim calcmode="lin" valueType="num">
                                      <p:cBhvr additive="base">
                                        <p:cTn id="25" dur="500" fill="hold"/>
                                        <p:tgtEl>
                                          <p:spTgt spid="7993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93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4 Altbilgi Yer Tutucusu"/>
          <p:cNvSpPr>
            <a:spLocks noGrp="1"/>
          </p:cNvSpPr>
          <p:nvPr>
            <p:ph type="ftr" sz="quarter" idx="11"/>
          </p:nvPr>
        </p:nvSpPr>
        <p:spPr/>
        <p:txBody>
          <a:bodyPr/>
          <a:lstStyle/>
          <a:p>
            <a:r>
              <a:rPr lang="en-US"/>
              <a:t>www.themegallery.com</a:t>
            </a:r>
          </a:p>
        </p:txBody>
      </p:sp>
      <p:sp>
        <p:nvSpPr>
          <p:cNvPr id="79874" name="Rectangle 2"/>
          <p:cNvSpPr>
            <a:spLocks noGrp="1" noChangeArrowheads="1"/>
          </p:cNvSpPr>
          <p:nvPr>
            <p:ph type="title"/>
          </p:nvPr>
        </p:nvSpPr>
        <p:spPr>
          <a:xfrm>
            <a:off x="457200" y="188640"/>
            <a:ext cx="7277100" cy="457200"/>
          </a:xfrm>
        </p:spPr>
        <p:txBody>
          <a:bodyPr/>
          <a:lstStyle/>
          <a:p>
            <a:r>
              <a:rPr lang="tr-TR" sz="4600" dirty="0" smtClean="0">
                <a:latin typeface="Calibri" panose="020F0502020204030204" pitchFamily="34" charset="0"/>
              </a:rPr>
              <a:t>Kavramsal Çerçeve</a:t>
            </a:r>
            <a:endParaRPr lang="en-US" sz="4600" dirty="0">
              <a:latin typeface="Calibri" panose="020F0502020204030204" pitchFamily="34" charset="0"/>
            </a:endParaRPr>
          </a:p>
        </p:txBody>
      </p:sp>
      <p:sp>
        <p:nvSpPr>
          <p:cNvPr id="79919" name="AutoShape 47"/>
          <p:cNvSpPr>
            <a:spLocks noChangeArrowheads="1"/>
          </p:cNvSpPr>
          <p:nvPr/>
        </p:nvSpPr>
        <p:spPr bwMode="gray">
          <a:xfrm>
            <a:off x="1995470" y="2189157"/>
            <a:ext cx="2163763" cy="28575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a:prstShdw prst="shdw12">
              <a:srgbClr val="000000">
                <a:alpha val="50000"/>
              </a:srgbClr>
            </a:prstShdw>
          </a:effectLst>
        </p:spPr>
        <p:txBody>
          <a:bodyPr wrap="none" anchor="ctr"/>
          <a:lstStyle/>
          <a:p>
            <a:endParaRPr lang="tr-TR"/>
          </a:p>
        </p:txBody>
      </p:sp>
      <p:sp>
        <p:nvSpPr>
          <p:cNvPr id="79920" name="AutoShape 48"/>
          <p:cNvSpPr>
            <a:spLocks noChangeArrowheads="1"/>
          </p:cNvSpPr>
          <p:nvPr/>
        </p:nvSpPr>
        <p:spPr bwMode="gray">
          <a:xfrm>
            <a:off x="107504" y="908720"/>
            <a:ext cx="8928992" cy="5877272"/>
          </a:xfrm>
          <a:prstGeom prst="roundRect">
            <a:avLst>
              <a:gd name="adj" fmla="val 16667"/>
            </a:avLst>
          </a:prstGeom>
          <a:solidFill>
            <a:srgbClr val="D476D6"/>
          </a:solidFill>
          <a:ln w="9525">
            <a:noFill/>
            <a:round/>
            <a:headEnd/>
            <a:tailEnd/>
          </a:ln>
          <a:effectLst/>
        </p:spPr>
        <p:txBody>
          <a:bodyPr wrap="none" anchor="ctr"/>
          <a:lstStyle/>
          <a:p>
            <a:endParaRPr lang="tr-TR"/>
          </a:p>
        </p:txBody>
      </p:sp>
      <p:sp>
        <p:nvSpPr>
          <p:cNvPr id="79921" name="AutoShape 49"/>
          <p:cNvSpPr>
            <a:spLocks noChangeArrowheads="1"/>
          </p:cNvSpPr>
          <p:nvPr/>
        </p:nvSpPr>
        <p:spPr bwMode="gray">
          <a:xfrm>
            <a:off x="857224" y="3500438"/>
            <a:ext cx="7000924" cy="2525742"/>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tr-TR"/>
          </a:p>
        </p:txBody>
      </p:sp>
      <p:sp>
        <p:nvSpPr>
          <p:cNvPr id="79922" name="AutoShape 50"/>
          <p:cNvSpPr>
            <a:spLocks noChangeArrowheads="1"/>
          </p:cNvSpPr>
          <p:nvPr/>
        </p:nvSpPr>
        <p:spPr bwMode="gray">
          <a:xfrm>
            <a:off x="857224" y="1142984"/>
            <a:ext cx="7000924" cy="2638441"/>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tr-TR"/>
          </a:p>
        </p:txBody>
      </p:sp>
      <p:grpSp>
        <p:nvGrpSpPr>
          <p:cNvPr id="2" name="Group 51"/>
          <p:cNvGrpSpPr>
            <a:grpSpLocks/>
          </p:cNvGrpSpPr>
          <p:nvPr/>
        </p:nvGrpSpPr>
        <p:grpSpPr bwMode="auto">
          <a:xfrm>
            <a:off x="642910" y="928670"/>
            <a:ext cx="642937" cy="627537"/>
            <a:chOff x="1289" y="582"/>
            <a:chExt cx="668" cy="652"/>
          </a:xfrm>
        </p:grpSpPr>
        <p:sp>
          <p:nvSpPr>
            <p:cNvPr id="79924" name="Oval 52"/>
            <p:cNvSpPr>
              <a:spLocks noChangeArrowheads="1"/>
            </p:cNvSpPr>
            <p:nvPr/>
          </p:nvSpPr>
          <p:spPr bwMode="gray">
            <a:xfrm>
              <a:off x="1289" y="582"/>
              <a:ext cx="668" cy="540"/>
            </a:xfrm>
            <a:prstGeom prst="ellipse">
              <a:avLst/>
            </a:prstGeom>
            <a:solidFill>
              <a:srgbClr val="333333"/>
            </a:solidFill>
            <a:ln w="38100" algn="ctr">
              <a:noFill/>
              <a:round/>
              <a:headEnd/>
              <a:tailEnd/>
            </a:ln>
            <a:effectLst/>
          </p:spPr>
          <p:txBody>
            <a:bodyPr anchor="ctr">
              <a:spAutoFit/>
            </a:bodyPr>
            <a:lstStyle/>
            <a:p>
              <a:pPr algn="ctr"/>
              <a:endParaRPr lang="tr-TR"/>
            </a:p>
          </p:txBody>
        </p:sp>
        <p:sp>
          <p:nvSpPr>
            <p:cNvPr id="79925" name="Oval 53"/>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pPr algn="ctr"/>
              <a:endParaRPr lang="tr-TR"/>
            </a:p>
          </p:txBody>
        </p:sp>
        <p:sp>
          <p:nvSpPr>
            <p:cNvPr id="79926" name="Oval 54"/>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pPr algn="ctr"/>
              <a:endParaRPr lang="tr-TR"/>
            </a:p>
          </p:txBody>
        </p:sp>
        <p:sp>
          <p:nvSpPr>
            <p:cNvPr id="79927" name="Oval 55"/>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pPr algn="ctr"/>
              <a:endParaRPr lang="tr-TR"/>
            </a:p>
          </p:txBody>
        </p:sp>
        <p:sp>
          <p:nvSpPr>
            <p:cNvPr id="79928" name="Oval 56"/>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pPr algn="ctr"/>
              <a:endParaRPr lang="tr-TR"/>
            </a:p>
          </p:txBody>
        </p:sp>
      </p:grpSp>
      <p:sp>
        <p:nvSpPr>
          <p:cNvPr id="79929" name="Text Box 57"/>
          <p:cNvSpPr txBox="1">
            <a:spLocks noChangeArrowheads="1"/>
          </p:cNvSpPr>
          <p:nvPr/>
        </p:nvSpPr>
        <p:spPr bwMode="gray">
          <a:xfrm>
            <a:off x="781022" y="1020745"/>
            <a:ext cx="356188" cy="461665"/>
          </a:xfrm>
          <a:prstGeom prst="rect">
            <a:avLst/>
          </a:prstGeom>
          <a:noFill/>
          <a:ln w="9525" algn="ctr">
            <a:noFill/>
            <a:miter lim="800000"/>
            <a:headEnd/>
            <a:tailEnd/>
          </a:ln>
          <a:effectLst/>
        </p:spPr>
        <p:txBody>
          <a:bodyPr wrap="none">
            <a:spAutoFit/>
          </a:bodyPr>
          <a:lstStyle/>
          <a:p>
            <a:pPr algn="ctr" eaLnBrk="0" hangingPunct="0"/>
            <a:r>
              <a:rPr lang="tr-TR" sz="2400" dirty="0" smtClean="0">
                <a:solidFill>
                  <a:srgbClr val="000000"/>
                </a:solidFill>
              </a:rPr>
              <a:t>4</a:t>
            </a:r>
            <a:endParaRPr lang="en-US" sz="2400" dirty="0">
              <a:solidFill>
                <a:srgbClr val="000000"/>
              </a:solidFill>
            </a:endParaRPr>
          </a:p>
        </p:txBody>
      </p:sp>
      <p:sp>
        <p:nvSpPr>
          <p:cNvPr id="79930" name="Text Box 58"/>
          <p:cNvSpPr txBox="1">
            <a:spLocks noChangeArrowheads="1"/>
          </p:cNvSpPr>
          <p:nvPr/>
        </p:nvSpPr>
        <p:spPr bwMode="gray">
          <a:xfrm>
            <a:off x="339499" y="1052166"/>
            <a:ext cx="8526785" cy="6001643"/>
          </a:xfrm>
          <a:prstGeom prst="rect">
            <a:avLst/>
          </a:prstGeom>
          <a:noFill/>
          <a:ln w="9525" algn="ctr">
            <a:noFill/>
            <a:miter lim="800000"/>
            <a:headEnd/>
            <a:tailEnd/>
          </a:ln>
          <a:effectLst/>
        </p:spPr>
        <p:txBody>
          <a:bodyPr wrap="square">
            <a:spAutoFit/>
          </a:bodyPr>
          <a:lstStyle/>
          <a:p>
            <a:pPr algn="just" eaLnBrk="0" hangingPunct="0"/>
            <a:r>
              <a:rPr lang="tr-TR" dirty="0" smtClean="0">
                <a:solidFill>
                  <a:srgbClr val="000000"/>
                </a:solidFill>
                <a:latin typeface="Calibri" panose="020F0502020204030204" pitchFamily="34" charset="0"/>
              </a:rPr>
              <a:t> </a:t>
            </a:r>
            <a:r>
              <a:rPr lang="tr-TR" b="1" dirty="0" smtClean="0">
                <a:solidFill>
                  <a:srgbClr val="000000"/>
                </a:solidFill>
                <a:latin typeface="Calibri" panose="020F0502020204030204" pitchFamily="34" charset="0"/>
              </a:rPr>
              <a:t>  </a:t>
            </a:r>
            <a:r>
              <a:rPr lang="tr-TR" dirty="0" smtClean="0">
                <a:solidFill>
                  <a:srgbClr val="000000"/>
                </a:solidFill>
                <a:latin typeface="Calibri" panose="020F0502020204030204" pitchFamily="34" charset="0"/>
              </a:rPr>
              <a:t>     	</a:t>
            </a:r>
            <a:r>
              <a:rPr lang="tr-TR" sz="2600" b="1" i="1" u="sng" dirty="0" smtClean="0">
                <a:solidFill>
                  <a:srgbClr val="000000"/>
                </a:solidFill>
                <a:latin typeface="Calibri" panose="020F0502020204030204" pitchFamily="34" charset="0"/>
              </a:rPr>
              <a:t>Müşteri Sadakati</a:t>
            </a:r>
          </a:p>
          <a:p>
            <a:pPr algn="just" eaLnBrk="0" hangingPunct="0"/>
            <a:endParaRPr lang="tr-TR" sz="1000" dirty="0" smtClean="0">
              <a:solidFill>
                <a:srgbClr val="000000"/>
              </a:solidFill>
              <a:latin typeface="Calibri" panose="020F0502020204030204" pitchFamily="34" charset="0"/>
            </a:endParaRPr>
          </a:p>
          <a:p>
            <a:pPr algn="just" eaLnBrk="0" hangingPunct="0"/>
            <a:r>
              <a:rPr lang="tr-TR" sz="2200" dirty="0">
                <a:solidFill>
                  <a:srgbClr val="000000"/>
                </a:solidFill>
                <a:latin typeface="Calibri" panose="020F0502020204030204" pitchFamily="34" charset="0"/>
              </a:rPr>
              <a:t>Sadakat hem işletmeler için hem de müşteriler için önemli bir değerdir. </a:t>
            </a:r>
            <a:endParaRPr lang="tr-TR" sz="2200" dirty="0" smtClean="0">
              <a:solidFill>
                <a:srgbClr val="000000"/>
              </a:solidFill>
              <a:latin typeface="Calibri" panose="020F0502020204030204" pitchFamily="34" charset="0"/>
            </a:endParaRPr>
          </a:p>
          <a:p>
            <a:pPr algn="just" eaLnBrk="0" hangingPunct="0"/>
            <a:endParaRPr lang="tr-TR" dirty="0">
              <a:solidFill>
                <a:srgbClr val="000000"/>
              </a:solidFill>
              <a:latin typeface="Calibri" panose="020F0502020204030204" pitchFamily="34" charset="0"/>
            </a:endParaRPr>
          </a:p>
          <a:p>
            <a:pPr algn="just" eaLnBrk="0" hangingPunct="0"/>
            <a:r>
              <a:rPr lang="tr-TR" sz="2200" dirty="0" smtClean="0">
                <a:solidFill>
                  <a:srgbClr val="000000"/>
                </a:solidFill>
                <a:latin typeface="Calibri" panose="020F0502020204030204" pitchFamily="34" charset="0"/>
              </a:rPr>
              <a:t>Müşteri sadakati “müşteriler tarafından tercih edilen mal ya da hizmete olan bağlılık” olarak tanımlanabilir (</a:t>
            </a:r>
            <a:r>
              <a:rPr lang="tr-TR" sz="2200" dirty="0" err="1" smtClean="0">
                <a:solidFill>
                  <a:srgbClr val="000000"/>
                </a:solidFill>
                <a:latin typeface="Calibri" panose="020F0502020204030204" pitchFamily="34" charset="0"/>
              </a:rPr>
              <a:t>Liat</a:t>
            </a:r>
            <a:r>
              <a:rPr lang="tr-TR" sz="2200" dirty="0" smtClean="0">
                <a:solidFill>
                  <a:srgbClr val="000000"/>
                </a:solidFill>
                <a:latin typeface="Calibri" panose="020F0502020204030204" pitchFamily="34" charset="0"/>
              </a:rPr>
              <a:t> vd., 2014: 318).</a:t>
            </a:r>
          </a:p>
          <a:p>
            <a:pPr algn="just" eaLnBrk="0" hangingPunct="0"/>
            <a:endParaRPr lang="tr-TR" dirty="0" smtClean="0">
              <a:solidFill>
                <a:srgbClr val="000000"/>
              </a:solidFill>
              <a:latin typeface="Calibri" panose="020F0502020204030204" pitchFamily="34" charset="0"/>
            </a:endParaRPr>
          </a:p>
          <a:p>
            <a:pPr algn="just" eaLnBrk="0" hangingPunct="0"/>
            <a:r>
              <a:rPr lang="tr-TR" sz="3000" dirty="0">
                <a:solidFill>
                  <a:srgbClr val="000000"/>
                </a:solidFill>
                <a:latin typeface="Calibri" panose="020F0502020204030204" pitchFamily="34" charset="0"/>
              </a:rPr>
              <a:t>İşletmeler</a:t>
            </a:r>
            <a:r>
              <a:rPr lang="tr-TR" sz="2200" dirty="0">
                <a:solidFill>
                  <a:srgbClr val="000000"/>
                </a:solidFill>
                <a:latin typeface="Calibri" panose="020F0502020204030204" pitchFamily="34" charset="0"/>
              </a:rPr>
              <a:t> açısından bakıldığında, sadık müşterilere sahip olmak demek </a:t>
            </a:r>
            <a:r>
              <a:rPr lang="tr-TR" sz="2200" b="1" dirty="0">
                <a:solidFill>
                  <a:srgbClr val="FF0000"/>
                </a:solidFill>
                <a:latin typeface="Calibri" panose="020F0502020204030204" pitchFamily="34" charset="0"/>
              </a:rPr>
              <a:t>yeni müşteri bulmak ve elde tutmak için harcanacak zaman ve maliyete katlanmamak</a:t>
            </a:r>
            <a:r>
              <a:rPr lang="tr-TR" sz="2200" dirty="0">
                <a:solidFill>
                  <a:srgbClr val="000000"/>
                </a:solidFill>
                <a:latin typeface="Calibri" panose="020F0502020204030204" pitchFamily="34" charset="0"/>
              </a:rPr>
              <a:t> anlamına gelmektedir. Dolayısıyla işletmeler için </a:t>
            </a:r>
            <a:r>
              <a:rPr lang="tr-TR" sz="2200" b="1" dirty="0">
                <a:solidFill>
                  <a:srgbClr val="0070C0"/>
                </a:solidFill>
                <a:latin typeface="Calibri" panose="020F0502020204030204" pitchFamily="34" charset="0"/>
              </a:rPr>
              <a:t>finansal performansa katkı yapan önemli bir belirleyici</a:t>
            </a:r>
            <a:r>
              <a:rPr lang="tr-TR" sz="2200" dirty="0">
                <a:solidFill>
                  <a:srgbClr val="000000"/>
                </a:solidFill>
                <a:latin typeface="Calibri" panose="020F0502020204030204" pitchFamily="34" charset="0"/>
              </a:rPr>
              <a:t> olarak da karşımıza çıkmaktadır (</a:t>
            </a:r>
            <a:r>
              <a:rPr lang="tr-TR" sz="2200" dirty="0" err="1">
                <a:solidFill>
                  <a:srgbClr val="000000"/>
                </a:solidFill>
                <a:latin typeface="Calibri" panose="020F0502020204030204" pitchFamily="34" charset="0"/>
              </a:rPr>
              <a:t>Lai</a:t>
            </a:r>
            <a:r>
              <a:rPr lang="tr-TR" sz="2200" dirty="0">
                <a:solidFill>
                  <a:srgbClr val="000000"/>
                </a:solidFill>
                <a:latin typeface="Calibri" panose="020F0502020204030204" pitchFamily="34" charset="0"/>
              </a:rPr>
              <a:t> vd., 2009, s.980). </a:t>
            </a:r>
          </a:p>
          <a:p>
            <a:pPr algn="just" eaLnBrk="0" hangingPunct="0"/>
            <a:endParaRPr lang="tr-TR" dirty="0" smtClean="0">
              <a:solidFill>
                <a:srgbClr val="000000"/>
              </a:solidFill>
              <a:latin typeface="Calibri" panose="020F0502020204030204" pitchFamily="34" charset="0"/>
            </a:endParaRPr>
          </a:p>
          <a:p>
            <a:pPr algn="just" eaLnBrk="0" hangingPunct="0"/>
            <a:r>
              <a:rPr lang="tr-TR" sz="3000" dirty="0">
                <a:solidFill>
                  <a:srgbClr val="000000"/>
                </a:solidFill>
                <a:latin typeface="Calibri" panose="020F0502020204030204" pitchFamily="34" charset="0"/>
              </a:rPr>
              <a:t>Müşteri</a:t>
            </a:r>
            <a:r>
              <a:rPr lang="tr-TR" sz="2200" dirty="0">
                <a:solidFill>
                  <a:srgbClr val="000000"/>
                </a:solidFill>
                <a:latin typeface="Calibri" panose="020F0502020204030204" pitchFamily="34" charset="0"/>
              </a:rPr>
              <a:t> gözüyle bakıldığında ise, işletmenin sadık bir müşterisi olmak, </a:t>
            </a:r>
            <a:r>
              <a:rPr lang="tr-TR" sz="2200" b="1" dirty="0">
                <a:solidFill>
                  <a:srgbClr val="FFFF00"/>
                </a:solidFill>
                <a:latin typeface="Calibri" panose="020F0502020204030204" pitchFamily="34" charset="0"/>
              </a:rPr>
              <a:t>yeni satın alma alternatiflerini aramak ve değerlendirmek için harcanacak zamandan ve maliyetten tasarruf etmek</a:t>
            </a:r>
            <a:r>
              <a:rPr lang="tr-TR" sz="2200" dirty="0">
                <a:solidFill>
                  <a:srgbClr val="000000"/>
                </a:solidFill>
                <a:latin typeface="Calibri" panose="020F0502020204030204" pitchFamily="34" charset="0"/>
              </a:rPr>
              <a:t> anlamına </a:t>
            </a:r>
            <a:r>
              <a:rPr lang="tr-TR" sz="2200" dirty="0" smtClean="0">
                <a:solidFill>
                  <a:srgbClr val="000000"/>
                </a:solidFill>
                <a:latin typeface="Calibri" panose="020F0502020204030204" pitchFamily="34" charset="0"/>
              </a:rPr>
              <a:t>gelmektedir </a:t>
            </a:r>
            <a:r>
              <a:rPr lang="es-ES" sz="2200" dirty="0">
                <a:solidFill>
                  <a:srgbClr val="000000"/>
                </a:solidFill>
                <a:latin typeface="Calibri" panose="020F0502020204030204" pitchFamily="34" charset="0"/>
              </a:rPr>
              <a:t>(Yang ve Peterson, 2004, s.802</a:t>
            </a:r>
            <a:r>
              <a:rPr lang="es-ES" sz="2200" dirty="0" smtClean="0">
                <a:solidFill>
                  <a:srgbClr val="000000"/>
                </a:solidFill>
                <a:latin typeface="Calibri" panose="020F0502020204030204" pitchFamily="34" charset="0"/>
              </a:rPr>
              <a:t>)</a:t>
            </a:r>
            <a:r>
              <a:rPr lang="tr-TR" sz="2200" dirty="0" smtClean="0">
                <a:solidFill>
                  <a:srgbClr val="000000"/>
                </a:solidFill>
                <a:latin typeface="Calibri" panose="020F0502020204030204" pitchFamily="34" charset="0"/>
              </a:rPr>
              <a:t>.</a:t>
            </a:r>
            <a:endParaRPr lang="tr-TR" sz="2200" dirty="0">
              <a:solidFill>
                <a:srgbClr val="000000"/>
              </a:solidFill>
              <a:latin typeface="Calibri" panose="020F0502020204030204" pitchFamily="34" charset="0"/>
            </a:endParaRPr>
          </a:p>
          <a:p>
            <a:pPr algn="just" eaLnBrk="0" hangingPunct="0"/>
            <a:endParaRPr lang="tr-TR" sz="1000" dirty="0" smtClean="0">
              <a:solidFill>
                <a:srgbClr val="000000"/>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930">
                                            <p:txEl>
                                              <p:pRg st="0" end="0"/>
                                            </p:txEl>
                                          </p:spTgt>
                                        </p:tgtEl>
                                        <p:attrNameLst>
                                          <p:attrName>style.visibility</p:attrName>
                                        </p:attrNameLst>
                                      </p:cBhvr>
                                      <p:to>
                                        <p:strVal val="visible"/>
                                      </p:to>
                                    </p:set>
                                    <p:anim calcmode="lin" valueType="num">
                                      <p:cBhvr additive="base">
                                        <p:cTn id="7" dur="500" fill="hold"/>
                                        <p:tgtEl>
                                          <p:spTgt spid="799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9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930">
                                            <p:txEl>
                                              <p:pRg st="2" end="2"/>
                                            </p:txEl>
                                          </p:spTgt>
                                        </p:tgtEl>
                                        <p:attrNameLst>
                                          <p:attrName>style.visibility</p:attrName>
                                        </p:attrNameLst>
                                      </p:cBhvr>
                                      <p:to>
                                        <p:strVal val="visible"/>
                                      </p:to>
                                    </p:set>
                                    <p:anim calcmode="lin" valueType="num">
                                      <p:cBhvr additive="base">
                                        <p:cTn id="13" dur="500" fill="hold"/>
                                        <p:tgtEl>
                                          <p:spTgt spid="799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93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9930">
                                            <p:txEl>
                                              <p:pRg st="4" end="4"/>
                                            </p:txEl>
                                          </p:spTgt>
                                        </p:tgtEl>
                                        <p:attrNameLst>
                                          <p:attrName>style.visibility</p:attrName>
                                        </p:attrNameLst>
                                      </p:cBhvr>
                                      <p:to>
                                        <p:strVal val="visible"/>
                                      </p:to>
                                    </p:set>
                                    <p:anim calcmode="lin" valueType="num">
                                      <p:cBhvr additive="base">
                                        <p:cTn id="17" dur="500" fill="hold"/>
                                        <p:tgtEl>
                                          <p:spTgt spid="79930">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99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9930">
                                            <p:txEl>
                                              <p:pRg st="6" end="6"/>
                                            </p:txEl>
                                          </p:spTgt>
                                        </p:tgtEl>
                                        <p:attrNameLst>
                                          <p:attrName>style.visibility</p:attrName>
                                        </p:attrNameLst>
                                      </p:cBhvr>
                                      <p:to>
                                        <p:strVal val="visible"/>
                                      </p:to>
                                    </p:set>
                                    <p:anim calcmode="lin" valueType="num">
                                      <p:cBhvr additive="base">
                                        <p:cTn id="23" dur="500" fill="hold"/>
                                        <p:tgtEl>
                                          <p:spTgt spid="79930">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993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9930">
                                            <p:txEl>
                                              <p:pRg st="8" end="8"/>
                                            </p:txEl>
                                          </p:spTgt>
                                        </p:tgtEl>
                                        <p:attrNameLst>
                                          <p:attrName>style.visibility</p:attrName>
                                        </p:attrNameLst>
                                      </p:cBhvr>
                                      <p:to>
                                        <p:strVal val="visible"/>
                                      </p:to>
                                    </p:set>
                                    <p:anim calcmode="lin" valueType="num">
                                      <p:cBhvr additive="base">
                                        <p:cTn id="29" dur="500" fill="hold"/>
                                        <p:tgtEl>
                                          <p:spTgt spid="79930">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993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db2004219d">
  <a:themeElements>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fontScheme name="217tgp_cube_dark">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17tgp_cube_dark 1">
        <a:dk1>
          <a:srgbClr val="969696"/>
        </a:dk1>
        <a:lt1>
          <a:srgbClr val="FFFFFF"/>
        </a:lt1>
        <a:dk2>
          <a:srgbClr val="005E5C"/>
        </a:dk2>
        <a:lt2>
          <a:srgbClr val="DAEEA2"/>
        </a:lt2>
        <a:accent1>
          <a:srgbClr val="238FD9"/>
        </a:accent1>
        <a:accent2>
          <a:srgbClr val="43A98E"/>
        </a:accent2>
        <a:accent3>
          <a:srgbClr val="AAB6B5"/>
        </a:accent3>
        <a:accent4>
          <a:srgbClr val="DADADA"/>
        </a:accent4>
        <a:accent5>
          <a:srgbClr val="ACC6E9"/>
        </a:accent5>
        <a:accent6>
          <a:srgbClr val="3C9980"/>
        </a:accent6>
        <a:hlink>
          <a:srgbClr val="D8A642"/>
        </a:hlink>
        <a:folHlink>
          <a:srgbClr val="B3703D"/>
        </a:folHlink>
      </a:clrScheme>
      <a:clrMap bg1="dk2" tx1="lt1" bg2="dk1" tx2="lt2" accent1="accent1" accent2="accent2" accent3="accent3" accent4="accent4" accent5="accent5" accent6="accent6" hlink="hlink" folHlink="folHlink"/>
    </a:extraClrScheme>
    <a:extraClrScheme>
      <a:clrScheme name="217tgp_cube_dark 2">
        <a:dk1>
          <a:srgbClr val="969696"/>
        </a:dk1>
        <a:lt1>
          <a:srgbClr val="FFFFFF"/>
        </a:lt1>
        <a:dk2>
          <a:srgbClr val="0A2068"/>
        </a:dk2>
        <a:lt2>
          <a:srgbClr val="85D9F7"/>
        </a:lt2>
        <a:accent1>
          <a:srgbClr val="5AB14B"/>
        </a:accent1>
        <a:accent2>
          <a:srgbClr val="2F7ADF"/>
        </a:accent2>
        <a:accent3>
          <a:srgbClr val="AAABB9"/>
        </a:accent3>
        <a:accent4>
          <a:srgbClr val="DADADA"/>
        </a:accent4>
        <a:accent5>
          <a:srgbClr val="B5D5B1"/>
        </a:accent5>
        <a:accent6>
          <a:srgbClr val="2A6ECA"/>
        </a:accent6>
        <a:hlink>
          <a:srgbClr val="8A52C8"/>
        </a:hlink>
        <a:folHlink>
          <a:srgbClr val="DD8739"/>
        </a:folHlink>
      </a:clrScheme>
      <a:clrMap bg1="dk2" tx1="lt1" bg2="dk1" tx2="lt2" accent1="accent1" accent2="accent2" accent3="accent3" accent4="accent4" accent5="accent5" accent6="accent6" hlink="hlink" folHlink="folHlink"/>
    </a:extraClrScheme>
    <a:extraClrScheme>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cdb2004219d</Template>
  <TotalTime>1393</TotalTime>
  <Words>2407</Words>
  <Application>Microsoft Office PowerPoint</Application>
  <PresentationFormat>Ekran Gösterisi (4:3)</PresentationFormat>
  <Paragraphs>926</Paragraphs>
  <Slides>32</Slides>
  <Notes>9</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cdb2004219d</vt:lpstr>
      <vt:lpstr>Yrd. Doç. Dr. Selma KALYONCUOĞLU                       Yrd. Doç. Dr. Emel FAİZ Gazi Üniversitesi                         Düzce Üniversitesi İktisadi ve İdari Bilimler Fakültesi       İşletme Fakültesi İşletme Bölümü, Pazarlama ABD.       Uluslararası Ticaret Bölümü selmakalyoncu@gazi.edu.tr                                          emelgokmenoglu@duzce.edu.tr</vt:lpstr>
      <vt:lpstr>Sunum Planı</vt:lpstr>
      <vt:lpstr>Giriş</vt:lpstr>
      <vt:lpstr>Giriş</vt:lpstr>
      <vt:lpstr>Giriş</vt:lpstr>
      <vt:lpstr>Kavramsal Çerçeve</vt:lpstr>
      <vt:lpstr>Kavramsal Çerçeve</vt:lpstr>
      <vt:lpstr>Kavramsal Çerçeve</vt:lpstr>
      <vt:lpstr>Kavramsal Çerçeve</vt:lpstr>
      <vt:lpstr>Araştırmanın Yöntemi</vt:lpstr>
      <vt:lpstr>Araştırmanın Yöntemi</vt:lpstr>
      <vt:lpstr>Araştırmanın Yöntemi</vt:lpstr>
      <vt:lpstr>Araştırmanın Yöntemi</vt:lpstr>
      <vt:lpstr>Araştırmanın Yöntemi</vt:lpstr>
      <vt:lpstr>Analiz ve Bulgular</vt:lpstr>
      <vt:lpstr>Analiz ve Bulgular</vt:lpstr>
      <vt:lpstr>Analiz ve Bulgular</vt:lpstr>
      <vt:lpstr>Analiz ve Bulgular</vt:lpstr>
      <vt:lpstr>Analiz ve Bulgular</vt:lpstr>
      <vt:lpstr>Analiz ve Bulgular</vt:lpstr>
      <vt:lpstr>Analiz ve Bulgular</vt:lpstr>
      <vt:lpstr>Analiz ve Bulgular</vt:lpstr>
      <vt:lpstr>Analiz ve Bulgular</vt:lpstr>
      <vt:lpstr>Analiz ve Bulgular</vt:lpstr>
      <vt:lpstr>Analiz ve Bulgular</vt:lpstr>
      <vt:lpstr>Analiz ve Bulgular</vt:lpstr>
      <vt:lpstr>Analiz ve Bulgular</vt:lpstr>
      <vt:lpstr>Sonuç ve Tartışma</vt:lpstr>
      <vt:lpstr>Sonuç ve Tartışma</vt:lpstr>
      <vt:lpstr>Öneri ve Kısıtlar</vt:lpstr>
      <vt:lpstr>Öneri ve Kısıtlar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Selma Kalyoncuoğlu</dc:creator>
  <cp:lastModifiedBy>Selma Kalyoncuoğlu</cp:lastModifiedBy>
  <cp:revision>309</cp:revision>
  <dcterms:created xsi:type="dcterms:W3CDTF">2012-02-19T09:53:01Z</dcterms:created>
  <dcterms:modified xsi:type="dcterms:W3CDTF">2016-10-08T05:23:19Z</dcterms:modified>
</cp:coreProperties>
</file>