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cs.google.com/forms/d/1OSWp0w61dlR_-DlEknFx8OrOXV2Yw1t-l9956bjdG_c/viewfor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1685" y="1004552"/>
            <a:ext cx="8811338" cy="2991715"/>
          </a:xfrm>
        </p:spPr>
        <p:txBody>
          <a:bodyPr>
            <a:normAutofit fontScale="90000"/>
          </a:bodyPr>
          <a:lstStyle/>
          <a:p>
            <a:pPr algn="ctr"/>
            <a:r>
              <a:rPr lang="tr-TR" sz="4000" dirty="0">
                <a:latin typeface="Arial Black" panose="020B0A04020102020204" pitchFamily="34" charset="0"/>
              </a:rPr>
              <a:t>ALGILANAN RİSK VE TÜKETİCİ ETNOSENTRİZM EĞİLİMİNİN YERLİ MARKA CEP TELEFONLARINA KARŞI TUTUM ÜZERİNDE ETKİSİ</a:t>
            </a:r>
          </a:p>
        </p:txBody>
      </p:sp>
      <p:sp>
        <p:nvSpPr>
          <p:cNvPr id="3" name="Alt Başlık 2"/>
          <p:cNvSpPr>
            <a:spLocks noGrp="1"/>
          </p:cNvSpPr>
          <p:nvPr>
            <p:ph type="subTitle" idx="1"/>
          </p:nvPr>
        </p:nvSpPr>
        <p:spPr>
          <a:xfrm>
            <a:off x="5204355" y="4820515"/>
            <a:ext cx="6987645" cy="1388534"/>
          </a:xfrm>
        </p:spPr>
        <p:txBody>
          <a:bodyPr/>
          <a:lstStyle/>
          <a:p>
            <a:pPr marL="342900" indent="-342900" algn="l">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Mustafa Bilgehan Kutlu, Cumhuriyet Üniversitesi</a:t>
            </a:r>
          </a:p>
          <a:p>
            <a:pPr marL="342900" indent="-342900" algn="l">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Prof. Dr. Celal Hakan </a:t>
            </a:r>
            <a:r>
              <a:rPr lang="tr-TR" dirty="0" err="1" smtClean="0">
                <a:latin typeface="Times New Roman" panose="02020603050405020304" pitchFamily="18" charset="0"/>
                <a:cs typeface="Times New Roman" panose="02020603050405020304" pitchFamily="18" charset="0"/>
              </a:rPr>
              <a:t>Kağnıcıoğlu</a:t>
            </a:r>
            <a:r>
              <a:rPr lang="tr-TR" dirty="0" smtClean="0">
                <a:latin typeface="Times New Roman" panose="02020603050405020304" pitchFamily="18" charset="0"/>
                <a:cs typeface="Times New Roman" panose="02020603050405020304" pitchFamily="18" charset="0"/>
              </a:rPr>
              <a:t>, Anadolu Üniversitesi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615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374074"/>
            <a:ext cx="10018713" cy="561108"/>
          </a:xfrm>
        </p:spPr>
        <p:txBody>
          <a:bodyPr>
            <a:normAutofit fontScale="90000"/>
          </a:bodyPr>
          <a:lstStyle/>
          <a:p>
            <a:r>
              <a:rPr lang="tr-TR" b="1" dirty="0"/>
              <a:t>Araştırmada kullanılan ölçeklerin güvenirlikleri</a:t>
            </a:r>
            <a:r>
              <a:rPr lang="tr-TR" dirty="0"/>
              <a:t/>
            </a:r>
            <a:br>
              <a:rPr lang="tr-TR" dirty="0"/>
            </a:br>
            <a:endParaRPr lang="tr-TR" dirty="0"/>
          </a:p>
        </p:txBody>
      </p:sp>
      <p:pic>
        <p:nvPicPr>
          <p:cNvPr id="11" name="İçerik Yer Tutucusu 10"/>
          <p:cNvPicPr>
            <a:picLocks noGrp="1" noChangeAspect="1"/>
          </p:cNvPicPr>
          <p:nvPr>
            <p:ph idx="1"/>
          </p:nvPr>
        </p:nvPicPr>
        <p:blipFill>
          <a:blip r:embed="rId2"/>
          <a:stretch>
            <a:fillRect/>
          </a:stretch>
        </p:blipFill>
        <p:spPr>
          <a:xfrm>
            <a:off x="1562589" y="1080654"/>
            <a:ext cx="9745961" cy="5777345"/>
          </a:xfrm>
          <a:prstGeom prst="rect">
            <a:avLst/>
          </a:prstGeom>
        </p:spPr>
      </p:pic>
    </p:spTree>
    <p:extLst>
      <p:ext uri="{BB962C8B-B14F-4D97-AF65-F5344CB8AC3E}">
        <p14:creationId xmlns:p14="http://schemas.microsoft.com/office/powerpoint/2010/main" val="2077187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831273"/>
          </a:xfrm>
        </p:spPr>
        <p:txBody>
          <a:bodyPr>
            <a:normAutofit fontScale="90000"/>
          </a:bodyPr>
          <a:lstStyle/>
          <a:p>
            <a:r>
              <a:rPr lang="tr-TR" b="1" dirty="0"/>
              <a:t>Araştırmada kullanılan ölçeklerin güvenirlikleri</a:t>
            </a:r>
            <a:endParaRPr lang="tr-TR" dirty="0"/>
          </a:p>
        </p:txBody>
      </p:sp>
      <p:pic>
        <p:nvPicPr>
          <p:cNvPr id="4" name="İçerik Yer Tutucusu 3"/>
          <p:cNvPicPr>
            <a:picLocks noGrp="1" noChangeAspect="1"/>
          </p:cNvPicPr>
          <p:nvPr>
            <p:ph idx="1"/>
          </p:nvPr>
        </p:nvPicPr>
        <p:blipFill>
          <a:blip r:embed="rId2"/>
          <a:stretch>
            <a:fillRect/>
          </a:stretch>
        </p:blipFill>
        <p:spPr>
          <a:xfrm>
            <a:off x="1320736" y="1517073"/>
            <a:ext cx="10565902" cy="4717472"/>
          </a:xfrm>
          <a:prstGeom prst="rect">
            <a:avLst/>
          </a:prstGeom>
        </p:spPr>
      </p:pic>
    </p:spTree>
    <p:extLst>
      <p:ext uri="{BB962C8B-B14F-4D97-AF65-F5344CB8AC3E}">
        <p14:creationId xmlns:p14="http://schemas.microsoft.com/office/powerpoint/2010/main" val="186796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Psikolojik risk ölçeğinin güvenirlilik değeri 0,7 düzeyinin altında bulunmuştur. Ps1 maddesi ölçekten çıkarıldığında psikolojik risk ölçeğinin güvenirlilik düzeyi 0,831’e yükselmektedir.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079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561109"/>
          </a:xfrm>
        </p:spPr>
        <p:txBody>
          <a:bodyPr>
            <a:normAutofit fontScale="90000"/>
          </a:bodyPr>
          <a:lstStyle/>
          <a:p>
            <a:r>
              <a:rPr lang="tr-TR" b="1" dirty="0"/>
              <a:t>Araştırmada kullanılan ölçeklerin uyum </a:t>
            </a:r>
            <a:r>
              <a:rPr lang="tr-TR" b="1" dirty="0" smtClean="0"/>
              <a:t>geçerlilikleri </a:t>
            </a:r>
            <a:r>
              <a:rPr lang="tr-TR" dirty="0"/>
              <a:t/>
            </a:r>
            <a:br>
              <a:rPr lang="tr-TR" dirty="0"/>
            </a:br>
            <a:endParaRPr lang="tr-TR" dirty="0"/>
          </a:p>
        </p:txBody>
      </p:sp>
      <p:sp>
        <p:nvSpPr>
          <p:cNvPr id="3" name="İçerik Yer Tutucusu 2"/>
          <p:cNvSpPr>
            <a:spLocks noGrp="1"/>
          </p:cNvSpPr>
          <p:nvPr>
            <p:ph idx="1"/>
          </p:nvPr>
        </p:nvSpPr>
        <p:spPr>
          <a:xfrm>
            <a:off x="1484310" y="1246909"/>
            <a:ext cx="10444454" cy="5278582"/>
          </a:xfrm>
        </p:spPr>
        <p:txBody>
          <a:bodyPr/>
          <a:lstStyle/>
          <a:p>
            <a:pPr marL="0" indent="0">
              <a:buNone/>
            </a:pPr>
            <a:r>
              <a:rPr lang="tr-TR" dirty="0">
                <a:latin typeface="Times New Roman" panose="02020603050405020304" pitchFamily="18" charset="0"/>
                <a:cs typeface="Times New Roman" panose="02020603050405020304" pitchFamily="18" charset="0"/>
              </a:rPr>
              <a:t>Bir yapıyı ölçen maddelerin uyum göstermesi ya da yüksek oranda ortak </a:t>
            </a:r>
            <a:r>
              <a:rPr lang="tr-TR" dirty="0" err="1">
                <a:latin typeface="Times New Roman" panose="02020603050405020304" pitchFamily="18" charset="0"/>
                <a:cs typeface="Times New Roman" panose="02020603050405020304" pitchFamily="18" charset="0"/>
              </a:rPr>
              <a:t>varyansı</a:t>
            </a:r>
            <a:r>
              <a:rPr lang="tr-TR" dirty="0">
                <a:latin typeface="Times New Roman" panose="02020603050405020304" pitchFamily="18" charset="0"/>
                <a:cs typeface="Times New Roman" panose="02020603050405020304" pitchFamily="18" charset="0"/>
              </a:rPr>
              <a:t> paylaşmaları uyum geçerliliği olarak adlandırılmaktadır (</a:t>
            </a:r>
            <a:r>
              <a:rPr lang="tr-TR" dirty="0" err="1">
                <a:latin typeface="Times New Roman" panose="02020603050405020304" pitchFamily="18" charset="0"/>
                <a:cs typeface="Times New Roman" panose="02020603050405020304" pitchFamily="18" charset="0"/>
              </a:rPr>
              <a:t>Hair</a:t>
            </a:r>
            <a:r>
              <a:rPr lang="tr-TR" dirty="0">
                <a:latin typeface="Times New Roman" panose="02020603050405020304" pitchFamily="18" charset="0"/>
                <a:cs typeface="Times New Roman" panose="02020603050405020304" pitchFamily="18" charset="0"/>
              </a:rPr>
              <a:t> vd., 2010). İyi bir uyum geçerliliği için </a:t>
            </a:r>
            <a:r>
              <a:rPr lang="tr-TR" dirty="0" err="1">
                <a:latin typeface="Times New Roman" panose="02020603050405020304" pitchFamily="18" charset="0"/>
                <a:cs typeface="Times New Roman" panose="02020603050405020304" pitchFamily="18" charset="0"/>
              </a:rPr>
              <a:t>Hair</a:t>
            </a:r>
            <a:r>
              <a:rPr lang="tr-TR" dirty="0">
                <a:latin typeface="Times New Roman" panose="02020603050405020304" pitchFamily="18" charset="0"/>
                <a:cs typeface="Times New Roman" panose="02020603050405020304" pitchFamily="18" charset="0"/>
              </a:rPr>
              <a:t> vd. (2010) üç koşul tavsiye etmektedir;</a:t>
            </a:r>
          </a:p>
          <a:p>
            <a:pPr lvl="0"/>
            <a:r>
              <a:rPr lang="tr-TR" dirty="0">
                <a:latin typeface="Times New Roman" panose="02020603050405020304" pitchFamily="18" charset="0"/>
                <a:cs typeface="Times New Roman" panose="02020603050405020304" pitchFamily="18" charset="0"/>
              </a:rPr>
              <a:t>Ölçek maddelerine ait faktör yükleri anlamlı ve 0,5 değerinin üzerinde olmalı,</a:t>
            </a:r>
          </a:p>
          <a:p>
            <a:pPr lvl="0"/>
            <a:r>
              <a:rPr lang="tr-TR" dirty="0">
                <a:latin typeface="Times New Roman" panose="02020603050405020304" pitchFamily="18" charset="0"/>
                <a:cs typeface="Times New Roman" panose="02020603050405020304" pitchFamily="18" charset="0"/>
              </a:rPr>
              <a:t>Yapılara ait güvenirlilik (</a:t>
            </a:r>
            <a:r>
              <a:rPr lang="tr-TR" dirty="0" err="1">
                <a:latin typeface="Times New Roman" panose="02020603050405020304" pitchFamily="18" charset="0"/>
                <a:cs typeface="Times New Roman" panose="02020603050405020304" pitchFamily="18" charset="0"/>
              </a:rPr>
              <a:t>construct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reliability-Fornell</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Larcker</a:t>
            </a:r>
            <a:r>
              <a:rPr lang="tr-TR" dirty="0">
                <a:latin typeface="Times New Roman" panose="02020603050405020304" pitchFamily="18" charset="0"/>
                <a:cs typeface="Times New Roman" panose="02020603050405020304" pitchFamily="18" charset="0"/>
              </a:rPr>
              <a:t>, 1981) değerleri 0,7 değerini aşmalı,</a:t>
            </a:r>
          </a:p>
          <a:p>
            <a:pPr lvl="0"/>
            <a:r>
              <a:rPr lang="tr-TR" dirty="0">
                <a:latin typeface="Times New Roman" panose="02020603050405020304" pitchFamily="18" charset="0"/>
                <a:cs typeface="Times New Roman" panose="02020603050405020304" pitchFamily="18" charset="0"/>
              </a:rPr>
              <a:t>Ölçme modelindeki her yapının AVE (</a:t>
            </a:r>
            <a:r>
              <a:rPr lang="tr-TR" dirty="0" err="1">
                <a:latin typeface="Times New Roman" panose="02020603050405020304" pitchFamily="18" charset="0"/>
                <a:cs typeface="Times New Roman" panose="02020603050405020304" pitchFamily="18" charset="0"/>
              </a:rPr>
              <a:t>average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variance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extracted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Fornell</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Larcker</a:t>
            </a:r>
            <a:r>
              <a:rPr lang="tr-TR" dirty="0">
                <a:latin typeface="Times New Roman" panose="02020603050405020304" pitchFamily="18" charset="0"/>
                <a:cs typeface="Times New Roman" panose="02020603050405020304" pitchFamily="18" charset="0"/>
              </a:rPr>
              <a:t>, 1981) değeri 0,5’i aşmalıdır.</a:t>
            </a:r>
          </a:p>
          <a:p>
            <a:endParaRPr lang="tr-TR" dirty="0"/>
          </a:p>
        </p:txBody>
      </p:sp>
    </p:spTree>
    <p:extLst>
      <p:ext uri="{BB962C8B-B14F-4D97-AF65-F5344CB8AC3E}">
        <p14:creationId xmlns:p14="http://schemas.microsoft.com/office/powerpoint/2010/main" val="2683652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8313" y="0"/>
            <a:ext cx="10018713" cy="457200"/>
          </a:xfrm>
        </p:spPr>
        <p:txBody>
          <a:bodyPr>
            <a:normAutofit fontScale="90000"/>
          </a:bodyPr>
          <a:lstStyle/>
          <a:p>
            <a:r>
              <a:rPr lang="tr-TR" dirty="0"/>
              <a:t>Ölçeklerin uyum geçerliliği</a:t>
            </a:r>
          </a:p>
        </p:txBody>
      </p:sp>
      <p:pic>
        <p:nvPicPr>
          <p:cNvPr id="6" name="İçerik Yer Tutucusu 5"/>
          <p:cNvPicPr>
            <a:picLocks noGrp="1" noChangeAspect="1"/>
          </p:cNvPicPr>
          <p:nvPr>
            <p:ph idx="1"/>
          </p:nvPr>
        </p:nvPicPr>
        <p:blipFill>
          <a:blip r:embed="rId2"/>
          <a:stretch>
            <a:fillRect/>
          </a:stretch>
        </p:blipFill>
        <p:spPr>
          <a:xfrm>
            <a:off x="2888906" y="602674"/>
            <a:ext cx="6421349" cy="6028602"/>
          </a:xfrm>
          <a:prstGeom prst="rect">
            <a:avLst/>
          </a:prstGeom>
        </p:spPr>
      </p:pic>
    </p:spTree>
    <p:extLst>
      <p:ext uri="{BB962C8B-B14F-4D97-AF65-F5344CB8AC3E}">
        <p14:creationId xmlns:p14="http://schemas.microsoft.com/office/powerpoint/2010/main" val="158589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8313" y="0"/>
            <a:ext cx="10018713" cy="457200"/>
          </a:xfrm>
        </p:spPr>
        <p:txBody>
          <a:bodyPr>
            <a:normAutofit fontScale="90000"/>
          </a:bodyPr>
          <a:lstStyle/>
          <a:p>
            <a:r>
              <a:rPr lang="tr-TR" dirty="0"/>
              <a:t>Ölçeklerin uyum geçerliliği</a:t>
            </a:r>
          </a:p>
        </p:txBody>
      </p:sp>
      <p:pic>
        <p:nvPicPr>
          <p:cNvPr id="4" name="İçerik Yer Tutucusu 3"/>
          <p:cNvPicPr>
            <a:picLocks noGrp="1" noChangeAspect="1"/>
          </p:cNvPicPr>
          <p:nvPr>
            <p:ph idx="1"/>
          </p:nvPr>
        </p:nvPicPr>
        <p:blipFill>
          <a:blip r:embed="rId2"/>
          <a:stretch>
            <a:fillRect/>
          </a:stretch>
        </p:blipFill>
        <p:spPr>
          <a:xfrm>
            <a:off x="3626135" y="461017"/>
            <a:ext cx="5580210" cy="6396984"/>
          </a:xfrm>
          <a:prstGeom prst="rect">
            <a:avLst/>
          </a:prstGeom>
        </p:spPr>
      </p:pic>
    </p:spTree>
    <p:extLst>
      <p:ext uri="{BB962C8B-B14F-4D97-AF65-F5344CB8AC3E}">
        <p14:creationId xmlns:p14="http://schemas.microsoft.com/office/powerpoint/2010/main" val="3470319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Tüm faktör yükleri p&lt;0,001 düzeyinde anlamlı ve 0,5 değerinden yüksektir. Bunun yanında yapılara ait güvenirlilik değerleri (C.R.) 0,7’yi geçmektedir. Risk ölçeklerinin tümünün AVE değerleri 0,5’in üzerinde hesaplanmaktadır. </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Tutum </a:t>
            </a:r>
            <a:r>
              <a:rPr lang="tr-TR" dirty="0">
                <a:latin typeface="Times New Roman" panose="02020603050405020304" pitchFamily="18" charset="0"/>
                <a:cs typeface="Times New Roman" panose="02020603050405020304" pitchFamily="18" charset="0"/>
              </a:rPr>
              <a:t>ve CETSCALE ölçeklerinin </a:t>
            </a:r>
            <a:r>
              <a:rPr lang="tr-TR" dirty="0" smtClean="0">
                <a:latin typeface="Times New Roman" panose="02020603050405020304" pitchFamily="18" charset="0"/>
                <a:cs typeface="Times New Roman" panose="02020603050405020304" pitchFamily="18" charset="0"/>
              </a:rPr>
              <a:t>AVE &lt;0,5 olduğundan  uyum geçerliliği açısından zayıflığı olduğu görülmektedir.</a:t>
            </a:r>
          </a:p>
          <a:p>
            <a:endParaRPr lang="tr-TR" dirty="0"/>
          </a:p>
        </p:txBody>
      </p:sp>
    </p:spTree>
    <p:extLst>
      <p:ext uri="{BB962C8B-B14F-4D97-AF65-F5344CB8AC3E}">
        <p14:creationId xmlns:p14="http://schemas.microsoft.com/office/powerpoint/2010/main" val="1561307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Araştırmada kullanılan ölçeklerin </a:t>
            </a:r>
            <a:r>
              <a:rPr lang="tr-TR" b="1" dirty="0" smtClean="0"/>
              <a:t>ayırma geçerlilikleri</a:t>
            </a:r>
            <a:endParaRPr lang="tr-TR" dirty="0"/>
          </a:p>
        </p:txBody>
      </p:sp>
      <p:sp>
        <p:nvSpPr>
          <p:cNvPr id="3" name="İçerik Yer Tutucusu 2"/>
          <p:cNvSpPr>
            <a:spLocks noGrp="1"/>
          </p:cNvSpPr>
          <p:nvPr>
            <p:ph idx="1"/>
          </p:nvPr>
        </p:nvSpPr>
        <p:spPr/>
        <p:txBody>
          <a:bodyPr/>
          <a:lstStyle/>
          <a:p>
            <a:r>
              <a:rPr lang="tr-TR" dirty="0"/>
              <a:t>İki yapı arasında iyi düzeyde ayırma geçerliliği için, yapılar arası korelasyon değerlerinin, her bir yapının AVE değerinin karekökünden küçük olması önerilmektedir (</a:t>
            </a:r>
            <a:r>
              <a:rPr lang="tr-TR" dirty="0" err="1"/>
              <a:t>Hair</a:t>
            </a:r>
            <a:r>
              <a:rPr lang="tr-TR" dirty="0"/>
              <a:t> vd., 2010).</a:t>
            </a:r>
            <a:endParaRPr lang="tr-TR" dirty="0"/>
          </a:p>
        </p:txBody>
      </p:sp>
    </p:spTree>
    <p:extLst>
      <p:ext uri="{BB962C8B-B14F-4D97-AF65-F5344CB8AC3E}">
        <p14:creationId xmlns:p14="http://schemas.microsoft.com/office/powerpoint/2010/main" val="659029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Ölçme aracının ayırma geçerliliği açısından sorun teşkil etmediği söylenebilir.</a:t>
            </a:r>
          </a:p>
        </p:txBody>
      </p:sp>
      <p:pic>
        <p:nvPicPr>
          <p:cNvPr id="6" name="İçerik Yer Tutucusu 5"/>
          <p:cNvPicPr>
            <a:picLocks noGrp="1" noChangeAspect="1"/>
          </p:cNvPicPr>
          <p:nvPr>
            <p:ph idx="1"/>
          </p:nvPr>
        </p:nvPicPr>
        <p:blipFill>
          <a:blip r:embed="rId2"/>
          <a:stretch>
            <a:fillRect/>
          </a:stretch>
        </p:blipFill>
        <p:spPr>
          <a:xfrm>
            <a:off x="1870365" y="2414169"/>
            <a:ext cx="9179450" cy="3311984"/>
          </a:xfrm>
          <a:prstGeom prst="rect">
            <a:avLst/>
          </a:prstGeom>
        </p:spPr>
      </p:pic>
    </p:spTree>
    <p:extLst>
      <p:ext uri="{BB962C8B-B14F-4D97-AF65-F5344CB8AC3E}">
        <p14:creationId xmlns:p14="http://schemas.microsoft.com/office/powerpoint/2010/main" val="1338398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Araştırmaya katılanların demografik özellikleri</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Araştırmaya katılan 489 kişinin %45’u erkek, %55’i kadındır</a:t>
            </a:r>
            <a:r>
              <a:rPr lang="tr-TR" dirty="0" smtClean="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Katılımcıların yaş ortalaması 26,60, standart sapması 8,82’idir</a:t>
            </a:r>
            <a:r>
              <a:rPr lang="tr-TR" dirty="0" smtClean="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Katılımcıların %87,90’ının aylık geliri 3900 TL’nin altındadır.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20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Cep telefonu ithalatı Türkiye’nin cari açığını olumsuz bir biçimde etkilemektedir. </a:t>
            </a:r>
            <a:r>
              <a:rPr lang="tr-TR" dirty="0" smtClean="0">
                <a:latin typeface="Times New Roman" panose="02020603050405020304" pitchFamily="18" charset="0"/>
                <a:cs typeface="Times New Roman" panose="02020603050405020304" pitchFamily="18" charset="0"/>
              </a:rPr>
              <a:t>Türkiye’nin </a:t>
            </a:r>
            <a:r>
              <a:rPr lang="tr-TR" dirty="0">
                <a:latin typeface="Times New Roman" panose="02020603050405020304" pitchFamily="18" charset="0"/>
                <a:cs typeface="Times New Roman" panose="02020603050405020304" pitchFamily="18" charset="0"/>
              </a:rPr>
              <a:t>2000 yılında 1 milyar dolar civarında olan cep telefonu ithalatı, 2015 yılında 3,1 milyar dolar seviyelerine ulaşmıştır. </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Yerli </a:t>
            </a:r>
            <a:r>
              <a:rPr lang="tr-TR" dirty="0">
                <a:latin typeface="Times New Roman" panose="02020603050405020304" pitchFamily="18" charset="0"/>
                <a:cs typeface="Times New Roman" panose="02020603050405020304" pitchFamily="18" charset="0"/>
              </a:rPr>
              <a:t>marka cep telefonu üreticileri, ürünlerini yerli temalı reklamlarla tüketicilere sunmaktadır. Buna rağmen yabancı marka cep telefonlarının Türkiye pazarında baskınlığını sürdürdüğü söylenebilir.</a:t>
            </a:r>
          </a:p>
          <a:p>
            <a:pPr marL="0" indent="0">
              <a:buNone/>
            </a:pPr>
            <a:r>
              <a:rPr lang="tr-TR" dirty="0"/>
              <a:t> </a:t>
            </a:r>
          </a:p>
          <a:p>
            <a:endParaRPr lang="tr-TR" dirty="0"/>
          </a:p>
        </p:txBody>
      </p:sp>
    </p:spTree>
    <p:extLst>
      <p:ext uri="{BB962C8B-B14F-4D97-AF65-F5344CB8AC3E}">
        <p14:creationId xmlns:p14="http://schemas.microsoft.com/office/powerpoint/2010/main" val="256916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Katılımcıların ölçek skorları</a:t>
            </a:r>
            <a:endParaRPr lang="tr-TR" dirty="0"/>
          </a:p>
        </p:txBody>
      </p:sp>
      <p:pic>
        <p:nvPicPr>
          <p:cNvPr id="4" name="İçerik Yer Tutucusu 3"/>
          <p:cNvPicPr>
            <a:picLocks noGrp="1" noChangeAspect="1"/>
          </p:cNvPicPr>
          <p:nvPr>
            <p:ph idx="1"/>
          </p:nvPr>
        </p:nvPicPr>
        <p:blipFill>
          <a:blip r:embed="rId2"/>
          <a:stretch>
            <a:fillRect/>
          </a:stretch>
        </p:blipFill>
        <p:spPr>
          <a:xfrm>
            <a:off x="2959966" y="2438399"/>
            <a:ext cx="7653240" cy="3567546"/>
          </a:xfrm>
          <a:prstGeom prst="rect">
            <a:avLst/>
          </a:prstGeom>
        </p:spPr>
      </p:pic>
    </p:spTree>
    <p:extLst>
      <p:ext uri="{BB962C8B-B14F-4D97-AF65-F5344CB8AC3E}">
        <p14:creationId xmlns:p14="http://schemas.microsoft.com/office/powerpoint/2010/main" val="257974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385740" y="52053"/>
            <a:ext cx="10215853" cy="6805947"/>
          </a:xfrm>
          <a:prstGeom prst="rect">
            <a:avLst/>
          </a:prstGeom>
        </p:spPr>
      </p:pic>
    </p:spTree>
    <p:extLst>
      <p:ext uri="{BB962C8B-B14F-4D97-AF65-F5344CB8AC3E}">
        <p14:creationId xmlns:p14="http://schemas.microsoft.com/office/powerpoint/2010/main" val="304595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Ölçme modeli uyum iyiliği </a:t>
            </a:r>
          </a:p>
        </p:txBody>
      </p:sp>
      <p:pic>
        <p:nvPicPr>
          <p:cNvPr id="4" name="İçerik Yer Tutucusu 3"/>
          <p:cNvPicPr>
            <a:picLocks noGrp="1" noChangeAspect="1"/>
          </p:cNvPicPr>
          <p:nvPr>
            <p:ph idx="1"/>
          </p:nvPr>
        </p:nvPicPr>
        <p:blipFill>
          <a:blip r:embed="rId2"/>
          <a:stretch>
            <a:fillRect/>
          </a:stretch>
        </p:blipFill>
        <p:spPr>
          <a:xfrm>
            <a:off x="3223680" y="2438399"/>
            <a:ext cx="6539974" cy="2242580"/>
          </a:xfrm>
          <a:prstGeom prst="rect">
            <a:avLst/>
          </a:prstGeom>
        </p:spPr>
      </p:pic>
    </p:spTree>
    <p:extLst>
      <p:ext uri="{BB962C8B-B14F-4D97-AF65-F5344CB8AC3E}">
        <p14:creationId xmlns:p14="http://schemas.microsoft.com/office/powerpoint/2010/main" val="700495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59873" y="0"/>
            <a:ext cx="10784336" cy="6858000"/>
          </a:xfrm>
          <a:prstGeom prst="rect">
            <a:avLst/>
          </a:prstGeom>
        </p:spPr>
      </p:pic>
    </p:spTree>
    <p:extLst>
      <p:ext uri="{BB962C8B-B14F-4D97-AF65-F5344CB8AC3E}">
        <p14:creationId xmlns:p14="http://schemas.microsoft.com/office/powerpoint/2010/main" val="956506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Yapısal model </a:t>
            </a:r>
            <a:r>
              <a:rPr lang="tr-TR" dirty="0"/>
              <a:t>uyum iyiliği </a:t>
            </a:r>
          </a:p>
        </p:txBody>
      </p:sp>
      <p:pic>
        <p:nvPicPr>
          <p:cNvPr id="6" name="İçerik Yer Tutucusu 5"/>
          <p:cNvPicPr>
            <a:picLocks noGrp="1" noChangeAspect="1"/>
          </p:cNvPicPr>
          <p:nvPr>
            <p:ph idx="1"/>
          </p:nvPr>
        </p:nvPicPr>
        <p:blipFill>
          <a:blip r:embed="rId3"/>
          <a:stretch>
            <a:fillRect/>
          </a:stretch>
        </p:blipFill>
        <p:spPr>
          <a:xfrm>
            <a:off x="3966135" y="2874817"/>
            <a:ext cx="5055064" cy="1951634"/>
          </a:xfrm>
          <a:prstGeom prst="rect">
            <a:avLst/>
          </a:prstGeom>
        </p:spPr>
      </p:pic>
    </p:spTree>
    <p:extLst>
      <p:ext uri="{BB962C8B-B14F-4D97-AF65-F5344CB8AC3E}">
        <p14:creationId xmlns:p14="http://schemas.microsoft.com/office/powerpoint/2010/main" val="105527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178289" y="2438399"/>
            <a:ext cx="10630756" cy="3588328"/>
          </a:xfrm>
          <a:prstGeom prst="rect">
            <a:avLst/>
          </a:prstGeom>
        </p:spPr>
      </p:pic>
    </p:spTree>
    <p:extLst>
      <p:ext uri="{BB962C8B-B14F-4D97-AF65-F5344CB8AC3E}">
        <p14:creationId xmlns:p14="http://schemas.microsoft.com/office/powerpoint/2010/main" val="3124957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Sonuç ve Öneriler </a:t>
            </a:r>
            <a:endParaRPr lang="tr-TR" dirty="0"/>
          </a:p>
        </p:txBody>
      </p:sp>
      <p:sp>
        <p:nvSpPr>
          <p:cNvPr id="3" name="İçerik Yer Tutucusu 2"/>
          <p:cNvSpPr>
            <a:spLocks noGrp="1"/>
          </p:cNvSpPr>
          <p:nvPr>
            <p:ph idx="1"/>
          </p:nvPr>
        </p:nvSpPr>
        <p:spPr/>
        <p:txBody>
          <a:bodyPr/>
          <a:lstStyle/>
          <a:p>
            <a:r>
              <a:rPr lang="tr-TR" dirty="0" err="1"/>
              <a:t>Etnosentrizm</a:t>
            </a:r>
            <a:r>
              <a:rPr lang="tr-TR" dirty="0"/>
              <a:t> eğiliminin tutum üzerinde olumlu etkisi, algılanan riskin olumsuz etkisine göre daha zayıf kaldığı görülmektedir. Yerli marka cep telefonlarına yönelik olumlu tüketici tutumunu oluşturmayı hedefleyen yerli temalı kampanyaların, tüketicilerin algıladıkları riskleri düşürücü unsurlarla desteklenmesi önerilmektedir.</a:t>
            </a:r>
          </a:p>
          <a:p>
            <a:endParaRPr lang="tr-TR" dirty="0"/>
          </a:p>
        </p:txBody>
      </p:sp>
    </p:spTree>
    <p:extLst>
      <p:ext uri="{BB962C8B-B14F-4D97-AF65-F5344CB8AC3E}">
        <p14:creationId xmlns:p14="http://schemas.microsoft.com/office/powerpoint/2010/main" val="1992283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Araştırma sonucunda tüketicilerin risk algısı içinde en önemlilerinin finansal risk (</a:t>
            </a:r>
            <a:r>
              <a:rPr lang="tr-TR" dirty="0" err="1">
                <a:latin typeface="Times New Roman" panose="02020603050405020304" pitchFamily="18" charset="0"/>
                <a:cs typeface="Times New Roman" panose="02020603050405020304" pitchFamily="18" charset="0"/>
              </a:rPr>
              <a:t>standardized</a:t>
            </a:r>
            <a:r>
              <a:rPr lang="tr-TR"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β</a:t>
            </a:r>
            <a:r>
              <a:rPr lang="tr-TR" dirty="0">
                <a:latin typeface="Times New Roman" panose="02020603050405020304" pitchFamily="18" charset="0"/>
                <a:cs typeface="Times New Roman" panose="02020603050405020304" pitchFamily="18" charset="0"/>
              </a:rPr>
              <a:t> = 0,801), performans riski (</a:t>
            </a:r>
            <a:r>
              <a:rPr lang="tr-TR" dirty="0" err="1">
                <a:latin typeface="Times New Roman" panose="02020603050405020304" pitchFamily="18" charset="0"/>
                <a:cs typeface="Times New Roman" panose="02020603050405020304" pitchFamily="18" charset="0"/>
              </a:rPr>
              <a:t>standardized</a:t>
            </a:r>
            <a:r>
              <a:rPr lang="tr-TR"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β</a:t>
            </a:r>
            <a:r>
              <a:rPr lang="tr-TR" dirty="0">
                <a:latin typeface="Times New Roman" panose="02020603050405020304" pitchFamily="18" charset="0"/>
                <a:cs typeface="Times New Roman" panose="02020603050405020304" pitchFamily="18" charset="0"/>
              </a:rPr>
              <a:t> = 0,777) ve zaman riski boyutları (</a:t>
            </a:r>
            <a:r>
              <a:rPr lang="tr-TR" dirty="0" err="1">
                <a:latin typeface="Times New Roman" panose="02020603050405020304" pitchFamily="18" charset="0"/>
                <a:cs typeface="Times New Roman" panose="02020603050405020304" pitchFamily="18" charset="0"/>
              </a:rPr>
              <a:t>standardized</a:t>
            </a:r>
            <a:r>
              <a:rPr lang="tr-TR"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β</a:t>
            </a:r>
            <a:r>
              <a:rPr lang="tr-TR" dirty="0">
                <a:latin typeface="Times New Roman" panose="02020603050405020304" pitchFamily="18" charset="0"/>
                <a:cs typeface="Times New Roman" panose="02020603050405020304" pitchFamily="18" charset="0"/>
              </a:rPr>
              <a:t> = 0,708) olduğu görülmektedir. Buna karşın en önemsiz risk boyutu sosyal risk bulunmuştur. Fiziksel ve psikolojik risk ise orta düzeyde tüketiciler açısından önem arz etmektedir.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294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Finansal risk tüketicilerin yerli marka cep telefonlarına verdiği paranın karşılığını alamama endişesinden kaynaklanmaktadır. Ülkemizde cep telefonu fiyatlarının tüketicilerin gelirine oranla yüksek seviyelerde olması finansal risk boyutunun tüketici açısından önem arz etmesinde etkili olabilir.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160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Performans riski ise yerli marka cep telefonlarının fonksiyonel işlevlerinin yetersiz olarak görülmesinden kaynaklanmaktadır. Bu çalışmada yerli marka cep telefonları hız, batarya performansı ve dayanıklılık açısından ele alınmıştır. </a:t>
            </a:r>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Yerli marka cep telefonu üreticilerinin hedeflediği kitlelerin kabul edebileceği performans riski düzeyini belirleyip </a:t>
            </a:r>
            <a:r>
              <a:rPr lang="tr-TR" dirty="0" smtClean="0">
                <a:latin typeface="Times New Roman" panose="02020603050405020304" pitchFamily="18" charset="0"/>
                <a:cs typeface="Times New Roman" panose="02020603050405020304" pitchFamily="18" charset="0"/>
              </a:rPr>
              <a:t>ürünlerini ve iletişim </a:t>
            </a:r>
            <a:r>
              <a:rPr lang="tr-TR" dirty="0">
                <a:latin typeface="Times New Roman" panose="02020603050405020304" pitchFamily="18" charset="0"/>
                <a:cs typeface="Times New Roman" panose="02020603050405020304" pitchFamily="18" charset="0"/>
              </a:rPr>
              <a:t>kampanyaları bu eşiğe uygun oluşturması önerilmektedir.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219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Çalışmanın Amacı</a:t>
            </a:r>
            <a:endParaRPr lang="tr-TR" dirty="0"/>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T</a:t>
            </a:r>
            <a:r>
              <a:rPr lang="tr-TR" dirty="0" smtClean="0">
                <a:latin typeface="Times New Roman" panose="02020603050405020304" pitchFamily="18" charset="0"/>
                <a:cs typeface="Times New Roman" panose="02020603050405020304" pitchFamily="18" charset="0"/>
              </a:rPr>
              <a:t>üketici </a:t>
            </a:r>
            <a:r>
              <a:rPr lang="tr-TR" dirty="0" err="1">
                <a:latin typeface="Times New Roman" panose="02020603050405020304" pitchFamily="18" charset="0"/>
                <a:cs typeface="Times New Roman" panose="02020603050405020304" pitchFamily="18" charset="0"/>
              </a:rPr>
              <a:t>etnosentrizm</a:t>
            </a:r>
            <a:r>
              <a:rPr lang="tr-TR" dirty="0">
                <a:latin typeface="Times New Roman" panose="02020603050405020304" pitchFamily="18" charset="0"/>
                <a:cs typeface="Times New Roman" panose="02020603050405020304" pitchFamily="18" charset="0"/>
              </a:rPr>
              <a:t> eğiliminin ve tüketicilerin yerli marka cep telefonlarından algıladıkları riskin, yerli marka cep telefonlarına karşı tutumlarına etkisini teorik olarak </a:t>
            </a:r>
            <a:r>
              <a:rPr lang="tr-TR" dirty="0" smtClean="0">
                <a:latin typeface="Times New Roman" panose="02020603050405020304" pitchFamily="18" charset="0"/>
                <a:cs typeface="Times New Roman" panose="02020603050405020304" pitchFamily="18" charset="0"/>
              </a:rPr>
              <a:t>incelemek.</a:t>
            </a: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Y</a:t>
            </a:r>
            <a:r>
              <a:rPr lang="tr-TR" dirty="0" smtClean="0">
                <a:latin typeface="Times New Roman" panose="02020603050405020304" pitchFamily="18" charset="0"/>
                <a:cs typeface="Times New Roman" panose="02020603050405020304" pitchFamily="18" charset="0"/>
              </a:rPr>
              <a:t>erli </a:t>
            </a:r>
            <a:r>
              <a:rPr lang="tr-TR" dirty="0">
                <a:latin typeface="Times New Roman" panose="02020603050405020304" pitchFamily="18" charset="0"/>
                <a:cs typeface="Times New Roman" panose="02020603050405020304" pitchFamily="18" charset="0"/>
              </a:rPr>
              <a:t>marka cep telefonlarından tüketicilerin algıladıkları risk boyutlarının hangilerinin önemli olduğunu ortaya </a:t>
            </a:r>
            <a:r>
              <a:rPr lang="tr-TR" dirty="0" smtClean="0">
                <a:latin typeface="Times New Roman" panose="02020603050405020304" pitchFamily="18" charset="0"/>
                <a:cs typeface="Times New Roman" panose="02020603050405020304" pitchFamily="18" charset="0"/>
              </a:rPr>
              <a:t>koyabilmek</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812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Zaman riski ise yerli marka cep telefonları tamir ve değişim gibi süreçlerde tüketicilerin sorunla karşılaşma riski olarak tanımlanabilir.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Yerli marka cep telefonu üreticileri teknoloji açısından yabancı markalarla rekabet edemiyorsa bile servis ve garanti gibi konularda tüketiciye hızlı cevap verecek bir satış sonrası hizmetler sistemiyle rekabet avantajı sağlayabilir.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999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Psikolojik risk, yerli marka cep telefonu ile hedef kitlenin benliğinin uyuşmamasından kaynaklanmaktadır</a:t>
            </a:r>
            <a:r>
              <a:rPr lang="tr-TR" dirty="0" smtClean="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Yerli markaların, tüketicilere benliklerini tamamlamakta yardımcı olan iletişim kampanyalarıyla tanıtılması psikolojik riskin azaltılmasında etkili olabilir. </a:t>
            </a:r>
          </a:p>
          <a:p>
            <a:pPr marL="0" indent="0">
              <a:buNone/>
            </a:pPr>
            <a:endParaRPr lang="tr-TR" dirty="0"/>
          </a:p>
        </p:txBody>
      </p:sp>
    </p:spTree>
    <p:extLst>
      <p:ext uri="{BB962C8B-B14F-4D97-AF65-F5344CB8AC3E}">
        <p14:creationId xmlns:p14="http://schemas.microsoft.com/office/powerpoint/2010/main" val="4170293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Kısıtlar</a:t>
            </a:r>
            <a:endParaRPr lang="tr-TR" dirty="0"/>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K</a:t>
            </a:r>
            <a:r>
              <a:rPr lang="tr-TR" dirty="0" smtClean="0">
                <a:latin typeface="Times New Roman" panose="02020603050405020304" pitchFamily="18" charset="0"/>
                <a:cs typeface="Times New Roman" panose="02020603050405020304" pitchFamily="18" charset="0"/>
              </a:rPr>
              <a:t>olayda </a:t>
            </a:r>
            <a:r>
              <a:rPr lang="tr-TR" dirty="0">
                <a:latin typeface="Times New Roman" panose="02020603050405020304" pitchFamily="18" charset="0"/>
                <a:cs typeface="Times New Roman" panose="02020603050405020304" pitchFamily="18" charset="0"/>
              </a:rPr>
              <a:t>örnekleme </a:t>
            </a:r>
            <a:r>
              <a:rPr lang="tr-TR" dirty="0" smtClean="0">
                <a:latin typeface="Times New Roman" panose="02020603050405020304" pitchFamily="18" charset="0"/>
                <a:cs typeface="Times New Roman" panose="02020603050405020304" pitchFamily="18" charset="0"/>
              </a:rPr>
              <a:t>, genelleştirilememe</a:t>
            </a:r>
          </a:p>
          <a:p>
            <a:r>
              <a:rPr lang="tr-TR" dirty="0">
                <a:latin typeface="Times New Roman" panose="02020603050405020304" pitchFamily="18" charset="0"/>
                <a:cs typeface="Times New Roman" panose="02020603050405020304" pitchFamily="18" charset="0"/>
              </a:rPr>
              <a:t>T</a:t>
            </a:r>
            <a:r>
              <a:rPr lang="tr-TR" dirty="0" smtClean="0">
                <a:latin typeface="Times New Roman" panose="02020603050405020304" pitchFamily="18" charset="0"/>
                <a:cs typeface="Times New Roman" panose="02020603050405020304" pitchFamily="18" charset="0"/>
              </a:rPr>
              <a:t>utum </a:t>
            </a:r>
            <a:r>
              <a:rPr lang="tr-TR" dirty="0">
                <a:latin typeface="Times New Roman" panose="02020603050405020304" pitchFamily="18" charset="0"/>
                <a:cs typeface="Times New Roman" panose="02020603050405020304" pitchFamily="18" charset="0"/>
              </a:rPr>
              <a:t>ve CETSCALE </a:t>
            </a:r>
            <a:r>
              <a:rPr lang="tr-TR" dirty="0" smtClean="0">
                <a:latin typeface="Times New Roman" panose="02020603050405020304" pitchFamily="18" charset="0"/>
                <a:cs typeface="Times New Roman" panose="02020603050405020304" pitchFamily="18" charset="0"/>
              </a:rPr>
              <a:t>ölçeklerinin  yetersiz uyum geçerliliği</a:t>
            </a:r>
          </a:p>
          <a:p>
            <a:r>
              <a:rPr lang="tr-TR" dirty="0" smtClean="0">
                <a:latin typeface="Times New Roman" panose="02020603050405020304" pitchFamily="18" charset="0"/>
                <a:cs typeface="Times New Roman" panose="02020603050405020304" pitchFamily="18" charset="0"/>
              </a:rPr>
              <a:t>Psikolojik risk ölçeğinin  güvenirliliği artırmak amacıyla iki maddeye düşürülmesi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45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ctr">
              <a:buNone/>
            </a:pPr>
            <a:r>
              <a:rPr lang="tr-TR" sz="3600" b="1" dirty="0" smtClean="0"/>
              <a:t>TEŞEKKÜRLER</a:t>
            </a:r>
            <a:endParaRPr lang="tr-TR" sz="3600" b="1" dirty="0"/>
          </a:p>
        </p:txBody>
      </p:sp>
    </p:spTree>
    <p:extLst>
      <p:ext uri="{BB962C8B-B14F-4D97-AF65-F5344CB8AC3E}">
        <p14:creationId xmlns:p14="http://schemas.microsoft.com/office/powerpoint/2010/main" val="209064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Tüketici </a:t>
            </a:r>
            <a:r>
              <a:rPr lang="tr-TR" b="1" dirty="0" err="1"/>
              <a:t>etnosentrizm</a:t>
            </a:r>
            <a:r>
              <a:rPr lang="tr-TR" b="1" dirty="0"/>
              <a:t> eğilimi</a:t>
            </a:r>
            <a:endParaRPr lang="tr-TR" dirty="0"/>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Tüketici </a:t>
            </a:r>
            <a:r>
              <a:rPr lang="tr-TR" dirty="0" err="1">
                <a:latin typeface="Times New Roman" panose="02020603050405020304" pitchFamily="18" charset="0"/>
                <a:cs typeface="Times New Roman" panose="02020603050405020304" pitchFamily="18" charset="0"/>
              </a:rPr>
              <a:t>etnosentrizmi</a:t>
            </a:r>
            <a:r>
              <a:rPr lang="tr-TR" dirty="0">
                <a:latin typeface="Times New Roman" panose="02020603050405020304" pitchFamily="18" charset="0"/>
                <a:cs typeface="Times New Roman" panose="02020603050405020304" pitchFamily="18" charset="0"/>
              </a:rPr>
              <a:t> kavramı, yerel ekonomiye zarar vermesi, işsizliğe neden olması ve vatansever olamayan bir davranış olması gibi nedenlerle, bazı tüketicilerin yabancı ürünleri satın alma davranışını yanlış bulma inançlarını kapsar (</a:t>
            </a:r>
            <a:r>
              <a:rPr lang="tr-TR" dirty="0" err="1">
                <a:latin typeface="Times New Roman" panose="02020603050405020304" pitchFamily="18" charset="0"/>
                <a:cs typeface="Times New Roman" panose="02020603050405020304" pitchFamily="18" charset="0"/>
              </a:rPr>
              <a:t>Shimp</a:t>
            </a:r>
            <a:r>
              <a:rPr lang="tr-TR" dirty="0">
                <a:latin typeface="Times New Roman" panose="02020603050405020304" pitchFamily="18" charset="0"/>
                <a:cs typeface="Times New Roman" panose="02020603050405020304" pitchFamily="18" charset="0"/>
              </a:rPr>
              <a:t>, 1984, s.285).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Tutum belirli bir ürüne yönelik tüketicinin hislerini gösterirken, eğilim tüm yabancı ürünlere karşı bir takım tutarlı davranışları ifade eder  (</a:t>
            </a:r>
            <a:r>
              <a:rPr lang="tr-TR" dirty="0" err="1">
                <a:latin typeface="Times New Roman" panose="02020603050405020304" pitchFamily="18" charset="0"/>
                <a:cs typeface="Times New Roman" panose="02020603050405020304" pitchFamily="18" charset="0"/>
              </a:rPr>
              <a:t>Shimp</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Sharma</a:t>
            </a:r>
            <a:r>
              <a:rPr lang="tr-TR" dirty="0">
                <a:latin typeface="Times New Roman" panose="02020603050405020304" pitchFamily="18" charset="0"/>
                <a:cs typeface="Times New Roman" panose="02020603050405020304" pitchFamily="18" charset="0"/>
              </a:rPr>
              <a:t>, 1987, s.281).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31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1039091"/>
          </a:xfrm>
        </p:spPr>
        <p:txBody>
          <a:bodyPr/>
          <a:lstStyle/>
          <a:p>
            <a:r>
              <a:rPr lang="tr-TR" b="1" dirty="0"/>
              <a:t>Algılanan Risk</a:t>
            </a:r>
            <a:endParaRPr lang="tr-TR" dirty="0"/>
          </a:p>
        </p:txBody>
      </p:sp>
      <p:sp>
        <p:nvSpPr>
          <p:cNvPr id="3" name="İçerik Yer Tutucusu 2"/>
          <p:cNvSpPr>
            <a:spLocks noGrp="1"/>
          </p:cNvSpPr>
          <p:nvPr>
            <p:ph idx="1"/>
          </p:nvPr>
        </p:nvSpPr>
        <p:spPr>
          <a:xfrm>
            <a:off x="1484310" y="1724891"/>
            <a:ext cx="10018713" cy="4066309"/>
          </a:xfrm>
        </p:spPr>
        <p:txBody>
          <a:bodyPr>
            <a:normAutofit lnSpcReduction="10000"/>
          </a:bodyPr>
          <a:lstStyle/>
          <a:p>
            <a:r>
              <a:rPr lang="tr-TR" dirty="0">
                <a:latin typeface="Times New Roman" panose="02020603050405020304" pitchFamily="18" charset="0"/>
                <a:cs typeface="Times New Roman" panose="02020603050405020304" pitchFamily="18" charset="0"/>
              </a:rPr>
              <a:t>Satın alma davranışını güçleştiren algılanan risk, satın alma sonucu kayıp beklentisi, belirsizlik ve satın alma sonucu karşılaşılabilecek çıktının ciddiyetinin kombinasyonudur (Peter ve </a:t>
            </a:r>
            <a:r>
              <a:rPr lang="tr-TR" dirty="0" err="1">
                <a:latin typeface="Times New Roman" panose="02020603050405020304" pitchFamily="18" charset="0"/>
                <a:cs typeface="Times New Roman" panose="02020603050405020304" pitchFamily="18" charset="0"/>
              </a:rPr>
              <a:t>Ryan</a:t>
            </a:r>
            <a:r>
              <a:rPr lang="tr-TR" dirty="0">
                <a:latin typeface="Times New Roman" panose="02020603050405020304" pitchFamily="18" charset="0"/>
                <a:cs typeface="Times New Roman" panose="02020603050405020304" pitchFamily="18" charset="0"/>
              </a:rPr>
              <a:t>, 1976, s.185). </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Satın </a:t>
            </a:r>
            <a:r>
              <a:rPr lang="tr-TR" dirty="0">
                <a:latin typeface="Times New Roman" panose="02020603050405020304" pitchFamily="18" charset="0"/>
                <a:cs typeface="Times New Roman" panose="02020603050405020304" pitchFamily="18" charset="0"/>
              </a:rPr>
              <a:t>alma ile ilgili tüketicilerin algıladıkları, risk cep telefonu ürünü açısından altı temel boyutta gruplandırılabilir (Demir, 2011, s.268).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Bunlar sırasıyla; fonksiyonel risk, finansal risk, sosyal risk, fiziksel risk, psikolojik risk ve zaman riskidir.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isk </a:t>
            </a:r>
            <a:r>
              <a:rPr lang="tr-TR" dirty="0">
                <a:latin typeface="Times New Roman" panose="02020603050405020304" pitchFamily="18" charset="0"/>
                <a:cs typeface="Times New Roman" panose="02020603050405020304" pitchFamily="18" charset="0"/>
              </a:rPr>
              <a:t>bileşenlerinin genel risk algısına katkısı ya da tüketiciler açısından önem düzeyi tüketicinin satın alma koşullarına ve ürün çeşidine göre değişmesi beklenmektedir (Stone ve </a:t>
            </a:r>
            <a:r>
              <a:rPr lang="tr-TR" dirty="0" err="1">
                <a:latin typeface="Times New Roman" panose="02020603050405020304" pitchFamily="18" charset="0"/>
                <a:cs typeface="Times New Roman" panose="02020603050405020304" pitchFamily="18" charset="0"/>
              </a:rPr>
              <a:t>Gronhaug</a:t>
            </a:r>
            <a:r>
              <a:rPr lang="tr-TR" dirty="0">
                <a:latin typeface="Times New Roman" panose="02020603050405020304" pitchFamily="18" charset="0"/>
                <a:cs typeface="Times New Roman" panose="02020603050405020304" pitchFamily="18" charset="0"/>
              </a:rPr>
              <a:t>, 1993, s.47).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39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1"/>
            <a:ext cx="10018713" cy="1122218"/>
          </a:xfrm>
        </p:spPr>
        <p:txBody>
          <a:bodyPr/>
          <a:lstStyle/>
          <a:p>
            <a:r>
              <a:rPr lang="tr-TR" b="1" dirty="0"/>
              <a:t>Araştırma modeli</a:t>
            </a:r>
            <a:endParaRPr lang="tr-TR" dirty="0"/>
          </a:p>
        </p:txBody>
      </p:sp>
      <p:sp>
        <p:nvSpPr>
          <p:cNvPr id="3" name="İçerik Yer Tutucusu 2"/>
          <p:cNvSpPr>
            <a:spLocks noGrp="1"/>
          </p:cNvSpPr>
          <p:nvPr>
            <p:ph idx="1"/>
          </p:nvPr>
        </p:nvSpPr>
        <p:spPr>
          <a:xfrm>
            <a:off x="1484310" y="1974273"/>
            <a:ext cx="10018713" cy="3816927"/>
          </a:xfrm>
        </p:spPr>
        <p:txBody>
          <a:bodyPr>
            <a:normAutofit lnSpcReduction="10000"/>
          </a:bodyPr>
          <a:lstStyle/>
          <a:p>
            <a:r>
              <a:rPr lang="tr-TR" dirty="0">
                <a:latin typeface="Times New Roman" panose="02020603050405020304" pitchFamily="18" charset="0"/>
                <a:cs typeface="Times New Roman" panose="02020603050405020304" pitchFamily="18" charset="0"/>
              </a:rPr>
              <a:t>Tüketicilerin yerli marka cep telefonlarından algıladıkları riskin artması, yerli marka cep telefonlarına karşı tutumlarını olumsuz etkileyeceği beklenmektedir. Bu kapsamda;</a:t>
            </a:r>
          </a:p>
          <a:p>
            <a:r>
              <a:rPr lang="tr-TR" i="1" dirty="0">
                <a:latin typeface="Times New Roman" panose="02020603050405020304" pitchFamily="18" charset="0"/>
                <a:cs typeface="Times New Roman" panose="02020603050405020304" pitchFamily="18" charset="0"/>
              </a:rPr>
              <a:t>H1</a:t>
            </a:r>
            <a:r>
              <a:rPr lang="tr-TR" dirty="0">
                <a:latin typeface="Times New Roman" panose="02020603050405020304" pitchFamily="18" charset="0"/>
                <a:cs typeface="Times New Roman" panose="02020603050405020304" pitchFamily="18" charset="0"/>
              </a:rPr>
              <a:t>: Tüketicilerin yerli marka cep telefonlarından risk algısı arttıkça, yerli marka cep telefonlarına yönelik tutumları olumsuz etkilenir</a:t>
            </a:r>
            <a:r>
              <a:rPr lang="tr-TR" dirty="0" smtClean="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Tüketicilerin </a:t>
            </a:r>
            <a:r>
              <a:rPr lang="tr-TR" dirty="0" err="1">
                <a:latin typeface="Times New Roman" panose="02020603050405020304" pitchFamily="18" charset="0"/>
                <a:cs typeface="Times New Roman" panose="02020603050405020304" pitchFamily="18" charset="0"/>
              </a:rPr>
              <a:t>etnosentrizm</a:t>
            </a:r>
            <a:r>
              <a:rPr lang="tr-TR" dirty="0">
                <a:latin typeface="Times New Roman" panose="02020603050405020304" pitchFamily="18" charset="0"/>
                <a:cs typeface="Times New Roman" panose="02020603050405020304" pitchFamily="18" charset="0"/>
              </a:rPr>
              <a:t> eğilimi yükseldikçe yerli marka cep telefonlarına karşı tutumları olumlu etkilenmesi beklenmektedir. </a:t>
            </a:r>
            <a:endParaRPr lang="tr-TR" dirty="0" smtClean="0">
              <a:latin typeface="Times New Roman" panose="02020603050405020304" pitchFamily="18" charset="0"/>
              <a:cs typeface="Times New Roman" panose="02020603050405020304" pitchFamily="18" charset="0"/>
            </a:endParaRPr>
          </a:p>
          <a:p>
            <a:r>
              <a:rPr lang="tr-TR" i="1" dirty="0">
                <a:latin typeface="Times New Roman" panose="02020603050405020304" pitchFamily="18" charset="0"/>
                <a:cs typeface="Times New Roman" panose="02020603050405020304" pitchFamily="18" charset="0"/>
              </a:rPr>
              <a:t>H2</a:t>
            </a:r>
            <a:r>
              <a:rPr lang="tr-TR" dirty="0">
                <a:latin typeface="Times New Roman" panose="02020603050405020304" pitchFamily="18" charset="0"/>
                <a:cs typeface="Times New Roman" panose="02020603050405020304" pitchFamily="18" charset="0"/>
              </a:rPr>
              <a:t>: Tüketicilerin </a:t>
            </a:r>
            <a:r>
              <a:rPr lang="tr-TR" dirty="0" err="1">
                <a:latin typeface="Times New Roman" panose="02020603050405020304" pitchFamily="18" charset="0"/>
                <a:cs typeface="Times New Roman" panose="02020603050405020304" pitchFamily="18" charset="0"/>
              </a:rPr>
              <a:t>etnosentrizm</a:t>
            </a:r>
            <a:r>
              <a:rPr lang="tr-TR" dirty="0">
                <a:latin typeface="Times New Roman" panose="02020603050405020304" pitchFamily="18" charset="0"/>
                <a:cs typeface="Times New Roman" panose="02020603050405020304" pitchFamily="18" charset="0"/>
              </a:rPr>
              <a:t> eğilimindeki artış yerli marka cep telefonlarına yönelik tutumlarını olumlu etkiler. </a:t>
            </a:r>
          </a:p>
          <a:p>
            <a:endParaRPr lang="tr-TR" dirty="0"/>
          </a:p>
          <a:p>
            <a:endParaRPr lang="tr-TR" dirty="0"/>
          </a:p>
        </p:txBody>
      </p:sp>
    </p:spTree>
    <p:extLst>
      <p:ext uri="{BB962C8B-B14F-4D97-AF65-F5344CB8AC3E}">
        <p14:creationId xmlns:p14="http://schemas.microsoft.com/office/powerpoint/2010/main" val="312134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1039091"/>
          </a:xfrm>
        </p:spPr>
        <p:txBody>
          <a:bodyPr/>
          <a:lstStyle/>
          <a:p>
            <a:r>
              <a:rPr lang="tr-TR" b="1" dirty="0"/>
              <a:t>Araştırma modeli</a:t>
            </a:r>
            <a:endParaRPr lang="tr-TR" dirty="0"/>
          </a:p>
        </p:txBody>
      </p:sp>
      <p:pic>
        <p:nvPicPr>
          <p:cNvPr id="4" name="İçerik Yer Tutucusu 3"/>
          <p:cNvPicPr>
            <a:picLocks noGrp="1" noChangeAspect="1"/>
          </p:cNvPicPr>
          <p:nvPr>
            <p:ph idx="1"/>
          </p:nvPr>
        </p:nvPicPr>
        <p:blipFill>
          <a:blip r:embed="rId2"/>
          <a:stretch>
            <a:fillRect/>
          </a:stretch>
        </p:blipFill>
        <p:spPr>
          <a:xfrm>
            <a:off x="3521867" y="1724891"/>
            <a:ext cx="6640442" cy="4706138"/>
          </a:xfrm>
          <a:prstGeom prst="rect">
            <a:avLst/>
          </a:prstGeom>
        </p:spPr>
      </p:pic>
    </p:spTree>
    <p:extLst>
      <p:ext uri="{BB962C8B-B14F-4D97-AF65-F5344CB8AC3E}">
        <p14:creationId xmlns:p14="http://schemas.microsoft.com/office/powerpoint/2010/main" val="1874844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Araştırmanın örnekleme ve veri toplama süreci</a:t>
            </a:r>
            <a:endParaRPr lang="tr-TR" dirty="0"/>
          </a:p>
        </p:txBody>
      </p:sp>
      <p:sp>
        <p:nvSpPr>
          <p:cNvPr id="3" name="İçerik Yer Tutucusu 2"/>
          <p:cNvSpPr>
            <a:spLocks noGrp="1"/>
          </p:cNvSpPr>
          <p:nvPr>
            <p:ph idx="1"/>
          </p:nvPr>
        </p:nvSpPr>
        <p:spPr/>
        <p:txBody>
          <a:bodyPr/>
          <a:lstStyle/>
          <a:p>
            <a:r>
              <a:rPr lang="tr-TR" dirty="0" smtClean="0">
                <a:latin typeface="Times New Roman" panose="02020603050405020304" pitchFamily="18" charset="0"/>
                <a:cs typeface="Times New Roman" panose="02020603050405020304" pitchFamily="18" charset="0"/>
              </a:rPr>
              <a:t>Kolayda </a:t>
            </a:r>
            <a:r>
              <a:rPr lang="tr-TR" dirty="0">
                <a:latin typeface="Times New Roman" panose="02020603050405020304" pitchFamily="18" charset="0"/>
                <a:cs typeface="Times New Roman" panose="02020603050405020304" pitchFamily="18" charset="0"/>
              </a:rPr>
              <a:t>örnekleme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Veriler 27.04.2016-27.05.2016 tarihleri arasında (</a:t>
            </a:r>
            <a:r>
              <a:rPr lang="tr-TR" dirty="0">
                <a:latin typeface="Times New Roman" panose="02020603050405020304" pitchFamily="18" charset="0"/>
                <a:cs typeface="Times New Roman" panose="02020603050405020304" pitchFamily="18" charset="0"/>
                <a:hlinkClick r:id="rId2"/>
              </a:rPr>
              <a:t>https://docs.google.com/forms/d/1OSWp0w61dlR_-DlEknFx8OrOXV2Yw1t-l9956bjdG_c/viewform</a:t>
            </a:r>
            <a:r>
              <a:rPr lang="tr-TR" dirty="0">
                <a:latin typeface="Times New Roman" panose="02020603050405020304" pitchFamily="18" charset="0"/>
                <a:cs typeface="Times New Roman" panose="02020603050405020304" pitchFamily="18" charset="0"/>
              </a:rPr>
              <a:t>) linki kullanılarak internet üzerinden toplanmıştır.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V</a:t>
            </a:r>
            <a:r>
              <a:rPr lang="tr-TR" dirty="0" smtClean="0">
                <a:latin typeface="Times New Roman" panose="02020603050405020304" pitchFamily="18" charset="0"/>
                <a:cs typeface="Times New Roman" panose="02020603050405020304" pitchFamily="18" charset="0"/>
              </a:rPr>
              <a:t>eri </a:t>
            </a:r>
            <a:r>
              <a:rPr lang="tr-TR" dirty="0">
                <a:latin typeface="Times New Roman" panose="02020603050405020304" pitchFamily="18" charset="0"/>
                <a:cs typeface="Times New Roman" panose="02020603050405020304" pitchFamily="18" charset="0"/>
              </a:rPr>
              <a:t>toplama süreci sonunda tam doldurulmuş 489 anket elde edilmiştir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84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Anket sorularının oluşturulması</a:t>
            </a:r>
            <a:endParaRPr lang="tr-TR" dirty="0"/>
          </a:p>
        </p:txBody>
      </p:sp>
      <p:sp>
        <p:nvSpPr>
          <p:cNvPr id="3" name="İçerik Yer Tutucusu 2"/>
          <p:cNvSpPr>
            <a:spLocks noGrp="1"/>
          </p:cNvSpPr>
          <p:nvPr>
            <p:ph idx="1"/>
          </p:nvPr>
        </p:nvSpPr>
        <p:spPr/>
        <p:txBody>
          <a:bodyPr>
            <a:normAutofit lnSpcReduction="10000"/>
          </a:bodyPr>
          <a:lstStyle/>
          <a:p>
            <a:r>
              <a:rPr lang="tr-TR" dirty="0">
                <a:latin typeface="Times New Roman" panose="02020603050405020304" pitchFamily="18" charset="0"/>
                <a:cs typeface="Times New Roman" panose="02020603050405020304" pitchFamily="18" charset="0"/>
              </a:rPr>
              <a:t>Tüketicilerin yerli marka cep telefonlarına karşı tutumları, </a:t>
            </a:r>
            <a:r>
              <a:rPr lang="tr-TR" dirty="0" err="1">
                <a:latin typeface="Times New Roman" panose="02020603050405020304" pitchFamily="18" charset="0"/>
                <a:cs typeface="Times New Roman" panose="02020603050405020304" pitchFamily="18" charset="0"/>
              </a:rPr>
              <a:t>Steenkamp</a:t>
            </a:r>
            <a:r>
              <a:rPr lang="tr-TR" dirty="0">
                <a:latin typeface="Times New Roman" panose="02020603050405020304" pitchFamily="18" charset="0"/>
                <a:cs typeface="Times New Roman" panose="02020603050405020304" pitchFamily="18" charset="0"/>
              </a:rPr>
              <a:t> vd. (2003) tarafından oluşturulan ülke kökeni algısı (Country-of </a:t>
            </a:r>
            <a:r>
              <a:rPr lang="tr-TR" dirty="0" err="1">
                <a:latin typeface="Times New Roman" panose="02020603050405020304" pitchFamily="18" charset="0"/>
                <a:cs typeface="Times New Roman" panose="02020603050405020304" pitchFamily="18" charset="0"/>
              </a:rPr>
              <a:t>origin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perceptions</a:t>
            </a:r>
            <a:r>
              <a:rPr lang="tr-TR" dirty="0">
                <a:latin typeface="Times New Roman" panose="02020603050405020304" pitchFamily="18" charset="0"/>
                <a:cs typeface="Times New Roman" panose="02020603050405020304" pitchFamily="18" charset="0"/>
              </a:rPr>
              <a:t>) ölçeğinden uyarlanmıştır</a:t>
            </a:r>
            <a:r>
              <a:rPr lang="tr-TR" dirty="0" smtClean="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Algılanan risk ölçeği, tüketicilerin yerli marka cep telefonları ile ilgili internet sitelerinde yer alan şikâyet ve görüşleri incelenerek oluşturulmuştur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Likert</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1=kesinlikle </a:t>
            </a:r>
            <a:r>
              <a:rPr lang="tr-TR" dirty="0" smtClean="0">
                <a:latin typeface="Times New Roman" panose="02020603050405020304" pitchFamily="18" charset="0"/>
                <a:cs typeface="Times New Roman" panose="02020603050405020304" pitchFamily="18" charset="0"/>
              </a:rPr>
              <a:t>katılmıyorum, </a:t>
            </a:r>
            <a:r>
              <a:rPr lang="tr-TR" dirty="0">
                <a:latin typeface="Times New Roman" panose="02020603050405020304" pitchFamily="18" charset="0"/>
                <a:cs typeface="Times New Roman" panose="02020603050405020304" pitchFamily="18" charset="0"/>
              </a:rPr>
              <a:t>5=kesinlikle katılıyorum</a:t>
            </a:r>
            <a:r>
              <a:rPr lang="tr-TR" dirty="0" smtClean="0">
                <a:latin typeface="Times New Roman" panose="02020603050405020304" pitchFamily="18" charset="0"/>
                <a:cs typeface="Times New Roman" panose="02020603050405020304" pitchFamily="18" charset="0"/>
              </a:rPr>
              <a:t>)</a:t>
            </a:r>
          </a:p>
          <a:p>
            <a:r>
              <a:rPr lang="tr-TR" dirty="0" smtClean="0">
                <a:latin typeface="Times New Roman" panose="02020603050405020304" pitchFamily="18" charset="0"/>
                <a:cs typeface="Times New Roman" panose="02020603050405020304" pitchFamily="18" charset="0"/>
              </a:rPr>
              <a:t>Tüketici </a:t>
            </a:r>
            <a:r>
              <a:rPr lang="tr-TR" dirty="0" err="1">
                <a:latin typeface="Times New Roman" panose="02020603050405020304" pitchFamily="18" charset="0"/>
                <a:cs typeface="Times New Roman" panose="02020603050405020304" pitchFamily="18" charset="0"/>
              </a:rPr>
              <a:t>etnosentrizm</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eğilimi </a:t>
            </a:r>
            <a:r>
              <a:rPr lang="tr-TR" dirty="0" err="1">
                <a:latin typeface="Times New Roman" panose="02020603050405020304" pitchFamily="18" charset="0"/>
                <a:cs typeface="Times New Roman" panose="02020603050405020304" pitchFamily="18" charset="0"/>
              </a:rPr>
              <a:t>Shimp</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Sharma</a:t>
            </a:r>
            <a:r>
              <a:rPr lang="tr-TR" dirty="0">
                <a:latin typeface="Times New Roman" panose="02020603050405020304" pitchFamily="18" charset="0"/>
                <a:cs typeface="Times New Roman" panose="02020603050405020304" pitchFamily="18" charset="0"/>
              </a:rPr>
              <a:t> (1987</a:t>
            </a:r>
            <a:r>
              <a:rPr lang="tr-TR" dirty="0" smtClean="0">
                <a:latin typeface="Times New Roman" panose="02020603050405020304" pitchFamily="18" charset="0"/>
                <a:cs typeface="Times New Roman" panose="02020603050405020304" pitchFamily="18" charset="0"/>
              </a:rPr>
              <a:t>)- CETSCALE  17 maddeli 5’li </a:t>
            </a:r>
            <a:r>
              <a:rPr lang="tr-TR" dirty="0" err="1" smtClean="0">
                <a:latin typeface="Times New Roman" panose="02020603050405020304" pitchFamily="18" charset="0"/>
                <a:cs typeface="Times New Roman" panose="02020603050405020304" pitchFamily="18" charset="0"/>
              </a:rPr>
              <a:t>Likert</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Asil ve Kaya (2013</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14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TM03457496[[fn=Paralaks]]</Template>
  <TotalTime>186</TotalTime>
  <Words>1049</Words>
  <Application>Microsoft Office PowerPoint</Application>
  <PresentationFormat>Geniş ekran</PresentationFormat>
  <Paragraphs>68</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Arial Black</vt:lpstr>
      <vt:lpstr>Corbel</vt:lpstr>
      <vt:lpstr>Times New Roman</vt:lpstr>
      <vt:lpstr>Paralaks</vt:lpstr>
      <vt:lpstr>ALGILANAN RİSK VE TÜKETİCİ ETNOSENTRİZM EĞİLİMİNİN YERLİ MARKA CEP TELEFONLARINA KARŞI TUTUM ÜZERİNDE ETKİSİ</vt:lpstr>
      <vt:lpstr>PowerPoint Sunusu</vt:lpstr>
      <vt:lpstr>Çalışmanın Amacı</vt:lpstr>
      <vt:lpstr>Tüketici etnosentrizm eğilimi</vt:lpstr>
      <vt:lpstr>Algılanan Risk</vt:lpstr>
      <vt:lpstr>Araştırma modeli</vt:lpstr>
      <vt:lpstr>Araştırma modeli</vt:lpstr>
      <vt:lpstr>Araştırmanın örnekleme ve veri toplama süreci</vt:lpstr>
      <vt:lpstr>Anket sorularının oluşturulması</vt:lpstr>
      <vt:lpstr>Araştırmada kullanılan ölçeklerin güvenirlikleri </vt:lpstr>
      <vt:lpstr>Araştırmada kullanılan ölçeklerin güvenirlikleri</vt:lpstr>
      <vt:lpstr>PowerPoint Sunusu</vt:lpstr>
      <vt:lpstr>Araştırmada kullanılan ölçeklerin uyum geçerlilikleri  </vt:lpstr>
      <vt:lpstr>Ölçeklerin uyum geçerliliği</vt:lpstr>
      <vt:lpstr>Ölçeklerin uyum geçerliliği</vt:lpstr>
      <vt:lpstr>PowerPoint Sunusu</vt:lpstr>
      <vt:lpstr>Araştırmada kullanılan ölçeklerin ayırma geçerlilikleri</vt:lpstr>
      <vt:lpstr>Ölçme aracının ayırma geçerliliği açısından sorun teşkil etmediği söylenebilir.</vt:lpstr>
      <vt:lpstr>Araştırmaya katılanların demografik özellikleri </vt:lpstr>
      <vt:lpstr>Katılımcıların ölçek skorları</vt:lpstr>
      <vt:lpstr>PowerPoint Sunusu</vt:lpstr>
      <vt:lpstr>Ölçme modeli uyum iyiliği </vt:lpstr>
      <vt:lpstr>PowerPoint Sunusu</vt:lpstr>
      <vt:lpstr>Yapısal model uyum iyiliği </vt:lpstr>
      <vt:lpstr>PowerPoint Sunusu</vt:lpstr>
      <vt:lpstr>Sonuç ve Öneriler </vt:lpstr>
      <vt:lpstr>PowerPoint Sunusu</vt:lpstr>
      <vt:lpstr>PowerPoint Sunusu</vt:lpstr>
      <vt:lpstr>PowerPoint Sunusu</vt:lpstr>
      <vt:lpstr>PowerPoint Sunusu</vt:lpstr>
      <vt:lpstr>PowerPoint Sunusu</vt:lpstr>
      <vt:lpstr>Kısıtlar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ALGILANAN RİSK VE TÜKETİCİ ETNOSENTRİZM EĞİLİMİNİN YERLİ MARKA CEP TELEFONLARINA KARŞI TUTUM ÜZERİNDE ETKİSİ</dc:title>
  <dc:creator>Bilgehan</dc:creator>
  <cp:lastModifiedBy>Bilgehan</cp:lastModifiedBy>
  <cp:revision>14</cp:revision>
  <dcterms:created xsi:type="dcterms:W3CDTF">2016-10-04T09:38:03Z</dcterms:created>
  <dcterms:modified xsi:type="dcterms:W3CDTF">2016-10-07T21:20:42Z</dcterms:modified>
</cp:coreProperties>
</file>