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charts/chart7.xml" ContentType="application/vnd.openxmlformats-officedocument.drawingml.chart+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diagrams/colors6.xml" ContentType="application/vnd.openxmlformats-officedocument.drawingml.diagramColors+xml"/>
  <Override PartName="/ppt/charts/chart5.xml" ContentType="application/vnd.openxmlformats-officedocument.drawingml.chart+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charts/chart6.xml" ContentType="application/vnd.openxmlformats-officedocument.drawingml.chart+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43" r:id="rId2"/>
    <p:sldId id="321" r:id="rId3"/>
    <p:sldId id="290" r:id="rId4"/>
    <p:sldId id="291" r:id="rId5"/>
    <p:sldId id="335" r:id="rId6"/>
    <p:sldId id="336" r:id="rId7"/>
    <p:sldId id="339" r:id="rId8"/>
    <p:sldId id="340" r:id="rId9"/>
    <p:sldId id="322" r:id="rId10"/>
    <p:sldId id="323" r:id="rId11"/>
    <p:sldId id="324" r:id="rId12"/>
    <p:sldId id="325" r:id="rId13"/>
    <p:sldId id="326" r:id="rId14"/>
    <p:sldId id="327" r:id="rId15"/>
    <p:sldId id="328" r:id="rId16"/>
    <p:sldId id="329" r:id="rId17"/>
    <p:sldId id="330" r:id="rId18"/>
    <p:sldId id="331" r:id="rId19"/>
    <p:sldId id="313" r:id="rId20"/>
    <p:sldId id="319" r:id="rId21"/>
    <p:sldId id="320" r:id="rId22"/>
    <p:sldId id="314" r:id="rId23"/>
    <p:sldId id="293" r:id="rId24"/>
    <p:sldId id="296" r:id="rId25"/>
    <p:sldId id="295" r:id="rId26"/>
    <p:sldId id="297" r:id="rId27"/>
    <p:sldId id="298" r:id="rId28"/>
    <p:sldId id="300" r:id="rId29"/>
    <p:sldId id="299" r:id="rId30"/>
    <p:sldId id="301" r:id="rId31"/>
    <p:sldId id="302" r:id="rId32"/>
    <p:sldId id="303" r:id="rId33"/>
    <p:sldId id="306" r:id="rId34"/>
    <p:sldId id="307" r:id="rId35"/>
    <p:sldId id="308" r:id="rId36"/>
    <p:sldId id="341" r:id="rId37"/>
    <p:sldId id="31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200"/>
    <a:srgbClr val="002142"/>
    <a:srgbClr val="003366"/>
    <a:srgbClr val="B8B8D0"/>
    <a:srgbClr val="B8B8B8"/>
    <a:srgbClr val="D1D1E1"/>
    <a:srgbClr val="A7A7C5"/>
    <a:srgbClr val="666699"/>
    <a:srgbClr val="D7D7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autoAdjust="0"/>
  </p:normalViewPr>
  <p:slideViewPr>
    <p:cSldViewPr snapToGrid="0">
      <p:cViewPr>
        <p:scale>
          <a:sx n="70" d="100"/>
          <a:sy n="70" d="100"/>
        </p:scale>
        <p:origin x="-702"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468"/>
    </p:cViewPr>
  </p:sorterViewPr>
  <p:notesViewPr>
    <p:cSldViewPr snapToGrid="0">
      <p:cViewPr>
        <p:scale>
          <a:sx n="80" d="100"/>
          <a:sy n="80" d="100"/>
        </p:scale>
        <p:origin x="-231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style val="24"/>
  <c:chart>
    <c:autoTitleDeleted val="1"/>
    <c:plotArea>
      <c:layout/>
      <c:barChart>
        <c:barDir val="col"/>
        <c:grouping val="clustered"/>
        <c:ser>
          <c:idx val="0"/>
          <c:order val="0"/>
          <c:tx>
            <c:strRef>
              <c:f>Sheet1!$B$1</c:f>
              <c:strCache>
                <c:ptCount val="1"/>
                <c:pt idx="0">
                  <c:v>Series 1</c:v>
                </c:pt>
              </c:strCache>
            </c:strRef>
          </c:tx>
          <c:dLbls>
            <c:spPr>
              <a:noFill/>
              <a:ln>
                <a:noFill/>
              </a:ln>
              <a:effectLst/>
            </c:spPr>
            <c:showVal val="1"/>
            <c:extLst>
              <c:ext xmlns:c15="http://schemas.microsoft.com/office/drawing/2012/chart" uri="{CE6537A1-D6FC-4f65-9D91-7224C49458BB}">
                <c15:layout/>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0.31000000000000039</c:v>
                </c:pt>
                <c:pt idx="1">
                  <c:v>0.33000000000000052</c:v>
                </c:pt>
                <c:pt idx="2">
                  <c:v>0.4</c:v>
                </c:pt>
                <c:pt idx="3">
                  <c:v>0.51</c:v>
                </c:pt>
                <c:pt idx="4">
                  <c:v>0.65000000000000102</c:v>
                </c:pt>
              </c:numCache>
            </c:numRef>
          </c:val>
        </c:ser>
        <c:dLbls>
          <c:showVal val="1"/>
        </c:dLbls>
        <c:overlap val="-25"/>
        <c:axId val="73141248"/>
        <c:axId val="73143040"/>
      </c:barChart>
      <c:catAx>
        <c:axId val="73141248"/>
        <c:scaling>
          <c:orientation val="minMax"/>
        </c:scaling>
        <c:axPos val="b"/>
        <c:numFmt formatCode="General" sourceLinked="1"/>
        <c:majorTickMark val="none"/>
        <c:tickLblPos val="nextTo"/>
        <c:crossAx val="73143040"/>
        <c:crosses val="autoZero"/>
        <c:auto val="1"/>
        <c:lblAlgn val="ctr"/>
        <c:lblOffset val="100"/>
      </c:catAx>
      <c:valAx>
        <c:axId val="73143040"/>
        <c:scaling>
          <c:orientation val="minMax"/>
        </c:scaling>
        <c:delete val="1"/>
        <c:axPos val="l"/>
        <c:numFmt formatCode="0%" sourceLinked="1"/>
        <c:majorTickMark val="none"/>
        <c:tickLblPos val="none"/>
        <c:crossAx val="73141248"/>
        <c:crosses val="autoZero"/>
        <c:crossBetween val="between"/>
      </c:valAx>
    </c:plotArea>
    <c:plotVisOnly val="1"/>
    <c:dispBlanksAs val="gap"/>
  </c:chart>
  <c:txPr>
    <a:bodyPr/>
    <a:lstStyle/>
    <a:p>
      <a:pPr>
        <a:defRPr sz="1800"/>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style val="22"/>
  <c:chart>
    <c:autoTitleDeleted val="1"/>
    <c:plotArea>
      <c:layout/>
      <c:barChart>
        <c:barDir val="col"/>
        <c:grouping val="clustered"/>
        <c:ser>
          <c:idx val="0"/>
          <c:order val="0"/>
          <c:tx>
            <c:strRef>
              <c:f>Sheet1!$B$1</c:f>
              <c:strCache>
                <c:ptCount val="1"/>
                <c:pt idx="0">
                  <c:v>Series 1</c:v>
                </c:pt>
              </c:strCache>
            </c:strRef>
          </c:tx>
          <c:dLbls>
            <c:spPr>
              <a:noFill/>
              <a:ln>
                <a:noFill/>
              </a:ln>
              <a:effectLst/>
            </c:spPr>
            <c:showVal val="1"/>
            <c:extLst>
              <c:ext xmlns:c15="http://schemas.microsoft.com/office/drawing/2012/chart" uri="{CE6537A1-D6FC-4f65-9D91-7224C49458BB}">
                <c15:layout/>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0.14000000000000001</c:v>
                </c:pt>
                <c:pt idx="1">
                  <c:v>0.30000000000000032</c:v>
                </c:pt>
                <c:pt idx="2">
                  <c:v>0.39000000000000046</c:v>
                </c:pt>
                <c:pt idx="3">
                  <c:v>0.56000000000000005</c:v>
                </c:pt>
                <c:pt idx="4">
                  <c:v>0.75000000000000089</c:v>
                </c:pt>
              </c:numCache>
            </c:numRef>
          </c:val>
        </c:ser>
        <c:dLbls>
          <c:showVal val="1"/>
        </c:dLbls>
        <c:overlap val="-25"/>
        <c:axId val="97655040"/>
        <c:axId val="97656832"/>
      </c:barChart>
      <c:catAx>
        <c:axId val="97655040"/>
        <c:scaling>
          <c:orientation val="minMax"/>
        </c:scaling>
        <c:axPos val="b"/>
        <c:numFmt formatCode="General" sourceLinked="1"/>
        <c:majorTickMark val="none"/>
        <c:tickLblPos val="nextTo"/>
        <c:crossAx val="97656832"/>
        <c:crosses val="autoZero"/>
        <c:auto val="1"/>
        <c:lblAlgn val="ctr"/>
        <c:lblOffset val="100"/>
      </c:catAx>
      <c:valAx>
        <c:axId val="97656832"/>
        <c:scaling>
          <c:orientation val="minMax"/>
        </c:scaling>
        <c:delete val="1"/>
        <c:axPos val="l"/>
        <c:numFmt formatCode="0%" sourceLinked="1"/>
        <c:tickLblPos val="none"/>
        <c:crossAx val="97655040"/>
        <c:crosses val="autoZero"/>
        <c:crossBetween val="between"/>
      </c:valAx>
    </c:plotArea>
    <c:plotVisOnly val="1"/>
    <c:dispBlanksAs val="gap"/>
  </c:chart>
  <c:txPr>
    <a:bodyPr/>
    <a:lstStyle/>
    <a:p>
      <a:pPr>
        <a:defRPr sz="1800"/>
      </a:pPr>
      <a:endParaRPr lang="tr-T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tr-TR"/>
  <c:chart>
    <c:autoTitleDeleted val="1"/>
    <c:plotArea>
      <c:layout/>
      <c:lineChart>
        <c:grouping val="standard"/>
        <c:ser>
          <c:idx val="0"/>
          <c:order val="0"/>
          <c:tx>
            <c:strRef>
              <c:f>Sheet1!$B$1</c:f>
              <c:strCache>
                <c:ptCount val="1"/>
                <c:pt idx="0">
                  <c:v>Series 1</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spPr>
              <a:noFill/>
              <a:ln>
                <a:noFill/>
              </a:ln>
              <a:effectLst/>
            </c:spPr>
            <c:txPr>
              <a:bodyPr rot="0" vert="horz"/>
              <a:lstStyle/>
              <a:p>
                <a:pPr>
                  <a:defRPr/>
                </a:pPr>
                <a:endParaRPr lang="tr-TR"/>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General</c:formatCode>
                <c:ptCount val="12"/>
                <c:pt idx="0">
                  <c:v>2</c:v>
                </c:pt>
                <c:pt idx="1">
                  <c:v>0</c:v>
                </c:pt>
                <c:pt idx="2">
                  <c:v>2</c:v>
                </c:pt>
                <c:pt idx="3">
                  <c:v>1</c:v>
                </c:pt>
                <c:pt idx="4">
                  <c:v>1</c:v>
                </c:pt>
                <c:pt idx="5">
                  <c:v>0</c:v>
                </c:pt>
                <c:pt idx="6">
                  <c:v>1</c:v>
                </c:pt>
                <c:pt idx="7">
                  <c:v>3</c:v>
                </c:pt>
                <c:pt idx="8">
                  <c:v>2</c:v>
                </c:pt>
                <c:pt idx="9">
                  <c:v>3</c:v>
                </c:pt>
                <c:pt idx="10">
                  <c:v>2</c:v>
                </c:pt>
                <c:pt idx="11">
                  <c:v>3</c:v>
                </c:pt>
              </c:numCache>
            </c:numRef>
          </c:val>
        </c:ser>
        <c:dLbls>
          <c:showVal val="1"/>
        </c:dLbls>
        <c:marker val="1"/>
        <c:axId val="106645376"/>
        <c:axId val="106646912"/>
      </c:lineChart>
      <c:catAx>
        <c:axId val="1066453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sz="1600"/>
            </a:pPr>
            <a:endParaRPr lang="tr-TR"/>
          </a:p>
        </c:txPr>
        <c:crossAx val="106646912"/>
        <c:crosses val="autoZero"/>
        <c:auto val="1"/>
        <c:lblAlgn val="ctr"/>
        <c:lblOffset val="100"/>
      </c:catAx>
      <c:valAx>
        <c:axId val="106646912"/>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tickLblPos val="none"/>
        <c:crossAx val="106645376"/>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2000">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tr-TR"/>
  <c:style val="4"/>
  <c:chart>
    <c:autoTitleDeleted val="1"/>
    <c:plotArea>
      <c:layout/>
      <c:pieChart>
        <c:varyColors val="1"/>
        <c:ser>
          <c:idx val="0"/>
          <c:order val="0"/>
          <c:tx>
            <c:strRef>
              <c:f>Sheet1!$B$1</c:f>
              <c:strCache>
                <c:ptCount val="1"/>
                <c:pt idx="0">
                  <c:v>Sales</c:v>
                </c:pt>
              </c:strCache>
            </c:strRef>
          </c:tx>
          <c:dLbls>
            <c:spPr>
              <a:noFill/>
              <a:ln>
                <a:noFill/>
              </a:ln>
              <a:effectLst/>
            </c:spPr>
            <c:showPercent val="1"/>
            <c:showLeaderLines val="1"/>
            <c:extLst>
              <c:ext xmlns:c15="http://schemas.microsoft.com/office/drawing/2012/chart" uri="{CE6537A1-D6FC-4f65-9D91-7224C49458BB}">
                <c15:layout/>
              </c:ext>
            </c:extLst>
          </c:dLbls>
          <c:cat>
            <c:strRef>
              <c:f>Sheet1!$A$2:$A$3</c:f>
              <c:strCache>
                <c:ptCount val="2"/>
                <c:pt idx="0">
                  <c:v>Tek Yazar</c:v>
                </c:pt>
                <c:pt idx="1">
                  <c:v>Çok Yazar </c:v>
                </c:pt>
              </c:strCache>
            </c:strRef>
          </c:cat>
          <c:val>
            <c:numRef>
              <c:f>Sheet1!$B$2:$B$3</c:f>
              <c:numCache>
                <c:formatCode>General</c:formatCode>
                <c:ptCount val="2"/>
                <c:pt idx="0">
                  <c:v>3</c:v>
                </c:pt>
                <c:pt idx="1">
                  <c:v>17</c:v>
                </c:pt>
              </c:numCache>
            </c:numRef>
          </c:val>
        </c:ser>
        <c:dLbls>
          <c:showPercent val="1"/>
        </c:dLbls>
        <c:firstSliceAng val="0"/>
      </c:pieChart>
    </c:plotArea>
    <c:legend>
      <c:legendPos val="b"/>
    </c:legend>
    <c:plotVisOnly val="1"/>
    <c:dispBlanksAs val="zero"/>
  </c:chart>
  <c:txPr>
    <a:bodyPr/>
    <a:lstStyle/>
    <a:p>
      <a:pPr>
        <a:defRPr sz="2000"/>
      </a:pPr>
      <a:endParaRPr lang="tr-T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pieChart>
        <c:varyColors val="1"/>
        <c:ser>
          <c:idx val="0"/>
          <c:order val="0"/>
          <c:tx>
            <c:strRef>
              <c:f>Sheet1!$B$1</c:f>
              <c:strCache>
                <c:ptCount val="1"/>
                <c:pt idx="0">
                  <c:v>Sales</c:v>
                </c:pt>
              </c:strCache>
            </c:strRef>
          </c:tx>
          <c:dLbls>
            <c:spPr>
              <a:noFill/>
              <a:ln>
                <a:noFill/>
              </a:ln>
              <a:effectLst/>
            </c:spPr>
            <c:showCatName val="1"/>
            <c:showPercent val="1"/>
            <c:showLeaderLines val="1"/>
            <c:extLst>
              <c:ext xmlns:c15="http://schemas.microsoft.com/office/drawing/2012/chart" uri="{CE6537A1-D6FC-4f65-9D91-7224C49458BB}">
                <c15:layout/>
              </c:ext>
            </c:extLst>
          </c:dLbls>
          <c:cat>
            <c:strRef>
              <c:f>Sheet1!$A$2:$A$9</c:f>
              <c:strCache>
                <c:ptCount val="8"/>
                <c:pt idx="0">
                  <c:v>Hindistan</c:v>
                </c:pt>
                <c:pt idx="1">
                  <c:v>Finlanda</c:v>
                </c:pt>
                <c:pt idx="2">
                  <c:v>Tayvan</c:v>
                </c:pt>
                <c:pt idx="3">
                  <c:v>ABD</c:v>
                </c:pt>
                <c:pt idx="4">
                  <c:v>İspanya</c:v>
                </c:pt>
                <c:pt idx="5">
                  <c:v>İtalya</c:v>
                </c:pt>
                <c:pt idx="6">
                  <c:v>İran</c:v>
                </c:pt>
                <c:pt idx="7">
                  <c:v>Güney Kore</c:v>
                </c:pt>
              </c:strCache>
            </c:strRef>
          </c:cat>
          <c:val>
            <c:numRef>
              <c:f>Sheet1!$B$2:$B$9</c:f>
              <c:numCache>
                <c:formatCode>General</c:formatCode>
                <c:ptCount val="8"/>
                <c:pt idx="0">
                  <c:v>8</c:v>
                </c:pt>
                <c:pt idx="1">
                  <c:v>4</c:v>
                </c:pt>
                <c:pt idx="2">
                  <c:v>2</c:v>
                </c:pt>
                <c:pt idx="3">
                  <c:v>2</c:v>
                </c:pt>
                <c:pt idx="4">
                  <c:v>1</c:v>
                </c:pt>
                <c:pt idx="5">
                  <c:v>1</c:v>
                </c:pt>
                <c:pt idx="6">
                  <c:v>1</c:v>
                </c:pt>
                <c:pt idx="7">
                  <c:v>1</c:v>
                </c:pt>
              </c:numCache>
            </c:numRef>
          </c:val>
        </c:ser>
        <c:dLbls>
          <c:showCatName val="1"/>
          <c:showPercent val="1"/>
        </c:dLbls>
        <c:firstSliceAng val="0"/>
      </c:pieChart>
    </c:plotArea>
    <c:plotVisOnly val="1"/>
    <c:dispBlanksAs val="zero"/>
  </c:chart>
  <c:txPr>
    <a:bodyPr/>
    <a:lstStyle/>
    <a:p>
      <a:pPr>
        <a:defRPr sz="1800"/>
      </a:pPr>
      <a:endParaRPr lang="tr-T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tr-TR"/>
  <c:chart>
    <c:autoTitleDeleted val="1"/>
    <c:plotArea>
      <c:layout/>
      <c:pieChart>
        <c:varyColors val="1"/>
        <c:ser>
          <c:idx val="0"/>
          <c:order val="0"/>
          <c:tx>
            <c:strRef>
              <c:f>Sheet1!$B$1</c:f>
              <c:strCache>
                <c:ptCount val="1"/>
                <c:pt idx="0">
                  <c:v>Sales</c:v>
                </c:pt>
              </c:strCache>
            </c:strRef>
          </c:tx>
          <c:dLbls>
            <c:dLbl>
              <c:idx val="2"/>
              <c:spPr/>
              <c:txPr>
                <a:bodyPr/>
                <a:lstStyle/>
                <a:p>
                  <a:pPr>
                    <a:defRPr sz="1600"/>
                  </a:pPr>
                  <a:endParaRPr lang="tr-TR"/>
                </a:p>
              </c:txPr>
            </c:dLbl>
            <c:dLbl>
              <c:idx val="3"/>
              <c:spPr/>
              <c:txPr>
                <a:bodyPr/>
                <a:lstStyle/>
                <a:p>
                  <a:pPr>
                    <a:defRPr sz="1600"/>
                  </a:pPr>
                  <a:endParaRPr lang="tr-TR"/>
                </a:p>
              </c:txPr>
            </c:dLbl>
            <c:dLbl>
              <c:idx val="4"/>
              <c:spPr/>
              <c:txPr>
                <a:bodyPr/>
                <a:lstStyle/>
                <a:p>
                  <a:pPr>
                    <a:defRPr sz="1800"/>
                  </a:pPr>
                  <a:endParaRPr lang="tr-TR"/>
                </a:p>
              </c:txPr>
            </c:dLbl>
            <c:spPr>
              <a:noFill/>
              <a:ln>
                <a:noFill/>
              </a:ln>
              <a:effectLst/>
            </c:spPr>
            <c:showCatName val="1"/>
            <c:showPercent val="1"/>
            <c:showLeaderLines val="1"/>
            <c:extLst>
              <c:ext xmlns:c15="http://schemas.microsoft.com/office/drawing/2012/chart" uri="{CE6537A1-D6FC-4f65-9D91-7224C49458BB}">
                <c15:layout/>
              </c:ext>
            </c:extLst>
          </c:dLbls>
          <c:cat>
            <c:strRef>
              <c:f>Sheet1!$A$2:$A$7</c:f>
              <c:strCache>
                <c:ptCount val="6"/>
                <c:pt idx="0">
                  <c:v>Bankacılık</c:v>
                </c:pt>
                <c:pt idx="1">
                  <c:v>Hizmet</c:v>
                </c:pt>
                <c:pt idx="2">
                  <c:v>Perakendecilik</c:v>
                </c:pt>
                <c:pt idx="3">
                  <c:v>Endüstiriyel</c:v>
                </c:pt>
                <c:pt idx="4">
                  <c:v>Telekomünikasyon</c:v>
                </c:pt>
                <c:pt idx="5">
                  <c:v>Sigortacılık</c:v>
                </c:pt>
              </c:strCache>
            </c:strRef>
          </c:cat>
          <c:val>
            <c:numRef>
              <c:f>Sheet1!$B$2:$B$7</c:f>
              <c:numCache>
                <c:formatCode>General</c:formatCode>
                <c:ptCount val="6"/>
                <c:pt idx="0">
                  <c:v>7</c:v>
                </c:pt>
                <c:pt idx="1">
                  <c:v>3</c:v>
                </c:pt>
                <c:pt idx="2">
                  <c:v>3</c:v>
                </c:pt>
                <c:pt idx="3">
                  <c:v>1</c:v>
                </c:pt>
                <c:pt idx="4">
                  <c:v>1</c:v>
                </c:pt>
                <c:pt idx="5">
                  <c:v>1</c:v>
                </c:pt>
              </c:numCache>
            </c:numRef>
          </c:val>
        </c:ser>
        <c:dLbls>
          <c:showCatName val="1"/>
          <c:showPercent val="1"/>
        </c:dLbls>
        <c:firstSliceAng val="0"/>
      </c:pieChart>
    </c:plotArea>
    <c:plotVisOnly val="1"/>
    <c:dispBlanksAs val="zero"/>
  </c:chart>
  <c:txPr>
    <a:bodyPr/>
    <a:lstStyle/>
    <a:p>
      <a:pPr>
        <a:defRPr sz="1800"/>
      </a:pPr>
      <a:endParaRPr lang="tr-T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tr-TR"/>
  <c:style val="4"/>
  <c:chart>
    <c:autoTitleDeleted val="1"/>
    <c:plotArea>
      <c:layout/>
      <c:pieChart>
        <c:varyColors val="1"/>
        <c:ser>
          <c:idx val="0"/>
          <c:order val="0"/>
          <c:tx>
            <c:strRef>
              <c:f>Sheet1!$B$1</c:f>
              <c:strCache>
                <c:ptCount val="1"/>
                <c:pt idx="0">
                  <c:v>Sales</c:v>
                </c:pt>
              </c:strCache>
            </c:strRef>
          </c:tx>
          <c:dLbls>
            <c:spPr>
              <a:noFill/>
              <a:ln>
                <a:noFill/>
              </a:ln>
              <a:effectLst/>
            </c:spPr>
            <c:showCatName val="1"/>
            <c:showPercent val="1"/>
            <c:showLeaderLines val="1"/>
            <c:extLst>
              <c:ext xmlns:c15="http://schemas.microsoft.com/office/drawing/2012/chart" uri="{CE6537A1-D6FC-4f65-9D91-7224C49458BB}">
                <c15:layout/>
              </c:ext>
            </c:extLst>
          </c:dLbls>
          <c:cat>
            <c:strRef>
              <c:f>Sheet1!$A$2:$A$3</c:f>
              <c:strCache>
                <c:ptCount val="2"/>
                <c:pt idx="0">
                  <c:v>Nitel</c:v>
                </c:pt>
                <c:pt idx="1">
                  <c:v>Nicel</c:v>
                </c:pt>
              </c:strCache>
            </c:strRef>
          </c:cat>
          <c:val>
            <c:numRef>
              <c:f>Sheet1!$B$2:$B$3</c:f>
              <c:numCache>
                <c:formatCode>General</c:formatCode>
                <c:ptCount val="2"/>
                <c:pt idx="0">
                  <c:v>12</c:v>
                </c:pt>
                <c:pt idx="1">
                  <c:v>8</c:v>
                </c:pt>
              </c:numCache>
            </c:numRef>
          </c:val>
        </c:ser>
        <c:dLbls>
          <c:showCatName val="1"/>
          <c:showPercent val="1"/>
        </c:dLbls>
        <c:firstSliceAng val="0"/>
      </c:pieChart>
    </c:plotArea>
    <c:plotVisOnly val="1"/>
    <c:dispBlanksAs val="zero"/>
  </c:chart>
  <c:txPr>
    <a:bodyPr/>
    <a:lstStyle/>
    <a:p>
      <a:pPr>
        <a:defRPr sz="2000"/>
      </a:pPr>
      <a:endParaRPr lang="tr-TR"/>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1D671-CBFE-4704-80E3-F879A165D591}" type="doc">
      <dgm:prSet loTypeId="urn:microsoft.com/office/officeart/2005/8/layout/process2" loCatId="process" qsTypeId="urn:microsoft.com/office/officeart/2005/8/quickstyle/simple5" qsCatId="simple" csTypeId="urn:microsoft.com/office/officeart/2005/8/colors/colorful3" csCatId="colorful" phldr="1"/>
      <dgm:spPr/>
    </dgm:pt>
    <dgm:pt modelId="{F93B00F2-7561-434D-A3C0-0D9346CCDC00}">
      <dgm:prSet phldrT="[Text]" custT="1"/>
      <dgm:spPr/>
      <dgm:t>
        <a:bodyPr/>
        <a:lstStyle/>
        <a:p>
          <a:r>
            <a:rPr lang="tr-TR" sz="2400" dirty="0" smtClean="0"/>
            <a:t>Rekabet Avantajı</a:t>
          </a:r>
          <a:endParaRPr lang="tr-TR" sz="2400" dirty="0"/>
        </a:p>
      </dgm:t>
    </dgm:pt>
    <dgm:pt modelId="{7FF74E30-AF2F-4D36-B3DF-74E3EA82D769}" type="parTrans" cxnId="{2091C3C8-F20B-4C24-B415-C04BA46AC845}">
      <dgm:prSet/>
      <dgm:spPr/>
      <dgm:t>
        <a:bodyPr/>
        <a:lstStyle/>
        <a:p>
          <a:endParaRPr lang="tr-TR" sz="2400"/>
        </a:p>
      </dgm:t>
    </dgm:pt>
    <dgm:pt modelId="{A43F6A09-C7B4-4D38-9B46-3AB68ECB03A7}" type="sibTrans" cxnId="{2091C3C8-F20B-4C24-B415-C04BA46AC845}">
      <dgm:prSet custT="1"/>
      <dgm:spPr/>
      <dgm:t>
        <a:bodyPr/>
        <a:lstStyle/>
        <a:p>
          <a:endParaRPr lang="tr-TR" sz="2400"/>
        </a:p>
      </dgm:t>
    </dgm:pt>
    <dgm:pt modelId="{8D455527-CBC5-42BF-BC1E-B26189CBBC96}">
      <dgm:prSet phldrT="[Text]" custT="1"/>
      <dgm:spPr/>
      <dgm:t>
        <a:bodyPr/>
        <a:lstStyle/>
        <a:p>
          <a:r>
            <a:rPr lang="tr-TR" sz="2400" dirty="0" smtClean="0"/>
            <a:t>Kişiselleştirilmiş Hizmetler</a:t>
          </a:r>
          <a:endParaRPr lang="tr-TR" sz="2400" dirty="0"/>
        </a:p>
      </dgm:t>
    </dgm:pt>
    <dgm:pt modelId="{3C17095E-AD18-42DF-8EB9-8E6483D01A9D}" type="parTrans" cxnId="{D433F9E9-FD79-44E2-8B65-79D429320800}">
      <dgm:prSet/>
      <dgm:spPr/>
      <dgm:t>
        <a:bodyPr/>
        <a:lstStyle/>
        <a:p>
          <a:endParaRPr lang="tr-TR" sz="2400"/>
        </a:p>
      </dgm:t>
    </dgm:pt>
    <dgm:pt modelId="{B9FE3EFC-7650-4742-87DB-8A5A6B7C5D59}" type="sibTrans" cxnId="{D433F9E9-FD79-44E2-8B65-79D429320800}">
      <dgm:prSet custT="1"/>
      <dgm:spPr/>
      <dgm:t>
        <a:bodyPr/>
        <a:lstStyle/>
        <a:p>
          <a:endParaRPr lang="tr-TR" sz="2400"/>
        </a:p>
      </dgm:t>
    </dgm:pt>
    <dgm:pt modelId="{9EFAD833-E4ED-4EED-B56E-95B6FE538E72}">
      <dgm:prSet phldrT="[Text]" custT="1"/>
      <dgm:spPr/>
      <dgm:t>
        <a:bodyPr/>
        <a:lstStyle/>
        <a:p>
          <a:r>
            <a:rPr lang="tr-TR" sz="2400" dirty="0" smtClean="0"/>
            <a:t>Bankacılık Sektörü</a:t>
          </a:r>
          <a:endParaRPr lang="tr-TR" sz="2400" dirty="0"/>
        </a:p>
      </dgm:t>
    </dgm:pt>
    <dgm:pt modelId="{C1187C83-2A91-45EA-9EF2-7F24DBEE0DF3}" type="parTrans" cxnId="{84665EE5-9062-4340-BB4D-58C8DC871FE7}">
      <dgm:prSet/>
      <dgm:spPr/>
      <dgm:t>
        <a:bodyPr/>
        <a:lstStyle/>
        <a:p>
          <a:endParaRPr lang="tr-TR" sz="2400"/>
        </a:p>
      </dgm:t>
    </dgm:pt>
    <dgm:pt modelId="{64657A43-135F-4139-9646-C2823197A01D}" type="sibTrans" cxnId="{84665EE5-9062-4340-BB4D-58C8DC871FE7}">
      <dgm:prSet/>
      <dgm:spPr/>
      <dgm:t>
        <a:bodyPr/>
        <a:lstStyle/>
        <a:p>
          <a:endParaRPr lang="tr-TR" sz="2400"/>
        </a:p>
      </dgm:t>
    </dgm:pt>
    <dgm:pt modelId="{3B787072-78E2-4358-8D66-F5F91C4B1C45}" type="pres">
      <dgm:prSet presAssocID="{0401D671-CBFE-4704-80E3-F879A165D591}" presName="linearFlow" presStyleCnt="0">
        <dgm:presLayoutVars>
          <dgm:resizeHandles val="exact"/>
        </dgm:presLayoutVars>
      </dgm:prSet>
      <dgm:spPr/>
    </dgm:pt>
    <dgm:pt modelId="{9B71CCFA-43DC-405D-A717-263745A2EC24}" type="pres">
      <dgm:prSet presAssocID="{F93B00F2-7561-434D-A3C0-0D9346CCDC00}" presName="node" presStyleLbl="node1" presStyleIdx="0" presStyleCnt="3">
        <dgm:presLayoutVars>
          <dgm:bulletEnabled val="1"/>
        </dgm:presLayoutVars>
      </dgm:prSet>
      <dgm:spPr/>
      <dgm:t>
        <a:bodyPr/>
        <a:lstStyle/>
        <a:p>
          <a:endParaRPr lang="tr-TR"/>
        </a:p>
      </dgm:t>
    </dgm:pt>
    <dgm:pt modelId="{1C318D84-B520-47A1-A5F3-A6AAC395B560}" type="pres">
      <dgm:prSet presAssocID="{A43F6A09-C7B4-4D38-9B46-3AB68ECB03A7}" presName="sibTrans" presStyleLbl="sibTrans2D1" presStyleIdx="0" presStyleCnt="2"/>
      <dgm:spPr/>
      <dgm:t>
        <a:bodyPr/>
        <a:lstStyle/>
        <a:p>
          <a:endParaRPr lang="tr-TR"/>
        </a:p>
      </dgm:t>
    </dgm:pt>
    <dgm:pt modelId="{91149C39-A2DF-4FE7-9B54-C17C6F4CE0DB}" type="pres">
      <dgm:prSet presAssocID="{A43F6A09-C7B4-4D38-9B46-3AB68ECB03A7}" presName="connectorText" presStyleLbl="sibTrans2D1" presStyleIdx="0" presStyleCnt="2"/>
      <dgm:spPr/>
      <dgm:t>
        <a:bodyPr/>
        <a:lstStyle/>
        <a:p>
          <a:endParaRPr lang="tr-TR"/>
        </a:p>
      </dgm:t>
    </dgm:pt>
    <dgm:pt modelId="{AC297B75-3264-4E9A-A678-2335F6EE1576}" type="pres">
      <dgm:prSet presAssocID="{8D455527-CBC5-42BF-BC1E-B26189CBBC96}" presName="node" presStyleLbl="node1" presStyleIdx="1" presStyleCnt="3">
        <dgm:presLayoutVars>
          <dgm:bulletEnabled val="1"/>
        </dgm:presLayoutVars>
      </dgm:prSet>
      <dgm:spPr/>
      <dgm:t>
        <a:bodyPr/>
        <a:lstStyle/>
        <a:p>
          <a:endParaRPr lang="tr-TR"/>
        </a:p>
      </dgm:t>
    </dgm:pt>
    <dgm:pt modelId="{93782129-579B-403C-BCA2-18D088D31917}" type="pres">
      <dgm:prSet presAssocID="{B9FE3EFC-7650-4742-87DB-8A5A6B7C5D59}" presName="sibTrans" presStyleLbl="sibTrans2D1" presStyleIdx="1" presStyleCnt="2"/>
      <dgm:spPr/>
      <dgm:t>
        <a:bodyPr/>
        <a:lstStyle/>
        <a:p>
          <a:endParaRPr lang="tr-TR"/>
        </a:p>
      </dgm:t>
    </dgm:pt>
    <dgm:pt modelId="{2A301FBD-D8BB-4C84-B1C7-9EE7E0315F6E}" type="pres">
      <dgm:prSet presAssocID="{B9FE3EFC-7650-4742-87DB-8A5A6B7C5D59}" presName="connectorText" presStyleLbl="sibTrans2D1" presStyleIdx="1" presStyleCnt="2"/>
      <dgm:spPr/>
      <dgm:t>
        <a:bodyPr/>
        <a:lstStyle/>
        <a:p>
          <a:endParaRPr lang="tr-TR"/>
        </a:p>
      </dgm:t>
    </dgm:pt>
    <dgm:pt modelId="{851F5D78-3D81-4CA8-8789-C5BFD6C9AF7F}" type="pres">
      <dgm:prSet presAssocID="{9EFAD833-E4ED-4EED-B56E-95B6FE538E72}" presName="node" presStyleLbl="node1" presStyleIdx="2" presStyleCnt="3">
        <dgm:presLayoutVars>
          <dgm:bulletEnabled val="1"/>
        </dgm:presLayoutVars>
      </dgm:prSet>
      <dgm:spPr/>
      <dgm:t>
        <a:bodyPr/>
        <a:lstStyle/>
        <a:p>
          <a:endParaRPr lang="tr-TR"/>
        </a:p>
      </dgm:t>
    </dgm:pt>
  </dgm:ptLst>
  <dgm:cxnLst>
    <dgm:cxn modelId="{899E8E88-CE80-4B79-A473-B652A5039084}" type="presOf" srcId="{B9FE3EFC-7650-4742-87DB-8A5A6B7C5D59}" destId="{93782129-579B-403C-BCA2-18D088D31917}" srcOrd="0" destOrd="0" presId="urn:microsoft.com/office/officeart/2005/8/layout/process2"/>
    <dgm:cxn modelId="{84665EE5-9062-4340-BB4D-58C8DC871FE7}" srcId="{0401D671-CBFE-4704-80E3-F879A165D591}" destId="{9EFAD833-E4ED-4EED-B56E-95B6FE538E72}" srcOrd="2" destOrd="0" parTransId="{C1187C83-2A91-45EA-9EF2-7F24DBEE0DF3}" sibTransId="{64657A43-135F-4139-9646-C2823197A01D}"/>
    <dgm:cxn modelId="{5D682736-F00F-4270-8F99-E11B622E0838}" type="presOf" srcId="{A43F6A09-C7B4-4D38-9B46-3AB68ECB03A7}" destId="{91149C39-A2DF-4FE7-9B54-C17C6F4CE0DB}" srcOrd="1" destOrd="0" presId="urn:microsoft.com/office/officeart/2005/8/layout/process2"/>
    <dgm:cxn modelId="{DCF53A26-8587-4AF8-9C8F-79BAD2C66592}" type="presOf" srcId="{9EFAD833-E4ED-4EED-B56E-95B6FE538E72}" destId="{851F5D78-3D81-4CA8-8789-C5BFD6C9AF7F}" srcOrd="0" destOrd="0" presId="urn:microsoft.com/office/officeart/2005/8/layout/process2"/>
    <dgm:cxn modelId="{A6151D39-0CCC-4416-8CA5-3709E24BC9B2}" type="presOf" srcId="{A43F6A09-C7B4-4D38-9B46-3AB68ECB03A7}" destId="{1C318D84-B520-47A1-A5F3-A6AAC395B560}" srcOrd="0" destOrd="0" presId="urn:microsoft.com/office/officeart/2005/8/layout/process2"/>
    <dgm:cxn modelId="{E7D76966-2777-4ED9-9489-182F8316E61D}" type="presOf" srcId="{0401D671-CBFE-4704-80E3-F879A165D591}" destId="{3B787072-78E2-4358-8D66-F5F91C4B1C45}" srcOrd="0" destOrd="0" presId="urn:microsoft.com/office/officeart/2005/8/layout/process2"/>
    <dgm:cxn modelId="{D433F9E9-FD79-44E2-8B65-79D429320800}" srcId="{0401D671-CBFE-4704-80E3-F879A165D591}" destId="{8D455527-CBC5-42BF-BC1E-B26189CBBC96}" srcOrd="1" destOrd="0" parTransId="{3C17095E-AD18-42DF-8EB9-8E6483D01A9D}" sibTransId="{B9FE3EFC-7650-4742-87DB-8A5A6B7C5D59}"/>
    <dgm:cxn modelId="{2091C3C8-F20B-4C24-B415-C04BA46AC845}" srcId="{0401D671-CBFE-4704-80E3-F879A165D591}" destId="{F93B00F2-7561-434D-A3C0-0D9346CCDC00}" srcOrd="0" destOrd="0" parTransId="{7FF74E30-AF2F-4D36-B3DF-74E3EA82D769}" sibTransId="{A43F6A09-C7B4-4D38-9B46-3AB68ECB03A7}"/>
    <dgm:cxn modelId="{52415B1F-4AFD-42A4-967A-13E4B82D39D6}" type="presOf" srcId="{B9FE3EFC-7650-4742-87DB-8A5A6B7C5D59}" destId="{2A301FBD-D8BB-4C84-B1C7-9EE7E0315F6E}" srcOrd="1" destOrd="0" presId="urn:microsoft.com/office/officeart/2005/8/layout/process2"/>
    <dgm:cxn modelId="{B159B9A5-759C-4232-A887-FB3A5CD5B37D}" type="presOf" srcId="{8D455527-CBC5-42BF-BC1E-B26189CBBC96}" destId="{AC297B75-3264-4E9A-A678-2335F6EE1576}" srcOrd="0" destOrd="0" presId="urn:microsoft.com/office/officeart/2005/8/layout/process2"/>
    <dgm:cxn modelId="{F47AE349-5EFE-4B54-8C4B-ACFE658A1A2C}" type="presOf" srcId="{F93B00F2-7561-434D-A3C0-0D9346CCDC00}" destId="{9B71CCFA-43DC-405D-A717-263745A2EC24}" srcOrd="0" destOrd="0" presId="urn:microsoft.com/office/officeart/2005/8/layout/process2"/>
    <dgm:cxn modelId="{9037CF8E-B245-4CBF-BC09-098C659AF5F5}" type="presParOf" srcId="{3B787072-78E2-4358-8D66-F5F91C4B1C45}" destId="{9B71CCFA-43DC-405D-A717-263745A2EC24}" srcOrd="0" destOrd="0" presId="urn:microsoft.com/office/officeart/2005/8/layout/process2"/>
    <dgm:cxn modelId="{F3F2A6BA-F980-4310-B001-CBDC3888BF1F}" type="presParOf" srcId="{3B787072-78E2-4358-8D66-F5F91C4B1C45}" destId="{1C318D84-B520-47A1-A5F3-A6AAC395B560}" srcOrd="1" destOrd="0" presId="urn:microsoft.com/office/officeart/2005/8/layout/process2"/>
    <dgm:cxn modelId="{1B03CABE-1ED3-4A8F-B930-4D6E828E51EF}" type="presParOf" srcId="{1C318D84-B520-47A1-A5F3-A6AAC395B560}" destId="{91149C39-A2DF-4FE7-9B54-C17C6F4CE0DB}" srcOrd="0" destOrd="0" presId="urn:microsoft.com/office/officeart/2005/8/layout/process2"/>
    <dgm:cxn modelId="{E9F1AEA3-8CEF-45AC-A08F-4F858BB70CD4}" type="presParOf" srcId="{3B787072-78E2-4358-8D66-F5F91C4B1C45}" destId="{AC297B75-3264-4E9A-A678-2335F6EE1576}" srcOrd="2" destOrd="0" presId="urn:microsoft.com/office/officeart/2005/8/layout/process2"/>
    <dgm:cxn modelId="{A0A1CBBA-F344-47FC-A207-3C09487A522D}" type="presParOf" srcId="{3B787072-78E2-4358-8D66-F5F91C4B1C45}" destId="{93782129-579B-403C-BCA2-18D088D31917}" srcOrd="3" destOrd="0" presId="urn:microsoft.com/office/officeart/2005/8/layout/process2"/>
    <dgm:cxn modelId="{17A9895E-4E26-4E92-B31D-4780A37B65A6}" type="presParOf" srcId="{93782129-579B-403C-BCA2-18D088D31917}" destId="{2A301FBD-D8BB-4C84-B1C7-9EE7E0315F6E}" srcOrd="0" destOrd="0" presId="urn:microsoft.com/office/officeart/2005/8/layout/process2"/>
    <dgm:cxn modelId="{D34991DB-E09D-47C7-B505-1A13B0DDEB44}" type="presParOf" srcId="{3B787072-78E2-4358-8D66-F5F91C4B1C45}" destId="{851F5D78-3D81-4CA8-8789-C5BFD6C9AF7F}"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1B9DF0-F048-4A51-884C-FA2341EC42ED}" type="doc">
      <dgm:prSet loTypeId="urn:microsoft.com/office/officeart/2005/8/layout/process1" loCatId="process" qsTypeId="urn:microsoft.com/office/officeart/2005/8/quickstyle/simple1" qsCatId="simple" csTypeId="urn:microsoft.com/office/officeart/2005/8/colors/colorful3" csCatId="colorful" phldr="1"/>
      <dgm:spPr/>
    </dgm:pt>
    <dgm:pt modelId="{DA6742F6-5994-4C46-A06B-D1B6AC3BE892}">
      <dgm:prSet phldrT="[Text]"/>
      <dgm:spPr/>
      <dgm:t>
        <a:bodyPr/>
        <a:lstStyle/>
        <a:p>
          <a:r>
            <a:rPr lang="tr-TR" dirty="0" smtClean="0"/>
            <a:t>Mobil Teknoloji</a:t>
          </a:r>
          <a:endParaRPr lang="tr-TR" dirty="0"/>
        </a:p>
      </dgm:t>
    </dgm:pt>
    <dgm:pt modelId="{0560BA9D-BC74-4F8D-86B4-3F405528CD06}" type="parTrans" cxnId="{B896B8EB-782A-4A44-831D-9F8D5C801921}">
      <dgm:prSet/>
      <dgm:spPr/>
      <dgm:t>
        <a:bodyPr/>
        <a:lstStyle/>
        <a:p>
          <a:endParaRPr lang="tr-TR"/>
        </a:p>
      </dgm:t>
    </dgm:pt>
    <dgm:pt modelId="{26287FB3-710F-453E-8499-07C2B448D687}" type="sibTrans" cxnId="{B896B8EB-782A-4A44-831D-9F8D5C801921}">
      <dgm:prSet/>
      <dgm:spPr/>
      <dgm:t>
        <a:bodyPr/>
        <a:lstStyle/>
        <a:p>
          <a:endParaRPr lang="tr-TR"/>
        </a:p>
      </dgm:t>
    </dgm:pt>
    <dgm:pt modelId="{87050744-B5DB-45A7-B985-9E5E8D33C272}">
      <dgm:prSet phldrT="[Text]"/>
      <dgm:spPr/>
      <dgm:t>
        <a:bodyPr/>
        <a:lstStyle/>
        <a:p>
          <a:r>
            <a:rPr lang="tr-TR" dirty="0" smtClean="0"/>
            <a:t>Mobil İş</a:t>
          </a:r>
          <a:endParaRPr lang="tr-TR" dirty="0"/>
        </a:p>
      </dgm:t>
    </dgm:pt>
    <dgm:pt modelId="{E83E1A41-7A29-4E03-A38A-ED4BB6E504BE}" type="parTrans" cxnId="{726842A2-A350-4243-B010-7F2BFC6F5209}">
      <dgm:prSet/>
      <dgm:spPr/>
      <dgm:t>
        <a:bodyPr/>
        <a:lstStyle/>
        <a:p>
          <a:endParaRPr lang="tr-TR"/>
        </a:p>
      </dgm:t>
    </dgm:pt>
    <dgm:pt modelId="{18FFB728-4B65-4928-8ED7-535D3C143651}" type="sibTrans" cxnId="{726842A2-A350-4243-B010-7F2BFC6F5209}">
      <dgm:prSet/>
      <dgm:spPr/>
      <dgm:t>
        <a:bodyPr/>
        <a:lstStyle/>
        <a:p>
          <a:endParaRPr lang="tr-TR"/>
        </a:p>
      </dgm:t>
    </dgm:pt>
    <dgm:pt modelId="{1E7CC6D0-85C9-4772-B840-F2BEFDEA7F97}">
      <dgm:prSet phldrT="[Text]"/>
      <dgm:spPr/>
      <dgm:t>
        <a:bodyPr/>
        <a:lstStyle/>
        <a:p>
          <a:r>
            <a:rPr lang="tr-TR" dirty="0" smtClean="0"/>
            <a:t>Mobil Pazarlama</a:t>
          </a:r>
          <a:endParaRPr lang="tr-TR" dirty="0"/>
        </a:p>
      </dgm:t>
    </dgm:pt>
    <dgm:pt modelId="{DF23BFFC-846B-4111-BD54-2586362FB640}" type="parTrans" cxnId="{E3A273F6-EF45-4EF7-BAB1-89954828AF1E}">
      <dgm:prSet/>
      <dgm:spPr/>
      <dgm:t>
        <a:bodyPr/>
        <a:lstStyle/>
        <a:p>
          <a:endParaRPr lang="tr-TR"/>
        </a:p>
      </dgm:t>
    </dgm:pt>
    <dgm:pt modelId="{C833586E-E238-463C-B6C5-A5E93FD9A1B7}" type="sibTrans" cxnId="{E3A273F6-EF45-4EF7-BAB1-89954828AF1E}">
      <dgm:prSet/>
      <dgm:spPr/>
      <dgm:t>
        <a:bodyPr/>
        <a:lstStyle/>
        <a:p>
          <a:endParaRPr lang="tr-TR"/>
        </a:p>
      </dgm:t>
    </dgm:pt>
    <dgm:pt modelId="{30076954-301B-41A1-9F6A-A117760DD1D0}">
      <dgm:prSet phldrT="[Text]"/>
      <dgm:spPr/>
      <dgm:t>
        <a:bodyPr/>
        <a:lstStyle/>
        <a:p>
          <a:r>
            <a:rPr lang="tr-TR" dirty="0" smtClean="0"/>
            <a:t>Mobil CRM</a:t>
          </a:r>
          <a:endParaRPr lang="tr-TR" dirty="0"/>
        </a:p>
      </dgm:t>
    </dgm:pt>
    <dgm:pt modelId="{45A03BBD-AED2-459E-9A80-65B834A5F313}" type="parTrans" cxnId="{45A846C2-0A31-4ABA-A4B8-CF6EEB3058AF}">
      <dgm:prSet/>
      <dgm:spPr/>
      <dgm:t>
        <a:bodyPr/>
        <a:lstStyle/>
        <a:p>
          <a:endParaRPr lang="tr-TR"/>
        </a:p>
      </dgm:t>
    </dgm:pt>
    <dgm:pt modelId="{7F658910-B4B2-4E13-841B-293ABFFB19E8}" type="sibTrans" cxnId="{45A846C2-0A31-4ABA-A4B8-CF6EEB3058AF}">
      <dgm:prSet/>
      <dgm:spPr/>
      <dgm:t>
        <a:bodyPr/>
        <a:lstStyle/>
        <a:p>
          <a:endParaRPr lang="tr-TR"/>
        </a:p>
      </dgm:t>
    </dgm:pt>
    <dgm:pt modelId="{8EDE489D-AF3D-4A40-9372-437FD86EEE0C}" type="pres">
      <dgm:prSet presAssocID="{601B9DF0-F048-4A51-884C-FA2341EC42ED}" presName="Name0" presStyleCnt="0">
        <dgm:presLayoutVars>
          <dgm:dir/>
          <dgm:resizeHandles val="exact"/>
        </dgm:presLayoutVars>
      </dgm:prSet>
      <dgm:spPr/>
    </dgm:pt>
    <dgm:pt modelId="{9937D16F-9093-445F-8CA6-F6C0EE19E4D3}" type="pres">
      <dgm:prSet presAssocID="{DA6742F6-5994-4C46-A06B-D1B6AC3BE892}" presName="node" presStyleLbl="node1" presStyleIdx="0" presStyleCnt="4">
        <dgm:presLayoutVars>
          <dgm:bulletEnabled val="1"/>
        </dgm:presLayoutVars>
      </dgm:prSet>
      <dgm:spPr/>
      <dgm:t>
        <a:bodyPr/>
        <a:lstStyle/>
        <a:p>
          <a:endParaRPr lang="tr-TR"/>
        </a:p>
      </dgm:t>
    </dgm:pt>
    <dgm:pt modelId="{574F8DE9-4244-4A62-AE3E-188AF9A5275F}" type="pres">
      <dgm:prSet presAssocID="{26287FB3-710F-453E-8499-07C2B448D687}" presName="sibTrans" presStyleLbl="sibTrans2D1" presStyleIdx="0" presStyleCnt="3"/>
      <dgm:spPr/>
      <dgm:t>
        <a:bodyPr/>
        <a:lstStyle/>
        <a:p>
          <a:endParaRPr lang="tr-TR"/>
        </a:p>
      </dgm:t>
    </dgm:pt>
    <dgm:pt modelId="{EEA83514-D473-4EF0-8290-A0F78FBB15EE}" type="pres">
      <dgm:prSet presAssocID="{26287FB3-710F-453E-8499-07C2B448D687}" presName="connectorText" presStyleLbl="sibTrans2D1" presStyleIdx="0" presStyleCnt="3"/>
      <dgm:spPr/>
      <dgm:t>
        <a:bodyPr/>
        <a:lstStyle/>
        <a:p>
          <a:endParaRPr lang="tr-TR"/>
        </a:p>
      </dgm:t>
    </dgm:pt>
    <dgm:pt modelId="{421717DC-8C6D-4C66-A1DC-1D56CE9E0AB6}" type="pres">
      <dgm:prSet presAssocID="{87050744-B5DB-45A7-B985-9E5E8D33C272}" presName="node" presStyleLbl="node1" presStyleIdx="1" presStyleCnt="4">
        <dgm:presLayoutVars>
          <dgm:bulletEnabled val="1"/>
        </dgm:presLayoutVars>
      </dgm:prSet>
      <dgm:spPr/>
      <dgm:t>
        <a:bodyPr/>
        <a:lstStyle/>
        <a:p>
          <a:endParaRPr lang="tr-TR"/>
        </a:p>
      </dgm:t>
    </dgm:pt>
    <dgm:pt modelId="{0AE6E2B5-C58B-45AA-9E3F-62ED97D5A6B0}" type="pres">
      <dgm:prSet presAssocID="{18FFB728-4B65-4928-8ED7-535D3C143651}" presName="sibTrans" presStyleLbl="sibTrans2D1" presStyleIdx="1" presStyleCnt="3"/>
      <dgm:spPr/>
      <dgm:t>
        <a:bodyPr/>
        <a:lstStyle/>
        <a:p>
          <a:endParaRPr lang="tr-TR"/>
        </a:p>
      </dgm:t>
    </dgm:pt>
    <dgm:pt modelId="{5F827FCB-A2A8-4DF9-9EE9-9EB0E48021B6}" type="pres">
      <dgm:prSet presAssocID="{18FFB728-4B65-4928-8ED7-535D3C143651}" presName="connectorText" presStyleLbl="sibTrans2D1" presStyleIdx="1" presStyleCnt="3"/>
      <dgm:spPr/>
      <dgm:t>
        <a:bodyPr/>
        <a:lstStyle/>
        <a:p>
          <a:endParaRPr lang="tr-TR"/>
        </a:p>
      </dgm:t>
    </dgm:pt>
    <dgm:pt modelId="{0828A3FE-13CD-4374-8387-6FE670102517}" type="pres">
      <dgm:prSet presAssocID="{1E7CC6D0-85C9-4772-B840-F2BEFDEA7F97}" presName="node" presStyleLbl="node1" presStyleIdx="2" presStyleCnt="4">
        <dgm:presLayoutVars>
          <dgm:bulletEnabled val="1"/>
        </dgm:presLayoutVars>
      </dgm:prSet>
      <dgm:spPr/>
      <dgm:t>
        <a:bodyPr/>
        <a:lstStyle/>
        <a:p>
          <a:endParaRPr lang="tr-TR"/>
        </a:p>
      </dgm:t>
    </dgm:pt>
    <dgm:pt modelId="{8312D636-1545-4755-9DF1-F38FAA81E09B}" type="pres">
      <dgm:prSet presAssocID="{C833586E-E238-463C-B6C5-A5E93FD9A1B7}" presName="sibTrans" presStyleLbl="sibTrans2D1" presStyleIdx="2" presStyleCnt="3"/>
      <dgm:spPr/>
      <dgm:t>
        <a:bodyPr/>
        <a:lstStyle/>
        <a:p>
          <a:endParaRPr lang="tr-TR"/>
        </a:p>
      </dgm:t>
    </dgm:pt>
    <dgm:pt modelId="{46A9E1D6-A085-43A6-91FA-15EC58084A56}" type="pres">
      <dgm:prSet presAssocID="{C833586E-E238-463C-B6C5-A5E93FD9A1B7}" presName="connectorText" presStyleLbl="sibTrans2D1" presStyleIdx="2" presStyleCnt="3"/>
      <dgm:spPr/>
      <dgm:t>
        <a:bodyPr/>
        <a:lstStyle/>
        <a:p>
          <a:endParaRPr lang="tr-TR"/>
        </a:p>
      </dgm:t>
    </dgm:pt>
    <dgm:pt modelId="{058CA409-7B32-430C-9DFB-8549FDB60627}" type="pres">
      <dgm:prSet presAssocID="{30076954-301B-41A1-9F6A-A117760DD1D0}" presName="node" presStyleLbl="node1" presStyleIdx="3" presStyleCnt="4">
        <dgm:presLayoutVars>
          <dgm:bulletEnabled val="1"/>
        </dgm:presLayoutVars>
      </dgm:prSet>
      <dgm:spPr/>
      <dgm:t>
        <a:bodyPr/>
        <a:lstStyle/>
        <a:p>
          <a:endParaRPr lang="tr-TR"/>
        </a:p>
      </dgm:t>
    </dgm:pt>
  </dgm:ptLst>
  <dgm:cxnLst>
    <dgm:cxn modelId="{14308D23-6061-49F6-96F0-99E7D4779D3E}" type="presOf" srcId="{601B9DF0-F048-4A51-884C-FA2341EC42ED}" destId="{8EDE489D-AF3D-4A40-9372-437FD86EEE0C}" srcOrd="0" destOrd="0" presId="urn:microsoft.com/office/officeart/2005/8/layout/process1"/>
    <dgm:cxn modelId="{726842A2-A350-4243-B010-7F2BFC6F5209}" srcId="{601B9DF0-F048-4A51-884C-FA2341EC42ED}" destId="{87050744-B5DB-45A7-B985-9E5E8D33C272}" srcOrd="1" destOrd="0" parTransId="{E83E1A41-7A29-4E03-A38A-ED4BB6E504BE}" sibTransId="{18FFB728-4B65-4928-8ED7-535D3C143651}"/>
    <dgm:cxn modelId="{45A846C2-0A31-4ABA-A4B8-CF6EEB3058AF}" srcId="{601B9DF0-F048-4A51-884C-FA2341EC42ED}" destId="{30076954-301B-41A1-9F6A-A117760DD1D0}" srcOrd="3" destOrd="0" parTransId="{45A03BBD-AED2-459E-9A80-65B834A5F313}" sibTransId="{7F658910-B4B2-4E13-841B-293ABFFB19E8}"/>
    <dgm:cxn modelId="{4ACD1AB5-CCD6-471C-B03D-C43DB6A9D07D}" type="presOf" srcId="{87050744-B5DB-45A7-B985-9E5E8D33C272}" destId="{421717DC-8C6D-4C66-A1DC-1D56CE9E0AB6}" srcOrd="0" destOrd="0" presId="urn:microsoft.com/office/officeart/2005/8/layout/process1"/>
    <dgm:cxn modelId="{58C1A3EE-5ECB-4F38-98EF-CF66DFE394E6}" type="presOf" srcId="{26287FB3-710F-453E-8499-07C2B448D687}" destId="{574F8DE9-4244-4A62-AE3E-188AF9A5275F}" srcOrd="0" destOrd="0" presId="urn:microsoft.com/office/officeart/2005/8/layout/process1"/>
    <dgm:cxn modelId="{06EB9169-8D29-45D3-9DB4-2D2A8A03E1C8}" type="presOf" srcId="{C833586E-E238-463C-B6C5-A5E93FD9A1B7}" destId="{46A9E1D6-A085-43A6-91FA-15EC58084A56}" srcOrd="1" destOrd="0" presId="urn:microsoft.com/office/officeart/2005/8/layout/process1"/>
    <dgm:cxn modelId="{E3A273F6-EF45-4EF7-BAB1-89954828AF1E}" srcId="{601B9DF0-F048-4A51-884C-FA2341EC42ED}" destId="{1E7CC6D0-85C9-4772-B840-F2BEFDEA7F97}" srcOrd="2" destOrd="0" parTransId="{DF23BFFC-846B-4111-BD54-2586362FB640}" sibTransId="{C833586E-E238-463C-B6C5-A5E93FD9A1B7}"/>
    <dgm:cxn modelId="{664DA93D-86B3-4C26-8E0B-8D59CA0E8FF8}" type="presOf" srcId="{C833586E-E238-463C-B6C5-A5E93FD9A1B7}" destId="{8312D636-1545-4755-9DF1-F38FAA81E09B}" srcOrd="0" destOrd="0" presId="urn:microsoft.com/office/officeart/2005/8/layout/process1"/>
    <dgm:cxn modelId="{B98B7F97-7DD2-47DB-A95C-6E7CCBF0B2BB}" type="presOf" srcId="{18FFB728-4B65-4928-8ED7-535D3C143651}" destId="{5F827FCB-A2A8-4DF9-9EE9-9EB0E48021B6}" srcOrd="1" destOrd="0" presId="urn:microsoft.com/office/officeart/2005/8/layout/process1"/>
    <dgm:cxn modelId="{AC460BA0-7DA1-42E1-9843-0BF694645A7E}" type="presOf" srcId="{DA6742F6-5994-4C46-A06B-D1B6AC3BE892}" destId="{9937D16F-9093-445F-8CA6-F6C0EE19E4D3}" srcOrd="0" destOrd="0" presId="urn:microsoft.com/office/officeart/2005/8/layout/process1"/>
    <dgm:cxn modelId="{CCC8386C-97F2-4C72-B62C-14D8378B8913}" type="presOf" srcId="{18FFB728-4B65-4928-8ED7-535D3C143651}" destId="{0AE6E2B5-C58B-45AA-9E3F-62ED97D5A6B0}" srcOrd="0" destOrd="0" presId="urn:microsoft.com/office/officeart/2005/8/layout/process1"/>
    <dgm:cxn modelId="{895B775B-6DD6-4602-A3E6-FCDC8DFC3EEB}" type="presOf" srcId="{30076954-301B-41A1-9F6A-A117760DD1D0}" destId="{058CA409-7B32-430C-9DFB-8549FDB60627}" srcOrd="0" destOrd="0" presId="urn:microsoft.com/office/officeart/2005/8/layout/process1"/>
    <dgm:cxn modelId="{B896B8EB-782A-4A44-831D-9F8D5C801921}" srcId="{601B9DF0-F048-4A51-884C-FA2341EC42ED}" destId="{DA6742F6-5994-4C46-A06B-D1B6AC3BE892}" srcOrd="0" destOrd="0" parTransId="{0560BA9D-BC74-4F8D-86B4-3F405528CD06}" sibTransId="{26287FB3-710F-453E-8499-07C2B448D687}"/>
    <dgm:cxn modelId="{58CCEE84-AB42-4C97-95EC-73BEB5CB1640}" type="presOf" srcId="{26287FB3-710F-453E-8499-07C2B448D687}" destId="{EEA83514-D473-4EF0-8290-A0F78FBB15EE}" srcOrd="1" destOrd="0" presId="urn:microsoft.com/office/officeart/2005/8/layout/process1"/>
    <dgm:cxn modelId="{39A4A073-1BDA-47A1-9026-EA0B19945A88}" type="presOf" srcId="{1E7CC6D0-85C9-4772-B840-F2BEFDEA7F97}" destId="{0828A3FE-13CD-4374-8387-6FE670102517}" srcOrd="0" destOrd="0" presId="urn:microsoft.com/office/officeart/2005/8/layout/process1"/>
    <dgm:cxn modelId="{A1AA715A-5259-4E49-AEB8-D673F9FD6E03}" type="presParOf" srcId="{8EDE489D-AF3D-4A40-9372-437FD86EEE0C}" destId="{9937D16F-9093-445F-8CA6-F6C0EE19E4D3}" srcOrd="0" destOrd="0" presId="urn:microsoft.com/office/officeart/2005/8/layout/process1"/>
    <dgm:cxn modelId="{C0B2B608-712F-40C1-A946-98EE40060DDC}" type="presParOf" srcId="{8EDE489D-AF3D-4A40-9372-437FD86EEE0C}" destId="{574F8DE9-4244-4A62-AE3E-188AF9A5275F}" srcOrd="1" destOrd="0" presId="urn:microsoft.com/office/officeart/2005/8/layout/process1"/>
    <dgm:cxn modelId="{21ECE64B-7E10-4EA2-8B4A-C790AD9068CA}" type="presParOf" srcId="{574F8DE9-4244-4A62-AE3E-188AF9A5275F}" destId="{EEA83514-D473-4EF0-8290-A0F78FBB15EE}" srcOrd="0" destOrd="0" presId="urn:microsoft.com/office/officeart/2005/8/layout/process1"/>
    <dgm:cxn modelId="{AAD72398-2F5E-4067-A1E1-BF32970E733A}" type="presParOf" srcId="{8EDE489D-AF3D-4A40-9372-437FD86EEE0C}" destId="{421717DC-8C6D-4C66-A1DC-1D56CE9E0AB6}" srcOrd="2" destOrd="0" presId="urn:microsoft.com/office/officeart/2005/8/layout/process1"/>
    <dgm:cxn modelId="{BF6DCF72-7F66-4240-9BC2-060EDD386A0A}" type="presParOf" srcId="{8EDE489D-AF3D-4A40-9372-437FD86EEE0C}" destId="{0AE6E2B5-C58B-45AA-9E3F-62ED97D5A6B0}" srcOrd="3" destOrd="0" presId="urn:microsoft.com/office/officeart/2005/8/layout/process1"/>
    <dgm:cxn modelId="{5F67E612-D39A-439D-9F76-0F96A7DC44E7}" type="presParOf" srcId="{0AE6E2B5-C58B-45AA-9E3F-62ED97D5A6B0}" destId="{5F827FCB-A2A8-4DF9-9EE9-9EB0E48021B6}" srcOrd="0" destOrd="0" presId="urn:microsoft.com/office/officeart/2005/8/layout/process1"/>
    <dgm:cxn modelId="{BDC43029-637F-4D35-B9F1-766573642EAA}" type="presParOf" srcId="{8EDE489D-AF3D-4A40-9372-437FD86EEE0C}" destId="{0828A3FE-13CD-4374-8387-6FE670102517}" srcOrd="4" destOrd="0" presId="urn:microsoft.com/office/officeart/2005/8/layout/process1"/>
    <dgm:cxn modelId="{E9196703-351D-4F25-A0DD-A25C86F987AA}" type="presParOf" srcId="{8EDE489D-AF3D-4A40-9372-437FD86EEE0C}" destId="{8312D636-1545-4755-9DF1-F38FAA81E09B}" srcOrd="5" destOrd="0" presId="urn:microsoft.com/office/officeart/2005/8/layout/process1"/>
    <dgm:cxn modelId="{876F13E3-353D-47A1-8504-3C54E89DC0D9}" type="presParOf" srcId="{8312D636-1545-4755-9DF1-F38FAA81E09B}" destId="{46A9E1D6-A085-43A6-91FA-15EC58084A56}" srcOrd="0" destOrd="0" presId="urn:microsoft.com/office/officeart/2005/8/layout/process1"/>
    <dgm:cxn modelId="{A9C9F58B-CADD-4A50-A1B0-D9A95A1D7770}" type="presParOf" srcId="{8EDE489D-AF3D-4A40-9372-437FD86EEE0C}" destId="{058CA409-7B32-430C-9DFB-8549FDB60627}"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FDB0A-F81D-4E6C-9806-1B6DB412280C}" type="doc">
      <dgm:prSet loTypeId="urn:microsoft.com/office/officeart/2005/8/layout/lProcess3" loCatId="process" qsTypeId="urn:microsoft.com/office/officeart/2005/8/quickstyle/simple5" qsCatId="simple" csTypeId="urn:microsoft.com/office/officeart/2005/8/colors/colorful3" csCatId="colorful" phldr="1"/>
      <dgm:spPr/>
      <dgm:t>
        <a:bodyPr/>
        <a:lstStyle/>
        <a:p>
          <a:endParaRPr lang="tr-TR"/>
        </a:p>
      </dgm:t>
    </dgm:pt>
    <dgm:pt modelId="{82FFCFA7-5FB9-4DAE-9DF9-BE522C43C68A}">
      <dgm:prSet phldrT="[Text]"/>
      <dgm:spPr/>
      <dgm:t>
        <a:bodyPr/>
        <a:lstStyle/>
        <a:p>
          <a:r>
            <a:rPr lang="tr-TR" dirty="0" smtClean="0"/>
            <a:t>İnternet</a:t>
          </a:r>
          <a:endParaRPr lang="tr-TR" dirty="0"/>
        </a:p>
      </dgm:t>
    </dgm:pt>
    <dgm:pt modelId="{35AFC0C5-EBDF-4E03-945B-712402FE5D9A}" type="parTrans" cxnId="{7FDA6983-2F75-4072-9FE6-C43038C07C68}">
      <dgm:prSet/>
      <dgm:spPr/>
      <dgm:t>
        <a:bodyPr/>
        <a:lstStyle/>
        <a:p>
          <a:endParaRPr lang="tr-TR"/>
        </a:p>
      </dgm:t>
    </dgm:pt>
    <dgm:pt modelId="{864B2220-0C89-4594-90EF-38550E04AC27}" type="sibTrans" cxnId="{7FDA6983-2F75-4072-9FE6-C43038C07C68}">
      <dgm:prSet/>
      <dgm:spPr/>
      <dgm:t>
        <a:bodyPr/>
        <a:lstStyle/>
        <a:p>
          <a:endParaRPr lang="tr-TR"/>
        </a:p>
      </dgm:t>
    </dgm:pt>
    <dgm:pt modelId="{5BD312D2-127F-4549-AF89-B08D3EB0A9B0}">
      <dgm:prSet phldrT="[Text]"/>
      <dgm:spPr/>
      <dgm:t>
        <a:bodyPr/>
        <a:lstStyle/>
        <a:p>
          <a:r>
            <a:rPr lang="tr-TR" dirty="0" smtClean="0"/>
            <a:t>e-CRM</a:t>
          </a:r>
          <a:endParaRPr lang="tr-TR" dirty="0"/>
        </a:p>
      </dgm:t>
    </dgm:pt>
    <dgm:pt modelId="{1A22EECC-EF64-4DEC-9E68-D413B04F9C2D}" type="parTrans" cxnId="{21F2EBA4-0A40-4A80-9B44-8C108004D6D6}">
      <dgm:prSet/>
      <dgm:spPr/>
      <dgm:t>
        <a:bodyPr/>
        <a:lstStyle/>
        <a:p>
          <a:endParaRPr lang="tr-TR"/>
        </a:p>
      </dgm:t>
    </dgm:pt>
    <dgm:pt modelId="{FAA29227-F9AA-4EEB-803E-A1831AA7DC0F}" type="sibTrans" cxnId="{21F2EBA4-0A40-4A80-9B44-8C108004D6D6}">
      <dgm:prSet/>
      <dgm:spPr/>
      <dgm:t>
        <a:bodyPr/>
        <a:lstStyle/>
        <a:p>
          <a:endParaRPr lang="tr-TR"/>
        </a:p>
      </dgm:t>
    </dgm:pt>
    <dgm:pt modelId="{23CEBF47-F856-4A7A-A4B3-51B25BE7B83F}">
      <dgm:prSet phldrT="[Text]"/>
      <dgm:spPr/>
      <dgm:t>
        <a:bodyPr/>
        <a:lstStyle/>
        <a:p>
          <a:r>
            <a:rPr lang="tr-TR" dirty="0" smtClean="0"/>
            <a:t>Telefon</a:t>
          </a:r>
          <a:endParaRPr lang="tr-TR" dirty="0"/>
        </a:p>
      </dgm:t>
    </dgm:pt>
    <dgm:pt modelId="{C83EA61C-080E-40D3-83A6-22B167E6E05F}" type="parTrans" cxnId="{18A09063-CF00-494F-8065-C18327E2D4B3}">
      <dgm:prSet/>
      <dgm:spPr/>
      <dgm:t>
        <a:bodyPr/>
        <a:lstStyle/>
        <a:p>
          <a:endParaRPr lang="tr-TR"/>
        </a:p>
      </dgm:t>
    </dgm:pt>
    <dgm:pt modelId="{5B7C632B-5612-4DD6-A600-09C57AA78277}" type="sibTrans" cxnId="{18A09063-CF00-494F-8065-C18327E2D4B3}">
      <dgm:prSet/>
      <dgm:spPr/>
      <dgm:t>
        <a:bodyPr/>
        <a:lstStyle/>
        <a:p>
          <a:endParaRPr lang="tr-TR"/>
        </a:p>
      </dgm:t>
    </dgm:pt>
    <dgm:pt modelId="{21951341-6396-40C6-8E46-9362C7834345}">
      <dgm:prSet phldrT="[Text]"/>
      <dgm:spPr/>
      <dgm:t>
        <a:bodyPr/>
        <a:lstStyle/>
        <a:p>
          <a:r>
            <a:rPr lang="tr-TR" dirty="0" smtClean="0"/>
            <a:t>m-CRM</a:t>
          </a:r>
          <a:endParaRPr lang="tr-TR" dirty="0"/>
        </a:p>
      </dgm:t>
    </dgm:pt>
    <dgm:pt modelId="{DB809239-6F93-4797-B9EF-442D85018E81}" type="parTrans" cxnId="{432A0710-DDAE-419C-8BB6-1086D8682AAE}">
      <dgm:prSet/>
      <dgm:spPr/>
      <dgm:t>
        <a:bodyPr/>
        <a:lstStyle/>
        <a:p>
          <a:endParaRPr lang="tr-TR"/>
        </a:p>
      </dgm:t>
    </dgm:pt>
    <dgm:pt modelId="{7B809C2B-AC61-4C58-A6AC-9AD4F67226DE}" type="sibTrans" cxnId="{432A0710-DDAE-419C-8BB6-1086D8682AAE}">
      <dgm:prSet/>
      <dgm:spPr/>
      <dgm:t>
        <a:bodyPr/>
        <a:lstStyle/>
        <a:p>
          <a:endParaRPr lang="tr-TR"/>
        </a:p>
      </dgm:t>
    </dgm:pt>
    <dgm:pt modelId="{B79C9CC4-1874-484C-B4E2-6059EE947C1D}">
      <dgm:prSet phldrT="[Text]"/>
      <dgm:spPr/>
      <dgm:t>
        <a:bodyPr/>
        <a:lstStyle/>
        <a:p>
          <a:r>
            <a:rPr lang="tr-TR" dirty="0" smtClean="0"/>
            <a:t>Rekabet Avantajı</a:t>
          </a:r>
          <a:endParaRPr lang="tr-TR" dirty="0"/>
        </a:p>
      </dgm:t>
    </dgm:pt>
    <dgm:pt modelId="{982CA942-FAC5-4FC9-BA28-FEB3F65C000E}" type="parTrans" cxnId="{25B8B675-02DE-4CB8-A91D-9688ABAD1836}">
      <dgm:prSet/>
      <dgm:spPr/>
      <dgm:t>
        <a:bodyPr/>
        <a:lstStyle/>
        <a:p>
          <a:endParaRPr lang="tr-TR"/>
        </a:p>
      </dgm:t>
    </dgm:pt>
    <dgm:pt modelId="{C2E3ACF2-EB1E-4531-9B3E-BE77426283C1}" type="sibTrans" cxnId="{25B8B675-02DE-4CB8-A91D-9688ABAD1836}">
      <dgm:prSet/>
      <dgm:spPr/>
      <dgm:t>
        <a:bodyPr/>
        <a:lstStyle/>
        <a:p>
          <a:endParaRPr lang="tr-TR"/>
        </a:p>
      </dgm:t>
    </dgm:pt>
    <dgm:pt modelId="{C14D7268-66B2-4BC8-890F-2E8728CC9846}">
      <dgm:prSet phldrT="[Text]"/>
      <dgm:spPr/>
      <dgm:t>
        <a:bodyPr/>
        <a:lstStyle/>
        <a:p>
          <a:r>
            <a:rPr lang="tr-TR" dirty="0" smtClean="0"/>
            <a:t>Kişisel Hizmetler</a:t>
          </a:r>
          <a:endParaRPr lang="tr-TR" dirty="0"/>
        </a:p>
      </dgm:t>
    </dgm:pt>
    <dgm:pt modelId="{C94F29FA-211B-407D-A82E-138F549B42BB}" type="parTrans" cxnId="{19D93656-1847-4C2B-B089-C16715C426C0}">
      <dgm:prSet/>
      <dgm:spPr/>
      <dgm:t>
        <a:bodyPr/>
        <a:lstStyle/>
        <a:p>
          <a:endParaRPr lang="tr-TR"/>
        </a:p>
      </dgm:t>
    </dgm:pt>
    <dgm:pt modelId="{DCCE4C55-25C7-4713-BA87-C9CFCC85BD1A}" type="sibTrans" cxnId="{19D93656-1847-4C2B-B089-C16715C426C0}">
      <dgm:prSet/>
      <dgm:spPr/>
      <dgm:t>
        <a:bodyPr/>
        <a:lstStyle/>
        <a:p>
          <a:endParaRPr lang="tr-TR"/>
        </a:p>
      </dgm:t>
    </dgm:pt>
    <dgm:pt modelId="{EABA7D0D-BF08-4C17-98D1-9241142AFA5D}" type="pres">
      <dgm:prSet presAssocID="{393FDB0A-F81D-4E6C-9806-1B6DB412280C}" presName="Name0" presStyleCnt="0">
        <dgm:presLayoutVars>
          <dgm:chPref val="3"/>
          <dgm:dir/>
          <dgm:animLvl val="lvl"/>
          <dgm:resizeHandles/>
        </dgm:presLayoutVars>
      </dgm:prSet>
      <dgm:spPr/>
      <dgm:t>
        <a:bodyPr/>
        <a:lstStyle/>
        <a:p>
          <a:endParaRPr lang="tr-TR"/>
        </a:p>
      </dgm:t>
    </dgm:pt>
    <dgm:pt modelId="{5BF0C1E5-756A-412D-A681-99E5D964F4B9}" type="pres">
      <dgm:prSet presAssocID="{B79C9CC4-1874-484C-B4E2-6059EE947C1D}" presName="horFlow" presStyleCnt="0"/>
      <dgm:spPr/>
      <dgm:t>
        <a:bodyPr/>
        <a:lstStyle/>
        <a:p>
          <a:endParaRPr lang="tr-TR"/>
        </a:p>
      </dgm:t>
    </dgm:pt>
    <dgm:pt modelId="{BD3CA492-775E-46BE-A88E-5E9704B23118}" type="pres">
      <dgm:prSet presAssocID="{B79C9CC4-1874-484C-B4E2-6059EE947C1D}" presName="bigChev" presStyleLbl="node1" presStyleIdx="0" presStyleCnt="3"/>
      <dgm:spPr/>
      <dgm:t>
        <a:bodyPr/>
        <a:lstStyle/>
        <a:p>
          <a:endParaRPr lang="tr-TR"/>
        </a:p>
      </dgm:t>
    </dgm:pt>
    <dgm:pt modelId="{5AA560FC-550A-47C3-A91A-07B078E43465}" type="pres">
      <dgm:prSet presAssocID="{C94F29FA-211B-407D-A82E-138F549B42BB}" presName="parTrans" presStyleCnt="0"/>
      <dgm:spPr/>
      <dgm:t>
        <a:bodyPr/>
        <a:lstStyle/>
        <a:p>
          <a:endParaRPr lang="tr-TR"/>
        </a:p>
      </dgm:t>
    </dgm:pt>
    <dgm:pt modelId="{4E5E65C1-76A0-4071-B1A1-1A617A60749F}" type="pres">
      <dgm:prSet presAssocID="{C14D7268-66B2-4BC8-890F-2E8728CC9846}" presName="node" presStyleLbl="alignAccFollowNode1" presStyleIdx="0" presStyleCnt="3">
        <dgm:presLayoutVars>
          <dgm:bulletEnabled val="1"/>
        </dgm:presLayoutVars>
      </dgm:prSet>
      <dgm:spPr/>
      <dgm:t>
        <a:bodyPr/>
        <a:lstStyle/>
        <a:p>
          <a:endParaRPr lang="tr-TR"/>
        </a:p>
      </dgm:t>
    </dgm:pt>
    <dgm:pt modelId="{E07F80A0-2B51-412B-BB6B-5B156E5FCED0}" type="pres">
      <dgm:prSet presAssocID="{B79C9CC4-1874-484C-B4E2-6059EE947C1D}" presName="vSp" presStyleCnt="0"/>
      <dgm:spPr/>
      <dgm:t>
        <a:bodyPr/>
        <a:lstStyle/>
        <a:p>
          <a:endParaRPr lang="tr-TR"/>
        </a:p>
      </dgm:t>
    </dgm:pt>
    <dgm:pt modelId="{CDF53C4E-CE23-47FB-B16F-91D62CDBDF76}" type="pres">
      <dgm:prSet presAssocID="{82FFCFA7-5FB9-4DAE-9DF9-BE522C43C68A}" presName="horFlow" presStyleCnt="0"/>
      <dgm:spPr/>
      <dgm:t>
        <a:bodyPr/>
        <a:lstStyle/>
        <a:p>
          <a:endParaRPr lang="tr-TR"/>
        </a:p>
      </dgm:t>
    </dgm:pt>
    <dgm:pt modelId="{2B44320A-93F0-403E-9E37-803D179EC932}" type="pres">
      <dgm:prSet presAssocID="{82FFCFA7-5FB9-4DAE-9DF9-BE522C43C68A}" presName="bigChev" presStyleLbl="node1" presStyleIdx="1" presStyleCnt="3"/>
      <dgm:spPr/>
      <dgm:t>
        <a:bodyPr/>
        <a:lstStyle/>
        <a:p>
          <a:endParaRPr lang="tr-TR"/>
        </a:p>
      </dgm:t>
    </dgm:pt>
    <dgm:pt modelId="{1BB6AE5E-6114-4851-87D3-CFC90F87A190}" type="pres">
      <dgm:prSet presAssocID="{1A22EECC-EF64-4DEC-9E68-D413B04F9C2D}" presName="parTrans" presStyleCnt="0"/>
      <dgm:spPr/>
      <dgm:t>
        <a:bodyPr/>
        <a:lstStyle/>
        <a:p>
          <a:endParaRPr lang="tr-TR"/>
        </a:p>
      </dgm:t>
    </dgm:pt>
    <dgm:pt modelId="{802D3D77-64C6-4233-8393-87293121F15A}" type="pres">
      <dgm:prSet presAssocID="{5BD312D2-127F-4549-AF89-B08D3EB0A9B0}" presName="node" presStyleLbl="alignAccFollowNode1" presStyleIdx="1" presStyleCnt="3">
        <dgm:presLayoutVars>
          <dgm:bulletEnabled val="1"/>
        </dgm:presLayoutVars>
      </dgm:prSet>
      <dgm:spPr/>
      <dgm:t>
        <a:bodyPr/>
        <a:lstStyle/>
        <a:p>
          <a:endParaRPr lang="tr-TR"/>
        </a:p>
      </dgm:t>
    </dgm:pt>
    <dgm:pt modelId="{C7098756-A534-4ABA-B0A5-7C1E3FA53271}" type="pres">
      <dgm:prSet presAssocID="{82FFCFA7-5FB9-4DAE-9DF9-BE522C43C68A}" presName="vSp" presStyleCnt="0"/>
      <dgm:spPr/>
      <dgm:t>
        <a:bodyPr/>
        <a:lstStyle/>
        <a:p>
          <a:endParaRPr lang="tr-TR"/>
        </a:p>
      </dgm:t>
    </dgm:pt>
    <dgm:pt modelId="{7E4ADA14-6782-496A-AC3D-E7277845A0DD}" type="pres">
      <dgm:prSet presAssocID="{23CEBF47-F856-4A7A-A4B3-51B25BE7B83F}" presName="horFlow" presStyleCnt="0"/>
      <dgm:spPr/>
      <dgm:t>
        <a:bodyPr/>
        <a:lstStyle/>
        <a:p>
          <a:endParaRPr lang="tr-TR"/>
        </a:p>
      </dgm:t>
    </dgm:pt>
    <dgm:pt modelId="{3F9A2162-F0DA-444E-A191-2447551B8D86}" type="pres">
      <dgm:prSet presAssocID="{23CEBF47-F856-4A7A-A4B3-51B25BE7B83F}" presName="bigChev" presStyleLbl="node1" presStyleIdx="2" presStyleCnt="3"/>
      <dgm:spPr/>
      <dgm:t>
        <a:bodyPr/>
        <a:lstStyle/>
        <a:p>
          <a:endParaRPr lang="tr-TR"/>
        </a:p>
      </dgm:t>
    </dgm:pt>
    <dgm:pt modelId="{FE8206E3-6D49-4E0B-B5F5-D91AF3AEFA7F}" type="pres">
      <dgm:prSet presAssocID="{DB809239-6F93-4797-B9EF-442D85018E81}" presName="parTrans" presStyleCnt="0"/>
      <dgm:spPr/>
      <dgm:t>
        <a:bodyPr/>
        <a:lstStyle/>
        <a:p>
          <a:endParaRPr lang="tr-TR"/>
        </a:p>
      </dgm:t>
    </dgm:pt>
    <dgm:pt modelId="{81DD7813-BC9D-4946-9C80-EA4CD57DF065}" type="pres">
      <dgm:prSet presAssocID="{21951341-6396-40C6-8E46-9362C7834345}" presName="node" presStyleLbl="alignAccFollowNode1" presStyleIdx="2" presStyleCnt="3">
        <dgm:presLayoutVars>
          <dgm:bulletEnabled val="1"/>
        </dgm:presLayoutVars>
      </dgm:prSet>
      <dgm:spPr/>
      <dgm:t>
        <a:bodyPr/>
        <a:lstStyle/>
        <a:p>
          <a:endParaRPr lang="tr-TR"/>
        </a:p>
      </dgm:t>
    </dgm:pt>
  </dgm:ptLst>
  <dgm:cxnLst>
    <dgm:cxn modelId="{6F8102FC-A099-4581-9047-9B0656026268}" type="presOf" srcId="{B79C9CC4-1874-484C-B4E2-6059EE947C1D}" destId="{BD3CA492-775E-46BE-A88E-5E9704B23118}" srcOrd="0" destOrd="0" presId="urn:microsoft.com/office/officeart/2005/8/layout/lProcess3"/>
    <dgm:cxn modelId="{0A459F69-6A33-4E82-97A6-24FBC103DF29}" type="presOf" srcId="{5BD312D2-127F-4549-AF89-B08D3EB0A9B0}" destId="{802D3D77-64C6-4233-8393-87293121F15A}" srcOrd="0" destOrd="0" presId="urn:microsoft.com/office/officeart/2005/8/layout/lProcess3"/>
    <dgm:cxn modelId="{19D93656-1847-4C2B-B089-C16715C426C0}" srcId="{B79C9CC4-1874-484C-B4E2-6059EE947C1D}" destId="{C14D7268-66B2-4BC8-890F-2E8728CC9846}" srcOrd="0" destOrd="0" parTransId="{C94F29FA-211B-407D-A82E-138F549B42BB}" sibTransId="{DCCE4C55-25C7-4713-BA87-C9CFCC85BD1A}"/>
    <dgm:cxn modelId="{A25F17B4-43C6-46EE-96F7-EF8E212A09A5}" type="presOf" srcId="{23CEBF47-F856-4A7A-A4B3-51B25BE7B83F}" destId="{3F9A2162-F0DA-444E-A191-2447551B8D86}" srcOrd="0" destOrd="0" presId="urn:microsoft.com/office/officeart/2005/8/layout/lProcess3"/>
    <dgm:cxn modelId="{21F2EBA4-0A40-4A80-9B44-8C108004D6D6}" srcId="{82FFCFA7-5FB9-4DAE-9DF9-BE522C43C68A}" destId="{5BD312D2-127F-4549-AF89-B08D3EB0A9B0}" srcOrd="0" destOrd="0" parTransId="{1A22EECC-EF64-4DEC-9E68-D413B04F9C2D}" sibTransId="{FAA29227-F9AA-4EEB-803E-A1831AA7DC0F}"/>
    <dgm:cxn modelId="{25B8B675-02DE-4CB8-A91D-9688ABAD1836}" srcId="{393FDB0A-F81D-4E6C-9806-1B6DB412280C}" destId="{B79C9CC4-1874-484C-B4E2-6059EE947C1D}" srcOrd="0" destOrd="0" parTransId="{982CA942-FAC5-4FC9-BA28-FEB3F65C000E}" sibTransId="{C2E3ACF2-EB1E-4531-9B3E-BE77426283C1}"/>
    <dgm:cxn modelId="{324183C2-4227-463B-BF4C-3BBCA323E346}" type="presOf" srcId="{C14D7268-66B2-4BC8-890F-2E8728CC9846}" destId="{4E5E65C1-76A0-4071-B1A1-1A617A60749F}" srcOrd="0" destOrd="0" presId="urn:microsoft.com/office/officeart/2005/8/layout/lProcess3"/>
    <dgm:cxn modelId="{69C1CF87-43FB-4768-919B-1BE1C2D055B9}" type="presOf" srcId="{21951341-6396-40C6-8E46-9362C7834345}" destId="{81DD7813-BC9D-4946-9C80-EA4CD57DF065}" srcOrd="0" destOrd="0" presId="urn:microsoft.com/office/officeart/2005/8/layout/lProcess3"/>
    <dgm:cxn modelId="{432A0710-DDAE-419C-8BB6-1086D8682AAE}" srcId="{23CEBF47-F856-4A7A-A4B3-51B25BE7B83F}" destId="{21951341-6396-40C6-8E46-9362C7834345}" srcOrd="0" destOrd="0" parTransId="{DB809239-6F93-4797-B9EF-442D85018E81}" sibTransId="{7B809C2B-AC61-4C58-A6AC-9AD4F67226DE}"/>
    <dgm:cxn modelId="{51EDC3F2-F049-4903-BE4B-DF83DFAF0CC4}" type="presOf" srcId="{393FDB0A-F81D-4E6C-9806-1B6DB412280C}" destId="{EABA7D0D-BF08-4C17-98D1-9241142AFA5D}" srcOrd="0" destOrd="0" presId="urn:microsoft.com/office/officeart/2005/8/layout/lProcess3"/>
    <dgm:cxn modelId="{7FDA6983-2F75-4072-9FE6-C43038C07C68}" srcId="{393FDB0A-F81D-4E6C-9806-1B6DB412280C}" destId="{82FFCFA7-5FB9-4DAE-9DF9-BE522C43C68A}" srcOrd="1" destOrd="0" parTransId="{35AFC0C5-EBDF-4E03-945B-712402FE5D9A}" sibTransId="{864B2220-0C89-4594-90EF-38550E04AC27}"/>
    <dgm:cxn modelId="{18A09063-CF00-494F-8065-C18327E2D4B3}" srcId="{393FDB0A-F81D-4E6C-9806-1B6DB412280C}" destId="{23CEBF47-F856-4A7A-A4B3-51B25BE7B83F}" srcOrd="2" destOrd="0" parTransId="{C83EA61C-080E-40D3-83A6-22B167E6E05F}" sibTransId="{5B7C632B-5612-4DD6-A600-09C57AA78277}"/>
    <dgm:cxn modelId="{22D484B5-C435-4745-9180-0FBAF74D24CB}" type="presOf" srcId="{82FFCFA7-5FB9-4DAE-9DF9-BE522C43C68A}" destId="{2B44320A-93F0-403E-9E37-803D179EC932}" srcOrd="0" destOrd="0" presId="urn:microsoft.com/office/officeart/2005/8/layout/lProcess3"/>
    <dgm:cxn modelId="{90780A78-88D3-420B-82D7-F8534B8B2427}" type="presParOf" srcId="{EABA7D0D-BF08-4C17-98D1-9241142AFA5D}" destId="{5BF0C1E5-756A-412D-A681-99E5D964F4B9}" srcOrd="0" destOrd="0" presId="urn:microsoft.com/office/officeart/2005/8/layout/lProcess3"/>
    <dgm:cxn modelId="{6C68FD81-43D5-4901-B79C-FEBB2FD933DC}" type="presParOf" srcId="{5BF0C1E5-756A-412D-A681-99E5D964F4B9}" destId="{BD3CA492-775E-46BE-A88E-5E9704B23118}" srcOrd="0" destOrd="0" presId="urn:microsoft.com/office/officeart/2005/8/layout/lProcess3"/>
    <dgm:cxn modelId="{70C930F9-B569-4453-A8C4-36681AFEB270}" type="presParOf" srcId="{5BF0C1E5-756A-412D-A681-99E5D964F4B9}" destId="{5AA560FC-550A-47C3-A91A-07B078E43465}" srcOrd="1" destOrd="0" presId="urn:microsoft.com/office/officeart/2005/8/layout/lProcess3"/>
    <dgm:cxn modelId="{EA0E3884-A3F7-4DE2-BE99-7A054C2CAE14}" type="presParOf" srcId="{5BF0C1E5-756A-412D-A681-99E5D964F4B9}" destId="{4E5E65C1-76A0-4071-B1A1-1A617A60749F}" srcOrd="2" destOrd="0" presId="urn:microsoft.com/office/officeart/2005/8/layout/lProcess3"/>
    <dgm:cxn modelId="{48E24086-1889-41C7-BA96-3055D4ADC21B}" type="presParOf" srcId="{EABA7D0D-BF08-4C17-98D1-9241142AFA5D}" destId="{E07F80A0-2B51-412B-BB6B-5B156E5FCED0}" srcOrd="1" destOrd="0" presId="urn:microsoft.com/office/officeart/2005/8/layout/lProcess3"/>
    <dgm:cxn modelId="{69908E92-D677-4288-8398-FAA2A472F459}" type="presParOf" srcId="{EABA7D0D-BF08-4C17-98D1-9241142AFA5D}" destId="{CDF53C4E-CE23-47FB-B16F-91D62CDBDF76}" srcOrd="2" destOrd="0" presId="urn:microsoft.com/office/officeart/2005/8/layout/lProcess3"/>
    <dgm:cxn modelId="{2AAD59F8-EB56-4746-B4AF-C5CEE4065276}" type="presParOf" srcId="{CDF53C4E-CE23-47FB-B16F-91D62CDBDF76}" destId="{2B44320A-93F0-403E-9E37-803D179EC932}" srcOrd="0" destOrd="0" presId="urn:microsoft.com/office/officeart/2005/8/layout/lProcess3"/>
    <dgm:cxn modelId="{5A4F451F-7665-4A75-BC97-8F94340AFC14}" type="presParOf" srcId="{CDF53C4E-CE23-47FB-B16F-91D62CDBDF76}" destId="{1BB6AE5E-6114-4851-87D3-CFC90F87A190}" srcOrd="1" destOrd="0" presId="urn:microsoft.com/office/officeart/2005/8/layout/lProcess3"/>
    <dgm:cxn modelId="{BD0B31F0-6338-4DAE-98BD-48236835D196}" type="presParOf" srcId="{CDF53C4E-CE23-47FB-B16F-91D62CDBDF76}" destId="{802D3D77-64C6-4233-8393-87293121F15A}" srcOrd="2" destOrd="0" presId="urn:microsoft.com/office/officeart/2005/8/layout/lProcess3"/>
    <dgm:cxn modelId="{F30195F8-25BB-41E0-BEF9-E2BA677C1636}" type="presParOf" srcId="{EABA7D0D-BF08-4C17-98D1-9241142AFA5D}" destId="{C7098756-A534-4ABA-B0A5-7C1E3FA53271}" srcOrd="3" destOrd="0" presId="urn:microsoft.com/office/officeart/2005/8/layout/lProcess3"/>
    <dgm:cxn modelId="{5D62F1FD-1332-4DD8-BBA6-5EFDDA01CA3E}" type="presParOf" srcId="{EABA7D0D-BF08-4C17-98D1-9241142AFA5D}" destId="{7E4ADA14-6782-496A-AC3D-E7277845A0DD}" srcOrd="4" destOrd="0" presId="urn:microsoft.com/office/officeart/2005/8/layout/lProcess3"/>
    <dgm:cxn modelId="{1D7C8138-348A-40BB-9BD8-6380BF4FBB15}" type="presParOf" srcId="{7E4ADA14-6782-496A-AC3D-E7277845A0DD}" destId="{3F9A2162-F0DA-444E-A191-2447551B8D86}" srcOrd="0" destOrd="0" presId="urn:microsoft.com/office/officeart/2005/8/layout/lProcess3"/>
    <dgm:cxn modelId="{BF131302-C0CB-495F-9C62-39C916F4C4A1}" type="presParOf" srcId="{7E4ADA14-6782-496A-AC3D-E7277845A0DD}" destId="{FE8206E3-6D49-4E0B-B5F5-D91AF3AEFA7F}" srcOrd="1" destOrd="0" presId="urn:microsoft.com/office/officeart/2005/8/layout/lProcess3"/>
    <dgm:cxn modelId="{2BE82267-BC27-48FA-984A-9A609F672A84}" type="presParOf" srcId="{7E4ADA14-6782-496A-AC3D-E7277845A0DD}" destId="{81DD7813-BC9D-4946-9C80-EA4CD57DF065}"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5A14FC-141B-4762-82E3-FDE1282885C7}" type="doc">
      <dgm:prSet loTypeId="urn:microsoft.com/office/officeart/2005/8/layout/chevron1" loCatId="process" qsTypeId="urn:microsoft.com/office/officeart/2005/8/quickstyle/simple1" qsCatId="simple" csTypeId="urn:microsoft.com/office/officeart/2005/8/colors/colorful3" csCatId="colorful" phldr="1"/>
      <dgm:spPr/>
    </dgm:pt>
    <dgm:pt modelId="{B9A60D11-9D94-4EF5-B443-258CB0EE3ED6}">
      <dgm:prSet phldrT="[Text]"/>
      <dgm:spPr/>
      <dgm:t>
        <a:bodyPr/>
        <a:lstStyle/>
        <a:p>
          <a:r>
            <a:rPr lang="tr-TR" dirty="0" smtClean="0"/>
            <a:t>masaüstü bilgisayarlar</a:t>
          </a:r>
          <a:endParaRPr lang="tr-TR" dirty="0"/>
        </a:p>
      </dgm:t>
    </dgm:pt>
    <dgm:pt modelId="{8E64D5EB-2A99-4A46-B54B-D27008623D89}" type="parTrans" cxnId="{193C7AF8-0DA5-4249-A924-628A6F91A372}">
      <dgm:prSet/>
      <dgm:spPr/>
      <dgm:t>
        <a:bodyPr/>
        <a:lstStyle/>
        <a:p>
          <a:endParaRPr lang="tr-TR"/>
        </a:p>
      </dgm:t>
    </dgm:pt>
    <dgm:pt modelId="{95DA78E1-4C41-4990-A0E9-E3E1668E4866}" type="sibTrans" cxnId="{193C7AF8-0DA5-4249-A924-628A6F91A372}">
      <dgm:prSet/>
      <dgm:spPr/>
      <dgm:t>
        <a:bodyPr/>
        <a:lstStyle/>
        <a:p>
          <a:endParaRPr lang="tr-TR"/>
        </a:p>
      </dgm:t>
    </dgm:pt>
    <dgm:pt modelId="{F506CDB8-9249-41DF-9057-27BCB59C56E8}">
      <dgm:prSet phldrT="[Text]"/>
      <dgm:spPr/>
      <dgm:t>
        <a:bodyPr/>
        <a:lstStyle/>
        <a:p>
          <a:r>
            <a:rPr lang="tr-TR" dirty="0" smtClean="0"/>
            <a:t>dizüstü bilgisayarlar ve mobil cihazlar</a:t>
          </a:r>
          <a:endParaRPr lang="tr-TR" dirty="0"/>
        </a:p>
      </dgm:t>
    </dgm:pt>
    <dgm:pt modelId="{86A10CC5-0A12-44CD-B1DC-48DC3BAC49B1}" type="parTrans" cxnId="{47589B6E-A2D0-42A3-976B-8A267D7DCD32}">
      <dgm:prSet/>
      <dgm:spPr/>
      <dgm:t>
        <a:bodyPr/>
        <a:lstStyle/>
        <a:p>
          <a:endParaRPr lang="tr-TR"/>
        </a:p>
      </dgm:t>
    </dgm:pt>
    <dgm:pt modelId="{614A3000-2847-408E-93CA-004EC5ACEDA2}" type="sibTrans" cxnId="{47589B6E-A2D0-42A3-976B-8A267D7DCD32}">
      <dgm:prSet/>
      <dgm:spPr/>
      <dgm:t>
        <a:bodyPr/>
        <a:lstStyle/>
        <a:p>
          <a:endParaRPr lang="tr-TR"/>
        </a:p>
      </dgm:t>
    </dgm:pt>
    <dgm:pt modelId="{0478CBB8-D9BF-4C1D-A170-9425E285BC84}">
      <dgm:prSet phldrT="[Text]"/>
      <dgm:spPr/>
      <dgm:t>
        <a:bodyPr/>
        <a:lstStyle/>
        <a:p>
          <a:r>
            <a:rPr lang="tr-TR" dirty="0" smtClean="0"/>
            <a:t>İnternet evrimi sonucunda “her zaman açık” internet bağlantısı </a:t>
          </a:r>
          <a:endParaRPr lang="tr-TR" dirty="0"/>
        </a:p>
      </dgm:t>
    </dgm:pt>
    <dgm:pt modelId="{37C80395-3CA4-499E-B7D2-3AF0E666C599}" type="parTrans" cxnId="{D5B22C13-70A8-456A-8092-992129C9FA98}">
      <dgm:prSet/>
      <dgm:spPr/>
      <dgm:t>
        <a:bodyPr/>
        <a:lstStyle/>
        <a:p>
          <a:endParaRPr lang="tr-TR"/>
        </a:p>
      </dgm:t>
    </dgm:pt>
    <dgm:pt modelId="{F4C2180F-E7D7-4B63-8AB8-9880E09A0AD6}" type="sibTrans" cxnId="{D5B22C13-70A8-456A-8092-992129C9FA98}">
      <dgm:prSet/>
      <dgm:spPr/>
      <dgm:t>
        <a:bodyPr/>
        <a:lstStyle/>
        <a:p>
          <a:endParaRPr lang="tr-TR"/>
        </a:p>
      </dgm:t>
    </dgm:pt>
    <dgm:pt modelId="{B3E77ED2-8D11-4772-8699-653E77B259FD}" type="pres">
      <dgm:prSet presAssocID="{DC5A14FC-141B-4762-82E3-FDE1282885C7}" presName="Name0" presStyleCnt="0">
        <dgm:presLayoutVars>
          <dgm:dir/>
          <dgm:animLvl val="lvl"/>
          <dgm:resizeHandles val="exact"/>
        </dgm:presLayoutVars>
      </dgm:prSet>
      <dgm:spPr/>
    </dgm:pt>
    <dgm:pt modelId="{0C220B2B-BCFA-4EC4-8A2A-D066186FE136}" type="pres">
      <dgm:prSet presAssocID="{0478CBB8-D9BF-4C1D-A170-9425E285BC84}" presName="parTxOnly" presStyleLbl="node1" presStyleIdx="0" presStyleCnt="3">
        <dgm:presLayoutVars>
          <dgm:chMax val="0"/>
          <dgm:chPref val="0"/>
          <dgm:bulletEnabled val="1"/>
        </dgm:presLayoutVars>
      </dgm:prSet>
      <dgm:spPr/>
      <dgm:t>
        <a:bodyPr/>
        <a:lstStyle/>
        <a:p>
          <a:endParaRPr lang="tr-TR"/>
        </a:p>
      </dgm:t>
    </dgm:pt>
    <dgm:pt modelId="{CA4C1DF6-2046-4E76-8923-CBBB54A056F1}" type="pres">
      <dgm:prSet presAssocID="{F4C2180F-E7D7-4B63-8AB8-9880E09A0AD6}" presName="parTxOnlySpace" presStyleCnt="0"/>
      <dgm:spPr/>
    </dgm:pt>
    <dgm:pt modelId="{9D1C0B29-9341-44C5-8DD2-017071CFF4A0}" type="pres">
      <dgm:prSet presAssocID="{B9A60D11-9D94-4EF5-B443-258CB0EE3ED6}" presName="parTxOnly" presStyleLbl="node1" presStyleIdx="1" presStyleCnt="3">
        <dgm:presLayoutVars>
          <dgm:chMax val="0"/>
          <dgm:chPref val="0"/>
          <dgm:bulletEnabled val="1"/>
        </dgm:presLayoutVars>
      </dgm:prSet>
      <dgm:spPr/>
      <dgm:t>
        <a:bodyPr/>
        <a:lstStyle/>
        <a:p>
          <a:endParaRPr lang="tr-TR"/>
        </a:p>
      </dgm:t>
    </dgm:pt>
    <dgm:pt modelId="{53479DC5-2813-4B4B-AE99-931A9EF75693}" type="pres">
      <dgm:prSet presAssocID="{95DA78E1-4C41-4990-A0E9-E3E1668E4866}" presName="parTxOnlySpace" presStyleCnt="0"/>
      <dgm:spPr/>
    </dgm:pt>
    <dgm:pt modelId="{BA9D8272-7662-48F1-9F7E-C539A93994F9}" type="pres">
      <dgm:prSet presAssocID="{F506CDB8-9249-41DF-9057-27BCB59C56E8}" presName="parTxOnly" presStyleLbl="node1" presStyleIdx="2" presStyleCnt="3">
        <dgm:presLayoutVars>
          <dgm:chMax val="0"/>
          <dgm:chPref val="0"/>
          <dgm:bulletEnabled val="1"/>
        </dgm:presLayoutVars>
      </dgm:prSet>
      <dgm:spPr/>
      <dgm:t>
        <a:bodyPr/>
        <a:lstStyle/>
        <a:p>
          <a:endParaRPr lang="tr-TR"/>
        </a:p>
      </dgm:t>
    </dgm:pt>
  </dgm:ptLst>
  <dgm:cxnLst>
    <dgm:cxn modelId="{79668377-FEB1-4EA4-9B0A-10B782DC2805}" type="presOf" srcId="{DC5A14FC-141B-4762-82E3-FDE1282885C7}" destId="{B3E77ED2-8D11-4772-8699-653E77B259FD}" srcOrd="0" destOrd="0" presId="urn:microsoft.com/office/officeart/2005/8/layout/chevron1"/>
    <dgm:cxn modelId="{D5B22C13-70A8-456A-8092-992129C9FA98}" srcId="{DC5A14FC-141B-4762-82E3-FDE1282885C7}" destId="{0478CBB8-D9BF-4C1D-A170-9425E285BC84}" srcOrd="0" destOrd="0" parTransId="{37C80395-3CA4-499E-B7D2-3AF0E666C599}" sibTransId="{F4C2180F-E7D7-4B63-8AB8-9880E09A0AD6}"/>
    <dgm:cxn modelId="{44874BBA-2C17-46BA-A277-B735FF2FA474}" type="presOf" srcId="{F506CDB8-9249-41DF-9057-27BCB59C56E8}" destId="{BA9D8272-7662-48F1-9F7E-C539A93994F9}" srcOrd="0" destOrd="0" presId="urn:microsoft.com/office/officeart/2005/8/layout/chevron1"/>
    <dgm:cxn modelId="{193C7AF8-0DA5-4249-A924-628A6F91A372}" srcId="{DC5A14FC-141B-4762-82E3-FDE1282885C7}" destId="{B9A60D11-9D94-4EF5-B443-258CB0EE3ED6}" srcOrd="1" destOrd="0" parTransId="{8E64D5EB-2A99-4A46-B54B-D27008623D89}" sibTransId="{95DA78E1-4C41-4990-A0E9-E3E1668E4866}"/>
    <dgm:cxn modelId="{47589B6E-A2D0-42A3-976B-8A267D7DCD32}" srcId="{DC5A14FC-141B-4762-82E3-FDE1282885C7}" destId="{F506CDB8-9249-41DF-9057-27BCB59C56E8}" srcOrd="2" destOrd="0" parTransId="{86A10CC5-0A12-44CD-B1DC-48DC3BAC49B1}" sibTransId="{614A3000-2847-408E-93CA-004EC5ACEDA2}"/>
    <dgm:cxn modelId="{3AEB7BE2-8BDE-42EA-9976-2457191244F4}" type="presOf" srcId="{0478CBB8-D9BF-4C1D-A170-9425E285BC84}" destId="{0C220B2B-BCFA-4EC4-8A2A-D066186FE136}" srcOrd="0" destOrd="0" presId="urn:microsoft.com/office/officeart/2005/8/layout/chevron1"/>
    <dgm:cxn modelId="{8A2B6B1A-D732-4A44-9E5A-73827E55CB81}" type="presOf" srcId="{B9A60D11-9D94-4EF5-B443-258CB0EE3ED6}" destId="{9D1C0B29-9341-44C5-8DD2-017071CFF4A0}" srcOrd="0" destOrd="0" presId="urn:microsoft.com/office/officeart/2005/8/layout/chevron1"/>
    <dgm:cxn modelId="{7BF1DCF9-7095-4FE8-852A-2ACBA13A3A35}" type="presParOf" srcId="{B3E77ED2-8D11-4772-8699-653E77B259FD}" destId="{0C220B2B-BCFA-4EC4-8A2A-D066186FE136}" srcOrd="0" destOrd="0" presId="urn:microsoft.com/office/officeart/2005/8/layout/chevron1"/>
    <dgm:cxn modelId="{8B28E0E8-ABB5-4CB9-B15B-81080AE42091}" type="presParOf" srcId="{B3E77ED2-8D11-4772-8699-653E77B259FD}" destId="{CA4C1DF6-2046-4E76-8923-CBBB54A056F1}" srcOrd="1" destOrd="0" presId="urn:microsoft.com/office/officeart/2005/8/layout/chevron1"/>
    <dgm:cxn modelId="{DEF91BEA-F626-4C83-953E-C60C2D8493EE}" type="presParOf" srcId="{B3E77ED2-8D11-4772-8699-653E77B259FD}" destId="{9D1C0B29-9341-44C5-8DD2-017071CFF4A0}" srcOrd="2" destOrd="0" presId="urn:microsoft.com/office/officeart/2005/8/layout/chevron1"/>
    <dgm:cxn modelId="{E21A7131-28F9-41B1-AB11-560B3C1FE6E0}" type="presParOf" srcId="{B3E77ED2-8D11-4772-8699-653E77B259FD}" destId="{53479DC5-2813-4B4B-AE99-931A9EF75693}" srcOrd="3" destOrd="0" presId="urn:microsoft.com/office/officeart/2005/8/layout/chevron1"/>
    <dgm:cxn modelId="{68ECB7D5-1E3D-4CA0-912F-F8656F7A4CFC}" type="presParOf" srcId="{B3E77ED2-8D11-4772-8699-653E77B259FD}" destId="{BA9D8272-7662-48F1-9F7E-C539A93994F9}"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05E18B-0E70-49F6-A64C-2E84E0130A54}" type="doc">
      <dgm:prSet loTypeId="urn:microsoft.com/office/officeart/2005/8/layout/hProcess11" loCatId="process" qsTypeId="urn:microsoft.com/office/officeart/2005/8/quickstyle/simple1" qsCatId="simple" csTypeId="urn:microsoft.com/office/officeart/2005/8/colors/colorful1#2" csCatId="colorful" phldr="1"/>
      <dgm:spPr/>
      <dgm:t>
        <a:bodyPr/>
        <a:lstStyle/>
        <a:p>
          <a:endParaRPr lang="tr-TR"/>
        </a:p>
      </dgm:t>
    </dgm:pt>
    <dgm:pt modelId="{DFEA61AA-9E7D-4304-AE1F-D7BC7EA7E2AE}">
      <dgm:prSet phldrT="[Text]" custT="1"/>
      <dgm:spPr/>
      <dgm:t>
        <a:bodyPr/>
        <a:lstStyle/>
        <a:p>
          <a:r>
            <a:rPr lang="en-US" sz="2200" dirty="0" smtClean="0"/>
            <a:t>2000</a:t>
          </a:r>
          <a:endParaRPr lang="tr-TR" sz="2200" dirty="0"/>
        </a:p>
      </dgm:t>
    </dgm:pt>
    <dgm:pt modelId="{91FA872F-384C-440D-AF4E-B802FFA30FB1}" type="parTrans" cxnId="{441D3D04-CFB4-4048-BE81-B819C620D1C2}">
      <dgm:prSet/>
      <dgm:spPr/>
      <dgm:t>
        <a:bodyPr/>
        <a:lstStyle/>
        <a:p>
          <a:endParaRPr lang="tr-TR" sz="2200"/>
        </a:p>
      </dgm:t>
    </dgm:pt>
    <dgm:pt modelId="{F1C7761C-BFC3-4012-A72C-613311C96217}" type="sibTrans" cxnId="{441D3D04-CFB4-4048-BE81-B819C620D1C2}">
      <dgm:prSet/>
      <dgm:spPr/>
      <dgm:t>
        <a:bodyPr/>
        <a:lstStyle/>
        <a:p>
          <a:endParaRPr lang="tr-TR" sz="2200"/>
        </a:p>
      </dgm:t>
    </dgm:pt>
    <dgm:pt modelId="{3E31CD76-F541-45AD-A66E-35A8A3DB3334}">
      <dgm:prSet phldrT="[Text]" custT="1"/>
      <dgm:spPr/>
      <dgm:t>
        <a:bodyPr/>
        <a:lstStyle/>
        <a:p>
          <a:r>
            <a:rPr lang="tr-TR" sz="2200" dirty="0" smtClean="0"/>
            <a:t>2005</a:t>
          </a:r>
          <a:endParaRPr lang="tr-TR" sz="2200" dirty="0"/>
        </a:p>
      </dgm:t>
    </dgm:pt>
    <dgm:pt modelId="{FE0944D9-F723-4A5C-9CDA-C8CCC89E5898}" type="parTrans" cxnId="{86DF92D6-07E4-4C1B-B004-91C5C2B1498E}">
      <dgm:prSet/>
      <dgm:spPr/>
      <dgm:t>
        <a:bodyPr/>
        <a:lstStyle/>
        <a:p>
          <a:endParaRPr lang="tr-TR" sz="2200"/>
        </a:p>
      </dgm:t>
    </dgm:pt>
    <dgm:pt modelId="{6CC0A7D3-83A9-432E-9549-1A57A707236A}" type="sibTrans" cxnId="{86DF92D6-07E4-4C1B-B004-91C5C2B1498E}">
      <dgm:prSet/>
      <dgm:spPr/>
      <dgm:t>
        <a:bodyPr/>
        <a:lstStyle/>
        <a:p>
          <a:endParaRPr lang="tr-TR" sz="2200"/>
        </a:p>
      </dgm:t>
    </dgm:pt>
    <dgm:pt modelId="{516526E0-E1C3-4A35-9AFA-C9904848C905}">
      <dgm:prSet phldrT="[Text]" custT="1"/>
      <dgm:spPr/>
      <dgm:t>
        <a:bodyPr/>
        <a:lstStyle/>
        <a:p>
          <a:r>
            <a:rPr lang="tr-TR" sz="2200" dirty="0" smtClean="0"/>
            <a:t>2015</a:t>
          </a:r>
          <a:endParaRPr lang="tr-TR" sz="2200" dirty="0"/>
        </a:p>
      </dgm:t>
    </dgm:pt>
    <dgm:pt modelId="{E5C4D29C-D58C-45A3-A766-85F417065590}" type="parTrans" cxnId="{9925CF22-6251-46E2-AC34-9AB892500DA7}">
      <dgm:prSet/>
      <dgm:spPr/>
      <dgm:t>
        <a:bodyPr/>
        <a:lstStyle/>
        <a:p>
          <a:endParaRPr lang="tr-TR" sz="2200"/>
        </a:p>
      </dgm:t>
    </dgm:pt>
    <dgm:pt modelId="{71DAF5C2-A475-4AFF-A2B7-35258D2FA9AB}" type="sibTrans" cxnId="{9925CF22-6251-46E2-AC34-9AB892500DA7}">
      <dgm:prSet/>
      <dgm:spPr/>
      <dgm:t>
        <a:bodyPr/>
        <a:lstStyle/>
        <a:p>
          <a:endParaRPr lang="tr-TR" sz="2200"/>
        </a:p>
      </dgm:t>
    </dgm:pt>
    <dgm:pt modelId="{3848FBED-CADF-4316-9A68-78623F4A2F7E}">
      <dgm:prSet phldrT="[Text]" custT="1"/>
      <dgm:spPr/>
      <dgm:t>
        <a:bodyPr/>
        <a:lstStyle/>
        <a:p>
          <a:r>
            <a:rPr lang="tr-TR" sz="2200" dirty="0" smtClean="0"/>
            <a:t>2016</a:t>
          </a:r>
          <a:endParaRPr lang="tr-TR" sz="2200" dirty="0"/>
        </a:p>
      </dgm:t>
    </dgm:pt>
    <dgm:pt modelId="{C3D74BA9-282C-4D8E-AE29-CE5A8EA0F5D3}" type="parTrans" cxnId="{D7C047FD-46E8-42C8-93DE-8B4EBEE6468C}">
      <dgm:prSet/>
      <dgm:spPr/>
      <dgm:t>
        <a:bodyPr/>
        <a:lstStyle/>
        <a:p>
          <a:endParaRPr lang="tr-TR" sz="2200"/>
        </a:p>
      </dgm:t>
    </dgm:pt>
    <dgm:pt modelId="{4F77A4BF-1FEB-4B6D-B0A5-0E8F8FA79336}" type="sibTrans" cxnId="{D7C047FD-46E8-42C8-93DE-8B4EBEE6468C}">
      <dgm:prSet/>
      <dgm:spPr/>
      <dgm:t>
        <a:bodyPr/>
        <a:lstStyle/>
        <a:p>
          <a:endParaRPr lang="tr-TR" sz="2200"/>
        </a:p>
      </dgm:t>
    </dgm:pt>
    <dgm:pt modelId="{C0628FAC-57C2-4928-AA59-308743AF0A0E}">
      <dgm:prSet phldrT="[Text]" custT="1"/>
      <dgm:spPr/>
      <dgm:t>
        <a:bodyPr/>
        <a:lstStyle/>
        <a:p>
          <a:endParaRPr lang="tr-TR" sz="2200" dirty="0"/>
        </a:p>
      </dgm:t>
    </dgm:pt>
    <dgm:pt modelId="{5A6DB3F5-51F9-4A6F-A54E-027FEF9B86AF}" type="parTrans" cxnId="{BFBFE436-BC9C-468A-8ACC-F31D3064A0F3}">
      <dgm:prSet/>
      <dgm:spPr/>
      <dgm:t>
        <a:bodyPr/>
        <a:lstStyle/>
        <a:p>
          <a:endParaRPr lang="tr-TR" sz="2200"/>
        </a:p>
      </dgm:t>
    </dgm:pt>
    <dgm:pt modelId="{5AB821B4-2D06-4257-A89E-99C743B340F4}" type="sibTrans" cxnId="{BFBFE436-BC9C-468A-8ACC-F31D3064A0F3}">
      <dgm:prSet/>
      <dgm:spPr/>
      <dgm:t>
        <a:bodyPr/>
        <a:lstStyle/>
        <a:p>
          <a:endParaRPr lang="tr-TR" sz="2200"/>
        </a:p>
      </dgm:t>
    </dgm:pt>
    <dgm:pt modelId="{DC8C0446-55CF-453D-A853-06BFF7BF7C92}" type="pres">
      <dgm:prSet presAssocID="{D905E18B-0E70-49F6-A64C-2E84E0130A54}" presName="Name0" presStyleCnt="0">
        <dgm:presLayoutVars>
          <dgm:dir/>
          <dgm:resizeHandles val="exact"/>
        </dgm:presLayoutVars>
      </dgm:prSet>
      <dgm:spPr/>
      <dgm:t>
        <a:bodyPr/>
        <a:lstStyle/>
        <a:p>
          <a:endParaRPr lang="tr-TR"/>
        </a:p>
      </dgm:t>
    </dgm:pt>
    <dgm:pt modelId="{2DBA407C-0423-4E83-8500-F7718037EB7D}" type="pres">
      <dgm:prSet presAssocID="{D905E18B-0E70-49F6-A64C-2E84E0130A54}" presName="arrow" presStyleLbl="bgShp" presStyleIdx="0" presStyleCnt="1" custLinFactNeighborX="226"/>
      <dgm:spPr>
        <a:solidFill>
          <a:srgbClr val="0070C0"/>
        </a:solidFill>
      </dgm:spPr>
    </dgm:pt>
    <dgm:pt modelId="{8A594D27-52D5-454B-A26C-2FE4FEA9179E}" type="pres">
      <dgm:prSet presAssocID="{D905E18B-0E70-49F6-A64C-2E84E0130A54}" presName="points" presStyleCnt="0"/>
      <dgm:spPr/>
    </dgm:pt>
    <dgm:pt modelId="{F64B0C85-F829-49BF-956F-E9E41EC4F37B}" type="pres">
      <dgm:prSet presAssocID="{C0628FAC-57C2-4928-AA59-308743AF0A0E}" presName="compositeA" presStyleCnt="0"/>
      <dgm:spPr/>
    </dgm:pt>
    <dgm:pt modelId="{E9E607E6-4EF1-4C3F-8703-7B038B5B0B64}" type="pres">
      <dgm:prSet presAssocID="{C0628FAC-57C2-4928-AA59-308743AF0A0E}" presName="textA" presStyleLbl="revTx" presStyleIdx="0" presStyleCnt="5">
        <dgm:presLayoutVars>
          <dgm:bulletEnabled val="1"/>
        </dgm:presLayoutVars>
      </dgm:prSet>
      <dgm:spPr/>
      <dgm:t>
        <a:bodyPr/>
        <a:lstStyle/>
        <a:p>
          <a:endParaRPr lang="tr-TR"/>
        </a:p>
      </dgm:t>
    </dgm:pt>
    <dgm:pt modelId="{BF58FDAB-D84E-45A1-969A-26F28611AD0C}" type="pres">
      <dgm:prSet presAssocID="{C0628FAC-57C2-4928-AA59-308743AF0A0E}" presName="circleA" presStyleLbl="node1" presStyleIdx="0" presStyleCnt="5"/>
      <dgm:spPr/>
    </dgm:pt>
    <dgm:pt modelId="{65BC46AB-429C-4D14-BA3C-722B0F0E5408}" type="pres">
      <dgm:prSet presAssocID="{C0628FAC-57C2-4928-AA59-308743AF0A0E}" presName="spaceA" presStyleCnt="0"/>
      <dgm:spPr/>
    </dgm:pt>
    <dgm:pt modelId="{CF946CCA-5331-4C4B-8774-080C077A361E}" type="pres">
      <dgm:prSet presAssocID="{5AB821B4-2D06-4257-A89E-99C743B340F4}" presName="space" presStyleCnt="0"/>
      <dgm:spPr/>
    </dgm:pt>
    <dgm:pt modelId="{94C3F5A1-F3DB-4F3C-9D1F-EC740A056D48}" type="pres">
      <dgm:prSet presAssocID="{DFEA61AA-9E7D-4304-AE1F-D7BC7EA7E2AE}" presName="compositeB" presStyleCnt="0"/>
      <dgm:spPr/>
    </dgm:pt>
    <dgm:pt modelId="{F56ACED7-DC37-4F1B-9F6E-95AADD8871F3}" type="pres">
      <dgm:prSet presAssocID="{DFEA61AA-9E7D-4304-AE1F-D7BC7EA7E2AE}" presName="textB" presStyleLbl="revTx" presStyleIdx="1" presStyleCnt="5">
        <dgm:presLayoutVars>
          <dgm:bulletEnabled val="1"/>
        </dgm:presLayoutVars>
      </dgm:prSet>
      <dgm:spPr/>
      <dgm:t>
        <a:bodyPr/>
        <a:lstStyle/>
        <a:p>
          <a:endParaRPr lang="tr-TR"/>
        </a:p>
      </dgm:t>
    </dgm:pt>
    <dgm:pt modelId="{59F1A1A6-5ED5-4BF8-BEF2-FC3A04F49905}" type="pres">
      <dgm:prSet presAssocID="{DFEA61AA-9E7D-4304-AE1F-D7BC7EA7E2AE}" presName="circleB" presStyleLbl="node1" presStyleIdx="1" presStyleCnt="5"/>
      <dgm:spPr/>
    </dgm:pt>
    <dgm:pt modelId="{F583C1CC-D88C-452C-BEC3-7C79907AF107}" type="pres">
      <dgm:prSet presAssocID="{DFEA61AA-9E7D-4304-AE1F-D7BC7EA7E2AE}" presName="spaceB" presStyleCnt="0"/>
      <dgm:spPr/>
    </dgm:pt>
    <dgm:pt modelId="{59A816C0-FD07-4CD7-8AC5-5FA41F530CA8}" type="pres">
      <dgm:prSet presAssocID="{F1C7761C-BFC3-4012-A72C-613311C96217}" presName="space" presStyleCnt="0"/>
      <dgm:spPr/>
    </dgm:pt>
    <dgm:pt modelId="{AA8E402E-2E8E-43F3-97AD-8597879087BD}" type="pres">
      <dgm:prSet presAssocID="{3E31CD76-F541-45AD-A66E-35A8A3DB3334}" presName="compositeA" presStyleCnt="0"/>
      <dgm:spPr/>
    </dgm:pt>
    <dgm:pt modelId="{1AB4B960-EABB-4027-977F-CCE1E26A3A9E}" type="pres">
      <dgm:prSet presAssocID="{3E31CD76-F541-45AD-A66E-35A8A3DB3334}" presName="textA" presStyleLbl="revTx" presStyleIdx="2" presStyleCnt="5">
        <dgm:presLayoutVars>
          <dgm:bulletEnabled val="1"/>
        </dgm:presLayoutVars>
      </dgm:prSet>
      <dgm:spPr/>
      <dgm:t>
        <a:bodyPr/>
        <a:lstStyle/>
        <a:p>
          <a:endParaRPr lang="tr-TR"/>
        </a:p>
      </dgm:t>
    </dgm:pt>
    <dgm:pt modelId="{5C85F937-0E38-474E-934F-2CF6ADD2AFD0}" type="pres">
      <dgm:prSet presAssocID="{3E31CD76-F541-45AD-A66E-35A8A3DB3334}" presName="circleA" presStyleLbl="node1" presStyleIdx="2" presStyleCnt="5"/>
      <dgm:spPr/>
    </dgm:pt>
    <dgm:pt modelId="{0EDFFA06-AA71-479C-AF35-15B3B7D81238}" type="pres">
      <dgm:prSet presAssocID="{3E31CD76-F541-45AD-A66E-35A8A3DB3334}" presName="spaceA" presStyleCnt="0"/>
      <dgm:spPr/>
    </dgm:pt>
    <dgm:pt modelId="{72CF8368-814F-4C2D-A766-F62973DD4AB0}" type="pres">
      <dgm:prSet presAssocID="{6CC0A7D3-83A9-432E-9549-1A57A707236A}" presName="space" presStyleCnt="0"/>
      <dgm:spPr/>
    </dgm:pt>
    <dgm:pt modelId="{6D33AED3-148E-4DDA-8982-564229E9E317}" type="pres">
      <dgm:prSet presAssocID="{516526E0-E1C3-4A35-9AFA-C9904848C905}" presName="compositeB" presStyleCnt="0"/>
      <dgm:spPr/>
    </dgm:pt>
    <dgm:pt modelId="{3D50DEF3-A7E2-4207-AE34-7EDE62E9E5E7}" type="pres">
      <dgm:prSet presAssocID="{516526E0-E1C3-4A35-9AFA-C9904848C905}" presName="textB" presStyleLbl="revTx" presStyleIdx="3" presStyleCnt="5">
        <dgm:presLayoutVars>
          <dgm:bulletEnabled val="1"/>
        </dgm:presLayoutVars>
      </dgm:prSet>
      <dgm:spPr/>
      <dgm:t>
        <a:bodyPr/>
        <a:lstStyle/>
        <a:p>
          <a:endParaRPr lang="tr-TR"/>
        </a:p>
      </dgm:t>
    </dgm:pt>
    <dgm:pt modelId="{76F0CA3B-0FFB-48D7-8312-5253519415A8}" type="pres">
      <dgm:prSet presAssocID="{516526E0-E1C3-4A35-9AFA-C9904848C905}" presName="circleB" presStyleLbl="node1" presStyleIdx="3" presStyleCnt="5"/>
      <dgm:spPr/>
    </dgm:pt>
    <dgm:pt modelId="{0EB60DFA-5014-4FE5-93D0-7E4E5F3B3998}" type="pres">
      <dgm:prSet presAssocID="{516526E0-E1C3-4A35-9AFA-C9904848C905}" presName="spaceB" presStyleCnt="0"/>
      <dgm:spPr/>
    </dgm:pt>
    <dgm:pt modelId="{D2608411-4C90-4EA8-9162-BFF22B3D6B38}" type="pres">
      <dgm:prSet presAssocID="{71DAF5C2-A475-4AFF-A2B7-35258D2FA9AB}" presName="space" presStyleCnt="0"/>
      <dgm:spPr/>
    </dgm:pt>
    <dgm:pt modelId="{FE8AEB36-693C-4DBF-8750-46B03F258A6C}" type="pres">
      <dgm:prSet presAssocID="{3848FBED-CADF-4316-9A68-78623F4A2F7E}" presName="compositeA" presStyleCnt="0"/>
      <dgm:spPr/>
    </dgm:pt>
    <dgm:pt modelId="{22308EC9-945D-488F-8F48-82D5E9E7F1C0}" type="pres">
      <dgm:prSet presAssocID="{3848FBED-CADF-4316-9A68-78623F4A2F7E}" presName="textA" presStyleLbl="revTx" presStyleIdx="4" presStyleCnt="5">
        <dgm:presLayoutVars>
          <dgm:bulletEnabled val="1"/>
        </dgm:presLayoutVars>
      </dgm:prSet>
      <dgm:spPr/>
      <dgm:t>
        <a:bodyPr/>
        <a:lstStyle/>
        <a:p>
          <a:endParaRPr lang="tr-TR"/>
        </a:p>
      </dgm:t>
    </dgm:pt>
    <dgm:pt modelId="{3B87E77A-09A8-4B51-98FF-FC05C85B6FF1}" type="pres">
      <dgm:prSet presAssocID="{3848FBED-CADF-4316-9A68-78623F4A2F7E}" presName="circleA" presStyleLbl="node1" presStyleIdx="4" presStyleCnt="5"/>
      <dgm:spPr/>
    </dgm:pt>
    <dgm:pt modelId="{0C0A5208-F518-46FC-A1BA-557C584C6605}" type="pres">
      <dgm:prSet presAssocID="{3848FBED-CADF-4316-9A68-78623F4A2F7E}" presName="spaceA" presStyleCnt="0"/>
      <dgm:spPr/>
    </dgm:pt>
  </dgm:ptLst>
  <dgm:cxnLst>
    <dgm:cxn modelId="{86DF92D6-07E4-4C1B-B004-91C5C2B1498E}" srcId="{D905E18B-0E70-49F6-A64C-2E84E0130A54}" destId="{3E31CD76-F541-45AD-A66E-35A8A3DB3334}" srcOrd="2" destOrd="0" parTransId="{FE0944D9-F723-4A5C-9CDA-C8CCC89E5898}" sibTransId="{6CC0A7D3-83A9-432E-9549-1A57A707236A}"/>
    <dgm:cxn modelId="{2995C49F-FBAA-489F-A6E3-E1F9F5A1910E}" type="presOf" srcId="{3848FBED-CADF-4316-9A68-78623F4A2F7E}" destId="{22308EC9-945D-488F-8F48-82D5E9E7F1C0}" srcOrd="0" destOrd="0" presId="urn:microsoft.com/office/officeart/2005/8/layout/hProcess11"/>
    <dgm:cxn modelId="{2D57A4E0-4D1B-4840-A1B2-B45950D0A2D9}" type="presOf" srcId="{DFEA61AA-9E7D-4304-AE1F-D7BC7EA7E2AE}" destId="{F56ACED7-DC37-4F1B-9F6E-95AADD8871F3}" srcOrd="0" destOrd="0" presId="urn:microsoft.com/office/officeart/2005/8/layout/hProcess11"/>
    <dgm:cxn modelId="{03F8FA5A-BE3A-481F-8D62-C87011185A0B}" type="presOf" srcId="{3E31CD76-F541-45AD-A66E-35A8A3DB3334}" destId="{1AB4B960-EABB-4027-977F-CCE1E26A3A9E}" srcOrd="0" destOrd="0" presId="urn:microsoft.com/office/officeart/2005/8/layout/hProcess11"/>
    <dgm:cxn modelId="{441D3D04-CFB4-4048-BE81-B819C620D1C2}" srcId="{D905E18B-0E70-49F6-A64C-2E84E0130A54}" destId="{DFEA61AA-9E7D-4304-AE1F-D7BC7EA7E2AE}" srcOrd="1" destOrd="0" parTransId="{91FA872F-384C-440D-AF4E-B802FFA30FB1}" sibTransId="{F1C7761C-BFC3-4012-A72C-613311C96217}"/>
    <dgm:cxn modelId="{9925CF22-6251-46E2-AC34-9AB892500DA7}" srcId="{D905E18B-0E70-49F6-A64C-2E84E0130A54}" destId="{516526E0-E1C3-4A35-9AFA-C9904848C905}" srcOrd="3" destOrd="0" parTransId="{E5C4D29C-D58C-45A3-A766-85F417065590}" sibTransId="{71DAF5C2-A475-4AFF-A2B7-35258D2FA9AB}"/>
    <dgm:cxn modelId="{BFBFE436-BC9C-468A-8ACC-F31D3064A0F3}" srcId="{D905E18B-0E70-49F6-A64C-2E84E0130A54}" destId="{C0628FAC-57C2-4928-AA59-308743AF0A0E}" srcOrd="0" destOrd="0" parTransId="{5A6DB3F5-51F9-4A6F-A54E-027FEF9B86AF}" sibTransId="{5AB821B4-2D06-4257-A89E-99C743B340F4}"/>
    <dgm:cxn modelId="{1EF24CA1-DF6D-4D30-AC92-AB7DC58DA28A}" type="presOf" srcId="{516526E0-E1C3-4A35-9AFA-C9904848C905}" destId="{3D50DEF3-A7E2-4207-AE34-7EDE62E9E5E7}" srcOrd="0" destOrd="0" presId="urn:microsoft.com/office/officeart/2005/8/layout/hProcess11"/>
    <dgm:cxn modelId="{BCD1D6AA-124E-4606-A714-9C336B8C1C76}" type="presOf" srcId="{C0628FAC-57C2-4928-AA59-308743AF0A0E}" destId="{E9E607E6-4EF1-4C3F-8703-7B038B5B0B64}" srcOrd="0" destOrd="0" presId="urn:microsoft.com/office/officeart/2005/8/layout/hProcess11"/>
    <dgm:cxn modelId="{D7C047FD-46E8-42C8-93DE-8B4EBEE6468C}" srcId="{D905E18B-0E70-49F6-A64C-2E84E0130A54}" destId="{3848FBED-CADF-4316-9A68-78623F4A2F7E}" srcOrd="4" destOrd="0" parTransId="{C3D74BA9-282C-4D8E-AE29-CE5A8EA0F5D3}" sibTransId="{4F77A4BF-1FEB-4B6D-B0A5-0E8F8FA79336}"/>
    <dgm:cxn modelId="{DCB894F9-2D90-4AB9-8AA7-273170BB2E2C}" type="presOf" srcId="{D905E18B-0E70-49F6-A64C-2E84E0130A54}" destId="{DC8C0446-55CF-453D-A853-06BFF7BF7C92}" srcOrd="0" destOrd="0" presId="urn:microsoft.com/office/officeart/2005/8/layout/hProcess11"/>
    <dgm:cxn modelId="{4F7BE5F0-D9B7-4C8D-9291-7A1D7D6C8623}" type="presParOf" srcId="{DC8C0446-55CF-453D-A853-06BFF7BF7C92}" destId="{2DBA407C-0423-4E83-8500-F7718037EB7D}" srcOrd="0" destOrd="0" presId="urn:microsoft.com/office/officeart/2005/8/layout/hProcess11"/>
    <dgm:cxn modelId="{D7F4A890-44F3-4961-93AE-0F27E07EA05E}" type="presParOf" srcId="{DC8C0446-55CF-453D-A853-06BFF7BF7C92}" destId="{8A594D27-52D5-454B-A26C-2FE4FEA9179E}" srcOrd="1" destOrd="0" presId="urn:microsoft.com/office/officeart/2005/8/layout/hProcess11"/>
    <dgm:cxn modelId="{8CD292AC-154E-4B33-9474-3688748AF2A7}" type="presParOf" srcId="{8A594D27-52D5-454B-A26C-2FE4FEA9179E}" destId="{F64B0C85-F829-49BF-956F-E9E41EC4F37B}" srcOrd="0" destOrd="0" presId="urn:microsoft.com/office/officeart/2005/8/layout/hProcess11"/>
    <dgm:cxn modelId="{FC6492C2-C826-467C-811A-BDEDB9F53F6F}" type="presParOf" srcId="{F64B0C85-F829-49BF-956F-E9E41EC4F37B}" destId="{E9E607E6-4EF1-4C3F-8703-7B038B5B0B64}" srcOrd="0" destOrd="0" presId="urn:microsoft.com/office/officeart/2005/8/layout/hProcess11"/>
    <dgm:cxn modelId="{17A2E44F-8B9A-4959-8C95-101811DF766A}" type="presParOf" srcId="{F64B0C85-F829-49BF-956F-E9E41EC4F37B}" destId="{BF58FDAB-D84E-45A1-969A-26F28611AD0C}" srcOrd="1" destOrd="0" presId="urn:microsoft.com/office/officeart/2005/8/layout/hProcess11"/>
    <dgm:cxn modelId="{2177317B-5E4B-4DDB-842F-E2EF2E1EC6A8}" type="presParOf" srcId="{F64B0C85-F829-49BF-956F-E9E41EC4F37B}" destId="{65BC46AB-429C-4D14-BA3C-722B0F0E5408}" srcOrd="2" destOrd="0" presId="urn:microsoft.com/office/officeart/2005/8/layout/hProcess11"/>
    <dgm:cxn modelId="{E3C1D12B-E73B-4EA9-8454-ED834DF25096}" type="presParOf" srcId="{8A594D27-52D5-454B-A26C-2FE4FEA9179E}" destId="{CF946CCA-5331-4C4B-8774-080C077A361E}" srcOrd="1" destOrd="0" presId="urn:microsoft.com/office/officeart/2005/8/layout/hProcess11"/>
    <dgm:cxn modelId="{4FDCDC37-9A3C-4CBB-9DF9-9E45CDF121B7}" type="presParOf" srcId="{8A594D27-52D5-454B-A26C-2FE4FEA9179E}" destId="{94C3F5A1-F3DB-4F3C-9D1F-EC740A056D48}" srcOrd="2" destOrd="0" presId="urn:microsoft.com/office/officeart/2005/8/layout/hProcess11"/>
    <dgm:cxn modelId="{A8A21617-A85B-4141-B578-84CA3B5DD940}" type="presParOf" srcId="{94C3F5A1-F3DB-4F3C-9D1F-EC740A056D48}" destId="{F56ACED7-DC37-4F1B-9F6E-95AADD8871F3}" srcOrd="0" destOrd="0" presId="urn:microsoft.com/office/officeart/2005/8/layout/hProcess11"/>
    <dgm:cxn modelId="{E96F8BC4-AF63-4586-8860-CB6987BF218F}" type="presParOf" srcId="{94C3F5A1-F3DB-4F3C-9D1F-EC740A056D48}" destId="{59F1A1A6-5ED5-4BF8-BEF2-FC3A04F49905}" srcOrd="1" destOrd="0" presId="urn:microsoft.com/office/officeart/2005/8/layout/hProcess11"/>
    <dgm:cxn modelId="{D52E786B-7E7A-4C8F-8680-4CBE4CE4C56A}" type="presParOf" srcId="{94C3F5A1-F3DB-4F3C-9D1F-EC740A056D48}" destId="{F583C1CC-D88C-452C-BEC3-7C79907AF107}" srcOrd="2" destOrd="0" presId="urn:microsoft.com/office/officeart/2005/8/layout/hProcess11"/>
    <dgm:cxn modelId="{68A46F25-6F62-48BC-85CD-3661B0050F82}" type="presParOf" srcId="{8A594D27-52D5-454B-A26C-2FE4FEA9179E}" destId="{59A816C0-FD07-4CD7-8AC5-5FA41F530CA8}" srcOrd="3" destOrd="0" presId="urn:microsoft.com/office/officeart/2005/8/layout/hProcess11"/>
    <dgm:cxn modelId="{3EBAD144-BC61-473D-902C-975F889D873C}" type="presParOf" srcId="{8A594D27-52D5-454B-A26C-2FE4FEA9179E}" destId="{AA8E402E-2E8E-43F3-97AD-8597879087BD}" srcOrd="4" destOrd="0" presId="urn:microsoft.com/office/officeart/2005/8/layout/hProcess11"/>
    <dgm:cxn modelId="{BD5D4F2D-774B-4A73-96E3-28A66DC72447}" type="presParOf" srcId="{AA8E402E-2E8E-43F3-97AD-8597879087BD}" destId="{1AB4B960-EABB-4027-977F-CCE1E26A3A9E}" srcOrd="0" destOrd="0" presId="urn:microsoft.com/office/officeart/2005/8/layout/hProcess11"/>
    <dgm:cxn modelId="{4F3B3438-4F35-4DC1-9F0E-87F5EA16A2E5}" type="presParOf" srcId="{AA8E402E-2E8E-43F3-97AD-8597879087BD}" destId="{5C85F937-0E38-474E-934F-2CF6ADD2AFD0}" srcOrd="1" destOrd="0" presId="urn:microsoft.com/office/officeart/2005/8/layout/hProcess11"/>
    <dgm:cxn modelId="{F7839673-C790-4763-95AA-93AFB23F403F}" type="presParOf" srcId="{AA8E402E-2E8E-43F3-97AD-8597879087BD}" destId="{0EDFFA06-AA71-479C-AF35-15B3B7D81238}" srcOrd="2" destOrd="0" presId="urn:microsoft.com/office/officeart/2005/8/layout/hProcess11"/>
    <dgm:cxn modelId="{CDD03B67-E24A-4773-B131-80063FCA1A1F}" type="presParOf" srcId="{8A594D27-52D5-454B-A26C-2FE4FEA9179E}" destId="{72CF8368-814F-4C2D-A766-F62973DD4AB0}" srcOrd="5" destOrd="0" presId="urn:microsoft.com/office/officeart/2005/8/layout/hProcess11"/>
    <dgm:cxn modelId="{7E9F8A59-9AB6-4C45-986F-751F19FA730E}" type="presParOf" srcId="{8A594D27-52D5-454B-A26C-2FE4FEA9179E}" destId="{6D33AED3-148E-4DDA-8982-564229E9E317}" srcOrd="6" destOrd="0" presId="urn:microsoft.com/office/officeart/2005/8/layout/hProcess11"/>
    <dgm:cxn modelId="{EF453147-890A-4CDA-863B-2D26B838E786}" type="presParOf" srcId="{6D33AED3-148E-4DDA-8982-564229E9E317}" destId="{3D50DEF3-A7E2-4207-AE34-7EDE62E9E5E7}" srcOrd="0" destOrd="0" presId="urn:microsoft.com/office/officeart/2005/8/layout/hProcess11"/>
    <dgm:cxn modelId="{3D0B04AA-BC7A-4E05-A697-AEA762DD9A6B}" type="presParOf" srcId="{6D33AED3-148E-4DDA-8982-564229E9E317}" destId="{76F0CA3B-0FFB-48D7-8312-5253519415A8}" srcOrd="1" destOrd="0" presId="urn:microsoft.com/office/officeart/2005/8/layout/hProcess11"/>
    <dgm:cxn modelId="{F38AD863-9818-4A68-A353-9C026774265B}" type="presParOf" srcId="{6D33AED3-148E-4DDA-8982-564229E9E317}" destId="{0EB60DFA-5014-4FE5-93D0-7E4E5F3B3998}" srcOrd="2" destOrd="0" presId="urn:microsoft.com/office/officeart/2005/8/layout/hProcess11"/>
    <dgm:cxn modelId="{08397A68-F24E-4F14-B9DE-CD67BD18A446}" type="presParOf" srcId="{8A594D27-52D5-454B-A26C-2FE4FEA9179E}" destId="{D2608411-4C90-4EA8-9162-BFF22B3D6B38}" srcOrd="7" destOrd="0" presId="urn:microsoft.com/office/officeart/2005/8/layout/hProcess11"/>
    <dgm:cxn modelId="{ACC15BC4-1C84-4F8A-9256-4D66010BD31B}" type="presParOf" srcId="{8A594D27-52D5-454B-A26C-2FE4FEA9179E}" destId="{FE8AEB36-693C-4DBF-8750-46B03F258A6C}" srcOrd="8" destOrd="0" presId="urn:microsoft.com/office/officeart/2005/8/layout/hProcess11"/>
    <dgm:cxn modelId="{9F9D1745-06E2-4A4E-BC50-7B5010789578}" type="presParOf" srcId="{FE8AEB36-693C-4DBF-8750-46B03F258A6C}" destId="{22308EC9-945D-488F-8F48-82D5E9E7F1C0}" srcOrd="0" destOrd="0" presId="urn:microsoft.com/office/officeart/2005/8/layout/hProcess11"/>
    <dgm:cxn modelId="{197A41B7-AC1E-4F8F-BC32-64BC99D13A21}" type="presParOf" srcId="{FE8AEB36-693C-4DBF-8750-46B03F258A6C}" destId="{3B87E77A-09A8-4B51-98FF-FC05C85B6FF1}" srcOrd="1" destOrd="0" presId="urn:microsoft.com/office/officeart/2005/8/layout/hProcess11"/>
    <dgm:cxn modelId="{D11C8DB6-906E-47C1-AEA6-383E1D627BCC}" type="presParOf" srcId="{FE8AEB36-693C-4DBF-8750-46B03F258A6C}" destId="{0C0A5208-F518-46FC-A1BA-557C584C6605}"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051E47-F277-43ED-BD6D-16B944D9AA03}" type="doc">
      <dgm:prSet loTypeId="urn:microsoft.com/office/officeart/2005/8/layout/target1" loCatId="relationship" qsTypeId="urn:microsoft.com/office/officeart/2005/8/quickstyle/simple1" qsCatId="simple" csTypeId="urn:microsoft.com/office/officeart/2005/8/colors/colorful1#3" csCatId="colorful" phldr="1"/>
      <dgm:spPr/>
    </dgm:pt>
    <dgm:pt modelId="{9871776B-76E8-4102-AAAF-B4300442629C}">
      <dgm:prSet phldrT="[Text]" custT="1"/>
      <dgm:spPr/>
      <dgm:t>
        <a:bodyPr/>
        <a:lstStyle/>
        <a:p>
          <a:r>
            <a:rPr lang="tr-TR" sz="2200" dirty="0" smtClean="0"/>
            <a:t>m-CRM</a:t>
          </a:r>
          <a:endParaRPr lang="tr-TR" sz="2200" dirty="0"/>
        </a:p>
      </dgm:t>
    </dgm:pt>
    <dgm:pt modelId="{F9ABE177-2544-4362-B886-FE3A82C32E2A}" type="parTrans" cxnId="{5FBF0459-AF58-47E3-8F02-3B6AB568C3EB}">
      <dgm:prSet/>
      <dgm:spPr/>
      <dgm:t>
        <a:bodyPr/>
        <a:lstStyle/>
        <a:p>
          <a:endParaRPr lang="tr-TR" sz="2200"/>
        </a:p>
      </dgm:t>
    </dgm:pt>
    <dgm:pt modelId="{AF284DE2-6CB8-46E2-B3E7-39BE78A9D3CD}" type="sibTrans" cxnId="{5FBF0459-AF58-47E3-8F02-3B6AB568C3EB}">
      <dgm:prSet/>
      <dgm:spPr/>
      <dgm:t>
        <a:bodyPr/>
        <a:lstStyle/>
        <a:p>
          <a:endParaRPr lang="tr-TR" sz="2200"/>
        </a:p>
      </dgm:t>
    </dgm:pt>
    <dgm:pt modelId="{9BADCB58-7557-44A9-9ED4-72F7DA256870}">
      <dgm:prSet phldrT="[Text]" custT="1"/>
      <dgm:spPr/>
      <dgm:t>
        <a:bodyPr/>
        <a:lstStyle/>
        <a:p>
          <a:r>
            <a:rPr lang="tr-TR" sz="2200" dirty="0" smtClean="0"/>
            <a:t>e-CRM</a:t>
          </a:r>
          <a:endParaRPr lang="tr-TR" sz="2200" dirty="0"/>
        </a:p>
      </dgm:t>
    </dgm:pt>
    <dgm:pt modelId="{57179C1C-80F4-4047-A7D3-A10280FFF1EF}" type="parTrans" cxnId="{8C26153E-0099-450C-93CE-7DFAA7780179}">
      <dgm:prSet/>
      <dgm:spPr/>
      <dgm:t>
        <a:bodyPr/>
        <a:lstStyle/>
        <a:p>
          <a:endParaRPr lang="tr-TR" sz="2200"/>
        </a:p>
      </dgm:t>
    </dgm:pt>
    <dgm:pt modelId="{61D3B0AA-D3A8-4598-94E1-B250E895D1E6}" type="sibTrans" cxnId="{8C26153E-0099-450C-93CE-7DFAA7780179}">
      <dgm:prSet/>
      <dgm:spPr/>
      <dgm:t>
        <a:bodyPr/>
        <a:lstStyle/>
        <a:p>
          <a:endParaRPr lang="tr-TR" sz="2200"/>
        </a:p>
      </dgm:t>
    </dgm:pt>
    <dgm:pt modelId="{E6C5C0A4-0469-4B13-9D3E-636220665811}">
      <dgm:prSet phldrT="[Text]" custT="1"/>
      <dgm:spPr/>
      <dgm:t>
        <a:bodyPr/>
        <a:lstStyle/>
        <a:p>
          <a:r>
            <a:rPr lang="tr-TR" sz="2200" dirty="0" smtClean="0"/>
            <a:t>CRM</a:t>
          </a:r>
          <a:endParaRPr lang="tr-TR" sz="2200" dirty="0"/>
        </a:p>
      </dgm:t>
    </dgm:pt>
    <dgm:pt modelId="{97DF0F98-0589-420D-94CF-9540CC716D85}" type="parTrans" cxnId="{801CAD67-71CA-48B3-96A8-C12D126FCA57}">
      <dgm:prSet/>
      <dgm:spPr/>
      <dgm:t>
        <a:bodyPr/>
        <a:lstStyle/>
        <a:p>
          <a:endParaRPr lang="tr-TR" sz="2200"/>
        </a:p>
      </dgm:t>
    </dgm:pt>
    <dgm:pt modelId="{E815A38E-EA10-4015-90AC-96345362819C}" type="sibTrans" cxnId="{801CAD67-71CA-48B3-96A8-C12D126FCA57}">
      <dgm:prSet/>
      <dgm:spPr/>
      <dgm:t>
        <a:bodyPr/>
        <a:lstStyle/>
        <a:p>
          <a:endParaRPr lang="tr-TR" sz="2200"/>
        </a:p>
      </dgm:t>
    </dgm:pt>
    <dgm:pt modelId="{A0EFA3BE-039C-4452-B948-7BBF1837F077}" type="pres">
      <dgm:prSet presAssocID="{4D051E47-F277-43ED-BD6D-16B944D9AA03}" presName="composite" presStyleCnt="0">
        <dgm:presLayoutVars>
          <dgm:chMax val="5"/>
          <dgm:dir/>
          <dgm:resizeHandles val="exact"/>
        </dgm:presLayoutVars>
      </dgm:prSet>
      <dgm:spPr/>
    </dgm:pt>
    <dgm:pt modelId="{97FC71D0-1ECC-49D2-8328-E3F334500BE8}" type="pres">
      <dgm:prSet presAssocID="{9871776B-76E8-4102-AAAF-B4300442629C}" presName="circle1" presStyleLbl="lnNode1" presStyleIdx="0" presStyleCnt="3"/>
      <dgm:spPr>
        <a:solidFill>
          <a:srgbClr val="C00000"/>
        </a:solidFill>
      </dgm:spPr>
    </dgm:pt>
    <dgm:pt modelId="{76C4F7BE-7E07-4A3C-8D29-812FBED2116F}" type="pres">
      <dgm:prSet presAssocID="{9871776B-76E8-4102-AAAF-B4300442629C}" presName="text1" presStyleLbl="revTx" presStyleIdx="0" presStyleCnt="3" custScaleX="112633">
        <dgm:presLayoutVars>
          <dgm:bulletEnabled val="1"/>
        </dgm:presLayoutVars>
      </dgm:prSet>
      <dgm:spPr/>
      <dgm:t>
        <a:bodyPr/>
        <a:lstStyle/>
        <a:p>
          <a:endParaRPr lang="tr-TR"/>
        </a:p>
      </dgm:t>
    </dgm:pt>
    <dgm:pt modelId="{1EF9ABA6-C69D-4FF8-B5FE-197C0566090F}" type="pres">
      <dgm:prSet presAssocID="{9871776B-76E8-4102-AAAF-B4300442629C}" presName="line1" presStyleLbl="callout" presStyleIdx="0" presStyleCnt="6"/>
      <dgm:spPr>
        <a:ln>
          <a:solidFill>
            <a:srgbClr val="0070C0"/>
          </a:solidFill>
        </a:ln>
      </dgm:spPr>
    </dgm:pt>
    <dgm:pt modelId="{C12448D2-6355-48DA-A5AD-3FFF59CB7B54}" type="pres">
      <dgm:prSet presAssocID="{9871776B-76E8-4102-AAAF-B4300442629C}" presName="d1" presStyleLbl="callout" presStyleIdx="1" presStyleCnt="6"/>
      <dgm:spPr>
        <a:ln>
          <a:solidFill>
            <a:srgbClr val="0070C0"/>
          </a:solidFill>
        </a:ln>
      </dgm:spPr>
    </dgm:pt>
    <dgm:pt modelId="{6140C429-7A7E-4E02-9322-EB86BF59239A}" type="pres">
      <dgm:prSet presAssocID="{9BADCB58-7557-44A9-9ED4-72F7DA256870}" presName="circle2" presStyleLbl="lnNode1" presStyleIdx="1" presStyleCnt="3"/>
      <dgm:spPr/>
    </dgm:pt>
    <dgm:pt modelId="{CC98C7AD-D8D9-452E-A1B3-444F6A05B682}" type="pres">
      <dgm:prSet presAssocID="{9BADCB58-7557-44A9-9ED4-72F7DA256870}" presName="text2" presStyleLbl="revTx" presStyleIdx="1" presStyleCnt="3">
        <dgm:presLayoutVars>
          <dgm:bulletEnabled val="1"/>
        </dgm:presLayoutVars>
      </dgm:prSet>
      <dgm:spPr/>
      <dgm:t>
        <a:bodyPr/>
        <a:lstStyle/>
        <a:p>
          <a:endParaRPr lang="tr-TR"/>
        </a:p>
      </dgm:t>
    </dgm:pt>
    <dgm:pt modelId="{0CB141FA-C1E1-4A3C-92AB-55D510D07E83}" type="pres">
      <dgm:prSet presAssocID="{9BADCB58-7557-44A9-9ED4-72F7DA256870}" presName="line2" presStyleLbl="callout" presStyleIdx="2" presStyleCnt="6"/>
      <dgm:spPr>
        <a:ln>
          <a:solidFill>
            <a:srgbClr val="0070C0"/>
          </a:solidFill>
        </a:ln>
      </dgm:spPr>
    </dgm:pt>
    <dgm:pt modelId="{997B17C2-0B3B-453F-A882-E310B1D24A99}" type="pres">
      <dgm:prSet presAssocID="{9BADCB58-7557-44A9-9ED4-72F7DA256870}" presName="d2" presStyleLbl="callout" presStyleIdx="3" presStyleCnt="6"/>
      <dgm:spPr>
        <a:ln>
          <a:solidFill>
            <a:srgbClr val="0070C0"/>
          </a:solidFill>
        </a:ln>
      </dgm:spPr>
    </dgm:pt>
    <dgm:pt modelId="{F7B9271F-9397-45CB-B9CF-D9562A177BC3}" type="pres">
      <dgm:prSet presAssocID="{E6C5C0A4-0469-4B13-9D3E-636220665811}" presName="circle3" presStyleLbl="lnNode1" presStyleIdx="2" presStyleCnt="3"/>
      <dgm:spPr/>
    </dgm:pt>
    <dgm:pt modelId="{6D08EE7A-BA0A-4124-867B-E68D2CC8F47A}" type="pres">
      <dgm:prSet presAssocID="{E6C5C0A4-0469-4B13-9D3E-636220665811}" presName="text3" presStyleLbl="revTx" presStyleIdx="2" presStyleCnt="3">
        <dgm:presLayoutVars>
          <dgm:bulletEnabled val="1"/>
        </dgm:presLayoutVars>
      </dgm:prSet>
      <dgm:spPr/>
      <dgm:t>
        <a:bodyPr/>
        <a:lstStyle/>
        <a:p>
          <a:endParaRPr lang="tr-TR"/>
        </a:p>
      </dgm:t>
    </dgm:pt>
    <dgm:pt modelId="{B27BBB20-5038-4149-9198-904765FB941C}" type="pres">
      <dgm:prSet presAssocID="{E6C5C0A4-0469-4B13-9D3E-636220665811}" presName="line3" presStyleLbl="callout" presStyleIdx="4" presStyleCnt="6"/>
      <dgm:spPr>
        <a:ln>
          <a:solidFill>
            <a:srgbClr val="0070C0"/>
          </a:solidFill>
        </a:ln>
      </dgm:spPr>
    </dgm:pt>
    <dgm:pt modelId="{2D8D169D-50AB-4747-90D6-68E50028EB50}" type="pres">
      <dgm:prSet presAssocID="{E6C5C0A4-0469-4B13-9D3E-636220665811}" presName="d3" presStyleLbl="callout" presStyleIdx="5" presStyleCnt="6"/>
      <dgm:spPr>
        <a:ln>
          <a:solidFill>
            <a:srgbClr val="0070C0"/>
          </a:solidFill>
        </a:ln>
      </dgm:spPr>
    </dgm:pt>
  </dgm:ptLst>
  <dgm:cxnLst>
    <dgm:cxn modelId="{A561F145-78C9-49DC-9455-23B0376B8202}" type="presOf" srcId="{9871776B-76E8-4102-AAAF-B4300442629C}" destId="{76C4F7BE-7E07-4A3C-8D29-812FBED2116F}" srcOrd="0" destOrd="0" presId="urn:microsoft.com/office/officeart/2005/8/layout/target1"/>
    <dgm:cxn modelId="{E681885A-38A6-4E42-BB33-D41E134783F7}" type="presOf" srcId="{E6C5C0A4-0469-4B13-9D3E-636220665811}" destId="{6D08EE7A-BA0A-4124-867B-E68D2CC8F47A}" srcOrd="0" destOrd="0" presId="urn:microsoft.com/office/officeart/2005/8/layout/target1"/>
    <dgm:cxn modelId="{FE665F9B-420A-4BFD-BB07-12E81A02E97E}" type="presOf" srcId="{9BADCB58-7557-44A9-9ED4-72F7DA256870}" destId="{CC98C7AD-D8D9-452E-A1B3-444F6A05B682}" srcOrd="0" destOrd="0" presId="urn:microsoft.com/office/officeart/2005/8/layout/target1"/>
    <dgm:cxn modelId="{801CAD67-71CA-48B3-96A8-C12D126FCA57}" srcId="{4D051E47-F277-43ED-BD6D-16B944D9AA03}" destId="{E6C5C0A4-0469-4B13-9D3E-636220665811}" srcOrd="2" destOrd="0" parTransId="{97DF0F98-0589-420D-94CF-9540CC716D85}" sibTransId="{E815A38E-EA10-4015-90AC-96345362819C}"/>
    <dgm:cxn modelId="{5FBF0459-AF58-47E3-8F02-3B6AB568C3EB}" srcId="{4D051E47-F277-43ED-BD6D-16B944D9AA03}" destId="{9871776B-76E8-4102-AAAF-B4300442629C}" srcOrd="0" destOrd="0" parTransId="{F9ABE177-2544-4362-B886-FE3A82C32E2A}" sibTransId="{AF284DE2-6CB8-46E2-B3E7-39BE78A9D3CD}"/>
    <dgm:cxn modelId="{8C26153E-0099-450C-93CE-7DFAA7780179}" srcId="{4D051E47-F277-43ED-BD6D-16B944D9AA03}" destId="{9BADCB58-7557-44A9-9ED4-72F7DA256870}" srcOrd="1" destOrd="0" parTransId="{57179C1C-80F4-4047-A7D3-A10280FFF1EF}" sibTransId="{61D3B0AA-D3A8-4598-94E1-B250E895D1E6}"/>
    <dgm:cxn modelId="{B89B8FF1-5E2B-4C88-9E8C-1C97FA5237B6}" type="presOf" srcId="{4D051E47-F277-43ED-BD6D-16B944D9AA03}" destId="{A0EFA3BE-039C-4452-B948-7BBF1837F077}" srcOrd="0" destOrd="0" presId="urn:microsoft.com/office/officeart/2005/8/layout/target1"/>
    <dgm:cxn modelId="{E678BFF7-B3CF-47EF-BE2C-81E2180B3C44}" type="presParOf" srcId="{A0EFA3BE-039C-4452-B948-7BBF1837F077}" destId="{97FC71D0-1ECC-49D2-8328-E3F334500BE8}" srcOrd="0" destOrd="0" presId="urn:microsoft.com/office/officeart/2005/8/layout/target1"/>
    <dgm:cxn modelId="{1D723584-A7A8-4CC7-BB38-B66254FE82C6}" type="presParOf" srcId="{A0EFA3BE-039C-4452-B948-7BBF1837F077}" destId="{76C4F7BE-7E07-4A3C-8D29-812FBED2116F}" srcOrd="1" destOrd="0" presId="urn:microsoft.com/office/officeart/2005/8/layout/target1"/>
    <dgm:cxn modelId="{F45D44F2-9C72-4366-8B7C-FBE5CC172152}" type="presParOf" srcId="{A0EFA3BE-039C-4452-B948-7BBF1837F077}" destId="{1EF9ABA6-C69D-4FF8-B5FE-197C0566090F}" srcOrd="2" destOrd="0" presId="urn:microsoft.com/office/officeart/2005/8/layout/target1"/>
    <dgm:cxn modelId="{D71122C4-34C6-4C8C-9DB3-683FB6CF107A}" type="presParOf" srcId="{A0EFA3BE-039C-4452-B948-7BBF1837F077}" destId="{C12448D2-6355-48DA-A5AD-3FFF59CB7B54}" srcOrd="3" destOrd="0" presId="urn:microsoft.com/office/officeart/2005/8/layout/target1"/>
    <dgm:cxn modelId="{18442E7A-B6FD-4374-B11D-369A0F81BEEA}" type="presParOf" srcId="{A0EFA3BE-039C-4452-B948-7BBF1837F077}" destId="{6140C429-7A7E-4E02-9322-EB86BF59239A}" srcOrd="4" destOrd="0" presId="urn:microsoft.com/office/officeart/2005/8/layout/target1"/>
    <dgm:cxn modelId="{F1EB47F3-B685-4E32-A0D8-44E2A185AC46}" type="presParOf" srcId="{A0EFA3BE-039C-4452-B948-7BBF1837F077}" destId="{CC98C7AD-D8D9-452E-A1B3-444F6A05B682}" srcOrd="5" destOrd="0" presId="urn:microsoft.com/office/officeart/2005/8/layout/target1"/>
    <dgm:cxn modelId="{604A43C2-79FC-48FA-8EB2-DDB2B58546CA}" type="presParOf" srcId="{A0EFA3BE-039C-4452-B948-7BBF1837F077}" destId="{0CB141FA-C1E1-4A3C-92AB-55D510D07E83}" srcOrd="6" destOrd="0" presId="urn:microsoft.com/office/officeart/2005/8/layout/target1"/>
    <dgm:cxn modelId="{E4B64FDE-B94E-4183-AC53-DA96B3F10B17}" type="presParOf" srcId="{A0EFA3BE-039C-4452-B948-7BBF1837F077}" destId="{997B17C2-0B3B-453F-A882-E310B1D24A99}" srcOrd="7" destOrd="0" presId="urn:microsoft.com/office/officeart/2005/8/layout/target1"/>
    <dgm:cxn modelId="{FED06235-F1E5-4C05-9E1F-EEC09704D9E0}" type="presParOf" srcId="{A0EFA3BE-039C-4452-B948-7BBF1837F077}" destId="{F7B9271F-9397-45CB-B9CF-D9562A177BC3}" srcOrd="8" destOrd="0" presId="urn:microsoft.com/office/officeart/2005/8/layout/target1"/>
    <dgm:cxn modelId="{AE6E9321-1C87-4571-89F8-9683C500F7CE}" type="presParOf" srcId="{A0EFA3BE-039C-4452-B948-7BBF1837F077}" destId="{6D08EE7A-BA0A-4124-867B-E68D2CC8F47A}" srcOrd="9" destOrd="0" presId="urn:microsoft.com/office/officeart/2005/8/layout/target1"/>
    <dgm:cxn modelId="{F42C0DFA-B425-465C-8667-20F7582DD00D}" type="presParOf" srcId="{A0EFA3BE-039C-4452-B948-7BBF1837F077}" destId="{B27BBB20-5038-4149-9198-904765FB941C}" srcOrd="10" destOrd="0" presId="urn:microsoft.com/office/officeart/2005/8/layout/target1"/>
    <dgm:cxn modelId="{F67C6F36-871D-4E3F-A9C9-F550756A778A}" type="presParOf" srcId="{A0EFA3BE-039C-4452-B948-7BBF1837F077}" destId="{2D8D169D-50AB-4747-90D6-68E50028EB50}" srcOrd="11" destOrd="0" presId="urn:microsoft.com/office/officeart/2005/8/layout/targe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B47AEF-59D0-4CF6-BE6D-427032AD4356}" type="doc">
      <dgm:prSet loTypeId="urn:microsoft.com/office/officeart/2005/8/layout/chart3" loCatId="relationship" qsTypeId="urn:microsoft.com/office/officeart/2005/8/quickstyle/simple1" qsCatId="simple" csTypeId="urn:microsoft.com/office/officeart/2005/8/colors/accent1_2" csCatId="accent1" phldr="0"/>
      <dgm:spPr/>
    </dgm:pt>
    <dgm:pt modelId="{DB0B4D99-024C-468A-B35A-7C5EA948E34F}" type="pres">
      <dgm:prSet presAssocID="{2BB47AEF-59D0-4CF6-BE6D-427032AD4356}" presName="compositeShape" presStyleCnt="0">
        <dgm:presLayoutVars>
          <dgm:chMax val="7"/>
          <dgm:dir/>
          <dgm:resizeHandles val="exact"/>
        </dgm:presLayoutVars>
      </dgm:prSet>
      <dgm:spPr/>
    </dgm:pt>
  </dgm:ptLst>
  <dgm:cxnLst>
    <dgm:cxn modelId="{E72C35A4-CA8D-4358-8994-6387850AF927}" type="presOf" srcId="{2BB47AEF-59D0-4CF6-BE6D-427032AD4356}" destId="{DB0B4D99-024C-468A-B35A-7C5EA948E34F}" srcOrd="0"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8DC4F4-26E5-4E2D-B218-729574E3BDA1}"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endParaRPr lang="tr-TR"/>
        </a:p>
      </dgm:t>
    </dgm:pt>
    <dgm:pt modelId="{5BBF70FD-7B2B-4D7C-B55F-0856A6B1A946}">
      <dgm:prSet phldrT="[Text]" custT="1"/>
      <dgm:spPr/>
      <dgm:t>
        <a:bodyPr/>
        <a:lstStyle/>
        <a:p>
          <a:r>
            <a:rPr lang="tr-TR" sz="1800" smtClean="0"/>
            <a:t>En çok sayıda makale </a:t>
          </a:r>
          <a:r>
            <a:rPr kumimoji="0" lang="tr-TR" sz="1800" b="0" i="0" u="none" strike="noStrike" cap="none" spc="0" normalizeH="0" baseline="0" noProof="0" smtClean="0">
              <a:ln/>
              <a:effectLst/>
              <a:uLnTx/>
              <a:uFillTx/>
              <a:latin typeface="+mn-lt"/>
              <a:ea typeface="+mn-ea"/>
              <a:cs typeface="+mn-cs"/>
            </a:rPr>
            <a:t>2012, 2014 ve 2016 yıllarında yapılmış.</a:t>
          </a:r>
          <a:endParaRPr lang="tr-TR" sz="1800" dirty="0"/>
        </a:p>
      </dgm:t>
    </dgm:pt>
    <dgm:pt modelId="{02E870DF-8A78-42E5-96EB-4BAFBB246199}" type="parTrans" cxnId="{BB81A407-7B31-4FE4-8949-B559B6CBE938}">
      <dgm:prSet/>
      <dgm:spPr/>
      <dgm:t>
        <a:bodyPr/>
        <a:lstStyle/>
        <a:p>
          <a:endParaRPr lang="tr-TR" sz="1800"/>
        </a:p>
      </dgm:t>
    </dgm:pt>
    <dgm:pt modelId="{F7E9CBF1-52C4-4673-BC46-53E4E8C44E5D}" type="sibTrans" cxnId="{BB81A407-7B31-4FE4-8949-B559B6CBE938}">
      <dgm:prSet/>
      <dgm:spPr/>
      <dgm:t>
        <a:bodyPr/>
        <a:lstStyle/>
        <a:p>
          <a:endParaRPr lang="tr-TR" sz="1800"/>
        </a:p>
      </dgm:t>
    </dgm:pt>
    <dgm:pt modelId="{88207C96-4661-45B5-9541-9C62E4852ADA}">
      <dgm:prSet phldrT="[Text]" custT="1"/>
      <dgm:spPr/>
      <dgm:t>
        <a:bodyPr/>
        <a:lstStyle/>
        <a:p>
          <a:r>
            <a:rPr kumimoji="0" lang="tr-TR" sz="1800" b="0" i="0" u="none" strike="noStrike" cap="none" spc="0" normalizeH="0" baseline="0" noProof="0" dirty="0" smtClean="0">
              <a:ln/>
              <a:effectLst/>
              <a:uLnTx/>
              <a:uFillTx/>
              <a:latin typeface="+mn-lt"/>
              <a:ea typeface="+mn-ea"/>
              <a:cs typeface="+mn-cs"/>
            </a:rPr>
            <a:t>En çok makale Hindistan`da yapılmış.</a:t>
          </a:r>
          <a:endParaRPr lang="tr-TR" sz="1800" dirty="0"/>
        </a:p>
      </dgm:t>
    </dgm:pt>
    <dgm:pt modelId="{A667A000-AE7F-4AE6-8F6A-75339462759B}" type="parTrans" cxnId="{B1D8B586-9D72-44FD-84A4-B5CA5BCEEC54}">
      <dgm:prSet/>
      <dgm:spPr/>
      <dgm:t>
        <a:bodyPr/>
        <a:lstStyle/>
        <a:p>
          <a:endParaRPr lang="tr-TR" sz="1800"/>
        </a:p>
      </dgm:t>
    </dgm:pt>
    <dgm:pt modelId="{FEF67611-76E6-4A54-A785-E1FA444B2674}" type="sibTrans" cxnId="{B1D8B586-9D72-44FD-84A4-B5CA5BCEEC54}">
      <dgm:prSet/>
      <dgm:spPr/>
      <dgm:t>
        <a:bodyPr/>
        <a:lstStyle/>
        <a:p>
          <a:endParaRPr lang="tr-TR" sz="1800"/>
        </a:p>
      </dgm:t>
    </dgm:pt>
    <dgm:pt modelId="{E2972703-940C-4529-9E3C-4A78BD55F9D4}">
      <dgm:prSet phldrT="[Text]" custT="1"/>
      <dgm:spPr/>
      <dgm:t>
        <a:bodyPr/>
        <a:lstStyle/>
        <a:p>
          <a:r>
            <a:rPr kumimoji="0" lang="tr-TR" sz="1800" b="0" i="0" u="none" strike="noStrike" cap="none" spc="0" normalizeH="0" baseline="0" noProof="0" smtClean="0">
              <a:ln/>
              <a:effectLst/>
              <a:uLnTx/>
              <a:uFillTx/>
              <a:latin typeface="+mn-lt"/>
              <a:ea typeface="+mn-ea"/>
              <a:cs typeface="+mn-cs"/>
            </a:rPr>
            <a:t>En çok makale “Business Process Management Journal” dergisinde yayınlanmış.</a:t>
          </a:r>
          <a:endParaRPr lang="tr-TR" sz="1800" dirty="0"/>
        </a:p>
      </dgm:t>
    </dgm:pt>
    <dgm:pt modelId="{00A89D4B-D7FE-4DF3-B825-1A2DCD044A6C}" type="parTrans" cxnId="{B33B703A-EE49-473C-8E9A-9A1090CEFA94}">
      <dgm:prSet/>
      <dgm:spPr/>
      <dgm:t>
        <a:bodyPr/>
        <a:lstStyle/>
        <a:p>
          <a:endParaRPr lang="tr-TR" sz="1800"/>
        </a:p>
      </dgm:t>
    </dgm:pt>
    <dgm:pt modelId="{862DFE75-9706-422E-9DDF-5EF9681C2134}" type="sibTrans" cxnId="{B33B703A-EE49-473C-8E9A-9A1090CEFA94}">
      <dgm:prSet/>
      <dgm:spPr/>
      <dgm:t>
        <a:bodyPr/>
        <a:lstStyle/>
        <a:p>
          <a:endParaRPr lang="tr-TR" sz="1800"/>
        </a:p>
      </dgm:t>
    </dgm:pt>
    <dgm:pt modelId="{CA300B7F-A464-4AFE-93D4-308FEE1245B8}">
      <dgm:prSet phldrT="[Text]" custT="1"/>
      <dgm:spPr/>
      <dgm:t>
        <a:bodyPr/>
        <a:lstStyle/>
        <a:p>
          <a:r>
            <a:rPr kumimoji="0" lang="tr-TR" sz="1800" b="0" i="0" u="none" strike="noStrike" cap="none" spc="0" normalizeH="0" baseline="0" noProof="0" smtClean="0">
              <a:ln/>
              <a:effectLst/>
              <a:uLnTx/>
              <a:uFillTx/>
              <a:latin typeface="+mn-lt"/>
              <a:ea typeface="+mn-ea"/>
              <a:cs typeface="+mn-cs"/>
            </a:rPr>
            <a:t>Nitel araştırmalarda veri toplama yöntemi olarak en çok mülakat kullanılmış.</a:t>
          </a:r>
          <a:endParaRPr lang="tr-TR" sz="1800" dirty="0"/>
        </a:p>
      </dgm:t>
    </dgm:pt>
    <dgm:pt modelId="{4F54D7E7-0835-4379-A315-307545D5F50C}" type="parTrans" cxnId="{26F3A448-84BD-45BF-9205-96D1611DA11F}">
      <dgm:prSet/>
      <dgm:spPr/>
      <dgm:t>
        <a:bodyPr/>
        <a:lstStyle/>
        <a:p>
          <a:endParaRPr lang="tr-TR" sz="1800"/>
        </a:p>
      </dgm:t>
    </dgm:pt>
    <dgm:pt modelId="{31853FB1-AE7E-42B6-AE13-9EBC9F22A5AF}" type="sibTrans" cxnId="{26F3A448-84BD-45BF-9205-96D1611DA11F}">
      <dgm:prSet/>
      <dgm:spPr/>
      <dgm:t>
        <a:bodyPr/>
        <a:lstStyle/>
        <a:p>
          <a:endParaRPr lang="tr-TR" sz="1800"/>
        </a:p>
      </dgm:t>
    </dgm:pt>
    <dgm:pt modelId="{6B32A97B-F215-4A1A-B1CA-8A4C1DB10561}">
      <dgm:prSet phldrT="[Text]" custT="1"/>
      <dgm:spPr/>
      <dgm:t>
        <a:bodyPr/>
        <a:lstStyle/>
        <a:p>
          <a:r>
            <a:rPr kumimoji="0" lang="tr-TR" sz="1800" b="0" i="0" u="none" strike="noStrike" cap="none" spc="0" normalizeH="0" baseline="0" noProof="0" smtClean="0">
              <a:ln/>
              <a:effectLst/>
              <a:uLnTx/>
              <a:uFillTx/>
              <a:latin typeface="+mn-lt"/>
              <a:ea typeface="+mn-ea"/>
              <a:cs typeface="+mn-cs"/>
            </a:rPr>
            <a:t>Nicel araştırmalarda veri toplama yöntemi olarak en çok anketten yararlanılmış.</a:t>
          </a:r>
          <a:endParaRPr lang="tr-TR" sz="1800" dirty="0"/>
        </a:p>
      </dgm:t>
    </dgm:pt>
    <dgm:pt modelId="{2BEEB33C-F22A-4EED-8BA9-029434E1CB1D}" type="parTrans" cxnId="{452BA292-A4AA-4552-9477-28E73AC9D560}">
      <dgm:prSet/>
      <dgm:spPr/>
      <dgm:t>
        <a:bodyPr/>
        <a:lstStyle/>
        <a:p>
          <a:endParaRPr lang="tr-TR" sz="1800"/>
        </a:p>
      </dgm:t>
    </dgm:pt>
    <dgm:pt modelId="{DF6745FA-8AA9-495F-B243-689EDFB1640F}" type="sibTrans" cxnId="{452BA292-A4AA-4552-9477-28E73AC9D560}">
      <dgm:prSet/>
      <dgm:spPr/>
      <dgm:t>
        <a:bodyPr/>
        <a:lstStyle/>
        <a:p>
          <a:endParaRPr lang="tr-TR" sz="1800"/>
        </a:p>
      </dgm:t>
    </dgm:pt>
    <dgm:pt modelId="{D98ED1C3-3D1C-4066-A9B6-DDF7024DC672}">
      <dgm:prSet phldrT="[Text]" custT="1"/>
      <dgm:spPr/>
      <dgm:t>
        <a:bodyPr/>
        <a:lstStyle/>
        <a:p>
          <a:r>
            <a:rPr kumimoji="0" lang="tr-TR" sz="1800" b="0" i="0" u="none" strike="noStrike" cap="none" spc="0" normalizeH="0" baseline="0" noProof="0" dirty="0" smtClean="0">
              <a:ln/>
              <a:effectLst/>
              <a:uLnTx/>
              <a:uFillTx/>
              <a:latin typeface="+mn-lt"/>
              <a:ea typeface="+mn-ea"/>
              <a:cs typeface="+mn-cs"/>
            </a:rPr>
            <a:t>Nicel araştırmalarda örneklem büyüklüğü 125-538 arasında olmuş.</a:t>
          </a:r>
          <a:endParaRPr lang="tr-TR" sz="1800" dirty="0"/>
        </a:p>
      </dgm:t>
    </dgm:pt>
    <dgm:pt modelId="{0B3FB8B1-309E-4FF4-BC4E-9362E52DD906}" type="parTrans" cxnId="{DC43226E-3447-4EC6-801D-8B5B6CCC44F2}">
      <dgm:prSet/>
      <dgm:spPr/>
      <dgm:t>
        <a:bodyPr/>
        <a:lstStyle/>
        <a:p>
          <a:endParaRPr lang="tr-TR" sz="1800"/>
        </a:p>
      </dgm:t>
    </dgm:pt>
    <dgm:pt modelId="{A3CED622-9EB9-40F4-8FC7-9CC6C32318B5}" type="sibTrans" cxnId="{DC43226E-3447-4EC6-801D-8B5B6CCC44F2}">
      <dgm:prSet/>
      <dgm:spPr/>
      <dgm:t>
        <a:bodyPr/>
        <a:lstStyle/>
        <a:p>
          <a:endParaRPr lang="tr-TR" sz="1800"/>
        </a:p>
      </dgm:t>
    </dgm:pt>
    <dgm:pt modelId="{DAF96D06-7AD3-4083-9E31-EBECD71B7960}">
      <dgm:prSet phldrT="[Text]" custT="1"/>
      <dgm:spPr/>
      <dgm:t>
        <a:bodyPr/>
        <a:lstStyle/>
        <a:p>
          <a:r>
            <a:rPr kumimoji="0" lang="tr-TR" sz="1800" b="0" i="0" u="none" strike="noStrike" cap="none" spc="0" normalizeH="0" baseline="0" noProof="0" dirty="0" smtClean="0">
              <a:ln/>
              <a:effectLst/>
              <a:uLnTx/>
              <a:uFillTx/>
              <a:latin typeface="+mn-lt"/>
              <a:ea typeface="+mn-ea"/>
              <a:cs typeface="+mn-cs"/>
            </a:rPr>
            <a:t>Nicel araştırmalarda en çok faktör ve korelasyon analizleri kullanılmış.</a:t>
          </a:r>
          <a:endParaRPr lang="tr-TR" sz="1800" dirty="0"/>
        </a:p>
      </dgm:t>
    </dgm:pt>
    <dgm:pt modelId="{7143D8E1-6B19-49DF-80AC-BCE8D676D63B}" type="parTrans" cxnId="{B83EA0F3-E522-48FA-AD32-74A863B592AC}">
      <dgm:prSet/>
      <dgm:spPr/>
      <dgm:t>
        <a:bodyPr/>
        <a:lstStyle/>
        <a:p>
          <a:endParaRPr lang="tr-TR" sz="1800"/>
        </a:p>
      </dgm:t>
    </dgm:pt>
    <dgm:pt modelId="{7E77B83C-AEC4-4D88-856E-C6BB8868D28A}" type="sibTrans" cxnId="{B83EA0F3-E522-48FA-AD32-74A863B592AC}">
      <dgm:prSet/>
      <dgm:spPr/>
      <dgm:t>
        <a:bodyPr/>
        <a:lstStyle/>
        <a:p>
          <a:endParaRPr lang="tr-TR" sz="1800"/>
        </a:p>
      </dgm:t>
    </dgm:pt>
    <dgm:pt modelId="{23E5044E-93E8-4DF8-9FAF-070A5D2FF82A}">
      <dgm:prSet phldrT="[Text]" custT="1"/>
      <dgm:spPr/>
      <dgm:t>
        <a:bodyPr/>
        <a:lstStyle/>
        <a:p>
          <a:r>
            <a:rPr kumimoji="0" lang="tr-TR" sz="1800" b="0" i="0" u="none" strike="noStrike" cap="none" spc="0" normalizeH="0" baseline="0" noProof="0" dirty="0" smtClean="0">
              <a:ln/>
              <a:effectLst/>
              <a:uLnTx/>
              <a:uFillTx/>
              <a:latin typeface="+mn-lt"/>
              <a:ea typeface="+mn-ea"/>
              <a:cs typeface="+mn-cs"/>
            </a:rPr>
            <a:t>Makalelerin %15`i tek yazar, %85`i ise iki ve daha fazla yazar tarafından yazılmış.</a:t>
          </a:r>
          <a:endParaRPr lang="tr-TR" sz="1800" dirty="0"/>
        </a:p>
      </dgm:t>
    </dgm:pt>
    <dgm:pt modelId="{A4F188BE-0734-41C4-AC7D-99416951C199}" type="parTrans" cxnId="{725BCF72-EDCB-4C44-9E3D-30DAF8E75E75}">
      <dgm:prSet/>
      <dgm:spPr/>
      <dgm:t>
        <a:bodyPr/>
        <a:lstStyle/>
        <a:p>
          <a:endParaRPr lang="tr-TR" sz="1800"/>
        </a:p>
      </dgm:t>
    </dgm:pt>
    <dgm:pt modelId="{D3D0AA5D-1076-43BB-9507-7219E524AF51}" type="sibTrans" cxnId="{725BCF72-EDCB-4C44-9E3D-30DAF8E75E75}">
      <dgm:prSet/>
      <dgm:spPr/>
      <dgm:t>
        <a:bodyPr/>
        <a:lstStyle/>
        <a:p>
          <a:endParaRPr lang="tr-TR" sz="1800"/>
        </a:p>
      </dgm:t>
    </dgm:pt>
    <dgm:pt modelId="{760FF8F8-8F7B-449A-937A-ABB9C3F36B39}">
      <dgm:prSet phldrT="[Text]" custT="1"/>
      <dgm:spPr/>
      <dgm:t>
        <a:bodyPr/>
        <a:lstStyle/>
        <a:p>
          <a:r>
            <a:rPr kumimoji="0" lang="tr-TR" sz="1800" b="0" i="0" u="none" strike="noStrike" cap="none" spc="0" normalizeH="0" baseline="0" noProof="0" smtClean="0">
              <a:ln/>
              <a:effectLst/>
              <a:uLnTx/>
              <a:uFillTx/>
              <a:latin typeface="+mn-lt"/>
              <a:ea typeface="+mn-ea"/>
              <a:cs typeface="+mn-cs"/>
            </a:rPr>
            <a:t>Makaleler en çok bankacılık sektörünü incelemiş.</a:t>
          </a:r>
          <a:endParaRPr lang="tr-TR" sz="1800" dirty="0"/>
        </a:p>
      </dgm:t>
    </dgm:pt>
    <dgm:pt modelId="{FA04FDAF-FB59-4534-A6C9-A13A20E8A62C}" type="parTrans" cxnId="{43000B26-F59B-4A33-B4D3-3C2A374FAF9F}">
      <dgm:prSet/>
      <dgm:spPr/>
      <dgm:t>
        <a:bodyPr/>
        <a:lstStyle/>
        <a:p>
          <a:endParaRPr lang="tr-TR" sz="1800"/>
        </a:p>
      </dgm:t>
    </dgm:pt>
    <dgm:pt modelId="{53CEDFE9-B4F3-4B59-B001-985E6498C366}" type="sibTrans" cxnId="{43000B26-F59B-4A33-B4D3-3C2A374FAF9F}">
      <dgm:prSet/>
      <dgm:spPr/>
      <dgm:t>
        <a:bodyPr/>
        <a:lstStyle/>
        <a:p>
          <a:endParaRPr lang="tr-TR" sz="1800"/>
        </a:p>
      </dgm:t>
    </dgm:pt>
    <dgm:pt modelId="{EEF669BE-A607-4ABF-898F-9BAC3C47B5FE}">
      <dgm:prSet phldrT="[Text]" custT="1"/>
      <dgm:spPr/>
      <dgm:t>
        <a:bodyPr/>
        <a:lstStyle/>
        <a:p>
          <a:r>
            <a:rPr kumimoji="0" lang="tr-TR" sz="1800" b="0" i="0" u="none" strike="noStrike" cap="none" spc="0" normalizeH="0" baseline="0" noProof="0" dirty="0" smtClean="0">
              <a:ln/>
              <a:effectLst/>
              <a:uLnTx/>
              <a:uFillTx/>
              <a:latin typeface="+mn-lt"/>
              <a:ea typeface="+mn-ea"/>
              <a:cs typeface="+mn-cs"/>
            </a:rPr>
            <a:t>Makalelerin %60`ı nitel, %40`ı ise nicel araştırmalardan oluşmuş.</a:t>
          </a:r>
          <a:endParaRPr lang="tr-TR" sz="1800" dirty="0"/>
        </a:p>
      </dgm:t>
    </dgm:pt>
    <dgm:pt modelId="{2D489A20-A8B5-4538-AC7B-D3291004C035}" type="parTrans" cxnId="{4947A5DB-80C7-4668-B089-8EB3AFF00D10}">
      <dgm:prSet/>
      <dgm:spPr/>
      <dgm:t>
        <a:bodyPr/>
        <a:lstStyle/>
        <a:p>
          <a:endParaRPr lang="tr-TR" sz="1800"/>
        </a:p>
      </dgm:t>
    </dgm:pt>
    <dgm:pt modelId="{08F7856E-325F-4D23-8DF4-29CA6D7DE0DD}" type="sibTrans" cxnId="{4947A5DB-80C7-4668-B089-8EB3AFF00D10}">
      <dgm:prSet/>
      <dgm:spPr/>
      <dgm:t>
        <a:bodyPr/>
        <a:lstStyle/>
        <a:p>
          <a:endParaRPr lang="tr-TR" sz="1800"/>
        </a:p>
      </dgm:t>
    </dgm:pt>
    <dgm:pt modelId="{AF098FD6-F43A-4539-B41F-6E506F2FDE40}" type="pres">
      <dgm:prSet presAssocID="{B78DC4F4-26E5-4E2D-B218-729574E3BDA1}" presName="diagram" presStyleCnt="0">
        <dgm:presLayoutVars>
          <dgm:dir/>
          <dgm:resizeHandles val="exact"/>
        </dgm:presLayoutVars>
      </dgm:prSet>
      <dgm:spPr/>
      <dgm:t>
        <a:bodyPr/>
        <a:lstStyle/>
        <a:p>
          <a:endParaRPr lang="tr-TR"/>
        </a:p>
      </dgm:t>
    </dgm:pt>
    <dgm:pt modelId="{D9B836E7-DC3C-4F4F-B4F3-5AE343CD67D9}" type="pres">
      <dgm:prSet presAssocID="{5BBF70FD-7B2B-4D7C-B55F-0856A6B1A946}" presName="node" presStyleLbl="node1" presStyleIdx="0" presStyleCnt="10">
        <dgm:presLayoutVars>
          <dgm:bulletEnabled val="1"/>
        </dgm:presLayoutVars>
      </dgm:prSet>
      <dgm:spPr/>
      <dgm:t>
        <a:bodyPr/>
        <a:lstStyle/>
        <a:p>
          <a:endParaRPr lang="tr-TR"/>
        </a:p>
      </dgm:t>
    </dgm:pt>
    <dgm:pt modelId="{EF591EBC-5AF4-4688-8C97-D4E8F8B78E40}" type="pres">
      <dgm:prSet presAssocID="{F7E9CBF1-52C4-4673-BC46-53E4E8C44E5D}" presName="sibTrans" presStyleCnt="0"/>
      <dgm:spPr/>
    </dgm:pt>
    <dgm:pt modelId="{74CDCBDE-AA1F-4E22-B456-EC6543830895}" type="pres">
      <dgm:prSet presAssocID="{88207C96-4661-45B5-9541-9C62E4852ADA}" presName="node" presStyleLbl="node1" presStyleIdx="1" presStyleCnt="10">
        <dgm:presLayoutVars>
          <dgm:bulletEnabled val="1"/>
        </dgm:presLayoutVars>
      </dgm:prSet>
      <dgm:spPr/>
      <dgm:t>
        <a:bodyPr/>
        <a:lstStyle/>
        <a:p>
          <a:endParaRPr lang="tr-TR"/>
        </a:p>
      </dgm:t>
    </dgm:pt>
    <dgm:pt modelId="{7EC21472-9276-4349-82D1-E735075B5686}" type="pres">
      <dgm:prSet presAssocID="{FEF67611-76E6-4A54-A785-E1FA444B2674}" presName="sibTrans" presStyleCnt="0"/>
      <dgm:spPr/>
    </dgm:pt>
    <dgm:pt modelId="{DE157CF7-DCD6-46DE-B524-D0AC17C9FFFB}" type="pres">
      <dgm:prSet presAssocID="{E2972703-940C-4529-9E3C-4A78BD55F9D4}" presName="node" presStyleLbl="node1" presStyleIdx="2" presStyleCnt="10">
        <dgm:presLayoutVars>
          <dgm:bulletEnabled val="1"/>
        </dgm:presLayoutVars>
      </dgm:prSet>
      <dgm:spPr/>
      <dgm:t>
        <a:bodyPr/>
        <a:lstStyle/>
        <a:p>
          <a:endParaRPr lang="tr-TR"/>
        </a:p>
      </dgm:t>
    </dgm:pt>
    <dgm:pt modelId="{EFDAECD5-F1C3-4E72-8837-F4C22450E02F}" type="pres">
      <dgm:prSet presAssocID="{862DFE75-9706-422E-9DDF-5EF9681C2134}" presName="sibTrans" presStyleCnt="0"/>
      <dgm:spPr/>
    </dgm:pt>
    <dgm:pt modelId="{9595ED85-0C02-48FD-8FB5-E13849CB870C}" type="pres">
      <dgm:prSet presAssocID="{23E5044E-93E8-4DF8-9FAF-070A5D2FF82A}" presName="node" presStyleLbl="node1" presStyleIdx="3" presStyleCnt="10">
        <dgm:presLayoutVars>
          <dgm:bulletEnabled val="1"/>
        </dgm:presLayoutVars>
      </dgm:prSet>
      <dgm:spPr/>
      <dgm:t>
        <a:bodyPr/>
        <a:lstStyle/>
        <a:p>
          <a:endParaRPr lang="tr-TR"/>
        </a:p>
      </dgm:t>
    </dgm:pt>
    <dgm:pt modelId="{EEA75712-58D7-49DA-9141-8C87C352DB28}" type="pres">
      <dgm:prSet presAssocID="{D3D0AA5D-1076-43BB-9507-7219E524AF51}" presName="sibTrans" presStyleCnt="0"/>
      <dgm:spPr/>
    </dgm:pt>
    <dgm:pt modelId="{14F2DA4D-6A2E-44DC-9879-9E0937AB3F37}" type="pres">
      <dgm:prSet presAssocID="{760FF8F8-8F7B-449A-937A-ABB9C3F36B39}" presName="node" presStyleLbl="node1" presStyleIdx="4" presStyleCnt="10">
        <dgm:presLayoutVars>
          <dgm:bulletEnabled val="1"/>
        </dgm:presLayoutVars>
      </dgm:prSet>
      <dgm:spPr/>
      <dgm:t>
        <a:bodyPr/>
        <a:lstStyle/>
        <a:p>
          <a:endParaRPr lang="tr-TR"/>
        </a:p>
      </dgm:t>
    </dgm:pt>
    <dgm:pt modelId="{C5C19161-4995-49D1-9937-9FD8CABC7919}" type="pres">
      <dgm:prSet presAssocID="{53CEDFE9-B4F3-4B59-B001-985E6498C366}" presName="sibTrans" presStyleCnt="0"/>
      <dgm:spPr/>
    </dgm:pt>
    <dgm:pt modelId="{65C66DFB-0417-459A-9B82-095A788F07CE}" type="pres">
      <dgm:prSet presAssocID="{EEF669BE-A607-4ABF-898F-9BAC3C47B5FE}" presName="node" presStyleLbl="node1" presStyleIdx="5" presStyleCnt="10">
        <dgm:presLayoutVars>
          <dgm:bulletEnabled val="1"/>
        </dgm:presLayoutVars>
      </dgm:prSet>
      <dgm:spPr/>
      <dgm:t>
        <a:bodyPr/>
        <a:lstStyle/>
        <a:p>
          <a:endParaRPr lang="tr-TR"/>
        </a:p>
      </dgm:t>
    </dgm:pt>
    <dgm:pt modelId="{47DE6C79-29F3-4D7E-93A4-2B0E1DFBBA23}" type="pres">
      <dgm:prSet presAssocID="{08F7856E-325F-4D23-8DF4-29CA6D7DE0DD}" presName="sibTrans" presStyleCnt="0"/>
      <dgm:spPr/>
    </dgm:pt>
    <dgm:pt modelId="{D315B365-29ED-4DCA-BF84-EE2481F072FF}" type="pres">
      <dgm:prSet presAssocID="{CA300B7F-A464-4AFE-93D4-308FEE1245B8}" presName="node" presStyleLbl="node1" presStyleIdx="6" presStyleCnt="10">
        <dgm:presLayoutVars>
          <dgm:bulletEnabled val="1"/>
        </dgm:presLayoutVars>
      </dgm:prSet>
      <dgm:spPr/>
      <dgm:t>
        <a:bodyPr/>
        <a:lstStyle/>
        <a:p>
          <a:endParaRPr lang="tr-TR"/>
        </a:p>
      </dgm:t>
    </dgm:pt>
    <dgm:pt modelId="{6CB55B01-24CC-405C-ACF3-0A43D028443E}" type="pres">
      <dgm:prSet presAssocID="{31853FB1-AE7E-42B6-AE13-9EBC9F22A5AF}" presName="sibTrans" presStyleCnt="0"/>
      <dgm:spPr/>
    </dgm:pt>
    <dgm:pt modelId="{B7DDFA37-DF92-4756-A575-CF8D7A1B1C76}" type="pres">
      <dgm:prSet presAssocID="{6B32A97B-F215-4A1A-B1CA-8A4C1DB10561}" presName="node" presStyleLbl="node1" presStyleIdx="7" presStyleCnt="10">
        <dgm:presLayoutVars>
          <dgm:bulletEnabled val="1"/>
        </dgm:presLayoutVars>
      </dgm:prSet>
      <dgm:spPr/>
      <dgm:t>
        <a:bodyPr/>
        <a:lstStyle/>
        <a:p>
          <a:endParaRPr lang="tr-TR"/>
        </a:p>
      </dgm:t>
    </dgm:pt>
    <dgm:pt modelId="{0F36CF3C-F8F8-4519-8619-8730687D3A5C}" type="pres">
      <dgm:prSet presAssocID="{DF6745FA-8AA9-495F-B243-689EDFB1640F}" presName="sibTrans" presStyleCnt="0"/>
      <dgm:spPr/>
    </dgm:pt>
    <dgm:pt modelId="{E3914F1F-29BC-4711-97F0-BB0D1F7C3BFB}" type="pres">
      <dgm:prSet presAssocID="{D98ED1C3-3D1C-4066-A9B6-DDF7024DC672}" presName="node" presStyleLbl="node1" presStyleIdx="8" presStyleCnt="10">
        <dgm:presLayoutVars>
          <dgm:bulletEnabled val="1"/>
        </dgm:presLayoutVars>
      </dgm:prSet>
      <dgm:spPr/>
      <dgm:t>
        <a:bodyPr/>
        <a:lstStyle/>
        <a:p>
          <a:endParaRPr lang="tr-TR"/>
        </a:p>
      </dgm:t>
    </dgm:pt>
    <dgm:pt modelId="{A883EA70-8328-482B-BCB0-F76E94F7BD6F}" type="pres">
      <dgm:prSet presAssocID="{A3CED622-9EB9-40F4-8FC7-9CC6C32318B5}" presName="sibTrans" presStyleCnt="0"/>
      <dgm:spPr/>
    </dgm:pt>
    <dgm:pt modelId="{C0E7259C-B08C-4E36-8C6E-E6294D1CCAA4}" type="pres">
      <dgm:prSet presAssocID="{DAF96D06-7AD3-4083-9E31-EBECD71B7960}" presName="node" presStyleLbl="node1" presStyleIdx="9" presStyleCnt="10">
        <dgm:presLayoutVars>
          <dgm:bulletEnabled val="1"/>
        </dgm:presLayoutVars>
      </dgm:prSet>
      <dgm:spPr/>
      <dgm:t>
        <a:bodyPr/>
        <a:lstStyle/>
        <a:p>
          <a:endParaRPr lang="tr-TR"/>
        </a:p>
      </dgm:t>
    </dgm:pt>
  </dgm:ptLst>
  <dgm:cxnLst>
    <dgm:cxn modelId="{9186AE06-50AD-4DE7-9AF1-DE34A3741CDB}" type="presOf" srcId="{E2972703-940C-4529-9E3C-4A78BD55F9D4}" destId="{DE157CF7-DCD6-46DE-B524-D0AC17C9FFFB}" srcOrd="0" destOrd="0" presId="urn:microsoft.com/office/officeart/2005/8/layout/default#1"/>
    <dgm:cxn modelId="{39759DD5-F2A2-4CD5-AB71-DEFA19BB044D}" type="presOf" srcId="{B78DC4F4-26E5-4E2D-B218-729574E3BDA1}" destId="{AF098FD6-F43A-4539-B41F-6E506F2FDE40}" srcOrd="0" destOrd="0" presId="urn:microsoft.com/office/officeart/2005/8/layout/default#1"/>
    <dgm:cxn modelId="{4947A5DB-80C7-4668-B089-8EB3AFF00D10}" srcId="{B78DC4F4-26E5-4E2D-B218-729574E3BDA1}" destId="{EEF669BE-A607-4ABF-898F-9BAC3C47B5FE}" srcOrd="5" destOrd="0" parTransId="{2D489A20-A8B5-4538-AC7B-D3291004C035}" sibTransId="{08F7856E-325F-4D23-8DF4-29CA6D7DE0DD}"/>
    <dgm:cxn modelId="{DC43226E-3447-4EC6-801D-8B5B6CCC44F2}" srcId="{B78DC4F4-26E5-4E2D-B218-729574E3BDA1}" destId="{D98ED1C3-3D1C-4066-A9B6-DDF7024DC672}" srcOrd="8" destOrd="0" parTransId="{0B3FB8B1-309E-4FF4-BC4E-9362E52DD906}" sibTransId="{A3CED622-9EB9-40F4-8FC7-9CC6C32318B5}"/>
    <dgm:cxn modelId="{26F3A448-84BD-45BF-9205-96D1611DA11F}" srcId="{B78DC4F4-26E5-4E2D-B218-729574E3BDA1}" destId="{CA300B7F-A464-4AFE-93D4-308FEE1245B8}" srcOrd="6" destOrd="0" parTransId="{4F54D7E7-0835-4379-A315-307545D5F50C}" sibTransId="{31853FB1-AE7E-42B6-AE13-9EBC9F22A5AF}"/>
    <dgm:cxn modelId="{B1D8B586-9D72-44FD-84A4-B5CA5BCEEC54}" srcId="{B78DC4F4-26E5-4E2D-B218-729574E3BDA1}" destId="{88207C96-4661-45B5-9541-9C62E4852ADA}" srcOrd="1" destOrd="0" parTransId="{A667A000-AE7F-4AE6-8F6A-75339462759B}" sibTransId="{FEF67611-76E6-4A54-A785-E1FA444B2674}"/>
    <dgm:cxn modelId="{B03844BA-E76A-4B6A-9E5F-AFBBBE76A59D}" type="presOf" srcId="{760FF8F8-8F7B-449A-937A-ABB9C3F36B39}" destId="{14F2DA4D-6A2E-44DC-9879-9E0937AB3F37}" srcOrd="0" destOrd="0" presId="urn:microsoft.com/office/officeart/2005/8/layout/default#1"/>
    <dgm:cxn modelId="{B33B703A-EE49-473C-8E9A-9A1090CEFA94}" srcId="{B78DC4F4-26E5-4E2D-B218-729574E3BDA1}" destId="{E2972703-940C-4529-9E3C-4A78BD55F9D4}" srcOrd="2" destOrd="0" parTransId="{00A89D4B-D7FE-4DF3-B825-1A2DCD044A6C}" sibTransId="{862DFE75-9706-422E-9DDF-5EF9681C2134}"/>
    <dgm:cxn modelId="{AD04B92D-C32E-4A41-8A7D-3712122D87D5}" type="presOf" srcId="{6B32A97B-F215-4A1A-B1CA-8A4C1DB10561}" destId="{B7DDFA37-DF92-4756-A575-CF8D7A1B1C76}" srcOrd="0" destOrd="0" presId="urn:microsoft.com/office/officeart/2005/8/layout/default#1"/>
    <dgm:cxn modelId="{162E3335-2785-47FA-A8B5-7B9741529597}" type="presOf" srcId="{5BBF70FD-7B2B-4D7C-B55F-0856A6B1A946}" destId="{D9B836E7-DC3C-4F4F-B4F3-5AE343CD67D9}" srcOrd="0" destOrd="0" presId="urn:microsoft.com/office/officeart/2005/8/layout/default#1"/>
    <dgm:cxn modelId="{E57F0655-EE71-4AB0-9D15-617A3F64F032}" type="presOf" srcId="{EEF669BE-A607-4ABF-898F-9BAC3C47B5FE}" destId="{65C66DFB-0417-459A-9B82-095A788F07CE}" srcOrd="0" destOrd="0" presId="urn:microsoft.com/office/officeart/2005/8/layout/default#1"/>
    <dgm:cxn modelId="{725BCF72-EDCB-4C44-9E3D-30DAF8E75E75}" srcId="{B78DC4F4-26E5-4E2D-B218-729574E3BDA1}" destId="{23E5044E-93E8-4DF8-9FAF-070A5D2FF82A}" srcOrd="3" destOrd="0" parTransId="{A4F188BE-0734-41C4-AC7D-99416951C199}" sibTransId="{D3D0AA5D-1076-43BB-9507-7219E524AF51}"/>
    <dgm:cxn modelId="{43000B26-F59B-4A33-B4D3-3C2A374FAF9F}" srcId="{B78DC4F4-26E5-4E2D-B218-729574E3BDA1}" destId="{760FF8F8-8F7B-449A-937A-ABB9C3F36B39}" srcOrd="4" destOrd="0" parTransId="{FA04FDAF-FB59-4534-A6C9-A13A20E8A62C}" sibTransId="{53CEDFE9-B4F3-4B59-B001-985E6498C366}"/>
    <dgm:cxn modelId="{BB81A407-7B31-4FE4-8949-B559B6CBE938}" srcId="{B78DC4F4-26E5-4E2D-B218-729574E3BDA1}" destId="{5BBF70FD-7B2B-4D7C-B55F-0856A6B1A946}" srcOrd="0" destOrd="0" parTransId="{02E870DF-8A78-42E5-96EB-4BAFBB246199}" sibTransId="{F7E9CBF1-52C4-4673-BC46-53E4E8C44E5D}"/>
    <dgm:cxn modelId="{16275A57-979B-4600-9880-083FCCC89458}" type="presOf" srcId="{D98ED1C3-3D1C-4066-A9B6-DDF7024DC672}" destId="{E3914F1F-29BC-4711-97F0-BB0D1F7C3BFB}" srcOrd="0" destOrd="0" presId="urn:microsoft.com/office/officeart/2005/8/layout/default#1"/>
    <dgm:cxn modelId="{452BA292-A4AA-4552-9477-28E73AC9D560}" srcId="{B78DC4F4-26E5-4E2D-B218-729574E3BDA1}" destId="{6B32A97B-F215-4A1A-B1CA-8A4C1DB10561}" srcOrd="7" destOrd="0" parTransId="{2BEEB33C-F22A-4EED-8BA9-029434E1CB1D}" sibTransId="{DF6745FA-8AA9-495F-B243-689EDFB1640F}"/>
    <dgm:cxn modelId="{2CDD394A-A1BE-4377-89F9-8116FEB66F4F}" type="presOf" srcId="{DAF96D06-7AD3-4083-9E31-EBECD71B7960}" destId="{C0E7259C-B08C-4E36-8C6E-E6294D1CCAA4}" srcOrd="0" destOrd="0" presId="urn:microsoft.com/office/officeart/2005/8/layout/default#1"/>
    <dgm:cxn modelId="{CDAD5F9C-0C2E-4C21-9C51-48DD17FE8A22}" type="presOf" srcId="{23E5044E-93E8-4DF8-9FAF-070A5D2FF82A}" destId="{9595ED85-0C02-48FD-8FB5-E13849CB870C}" srcOrd="0" destOrd="0" presId="urn:microsoft.com/office/officeart/2005/8/layout/default#1"/>
    <dgm:cxn modelId="{B850F8E4-DD01-4C06-9082-639B578B5591}" type="presOf" srcId="{CA300B7F-A464-4AFE-93D4-308FEE1245B8}" destId="{D315B365-29ED-4DCA-BF84-EE2481F072FF}" srcOrd="0" destOrd="0" presId="urn:microsoft.com/office/officeart/2005/8/layout/default#1"/>
    <dgm:cxn modelId="{E929B5F2-DE12-46CF-B516-99F1986C6196}" type="presOf" srcId="{88207C96-4661-45B5-9541-9C62E4852ADA}" destId="{74CDCBDE-AA1F-4E22-B456-EC6543830895}" srcOrd="0" destOrd="0" presId="urn:microsoft.com/office/officeart/2005/8/layout/default#1"/>
    <dgm:cxn modelId="{B83EA0F3-E522-48FA-AD32-74A863B592AC}" srcId="{B78DC4F4-26E5-4E2D-B218-729574E3BDA1}" destId="{DAF96D06-7AD3-4083-9E31-EBECD71B7960}" srcOrd="9" destOrd="0" parTransId="{7143D8E1-6B19-49DF-80AC-BCE8D676D63B}" sibTransId="{7E77B83C-AEC4-4D88-856E-C6BB8868D28A}"/>
    <dgm:cxn modelId="{E250303A-59FB-46FD-9AC2-64BA192CA606}" type="presParOf" srcId="{AF098FD6-F43A-4539-B41F-6E506F2FDE40}" destId="{D9B836E7-DC3C-4F4F-B4F3-5AE343CD67D9}" srcOrd="0" destOrd="0" presId="urn:microsoft.com/office/officeart/2005/8/layout/default#1"/>
    <dgm:cxn modelId="{5DFEFA00-9BE1-40EE-9F20-F6B4E1359AB0}" type="presParOf" srcId="{AF098FD6-F43A-4539-B41F-6E506F2FDE40}" destId="{EF591EBC-5AF4-4688-8C97-D4E8F8B78E40}" srcOrd="1" destOrd="0" presId="urn:microsoft.com/office/officeart/2005/8/layout/default#1"/>
    <dgm:cxn modelId="{FAAE1EBB-8109-4B41-9876-358E8A61DD0F}" type="presParOf" srcId="{AF098FD6-F43A-4539-B41F-6E506F2FDE40}" destId="{74CDCBDE-AA1F-4E22-B456-EC6543830895}" srcOrd="2" destOrd="0" presId="urn:microsoft.com/office/officeart/2005/8/layout/default#1"/>
    <dgm:cxn modelId="{5BEB94D4-2414-4EEF-A79D-4967CDA35DA2}" type="presParOf" srcId="{AF098FD6-F43A-4539-B41F-6E506F2FDE40}" destId="{7EC21472-9276-4349-82D1-E735075B5686}" srcOrd="3" destOrd="0" presId="urn:microsoft.com/office/officeart/2005/8/layout/default#1"/>
    <dgm:cxn modelId="{11FDB0F9-4CD7-471C-8E31-77FF1758E48E}" type="presParOf" srcId="{AF098FD6-F43A-4539-B41F-6E506F2FDE40}" destId="{DE157CF7-DCD6-46DE-B524-D0AC17C9FFFB}" srcOrd="4" destOrd="0" presId="urn:microsoft.com/office/officeart/2005/8/layout/default#1"/>
    <dgm:cxn modelId="{FE5E36A7-3D05-4869-A408-3D1E1592F66E}" type="presParOf" srcId="{AF098FD6-F43A-4539-B41F-6E506F2FDE40}" destId="{EFDAECD5-F1C3-4E72-8837-F4C22450E02F}" srcOrd="5" destOrd="0" presId="urn:microsoft.com/office/officeart/2005/8/layout/default#1"/>
    <dgm:cxn modelId="{344B5D81-BB10-4CAE-BEDD-668DE6BE885A}" type="presParOf" srcId="{AF098FD6-F43A-4539-B41F-6E506F2FDE40}" destId="{9595ED85-0C02-48FD-8FB5-E13849CB870C}" srcOrd="6" destOrd="0" presId="urn:microsoft.com/office/officeart/2005/8/layout/default#1"/>
    <dgm:cxn modelId="{571605CB-F1DC-49BD-84F9-166EC8DCE349}" type="presParOf" srcId="{AF098FD6-F43A-4539-B41F-6E506F2FDE40}" destId="{EEA75712-58D7-49DA-9141-8C87C352DB28}" srcOrd="7" destOrd="0" presId="urn:microsoft.com/office/officeart/2005/8/layout/default#1"/>
    <dgm:cxn modelId="{B76D7929-46F2-42C0-9660-20ED8EF5C2E3}" type="presParOf" srcId="{AF098FD6-F43A-4539-B41F-6E506F2FDE40}" destId="{14F2DA4D-6A2E-44DC-9879-9E0937AB3F37}" srcOrd="8" destOrd="0" presId="urn:microsoft.com/office/officeart/2005/8/layout/default#1"/>
    <dgm:cxn modelId="{F9B72105-28B5-46E6-A24A-B7723E6F4BF5}" type="presParOf" srcId="{AF098FD6-F43A-4539-B41F-6E506F2FDE40}" destId="{C5C19161-4995-49D1-9937-9FD8CABC7919}" srcOrd="9" destOrd="0" presId="urn:microsoft.com/office/officeart/2005/8/layout/default#1"/>
    <dgm:cxn modelId="{F50612CF-33F5-417E-A72E-556F8BED0668}" type="presParOf" srcId="{AF098FD6-F43A-4539-B41F-6E506F2FDE40}" destId="{65C66DFB-0417-459A-9B82-095A788F07CE}" srcOrd="10" destOrd="0" presId="urn:microsoft.com/office/officeart/2005/8/layout/default#1"/>
    <dgm:cxn modelId="{0654FE7C-10DF-4BEC-8F45-BE5172175B15}" type="presParOf" srcId="{AF098FD6-F43A-4539-B41F-6E506F2FDE40}" destId="{47DE6C79-29F3-4D7E-93A4-2B0E1DFBBA23}" srcOrd="11" destOrd="0" presId="urn:microsoft.com/office/officeart/2005/8/layout/default#1"/>
    <dgm:cxn modelId="{ED42C9C2-41E0-41A1-B3F3-27F0B646F4A9}" type="presParOf" srcId="{AF098FD6-F43A-4539-B41F-6E506F2FDE40}" destId="{D315B365-29ED-4DCA-BF84-EE2481F072FF}" srcOrd="12" destOrd="0" presId="urn:microsoft.com/office/officeart/2005/8/layout/default#1"/>
    <dgm:cxn modelId="{9F93AA90-4F4E-4299-921A-AA7F39B7D5B1}" type="presParOf" srcId="{AF098FD6-F43A-4539-B41F-6E506F2FDE40}" destId="{6CB55B01-24CC-405C-ACF3-0A43D028443E}" srcOrd="13" destOrd="0" presId="urn:microsoft.com/office/officeart/2005/8/layout/default#1"/>
    <dgm:cxn modelId="{D902EAF3-879D-4C30-A008-A67DF67B237C}" type="presParOf" srcId="{AF098FD6-F43A-4539-B41F-6E506F2FDE40}" destId="{B7DDFA37-DF92-4756-A575-CF8D7A1B1C76}" srcOrd="14" destOrd="0" presId="urn:microsoft.com/office/officeart/2005/8/layout/default#1"/>
    <dgm:cxn modelId="{69E39ADD-A2F0-43F9-AF23-0B7663B6D1E0}" type="presParOf" srcId="{AF098FD6-F43A-4539-B41F-6E506F2FDE40}" destId="{0F36CF3C-F8F8-4519-8619-8730687D3A5C}" srcOrd="15" destOrd="0" presId="urn:microsoft.com/office/officeart/2005/8/layout/default#1"/>
    <dgm:cxn modelId="{235DF94A-6467-4743-BA18-CED10CECF43D}" type="presParOf" srcId="{AF098FD6-F43A-4539-B41F-6E506F2FDE40}" destId="{E3914F1F-29BC-4711-97F0-BB0D1F7C3BFB}" srcOrd="16" destOrd="0" presId="urn:microsoft.com/office/officeart/2005/8/layout/default#1"/>
    <dgm:cxn modelId="{41D5C11A-E7AE-48CB-99C0-36B63FDFE2A3}" type="presParOf" srcId="{AF098FD6-F43A-4539-B41F-6E506F2FDE40}" destId="{A883EA70-8328-482B-BCB0-F76E94F7BD6F}" srcOrd="17" destOrd="0" presId="urn:microsoft.com/office/officeart/2005/8/layout/default#1"/>
    <dgm:cxn modelId="{D0799235-8777-44B0-A529-503BC1845642}" type="presParOf" srcId="{AF098FD6-F43A-4539-B41F-6E506F2FDE40}" destId="{C0E7259C-B08C-4E36-8C6E-E6294D1CCAA4}" srcOrd="1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486466-948D-4F4A-B4F2-22C2664B62AF}" type="doc">
      <dgm:prSet loTypeId="urn:microsoft.com/office/officeart/2005/8/layout/hProcess11" loCatId="process" qsTypeId="urn:microsoft.com/office/officeart/2005/8/quickstyle/simple1" qsCatId="simple" csTypeId="urn:microsoft.com/office/officeart/2005/8/colors/colorful4" csCatId="colorful" phldr="1"/>
      <dgm:spPr/>
    </dgm:pt>
    <dgm:pt modelId="{29AC0A89-1690-4252-8BFD-2540CAB9B3F8}">
      <dgm:prSet phldrT="[Text]" custT="1"/>
      <dgm:spPr/>
      <dgm:t>
        <a:bodyPr/>
        <a:lstStyle/>
        <a:p>
          <a:r>
            <a:rPr lang="tr-TR" sz="2200" dirty="0" smtClean="0"/>
            <a:t>2010</a:t>
          </a:r>
          <a:endParaRPr lang="tr-TR" sz="2200" dirty="0"/>
        </a:p>
      </dgm:t>
    </dgm:pt>
    <dgm:pt modelId="{22654882-7CDB-4D4D-AE2B-AF96E4AEC96B}" type="parTrans" cxnId="{505A635A-157B-4FEE-9799-A68B4F358C17}">
      <dgm:prSet/>
      <dgm:spPr/>
      <dgm:t>
        <a:bodyPr/>
        <a:lstStyle/>
        <a:p>
          <a:endParaRPr lang="tr-TR" sz="2200"/>
        </a:p>
      </dgm:t>
    </dgm:pt>
    <dgm:pt modelId="{501133A5-73D5-476F-915B-944C68984496}" type="sibTrans" cxnId="{505A635A-157B-4FEE-9799-A68B4F358C17}">
      <dgm:prSet/>
      <dgm:spPr/>
      <dgm:t>
        <a:bodyPr/>
        <a:lstStyle/>
        <a:p>
          <a:endParaRPr lang="tr-TR" sz="2200"/>
        </a:p>
      </dgm:t>
    </dgm:pt>
    <dgm:pt modelId="{3112E0DE-5634-4EB9-9832-4283F891DC07}">
      <dgm:prSet phldrT="[Text]" custT="1"/>
      <dgm:spPr/>
      <dgm:t>
        <a:bodyPr/>
        <a:lstStyle/>
        <a:p>
          <a:r>
            <a:rPr lang="tr-TR" sz="2200" dirty="0" smtClean="0"/>
            <a:t>2011</a:t>
          </a:r>
          <a:endParaRPr lang="tr-TR" sz="2200" dirty="0"/>
        </a:p>
      </dgm:t>
    </dgm:pt>
    <dgm:pt modelId="{74561F16-CCE5-4609-BFEE-D9B8B482E974}" type="parTrans" cxnId="{7C34980D-2F1E-4875-A984-A631DD1B4874}">
      <dgm:prSet/>
      <dgm:spPr/>
      <dgm:t>
        <a:bodyPr/>
        <a:lstStyle/>
        <a:p>
          <a:endParaRPr lang="tr-TR" sz="2200"/>
        </a:p>
      </dgm:t>
    </dgm:pt>
    <dgm:pt modelId="{FF42D7D8-1730-420B-8B58-E2A4F63B5E6E}" type="sibTrans" cxnId="{7C34980D-2F1E-4875-A984-A631DD1B4874}">
      <dgm:prSet/>
      <dgm:spPr/>
      <dgm:t>
        <a:bodyPr/>
        <a:lstStyle/>
        <a:p>
          <a:endParaRPr lang="tr-TR" sz="2200"/>
        </a:p>
      </dgm:t>
    </dgm:pt>
    <dgm:pt modelId="{2E9C2B67-B0F2-44AE-9AE6-65BDBF152249}">
      <dgm:prSet phldrT="[Text]" custT="1"/>
      <dgm:spPr/>
      <dgm:t>
        <a:bodyPr/>
        <a:lstStyle/>
        <a:p>
          <a:r>
            <a:rPr lang="tr-TR" sz="2200" dirty="0" smtClean="0"/>
            <a:t>2015</a:t>
          </a:r>
          <a:endParaRPr lang="tr-TR" sz="2200" dirty="0"/>
        </a:p>
      </dgm:t>
    </dgm:pt>
    <dgm:pt modelId="{AC5B7F13-A5E6-4EA5-AF23-E038E2C527B8}" type="parTrans" cxnId="{109A914C-6185-472D-B2A2-4D5F92129503}">
      <dgm:prSet/>
      <dgm:spPr/>
      <dgm:t>
        <a:bodyPr/>
        <a:lstStyle/>
        <a:p>
          <a:endParaRPr lang="tr-TR" sz="2200"/>
        </a:p>
      </dgm:t>
    </dgm:pt>
    <dgm:pt modelId="{FD858C8E-254A-407B-8475-212A1FCAB178}" type="sibTrans" cxnId="{109A914C-6185-472D-B2A2-4D5F92129503}">
      <dgm:prSet/>
      <dgm:spPr/>
      <dgm:t>
        <a:bodyPr/>
        <a:lstStyle/>
        <a:p>
          <a:endParaRPr lang="tr-TR" sz="2200"/>
        </a:p>
      </dgm:t>
    </dgm:pt>
    <dgm:pt modelId="{75FA9821-C1F3-461B-80D6-E1D56A9A442A}">
      <dgm:prSet phldrT="[Text]" custT="1"/>
      <dgm:spPr/>
      <dgm:t>
        <a:bodyPr/>
        <a:lstStyle/>
        <a:p>
          <a:r>
            <a:rPr lang="tr-TR" sz="2200" dirty="0" smtClean="0"/>
            <a:t>2016</a:t>
          </a:r>
          <a:endParaRPr lang="tr-TR" sz="2200" dirty="0"/>
        </a:p>
      </dgm:t>
    </dgm:pt>
    <dgm:pt modelId="{97305DDE-5883-4C51-8F8E-442A1990501D}" type="parTrans" cxnId="{24183CD6-8D91-4947-8230-1E87F7AC9007}">
      <dgm:prSet/>
      <dgm:spPr/>
      <dgm:t>
        <a:bodyPr/>
        <a:lstStyle/>
        <a:p>
          <a:endParaRPr lang="tr-TR" sz="2200"/>
        </a:p>
      </dgm:t>
    </dgm:pt>
    <dgm:pt modelId="{56573F1A-9A36-4965-9BAD-ED2C47C84CE0}" type="sibTrans" cxnId="{24183CD6-8D91-4947-8230-1E87F7AC9007}">
      <dgm:prSet/>
      <dgm:spPr/>
      <dgm:t>
        <a:bodyPr/>
        <a:lstStyle/>
        <a:p>
          <a:endParaRPr lang="tr-TR" sz="2200"/>
        </a:p>
      </dgm:t>
    </dgm:pt>
    <dgm:pt modelId="{98CE5AED-9177-41FC-AB44-99CB353C2D6A}">
      <dgm:prSet phldrT="[Text]" custT="1"/>
      <dgm:spPr/>
      <dgm:t>
        <a:bodyPr/>
        <a:lstStyle/>
        <a:p>
          <a:r>
            <a:rPr lang="tr-TR" sz="2200" smtClean="0"/>
            <a:t>2000</a:t>
          </a:r>
          <a:endParaRPr lang="tr-TR" sz="2200" dirty="0"/>
        </a:p>
      </dgm:t>
    </dgm:pt>
    <dgm:pt modelId="{65FC07BA-E12F-42ED-ABA8-07B670A236AF}" type="parTrans" cxnId="{D3160241-54A7-4ACB-9DDE-89BDD64DC65D}">
      <dgm:prSet/>
      <dgm:spPr/>
      <dgm:t>
        <a:bodyPr/>
        <a:lstStyle/>
        <a:p>
          <a:endParaRPr lang="tr-TR" sz="2200"/>
        </a:p>
      </dgm:t>
    </dgm:pt>
    <dgm:pt modelId="{D5979B5E-D7DD-432F-AA4E-613F9B55C128}" type="sibTrans" cxnId="{D3160241-54A7-4ACB-9DDE-89BDD64DC65D}">
      <dgm:prSet/>
      <dgm:spPr/>
      <dgm:t>
        <a:bodyPr/>
        <a:lstStyle/>
        <a:p>
          <a:endParaRPr lang="tr-TR" sz="2200"/>
        </a:p>
      </dgm:t>
    </dgm:pt>
    <dgm:pt modelId="{4C4CF185-53E2-489A-B848-48AF5EABD5E2}">
      <dgm:prSet phldrT="[Text]" custT="1"/>
      <dgm:spPr/>
      <dgm:t>
        <a:bodyPr/>
        <a:lstStyle/>
        <a:p>
          <a:r>
            <a:rPr lang="tr-TR" sz="2200" dirty="0" smtClean="0"/>
            <a:t>2005</a:t>
          </a:r>
          <a:endParaRPr lang="tr-TR" sz="2200" dirty="0"/>
        </a:p>
      </dgm:t>
    </dgm:pt>
    <dgm:pt modelId="{D466FB65-83E2-4B0D-9530-B6CFAEEB0590}" type="sibTrans" cxnId="{6DF6BEBB-25E8-4D28-9B43-F5DBA0A28493}">
      <dgm:prSet/>
      <dgm:spPr/>
      <dgm:t>
        <a:bodyPr/>
        <a:lstStyle/>
        <a:p>
          <a:endParaRPr lang="tr-TR" sz="2200"/>
        </a:p>
      </dgm:t>
    </dgm:pt>
    <dgm:pt modelId="{BB58BCB4-66BC-42BB-BC33-D49D17EB8241}" type="parTrans" cxnId="{6DF6BEBB-25E8-4D28-9B43-F5DBA0A28493}">
      <dgm:prSet/>
      <dgm:spPr/>
      <dgm:t>
        <a:bodyPr/>
        <a:lstStyle/>
        <a:p>
          <a:endParaRPr lang="tr-TR" sz="2200"/>
        </a:p>
      </dgm:t>
    </dgm:pt>
    <dgm:pt modelId="{3DF31683-62AB-403C-9DA2-0C17AE5E463B}" type="pres">
      <dgm:prSet presAssocID="{9F486466-948D-4F4A-B4F2-22C2664B62AF}" presName="Name0" presStyleCnt="0">
        <dgm:presLayoutVars>
          <dgm:dir/>
          <dgm:resizeHandles val="exact"/>
        </dgm:presLayoutVars>
      </dgm:prSet>
      <dgm:spPr/>
    </dgm:pt>
    <dgm:pt modelId="{E46E90BA-C048-4723-A05A-B7B9C28A856D}" type="pres">
      <dgm:prSet presAssocID="{9F486466-948D-4F4A-B4F2-22C2664B62AF}" presName="arrow" presStyleLbl="bgShp" presStyleIdx="0" presStyleCnt="1" custLinFactNeighborY="9550"/>
      <dgm:spPr>
        <a:solidFill>
          <a:schemeClr val="accent2"/>
        </a:solidFill>
      </dgm:spPr>
    </dgm:pt>
    <dgm:pt modelId="{0503945E-1DDD-4610-8837-BB7C194FCB2B}" type="pres">
      <dgm:prSet presAssocID="{9F486466-948D-4F4A-B4F2-22C2664B62AF}" presName="points" presStyleCnt="0"/>
      <dgm:spPr/>
    </dgm:pt>
    <dgm:pt modelId="{EE304AA4-358D-49DE-B8E5-32F855EFED78}" type="pres">
      <dgm:prSet presAssocID="{98CE5AED-9177-41FC-AB44-99CB353C2D6A}" presName="compositeA" presStyleCnt="0"/>
      <dgm:spPr/>
    </dgm:pt>
    <dgm:pt modelId="{7DF720A8-2B67-4F6D-AEDB-C815932CEF4C}" type="pres">
      <dgm:prSet presAssocID="{98CE5AED-9177-41FC-AB44-99CB353C2D6A}" presName="textA" presStyleLbl="revTx" presStyleIdx="0" presStyleCnt="6" custLinFactNeighborY="21010">
        <dgm:presLayoutVars>
          <dgm:bulletEnabled val="1"/>
        </dgm:presLayoutVars>
      </dgm:prSet>
      <dgm:spPr/>
      <dgm:t>
        <a:bodyPr/>
        <a:lstStyle/>
        <a:p>
          <a:endParaRPr lang="tr-TR"/>
        </a:p>
      </dgm:t>
    </dgm:pt>
    <dgm:pt modelId="{14B76780-84D7-4D0C-A5AC-9FBCB287F59D}" type="pres">
      <dgm:prSet presAssocID="{98CE5AED-9177-41FC-AB44-99CB353C2D6A}" presName="circleA" presStyleLbl="node1" presStyleIdx="0" presStyleCnt="6" custLinFactNeighborY="30552"/>
      <dgm:spPr/>
    </dgm:pt>
    <dgm:pt modelId="{B2A7E151-8620-4088-BA9B-5EA73EB3E66A}" type="pres">
      <dgm:prSet presAssocID="{98CE5AED-9177-41FC-AB44-99CB353C2D6A}" presName="spaceA" presStyleCnt="0"/>
      <dgm:spPr/>
    </dgm:pt>
    <dgm:pt modelId="{2BF2D041-607A-4D4F-9279-D063AAF1977A}" type="pres">
      <dgm:prSet presAssocID="{D5979B5E-D7DD-432F-AA4E-613F9B55C128}" presName="space" presStyleCnt="0"/>
      <dgm:spPr/>
    </dgm:pt>
    <dgm:pt modelId="{3E345457-91FC-470A-939B-2340056250A2}" type="pres">
      <dgm:prSet presAssocID="{4C4CF185-53E2-489A-B848-48AF5EABD5E2}" presName="compositeB" presStyleCnt="0"/>
      <dgm:spPr/>
    </dgm:pt>
    <dgm:pt modelId="{1320E3DE-26A5-45C7-AD1C-F0953C7A797F}" type="pres">
      <dgm:prSet presAssocID="{4C4CF185-53E2-489A-B848-48AF5EABD5E2}" presName="textB" presStyleLbl="revTx" presStyleIdx="1" presStyleCnt="6">
        <dgm:presLayoutVars>
          <dgm:bulletEnabled val="1"/>
        </dgm:presLayoutVars>
      </dgm:prSet>
      <dgm:spPr/>
      <dgm:t>
        <a:bodyPr/>
        <a:lstStyle/>
        <a:p>
          <a:endParaRPr lang="tr-TR"/>
        </a:p>
      </dgm:t>
    </dgm:pt>
    <dgm:pt modelId="{CBF0D194-3975-41BB-951C-EE042EBB79E6}" type="pres">
      <dgm:prSet presAssocID="{4C4CF185-53E2-489A-B848-48AF5EABD5E2}" presName="circleB" presStyleLbl="node1" presStyleIdx="1" presStyleCnt="6" custLinFactNeighborY="30552"/>
      <dgm:spPr/>
    </dgm:pt>
    <dgm:pt modelId="{7244DEE6-C42F-4384-B4FC-965B8B5A65D6}" type="pres">
      <dgm:prSet presAssocID="{4C4CF185-53E2-489A-B848-48AF5EABD5E2}" presName="spaceB" presStyleCnt="0"/>
      <dgm:spPr/>
    </dgm:pt>
    <dgm:pt modelId="{36343445-AA12-4712-B1FE-295A35DD79D4}" type="pres">
      <dgm:prSet presAssocID="{D466FB65-83E2-4B0D-9530-B6CFAEEB0590}" presName="space" presStyleCnt="0"/>
      <dgm:spPr/>
    </dgm:pt>
    <dgm:pt modelId="{CB5363BC-C06E-4689-BFA1-220B6C7E4263}" type="pres">
      <dgm:prSet presAssocID="{29AC0A89-1690-4252-8BFD-2540CAB9B3F8}" presName="compositeA" presStyleCnt="0"/>
      <dgm:spPr/>
    </dgm:pt>
    <dgm:pt modelId="{8B5127BA-8D71-4BFC-A93E-6845B474549D}" type="pres">
      <dgm:prSet presAssocID="{29AC0A89-1690-4252-8BFD-2540CAB9B3F8}" presName="textA" presStyleLbl="revTx" presStyleIdx="2" presStyleCnt="6" custLinFactNeighborY="21010">
        <dgm:presLayoutVars>
          <dgm:bulletEnabled val="1"/>
        </dgm:presLayoutVars>
      </dgm:prSet>
      <dgm:spPr/>
      <dgm:t>
        <a:bodyPr/>
        <a:lstStyle/>
        <a:p>
          <a:endParaRPr lang="tr-TR"/>
        </a:p>
      </dgm:t>
    </dgm:pt>
    <dgm:pt modelId="{FC1EFA30-A406-4C70-8E9B-EFD6915A07D9}" type="pres">
      <dgm:prSet presAssocID="{29AC0A89-1690-4252-8BFD-2540CAB9B3F8}" presName="circleA" presStyleLbl="node1" presStyleIdx="2" presStyleCnt="6" custLinFactNeighborY="30552"/>
      <dgm:spPr/>
    </dgm:pt>
    <dgm:pt modelId="{531320C1-E972-40C0-AEA1-6AF807F7B0EC}" type="pres">
      <dgm:prSet presAssocID="{29AC0A89-1690-4252-8BFD-2540CAB9B3F8}" presName="spaceA" presStyleCnt="0"/>
      <dgm:spPr/>
    </dgm:pt>
    <dgm:pt modelId="{99DC2BCD-0AE3-4834-BCF4-BC092FCCDAA6}" type="pres">
      <dgm:prSet presAssocID="{501133A5-73D5-476F-915B-944C68984496}" presName="space" presStyleCnt="0"/>
      <dgm:spPr/>
    </dgm:pt>
    <dgm:pt modelId="{190C724F-E876-4290-91EC-8A6D5C0231FB}" type="pres">
      <dgm:prSet presAssocID="{3112E0DE-5634-4EB9-9832-4283F891DC07}" presName="compositeB" presStyleCnt="0"/>
      <dgm:spPr/>
    </dgm:pt>
    <dgm:pt modelId="{66CC7319-A2F6-40B7-90B4-066BDD8C2DDC}" type="pres">
      <dgm:prSet presAssocID="{3112E0DE-5634-4EB9-9832-4283F891DC07}" presName="textB" presStyleLbl="revTx" presStyleIdx="3" presStyleCnt="6">
        <dgm:presLayoutVars>
          <dgm:bulletEnabled val="1"/>
        </dgm:presLayoutVars>
      </dgm:prSet>
      <dgm:spPr/>
      <dgm:t>
        <a:bodyPr/>
        <a:lstStyle/>
        <a:p>
          <a:endParaRPr lang="tr-TR"/>
        </a:p>
      </dgm:t>
    </dgm:pt>
    <dgm:pt modelId="{0BDE540E-E33C-4F0E-A015-71322E8AE899}" type="pres">
      <dgm:prSet presAssocID="{3112E0DE-5634-4EB9-9832-4283F891DC07}" presName="circleB" presStyleLbl="node1" presStyleIdx="3" presStyleCnt="6" custLinFactNeighborY="30552"/>
      <dgm:spPr/>
    </dgm:pt>
    <dgm:pt modelId="{8EA4F997-F60B-412D-8701-09EA4BDEA6CE}" type="pres">
      <dgm:prSet presAssocID="{3112E0DE-5634-4EB9-9832-4283F891DC07}" presName="spaceB" presStyleCnt="0"/>
      <dgm:spPr/>
    </dgm:pt>
    <dgm:pt modelId="{C1FEAD02-08EA-4ABA-922C-80C4B67A75A4}" type="pres">
      <dgm:prSet presAssocID="{FF42D7D8-1730-420B-8B58-E2A4F63B5E6E}" presName="space" presStyleCnt="0"/>
      <dgm:spPr/>
    </dgm:pt>
    <dgm:pt modelId="{18E005A0-1D1F-4439-95D1-1CF55EA40F2B}" type="pres">
      <dgm:prSet presAssocID="{2E9C2B67-B0F2-44AE-9AE6-65BDBF152249}" presName="compositeA" presStyleCnt="0"/>
      <dgm:spPr/>
    </dgm:pt>
    <dgm:pt modelId="{54BD76ED-E624-4B9C-B4F0-15C3FBAB55CE}" type="pres">
      <dgm:prSet presAssocID="{2E9C2B67-B0F2-44AE-9AE6-65BDBF152249}" presName="textA" presStyleLbl="revTx" presStyleIdx="4" presStyleCnt="6" custLinFactNeighborY="21010">
        <dgm:presLayoutVars>
          <dgm:bulletEnabled val="1"/>
        </dgm:presLayoutVars>
      </dgm:prSet>
      <dgm:spPr/>
      <dgm:t>
        <a:bodyPr/>
        <a:lstStyle/>
        <a:p>
          <a:endParaRPr lang="tr-TR"/>
        </a:p>
      </dgm:t>
    </dgm:pt>
    <dgm:pt modelId="{5E6431C9-3426-4472-909E-9284ADBF4975}" type="pres">
      <dgm:prSet presAssocID="{2E9C2B67-B0F2-44AE-9AE6-65BDBF152249}" presName="circleA" presStyleLbl="node1" presStyleIdx="4" presStyleCnt="6" custLinFactNeighborY="30552"/>
      <dgm:spPr/>
    </dgm:pt>
    <dgm:pt modelId="{F7506572-81B4-4A78-A2C7-EF14384F016A}" type="pres">
      <dgm:prSet presAssocID="{2E9C2B67-B0F2-44AE-9AE6-65BDBF152249}" presName="spaceA" presStyleCnt="0"/>
      <dgm:spPr/>
    </dgm:pt>
    <dgm:pt modelId="{8EAA1EC1-8DA0-4E4D-92BF-D2C40CF81A43}" type="pres">
      <dgm:prSet presAssocID="{FD858C8E-254A-407B-8475-212A1FCAB178}" presName="space" presStyleCnt="0"/>
      <dgm:spPr/>
    </dgm:pt>
    <dgm:pt modelId="{88BDBD77-5FDA-44EE-97AB-2DD3F1678AB1}" type="pres">
      <dgm:prSet presAssocID="{75FA9821-C1F3-461B-80D6-E1D56A9A442A}" presName="compositeB" presStyleCnt="0"/>
      <dgm:spPr/>
    </dgm:pt>
    <dgm:pt modelId="{346E8446-0C33-4E83-8F11-4580B8DB64F4}" type="pres">
      <dgm:prSet presAssocID="{75FA9821-C1F3-461B-80D6-E1D56A9A442A}" presName="textB" presStyleLbl="revTx" presStyleIdx="5" presStyleCnt="6">
        <dgm:presLayoutVars>
          <dgm:bulletEnabled val="1"/>
        </dgm:presLayoutVars>
      </dgm:prSet>
      <dgm:spPr/>
      <dgm:t>
        <a:bodyPr/>
        <a:lstStyle/>
        <a:p>
          <a:endParaRPr lang="tr-TR"/>
        </a:p>
      </dgm:t>
    </dgm:pt>
    <dgm:pt modelId="{2475D890-04A3-4FA7-9F1F-5D309E776FAA}" type="pres">
      <dgm:prSet presAssocID="{75FA9821-C1F3-461B-80D6-E1D56A9A442A}" presName="circleB" presStyleLbl="node1" presStyleIdx="5" presStyleCnt="6" custLinFactNeighborY="30552"/>
      <dgm:spPr/>
    </dgm:pt>
    <dgm:pt modelId="{3A9A6188-C97B-4F2B-A7B3-6E81FC5955BC}" type="pres">
      <dgm:prSet presAssocID="{75FA9821-C1F3-461B-80D6-E1D56A9A442A}" presName="spaceB" presStyleCnt="0"/>
      <dgm:spPr/>
    </dgm:pt>
  </dgm:ptLst>
  <dgm:cxnLst>
    <dgm:cxn modelId="{109A914C-6185-472D-B2A2-4D5F92129503}" srcId="{9F486466-948D-4F4A-B4F2-22C2664B62AF}" destId="{2E9C2B67-B0F2-44AE-9AE6-65BDBF152249}" srcOrd="4" destOrd="0" parTransId="{AC5B7F13-A5E6-4EA5-AF23-E038E2C527B8}" sibTransId="{FD858C8E-254A-407B-8475-212A1FCAB178}"/>
    <dgm:cxn modelId="{505A635A-157B-4FEE-9799-A68B4F358C17}" srcId="{9F486466-948D-4F4A-B4F2-22C2664B62AF}" destId="{29AC0A89-1690-4252-8BFD-2540CAB9B3F8}" srcOrd="2" destOrd="0" parTransId="{22654882-7CDB-4D4D-AE2B-AF96E4AEC96B}" sibTransId="{501133A5-73D5-476F-915B-944C68984496}"/>
    <dgm:cxn modelId="{D3160241-54A7-4ACB-9DDE-89BDD64DC65D}" srcId="{9F486466-948D-4F4A-B4F2-22C2664B62AF}" destId="{98CE5AED-9177-41FC-AB44-99CB353C2D6A}" srcOrd="0" destOrd="0" parTransId="{65FC07BA-E12F-42ED-ABA8-07B670A236AF}" sibTransId="{D5979B5E-D7DD-432F-AA4E-613F9B55C128}"/>
    <dgm:cxn modelId="{CA9C972B-B6BB-4A90-A28A-B82F52ECDD90}" type="presOf" srcId="{2E9C2B67-B0F2-44AE-9AE6-65BDBF152249}" destId="{54BD76ED-E624-4B9C-B4F0-15C3FBAB55CE}" srcOrd="0" destOrd="0" presId="urn:microsoft.com/office/officeart/2005/8/layout/hProcess11"/>
    <dgm:cxn modelId="{0020E779-8FA1-425F-B5D2-576CEB031D1D}" type="presOf" srcId="{3112E0DE-5634-4EB9-9832-4283F891DC07}" destId="{66CC7319-A2F6-40B7-90B4-066BDD8C2DDC}" srcOrd="0" destOrd="0" presId="urn:microsoft.com/office/officeart/2005/8/layout/hProcess11"/>
    <dgm:cxn modelId="{6DF6BEBB-25E8-4D28-9B43-F5DBA0A28493}" srcId="{9F486466-948D-4F4A-B4F2-22C2664B62AF}" destId="{4C4CF185-53E2-489A-B848-48AF5EABD5E2}" srcOrd="1" destOrd="0" parTransId="{BB58BCB4-66BC-42BB-BC33-D49D17EB8241}" sibTransId="{D466FB65-83E2-4B0D-9530-B6CFAEEB0590}"/>
    <dgm:cxn modelId="{24183CD6-8D91-4947-8230-1E87F7AC9007}" srcId="{9F486466-948D-4F4A-B4F2-22C2664B62AF}" destId="{75FA9821-C1F3-461B-80D6-E1D56A9A442A}" srcOrd="5" destOrd="0" parTransId="{97305DDE-5883-4C51-8F8E-442A1990501D}" sibTransId="{56573F1A-9A36-4965-9BAD-ED2C47C84CE0}"/>
    <dgm:cxn modelId="{80DC61B2-9E66-4DA6-B83F-79E28C6A4D2A}" type="presOf" srcId="{9F486466-948D-4F4A-B4F2-22C2664B62AF}" destId="{3DF31683-62AB-403C-9DA2-0C17AE5E463B}" srcOrd="0" destOrd="0" presId="urn:microsoft.com/office/officeart/2005/8/layout/hProcess11"/>
    <dgm:cxn modelId="{D74F52CC-9922-44B9-B2E8-D44FD024F24E}" type="presOf" srcId="{98CE5AED-9177-41FC-AB44-99CB353C2D6A}" destId="{7DF720A8-2B67-4F6D-AEDB-C815932CEF4C}" srcOrd="0" destOrd="0" presId="urn:microsoft.com/office/officeart/2005/8/layout/hProcess11"/>
    <dgm:cxn modelId="{7C34980D-2F1E-4875-A984-A631DD1B4874}" srcId="{9F486466-948D-4F4A-B4F2-22C2664B62AF}" destId="{3112E0DE-5634-4EB9-9832-4283F891DC07}" srcOrd="3" destOrd="0" parTransId="{74561F16-CCE5-4609-BFEE-D9B8B482E974}" sibTransId="{FF42D7D8-1730-420B-8B58-E2A4F63B5E6E}"/>
    <dgm:cxn modelId="{5F6AF2F9-7155-478F-BF3A-F67DD8EF695C}" type="presOf" srcId="{4C4CF185-53E2-489A-B848-48AF5EABD5E2}" destId="{1320E3DE-26A5-45C7-AD1C-F0953C7A797F}" srcOrd="0" destOrd="0" presId="urn:microsoft.com/office/officeart/2005/8/layout/hProcess11"/>
    <dgm:cxn modelId="{3B3FB501-9EFC-4AE1-89F3-B33E2848AE49}" type="presOf" srcId="{75FA9821-C1F3-461B-80D6-E1D56A9A442A}" destId="{346E8446-0C33-4E83-8F11-4580B8DB64F4}" srcOrd="0" destOrd="0" presId="urn:microsoft.com/office/officeart/2005/8/layout/hProcess11"/>
    <dgm:cxn modelId="{35C6E2FE-9EDB-4E06-B186-53805903EC4A}" type="presOf" srcId="{29AC0A89-1690-4252-8BFD-2540CAB9B3F8}" destId="{8B5127BA-8D71-4BFC-A93E-6845B474549D}" srcOrd="0" destOrd="0" presId="urn:microsoft.com/office/officeart/2005/8/layout/hProcess11"/>
    <dgm:cxn modelId="{FD3F8934-AB47-4570-8D80-3E7B9D67C4B1}" type="presParOf" srcId="{3DF31683-62AB-403C-9DA2-0C17AE5E463B}" destId="{E46E90BA-C048-4723-A05A-B7B9C28A856D}" srcOrd="0" destOrd="0" presId="urn:microsoft.com/office/officeart/2005/8/layout/hProcess11"/>
    <dgm:cxn modelId="{602C1B69-889D-49FC-B109-C18FBF5D38A5}" type="presParOf" srcId="{3DF31683-62AB-403C-9DA2-0C17AE5E463B}" destId="{0503945E-1DDD-4610-8837-BB7C194FCB2B}" srcOrd="1" destOrd="0" presId="urn:microsoft.com/office/officeart/2005/8/layout/hProcess11"/>
    <dgm:cxn modelId="{3C20D896-8F02-4FA9-81E5-178C5BA3FA56}" type="presParOf" srcId="{0503945E-1DDD-4610-8837-BB7C194FCB2B}" destId="{EE304AA4-358D-49DE-B8E5-32F855EFED78}" srcOrd="0" destOrd="0" presId="urn:microsoft.com/office/officeart/2005/8/layout/hProcess11"/>
    <dgm:cxn modelId="{BE5171BC-9304-4AA4-A86B-96DB5E37BACE}" type="presParOf" srcId="{EE304AA4-358D-49DE-B8E5-32F855EFED78}" destId="{7DF720A8-2B67-4F6D-AEDB-C815932CEF4C}" srcOrd="0" destOrd="0" presId="urn:microsoft.com/office/officeart/2005/8/layout/hProcess11"/>
    <dgm:cxn modelId="{42758509-E50F-4F55-B3B9-9F9ABFAF9478}" type="presParOf" srcId="{EE304AA4-358D-49DE-B8E5-32F855EFED78}" destId="{14B76780-84D7-4D0C-A5AC-9FBCB287F59D}" srcOrd="1" destOrd="0" presId="urn:microsoft.com/office/officeart/2005/8/layout/hProcess11"/>
    <dgm:cxn modelId="{871F2E1F-FFFF-411B-A1C2-BA9B4696AD84}" type="presParOf" srcId="{EE304AA4-358D-49DE-B8E5-32F855EFED78}" destId="{B2A7E151-8620-4088-BA9B-5EA73EB3E66A}" srcOrd="2" destOrd="0" presId="urn:microsoft.com/office/officeart/2005/8/layout/hProcess11"/>
    <dgm:cxn modelId="{DE14C46B-08A8-4346-9251-F517320A4DCD}" type="presParOf" srcId="{0503945E-1DDD-4610-8837-BB7C194FCB2B}" destId="{2BF2D041-607A-4D4F-9279-D063AAF1977A}" srcOrd="1" destOrd="0" presId="urn:microsoft.com/office/officeart/2005/8/layout/hProcess11"/>
    <dgm:cxn modelId="{012F95DB-4D90-45FB-8E7A-A1564C1F4497}" type="presParOf" srcId="{0503945E-1DDD-4610-8837-BB7C194FCB2B}" destId="{3E345457-91FC-470A-939B-2340056250A2}" srcOrd="2" destOrd="0" presId="urn:microsoft.com/office/officeart/2005/8/layout/hProcess11"/>
    <dgm:cxn modelId="{86053C94-CC42-4C20-91CB-312723E81470}" type="presParOf" srcId="{3E345457-91FC-470A-939B-2340056250A2}" destId="{1320E3DE-26A5-45C7-AD1C-F0953C7A797F}" srcOrd="0" destOrd="0" presId="urn:microsoft.com/office/officeart/2005/8/layout/hProcess11"/>
    <dgm:cxn modelId="{29D68C87-0DBD-440A-B687-20767689ED64}" type="presParOf" srcId="{3E345457-91FC-470A-939B-2340056250A2}" destId="{CBF0D194-3975-41BB-951C-EE042EBB79E6}" srcOrd="1" destOrd="0" presId="urn:microsoft.com/office/officeart/2005/8/layout/hProcess11"/>
    <dgm:cxn modelId="{15682FE5-F124-47D4-B867-FBD13E2A86E6}" type="presParOf" srcId="{3E345457-91FC-470A-939B-2340056250A2}" destId="{7244DEE6-C42F-4384-B4FC-965B8B5A65D6}" srcOrd="2" destOrd="0" presId="urn:microsoft.com/office/officeart/2005/8/layout/hProcess11"/>
    <dgm:cxn modelId="{5E0EA88D-7AE6-41F6-810C-F03FD8F541E1}" type="presParOf" srcId="{0503945E-1DDD-4610-8837-BB7C194FCB2B}" destId="{36343445-AA12-4712-B1FE-295A35DD79D4}" srcOrd="3" destOrd="0" presId="urn:microsoft.com/office/officeart/2005/8/layout/hProcess11"/>
    <dgm:cxn modelId="{FE484C82-E68F-487B-AE3B-2F4BD905363E}" type="presParOf" srcId="{0503945E-1DDD-4610-8837-BB7C194FCB2B}" destId="{CB5363BC-C06E-4689-BFA1-220B6C7E4263}" srcOrd="4" destOrd="0" presId="urn:microsoft.com/office/officeart/2005/8/layout/hProcess11"/>
    <dgm:cxn modelId="{C1FEFAA7-7683-4C3D-93BA-D2F0D05A0DA3}" type="presParOf" srcId="{CB5363BC-C06E-4689-BFA1-220B6C7E4263}" destId="{8B5127BA-8D71-4BFC-A93E-6845B474549D}" srcOrd="0" destOrd="0" presId="urn:microsoft.com/office/officeart/2005/8/layout/hProcess11"/>
    <dgm:cxn modelId="{58D72498-3344-46CE-95F9-B4475C9B41C7}" type="presParOf" srcId="{CB5363BC-C06E-4689-BFA1-220B6C7E4263}" destId="{FC1EFA30-A406-4C70-8E9B-EFD6915A07D9}" srcOrd="1" destOrd="0" presId="urn:microsoft.com/office/officeart/2005/8/layout/hProcess11"/>
    <dgm:cxn modelId="{495378F7-DBCA-4602-8789-37571E2669C3}" type="presParOf" srcId="{CB5363BC-C06E-4689-BFA1-220B6C7E4263}" destId="{531320C1-E972-40C0-AEA1-6AF807F7B0EC}" srcOrd="2" destOrd="0" presId="urn:microsoft.com/office/officeart/2005/8/layout/hProcess11"/>
    <dgm:cxn modelId="{7CD01B3C-BDC7-4C83-A2E2-7918D1072DBD}" type="presParOf" srcId="{0503945E-1DDD-4610-8837-BB7C194FCB2B}" destId="{99DC2BCD-0AE3-4834-BCF4-BC092FCCDAA6}" srcOrd="5" destOrd="0" presId="urn:microsoft.com/office/officeart/2005/8/layout/hProcess11"/>
    <dgm:cxn modelId="{A0F94E08-D445-416F-9FDF-A6F86EEF5B0C}" type="presParOf" srcId="{0503945E-1DDD-4610-8837-BB7C194FCB2B}" destId="{190C724F-E876-4290-91EC-8A6D5C0231FB}" srcOrd="6" destOrd="0" presId="urn:microsoft.com/office/officeart/2005/8/layout/hProcess11"/>
    <dgm:cxn modelId="{E804C45D-C23E-40A8-AC54-1076A977E964}" type="presParOf" srcId="{190C724F-E876-4290-91EC-8A6D5C0231FB}" destId="{66CC7319-A2F6-40B7-90B4-066BDD8C2DDC}" srcOrd="0" destOrd="0" presId="urn:microsoft.com/office/officeart/2005/8/layout/hProcess11"/>
    <dgm:cxn modelId="{D9EA7BBF-1F9F-444B-9E87-E524E2A3B9D8}" type="presParOf" srcId="{190C724F-E876-4290-91EC-8A6D5C0231FB}" destId="{0BDE540E-E33C-4F0E-A015-71322E8AE899}" srcOrd="1" destOrd="0" presId="urn:microsoft.com/office/officeart/2005/8/layout/hProcess11"/>
    <dgm:cxn modelId="{06BD096A-0CF7-4C69-96EE-59E5E621D6AB}" type="presParOf" srcId="{190C724F-E876-4290-91EC-8A6D5C0231FB}" destId="{8EA4F997-F60B-412D-8701-09EA4BDEA6CE}" srcOrd="2" destOrd="0" presId="urn:microsoft.com/office/officeart/2005/8/layout/hProcess11"/>
    <dgm:cxn modelId="{3F1BF138-2776-46AB-89E9-8239304DAA17}" type="presParOf" srcId="{0503945E-1DDD-4610-8837-BB7C194FCB2B}" destId="{C1FEAD02-08EA-4ABA-922C-80C4B67A75A4}" srcOrd="7" destOrd="0" presId="urn:microsoft.com/office/officeart/2005/8/layout/hProcess11"/>
    <dgm:cxn modelId="{A7D8DE46-6023-4A32-A22C-8A5CAD654BC4}" type="presParOf" srcId="{0503945E-1DDD-4610-8837-BB7C194FCB2B}" destId="{18E005A0-1D1F-4439-95D1-1CF55EA40F2B}" srcOrd="8" destOrd="0" presId="urn:microsoft.com/office/officeart/2005/8/layout/hProcess11"/>
    <dgm:cxn modelId="{47B6914D-8D34-4320-A59E-DC2A051DC495}" type="presParOf" srcId="{18E005A0-1D1F-4439-95D1-1CF55EA40F2B}" destId="{54BD76ED-E624-4B9C-B4F0-15C3FBAB55CE}" srcOrd="0" destOrd="0" presId="urn:microsoft.com/office/officeart/2005/8/layout/hProcess11"/>
    <dgm:cxn modelId="{614B392C-56FB-4723-A919-4DBB88FDC8E5}" type="presParOf" srcId="{18E005A0-1D1F-4439-95D1-1CF55EA40F2B}" destId="{5E6431C9-3426-4472-909E-9284ADBF4975}" srcOrd="1" destOrd="0" presId="urn:microsoft.com/office/officeart/2005/8/layout/hProcess11"/>
    <dgm:cxn modelId="{0D55E07E-8C5F-426D-804D-3372D432E536}" type="presParOf" srcId="{18E005A0-1D1F-4439-95D1-1CF55EA40F2B}" destId="{F7506572-81B4-4A78-A2C7-EF14384F016A}" srcOrd="2" destOrd="0" presId="urn:microsoft.com/office/officeart/2005/8/layout/hProcess11"/>
    <dgm:cxn modelId="{A737E063-58D3-4FC2-80DA-1127DE8EC7D4}" type="presParOf" srcId="{0503945E-1DDD-4610-8837-BB7C194FCB2B}" destId="{8EAA1EC1-8DA0-4E4D-92BF-D2C40CF81A43}" srcOrd="9" destOrd="0" presId="urn:microsoft.com/office/officeart/2005/8/layout/hProcess11"/>
    <dgm:cxn modelId="{34C3F971-CE1B-473C-B91D-1CD7FEA998FE}" type="presParOf" srcId="{0503945E-1DDD-4610-8837-BB7C194FCB2B}" destId="{88BDBD77-5FDA-44EE-97AB-2DD3F1678AB1}" srcOrd="10" destOrd="0" presId="urn:microsoft.com/office/officeart/2005/8/layout/hProcess11"/>
    <dgm:cxn modelId="{E512AEB5-EABF-4242-B1AD-833280615261}" type="presParOf" srcId="{88BDBD77-5FDA-44EE-97AB-2DD3F1678AB1}" destId="{346E8446-0C33-4E83-8F11-4580B8DB64F4}" srcOrd="0" destOrd="0" presId="urn:microsoft.com/office/officeart/2005/8/layout/hProcess11"/>
    <dgm:cxn modelId="{3F1DBB32-F769-4ABA-9EC7-42B7099B0E9B}" type="presParOf" srcId="{88BDBD77-5FDA-44EE-97AB-2DD3F1678AB1}" destId="{2475D890-04A3-4FA7-9F1F-5D309E776FAA}" srcOrd="1" destOrd="0" presId="urn:microsoft.com/office/officeart/2005/8/layout/hProcess11"/>
    <dgm:cxn modelId="{512F8CF9-86DF-412A-80C1-9ACE41357F61}" type="presParOf" srcId="{88BDBD77-5FDA-44EE-97AB-2DD3F1678AB1}" destId="{3A9A6188-C97B-4F2B-A7B3-6E81FC5955BC}"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2E327E-B46F-41FF-B6ED-CDED855F1561}"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38F607C3-6B7A-4DF4-8D9F-6DE0EBD6D3A6}">
      <dgm:prSet phldrT="[Text]" custT="1"/>
      <dgm:spPr/>
      <dgm:t>
        <a:bodyPr/>
        <a:lstStyle/>
        <a:p>
          <a:pPr rtl="0"/>
          <a:r>
            <a:rPr kumimoji="0" lang="tr-TR" sz="2400" b="0" i="0" u="none" strike="noStrike" cap="none" spc="0" normalizeH="0" baseline="0" noProof="0" smtClean="0">
              <a:ln/>
              <a:effectLst/>
              <a:uLnTx/>
              <a:uFillTx/>
              <a:latin typeface="+mn-lt"/>
              <a:ea typeface="+mn-ea"/>
              <a:cs typeface="+mn-cs"/>
            </a:rPr>
            <a:t>Araştırmanın sonuçları sadece incelenen makaleleri kapsamakta ve genelleme yapılamamaktadır. </a:t>
          </a:r>
          <a:endParaRPr lang="tr-TR" sz="2400" dirty="0"/>
        </a:p>
      </dgm:t>
    </dgm:pt>
    <dgm:pt modelId="{FF5FA75B-30C0-46AC-A775-4B2E34951820}" type="parTrans" cxnId="{FA49E42C-8B6E-48CD-BC4A-017541247285}">
      <dgm:prSet/>
      <dgm:spPr/>
      <dgm:t>
        <a:bodyPr/>
        <a:lstStyle/>
        <a:p>
          <a:endParaRPr lang="tr-TR" sz="2000"/>
        </a:p>
      </dgm:t>
    </dgm:pt>
    <dgm:pt modelId="{55F5E04C-99F1-497D-8AFB-38C85B555BF0}" type="sibTrans" cxnId="{FA49E42C-8B6E-48CD-BC4A-017541247285}">
      <dgm:prSet/>
      <dgm:spPr/>
      <dgm:t>
        <a:bodyPr/>
        <a:lstStyle/>
        <a:p>
          <a:endParaRPr lang="tr-TR" sz="2000"/>
        </a:p>
      </dgm:t>
    </dgm:pt>
    <dgm:pt modelId="{A3FC59FD-BC5D-4DAF-8B25-46678B0ECE81}">
      <dgm:prSet custT="1"/>
      <dgm:spPr/>
      <dgm:t>
        <a:bodyPr/>
        <a:lstStyle/>
        <a:p>
          <a:pPr rtl="0"/>
          <a:r>
            <a:rPr kumimoji="0" lang="tr-TR" sz="1800" b="0" i="0" u="none" strike="noStrike" cap="none" spc="0" normalizeH="0" baseline="0" noProof="0" smtClean="0">
              <a:ln/>
              <a:effectLst/>
              <a:uLnTx/>
              <a:uFillTx/>
              <a:latin typeface="+mn-lt"/>
              <a:ea typeface="+mn-ea"/>
              <a:cs typeface="+mn-cs"/>
            </a:rPr>
            <a:t>İncelenen makale sayısının az olmasına rağmen makalelerin gerek tanımlayıcı bilgiler gerekse araştırma bulgularını da dahil edecek şekilde içerik itibariyle detaylı incelenmiş olması bakımından araştırmanın bu alanda çalışan gerek akademisyenlere gerekse uygulamacılara yararlı olacağı düşünülmektedir.  </a:t>
          </a:r>
          <a:endParaRPr kumimoji="0" lang="tr-TR" sz="1800" b="0" i="0" u="none" strike="noStrike" cap="none" spc="0" normalizeH="0" baseline="0" noProof="0" dirty="0" smtClean="0">
            <a:ln/>
            <a:effectLst/>
            <a:uLnTx/>
            <a:uFillTx/>
            <a:latin typeface="+mn-lt"/>
            <a:ea typeface="+mn-ea"/>
            <a:cs typeface="+mn-cs"/>
          </a:endParaRPr>
        </a:p>
      </dgm:t>
    </dgm:pt>
    <dgm:pt modelId="{689CF6B3-A2CD-4DEC-BD88-6B6FB557C924}" type="parTrans" cxnId="{9E6E09FF-589C-41C1-801D-5CB769101C4A}">
      <dgm:prSet/>
      <dgm:spPr/>
      <dgm:t>
        <a:bodyPr/>
        <a:lstStyle/>
        <a:p>
          <a:endParaRPr lang="tr-TR" sz="2000"/>
        </a:p>
      </dgm:t>
    </dgm:pt>
    <dgm:pt modelId="{3CF79C76-EC92-4E0E-B128-E810293B988A}" type="sibTrans" cxnId="{9E6E09FF-589C-41C1-801D-5CB769101C4A}">
      <dgm:prSet/>
      <dgm:spPr/>
      <dgm:t>
        <a:bodyPr/>
        <a:lstStyle/>
        <a:p>
          <a:endParaRPr lang="tr-TR" sz="2000"/>
        </a:p>
      </dgm:t>
    </dgm:pt>
    <dgm:pt modelId="{D597BB01-C868-40A4-892D-8FB89157ED34}">
      <dgm:prSet custT="1"/>
      <dgm:spPr/>
      <dgm:t>
        <a:bodyPr/>
        <a:lstStyle/>
        <a:p>
          <a:pPr rtl="0"/>
          <a:r>
            <a:rPr kumimoji="0" lang="tr-TR" sz="2400" b="0" i="0" u="none" strike="noStrike" cap="none" spc="0" normalizeH="0" baseline="0" noProof="0" smtClean="0">
              <a:ln/>
              <a:effectLst/>
              <a:uLnTx/>
              <a:uFillTx/>
              <a:latin typeface="+mn-lt"/>
              <a:ea typeface="+mn-ea"/>
              <a:cs typeface="+mn-cs"/>
            </a:rPr>
            <a:t>Mobil müşteri ilişkileri yönetimi ile ilgili Türkiye`de yapılan akademik çalışmalara çok rastlanmamaktadır. </a:t>
          </a:r>
          <a:endParaRPr kumimoji="0" lang="tr-TR" sz="2400" b="0" i="0" u="none" strike="noStrike" cap="none" spc="0" normalizeH="0" baseline="0" noProof="0" dirty="0" smtClean="0">
            <a:ln/>
            <a:effectLst/>
            <a:uLnTx/>
            <a:uFillTx/>
            <a:latin typeface="+mn-lt"/>
            <a:ea typeface="+mn-ea"/>
            <a:cs typeface="+mn-cs"/>
          </a:endParaRPr>
        </a:p>
      </dgm:t>
    </dgm:pt>
    <dgm:pt modelId="{E6A8285F-65EA-4C86-B449-12CE41466C04}" type="parTrans" cxnId="{7B0C29CB-2380-4AB4-A7E0-E211E5529D26}">
      <dgm:prSet/>
      <dgm:spPr/>
      <dgm:t>
        <a:bodyPr/>
        <a:lstStyle/>
        <a:p>
          <a:endParaRPr lang="tr-TR" sz="2000"/>
        </a:p>
      </dgm:t>
    </dgm:pt>
    <dgm:pt modelId="{53745301-42E3-485F-B225-DB498B596CAC}" type="sibTrans" cxnId="{7B0C29CB-2380-4AB4-A7E0-E211E5529D26}">
      <dgm:prSet/>
      <dgm:spPr/>
      <dgm:t>
        <a:bodyPr/>
        <a:lstStyle/>
        <a:p>
          <a:endParaRPr lang="tr-TR" sz="2000"/>
        </a:p>
      </dgm:t>
    </dgm:pt>
    <dgm:pt modelId="{C6A4D408-FD21-4393-9E08-AC830652B36E}" type="pres">
      <dgm:prSet presAssocID="{192E327E-B46F-41FF-B6ED-CDED855F1561}" presName="linear" presStyleCnt="0">
        <dgm:presLayoutVars>
          <dgm:dir/>
          <dgm:animLvl val="lvl"/>
          <dgm:resizeHandles val="exact"/>
        </dgm:presLayoutVars>
      </dgm:prSet>
      <dgm:spPr/>
      <dgm:t>
        <a:bodyPr/>
        <a:lstStyle/>
        <a:p>
          <a:endParaRPr lang="tr-TR"/>
        </a:p>
      </dgm:t>
    </dgm:pt>
    <dgm:pt modelId="{A595AEB8-85C7-4422-BF6D-A5F9A83358D8}" type="pres">
      <dgm:prSet presAssocID="{38F607C3-6B7A-4DF4-8D9F-6DE0EBD6D3A6}" presName="parentLin" presStyleCnt="0"/>
      <dgm:spPr/>
    </dgm:pt>
    <dgm:pt modelId="{5D7D5923-DDE9-40F1-959F-8C2E6D704DB9}" type="pres">
      <dgm:prSet presAssocID="{38F607C3-6B7A-4DF4-8D9F-6DE0EBD6D3A6}" presName="parentLeftMargin" presStyleLbl="node1" presStyleIdx="0" presStyleCnt="3"/>
      <dgm:spPr/>
      <dgm:t>
        <a:bodyPr/>
        <a:lstStyle/>
        <a:p>
          <a:endParaRPr lang="tr-TR"/>
        </a:p>
      </dgm:t>
    </dgm:pt>
    <dgm:pt modelId="{945663D3-32C3-4405-B946-262ECA627EE8}" type="pres">
      <dgm:prSet presAssocID="{38F607C3-6B7A-4DF4-8D9F-6DE0EBD6D3A6}" presName="parentText" presStyleLbl="node1" presStyleIdx="0" presStyleCnt="3" custScaleX="130000" custScaleY="145192" custLinFactNeighborX="-29997">
        <dgm:presLayoutVars>
          <dgm:chMax val="0"/>
          <dgm:bulletEnabled val="1"/>
        </dgm:presLayoutVars>
      </dgm:prSet>
      <dgm:spPr/>
      <dgm:t>
        <a:bodyPr/>
        <a:lstStyle/>
        <a:p>
          <a:endParaRPr lang="tr-TR"/>
        </a:p>
      </dgm:t>
    </dgm:pt>
    <dgm:pt modelId="{3F291E13-1497-40FF-824C-E95B46A2C10E}" type="pres">
      <dgm:prSet presAssocID="{38F607C3-6B7A-4DF4-8D9F-6DE0EBD6D3A6}" presName="negativeSpace" presStyleCnt="0"/>
      <dgm:spPr/>
    </dgm:pt>
    <dgm:pt modelId="{0840F90B-AE61-4C04-9A67-76561321B90D}" type="pres">
      <dgm:prSet presAssocID="{38F607C3-6B7A-4DF4-8D9F-6DE0EBD6D3A6}" presName="childText" presStyleLbl="conFgAcc1" presStyleIdx="0" presStyleCnt="3">
        <dgm:presLayoutVars>
          <dgm:bulletEnabled val="1"/>
        </dgm:presLayoutVars>
      </dgm:prSet>
      <dgm:spPr/>
    </dgm:pt>
    <dgm:pt modelId="{0CB87F8A-B1AA-4756-8231-7278326DA2BC}" type="pres">
      <dgm:prSet presAssocID="{55F5E04C-99F1-497D-8AFB-38C85B555BF0}" presName="spaceBetweenRectangles" presStyleCnt="0"/>
      <dgm:spPr/>
    </dgm:pt>
    <dgm:pt modelId="{12716D7B-7226-43BE-864F-8BED3EB4482D}" type="pres">
      <dgm:prSet presAssocID="{A3FC59FD-BC5D-4DAF-8B25-46678B0ECE81}" presName="parentLin" presStyleCnt="0"/>
      <dgm:spPr/>
    </dgm:pt>
    <dgm:pt modelId="{40671B73-C610-49B6-859B-D3EA3960479A}" type="pres">
      <dgm:prSet presAssocID="{A3FC59FD-BC5D-4DAF-8B25-46678B0ECE81}" presName="parentLeftMargin" presStyleLbl="node1" presStyleIdx="0" presStyleCnt="3"/>
      <dgm:spPr/>
      <dgm:t>
        <a:bodyPr/>
        <a:lstStyle/>
        <a:p>
          <a:endParaRPr lang="tr-TR"/>
        </a:p>
      </dgm:t>
    </dgm:pt>
    <dgm:pt modelId="{3D82E3F0-0A49-41EA-B753-15F782AD7020}" type="pres">
      <dgm:prSet presAssocID="{A3FC59FD-BC5D-4DAF-8B25-46678B0ECE81}" presName="parentText" presStyleLbl="node1" presStyleIdx="1" presStyleCnt="3" custScaleX="130000" custScaleY="145192" custLinFactNeighborX="-29997">
        <dgm:presLayoutVars>
          <dgm:chMax val="0"/>
          <dgm:bulletEnabled val="1"/>
        </dgm:presLayoutVars>
      </dgm:prSet>
      <dgm:spPr/>
      <dgm:t>
        <a:bodyPr/>
        <a:lstStyle/>
        <a:p>
          <a:endParaRPr lang="tr-TR"/>
        </a:p>
      </dgm:t>
    </dgm:pt>
    <dgm:pt modelId="{2BBE443F-978E-464A-ACDA-DAF60772AF94}" type="pres">
      <dgm:prSet presAssocID="{A3FC59FD-BC5D-4DAF-8B25-46678B0ECE81}" presName="negativeSpace" presStyleCnt="0"/>
      <dgm:spPr/>
    </dgm:pt>
    <dgm:pt modelId="{0EFB9163-D2A5-468B-8514-35C4E7A8C6A7}" type="pres">
      <dgm:prSet presAssocID="{A3FC59FD-BC5D-4DAF-8B25-46678B0ECE81}" presName="childText" presStyleLbl="conFgAcc1" presStyleIdx="1" presStyleCnt="3">
        <dgm:presLayoutVars>
          <dgm:bulletEnabled val="1"/>
        </dgm:presLayoutVars>
      </dgm:prSet>
      <dgm:spPr/>
    </dgm:pt>
    <dgm:pt modelId="{40877B48-41F2-4EB7-9D68-2DAFEADE850D}" type="pres">
      <dgm:prSet presAssocID="{3CF79C76-EC92-4E0E-B128-E810293B988A}" presName="spaceBetweenRectangles" presStyleCnt="0"/>
      <dgm:spPr/>
    </dgm:pt>
    <dgm:pt modelId="{68F9D635-A817-489C-A0F6-765A51862262}" type="pres">
      <dgm:prSet presAssocID="{D597BB01-C868-40A4-892D-8FB89157ED34}" presName="parentLin" presStyleCnt="0"/>
      <dgm:spPr/>
    </dgm:pt>
    <dgm:pt modelId="{BD5E4EDA-6D4A-4B18-B967-FAB33BA71FAD}" type="pres">
      <dgm:prSet presAssocID="{D597BB01-C868-40A4-892D-8FB89157ED34}" presName="parentLeftMargin" presStyleLbl="node1" presStyleIdx="1" presStyleCnt="3"/>
      <dgm:spPr/>
      <dgm:t>
        <a:bodyPr/>
        <a:lstStyle/>
        <a:p>
          <a:endParaRPr lang="tr-TR"/>
        </a:p>
      </dgm:t>
    </dgm:pt>
    <dgm:pt modelId="{BF6A12DE-7626-4B66-AB38-817B047A2D81}" type="pres">
      <dgm:prSet presAssocID="{D597BB01-C868-40A4-892D-8FB89157ED34}" presName="parentText" presStyleLbl="node1" presStyleIdx="2" presStyleCnt="3" custScaleX="130000" custScaleY="145192" custLinFactNeighborX="-29997">
        <dgm:presLayoutVars>
          <dgm:chMax val="0"/>
          <dgm:bulletEnabled val="1"/>
        </dgm:presLayoutVars>
      </dgm:prSet>
      <dgm:spPr/>
      <dgm:t>
        <a:bodyPr/>
        <a:lstStyle/>
        <a:p>
          <a:endParaRPr lang="tr-TR"/>
        </a:p>
      </dgm:t>
    </dgm:pt>
    <dgm:pt modelId="{25C17728-6124-4B35-ADC6-C6DF01A44934}" type="pres">
      <dgm:prSet presAssocID="{D597BB01-C868-40A4-892D-8FB89157ED34}" presName="negativeSpace" presStyleCnt="0"/>
      <dgm:spPr/>
    </dgm:pt>
    <dgm:pt modelId="{AE4D818C-3973-4727-A9FD-522E2E4BEF24}" type="pres">
      <dgm:prSet presAssocID="{D597BB01-C868-40A4-892D-8FB89157ED34}" presName="childText" presStyleLbl="conFgAcc1" presStyleIdx="2" presStyleCnt="3">
        <dgm:presLayoutVars>
          <dgm:bulletEnabled val="1"/>
        </dgm:presLayoutVars>
      </dgm:prSet>
      <dgm:spPr/>
    </dgm:pt>
  </dgm:ptLst>
  <dgm:cxnLst>
    <dgm:cxn modelId="{4D6979B6-9A4C-4AB4-A82B-24403EC7509F}" type="presOf" srcId="{192E327E-B46F-41FF-B6ED-CDED855F1561}" destId="{C6A4D408-FD21-4393-9E08-AC830652B36E}" srcOrd="0" destOrd="0" presId="urn:microsoft.com/office/officeart/2005/8/layout/list1"/>
    <dgm:cxn modelId="{7B0C29CB-2380-4AB4-A7E0-E211E5529D26}" srcId="{192E327E-B46F-41FF-B6ED-CDED855F1561}" destId="{D597BB01-C868-40A4-892D-8FB89157ED34}" srcOrd="2" destOrd="0" parTransId="{E6A8285F-65EA-4C86-B449-12CE41466C04}" sibTransId="{53745301-42E3-485F-B225-DB498B596CAC}"/>
    <dgm:cxn modelId="{FA49E42C-8B6E-48CD-BC4A-017541247285}" srcId="{192E327E-B46F-41FF-B6ED-CDED855F1561}" destId="{38F607C3-6B7A-4DF4-8D9F-6DE0EBD6D3A6}" srcOrd="0" destOrd="0" parTransId="{FF5FA75B-30C0-46AC-A775-4B2E34951820}" sibTransId="{55F5E04C-99F1-497D-8AFB-38C85B555BF0}"/>
    <dgm:cxn modelId="{9E6E09FF-589C-41C1-801D-5CB769101C4A}" srcId="{192E327E-B46F-41FF-B6ED-CDED855F1561}" destId="{A3FC59FD-BC5D-4DAF-8B25-46678B0ECE81}" srcOrd="1" destOrd="0" parTransId="{689CF6B3-A2CD-4DEC-BD88-6B6FB557C924}" sibTransId="{3CF79C76-EC92-4E0E-B128-E810293B988A}"/>
    <dgm:cxn modelId="{8DAAF714-F0AF-42B0-ADC3-B263BC1872C0}" type="presOf" srcId="{D597BB01-C868-40A4-892D-8FB89157ED34}" destId="{BF6A12DE-7626-4B66-AB38-817B047A2D81}" srcOrd="1" destOrd="0" presId="urn:microsoft.com/office/officeart/2005/8/layout/list1"/>
    <dgm:cxn modelId="{C589CD0F-93F9-47DD-AF8F-3B15D15DE51E}" type="presOf" srcId="{A3FC59FD-BC5D-4DAF-8B25-46678B0ECE81}" destId="{3D82E3F0-0A49-41EA-B753-15F782AD7020}" srcOrd="1" destOrd="0" presId="urn:microsoft.com/office/officeart/2005/8/layout/list1"/>
    <dgm:cxn modelId="{BD7AECE3-707E-4C1E-94DA-7B3CC50C2C83}" type="presOf" srcId="{D597BB01-C868-40A4-892D-8FB89157ED34}" destId="{BD5E4EDA-6D4A-4B18-B967-FAB33BA71FAD}" srcOrd="0" destOrd="0" presId="urn:microsoft.com/office/officeart/2005/8/layout/list1"/>
    <dgm:cxn modelId="{5DA097A7-C9B9-45A0-9B07-304853747ACE}" type="presOf" srcId="{38F607C3-6B7A-4DF4-8D9F-6DE0EBD6D3A6}" destId="{945663D3-32C3-4405-B946-262ECA627EE8}" srcOrd="1" destOrd="0" presId="urn:microsoft.com/office/officeart/2005/8/layout/list1"/>
    <dgm:cxn modelId="{38069F0F-2753-44A1-9974-6ADFB3BAE0F6}" type="presOf" srcId="{38F607C3-6B7A-4DF4-8D9F-6DE0EBD6D3A6}" destId="{5D7D5923-DDE9-40F1-959F-8C2E6D704DB9}" srcOrd="0" destOrd="0" presId="urn:microsoft.com/office/officeart/2005/8/layout/list1"/>
    <dgm:cxn modelId="{B3C1832E-CFEF-43C9-8CDE-7DC82C6E5359}" type="presOf" srcId="{A3FC59FD-BC5D-4DAF-8B25-46678B0ECE81}" destId="{40671B73-C610-49B6-859B-D3EA3960479A}" srcOrd="0" destOrd="0" presId="urn:microsoft.com/office/officeart/2005/8/layout/list1"/>
    <dgm:cxn modelId="{06790A3F-9664-44EC-94A2-361B797370F7}" type="presParOf" srcId="{C6A4D408-FD21-4393-9E08-AC830652B36E}" destId="{A595AEB8-85C7-4422-BF6D-A5F9A83358D8}" srcOrd="0" destOrd="0" presId="urn:microsoft.com/office/officeart/2005/8/layout/list1"/>
    <dgm:cxn modelId="{9224895F-6DB3-4198-A918-52810AA964DB}" type="presParOf" srcId="{A595AEB8-85C7-4422-BF6D-A5F9A83358D8}" destId="{5D7D5923-DDE9-40F1-959F-8C2E6D704DB9}" srcOrd="0" destOrd="0" presId="urn:microsoft.com/office/officeart/2005/8/layout/list1"/>
    <dgm:cxn modelId="{8614B723-7A1F-436B-B4F0-49CE27BA9C82}" type="presParOf" srcId="{A595AEB8-85C7-4422-BF6D-A5F9A83358D8}" destId="{945663D3-32C3-4405-B946-262ECA627EE8}" srcOrd="1" destOrd="0" presId="urn:microsoft.com/office/officeart/2005/8/layout/list1"/>
    <dgm:cxn modelId="{E6CB6635-F995-4723-9B67-2DA55A2E3F10}" type="presParOf" srcId="{C6A4D408-FD21-4393-9E08-AC830652B36E}" destId="{3F291E13-1497-40FF-824C-E95B46A2C10E}" srcOrd="1" destOrd="0" presId="urn:microsoft.com/office/officeart/2005/8/layout/list1"/>
    <dgm:cxn modelId="{C27DDD22-CF05-4F90-9329-38D5CA577922}" type="presParOf" srcId="{C6A4D408-FD21-4393-9E08-AC830652B36E}" destId="{0840F90B-AE61-4C04-9A67-76561321B90D}" srcOrd="2" destOrd="0" presId="urn:microsoft.com/office/officeart/2005/8/layout/list1"/>
    <dgm:cxn modelId="{EC1C8203-49A9-46B3-99AE-63BD3BFF2828}" type="presParOf" srcId="{C6A4D408-FD21-4393-9E08-AC830652B36E}" destId="{0CB87F8A-B1AA-4756-8231-7278326DA2BC}" srcOrd="3" destOrd="0" presId="urn:microsoft.com/office/officeart/2005/8/layout/list1"/>
    <dgm:cxn modelId="{244C9D3A-2B31-45BF-8233-36C8F9ED3F68}" type="presParOf" srcId="{C6A4D408-FD21-4393-9E08-AC830652B36E}" destId="{12716D7B-7226-43BE-864F-8BED3EB4482D}" srcOrd="4" destOrd="0" presId="urn:microsoft.com/office/officeart/2005/8/layout/list1"/>
    <dgm:cxn modelId="{F58188D0-342B-4D93-AA1B-282E248FB08F}" type="presParOf" srcId="{12716D7B-7226-43BE-864F-8BED3EB4482D}" destId="{40671B73-C610-49B6-859B-D3EA3960479A}" srcOrd="0" destOrd="0" presId="urn:microsoft.com/office/officeart/2005/8/layout/list1"/>
    <dgm:cxn modelId="{A0645A8F-BA58-417E-AD22-546AB59F246C}" type="presParOf" srcId="{12716D7B-7226-43BE-864F-8BED3EB4482D}" destId="{3D82E3F0-0A49-41EA-B753-15F782AD7020}" srcOrd="1" destOrd="0" presId="urn:microsoft.com/office/officeart/2005/8/layout/list1"/>
    <dgm:cxn modelId="{F376E8EA-C12F-4303-9124-C73A59E2E8D2}" type="presParOf" srcId="{C6A4D408-FD21-4393-9E08-AC830652B36E}" destId="{2BBE443F-978E-464A-ACDA-DAF60772AF94}" srcOrd="5" destOrd="0" presId="urn:microsoft.com/office/officeart/2005/8/layout/list1"/>
    <dgm:cxn modelId="{819E904C-DEAA-4F8C-9B7B-1FC87E5A8177}" type="presParOf" srcId="{C6A4D408-FD21-4393-9E08-AC830652B36E}" destId="{0EFB9163-D2A5-468B-8514-35C4E7A8C6A7}" srcOrd="6" destOrd="0" presId="urn:microsoft.com/office/officeart/2005/8/layout/list1"/>
    <dgm:cxn modelId="{90BF3B8B-5693-4987-ABB7-438DE38145EB}" type="presParOf" srcId="{C6A4D408-FD21-4393-9E08-AC830652B36E}" destId="{40877B48-41F2-4EB7-9D68-2DAFEADE850D}" srcOrd="7" destOrd="0" presId="urn:microsoft.com/office/officeart/2005/8/layout/list1"/>
    <dgm:cxn modelId="{9DE4408B-A0EA-4393-9F50-878A2E026D5A}" type="presParOf" srcId="{C6A4D408-FD21-4393-9E08-AC830652B36E}" destId="{68F9D635-A817-489C-A0F6-765A51862262}" srcOrd="8" destOrd="0" presId="urn:microsoft.com/office/officeart/2005/8/layout/list1"/>
    <dgm:cxn modelId="{1EF94B24-1BB3-49E7-A60D-2833C9C4475F}" type="presParOf" srcId="{68F9D635-A817-489C-A0F6-765A51862262}" destId="{BD5E4EDA-6D4A-4B18-B967-FAB33BA71FAD}" srcOrd="0" destOrd="0" presId="urn:microsoft.com/office/officeart/2005/8/layout/list1"/>
    <dgm:cxn modelId="{A7529FFD-F429-4415-968C-3CCDF1C90704}" type="presParOf" srcId="{68F9D635-A817-489C-A0F6-765A51862262}" destId="{BF6A12DE-7626-4B66-AB38-817B047A2D81}" srcOrd="1" destOrd="0" presId="urn:microsoft.com/office/officeart/2005/8/layout/list1"/>
    <dgm:cxn modelId="{3BD6FF67-AE13-4DDA-89C6-FF3FAD975423}" type="presParOf" srcId="{C6A4D408-FD21-4393-9E08-AC830652B36E}" destId="{25C17728-6124-4B35-ADC6-C6DF01A44934}" srcOrd="9" destOrd="0" presId="urn:microsoft.com/office/officeart/2005/8/layout/list1"/>
    <dgm:cxn modelId="{A0653C4C-B9D5-416C-88D2-8DA222C8E28E}" type="presParOf" srcId="{C6A4D408-FD21-4393-9E08-AC830652B36E}" destId="{AE4D818C-3973-4727-A9FD-522E2E4BEF24}"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71CCFA-43DC-405D-A717-263745A2EC24}">
      <dsp:nvSpPr>
        <dsp:cNvPr id="0" name=""/>
        <dsp:cNvSpPr/>
      </dsp:nvSpPr>
      <dsp:spPr>
        <a:xfrm>
          <a:off x="326663" y="0"/>
          <a:ext cx="2249530" cy="101673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Rekabet Avantajı</a:t>
          </a:r>
          <a:endParaRPr lang="tr-TR" sz="2400" kern="1200" dirty="0"/>
        </a:p>
      </dsp:txBody>
      <dsp:txXfrm>
        <a:off x="326663" y="0"/>
        <a:ext cx="2249530" cy="1016737"/>
      </dsp:txXfrm>
    </dsp:sp>
    <dsp:sp modelId="{1C318D84-B520-47A1-A5F3-A6AAC395B560}">
      <dsp:nvSpPr>
        <dsp:cNvPr id="0" name=""/>
        <dsp:cNvSpPr/>
      </dsp:nvSpPr>
      <dsp:spPr>
        <a:xfrm rot="5400000">
          <a:off x="1260790" y="1042155"/>
          <a:ext cx="381276" cy="457531"/>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tr-TR" sz="2400" kern="1200"/>
        </a:p>
      </dsp:txBody>
      <dsp:txXfrm rot="5400000">
        <a:off x="1260790" y="1042155"/>
        <a:ext cx="381276" cy="457531"/>
      </dsp:txXfrm>
    </dsp:sp>
    <dsp:sp modelId="{AC297B75-3264-4E9A-A678-2335F6EE1576}">
      <dsp:nvSpPr>
        <dsp:cNvPr id="0" name=""/>
        <dsp:cNvSpPr/>
      </dsp:nvSpPr>
      <dsp:spPr>
        <a:xfrm>
          <a:off x="326663" y="1525105"/>
          <a:ext cx="2249530" cy="1016737"/>
        </a:xfrm>
        <a:prstGeom prst="roundRect">
          <a:avLst>
            <a:gd name="adj" fmla="val 1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Kişiselleştirilmiş Hizmetler</a:t>
          </a:r>
          <a:endParaRPr lang="tr-TR" sz="2400" kern="1200" dirty="0"/>
        </a:p>
      </dsp:txBody>
      <dsp:txXfrm>
        <a:off x="326663" y="1525105"/>
        <a:ext cx="2249530" cy="1016737"/>
      </dsp:txXfrm>
    </dsp:sp>
    <dsp:sp modelId="{93782129-579B-403C-BCA2-18D088D31917}">
      <dsp:nvSpPr>
        <dsp:cNvPr id="0" name=""/>
        <dsp:cNvSpPr/>
      </dsp:nvSpPr>
      <dsp:spPr>
        <a:xfrm rot="5400000">
          <a:off x="1260790" y="2567260"/>
          <a:ext cx="381276" cy="457531"/>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tr-TR" sz="2400" kern="1200"/>
        </a:p>
      </dsp:txBody>
      <dsp:txXfrm rot="5400000">
        <a:off x="1260790" y="2567260"/>
        <a:ext cx="381276" cy="457531"/>
      </dsp:txXfrm>
    </dsp:sp>
    <dsp:sp modelId="{851F5D78-3D81-4CA8-8789-C5BFD6C9AF7F}">
      <dsp:nvSpPr>
        <dsp:cNvPr id="0" name=""/>
        <dsp:cNvSpPr/>
      </dsp:nvSpPr>
      <dsp:spPr>
        <a:xfrm>
          <a:off x="326663" y="3050211"/>
          <a:ext cx="2249530" cy="1016737"/>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Bankacılık Sektörü</a:t>
          </a:r>
          <a:endParaRPr lang="tr-TR" sz="2400" kern="1200" dirty="0"/>
        </a:p>
      </dsp:txBody>
      <dsp:txXfrm>
        <a:off x="326663" y="3050211"/>
        <a:ext cx="2249530" cy="101673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37D16F-9093-445F-8CA6-F6C0EE19E4D3}">
      <dsp:nvSpPr>
        <dsp:cNvPr id="0" name=""/>
        <dsp:cNvSpPr/>
      </dsp:nvSpPr>
      <dsp:spPr>
        <a:xfrm>
          <a:off x="3571" y="358198"/>
          <a:ext cx="1561703" cy="9370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Mobil Teknoloji</a:t>
          </a:r>
          <a:endParaRPr lang="tr-TR" sz="2400" kern="1200" dirty="0"/>
        </a:p>
      </dsp:txBody>
      <dsp:txXfrm>
        <a:off x="3571" y="358198"/>
        <a:ext cx="1561703" cy="937021"/>
      </dsp:txXfrm>
    </dsp:sp>
    <dsp:sp modelId="{574F8DE9-4244-4A62-AE3E-188AF9A5275F}">
      <dsp:nvSpPr>
        <dsp:cNvPr id="0" name=""/>
        <dsp:cNvSpPr/>
      </dsp:nvSpPr>
      <dsp:spPr>
        <a:xfrm>
          <a:off x="1721445" y="633058"/>
          <a:ext cx="331081" cy="38730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1721445" y="633058"/>
        <a:ext cx="331081" cy="387302"/>
      </dsp:txXfrm>
    </dsp:sp>
    <dsp:sp modelId="{421717DC-8C6D-4C66-A1DC-1D56CE9E0AB6}">
      <dsp:nvSpPr>
        <dsp:cNvPr id="0" name=""/>
        <dsp:cNvSpPr/>
      </dsp:nvSpPr>
      <dsp:spPr>
        <a:xfrm>
          <a:off x="2189956" y="358198"/>
          <a:ext cx="1561703" cy="937021"/>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Mobil İş</a:t>
          </a:r>
          <a:endParaRPr lang="tr-TR" sz="2400" kern="1200" dirty="0"/>
        </a:p>
      </dsp:txBody>
      <dsp:txXfrm>
        <a:off x="2189956" y="358198"/>
        <a:ext cx="1561703" cy="937021"/>
      </dsp:txXfrm>
    </dsp:sp>
    <dsp:sp modelId="{0AE6E2B5-C58B-45AA-9E3F-62ED97D5A6B0}">
      <dsp:nvSpPr>
        <dsp:cNvPr id="0" name=""/>
        <dsp:cNvSpPr/>
      </dsp:nvSpPr>
      <dsp:spPr>
        <a:xfrm>
          <a:off x="3907829" y="633058"/>
          <a:ext cx="331081" cy="387302"/>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3907829" y="633058"/>
        <a:ext cx="331081" cy="387302"/>
      </dsp:txXfrm>
    </dsp:sp>
    <dsp:sp modelId="{0828A3FE-13CD-4374-8387-6FE670102517}">
      <dsp:nvSpPr>
        <dsp:cNvPr id="0" name=""/>
        <dsp:cNvSpPr/>
      </dsp:nvSpPr>
      <dsp:spPr>
        <a:xfrm>
          <a:off x="4376340" y="358198"/>
          <a:ext cx="1561703" cy="937021"/>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Mobil Pazarlama</a:t>
          </a:r>
          <a:endParaRPr lang="tr-TR" sz="2400" kern="1200" dirty="0"/>
        </a:p>
      </dsp:txBody>
      <dsp:txXfrm>
        <a:off x="4376340" y="358198"/>
        <a:ext cx="1561703" cy="937021"/>
      </dsp:txXfrm>
    </dsp:sp>
    <dsp:sp modelId="{8312D636-1545-4755-9DF1-F38FAA81E09B}">
      <dsp:nvSpPr>
        <dsp:cNvPr id="0" name=""/>
        <dsp:cNvSpPr/>
      </dsp:nvSpPr>
      <dsp:spPr>
        <a:xfrm>
          <a:off x="6094214" y="633058"/>
          <a:ext cx="331081" cy="387302"/>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6094214" y="633058"/>
        <a:ext cx="331081" cy="387302"/>
      </dsp:txXfrm>
    </dsp:sp>
    <dsp:sp modelId="{058CA409-7B32-430C-9DFB-8549FDB60627}">
      <dsp:nvSpPr>
        <dsp:cNvPr id="0" name=""/>
        <dsp:cNvSpPr/>
      </dsp:nvSpPr>
      <dsp:spPr>
        <a:xfrm>
          <a:off x="6562724" y="358198"/>
          <a:ext cx="1561703" cy="937021"/>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Mobil CRM</a:t>
          </a:r>
          <a:endParaRPr lang="tr-TR" sz="2400" kern="1200" dirty="0"/>
        </a:p>
      </dsp:txBody>
      <dsp:txXfrm>
        <a:off x="6562724" y="358198"/>
        <a:ext cx="1561703" cy="9370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3CA492-775E-46BE-A88E-5E9704B23118}">
      <dsp:nvSpPr>
        <dsp:cNvPr id="0" name=""/>
        <dsp:cNvSpPr/>
      </dsp:nvSpPr>
      <dsp:spPr>
        <a:xfrm>
          <a:off x="1194" y="424076"/>
          <a:ext cx="2396653" cy="95866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tr-TR" sz="3200" kern="1200" dirty="0" smtClean="0"/>
            <a:t>Rekabet Avantajı</a:t>
          </a:r>
          <a:endParaRPr lang="tr-TR" sz="3200" kern="1200" dirty="0"/>
        </a:p>
      </dsp:txBody>
      <dsp:txXfrm>
        <a:off x="1194" y="424076"/>
        <a:ext cx="2396653" cy="958661"/>
      </dsp:txXfrm>
    </dsp:sp>
    <dsp:sp modelId="{4E5E65C1-76A0-4071-B1A1-1A617A60749F}">
      <dsp:nvSpPr>
        <dsp:cNvPr id="0" name=""/>
        <dsp:cNvSpPr/>
      </dsp:nvSpPr>
      <dsp:spPr>
        <a:xfrm>
          <a:off x="2086283" y="505562"/>
          <a:ext cx="1989222" cy="795689"/>
        </a:xfrm>
        <a:prstGeom prst="chevron">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tr-TR" sz="2300" kern="1200" dirty="0" smtClean="0"/>
            <a:t>Kişisel Hizmetler</a:t>
          </a:r>
          <a:endParaRPr lang="tr-TR" sz="2300" kern="1200" dirty="0"/>
        </a:p>
      </dsp:txBody>
      <dsp:txXfrm>
        <a:off x="2086283" y="505562"/>
        <a:ext cx="1989222" cy="795689"/>
      </dsp:txXfrm>
    </dsp:sp>
    <dsp:sp modelId="{2B44320A-93F0-403E-9E37-803D179EC932}">
      <dsp:nvSpPr>
        <dsp:cNvPr id="0" name=""/>
        <dsp:cNvSpPr/>
      </dsp:nvSpPr>
      <dsp:spPr>
        <a:xfrm>
          <a:off x="1194" y="1516950"/>
          <a:ext cx="2396653" cy="958661"/>
        </a:xfrm>
        <a:prstGeom prst="chevr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tr-TR" sz="3200" kern="1200" dirty="0" smtClean="0"/>
            <a:t>İnternet</a:t>
          </a:r>
          <a:endParaRPr lang="tr-TR" sz="3200" kern="1200" dirty="0"/>
        </a:p>
      </dsp:txBody>
      <dsp:txXfrm>
        <a:off x="1194" y="1516950"/>
        <a:ext cx="2396653" cy="958661"/>
      </dsp:txXfrm>
    </dsp:sp>
    <dsp:sp modelId="{802D3D77-64C6-4233-8393-87293121F15A}">
      <dsp:nvSpPr>
        <dsp:cNvPr id="0" name=""/>
        <dsp:cNvSpPr/>
      </dsp:nvSpPr>
      <dsp:spPr>
        <a:xfrm>
          <a:off x="2086283" y="1598436"/>
          <a:ext cx="1989222" cy="795689"/>
        </a:xfrm>
        <a:prstGeom prst="chevron">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tr-TR" sz="2300" kern="1200" dirty="0" smtClean="0"/>
            <a:t>e-CRM</a:t>
          </a:r>
          <a:endParaRPr lang="tr-TR" sz="2300" kern="1200" dirty="0"/>
        </a:p>
      </dsp:txBody>
      <dsp:txXfrm>
        <a:off x="2086283" y="1598436"/>
        <a:ext cx="1989222" cy="795689"/>
      </dsp:txXfrm>
    </dsp:sp>
    <dsp:sp modelId="{3F9A2162-F0DA-444E-A191-2447551B8D86}">
      <dsp:nvSpPr>
        <dsp:cNvPr id="0" name=""/>
        <dsp:cNvSpPr/>
      </dsp:nvSpPr>
      <dsp:spPr>
        <a:xfrm>
          <a:off x="1194" y="2609824"/>
          <a:ext cx="2396653" cy="958661"/>
        </a:xfrm>
        <a:prstGeom prst="chevr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tr-TR" sz="3200" kern="1200" dirty="0" smtClean="0"/>
            <a:t>Telefon</a:t>
          </a:r>
          <a:endParaRPr lang="tr-TR" sz="3200" kern="1200" dirty="0"/>
        </a:p>
      </dsp:txBody>
      <dsp:txXfrm>
        <a:off x="1194" y="2609824"/>
        <a:ext cx="2396653" cy="958661"/>
      </dsp:txXfrm>
    </dsp:sp>
    <dsp:sp modelId="{81DD7813-BC9D-4946-9C80-EA4CD57DF065}">
      <dsp:nvSpPr>
        <dsp:cNvPr id="0" name=""/>
        <dsp:cNvSpPr/>
      </dsp:nvSpPr>
      <dsp:spPr>
        <a:xfrm>
          <a:off x="2086283" y="2691310"/>
          <a:ext cx="1989222" cy="795689"/>
        </a:xfrm>
        <a:prstGeom prst="chevron">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tr-TR" sz="2300" kern="1200" dirty="0" smtClean="0"/>
            <a:t>m-CRM</a:t>
          </a:r>
          <a:endParaRPr lang="tr-TR" sz="2300" kern="1200" dirty="0"/>
        </a:p>
      </dsp:txBody>
      <dsp:txXfrm>
        <a:off x="2086283" y="2691310"/>
        <a:ext cx="1989222" cy="7956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B836E7-DC3C-4F4F-B4F3-5AE343CD67D9}">
      <dsp:nvSpPr>
        <dsp:cNvPr id="0" name=""/>
        <dsp:cNvSpPr/>
      </dsp:nvSpPr>
      <dsp:spPr>
        <a:xfrm>
          <a:off x="2585" y="416376"/>
          <a:ext cx="2051050" cy="12306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smtClean="0"/>
            <a:t>En çok sayıda makale </a:t>
          </a:r>
          <a:r>
            <a:rPr kumimoji="0" lang="tr-TR" sz="1800" b="0" i="0" u="none" strike="noStrike" kern="1200" cap="none" spc="0" normalizeH="0" baseline="0" noProof="0" smtClean="0">
              <a:ln/>
              <a:effectLst/>
              <a:uLnTx/>
              <a:uFillTx/>
              <a:latin typeface="+mn-lt"/>
              <a:ea typeface="+mn-ea"/>
              <a:cs typeface="+mn-cs"/>
            </a:rPr>
            <a:t>2012, 2014 ve 2016 yıllarında yapılmış.</a:t>
          </a:r>
          <a:endParaRPr lang="tr-TR" sz="1800" kern="1200" dirty="0"/>
        </a:p>
      </dsp:txBody>
      <dsp:txXfrm>
        <a:off x="2585" y="416376"/>
        <a:ext cx="2051050" cy="1230630"/>
      </dsp:txXfrm>
    </dsp:sp>
    <dsp:sp modelId="{74CDCBDE-AA1F-4E22-B456-EC6543830895}">
      <dsp:nvSpPr>
        <dsp:cNvPr id="0" name=""/>
        <dsp:cNvSpPr/>
      </dsp:nvSpPr>
      <dsp:spPr>
        <a:xfrm>
          <a:off x="2258740" y="416376"/>
          <a:ext cx="2051050" cy="1230630"/>
        </a:xfrm>
        <a:prstGeom prst="rect">
          <a:avLst/>
        </a:prstGeom>
        <a:solidFill>
          <a:schemeClr val="accent3">
            <a:hueOff val="301178"/>
            <a:satOff val="11111"/>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tr-TR" sz="1800" b="0" i="0" u="none" strike="noStrike" kern="1200" cap="none" spc="0" normalizeH="0" baseline="0" noProof="0" dirty="0" smtClean="0">
              <a:ln/>
              <a:effectLst/>
              <a:uLnTx/>
              <a:uFillTx/>
              <a:latin typeface="+mn-lt"/>
              <a:ea typeface="+mn-ea"/>
              <a:cs typeface="+mn-cs"/>
            </a:rPr>
            <a:t>En çok makale Hindistan`da yapılmış.</a:t>
          </a:r>
          <a:endParaRPr lang="tr-TR" sz="1800" kern="1200" dirty="0"/>
        </a:p>
      </dsp:txBody>
      <dsp:txXfrm>
        <a:off x="2258740" y="416376"/>
        <a:ext cx="2051050" cy="1230630"/>
      </dsp:txXfrm>
    </dsp:sp>
    <dsp:sp modelId="{DE157CF7-DCD6-46DE-B524-D0AC17C9FFFB}">
      <dsp:nvSpPr>
        <dsp:cNvPr id="0" name=""/>
        <dsp:cNvSpPr/>
      </dsp:nvSpPr>
      <dsp:spPr>
        <a:xfrm>
          <a:off x="4514896" y="416376"/>
          <a:ext cx="2051050" cy="1230630"/>
        </a:xfrm>
        <a:prstGeom prst="rect">
          <a:avLst/>
        </a:prstGeom>
        <a:solidFill>
          <a:schemeClr val="accent3">
            <a:hueOff val="602355"/>
            <a:satOff val="22222"/>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tr-TR" sz="1800" b="0" i="0" u="none" strike="noStrike" kern="1200" cap="none" spc="0" normalizeH="0" baseline="0" noProof="0" smtClean="0">
              <a:ln/>
              <a:effectLst/>
              <a:uLnTx/>
              <a:uFillTx/>
              <a:latin typeface="+mn-lt"/>
              <a:ea typeface="+mn-ea"/>
              <a:cs typeface="+mn-cs"/>
            </a:rPr>
            <a:t>En çok makale “Business Process Management Journal” dergisinde yayınlanmış.</a:t>
          </a:r>
          <a:endParaRPr lang="tr-TR" sz="1800" kern="1200" dirty="0"/>
        </a:p>
      </dsp:txBody>
      <dsp:txXfrm>
        <a:off x="4514896" y="416376"/>
        <a:ext cx="2051050" cy="1230630"/>
      </dsp:txXfrm>
    </dsp:sp>
    <dsp:sp modelId="{9595ED85-0C02-48FD-8FB5-E13849CB870C}">
      <dsp:nvSpPr>
        <dsp:cNvPr id="0" name=""/>
        <dsp:cNvSpPr/>
      </dsp:nvSpPr>
      <dsp:spPr>
        <a:xfrm>
          <a:off x="6771052" y="416376"/>
          <a:ext cx="2051050" cy="1230630"/>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tr-TR" sz="1800" b="0" i="0" u="none" strike="noStrike" kern="1200" cap="none" spc="0" normalizeH="0" baseline="0" noProof="0" dirty="0" smtClean="0">
              <a:ln/>
              <a:effectLst/>
              <a:uLnTx/>
              <a:uFillTx/>
              <a:latin typeface="+mn-lt"/>
              <a:ea typeface="+mn-ea"/>
              <a:cs typeface="+mn-cs"/>
            </a:rPr>
            <a:t>Makalelerin %15`i tek yazar, %85`i ise iki ve daha fazla yazar tarafından yazılmış.</a:t>
          </a:r>
          <a:endParaRPr lang="tr-TR" sz="1800" kern="1200" dirty="0"/>
        </a:p>
      </dsp:txBody>
      <dsp:txXfrm>
        <a:off x="6771052" y="416376"/>
        <a:ext cx="2051050" cy="1230630"/>
      </dsp:txXfrm>
    </dsp:sp>
    <dsp:sp modelId="{14F2DA4D-6A2E-44DC-9879-9E0937AB3F37}">
      <dsp:nvSpPr>
        <dsp:cNvPr id="0" name=""/>
        <dsp:cNvSpPr/>
      </dsp:nvSpPr>
      <dsp:spPr>
        <a:xfrm>
          <a:off x="2585" y="1852111"/>
          <a:ext cx="2051050" cy="1230630"/>
        </a:xfrm>
        <a:prstGeom prst="rect">
          <a:avLst/>
        </a:prstGeom>
        <a:solidFill>
          <a:schemeClr val="accent3">
            <a:hueOff val="1204711"/>
            <a:satOff val="44444"/>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tr-TR" sz="1800" b="0" i="0" u="none" strike="noStrike" kern="1200" cap="none" spc="0" normalizeH="0" baseline="0" noProof="0" smtClean="0">
              <a:ln/>
              <a:effectLst/>
              <a:uLnTx/>
              <a:uFillTx/>
              <a:latin typeface="+mn-lt"/>
              <a:ea typeface="+mn-ea"/>
              <a:cs typeface="+mn-cs"/>
            </a:rPr>
            <a:t>Makaleler en çok bankacılık sektörünü incelemiş.</a:t>
          </a:r>
          <a:endParaRPr lang="tr-TR" sz="1800" kern="1200" dirty="0"/>
        </a:p>
      </dsp:txBody>
      <dsp:txXfrm>
        <a:off x="2585" y="1852111"/>
        <a:ext cx="2051050" cy="1230630"/>
      </dsp:txXfrm>
    </dsp:sp>
    <dsp:sp modelId="{65C66DFB-0417-459A-9B82-095A788F07CE}">
      <dsp:nvSpPr>
        <dsp:cNvPr id="0" name=""/>
        <dsp:cNvSpPr/>
      </dsp:nvSpPr>
      <dsp:spPr>
        <a:xfrm>
          <a:off x="2258740" y="1852111"/>
          <a:ext cx="2051050" cy="1230630"/>
        </a:xfrm>
        <a:prstGeom prst="rect">
          <a:avLst/>
        </a:prstGeom>
        <a:solidFill>
          <a:schemeClr val="accent3">
            <a:hueOff val="1505888"/>
            <a:satOff val="55556"/>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tr-TR" sz="1800" b="0" i="0" u="none" strike="noStrike" kern="1200" cap="none" spc="0" normalizeH="0" baseline="0" noProof="0" dirty="0" smtClean="0">
              <a:ln/>
              <a:effectLst/>
              <a:uLnTx/>
              <a:uFillTx/>
              <a:latin typeface="+mn-lt"/>
              <a:ea typeface="+mn-ea"/>
              <a:cs typeface="+mn-cs"/>
            </a:rPr>
            <a:t>Makalelerin %60`ı nitel, %40`ı ise nicel araştırmalardan oluşmuş.</a:t>
          </a:r>
          <a:endParaRPr lang="tr-TR" sz="1800" kern="1200" dirty="0"/>
        </a:p>
      </dsp:txBody>
      <dsp:txXfrm>
        <a:off x="2258740" y="1852111"/>
        <a:ext cx="2051050" cy="1230630"/>
      </dsp:txXfrm>
    </dsp:sp>
    <dsp:sp modelId="{D315B365-29ED-4DCA-BF84-EE2481F072FF}">
      <dsp:nvSpPr>
        <dsp:cNvPr id="0" name=""/>
        <dsp:cNvSpPr/>
      </dsp:nvSpPr>
      <dsp:spPr>
        <a:xfrm>
          <a:off x="4514896" y="1852111"/>
          <a:ext cx="2051050" cy="1230630"/>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tr-TR" sz="1800" b="0" i="0" u="none" strike="noStrike" kern="1200" cap="none" spc="0" normalizeH="0" baseline="0" noProof="0" smtClean="0">
              <a:ln/>
              <a:effectLst/>
              <a:uLnTx/>
              <a:uFillTx/>
              <a:latin typeface="+mn-lt"/>
              <a:ea typeface="+mn-ea"/>
              <a:cs typeface="+mn-cs"/>
            </a:rPr>
            <a:t>Nitel araştırmalarda veri toplama yöntemi olarak en çok mülakat kullanılmış.</a:t>
          </a:r>
          <a:endParaRPr lang="tr-TR" sz="1800" kern="1200" dirty="0"/>
        </a:p>
      </dsp:txBody>
      <dsp:txXfrm>
        <a:off x="4514896" y="1852111"/>
        <a:ext cx="2051050" cy="1230630"/>
      </dsp:txXfrm>
    </dsp:sp>
    <dsp:sp modelId="{B7DDFA37-DF92-4756-A575-CF8D7A1B1C76}">
      <dsp:nvSpPr>
        <dsp:cNvPr id="0" name=""/>
        <dsp:cNvSpPr/>
      </dsp:nvSpPr>
      <dsp:spPr>
        <a:xfrm>
          <a:off x="6771052" y="1852111"/>
          <a:ext cx="2051050" cy="1230630"/>
        </a:xfrm>
        <a:prstGeom prst="rect">
          <a:avLst/>
        </a:prstGeom>
        <a:solidFill>
          <a:schemeClr val="accent3">
            <a:hueOff val="2108244"/>
            <a:satOff val="77778"/>
            <a:lumOff val="-1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tr-TR" sz="1800" b="0" i="0" u="none" strike="noStrike" kern="1200" cap="none" spc="0" normalizeH="0" baseline="0" noProof="0" smtClean="0">
              <a:ln/>
              <a:effectLst/>
              <a:uLnTx/>
              <a:uFillTx/>
              <a:latin typeface="+mn-lt"/>
              <a:ea typeface="+mn-ea"/>
              <a:cs typeface="+mn-cs"/>
            </a:rPr>
            <a:t>Nicel araştırmalarda veri toplama yöntemi olarak en çok anketten yararlanılmış.</a:t>
          </a:r>
          <a:endParaRPr lang="tr-TR" sz="1800" kern="1200" dirty="0"/>
        </a:p>
      </dsp:txBody>
      <dsp:txXfrm>
        <a:off x="6771052" y="1852111"/>
        <a:ext cx="2051050" cy="1230630"/>
      </dsp:txXfrm>
    </dsp:sp>
    <dsp:sp modelId="{E3914F1F-29BC-4711-97F0-BB0D1F7C3BFB}">
      <dsp:nvSpPr>
        <dsp:cNvPr id="0" name=""/>
        <dsp:cNvSpPr/>
      </dsp:nvSpPr>
      <dsp:spPr>
        <a:xfrm>
          <a:off x="2258740" y="3287847"/>
          <a:ext cx="2051050" cy="1230630"/>
        </a:xfrm>
        <a:prstGeom prst="rect">
          <a:avLst/>
        </a:prstGeom>
        <a:solidFill>
          <a:schemeClr val="accent3">
            <a:hueOff val="2409421"/>
            <a:satOff val="88889"/>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tr-TR" sz="1800" b="0" i="0" u="none" strike="noStrike" kern="1200" cap="none" spc="0" normalizeH="0" baseline="0" noProof="0" dirty="0" smtClean="0">
              <a:ln/>
              <a:effectLst/>
              <a:uLnTx/>
              <a:uFillTx/>
              <a:latin typeface="+mn-lt"/>
              <a:ea typeface="+mn-ea"/>
              <a:cs typeface="+mn-cs"/>
            </a:rPr>
            <a:t>Nicel araştırmalarda örneklem büyüklüğü 125-538 arasında olmuş.</a:t>
          </a:r>
          <a:endParaRPr lang="tr-TR" sz="1800" kern="1200" dirty="0"/>
        </a:p>
      </dsp:txBody>
      <dsp:txXfrm>
        <a:off x="2258740" y="3287847"/>
        <a:ext cx="2051050" cy="1230630"/>
      </dsp:txXfrm>
    </dsp:sp>
    <dsp:sp modelId="{C0E7259C-B08C-4E36-8C6E-E6294D1CCAA4}">
      <dsp:nvSpPr>
        <dsp:cNvPr id="0" name=""/>
        <dsp:cNvSpPr/>
      </dsp:nvSpPr>
      <dsp:spPr>
        <a:xfrm>
          <a:off x="4514896" y="3287847"/>
          <a:ext cx="2051050" cy="1230630"/>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tr-TR" sz="1800" b="0" i="0" u="none" strike="noStrike" kern="1200" cap="none" spc="0" normalizeH="0" baseline="0" noProof="0" dirty="0" smtClean="0">
              <a:ln/>
              <a:effectLst/>
              <a:uLnTx/>
              <a:uFillTx/>
              <a:latin typeface="+mn-lt"/>
              <a:ea typeface="+mn-ea"/>
              <a:cs typeface="+mn-cs"/>
            </a:rPr>
            <a:t>Nicel araştırmalarda en çok faktör ve korelasyon analizleri kullanılmış.</a:t>
          </a:r>
          <a:endParaRPr lang="tr-TR" sz="1800" kern="1200" dirty="0"/>
        </a:p>
      </dsp:txBody>
      <dsp:txXfrm>
        <a:off x="4514896" y="3287847"/>
        <a:ext cx="2051050" cy="123063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6E90BA-C048-4723-A05A-B7B9C28A856D}">
      <dsp:nvSpPr>
        <dsp:cNvPr id="0" name=""/>
        <dsp:cNvSpPr/>
      </dsp:nvSpPr>
      <dsp:spPr>
        <a:xfrm>
          <a:off x="0" y="642634"/>
          <a:ext cx="8795657" cy="760064"/>
        </a:xfrm>
        <a:prstGeom prst="notchedRightArrow">
          <a:avLst/>
        </a:prstGeom>
        <a:solidFill>
          <a:schemeClr val="accent2"/>
        </a:solidFill>
        <a:ln>
          <a:noFill/>
        </a:ln>
        <a:effectLst/>
      </dsp:spPr>
      <dsp:style>
        <a:lnRef idx="0">
          <a:scrgbClr r="0" g="0" b="0"/>
        </a:lnRef>
        <a:fillRef idx="1">
          <a:scrgbClr r="0" g="0" b="0"/>
        </a:fillRef>
        <a:effectRef idx="0">
          <a:scrgbClr r="0" g="0" b="0"/>
        </a:effectRef>
        <a:fontRef idx="minor"/>
      </dsp:style>
    </dsp:sp>
    <dsp:sp modelId="{7DF720A8-2B67-4F6D-AEDB-C815932CEF4C}">
      <dsp:nvSpPr>
        <dsp:cNvPr id="0" name=""/>
        <dsp:cNvSpPr/>
      </dsp:nvSpPr>
      <dsp:spPr>
        <a:xfrm>
          <a:off x="2174" y="159689"/>
          <a:ext cx="1265878" cy="76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tr-TR" sz="2200" kern="1200" smtClean="0"/>
            <a:t>2000</a:t>
          </a:r>
          <a:endParaRPr lang="tr-TR" sz="2200" kern="1200" dirty="0"/>
        </a:p>
      </dsp:txBody>
      <dsp:txXfrm>
        <a:off x="2174" y="159689"/>
        <a:ext cx="1265878" cy="760064"/>
      </dsp:txXfrm>
    </dsp:sp>
    <dsp:sp modelId="{14B76780-84D7-4D0C-A5AC-9FBCB287F59D}">
      <dsp:nvSpPr>
        <dsp:cNvPr id="0" name=""/>
        <dsp:cNvSpPr/>
      </dsp:nvSpPr>
      <dsp:spPr>
        <a:xfrm>
          <a:off x="540105" y="913126"/>
          <a:ext cx="190016" cy="19001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0E3DE-26A5-45C7-AD1C-F0953C7A797F}">
      <dsp:nvSpPr>
        <dsp:cNvPr id="0" name=""/>
        <dsp:cNvSpPr/>
      </dsp:nvSpPr>
      <dsp:spPr>
        <a:xfrm>
          <a:off x="1331347" y="1140096"/>
          <a:ext cx="1265878" cy="76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tr-TR" sz="2200" kern="1200" dirty="0" smtClean="0"/>
            <a:t>2005</a:t>
          </a:r>
          <a:endParaRPr lang="tr-TR" sz="2200" kern="1200" dirty="0"/>
        </a:p>
      </dsp:txBody>
      <dsp:txXfrm>
        <a:off x="1331347" y="1140096"/>
        <a:ext cx="1265878" cy="760064"/>
      </dsp:txXfrm>
    </dsp:sp>
    <dsp:sp modelId="{CBF0D194-3975-41BB-951C-EE042EBB79E6}">
      <dsp:nvSpPr>
        <dsp:cNvPr id="0" name=""/>
        <dsp:cNvSpPr/>
      </dsp:nvSpPr>
      <dsp:spPr>
        <a:xfrm>
          <a:off x="1869278" y="913126"/>
          <a:ext cx="190016" cy="190016"/>
        </a:xfrm>
        <a:prstGeom prst="ellipse">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127BA-8D71-4BFC-A93E-6845B474549D}">
      <dsp:nvSpPr>
        <dsp:cNvPr id="0" name=""/>
        <dsp:cNvSpPr/>
      </dsp:nvSpPr>
      <dsp:spPr>
        <a:xfrm>
          <a:off x="2660519" y="159689"/>
          <a:ext cx="1265878" cy="76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tr-TR" sz="2200" kern="1200" dirty="0" smtClean="0"/>
            <a:t>2010</a:t>
          </a:r>
          <a:endParaRPr lang="tr-TR" sz="2200" kern="1200" dirty="0"/>
        </a:p>
      </dsp:txBody>
      <dsp:txXfrm>
        <a:off x="2660519" y="159689"/>
        <a:ext cx="1265878" cy="760064"/>
      </dsp:txXfrm>
    </dsp:sp>
    <dsp:sp modelId="{FC1EFA30-A406-4C70-8E9B-EFD6915A07D9}">
      <dsp:nvSpPr>
        <dsp:cNvPr id="0" name=""/>
        <dsp:cNvSpPr/>
      </dsp:nvSpPr>
      <dsp:spPr>
        <a:xfrm>
          <a:off x="3198451" y="913126"/>
          <a:ext cx="190016" cy="190016"/>
        </a:xfrm>
        <a:prstGeom prst="ellipse">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C7319-A2F6-40B7-90B4-066BDD8C2DDC}">
      <dsp:nvSpPr>
        <dsp:cNvPr id="0" name=""/>
        <dsp:cNvSpPr/>
      </dsp:nvSpPr>
      <dsp:spPr>
        <a:xfrm>
          <a:off x="3989692" y="1140096"/>
          <a:ext cx="1265878" cy="76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tr-TR" sz="2200" kern="1200" dirty="0" smtClean="0"/>
            <a:t>2011</a:t>
          </a:r>
          <a:endParaRPr lang="tr-TR" sz="2200" kern="1200" dirty="0"/>
        </a:p>
      </dsp:txBody>
      <dsp:txXfrm>
        <a:off x="3989692" y="1140096"/>
        <a:ext cx="1265878" cy="760064"/>
      </dsp:txXfrm>
    </dsp:sp>
    <dsp:sp modelId="{0BDE540E-E33C-4F0E-A015-71322E8AE899}">
      <dsp:nvSpPr>
        <dsp:cNvPr id="0" name=""/>
        <dsp:cNvSpPr/>
      </dsp:nvSpPr>
      <dsp:spPr>
        <a:xfrm>
          <a:off x="4527624" y="913126"/>
          <a:ext cx="190016" cy="190016"/>
        </a:xfrm>
        <a:prstGeom prst="ellipse">
          <a:avLst/>
        </a:prstGeom>
        <a:solidFill>
          <a:schemeClr val="accent4">
            <a:hueOff val="6237416"/>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BD76ED-E624-4B9C-B4F0-15C3FBAB55CE}">
      <dsp:nvSpPr>
        <dsp:cNvPr id="0" name=""/>
        <dsp:cNvSpPr/>
      </dsp:nvSpPr>
      <dsp:spPr>
        <a:xfrm>
          <a:off x="5318865" y="159689"/>
          <a:ext cx="1265878" cy="76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tr-TR" sz="2200" kern="1200" dirty="0" smtClean="0"/>
            <a:t>2015</a:t>
          </a:r>
          <a:endParaRPr lang="tr-TR" sz="2200" kern="1200" dirty="0"/>
        </a:p>
      </dsp:txBody>
      <dsp:txXfrm>
        <a:off x="5318865" y="159689"/>
        <a:ext cx="1265878" cy="760064"/>
      </dsp:txXfrm>
    </dsp:sp>
    <dsp:sp modelId="{5E6431C9-3426-4472-909E-9284ADBF4975}">
      <dsp:nvSpPr>
        <dsp:cNvPr id="0" name=""/>
        <dsp:cNvSpPr/>
      </dsp:nvSpPr>
      <dsp:spPr>
        <a:xfrm>
          <a:off x="5856796" y="913126"/>
          <a:ext cx="190016" cy="190016"/>
        </a:xfrm>
        <a:prstGeom prst="ellipse">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E8446-0C33-4E83-8F11-4580B8DB64F4}">
      <dsp:nvSpPr>
        <dsp:cNvPr id="0" name=""/>
        <dsp:cNvSpPr/>
      </dsp:nvSpPr>
      <dsp:spPr>
        <a:xfrm>
          <a:off x="6648038" y="1140096"/>
          <a:ext cx="1265878" cy="76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tr-TR" sz="2200" kern="1200" dirty="0" smtClean="0"/>
            <a:t>2016</a:t>
          </a:r>
          <a:endParaRPr lang="tr-TR" sz="2200" kern="1200" dirty="0"/>
        </a:p>
      </dsp:txBody>
      <dsp:txXfrm>
        <a:off x="6648038" y="1140096"/>
        <a:ext cx="1265878" cy="760064"/>
      </dsp:txXfrm>
    </dsp:sp>
    <dsp:sp modelId="{2475D890-04A3-4FA7-9F1F-5D309E776FAA}">
      <dsp:nvSpPr>
        <dsp:cNvPr id="0" name=""/>
        <dsp:cNvSpPr/>
      </dsp:nvSpPr>
      <dsp:spPr>
        <a:xfrm>
          <a:off x="7185969" y="913126"/>
          <a:ext cx="190016" cy="190016"/>
        </a:xfrm>
        <a:prstGeom prst="ellipse">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40F90B-AE61-4C04-9A67-76561321B90D}">
      <dsp:nvSpPr>
        <dsp:cNvPr id="0" name=""/>
        <dsp:cNvSpPr/>
      </dsp:nvSpPr>
      <dsp:spPr>
        <a:xfrm>
          <a:off x="0" y="700930"/>
          <a:ext cx="8665024"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5663D3-32C3-4405-B946-262ECA627EE8}">
      <dsp:nvSpPr>
        <dsp:cNvPr id="0" name=""/>
        <dsp:cNvSpPr/>
      </dsp:nvSpPr>
      <dsp:spPr>
        <a:xfrm>
          <a:off x="303288" y="26514"/>
          <a:ext cx="7885171" cy="10286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262" tIns="0" rIns="229262" bIns="0" numCol="1" spcCol="1270" anchor="ctr" anchorCtr="0">
          <a:noAutofit/>
        </a:bodyPr>
        <a:lstStyle/>
        <a:p>
          <a:pPr lvl="0" algn="l" defTabSz="1066800" rtl="0">
            <a:lnSpc>
              <a:spcPct val="90000"/>
            </a:lnSpc>
            <a:spcBef>
              <a:spcPct val="0"/>
            </a:spcBef>
            <a:spcAft>
              <a:spcPct val="35000"/>
            </a:spcAft>
          </a:pPr>
          <a:r>
            <a:rPr kumimoji="0" lang="tr-TR" sz="2400" b="0" i="0" u="none" strike="noStrike" kern="1200" cap="none" spc="0" normalizeH="0" baseline="0" noProof="0" smtClean="0">
              <a:ln/>
              <a:effectLst/>
              <a:uLnTx/>
              <a:uFillTx/>
              <a:latin typeface="+mn-lt"/>
              <a:ea typeface="+mn-ea"/>
              <a:cs typeface="+mn-cs"/>
            </a:rPr>
            <a:t>Araştırmanın sonuçları sadece incelenen makaleleri kapsamakta ve genelleme yapılamamaktadır. </a:t>
          </a:r>
          <a:endParaRPr lang="tr-TR" sz="2400" kern="1200" dirty="0"/>
        </a:p>
      </dsp:txBody>
      <dsp:txXfrm>
        <a:off x="303288" y="26514"/>
        <a:ext cx="7885171" cy="1028656"/>
      </dsp:txXfrm>
    </dsp:sp>
    <dsp:sp modelId="{0EFB9163-D2A5-468B-8514-35C4E7A8C6A7}">
      <dsp:nvSpPr>
        <dsp:cNvPr id="0" name=""/>
        <dsp:cNvSpPr/>
      </dsp:nvSpPr>
      <dsp:spPr>
        <a:xfrm>
          <a:off x="0" y="2109746"/>
          <a:ext cx="8665024" cy="604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82E3F0-0A49-41EA-B753-15F782AD7020}">
      <dsp:nvSpPr>
        <dsp:cNvPr id="0" name=""/>
        <dsp:cNvSpPr/>
      </dsp:nvSpPr>
      <dsp:spPr>
        <a:xfrm>
          <a:off x="303288" y="1435330"/>
          <a:ext cx="7885171" cy="1028656"/>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262" tIns="0" rIns="229262" bIns="0" numCol="1" spcCol="1270" anchor="ctr" anchorCtr="0">
          <a:noAutofit/>
        </a:bodyPr>
        <a:lstStyle/>
        <a:p>
          <a:pPr lvl="0" algn="l" defTabSz="800100" rtl="0">
            <a:lnSpc>
              <a:spcPct val="90000"/>
            </a:lnSpc>
            <a:spcBef>
              <a:spcPct val="0"/>
            </a:spcBef>
            <a:spcAft>
              <a:spcPct val="35000"/>
            </a:spcAft>
          </a:pPr>
          <a:r>
            <a:rPr kumimoji="0" lang="tr-TR" sz="1800" b="0" i="0" u="none" strike="noStrike" kern="1200" cap="none" spc="0" normalizeH="0" baseline="0" noProof="0" smtClean="0">
              <a:ln/>
              <a:effectLst/>
              <a:uLnTx/>
              <a:uFillTx/>
              <a:latin typeface="+mn-lt"/>
              <a:ea typeface="+mn-ea"/>
              <a:cs typeface="+mn-cs"/>
            </a:rPr>
            <a:t>İncelenen makale sayısının az olmasına rağmen makalelerin gerek tanımlayıcı bilgiler gerekse araştırma bulgularını da dahil edecek şekilde içerik itibariyle detaylı incelenmiş olması bakımından araştırmanın bu alanda çalışan gerek akademisyenlere gerekse uygulamacılara yararlı olacağı düşünülmektedir.  </a:t>
          </a:r>
          <a:endParaRPr kumimoji="0" lang="tr-TR" sz="1800" b="0" i="0" u="none" strike="noStrike" kern="1200" cap="none" spc="0" normalizeH="0" baseline="0" noProof="0" dirty="0" smtClean="0">
            <a:ln/>
            <a:effectLst/>
            <a:uLnTx/>
            <a:uFillTx/>
            <a:latin typeface="+mn-lt"/>
            <a:ea typeface="+mn-ea"/>
            <a:cs typeface="+mn-cs"/>
          </a:endParaRPr>
        </a:p>
      </dsp:txBody>
      <dsp:txXfrm>
        <a:off x="303288" y="1435330"/>
        <a:ext cx="7885171" cy="1028656"/>
      </dsp:txXfrm>
    </dsp:sp>
    <dsp:sp modelId="{AE4D818C-3973-4727-A9FD-522E2E4BEF24}">
      <dsp:nvSpPr>
        <dsp:cNvPr id="0" name=""/>
        <dsp:cNvSpPr/>
      </dsp:nvSpPr>
      <dsp:spPr>
        <a:xfrm>
          <a:off x="0" y="3518562"/>
          <a:ext cx="8665024"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6A12DE-7626-4B66-AB38-817B047A2D81}">
      <dsp:nvSpPr>
        <dsp:cNvPr id="0" name=""/>
        <dsp:cNvSpPr/>
      </dsp:nvSpPr>
      <dsp:spPr>
        <a:xfrm>
          <a:off x="303288" y="2844146"/>
          <a:ext cx="7885171" cy="1028656"/>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262" tIns="0" rIns="229262" bIns="0" numCol="1" spcCol="1270" anchor="ctr" anchorCtr="0">
          <a:noAutofit/>
        </a:bodyPr>
        <a:lstStyle/>
        <a:p>
          <a:pPr lvl="0" algn="l" defTabSz="1066800" rtl="0">
            <a:lnSpc>
              <a:spcPct val="90000"/>
            </a:lnSpc>
            <a:spcBef>
              <a:spcPct val="0"/>
            </a:spcBef>
            <a:spcAft>
              <a:spcPct val="35000"/>
            </a:spcAft>
          </a:pPr>
          <a:r>
            <a:rPr kumimoji="0" lang="tr-TR" sz="2400" b="0" i="0" u="none" strike="noStrike" kern="1200" cap="none" spc="0" normalizeH="0" baseline="0" noProof="0" smtClean="0">
              <a:ln/>
              <a:effectLst/>
              <a:uLnTx/>
              <a:uFillTx/>
              <a:latin typeface="+mn-lt"/>
              <a:ea typeface="+mn-ea"/>
              <a:cs typeface="+mn-cs"/>
            </a:rPr>
            <a:t>Mobil müşteri ilişkileri yönetimi ile ilgili Türkiye`de yapılan akademik çalışmalara çok rastlanmamaktadır. </a:t>
          </a:r>
          <a:endParaRPr kumimoji="0" lang="tr-TR" sz="2400" b="0" i="0" u="none" strike="noStrike" kern="1200" cap="none" spc="0" normalizeH="0" baseline="0" noProof="0" dirty="0" smtClean="0">
            <a:ln/>
            <a:effectLst/>
            <a:uLnTx/>
            <a:uFillTx/>
            <a:latin typeface="+mn-lt"/>
            <a:ea typeface="+mn-ea"/>
            <a:cs typeface="+mn-cs"/>
          </a:endParaRPr>
        </a:p>
      </dsp:txBody>
      <dsp:txXfrm>
        <a:off x="303288" y="2844146"/>
        <a:ext cx="7885171" cy="10286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FF0E8B-EB0F-473A-9424-CD61402CF92E}" type="datetimeFigureOut">
              <a:rPr lang="tr-TR" smtClean="0"/>
              <a:pPr/>
              <a:t>07.10.2016</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EB5494-2BA0-496F-B6EE-58FCC2D99F38}" type="slidenum">
              <a:rPr lang="tr-TR" smtClean="0"/>
              <a:pPr/>
              <a:t>‹#›</a:t>
            </a:fld>
            <a:endParaRPr lang="tr-TR"/>
          </a:p>
        </p:txBody>
      </p:sp>
    </p:spTree>
    <p:extLst>
      <p:ext uri="{BB962C8B-B14F-4D97-AF65-F5344CB8AC3E}">
        <p14:creationId xmlns:p14="http://schemas.microsoft.com/office/powerpoint/2010/main" xmlns="" val="2037601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EF7E0-2C89-41B3-A32E-EC611D5C3BD1}" type="datetimeFigureOut">
              <a:rPr lang="tr-TR" smtClean="0"/>
              <a:pPr/>
              <a:t>07.10.2016</a:t>
            </a:fld>
            <a:endParaRPr lang="tr-T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0CD4B-FA3D-4F76-A974-FB0472905969}" type="slidenum">
              <a:rPr lang="tr-TR" smtClean="0"/>
              <a:pPr/>
              <a:t>‹#›</a:t>
            </a:fld>
            <a:endParaRPr lang="tr-TR"/>
          </a:p>
        </p:txBody>
      </p:sp>
    </p:spTree>
    <p:extLst>
      <p:ext uri="{BB962C8B-B14F-4D97-AF65-F5344CB8AC3E}">
        <p14:creationId xmlns:p14="http://schemas.microsoft.com/office/powerpoint/2010/main" xmlns="" val="62421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z-Latn-A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z-Latn-AZ"/>
          </a:p>
        </p:txBody>
      </p:sp>
      <p:sp>
        <p:nvSpPr>
          <p:cNvPr id="4" name="Date Placeholder 3"/>
          <p:cNvSpPr>
            <a:spLocks noGrp="1"/>
          </p:cNvSpPr>
          <p:nvPr>
            <p:ph type="dt" sz="half" idx="10"/>
          </p:nvPr>
        </p:nvSpPr>
        <p:spPr/>
        <p:txBody>
          <a:bodyPr/>
          <a:lstStyle/>
          <a:p>
            <a:fld id="{830D0DD0-801C-45C4-ADAF-2F2FC820BE82}" type="datetimeFigureOut">
              <a:rPr lang="az-Latn-AZ" smtClean="0"/>
              <a:pPr/>
              <a:t>07.10.2016</a:t>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155264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z-Latn-A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z-Latn-AZ"/>
          </a:p>
        </p:txBody>
      </p:sp>
      <p:sp>
        <p:nvSpPr>
          <p:cNvPr id="4" name="Date Placeholder 3"/>
          <p:cNvSpPr>
            <a:spLocks noGrp="1"/>
          </p:cNvSpPr>
          <p:nvPr>
            <p:ph type="dt" sz="half" idx="10"/>
          </p:nvPr>
        </p:nvSpPr>
        <p:spPr/>
        <p:txBody>
          <a:bodyPr/>
          <a:lstStyle/>
          <a:p>
            <a:fld id="{830D0DD0-801C-45C4-ADAF-2F2FC820BE82}" type="datetimeFigureOut">
              <a:rPr lang="az-Latn-AZ" smtClean="0"/>
              <a:pPr/>
              <a:t>07.10.2016</a:t>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362398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z-Latn-A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z-Latn-AZ"/>
          </a:p>
        </p:txBody>
      </p:sp>
      <p:sp>
        <p:nvSpPr>
          <p:cNvPr id="4" name="Date Placeholder 3"/>
          <p:cNvSpPr>
            <a:spLocks noGrp="1"/>
          </p:cNvSpPr>
          <p:nvPr>
            <p:ph type="dt" sz="half" idx="10"/>
          </p:nvPr>
        </p:nvSpPr>
        <p:spPr/>
        <p:txBody>
          <a:bodyPr/>
          <a:lstStyle/>
          <a:p>
            <a:fld id="{830D0DD0-801C-45C4-ADAF-2F2FC820BE82}" type="datetimeFigureOut">
              <a:rPr lang="az-Latn-AZ" smtClean="0"/>
              <a:pPr/>
              <a:t>07.10.2016</a:t>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256492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z-Latn-A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z-Latn-AZ"/>
          </a:p>
        </p:txBody>
      </p:sp>
      <p:sp>
        <p:nvSpPr>
          <p:cNvPr id="4" name="Date Placeholder 3"/>
          <p:cNvSpPr>
            <a:spLocks noGrp="1"/>
          </p:cNvSpPr>
          <p:nvPr>
            <p:ph type="dt" sz="half" idx="10"/>
          </p:nvPr>
        </p:nvSpPr>
        <p:spPr/>
        <p:txBody>
          <a:bodyPr/>
          <a:lstStyle/>
          <a:p>
            <a:fld id="{830D0DD0-801C-45C4-ADAF-2F2FC820BE82}" type="datetimeFigureOut">
              <a:rPr lang="az-Latn-AZ" smtClean="0"/>
              <a:pPr/>
              <a:t>07.10.2016</a:t>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272063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z-Latn-A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D0DD0-801C-45C4-ADAF-2F2FC820BE82}" type="datetimeFigureOut">
              <a:rPr lang="az-Latn-AZ" smtClean="0"/>
              <a:pPr/>
              <a:t>07.10.2016</a:t>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244821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z-Latn-A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z-Latn-A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z-Latn-AZ"/>
          </a:p>
        </p:txBody>
      </p:sp>
      <p:sp>
        <p:nvSpPr>
          <p:cNvPr id="5" name="Date Placeholder 4"/>
          <p:cNvSpPr>
            <a:spLocks noGrp="1"/>
          </p:cNvSpPr>
          <p:nvPr>
            <p:ph type="dt" sz="half" idx="10"/>
          </p:nvPr>
        </p:nvSpPr>
        <p:spPr/>
        <p:txBody>
          <a:bodyPr/>
          <a:lstStyle/>
          <a:p>
            <a:fld id="{830D0DD0-801C-45C4-ADAF-2F2FC820BE82}" type="datetimeFigureOut">
              <a:rPr lang="az-Latn-AZ" smtClean="0"/>
              <a:pPr/>
              <a:t>07.10.2016</a:t>
            </a:fld>
            <a:endParaRPr lang="az-Latn-AZ"/>
          </a:p>
        </p:txBody>
      </p:sp>
      <p:sp>
        <p:nvSpPr>
          <p:cNvPr id="6" name="Footer Placeholder 5"/>
          <p:cNvSpPr>
            <a:spLocks noGrp="1"/>
          </p:cNvSpPr>
          <p:nvPr>
            <p:ph type="ftr" sz="quarter" idx="11"/>
          </p:nvPr>
        </p:nvSpPr>
        <p:spPr/>
        <p:txBody>
          <a:bodyPr/>
          <a:lstStyle/>
          <a:p>
            <a:endParaRPr lang="az-Latn-AZ"/>
          </a:p>
        </p:txBody>
      </p:sp>
      <p:sp>
        <p:nvSpPr>
          <p:cNvPr id="7" name="Slide Number Placeholder 6"/>
          <p:cNvSpPr>
            <a:spLocks noGrp="1"/>
          </p:cNvSpPr>
          <p:nvPr>
            <p:ph type="sldNum" sz="quarter" idx="12"/>
          </p:nvPr>
        </p:nvSpPr>
        <p:spPr/>
        <p:txBody>
          <a:body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6277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z-Latn-A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z-Latn-A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z-Latn-AZ"/>
          </a:p>
        </p:txBody>
      </p:sp>
      <p:sp>
        <p:nvSpPr>
          <p:cNvPr id="7" name="Date Placeholder 6"/>
          <p:cNvSpPr>
            <a:spLocks noGrp="1"/>
          </p:cNvSpPr>
          <p:nvPr>
            <p:ph type="dt" sz="half" idx="10"/>
          </p:nvPr>
        </p:nvSpPr>
        <p:spPr/>
        <p:txBody>
          <a:bodyPr/>
          <a:lstStyle/>
          <a:p>
            <a:fld id="{830D0DD0-801C-45C4-ADAF-2F2FC820BE82}" type="datetimeFigureOut">
              <a:rPr lang="az-Latn-AZ" smtClean="0"/>
              <a:pPr/>
              <a:t>07.10.2016</a:t>
            </a:fld>
            <a:endParaRPr lang="az-Latn-AZ"/>
          </a:p>
        </p:txBody>
      </p:sp>
      <p:sp>
        <p:nvSpPr>
          <p:cNvPr id="8" name="Footer Placeholder 7"/>
          <p:cNvSpPr>
            <a:spLocks noGrp="1"/>
          </p:cNvSpPr>
          <p:nvPr>
            <p:ph type="ftr" sz="quarter" idx="11"/>
          </p:nvPr>
        </p:nvSpPr>
        <p:spPr/>
        <p:txBody>
          <a:bodyPr/>
          <a:lstStyle/>
          <a:p>
            <a:endParaRPr lang="az-Latn-AZ"/>
          </a:p>
        </p:txBody>
      </p:sp>
      <p:sp>
        <p:nvSpPr>
          <p:cNvPr id="9" name="Slide Number Placeholder 8"/>
          <p:cNvSpPr>
            <a:spLocks noGrp="1"/>
          </p:cNvSpPr>
          <p:nvPr>
            <p:ph type="sldNum" sz="quarter" idx="12"/>
          </p:nvPr>
        </p:nvSpPr>
        <p:spPr/>
        <p:txBody>
          <a:body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15954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z-Latn-AZ"/>
          </a:p>
        </p:txBody>
      </p:sp>
      <p:sp>
        <p:nvSpPr>
          <p:cNvPr id="3" name="Date Placeholder 2"/>
          <p:cNvSpPr>
            <a:spLocks noGrp="1"/>
          </p:cNvSpPr>
          <p:nvPr>
            <p:ph type="dt" sz="half" idx="10"/>
          </p:nvPr>
        </p:nvSpPr>
        <p:spPr/>
        <p:txBody>
          <a:bodyPr/>
          <a:lstStyle/>
          <a:p>
            <a:fld id="{830D0DD0-801C-45C4-ADAF-2F2FC820BE82}" type="datetimeFigureOut">
              <a:rPr lang="az-Latn-AZ" smtClean="0"/>
              <a:pPr/>
              <a:t>07.10.2016</a:t>
            </a:fld>
            <a:endParaRPr lang="az-Latn-AZ"/>
          </a:p>
        </p:txBody>
      </p:sp>
      <p:sp>
        <p:nvSpPr>
          <p:cNvPr id="4" name="Footer Placeholder 3"/>
          <p:cNvSpPr>
            <a:spLocks noGrp="1"/>
          </p:cNvSpPr>
          <p:nvPr>
            <p:ph type="ftr" sz="quarter" idx="11"/>
          </p:nvPr>
        </p:nvSpPr>
        <p:spPr/>
        <p:txBody>
          <a:bodyPr/>
          <a:lstStyle/>
          <a:p>
            <a:endParaRPr lang="az-Latn-AZ"/>
          </a:p>
        </p:txBody>
      </p:sp>
      <p:sp>
        <p:nvSpPr>
          <p:cNvPr id="5" name="Slide Number Placeholder 4"/>
          <p:cNvSpPr>
            <a:spLocks noGrp="1"/>
          </p:cNvSpPr>
          <p:nvPr>
            <p:ph type="sldNum" sz="quarter" idx="12"/>
          </p:nvPr>
        </p:nvSpPr>
        <p:spPr/>
        <p:txBody>
          <a:body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428706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D0DD0-801C-45C4-ADAF-2F2FC820BE82}" type="datetimeFigureOut">
              <a:rPr lang="az-Latn-AZ" smtClean="0"/>
              <a:pPr/>
              <a:t>07.10.2016</a:t>
            </a:fld>
            <a:endParaRPr lang="az-Latn-AZ"/>
          </a:p>
        </p:txBody>
      </p:sp>
      <p:sp>
        <p:nvSpPr>
          <p:cNvPr id="3" name="Footer Placeholder 2"/>
          <p:cNvSpPr>
            <a:spLocks noGrp="1"/>
          </p:cNvSpPr>
          <p:nvPr>
            <p:ph type="ftr" sz="quarter" idx="11"/>
          </p:nvPr>
        </p:nvSpPr>
        <p:spPr/>
        <p:txBody>
          <a:bodyPr/>
          <a:lstStyle/>
          <a:p>
            <a:endParaRPr lang="az-Latn-AZ"/>
          </a:p>
        </p:txBody>
      </p:sp>
      <p:sp>
        <p:nvSpPr>
          <p:cNvPr id="4" name="Slide Number Placeholder 3"/>
          <p:cNvSpPr>
            <a:spLocks noGrp="1"/>
          </p:cNvSpPr>
          <p:nvPr>
            <p:ph type="sldNum" sz="quarter" idx="12"/>
          </p:nvPr>
        </p:nvSpPr>
        <p:spPr/>
        <p:txBody>
          <a:body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23116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z-Latn-A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z-Latn-A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D0DD0-801C-45C4-ADAF-2F2FC820BE82}" type="datetimeFigureOut">
              <a:rPr lang="az-Latn-AZ" smtClean="0"/>
              <a:pPr/>
              <a:t>07.10.2016</a:t>
            </a:fld>
            <a:endParaRPr lang="az-Latn-AZ"/>
          </a:p>
        </p:txBody>
      </p:sp>
      <p:sp>
        <p:nvSpPr>
          <p:cNvPr id="6" name="Footer Placeholder 5"/>
          <p:cNvSpPr>
            <a:spLocks noGrp="1"/>
          </p:cNvSpPr>
          <p:nvPr>
            <p:ph type="ftr" sz="quarter" idx="11"/>
          </p:nvPr>
        </p:nvSpPr>
        <p:spPr/>
        <p:txBody>
          <a:bodyPr/>
          <a:lstStyle/>
          <a:p>
            <a:endParaRPr lang="az-Latn-AZ"/>
          </a:p>
        </p:txBody>
      </p:sp>
      <p:sp>
        <p:nvSpPr>
          <p:cNvPr id="7" name="Slide Number Placeholder 6"/>
          <p:cNvSpPr>
            <a:spLocks noGrp="1"/>
          </p:cNvSpPr>
          <p:nvPr>
            <p:ph type="sldNum" sz="quarter" idx="12"/>
          </p:nvPr>
        </p:nvSpPr>
        <p:spPr/>
        <p:txBody>
          <a:body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389353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z-Latn-A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z-Latn-A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D0DD0-801C-45C4-ADAF-2F2FC820BE82}" type="datetimeFigureOut">
              <a:rPr lang="az-Latn-AZ" smtClean="0"/>
              <a:pPr/>
              <a:t>07.10.2016</a:t>
            </a:fld>
            <a:endParaRPr lang="az-Latn-AZ"/>
          </a:p>
        </p:txBody>
      </p:sp>
      <p:sp>
        <p:nvSpPr>
          <p:cNvPr id="6" name="Footer Placeholder 5"/>
          <p:cNvSpPr>
            <a:spLocks noGrp="1"/>
          </p:cNvSpPr>
          <p:nvPr>
            <p:ph type="ftr" sz="quarter" idx="11"/>
          </p:nvPr>
        </p:nvSpPr>
        <p:spPr/>
        <p:txBody>
          <a:bodyPr/>
          <a:lstStyle/>
          <a:p>
            <a:endParaRPr lang="az-Latn-AZ"/>
          </a:p>
        </p:txBody>
      </p:sp>
      <p:sp>
        <p:nvSpPr>
          <p:cNvPr id="7" name="Slide Number Placeholder 6"/>
          <p:cNvSpPr>
            <a:spLocks noGrp="1"/>
          </p:cNvSpPr>
          <p:nvPr>
            <p:ph type="sldNum" sz="quarter" idx="12"/>
          </p:nvPr>
        </p:nvSpPr>
        <p:spPr/>
        <p:txBody>
          <a:body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391565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z-Latn-A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z-Latn-A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D0DD0-801C-45C4-ADAF-2F2FC820BE82}" type="datetimeFigureOut">
              <a:rPr lang="az-Latn-AZ" smtClean="0"/>
              <a:pPr/>
              <a:t>07.10.2016</a:t>
            </a:fld>
            <a:endParaRPr lang="az-Latn-A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z-Latn-A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91E08-2AF5-45C3-854A-AC0EA59663A5}" type="slidenum">
              <a:rPr lang="az-Latn-AZ" smtClean="0"/>
              <a:pPr/>
              <a:t>‹#›</a:t>
            </a:fld>
            <a:endParaRPr lang="az-Latn-AZ"/>
          </a:p>
        </p:txBody>
      </p:sp>
    </p:spTree>
    <p:extLst>
      <p:ext uri="{BB962C8B-B14F-4D97-AF65-F5344CB8AC3E}">
        <p14:creationId xmlns:p14="http://schemas.microsoft.com/office/powerpoint/2010/main" xmlns="" val="1563886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sunum</a:t>
            </a:r>
            <a:endParaRPr lang="tr-T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9" name="Content Placeholder 2"/>
          <p:cNvSpPr txBox="1">
            <a:spLocks/>
          </p:cNvSpPr>
          <p:nvPr/>
        </p:nvSpPr>
        <p:spPr>
          <a:xfrm>
            <a:off x="2237786" y="1741424"/>
            <a:ext cx="6078900" cy="4205164"/>
          </a:xfrm>
          <a:prstGeom prst="rect">
            <a:avLst/>
          </a:prstGeom>
          <a:ln>
            <a:noFill/>
          </a:ln>
        </p:spPr>
        <p:txBody>
          <a:bodyPr/>
          <a:lstStyle/>
          <a:p>
            <a:pPr>
              <a:buFont typeface="Wingdings" pitchFamily="2" charset="2"/>
              <a:buChar char="v"/>
            </a:pPr>
            <a:r>
              <a:rPr lang="tr-TR" sz="2400" dirty="0" smtClean="0"/>
              <a:t>Elektronik müşteri ilişkileri yönetimi, müşteri ilişkileri yönetiminin geliştirilmiş, elektronikleştirilmiş formatı iken, mobil müşteri ilişkileri yönetimi de mobil cihazların gelişmesi ve yaygınlaşması ile birlikte elektronik müşteri ilişkileri yönetiminin daha gelişmiş bir versiyonudur.</a:t>
            </a:r>
            <a:endParaRPr lang="tr-TR" sz="2400" dirty="0"/>
          </a:p>
        </p:txBody>
      </p:sp>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en-US" sz="4000" b="1" dirty="0" smtClean="0"/>
              <a:t> L</a:t>
            </a:r>
            <a:r>
              <a:rPr lang="tr-TR" sz="4000" b="1" dirty="0" smtClean="0"/>
              <a:t>iteratür Özeti</a:t>
            </a:r>
            <a:endParaRPr lang="tr-TR" sz="4800" b="1" dirty="0"/>
          </a:p>
        </p:txBody>
      </p:sp>
      <p:pic>
        <p:nvPicPr>
          <p:cNvPr id="2051" name="Picture 3" descr="D:\M-CRM kongre\Sunum\cusom-mobile-app-development.png"/>
          <p:cNvPicPr>
            <a:picLocks noChangeAspect="1" noChangeArrowheads="1"/>
          </p:cNvPicPr>
          <p:nvPr/>
        </p:nvPicPr>
        <p:blipFill>
          <a:blip r:embed="rId3" cstate="print"/>
          <a:srcRect/>
          <a:stretch>
            <a:fillRect/>
          </a:stretch>
        </p:blipFill>
        <p:spPr bwMode="auto">
          <a:xfrm>
            <a:off x="7942118" y="2695304"/>
            <a:ext cx="3064698" cy="2197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2000"/>
                                  </p:stCondLst>
                                  <p:childTnLst>
                                    <p:set>
                                      <p:cBhvr>
                                        <p:cTn id="16" dur="1" fill="hold">
                                          <p:stCondLst>
                                            <p:cond delay="0"/>
                                          </p:stCondLst>
                                        </p:cTn>
                                        <p:tgtEl>
                                          <p:spTgt spid="2051"/>
                                        </p:tgtEl>
                                        <p:attrNameLst>
                                          <p:attrName>style.visibility</p:attrName>
                                        </p:attrNameLst>
                                      </p:cBhvr>
                                      <p:to>
                                        <p:strVal val="visible"/>
                                      </p:to>
                                    </p:set>
                                    <p:animEffect transition="in" filter="wheel(1)">
                                      <p:cBhvr>
                                        <p:cTn id="1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en-US" sz="4000" b="1" dirty="0" smtClean="0"/>
              <a:t> L</a:t>
            </a:r>
            <a:r>
              <a:rPr lang="tr-TR" sz="4000" b="1" dirty="0" smtClean="0"/>
              <a:t>iteratür Özeti</a:t>
            </a:r>
            <a:endParaRPr lang="tr-TR" sz="4800" b="1" dirty="0"/>
          </a:p>
        </p:txBody>
      </p:sp>
      <p:sp>
        <p:nvSpPr>
          <p:cNvPr id="7" name="Content Placeholder 2"/>
          <p:cNvSpPr txBox="1">
            <a:spLocks/>
          </p:cNvSpPr>
          <p:nvPr/>
        </p:nvSpPr>
        <p:spPr>
          <a:xfrm>
            <a:off x="2191656" y="1750423"/>
            <a:ext cx="7155544" cy="4241075"/>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“Müşteri ile sürekli ve birebir ilişki gerektiren ve bu nedenle tüm müşteriler hakkında en ince ayrıntısına kadar bilgi elde etmeyi zorunlu kılan ve bu bilgiler ışığında birebir pazarlama ve birebir ilişkiye zemin oluşturan stratejik bir yaklaşımdır” (Kırım, 2001). </a:t>
            </a:r>
          </a:p>
          <a:p>
            <a:pPr marL="228600" lvl="0" indent="-228600">
              <a:lnSpc>
                <a:spcPct val="90000"/>
              </a:lnSpc>
              <a:spcBef>
                <a:spcPts val="1000"/>
              </a:spcBef>
              <a:buFont typeface="Wingdings" pitchFamily="2" charset="2"/>
              <a:buChar char="Ø"/>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“Müşterileri harekete geçirme, elde tutma ve onlara hizmet sağlama için, bir dizi iş süreç ve politikanın tasarlanmasıdır</a:t>
            </a:r>
            <a:r>
              <a:rPr lang="tr-TR" sz="2400" dirty="0" smtClean="0"/>
              <a:t>” Scott (2001).</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228600" lvl="0" indent="-228600">
              <a:lnSpc>
                <a:spcPct val="90000"/>
              </a:lnSpc>
              <a:spcBef>
                <a:spcPts val="1000"/>
              </a:spcBef>
              <a:buFont typeface="Wingdings" pitchFamily="2" charset="2"/>
              <a:buChar char="Ø"/>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“Mevcut ve potansiyel müşteriler ve diğer paydaşlar ile ilişkileri yönetmek için tutarlı, bir dizi süreç ve teknolojidir</a:t>
            </a:r>
            <a:r>
              <a:rPr lang="tr-TR" sz="2400" dirty="0" smtClean="0"/>
              <a:t>” Injazz ve Karen (2004).</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2" descr="D:\MAGİSTRATURA\MARMARA ÜNİVERSİTESİ\II SEMESTR\PAZARLAMADA GÜNCEL YAKLAŞIMLAR\SUNUM\consumers-list-icon.png"/>
          <p:cNvPicPr>
            <a:picLocks noChangeAspect="1" noChangeArrowheads="1"/>
          </p:cNvPicPr>
          <p:nvPr/>
        </p:nvPicPr>
        <p:blipFill>
          <a:blip r:embed="rId3" cstate="print"/>
          <a:srcRect/>
          <a:stretch>
            <a:fillRect/>
          </a:stretch>
        </p:blipFill>
        <p:spPr bwMode="auto">
          <a:xfrm>
            <a:off x="8812642" y="3513910"/>
            <a:ext cx="2133850" cy="2133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2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400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5" presetID="21" presetClass="entr" presetSubtype="1" fill="hold" nodeType="withEffect">
                                  <p:stCondLst>
                                    <p:cond delay="275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9" name="Content Placeholder 2"/>
          <p:cNvSpPr txBox="1">
            <a:spLocks/>
          </p:cNvSpPr>
          <p:nvPr/>
        </p:nvSpPr>
        <p:spPr>
          <a:xfrm>
            <a:off x="2237786" y="1741424"/>
            <a:ext cx="6396763" cy="4202175"/>
          </a:xfrm>
          <a:prstGeom prst="rect">
            <a:avLst/>
          </a:prstGeom>
          <a:ln>
            <a:noFill/>
          </a:ln>
        </p:spPr>
        <p:txBody>
          <a:bodyPr/>
          <a:lstStyle/>
          <a:p>
            <a:pPr marL="228600" lvl="0" indent="-228600">
              <a:lnSpc>
                <a:spcPct val="90000"/>
              </a:lnSpc>
              <a:spcBef>
                <a:spcPts val="1000"/>
              </a:spcBef>
              <a:buFont typeface="Wingdings" pitchFamily="2" charset="2"/>
              <a:buChar char="Ø"/>
            </a:pPr>
            <a:r>
              <a:rPr lang="tr-TR" sz="2400" dirty="0" smtClean="0"/>
              <a:t>İnternetin yaygınlaşması ve tüm alanlarda kullanılması ile birlikte işletmeler tüm birimlerini ve müşterilerini kapsayacak bir otomosyon sistemi yaratabilecek duruma gelmişlerdir. </a:t>
            </a:r>
          </a:p>
          <a:p>
            <a:pPr marL="228600" lvl="0" indent="-228600">
              <a:lnSpc>
                <a:spcPct val="90000"/>
              </a:lnSpc>
              <a:spcBef>
                <a:spcPts val="1000"/>
              </a:spcBef>
              <a:buFont typeface="Wingdings" pitchFamily="2" charset="2"/>
              <a:buChar char="Ø"/>
            </a:pPr>
            <a:r>
              <a:rPr lang="tr-TR" sz="2400" dirty="0" smtClean="0"/>
              <a:t>Müşteri ilişkileri yönetiminde yazılım otomosyon teknolojilerinin kullanılması bilgi sisteminin yönetimini kolaylaştırmıştır. Bu nedenle elektronik müşteri ilişkileri yönetimi</a:t>
            </a:r>
            <a:br>
              <a:rPr lang="tr-TR" sz="2400" dirty="0" smtClean="0"/>
            </a:br>
            <a:r>
              <a:rPr lang="tr-TR" sz="2400" dirty="0" smtClean="0"/>
              <a:t> (e-MİY) işletmenin tüm süreçlerini (üretim, finans, pazarlama, insan kaynakları) kapsayan bir “yönetim felsefesi” veya “yönetim yaklaşımı” olmaktadır. </a:t>
            </a:r>
            <a:endParaRPr lang="tr-TR" sz="2400" dirty="0"/>
          </a:p>
        </p:txBody>
      </p:sp>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en-US" sz="4000" b="1" dirty="0" smtClean="0"/>
              <a:t> L</a:t>
            </a:r>
            <a:r>
              <a:rPr lang="tr-TR" sz="4000" b="1" dirty="0" smtClean="0"/>
              <a:t>iteratür Özeti</a:t>
            </a:r>
            <a:endParaRPr lang="tr-TR" sz="4800" b="1" dirty="0"/>
          </a:p>
        </p:txBody>
      </p:sp>
      <p:pic>
        <p:nvPicPr>
          <p:cNvPr id="7" name="Picture 2" descr="D:\MAGİSTRATURA\MARMARA ÜNİVERSİTESİ\II SEMESTR\PAZARLAMADA GÜNCEL YAKLAŞIMLAR\Nesnelerin İnterneti\iot-challenge-472x421.png"/>
          <p:cNvPicPr>
            <a:picLocks noChangeAspect="1" noChangeArrowheads="1"/>
          </p:cNvPicPr>
          <p:nvPr/>
        </p:nvPicPr>
        <p:blipFill>
          <a:blip r:embed="rId3" cstate="print"/>
          <a:srcRect/>
          <a:stretch>
            <a:fillRect/>
          </a:stretch>
        </p:blipFill>
        <p:spPr bwMode="auto">
          <a:xfrm>
            <a:off x="8031766" y="2756263"/>
            <a:ext cx="2970064" cy="26491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30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en-US" sz="4000" b="1" dirty="0" smtClean="0"/>
              <a:t> L</a:t>
            </a:r>
            <a:r>
              <a:rPr lang="tr-TR" sz="4000" b="1" dirty="0" smtClean="0"/>
              <a:t>iteratür Özeti</a:t>
            </a:r>
            <a:endParaRPr lang="tr-TR" sz="4800" b="1" dirty="0"/>
          </a:p>
        </p:txBody>
      </p:sp>
      <p:sp>
        <p:nvSpPr>
          <p:cNvPr id="7" name="Content Placeholder 2"/>
          <p:cNvSpPr txBox="1">
            <a:spLocks/>
          </p:cNvSpPr>
          <p:nvPr/>
        </p:nvSpPr>
        <p:spPr>
          <a:xfrm>
            <a:off x="2148117" y="1724027"/>
            <a:ext cx="6421118" cy="4226829"/>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e-MİY bilgi teknolojilerindeki gelişmeler ve müşteri odaklı süreçlerdeki örgütsel değişimler ile birlikte gelişmiş ve gelişmektedir. e-MİY özellikle müşterinin elde tutulmasına, müşteri ilişkilerinin geliştirilmesine ve etkili bir şekilde yönetilmesine odaklanan bütünleştirilmiş bir yaklaşımdır.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Pazarlama açısından ele alındığında e-MİY, işletmeler tarafından bazı internet işlemleri üzerinden müşterilerini yönetmek için kullanılan ve yazılım uygulamaları şeklinde olan pazarlama araçlarından biridir. </a:t>
            </a:r>
          </a:p>
        </p:txBody>
      </p:sp>
      <p:pic>
        <p:nvPicPr>
          <p:cNvPr id="3074" name="Picture 2" descr="D:\M-CRM kongre\Sunum\service_webapps.png"/>
          <p:cNvPicPr>
            <a:picLocks noChangeAspect="1" noChangeArrowheads="1"/>
          </p:cNvPicPr>
          <p:nvPr/>
        </p:nvPicPr>
        <p:blipFill>
          <a:blip r:embed="rId3" cstate="print"/>
          <a:srcRect/>
          <a:stretch>
            <a:fillRect/>
          </a:stretch>
        </p:blipFill>
        <p:spPr bwMode="auto">
          <a:xfrm>
            <a:off x="8025034" y="2641598"/>
            <a:ext cx="2954118" cy="26488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2500"/>
                                  </p:stCondLst>
                                  <p:childTnLst>
                                    <p:set>
                                      <p:cBhvr>
                                        <p:cTn id="16" dur="1" fill="hold">
                                          <p:stCondLst>
                                            <p:cond delay="0"/>
                                          </p:stCondLst>
                                        </p:cTn>
                                        <p:tgtEl>
                                          <p:spTgt spid="3074"/>
                                        </p:tgtEl>
                                        <p:attrNameLst>
                                          <p:attrName>style.visibility</p:attrName>
                                        </p:attrNameLst>
                                      </p:cBhvr>
                                      <p:to>
                                        <p:strVal val="visible"/>
                                      </p:to>
                                    </p:set>
                                    <p:animEffect transition="in" filter="wheel(1)">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en-US" sz="4000" b="1" dirty="0" smtClean="0"/>
              <a:t> L</a:t>
            </a:r>
            <a:r>
              <a:rPr lang="tr-TR" sz="4000" b="1" dirty="0" smtClean="0"/>
              <a:t>iteratür Özeti</a:t>
            </a:r>
            <a:endParaRPr lang="tr-TR" sz="4800" b="1" dirty="0"/>
          </a:p>
        </p:txBody>
      </p:sp>
      <p:sp>
        <p:nvSpPr>
          <p:cNvPr id="10" name="Content Placeholder 2"/>
          <p:cNvSpPr txBox="1">
            <a:spLocks/>
          </p:cNvSpPr>
          <p:nvPr/>
        </p:nvSpPr>
        <p:spPr>
          <a:xfrm>
            <a:off x="2249714" y="1767565"/>
            <a:ext cx="8737599" cy="3138264"/>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Özetle, e-MİY, “müşteri ilişkileri yönetimini geliştirmek için internet teknolojilerinin kullanımı” olarak tanımlanabilir (Chaston ve Mangles, 2003).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Lee ise e-MİY’i, “uzun vadeli müşteri ilişkileri kurmak ve korumak için özel bir amaç ile internet üzerinden (web sitesi, e-posta, veri toplama, depolama ve veri madenciliği gibi teknolojileri kullanarak) sağlanan pazarlama araçları, etkinlikler ve teknikler” olarak tanımlamıştır (Chuchuen ve Chanvarasuth, 2011).</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descr="D:\M-CRM kongre\Sunum\features-icon.png"/>
          <p:cNvPicPr>
            <a:picLocks noChangeAspect="1" noChangeArrowheads="1"/>
          </p:cNvPicPr>
          <p:nvPr/>
        </p:nvPicPr>
        <p:blipFill>
          <a:blip r:embed="rId3" cstate="print"/>
          <a:srcRect/>
          <a:stretch>
            <a:fillRect/>
          </a:stretch>
        </p:blipFill>
        <p:spPr bwMode="auto">
          <a:xfrm>
            <a:off x="4354286" y="4700898"/>
            <a:ext cx="4049487" cy="1175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100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par>
                                <p:cTn id="15" presetID="42" presetClass="entr" presetSubtype="0" fill="hold" grpId="0" nodeType="withEffect">
                                  <p:stCondLst>
                                    <p:cond delay="20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anim calcmode="lin" valueType="num">
                                      <p:cBhvr>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1000"/>
                                        <p:tgtEl>
                                          <p:spTgt spid="10">
                                            <p:txEl>
                                              <p:pRg st="1" end="1"/>
                                            </p:txEl>
                                          </p:spTgt>
                                        </p:tgtEl>
                                      </p:cBhvr>
                                    </p:animEffect>
                                    <p:anim calcmode="lin" valueType="num">
                                      <p:cBhvr>
                                        <p:cTn id="2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en-US" sz="4000" b="1" dirty="0" smtClean="0"/>
              <a:t> L</a:t>
            </a:r>
            <a:r>
              <a:rPr lang="tr-TR" sz="4000" b="1" dirty="0" smtClean="0"/>
              <a:t>iteratür Özeti</a:t>
            </a:r>
            <a:endParaRPr lang="tr-TR" sz="4800" b="1" dirty="0"/>
          </a:p>
        </p:txBody>
      </p:sp>
      <p:sp>
        <p:nvSpPr>
          <p:cNvPr id="7" name="Content Placeholder 2"/>
          <p:cNvSpPr txBox="1">
            <a:spLocks/>
          </p:cNvSpPr>
          <p:nvPr/>
        </p:nvSpPr>
        <p:spPr>
          <a:xfrm>
            <a:off x="2148117" y="1658713"/>
            <a:ext cx="8772432" cy="2920543"/>
          </a:xfrm>
          <a:prstGeom prst="rect">
            <a:avLst/>
          </a:prstGeom>
        </p:spPr>
        <p:txBody>
          <a:bodyPr>
            <a:noAutofit/>
          </a:bodyPr>
          <a:lstStyle/>
          <a:p>
            <a:pPr marL="228600" indent="-228600">
              <a:lnSpc>
                <a:spcPct val="90000"/>
              </a:lnSpc>
              <a:spcBef>
                <a:spcPts val="1000"/>
              </a:spcBef>
              <a:buFont typeface="Wingdings" pitchFamily="2" charset="2"/>
              <a:buChar char="v"/>
            </a:pPr>
            <a:r>
              <a:rPr lang="tr-TR" sz="2400" dirty="0" smtClean="0"/>
              <a:t>Elektronik müşteri ilişkileri yönetiminin sağladığı avantajların büyük çoğunluğu, internet teknolojisinin gelişmesinden kaynaklanmaktadır. </a:t>
            </a:r>
          </a:p>
          <a:p>
            <a:pPr marL="228600" indent="-228600">
              <a:lnSpc>
                <a:spcPct val="90000"/>
              </a:lnSpc>
              <a:spcBef>
                <a:spcPts val="1000"/>
              </a:spcBef>
              <a:buFont typeface="Wingdings" pitchFamily="2" charset="2"/>
              <a:buChar char="v"/>
            </a:pPr>
            <a:r>
              <a:rPr lang="tr-TR" sz="2400" dirty="0" smtClean="0"/>
              <a:t>İnternetin yaygınlaşması ve internet kullanmak isteyenlerin çok kolay ulaşabilmesi, müşterilerin tercihlerinin artması e-MİY uygulamalarının kullanımını işletmeler için bir zorunluluk haline getirmektedir. Mobil cihazların yaygınlaşması mobil müşteri ilişkileri yönetimi (m-MİY) uygulamalarının kullanılmasının artmasına ve gelişmesine neden olmuştur.</a:t>
            </a:r>
          </a:p>
          <a:p>
            <a:pPr marL="228600" marR="0" lvl="0" indent="-228600" algn="l" defTabSz="914400" rtl="0" eaLnBrk="1" fontAlgn="auto" latinLnBrk="0" hangingPunct="1">
              <a:lnSpc>
                <a:spcPct val="90000"/>
              </a:lnSpc>
              <a:spcBef>
                <a:spcPts val="1000"/>
              </a:spcBef>
              <a:spcAft>
                <a:spcPts val="0"/>
              </a:spcAft>
              <a:buClrTx/>
              <a:buSzTx/>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0" name="Diagram 9"/>
          <p:cNvGraphicFramePr/>
          <p:nvPr/>
        </p:nvGraphicFramePr>
        <p:xfrm>
          <a:off x="2450007" y="4702629"/>
          <a:ext cx="8196224" cy="1370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3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en-US" sz="4000" b="1" dirty="0" smtClean="0"/>
              <a:t> L</a:t>
            </a:r>
            <a:r>
              <a:rPr lang="tr-TR" sz="4000" b="1" dirty="0" smtClean="0"/>
              <a:t>iteratür Özeti</a:t>
            </a:r>
            <a:endParaRPr lang="tr-TR" sz="4800" b="1" dirty="0"/>
          </a:p>
        </p:txBody>
      </p:sp>
      <p:pic>
        <p:nvPicPr>
          <p:cNvPr id="5122" name="Picture 2" descr="D:\M-CRM kongre\Sunum\csm_Mobile-Customer-Engagement_6d36a2d694.png"/>
          <p:cNvPicPr>
            <a:picLocks noChangeAspect="1" noChangeArrowheads="1"/>
          </p:cNvPicPr>
          <p:nvPr/>
        </p:nvPicPr>
        <p:blipFill>
          <a:blip r:embed="rId3" cstate="print"/>
          <a:srcRect l="7211" t="2413" r="10310" b="6386"/>
          <a:stretch>
            <a:fillRect/>
          </a:stretch>
        </p:blipFill>
        <p:spPr bwMode="auto">
          <a:xfrm>
            <a:off x="7948023" y="2811416"/>
            <a:ext cx="3077029" cy="2743200"/>
          </a:xfrm>
          <a:prstGeom prst="rect">
            <a:avLst/>
          </a:prstGeom>
          <a:noFill/>
        </p:spPr>
      </p:pic>
      <p:sp>
        <p:nvSpPr>
          <p:cNvPr id="7" name="Content Placeholder 2"/>
          <p:cNvSpPr txBox="1">
            <a:spLocks/>
          </p:cNvSpPr>
          <p:nvPr/>
        </p:nvSpPr>
        <p:spPr>
          <a:xfrm>
            <a:off x="2249714" y="1825625"/>
            <a:ext cx="6293395" cy="4139746"/>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200" b="0" i="0" u="none" strike="noStrike" kern="1200" cap="none" spc="0" normalizeH="0" baseline="0" noProof="0" dirty="0" smtClean="0">
                <a:ln>
                  <a:noFill/>
                </a:ln>
                <a:solidFill>
                  <a:schemeClr val="tx1"/>
                </a:solidFill>
                <a:effectLst/>
                <a:uLnTx/>
                <a:uFillTx/>
                <a:latin typeface="+mn-lt"/>
                <a:ea typeface="+mn-ea"/>
                <a:cs typeface="+mn-cs"/>
              </a:rPr>
              <a:t>Bunun yanı sıra, e-MİY yazılımlarının satışını hayata geçiren işletmeler, bu ürünlerin müşteri hizmetlerini ve onları elde tutmayı güçlendirdiğini iddia etmektedir. Fakat küçük ve orta ölçekli işletmelerin çoğu, bu yazılımların organizasyonlarını nasıl etkileyeceğini anlama konusunda yeteri kadar iç kaynağa sahip değildir (Adebanjo, 2008).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200" b="0" i="0" u="none" strike="noStrike" kern="1200" cap="none" spc="0" normalizeH="0" baseline="0" noProof="0" dirty="0" smtClean="0">
                <a:ln>
                  <a:noFill/>
                </a:ln>
                <a:solidFill>
                  <a:schemeClr val="tx1"/>
                </a:solidFill>
                <a:effectLst/>
                <a:uLnTx/>
                <a:uFillTx/>
                <a:latin typeface="+mn-lt"/>
                <a:ea typeface="+mn-ea"/>
                <a:cs typeface="+mn-cs"/>
              </a:rPr>
              <a:t>e-MİY faaliyetleri daha yaygın şekilde büyük işletmelerde uygulanmaktadır ki, bu da genellikle işletmelerin pahalı ve karmaşık bilgisayar yazılımları edinmelerini ve uygulamalarını gerektirmektedir (Gilmore ve Gallagher, 2007; Harrigan ve Ramsey, 2008).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200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fltVal val="0"/>
                                          </p:val>
                                        </p:tav>
                                        <p:tav tm="100000">
                                          <p:val>
                                            <p:strVal val="#ppt_w"/>
                                          </p:val>
                                        </p:tav>
                                      </p:tavLst>
                                    </p:anim>
                                    <p:anim calcmode="lin" valueType="num">
                                      <p:cBhvr>
                                        <p:cTn id="18" dur="1000" fill="hold"/>
                                        <p:tgtEl>
                                          <p:spTgt spid="5122"/>
                                        </p:tgtEl>
                                        <p:attrNameLst>
                                          <p:attrName>ppt_h</p:attrName>
                                        </p:attrNameLst>
                                      </p:cBhvr>
                                      <p:tavLst>
                                        <p:tav tm="0">
                                          <p:val>
                                            <p:fltVal val="0"/>
                                          </p:val>
                                        </p:tav>
                                        <p:tav tm="100000">
                                          <p:val>
                                            <p:strVal val="#ppt_h"/>
                                          </p:val>
                                        </p:tav>
                                      </p:tavLst>
                                    </p:anim>
                                    <p:anim calcmode="lin" valueType="num">
                                      <p:cBhvr>
                                        <p:cTn id="19" dur="1000" fill="hold"/>
                                        <p:tgtEl>
                                          <p:spTgt spid="5122"/>
                                        </p:tgtEl>
                                        <p:attrNameLst>
                                          <p:attrName>style.rotation</p:attrName>
                                        </p:attrNameLst>
                                      </p:cBhvr>
                                      <p:tavLst>
                                        <p:tav tm="0">
                                          <p:val>
                                            <p:fltVal val="90"/>
                                          </p:val>
                                        </p:tav>
                                        <p:tav tm="100000">
                                          <p:val>
                                            <p:fltVal val="0"/>
                                          </p:val>
                                        </p:tav>
                                      </p:tavLst>
                                    </p:anim>
                                    <p:animEffect transition="in" filter="fade">
                                      <p:cBhvr>
                                        <p:cTn id="2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en-US" sz="4000" b="1" dirty="0" smtClean="0"/>
              <a:t> L</a:t>
            </a:r>
            <a:r>
              <a:rPr lang="tr-TR" sz="4000" b="1" dirty="0" smtClean="0"/>
              <a:t>iteratür Özeti</a:t>
            </a:r>
            <a:endParaRPr lang="tr-TR" sz="4800" b="1" dirty="0"/>
          </a:p>
        </p:txBody>
      </p:sp>
      <p:pic>
        <p:nvPicPr>
          <p:cNvPr id="6146" name="Picture 2" descr="D:\M-CRM kongre\Sunum\mobile-app-design-.png"/>
          <p:cNvPicPr>
            <a:picLocks noChangeAspect="1" noChangeArrowheads="1"/>
          </p:cNvPicPr>
          <p:nvPr/>
        </p:nvPicPr>
        <p:blipFill>
          <a:blip r:embed="rId3" cstate="print"/>
          <a:srcRect/>
          <a:stretch>
            <a:fillRect/>
          </a:stretch>
        </p:blipFill>
        <p:spPr bwMode="auto">
          <a:xfrm>
            <a:off x="8182428" y="2955107"/>
            <a:ext cx="2777309" cy="2777309"/>
          </a:xfrm>
          <a:prstGeom prst="rect">
            <a:avLst/>
          </a:prstGeom>
          <a:noFill/>
        </p:spPr>
      </p:pic>
      <p:sp>
        <p:nvSpPr>
          <p:cNvPr id="9" name="Content Placeholder 2"/>
          <p:cNvSpPr txBox="1">
            <a:spLocks/>
          </p:cNvSpPr>
          <p:nvPr/>
        </p:nvSpPr>
        <p:spPr>
          <a:xfrm>
            <a:off x="2206172" y="1776549"/>
            <a:ext cx="6911701" cy="3695338"/>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Özellikle bireysel müşterilerle kişiselleştirilmiş ve benzersiz ilişkiler yaratmak için veritabanı teknolojilerine ve elektronik araçlara bütünleşmesi, müşteri ilişkileri yönetiminin amaçları için umut verici potansiyel oluşturmaktadır (Schultz ve Bailey, 2000; Peltier ve Schibrowsky, 2003).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Bu potansiyel giderek çeşitli sektörlerde uygulanmaya başlanmıştır. Bu gelişmelerle birlikte, internet kanalları ile müşteri ilişkilerini yönetmek (e-MİY) çalışmalarda da ele alınmıştır (Bradshaw ve Brash, 2001; Feinberg ve Kadam, 2002; Fjermestad ve Romano, 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3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2000"/>
                                  </p:stCondLst>
                                  <p:childTnLst>
                                    <p:set>
                                      <p:cBhvr>
                                        <p:cTn id="16" dur="1" fill="hold">
                                          <p:stCondLst>
                                            <p:cond delay="0"/>
                                          </p:stCondLst>
                                        </p:cTn>
                                        <p:tgtEl>
                                          <p:spTgt spid="6146"/>
                                        </p:tgtEl>
                                        <p:attrNameLst>
                                          <p:attrName>style.visibility</p:attrName>
                                        </p:attrNameLst>
                                      </p:cBhvr>
                                      <p:to>
                                        <p:strVal val="visible"/>
                                      </p:to>
                                    </p:set>
                                    <p:animEffect transition="in" filter="randombar(horizont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en-US" sz="4000" b="1" dirty="0" smtClean="0"/>
              <a:t> L</a:t>
            </a:r>
            <a:r>
              <a:rPr lang="tr-TR" sz="4000" b="1" dirty="0" smtClean="0"/>
              <a:t>iteratür Özeti</a:t>
            </a:r>
            <a:endParaRPr lang="tr-TR" sz="4800" b="1" dirty="0"/>
          </a:p>
        </p:txBody>
      </p:sp>
      <p:sp>
        <p:nvSpPr>
          <p:cNvPr id="6" name="Content Placeholder 2"/>
          <p:cNvSpPr txBox="1">
            <a:spLocks/>
          </p:cNvSpPr>
          <p:nvPr/>
        </p:nvSpPr>
        <p:spPr>
          <a:xfrm>
            <a:off x="2235201" y="1709512"/>
            <a:ext cx="6791233" cy="4247535"/>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m-MİY pazarlama alanında büyük değerler sunmaktadır. Her zaman ve her yerde ulaşılabilir olmak, işletmelerin müşteriler ile doğrudan iletişimde olmaları sunulan değerlerdendir. Bu değerler müşteri memnuniyetinin artırmasının yanı sıra müşteri ilişkilerini daha iyi yönetmek için de kullanılmaktadır. </a:t>
            </a:r>
          </a:p>
          <a:p>
            <a:pPr marL="228600" lvl="0" indent="-228600">
              <a:lnSpc>
                <a:spcPct val="90000"/>
              </a:lnSpc>
              <a:spcBef>
                <a:spcPts val="1000"/>
              </a:spcBef>
              <a:buFont typeface="Wingdings" pitchFamily="2" charset="2"/>
              <a:buChar char="v"/>
              <a:defRPr/>
            </a:pPr>
            <a:r>
              <a:rPr lang="tr-TR" sz="2400" dirty="0" smtClean="0"/>
              <a:t>Bunun için işletmelerde mobil stratejilerin geliştirilmesi gerekmektedir. m-MİY ile işletmeler mevcut operasyonlarını ve stratejilerini kablosuz teknolojileri ve mobil cihazları kullanarak gerçekleştirmektedirler</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9" name="Picture 5" descr="D:\MAGİSTRATURA\M-CRM kongre\Sunum\6.jpg"/>
          <p:cNvPicPr>
            <a:picLocks noChangeAspect="1" noChangeArrowheads="1"/>
          </p:cNvPicPr>
          <p:nvPr/>
        </p:nvPicPr>
        <p:blipFill>
          <a:blip r:embed="rId3" cstate="print"/>
          <a:srcRect l="29076"/>
          <a:stretch>
            <a:fillRect/>
          </a:stretch>
        </p:blipFill>
        <p:spPr bwMode="auto">
          <a:xfrm>
            <a:off x="9238129" y="3751729"/>
            <a:ext cx="1531003" cy="1241424"/>
          </a:xfrm>
          <a:prstGeom prst="ellipse">
            <a:avLst/>
          </a:prstGeom>
          <a:ln>
            <a:noFill/>
          </a:ln>
          <a:effectLst>
            <a:softEdge rad="112500"/>
          </a:effectLst>
        </p:spPr>
      </p:pic>
      <p:pic>
        <p:nvPicPr>
          <p:cNvPr id="1028" name="Picture 4" descr="D:\MAGİSTRATURA\M-CRM kongre\Sunum\mobile-icon-png-cool--mobitrends-1.png"/>
          <p:cNvPicPr>
            <a:picLocks noChangeAspect="1" noChangeArrowheads="1"/>
          </p:cNvPicPr>
          <p:nvPr/>
        </p:nvPicPr>
        <p:blipFill>
          <a:blip r:embed="rId4" cstate="print"/>
          <a:srcRect/>
          <a:stretch>
            <a:fillRect/>
          </a:stretch>
        </p:blipFill>
        <p:spPr bwMode="auto">
          <a:xfrm>
            <a:off x="8459849" y="3229600"/>
            <a:ext cx="2759735" cy="2759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nSpc>
                <a:spcPct val="90000"/>
              </a:lnSpc>
              <a:spcBef>
                <a:spcPct val="0"/>
              </a:spcBef>
              <a:defRPr/>
            </a:pPr>
            <a:r>
              <a:rPr lang="en-US" sz="2000" b="1" dirty="0" smtClean="0"/>
              <a:t/>
            </a:r>
            <a:br>
              <a:rPr lang="en-US" sz="2000" b="1" dirty="0" smtClean="0"/>
            </a:br>
            <a:r>
              <a:rPr lang="tr-TR" sz="4000" b="1" dirty="0" smtClean="0"/>
              <a:t>Araştırmanın </a:t>
            </a:r>
            <a:r>
              <a:rPr lang="tr-TR" sz="4000" b="1" dirty="0" smtClean="0">
                <a:solidFill>
                  <a:srgbClr val="FF0000"/>
                </a:solidFill>
                <a:effectLst>
                  <a:outerShdw blurRad="38100" dist="38100" dir="2700000" algn="tl">
                    <a:srgbClr val="000000">
                      <a:alpha val="43137"/>
                    </a:srgbClr>
                  </a:outerShdw>
                </a:effectLst>
              </a:rPr>
              <a:t>Amacı, </a:t>
            </a:r>
            <a:r>
              <a:rPr lang="tr-TR" sz="4000" b="1" dirty="0" smtClean="0"/>
              <a:t>Kapsamı ve Kısıtları</a:t>
            </a:r>
            <a:endParaRPr lang="tr-TR" sz="4000" dirty="0"/>
          </a:p>
        </p:txBody>
      </p:sp>
      <p:sp>
        <p:nvSpPr>
          <p:cNvPr id="4" name="Content Placeholder 2"/>
          <p:cNvSpPr txBox="1">
            <a:spLocks/>
          </p:cNvSpPr>
          <p:nvPr/>
        </p:nvSpPr>
        <p:spPr>
          <a:xfrm>
            <a:off x="2260573" y="1825625"/>
            <a:ext cx="4778856" cy="412523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Araştırmanın amacı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tr-TR" sz="2800" b="0" i="0" u="none" strike="noStrike" kern="1200" cap="none" spc="0" normalizeH="0" baseline="0" noProof="0" dirty="0" smtClean="0">
                <a:ln>
                  <a:noFill/>
                </a:ln>
                <a:solidFill>
                  <a:schemeClr val="tx1"/>
                </a:solidFill>
                <a:effectLst/>
                <a:uLnTx/>
                <a:uFillTx/>
                <a:latin typeface="+mn-lt"/>
                <a:ea typeface="+mn-ea"/>
                <a:cs typeface="+mn-cs"/>
              </a:rPr>
              <a:t>2005-2016 yılları arasında mobil müşteri ilişkileri yönetimi ile ilgili yapılmış uluslararası akademik çalışmaların içerik analizi ile incelenmesiyle literatürde bu alandaki değişim ve gelişimin ortaya konmasıdır. </a:t>
            </a: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D:\M-CRM kongre\Sunum\CRM-ball.png"/>
          <p:cNvPicPr>
            <a:picLocks noChangeAspect="1" noChangeArrowheads="1"/>
          </p:cNvPicPr>
          <p:nvPr/>
        </p:nvPicPr>
        <p:blipFill>
          <a:blip r:embed="rId3" cstate="print"/>
          <a:srcRect l="4765" t="4339" r="5976" b="7678"/>
          <a:stretch>
            <a:fillRect/>
          </a:stretch>
        </p:blipFill>
        <p:spPr bwMode="auto">
          <a:xfrm>
            <a:off x="7532914" y="2220686"/>
            <a:ext cx="3207657" cy="32512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5" presetClass="entr" presetSubtype="0" repeatCount="indefinite" fill="remove" nodeType="withEffect">
                                  <p:stCondLst>
                                    <p:cond delay="1000"/>
                                  </p:stCondLst>
                                  <p:endCondLst>
                                    <p:cond evt="onNext" delay="0">
                                      <p:tgtEl>
                                        <p:sldTgt/>
                                      </p:tgtEl>
                                    </p:cond>
                                  </p:end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anim calcmode="lin" valueType="num">
                                      <p:cBhvr>
                                        <p:cTn id="13" dur="3000" fill="hold"/>
                                        <p:tgtEl>
                                          <p:spTgt spid="5"/>
                                        </p:tgtEl>
                                        <p:attrNameLst>
                                          <p:attrName>ppt_w</p:attrName>
                                        </p:attrNameLst>
                                      </p:cBhvr>
                                      <p:tavLst>
                                        <p:tav tm="0" fmla="#ppt_w*sin(2.5*pi*$)">
                                          <p:val>
                                            <p:fltVal val="0"/>
                                          </p:val>
                                        </p:tav>
                                        <p:tav tm="100000">
                                          <p:val>
                                            <p:fltVal val="1"/>
                                          </p:val>
                                        </p:tav>
                                      </p:tavLst>
                                    </p:anim>
                                    <p:anim calcmode="lin" valueType="num">
                                      <p:cBhvr>
                                        <p:cTn id="14" dur="3000" fill="hold"/>
                                        <p:tgtEl>
                                          <p:spTgt spid="5"/>
                                        </p:tgtEl>
                                        <p:attrNameLst>
                                          <p:attrName>ppt_h</p:attrName>
                                        </p:attrNameLst>
                                      </p:cBhvr>
                                      <p:tavLst>
                                        <p:tav tm="0">
                                          <p:val>
                                            <p:strVal val="#ppt_h"/>
                                          </p:val>
                                        </p:tav>
                                        <p:tav tm="100000">
                                          <p:val>
                                            <p:strVal val="#ppt_h"/>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70294"/>
            <a:chOff x="0" y="31"/>
            <a:chExt cx="12192000" cy="6870294"/>
          </a:xfrm>
        </p:grpSpPr>
        <p:pic>
          <p:nvPicPr>
            <p:cNvPr id="8" name="Picture 2" descr="D:\MAGİSTRATURA\RESİMLER\reliability-rajant-mesh-wireless-network.jpg"/>
            <p:cNvPicPr>
              <a:picLocks noChangeAspect="1" noChangeArrowheads="1"/>
            </p:cNvPicPr>
            <p:nvPr/>
          </p:nvPicPr>
          <p:blipFill>
            <a:blip r:embed="rId2" cstate="print"/>
            <a:srcRect b="44168"/>
            <a:stretch>
              <a:fillRect/>
            </a:stretch>
          </p:blipFill>
          <p:spPr bwMode="auto">
            <a:xfrm>
              <a:off x="0" y="31"/>
              <a:ext cx="12192000" cy="2569029"/>
            </a:xfrm>
            <a:prstGeom prst="rect">
              <a:avLst/>
            </a:prstGeom>
            <a:noFill/>
          </p:spPr>
        </p:pic>
        <p:pic>
          <p:nvPicPr>
            <p:cNvPr id="10242" name="Picture 2" descr="D:\MAGİSTRATURA\RESİMLER\reliability-rajant-mesh-wireless-network.jpg"/>
            <p:cNvPicPr>
              <a:picLocks noChangeAspect="1" noChangeArrowheads="1"/>
            </p:cNvPicPr>
            <p:nvPr/>
          </p:nvPicPr>
          <p:blipFill>
            <a:blip r:embed="rId2" cstate="print"/>
            <a:srcRect t="21543"/>
            <a:stretch>
              <a:fillRect/>
            </a:stretch>
          </p:blipFill>
          <p:spPr bwMode="auto">
            <a:xfrm>
              <a:off x="0" y="2554544"/>
              <a:ext cx="12192000" cy="4315781"/>
            </a:xfrm>
            <a:prstGeom prst="rect">
              <a:avLst/>
            </a:prstGeom>
            <a:noFill/>
          </p:spPr>
        </p:pic>
      </p:grpSp>
      <p:sp>
        <p:nvSpPr>
          <p:cNvPr id="3" name="Rectangle 2"/>
          <p:cNvSpPr/>
          <p:nvPr/>
        </p:nvSpPr>
        <p:spPr>
          <a:xfrm>
            <a:off x="1741715" y="346794"/>
            <a:ext cx="8969828" cy="1588127"/>
          </a:xfrm>
          <a:prstGeom prst="rect">
            <a:avLst/>
          </a:prstGeom>
        </p:spPr>
        <p:txBody>
          <a:bodyPr wrap="square">
            <a:spAutoFit/>
          </a:bodyPr>
          <a:lstStyle/>
          <a:p>
            <a:pPr lvl="0" algn="ctr">
              <a:lnSpc>
                <a:spcPct val="90000"/>
              </a:lnSpc>
              <a:spcBef>
                <a:spcPct val="0"/>
              </a:spcBef>
            </a:pPr>
            <a:r>
              <a:rPr lang="tr-TR" sz="3600" b="1" dirty="0" smtClean="0">
                <a:solidFill>
                  <a:schemeClr val="bg1"/>
                </a:solidFill>
                <a:effectLst>
                  <a:outerShdw blurRad="38100" dist="38100" dir="2700000" algn="tl">
                    <a:srgbClr val="000000">
                      <a:alpha val="43137"/>
                    </a:srgbClr>
                  </a:outerShdw>
                </a:effectLst>
              </a:rPr>
              <a:t>Mobil Müşteri İlişkileri Yönetimine </a:t>
            </a:r>
            <a:br>
              <a:rPr lang="tr-TR" sz="3600" b="1" dirty="0" smtClean="0">
                <a:solidFill>
                  <a:schemeClr val="bg1"/>
                </a:solidFill>
                <a:effectLst>
                  <a:outerShdw blurRad="38100" dist="38100" dir="2700000" algn="tl">
                    <a:srgbClr val="000000">
                      <a:alpha val="43137"/>
                    </a:srgbClr>
                  </a:outerShdw>
                </a:effectLst>
              </a:rPr>
            </a:br>
            <a:r>
              <a:rPr lang="tr-TR" sz="3600" b="1" dirty="0" smtClean="0">
                <a:solidFill>
                  <a:schemeClr val="bg1"/>
                </a:solidFill>
                <a:effectLst>
                  <a:outerShdw blurRad="38100" dist="38100" dir="2700000" algn="tl">
                    <a:srgbClr val="000000">
                      <a:alpha val="43137"/>
                    </a:srgbClr>
                  </a:outerShdw>
                </a:effectLst>
              </a:rPr>
              <a:t>İlişkin 2005-2016 Yılları Arasında Yayınlanmış Makalelerin İçerik Analizi İle İncelenmesi</a:t>
            </a:r>
            <a:endParaRPr lang="tr-TR" sz="3600" dirty="0">
              <a:solidFill>
                <a:schemeClr val="bg1"/>
              </a:solidFill>
              <a:effectLst>
                <a:outerShdw blurRad="38100" dist="38100" dir="2700000" algn="tl">
                  <a:srgbClr val="000000">
                    <a:alpha val="43137"/>
                  </a:srgbClr>
                </a:outerShdw>
              </a:effectLst>
            </a:endParaRPr>
          </a:p>
        </p:txBody>
      </p:sp>
      <p:sp>
        <p:nvSpPr>
          <p:cNvPr id="5" name="Content Placeholder 3"/>
          <p:cNvSpPr txBox="1">
            <a:spLocks/>
          </p:cNvSpPr>
          <p:nvPr/>
        </p:nvSpPr>
        <p:spPr>
          <a:xfrm>
            <a:off x="1422416" y="4230911"/>
            <a:ext cx="9869701" cy="558801"/>
          </a:xfrm>
          <a:prstGeom prst="rect">
            <a:avLst/>
          </a:prstGeom>
          <a:ln>
            <a:noFill/>
          </a:ln>
        </p:spPr>
        <p:txBody>
          <a:bodyPr/>
          <a:lstStyle/>
          <a:p>
            <a:pPr marL="228600" marR="0" lvl="0" indent="-228600" defTabSz="914400" rtl="0" eaLnBrk="1" fontAlgn="auto" latinLnBrk="0" hangingPunct="1">
              <a:lnSpc>
                <a:spcPct val="90000"/>
              </a:lnSpc>
              <a:spcBef>
                <a:spcPts val="1000"/>
              </a:spcBef>
              <a:spcAft>
                <a:spcPts val="0"/>
              </a:spcAft>
              <a:buClrTx/>
              <a:buSzTx/>
              <a:tabLst/>
              <a:defRPr/>
            </a:pPr>
            <a:r>
              <a:rPr lang="tr-TR" sz="2400" i="1" dirty="0" smtClean="0">
                <a:solidFill>
                  <a:schemeClr val="bg1"/>
                </a:solidFill>
                <a:latin typeface="Perpetua" pitchFamily="18" charset="0"/>
              </a:rPr>
              <a:t>	İstanbul Üniversitesi Sosyal Bilimler Enstitüsü Pazarlama Anabilim Dalı Yüksek Lisans Öğrencisi</a:t>
            </a:r>
            <a:endParaRPr kumimoji="0" lang="tr-TR" sz="2400" b="0" i="1" u="none" strike="noStrike" kern="1200" cap="none" spc="0" normalizeH="0" baseline="0" noProof="0" dirty="0">
              <a:ln>
                <a:noFill/>
              </a:ln>
              <a:solidFill>
                <a:schemeClr val="bg1"/>
              </a:solidFill>
              <a:effectLst/>
              <a:uLnTx/>
              <a:uFillTx/>
              <a:latin typeface="Perpetua" pitchFamily="18" charset="0"/>
            </a:endParaRPr>
          </a:p>
        </p:txBody>
      </p:sp>
      <p:sp>
        <p:nvSpPr>
          <p:cNvPr id="6" name="Content Placeholder 3"/>
          <p:cNvSpPr txBox="1">
            <a:spLocks/>
          </p:cNvSpPr>
          <p:nvPr/>
        </p:nvSpPr>
        <p:spPr>
          <a:xfrm>
            <a:off x="2220696" y="3129645"/>
            <a:ext cx="8418277" cy="440866"/>
          </a:xfrm>
          <a:prstGeom prst="rect">
            <a:avLst/>
          </a:prstGeom>
          <a:ln>
            <a:noFill/>
          </a:ln>
        </p:spPr>
        <p:txBody>
          <a:bodyPr/>
          <a:lstStyle/>
          <a:p>
            <a:pPr marL="228600" marR="0" lvl="0" indent="-228600" defTabSz="914400" rtl="0" eaLnBrk="1" fontAlgn="auto" latinLnBrk="0" hangingPunct="1">
              <a:lnSpc>
                <a:spcPct val="90000"/>
              </a:lnSpc>
              <a:spcBef>
                <a:spcPts val="1000"/>
              </a:spcBef>
              <a:spcAft>
                <a:spcPts val="0"/>
              </a:spcAft>
              <a:buClrTx/>
              <a:buSzTx/>
              <a:tabLst/>
              <a:defRPr/>
            </a:pPr>
            <a:r>
              <a:rPr lang="tr-TR" sz="2400" dirty="0" smtClean="0">
                <a:solidFill>
                  <a:schemeClr val="bg1"/>
                </a:solidFill>
              </a:rPr>
              <a:t>	</a:t>
            </a:r>
            <a:r>
              <a:rPr lang="tr-TR" sz="2400" i="1" dirty="0" smtClean="0">
                <a:solidFill>
                  <a:schemeClr val="bg1"/>
                </a:solidFill>
                <a:latin typeface="Perpetua" pitchFamily="18" charset="0"/>
              </a:rPr>
              <a:t>İstanbul Üniversitesi İşletme Fakültesi Pazarlama Anabilim Dalı Öğretim Üyesi</a:t>
            </a:r>
            <a:endParaRPr lang="tr-TR" sz="2400" i="1" dirty="0">
              <a:solidFill>
                <a:schemeClr val="bg1"/>
              </a:solidFill>
              <a:latin typeface="Perpetua" pitchFamily="18" charset="0"/>
            </a:endParaRPr>
          </a:p>
        </p:txBody>
      </p:sp>
      <p:pic>
        <p:nvPicPr>
          <p:cNvPr id="11" name="Picture 2" descr="D:\MAGİSTRATURA\İSTANBUL ÜNİVERSİTESİ\II SEMESTR İÜ\PAZARLAMA KANALLARI YÖNETİMİ\Turkcell\connect2.png"/>
          <p:cNvPicPr>
            <a:picLocks noChangeAspect="1" noChangeArrowheads="1"/>
          </p:cNvPicPr>
          <p:nvPr/>
        </p:nvPicPr>
        <p:blipFill>
          <a:blip r:embed="rId3" cstate="print"/>
          <a:srcRect/>
          <a:stretch>
            <a:fillRect/>
          </a:stretch>
        </p:blipFill>
        <p:spPr bwMode="auto">
          <a:xfrm>
            <a:off x="203202" y="1835629"/>
            <a:ext cx="2090055" cy="3404023"/>
          </a:xfrm>
          <a:prstGeom prst="rect">
            <a:avLst/>
          </a:prstGeom>
          <a:noFill/>
        </p:spPr>
      </p:pic>
      <p:sp>
        <p:nvSpPr>
          <p:cNvPr id="12" name="TextBox 11"/>
          <p:cNvSpPr txBox="1"/>
          <p:nvPr/>
        </p:nvSpPr>
        <p:spPr>
          <a:xfrm>
            <a:off x="4542971" y="2743201"/>
            <a:ext cx="3048000" cy="461665"/>
          </a:xfrm>
          <a:prstGeom prst="rect">
            <a:avLst/>
          </a:prstGeom>
          <a:noFill/>
        </p:spPr>
        <p:txBody>
          <a:bodyPr wrap="square" rtlCol="0">
            <a:spAutoFit/>
          </a:bodyPr>
          <a:lstStyle/>
          <a:p>
            <a:pPr algn="ctr"/>
            <a:r>
              <a:rPr lang="tr-TR" sz="2400" b="1" dirty="0" smtClean="0">
                <a:solidFill>
                  <a:schemeClr val="bg1"/>
                </a:solidFill>
                <a:effectLst>
                  <a:glow rad="101600">
                    <a:srgbClr val="002060">
                      <a:alpha val="60000"/>
                    </a:srgbClr>
                  </a:glow>
                </a:effectLst>
              </a:rPr>
              <a:t>Doç.Dr. Zehra </a:t>
            </a:r>
            <a:r>
              <a:rPr lang="az-Latn-AZ" sz="2400" b="1" dirty="0" smtClean="0">
                <a:solidFill>
                  <a:schemeClr val="bg1"/>
                </a:solidFill>
                <a:effectLst>
                  <a:glow rad="101600">
                    <a:srgbClr val="002060">
                      <a:alpha val="60000"/>
                    </a:srgbClr>
                  </a:glow>
                </a:effectLst>
              </a:rPr>
              <a:t>B</a:t>
            </a:r>
            <a:r>
              <a:rPr lang="tr-TR" sz="2400" b="1" dirty="0" smtClean="0">
                <a:solidFill>
                  <a:schemeClr val="bg1"/>
                </a:solidFill>
                <a:effectLst>
                  <a:glow rad="101600">
                    <a:srgbClr val="002060">
                      <a:alpha val="60000"/>
                    </a:srgbClr>
                  </a:glow>
                </a:effectLst>
              </a:rPr>
              <a:t>ozbay</a:t>
            </a:r>
            <a:endParaRPr lang="tr-TR" sz="2400" dirty="0"/>
          </a:p>
        </p:txBody>
      </p:sp>
      <p:sp>
        <p:nvSpPr>
          <p:cNvPr id="13" name="TextBox 12"/>
          <p:cNvSpPr txBox="1"/>
          <p:nvPr/>
        </p:nvSpPr>
        <p:spPr>
          <a:xfrm>
            <a:off x="4601028" y="3831773"/>
            <a:ext cx="3048000" cy="461665"/>
          </a:xfrm>
          <a:prstGeom prst="rect">
            <a:avLst/>
          </a:prstGeom>
          <a:noFill/>
        </p:spPr>
        <p:txBody>
          <a:bodyPr wrap="square" rtlCol="0">
            <a:spAutoFit/>
          </a:bodyPr>
          <a:lstStyle/>
          <a:p>
            <a:pPr algn="ctr"/>
            <a:r>
              <a:rPr lang="tr-TR" sz="2400" b="1" dirty="0" smtClean="0">
                <a:solidFill>
                  <a:schemeClr val="bg1"/>
                </a:solidFill>
                <a:effectLst>
                  <a:glow rad="101600">
                    <a:srgbClr val="002060">
                      <a:alpha val="60000"/>
                    </a:srgbClr>
                  </a:glow>
                </a:effectLst>
              </a:rPr>
              <a:t>Bahman Huseynli</a:t>
            </a:r>
            <a:endParaRPr lang="tr-TR" sz="2400" dirty="0"/>
          </a:p>
        </p:txBody>
      </p:sp>
      <p:sp>
        <p:nvSpPr>
          <p:cNvPr id="14" name="TextBox 13"/>
          <p:cNvSpPr txBox="1"/>
          <p:nvPr/>
        </p:nvSpPr>
        <p:spPr>
          <a:xfrm>
            <a:off x="5167087" y="6255656"/>
            <a:ext cx="1958509" cy="400110"/>
          </a:xfrm>
          <a:prstGeom prst="rect">
            <a:avLst/>
          </a:prstGeom>
          <a:solidFill>
            <a:srgbClr val="002142"/>
          </a:solidFill>
        </p:spPr>
        <p:txBody>
          <a:bodyPr wrap="square" rtlCol="0">
            <a:spAutoFit/>
          </a:bodyPr>
          <a:lstStyle/>
          <a:p>
            <a:pPr algn="ctr"/>
            <a:r>
              <a:rPr lang="tr-TR" sz="2000" b="1" dirty="0" smtClean="0">
                <a:solidFill>
                  <a:schemeClr val="bg1"/>
                </a:solidFill>
                <a:effectLst>
                  <a:glow rad="101600">
                    <a:srgbClr val="002060">
                      <a:alpha val="60000"/>
                    </a:srgbClr>
                  </a:glow>
                </a:effectLst>
              </a:rPr>
              <a:t>Kütahya - 2016</a:t>
            </a:r>
            <a:endParaRPr lang="tr-T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175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42" presetClass="entr" presetSubtype="0" fill="hold" grpId="0" nodeType="withEffect">
                                  <p:stCondLst>
                                    <p:cond delay="3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53" presetClass="entr" presetSubtype="16" fill="hold" nodeType="withEffect">
                                  <p:stCondLst>
                                    <p:cond delay="50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3"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nSpc>
                <a:spcPct val="90000"/>
              </a:lnSpc>
              <a:spcBef>
                <a:spcPct val="0"/>
              </a:spcBef>
              <a:defRPr/>
            </a:pPr>
            <a:r>
              <a:rPr lang="tr-TR" sz="2000" dirty="0" smtClean="0"/>
              <a:t/>
            </a:r>
            <a:br>
              <a:rPr lang="tr-TR" sz="2000" dirty="0" smtClean="0"/>
            </a:br>
            <a:r>
              <a:rPr lang="tr-TR" sz="4000" b="1" dirty="0" smtClean="0"/>
              <a:t>Araştırmanın Amacı, </a:t>
            </a:r>
            <a:r>
              <a:rPr lang="tr-TR" sz="4000" b="1" dirty="0" smtClean="0">
                <a:solidFill>
                  <a:srgbClr val="FF0000"/>
                </a:solidFill>
                <a:effectLst>
                  <a:outerShdw blurRad="38100" dist="38100" dir="2700000" algn="tl">
                    <a:srgbClr val="000000">
                      <a:alpha val="43137"/>
                    </a:srgbClr>
                  </a:outerShdw>
                </a:effectLst>
              </a:rPr>
              <a:t>Kapsamı</a:t>
            </a:r>
            <a:r>
              <a:rPr lang="tr-TR" sz="4000" b="1" dirty="0" smtClean="0"/>
              <a:t> ve Kısıtları</a:t>
            </a:r>
            <a:endParaRPr lang="tr-TR" sz="4800" dirty="0"/>
          </a:p>
        </p:txBody>
      </p:sp>
      <p:sp>
        <p:nvSpPr>
          <p:cNvPr id="5" name="Content Placeholder 2"/>
          <p:cNvSpPr txBox="1">
            <a:spLocks/>
          </p:cNvSpPr>
          <p:nvPr/>
        </p:nvSpPr>
        <p:spPr>
          <a:xfrm>
            <a:off x="2246085" y="1782082"/>
            <a:ext cx="8755744" cy="4351338"/>
          </a:xfrm>
          <a:prstGeom prst="rect">
            <a:avLst/>
          </a:prstGeom>
        </p:spPr>
        <p:txBody>
          <a:bodyPr>
            <a:normAutofit fontScale="8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Araştırmada, m-MİY ile ilgili uluslararası akademik dergilerde</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yayınlanan makaleler aşağıdaki kategoriler itibariyle incelenmiştir:</a:t>
            </a:r>
          </a:p>
          <a:p>
            <a:pPr marL="685800" lvl="1" indent="-228600">
              <a:lnSpc>
                <a:spcPct val="90000"/>
              </a:lnSpc>
              <a:spcBef>
                <a:spcPts val="1000"/>
              </a:spcBef>
              <a:buFont typeface="Arial" panose="020B0604020202020204" pitchFamily="34" charset="0"/>
              <a:buChar cha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Yıllara itibariyle yayınlanan makale sayısı</a:t>
            </a:r>
          </a:p>
          <a:p>
            <a:pPr marL="685800" lvl="1" indent="-228600">
              <a:lnSpc>
                <a:spcPct val="90000"/>
              </a:lnSpc>
              <a:spcBef>
                <a:spcPts val="1000"/>
              </a:spcBef>
              <a:buFont typeface="Arial" panose="020B0604020202020204" pitchFamily="34" charset="0"/>
              <a:buChar cha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Makalelerin yazar sayıları</a:t>
            </a:r>
          </a:p>
          <a:p>
            <a:pPr marL="685800" lvl="1" indent="-228600">
              <a:lnSpc>
                <a:spcPct val="90000"/>
              </a:lnSpc>
              <a:spcBef>
                <a:spcPts val="1000"/>
              </a:spcBef>
              <a:buFont typeface="Arial" panose="020B0604020202020204" pitchFamily="34" charset="0"/>
              <a:buChar cha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Makalelerin ülkelere göre dağılımı</a:t>
            </a:r>
          </a:p>
          <a:p>
            <a:pPr marL="685800" lvl="1" indent="-228600">
              <a:lnSpc>
                <a:spcPct val="90000"/>
              </a:lnSpc>
              <a:spcBef>
                <a:spcPts val="1000"/>
              </a:spcBef>
              <a:buFont typeface="Arial" panose="020B0604020202020204" pitchFamily="34" charset="0"/>
              <a:buChar cha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Makalelerin yayınlandığı dergi</a:t>
            </a:r>
          </a:p>
          <a:p>
            <a:pPr marL="685800" lvl="1" indent="-228600">
              <a:lnSpc>
                <a:spcPct val="90000"/>
              </a:lnSpc>
              <a:spcBef>
                <a:spcPts val="1000"/>
              </a:spcBef>
              <a:buFont typeface="Arial" panose="020B0604020202020204" pitchFamily="34" charset="0"/>
              <a:buChar cha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Makalelerde incelenen sektör</a:t>
            </a:r>
          </a:p>
          <a:p>
            <a:pPr marL="685800" lvl="1" indent="-228600">
              <a:lnSpc>
                <a:spcPct val="90000"/>
              </a:lnSpc>
              <a:spcBef>
                <a:spcPts val="1000"/>
              </a:spcBef>
              <a:buFont typeface="Arial" panose="020B0604020202020204" pitchFamily="34" charset="0"/>
              <a:buChar cha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Araştırma türü</a:t>
            </a:r>
          </a:p>
          <a:p>
            <a:pPr marL="685800" lvl="1" indent="-228600">
              <a:lnSpc>
                <a:spcPct val="90000"/>
              </a:lnSpc>
              <a:spcBef>
                <a:spcPts val="1000"/>
              </a:spcBef>
              <a:buFont typeface="Arial" panose="020B0604020202020204" pitchFamily="34" charset="0"/>
              <a:buChar cha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Veri toplama yöntemi</a:t>
            </a:r>
          </a:p>
          <a:p>
            <a:pPr marL="685800" lvl="1" indent="-228600">
              <a:lnSpc>
                <a:spcPct val="90000"/>
              </a:lnSpc>
              <a:spcBef>
                <a:spcPts val="1000"/>
              </a:spcBef>
              <a:buFont typeface="Arial" panose="020B0604020202020204" pitchFamily="34" charset="0"/>
              <a:buChar cha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İstatistiksel analizler</a:t>
            </a:r>
          </a:p>
          <a:p>
            <a:pPr marL="685800" lvl="1" indent="-228600">
              <a:lnSpc>
                <a:spcPct val="90000"/>
              </a:lnSpc>
              <a:spcBef>
                <a:spcPts val="1000"/>
              </a:spcBef>
              <a:buFont typeface="Arial" panose="020B0604020202020204" pitchFamily="34" charset="0"/>
              <a:buChar cha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Araştırma bulguları</a:t>
            </a:r>
          </a:p>
        </p:txBody>
      </p:sp>
      <p:pic>
        <p:nvPicPr>
          <p:cNvPr id="2050" name="Picture 2" descr="D:\M-CRM kongre\Sunum\CRM-Points-1.png"/>
          <p:cNvPicPr>
            <a:picLocks noChangeAspect="1" noChangeArrowheads="1"/>
          </p:cNvPicPr>
          <p:nvPr/>
        </p:nvPicPr>
        <p:blipFill>
          <a:blip r:embed="rId3" cstate="print"/>
          <a:srcRect/>
          <a:stretch>
            <a:fillRect/>
          </a:stretch>
        </p:blipFill>
        <p:spPr bwMode="auto">
          <a:xfrm>
            <a:off x="7688937" y="2612573"/>
            <a:ext cx="3269344" cy="33419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31" presetClass="entr" presetSubtype="0" fill="hold" nodeType="withEffect">
                                  <p:stCondLst>
                                    <p:cond delay="100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par>
                                <p:cTn id="16" presetID="2" presetClass="entr" presetSubtype="4" fill="hold" grpId="0" nodeType="withEffect">
                                  <p:stCondLst>
                                    <p:cond delay="200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300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600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700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800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9000"/>
                                  </p:stCondLst>
                                  <p:childTnLst>
                                    <p:set>
                                      <p:cBhvr>
                                        <p:cTn id="45" dur="1" fill="hold">
                                          <p:stCondLst>
                                            <p:cond delay="0"/>
                                          </p:stCondLst>
                                        </p:cTn>
                                        <p:tgtEl>
                                          <p:spTgt spid="5">
                                            <p:txEl>
                                              <p:pRg st="7" end="7"/>
                                            </p:txEl>
                                          </p:spTgt>
                                        </p:tgtEl>
                                        <p:attrNameLst>
                                          <p:attrName>style.visibility</p:attrName>
                                        </p:attrNameLst>
                                      </p:cBhvr>
                                      <p:to>
                                        <p:strVal val="visible"/>
                                      </p:to>
                                    </p:set>
                                    <p:anim calcmode="lin" valueType="num">
                                      <p:cBhvr additive="base">
                                        <p:cTn id="46"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0"/>
                                  </p:stCondLst>
                                  <p:childTnLst>
                                    <p:set>
                                      <p:cBhvr>
                                        <p:cTn id="49" dur="1" fill="hold">
                                          <p:stCondLst>
                                            <p:cond delay="0"/>
                                          </p:stCondLst>
                                        </p:cTn>
                                        <p:tgtEl>
                                          <p:spTgt spid="5">
                                            <p:txEl>
                                              <p:pRg st="8" end="8"/>
                                            </p:txEl>
                                          </p:spTgt>
                                        </p:tgtEl>
                                        <p:attrNameLst>
                                          <p:attrName>style.visibility</p:attrName>
                                        </p:attrNameLst>
                                      </p:cBhvr>
                                      <p:to>
                                        <p:strVal val="visible"/>
                                      </p:to>
                                    </p:set>
                                    <p:anim calcmode="lin" valueType="num">
                                      <p:cBhvr additive="base">
                                        <p:cTn id="5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8" end="8"/>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1000"/>
                                  </p:stCondLst>
                                  <p:childTnLst>
                                    <p:set>
                                      <p:cBhvr>
                                        <p:cTn id="53" dur="1" fill="hold">
                                          <p:stCondLst>
                                            <p:cond delay="0"/>
                                          </p:stCondLst>
                                        </p:cTn>
                                        <p:tgtEl>
                                          <p:spTgt spid="5">
                                            <p:txEl>
                                              <p:pRg st="9" end="9"/>
                                            </p:txEl>
                                          </p:spTgt>
                                        </p:tgtEl>
                                        <p:attrNameLst>
                                          <p:attrName>style.visibility</p:attrName>
                                        </p:attrNameLst>
                                      </p:cBhvr>
                                      <p:to>
                                        <p:strVal val="visible"/>
                                      </p:to>
                                    </p:set>
                                    <p:anim calcmode="lin" valueType="num">
                                      <p:cBhvr additive="base">
                                        <p:cTn id="5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nSpc>
                <a:spcPct val="90000"/>
              </a:lnSpc>
              <a:spcBef>
                <a:spcPct val="0"/>
              </a:spcBef>
              <a:defRPr/>
            </a:pPr>
            <a:r>
              <a:rPr lang="tr-TR" sz="2000" dirty="0" smtClean="0"/>
              <a:t/>
            </a:r>
            <a:br>
              <a:rPr lang="tr-TR" sz="2000" dirty="0" smtClean="0"/>
            </a:br>
            <a:r>
              <a:rPr lang="tr-TR" sz="4000" b="1" dirty="0" smtClean="0"/>
              <a:t>Araştırmanın Amacı, </a:t>
            </a:r>
            <a:r>
              <a:rPr lang="tr-TR" sz="4000" b="1" dirty="0" smtClean="0">
                <a:solidFill>
                  <a:srgbClr val="FF0000"/>
                </a:solidFill>
                <a:effectLst>
                  <a:outerShdw blurRad="38100" dist="38100" dir="2700000" algn="tl">
                    <a:srgbClr val="000000">
                      <a:alpha val="43137"/>
                    </a:srgbClr>
                  </a:outerShdw>
                </a:effectLst>
              </a:rPr>
              <a:t>Kapsamı</a:t>
            </a:r>
            <a:r>
              <a:rPr lang="tr-TR" sz="4000" b="1" dirty="0" smtClean="0"/>
              <a:t> ve Kısıtları</a:t>
            </a:r>
            <a:endParaRPr lang="tr-TR" sz="4800" dirty="0"/>
          </a:p>
        </p:txBody>
      </p:sp>
      <p:graphicFrame>
        <p:nvGraphicFramePr>
          <p:cNvPr id="7" name="Content Placeholder 5"/>
          <p:cNvGraphicFramePr>
            <a:graphicFrameLocks/>
          </p:cNvGraphicFramePr>
          <p:nvPr/>
        </p:nvGraphicFramePr>
        <p:xfrm>
          <a:off x="4586489" y="4673600"/>
          <a:ext cx="6418942" cy="1488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Brace 8"/>
          <p:cNvSpPr/>
          <p:nvPr/>
        </p:nvSpPr>
        <p:spPr>
          <a:xfrm rot="16200000">
            <a:off x="8302153" y="3236697"/>
            <a:ext cx="638635" cy="2351283"/>
          </a:xfrm>
          <a:prstGeom prst="rightBrace">
            <a:avLst>
              <a:gd name="adj1" fmla="val 37893"/>
              <a:gd name="adj2" fmla="val 490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Content Placeholder 2"/>
          <p:cNvSpPr txBox="1">
            <a:spLocks/>
          </p:cNvSpPr>
          <p:nvPr/>
        </p:nvSpPr>
        <p:spPr>
          <a:xfrm>
            <a:off x="2260600" y="1709513"/>
            <a:ext cx="8697686" cy="1382030"/>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v"/>
              <a:tabLst/>
              <a:defRPr/>
            </a:pPr>
            <a:r>
              <a:rPr kumimoji="0" lang="tr-TR" sz="2200" b="0" i="0" u="none" strike="noStrike" kern="1200" cap="none" spc="0" normalizeH="0" baseline="0" noProof="0" dirty="0" smtClean="0">
                <a:ln>
                  <a:noFill/>
                </a:ln>
                <a:solidFill>
                  <a:schemeClr val="tx1"/>
                </a:solidFill>
                <a:effectLst/>
                <a:uLnTx/>
                <a:uFillTx/>
                <a:latin typeface="+mn-lt"/>
                <a:ea typeface="+mn-ea"/>
                <a:cs typeface="+mn-cs"/>
              </a:rPr>
              <a:t>Pazarlama alanında mobil müşteri ilişkileri yönetimi hem müşterilere, hem de çalışanlara önemli faydalar sunmaktadır. Bu nedenle, bu alanda yapılmış akademik makalelerin incelenmesi, teorik alt yapının ortaya konması ve uygulamaya aktarılabilmesi bakımından önem taşımaktadır.</a:t>
            </a:r>
          </a:p>
        </p:txBody>
      </p:sp>
      <p:sp>
        <p:nvSpPr>
          <p:cNvPr id="11" name="TextBox 10"/>
          <p:cNvSpPr txBox="1"/>
          <p:nvPr/>
        </p:nvSpPr>
        <p:spPr>
          <a:xfrm>
            <a:off x="7939315" y="3280228"/>
            <a:ext cx="1349829" cy="830997"/>
          </a:xfrm>
          <a:prstGeom prst="rect">
            <a:avLst/>
          </a:prstGeom>
          <a:noFill/>
        </p:spPr>
        <p:txBody>
          <a:bodyPr wrap="square" rtlCol="0">
            <a:spAutoFit/>
          </a:bodyPr>
          <a:lstStyle/>
          <a:p>
            <a:pPr algn="ctr"/>
            <a:r>
              <a:rPr lang="tr-TR" sz="2400" b="1" dirty="0" smtClean="0"/>
              <a:t>20 adet makale</a:t>
            </a:r>
            <a:endParaRPr lang="tr-TR" sz="2400" b="1" dirty="0"/>
          </a:p>
        </p:txBody>
      </p:sp>
      <p:graphicFrame>
        <p:nvGraphicFramePr>
          <p:cNvPr id="12" name="Diagram 11"/>
          <p:cNvGraphicFramePr/>
          <p:nvPr/>
        </p:nvGraphicFramePr>
        <p:xfrm>
          <a:off x="2554514" y="3106058"/>
          <a:ext cx="3178629" cy="2553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21" presetClass="entr" presetSubtype="1" fill="hold" grpId="0" nodeType="withEffect">
                                  <p:stCondLst>
                                    <p:cond delay="3000"/>
                                  </p:stCondLst>
                                  <p:childTnLst>
                                    <p:set>
                                      <p:cBhvr>
                                        <p:cTn id="16" dur="1" fill="hold">
                                          <p:stCondLst>
                                            <p:cond delay="0"/>
                                          </p:stCondLst>
                                        </p:cTn>
                                        <p:tgtEl>
                                          <p:spTgt spid="12">
                                            <p:graphicEl>
                                              <a:dgm id="{97FC71D0-1ECC-49D2-8328-E3F334500BE8}"/>
                                            </p:graphicEl>
                                          </p:spTgt>
                                        </p:tgtEl>
                                        <p:attrNameLst>
                                          <p:attrName>style.visibility</p:attrName>
                                        </p:attrNameLst>
                                      </p:cBhvr>
                                      <p:to>
                                        <p:strVal val="visible"/>
                                      </p:to>
                                    </p:set>
                                    <p:animEffect transition="in" filter="wheel(1)">
                                      <p:cBhvr>
                                        <p:cTn id="17" dur="2000"/>
                                        <p:tgtEl>
                                          <p:spTgt spid="12">
                                            <p:graphicEl>
                                              <a:dgm id="{97FC71D0-1ECC-49D2-8328-E3F334500BE8}"/>
                                            </p:graphicEl>
                                          </p:spTgt>
                                        </p:tgtEl>
                                      </p:cBhvr>
                                    </p:animEffect>
                                  </p:childTnLst>
                                </p:cTn>
                              </p:par>
                              <p:par>
                                <p:cTn id="18" presetID="21" presetClass="entr" presetSubtype="1" fill="hold" grpId="0" nodeType="withEffect">
                                  <p:stCondLst>
                                    <p:cond delay="3500"/>
                                  </p:stCondLst>
                                  <p:childTnLst>
                                    <p:set>
                                      <p:cBhvr>
                                        <p:cTn id="19" dur="1" fill="hold">
                                          <p:stCondLst>
                                            <p:cond delay="0"/>
                                          </p:stCondLst>
                                        </p:cTn>
                                        <p:tgtEl>
                                          <p:spTgt spid="12">
                                            <p:graphicEl>
                                              <a:dgm id="{1EF9ABA6-C69D-4FF8-B5FE-197C0566090F}"/>
                                            </p:graphicEl>
                                          </p:spTgt>
                                        </p:tgtEl>
                                        <p:attrNameLst>
                                          <p:attrName>style.visibility</p:attrName>
                                        </p:attrNameLst>
                                      </p:cBhvr>
                                      <p:to>
                                        <p:strVal val="visible"/>
                                      </p:to>
                                    </p:set>
                                    <p:animEffect transition="in" filter="wheel(1)">
                                      <p:cBhvr>
                                        <p:cTn id="20" dur="2000"/>
                                        <p:tgtEl>
                                          <p:spTgt spid="12">
                                            <p:graphicEl>
                                              <a:dgm id="{1EF9ABA6-C69D-4FF8-B5FE-197C0566090F}"/>
                                            </p:graphicEl>
                                          </p:spTgt>
                                        </p:tgtEl>
                                      </p:cBhvr>
                                    </p:animEffect>
                                  </p:childTnLst>
                                </p:cTn>
                              </p:par>
                              <p:par>
                                <p:cTn id="21" presetID="21" presetClass="entr" presetSubtype="1" fill="hold" grpId="0" nodeType="withEffect">
                                  <p:stCondLst>
                                    <p:cond delay="4000"/>
                                  </p:stCondLst>
                                  <p:childTnLst>
                                    <p:set>
                                      <p:cBhvr>
                                        <p:cTn id="22" dur="1" fill="hold">
                                          <p:stCondLst>
                                            <p:cond delay="0"/>
                                          </p:stCondLst>
                                        </p:cTn>
                                        <p:tgtEl>
                                          <p:spTgt spid="12">
                                            <p:graphicEl>
                                              <a:dgm id="{C12448D2-6355-48DA-A5AD-3FFF59CB7B54}"/>
                                            </p:graphicEl>
                                          </p:spTgt>
                                        </p:tgtEl>
                                        <p:attrNameLst>
                                          <p:attrName>style.visibility</p:attrName>
                                        </p:attrNameLst>
                                      </p:cBhvr>
                                      <p:to>
                                        <p:strVal val="visible"/>
                                      </p:to>
                                    </p:set>
                                    <p:animEffect transition="in" filter="wheel(1)">
                                      <p:cBhvr>
                                        <p:cTn id="23" dur="2000"/>
                                        <p:tgtEl>
                                          <p:spTgt spid="12">
                                            <p:graphicEl>
                                              <a:dgm id="{C12448D2-6355-48DA-A5AD-3FFF59CB7B54}"/>
                                            </p:graphicEl>
                                          </p:spTgt>
                                        </p:tgtEl>
                                      </p:cBhvr>
                                    </p:animEffect>
                                  </p:childTnLst>
                                </p:cTn>
                              </p:par>
                              <p:par>
                                <p:cTn id="24" presetID="21" presetClass="entr" presetSubtype="1" fill="hold" grpId="0" nodeType="withEffect">
                                  <p:stCondLst>
                                    <p:cond delay="4500"/>
                                  </p:stCondLst>
                                  <p:childTnLst>
                                    <p:set>
                                      <p:cBhvr>
                                        <p:cTn id="25" dur="1" fill="hold">
                                          <p:stCondLst>
                                            <p:cond delay="0"/>
                                          </p:stCondLst>
                                        </p:cTn>
                                        <p:tgtEl>
                                          <p:spTgt spid="12">
                                            <p:graphicEl>
                                              <a:dgm id="{76C4F7BE-7E07-4A3C-8D29-812FBED2116F}"/>
                                            </p:graphicEl>
                                          </p:spTgt>
                                        </p:tgtEl>
                                        <p:attrNameLst>
                                          <p:attrName>style.visibility</p:attrName>
                                        </p:attrNameLst>
                                      </p:cBhvr>
                                      <p:to>
                                        <p:strVal val="visible"/>
                                      </p:to>
                                    </p:set>
                                    <p:animEffect transition="in" filter="wheel(1)">
                                      <p:cBhvr>
                                        <p:cTn id="26" dur="2000"/>
                                        <p:tgtEl>
                                          <p:spTgt spid="12">
                                            <p:graphicEl>
                                              <a:dgm id="{76C4F7BE-7E07-4A3C-8D29-812FBED2116F}"/>
                                            </p:graphicEl>
                                          </p:spTgt>
                                        </p:tgtEl>
                                      </p:cBhvr>
                                    </p:animEffect>
                                  </p:childTnLst>
                                </p:cTn>
                              </p:par>
                              <p:par>
                                <p:cTn id="27" presetID="21" presetClass="entr" presetSubtype="1" fill="hold" grpId="0" nodeType="withEffect">
                                  <p:stCondLst>
                                    <p:cond delay="5000"/>
                                  </p:stCondLst>
                                  <p:childTnLst>
                                    <p:set>
                                      <p:cBhvr>
                                        <p:cTn id="28" dur="1" fill="hold">
                                          <p:stCondLst>
                                            <p:cond delay="0"/>
                                          </p:stCondLst>
                                        </p:cTn>
                                        <p:tgtEl>
                                          <p:spTgt spid="12">
                                            <p:graphicEl>
                                              <a:dgm id="{0CB141FA-C1E1-4A3C-92AB-55D510D07E83}"/>
                                            </p:graphicEl>
                                          </p:spTgt>
                                        </p:tgtEl>
                                        <p:attrNameLst>
                                          <p:attrName>style.visibility</p:attrName>
                                        </p:attrNameLst>
                                      </p:cBhvr>
                                      <p:to>
                                        <p:strVal val="visible"/>
                                      </p:to>
                                    </p:set>
                                    <p:animEffect transition="in" filter="wheel(1)">
                                      <p:cBhvr>
                                        <p:cTn id="29" dur="2000"/>
                                        <p:tgtEl>
                                          <p:spTgt spid="12">
                                            <p:graphicEl>
                                              <a:dgm id="{0CB141FA-C1E1-4A3C-92AB-55D510D07E83}"/>
                                            </p:graphicEl>
                                          </p:spTgt>
                                        </p:tgtEl>
                                      </p:cBhvr>
                                    </p:animEffect>
                                  </p:childTnLst>
                                </p:cTn>
                              </p:par>
                              <p:par>
                                <p:cTn id="30" presetID="21" presetClass="entr" presetSubtype="1" fill="hold" grpId="0" nodeType="withEffect">
                                  <p:stCondLst>
                                    <p:cond delay="5500"/>
                                  </p:stCondLst>
                                  <p:childTnLst>
                                    <p:set>
                                      <p:cBhvr>
                                        <p:cTn id="31" dur="1" fill="hold">
                                          <p:stCondLst>
                                            <p:cond delay="0"/>
                                          </p:stCondLst>
                                        </p:cTn>
                                        <p:tgtEl>
                                          <p:spTgt spid="12">
                                            <p:graphicEl>
                                              <a:dgm id="{997B17C2-0B3B-453F-A882-E310B1D24A99}"/>
                                            </p:graphicEl>
                                          </p:spTgt>
                                        </p:tgtEl>
                                        <p:attrNameLst>
                                          <p:attrName>style.visibility</p:attrName>
                                        </p:attrNameLst>
                                      </p:cBhvr>
                                      <p:to>
                                        <p:strVal val="visible"/>
                                      </p:to>
                                    </p:set>
                                    <p:animEffect transition="in" filter="wheel(1)">
                                      <p:cBhvr>
                                        <p:cTn id="32" dur="2000"/>
                                        <p:tgtEl>
                                          <p:spTgt spid="12">
                                            <p:graphicEl>
                                              <a:dgm id="{997B17C2-0B3B-453F-A882-E310B1D24A99}"/>
                                            </p:graphicEl>
                                          </p:spTgt>
                                        </p:tgtEl>
                                      </p:cBhvr>
                                    </p:animEffect>
                                  </p:childTnLst>
                                </p:cTn>
                              </p:par>
                              <p:par>
                                <p:cTn id="33" presetID="21" presetClass="entr" presetSubtype="1" fill="hold" grpId="0" nodeType="withEffect">
                                  <p:stCondLst>
                                    <p:cond delay="6000"/>
                                  </p:stCondLst>
                                  <p:childTnLst>
                                    <p:set>
                                      <p:cBhvr>
                                        <p:cTn id="34" dur="1" fill="hold">
                                          <p:stCondLst>
                                            <p:cond delay="0"/>
                                          </p:stCondLst>
                                        </p:cTn>
                                        <p:tgtEl>
                                          <p:spTgt spid="12">
                                            <p:graphicEl>
                                              <a:dgm id="{6140C429-7A7E-4E02-9322-EB86BF59239A}"/>
                                            </p:graphicEl>
                                          </p:spTgt>
                                        </p:tgtEl>
                                        <p:attrNameLst>
                                          <p:attrName>style.visibility</p:attrName>
                                        </p:attrNameLst>
                                      </p:cBhvr>
                                      <p:to>
                                        <p:strVal val="visible"/>
                                      </p:to>
                                    </p:set>
                                    <p:animEffect transition="in" filter="wheel(1)">
                                      <p:cBhvr>
                                        <p:cTn id="35" dur="2000"/>
                                        <p:tgtEl>
                                          <p:spTgt spid="12">
                                            <p:graphicEl>
                                              <a:dgm id="{6140C429-7A7E-4E02-9322-EB86BF59239A}"/>
                                            </p:graphicEl>
                                          </p:spTgt>
                                        </p:tgtEl>
                                      </p:cBhvr>
                                    </p:animEffect>
                                  </p:childTnLst>
                                </p:cTn>
                              </p:par>
                              <p:par>
                                <p:cTn id="36" presetID="21" presetClass="entr" presetSubtype="1" fill="hold" grpId="0" nodeType="withEffect">
                                  <p:stCondLst>
                                    <p:cond delay="6500"/>
                                  </p:stCondLst>
                                  <p:childTnLst>
                                    <p:set>
                                      <p:cBhvr>
                                        <p:cTn id="37" dur="1" fill="hold">
                                          <p:stCondLst>
                                            <p:cond delay="0"/>
                                          </p:stCondLst>
                                        </p:cTn>
                                        <p:tgtEl>
                                          <p:spTgt spid="12">
                                            <p:graphicEl>
                                              <a:dgm id="{CC98C7AD-D8D9-452E-A1B3-444F6A05B682}"/>
                                            </p:graphicEl>
                                          </p:spTgt>
                                        </p:tgtEl>
                                        <p:attrNameLst>
                                          <p:attrName>style.visibility</p:attrName>
                                        </p:attrNameLst>
                                      </p:cBhvr>
                                      <p:to>
                                        <p:strVal val="visible"/>
                                      </p:to>
                                    </p:set>
                                    <p:animEffect transition="in" filter="wheel(1)">
                                      <p:cBhvr>
                                        <p:cTn id="38" dur="2000"/>
                                        <p:tgtEl>
                                          <p:spTgt spid="12">
                                            <p:graphicEl>
                                              <a:dgm id="{CC98C7AD-D8D9-452E-A1B3-444F6A05B682}"/>
                                            </p:graphicEl>
                                          </p:spTgt>
                                        </p:tgtEl>
                                      </p:cBhvr>
                                    </p:animEffect>
                                  </p:childTnLst>
                                </p:cTn>
                              </p:par>
                              <p:par>
                                <p:cTn id="39" presetID="21" presetClass="entr" presetSubtype="1" fill="hold" grpId="0" nodeType="withEffect">
                                  <p:stCondLst>
                                    <p:cond delay="7000"/>
                                  </p:stCondLst>
                                  <p:childTnLst>
                                    <p:set>
                                      <p:cBhvr>
                                        <p:cTn id="40" dur="1" fill="hold">
                                          <p:stCondLst>
                                            <p:cond delay="0"/>
                                          </p:stCondLst>
                                        </p:cTn>
                                        <p:tgtEl>
                                          <p:spTgt spid="12">
                                            <p:graphicEl>
                                              <a:dgm id="{F7B9271F-9397-45CB-B9CF-D9562A177BC3}"/>
                                            </p:graphicEl>
                                          </p:spTgt>
                                        </p:tgtEl>
                                        <p:attrNameLst>
                                          <p:attrName>style.visibility</p:attrName>
                                        </p:attrNameLst>
                                      </p:cBhvr>
                                      <p:to>
                                        <p:strVal val="visible"/>
                                      </p:to>
                                    </p:set>
                                    <p:animEffect transition="in" filter="wheel(1)">
                                      <p:cBhvr>
                                        <p:cTn id="41" dur="2000"/>
                                        <p:tgtEl>
                                          <p:spTgt spid="12">
                                            <p:graphicEl>
                                              <a:dgm id="{F7B9271F-9397-45CB-B9CF-D9562A177BC3}"/>
                                            </p:graphicEl>
                                          </p:spTgt>
                                        </p:tgtEl>
                                      </p:cBhvr>
                                    </p:animEffect>
                                  </p:childTnLst>
                                </p:cTn>
                              </p:par>
                              <p:par>
                                <p:cTn id="42" presetID="21" presetClass="entr" presetSubtype="1" fill="hold" grpId="0" nodeType="withEffect">
                                  <p:stCondLst>
                                    <p:cond delay="7500"/>
                                  </p:stCondLst>
                                  <p:childTnLst>
                                    <p:set>
                                      <p:cBhvr>
                                        <p:cTn id="43" dur="1" fill="hold">
                                          <p:stCondLst>
                                            <p:cond delay="0"/>
                                          </p:stCondLst>
                                        </p:cTn>
                                        <p:tgtEl>
                                          <p:spTgt spid="12">
                                            <p:graphicEl>
                                              <a:dgm id="{2D8D169D-50AB-4747-90D6-68E50028EB50}"/>
                                            </p:graphicEl>
                                          </p:spTgt>
                                        </p:tgtEl>
                                        <p:attrNameLst>
                                          <p:attrName>style.visibility</p:attrName>
                                        </p:attrNameLst>
                                      </p:cBhvr>
                                      <p:to>
                                        <p:strVal val="visible"/>
                                      </p:to>
                                    </p:set>
                                    <p:animEffect transition="in" filter="wheel(1)">
                                      <p:cBhvr>
                                        <p:cTn id="44" dur="2000"/>
                                        <p:tgtEl>
                                          <p:spTgt spid="12">
                                            <p:graphicEl>
                                              <a:dgm id="{2D8D169D-50AB-4747-90D6-68E50028EB50}"/>
                                            </p:graphicEl>
                                          </p:spTgt>
                                        </p:tgtEl>
                                      </p:cBhvr>
                                    </p:animEffect>
                                  </p:childTnLst>
                                </p:cTn>
                              </p:par>
                              <p:par>
                                <p:cTn id="45" presetID="21" presetClass="entr" presetSubtype="1" fill="hold" grpId="0" nodeType="withEffect">
                                  <p:stCondLst>
                                    <p:cond delay="8000"/>
                                  </p:stCondLst>
                                  <p:childTnLst>
                                    <p:set>
                                      <p:cBhvr>
                                        <p:cTn id="46" dur="1" fill="hold">
                                          <p:stCondLst>
                                            <p:cond delay="0"/>
                                          </p:stCondLst>
                                        </p:cTn>
                                        <p:tgtEl>
                                          <p:spTgt spid="12">
                                            <p:graphicEl>
                                              <a:dgm id="{B27BBB20-5038-4149-9198-904765FB941C}"/>
                                            </p:graphicEl>
                                          </p:spTgt>
                                        </p:tgtEl>
                                        <p:attrNameLst>
                                          <p:attrName>style.visibility</p:attrName>
                                        </p:attrNameLst>
                                      </p:cBhvr>
                                      <p:to>
                                        <p:strVal val="visible"/>
                                      </p:to>
                                    </p:set>
                                    <p:animEffect transition="in" filter="wheel(1)">
                                      <p:cBhvr>
                                        <p:cTn id="47" dur="2000"/>
                                        <p:tgtEl>
                                          <p:spTgt spid="12">
                                            <p:graphicEl>
                                              <a:dgm id="{B27BBB20-5038-4149-9198-904765FB941C}"/>
                                            </p:graphicEl>
                                          </p:spTgt>
                                        </p:tgtEl>
                                      </p:cBhvr>
                                    </p:animEffect>
                                  </p:childTnLst>
                                </p:cTn>
                              </p:par>
                              <p:par>
                                <p:cTn id="48" presetID="21" presetClass="entr" presetSubtype="1" fill="hold" grpId="0" nodeType="withEffect">
                                  <p:stCondLst>
                                    <p:cond delay="8500"/>
                                  </p:stCondLst>
                                  <p:childTnLst>
                                    <p:set>
                                      <p:cBhvr>
                                        <p:cTn id="49" dur="1" fill="hold">
                                          <p:stCondLst>
                                            <p:cond delay="0"/>
                                          </p:stCondLst>
                                        </p:cTn>
                                        <p:tgtEl>
                                          <p:spTgt spid="12">
                                            <p:graphicEl>
                                              <a:dgm id="{6D08EE7A-BA0A-4124-867B-E68D2CC8F47A}"/>
                                            </p:graphicEl>
                                          </p:spTgt>
                                        </p:tgtEl>
                                        <p:attrNameLst>
                                          <p:attrName>style.visibility</p:attrName>
                                        </p:attrNameLst>
                                      </p:cBhvr>
                                      <p:to>
                                        <p:strVal val="visible"/>
                                      </p:to>
                                    </p:set>
                                    <p:animEffect transition="in" filter="wheel(1)">
                                      <p:cBhvr>
                                        <p:cTn id="50" dur="2000"/>
                                        <p:tgtEl>
                                          <p:spTgt spid="12">
                                            <p:graphicEl>
                                              <a:dgm id="{6D08EE7A-BA0A-4124-867B-E68D2CC8F47A}"/>
                                            </p:graphicEl>
                                          </p:spTgt>
                                        </p:tgtEl>
                                      </p:cBhvr>
                                    </p:animEffect>
                                  </p:childTnLst>
                                </p:cTn>
                              </p:par>
                              <p:par>
                                <p:cTn id="51" presetID="2" presetClass="entr" presetSubtype="8" fill="hold" grpId="0" nodeType="withEffect">
                                  <p:stCondLst>
                                    <p:cond delay="9000"/>
                                  </p:stCondLst>
                                  <p:childTnLst>
                                    <p:set>
                                      <p:cBhvr>
                                        <p:cTn id="52" dur="1" fill="hold">
                                          <p:stCondLst>
                                            <p:cond delay="0"/>
                                          </p:stCondLst>
                                        </p:cTn>
                                        <p:tgtEl>
                                          <p:spTgt spid="7">
                                            <p:graphicEl>
                                              <a:dgm id="{2DBA407C-0423-4E83-8500-F7718037EB7D}"/>
                                            </p:graphicEl>
                                          </p:spTgt>
                                        </p:tgtEl>
                                        <p:attrNameLst>
                                          <p:attrName>style.visibility</p:attrName>
                                        </p:attrNameLst>
                                      </p:cBhvr>
                                      <p:to>
                                        <p:strVal val="visible"/>
                                      </p:to>
                                    </p:set>
                                    <p:anim calcmode="lin" valueType="num">
                                      <p:cBhvr additive="base">
                                        <p:cTn id="53" dur="500" fill="hold"/>
                                        <p:tgtEl>
                                          <p:spTgt spid="7">
                                            <p:graphicEl>
                                              <a:dgm id="{2DBA407C-0423-4E83-8500-F7718037EB7D}"/>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
                                            <p:graphicEl>
                                              <a:dgm id="{2DBA407C-0423-4E83-8500-F7718037EB7D}"/>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10000"/>
                                  </p:stCondLst>
                                  <p:childTnLst>
                                    <p:set>
                                      <p:cBhvr>
                                        <p:cTn id="56" dur="1" fill="hold">
                                          <p:stCondLst>
                                            <p:cond delay="0"/>
                                          </p:stCondLst>
                                        </p:cTn>
                                        <p:tgtEl>
                                          <p:spTgt spid="7">
                                            <p:graphicEl>
                                              <a:dgm id="{BF58FDAB-D84E-45A1-969A-26F28611AD0C}"/>
                                            </p:graphicEl>
                                          </p:spTgt>
                                        </p:tgtEl>
                                        <p:attrNameLst>
                                          <p:attrName>style.visibility</p:attrName>
                                        </p:attrNameLst>
                                      </p:cBhvr>
                                      <p:to>
                                        <p:strVal val="visible"/>
                                      </p:to>
                                    </p:set>
                                    <p:anim calcmode="lin" valueType="num">
                                      <p:cBhvr additive="base">
                                        <p:cTn id="57" dur="500" fill="hold"/>
                                        <p:tgtEl>
                                          <p:spTgt spid="7">
                                            <p:graphicEl>
                                              <a:dgm id="{BF58FDAB-D84E-45A1-969A-26F28611AD0C}"/>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7">
                                            <p:graphicEl>
                                              <a:dgm id="{BF58FDAB-D84E-45A1-969A-26F28611AD0C}"/>
                                            </p:graphic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11000"/>
                                  </p:stCondLst>
                                  <p:childTnLst>
                                    <p:set>
                                      <p:cBhvr>
                                        <p:cTn id="60" dur="1" fill="hold">
                                          <p:stCondLst>
                                            <p:cond delay="0"/>
                                          </p:stCondLst>
                                        </p:cTn>
                                        <p:tgtEl>
                                          <p:spTgt spid="7">
                                            <p:graphicEl>
                                              <a:dgm id="{E9E607E6-4EF1-4C3F-8703-7B038B5B0B64}"/>
                                            </p:graphicEl>
                                          </p:spTgt>
                                        </p:tgtEl>
                                        <p:attrNameLst>
                                          <p:attrName>style.visibility</p:attrName>
                                        </p:attrNameLst>
                                      </p:cBhvr>
                                      <p:to>
                                        <p:strVal val="visible"/>
                                      </p:to>
                                    </p:set>
                                    <p:anim calcmode="lin" valueType="num">
                                      <p:cBhvr additive="base">
                                        <p:cTn id="61" dur="500" fill="hold"/>
                                        <p:tgtEl>
                                          <p:spTgt spid="7">
                                            <p:graphicEl>
                                              <a:dgm id="{E9E607E6-4EF1-4C3F-8703-7B038B5B0B64}"/>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
                                            <p:graphicEl>
                                              <a:dgm id="{E9E607E6-4EF1-4C3F-8703-7B038B5B0B64}"/>
                                            </p:graphic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12000"/>
                                  </p:stCondLst>
                                  <p:childTnLst>
                                    <p:set>
                                      <p:cBhvr>
                                        <p:cTn id="64" dur="1" fill="hold">
                                          <p:stCondLst>
                                            <p:cond delay="0"/>
                                          </p:stCondLst>
                                        </p:cTn>
                                        <p:tgtEl>
                                          <p:spTgt spid="7">
                                            <p:graphicEl>
                                              <a:dgm id="{59F1A1A6-5ED5-4BF8-BEF2-FC3A04F49905}"/>
                                            </p:graphicEl>
                                          </p:spTgt>
                                        </p:tgtEl>
                                        <p:attrNameLst>
                                          <p:attrName>style.visibility</p:attrName>
                                        </p:attrNameLst>
                                      </p:cBhvr>
                                      <p:to>
                                        <p:strVal val="visible"/>
                                      </p:to>
                                    </p:set>
                                    <p:anim calcmode="lin" valueType="num">
                                      <p:cBhvr additive="base">
                                        <p:cTn id="65" dur="500" fill="hold"/>
                                        <p:tgtEl>
                                          <p:spTgt spid="7">
                                            <p:graphicEl>
                                              <a:dgm id="{59F1A1A6-5ED5-4BF8-BEF2-FC3A04F49905}"/>
                                            </p:graphic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7">
                                            <p:graphicEl>
                                              <a:dgm id="{59F1A1A6-5ED5-4BF8-BEF2-FC3A04F49905}"/>
                                            </p:graphic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13000"/>
                                  </p:stCondLst>
                                  <p:childTnLst>
                                    <p:set>
                                      <p:cBhvr>
                                        <p:cTn id="68" dur="1" fill="hold">
                                          <p:stCondLst>
                                            <p:cond delay="0"/>
                                          </p:stCondLst>
                                        </p:cTn>
                                        <p:tgtEl>
                                          <p:spTgt spid="7">
                                            <p:graphicEl>
                                              <a:dgm id="{F56ACED7-DC37-4F1B-9F6E-95AADD8871F3}"/>
                                            </p:graphicEl>
                                          </p:spTgt>
                                        </p:tgtEl>
                                        <p:attrNameLst>
                                          <p:attrName>style.visibility</p:attrName>
                                        </p:attrNameLst>
                                      </p:cBhvr>
                                      <p:to>
                                        <p:strVal val="visible"/>
                                      </p:to>
                                    </p:set>
                                    <p:anim calcmode="lin" valueType="num">
                                      <p:cBhvr additive="base">
                                        <p:cTn id="69" dur="500" fill="hold"/>
                                        <p:tgtEl>
                                          <p:spTgt spid="7">
                                            <p:graphicEl>
                                              <a:dgm id="{F56ACED7-DC37-4F1B-9F6E-95AADD8871F3}"/>
                                            </p:graphic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7">
                                            <p:graphicEl>
                                              <a:dgm id="{F56ACED7-DC37-4F1B-9F6E-95AADD8871F3}"/>
                                            </p:graphic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14000"/>
                                  </p:stCondLst>
                                  <p:childTnLst>
                                    <p:set>
                                      <p:cBhvr>
                                        <p:cTn id="72" dur="1" fill="hold">
                                          <p:stCondLst>
                                            <p:cond delay="0"/>
                                          </p:stCondLst>
                                        </p:cTn>
                                        <p:tgtEl>
                                          <p:spTgt spid="7">
                                            <p:graphicEl>
                                              <a:dgm id="{5C85F937-0E38-474E-934F-2CF6ADD2AFD0}"/>
                                            </p:graphicEl>
                                          </p:spTgt>
                                        </p:tgtEl>
                                        <p:attrNameLst>
                                          <p:attrName>style.visibility</p:attrName>
                                        </p:attrNameLst>
                                      </p:cBhvr>
                                      <p:to>
                                        <p:strVal val="visible"/>
                                      </p:to>
                                    </p:set>
                                    <p:anim calcmode="lin" valueType="num">
                                      <p:cBhvr additive="base">
                                        <p:cTn id="73" dur="500" fill="hold"/>
                                        <p:tgtEl>
                                          <p:spTgt spid="7">
                                            <p:graphicEl>
                                              <a:dgm id="{5C85F937-0E38-474E-934F-2CF6ADD2AFD0}"/>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
                                            <p:graphicEl>
                                              <a:dgm id="{5C85F937-0E38-474E-934F-2CF6ADD2AFD0}"/>
                                            </p:graphicEl>
                                          </p:spTgt>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15000"/>
                                  </p:stCondLst>
                                  <p:childTnLst>
                                    <p:set>
                                      <p:cBhvr>
                                        <p:cTn id="76" dur="1" fill="hold">
                                          <p:stCondLst>
                                            <p:cond delay="0"/>
                                          </p:stCondLst>
                                        </p:cTn>
                                        <p:tgtEl>
                                          <p:spTgt spid="7">
                                            <p:graphicEl>
                                              <a:dgm id="{1AB4B960-EABB-4027-977F-CCE1E26A3A9E}"/>
                                            </p:graphicEl>
                                          </p:spTgt>
                                        </p:tgtEl>
                                        <p:attrNameLst>
                                          <p:attrName>style.visibility</p:attrName>
                                        </p:attrNameLst>
                                      </p:cBhvr>
                                      <p:to>
                                        <p:strVal val="visible"/>
                                      </p:to>
                                    </p:set>
                                    <p:anim calcmode="lin" valueType="num">
                                      <p:cBhvr additive="base">
                                        <p:cTn id="77" dur="500" fill="hold"/>
                                        <p:tgtEl>
                                          <p:spTgt spid="7">
                                            <p:graphicEl>
                                              <a:dgm id="{1AB4B960-EABB-4027-977F-CCE1E26A3A9E}"/>
                                            </p:graphic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7">
                                            <p:graphicEl>
                                              <a:dgm id="{1AB4B960-EABB-4027-977F-CCE1E26A3A9E}"/>
                                            </p:graphicEl>
                                          </p:spTgt>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16000"/>
                                  </p:stCondLst>
                                  <p:childTnLst>
                                    <p:set>
                                      <p:cBhvr>
                                        <p:cTn id="80" dur="1" fill="hold">
                                          <p:stCondLst>
                                            <p:cond delay="0"/>
                                          </p:stCondLst>
                                        </p:cTn>
                                        <p:tgtEl>
                                          <p:spTgt spid="7">
                                            <p:graphicEl>
                                              <a:dgm id="{76F0CA3B-0FFB-48D7-8312-5253519415A8}"/>
                                            </p:graphicEl>
                                          </p:spTgt>
                                        </p:tgtEl>
                                        <p:attrNameLst>
                                          <p:attrName>style.visibility</p:attrName>
                                        </p:attrNameLst>
                                      </p:cBhvr>
                                      <p:to>
                                        <p:strVal val="visible"/>
                                      </p:to>
                                    </p:set>
                                    <p:anim calcmode="lin" valueType="num">
                                      <p:cBhvr additive="base">
                                        <p:cTn id="81" dur="500" fill="hold"/>
                                        <p:tgtEl>
                                          <p:spTgt spid="7">
                                            <p:graphicEl>
                                              <a:dgm id="{76F0CA3B-0FFB-48D7-8312-5253519415A8}"/>
                                            </p:graphic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7">
                                            <p:graphicEl>
                                              <a:dgm id="{76F0CA3B-0FFB-48D7-8312-5253519415A8}"/>
                                            </p:graphicEl>
                                          </p:spTgt>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17000"/>
                                  </p:stCondLst>
                                  <p:childTnLst>
                                    <p:set>
                                      <p:cBhvr>
                                        <p:cTn id="84" dur="1" fill="hold">
                                          <p:stCondLst>
                                            <p:cond delay="0"/>
                                          </p:stCondLst>
                                        </p:cTn>
                                        <p:tgtEl>
                                          <p:spTgt spid="7">
                                            <p:graphicEl>
                                              <a:dgm id="{3D50DEF3-A7E2-4207-AE34-7EDE62E9E5E7}"/>
                                            </p:graphicEl>
                                          </p:spTgt>
                                        </p:tgtEl>
                                        <p:attrNameLst>
                                          <p:attrName>style.visibility</p:attrName>
                                        </p:attrNameLst>
                                      </p:cBhvr>
                                      <p:to>
                                        <p:strVal val="visible"/>
                                      </p:to>
                                    </p:set>
                                    <p:anim calcmode="lin" valueType="num">
                                      <p:cBhvr additive="base">
                                        <p:cTn id="85" dur="500" fill="hold"/>
                                        <p:tgtEl>
                                          <p:spTgt spid="7">
                                            <p:graphicEl>
                                              <a:dgm id="{3D50DEF3-A7E2-4207-AE34-7EDE62E9E5E7}"/>
                                            </p:graphic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7">
                                            <p:graphicEl>
                                              <a:dgm id="{3D50DEF3-A7E2-4207-AE34-7EDE62E9E5E7}"/>
                                            </p:graphicEl>
                                          </p:spTgt>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18000"/>
                                  </p:stCondLst>
                                  <p:childTnLst>
                                    <p:set>
                                      <p:cBhvr>
                                        <p:cTn id="88" dur="1" fill="hold">
                                          <p:stCondLst>
                                            <p:cond delay="0"/>
                                          </p:stCondLst>
                                        </p:cTn>
                                        <p:tgtEl>
                                          <p:spTgt spid="7">
                                            <p:graphicEl>
                                              <a:dgm id="{3B87E77A-09A8-4B51-98FF-FC05C85B6FF1}"/>
                                            </p:graphicEl>
                                          </p:spTgt>
                                        </p:tgtEl>
                                        <p:attrNameLst>
                                          <p:attrName>style.visibility</p:attrName>
                                        </p:attrNameLst>
                                      </p:cBhvr>
                                      <p:to>
                                        <p:strVal val="visible"/>
                                      </p:to>
                                    </p:set>
                                    <p:anim calcmode="lin" valueType="num">
                                      <p:cBhvr additive="base">
                                        <p:cTn id="89" dur="500" fill="hold"/>
                                        <p:tgtEl>
                                          <p:spTgt spid="7">
                                            <p:graphicEl>
                                              <a:dgm id="{3B87E77A-09A8-4B51-98FF-FC05C85B6FF1}"/>
                                            </p:graphic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7">
                                            <p:graphicEl>
                                              <a:dgm id="{3B87E77A-09A8-4B51-98FF-FC05C85B6FF1}"/>
                                            </p:graphicEl>
                                          </p:spTgt>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19000"/>
                                  </p:stCondLst>
                                  <p:childTnLst>
                                    <p:set>
                                      <p:cBhvr>
                                        <p:cTn id="92" dur="1" fill="hold">
                                          <p:stCondLst>
                                            <p:cond delay="0"/>
                                          </p:stCondLst>
                                        </p:cTn>
                                        <p:tgtEl>
                                          <p:spTgt spid="7">
                                            <p:graphicEl>
                                              <a:dgm id="{22308EC9-945D-488F-8F48-82D5E9E7F1C0}"/>
                                            </p:graphicEl>
                                          </p:spTgt>
                                        </p:tgtEl>
                                        <p:attrNameLst>
                                          <p:attrName>style.visibility</p:attrName>
                                        </p:attrNameLst>
                                      </p:cBhvr>
                                      <p:to>
                                        <p:strVal val="visible"/>
                                      </p:to>
                                    </p:set>
                                    <p:anim calcmode="lin" valueType="num">
                                      <p:cBhvr additive="base">
                                        <p:cTn id="93" dur="500" fill="hold"/>
                                        <p:tgtEl>
                                          <p:spTgt spid="7">
                                            <p:graphicEl>
                                              <a:dgm id="{22308EC9-945D-488F-8F48-82D5E9E7F1C0}"/>
                                            </p:graphic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7">
                                            <p:graphicEl>
                                              <a:dgm id="{22308EC9-945D-488F-8F48-82D5E9E7F1C0}"/>
                                            </p:graphicEl>
                                          </p:spTgt>
                                        </p:tgtEl>
                                        <p:attrNameLst>
                                          <p:attrName>ppt_y</p:attrName>
                                        </p:attrNameLst>
                                      </p:cBhvr>
                                      <p:tavLst>
                                        <p:tav tm="0">
                                          <p:val>
                                            <p:strVal val="#ppt_y"/>
                                          </p:val>
                                        </p:tav>
                                        <p:tav tm="100000">
                                          <p:val>
                                            <p:strVal val="#ppt_y"/>
                                          </p:val>
                                        </p:tav>
                                      </p:tavLst>
                                    </p:anim>
                                  </p:childTnLst>
                                </p:cTn>
                              </p:par>
                              <p:par>
                                <p:cTn id="95" presetID="42" presetClass="entr" presetSubtype="0" fill="hold" grpId="0" nodeType="withEffect">
                                  <p:stCondLst>
                                    <p:cond delay="2000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1000"/>
                                        <p:tgtEl>
                                          <p:spTgt spid="9"/>
                                        </p:tgtEl>
                                      </p:cBhvr>
                                    </p:animEffect>
                                    <p:anim calcmode="lin" valueType="num">
                                      <p:cBhvr>
                                        <p:cTn id="98" dur="1000" fill="hold"/>
                                        <p:tgtEl>
                                          <p:spTgt spid="9"/>
                                        </p:tgtEl>
                                        <p:attrNameLst>
                                          <p:attrName>ppt_x</p:attrName>
                                        </p:attrNameLst>
                                      </p:cBhvr>
                                      <p:tavLst>
                                        <p:tav tm="0">
                                          <p:val>
                                            <p:strVal val="#ppt_x"/>
                                          </p:val>
                                        </p:tav>
                                        <p:tav tm="100000">
                                          <p:val>
                                            <p:strVal val="#ppt_x"/>
                                          </p:val>
                                        </p:tav>
                                      </p:tavLst>
                                    </p:anim>
                                    <p:anim calcmode="lin" valueType="num">
                                      <p:cBhvr>
                                        <p:cTn id="99" dur="1000" fill="hold"/>
                                        <p:tgtEl>
                                          <p:spTgt spid="9"/>
                                        </p:tgtEl>
                                        <p:attrNameLst>
                                          <p:attrName>ppt_y</p:attrName>
                                        </p:attrNameLst>
                                      </p:cBhvr>
                                      <p:tavLst>
                                        <p:tav tm="0">
                                          <p:val>
                                            <p:strVal val="#ppt_y+.1"/>
                                          </p:val>
                                        </p:tav>
                                        <p:tav tm="100000">
                                          <p:val>
                                            <p:strVal val="#ppt_y"/>
                                          </p:val>
                                        </p:tav>
                                      </p:tavLst>
                                    </p:anim>
                                  </p:childTnLst>
                                </p:cTn>
                              </p:par>
                              <p:par>
                                <p:cTn id="100" presetID="53" presetClass="entr" presetSubtype="16" fill="hold" grpId="0" nodeType="withEffect">
                                  <p:stCondLst>
                                    <p:cond delay="21000"/>
                                  </p:stCondLst>
                                  <p:childTnLst>
                                    <p:set>
                                      <p:cBhvr>
                                        <p:cTn id="101" dur="1" fill="hold">
                                          <p:stCondLst>
                                            <p:cond delay="0"/>
                                          </p:stCondLst>
                                        </p:cTn>
                                        <p:tgtEl>
                                          <p:spTgt spid="11"/>
                                        </p:tgtEl>
                                        <p:attrNameLst>
                                          <p:attrName>style.visibility</p:attrName>
                                        </p:attrNameLst>
                                      </p:cBhvr>
                                      <p:to>
                                        <p:strVal val="visible"/>
                                      </p:to>
                                    </p:set>
                                    <p:anim calcmode="lin" valueType="num">
                                      <p:cBhvr>
                                        <p:cTn id="102" dur="500" fill="hold"/>
                                        <p:tgtEl>
                                          <p:spTgt spid="11"/>
                                        </p:tgtEl>
                                        <p:attrNameLst>
                                          <p:attrName>ppt_w</p:attrName>
                                        </p:attrNameLst>
                                      </p:cBhvr>
                                      <p:tavLst>
                                        <p:tav tm="0">
                                          <p:val>
                                            <p:fltVal val="0"/>
                                          </p:val>
                                        </p:tav>
                                        <p:tav tm="100000">
                                          <p:val>
                                            <p:strVal val="#ppt_w"/>
                                          </p:val>
                                        </p:tav>
                                      </p:tavLst>
                                    </p:anim>
                                    <p:anim calcmode="lin" valueType="num">
                                      <p:cBhvr>
                                        <p:cTn id="103" dur="500" fill="hold"/>
                                        <p:tgtEl>
                                          <p:spTgt spid="11"/>
                                        </p:tgtEl>
                                        <p:attrNameLst>
                                          <p:attrName>ppt_h</p:attrName>
                                        </p:attrNameLst>
                                      </p:cBhvr>
                                      <p:tavLst>
                                        <p:tav tm="0">
                                          <p:val>
                                            <p:fltVal val="0"/>
                                          </p:val>
                                        </p:tav>
                                        <p:tav tm="100000">
                                          <p:val>
                                            <p:strVal val="#ppt_h"/>
                                          </p:val>
                                        </p:tav>
                                      </p:tavLst>
                                    </p:anim>
                                    <p:animEffect transition="in" filter="fade">
                                      <p:cBhvr>
                                        <p:cTn id="10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uiExpand="1">
        <p:bldSub>
          <a:bldDgm bld="one"/>
        </p:bldSub>
      </p:bldGraphic>
      <p:bldP spid="9" grpId="0" animBg="1"/>
      <p:bldP spid="10" grpId="0"/>
      <p:bldP spid="11" grpId="0"/>
      <p:bldGraphic spid="12"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pic>
        <p:nvPicPr>
          <p:cNvPr id="3074" name="Picture 2" descr="D:\MAGİSTRATURA\İSTANBUL ÜNİVERSİTESİ\I SEMESTR İÜ\TÜKETİCİ DAVRANIŞLARI\Motivasyon\survey (1).png"/>
          <p:cNvPicPr>
            <a:picLocks noChangeAspect="1" noChangeArrowheads="1"/>
          </p:cNvPicPr>
          <p:nvPr/>
        </p:nvPicPr>
        <p:blipFill>
          <a:blip r:embed="rId3" cstate="print"/>
          <a:srcRect/>
          <a:stretch>
            <a:fillRect/>
          </a:stretch>
        </p:blipFill>
        <p:spPr bwMode="auto">
          <a:xfrm>
            <a:off x="8134511" y="3846286"/>
            <a:ext cx="3011100" cy="2180997"/>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nSpc>
                <a:spcPct val="90000"/>
              </a:lnSpc>
              <a:spcBef>
                <a:spcPct val="0"/>
              </a:spcBef>
              <a:defRPr/>
            </a:pPr>
            <a:r>
              <a:rPr lang="tr-TR" sz="2000" dirty="0" smtClean="0"/>
              <a:t/>
            </a:r>
            <a:br>
              <a:rPr lang="tr-TR" sz="2000" dirty="0" smtClean="0"/>
            </a:br>
            <a:r>
              <a:rPr lang="tr-TR" sz="4000" b="1" dirty="0" smtClean="0"/>
              <a:t>Araştırmanın Amacı, Kapsamı ve </a:t>
            </a:r>
            <a:r>
              <a:rPr lang="tr-TR" sz="4000" b="1" dirty="0" smtClean="0">
                <a:solidFill>
                  <a:srgbClr val="FF0000"/>
                </a:solidFill>
                <a:effectLst>
                  <a:outerShdw blurRad="38100" dist="38100" dir="2700000" algn="tl">
                    <a:srgbClr val="000000">
                      <a:alpha val="43137"/>
                    </a:srgbClr>
                  </a:outerShdw>
                </a:effectLst>
              </a:rPr>
              <a:t>Kısıtları</a:t>
            </a:r>
            <a:endParaRPr lang="tr-TR" sz="4800" dirty="0">
              <a:effectLst>
                <a:outerShdw blurRad="38100" dist="38100" dir="2700000" algn="tl">
                  <a:srgbClr val="000000">
                    <a:alpha val="43137"/>
                  </a:srgbClr>
                </a:outerShdw>
              </a:effectLst>
            </a:endParaRPr>
          </a:p>
        </p:txBody>
      </p:sp>
      <p:sp>
        <p:nvSpPr>
          <p:cNvPr id="4" name="Content Placeholder 2"/>
          <p:cNvSpPr txBox="1">
            <a:spLocks/>
          </p:cNvSpPr>
          <p:nvPr/>
        </p:nvSpPr>
        <p:spPr>
          <a:xfrm>
            <a:off x="2177143" y="1694997"/>
            <a:ext cx="7170057" cy="3385003"/>
          </a:xfrm>
          <a:prstGeom prst="rect">
            <a:avLst/>
          </a:prstGeom>
        </p:spPr>
        <p:txBody>
          <a:bodyPr>
            <a:noAutofit/>
          </a:bodyPr>
          <a:lstStyle/>
          <a:p>
            <a:pPr marL="228600" indent="-228600">
              <a:lnSpc>
                <a:spcPct val="90000"/>
              </a:lnSpc>
              <a:spcBef>
                <a:spcPts val="1000"/>
              </a:spcBef>
              <a:buFont typeface="Wingdings" pitchFamily="2" charset="2"/>
              <a:buChar char="ü"/>
            </a:pPr>
            <a:r>
              <a:rPr lang="tr-TR" sz="2400" dirty="0" smtClean="0"/>
              <a:t>Araştırmada mobil müşteri ilişkileri yönetimi ile ilgili az sayıda yayına ulaşılmış olması araştırmanın kısıdını oluşturmaktadır.</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ü"/>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Literatür incelendiğinde mobil müşteri ilişkileri yönetimine (m-MİY) ilişkin makale sayısının çok olmadığı görülmektedir (Sinisalo ve Salo, 2006; Schierholz ve Kolbe, 2006).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ü"/>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Müşteri ilişkileri yönetiminin mobil ortamlarda uygulamaları akademisyenler tarafından çalışılmasına rağmen (Kannan ve Chang, 2001; Barnes ve Scornavacca, 2004; Aungst ve Wilson, 2005), araştırmalarda teori eksikliği bulunmaktadır.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4" fill="hold" nodeType="withEffect">
                                  <p:stCondLst>
                                    <p:cond delay="100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par>
                                <p:cTn id="13" presetID="42" presetClass="entr" presetSubtype="0" fill="hold" grpId="0" nodeType="withEffect">
                                  <p:stCondLst>
                                    <p:cond delay="20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30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400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tr-TR" sz="4000" b="1" dirty="0" smtClean="0"/>
              <a:t>Araştırmanın Bulguları</a:t>
            </a:r>
            <a:endParaRPr lang="tr-TR" sz="4800" dirty="0"/>
          </a:p>
        </p:txBody>
      </p:sp>
      <p:pic>
        <p:nvPicPr>
          <p:cNvPr id="7170" name="Picture 2" descr="D:\MAGİSTRATURA\RESİMLER\a1.png"/>
          <p:cNvPicPr>
            <a:picLocks noChangeAspect="1" noChangeArrowheads="1"/>
          </p:cNvPicPr>
          <p:nvPr/>
        </p:nvPicPr>
        <p:blipFill>
          <a:blip r:embed="rId3" cstate="print"/>
          <a:srcRect/>
          <a:stretch>
            <a:fillRect/>
          </a:stretch>
        </p:blipFill>
        <p:spPr bwMode="auto">
          <a:xfrm>
            <a:off x="5210628" y="2005893"/>
            <a:ext cx="5036459" cy="37797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1" presetClass="entr" presetSubtype="1" fill="hold" nodeType="withEffect">
                                  <p:stCondLst>
                                    <p:cond delay="100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tr-TR" sz="4000" b="1" dirty="0" smtClean="0"/>
              <a:t>Yıllara göre makale sayıları</a:t>
            </a:r>
            <a:endParaRPr lang="tr-TR" sz="4400" b="1" dirty="0" smtClean="0"/>
          </a:p>
        </p:txBody>
      </p:sp>
      <p:graphicFrame>
        <p:nvGraphicFramePr>
          <p:cNvPr id="4" name="Content Placeholder 4"/>
          <p:cNvGraphicFramePr>
            <a:graphicFrameLocks/>
          </p:cNvGraphicFramePr>
          <p:nvPr>
            <p:extLst>
              <p:ext uri="{D42A27DB-BD31-4B8C-83A1-F6EECF244321}">
                <p14:modId xmlns:p14="http://schemas.microsoft.com/office/powerpoint/2010/main" xmlns="" val="152408992"/>
              </p:ext>
            </p:extLst>
          </p:nvPr>
        </p:nvGraphicFramePr>
        <p:xfrm>
          <a:off x="8566487" y="1708258"/>
          <a:ext cx="2412818" cy="4486656"/>
        </p:xfrm>
        <a:graphic>
          <a:graphicData uri="http://schemas.openxmlformats.org/drawingml/2006/table">
            <a:tbl>
              <a:tblPr>
                <a:tableStyleId>{21E4AEA4-8DFA-4A89-87EB-49C32662AFE0}</a:tableStyleId>
              </a:tblPr>
              <a:tblGrid>
                <a:gridCol w="1409825"/>
                <a:gridCol w="1002993"/>
              </a:tblGrid>
              <a:tr h="677515">
                <a:tc>
                  <a:txBody>
                    <a:bodyPr/>
                    <a:lstStyle/>
                    <a:p>
                      <a:pPr algn="ctr">
                        <a:lnSpc>
                          <a:spcPct val="115000"/>
                        </a:lnSpc>
                        <a:spcAft>
                          <a:spcPts val="0"/>
                        </a:spcAft>
                      </a:pPr>
                      <a:r>
                        <a:rPr lang="tr-TR" sz="2000" b="1" dirty="0"/>
                        <a:t>Yıllar</a:t>
                      </a:r>
                      <a:endParaRPr lang="tr-TR" sz="20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b="1" dirty="0"/>
                        <a:t>Makale Sayısı</a:t>
                      </a:r>
                      <a:endParaRPr lang="tr-TR" sz="2000" b="1" dirty="0">
                        <a:latin typeface="Calibri"/>
                        <a:ea typeface="Calibri"/>
                        <a:cs typeface="Times New Roman"/>
                      </a:endParaRPr>
                    </a:p>
                  </a:txBody>
                  <a:tcPr marL="68580" marR="68580" marT="0" marB="0" anchor="ctr"/>
                </a:tc>
              </a:tr>
              <a:tr h="304563">
                <a:tc>
                  <a:txBody>
                    <a:bodyPr/>
                    <a:lstStyle/>
                    <a:p>
                      <a:pPr algn="ctr">
                        <a:lnSpc>
                          <a:spcPct val="115000"/>
                        </a:lnSpc>
                        <a:spcAft>
                          <a:spcPts val="0"/>
                        </a:spcAft>
                      </a:pPr>
                      <a:r>
                        <a:rPr lang="tr-TR" sz="1800" dirty="0"/>
                        <a:t>2005</a:t>
                      </a:r>
                      <a:endParaRPr lang="tr-TR" sz="1800" dirty="0">
                        <a:latin typeface="Calibri"/>
                        <a:ea typeface="Calibri"/>
                        <a:cs typeface="Times New Roman"/>
                      </a:endParaRPr>
                    </a:p>
                  </a:txBody>
                  <a:tcPr marL="68580" marR="68580" marT="0" marB="0"/>
                </a:tc>
                <a:tc>
                  <a:txBody>
                    <a:bodyPr/>
                    <a:lstStyle/>
                    <a:p>
                      <a:pPr algn="ctr">
                        <a:lnSpc>
                          <a:spcPct val="115000"/>
                        </a:lnSpc>
                        <a:spcAft>
                          <a:spcPts val="0"/>
                        </a:spcAft>
                      </a:pPr>
                      <a:r>
                        <a:rPr lang="tr-TR" sz="1800"/>
                        <a:t>2</a:t>
                      </a:r>
                      <a:endParaRPr lang="tr-TR" sz="1800">
                        <a:latin typeface="Calibri"/>
                        <a:ea typeface="Calibri"/>
                        <a:cs typeface="Times New Roman"/>
                      </a:endParaRPr>
                    </a:p>
                  </a:txBody>
                  <a:tcPr marL="68580" marR="68580" marT="0" marB="0"/>
                </a:tc>
              </a:tr>
              <a:tr h="304563">
                <a:tc>
                  <a:txBody>
                    <a:bodyPr/>
                    <a:lstStyle/>
                    <a:p>
                      <a:pPr algn="ctr">
                        <a:lnSpc>
                          <a:spcPct val="115000"/>
                        </a:lnSpc>
                        <a:spcAft>
                          <a:spcPts val="0"/>
                        </a:spcAft>
                      </a:pPr>
                      <a:r>
                        <a:rPr lang="tr-TR" sz="1800" dirty="0"/>
                        <a:t>2006</a:t>
                      </a:r>
                      <a:endParaRPr lang="tr-TR" sz="1800" dirty="0">
                        <a:latin typeface="Calibri"/>
                        <a:ea typeface="Calibri"/>
                        <a:cs typeface="Times New Roman"/>
                      </a:endParaRPr>
                    </a:p>
                  </a:txBody>
                  <a:tcPr marL="68580" marR="68580" marT="0" marB="0"/>
                </a:tc>
                <a:tc>
                  <a:txBody>
                    <a:bodyPr/>
                    <a:lstStyle/>
                    <a:p>
                      <a:pPr algn="ctr">
                        <a:lnSpc>
                          <a:spcPct val="115000"/>
                        </a:lnSpc>
                        <a:spcAft>
                          <a:spcPts val="0"/>
                        </a:spcAft>
                      </a:pPr>
                      <a:r>
                        <a:rPr lang="tr-TR" sz="1800"/>
                        <a:t>-</a:t>
                      </a:r>
                      <a:endParaRPr lang="tr-TR" sz="1800">
                        <a:latin typeface="Calibri"/>
                        <a:ea typeface="Calibri"/>
                        <a:cs typeface="Times New Roman"/>
                      </a:endParaRPr>
                    </a:p>
                  </a:txBody>
                  <a:tcPr marL="68580" marR="68580" marT="0" marB="0"/>
                </a:tc>
              </a:tr>
              <a:tr h="304563">
                <a:tc>
                  <a:txBody>
                    <a:bodyPr/>
                    <a:lstStyle/>
                    <a:p>
                      <a:pPr algn="ctr">
                        <a:lnSpc>
                          <a:spcPct val="115000"/>
                        </a:lnSpc>
                        <a:spcAft>
                          <a:spcPts val="0"/>
                        </a:spcAft>
                      </a:pPr>
                      <a:r>
                        <a:rPr lang="tr-TR" sz="1800"/>
                        <a:t>2007</a:t>
                      </a:r>
                      <a:endParaRPr lang="tr-TR" sz="1800">
                        <a:latin typeface="Calibri"/>
                        <a:ea typeface="Calibri"/>
                        <a:cs typeface="Times New Roman"/>
                      </a:endParaRPr>
                    </a:p>
                  </a:txBody>
                  <a:tcPr marL="68580" marR="68580" marT="0" marB="0"/>
                </a:tc>
                <a:tc>
                  <a:txBody>
                    <a:bodyPr/>
                    <a:lstStyle/>
                    <a:p>
                      <a:pPr algn="ctr">
                        <a:lnSpc>
                          <a:spcPct val="115000"/>
                        </a:lnSpc>
                        <a:spcAft>
                          <a:spcPts val="0"/>
                        </a:spcAft>
                      </a:pPr>
                      <a:r>
                        <a:rPr lang="tr-TR" sz="1800" dirty="0"/>
                        <a:t>2</a:t>
                      </a:r>
                      <a:endParaRPr lang="tr-TR" sz="1800" dirty="0">
                        <a:latin typeface="Calibri"/>
                        <a:ea typeface="Calibri"/>
                        <a:cs typeface="Times New Roman"/>
                      </a:endParaRPr>
                    </a:p>
                  </a:txBody>
                  <a:tcPr marL="68580" marR="68580" marT="0" marB="0"/>
                </a:tc>
              </a:tr>
              <a:tr h="304563">
                <a:tc>
                  <a:txBody>
                    <a:bodyPr/>
                    <a:lstStyle/>
                    <a:p>
                      <a:pPr algn="ctr">
                        <a:lnSpc>
                          <a:spcPct val="115000"/>
                        </a:lnSpc>
                        <a:spcAft>
                          <a:spcPts val="0"/>
                        </a:spcAft>
                      </a:pPr>
                      <a:r>
                        <a:rPr lang="tr-TR" sz="1800" dirty="0"/>
                        <a:t>2008</a:t>
                      </a:r>
                      <a:endParaRPr lang="tr-TR" sz="1800" dirty="0">
                        <a:latin typeface="Calibri"/>
                        <a:ea typeface="Calibri"/>
                        <a:cs typeface="Times New Roman"/>
                      </a:endParaRPr>
                    </a:p>
                  </a:txBody>
                  <a:tcPr marL="68580" marR="68580" marT="0" marB="0"/>
                </a:tc>
                <a:tc>
                  <a:txBody>
                    <a:bodyPr/>
                    <a:lstStyle/>
                    <a:p>
                      <a:pPr algn="ctr">
                        <a:lnSpc>
                          <a:spcPct val="115000"/>
                        </a:lnSpc>
                        <a:spcAft>
                          <a:spcPts val="0"/>
                        </a:spcAft>
                      </a:pPr>
                      <a:r>
                        <a:rPr lang="tr-TR" sz="1800" dirty="0"/>
                        <a:t>1</a:t>
                      </a:r>
                      <a:endParaRPr lang="tr-TR" sz="1800" dirty="0">
                        <a:latin typeface="Calibri"/>
                        <a:ea typeface="Calibri"/>
                        <a:cs typeface="Times New Roman"/>
                      </a:endParaRPr>
                    </a:p>
                  </a:txBody>
                  <a:tcPr marL="68580" marR="68580" marT="0" marB="0"/>
                </a:tc>
              </a:tr>
              <a:tr h="304563">
                <a:tc>
                  <a:txBody>
                    <a:bodyPr/>
                    <a:lstStyle/>
                    <a:p>
                      <a:pPr algn="ctr">
                        <a:lnSpc>
                          <a:spcPct val="115000"/>
                        </a:lnSpc>
                        <a:spcAft>
                          <a:spcPts val="0"/>
                        </a:spcAft>
                      </a:pPr>
                      <a:r>
                        <a:rPr lang="tr-TR" sz="1800"/>
                        <a:t>2009</a:t>
                      </a:r>
                      <a:endParaRPr lang="tr-TR" sz="1800">
                        <a:latin typeface="Calibri"/>
                        <a:ea typeface="Calibri"/>
                        <a:cs typeface="Times New Roman"/>
                      </a:endParaRPr>
                    </a:p>
                  </a:txBody>
                  <a:tcPr marL="68580" marR="68580" marT="0" marB="0"/>
                </a:tc>
                <a:tc>
                  <a:txBody>
                    <a:bodyPr/>
                    <a:lstStyle/>
                    <a:p>
                      <a:pPr algn="ctr">
                        <a:lnSpc>
                          <a:spcPct val="115000"/>
                        </a:lnSpc>
                        <a:spcAft>
                          <a:spcPts val="0"/>
                        </a:spcAft>
                      </a:pPr>
                      <a:r>
                        <a:rPr lang="tr-TR" sz="1800" dirty="0"/>
                        <a:t>1</a:t>
                      </a:r>
                      <a:endParaRPr lang="tr-TR" sz="1800" dirty="0">
                        <a:latin typeface="Calibri"/>
                        <a:ea typeface="Calibri"/>
                        <a:cs typeface="Times New Roman"/>
                      </a:endParaRPr>
                    </a:p>
                  </a:txBody>
                  <a:tcPr marL="68580" marR="68580" marT="0" marB="0"/>
                </a:tc>
              </a:tr>
              <a:tr h="304563">
                <a:tc>
                  <a:txBody>
                    <a:bodyPr/>
                    <a:lstStyle/>
                    <a:p>
                      <a:pPr algn="ctr">
                        <a:lnSpc>
                          <a:spcPct val="115000"/>
                        </a:lnSpc>
                        <a:spcAft>
                          <a:spcPts val="0"/>
                        </a:spcAft>
                      </a:pPr>
                      <a:r>
                        <a:rPr lang="tr-TR" sz="1800"/>
                        <a:t>2010</a:t>
                      </a:r>
                      <a:endParaRPr lang="tr-TR" sz="1800">
                        <a:latin typeface="Calibri"/>
                        <a:ea typeface="Calibri"/>
                        <a:cs typeface="Times New Roman"/>
                      </a:endParaRPr>
                    </a:p>
                  </a:txBody>
                  <a:tcPr marL="68580" marR="68580" marT="0" marB="0"/>
                </a:tc>
                <a:tc>
                  <a:txBody>
                    <a:bodyPr/>
                    <a:lstStyle/>
                    <a:p>
                      <a:pPr algn="ctr">
                        <a:lnSpc>
                          <a:spcPct val="115000"/>
                        </a:lnSpc>
                        <a:spcAft>
                          <a:spcPts val="0"/>
                        </a:spcAft>
                      </a:pPr>
                      <a:r>
                        <a:rPr lang="tr-TR" sz="1800" dirty="0"/>
                        <a:t>-</a:t>
                      </a:r>
                      <a:endParaRPr lang="tr-TR" sz="1800" dirty="0">
                        <a:latin typeface="Calibri"/>
                        <a:ea typeface="Calibri"/>
                        <a:cs typeface="Times New Roman"/>
                      </a:endParaRPr>
                    </a:p>
                  </a:txBody>
                  <a:tcPr marL="68580" marR="68580" marT="0" marB="0"/>
                </a:tc>
              </a:tr>
              <a:tr h="304563">
                <a:tc>
                  <a:txBody>
                    <a:bodyPr/>
                    <a:lstStyle/>
                    <a:p>
                      <a:pPr algn="ctr">
                        <a:lnSpc>
                          <a:spcPct val="115000"/>
                        </a:lnSpc>
                        <a:spcAft>
                          <a:spcPts val="0"/>
                        </a:spcAft>
                      </a:pPr>
                      <a:r>
                        <a:rPr lang="tr-TR" sz="1800"/>
                        <a:t>2011</a:t>
                      </a:r>
                      <a:endParaRPr lang="tr-TR" sz="1800">
                        <a:latin typeface="Calibri"/>
                        <a:ea typeface="Calibri"/>
                        <a:cs typeface="Times New Roman"/>
                      </a:endParaRPr>
                    </a:p>
                  </a:txBody>
                  <a:tcPr marL="68580" marR="68580" marT="0" marB="0"/>
                </a:tc>
                <a:tc>
                  <a:txBody>
                    <a:bodyPr/>
                    <a:lstStyle/>
                    <a:p>
                      <a:pPr algn="ctr">
                        <a:lnSpc>
                          <a:spcPct val="115000"/>
                        </a:lnSpc>
                        <a:spcAft>
                          <a:spcPts val="0"/>
                        </a:spcAft>
                      </a:pPr>
                      <a:r>
                        <a:rPr lang="tr-TR" sz="1800" dirty="0"/>
                        <a:t>1</a:t>
                      </a:r>
                      <a:endParaRPr lang="tr-TR" sz="1800" dirty="0">
                        <a:latin typeface="Calibri"/>
                        <a:ea typeface="Calibri"/>
                        <a:cs typeface="Times New Roman"/>
                      </a:endParaRPr>
                    </a:p>
                  </a:txBody>
                  <a:tcPr marL="68580" marR="68580" marT="0" marB="0"/>
                </a:tc>
              </a:tr>
              <a:tr h="304563">
                <a:tc>
                  <a:txBody>
                    <a:bodyPr/>
                    <a:lstStyle/>
                    <a:p>
                      <a:pPr algn="ctr">
                        <a:lnSpc>
                          <a:spcPct val="115000"/>
                        </a:lnSpc>
                        <a:spcAft>
                          <a:spcPts val="0"/>
                        </a:spcAft>
                      </a:pPr>
                      <a:r>
                        <a:rPr lang="tr-TR" sz="1800"/>
                        <a:t>2012</a:t>
                      </a:r>
                      <a:endParaRPr lang="tr-TR" sz="1800">
                        <a:latin typeface="Calibri"/>
                        <a:ea typeface="Calibri"/>
                        <a:cs typeface="Times New Roman"/>
                      </a:endParaRPr>
                    </a:p>
                  </a:txBody>
                  <a:tcPr marL="68580" marR="68580" marT="0" marB="0"/>
                </a:tc>
                <a:tc>
                  <a:txBody>
                    <a:bodyPr/>
                    <a:lstStyle/>
                    <a:p>
                      <a:pPr algn="ctr">
                        <a:lnSpc>
                          <a:spcPct val="115000"/>
                        </a:lnSpc>
                        <a:spcAft>
                          <a:spcPts val="0"/>
                        </a:spcAft>
                      </a:pPr>
                      <a:r>
                        <a:rPr lang="tr-TR" sz="1800" dirty="0"/>
                        <a:t>3</a:t>
                      </a:r>
                      <a:endParaRPr lang="tr-TR" sz="1800" dirty="0">
                        <a:latin typeface="Calibri"/>
                        <a:ea typeface="Calibri"/>
                        <a:cs typeface="Times New Roman"/>
                      </a:endParaRPr>
                    </a:p>
                  </a:txBody>
                  <a:tcPr marL="68580" marR="68580" marT="0" marB="0"/>
                </a:tc>
              </a:tr>
              <a:tr h="304563">
                <a:tc>
                  <a:txBody>
                    <a:bodyPr/>
                    <a:lstStyle/>
                    <a:p>
                      <a:pPr algn="ctr">
                        <a:lnSpc>
                          <a:spcPct val="115000"/>
                        </a:lnSpc>
                        <a:spcAft>
                          <a:spcPts val="0"/>
                        </a:spcAft>
                      </a:pPr>
                      <a:r>
                        <a:rPr lang="tr-TR" sz="1800"/>
                        <a:t>2013</a:t>
                      </a:r>
                      <a:endParaRPr lang="tr-TR" sz="1800">
                        <a:latin typeface="Calibri"/>
                        <a:ea typeface="Calibri"/>
                        <a:cs typeface="Times New Roman"/>
                      </a:endParaRPr>
                    </a:p>
                  </a:txBody>
                  <a:tcPr marL="68580" marR="68580" marT="0" marB="0"/>
                </a:tc>
                <a:tc>
                  <a:txBody>
                    <a:bodyPr/>
                    <a:lstStyle/>
                    <a:p>
                      <a:pPr algn="ctr">
                        <a:lnSpc>
                          <a:spcPct val="115000"/>
                        </a:lnSpc>
                        <a:spcAft>
                          <a:spcPts val="0"/>
                        </a:spcAft>
                      </a:pPr>
                      <a:r>
                        <a:rPr lang="tr-TR" sz="1800" dirty="0"/>
                        <a:t>2</a:t>
                      </a:r>
                      <a:endParaRPr lang="tr-TR" sz="1800" dirty="0">
                        <a:latin typeface="Calibri"/>
                        <a:ea typeface="Calibri"/>
                        <a:cs typeface="Times New Roman"/>
                      </a:endParaRPr>
                    </a:p>
                  </a:txBody>
                  <a:tcPr marL="68580" marR="68580" marT="0" marB="0"/>
                </a:tc>
              </a:tr>
              <a:tr h="304563">
                <a:tc>
                  <a:txBody>
                    <a:bodyPr/>
                    <a:lstStyle/>
                    <a:p>
                      <a:pPr algn="ctr">
                        <a:lnSpc>
                          <a:spcPct val="115000"/>
                        </a:lnSpc>
                        <a:spcAft>
                          <a:spcPts val="0"/>
                        </a:spcAft>
                      </a:pPr>
                      <a:r>
                        <a:rPr lang="tr-TR" sz="1800"/>
                        <a:t>2014</a:t>
                      </a:r>
                      <a:endParaRPr lang="tr-TR" sz="1800">
                        <a:latin typeface="Calibri"/>
                        <a:ea typeface="Calibri"/>
                        <a:cs typeface="Times New Roman"/>
                      </a:endParaRPr>
                    </a:p>
                  </a:txBody>
                  <a:tcPr marL="68580" marR="68580" marT="0" marB="0"/>
                </a:tc>
                <a:tc>
                  <a:txBody>
                    <a:bodyPr/>
                    <a:lstStyle/>
                    <a:p>
                      <a:pPr algn="ctr">
                        <a:lnSpc>
                          <a:spcPct val="115000"/>
                        </a:lnSpc>
                        <a:spcAft>
                          <a:spcPts val="0"/>
                        </a:spcAft>
                      </a:pPr>
                      <a:r>
                        <a:rPr lang="tr-TR" sz="1800" dirty="0"/>
                        <a:t>3</a:t>
                      </a:r>
                      <a:endParaRPr lang="tr-TR" sz="1800" dirty="0">
                        <a:latin typeface="Calibri"/>
                        <a:ea typeface="Calibri"/>
                        <a:cs typeface="Times New Roman"/>
                      </a:endParaRPr>
                    </a:p>
                  </a:txBody>
                  <a:tcPr marL="68580" marR="68580" marT="0" marB="0"/>
                </a:tc>
              </a:tr>
              <a:tr h="304563">
                <a:tc>
                  <a:txBody>
                    <a:bodyPr/>
                    <a:lstStyle/>
                    <a:p>
                      <a:pPr algn="ctr">
                        <a:lnSpc>
                          <a:spcPct val="115000"/>
                        </a:lnSpc>
                        <a:spcAft>
                          <a:spcPts val="0"/>
                        </a:spcAft>
                      </a:pPr>
                      <a:r>
                        <a:rPr lang="tr-TR" sz="1800"/>
                        <a:t>2015</a:t>
                      </a:r>
                      <a:endParaRPr lang="tr-TR" sz="1800">
                        <a:latin typeface="Calibri"/>
                        <a:ea typeface="Calibri"/>
                        <a:cs typeface="Times New Roman"/>
                      </a:endParaRPr>
                    </a:p>
                  </a:txBody>
                  <a:tcPr marL="68580" marR="68580" marT="0" marB="0"/>
                </a:tc>
                <a:tc>
                  <a:txBody>
                    <a:bodyPr/>
                    <a:lstStyle/>
                    <a:p>
                      <a:pPr algn="ctr">
                        <a:lnSpc>
                          <a:spcPct val="115000"/>
                        </a:lnSpc>
                        <a:spcAft>
                          <a:spcPts val="0"/>
                        </a:spcAft>
                      </a:pPr>
                      <a:r>
                        <a:rPr lang="tr-TR" sz="1800"/>
                        <a:t>2</a:t>
                      </a:r>
                      <a:endParaRPr lang="tr-TR" sz="1800">
                        <a:latin typeface="Calibri"/>
                        <a:ea typeface="Calibri"/>
                        <a:cs typeface="Times New Roman"/>
                      </a:endParaRPr>
                    </a:p>
                  </a:txBody>
                  <a:tcPr marL="68580" marR="68580" marT="0" marB="0"/>
                </a:tc>
              </a:tr>
              <a:tr h="295638">
                <a:tc>
                  <a:txBody>
                    <a:bodyPr/>
                    <a:lstStyle/>
                    <a:p>
                      <a:pPr algn="ctr">
                        <a:lnSpc>
                          <a:spcPct val="115000"/>
                        </a:lnSpc>
                        <a:spcAft>
                          <a:spcPts val="0"/>
                        </a:spcAft>
                      </a:pPr>
                      <a:r>
                        <a:rPr lang="tr-TR" sz="1800"/>
                        <a:t>2016</a:t>
                      </a:r>
                      <a:endParaRPr lang="tr-TR" sz="1800">
                        <a:latin typeface="Calibri"/>
                        <a:ea typeface="Calibri"/>
                        <a:cs typeface="Times New Roman"/>
                      </a:endParaRPr>
                    </a:p>
                  </a:txBody>
                  <a:tcPr marL="68580" marR="68580" marT="0" marB="0"/>
                </a:tc>
                <a:tc>
                  <a:txBody>
                    <a:bodyPr/>
                    <a:lstStyle/>
                    <a:p>
                      <a:pPr algn="ctr">
                        <a:lnSpc>
                          <a:spcPct val="115000"/>
                        </a:lnSpc>
                        <a:spcAft>
                          <a:spcPts val="0"/>
                        </a:spcAft>
                      </a:pPr>
                      <a:r>
                        <a:rPr lang="tr-TR" sz="1800" dirty="0"/>
                        <a:t>3</a:t>
                      </a:r>
                      <a:endParaRPr lang="tr-TR" sz="1800" dirty="0">
                        <a:latin typeface="Calibri"/>
                        <a:ea typeface="Calibri"/>
                        <a:cs typeface="Times New Roman"/>
                      </a:endParaRPr>
                    </a:p>
                  </a:txBody>
                  <a:tcPr marL="68580" marR="68580" marT="0" marB="0"/>
                </a:tc>
              </a:tr>
            </a:tbl>
          </a:graphicData>
        </a:graphic>
      </p:graphicFrame>
      <p:graphicFrame>
        <p:nvGraphicFramePr>
          <p:cNvPr id="6" name="Chart 5"/>
          <p:cNvGraphicFramePr/>
          <p:nvPr/>
        </p:nvGraphicFramePr>
        <p:xfrm>
          <a:off x="2214747" y="1857829"/>
          <a:ext cx="6276109" cy="40887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1000"/>
                                  </p:stCondLst>
                                  <p:childTnLst>
                                    <p:set>
                                      <p:cBhvr>
                                        <p:cTn id="11"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12" dur="2000"/>
                                        <p:tgtEl>
                                          <p:spTgt spid="6">
                                            <p:graphicEl>
                                              <a:chart seriesIdx="-3" categoryIdx="-3" bldStep="gridLegend"/>
                                            </p:graphicEl>
                                          </p:spTgt>
                                        </p:tgtEl>
                                      </p:cBhvr>
                                    </p:animEffect>
                                  </p:childTnLst>
                                </p:cTn>
                              </p:par>
                              <p:par>
                                <p:cTn id="13" presetID="22" presetClass="entr" presetSubtype="8" fill="hold" grpId="0" nodeType="withEffect">
                                  <p:stCondLst>
                                    <p:cond delay="200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left)">
                                      <p:cBhvr>
                                        <p:cTn id="15" dur="2000"/>
                                        <p:tgtEl>
                                          <p:spTgt spid="6">
                                            <p:graphicEl>
                                              <a:chart seriesIdx="-4" categoryIdx="0" bldStep="category"/>
                                            </p:graphicEl>
                                          </p:spTgt>
                                        </p:tgtEl>
                                      </p:cBhvr>
                                    </p:animEffect>
                                  </p:childTnLst>
                                </p:cTn>
                              </p:par>
                              <p:par>
                                <p:cTn id="16" presetID="22" presetClass="entr" presetSubtype="8" fill="hold" grpId="0" nodeType="withEffect">
                                  <p:stCondLst>
                                    <p:cond delay="2500"/>
                                  </p:stCondLst>
                                  <p:childTnLst>
                                    <p:set>
                                      <p:cBhvr>
                                        <p:cTn id="17"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left)">
                                      <p:cBhvr>
                                        <p:cTn id="18" dur="2000"/>
                                        <p:tgtEl>
                                          <p:spTgt spid="6">
                                            <p:graphicEl>
                                              <a:chart seriesIdx="-4" categoryIdx="1" bldStep="category"/>
                                            </p:graphicEl>
                                          </p:spTgt>
                                        </p:tgtEl>
                                      </p:cBhvr>
                                    </p:animEffect>
                                  </p:childTnLst>
                                </p:cTn>
                              </p:par>
                              <p:par>
                                <p:cTn id="19" presetID="22" presetClass="entr" presetSubtype="8" fill="hold" grpId="0" nodeType="withEffect">
                                  <p:stCondLst>
                                    <p:cond delay="3000"/>
                                  </p:stCondLst>
                                  <p:childTnLst>
                                    <p:set>
                                      <p:cBhvr>
                                        <p:cTn id="20"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left)">
                                      <p:cBhvr>
                                        <p:cTn id="21" dur="2000"/>
                                        <p:tgtEl>
                                          <p:spTgt spid="6">
                                            <p:graphicEl>
                                              <a:chart seriesIdx="-4" categoryIdx="2" bldStep="category"/>
                                            </p:graphicEl>
                                          </p:spTgt>
                                        </p:tgtEl>
                                      </p:cBhvr>
                                    </p:animEffect>
                                  </p:childTnLst>
                                </p:cTn>
                              </p:par>
                              <p:par>
                                <p:cTn id="22" presetID="22" presetClass="entr" presetSubtype="8" fill="hold" grpId="0" nodeType="withEffect">
                                  <p:stCondLst>
                                    <p:cond delay="3500"/>
                                  </p:stCondLst>
                                  <p:childTnLst>
                                    <p:set>
                                      <p:cBhvr>
                                        <p:cTn id="23"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left)">
                                      <p:cBhvr>
                                        <p:cTn id="24" dur="2000"/>
                                        <p:tgtEl>
                                          <p:spTgt spid="6">
                                            <p:graphicEl>
                                              <a:chart seriesIdx="-4" categoryIdx="3" bldStep="category"/>
                                            </p:graphicEl>
                                          </p:spTgt>
                                        </p:tgtEl>
                                      </p:cBhvr>
                                    </p:animEffect>
                                  </p:childTnLst>
                                </p:cTn>
                              </p:par>
                              <p:par>
                                <p:cTn id="25" presetID="22" presetClass="entr" presetSubtype="8" fill="hold" grpId="0" nodeType="withEffect">
                                  <p:stCondLst>
                                    <p:cond delay="4000"/>
                                  </p:stCondLst>
                                  <p:childTnLst>
                                    <p:set>
                                      <p:cBhvr>
                                        <p:cTn id="26"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left)">
                                      <p:cBhvr>
                                        <p:cTn id="27" dur="2000"/>
                                        <p:tgtEl>
                                          <p:spTgt spid="6">
                                            <p:graphicEl>
                                              <a:chart seriesIdx="-4" categoryIdx="4" bldStep="category"/>
                                            </p:graphicEl>
                                          </p:spTgt>
                                        </p:tgtEl>
                                      </p:cBhvr>
                                    </p:animEffect>
                                  </p:childTnLst>
                                </p:cTn>
                              </p:par>
                              <p:par>
                                <p:cTn id="28" presetID="22" presetClass="entr" presetSubtype="8" fill="hold" grpId="0" nodeType="withEffect">
                                  <p:stCondLst>
                                    <p:cond delay="4500"/>
                                  </p:stCondLst>
                                  <p:childTnLst>
                                    <p:set>
                                      <p:cBhvr>
                                        <p:cTn id="29"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left)">
                                      <p:cBhvr>
                                        <p:cTn id="30" dur="2000"/>
                                        <p:tgtEl>
                                          <p:spTgt spid="6">
                                            <p:graphicEl>
                                              <a:chart seriesIdx="-4" categoryIdx="5" bldStep="category"/>
                                            </p:graphicEl>
                                          </p:spTgt>
                                        </p:tgtEl>
                                      </p:cBhvr>
                                    </p:animEffect>
                                  </p:childTnLst>
                                </p:cTn>
                              </p:par>
                              <p:par>
                                <p:cTn id="31" presetID="22" presetClass="entr" presetSubtype="8" fill="hold" grpId="0" nodeType="withEffect">
                                  <p:stCondLst>
                                    <p:cond delay="5000"/>
                                  </p:stCondLst>
                                  <p:childTnLst>
                                    <p:set>
                                      <p:cBhvr>
                                        <p:cTn id="32"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left)">
                                      <p:cBhvr>
                                        <p:cTn id="33" dur="2000"/>
                                        <p:tgtEl>
                                          <p:spTgt spid="6">
                                            <p:graphicEl>
                                              <a:chart seriesIdx="-4" categoryIdx="6" bldStep="category"/>
                                            </p:graphicEl>
                                          </p:spTgt>
                                        </p:tgtEl>
                                      </p:cBhvr>
                                    </p:animEffect>
                                  </p:childTnLst>
                                </p:cTn>
                              </p:par>
                              <p:par>
                                <p:cTn id="34" presetID="22" presetClass="entr" presetSubtype="8" fill="hold" grpId="0" nodeType="withEffect">
                                  <p:stCondLst>
                                    <p:cond delay="5500"/>
                                  </p:stCondLst>
                                  <p:childTnLst>
                                    <p:set>
                                      <p:cBhvr>
                                        <p:cTn id="35"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left)">
                                      <p:cBhvr>
                                        <p:cTn id="36" dur="2000"/>
                                        <p:tgtEl>
                                          <p:spTgt spid="6">
                                            <p:graphicEl>
                                              <a:chart seriesIdx="-4" categoryIdx="7" bldStep="category"/>
                                            </p:graphicEl>
                                          </p:spTgt>
                                        </p:tgtEl>
                                      </p:cBhvr>
                                    </p:animEffect>
                                  </p:childTnLst>
                                </p:cTn>
                              </p:par>
                              <p:par>
                                <p:cTn id="37" presetID="22" presetClass="entr" presetSubtype="8" fill="hold" grpId="0" nodeType="withEffect">
                                  <p:stCondLst>
                                    <p:cond delay="6000"/>
                                  </p:stCondLst>
                                  <p:childTnLst>
                                    <p:set>
                                      <p:cBhvr>
                                        <p:cTn id="38"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left)">
                                      <p:cBhvr>
                                        <p:cTn id="39" dur="2000"/>
                                        <p:tgtEl>
                                          <p:spTgt spid="6">
                                            <p:graphicEl>
                                              <a:chart seriesIdx="-4" categoryIdx="8" bldStep="category"/>
                                            </p:graphicEl>
                                          </p:spTgt>
                                        </p:tgtEl>
                                      </p:cBhvr>
                                    </p:animEffect>
                                  </p:childTnLst>
                                </p:cTn>
                              </p:par>
                              <p:par>
                                <p:cTn id="40" presetID="22" presetClass="entr" presetSubtype="8" fill="hold" grpId="0" nodeType="withEffect">
                                  <p:stCondLst>
                                    <p:cond delay="6500"/>
                                  </p:stCondLst>
                                  <p:childTnLst>
                                    <p:set>
                                      <p:cBhvr>
                                        <p:cTn id="41"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left)">
                                      <p:cBhvr>
                                        <p:cTn id="42" dur="2000"/>
                                        <p:tgtEl>
                                          <p:spTgt spid="6">
                                            <p:graphicEl>
                                              <a:chart seriesIdx="-4" categoryIdx="9" bldStep="category"/>
                                            </p:graphicEl>
                                          </p:spTgt>
                                        </p:tgtEl>
                                      </p:cBhvr>
                                    </p:animEffect>
                                  </p:childTnLst>
                                </p:cTn>
                              </p:par>
                              <p:par>
                                <p:cTn id="43" presetID="22" presetClass="entr" presetSubtype="8" fill="hold" grpId="0" nodeType="withEffect">
                                  <p:stCondLst>
                                    <p:cond delay="7000"/>
                                  </p:stCondLst>
                                  <p:childTnLst>
                                    <p:set>
                                      <p:cBhvr>
                                        <p:cTn id="4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left)">
                                      <p:cBhvr>
                                        <p:cTn id="45" dur="2000"/>
                                        <p:tgtEl>
                                          <p:spTgt spid="6">
                                            <p:graphicEl>
                                              <a:chart seriesIdx="-4" categoryIdx="10" bldStep="category"/>
                                            </p:graphicEl>
                                          </p:spTgt>
                                        </p:tgtEl>
                                      </p:cBhvr>
                                    </p:animEffect>
                                  </p:childTnLst>
                                </p:cTn>
                              </p:par>
                              <p:par>
                                <p:cTn id="46" presetID="22" presetClass="entr" presetSubtype="8" fill="hold" grpId="0" nodeType="withEffect">
                                  <p:stCondLst>
                                    <p:cond delay="7500"/>
                                  </p:stCondLst>
                                  <p:childTnLst>
                                    <p:set>
                                      <p:cBhvr>
                                        <p:cTn id="47"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left)">
                                      <p:cBhvr>
                                        <p:cTn id="48" dur="2000"/>
                                        <p:tgtEl>
                                          <p:spTgt spid="6">
                                            <p:graphicEl>
                                              <a:chart seriesIdx="-4" categoryIdx="11" bldStep="category"/>
                                            </p:graphicEl>
                                          </p:spTgt>
                                        </p:tgtEl>
                                      </p:cBhvr>
                                    </p:animEffect>
                                  </p:childTnLst>
                                </p:cTn>
                              </p:par>
                              <p:par>
                                <p:cTn id="49" presetID="16" presetClass="entr" presetSubtype="21" fill="hold" nodeType="withEffect">
                                  <p:stCondLst>
                                    <p:cond delay="8000"/>
                                  </p:stCondLst>
                                  <p:childTnLst>
                                    <p:set>
                                      <p:cBhvr>
                                        <p:cTn id="50" dur="1" fill="hold">
                                          <p:stCondLst>
                                            <p:cond delay="0"/>
                                          </p:stCondLst>
                                        </p:cTn>
                                        <p:tgtEl>
                                          <p:spTgt spid="4"/>
                                        </p:tgtEl>
                                        <p:attrNameLst>
                                          <p:attrName>style.visibility</p:attrName>
                                        </p:attrNameLst>
                                      </p:cBhvr>
                                      <p:to>
                                        <p:strVal val="visible"/>
                                      </p:to>
                                    </p:set>
                                    <p:animEffect transition="in" filter="barn(inVertical)">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6" grpId="0" uiExpand="1">
        <p:bldSub>
          <a:bldChart bld="category"/>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4000" b="1" dirty="0" smtClean="0"/>
              <a:t>Makalelerin yazar sayılarına göre dağılımı</a:t>
            </a:r>
          </a:p>
        </p:txBody>
      </p:sp>
      <p:graphicFrame>
        <p:nvGraphicFramePr>
          <p:cNvPr id="4" name="Content Placeholder 4"/>
          <p:cNvGraphicFramePr>
            <a:graphicFrameLocks/>
          </p:cNvGraphicFramePr>
          <p:nvPr/>
        </p:nvGraphicFramePr>
        <p:xfrm>
          <a:off x="6747510" y="2315115"/>
          <a:ext cx="4183380" cy="1542288"/>
        </p:xfrm>
        <a:graphic>
          <a:graphicData uri="http://schemas.openxmlformats.org/drawingml/2006/table">
            <a:tbl>
              <a:tblPr>
                <a:tableStyleId>{21E4AEA4-8DFA-4A89-87EB-49C32662AFE0}</a:tableStyleId>
              </a:tblPr>
              <a:tblGrid>
                <a:gridCol w="2814955"/>
                <a:gridCol w="1368425"/>
              </a:tblGrid>
              <a:tr h="151765">
                <a:tc>
                  <a:txBody>
                    <a:bodyPr/>
                    <a:lstStyle/>
                    <a:p>
                      <a:pPr algn="ctr">
                        <a:lnSpc>
                          <a:spcPct val="115000"/>
                        </a:lnSpc>
                        <a:spcAft>
                          <a:spcPts val="0"/>
                        </a:spcAft>
                      </a:pPr>
                      <a:r>
                        <a:rPr lang="tr-TR" sz="2200" b="1" dirty="0"/>
                        <a:t>Makalelerin Yazar Sayısı</a:t>
                      </a:r>
                      <a:endParaRPr lang="tr-TR" sz="22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2200" b="1" dirty="0"/>
                        <a:t>Makale Sayısı</a:t>
                      </a:r>
                      <a:endParaRPr lang="tr-TR" sz="2200" b="1" dirty="0">
                        <a:latin typeface="Calibri"/>
                        <a:ea typeface="Calibri"/>
                        <a:cs typeface="Times New Roman"/>
                      </a:endParaRPr>
                    </a:p>
                  </a:txBody>
                  <a:tcPr marL="68580" marR="68580" marT="0" marB="0" anchor="ctr"/>
                </a:tc>
              </a:tr>
              <a:tr h="63500">
                <a:tc>
                  <a:txBody>
                    <a:bodyPr/>
                    <a:lstStyle/>
                    <a:p>
                      <a:pPr algn="l">
                        <a:lnSpc>
                          <a:spcPct val="115000"/>
                        </a:lnSpc>
                        <a:spcAft>
                          <a:spcPts val="0"/>
                        </a:spcAft>
                      </a:pPr>
                      <a:r>
                        <a:rPr lang="tr-TR" sz="2200" dirty="0"/>
                        <a:t>Tek Yazar</a:t>
                      </a:r>
                      <a:endParaRPr lang="tr-TR" sz="2200" dirty="0">
                        <a:latin typeface="Calibri"/>
                        <a:ea typeface="Calibri"/>
                        <a:cs typeface="Times New Roman"/>
                      </a:endParaRPr>
                    </a:p>
                  </a:txBody>
                  <a:tcPr marL="68580" marR="68580" marT="0" marB="0"/>
                </a:tc>
                <a:tc>
                  <a:txBody>
                    <a:bodyPr/>
                    <a:lstStyle/>
                    <a:p>
                      <a:pPr algn="ctr">
                        <a:lnSpc>
                          <a:spcPct val="115000"/>
                        </a:lnSpc>
                        <a:spcAft>
                          <a:spcPts val="0"/>
                        </a:spcAft>
                      </a:pPr>
                      <a:r>
                        <a:rPr lang="tr-TR" sz="2200"/>
                        <a:t>3</a:t>
                      </a:r>
                      <a:endParaRPr lang="tr-TR" sz="2200">
                        <a:latin typeface="Calibri"/>
                        <a:ea typeface="Calibri"/>
                        <a:cs typeface="Times New Roman"/>
                      </a:endParaRPr>
                    </a:p>
                  </a:txBody>
                  <a:tcPr marL="68580" marR="68580" marT="0" marB="0"/>
                </a:tc>
              </a:tr>
              <a:tr h="135255">
                <a:tc>
                  <a:txBody>
                    <a:bodyPr/>
                    <a:lstStyle/>
                    <a:p>
                      <a:pPr algn="l">
                        <a:lnSpc>
                          <a:spcPct val="115000"/>
                        </a:lnSpc>
                        <a:spcAft>
                          <a:spcPts val="0"/>
                        </a:spcAft>
                      </a:pPr>
                      <a:r>
                        <a:rPr lang="tr-TR" sz="2200" dirty="0"/>
                        <a:t>Çok Yazar</a:t>
                      </a:r>
                      <a:endParaRPr lang="tr-TR" sz="2200" dirty="0">
                        <a:latin typeface="Calibri"/>
                        <a:ea typeface="Calibri"/>
                        <a:cs typeface="Times New Roman"/>
                      </a:endParaRPr>
                    </a:p>
                  </a:txBody>
                  <a:tcPr marL="68580" marR="68580" marT="0" marB="0"/>
                </a:tc>
                <a:tc>
                  <a:txBody>
                    <a:bodyPr/>
                    <a:lstStyle/>
                    <a:p>
                      <a:pPr algn="ctr">
                        <a:lnSpc>
                          <a:spcPct val="115000"/>
                        </a:lnSpc>
                        <a:spcAft>
                          <a:spcPts val="0"/>
                        </a:spcAft>
                      </a:pPr>
                      <a:r>
                        <a:rPr lang="tr-TR" sz="2200" dirty="0"/>
                        <a:t>17</a:t>
                      </a:r>
                      <a:endParaRPr lang="tr-TR" sz="2200" dirty="0">
                        <a:latin typeface="Calibri"/>
                        <a:ea typeface="Calibri"/>
                        <a:cs typeface="Times New Roman"/>
                      </a:endParaRPr>
                    </a:p>
                  </a:txBody>
                  <a:tcPr marL="68580" marR="68580" marT="0" marB="0"/>
                </a:tc>
              </a:tr>
            </a:tbl>
          </a:graphicData>
        </a:graphic>
      </p:graphicFrame>
      <p:graphicFrame>
        <p:nvGraphicFramePr>
          <p:cNvPr id="5" name="Diagram 4"/>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hart 5"/>
          <p:cNvGraphicFramePr/>
          <p:nvPr/>
        </p:nvGraphicFramePr>
        <p:xfrm>
          <a:off x="2249714" y="1741713"/>
          <a:ext cx="4383315" cy="4238173"/>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1" presetClass="entr" presetSubtype="1" fill="hold" grpId="0" nodeType="withEffect">
                                  <p:stCondLst>
                                    <p:cond delay="1000"/>
                                  </p:stCondLst>
                                  <p:childTnLst>
                                    <p:set>
                                      <p:cBhvr>
                                        <p:cTn id="11"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heel(1)">
                                      <p:cBhvr>
                                        <p:cTn id="12" dur="2000"/>
                                        <p:tgtEl>
                                          <p:spTgt spid="6">
                                            <p:graphicEl>
                                              <a:chart seriesIdx="-3" categoryIdx="-3" bldStep="gridLegend"/>
                                            </p:graphicEl>
                                          </p:spTgt>
                                        </p:tgtEl>
                                      </p:cBhvr>
                                    </p:animEffect>
                                  </p:childTnLst>
                                </p:cTn>
                              </p:par>
                              <p:par>
                                <p:cTn id="13" presetID="21" presetClass="entr" presetSubtype="1" fill="hold" grpId="0" nodeType="withEffect">
                                  <p:stCondLst>
                                    <p:cond delay="200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heel(1)">
                                      <p:cBhvr>
                                        <p:cTn id="15" dur="2000"/>
                                        <p:tgtEl>
                                          <p:spTgt spid="6">
                                            <p:graphicEl>
                                              <a:chart seriesIdx="-4" categoryIdx="0" bldStep="category"/>
                                            </p:graphicEl>
                                          </p:spTgt>
                                        </p:tgtEl>
                                      </p:cBhvr>
                                    </p:animEffect>
                                  </p:childTnLst>
                                </p:cTn>
                              </p:par>
                              <p:par>
                                <p:cTn id="16" presetID="21" presetClass="entr" presetSubtype="1" fill="hold" grpId="0" nodeType="withEffect">
                                  <p:stCondLst>
                                    <p:cond delay="3000"/>
                                  </p:stCondLst>
                                  <p:childTnLst>
                                    <p:set>
                                      <p:cBhvr>
                                        <p:cTn id="17"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heel(1)">
                                      <p:cBhvr>
                                        <p:cTn id="18" dur="2000"/>
                                        <p:tgtEl>
                                          <p:spTgt spid="6">
                                            <p:graphicEl>
                                              <a:chart seriesIdx="-4" categoryIdx="1" bldStep="category"/>
                                            </p:graphicEl>
                                          </p:spTgt>
                                        </p:tgtEl>
                                      </p:cBhvr>
                                    </p:animEffect>
                                  </p:childTnLst>
                                </p:cTn>
                              </p:par>
                              <p:par>
                                <p:cTn id="19" presetID="16" presetClass="entr" presetSubtype="21" fill="hold" nodeType="withEffect">
                                  <p:stCondLst>
                                    <p:cond delay="400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6" grpId="0" uiExpand="1">
        <p:bldSub>
          <a:bldChart bld="category"/>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algn="ctr">
              <a:lnSpc>
                <a:spcPct val="90000"/>
              </a:lnSpc>
              <a:spcBef>
                <a:spcPct val="0"/>
              </a:spcBef>
              <a:defRPr/>
            </a:pPr>
            <a:r>
              <a:rPr lang="tr-TR" sz="2000" dirty="0" smtClean="0"/>
              <a:t/>
            </a:r>
            <a:br>
              <a:rPr lang="tr-TR" sz="2000" dirty="0" smtClean="0"/>
            </a:br>
            <a:r>
              <a:rPr lang="tr-TR" sz="4000" b="1" dirty="0" smtClean="0"/>
              <a:t>Makalelerin ülkelere göre dağılımı</a:t>
            </a:r>
            <a:endParaRPr lang="tr-TR" sz="4400" b="1" dirty="0" smtClean="0"/>
          </a:p>
          <a:p>
            <a:pPr lvl="0">
              <a:lnSpc>
                <a:spcPct val="90000"/>
              </a:lnSpc>
              <a:spcBef>
                <a:spcPct val="0"/>
              </a:spcBef>
              <a:defRPr/>
            </a:pPr>
            <a:endParaRPr lang="tr-TR" sz="4800" dirty="0"/>
          </a:p>
        </p:txBody>
      </p:sp>
      <p:graphicFrame>
        <p:nvGraphicFramePr>
          <p:cNvPr id="4" name="Content Placeholder 4"/>
          <p:cNvGraphicFramePr>
            <a:graphicFrameLocks/>
          </p:cNvGraphicFramePr>
          <p:nvPr/>
        </p:nvGraphicFramePr>
        <p:xfrm>
          <a:off x="7939313" y="1892302"/>
          <a:ext cx="2906485" cy="3949700"/>
        </p:xfrm>
        <a:graphic>
          <a:graphicData uri="http://schemas.openxmlformats.org/drawingml/2006/table">
            <a:tbl>
              <a:tblPr>
                <a:tableStyleId>{21E4AEA4-8DFA-4A89-87EB-49C32662AFE0}</a:tableStyleId>
              </a:tblPr>
              <a:tblGrid>
                <a:gridCol w="1843316"/>
                <a:gridCol w="1063169"/>
              </a:tblGrid>
              <a:tr h="789940">
                <a:tc>
                  <a:txBody>
                    <a:bodyPr/>
                    <a:lstStyle/>
                    <a:p>
                      <a:pPr algn="ctr">
                        <a:lnSpc>
                          <a:spcPct val="115000"/>
                        </a:lnSpc>
                        <a:spcAft>
                          <a:spcPts val="0"/>
                        </a:spcAft>
                      </a:pPr>
                      <a:r>
                        <a:rPr lang="tr-TR" sz="2200" b="1" dirty="0"/>
                        <a:t>Ülkeler</a:t>
                      </a:r>
                      <a:endParaRPr lang="tr-TR" sz="22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2200" b="1" dirty="0"/>
                        <a:t>Makale Sayısı</a:t>
                      </a:r>
                      <a:endParaRPr lang="tr-TR" sz="2200" b="1" dirty="0">
                        <a:latin typeface="Calibri"/>
                        <a:ea typeface="Calibri"/>
                        <a:cs typeface="Times New Roman"/>
                      </a:endParaRPr>
                    </a:p>
                  </a:txBody>
                  <a:tcPr marL="68580" marR="68580" marT="0" marB="0" anchor="ctr"/>
                </a:tc>
              </a:tr>
              <a:tr h="394970">
                <a:tc>
                  <a:txBody>
                    <a:bodyPr/>
                    <a:lstStyle/>
                    <a:p>
                      <a:pPr algn="ctr">
                        <a:lnSpc>
                          <a:spcPct val="115000"/>
                        </a:lnSpc>
                        <a:spcAft>
                          <a:spcPts val="0"/>
                        </a:spcAft>
                      </a:pPr>
                      <a:r>
                        <a:rPr lang="tr-TR" sz="2200"/>
                        <a:t>Hindistan</a:t>
                      </a:r>
                      <a:endParaRPr lang="tr-TR" sz="2200">
                        <a:latin typeface="Calibri"/>
                        <a:ea typeface="Calibri"/>
                        <a:cs typeface="Times New Roman"/>
                      </a:endParaRPr>
                    </a:p>
                  </a:txBody>
                  <a:tcPr marL="68580" marR="68580" marT="0" marB="0"/>
                </a:tc>
                <a:tc>
                  <a:txBody>
                    <a:bodyPr/>
                    <a:lstStyle/>
                    <a:p>
                      <a:pPr algn="ctr">
                        <a:lnSpc>
                          <a:spcPct val="115000"/>
                        </a:lnSpc>
                        <a:spcAft>
                          <a:spcPts val="0"/>
                        </a:spcAft>
                      </a:pPr>
                      <a:r>
                        <a:rPr lang="tr-TR" sz="2200"/>
                        <a:t>8</a:t>
                      </a:r>
                      <a:endParaRPr lang="tr-TR" sz="2200">
                        <a:latin typeface="Calibri"/>
                        <a:ea typeface="Calibri"/>
                        <a:cs typeface="Times New Roman"/>
                      </a:endParaRPr>
                    </a:p>
                  </a:txBody>
                  <a:tcPr marL="68580" marR="68580" marT="0" marB="0"/>
                </a:tc>
              </a:tr>
              <a:tr h="394970">
                <a:tc>
                  <a:txBody>
                    <a:bodyPr/>
                    <a:lstStyle/>
                    <a:p>
                      <a:pPr algn="ctr">
                        <a:lnSpc>
                          <a:spcPct val="115000"/>
                        </a:lnSpc>
                        <a:spcAft>
                          <a:spcPts val="0"/>
                        </a:spcAft>
                      </a:pPr>
                      <a:r>
                        <a:rPr lang="tr-TR" sz="2200"/>
                        <a:t>Finlanda</a:t>
                      </a:r>
                      <a:endParaRPr lang="tr-TR" sz="2200">
                        <a:latin typeface="Calibri"/>
                        <a:ea typeface="Calibri"/>
                        <a:cs typeface="Times New Roman"/>
                      </a:endParaRPr>
                    </a:p>
                  </a:txBody>
                  <a:tcPr marL="68580" marR="68580" marT="0" marB="0"/>
                </a:tc>
                <a:tc>
                  <a:txBody>
                    <a:bodyPr/>
                    <a:lstStyle/>
                    <a:p>
                      <a:pPr algn="ctr">
                        <a:lnSpc>
                          <a:spcPct val="115000"/>
                        </a:lnSpc>
                        <a:spcAft>
                          <a:spcPts val="0"/>
                        </a:spcAft>
                      </a:pPr>
                      <a:r>
                        <a:rPr lang="tr-TR" sz="2200" dirty="0"/>
                        <a:t>4</a:t>
                      </a:r>
                      <a:endParaRPr lang="tr-TR" sz="2200" dirty="0">
                        <a:latin typeface="Calibri"/>
                        <a:ea typeface="Calibri"/>
                        <a:cs typeface="Times New Roman"/>
                      </a:endParaRPr>
                    </a:p>
                  </a:txBody>
                  <a:tcPr marL="68580" marR="68580" marT="0" marB="0"/>
                </a:tc>
              </a:tr>
              <a:tr h="394970">
                <a:tc>
                  <a:txBody>
                    <a:bodyPr/>
                    <a:lstStyle/>
                    <a:p>
                      <a:pPr algn="ctr">
                        <a:lnSpc>
                          <a:spcPct val="115000"/>
                        </a:lnSpc>
                        <a:spcAft>
                          <a:spcPts val="0"/>
                        </a:spcAft>
                      </a:pPr>
                      <a:r>
                        <a:rPr lang="tr-TR" sz="2200"/>
                        <a:t>Tayvan</a:t>
                      </a:r>
                      <a:endParaRPr lang="tr-TR" sz="2200">
                        <a:latin typeface="Calibri"/>
                        <a:ea typeface="Calibri"/>
                        <a:cs typeface="Times New Roman"/>
                      </a:endParaRPr>
                    </a:p>
                  </a:txBody>
                  <a:tcPr marL="68580" marR="68580" marT="0" marB="0"/>
                </a:tc>
                <a:tc>
                  <a:txBody>
                    <a:bodyPr/>
                    <a:lstStyle/>
                    <a:p>
                      <a:pPr algn="ctr">
                        <a:lnSpc>
                          <a:spcPct val="115000"/>
                        </a:lnSpc>
                        <a:spcAft>
                          <a:spcPts val="0"/>
                        </a:spcAft>
                      </a:pPr>
                      <a:r>
                        <a:rPr lang="tr-TR" sz="2200" dirty="0"/>
                        <a:t>2</a:t>
                      </a:r>
                      <a:endParaRPr lang="tr-TR" sz="2200" dirty="0">
                        <a:latin typeface="Calibri"/>
                        <a:ea typeface="Calibri"/>
                        <a:cs typeface="Times New Roman"/>
                      </a:endParaRPr>
                    </a:p>
                  </a:txBody>
                  <a:tcPr marL="68580" marR="68580" marT="0" marB="0"/>
                </a:tc>
              </a:tr>
              <a:tr h="394970">
                <a:tc>
                  <a:txBody>
                    <a:bodyPr/>
                    <a:lstStyle/>
                    <a:p>
                      <a:pPr algn="ctr">
                        <a:lnSpc>
                          <a:spcPct val="115000"/>
                        </a:lnSpc>
                        <a:spcAft>
                          <a:spcPts val="0"/>
                        </a:spcAft>
                      </a:pPr>
                      <a:r>
                        <a:rPr lang="tr-TR" sz="2200"/>
                        <a:t>ABD</a:t>
                      </a:r>
                      <a:endParaRPr lang="tr-TR" sz="2200">
                        <a:latin typeface="Calibri"/>
                        <a:ea typeface="Calibri"/>
                        <a:cs typeface="Times New Roman"/>
                      </a:endParaRPr>
                    </a:p>
                  </a:txBody>
                  <a:tcPr marL="68580" marR="68580" marT="0" marB="0"/>
                </a:tc>
                <a:tc>
                  <a:txBody>
                    <a:bodyPr/>
                    <a:lstStyle/>
                    <a:p>
                      <a:pPr algn="ctr">
                        <a:lnSpc>
                          <a:spcPct val="115000"/>
                        </a:lnSpc>
                        <a:spcAft>
                          <a:spcPts val="0"/>
                        </a:spcAft>
                      </a:pPr>
                      <a:r>
                        <a:rPr lang="tr-TR" sz="2200"/>
                        <a:t>2</a:t>
                      </a:r>
                      <a:endParaRPr lang="tr-TR" sz="2200">
                        <a:latin typeface="Calibri"/>
                        <a:ea typeface="Calibri"/>
                        <a:cs typeface="Times New Roman"/>
                      </a:endParaRPr>
                    </a:p>
                  </a:txBody>
                  <a:tcPr marL="68580" marR="68580" marT="0" marB="0"/>
                </a:tc>
              </a:tr>
              <a:tr h="394970">
                <a:tc>
                  <a:txBody>
                    <a:bodyPr/>
                    <a:lstStyle/>
                    <a:p>
                      <a:pPr algn="ctr">
                        <a:lnSpc>
                          <a:spcPct val="115000"/>
                        </a:lnSpc>
                        <a:spcAft>
                          <a:spcPts val="0"/>
                        </a:spcAft>
                      </a:pPr>
                      <a:r>
                        <a:rPr lang="tr-TR" sz="2200" dirty="0" smtClean="0"/>
                        <a:t>İspanya</a:t>
                      </a:r>
                      <a:endParaRPr lang="tr-TR" sz="2200" dirty="0">
                        <a:latin typeface="Calibri"/>
                        <a:ea typeface="Calibri"/>
                        <a:cs typeface="Times New Roman"/>
                      </a:endParaRPr>
                    </a:p>
                  </a:txBody>
                  <a:tcPr marL="68580" marR="68580" marT="0" marB="0"/>
                </a:tc>
                <a:tc>
                  <a:txBody>
                    <a:bodyPr/>
                    <a:lstStyle/>
                    <a:p>
                      <a:pPr algn="ctr">
                        <a:lnSpc>
                          <a:spcPct val="115000"/>
                        </a:lnSpc>
                        <a:spcAft>
                          <a:spcPts val="0"/>
                        </a:spcAft>
                      </a:pPr>
                      <a:r>
                        <a:rPr lang="tr-TR" sz="2200"/>
                        <a:t>1</a:t>
                      </a:r>
                      <a:endParaRPr lang="tr-TR" sz="2200">
                        <a:latin typeface="Calibri"/>
                        <a:ea typeface="Calibri"/>
                        <a:cs typeface="Times New Roman"/>
                      </a:endParaRPr>
                    </a:p>
                  </a:txBody>
                  <a:tcPr marL="68580" marR="68580" marT="0" marB="0"/>
                </a:tc>
              </a:tr>
              <a:tr h="394970">
                <a:tc>
                  <a:txBody>
                    <a:bodyPr/>
                    <a:lstStyle/>
                    <a:p>
                      <a:pPr algn="ctr">
                        <a:lnSpc>
                          <a:spcPct val="115000"/>
                        </a:lnSpc>
                        <a:spcAft>
                          <a:spcPts val="0"/>
                        </a:spcAft>
                      </a:pPr>
                      <a:r>
                        <a:rPr lang="tr-TR" sz="2200" dirty="0"/>
                        <a:t>İtalya</a:t>
                      </a:r>
                      <a:endParaRPr lang="tr-TR" sz="2200" dirty="0">
                        <a:latin typeface="Calibri"/>
                        <a:ea typeface="Calibri"/>
                        <a:cs typeface="Times New Roman"/>
                      </a:endParaRPr>
                    </a:p>
                  </a:txBody>
                  <a:tcPr marL="68580" marR="68580" marT="0" marB="0"/>
                </a:tc>
                <a:tc>
                  <a:txBody>
                    <a:bodyPr/>
                    <a:lstStyle/>
                    <a:p>
                      <a:pPr algn="ctr">
                        <a:lnSpc>
                          <a:spcPct val="115000"/>
                        </a:lnSpc>
                        <a:spcAft>
                          <a:spcPts val="0"/>
                        </a:spcAft>
                      </a:pPr>
                      <a:r>
                        <a:rPr lang="tr-TR" sz="2200"/>
                        <a:t>1</a:t>
                      </a:r>
                      <a:endParaRPr lang="tr-TR" sz="2200">
                        <a:latin typeface="Calibri"/>
                        <a:ea typeface="Calibri"/>
                        <a:cs typeface="Times New Roman"/>
                      </a:endParaRPr>
                    </a:p>
                  </a:txBody>
                  <a:tcPr marL="68580" marR="68580" marT="0" marB="0"/>
                </a:tc>
              </a:tr>
              <a:tr h="394970">
                <a:tc>
                  <a:txBody>
                    <a:bodyPr/>
                    <a:lstStyle/>
                    <a:p>
                      <a:pPr algn="ctr">
                        <a:lnSpc>
                          <a:spcPct val="115000"/>
                        </a:lnSpc>
                        <a:spcAft>
                          <a:spcPts val="0"/>
                        </a:spcAft>
                      </a:pPr>
                      <a:r>
                        <a:rPr lang="tr-TR" sz="2200" dirty="0"/>
                        <a:t>İran</a:t>
                      </a:r>
                      <a:endParaRPr lang="tr-TR" sz="2200" dirty="0">
                        <a:latin typeface="Calibri"/>
                        <a:ea typeface="Calibri"/>
                        <a:cs typeface="Times New Roman"/>
                      </a:endParaRPr>
                    </a:p>
                  </a:txBody>
                  <a:tcPr marL="68580" marR="68580" marT="0" marB="0"/>
                </a:tc>
                <a:tc>
                  <a:txBody>
                    <a:bodyPr/>
                    <a:lstStyle/>
                    <a:p>
                      <a:pPr algn="ctr">
                        <a:lnSpc>
                          <a:spcPct val="115000"/>
                        </a:lnSpc>
                        <a:spcAft>
                          <a:spcPts val="0"/>
                        </a:spcAft>
                      </a:pPr>
                      <a:r>
                        <a:rPr lang="tr-TR" sz="2200"/>
                        <a:t>1</a:t>
                      </a:r>
                      <a:endParaRPr lang="tr-TR" sz="2200">
                        <a:latin typeface="Calibri"/>
                        <a:ea typeface="Calibri"/>
                        <a:cs typeface="Times New Roman"/>
                      </a:endParaRPr>
                    </a:p>
                  </a:txBody>
                  <a:tcPr marL="68580" marR="68580" marT="0" marB="0"/>
                </a:tc>
              </a:tr>
              <a:tr h="394970">
                <a:tc>
                  <a:txBody>
                    <a:bodyPr/>
                    <a:lstStyle/>
                    <a:p>
                      <a:pPr algn="ctr">
                        <a:lnSpc>
                          <a:spcPct val="115000"/>
                        </a:lnSpc>
                        <a:spcAft>
                          <a:spcPts val="0"/>
                        </a:spcAft>
                      </a:pPr>
                      <a:r>
                        <a:rPr lang="tr-TR" sz="2200" dirty="0" smtClean="0"/>
                        <a:t>Güney Kore</a:t>
                      </a:r>
                      <a:endParaRPr lang="tr-TR" sz="2200" dirty="0">
                        <a:latin typeface="Calibri"/>
                        <a:ea typeface="Calibri"/>
                        <a:cs typeface="Times New Roman"/>
                      </a:endParaRPr>
                    </a:p>
                  </a:txBody>
                  <a:tcPr marL="68580" marR="68580" marT="0" marB="0"/>
                </a:tc>
                <a:tc>
                  <a:txBody>
                    <a:bodyPr/>
                    <a:lstStyle/>
                    <a:p>
                      <a:pPr algn="ctr">
                        <a:lnSpc>
                          <a:spcPct val="115000"/>
                        </a:lnSpc>
                        <a:spcAft>
                          <a:spcPts val="0"/>
                        </a:spcAft>
                      </a:pPr>
                      <a:r>
                        <a:rPr lang="tr-TR" sz="2200" dirty="0"/>
                        <a:t>1</a:t>
                      </a:r>
                      <a:endParaRPr lang="tr-TR" sz="2200" dirty="0">
                        <a:latin typeface="Calibri"/>
                        <a:ea typeface="Calibri"/>
                        <a:cs typeface="Times New Roman"/>
                      </a:endParaRPr>
                    </a:p>
                  </a:txBody>
                  <a:tcPr marL="68580" marR="68580" marT="0" marB="0"/>
                </a:tc>
              </a:tr>
            </a:tbl>
          </a:graphicData>
        </a:graphic>
      </p:graphicFrame>
      <p:graphicFrame>
        <p:nvGraphicFramePr>
          <p:cNvPr id="5" name="Chart 4"/>
          <p:cNvGraphicFramePr/>
          <p:nvPr/>
        </p:nvGraphicFramePr>
        <p:xfrm>
          <a:off x="2235199" y="1973943"/>
          <a:ext cx="5617029" cy="40337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2000"/>
                                  </p:stCondLst>
                                  <p:childTnLst>
                                    <p:set>
                                      <p:cBhvr>
                                        <p:cTn id="11"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2" dur="500"/>
                                        <p:tgtEl>
                                          <p:spTgt spid="5">
                                            <p:graphicEl>
                                              <a:chart seriesIdx="-3" categoryIdx="-3" bldStep="gridLegend"/>
                                            </p:graphicEl>
                                          </p:spTgt>
                                        </p:tgtEl>
                                      </p:cBhvr>
                                    </p:animEffect>
                                  </p:childTnLst>
                                </p:cTn>
                              </p:par>
                              <p:par>
                                <p:cTn id="13" presetID="22" presetClass="entr" presetSubtype="4" fill="hold" grpId="0" nodeType="withEffect">
                                  <p:stCondLst>
                                    <p:cond delay="3000"/>
                                  </p:stCondLst>
                                  <p:childTnLst>
                                    <p:set>
                                      <p:cBhvr>
                                        <p:cTn id="14"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5" dur="500"/>
                                        <p:tgtEl>
                                          <p:spTgt spid="5">
                                            <p:graphicEl>
                                              <a:chart seriesIdx="-4" categoryIdx="0" bldStep="category"/>
                                            </p:graphicEl>
                                          </p:spTgt>
                                        </p:tgtEl>
                                      </p:cBhvr>
                                    </p:animEffect>
                                  </p:childTnLst>
                                </p:cTn>
                              </p:par>
                              <p:par>
                                <p:cTn id="16" presetID="22" presetClass="entr" presetSubtype="4" fill="hold" grpId="0" nodeType="withEffect">
                                  <p:stCondLst>
                                    <p:cond delay="4000"/>
                                  </p:stCondLst>
                                  <p:childTnLst>
                                    <p:set>
                                      <p:cBhvr>
                                        <p:cTn id="17"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8" dur="500"/>
                                        <p:tgtEl>
                                          <p:spTgt spid="5">
                                            <p:graphicEl>
                                              <a:chart seriesIdx="-4" categoryIdx="1" bldStep="category"/>
                                            </p:graphicEl>
                                          </p:spTgt>
                                        </p:tgtEl>
                                      </p:cBhvr>
                                    </p:animEffect>
                                  </p:childTnLst>
                                </p:cTn>
                              </p:par>
                              <p:par>
                                <p:cTn id="19" presetID="22" presetClass="entr" presetSubtype="4" fill="hold" grpId="0" nodeType="withEffect">
                                  <p:stCondLst>
                                    <p:cond delay="5000"/>
                                  </p:stCondLst>
                                  <p:childTnLst>
                                    <p:set>
                                      <p:cBhvr>
                                        <p:cTn id="20"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21" dur="500"/>
                                        <p:tgtEl>
                                          <p:spTgt spid="5">
                                            <p:graphicEl>
                                              <a:chart seriesIdx="-4" categoryIdx="2" bldStep="category"/>
                                            </p:graphicEl>
                                          </p:spTgt>
                                        </p:tgtEl>
                                      </p:cBhvr>
                                    </p:animEffect>
                                  </p:childTnLst>
                                </p:cTn>
                              </p:par>
                              <p:par>
                                <p:cTn id="22" presetID="22" presetClass="entr" presetSubtype="4" fill="hold" grpId="0" nodeType="withEffect">
                                  <p:stCondLst>
                                    <p:cond delay="6000"/>
                                  </p:stCondLst>
                                  <p:childTnLst>
                                    <p:set>
                                      <p:cBhvr>
                                        <p:cTn id="23"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24" dur="500"/>
                                        <p:tgtEl>
                                          <p:spTgt spid="5">
                                            <p:graphicEl>
                                              <a:chart seriesIdx="-4" categoryIdx="3" bldStep="category"/>
                                            </p:graphicEl>
                                          </p:spTgt>
                                        </p:tgtEl>
                                      </p:cBhvr>
                                    </p:animEffect>
                                  </p:childTnLst>
                                </p:cTn>
                              </p:par>
                              <p:par>
                                <p:cTn id="25" presetID="22" presetClass="entr" presetSubtype="4" fill="hold" grpId="0" nodeType="withEffect">
                                  <p:stCondLst>
                                    <p:cond delay="7000"/>
                                  </p:stCondLst>
                                  <p:childTnLst>
                                    <p:set>
                                      <p:cBhvr>
                                        <p:cTn id="26"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down)">
                                      <p:cBhvr>
                                        <p:cTn id="27" dur="500"/>
                                        <p:tgtEl>
                                          <p:spTgt spid="5">
                                            <p:graphicEl>
                                              <a:chart seriesIdx="-4" categoryIdx="4" bldStep="category"/>
                                            </p:graphicEl>
                                          </p:spTgt>
                                        </p:tgtEl>
                                      </p:cBhvr>
                                    </p:animEffect>
                                  </p:childTnLst>
                                </p:cTn>
                              </p:par>
                              <p:par>
                                <p:cTn id="28" presetID="22" presetClass="entr" presetSubtype="4" fill="hold" grpId="0" nodeType="withEffect">
                                  <p:stCondLst>
                                    <p:cond delay="8000"/>
                                  </p:stCondLst>
                                  <p:childTnLst>
                                    <p:set>
                                      <p:cBhvr>
                                        <p:cTn id="29"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wipe(down)">
                                      <p:cBhvr>
                                        <p:cTn id="30" dur="500"/>
                                        <p:tgtEl>
                                          <p:spTgt spid="5">
                                            <p:graphicEl>
                                              <a:chart seriesIdx="-4" categoryIdx="5" bldStep="category"/>
                                            </p:graphicEl>
                                          </p:spTgt>
                                        </p:tgtEl>
                                      </p:cBhvr>
                                    </p:animEffect>
                                  </p:childTnLst>
                                </p:cTn>
                              </p:par>
                              <p:par>
                                <p:cTn id="31" presetID="22" presetClass="entr" presetSubtype="4" fill="hold" grpId="0" nodeType="withEffect">
                                  <p:stCondLst>
                                    <p:cond delay="9000"/>
                                  </p:stCondLst>
                                  <p:childTnLst>
                                    <p:set>
                                      <p:cBhvr>
                                        <p:cTn id="32"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wipe(down)">
                                      <p:cBhvr>
                                        <p:cTn id="33" dur="500"/>
                                        <p:tgtEl>
                                          <p:spTgt spid="5">
                                            <p:graphicEl>
                                              <a:chart seriesIdx="-4" categoryIdx="6" bldStep="category"/>
                                            </p:graphicEl>
                                          </p:spTgt>
                                        </p:tgtEl>
                                      </p:cBhvr>
                                    </p:animEffect>
                                  </p:childTnLst>
                                </p:cTn>
                              </p:par>
                              <p:par>
                                <p:cTn id="34" presetID="22" presetClass="entr" presetSubtype="4" fill="hold" grpId="0" nodeType="withEffect">
                                  <p:stCondLst>
                                    <p:cond delay="10000"/>
                                  </p:stCondLst>
                                  <p:childTnLst>
                                    <p:set>
                                      <p:cBhvr>
                                        <p:cTn id="35" dur="1" fill="hold">
                                          <p:stCondLst>
                                            <p:cond delay="0"/>
                                          </p:stCondLst>
                                        </p:cTn>
                                        <p:tgtEl>
                                          <p:spTgt spid="5">
                                            <p:graphicEl>
                                              <a:chart seriesIdx="-4" categoryIdx="7" bldStep="category"/>
                                            </p:graphicEl>
                                          </p:spTgt>
                                        </p:tgtEl>
                                        <p:attrNameLst>
                                          <p:attrName>style.visibility</p:attrName>
                                        </p:attrNameLst>
                                      </p:cBhvr>
                                      <p:to>
                                        <p:strVal val="visible"/>
                                      </p:to>
                                    </p:set>
                                    <p:animEffect transition="in" filter="wipe(down)">
                                      <p:cBhvr>
                                        <p:cTn id="36" dur="500"/>
                                        <p:tgtEl>
                                          <p:spTgt spid="5">
                                            <p:graphicEl>
                                              <a:chart seriesIdx="-4" categoryIdx="7" bldStep="category"/>
                                            </p:graphicEl>
                                          </p:spTgt>
                                        </p:tgtEl>
                                      </p:cBhvr>
                                    </p:animEffect>
                                  </p:childTnLst>
                                </p:cTn>
                              </p:par>
                              <p:par>
                                <p:cTn id="37" presetID="16" presetClass="entr" presetSubtype="21" fill="hold" nodeType="withEffect">
                                  <p:stCondLst>
                                    <p:cond delay="1100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0" uiExpand="1">
        <p:bldSub>
          <a:bldChart bld="category"/>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126993"/>
          </a:xfrm>
          <a:prstGeom prst="rect">
            <a:avLst/>
          </a:prstGeom>
          <a:solidFill>
            <a:srgbClr val="B8B8D0"/>
          </a:solidFill>
          <a:ln>
            <a:noFill/>
          </a:ln>
        </p:spPr>
        <p:txBody>
          <a:bodyPr/>
          <a:lstStyle/>
          <a:p>
            <a:pPr lvl="0" algn="ctr">
              <a:lnSpc>
                <a:spcPct val="90000"/>
              </a:lnSpc>
              <a:spcBef>
                <a:spcPct val="0"/>
              </a:spcBef>
              <a:defRPr/>
            </a:pPr>
            <a:r>
              <a:rPr lang="tr-TR" sz="4000" b="1" dirty="0" smtClean="0"/>
              <a:t>Makalelerin yayınlandığı dergilere göre dağılımı</a:t>
            </a:r>
          </a:p>
        </p:txBody>
      </p:sp>
      <p:graphicFrame>
        <p:nvGraphicFramePr>
          <p:cNvPr id="4" name="Content Placeholder 4"/>
          <p:cNvGraphicFramePr>
            <a:graphicFrameLocks/>
          </p:cNvGraphicFramePr>
          <p:nvPr/>
        </p:nvGraphicFramePr>
        <p:xfrm>
          <a:off x="2142698" y="1611680"/>
          <a:ext cx="8939284" cy="4521708"/>
        </p:xfrm>
        <a:graphic>
          <a:graphicData uri="http://schemas.openxmlformats.org/drawingml/2006/table">
            <a:tbl>
              <a:tblPr>
                <a:tableStyleId>{21E4AEA4-8DFA-4A89-87EB-49C32662AFE0}</a:tableStyleId>
              </a:tblPr>
              <a:tblGrid>
                <a:gridCol w="433220"/>
                <a:gridCol w="5616906"/>
                <a:gridCol w="1643246"/>
                <a:gridCol w="1245912"/>
              </a:tblGrid>
              <a:tr h="310779">
                <a:tc>
                  <a:txBody>
                    <a:bodyPr/>
                    <a:lstStyle/>
                    <a:p>
                      <a:pPr algn="ctr">
                        <a:lnSpc>
                          <a:spcPct val="115000"/>
                        </a:lnSpc>
                        <a:spcAft>
                          <a:spcPts val="0"/>
                        </a:spcAft>
                      </a:pPr>
                      <a:endParaRPr lang="tr-TR" sz="1800" b="1" dirty="0">
                        <a:latin typeface="+mn-lt"/>
                        <a:ea typeface="Calibri"/>
                        <a:cs typeface="Times New Roman"/>
                      </a:endParaRPr>
                    </a:p>
                  </a:txBody>
                  <a:tcPr marL="68580" marR="68580" marT="0" marB="0"/>
                </a:tc>
                <a:tc>
                  <a:txBody>
                    <a:bodyPr/>
                    <a:lstStyle/>
                    <a:p>
                      <a:pPr algn="ctr">
                        <a:lnSpc>
                          <a:spcPct val="115000"/>
                        </a:lnSpc>
                        <a:spcAft>
                          <a:spcPts val="0"/>
                        </a:spcAft>
                      </a:pPr>
                      <a:r>
                        <a:rPr lang="tr-TR" sz="1800" b="1" dirty="0"/>
                        <a:t>Derginin Adı</a:t>
                      </a:r>
                      <a:endParaRPr lang="tr-TR" sz="1800" b="1" dirty="0">
                        <a:latin typeface="+mn-lt"/>
                        <a:ea typeface="Calibri"/>
                        <a:cs typeface="Times New Roman"/>
                      </a:endParaRPr>
                    </a:p>
                  </a:txBody>
                  <a:tcPr marL="68580" marR="68580" marT="0" marB="0"/>
                </a:tc>
                <a:tc>
                  <a:txBody>
                    <a:bodyPr/>
                    <a:lstStyle/>
                    <a:p>
                      <a:pPr algn="ctr">
                        <a:lnSpc>
                          <a:spcPct val="115000"/>
                        </a:lnSpc>
                        <a:spcAft>
                          <a:spcPts val="0"/>
                        </a:spcAft>
                      </a:pPr>
                      <a:r>
                        <a:rPr lang="tr-TR" sz="1800" b="1" dirty="0"/>
                        <a:t>Makale Sayısı</a:t>
                      </a:r>
                      <a:endParaRPr lang="tr-TR" sz="1800" b="1" dirty="0">
                        <a:latin typeface="+mn-lt"/>
                        <a:ea typeface="Calibri"/>
                        <a:cs typeface="Times New Roman"/>
                      </a:endParaRPr>
                    </a:p>
                  </a:txBody>
                  <a:tcPr marL="68580" marR="68580" marT="0" marB="0"/>
                </a:tc>
                <a:tc>
                  <a:txBody>
                    <a:bodyPr/>
                    <a:lstStyle/>
                    <a:p>
                      <a:pPr algn="ctr">
                        <a:lnSpc>
                          <a:spcPct val="115000"/>
                        </a:lnSpc>
                        <a:spcAft>
                          <a:spcPts val="0"/>
                        </a:spcAft>
                      </a:pPr>
                      <a:r>
                        <a:rPr lang="tr-TR" sz="1800" b="1" dirty="0" smtClean="0">
                          <a:latin typeface="+mn-lt"/>
                          <a:ea typeface="Calibri"/>
                          <a:cs typeface="Times New Roman"/>
                        </a:rPr>
                        <a:t>Oranı</a:t>
                      </a:r>
                      <a:endParaRPr lang="tr-TR" sz="1800" b="1"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1</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a:t>Arabian Journal of Business and Management Review</a:t>
                      </a:r>
                      <a:endParaRPr lang="tr-TR" sz="160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2</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a:t>Business Process Management Journal</a:t>
                      </a:r>
                      <a:endParaRPr lang="tr-TR" sz="160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4</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20%</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3</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a:t>Global Journal for Research Analysis</a:t>
                      </a:r>
                      <a:endParaRPr lang="tr-TR" sz="160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4</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dirty="0"/>
                        <a:t>Imperial Journal of Interdisciplinary Research</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5</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dirty="0"/>
                        <a:t>Industrial Management &amp; Data Systems</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2</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10%</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6</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dirty="0"/>
                        <a:t>Information Management &amp; Computer Security</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7</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a:t>International Journal of Bank Marketing</a:t>
                      </a:r>
                      <a:endParaRPr lang="tr-TR" sz="160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2</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10%</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8</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a:t>International Journal of Engineering Trends and Technology</a:t>
                      </a:r>
                      <a:endParaRPr lang="tr-TR" sz="160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9</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a:t>International Journal of Mobile Marketing</a:t>
                      </a:r>
                      <a:endParaRPr lang="tr-TR" sz="160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10</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a:t>International Journal of Social Sciences</a:t>
                      </a:r>
                      <a:endParaRPr lang="tr-TR" sz="160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11</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a:t>Journal of Enterprise Information Management</a:t>
                      </a:r>
                      <a:endParaRPr lang="tr-TR" sz="160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12</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a:t>Journal of Financial Services Marketing</a:t>
                      </a:r>
                      <a:endParaRPr lang="tr-TR" sz="160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13</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dirty="0"/>
                        <a:t>Journal of Research in Interactive Marketing</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14</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dirty="0"/>
                        <a:t>Spanish Journal of Marketing – ESIC</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r h="269567">
                <a:tc>
                  <a:txBody>
                    <a:bodyPr/>
                    <a:lstStyle/>
                    <a:p>
                      <a:pPr algn="ctr">
                        <a:lnSpc>
                          <a:spcPct val="115000"/>
                        </a:lnSpc>
                        <a:spcAft>
                          <a:spcPts val="0"/>
                        </a:spcAft>
                      </a:pPr>
                      <a:r>
                        <a:rPr lang="tr-TR" sz="1600" b="0" dirty="0" smtClean="0">
                          <a:latin typeface="+mn-lt"/>
                          <a:ea typeface="Calibri"/>
                          <a:cs typeface="Times New Roman"/>
                        </a:rPr>
                        <a:t>15</a:t>
                      </a:r>
                      <a:endParaRPr lang="tr-TR" sz="1600" b="0" dirty="0">
                        <a:latin typeface="+mn-lt"/>
                        <a:ea typeface="Calibri"/>
                        <a:cs typeface="Times New Roman"/>
                      </a:endParaRPr>
                    </a:p>
                  </a:txBody>
                  <a:tcPr marL="68580" marR="68580" marT="0" marB="0"/>
                </a:tc>
                <a:tc>
                  <a:txBody>
                    <a:bodyPr/>
                    <a:lstStyle/>
                    <a:p>
                      <a:pPr>
                        <a:lnSpc>
                          <a:spcPct val="115000"/>
                        </a:lnSpc>
                        <a:spcAft>
                          <a:spcPts val="0"/>
                        </a:spcAft>
                      </a:pPr>
                      <a:r>
                        <a:rPr lang="tr-TR" sz="1600" dirty="0"/>
                        <a:t>The E-Business Review</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a:t>1</a:t>
                      </a:r>
                      <a:endParaRPr lang="tr-TR" sz="1600" dirty="0">
                        <a:latin typeface="+mn-lt"/>
                        <a:ea typeface="Calibri"/>
                        <a:cs typeface="Times New Roman"/>
                      </a:endParaRPr>
                    </a:p>
                  </a:txBody>
                  <a:tcPr marL="68580" marR="68580" marT="0" marB="0"/>
                </a:tc>
                <a:tc>
                  <a:txBody>
                    <a:bodyPr/>
                    <a:lstStyle/>
                    <a:p>
                      <a:pPr algn="ctr">
                        <a:lnSpc>
                          <a:spcPct val="115000"/>
                        </a:lnSpc>
                        <a:spcAft>
                          <a:spcPts val="0"/>
                        </a:spcAft>
                      </a:pPr>
                      <a:r>
                        <a:rPr lang="tr-TR" sz="1600" dirty="0" smtClean="0">
                          <a:latin typeface="+mn-lt"/>
                          <a:ea typeface="Calibri"/>
                          <a:cs typeface="Times New Roman"/>
                        </a:rPr>
                        <a:t>5%</a:t>
                      </a:r>
                      <a:endParaRPr lang="tr-TR" sz="1600" dirty="0">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6" presetClass="entr" presetSubtype="21"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tr-TR" sz="4000" b="1" dirty="0" smtClean="0"/>
              <a:t>Makalelerin sektörlere göre dağılımı</a:t>
            </a:r>
            <a:endParaRPr lang="tr-TR" sz="4400" b="1" dirty="0" smtClean="0"/>
          </a:p>
        </p:txBody>
      </p:sp>
      <p:graphicFrame>
        <p:nvGraphicFramePr>
          <p:cNvPr id="4" name="Content Placeholder 4"/>
          <p:cNvGraphicFramePr>
            <a:graphicFrameLocks/>
          </p:cNvGraphicFramePr>
          <p:nvPr/>
        </p:nvGraphicFramePr>
        <p:xfrm>
          <a:off x="7808685" y="2010950"/>
          <a:ext cx="3120617" cy="3154680"/>
        </p:xfrm>
        <a:graphic>
          <a:graphicData uri="http://schemas.openxmlformats.org/drawingml/2006/table">
            <a:tbl>
              <a:tblPr>
                <a:tableStyleId>{21E4AEA4-8DFA-4A89-87EB-49C32662AFE0}</a:tableStyleId>
              </a:tblPr>
              <a:tblGrid>
                <a:gridCol w="2191658"/>
                <a:gridCol w="928959"/>
              </a:tblGrid>
              <a:tr h="173355">
                <a:tc>
                  <a:txBody>
                    <a:bodyPr/>
                    <a:lstStyle/>
                    <a:p>
                      <a:pPr algn="ctr">
                        <a:lnSpc>
                          <a:spcPct val="115000"/>
                        </a:lnSpc>
                        <a:spcAft>
                          <a:spcPts val="0"/>
                        </a:spcAft>
                      </a:pPr>
                      <a:r>
                        <a:rPr lang="tr-TR" sz="2000" b="1" dirty="0"/>
                        <a:t>Makalelerde İncelenen Sektörler</a:t>
                      </a:r>
                      <a:endParaRPr lang="tr-TR" sz="20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b="1" dirty="0"/>
                        <a:t>Makale Sayısı</a:t>
                      </a:r>
                      <a:endParaRPr lang="tr-TR" sz="2000" b="1" dirty="0">
                        <a:latin typeface="Calibri"/>
                        <a:ea typeface="Calibri"/>
                        <a:cs typeface="Times New Roman"/>
                      </a:endParaRPr>
                    </a:p>
                  </a:txBody>
                  <a:tcPr marL="68580" marR="68580" marT="0" marB="0" anchor="ctr"/>
                </a:tc>
              </a:tr>
              <a:tr h="72390">
                <a:tc>
                  <a:txBody>
                    <a:bodyPr/>
                    <a:lstStyle/>
                    <a:p>
                      <a:pPr>
                        <a:lnSpc>
                          <a:spcPct val="115000"/>
                        </a:lnSpc>
                        <a:spcAft>
                          <a:spcPts val="0"/>
                        </a:spcAft>
                      </a:pPr>
                      <a:r>
                        <a:rPr lang="tr-TR" sz="2000" dirty="0"/>
                        <a:t>Bankacılık</a:t>
                      </a:r>
                      <a:endParaRPr lang="tr-TR" sz="2000" dirty="0">
                        <a:latin typeface="Calibri"/>
                        <a:ea typeface="Calibri"/>
                        <a:cs typeface="Times New Roman"/>
                      </a:endParaRPr>
                    </a:p>
                  </a:txBody>
                  <a:tcPr marL="68580" marR="68580" marT="0" marB="0"/>
                </a:tc>
                <a:tc>
                  <a:txBody>
                    <a:bodyPr/>
                    <a:lstStyle/>
                    <a:p>
                      <a:pPr algn="ctr">
                        <a:lnSpc>
                          <a:spcPct val="115000"/>
                        </a:lnSpc>
                        <a:spcAft>
                          <a:spcPts val="0"/>
                        </a:spcAft>
                      </a:pPr>
                      <a:r>
                        <a:rPr lang="tr-TR" sz="2000" dirty="0"/>
                        <a:t>7</a:t>
                      </a:r>
                      <a:endParaRPr lang="tr-TR" sz="2000" dirty="0">
                        <a:latin typeface="Calibri"/>
                        <a:ea typeface="Calibri"/>
                        <a:cs typeface="Times New Roman"/>
                      </a:endParaRPr>
                    </a:p>
                  </a:txBody>
                  <a:tcPr marL="68580" marR="68580" marT="0" marB="0"/>
                </a:tc>
              </a:tr>
              <a:tr h="154305">
                <a:tc>
                  <a:txBody>
                    <a:bodyPr/>
                    <a:lstStyle/>
                    <a:p>
                      <a:pPr>
                        <a:lnSpc>
                          <a:spcPct val="115000"/>
                        </a:lnSpc>
                        <a:spcAft>
                          <a:spcPts val="0"/>
                        </a:spcAft>
                      </a:pPr>
                      <a:r>
                        <a:rPr lang="tr-TR" sz="2000" dirty="0"/>
                        <a:t>Hizmet</a:t>
                      </a:r>
                      <a:endParaRPr lang="tr-TR" sz="2000" dirty="0">
                        <a:latin typeface="Calibri"/>
                        <a:ea typeface="Calibri"/>
                        <a:cs typeface="Times New Roman"/>
                      </a:endParaRPr>
                    </a:p>
                  </a:txBody>
                  <a:tcPr marL="68580" marR="68580" marT="0" marB="0"/>
                </a:tc>
                <a:tc>
                  <a:txBody>
                    <a:bodyPr/>
                    <a:lstStyle/>
                    <a:p>
                      <a:pPr algn="ctr">
                        <a:lnSpc>
                          <a:spcPct val="115000"/>
                        </a:lnSpc>
                        <a:spcAft>
                          <a:spcPts val="0"/>
                        </a:spcAft>
                      </a:pPr>
                      <a:r>
                        <a:rPr lang="tr-TR" sz="2000" dirty="0"/>
                        <a:t>3</a:t>
                      </a:r>
                      <a:endParaRPr lang="tr-TR" sz="2000" dirty="0">
                        <a:latin typeface="Calibri"/>
                        <a:ea typeface="Calibri"/>
                        <a:cs typeface="Times New Roman"/>
                      </a:endParaRPr>
                    </a:p>
                  </a:txBody>
                  <a:tcPr marL="68580" marR="68580" marT="0" marB="0"/>
                </a:tc>
              </a:tr>
              <a:tr h="122555">
                <a:tc>
                  <a:txBody>
                    <a:bodyPr/>
                    <a:lstStyle/>
                    <a:p>
                      <a:pPr>
                        <a:lnSpc>
                          <a:spcPct val="115000"/>
                        </a:lnSpc>
                        <a:spcAft>
                          <a:spcPts val="0"/>
                        </a:spcAft>
                      </a:pPr>
                      <a:r>
                        <a:rPr lang="tr-TR" sz="2000" dirty="0"/>
                        <a:t>Perakendecilik</a:t>
                      </a:r>
                      <a:endParaRPr lang="tr-TR" sz="2000" dirty="0">
                        <a:latin typeface="Calibri"/>
                        <a:ea typeface="Calibri"/>
                        <a:cs typeface="Times New Roman"/>
                      </a:endParaRPr>
                    </a:p>
                  </a:txBody>
                  <a:tcPr marL="68580" marR="68580" marT="0" marB="0"/>
                </a:tc>
                <a:tc>
                  <a:txBody>
                    <a:bodyPr/>
                    <a:lstStyle/>
                    <a:p>
                      <a:pPr algn="ctr">
                        <a:lnSpc>
                          <a:spcPct val="115000"/>
                        </a:lnSpc>
                        <a:spcAft>
                          <a:spcPts val="0"/>
                        </a:spcAft>
                      </a:pPr>
                      <a:r>
                        <a:rPr lang="tr-TR" sz="2000" dirty="0"/>
                        <a:t>3</a:t>
                      </a:r>
                      <a:endParaRPr lang="tr-TR" sz="2000" dirty="0">
                        <a:latin typeface="Calibri"/>
                        <a:ea typeface="Calibri"/>
                        <a:cs typeface="Times New Roman"/>
                      </a:endParaRPr>
                    </a:p>
                  </a:txBody>
                  <a:tcPr marL="68580" marR="68580" marT="0" marB="0"/>
                </a:tc>
              </a:tr>
              <a:tr h="111125">
                <a:tc>
                  <a:txBody>
                    <a:bodyPr/>
                    <a:lstStyle/>
                    <a:p>
                      <a:pPr>
                        <a:lnSpc>
                          <a:spcPct val="115000"/>
                        </a:lnSpc>
                        <a:spcAft>
                          <a:spcPts val="0"/>
                        </a:spcAft>
                      </a:pPr>
                      <a:r>
                        <a:rPr lang="tr-TR" sz="2000" dirty="0"/>
                        <a:t>Endüstriyel</a:t>
                      </a:r>
                      <a:endParaRPr lang="tr-TR" sz="2000" dirty="0">
                        <a:latin typeface="Calibri"/>
                        <a:ea typeface="Calibri"/>
                        <a:cs typeface="Times New Roman"/>
                      </a:endParaRPr>
                    </a:p>
                  </a:txBody>
                  <a:tcPr marL="68580" marR="68580" marT="0" marB="0"/>
                </a:tc>
                <a:tc>
                  <a:txBody>
                    <a:bodyPr/>
                    <a:lstStyle/>
                    <a:p>
                      <a:pPr algn="ctr">
                        <a:lnSpc>
                          <a:spcPct val="115000"/>
                        </a:lnSpc>
                        <a:spcAft>
                          <a:spcPts val="0"/>
                        </a:spcAft>
                      </a:pPr>
                      <a:r>
                        <a:rPr lang="tr-TR" sz="2000" dirty="0"/>
                        <a:t>1</a:t>
                      </a:r>
                      <a:endParaRPr lang="tr-TR" sz="2000" dirty="0">
                        <a:latin typeface="Calibri"/>
                        <a:ea typeface="Calibri"/>
                        <a:cs typeface="Times New Roman"/>
                      </a:endParaRPr>
                    </a:p>
                  </a:txBody>
                  <a:tcPr marL="68580" marR="68580" marT="0" marB="0"/>
                </a:tc>
              </a:tr>
              <a:tr h="99060">
                <a:tc>
                  <a:txBody>
                    <a:bodyPr/>
                    <a:lstStyle/>
                    <a:p>
                      <a:pPr>
                        <a:lnSpc>
                          <a:spcPct val="115000"/>
                        </a:lnSpc>
                        <a:spcAft>
                          <a:spcPts val="0"/>
                        </a:spcAft>
                      </a:pPr>
                      <a:r>
                        <a:rPr lang="tr-TR" sz="2000"/>
                        <a:t>Telekomünikasyon</a:t>
                      </a:r>
                      <a:endParaRPr lang="tr-TR" sz="2000">
                        <a:latin typeface="Calibri"/>
                        <a:ea typeface="Calibri"/>
                        <a:cs typeface="Times New Roman"/>
                      </a:endParaRPr>
                    </a:p>
                  </a:txBody>
                  <a:tcPr marL="68580" marR="68580" marT="0" marB="0"/>
                </a:tc>
                <a:tc>
                  <a:txBody>
                    <a:bodyPr/>
                    <a:lstStyle/>
                    <a:p>
                      <a:pPr algn="ctr">
                        <a:lnSpc>
                          <a:spcPct val="115000"/>
                        </a:lnSpc>
                        <a:spcAft>
                          <a:spcPts val="0"/>
                        </a:spcAft>
                      </a:pPr>
                      <a:r>
                        <a:rPr lang="tr-TR" sz="2000" dirty="0"/>
                        <a:t>1</a:t>
                      </a:r>
                      <a:endParaRPr lang="tr-TR" sz="2000" dirty="0">
                        <a:latin typeface="Calibri"/>
                        <a:ea typeface="Calibri"/>
                        <a:cs typeface="Times New Roman"/>
                      </a:endParaRPr>
                    </a:p>
                  </a:txBody>
                  <a:tcPr marL="68580" marR="68580" marT="0" marB="0"/>
                </a:tc>
              </a:tr>
              <a:tr h="72390">
                <a:tc>
                  <a:txBody>
                    <a:bodyPr/>
                    <a:lstStyle/>
                    <a:p>
                      <a:pPr>
                        <a:lnSpc>
                          <a:spcPct val="115000"/>
                        </a:lnSpc>
                        <a:spcAft>
                          <a:spcPts val="0"/>
                        </a:spcAft>
                      </a:pPr>
                      <a:r>
                        <a:rPr lang="tr-TR" sz="2000"/>
                        <a:t>Sigortacılık</a:t>
                      </a:r>
                      <a:endParaRPr lang="tr-TR" sz="2000">
                        <a:latin typeface="Calibri"/>
                        <a:ea typeface="Calibri"/>
                        <a:cs typeface="Times New Roman"/>
                      </a:endParaRPr>
                    </a:p>
                  </a:txBody>
                  <a:tcPr marL="68580" marR="68580" marT="0" marB="0"/>
                </a:tc>
                <a:tc>
                  <a:txBody>
                    <a:bodyPr/>
                    <a:lstStyle/>
                    <a:p>
                      <a:pPr algn="ctr">
                        <a:lnSpc>
                          <a:spcPct val="115000"/>
                        </a:lnSpc>
                        <a:spcAft>
                          <a:spcPts val="0"/>
                        </a:spcAft>
                      </a:pPr>
                      <a:r>
                        <a:rPr lang="tr-TR" sz="2000" dirty="0"/>
                        <a:t>1</a:t>
                      </a:r>
                      <a:endParaRPr lang="tr-TR" sz="2000" dirty="0">
                        <a:latin typeface="Calibri"/>
                        <a:ea typeface="Calibri"/>
                        <a:cs typeface="Times New Roman"/>
                      </a:endParaRPr>
                    </a:p>
                  </a:txBody>
                  <a:tcPr marL="68580" marR="68580" marT="0" marB="0"/>
                </a:tc>
              </a:tr>
              <a:tr h="159385">
                <a:tc>
                  <a:txBody>
                    <a:bodyPr/>
                    <a:lstStyle/>
                    <a:p>
                      <a:pPr>
                        <a:lnSpc>
                          <a:spcPct val="115000"/>
                        </a:lnSpc>
                        <a:spcAft>
                          <a:spcPts val="0"/>
                        </a:spcAft>
                      </a:pPr>
                      <a:r>
                        <a:rPr lang="tr-TR" sz="2000"/>
                        <a:t>Birçok Sektör</a:t>
                      </a:r>
                      <a:endParaRPr lang="tr-TR" sz="2000">
                        <a:latin typeface="Calibri"/>
                        <a:ea typeface="Calibri"/>
                        <a:cs typeface="Times New Roman"/>
                      </a:endParaRPr>
                    </a:p>
                  </a:txBody>
                  <a:tcPr marL="68580" marR="68580" marT="0" marB="0"/>
                </a:tc>
                <a:tc>
                  <a:txBody>
                    <a:bodyPr/>
                    <a:lstStyle/>
                    <a:p>
                      <a:pPr algn="ctr">
                        <a:lnSpc>
                          <a:spcPct val="115000"/>
                        </a:lnSpc>
                        <a:spcAft>
                          <a:spcPts val="0"/>
                        </a:spcAft>
                      </a:pPr>
                      <a:r>
                        <a:rPr lang="tr-TR" sz="2000" dirty="0"/>
                        <a:t>4</a:t>
                      </a:r>
                      <a:endParaRPr lang="tr-TR" sz="2000" dirty="0">
                        <a:latin typeface="Calibri"/>
                        <a:ea typeface="Calibri"/>
                        <a:cs typeface="Times New Roman"/>
                      </a:endParaRPr>
                    </a:p>
                  </a:txBody>
                  <a:tcPr marL="68580" marR="68580" marT="0" marB="0"/>
                </a:tc>
              </a:tr>
            </a:tbl>
          </a:graphicData>
        </a:graphic>
      </p:graphicFrame>
      <p:graphicFrame>
        <p:nvGraphicFramePr>
          <p:cNvPr id="5" name="Chart 4"/>
          <p:cNvGraphicFramePr/>
          <p:nvPr>
            <p:extLst>
              <p:ext uri="{D42A27DB-BD31-4B8C-83A1-F6EECF244321}">
                <p14:modId xmlns:p14="http://schemas.microsoft.com/office/powerpoint/2010/main" xmlns="" val="2856866443"/>
              </p:ext>
            </p:extLst>
          </p:nvPr>
        </p:nvGraphicFramePr>
        <p:xfrm>
          <a:off x="2232212" y="2010950"/>
          <a:ext cx="6952343" cy="3923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1000"/>
                                  </p:stCondLst>
                                  <p:childTnLst>
                                    <p:set>
                                      <p:cBhvr>
                                        <p:cTn id="11"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2" dur="500"/>
                                        <p:tgtEl>
                                          <p:spTgt spid="5">
                                            <p:graphicEl>
                                              <a:chart seriesIdx="-3" categoryIdx="-3" bldStep="gridLegend"/>
                                            </p:graphicEl>
                                          </p:spTgt>
                                        </p:tgtEl>
                                      </p:cBhvr>
                                    </p:animEffect>
                                  </p:childTnLst>
                                </p:cTn>
                              </p:par>
                              <p:par>
                                <p:cTn id="13" presetID="22" presetClass="entr" presetSubtype="4" fill="hold" grpId="0" nodeType="withEffect">
                                  <p:stCondLst>
                                    <p:cond delay="2000"/>
                                  </p:stCondLst>
                                  <p:childTnLst>
                                    <p:set>
                                      <p:cBhvr>
                                        <p:cTn id="14"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5" dur="500"/>
                                        <p:tgtEl>
                                          <p:spTgt spid="5">
                                            <p:graphicEl>
                                              <a:chart seriesIdx="-4" categoryIdx="0" bldStep="category"/>
                                            </p:graphicEl>
                                          </p:spTgt>
                                        </p:tgtEl>
                                      </p:cBhvr>
                                    </p:animEffect>
                                  </p:childTnLst>
                                </p:cTn>
                              </p:par>
                              <p:par>
                                <p:cTn id="16" presetID="22" presetClass="entr" presetSubtype="4" fill="hold" grpId="0" nodeType="withEffect">
                                  <p:stCondLst>
                                    <p:cond delay="3000"/>
                                  </p:stCondLst>
                                  <p:childTnLst>
                                    <p:set>
                                      <p:cBhvr>
                                        <p:cTn id="17"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8" dur="500"/>
                                        <p:tgtEl>
                                          <p:spTgt spid="5">
                                            <p:graphicEl>
                                              <a:chart seriesIdx="-4" categoryIdx="1" bldStep="category"/>
                                            </p:graphicEl>
                                          </p:spTgt>
                                        </p:tgtEl>
                                      </p:cBhvr>
                                    </p:animEffect>
                                  </p:childTnLst>
                                </p:cTn>
                              </p:par>
                              <p:par>
                                <p:cTn id="19" presetID="22" presetClass="entr" presetSubtype="4" fill="hold" grpId="0" nodeType="withEffect">
                                  <p:stCondLst>
                                    <p:cond delay="4000"/>
                                  </p:stCondLst>
                                  <p:childTnLst>
                                    <p:set>
                                      <p:cBhvr>
                                        <p:cTn id="20"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21" dur="500"/>
                                        <p:tgtEl>
                                          <p:spTgt spid="5">
                                            <p:graphicEl>
                                              <a:chart seriesIdx="-4" categoryIdx="2" bldStep="category"/>
                                            </p:graphicEl>
                                          </p:spTgt>
                                        </p:tgtEl>
                                      </p:cBhvr>
                                    </p:animEffect>
                                  </p:childTnLst>
                                </p:cTn>
                              </p:par>
                              <p:par>
                                <p:cTn id="22" presetID="22" presetClass="entr" presetSubtype="4" fill="hold" grpId="0" nodeType="withEffect">
                                  <p:stCondLst>
                                    <p:cond delay="5000"/>
                                  </p:stCondLst>
                                  <p:childTnLst>
                                    <p:set>
                                      <p:cBhvr>
                                        <p:cTn id="23"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24" dur="500"/>
                                        <p:tgtEl>
                                          <p:spTgt spid="5">
                                            <p:graphicEl>
                                              <a:chart seriesIdx="-4" categoryIdx="3" bldStep="category"/>
                                            </p:graphicEl>
                                          </p:spTgt>
                                        </p:tgtEl>
                                      </p:cBhvr>
                                    </p:animEffect>
                                  </p:childTnLst>
                                </p:cTn>
                              </p:par>
                              <p:par>
                                <p:cTn id="25" presetID="22" presetClass="entr" presetSubtype="4" fill="hold" grpId="0" nodeType="withEffect">
                                  <p:stCondLst>
                                    <p:cond delay="6000"/>
                                  </p:stCondLst>
                                  <p:childTnLst>
                                    <p:set>
                                      <p:cBhvr>
                                        <p:cTn id="26"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down)">
                                      <p:cBhvr>
                                        <p:cTn id="27" dur="500"/>
                                        <p:tgtEl>
                                          <p:spTgt spid="5">
                                            <p:graphicEl>
                                              <a:chart seriesIdx="-4" categoryIdx="4" bldStep="category"/>
                                            </p:graphicEl>
                                          </p:spTgt>
                                        </p:tgtEl>
                                      </p:cBhvr>
                                    </p:animEffect>
                                  </p:childTnLst>
                                </p:cTn>
                              </p:par>
                              <p:par>
                                <p:cTn id="28" presetID="22" presetClass="entr" presetSubtype="4" fill="hold" grpId="0" nodeType="withEffect">
                                  <p:stCondLst>
                                    <p:cond delay="7000"/>
                                  </p:stCondLst>
                                  <p:childTnLst>
                                    <p:set>
                                      <p:cBhvr>
                                        <p:cTn id="29"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wipe(down)">
                                      <p:cBhvr>
                                        <p:cTn id="30" dur="500"/>
                                        <p:tgtEl>
                                          <p:spTgt spid="5">
                                            <p:graphicEl>
                                              <a:chart seriesIdx="-4" categoryIdx="5" bldStep="category"/>
                                            </p:graphicEl>
                                          </p:spTgt>
                                        </p:tgtEl>
                                      </p:cBhvr>
                                    </p:animEffect>
                                  </p:childTnLst>
                                </p:cTn>
                              </p:par>
                              <p:par>
                                <p:cTn id="31" presetID="16" presetClass="entr" presetSubtype="21" fill="hold" nodeType="withEffect">
                                  <p:stCondLst>
                                    <p:cond delay="800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0" uiExpand="1">
        <p:bldSub>
          <a:bldChart bld="category"/>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4000" b="1" dirty="0" smtClean="0"/>
              <a:t>Makalelerin araştırma türüne göre dağılımı</a:t>
            </a:r>
          </a:p>
        </p:txBody>
      </p:sp>
      <p:graphicFrame>
        <p:nvGraphicFramePr>
          <p:cNvPr id="4" name="Content Placeholder 4"/>
          <p:cNvGraphicFramePr>
            <a:graphicFrameLocks/>
          </p:cNvGraphicFramePr>
          <p:nvPr/>
        </p:nvGraphicFramePr>
        <p:xfrm>
          <a:off x="8215086" y="2213515"/>
          <a:ext cx="2703738" cy="1542288"/>
        </p:xfrm>
        <a:graphic>
          <a:graphicData uri="http://schemas.openxmlformats.org/drawingml/2006/table">
            <a:tbl>
              <a:tblPr>
                <a:tableStyleId>{21E4AEA4-8DFA-4A89-87EB-49C32662AFE0}</a:tableStyleId>
              </a:tblPr>
              <a:tblGrid>
                <a:gridCol w="1608548"/>
                <a:gridCol w="1095190"/>
              </a:tblGrid>
              <a:tr h="188595">
                <a:tc>
                  <a:txBody>
                    <a:bodyPr/>
                    <a:lstStyle/>
                    <a:p>
                      <a:pPr algn="ctr">
                        <a:lnSpc>
                          <a:spcPct val="115000"/>
                        </a:lnSpc>
                        <a:spcAft>
                          <a:spcPts val="0"/>
                        </a:spcAft>
                      </a:pPr>
                      <a:r>
                        <a:rPr lang="tr-TR" sz="2200" b="1" dirty="0"/>
                        <a:t>Araştırma Türü</a:t>
                      </a:r>
                      <a:endParaRPr lang="tr-TR" sz="22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2200" b="1" dirty="0"/>
                        <a:t>Makale Sayısı</a:t>
                      </a:r>
                      <a:endParaRPr lang="tr-TR" sz="2200" b="1" dirty="0">
                        <a:latin typeface="Calibri"/>
                        <a:ea typeface="Calibri"/>
                        <a:cs typeface="Times New Roman"/>
                      </a:endParaRPr>
                    </a:p>
                  </a:txBody>
                  <a:tcPr marL="68580" marR="68580" marT="0" marB="0" anchor="ctr"/>
                </a:tc>
              </a:tr>
              <a:tr h="78740">
                <a:tc>
                  <a:txBody>
                    <a:bodyPr/>
                    <a:lstStyle/>
                    <a:p>
                      <a:pPr>
                        <a:lnSpc>
                          <a:spcPct val="115000"/>
                        </a:lnSpc>
                        <a:spcAft>
                          <a:spcPts val="0"/>
                        </a:spcAft>
                      </a:pPr>
                      <a:r>
                        <a:rPr lang="tr-TR" sz="2200" dirty="0"/>
                        <a:t>Nitel</a:t>
                      </a:r>
                      <a:endParaRPr lang="tr-TR" sz="2200" dirty="0">
                        <a:latin typeface="Calibri"/>
                        <a:ea typeface="Calibri"/>
                        <a:cs typeface="Times New Roman"/>
                      </a:endParaRPr>
                    </a:p>
                  </a:txBody>
                  <a:tcPr marL="68580" marR="68580" marT="0" marB="0"/>
                </a:tc>
                <a:tc>
                  <a:txBody>
                    <a:bodyPr/>
                    <a:lstStyle/>
                    <a:p>
                      <a:pPr algn="ctr">
                        <a:lnSpc>
                          <a:spcPct val="115000"/>
                        </a:lnSpc>
                        <a:spcAft>
                          <a:spcPts val="0"/>
                        </a:spcAft>
                      </a:pPr>
                      <a:r>
                        <a:rPr lang="tr-TR" sz="2200" dirty="0"/>
                        <a:t>12</a:t>
                      </a:r>
                      <a:endParaRPr lang="tr-TR" sz="2200" dirty="0">
                        <a:latin typeface="Calibri"/>
                        <a:ea typeface="Calibri"/>
                        <a:cs typeface="Times New Roman"/>
                      </a:endParaRPr>
                    </a:p>
                  </a:txBody>
                  <a:tcPr marL="68580" marR="68580" marT="0" marB="0" anchor="ctr"/>
                </a:tc>
              </a:tr>
              <a:tr h="168275">
                <a:tc>
                  <a:txBody>
                    <a:bodyPr/>
                    <a:lstStyle/>
                    <a:p>
                      <a:pPr>
                        <a:lnSpc>
                          <a:spcPct val="115000"/>
                        </a:lnSpc>
                        <a:spcAft>
                          <a:spcPts val="0"/>
                        </a:spcAft>
                      </a:pPr>
                      <a:r>
                        <a:rPr lang="tr-TR" sz="2200" dirty="0"/>
                        <a:t>Nicel</a:t>
                      </a:r>
                      <a:endParaRPr lang="tr-TR" sz="2200" dirty="0">
                        <a:latin typeface="Calibri"/>
                        <a:ea typeface="Calibri"/>
                        <a:cs typeface="Times New Roman"/>
                      </a:endParaRPr>
                    </a:p>
                  </a:txBody>
                  <a:tcPr marL="68580" marR="68580" marT="0" marB="0"/>
                </a:tc>
                <a:tc>
                  <a:txBody>
                    <a:bodyPr/>
                    <a:lstStyle/>
                    <a:p>
                      <a:pPr algn="ctr">
                        <a:lnSpc>
                          <a:spcPct val="115000"/>
                        </a:lnSpc>
                        <a:spcAft>
                          <a:spcPts val="0"/>
                        </a:spcAft>
                      </a:pPr>
                      <a:r>
                        <a:rPr lang="tr-TR" sz="2200" dirty="0"/>
                        <a:t>8</a:t>
                      </a:r>
                      <a:endParaRPr lang="tr-TR" sz="2200" dirty="0">
                        <a:latin typeface="Calibri"/>
                        <a:ea typeface="Calibri"/>
                        <a:cs typeface="Times New Roman"/>
                      </a:endParaRPr>
                    </a:p>
                  </a:txBody>
                  <a:tcPr marL="68580" marR="68580" marT="0" marB="0" anchor="ctr"/>
                </a:tc>
              </a:tr>
            </a:tbl>
          </a:graphicData>
        </a:graphic>
      </p:graphicFrame>
      <p:graphicFrame>
        <p:nvGraphicFramePr>
          <p:cNvPr id="5" name="Chart 4"/>
          <p:cNvGraphicFramePr/>
          <p:nvPr/>
        </p:nvGraphicFramePr>
        <p:xfrm>
          <a:off x="2293257" y="1959428"/>
          <a:ext cx="5239658" cy="39333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1" presetClass="entr" presetSubtype="1"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16" presetClass="entr" presetSubtype="21" fill="hold"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9" name="Content Placeholder 2"/>
          <p:cNvSpPr txBox="1">
            <a:spLocks/>
          </p:cNvSpPr>
          <p:nvPr/>
        </p:nvSpPr>
        <p:spPr>
          <a:xfrm>
            <a:off x="2237786" y="1792224"/>
            <a:ext cx="5775914" cy="4205164"/>
          </a:xfrm>
          <a:prstGeom prst="rect">
            <a:avLst/>
          </a:prstGeom>
          <a:ln>
            <a:noFill/>
          </a:ln>
        </p:spPr>
        <p:txBody>
          <a:bodyPr/>
          <a:lstStyle/>
          <a:p>
            <a:pPr>
              <a:buFont typeface="Wingdings" pitchFamily="2" charset="2"/>
              <a:buChar char="Ø"/>
            </a:pPr>
            <a:r>
              <a:rPr lang="tr-TR" sz="2400" dirty="0" smtClean="0"/>
              <a:t>Günümüzde işletmeler, müşterilerini memnun etmek ve onları elde tutmak amacıyla çeşitli stratejiler uygulamaktadırlar. </a:t>
            </a:r>
          </a:p>
          <a:p>
            <a:endParaRPr lang="tr-TR" sz="2400" dirty="0" smtClean="0"/>
          </a:p>
          <a:p>
            <a:pPr>
              <a:buFont typeface="Wingdings" pitchFamily="2" charset="2"/>
              <a:buChar char="Ø"/>
            </a:pPr>
            <a:r>
              <a:rPr lang="tr-TR" sz="2400" dirty="0" smtClean="0"/>
              <a:t>Bu stratejiler arasında elektronik ortamlarda müşteri memnuniyetini sağlama ve çeşitli mobil uygulamalar kullanarak müşteriyi elde tutma çabaları gelmektedir. </a:t>
            </a:r>
          </a:p>
        </p:txBody>
      </p:sp>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dirty="0" smtClean="0">
                <a:latin typeface="+mj-lt"/>
                <a:ea typeface="+mj-ea"/>
                <a:cs typeface="+mj-cs"/>
              </a:rPr>
              <a:t/>
            </a:r>
            <a:br>
              <a:rPr lang="tr-TR" dirty="0" smtClean="0">
                <a:latin typeface="+mj-lt"/>
                <a:ea typeface="+mj-ea"/>
                <a:cs typeface="+mj-cs"/>
              </a:rPr>
            </a:br>
            <a:r>
              <a:rPr lang="tr-TR" sz="4000" b="1" dirty="0" smtClean="0">
                <a:ea typeface="+mj-ea"/>
                <a:cs typeface="+mj-cs"/>
              </a:rPr>
              <a:t>Giriş</a:t>
            </a:r>
            <a:endParaRPr kumimoji="0" lang="tr-TR" sz="4400" b="1" i="0" u="none" strike="noStrike" kern="1200" cap="none" spc="0" normalizeH="0" baseline="0" noProof="0" dirty="0">
              <a:ln>
                <a:noFill/>
              </a:ln>
              <a:solidFill>
                <a:schemeClr val="tx1"/>
              </a:solidFill>
              <a:effectLst/>
              <a:uLnTx/>
              <a:uFillTx/>
              <a:ea typeface="+mj-ea"/>
              <a:cs typeface="+mj-cs"/>
            </a:endParaRPr>
          </a:p>
        </p:txBody>
      </p:sp>
      <p:graphicFrame>
        <p:nvGraphicFramePr>
          <p:cNvPr id="6" name="Content Placeholder 4"/>
          <p:cNvGraphicFramePr>
            <a:graphicFrameLocks/>
          </p:cNvGraphicFramePr>
          <p:nvPr/>
        </p:nvGraphicFramePr>
        <p:xfrm>
          <a:off x="8069942" y="1828800"/>
          <a:ext cx="2902857" cy="406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6">
                                            <p:graphicEl>
                                              <a:dgm id="{9B71CCFA-43DC-405D-A717-263745A2EC24}"/>
                                            </p:graphicEl>
                                          </p:spTgt>
                                        </p:tgtEl>
                                        <p:attrNameLst>
                                          <p:attrName>style.visibility</p:attrName>
                                        </p:attrNameLst>
                                      </p:cBhvr>
                                      <p:to>
                                        <p:strVal val="visible"/>
                                      </p:to>
                                    </p:set>
                                    <p:anim calcmode="lin" valueType="num">
                                      <p:cBhvr>
                                        <p:cTn id="12" dur="500" fill="hold"/>
                                        <p:tgtEl>
                                          <p:spTgt spid="6">
                                            <p:graphicEl>
                                              <a:dgm id="{9B71CCFA-43DC-405D-A717-263745A2EC24}"/>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9B71CCFA-43DC-405D-A717-263745A2EC24}"/>
                                            </p:graphicEl>
                                          </p:spTgt>
                                        </p:tgtEl>
                                        <p:attrNameLst>
                                          <p:attrName>ppt_h</p:attrName>
                                        </p:attrNameLst>
                                      </p:cBhvr>
                                      <p:tavLst>
                                        <p:tav tm="0">
                                          <p:val>
                                            <p:fltVal val="0"/>
                                          </p:val>
                                        </p:tav>
                                        <p:tav tm="100000">
                                          <p:val>
                                            <p:strVal val="#ppt_h"/>
                                          </p:val>
                                        </p:tav>
                                      </p:tavLst>
                                    </p:anim>
                                    <p:animEffect transition="in" filter="fade">
                                      <p:cBhvr>
                                        <p:cTn id="14" dur="500"/>
                                        <p:tgtEl>
                                          <p:spTgt spid="6">
                                            <p:graphicEl>
                                              <a:dgm id="{9B71CCFA-43DC-405D-A717-263745A2EC24}"/>
                                            </p:graphicEl>
                                          </p:spTgt>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6">
                                            <p:graphicEl>
                                              <a:dgm id="{1C318D84-B520-47A1-A5F3-A6AAC395B560}"/>
                                            </p:graphicEl>
                                          </p:spTgt>
                                        </p:tgtEl>
                                        <p:attrNameLst>
                                          <p:attrName>style.visibility</p:attrName>
                                        </p:attrNameLst>
                                      </p:cBhvr>
                                      <p:to>
                                        <p:strVal val="visible"/>
                                      </p:to>
                                    </p:set>
                                    <p:anim calcmode="lin" valueType="num">
                                      <p:cBhvr>
                                        <p:cTn id="17" dur="500" fill="hold"/>
                                        <p:tgtEl>
                                          <p:spTgt spid="6">
                                            <p:graphicEl>
                                              <a:dgm id="{1C318D84-B520-47A1-A5F3-A6AAC395B560}"/>
                                            </p:graphicEl>
                                          </p:spTgt>
                                        </p:tgtEl>
                                        <p:attrNameLst>
                                          <p:attrName>ppt_w</p:attrName>
                                        </p:attrNameLst>
                                      </p:cBhvr>
                                      <p:tavLst>
                                        <p:tav tm="0">
                                          <p:val>
                                            <p:fltVal val="0"/>
                                          </p:val>
                                        </p:tav>
                                        <p:tav tm="100000">
                                          <p:val>
                                            <p:strVal val="#ppt_w"/>
                                          </p:val>
                                        </p:tav>
                                      </p:tavLst>
                                    </p:anim>
                                    <p:anim calcmode="lin" valueType="num">
                                      <p:cBhvr>
                                        <p:cTn id="18" dur="500" fill="hold"/>
                                        <p:tgtEl>
                                          <p:spTgt spid="6">
                                            <p:graphicEl>
                                              <a:dgm id="{1C318D84-B520-47A1-A5F3-A6AAC395B560}"/>
                                            </p:graphicEl>
                                          </p:spTgt>
                                        </p:tgtEl>
                                        <p:attrNameLst>
                                          <p:attrName>ppt_h</p:attrName>
                                        </p:attrNameLst>
                                      </p:cBhvr>
                                      <p:tavLst>
                                        <p:tav tm="0">
                                          <p:val>
                                            <p:fltVal val="0"/>
                                          </p:val>
                                        </p:tav>
                                        <p:tav tm="100000">
                                          <p:val>
                                            <p:strVal val="#ppt_h"/>
                                          </p:val>
                                        </p:tav>
                                      </p:tavLst>
                                    </p:anim>
                                    <p:animEffect transition="in" filter="fade">
                                      <p:cBhvr>
                                        <p:cTn id="19" dur="500"/>
                                        <p:tgtEl>
                                          <p:spTgt spid="6">
                                            <p:graphicEl>
                                              <a:dgm id="{1C318D84-B520-47A1-A5F3-A6AAC395B560}"/>
                                            </p:graphicEl>
                                          </p:spTgt>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6">
                                            <p:graphicEl>
                                              <a:dgm id="{AC297B75-3264-4E9A-A678-2335F6EE1576}"/>
                                            </p:graphicEl>
                                          </p:spTgt>
                                        </p:tgtEl>
                                        <p:attrNameLst>
                                          <p:attrName>style.visibility</p:attrName>
                                        </p:attrNameLst>
                                      </p:cBhvr>
                                      <p:to>
                                        <p:strVal val="visible"/>
                                      </p:to>
                                    </p:set>
                                    <p:anim calcmode="lin" valueType="num">
                                      <p:cBhvr>
                                        <p:cTn id="22" dur="500" fill="hold"/>
                                        <p:tgtEl>
                                          <p:spTgt spid="6">
                                            <p:graphicEl>
                                              <a:dgm id="{AC297B75-3264-4E9A-A678-2335F6EE1576}"/>
                                            </p:graphicEl>
                                          </p:spTgt>
                                        </p:tgtEl>
                                        <p:attrNameLst>
                                          <p:attrName>ppt_w</p:attrName>
                                        </p:attrNameLst>
                                      </p:cBhvr>
                                      <p:tavLst>
                                        <p:tav tm="0">
                                          <p:val>
                                            <p:fltVal val="0"/>
                                          </p:val>
                                        </p:tav>
                                        <p:tav tm="100000">
                                          <p:val>
                                            <p:strVal val="#ppt_w"/>
                                          </p:val>
                                        </p:tav>
                                      </p:tavLst>
                                    </p:anim>
                                    <p:anim calcmode="lin" valueType="num">
                                      <p:cBhvr>
                                        <p:cTn id="23" dur="500" fill="hold"/>
                                        <p:tgtEl>
                                          <p:spTgt spid="6">
                                            <p:graphicEl>
                                              <a:dgm id="{AC297B75-3264-4E9A-A678-2335F6EE1576}"/>
                                            </p:graphicEl>
                                          </p:spTgt>
                                        </p:tgtEl>
                                        <p:attrNameLst>
                                          <p:attrName>ppt_h</p:attrName>
                                        </p:attrNameLst>
                                      </p:cBhvr>
                                      <p:tavLst>
                                        <p:tav tm="0">
                                          <p:val>
                                            <p:fltVal val="0"/>
                                          </p:val>
                                        </p:tav>
                                        <p:tav tm="100000">
                                          <p:val>
                                            <p:strVal val="#ppt_h"/>
                                          </p:val>
                                        </p:tav>
                                      </p:tavLst>
                                    </p:anim>
                                    <p:animEffect transition="in" filter="fade">
                                      <p:cBhvr>
                                        <p:cTn id="24" dur="500"/>
                                        <p:tgtEl>
                                          <p:spTgt spid="6">
                                            <p:graphicEl>
                                              <a:dgm id="{AC297B75-3264-4E9A-A678-2335F6EE1576}"/>
                                            </p:graphicEl>
                                          </p:spTgt>
                                        </p:tgtEl>
                                      </p:cBhvr>
                                    </p:animEffect>
                                  </p:childTnLst>
                                </p:cTn>
                              </p:par>
                              <p:par>
                                <p:cTn id="25" presetID="53" presetClass="entr" presetSubtype="16" fill="hold" grpId="0" nodeType="withEffect">
                                  <p:stCondLst>
                                    <p:cond delay="2000"/>
                                  </p:stCondLst>
                                  <p:childTnLst>
                                    <p:set>
                                      <p:cBhvr>
                                        <p:cTn id="26" dur="1" fill="hold">
                                          <p:stCondLst>
                                            <p:cond delay="0"/>
                                          </p:stCondLst>
                                        </p:cTn>
                                        <p:tgtEl>
                                          <p:spTgt spid="6">
                                            <p:graphicEl>
                                              <a:dgm id="{93782129-579B-403C-BCA2-18D088D31917}"/>
                                            </p:graphicEl>
                                          </p:spTgt>
                                        </p:tgtEl>
                                        <p:attrNameLst>
                                          <p:attrName>style.visibility</p:attrName>
                                        </p:attrNameLst>
                                      </p:cBhvr>
                                      <p:to>
                                        <p:strVal val="visible"/>
                                      </p:to>
                                    </p:set>
                                    <p:anim calcmode="lin" valueType="num">
                                      <p:cBhvr>
                                        <p:cTn id="27" dur="500" fill="hold"/>
                                        <p:tgtEl>
                                          <p:spTgt spid="6">
                                            <p:graphicEl>
                                              <a:dgm id="{93782129-579B-403C-BCA2-18D088D31917}"/>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93782129-579B-403C-BCA2-18D088D31917}"/>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93782129-579B-403C-BCA2-18D088D31917}"/>
                                            </p:graphicEl>
                                          </p:spTgt>
                                        </p:tgtEl>
                                      </p:cBhvr>
                                    </p:animEffect>
                                  </p:childTnLst>
                                </p:cTn>
                              </p:par>
                              <p:par>
                                <p:cTn id="30" presetID="53" presetClass="entr" presetSubtype="16" fill="hold" grpId="0" nodeType="withEffect">
                                  <p:stCondLst>
                                    <p:cond delay="3000"/>
                                  </p:stCondLst>
                                  <p:childTnLst>
                                    <p:set>
                                      <p:cBhvr>
                                        <p:cTn id="31" dur="1" fill="hold">
                                          <p:stCondLst>
                                            <p:cond delay="0"/>
                                          </p:stCondLst>
                                        </p:cTn>
                                        <p:tgtEl>
                                          <p:spTgt spid="6">
                                            <p:graphicEl>
                                              <a:dgm id="{851F5D78-3D81-4CA8-8789-C5BFD6C9AF7F}"/>
                                            </p:graphicEl>
                                          </p:spTgt>
                                        </p:tgtEl>
                                        <p:attrNameLst>
                                          <p:attrName>style.visibility</p:attrName>
                                        </p:attrNameLst>
                                      </p:cBhvr>
                                      <p:to>
                                        <p:strVal val="visible"/>
                                      </p:to>
                                    </p:set>
                                    <p:anim calcmode="lin" valueType="num">
                                      <p:cBhvr>
                                        <p:cTn id="32" dur="500" fill="hold"/>
                                        <p:tgtEl>
                                          <p:spTgt spid="6">
                                            <p:graphicEl>
                                              <a:dgm id="{851F5D78-3D81-4CA8-8789-C5BFD6C9AF7F}"/>
                                            </p:graphicEl>
                                          </p:spTgt>
                                        </p:tgtEl>
                                        <p:attrNameLst>
                                          <p:attrName>ppt_w</p:attrName>
                                        </p:attrNameLst>
                                      </p:cBhvr>
                                      <p:tavLst>
                                        <p:tav tm="0">
                                          <p:val>
                                            <p:fltVal val="0"/>
                                          </p:val>
                                        </p:tav>
                                        <p:tav tm="100000">
                                          <p:val>
                                            <p:strVal val="#ppt_w"/>
                                          </p:val>
                                        </p:tav>
                                      </p:tavLst>
                                    </p:anim>
                                    <p:anim calcmode="lin" valueType="num">
                                      <p:cBhvr>
                                        <p:cTn id="33" dur="500" fill="hold"/>
                                        <p:tgtEl>
                                          <p:spTgt spid="6">
                                            <p:graphicEl>
                                              <a:dgm id="{851F5D78-3D81-4CA8-8789-C5BFD6C9AF7F}"/>
                                            </p:graphicEl>
                                          </p:spTgt>
                                        </p:tgtEl>
                                        <p:attrNameLst>
                                          <p:attrName>ppt_h</p:attrName>
                                        </p:attrNameLst>
                                      </p:cBhvr>
                                      <p:tavLst>
                                        <p:tav tm="0">
                                          <p:val>
                                            <p:fltVal val="0"/>
                                          </p:val>
                                        </p:tav>
                                        <p:tav tm="100000">
                                          <p:val>
                                            <p:strVal val="#ppt_h"/>
                                          </p:val>
                                        </p:tav>
                                      </p:tavLst>
                                    </p:anim>
                                    <p:animEffect transition="in" filter="fade">
                                      <p:cBhvr>
                                        <p:cTn id="34" dur="500"/>
                                        <p:tgtEl>
                                          <p:spTgt spid="6">
                                            <p:graphicEl>
                                              <a:dgm id="{851F5D78-3D81-4CA8-8789-C5BFD6C9AF7F}"/>
                                            </p:graphicEl>
                                          </p:spTgt>
                                        </p:tgtEl>
                                      </p:cBhvr>
                                    </p:animEffect>
                                  </p:childTnLst>
                                </p:cTn>
                              </p:par>
                              <p:par>
                                <p:cTn id="35" presetID="42" presetClass="entr" presetSubtype="0" fill="hold" grpId="0" nodeType="withEffect">
                                  <p:stCondLst>
                                    <p:cond delay="40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Graphic spid="6"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85008" y="222836"/>
            <a:ext cx="11602192" cy="1210235"/>
          </a:xfrm>
          <a:prstGeom prst="rect">
            <a:avLst/>
          </a:prstGeom>
          <a:solidFill>
            <a:srgbClr val="B8B8D0"/>
          </a:solidFill>
          <a:ln>
            <a:noFill/>
          </a:ln>
        </p:spPr>
        <p:txBody>
          <a:bodyPr anchor="ctr"/>
          <a:lstStyle/>
          <a:p>
            <a:pPr lvl="0" algn="ctr">
              <a:lnSpc>
                <a:spcPct val="90000"/>
              </a:lnSpc>
              <a:spcBef>
                <a:spcPct val="0"/>
              </a:spcBef>
              <a:defRPr/>
            </a:pPr>
            <a:r>
              <a:rPr lang="tr-TR" sz="4000" b="1" dirty="0" smtClean="0"/>
              <a:t>Nitel araştırma içeren makalelerin veri toplama yöntemi</a:t>
            </a:r>
          </a:p>
        </p:txBody>
      </p:sp>
      <p:graphicFrame>
        <p:nvGraphicFramePr>
          <p:cNvPr id="4" name="Content Placeholder 6"/>
          <p:cNvGraphicFramePr>
            <a:graphicFrameLocks/>
          </p:cNvGraphicFramePr>
          <p:nvPr/>
        </p:nvGraphicFramePr>
        <p:xfrm>
          <a:off x="283234" y="1465451"/>
          <a:ext cx="11566567" cy="5357686"/>
        </p:xfrm>
        <a:graphic>
          <a:graphicData uri="http://schemas.openxmlformats.org/drawingml/2006/table">
            <a:tbl>
              <a:tblPr>
                <a:tableStyleId>{BDBED569-4797-4DF1-A0F4-6AAB3CD982D8}</a:tableStyleId>
              </a:tblPr>
              <a:tblGrid>
                <a:gridCol w="5394234"/>
                <a:gridCol w="2825087"/>
                <a:gridCol w="1310185"/>
                <a:gridCol w="2037061"/>
              </a:tblGrid>
              <a:tr h="513474">
                <a:tc>
                  <a:txBody>
                    <a:bodyPr/>
                    <a:lstStyle/>
                    <a:p>
                      <a:pPr algn="ctr">
                        <a:lnSpc>
                          <a:spcPct val="115000"/>
                        </a:lnSpc>
                        <a:spcAft>
                          <a:spcPts val="0"/>
                        </a:spcAft>
                      </a:pPr>
                      <a:r>
                        <a:rPr lang="tr-TR" sz="1600" b="1" dirty="0"/>
                        <a:t>Makalenin Adı</a:t>
                      </a:r>
                      <a:endParaRPr lang="tr-TR" sz="1600" b="1" dirty="0">
                        <a:latin typeface="Calibri"/>
                        <a:ea typeface="Calibri"/>
                        <a:cs typeface="Times New Roman"/>
                      </a:endParaRPr>
                    </a:p>
                  </a:txBody>
                  <a:tcPr marL="40760" marR="40760" marT="0" marB="0" anchor="ctr">
                    <a:solidFill>
                      <a:schemeClr val="accent5">
                        <a:lumMod val="40000"/>
                        <a:lumOff val="60000"/>
                      </a:schemeClr>
                    </a:solidFill>
                  </a:tcPr>
                </a:tc>
                <a:tc>
                  <a:txBody>
                    <a:bodyPr/>
                    <a:lstStyle/>
                    <a:p>
                      <a:pPr algn="ctr">
                        <a:lnSpc>
                          <a:spcPct val="115000"/>
                        </a:lnSpc>
                        <a:spcAft>
                          <a:spcPts val="0"/>
                        </a:spcAft>
                      </a:pPr>
                      <a:r>
                        <a:rPr lang="tr-TR" sz="1600" b="1" dirty="0"/>
                        <a:t>Yazarlar</a:t>
                      </a:r>
                      <a:endParaRPr lang="tr-TR" sz="1600" b="1" dirty="0">
                        <a:latin typeface="Calibri"/>
                        <a:ea typeface="Calibri"/>
                        <a:cs typeface="Times New Roman"/>
                      </a:endParaRPr>
                    </a:p>
                  </a:txBody>
                  <a:tcPr marL="40760" marR="40760" marT="0" marB="0" anchor="ctr">
                    <a:solidFill>
                      <a:schemeClr val="accent5">
                        <a:lumMod val="40000"/>
                        <a:lumOff val="60000"/>
                      </a:schemeClr>
                    </a:solidFill>
                  </a:tcPr>
                </a:tc>
                <a:tc>
                  <a:txBody>
                    <a:bodyPr/>
                    <a:lstStyle/>
                    <a:p>
                      <a:pPr algn="ctr">
                        <a:lnSpc>
                          <a:spcPct val="115000"/>
                        </a:lnSpc>
                        <a:spcAft>
                          <a:spcPts val="0"/>
                        </a:spcAft>
                      </a:pPr>
                      <a:r>
                        <a:rPr lang="tr-TR" sz="1600" b="1" dirty="0"/>
                        <a:t>Araştırma Türü</a:t>
                      </a:r>
                      <a:endParaRPr lang="tr-TR" sz="1600" b="1" dirty="0">
                        <a:latin typeface="Calibri"/>
                        <a:ea typeface="Calibri"/>
                        <a:cs typeface="Times New Roman"/>
                      </a:endParaRPr>
                    </a:p>
                  </a:txBody>
                  <a:tcPr marL="40760" marR="40760" marT="0" marB="0" anchor="ctr">
                    <a:solidFill>
                      <a:schemeClr val="accent5">
                        <a:lumMod val="40000"/>
                        <a:lumOff val="60000"/>
                      </a:schemeClr>
                    </a:solidFill>
                  </a:tcPr>
                </a:tc>
                <a:tc>
                  <a:txBody>
                    <a:bodyPr/>
                    <a:lstStyle/>
                    <a:p>
                      <a:pPr algn="ctr">
                        <a:lnSpc>
                          <a:spcPct val="115000"/>
                        </a:lnSpc>
                        <a:spcAft>
                          <a:spcPts val="0"/>
                        </a:spcAft>
                      </a:pPr>
                      <a:r>
                        <a:rPr lang="tr-TR" sz="1600" b="1" dirty="0"/>
                        <a:t>Veri Toplama Yöntemi</a:t>
                      </a:r>
                      <a:endParaRPr lang="tr-TR" sz="1600" b="1" dirty="0">
                        <a:latin typeface="Calibri"/>
                        <a:ea typeface="Calibri"/>
                        <a:cs typeface="Times New Roman"/>
                      </a:endParaRPr>
                    </a:p>
                  </a:txBody>
                  <a:tcPr marL="40760" marR="40760" marT="0" marB="0" anchor="ctr">
                    <a:solidFill>
                      <a:schemeClr val="accent5">
                        <a:lumMod val="40000"/>
                        <a:lumOff val="60000"/>
                      </a:schemeClr>
                    </a:solidFill>
                  </a:tcPr>
                </a:tc>
              </a:tr>
              <a:tr h="262080">
                <a:tc>
                  <a:txBody>
                    <a:bodyPr/>
                    <a:lstStyle/>
                    <a:p>
                      <a:pPr>
                        <a:lnSpc>
                          <a:spcPct val="115000"/>
                        </a:lnSpc>
                        <a:spcAft>
                          <a:spcPts val="0"/>
                        </a:spcAft>
                      </a:pPr>
                      <a:r>
                        <a:rPr lang="en-US" sz="1200" dirty="0" err="1"/>
                        <a:t>mCRM’s</a:t>
                      </a:r>
                      <a:r>
                        <a:rPr lang="en-US" sz="1200" dirty="0"/>
                        <a:t> new opportunities of customer satisfaction</a:t>
                      </a:r>
                      <a:endParaRPr lang="tr-TR" sz="1200" dirty="0">
                        <a:latin typeface="Calibri"/>
                        <a:ea typeface="Calibri"/>
                        <a:cs typeface="Times New Roman"/>
                      </a:endParaRPr>
                    </a:p>
                  </a:txBody>
                  <a:tcPr marL="40760" marR="40760" marT="0" marB="0" anchor="ctr"/>
                </a:tc>
                <a:tc>
                  <a:txBody>
                    <a:bodyPr/>
                    <a:lstStyle/>
                    <a:p>
                      <a:pPr>
                        <a:lnSpc>
                          <a:spcPct val="115000"/>
                        </a:lnSpc>
                        <a:spcAft>
                          <a:spcPts val="0"/>
                        </a:spcAft>
                      </a:pPr>
                      <a:r>
                        <a:rPr lang="tr-TR" sz="1200" dirty="0"/>
                        <a:t>Cheng Fang Hsu; Shinn-Jong Lin</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Nitel</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Mülakat</a:t>
                      </a:r>
                      <a:endParaRPr lang="tr-TR" sz="1200" dirty="0">
                        <a:latin typeface="Calibri"/>
                        <a:ea typeface="Calibri"/>
                        <a:cs typeface="Times New Roman"/>
                      </a:endParaRPr>
                    </a:p>
                  </a:txBody>
                  <a:tcPr marL="40760" marR="40760" marT="0" marB="0" anchor="ctr"/>
                </a:tc>
              </a:tr>
              <a:tr h="416071">
                <a:tc>
                  <a:txBody>
                    <a:bodyPr/>
                    <a:lstStyle/>
                    <a:p>
                      <a:pPr>
                        <a:lnSpc>
                          <a:spcPct val="115000"/>
                        </a:lnSpc>
                        <a:spcAft>
                          <a:spcPts val="0"/>
                        </a:spcAft>
                      </a:pPr>
                      <a:r>
                        <a:rPr lang="en-US" sz="1200" dirty="0"/>
                        <a:t>Initiation stage of a mobile customer relationship management</a:t>
                      </a:r>
                      <a:endParaRPr lang="tr-TR" sz="1200" dirty="0">
                        <a:latin typeface="Calibri"/>
                        <a:ea typeface="Calibri"/>
                        <a:cs typeface="Times New Roman"/>
                      </a:endParaRPr>
                    </a:p>
                  </a:txBody>
                  <a:tcPr marL="40760" marR="40760" marT="0" marB="0" anchor="ctr"/>
                </a:tc>
                <a:tc>
                  <a:txBody>
                    <a:bodyPr/>
                    <a:lstStyle/>
                    <a:p>
                      <a:pPr>
                        <a:lnSpc>
                          <a:spcPct val="115000"/>
                        </a:lnSpc>
                        <a:spcAft>
                          <a:spcPts val="0"/>
                        </a:spcAft>
                      </a:pPr>
                      <a:r>
                        <a:rPr lang="tr-TR" sz="1200" dirty="0"/>
                        <a:t>Jaakko Sinisalo; Jari Salo, Matti Leppäniemi, Heikki Karjaluoto</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Nitel</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a:t>Vaka çalışması</a:t>
                      </a:r>
                      <a:endParaRPr lang="tr-TR" sz="1200">
                        <a:latin typeface="Calibri"/>
                        <a:ea typeface="Calibri"/>
                        <a:cs typeface="Times New Roman"/>
                      </a:endParaRPr>
                    </a:p>
                  </a:txBody>
                  <a:tcPr marL="40760" marR="40760" marT="0" marB="0" anchor="ctr"/>
                </a:tc>
              </a:tr>
              <a:tr h="336234">
                <a:tc>
                  <a:txBody>
                    <a:bodyPr/>
                    <a:lstStyle/>
                    <a:p>
                      <a:pPr>
                        <a:lnSpc>
                          <a:spcPct val="115000"/>
                        </a:lnSpc>
                        <a:spcAft>
                          <a:spcPts val="0"/>
                        </a:spcAft>
                      </a:pPr>
                      <a:r>
                        <a:rPr lang="en-US" sz="1200"/>
                        <a:t>A holistic framework for mCRM - data mining perspective</a:t>
                      </a:r>
                      <a:endParaRPr lang="tr-TR" sz="1200">
                        <a:latin typeface="Calibri"/>
                        <a:ea typeface="Calibri"/>
                        <a:cs typeface="Times New Roman"/>
                      </a:endParaRPr>
                    </a:p>
                  </a:txBody>
                  <a:tcPr marL="40760" marR="40760" marT="0" marB="0" anchor="ctr"/>
                </a:tc>
                <a:tc>
                  <a:txBody>
                    <a:bodyPr/>
                    <a:lstStyle/>
                    <a:p>
                      <a:pPr>
                        <a:lnSpc>
                          <a:spcPct val="115000"/>
                        </a:lnSpc>
                        <a:spcAft>
                          <a:spcPts val="0"/>
                        </a:spcAft>
                      </a:pPr>
                      <a:r>
                        <a:rPr lang="tr-TR" sz="1200" dirty="0"/>
                        <a:t>Jayanthi Ranjan; Vishal Bhatnagar</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Nitel</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a:t>Mülakat</a:t>
                      </a:r>
                      <a:endParaRPr lang="tr-TR" sz="1200">
                        <a:latin typeface="Calibri"/>
                        <a:ea typeface="Calibri"/>
                        <a:cs typeface="Times New Roman"/>
                      </a:endParaRPr>
                    </a:p>
                  </a:txBody>
                  <a:tcPr marL="40760" marR="40760" marT="0" marB="0" anchor="ctr"/>
                </a:tc>
              </a:tr>
              <a:tr h="336234">
                <a:tc>
                  <a:txBody>
                    <a:bodyPr/>
                    <a:lstStyle/>
                    <a:p>
                      <a:pPr>
                        <a:lnSpc>
                          <a:spcPct val="115000"/>
                        </a:lnSpc>
                        <a:spcAft>
                          <a:spcPts val="0"/>
                        </a:spcAft>
                      </a:pPr>
                      <a:r>
                        <a:rPr lang="en-US" sz="1200" dirty="0"/>
                        <a:t>The impact of mobile CRM on CPG strategy: A Kraft Canada Case Study</a:t>
                      </a:r>
                      <a:endParaRPr lang="tr-TR" sz="1200" dirty="0">
                        <a:latin typeface="Calibri"/>
                        <a:ea typeface="Calibri"/>
                        <a:cs typeface="Times New Roman"/>
                      </a:endParaRPr>
                    </a:p>
                  </a:txBody>
                  <a:tcPr marL="40760" marR="40760" marT="0" marB="0" anchor="ctr"/>
                </a:tc>
                <a:tc>
                  <a:txBody>
                    <a:bodyPr/>
                    <a:lstStyle/>
                    <a:p>
                      <a:pPr>
                        <a:lnSpc>
                          <a:spcPct val="115000"/>
                        </a:lnSpc>
                        <a:spcAft>
                          <a:spcPts val="0"/>
                        </a:spcAft>
                      </a:pPr>
                      <a:r>
                        <a:rPr lang="tr-TR" sz="1200" dirty="0"/>
                        <a:t>Diane Lee; Katrina Engelman</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Nitel</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Vaka çalışması</a:t>
                      </a:r>
                      <a:endParaRPr lang="tr-TR" sz="1200" dirty="0">
                        <a:latin typeface="Calibri"/>
                        <a:ea typeface="Calibri"/>
                        <a:cs typeface="Times New Roman"/>
                      </a:endParaRPr>
                    </a:p>
                  </a:txBody>
                  <a:tcPr marL="40760" marR="40760" marT="0" marB="0" anchor="ctr"/>
                </a:tc>
              </a:tr>
              <a:tr h="262080">
                <a:tc>
                  <a:txBody>
                    <a:bodyPr/>
                    <a:lstStyle/>
                    <a:p>
                      <a:pPr>
                        <a:lnSpc>
                          <a:spcPct val="115000"/>
                        </a:lnSpc>
                        <a:spcAft>
                          <a:spcPts val="0"/>
                        </a:spcAft>
                      </a:pPr>
                      <a:r>
                        <a:rPr lang="en-US" sz="1200" dirty="0"/>
                        <a:t>A study on barriers in adoption of </a:t>
                      </a:r>
                      <a:r>
                        <a:rPr lang="en-US" sz="1200" dirty="0" err="1"/>
                        <a:t>mCRM</a:t>
                      </a:r>
                      <a:r>
                        <a:rPr lang="en-US" sz="1200" dirty="0"/>
                        <a:t> System</a:t>
                      </a:r>
                      <a:endParaRPr lang="tr-TR" sz="1200" dirty="0">
                        <a:latin typeface="Calibri"/>
                        <a:ea typeface="Calibri"/>
                        <a:cs typeface="Times New Roman"/>
                      </a:endParaRPr>
                    </a:p>
                  </a:txBody>
                  <a:tcPr marL="40760" marR="40760" marT="0" marB="0" anchor="ctr"/>
                </a:tc>
                <a:tc>
                  <a:txBody>
                    <a:bodyPr/>
                    <a:lstStyle/>
                    <a:p>
                      <a:pPr>
                        <a:lnSpc>
                          <a:spcPct val="115000"/>
                        </a:lnSpc>
                        <a:spcAft>
                          <a:spcPts val="0"/>
                        </a:spcAft>
                      </a:pPr>
                      <a:r>
                        <a:rPr lang="tr-TR" sz="1200"/>
                        <a:t>T.G.Mirge</a:t>
                      </a:r>
                      <a:endParaRPr lang="tr-TR" sz="120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a:t>Nitel</a:t>
                      </a:r>
                      <a:endParaRPr lang="tr-TR" sz="120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a:t>İçerik analizi</a:t>
                      </a:r>
                      <a:endParaRPr lang="tr-TR" sz="1200">
                        <a:latin typeface="Calibri"/>
                        <a:ea typeface="Calibri"/>
                        <a:cs typeface="Times New Roman"/>
                      </a:endParaRPr>
                    </a:p>
                  </a:txBody>
                  <a:tcPr marL="40760" marR="40760" marT="0" marB="0" anchor="ctr"/>
                </a:tc>
              </a:tr>
              <a:tr h="393121">
                <a:tc>
                  <a:txBody>
                    <a:bodyPr/>
                    <a:lstStyle/>
                    <a:p>
                      <a:pPr>
                        <a:lnSpc>
                          <a:spcPct val="115000"/>
                        </a:lnSpc>
                        <a:spcAft>
                          <a:spcPts val="0"/>
                        </a:spcAft>
                      </a:pPr>
                      <a:r>
                        <a:rPr lang="en-US" sz="1200" dirty="0"/>
                        <a:t>Managing customer relationships through mobile CRM in organized retail outlets</a:t>
                      </a:r>
                      <a:endParaRPr lang="tr-TR" sz="1200" dirty="0">
                        <a:latin typeface="Calibri"/>
                        <a:ea typeface="Calibri"/>
                        <a:cs typeface="Times New Roman"/>
                      </a:endParaRPr>
                    </a:p>
                  </a:txBody>
                  <a:tcPr marL="40760" marR="40760" marT="0" marB="0" anchor="ctr"/>
                </a:tc>
                <a:tc>
                  <a:txBody>
                    <a:bodyPr/>
                    <a:lstStyle/>
                    <a:p>
                      <a:pPr>
                        <a:lnSpc>
                          <a:spcPct val="115000"/>
                        </a:lnSpc>
                        <a:spcAft>
                          <a:spcPts val="0"/>
                        </a:spcAft>
                      </a:pPr>
                      <a:r>
                        <a:rPr lang="tr-TR" sz="1200"/>
                        <a:t>Dheeraj Verma; Devendra Singh Verma</a:t>
                      </a:r>
                      <a:endParaRPr lang="tr-TR" sz="120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a:t>Nitel</a:t>
                      </a:r>
                      <a:endParaRPr lang="tr-TR" sz="120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a:t>Mülakat, gözlem</a:t>
                      </a:r>
                      <a:endParaRPr lang="tr-TR" sz="1200">
                        <a:latin typeface="Calibri"/>
                        <a:ea typeface="Calibri"/>
                        <a:cs typeface="Times New Roman"/>
                      </a:endParaRPr>
                    </a:p>
                  </a:txBody>
                  <a:tcPr marL="40760" marR="40760" marT="0" marB="0" anchor="ctr"/>
                </a:tc>
              </a:tr>
              <a:tr h="393121">
                <a:tc>
                  <a:txBody>
                    <a:bodyPr/>
                    <a:lstStyle/>
                    <a:p>
                      <a:pPr>
                        <a:lnSpc>
                          <a:spcPct val="115000"/>
                        </a:lnSpc>
                        <a:spcAft>
                          <a:spcPts val="0"/>
                        </a:spcAft>
                      </a:pPr>
                      <a:r>
                        <a:rPr lang="en-US" sz="1200"/>
                        <a:t>A conceptual model of the drivers and outcomes of mobile CRM application adoption</a:t>
                      </a:r>
                      <a:endParaRPr lang="tr-TR" sz="1200">
                        <a:latin typeface="Calibri"/>
                        <a:ea typeface="Calibri"/>
                        <a:cs typeface="Times New Roman"/>
                      </a:endParaRPr>
                    </a:p>
                  </a:txBody>
                  <a:tcPr marL="40760" marR="40760" marT="0" marB="0" anchor="ctr"/>
                </a:tc>
                <a:tc>
                  <a:txBody>
                    <a:bodyPr/>
                    <a:lstStyle/>
                    <a:p>
                      <a:pPr>
                        <a:lnSpc>
                          <a:spcPct val="115000"/>
                        </a:lnSpc>
                        <a:spcAft>
                          <a:spcPts val="0"/>
                        </a:spcAft>
                      </a:pPr>
                      <a:r>
                        <a:rPr lang="tr-TR" sz="1200"/>
                        <a:t>Michael Rodriguez; Kevin Trainor</a:t>
                      </a:r>
                      <a:endParaRPr lang="tr-TR" sz="120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Nitel</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a:t>İçerik analizi</a:t>
                      </a:r>
                      <a:endParaRPr lang="tr-TR" sz="1200">
                        <a:latin typeface="Calibri"/>
                        <a:ea typeface="Calibri"/>
                        <a:cs typeface="Times New Roman"/>
                      </a:endParaRPr>
                    </a:p>
                  </a:txBody>
                  <a:tcPr marL="40760" marR="40760" marT="0" marB="0" anchor="ctr"/>
                </a:tc>
              </a:tr>
              <a:tr h="416071">
                <a:tc>
                  <a:txBody>
                    <a:bodyPr/>
                    <a:lstStyle/>
                    <a:p>
                      <a:pPr>
                        <a:lnSpc>
                          <a:spcPct val="115000"/>
                        </a:lnSpc>
                        <a:spcAft>
                          <a:spcPts val="0"/>
                        </a:spcAft>
                      </a:pPr>
                      <a:r>
                        <a:rPr lang="en-US" sz="1200" dirty="0"/>
                        <a:t>Mobile customer relationship management: an exploratory analysis of Italian applications</a:t>
                      </a:r>
                      <a:endParaRPr lang="tr-TR" sz="1200" dirty="0">
                        <a:latin typeface="Calibri"/>
                        <a:ea typeface="Calibri"/>
                        <a:cs typeface="Times New Roman"/>
                      </a:endParaRPr>
                    </a:p>
                  </a:txBody>
                  <a:tcPr marL="40760" marR="40760" marT="0" marB="0" anchor="ctr"/>
                </a:tc>
                <a:tc>
                  <a:txBody>
                    <a:bodyPr/>
                    <a:lstStyle/>
                    <a:p>
                      <a:pPr>
                        <a:lnSpc>
                          <a:spcPct val="115000"/>
                        </a:lnSpc>
                        <a:spcAft>
                          <a:spcPts val="0"/>
                        </a:spcAft>
                      </a:pPr>
                      <a:r>
                        <a:rPr lang="tr-TR" sz="1200" dirty="0"/>
                        <a:t>Marta Valsecchi; Filippo Maria Renga, Andrea Rangone</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Nitel</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a:t>Mülakat, vaka çalışması</a:t>
                      </a:r>
                      <a:endParaRPr lang="tr-TR" sz="1200">
                        <a:latin typeface="Calibri"/>
                        <a:ea typeface="Calibri"/>
                        <a:cs typeface="Times New Roman"/>
                      </a:endParaRPr>
                    </a:p>
                  </a:txBody>
                  <a:tcPr marL="40760" marR="40760" marT="0" marB="0" anchor="ctr"/>
                </a:tc>
              </a:tr>
              <a:tr h="416071">
                <a:tc>
                  <a:txBody>
                    <a:bodyPr/>
                    <a:lstStyle/>
                    <a:p>
                      <a:pPr>
                        <a:lnSpc>
                          <a:spcPct val="115000"/>
                        </a:lnSpc>
                        <a:spcAft>
                          <a:spcPts val="0"/>
                        </a:spcAft>
                      </a:pPr>
                      <a:r>
                        <a:rPr lang="en-US" sz="1200"/>
                        <a:t>Mobile customer relationship management: underlying issues and challenges</a:t>
                      </a:r>
                      <a:endParaRPr lang="tr-TR" sz="1200">
                        <a:latin typeface="Calibri"/>
                        <a:ea typeface="Calibri"/>
                        <a:cs typeface="Times New Roman"/>
                      </a:endParaRPr>
                    </a:p>
                  </a:txBody>
                  <a:tcPr marL="40760" marR="40760" marT="0" marB="0" anchor="ctr"/>
                </a:tc>
                <a:tc>
                  <a:txBody>
                    <a:bodyPr/>
                    <a:lstStyle/>
                    <a:p>
                      <a:pPr>
                        <a:lnSpc>
                          <a:spcPct val="115000"/>
                        </a:lnSpc>
                        <a:spcAft>
                          <a:spcPts val="0"/>
                        </a:spcAft>
                      </a:pPr>
                      <a:r>
                        <a:rPr lang="tr-TR" sz="1200" dirty="0"/>
                        <a:t>Jaakko Sinisalo; Jari Salo, Matti Leppäniemi, Heikki Karjaluoto</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Nitel</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a:t>Mülakat</a:t>
                      </a:r>
                      <a:endParaRPr lang="tr-TR" sz="1200">
                        <a:latin typeface="Calibri"/>
                        <a:ea typeface="Calibri"/>
                        <a:cs typeface="Times New Roman"/>
                      </a:endParaRPr>
                    </a:p>
                  </a:txBody>
                  <a:tcPr marL="40760" marR="40760" marT="0" marB="0" anchor="ctr"/>
                </a:tc>
              </a:tr>
              <a:tr h="655202">
                <a:tc>
                  <a:txBody>
                    <a:bodyPr/>
                    <a:lstStyle/>
                    <a:p>
                      <a:pPr>
                        <a:lnSpc>
                          <a:spcPct val="115000"/>
                        </a:lnSpc>
                        <a:spcAft>
                          <a:spcPts val="0"/>
                        </a:spcAft>
                      </a:pPr>
                      <a:r>
                        <a:rPr lang="en-US" sz="1200"/>
                        <a:t>Mobile banking and its benefits</a:t>
                      </a:r>
                      <a:endParaRPr lang="tr-TR" sz="1200">
                        <a:latin typeface="Calibri"/>
                        <a:ea typeface="Calibri"/>
                        <a:cs typeface="Times New Roman"/>
                      </a:endParaRPr>
                    </a:p>
                  </a:txBody>
                  <a:tcPr marL="40760" marR="40760" marT="0" marB="0" anchor="ctr"/>
                </a:tc>
                <a:tc>
                  <a:txBody>
                    <a:bodyPr/>
                    <a:lstStyle/>
                    <a:p>
                      <a:pPr>
                        <a:lnSpc>
                          <a:spcPct val="115000"/>
                        </a:lnSpc>
                        <a:spcAft>
                          <a:spcPts val="0"/>
                        </a:spcAft>
                      </a:pPr>
                      <a:r>
                        <a:rPr lang="tr-TR" sz="1200" dirty="0"/>
                        <a:t>Zahra Rahmani; Atusa Tahvildari, Hamideh Honarmand, Hoda Yousefi, Marjan Sadegh Daghigh</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Nitel</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Teorik inceleme</a:t>
                      </a:r>
                      <a:endParaRPr lang="tr-TR" sz="1200" dirty="0">
                        <a:latin typeface="Calibri"/>
                        <a:ea typeface="Calibri"/>
                        <a:cs typeface="Times New Roman"/>
                      </a:endParaRPr>
                    </a:p>
                  </a:txBody>
                  <a:tcPr marL="40760" marR="40760" marT="0" marB="0" anchor="ctr"/>
                </a:tc>
              </a:tr>
              <a:tr h="448455">
                <a:tc>
                  <a:txBody>
                    <a:bodyPr/>
                    <a:lstStyle/>
                    <a:p>
                      <a:pPr>
                        <a:lnSpc>
                          <a:spcPct val="115000"/>
                        </a:lnSpc>
                        <a:spcAft>
                          <a:spcPts val="0"/>
                        </a:spcAft>
                      </a:pPr>
                      <a:r>
                        <a:rPr lang="en-US" sz="1200"/>
                        <a:t>A study on use of mobile banking and customer satisfaction with special reference to Trichy Region</a:t>
                      </a:r>
                      <a:endParaRPr lang="tr-TR" sz="1200">
                        <a:latin typeface="Calibri"/>
                        <a:ea typeface="Calibri"/>
                        <a:cs typeface="Times New Roman"/>
                      </a:endParaRPr>
                    </a:p>
                  </a:txBody>
                  <a:tcPr marL="40760" marR="40760" marT="0" marB="0" anchor="ctr"/>
                </a:tc>
                <a:tc>
                  <a:txBody>
                    <a:bodyPr/>
                    <a:lstStyle/>
                    <a:p>
                      <a:pPr>
                        <a:lnSpc>
                          <a:spcPct val="115000"/>
                        </a:lnSpc>
                        <a:spcAft>
                          <a:spcPts val="0"/>
                        </a:spcAft>
                      </a:pPr>
                      <a:r>
                        <a:rPr lang="tr-TR" sz="1200"/>
                        <a:t>K.R.Mahalakshmi; P.Kalaiyarasi</a:t>
                      </a:r>
                      <a:endParaRPr lang="tr-TR" sz="120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Nitel</a:t>
                      </a:r>
                      <a:endParaRPr lang="tr-TR" sz="1200" dirty="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Teorik inceleme</a:t>
                      </a:r>
                      <a:endParaRPr lang="tr-TR" sz="1200" dirty="0">
                        <a:latin typeface="Calibri"/>
                        <a:ea typeface="Calibri"/>
                        <a:cs typeface="Times New Roman"/>
                      </a:endParaRPr>
                    </a:p>
                  </a:txBody>
                  <a:tcPr marL="40760" marR="40760" marT="0" marB="0" anchor="ctr"/>
                </a:tc>
              </a:tr>
              <a:tr h="448455">
                <a:tc>
                  <a:txBody>
                    <a:bodyPr/>
                    <a:lstStyle/>
                    <a:p>
                      <a:pPr>
                        <a:lnSpc>
                          <a:spcPct val="115000"/>
                        </a:lnSpc>
                        <a:spcAft>
                          <a:spcPts val="0"/>
                        </a:spcAft>
                      </a:pPr>
                      <a:r>
                        <a:rPr lang="en-US" sz="1200"/>
                        <a:t>Mobile banking: A powerful new marketing and CRM tool for financial services companies all over Europe</a:t>
                      </a:r>
                      <a:endParaRPr lang="tr-TR" sz="1200">
                        <a:latin typeface="Calibri"/>
                        <a:ea typeface="Calibri"/>
                        <a:cs typeface="Times New Roman"/>
                      </a:endParaRPr>
                    </a:p>
                  </a:txBody>
                  <a:tcPr marL="40760" marR="40760" marT="0" marB="0" anchor="ctr"/>
                </a:tc>
                <a:tc>
                  <a:txBody>
                    <a:bodyPr/>
                    <a:lstStyle/>
                    <a:p>
                      <a:pPr>
                        <a:lnSpc>
                          <a:spcPct val="115000"/>
                        </a:lnSpc>
                        <a:spcAft>
                          <a:spcPts val="0"/>
                        </a:spcAft>
                      </a:pPr>
                      <a:r>
                        <a:rPr lang="tr-TR" sz="1200"/>
                        <a:t>Jukka Riivari</a:t>
                      </a:r>
                      <a:endParaRPr lang="tr-TR" sz="120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a:t>Nitel</a:t>
                      </a:r>
                      <a:endParaRPr lang="tr-TR" sz="1200">
                        <a:latin typeface="Calibri"/>
                        <a:ea typeface="Calibri"/>
                        <a:cs typeface="Times New Roman"/>
                      </a:endParaRPr>
                    </a:p>
                  </a:txBody>
                  <a:tcPr marL="40760" marR="40760" marT="0" marB="0" anchor="ctr"/>
                </a:tc>
                <a:tc>
                  <a:txBody>
                    <a:bodyPr/>
                    <a:lstStyle/>
                    <a:p>
                      <a:pPr algn="ctr">
                        <a:lnSpc>
                          <a:spcPct val="115000"/>
                        </a:lnSpc>
                        <a:spcAft>
                          <a:spcPts val="0"/>
                        </a:spcAft>
                      </a:pPr>
                      <a:r>
                        <a:rPr lang="tr-TR" sz="1200" dirty="0"/>
                        <a:t>Vaka çalışması</a:t>
                      </a:r>
                      <a:endParaRPr lang="tr-TR" sz="1200" dirty="0">
                        <a:latin typeface="Calibri"/>
                        <a:ea typeface="Calibri"/>
                        <a:cs typeface="Times New Roman"/>
                      </a:endParaRPr>
                    </a:p>
                  </a:txBody>
                  <a:tcPr marL="40760" marR="40760"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5660" y="252077"/>
            <a:ext cx="11737074" cy="1210235"/>
          </a:xfrm>
          <a:prstGeom prst="rect">
            <a:avLst/>
          </a:prstGeom>
          <a:solidFill>
            <a:srgbClr val="B8B8D0"/>
          </a:solidFill>
          <a:ln>
            <a:noFill/>
          </a:ln>
        </p:spPr>
        <p:txBody>
          <a:bodyPr anchor="ctr"/>
          <a:lstStyle/>
          <a:p>
            <a:pPr lvl="0" algn="ctr">
              <a:lnSpc>
                <a:spcPct val="90000"/>
              </a:lnSpc>
              <a:spcBef>
                <a:spcPct val="0"/>
              </a:spcBef>
              <a:defRPr/>
            </a:pPr>
            <a:r>
              <a:rPr lang="tr-TR" sz="4000" b="1" dirty="0" smtClean="0"/>
              <a:t>Nicel araştırma içeren makalelerin incelenmesi</a:t>
            </a:r>
          </a:p>
        </p:txBody>
      </p:sp>
      <p:graphicFrame>
        <p:nvGraphicFramePr>
          <p:cNvPr id="4" name="Content Placeholder 4"/>
          <p:cNvGraphicFramePr>
            <a:graphicFrameLocks/>
          </p:cNvGraphicFramePr>
          <p:nvPr/>
        </p:nvGraphicFramePr>
        <p:xfrm>
          <a:off x="272952" y="1504839"/>
          <a:ext cx="11682487" cy="5223464"/>
        </p:xfrm>
        <a:graphic>
          <a:graphicData uri="http://schemas.openxmlformats.org/drawingml/2006/table">
            <a:tbl>
              <a:tblPr>
                <a:tableStyleId>{BDBED569-4797-4DF1-A0F4-6AAB3CD982D8}</a:tableStyleId>
              </a:tblPr>
              <a:tblGrid>
                <a:gridCol w="3493830"/>
                <a:gridCol w="2156346"/>
                <a:gridCol w="1228299"/>
                <a:gridCol w="1651379"/>
                <a:gridCol w="1487606"/>
                <a:gridCol w="1665027"/>
              </a:tblGrid>
              <a:tr h="542149">
                <a:tc>
                  <a:txBody>
                    <a:bodyPr/>
                    <a:lstStyle/>
                    <a:p>
                      <a:pPr algn="ctr">
                        <a:lnSpc>
                          <a:spcPct val="115000"/>
                        </a:lnSpc>
                        <a:spcAft>
                          <a:spcPts val="0"/>
                        </a:spcAft>
                      </a:pPr>
                      <a:r>
                        <a:rPr lang="tr-TR" sz="1600" b="1" dirty="0"/>
                        <a:t>Makalenin Adı</a:t>
                      </a:r>
                      <a:endParaRPr lang="tr-TR" sz="1600" b="1" dirty="0">
                        <a:latin typeface="Calibri"/>
                        <a:ea typeface="Calibri"/>
                        <a:cs typeface="Times New Roman"/>
                      </a:endParaRPr>
                    </a:p>
                  </a:txBody>
                  <a:tcPr marL="31590" marR="31590" marT="0" marB="0" anchor="ctr">
                    <a:solidFill>
                      <a:schemeClr val="accent5">
                        <a:lumMod val="40000"/>
                        <a:lumOff val="60000"/>
                      </a:schemeClr>
                    </a:solidFill>
                  </a:tcPr>
                </a:tc>
                <a:tc>
                  <a:txBody>
                    <a:bodyPr/>
                    <a:lstStyle/>
                    <a:p>
                      <a:pPr algn="ctr">
                        <a:lnSpc>
                          <a:spcPct val="115000"/>
                        </a:lnSpc>
                        <a:spcAft>
                          <a:spcPts val="0"/>
                        </a:spcAft>
                      </a:pPr>
                      <a:r>
                        <a:rPr lang="tr-TR" sz="1600" b="1" dirty="0"/>
                        <a:t>Yazarlar</a:t>
                      </a:r>
                      <a:endParaRPr lang="tr-TR" sz="1600" b="1" dirty="0">
                        <a:latin typeface="Calibri"/>
                        <a:ea typeface="Calibri"/>
                        <a:cs typeface="Times New Roman"/>
                      </a:endParaRPr>
                    </a:p>
                  </a:txBody>
                  <a:tcPr marL="31590" marR="31590" marT="0" marB="0" anchor="ctr">
                    <a:solidFill>
                      <a:schemeClr val="accent5">
                        <a:lumMod val="40000"/>
                        <a:lumOff val="60000"/>
                      </a:schemeClr>
                    </a:solidFill>
                  </a:tcPr>
                </a:tc>
                <a:tc>
                  <a:txBody>
                    <a:bodyPr/>
                    <a:lstStyle/>
                    <a:p>
                      <a:pPr algn="ctr">
                        <a:lnSpc>
                          <a:spcPct val="115000"/>
                        </a:lnSpc>
                        <a:spcAft>
                          <a:spcPts val="0"/>
                        </a:spcAft>
                      </a:pPr>
                      <a:r>
                        <a:rPr lang="tr-TR" sz="1600" b="1" dirty="0"/>
                        <a:t>Araştırma Türü</a:t>
                      </a:r>
                      <a:endParaRPr lang="tr-TR" sz="1600" b="1" dirty="0">
                        <a:latin typeface="Calibri"/>
                        <a:ea typeface="Calibri"/>
                        <a:cs typeface="Times New Roman"/>
                      </a:endParaRPr>
                    </a:p>
                  </a:txBody>
                  <a:tcPr marL="31590" marR="31590" marT="0" marB="0" anchor="ctr">
                    <a:solidFill>
                      <a:schemeClr val="accent5">
                        <a:lumMod val="40000"/>
                        <a:lumOff val="60000"/>
                      </a:schemeClr>
                    </a:solidFill>
                  </a:tcPr>
                </a:tc>
                <a:tc>
                  <a:txBody>
                    <a:bodyPr/>
                    <a:lstStyle/>
                    <a:p>
                      <a:pPr algn="ctr">
                        <a:lnSpc>
                          <a:spcPct val="115000"/>
                        </a:lnSpc>
                        <a:spcAft>
                          <a:spcPts val="0"/>
                        </a:spcAft>
                      </a:pPr>
                      <a:r>
                        <a:rPr lang="tr-TR" sz="1600" b="1" dirty="0"/>
                        <a:t>Veri Toplama Yöntemi</a:t>
                      </a:r>
                      <a:endParaRPr lang="tr-TR" sz="1600" b="1" dirty="0">
                        <a:latin typeface="Calibri"/>
                        <a:ea typeface="Calibri"/>
                        <a:cs typeface="Times New Roman"/>
                      </a:endParaRPr>
                    </a:p>
                  </a:txBody>
                  <a:tcPr marL="31590" marR="31590" marT="0" marB="0" anchor="ctr">
                    <a:solidFill>
                      <a:schemeClr val="accent5">
                        <a:lumMod val="40000"/>
                        <a:lumOff val="60000"/>
                      </a:schemeClr>
                    </a:solidFill>
                  </a:tcPr>
                </a:tc>
                <a:tc>
                  <a:txBody>
                    <a:bodyPr/>
                    <a:lstStyle/>
                    <a:p>
                      <a:pPr algn="ctr">
                        <a:lnSpc>
                          <a:spcPct val="115000"/>
                        </a:lnSpc>
                        <a:spcAft>
                          <a:spcPts val="0"/>
                        </a:spcAft>
                      </a:pPr>
                      <a:r>
                        <a:rPr lang="tr-TR" sz="1600" b="1" dirty="0"/>
                        <a:t>Örneklem Büyüklüğü</a:t>
                      </a:r>
                      <a:endParaRPr lang="tr-TR" sz="1600" b="1" dirty="0">
                        <a:latin typeface="Calibri"/>
                        <a:ea typeface="Calibri"/>
                        <a:cs typeface="Times New Roman"/>
                      </a:endParaRPr>
                    </a:p>
                  </a:txBody>
                  <a:tcPr marL="31590" marR="31590" marT="0" marB="0" anchor="ctr">
                    <a:solidFill>
                      <a:schemeClr val="accent5">
                        <a:lumMod val="40000"/>
                        <a:lumOff val="60000"/>
                      </a:schemeClr>
                    </a:solidFill>
                  </a:tcPr>
                </a:tc>
                <a:tc>
                  <a:txBody>
                    <a:bodyPr/>
                    <a:lstStyle/>
                    <a:p>
                      <a:pPr algn="ctr">
                        <a:lnSpc>
                          <a:spcPct val="115000"/>
                        </a:lnSpc>
                        <a:spcAft>
                          <a:spcPts val="0"/>
                        </a:spcAft>
                      </a:pPr>
                      <a:r>
                        <a:rPr lang="tr-TR" sz="1600" b="1" dirty="0"/>
                        <a:t>İstatistiksel Analizler</a:t>
                      </a:r>
                      <a:endParaRPr lang="tr-TR" sz="1600" b="1" dirty="0">
                        <a:latin typeface="Calibri"/>
                        <a:ea typeface="Calibri"/>
                        <a:cs typeface="Times New Roman"/>
                      </a:endParaRPr>
                    </a:p>
                  </a:txBody>
                  <a:tcPr marL="31590" marR="31590" marT="0" marB="0" anchor="ctr">
                    <a:solidFill>
                      <a:schemeClr val="accent5">
                        <a:lumMod val="40000"/>
                        <a:lumOff val="60000"/>
                      </a:schemeClr>
                    </a:solidFill>
                  </a:tcPr>
                </a:tc>
              </a:tr>
              <a:tr h="601845">
                <a:tc>
                  <a:txBody>
                    <a:bodyPr/>
                    <a:lstStyle/>
                    <a:p>
                      <a:pPr>
                        <a:lnSpc>
                          <a:spcPct val="115000"/>
                        </a:lnSpc>
                        <a:spcAft>
                          <a:spcPts val="0"/>
                        </a:spcAft>
                      </a:pPr>
                      <a:r>
                        <a:rPr lang="en-US" sz="1200" dirty="0"/>
                        <a:t>The firms benefits of mobile CRM from the relationship marketing approach and the TOE model</a:t>
                      </a:r>
                      <a:endParaRPr lang="tr-TR" sz="1200" dirty="0">
                        <a:latin typeface="Calibri"/>
                        <a:ea typeface="Calibri"/>
                        <a:cs typeface="Times New Roman"/>
                      </a:endParaRPr>
                    </a:p>
                  </a:txBody>
                  <a:tcPr marL="31590" marR="31590" marT="0" marB="0" anchor="ctr"/>
                </a:tc>
                <a:tc>
                  <a:txBody>
                    <a:bodyPr/>
                    <a:lstStyle/>
                    <a:p>
                      <a:pPr>
                        <a:lnSpc>
                          <a:spcPct val="115000"/>
                        </a:lnSpc>
                        <a:spcAft>
                          <a:spcPts val="0"/>
                        </a:spcAft>
                      </a:pPr>
                      <a:r>
                        <a:rPr lang="tr-TR" sz="1200" dirty="0"/>
                        <a:t>S. San-Martín; N.H. Jiménez, B. López-Catalán</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Nicel</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Anket</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125</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Faktör Analizi, Korelasyon</a:t>
                      </a:r>
                      <a:endParaRPr lang="tr-TR" sz="1200">
                        <a:latin typeface="Calibri"/>
                        <a:ea typeface="Calibri"/>
                        <a:cs typeface="Times New Roman"/>
                      </a:endParaRPr>
                    </a:p>
                  </a:txBody>
                  <a:tcPr marL="31590" marR="31590" marT="0" marB="0" anchor="ctr"/>
                </a:tc>
              </a:tr>
              <a:tr h="501538">
                <a:tc>
                  <a:txBody>
                    <a:bodyPr/>
                    <a:lstStyle/>
                    <a:p>
                      <a:pPr>
                        <a:lnSpc>
                          <a:spcPct val="115000"/>
                        </a:lnSpc>
                        <a:spcAft>
                          <a:spcPts val="0"/>
                        </a:spcAft>
                      </a:pPr>
                      <a:r>
                        <a:rPr lang="en-US" sz="1200" dirty="0"/>
                        <a:t>Consumer's expectations from mobile CRM services: a banking context</a:t>
                      </a:r>
                      <a:endParaRPr lang="tr-TR" sz="1200" dirty="0">
                        <a:latin typeface="Calibri"/>
                        <a:ea typeface="Calibri"/>
                        <a:cs typeface="Times New Roman"/>
                      </a:endParaRPr>
                    </a:p>
                  </a:txBody>
                  <a:tcPr marL="31590" marR="31590" marT="0" marB="0" anchor="ctr"/>
                </a:tc>
                <a:tc>
                  <a:txBody>
                    <a:bodyPr/>
                    <a:lstStyle/>
                    <a:p>
                      <a:pPr>
                        <a:lnSpc>
                          <a:spcPct val="115000"/>
                        </a:lnSpc>
                        <a:spcAft>
                          <a:spcPts val="0"/>
                        </a:spcAft>
                      </a:pPr>
                      <a:r>
                        <a:rPr lang="tr-TR" sz="1200" dirty="0"/>
                        <a:t>Purnima S. Sangle; Preety Awasthi</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Nicel</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Anket</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272</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Faktör Analizi</a:t>
                      </a:r>
                      <a:endParaRPr lang="tr-TR" sz="1200">
                        <a:latin typeface="Calibri"/>
                        <a:ea typeface="Calibri"/>
                        <a:cs typeface="Times New Roman"/>
                      </a:endParaRPr>
                    </a:p>
                  </a:txBody>
                  <a:tcPr marL="31590" marR="31590" marT="0" marB="0" anchor="ctr"/>
                </a:tc>
              </a:tr>
              <a:tr h="629887">
                <a:tc>
                  <a:txBody>
                    <a:bodyPr/>
                    <a:lstStyle/>
                    <a:p>
                      <a:pPr>
                        <a:lnSpc>
                          <a:spcPct val="115000"/>
                        </a:lnSpc>
                        <a:spcAft>
                          <a:spcPts val="0"/>
                        </a:spcAft>
                      </a:pPr>
                      <a:r>
                        <a:rPr lang="en-US" sz="1200"/>
                        <a:t>The importance of value and context for mobile CRM services in banking</a:t>
                      </a:r>
                      <a:endParaRPr lang="tr-TR" sz="1200">
                        <a:latin typeface="Calibri"/>
                        <a:ea typeface="Calibri"/>
                        <a:cs typeface="Times New Roman"/>
                      </a:endParaRPr>
                    </a:p>
                  </a:txBody>
                  <a:tcPr marL="31590" marR="31590" marT="0" marB="0" anchor="ctr"/>
                </a:tc>
                <a:tc>
                  <a:txBody>
                    <a:bodyPr/>
                    <a:lstStyle/>
                    <a:p>
                      <a:pPr>
                        <a:lnSpc>
                          <a:spcPct val="115000"/>
                        </a:lnSpc>
                        <a:spcAft>
                          <a:spcPts val="0"/>
                        </a:spcAft>
                      </a:pPr>
                      <a:r>
                        <a:rPr lang="tr-TR" sz="1200"/>
                        <a:t>Preety Awasthi; Purnima S. Sangle</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Nicel</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Anket</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523</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Faktör Analizi, Korelasyon,Yapısal Eşitlik Modeli</a:t>
                      </a:r>
                      <a:endParaRPr lang="tr-TR" sz="1200">
                        <a:latin typeface="Calibri"/>
                        <a:ea typeface="Calibri"/>
                        <a:cs typeface="Times New Roman"/>
                      </a:endParaRPr>
                    </a:p>
                  </a:txBody>
                  <a:tcPr marL="31590" marR="31590" marT="0" marB="0" anchor="ctr"/>
                </a:tc>
              </a:tr>
              <a:tr h="501538">
                <a:tc>
                  <a:txBody>
                    <a:bodyPr/>
                    <a:lstStyle/>
                    <a:p>
                      <a:pPr>
                        <a:lnSpc>
                          <a:spcPct val="115000"/>
                        </a:lnSpc>
                        <a:spcAft>
                          <a:spcPts val="0"/>
                        </a:spcAft>
                      </a:pPr>
                      <a:r>
                        <a:rPr lang="en-US" sz="1200"/>
                        <a:t>Evaluating effects of mobile CRM on employees’ performance</a:t>
                      </a:r>
                      <a:endParaRPr lang="tr-TR" sz="1200">
                        <a:latin typeface="Calibri"/>
                        <a:ea typeface="Calibri"/>
                        <a:cs typeface="Times New Roman"/>
                      </a:endParaRPr>
                    </a:p>
                  </a:txBody>
                  <a:tcPr marL="31590" marR="31590" marT="0" marB="0" anchor="ctr"/>
                </a:tc>
                <a:tc>
                  <a:txBody>
                    <a:bodyPr/>
                    <a:lstStyle/>
                    <a:p>
                      <a:pPr>
                        <a:lnSpc>
                          <a:spcPct val="115000"/>
                        </a:lnSpc>
                        <a:spcAft>
                          <a:spcPts val="0"/>
                        </a:spcAft>
                      </a:pPr>
                      <a:r>
                        <a:rPr lang="tr-TR" sz="1200"/>
                        <a:t>Changsu Kim; In-Seok Lee, Tao Wang, Mirsobit Mirusmonov</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Nicel</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Anket</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263</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Faktör analizi</a:t>
                      </a:r>
                      <a:endParaRPr lang="tr-TR" sz="1200">
                        <a:latin typeface="Calibri"/>
                        <a:ea typeface="Calibri"/>
                        <a:cs typeface="Times New Roman"/>
                      </a:endParaRPr>
                    </a:p>
                  </a:txBody>
                  <a:tcPr marL="31590" marR="31590" marT="0" marB="0" anchor="ctr"/>
                </a:tc>
              </a:tr>
              <a:tr h="702153">
                <a:tc>
                  <a:txBody>
                    <a:bodyPr/>
                    <a:lstStyle/>
                    <a:p>
                      <a:pPr>
                        <a:lnSpc>
                          <a:spcPct val="115000"/>
                        </a:lnSpc>
                        <a:spcAft>
                          <a:spcPts val="0"/>
                        </a:spcAft>
                      </a:pPr>
                      <a:r>
                        <a:rPr lang="en-US" sz="1200"/>
                        <a:t>Intention to use mobile customer relationship management systems</a:t>
                      </a:r>
                      <a:endParaRPr lang="tr-TR" sz="1200">
                        <a:latin typeface="Calibri"/>
                        <a:ea typeface="Calibri"/>
                        <a:cs typeface="Times New Roman"/>
                      </a:endParaRPr>
                    </a:p>
                  </a:txBody>
                  <a:tcPr marL="31590" marR="31590" marT="0" marB="0" anchor="ctr"/>
                </a:tc>
                <a:tc>
                  <a:txBody>
                    <a:bodyPr/>
                    <a:lstStyle/>
                    <a:p>
                      <a:pPr>
                        <a:lnSpc>
                          <a:spcPct val="115000"/>
                        </a:lnSpc>
                        <a:spcAft>
                          <a:spcPts val="0"/>
                        </a:spcAft>
                      </a:pPr>
                      <a:r>
                        <a:rPr lang="tr-TR" sz="1200"/>
                        <a:t>Heikki Karjaluoto, Aarne Töllinen,Janne Pirttiniemi, Chanaka Jayawardhena</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Nicel</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Anket</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105</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Faktör analizi, Korelasyon</a:t>
                      </a:r>
                      <a:endParaRPr lang="tr-TR" sz="1200">
                        <a:latin typeface="Calibri"/>
                        <a:ea typeface="Calibri"/>
                        <a:cs typeface="Times New Roman"/>
                      </a:endParaRPr>
                    </a:p>
                  </a:txBody>
                  <a:tcPr marL="31590" marR="31590" marT="0" marB="0" anchor="ctr"/>
                </a:tc>
              </a:tr>
              <a:tr h="601845">
                <a:tc>
                  <a:txBody>
                    <a:bodyPr/>
                    <a:lstStyle/>
                    <a:p>
                      <a:pPr>
                        <a:lnSpc>
                          <a:spcPct val="115000"/>
                        </a:lnSpc>
                        <a:spcAft>
                          <a:spcPts val="0"/>
                        </a:spcAft>
                      </a:pPr>
                      <a:r>
                        <a:rPr lang="en-US" sz="1200"/>
                        <a:t>Measuring effectiveness of customer relationship</a:t>
                      </a:r>
                      <a:br>
                        <a:rPr lang="en-US" sz="1200"/>
                      </a:br>
                      <a:r>
                        <a:rPr lang="en-US" sz="1200"/>
                        <a:t>management in Indian retail banks</a:t>
                      </a:r>
                      <a:endParaRPr lang="tr-TR" sz="1200">
                        <a:latin typeface="Calibri"/>
                        <a:ea typeface="Calibri"/>
                        <a:cs typeface="Times New Roman"/>
                      </a:endParaRPr>
                    </a:p>
                  </a:txBody>
                  <a:tcPr marL="31590" marR="31590" marT="0" marB="0" anchor="ctr"/>
                </a:tc>
                <a:tc>
                  <a:txBody>
                    <a:bodyPr/>
                    <a:lstStyle/>
                    <a:p>
                      <a:pPr>
                        <a:lnSpc>
                          <a:spcPct val="115000"/>
                        </a:lnSpc>
                        <a:spcAft>
                          <a:spcPts val="0"/>
                        </a:spcAft>
                      </a:pPr>
                      <a:r>
                        <a:rPr lang="tr-TR" sz="1200"/>
                        <a:t>C. Padmavathy; M.S. Balaji, V.J. Sivakumar</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Nicel</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Anket</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261</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Faktör analizi</a:t>
                      </a:r>
                      <a:endParaRPr lang="tr-TR" sz="1200" dirty="0">
                        <a:latin typeface="Calibri"/>
                        <a:ea typeface="Calibri"/>
                        <a:cs typeface="Times New Roman"/>
                      </a:endParaRPr>
                    </a:p>
                  </a:txBody>
                  <a:tcPr marL="31590" marR="31590" marT="0" marB="0" anchor="ctr"/>
                </a:tc>
              </a:tr>
              <a:tr h="419925">
                <a:tc>
                  <a:txBody>
                    <a:bodyPr/>
                    <a:lstStyle/>
                    <a:p>
                      <a:pPr>
                        <a:lnSpc>
                          <a:spcPct val="115000"/>
                        </a:lnSpc>
                        <a:spcAft>
                          <a:spcPts val="0"/>
                        </a:spcAft>
                      </a:pPr>
                      <a:r>
                        <a:rPr lang="en-US" sz="1200"/>
                        <a:t>What keeps mobile banking customers loyal?</a:t>
                      </a:r>
                      <a:endParaRPr lang="tr-TR" sz="1200">
                        <a:latin typeface="Calibri"/>
                        <a:ea typeface="Calibri"/>
                        <a:cs typeface="Times New Roman"/>
                      </a:endParaRPr>
                    </a:p>
                  </a:txBody>
                  <a:tcPr marL="31590" marR="31590" marT="0" marB="0" anchor="ctr"/>
                </a:tc>
                <a:tc>
                  <a:txBody>
                    <a:bodyPr/>
                    <a:lstStyle/>
                    <a:p>
                      <a:pPr>
                        <a:lnSpc>
                          <a:spcPct val="115000"/>
                        </a:lnSpc>
                        <a:spcAft>
                          <a:spcPts val="0"/>
                        </a:spcAft>
                      </a:pPr>
                      <a:r>
                        <a:rPr lang="tr-TR" sz="1200"/>
                        <a:t>Rakhi Thakur</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Nicel</a:t>
                      </a:r>
                      <a:endParaRPr lang="tr-TR" sz="1200" dirty="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Anket</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433</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Faktör analizi, Korelasyon, Regresyon</a:t>
                      </a:r>
                      <a:endParaRPr lang="tr-TR" sz="1200" dirty="0">
                        <a:latin typeface="Calibri"/>
                        <a:ea typeface="Calibri"/>
                        <a:cs typeface="Times New Roman"/>
                      </a:endParaRPr>
                    </a:p>
                  </a:txBody>
                  <a:tcPr marL="31590" marR="31590" marT="0" marB="0" anchor="ctr"/>
                </a:tc>
              </a:tr>
              <a:tr h="702153">
                <a:tc>
                  <a:txBody>
                    <a:bodyPr/>
                    <a:lstStyle/>
                    <a:p>
                      <a:pPr>
                        <a:lnSpc>
                          <a:spcPct val="115000"/>
                        </a:lnSpc>
                        <a:spcAft>
                          <a:spcPts val="0"/>
                        </a:spcAft>
                      </a:pPr>
                      <a:r>
                        <a:rPr lang="en-US" sz="1200"/>
                        <a:t>The relationship between attitude toward using and customer satisfaction with mobile application services</a:t>
                      </a:r>
                      <a:endParaRPr lang="tr-TR" sz="1200">
                        <a:latin typeface="Calibri"/>
                        <a:ea typeface="Calibri"/>
                        <a:cs typeface="Times New Roman"/>
                      </a:endParaRPr>
                    </a:p>
                  </a:txBody>
                  <a:tcPr marL="31590" marR="31590" marT="0" marB="0" anchor="ctr"/>
                </a:tc>
                <a:tc>
                  <a:txBody>
                    <a:bodyPr/>
                    <a:lstStyle/>
                    <a:p>
                      <a:pPr>
                        <a:lnSpc>
                          <a:spcPct val="115000"/>
                        </a:lnSpc>
                        <a:spcAft>
                          <a:spcPts val="0"/>
                        </a:spcAft>
                      </a:pPr>
                      <a:r>
                        <a:rPr lang="tr-TR" sz="1200"/>
                        <a:t>Chen-Ying Lee; Chih-Hsuan Tsao, Wan-Chuan Chang</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Nicel</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Anket</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a:t>538</a:t>
                      </a:r>
                      <a:endParaRPr lang="tr-TR" sz="1200">
                        <a:latin typeface="Calibri"/>
                        <a:ea typeface="Calibri"/>
                        <a:cs typeface="Times New Roman"/>
                      </a:endParaRPr>
                    </a:p>
                  </a:txBody>
                  <a:tcPr marL="31590" marR="31590" marT="0" marB="0" anchor="ctr"/>
                </a:tc>
                <a:tc>
                  <a:txBody>
                    <a:bodyPr/>
                    <a:lstStyle/>
                    <a:p>
                      <a:pPr algn="ctr">
                        <a:lnSpc>
                          <a:spcPct val="115000"/>
                        </a:lnSpc>
                        <a:spcAft>
                          <a:spcPts val="0"/>
                        </a:spcAft>
                      </a:pPr>
                      <a:r>
                        <a:rPr lang="tr-TR" sz="1200" dirty="0"/>
                        <a:t>ANOVA, Regresyon</a:t>
                      </a:r>
                      <a:endParaRPr lang="tr-TR" sz="1200" dirty="0">
                        <a:latin typeface="Calibri"/>
                        <a:ea typeface="Calibri"/>
                        <a:cs typeface="Times New Roman"/>
                      </a:endParaRPr>
                    </a:p>
                  </a:txBody>
                  <a:tcPr marL="31590" marR="31590"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tr-TR" sz="4000" b="1" dirty="0" smtClean="0"/>
              <a:t>Sonuç ve Öneriler</a:t>
            </a:r>
            <a:endParaRPr lang="tr-TR" sz="4800" dirty="0"/>
          </a:p>
        </p:txBody>
      </p:sp>
      <p:graphicFrame>
        <p:nvGraphicFramePr>
          <p:cNvPr id="5" name="Diagram 4"/>
          <p:cNvGraphicFramePr/>
          <p:nvPr/>
        </p:nvGraphicFramePr>
        <p:xfrm>
          <a:off x="2191658" y="1436911"/>
          <a:ext cx="8824688" cy="4934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5">
                                            <p:graphicEl>
                                              <a:dgm id="{D9B836E7-DC3C-4F4F-B4F3-5AE343CD67D9}"/>
                                            </p:graphicEl>
                                          </p:spTgt>
                                        </p:tgtEl>
                                        <p:attrNameLst>
                                          <p:attrName>style.visibility</p:attrName>
                                        </p:attrNameLst>
                                      </p:cBhvr>
                                      <p:to>
                                        <p:strVal val="visible"/>
                                      </p:to>
                                    </p:set>
                                    <p:anim calcmode="lin" valueType="num">
                                      <p:cBhvr>
                                        <p:cTn id="12" dur="500" fill="hold"/>
                                        <p:tgtEl>
                                          <p:spTgt spid="5">
                                            <p:graphicEl>
                                              <a:dgm id="{D9B836E7-DC3C-4F4F-B4F3-5AE343CD67D9}"/>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D9B836E7-DC3C-4F4F-B4F3-5AE343CD67D9}"/>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D9B836E7-DC3C-4F4F-B4F3-5AE343CD67D9}"/>
                                            </p:graphicEl>
                                          </p:spTgt>
                                        </p:tgtEl>
                                      </p:cBhvr>
                                    </p:animEffect>
                                  </p:childTnLst>
                                </p:cTn>
                              </p:par>
                              <p:par>
                                <p:cTn id="15" presetID="53" presetClass="entr" presetSubtype="16" fill="hold" grpId="0" nodeType="withEffect">
                                  <p:stCondLst>
                                    <p:cond delay="2000"/>
                                  </p:stCondLst>
                                  <p:childTnLst>
                                    <p:set>
                                      <p:cBhvr>
                                        <p:cTn id="16" dur="1" fill="hold">
                                          <p:stCondLst>
                                            <p:cond delay="0"/>
                                          </p:stCondLst>
                                        </p:cTn>
                                        <p:tgtEl>
                                          <p:spTgt spid="5">
                                            <p:graphicEl>
                                              <a:dgm id="{74CDCBDE-AA1F-4E22-B456-EC6543830895}"/>
                                            </p:graphicEl>
                                          </p:spTgt>
                                        </p:tgtEl>
                                        <p:attrNameLst>
                                          <p:attrName>style.visibility</p:attrName>
                                        </p:attrNameLst>
                                      </p:cBhvr>
                                      <p:to>
                                        <p:strVal val="visible"/>
                                      </p:to>
                                    </p:set>
                                    <p:anim calcmode="lin" valueType="num">
                                      <p:cBhvr>
                                        <p:cTn id="17" dur="500" fill="hold"/>
                                        <p:tgtEl>
                                          <p:spTgt spid="5">
                                            <p:graphicEl>
                                              <a:dgm id="{74CDCBDE-AA1F-4E22-B456-EC6543830895}"/>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74CDCBDE-AA1F-4E22-B456-EC6543830895}"/>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74CDCBDE-AA1F-4E22-B456-EC6543830895}"/>
                                            </p:graphicEl>
                                          </p:spTgt>
                                        </p:tgtEl>
                                      </p:cBhvr>
                                    </p:animEffect>
                                  </p:childTnLst>
                                </p:cTn>
                              </p:par>
                              <p:par>
                                <p:cTn id="20" presetID="53" presetClass="entr" presetSubtype="16" fill="hold" grpId="0" nodeType="withEffect">
                                  <p:stCondLst>
                                    <p:cond delay="3000"/>
                                  </p:stCondLst>
                                  <p:childTnLst>
                                    <p:set>
                                      <p:cBhvr>
                                        <p:cTn id="21" dur="1" fill="hold">
                                          <p:stCondLst>
                                            <p:cond delay="0"/>
                                          </p:stCondLst>
                                        </p:cTn>
                                        <p:tgtEl>
                                          <p:spTgt spid="5">
                                            <p:graphicEl>
                                              <a:dgm id="{DE157CF7-DCD6-46DE-B524-D0AC17C9FFFB}"/>
                                            </p:graphicEl>
                                          </p:spTgt>
                                        </p:tgtEl>
                                        <p:attrNameLst>
                                          <p:attrName>style.visibility</p:attrName>
                                        </p:attrNameLst>
                                      </p:cBhvr>
                                      <p:to>
                                        <p:strVal val="visible"/>
                                      </p:to>
                                    </p:set>
                                    <p:anim calcmode="lin" valueType="num">
                                      <p:cBhvr>
                                        <p:cTn id="22" dur="500" fill="hold"/>
                                        <p:tgtEl>
                                          <p:spTgt spid="5">
                                            <p:graphicEl>
                                              <a:dgm id="{DE157CF7-DCD6-46DE-B524-D0AC17C9FFFB}"/>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DE157CF7-DCD6-46DE-B524-D0AC17C9FFFB}"/>
                                            </p:graphicEl>
                                          </p:spTgt>
                                        </p:tgtEl>
                                        <p:attrNameLst>
                                          <p:attrName>ppt_h</p:attrName>
                                        </p:attrNameLst>
                                      </p:cBhvr>
                                      <p:tavLst>
                                        <p:tav tm="0">
                                          <p:val>
                                            <p:fltVal val="0"/>
                                          </p:val>
                                        </p:tav>
                                        <p:tav tm="100000">
                                          <p:val>
                                            <p:strVal val="#ppt_h"/>
                                          </p:val>
                                        </p:tav>
                                      </p:tavLst>
                                    </p:anim>
                                    <p:animEffect transition="in" filter="fade">
                                      <p:cBhvr>
                                        <p:cTn id="24" dur="500"/>
                                        <p:tgtEl>
                                          <p:spTgt spid="5">
                                            <p:graphicEl>
                                              <a:dgm id="{DE157CF7-DCD6-46DE-B524-D0AC17C9FFFB}"/>
                                            </p:graphicEl>
                                          </p:spTgt>
                                        </p:tgtEl>
                                      </p:cBhvr>
                                    </p:animEffect>
                                  </p:childTnLst>
                                </p:cTn>
                              </p:par>
                              <p:par>
                                <p:cTn id="25" presetID="53" presetClass="entr" presetSubtype="16" fill="hold" grpId="0" nodeType="withEffect">
                                  <p:stCondLst>
                                    <p:cond delay="4000"/>
                                  </p:stCondLst>
                                  <p:childTnLst>
                                    <p:set>
                                      <p:cBhvr>
                                        <p:cTn id="26" dur="1" fill="hold">
                                          <p:stCondLst>
                                            <p:cond delay="0"/>
                                          </p:stCondLst>
                                        </p:cTn>
                                        <p:tgtEl>
                                          <p:spTgt spid="5">
                                            <p:graphicEl>
                                              <a:dgm id="{9595ED85-0C02-48FD-8FB5-E13849CB870C}"/>
                                            </p:graphicEl>
                                          </p:spTgt>
                                        </p:tgtEl>
                                        <p:attrNameLst>
                                          <p:attrName>style.visibility</p:attrName>
                                        </p:attrNameLst>
                                      </p:cBhvr>
                                      <p:to>
                                        <p:strVal val="visible"/>
                                      </p:to>
                                    </p:set>
                                    <p:anim calcmode="lin" valueType="num">
                                      <p:cBhvr>
                                        <p:cTn id="27" dur="500" fill="hold"/>
                                        <p:tgtEl>
                                          <p:spTgt spid="5">
                                            <p:graphicEl>
                                              <a:dgm id="{9595ED85-0C02-48FD-8FB5-E13849CB870C}"/>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9595ED85-0C02-48FD-8FB5-E13849CB870C}"/>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9595ED85-0C02-48FD-8FB5-E13849CB870C}"/>
                                            </p:graphicEl>
                                          </p:spTgt>
                                        </p:tgtEl>
                                      </p:cBhvr>
                                    </p:animEffect>
                                  </p:childTnLst>
                                </p:cTn>
                              </p:par>
                              <p:par>
                                <p:cTn id="30" presetID="53" presetClass="entr" presetSubtype="16" fill="hold" grpId="0" nodeType="withEffect">
                                  <p:stCondLst>
                                    <p:cond delay="5000"/>
                                  </p:stCondLst>
                                  <p:childTnLst>
                                    <p:set>
                                      <p:cBhvr>
                                        <p:cTn id="31" dur="1" fill="hold">
                                          <p:stCondLst>
                                            <p:cond delay="0"/>
                                          </p:stCondLst>
                                        </p:cTn>
                                        <p:tgtEl>
                                          <p:spTgt spid="5">
                                            <p:graphicEl>
                                              <a:dgm id="{14F2DA4D-6A2E-44DC-9879-9E0937AB3F37}"/>
                                            </p:graphicEl>
                                          </p:spTgt>
                                        </p:tgtEl>
                                        <p:attrNameLst>
                                          <p:attrName>style.visibility</p:attrName>
                                        </p:attrNameLst>
                                      </p:cBhvr>
                                      <p:to>
                                        <p:strVal val="visible"/>
                                      </p:to>
                                    </p:set>
                                    <p:anim calcmode="lin" valueType="num">
                                      <p:cBhvr>
                                        <p:cTn id="32" dur="500" fill="hold"/>
                                        <p:tgtEl>
                                          <p:spTgt spid="5">
                                            <p:graphicEl>
                                              <a:dgm id="{14F2DA4D-6A2E-44DC-9879-9E0937AB3F37}"/>
                                            </p:graphicEl>
                                          </p:spTgt>
                                        </p:tgtEl>
                                        <p:attrNameLst>
                                          <p:attrName>ppt_w</p:attrName>
                                        </p:attrNameLst>
                                      </p:cBhvr>
                                      <p:tavLst>
                                        <p:tav tm="0">
                                          <p:val>
                                            <p:fltVal val="0"/>
                                          </p:val>
                                        </p:tav>
                                        <p:tav tm="100000">
                                          <p:val>
                                            <p:strVal val="#ppt_w"/>
                                          </p:val>
                                        </p:tav>
                                      </p:tavLst>
                                    </p:anim>
                                    <p:anim calcmode="lin" valueType="num">
                                      <p:cBhvr>
                                        <p:cTn id="33" dur="500" fill="hold"/>
                                        <p:tgtEl>
                                          <p:spTgt spid="5">
                                            <p:graphicEl>
                                              <a:dgm id="{14F2DA4D-6A2E-44DC-9879-9E0937AB3F37}"/>
                                            </p:graphicEl>
                                          </p:spTgt>
                                        </p:tgtEl>
                                        <p:attrNameLst>
                                          <p:attrName>ppt_h</p:attrName>
                                        </p:attrNameLst>
                                      </p:cBhvr>
                                      <p:tavLst>
                                        <p:tav tm="0">
                                          <p:val>
                                            <p:fltVal val="0"/>
                                          </p:val>
                                        </p:tav>
                                        <p:tav tm="100000">
                                          <p:val>
                                            <p:strVal val="#ppt_h"/>
                                          </p:val>
                                        </p:tav>
                                      </p:tavLst>
                                    </p:anim>
                                    <p:animEffect transition="in" filter="fade">
                                      <p:cBhvr>
                                        <p:cTn id="34" dur="500"/>
                                        <p:tgtEl>
                                          <p:spTgt spid="5">
                                            <p:graphicEl>
                                              <a:dgm id="{14F2DA4D-6A2E-44DC-9879-9E0937AB3F37}"/>
                                            </p:graphicEl>
                                          </p:spTgt>
                                        </p:tgtEl>
                                      </p:cBhvr>
                                    </p:animEffect>
                                  </p:childTnLst>
                                </p:cTn>
                              </p:par>
                              <p:par>
                                <p:cTn id="35" presetID="53" presetClass="entr" presetSubtype="16" fill="hold" grpId="0" nodeType="withEffect">
                                  <p:stCondLst>
                                    <p:cond delay="6000"/>
                                  </p:stCondLst>
                                  <p:childTnLst>
                                    <p:set>
                                      <p:cBhvr>
                                        <p:cTn id="36" dur="1" fill="hold">
                                          <p:stCondLst>
                                            <p:cond delay="0"/>
                                          </p:stCondLst>
                                        </p:cTn>
                                        <p:tgtEl>
                                          <p:spTgt spid="5">
                                            <p:graphicEl>
                                              <a:dgm id="{65C66DFB-0417-459A-9B82-095A788F07CE}"/>
                                            </p:graphicEl>
                                          </p:spTgt>
                                        </p:tgtEl>
                                        <p:attrNameLst>
                                          <p:attrName>style.visibility</p:attrName>
                                        </p:attrNameLst>
                                      </p:cBhvr>
                                      <p:to>
                                        <p:strVal val="visible"/>
                                      </p:to>
                                    </p:set>
                                    <p:anim calcmode="lin" valueType="num">
                                      <p:cBhvr>
                                        <p:cTn id="37" dur="500" fill="hold"/>
                                        <p:tgtEl>
                                          <p:spTgt spid="5">
                                            <p:graphicEl>
                                              <a:dgm id="{65C66DFB-0417-459A-9B82-095A788F07CE}"/>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65C66DFB-0417-459A-9B82-095A788F07CE}"/>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65C66DFB-0417-459A-9B82-095A788F07CE}"/>
                                            </p:graphicEl>
                                          </p:spTgt>
                                        </p:tgtEl>
                                      </p:cBhvr>
                                    </p:animEffect>
                                  </p:childTnLst>
                                </p:cTn>
                              </p:par>
                              <p:par>
                                <p:cTn id="40" presetID="53" presetClass="entr" presetSubtype="16" fill="hold" grpId="0" nodeType="withEffect">
                                  <p:stCondLst>
                                    <p:cond delay="7000"/>
                                  </p:stCondLst>
                                  <p:childTnLst>
                                    <p:set>
                                      <p:cBhvr>
                                        <p:cTn id="41" dur="1" fill="hold">
                                          <p:stCondLst>
                                            <p:cond delay="0"/>
                                          </p:stCondLst>
                                        </p:cTn>
                                        <p:tgtEl>
                                          <p:spTgt spid="5">
                                            <p:graphicEl>
                                              <a:dgm id="{D315B365-29ED-4DCA-BF84-EE2481F072FF}"/>
                                            </p:graphicEl>
                                          </p:spTgt>
                                        </p:tgtEl>
                                        <p:attrNameLst>
                                          <p:attrName>style.visibility</p:attrName>
                                        </p:attrNameLst>
                                      </p:cBhvr>
                                      <p:to>
                                        <p:strVal val="visible"/>
                                      </p:to>
                                    </p:set>
                                    <p:anim calcmode="lin" valueType="num">
                                      <p:cBhvr>
                                        <p:cTn id="42" dur="500" fill="hold"/>
                                        <p:tgtEl>
                                          <p:spTgt spid="5">
                                            <p:graphicEl>
                                              <a:dgm id="{D315B365-29ED-4DCA-BF84-EE2481F072FF}"/>
                                            </p:graphicEl>
                                          </p:spTgt>
                                        </p:tgtEl>
                                        <p:attrNameLst>
                                          <p:attrName>ppt_w</p:attrName>
                                        </p:attrNameLst>
                                      </p:cBhvr>
                                      <p:tavLst>
                                        <p:tav tm="0">
                                          <p:val>
                                            <p:fltVal val="0"/>
                                          </p:val>
                                        </p:tav>
                                        <p:tav tm="100000">
                                          <p:val>
                                            <p:strVal val="#ppt_w"/>
                                          </p:val>
                                        </p:tav>
                                      </p:tavLst>
                                    </p:anim>
                                    <p:anim calcmode="lin" valueType="num">
                                      <p:cBhvr>
                                        <p:cTn id="43" dur="500" fill="hold"/>
                                        <p:tgtEl>
                                          <p:spTgt spid="5">
                                            <p:graphicEl>
                                              <a:dgm id="{D315B365-29ED-4DCA-BF84-EE2481F072FF}"/>
                                            </p:graphicEl>
                                          </p:spTgt>
                                        </p:tgtEl>
                                        <p:attrNameLst>
                                          <p:attrName>ppt_h</p:attrName>
                                        </p:attrNameLst>
                                      </p:cBhvr>
                                      <p:tavLst>
                                        <p:tav tm="0">
                                          <p:val>
                                            <p:fltVal val="0"/>
                                          </p:val>
                                        </p:tav>
                                        <p:tav tm="100000">
                                          <p:val>
                                            <p:strVal val="#ppt_h"/>
                                          </p:val>
                                        </p:tav>
                                      </p:tavLst>
                                    </p:anim>
                                    <p:animEffect transition="in" filter="fade">
                                      <p:cBhvr>
                                        <p:cTn id="44" dur="500"/>
                                        <p:tgtEl>
                                          <p:spTgt spid="5">
                                            <p:graphicEl>
                                              <a:dgm id="{D315B365-29ED-4DCA-BF84-EE2481F072FF}"/>
                                            </p:graphicEl>
                                          </p:spTgt>
                                        </p:tgtEl>
                                      </p:cBhvr>
                                    </p:animEffect>
                                  </p:childTnLst>
                                </p:cTn>
                              </p:par>
                              <p:par>
                                <p:cTn id="45" presetID="53" presetClass="entr" presetSubtype="16" fill="hold" grpId="0" nodeType="withEffect">
                                  <p:stCondLst>
                                    <p:cond delay="8000"/>
                                  </p:stCondLst>
                                  <p:childTnLst>
                                    <p:set>
                                      <p:cBhvr>
                                        <p:cTn id="46" dur="1" fill="hold">
                                          <p:stCondLst>
                                            <p:cond delay="0"/>
                                          </p:stCondLst>
                                        </p:cTn>
                                        <p:tgtEl>
                                          <p:spTgt spid="5">
                                            <p:graphicEl>
                                              <a:dgm id="{B7DDFA37-DF92-4756-A575-CF8D7A1B1C76}"/>
                                            </p:graphicEl>
                                          </p:spTgt>
                                        </p:tgtEl>
                                        <p:attrNameLst>
                                          <p:attrName>style.visibility</p:attrName>
                                        </p:attrNameLst>
                                      </p:cBhvr>
                                      <p:to>
                                        <p:strVal val="visible"/>
                                      </p:to>
                                    </p:set>
                                    <p:anim calcmode="lin" valueType="num">
                                      <p:cBhvr>
                                        <p:cTn id="47" dur="500" fill="hold"/>
                                        <p:tgtEl>
                                          <p:spTgt spid="5">
                                            <p:graphicEl>
                                              <a:dgm id="{B7DDFA37-DF92-4756-A575-CF8D7A1B1C76}"/>
                                            </p:graphicEl>
                                          </p:spTgt>
                                        </p:tgtEl>
                                        <p:attrNameLst>
                                          <p:attrName>ppt_w</p:attrName>
                                        </p:attrNameLst>
                                      </p:cBhvr>
                                      <p:tavLst>
                                        <p:tav tm="0">
                                          <p:val>
                                            <p:fltVal val="0"/>
                                          </p:val>
                                        </p:tav>
                                        <p:tav tm="100000">
                                          <p:val>
                                            <p:strVal val="#ppt_w"/>
                                          </p:val>
                                        </p:tav>
                                      </p:tavLst>
                                    </p:anim>
                                    <p:anim calcmode="lin" valueType="num">
                                      <p:cBhvr>
                                        <p:cTn id="48" dur="500" fill="hold"/>
                                        <p:tgtEl>
                                          <p:spTgt spid="5">
                                            <p:graphicEl>
                                              <a:dgm id="{B7DDFA37-DF92-4756-A575-CF8D7A1B1C76}"/>
                                            </p:graphicEl>
                                          </p:spTgt>
                                        </p:tgtEl>
                                        <p:attrNameLst>
                                          <p:attrName>ppt_h</p:attrName>
                                        </p:attrNameLst>
                                      </p:cBhvr>
                                      <p:tavLst>
                                        <p:tav tm="0">
                                          <p:val>
                                            <p:fltVal val="0"/>
                                          </p:val>
                                        </p:tav>
                                        <p:tav tm="100000">
                                          <p:val>
                                            <p:strVal val="#ppt_h"/>
                                          </p:val>
                                        </p:tav>
                                      </p:tavLst>
                                    </p:anim>
                                    <p:animEffect transition="in" filter="fade">
                                      <p:cBhvr>
                                        <p:cTn id="49" dur="500"/>
                                        <p:tgtEl>
                                          <p:spTgt spid="5">
                                            <p:graphicEl>
                                              <a:dgm id="{B7DDFA37-DF92-4756-A575-CF8D7A1B1C76}"/>
                                            </p:graphicEl>
                                          </p:spTgt>
                                        </p:tgtEl>
                                      </p:cBhvr>
                                    </p:animEffect>
                                  </p:childTnLst>
                                </p:cTn>
                              </p:par>
                              <p:par>
                                <p:cTn id="50" presetID="53" presetClass="entr" presetSubtype="16" fill="hold" grpId="0" nodeType="withEffect">
                                  <p:stCondLst>
                                    <p:cond delay="9000"/>
                                  </p:stCondLst>
                                  <p:childTnLst>
                                    <p:set>
                                      <p:cBhvr>
                                        <p:cTn id="51" dur="1" fill="hold">
                                          <p:stCondLst>
                                            <p:cond delay="0"/>
                                          </p:stCondLst>
                                        </p:cTn>
                                        <p:tgtEl>
                                          <p:spTgt spid="5">
                                            <p:graphicEl>
                                              <a:dgm id="{E3914F1F-29BC-4711-97F0-BB0D1F7C3BFB}"/>
                                            </p:graphicEl>
                                          </p:spTgt>
                                        </p:tgtEl>
                                        <p:attrNameLst>
                                          <p:attrName>style.visibility</p:attrName>
                                        </p:attrNameLst>
                                      </p:cBhvr>
                                      <p:to>
                                        <p:strVal val="visible"/>
                                      </p:to>
                                    </p:set>
                                    <p:anim calcmode="lin" valueType="num">
                                      <p:cBhvr>
                                        <p:cTn id="52" dur="500" fill="hold"/>
                                        <p:tgtEl>
                                          <p:spTgt spid="5">
                                            <p:graphicEl>
                                              <a:dgm id="{E3914F1F-29BC-4711-97F0-BB0D1F7C3BFB}"/>
                                            </p:graphicEl>
                                          </p:spTgt>
                                        </p:tgtEl>
                                        <p:attrNameLst>
                                          <p:attrName>ppt_w</p:attrName>
                                        </p:attrNameLst>
                                      </p:cBhvr>
                                      <p:tavLst>
                                        <p:tav tm="0">
                                          <p:val>
                                            <p:fltVal val="0"/>
                                          </p:val>
                                        </p:tav>
                                        <p:tav tm="100000">
                                          <p:val>
                                            <p:strVal val="#ppt_w"/>
                                          </p:val>
                                        </p:tav>
                                      </p:tavLst>
                                    </p:anim>
                                    <p:anim calcmode="lin" valueType="num">
                                      <p:cBhvr>
                                        <p:cTn id="53" dur="500" fill="hold"/>
                                        <p:tgtEl>
                                          <p:spTgt spid="5">
                                            <p:graphicEl>
                                              <a:dgm id="{E3914F1F-29BC-4711-97F0-BB0D1F7C3BFB}"/>
                                            </p:graphicEl>
                                          </p:spTgt>
                                        </p:tgtEl>
                                        <p:attrNameLst>
                                          <p:attrName>ppt_h</p:attrName>
                                        </p:attrNameLst>
                                      </p:cBhvr>
                                      <p:tavLst>
                                        <p:tav tm="0">
                                          <p:val>
                                            <p:fltVal val="0"/>
                                          </p:val>
                                        </p:tav>
                                        <p:tav tm="100000">
                                          <p:val>
                                            <p:strVal val="#ppt_h"/>
                                          </p:val>
                                        </p:tav>
                                      </p:tavLst>
                                    </p:anim>
                                    <p:animEffect transition="in" filter="fade">
                                      <p:cBhvr>
                                        <p:cTn id="54" dur="500"/>
                                        <p:tgtEl>
                                          <p:spTgt spid="5">
                                            <p:graphicEl>
                                              <a:dgm id="{E3914F1F-29BC-4711-97F0-BB0D1F7C3BFB}"/>
                                            </p:graphicEl>
                                          </p:spTgt>
                                        </p:tgtEl>
                                      </p:cBhvr>
                                    </p:animEffect>
                                  </p:childTnLst>
                                </p:cTn>
                              </p:par>
                              <p:par>
                                <p:cTn id="55" presetID="53" presetClass="entr" presetSubtype="16" fill="hold" grpId="0" nodeType="withEffect">
                                  <p:stCondLst>
                                    <p:cond delay="10000"/>
                                  </p:stCondLst>
                                  <p:childTnLst>
                                    <p:set>
                                      <p:cBhvr>
                                        <p:cTn id="56" dur="1" fill="hold">
                                          <p:stCondLst>
                                            <p:cond delay="0"/>
                                          </p:stCondLst>
                                        </p:cTn>
                                        <p:tgtEl>
                                          <p:spTgt spid="5">
                                            <p:graphicEl>
                                              <a:dgm id="{C0E7259C-B08C-4E36-8C6E-E6294D1CCAA4}"/>
                                            </p:graphicEl>
                                          </p:spTgt>
                                        </p:tgtEl>
                                        <p:attrNameLst>
                                          <p:attrName>style.visibility</p:attrName>
                                        </p:attrNameLst>
                                      </p:cBhvr>
                                      <p:to>
                                        <p:strVal val="visible"/>
                                      </p:to>
                                    </p:set>
                                    <p:anim calcmode="lin" valueType="num">
                                      <p:cBhvr>
                                        <p:cTn id="57" dur="500" fill="hold"/>
                                        <p:tgtEl>
                                          <p:spTgt spid="5">
                                            <p:graphicEl>
                                              <a:dgm id="{C0E7259C-B08C-4E36-8C6E-E6294D1CCAA4}"/>
                                            </p:graphicEl>
                                          </p:spTgt>
                                        </p:tgtEl>
                                        <p:attrNameLst>
                                          <p:attrName>ppt_w</p:attrName>
                                        </p:attrNameLst>
                                      </p:cBhvr>
                                      <p:tavLst>
                                        <p:tav tm="0">
                                          <p:val>
                                            <p:fltVal val="0"/>
                                          </p:val>
                                        </p:tav>
                                        <p:tav tm="100000">
                                          <p:val>
                                            <p:strVal val="#ppt_w"/>
                                          </p:val>
                                        </p:tav>
                                      </p:tavLst>
                                    </p:anim>
                                    <p:anim calcmode="lin" valueType="num">
                                      <p:cBhvr>
                                        <p:cTn id="58" dur="500" fill="hold"/>
                                        <p:tgtEl>
                                          <p:spTgt spid="5">
                                            <p:graphicEl>
                                              <a:dgm id="{C0E7259C-B08C-4E36-8C6E-E6294D1CCAA4}"/>
                                            </p:graphicEl>
                                          </p:spTgt>
                                        </p:tgtEl>
                                        <p:attrNameLst>
                                          <p:attrName>ppt_h</p:attrName>
                                        </p:attrNameLst>
                                      </p:cBhvr>
                                      <p:tavLst>
                                        <p:tav tm="0">
                                          <p:val>
                                            <p:fltVal val="0"/>
                                          </p:val>
                                        </p:tav>
                                        <p:tav tm="100000">
                                          <p:val>
                                            <p:strVal val="#ppt_h"/>
                                          </p:val>
                                        </p:tav>
                                      </p:tavLst>
                                    </p:anim>
                                    <p:animEffect transition="in" filter="fade">
                                      <p:cBhvr>
                                        <p:cTn id="59" dur="500"/>
                                        <p:tgtEl>
                                          <p:spTgt spid="5">
                                            <p:graphicEl>
                                              <a:dgm id="{C0E7259C-B08C-4E36-8C6E-E6294D1CCA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tr-TR" sz="4000" b="1" dirty="0" smtClean="0"/>
              <a:t>Sonuç ve Öneriler</a:t>
            </a:r>
            <a:endParaRPr lang="tr-TR" sz="4400" dirty="0"/>
          </a:p>
        </p:txBody>
      </p:sp>
      <p:graphicFrame>
        <p:nvGraphicFramePr>
          <p:cNvPr id="5" name="Diagram 4"/>
          <p:cNvGraphicFramePr/>
          <p:nvPr/>
        </p:nvGraphicFramePr>
        <p:xfrm>
          <a:off x="2191658" y="3149599"/>
          <a:ext cx="8795657" cy="1900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Brace 5"/>
          <p:cNvSpPr/>
          <p:nvPr/>
        </p:nvSpPr>
        <p:spPr>
          <a:xfrm rot="5400000">
            <a:off x="5225141" y="3722908"/>
            <a:ext cx="529770" cy="2663373"/>
          </a:xfrm>
          <a:prstGeom prst="rightBrace">
            <a:avLst>
              <a:gd name="adj1" fmla="val 266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Right Brace 6"/>
          <p:cNvSpPr/>
          <p:nvPr/>
        </p:nvSpPr>
        <p:spPr>
          <a:xfrm rot="5400000">
            <a:off x="7924798" y="3722910"/>
            <a:ext cx="529770" cy="2663373"/>
          </a:xfrm>
          <a:prstGeom prst="rightBrace">
            <a:avLst>
              <a:gd name="adj1" fmla="val 266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 name="TextBox 8"/>
          <p:cNvSpPr txBox="1"/>
          <p:nvPr/>
        </p:nvSpPr>
        <p:spPr>
          <a:xfrm>
            <a:off x="4441368" y="5297715"/>
            <a:ext cx="2119088" cy="769441"/>
          </a:xfrm>
          <a:prstGeom prst="rect">
            <a:avLst/>
          </a:prstGeom>
          <a:noFill/>
        </p:spPr>
        <p:txBody>
          <a:bodyPr wrap="square" rtlCol="0">
            <a:spAutoFit/>
          </a:bodyPr>
          <a:lstStyle/>
          <a:p>
            <a:pPr algn="ctr"/>
            <a:r>
              <a:rPr lang="tr-TR" sz="2200" dirty="0" smtClean="0"/>
              <a:t>Daha çok nitel araştırmalar</a:t>
            </a:r>
            <a:endParaRPr lang="tr-TR" sz="2200" dirty="0"/>
          </a:p>
        </p:txBody>
      </p:sp>
      <p:sp>
        <p:nvSpPr>
          <p:cNvPr id="10" name="TextBox 9"/>
          <p:cNvSpPr txBox="1"/>
          <p:nvPr/>
        </p:nvSpPr>
        <p:spPr>
          <a:xfrm>
            <a:off x="7068460" y="5297715"/>
            <a:ext cx="2278744" cy="769441"/>
          </a:xfrm>
          <a:prstGeom prst="rect">
            <a:avLst/>
          </a:prstGeom>
          <a:noFill/>
        </p:spPr>
        <p:txBody>
          <a:bodyPr wrap="square" rtlCol="0">
            <a:spAutoFit/>
          </a:bodyPr>
          <a:lstStyle/>
          <a:p>
            <a:pPr algn="ctr"/>
            <a:r>
              <a:rPr lang="tr-TR" sz="2200" dirty="0" smtClean="0"/>
              <a:t>Hem nitel hem nicel araştırmalar</a:t>
            </a:r>
            <a:endParaRPr lang="tr-TR" sz="2200" dirty="0"/>
          </a:p>
        </p:txBody>
      </p:sp>
      <p:sp>
        <p:nvSpPr>
          <p:cNvPr id="11" name="TextBox 10"/>
          <p:cNvSpPr txBox="1"/>
          <p:nvPr/>
        </p:nvSpPr>
        <p:spPr>
          <a:xfrm>
            <a:off x="2989943" y="1973943"/>
            <a:ext cx="3207661" cy="1107996"/>
          </a:xfrm>
          <a:prstGeom prst="rect">
            <a:avLst/>
          </a:prstGeom>
          <a:noFill/>
        </p:spPr>
        <p:txBody>
          <a:bodyPr wrap="square" rtlCol="0">
            <a:spAutoFit/>
          </a:bodyPr>
          <a:lstStyle/>
          <a:p>
            <a:pPr algn="ctr"/>
            <a:r>
              <a:rPr lang="tr-TR" sz="2200" dirty="0" smtClean="0"/>
              <a:t>Daha çok müşteri memnuniyeti ve müşteri sadakati ele alınmış.</a:t>
            </a:r>
            <a:endParaRPr lang="tr-TR" sz="2200" dirty="0"/>
          </a:p>
        </p:txBody>
      </p:sp>
      <p:sp>
        <p:nvSpPr>
          <p:cNvPr id="12" name="Right Brace 11"/>
          <p:cNvSpPr/>
          <p:nvPr/>
        </p:nvSpPr>
        <p:spPr>
          <a:xfrm rot="16200000">
            <a:off x="4564745" y="2583534"/>
            <a:ext cx="529770" cy="1342577"/>
          </a:xfrm>
          <a:prstGeom prst="rightBrace">
            <a:avLst>
              <a:gd name="adj1" fmla="val 266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3" name="TextBox 12"/>
          <p:cNvSpPr txBox="1"/>
          <p:nvPr/>
        </p:nvSpPr>
        <p:spPr>
          <a:xfrm>
            <a:off x="6197599" y="2017485"/>
            <a:ext cx="3604292" cy="1107996"/>
          </a:xfrm>
          <a:prstGeom prst="rect">
            <a:avLst/>
          </a:prstGeom>
          <a:noFill/>
        </p:spPr>
        <p:txBody>
          <a:bodyPr wrap="square" rtlCol="0">
            <a:spAutoFit/>
          </a:bodyPr>
          <a:lstStyle/>
          <a:p>
            <a:pPr algn="ctr"/>
            <a:r>
              <a:rPr lang="tr-TR" sz="2200" dirty="0" smtClean="0"/>
              <a:t>Son yıllarda teknoloji, sistem ulaşılabilirliği ve algılanan riskler incelenmiş.</a:t>
            </a:r>
            <a:endParaRPr lang="tr-TR" sz="2200" dirty="0"/>
          </a:p>
        </p:txBody>
      </p:sp>
      <p:sp>
        <p:nvSpPr>
          <p:cNvPr id="14" name="Right Brace 13"/>
          <p:cNvSpPr/>
          <p:nvPr/>
        </p:nvSpPr>
        <p:spPr>
          <a:xfrm rot="16200000">
            <a:off x="7184574" y="1328048"/>
            <a:ext cx="529770" cy="3853546"/>
          </a:xfrm>
          <a:prstGeom prst="rightBrace">
            <a:avLst>
              <a:gd name="adj1" fmla="val 26666"/>
              <a:gd name="adj2" fmla="val 6393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5">
                                            <p:graphicEl>
                                              <a:dgm id="{E46E90BA-C048-4723-A05A-B7B9C28A856D}"/>
                                            </p:graphicEl>
                                          </p:spTgt>
                                        </p:tgtEl>
                                        <p:attrNameLst>
                                          <p:attrName>style.visibility</p:attrName>
                                        </p:attrNameLst>
                                      </p:cBhvr>
                                      <p:to>
                                        <p:strVal val="visible"/>
                                      </p:to>
                                    </p:set>
                                    <p:anim calcmode="lin" valueType="num">
                                      <p:cBhvr additive="base">
                                        <p:cTn id="7" dur="500" fill="hold"/>
                                        <p:tgtEl>
                                          <p:spTgt spid="5">
                                            <p:graphicEl>
                                              <a:dgm id="{E46E90BA-C048-4723-A05A-B7B9C28A856D}"/>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E46E90BA-C048-4723-A05A-B7B9C28A856D}"/>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5">
                                            <p:graphicEl>
                                              <a:dgm id="{14B76780-84D7-4D0C-A5AC-9FBCB287F59D}"/>
                                            </p:graphicEl>
                                          </p:spTgt>
                                        </p:tgtEl>
                                        <p:attrNameLst>
                                          <p:attrName>style.visibility</p:attrName>
                                        </p:attrNameLst>
                                      </p:cBhvr>
                                      <p:to>
                                        <p:strVal val="visible"/>
                                      </p:to>
                                    </p:set>
                                    <p:anim calcmode="lin" valueType="num">
                                      <p:cBhvr additive="base">
                                        <p:cTn id="11" dur="500" fill="hold"/>
                                        <p:tgtEl>
                                          <p:spTgt spid="5">
                                            <p:graphicEl>
                                              <a:dgm id="{14B76780-84D7-4D0C-A5AC-9FBCB287F59D}"/>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graphicEl>
                                              <a:dgm id="{14B76780-84D7-4D0C-A5AC-9FBCB287F59D}"/>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5">
                                            <p:graphicEl>
                                              <a:dgm id="{7DF720A8-2B67-4F6D-AEDB-C815932CEF4C}"/>
                                            </p:graphicEl>
                                          </p:spTgt>
                                        </p:tgtEl>
                                        <p:attrNameLst>
                                          <p:attrName>style.visibility</p:attrName>
                                        </p:attrNameLst>
                                      </p:cBhvr>
                                      <p:to>
                                        <p:strVal val="visible"/>
                                      </p:to>
                                    </p:set>
                                    <p:anim calcmode="lin" valueType="num">
                                      <p:cBhvr additive="base">
                                        <p:cTn id="15" dur="500" fill="hold"/>
                                        <p:tgtEl>
                                          <p:spTgt spid="5">
                                            <p:graphicEl>
                                              <a:dgm id="{7DF720A8-2B67-4F6D-AEDB-C815932CEF4C}"/>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graphicEl>
                                              <a:dgm id="{7DF720A8-2B67-4F6D-AEDB-C815932CEF4C}"/>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5">
                                            <p:graphicEl>
                                              <a:dgm id="{CBF0D194-3975-41BB-951C-EE042EBB79E6}"/>
                                            </p:graphicEl>
                                          </p:spTgt>
                                        </p:tgtEl>
                                        <p:attrNameLst>
                                          <p:attrName>style.visibility</p:attrName>
                                        </p:attrNameLst>
                                      </p:cBhvr>
                                      <p:to>
                                        <p:strVal val="visible"/>
                                      </p:to>
                                    </p:set>
                                    <p:anim calcmode="lin" valueType="num">
                                      <p:cBhvr additive="base">
                                        <p:cTn id="19" dur="500" fill="hold"/>
                                        <p:tgtEl>
                                          <p:spTgt spid="5">
                                            <p:graphicEl>
                                              <a:dgm id="{CBF0D194-3975-41BB-951C-EE042EBB79E6}"/>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graphicEl>
                                              <a:dgm id="{CBF0D194-3975-41BB-951C-EE042EBB79E6}"/>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000"/>
                                  </p:stCondLst>
                                  <p:childTnLst>
                                    <p:set>
                                      <p:cBhvr>
                                        <p:cTn id="22" dur="1" fill="hold">
                                          <p:stCondLst>
                                            <p:cond delay="0"/>
                                          </p:stCondLst>
                                        </p:cTn>
                                        <p:tgtEl>
                                          <p:spTgt spid="5">
                                            <p:graphicEl>
                                              <a:dgm id="{1320E3DE-26A5-45C7-AD1C-F0953C7A797F}"/>
                                            </p:graphicEl>
                                          </p:spTgt>
                                        </p:tgtEl>
                                        <p:attrNameLst>
                                          <p:attrName>style.visibility</p:attrName>
                                        </p:attrNameLst>
                                      </p:cBhvr>
                                      <p:to>
                                        <p:strVal val="visible"/>
                                      </p:to>
                                    </p:set>
                                    <p:anim calcmode="lin" valueType="num">
                                      <p:cBhvr additive="base">
                                        <p:cTn id="23" dur="500" fill="hold"/>
                                        <p:tgtEl>
                                          <p:spTgt spid="5">
                                            <p:graphicEl>
                                              <a:dgm id="{1320E3DE-26A5-45C7-AD1C-F0953C7A797F}"/>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graphicEl>
                                              <a:dgm id="{1320E3DE-26A5-45C7-AD1C-F0953C7A797F}"/>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3000"/>
                                  </p:stCondLst>
                                  <p:childTnLst>
                                    <p:set>
                                      <p:cBhvr>
                                        <p:cTn id="26" dur="1" fill="hold">
                                          <p:stCondLst>
                                            <p:cond delay="0"/>
                                          </p:stCondLst>
                                        </p:cTn>
                                        <p:tgtEl>
                                          <p:spTgt spid="5">
                                            <p:graphicEl>
                                              <a:dgm id="{FC1EFA30-A406-4C70-8E9B-EFD6915A07D9}"/>
                                            </p:graphicEl>
                                          </p:spTgt>
                                        </p:tgtEl>
                                        <p:attrNameLst>
                                          <p:attrName>style.visibility</p:attrName>
                                        </p:attrNameLst>
                                      </p:cBhvr>
                                      <p:to>
                                        <p:strVal val="visible"/>
                                      </p:to>
                                    </p:set>
                                    <p:anim calcmode="lin" valueType="num">
                                      <p:cBhvr additive="base">
                                        <p:cTn id="27" dur="500" fill="hold"/>
                                        <p:tgtEl>
                                          <p:spTgt spid="5">
                                            <p:graphicEl>
                                              <a:dgm id="{FC1EFA30-A406-4C70-8E9B-EFD6915A07D9}"/>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graphicEl>
                                              <a:dgm id="{FC1EFA30-A406-4C70-8E9B-EFD6915A07D9}"/>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3000"/>
                                  </p:stCondLst>
                                  <p:childTnLst>
                                    <p:set>
                                      <p:cBhvr>
                                        <p:cTn id="30" dur="1" fill="hold">
                                          <p:stCondLst>
                                            <p:cond delay="0"/>
                                          </p:stCondLst>
                                        </p:cTn>
                                        <p:tgtEl>
                                          <p:spTgt spid="5">
                                            <p:graphicEl>
                                              <a:dgm id="{8B5127BA-8D71-4BFC-A93E-6845B474549D}"/>
                                            </p:graphicEl>
                                          </p:spTgt>
                                        </p:tgtEl>
                                        <p:attrNameLst>
                                          <p:attrName>style.visibility</p:attrName>
                                        </p:attrNameLst>
                                      </p:cBhvr>
                                      <p:to>
                                        <p:strVal val="visible"/>
                                      </p:to>
                                    </p:set>
                                    <p:anim calcmode="lin" valueType="num">
                                      <p:cBhvr additive="base">
                                        <p:cTn id="31" dur="500" fill="hold"/>
                                        <p:tgtEl>
                                          <p:spTgt spid="5">
                                            <p:graphicEl>
                                              <a:dgm id="{8B5127BA-8D71-4BFC-A93E-6845B474549D}"/>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graphicEl>
                                              <a:dgm id="{8B5127BA-8D71-4BFC-A93E-6845B474549D}"/>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4000"/>
                                  </p:stCondLst>
                                  <p:childTnLst>
                                    <p:set>
                                      <p:cBhvr>
                                        <p:cTn id="34" dur="1" fill="hold">
                                          <p:stCondLst>
                                            <p:cond delay="0"/>
                                          </p:stCondLst>
                                        </p:cTn>
                                        <p:tgtEl>
                                          <p:spTgt spid="5">
                                            <p:graphicEl>
                                              <a:dgm id="{0BDE540E-E33C-4F0E-A015-71322E8AE899}"/>
                                            </p:graphicEl>
                                          </p:spTgt>
                                        </p:tgtEl>
                                        <p:attrNameLst>
                                          <p:attrName>style.visibility</p:attrName>
                                        </p:attrNameLst>
                                      </p:cBhvr>
                                      <p:to>
                                        <p:strVal val="visible"/>
                                      </p:to>
                                    </p:set>
                                    <p:anim calcmode="lin" valueType="num">
                                      <p:cBhvr additive="base">
                                        <p:cTn id="35" dur="500" fill="hold"/>
                                        <p:tgtEl>
                                          <p:spTgt spid="5">
                                            <p:graphicEl>
                                              <a:dgm id="{0BDE540E-E33C-4F0E-A015-71322E8AE899}"/>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graphicEl>
                                              <a:dgm id="{0BDE540E-E33C-4F0E-A015-71322E8AE899}"/>
                                            </p:graphic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4000"/>
                                  </p:stCondLst>
                                  <p:childTnLst>
                                    <p:set>
                                      <p:cBhvr>
                                        <p:cTn id="38" dur="1" fill="hold">
                                          <p:stCondLst>
                                            <p:cond delay="0"/>
                                          </p:stCondLst>
                                        </p:cTn>
                                        <p:tgtEl>
                                          <p:spTgt spid="5">
                                            <p:graphicEl>
                                              <a:dgm id="{66CC7319-A2F6-40B7-90B4-066BDD8C2DDC}"/>
                                            </p:graphicEl>
                                          </p:spTgt>
                                        </p:tgtEl>
                                        <p:attrNameLst>
                                          <p:attrName>style.visibility</p:attrName>
                                        </p:attrNameLst>
                                      </p:cBhvr>
                                      <p:to>
                                        <p:strVal val="visible"/>
                                      </p:to>
                                    </p:set>
                                    <p:anim calcmode="lin" valueType="num">
                                      <p:cBhvr additive="base">
                                        <p:cTn id="39" dur="500" fill="hold"/>
                                        <p:tgtEl>
                                          <p:spTgt spid="5">
                                            <p:graphicEl>
                                              <a:dgm id="{66CC7319-A2F6-40B7-90B4-066BDD8C2DDC}"/>
                                            </p:graphic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graphicEl>
                                              <a:dgm id="{66CC7319-A2F6-40B7-90B4-066BDD8C2DDC}"/>
                                            </p:graphic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0"/>
                                  </p:stCondLst>
                                  <p:childTnLst>
                                    <p:set>
                                      <p:cBhvr>
                                        <p:cTn id="42" dur="1" fill="hold">
                                          <p:stCondLst>
                                            <p:cond delay="0"/>
                                          </p:stCondLst>
                                        </p:cTn>
                                        <p:tgtEl>
                                          <p:spTgt spid="5">
                                            <p:graphicEl>
                                              <a:dgm id="{5E6431C9-3426-4472-909E-9284ADBF4975}"/>
                                            </p:graphicEl>
                                          </p:spTgt>
                                        </p:tgtEl>
                                        <p:attrNameLst>
                                          <p:attrName>style.visibility</p:attrName>
                                        </p:attrNameLst>
                                      </p:cBhvr>
                                      <p:to>
                                        <p:strVal val="visible"/>
                                      </p:to>
                                    </p:set>
                                    <p:anim calcmode="lin" valueType="num">
                                      <p:cBhvr additive="base">
                                        <p:cTn id="43" dur="500" fill="hold"/>
                                        <p:tgtEl>
                                          <p:spTgt spid="5">
                                            <p:graphicEl>
                                              <a:dgm id="{5E6431C9-3426-4472-909E-9284ADBF4975}"/>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graphicEl>
                                              <a:dgm id="{5E6431C9-3426-4472-909E-9284ADBF4975}"/>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0"/>
                                  </p:stCondLst>
                                  <p:childTnLst>
                                    <p:set>
                                      <p:cBhvr>
                                        <p:cTn id="46" dur="1" fill="hold">
                                          <p:stCondLst>
                                            <p:cond delay="0"/>
                                          </p:stCondLst>
                                        </p:cTn>
                                        <p:tgtEl>
                                          <p:spTgt spid="5">
                                            <p:graphicEl>
                                              <a:dgm id="{54BD76ED-E624-4B9C-B4F0-15C3FBAB55CE}"/>
                                            </p:graphicEl>
                                          </p:spTgt>
                                        </p:tgtEl>
                                        <p:attrNameLst>
                                          <p:attrName>style.visibility</p:attrName>
                                        </p:attrNameLst>
                                      </p:cBhvr>
                                      <p:to>
                                        <p:strVal val="visible"/>
                                      </p:to>
                                    </p:set>
                                    <p:anim calcmode="lin" valueType="num">
                                      <p:cBhvr additive="base">
                                        <p:cTn id="47" dur="500" fill="hold"/>
                                        <p:tgtEl>
                                          <p:spTgt spid="5">
                                            <p:graphicEl>
                                              <a:dgm id="{54BD76ED-E624-4B9C-B4F0-15C3FBAB55CE}"/>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graphicEl>
                                              <a:dgm id="{54BD76ED-E624-4B9C-B4F0-15C3FBAB55CE}"/>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6000"/>
                                  </p:stCondLst>
                                  <p:childTnLst>
                                    <p:set>
                                      <p:cBhvr>
                                        <p:cTn id="50" dur="1" fill="hold">
                                          <p:stCondLst>
                                            <p:cond delay="0"/>
                                          </p:stCondLst>
                                        </p:cTn>
                                        <p:tgtEl>
                                          <p:spTgt spid="5">
                                            <p:graphicEl>
                                              <a:dgm id="{2475D890-04A3-4FA7-9F1F-5D309E776FAA}"/>
                                            </p:graphicEl>
                                          </p:spTgt>
                                        </p:tgtEl>
                                        <p:attrNameLst>
                                          <p:attrName>style.visibility</p:attrName>
                                        </p:attrNameLst>
                                      </p:cBhvr>
                                      <p:to>
                                        <p:strVal val="visible"/>
                                      </p:to>
                                    </p:set>
                                    <p:anim calcmode="lin" valueType="num">
                                      <p:cBhvr additive="base">
                                        <p:cTn id="51" dur="500" fill="hold"/>
                                        <p:tgtEl>
                                          <p:spTgt spid="5">
                                            <p:graphicEl>
                                              <a:dgm id="{2475D890-04A3-4FA7-9F1F-5D309E776FAA}"/>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graphicEl>
                                              <a:dgm id="{2475D890-04A3-4FA7-9F1F-5D309E776FAA}"/>
                                            </p:graphic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6000"/>
                                  </p:stCondLst>
                                  <p:childTnLst>
                                    <p:set>
                                      <p:cBhvr>
                                        <p:cTn id="54" dur="1" fill="hold">
                                          <p:stCondLst>
                                            <p:cond delay="0"/>
                                          </p:stCondLst>
                                        </p:cTn>
                                        <p:tgtEl>
                                          <p:spTgt spid="5">
                                            <p:graphicEl>
                                              <a:dgm id="{346E8446-0C33-4E83-8F11-4580B8DB64F4}"/>
                                            </p:graphicEl>
                                          </p:spTgt>
                                        </p:tgtEl>
                                        <p:attrNameLst>
                                          <p:attrName>style.visibility</p:attrName>
                                        </p:attrNameLst>
                                      </p:cBhvr>
                                      <p:to>
                                        <p:strVal val="visible"/>
                                      </p:to>
                                    </p:set>
                                    <p:anim calcmode="lin" valueType="num">
                                      <p:cBhvr additive="base">
                                        <p:cTn id="55" dur="500" fill="hold"/>
                                        <p:tgtEl>
                                          <p:spTgt spid="5">
                                            <p:graphicEl>
                                              <a:dgm id="{346E8446-0C33-4E83-8F11-4580B8DB64F4}"/>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graphicEl>
                                              <a:dgm id="{346E8446-0C33-4E83-8F11-4580B8DB64F4}"/>
                                            </p:graphicEl>
                                          </p:spTgt>
                                        </p:tgtEl>
                                        <p:attrNameLst>
                                          <p:attrName>ppt_y</p:attrName>
                                        </p:attrNameLst>
                                      </p:cBhvr>
                                      <p:tavLst>
                                        <p:tav tm="0">
                                          <p:val>
                                            <p:strVal val="#ppt_y"/>
                                          </p:val>
                                        </p:tav>
                                        <p:tav tm="100000">
                                          <p:val>
                                            <p:strVal val="#ppt_y"/>
                                          </p:val>
                                        </p:tav>
                                      </p:tavLst>
                                    </p:anim>
                                  </p:childTnLst>
                                </p:cTn>
                              </p:par>
                              <p:par>
                                <p:cTn id="57" presetID="42" presetClass="entr" presetSubtype="0" fill="hold" grpId="0" nodeType="withEffect">
                                  <p:stCondLst>
                                    <p:cond delay="700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53" presetClass="entr" presetSubtype="16" fill="hold" grpId="0" nodeType="withEffect">
                                  <p:stCondLst>
                                    <p:cond delay="800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par>
                                <p:cTn id="67" presetID="47" presetClass="entr" presetSubtype="0" fill="hold" grpId="0" nodeType="withEffect">
                                  <p:stCondLst>
                                    <p:cond delay="110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par>
                                <p:cTn id="72" presetID="53" presetClass="entr" presetSubtype="16" fill="hold" grpId="0" nodeType="withEffect">
                                  <p:stCondLst>
                                    <p:cond delay="1200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fltVal val="0"/>
                                          </p:val>
                                        </p:tav>
                                        <p:tav tm="100000">
                                          <p:val>
                                            <p:strVal val="#ppt_h"/>
                                          </p:val>
                                        </p:tav>
                                      </p:tavLst>
                                    </p:anim>
                                    <p:animEffect transition="in" filter="fade">
                                      <p:cBhvr>
                                        <p:cTn id="76" dur="500"/>
                                        <p:tgtEl>
                                          <p:spTgt spid="9"/>
                                        </p:tgtEl>
                                      </p:cBhvr>
                                    </p:animEffect>
                                  </p:childTnLst>
                                </p:cTn>
                              </p:par>
                              <p:par>
                                <p:cTn id="77" presetID="42" presetClass="entr" presetSubtype="0" fill="hold" grpId="0" nodeType="withEffect">
                                  <p:stCondLst>
                                    <p:cond delay="900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par>
                                <p:cTn id="82" presetID="53" presetClass="entr" presetSubtype="16" fill="hold" grpId="0" nodeType="withEffect">
                                  <p:stCondLst>
                                    <p:cond delay="1000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fill="hold"/>
                                        <p:tgtEl>
                                          <p:spTgt spid="13"/>
                                        </p:tgtEl>
                                        <p:attrNameLst>
                                          <p:attrName>ppt_w</p:attrName>
                                        </p:attrNameLst>
                                      </p:cBhvr>
                                      <p:tavLst>
                                        <p:tav tm="0">
                                          <p:val>
                                            <p:fltVal val="0"/>
                                          </p:val>
                                        </p:tav>
                                        <p:tav tm="100000">
                                          <p:val>
                                            <p:strVal val="#ppt_w"/>
                                          </p:val>
                                        </p:tav>
                                      </p:tavLst>
                                    </p:anim>
                                    <p:anim calcmode="lin" valueType="num">
                                      <p:cBhvr>
                                        <p:cTn id="85" dur="500" fill="hold"/>
                                        <p:tgtEl>
                                          <p:spTgt spid="13"/>
                                        </p:tgtEl>
                                        <p:attrNameLst>
                                          <p:attrName>ppt_h</p:attrName>
                                        </p:attrNameLst>
                                      </p:cBhvr>
                                      <p:tavLst>
                                        <p:tav tm="0">
                                          <p:val>
                                            <p:fltVal val="0"/>
                                          </p:val>
                                        </p:tav>
                                        <p:tav tm="100000">
                                          <p:val>
                                            <p:strVal val="#ppt_h"/>
                                          </p:val>
                                        </p:tav>
                                      </p:tavLst>
                                    </p:anim>
                                    <p:animEffect transition="in" filter="fade">
                                      <p:cBhvr>
                                        <p:cTn id="86" dur="500"/>
                                        <p:tgtEl>
                                          <p:spTgt spid="13"/>
                                        </p:tgtEl>
                                      </p:cBhvr>
                                    </p:animEffect>
                                  </p:childTnLst>
                                </p:cTn>
                              </p:par>
                              <p:par>
                                <p:cTn id="87" presetID="47" presetClass="entr" presetSubtype="0" fill="hold" grpId="0" nodeType="withEffect">
                                  <p:stCondLst>
                                    <p:cond delay="1300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1000"/>
                                        <p:tgtEl>
                                          <p:spTgt spid="7"/>
                                        </p:tgtEl>
                                      </p:cBhvr>
                                    </p:animEffect>
                                    <p:anim calcmode="lin" valueType="num">
                                      <p:cBhvr>
                                        <p:cTn id="90" dur="1000" fill="hold"/>
                                        <p:tgtEl>
                                          <p:spTgt spid="7"/>
                                        </p:tgtEl>
                                        <p:attrNameLst>
                                          <p:attrName>ppt_x</p:attrName>
                                        </p:attrNameLst>
                                      </p:cBhvr>
                                      <p:tavLst>
                                        <p:tav tm="0">
                                          <p:val>
                                            <p:strVal val="#ppt_x"/>
                                          </p:val>
                                        </p:tav>
                                        <p:tav tm="100000">
                                          <p:val>
                                            <p:strVal val="#ppt_x"/>
                                          </p:val>
                                        </p:tav>
                                      </p:tavLst>
                                    </p:anim>
                                    <p:anim calcmode="lin" valueType="num">
                                      <p:cBhvr>
                                        <p:cTn id="91" dur="1000" fill="hold"/>
                                        <p:tgtEl>
                                          <p:spTgt spid="7"/>
                                        </p:tgtEl>
                                        <p:attrNameLst>
                                          <p:attrName>ppt_y</p:attrName>
                                        </p:attrNameLst>
                                      </p:cBhvr>
                                      <p:tavLst>
                                        <p:tav tm="0">
                                          <p:val>
                                            <p:strVal val="#ppt_y-.1"/>
                                          </p:val>
                                        </p:tav>
                                        <p:tav tm="100000">
                                          <p:val>
                                            <p:strVal val="#ppt_y"/>
                                          </p:val>
                                        </p:tav>
                                      </p:tavLst>
                                    </p:anim>
                                  </p:childTnLst>
                                </p:cTn>
                              </p:par>
                              <p:par>
                                <p:cTn id="92" presetID="53" presetClass="entr" presetSubtype="16" fill="hold" grpId="0" nodeType="withEffect">
                                  <p:stCondLst>
                                    <p:cond delay="1400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fltVal val="0"/>
                                          </p:val>
                                        </p:tav>
                                        <p:tav tm="100000">
                                          <p:val>
                                            <p:strVal val="#ppt_h"/>
                                          </p:val>
                                        </p:tav>
                                      </p:tavLst>
                                    </p:anim>
                                    <p:animEffect transition="in" filter="fade">
                                      <p:cBhvr>
                                        <p:cTn id="96" dur="500"/>
                                        <p:tgtEl>
                                          <p:spTgt spid="1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0" uiExpand="1">
        <p:bldSub>
          <a:bldDgm bld="one"/>
        </p:bldSub>
      </p:bldGraphic>
      <p:bldP spid="6" grpId="0" animBg="1"/>
      <p:bldP spid="7" grpId="0" animBg="1"/>
      <p:bldP spid="9" grpId="0"/>
      <p:bldP spid="10" grpId="0"/>
      <p:bldP spid="11" grpId="0"/>
      <p:bldP spid="12" grpId="0" animBg="1"/>
      <p:bldP spid="13"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tr-TR" sz="4000" b="1" dirty="0" smtClean="0"/>
              <a:t>Sonuç ve Öneriler</a:t>
            </a:r>
            <a:endParaRPr lang="tr-TR" sz="4800" dirty="0"/>
          </a:p>
        </p:txBody>
      </p:sp>
      <p:graphicFrame>
        <p:nvGraphicFramePr>
          <p:cNvPr id="5" name="Diagram 4"/>
          <p:cNvGraphicFramePr/>
          <p:nvPr/>
        </p:nvGraphicFramePr>
        <p:xfrm>
          <a:off x="2307776" y="1814287"/>
          <a:ext cx="8665024" cy="4149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5">
                                            <p:graphicEl>
                                              <a:dgm id="{945663D3-32C3-4405-B946-262ECA627EE8}"/>
                                            </p:graphicEl>
                                          </p:spTgt>
                                        </p:tgtEl>
                                        <p:attrNameLst>
                                          <p:attrName>style.visibility</p:attrName>
                                        </p:attrNameLst>
                                      </p:cBhvr>
                                      <p:to>
                                        <p:strVal val="visible"/>
                                      </p:to>
                                    </p:set>
                                    <p:animEffect transition="in" filter="fade">
                                      <p:cBhvr>
                                        <p:cTn id="12" dur="1000"/>
                                        <p:tgtEl>
                                          <p:spTgt spid="5">
                                            <p:graphicEl>
                                              <a:dgm id="{945663D3-32C3-4405-B946-262ECA627EE8}"/>
                                            </p:graphicEl>
                                          </p:spTgt>
                                        </p:tgtEl>
                                      </p:cBhvr>
                                    </p:animEffect>
                                    <p:anim calcmode="lin" valueType="num">
                                      <p:cBhvr>
                                        <p:cTn id="13" dur="1000" fill="hold"/>
                                        <p:tgtEl>
                                          <p:spTgt spid="5">
                                            <p:graphicEl>
                                              <a:dgm id="{945663D3-32C3-4405-B946-262ECA627EE8}"/>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945663D3-32C3-4405-B946-262ECA627EE8}"/>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5">
                                            <p:graphicEl>
                                              <a:dgm id="{3D82E3F0-0A49-41EA-B753-15F782AD7020}"/>
                                            </p:graphicEl>
                                          </p:spTgt>
                                        </p:tgtEl>
                                        <p:attrNameLst>
                                          <p:attrName>style.visibility</p:attrName>
                                        </p:attrNameLst>
                                      </p:cBhvr>
                                      <p:to>
                                        <p:strVal val="visible"/>
                                      </p:to>
                                    </p:set>
                                    <p:animEffect transition="in" filter="fade">
                                      <p:cBhvr>
                                        <p:cTn id="17" dur="1000"/>
                                        <p:tgtEl>
                                          <p:spTgt spid="5">
                                            <p:graphicEl>
                                              <a:dgm id="{3D82E3F0-0A49-41EA-B753-15F782AD7020}"/>
                                            </p:graphicEl>
                                          </p:spTgt>
                                        </p:tgtEl>
                                      </p:cBhvr>
                                    </p:animEffect>
                                    <p:anim calcmode="lin" valueType="num">
                                      <p:cBhvr>
                                        <p:cTn id="18" dur="1000" fill="hold"/>
                                        <p:tgtEl>
                                          <p:spTgt spid="5">
                                            <p:graphicEl>
                                              <a:dgm id="{3D82E3F0-0A49-41EA-B753-15F782AD7020}"/>
                                            </p:graphicEl>
                                          </p:spTgt>
                                        </p:tgtEl>
                                        <p:attrNameLst>
                                          <p:attrName>ppt_x</p:attrName>
                                        </p:attrNameLst>
                                      </p:cBhvr>
                                      <p:tavLst>
                                        <p:tav tm="0">
                                          <p:val>
                                            <p:strVal val="#ppt_x"/>
                                          </p:val>
                                        </p:tav>
                                        <p:tav tm="100000">
                                          <p:val>
                                            <p:strVal val="#ppt_x"/>
                                          </p:val>
                                        </p:tav>
                                      </p:tavLst>
                                    </p:anim>
                                    <p:anim calcmode="lin" valueType="num">
                                      <p:cBhvr>
                                        <p:cTn id="19" dur="1000" fill="hold"/>
                                        <p:tgtEl>
                                          <p:spTgt spid="5">
                                            <p:graphicEl>
                                              <a:dgm id="{3D82E3F0-0A49-41EA-B753-15F782AD7020}"/>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0"/>
                                  </p:stCondLst>
                                  <p:childTnLst>
                                    <p:set>
                                      <p:cBhvr>
                                        <p:cTn id="21" dur="1" fill="hold">
                                          <p:stCondLst>
                                            <p:cond delay="0"/>
                                          </p:stCondLst>
                                        </p:cTn>
                                        <p:tgtEl>
                                          <p:spTgt spid="5">
                                            <p:graphicEl>
                                              <a:dgm id="{BF6A12DE-7626-4B66-AB38-817B047A2D81}"/>
                                            </p:graphicEl>
                                          </p:spTgt>
                                        </p:tgtEl>
                                        <p:attrNameLst>
                                          <p:attrName>style.visibility</p:attrName>
                                        </p:attrNameLst>
                                      </p:cBhvr>
                                      <p:to>
                                        <p:strVal val="visible"/>
                                      </p:to>
                                    </p:set>
                                    <p:animEffect transition="in" filter="fade">
                                      <p:cBhvr>
                                        <p:cTn id="22" dur="1000"/>
                                        <p:tgtEl>
                                          <p:spTgt spid="5">
                                            <p:graphicEl>
                                              <a:dgm id="{BF6A12DE-7626-4B66-AB38-817B047A2D81}"/>
                                            </p:graphicEl>
                                          </p:spTgt>
                                        </p:tgtEl>
                                      </p:cBhvr>
                                    </p:animEffect>
                                    <p:anim calcmode="lin" valueType="num">
                                      <p:cBhvr>
                                        <p:cTn id="23" dur="1000" fill="hold"/>
                                        <p:tgtEl>
                                          <p:spTgt spid="5">
                                            <p:graphicEl>
                                              <a:dgm id="{BF6A12DE-7626-4B66-AB38-817B047A2D81}"/>
                                            </p:graphicEl>
                                          </p:spTgt>
                                        </p:tgtEl>
                                        <p:attrNameLst>
                                          <p:attrName>ppt_x</p:attrName>
                                        </p:attrNameLst>
                                      </p:cBhvr>
                                      <p:tavLst>
                                        <p:tav tm="0">
                                          <p:val>
                                            <p:strVal val="#ppt_x"/>
                                          </p:val>
                                        </p:tav>
                                        <p:tav tm="100000">
                                          <p:val>
                                            <p:strVal val="#ppt_x"/>
                                          </p:val>
                                        </p:tav>
                                      </p:tavLst>
                                    </p:anim>
                                    <p:anim calcmode="lin" valueType="num">
                                      <p:cBhvr>
                                        <p:cTn id="24" dur="1000" fill="hold"/>
                                        <p:tgtEl>
                                          <p:spTgt spid="5">
                                            <p:graphicEl>
                                              <a:dgm id="{BF6A12DE-7626-4B66-AB38-817B047A2D81}"/>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5">
                                            <p:graphicEl>
                                              <a:dgm id="{0840F90B-AE61-4C04-9A67-76561321B90D}"/>
                                            </p:graphicEl>
                                          </p:spTgt>
                                        </p:tgtEl>
                                        <p:attrNameLst>
                                          <p:attrName>style.visibility</p:attrName>
                                        </p:attrNameLst>
                                      </p:cBhvr>
                                      <p:to>
                                        <p:strVal val="visible"/>
                                      </p:to>
                                    </p:set>
                                    <p:animEffect transition="in" filter="fade">
                                      <p:cBhvr>
                                        <p:cTn id="27" dur="1000"/>
                                        <p:tgtEl>
                                          <p:spTgt spid="5">
                                            <p:graphicEl>
                                              <a:dgm id="{0840F90B-AE61-4C04-9A67-76561321B90D}"/>
                                            </p:graphicEl>
                                          </p:spTgt>
                                        </p:tgtEl>
                                      </p:cBhvr>
                                    </p:animEffect>
                                    <p:anim calcmode="lin" valueType="num">
                                      <p:cBhvr>
                                        <p:cTn id="28" dur="1000" fill="hold"/>
                                        <p:tgtEl>
                                          <p:spTgt spid="5">
                                            <p:graphicEl>
                                              <a:dgm id="{0840F90B-AE61-4C04-9A67-76561321B90D}"/>
                                            </p:graphicEl>
                                          </p:spTgt>
                                        </p:tgtEl>
                                        <p:attrNameLst>
                                          <p:attrName>ppt_x</p:attrName>
                                        </p:attrNameLst>
                                      </p:cBhvr>
                                      <p:tavLst>
                                        <p:tav tm="0">
                                          <p:val>
                                            <p:strVal val="#ppt_x"/>
                                          </p:val>
                                        </p:tav>
                                        <p:tav tm="100000">
                                          <p:val>
                                            <p:strVal val="#ppt_x"/>
                                          </p:val>
                                        </p:tav>
                                      </p:tavLst>
                                    </p:anim>
                                    <p:anim calcmode="lin" valueType="num">
                                      <p:cBhvr>
                                        <p:cTn id="29" dur="1000" fill="hold"/>
                                        <p:tgtEl>
                                          <p:spTgt spid="5">
                                            <p:graphicEl>
                                              <a:dgm id="{0840F90B-AE61-4C04-9A67-76561321B90D}"/>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5">
                                            <p:graphicEl>
                                              <a:dgm id="{0EFB9163-D2A5-468B-8514-35C4E7A8C6A7}"/>
                                            </p:graphicEl>
                                          </p:spTgt>
                                        </p:tgtEl>
                                        <p:attrNameLst>
                                          <p:attrName>style.visibility</p:attrName>
                                        </p:attrNameLst>
                                      </p:cBhvr>
                                      <p:to>
                                        <p:strVal val="visible"/>
                                      </p:to>
                                    </p:set>
                                    <p:animEffect transition="in" filter="fade">
                                      <p:cBhvr>
                                        <p:cTn id="32" dur="1000"/>
                                        <p:tgtEl>
                                          <p:spTgt spid="5">
                                            <p:graphicEl>
                                              <a:dgm id="{0EFB9163-D2A5-468B-8514-35C4E7A8C6A7}"/>
                                            </p:graphicEl>
                                          </p:spTgt>
                                        </p:tgtEl>
                                      </p:cBhvr>
                                    </p:animEffect>
                                    <p:anim calcmode="lin" valueType="num">
                                      <p:cBhvr>
                                        <p:cTn id="33" dur="1000" fill="hold"/>
                                        <p:tgtEl>
                                          <p:spTgt spid="5">
                                            <p:graphicEl>
                                              <a:dgm id="{0EFB9163-D2A5-468B-8514-35C4E7A8C6A7}"/>
                                            </p:graphicEl>
                                          </p:spTgt>
                                        </p:tgtEl>
                                        <p:attrNameLst>
                                          <p:attrName>ppt_x</p:attrName>
                                        </p:attrNameLst>
                                      </p:cBhvr>
                                      <p:tavLst>
                                        <p:tav tm="0">
                                          <p:val>
                                            <p:strVal val="#ppt_x"/>
                                          </p:val>
                                        </p:tav>
                                        <p:tav tm="100000">
                                          <p:val>
                                            <p:strVal val="#ppt_x"/>
                                          </p:val>
                                        </p:tav>
                                      </p:tavLst>
                                    </p:anim>
                                    <p:anim calcmode="lin" valueType="num">
                                      <p:cBhvr>
                                        <p:cTn id="34" dur="1000" fill="hold"/>
                                        <p:tgtEl>
                                          <p:spTgt spid="5">
                                            <p:graphicEl>
                                              <a:dgm id="{0EFB9163-D2A5-468B-8514-35C4E7A8C6A7}"/>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3000"/>
                                  </p:stCondLst>
                                  <p:childTnLst>
                                    <p:set>
                                      <p:cBhvr>
                                        <p:cTn id="36" dur="1" fill="hold">
                                          <p:stCondLst>
                                            <p:cond delay="0"/>
                                          </p:stCondLst>
                                        </p:cTn>
                                        <p:tgtEl>
                                          <p:spTgt spid="5">
                                            <p:graphicEl>
                                              <a:dgm id="{AE4D818C-3973-4727-A9FD-522E2E4BEF24}"/>
                                            </p:graphicEl>
                                          </p:spTgt>
                                        </p:tgtEl>
                                        <p:attrNameLst>
                                          <p:attrName>style.visibility</p:attrName>
                                        </p:attrNameLst>
                                      </p:cBhvr>
                                      <p:to>
                                        <p:strVal val="visible"/>
                                      </p:to>
                                    </p:set>
                                    <p:animEffect transition="in" filter="fade">
                                      <p:cBhvr>
                                        <p:cTn id="37" dur="1000"/>
                                        <p:tgtEl>
                                          <p:spTgt spid="5">
                                            <p:graphicEl>
                                              <a:dgm id="{AE4D818C-3973-4727-A9FD-522E2E4BEF24}"/>
                                            </p:graphicEl>
                                          </p:spTgt>
                                        </p:tgtEl>
                                      </p:cBhvr>
                                    </p:animEffect>
                                    <p:anim calcmode="lin" valueType="num">
                                      <p:cBhvr>
                                        <p:cTn id="38" dur="1000" fill="hold"/>
                                        <p:tgtEl>
                                          <p:spTgt spid="5">
                                            <p:graphicEl>
                                              <a:dgm id="{AE4D818C-3973-4727-A9FD-522E2E4BEF24}"/>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dgm id="{AE4D818C-3973-4727-A9FD-522E2E4BEF2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0" uiExpand="1">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tr-TR" sz="4000" b="1" dirty="0" smtClean="0"/>
              <a:t>Sonuç ve Öneriler</a:t>
            </a:r>
            <a:endParaRPr lang="tr-TR" sz="5400" dirty="0"/>
          </a:p>
        </p:txBody>
      </p:sp>
      <p:sp>
        <p:nvSpPr>
          <p:cNvPr id="5" name="Content Placeholder 3"/>
          <p:cNvSpPr txBox="1">
            <a:spLocks/>
          </p:cNvSpPr>
          <p:nvPr/>
        </p:nvSpPr>
        <p:spPr>
          <a:xfrm>
            <a:off x="2264229" y="1805667"/>
            <a:ext cx="8708571" cy="2185761"/>
          </a:xfrm>
          <a:prstGeom prst="rect">
            <a:avLst/>
          </a:prstGeom>
        </p:spPr>
        <p:txBody>
          <a:bodyPr>
            <a:noAutofit/>
          </a:bodyPr>
          <a:lstStyle/>
          <a:p>
            <a:pPr marL="228600" marR="0" lvl="0" indent="-228600" algn="l" defTabSz="914400" rtl="0" eaLnBrk="1" fontAlgn="auto" latinLnBrk="0" hangingPunct="1">
              <a:spcBef>
                <a:spcPts val="1000"/>
              </a:spcBef>
              <a:spcAft>
                <a:spcPts val="0"/>
              </a:spcAft>
              <a:buClrTx/>
              <a:buSzTx/>
              <a:buFont typeface="Wingdings" pitchFamily="2" charset="2"/>
              <a:buChar char="v"/>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m-MİY`in gelişmesiyle birlikte işletmelerin bu alana sermaye yatırmaları bu alanın gelecekte de önemini koruyacağını göstermektedir. </a:t>
            </a:r>
          </a:p>
          <a:p>
            <a:pPr marL="228600" marR="0" lvl="0" indent="-228600" algn="l" defTabSz="914400" rtl="0" eaLnBrk="1" fontAlgn="auto" latinLnBrk="0" hangingPunct="1">
              <a:spcBef>
                <a:spcPts val="1000"/>
              </a:spcBef>
              <a:spcAft>
                <a:spcPts val="0"/>
              </a:spcAft>
              <a:buClrTx/>
              <a:buSzTx/>
              <a:buFont typeface="Wingdings" pitchFamily="2" charset="2"/>
              <a:buChar char="v"/>
              <a:tabLst/>
              <a:defRPr/>
            </a:pPr>
            <a:r>
              <a:rPr kumimoji="0" lang="az-Latn-AZ" sz="2400" b="0" i="0" u="none" strike="noStrike" kern="1200" cap="none" spc="0" normalizeH="0" baseline="0" noProof="0" dirty="0" smtClean="0">
                <a:ln>
                  <a:noFill/>
                </a:ln>
                <a:solidFill>
                  <a:schemeClr val="tx1"/>
                </a:solidFill>
                <a:effectLst/>
                <a:uLnTx/>
                <a:uFillTx/>
                <a:latin typeface="+mn-lt"/>
                <a:ea typeface="+mn-ea"/>
                <a:cs typeface="+mn-cs"/>
              </a:rPr>
              <a:t>Gelecekte yeniliklerin artacağı ve teknolojik gelişimin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daha ileri düzeyde olacağı göz önünde bulundurularak işletmelere m-MİY uygulamalarını daha geniş kapsamda kullanmaları önerilmektedir.</a:t>
            </a:r>
          </a:p>
          <a:p>
            <a:pPr marL="228600" marR="0" lvl="0" indent="-228600" algn="l" defTabSz="914400" rtl="0" eaLnBrk="1" fontAlgn="auto" latinLnBrk="0" hangingPunct="1">
              <a:spcBef>
                <a:spcPts val="1000"/>
              </a:spcBef>
              <a:spcAft>
                <a:spcPts val="0"/>
              </a:spcAft>
              <a:buClrTx/>
              <a:buSzTx/>
              <a:buFont typeface="Wingdings" pitchFamily="2" charset="2"/>
              <a:buChar char="v"/>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Diagram 5"/>
          <p:cNvGraphicFramePr/>
          <p:nvPr/>
        </p:nvGraphicFramePr>
        <p:xfrm>
          <a:off x="2554504" y="4267203"/>
          <a:ext cx="8128000" cy="1653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3000"/>
                                  </p:stCondLst>
                                  <p:childTnLst>
                                    <p:set>
                                      <p:cBhvr>
                                        <p:cTn id="21" dur="1" fill="hold">
                                          <p:stCondLst>
                                            <p:cond delay="0"/>
                                          </p:stCondLst>
                                        </p:cTn>
                                        <p:tgtEl>
                                          <p:spTgt spid="6">
                                            <p:graphicEl>
                                              <a:dgm id="{9937D16F-9093-445F-8CA6-F6C0EE19E4D3}"/>
                                            </p:graphicEl>
                                          </p:spTgt>
                                        </p:tgtEl>
                                        <p:attrNameLst>
                                          <p:attrName>style.visibility</p:attrName>
                                        </p:attrNameLst>
                                      </p:cBhvr>
                                      <p:to>
                                        <p:strVal val="visible"/>
                                      </p:to>
                                    </p:set>
                                    <p:anim calcmode="lin" valueType="num">
                                      <p:cBhvr>
                                        <p:cTn id="22" dur="500" fill="hold"/>
                                        <p:tgtEl>
                                          <p:spTgt spid="6">
                                            <p:graphicEl>
                                              <a:dgm id="{9937D16F-9093-445F-8CA6-F6C0EE19E4D3}"/>
                                            </p:graphicEl>
                                          </p:spTgt>
                                        </p:tgtEl>
                                        <p:attrNameLst>
                                          <p:attrName>ppt_w</p:attrName>
                                        </p:attrNameLst>
                                      </p:cBhvr>
                                      <p:tavLst>
                                        <p:tav tm="0">
                                          <p:val>
                                            <p:fltVal val="0"/>
                                          </p:val>
                                        </p:tav>
                                        <p:tav tm="100000">
                                          <p:val>
                                            <p:strVal val="#ppt_w"/>
                                          </p:val>
                                        </p:tav>
                                      </p:tavLst>
                                    </p:anim>
                                    <p:anim calcmode="lin" valueType="num">
                                      <p:cBhvr>
                                        <p:cTn id="23" dur="500" fill="hold"/>
                                        <p:tgtEl>
                                          <p:spTgt spid="6">
                                            <p:graphicEl>
                                              <a:dgm id="{9937D16F-9093-445F-8CA6-F6C0EE19E4D3}"/>
                                            </p:graphicEl>
                                          </p:spTgt>
                                        </p:tgtEl>
                                        <p:attrNameLst>
                                          <p:attrName>ppt_h</p:attrName>
                                        </p:attrNameLst>
                                      </p:cBhvr>
                                      <p:tavLst>
                                        <p:tav tm="0">
                                          <p:val>
                                            <p:fltVal val="0"/>
                                          </p:val>
                                        </p:tav>
                                        <p:tav tm="100000">
                                          <p:val>
                                            <p:strVal val="#ppt_h"/>
                                          </p:val>
                                        </p:tav>
                                      </p:tavLst>
                                    </p:anim>
                                    <p:animEffect transition="in" filter="fade">
                                      <p:cBhvr>
                                        <p:cTn id="24" dur="500"/>
                                        <p:tgtEl>
                                          <p:spTgt spid="6">
                                            <p:graphicEl>
                                              <a:dgm id="{9937D16F-9093-445F-8CA6-F6C0EE19E4D3}"/>
                                            </p:graphicEl>
                                          </p:spTgt>
                                        </p:tgtEl>
                                      </p:cBhvr>
                                    </p:animEffect>
                                  </p:childTnLst>
                                </p:cTn>
                              </p:par>
                              <p:par>
                                <p:cTn id="25" presetID="53" presetClass="entr" presetSubtype="16" fill="hold" grpId="0" nodeType="withEffect">
                                  <p:stCondLst>
                                    <p:cond delay="3000"/>
                                  </p:stCondLst>
                                  <p:childTnLst>
                                    <p:set>
                                      <p:cBhvr>
                                        <p:cTn id="26" dur="1" fill="hold">
                                          <p:stCondLst>
                                            <p:cond delay="0"/>
                                          </p:stCondLst>
                                        </p:cTn>
                                        <p:tgtEl>
                                          <p:spTgt spid="6">
                                            <p:graphicEl>
                                              <a:dgm id="{574F8DE9-4244-4A62-AE3E-188AF9A5275F}"/>
                                            </p:graphicEl>
                                          </p:spTgt>
                                        </p:tgtEl>
                                        <p:attrNameLst>
                                          <p:attrName>style.visibility</p:attrName>
                                        </p:attrNameLst>
                                      </p:cBhvr>
                                      <p:to>
                                        <p:strVal val="visible"/>
                                      </p:to>
                                    </p:set>
                                    <p:anim calcmode="lin" valueType="num">
                                      <p:cBhvr>
                                        <p:cTn id="27" dur="500" fill="hold"/>
                                        <p:tgtEl>
                                          <p:spTgt spid="6">
                                            <p:graphicEl>
                                              <a:dgm id="{574F8DE9-4244-4A62-AE3E-188AF9A5275F}"/>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574F8DE9-4244-4A62-AE3E-188AF9A5275F}"/>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574F8DE9-4244-4A62-AE3E-188AF9A5275F}"/>
                                            </p:graphicEl>
                                          </p:spTgt>
                                        </p:tgtEl>
                                      </p:cBhvr>
                                    </p:animEffect>
                                  </p:childTnLst>
                                </p:cTn>
                              </p:par>
                              <p:par>
                                <p:cTn id="30" presetID="53" presetClass="entr" presetSubtype="16" fill="hold" grpId="0" nodeType="withEffect">
                                  <p:stCondLst>
                                    <p:cond delay="4000"/>
                                  </p:stCondLst>
                                  <p:childTnLst>
                                    <p:set>
                                      <p:cBhvr>
                                        <p:cTn id="31" dur="1" fill="hold">
                                          <p:stCondLst>
                                            <p:cond delay="0"/>
                                          </p:stCondLst>
                                        </p:cTn>
                                        <p:tgtEl>
                                          <p:spTgt spid="6">
                                            <p:graphicEl>
                                              <a:dgm id="{421717DC-8C6D-4C66-A1DC-1D56CE9E0AB6}"/>
                                            </p:graphicEl>
                                          </p:spTgt>
                                        </p:tgtEl>
                                        <p:attrNameLst>
                                          <p:attrName>style.visibility</p:attrName>
                                        </p:attrNameLst>
                                      </p:cBhvr>
                                      <p:to>
                                        <p:strVal val="visible"/>
                                      </p:to>
                                    </p:set>
                                    <p:anim calcmode="lin" valueType="num">
                                      <p:cBhvr>
                                        <p:cTn id="32" dur="500" fill="hold"/>
                                        <p:tgtEl>
                                          <p:spTgt spid="6">
                                            <p:graphicEl>
                                              <a:dgm id="{421717DC-8C6D-4C66-A1DC-1D56CE9E0AB6}"/>
                                            </p:graphicEl>
                                          </p:spTgt>
                                        </p:tgtEl>
                                        <p:attrNameLst>
                                          <p:attrName>ppt_w</p:attrName>
                                        </p:attrNameLst>
                                      </p:cBhvr>
                                      <p:tavLst>
                                        <p:tav tm="0">
                                          <p:val>
                                            <p:fltVal val="0"/>
                                          </p:val>
                                        </p:tav>
                                        <p:tav tm="100000">
                                          <p:val>
                                            <p:strVal val="#ppt_w"/>
                                          </p:val>
                                        </p:tav>
                                      </p:tavLst>
                                    </p:anim>
                                    <p:anim calcmode="lin" valueType="num">
                                      <p:cBhvr>
                                        <p:cTn id="33" dur="500" fill="hold"/>
                                        <p:tgtEl>
                                          <p:spTgt spid="6">
                                            <p:graphicEl>
                                              <a:dgm id="{421717DC-8C6D-4C66-A1DC-1D56CE9E0AB6}"/>
                                            </p:graphicEl>
                                          </p:spTgt>
                                        </p:tgtEl>
                                        <p:attrNameLst>
                                          <p:attrName>ppt_h</p:attrName>
                                        </p:attrNameLst>
                                      </p:cBhvr>
                                      <p:tavLst>
                                        <p:tav tm="0">
                                          <p:val>
                                            <p:fltVal val="0"/>
                                          </p:val>
                                        </p:tav>
                                        <p:tav tm="100000">
                                          <p:val>
                                            <p:strVal val="#ppt_h"/>
                                          </p:val>
                                        </p:tav>
                                      </p:tavLst>
                                    </p:anim>
                                    <p:animEffect transition="in" filter="fade">
                                      <p:cBhvr>
                                        <p:cTn id="34" dur="500"/>
                                        <p:tgtEl>
                                          <p:spTgt spid="6">
                                            <p:graphicEl>
                                              <a:dgm id="{421717DC-8C6D-4C66-A1DC-1D56CE9E0AB6}"/>
                                            </p:graphicEl>
                                          </p:spTgt>
                                        </p:tgtEl>
                                      </p:cBhvr>
                                    </p:animEffect>
                                  </p:childTnLst>
                                </p:cTn>
                              </p:par>
                              <p:par>
                                <p:cTn id="35" presetID="53" presetClass="entr" presetSubtype="16" fill="hold" grpId="0" nodeType="withEffect">
                                  <p:stCondLst>
                                    <p:cond delay="4000"/>
                                  </p:stCondLst>
                                  <p:childTnLst>
                                    <p:set>
                                      <p:cBhvr>
                                        <p:cTn id="36" dur="1" fill="hold">
                                          <p:stCondLst>
                                            <p:cond delay="0"/>
                                          </p:stCondLst>
                                        </p:cTn>
                                        <p:tgtEl>
                                          <p:spTgt spid="6">
                                            <p:graphicEl>
                                              <a:dgm id="{0AE6E2B5-C58B-45AA-9E3F-62ED97D5A6B0}"/>
                                            </p:graphicEl>
                                          </p:spTgt>
                                        </p:tgtEl>
                                        <p:attrNameLst>
                                          <p:attrName>style.visibility</p:attrName>
                                        </p:attrNameLst>
                                      </p:cBhvr>
                                      <p:to>
                                        <p:strVal val="visible"/>
                                      </p:to>
                                    </p:set>
                                    <p:anim calcmode="lin" valueType="num">
                                      <p:cBhvr>
                                        <p:cTn id="37" dur="500" fill="hold"/>
                                        <p:tgtEl>
                                          <p:spTgt spid="6">
                                            <p:graphicEl>
                                              <a:dgm id="{0AE6E2B5-C58B-45AA-9E3F-62ED97D5A6B0}"/>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0AE6E2B5-C58B-45AA-9E3F-62ED97D5A6B0}"/>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0AE6E2B5-C58B-45AA-9E3F-62ED97D5A6B0}"/>
                                            </p:graphicEl>
                                          </p:spTgt>
                                        </p:tgtEl>
                                      </p:cBhvr>
                                    </p:animEffect>
                                  </p:childTnLst>
                                </p:cTn>
                              </p:par>
                              <p:par>
                                <p:cTn id="40" presetID="53" presetClass="entr" presetSubtype="16" fill="hold" grpId="0" nodeType="withEffect">
                                  <p:stCondLst>
                                    <p:cond delay="5000"/>
                                  </p:stCondLst>
                                  <p:childTnLst>
                                    <p:set>
                                      <p:cBhvr>
                                        <p:cTn id="41" dur="1" fill="hold">
                                          <p:stCondLst>
                                            <p:cond delay="0"/>
                                          </p:stCondLst>
                                        </p:cTn>
                                        <p:tgtEl>
                                          <p:spTgt spid="6">
                                            <p:graphicEl>
                                              <a:dgm id="{0828A3FE-13CD-4374-8387-6FE670102517}"/>
                                            </p:graphicEl>
                                          </p:spTgt>
                                        </p:tgtEl>
                                        <p:attrNameLst>
                                          <p:attrName>style.visibility</p:attrName>
                                        </p:attrNameLst>
                                      </p:cBhvr>
                                      <p:to>
                                        <p:strVal val="visible"/>
                                      </p:to>
                                    </p:set>
                                    <p:anim calcmode="lin" valueType="num">
                                      <p:cBhvr>
                                        <p:cTn id="42" dur="500" fill="hold"/>
                                        <p:tgtEl>
                                          <p:spTgt spid="6">
                                            <p:graphicEl>
                                              <a:dgm id="{0828A3FE-13CD-4374-8387-6FE670102517}"/>
                                            </p:graphicEl>
                                          </p:spTgt>
                                        </p:tgtEl>
                                        <p:attrNameLst>
                                          <p:attrName>ppt_w</p:attrName>
                                        </p:attrNameLst>
                                      </p:cBhvr>
                                      <p:tavLst>
                                        <p:tav tm="0">
                                          <p:val>
                                            <p:fltVal val="0"/>
                                          </p:val>
                                        </p:tav>
                                        <p:tav tm="100000">
                                          <p:val>
                                            <p:strVal val="#ppt_w"/>
                                          </p:val>
                                        </p:tav>
                                      </p:tavLst>
                                    </p:anim>
                                    <p:anim calcmode="lin" valueType="num">
                                      <p:cBhvr>
                                        <p:cTn id="43" dur="500" fill="hold"/>
                                        <p:tgtEl>
                                          <p:spTgt spid="6">
                                            <p:graphicEl>
                                              <a:dgm id="{0828A3FE-13CD-4374-8387-6FE670102517}"/>
                                            </p:graphicEl>
                                          </p:spTgt>
                                        </p:tgtEl>
                                        <p:attrNameLst>
                                          <p:attrName>ppt_h</p:attrName>
                                        </p:attrNameLst>
                                      </p:cBhvr>
                                      <p:tavLst>
                                        <p:tav tm="0">
                                          <p:val>
                                            <p:fltVal val="0"/>
                                          </p:val>
                                        </p:tav>
                                        <p:tav tm="100000">
                                          <p:val>
                                            <p:strVal val="#ppt_h"/>
                                          </p:val>
                                        </p:tav>
                                      </p:tavLst>
                                    </p:anim>
                                    <p:animEffect transition="in" filter="fade">
                                      <p:cBhvr>
                                        <p:cTn id="44" dur="500"/>
                                        <p:tgtEl>
                                          <p:spTgt spid="6">
                                            <p:graphicEl>
                                              <a:dgm id="{0828A3FE-13CD-4374-8387-6FE670102517}"/>
                                            </p:graphicEl>
                                          </p:spTgt>
                                        </p:tgtEl>
                                      </p:cBhvr>
                                    </p:animEffect>
                                  </p:childTnLst>
                                </p:cTn>
                              </p:par>
                              <p:par>
                                <p:cTn id="45" presetID="53" presetClass="entr" presetSubtype="16" fill="hold" grpId="0" nodeType="withEffect">
                                  <p:stCondLst>
                                    <p:cond delay="5000"/>
                                  </p:stCondLst>
                                  <p:childTnLst>
                                    <p:set>
                                      <p:cBhvr>
                                        <p:cTn id="46" dur="1" fill="hold">
                                          <p:stCondLst>
                                            <p:cond delay="0"/>
                                          </p:stCondLst>
                                        </p:cTn>
                                        <p:tgtEl>
                                          <p:spTgt spid="6">
                                            <p:graphicEl>
                                              <a:dgm id="{8312D636-1545-4755-9DF1-F38FAA81E09B}"/>
                                            </p:graphicEl>
                                          </p:spTgt>
                                        </p:tgtEl>
                                        <p:attrNameLst>
                                          <p:attrName>style.visibility</p:attrName>
                                        </p:attrNameLst>
                                      </p:cBhvr>
                                      <p:to>
                                        <p:strVal val="visible"/>
                                      </p:to>
                                    </p:set>
                                    <p:anim calcmode="lin" valueType="num">
                                      <p:cBhvr>
                                        <p:cTn id="47" dur="500" fill="hold"/>
                                        <p:tgtEl>
                                          <p:spTgt spid="6">
                                            <p:graphicEl>
                                              <a:dgm id="{8312D636-1545-4755-9DF1-F38FAA81E09B}"/>
                                            </p:graphicEl>
                                          </p:spTgt>
                                        </p:tgtEl>
                                        <p:attrNameLst>
                                          <p:attrName>ppt_w</p:attrName>
                                        </p:attrNameLst>
                                      </p:cBhvr>
                                      <p:tavLst>
                                        <p:tav tm="0">
                                          <p:val>
                                            <p:fltVal val="0"/>
                                          </p:val>
                                        </p:tav>
                                        <p:tav tm="100000">
                                          <p:val>
                                            <p:strVal val="#ppt_w"/>
                                          </p:val>
                                        </p:tav>
                                      </p:tavLst>
                                    </p:anim>
                                    <p:anim calcmode="lin" valueType="num">
                                      <p:cBhvr>
                                        <p:cTn id="48" dur="500" fill="hold"/>
                                        <p:tgtEl>
                                          <p:spTgt spid="6">
                                            <p:graphicEl>
                                              <a:dgm id="{8312D636-1545-4755-9DF1-F38FAA81E09B}"/>
                                            </p:graphicEl>
                                          </p:spTgt>
                                        </p:tgtEl>
                                        <p:attrNameLst>
                                          <p:attrName>ppt_h</p:attrName>
                                        </p:attrNameLst>
                                      </p:cBhvr>
                                      <p:tavLst>
                                        <p:tav tm="0">
                                          <p:val>
                                            <p:fltVal val="0"/>
                                          </p:val>
                                        </p:tav>
                                        <p:tav tm="100000">
                                          <p:val>
                                            <p:strVal val="#ppt_h"/>
                                          </p:val>
                                        </p:tav>
                                      </p:tavLst>
                                    </p:anim>
                                    <p:animEffect transition="in" filter="fade">
                                      <p:cBhvr>
                                        <p:cTn id="49" dur="500"/>
                                        <p:tgtEl>
                                          <p:spTgt spid="6">
                                            <p:graphicEl>
                                              <a:dgm id="{8312D636-1545-4755-9DF1-F38FAA81E09B}"/>
                                            </p:graphicEl>
                                          </p:spTgt>
                                        </p:tgtEl>
                                      </p:cBhvr>
                                    </p:animEffect>
                                  </p:childTnLst>
                                </p:cTn>
                              </p:par>
                              <p:par>
                                <p:cTn id="50" presetID="53" presetClass="entr" presetSubtype="16" fill="hold" grpId="0" nodeType="withEffect">
                                  <p:stCondLst>
                                    <p:cond delay="6000"/>
                                  </p:stCondLst>
                                  <p:childTnLst>
                                    <p:set>
                                      <p:cBhvr>
                                        <p:cTn id="51" dur="1" fill="hold">
                                          <p:stCondLst>
                                            <p:cond delay="0"/>
                                          </p:stCondLst>
                                        </p:cTn>
                                        <p:tgtEl>
                                          <p:spTgt spid="6">
                                            <p:graphicEl>
                                              <a:dgm id="{058CA409-7B32-430C-9DFB-8549FDB60627}"/>
                                            </p:graphicEl>
                                          </p:spTgt>
                                        </p:tgtEl>
                                        <p:attrNameLst>
                                          <p:attrName>style.visibility</p:attrName>
                                        </p:attrNameLst>
                                      </p:cBhvr>
                                      <p:to>
                                        <p:strVal val="visible"/>
                                      </p:to>
                                    </p:set>
                                    <p:anim calcmode="lin" valueType="num">
                                      <p:cBhvr>
                                        <p:cTn id="52" dur="500" fill="hold"/>
                                        <p:tgtEl>
                                          <p:spTgt spid="6">
                                            <p:graphicEl>
                                              <a:dgm id="{058CA409-7B32-430C-9DFB-8549FDB60627}"/>
                                            </p:graphicEl>
                                          </p:spTgt>
                                        </p:tgtEl>
                                        <p:attrNameLst>
                                          <p:attrName>ppt_w</p:attrName>
                                        </p:attrNameLst>
                                      </p:cBhvr>
                                      <p:tavLst>
                                        <p:tav tm="0">
                                          <p:val>
                                            <p:fltVal val="0"/>
                                          </p:val>
                                        </p:tav>
                                        <p:tav tm="100000">
                                          <p:val>
                                            <p:strVal val="#ppt_w"/>
                                          </p:val>
                                        </p:tav>
                                      </p:tavLst>
                                    </p:anim>
                                    <p:anim calcmode="lin" valueType="num">
                                      <p:cBhvr>
                                        <p:cTn id="53" dur="500" fill="hold"/>
                                        <p:tgtEl>
                                          <p:spTgt spid="6">
                                            <p:graphicEl>
                                              <a:dgm id="{058CA409-7B32-430C-9DFB-8549FDB60627}"/>
                                            </p:graphicEl>
                                          </p:spTgt>
                                        </p:tgtEl>
                                        <p:attrNameLst>
                                          <p:attrName>ppt_h</p:attrName>
                                        </p:attrNameLst>
                                      </p:cBhvr>
                                      <p:tavLst>
                                        <p:tav tm="0">
                                          <p:val>
                                            <p:fltVal val="0"/>
                                          </p:val>
                                        </p:tav>
                                        <p:tav tm="100000">
                                          <p:val>
                                            <p:strVal val="#ppt_h"/>
                                          </p:val>
                                        </p:tav>
                                      </p:tavLst>
                                    </p:anim>
                                    <p:animEffect transition="in" filter="fade">
                                      <p:cBhvr>
                                        <p:cTn id="54" dur="500"/>
                                        <p:tgtEl>
                                          <p:spTgt spid="6">
                                            <p:graphicEl>
                                              <a:dgm id="{058CA409-7B32-430C-9DFB-8549FDB606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uiExpand="1" build="p"/>
      <p:bldGraphic spid="6" grpId="0" uiExpand="1">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tr-TR" sz="4000" b="1" dirty="0" smtClean="0"/>
              <a:t>Slayda Erişmek İçin..</a:t>
            </a:r>
            <a:endParaRPr lang="tr-TR" sz="4800" dirty="0"/>
          </a:p>
        </p:txBody>
      </p:sp>
      <p:sp>
        <p:nvSpPr>
          <p:cNvPr id="5" name="TextBox 4"/>
          <p:cNvSpPr txBox="1"/>
          <p:nvPr/>
        </p:nvSpPr>
        <p:spPr>
          <a:xfrm>
            <a:off x="3216393" y="5001912"/>
            <a:ext cx="2507161" cy="769441"/>
          </a:xfrm>
          <a:prstGeom prst="rect">
            <a:avLst/>
          </a:prstGeom>
          <a:noFill/>
        </p:spPr>
        <p:txBody>
          <a:bodyPr wrap="none" rtlCol="0">
            <a:spAutoFit/>
          </a:bodyPr>
          <a:lstStyle/>
          <a:p>
            <a:r>
              <a:rPr lang="tr-TR" sz="4400" b="1" dirty="0" smtClean="0">
                <a:latin typeface="Cambria" pitchFamily="18" charset="0"/>
              </a:rPr>
              <a:t>QR CODE</a:t>
            </a:r>
            <a:endParaRPr lang="tr-TR" sz="4400" b="1" dirty="0">
              <a:latin typeface="Cambria" pitchFamily="18" charset="0"/>
            </a:endParaRPr>
          </a:p>
        </p:txBody>
      </p:sp>
      <p:sp>
        <p:nvSpPr>
          <p:cNvPr id="6" name="TextBox 5"/>
          <p:cNvSpPr txBox="1"/>
          <p:nvPr/>
        </p:nvSpPr>
        <p:spPr>
          <a:xfrm>
            <a:off x="7219667" y="4042466"/>
            <a:ext cx="3043450" cy="1569660"/>
          </a:xfrm>
          <a:prstGeom prst="rect">
            <a:avLst/>
          </a:prstGeom>
          <a:noFill/>
        </p:spPr>
        <p:txBody>
          <a:bodyPr wrap="square" rtlCol="0">
            <a:spAutoFit/>
          </a:bodyPr>
          <a:lstStyle/>
          <a:p>
            <a:pPr algn="ctr"/>
            <a:r>
              <a:rPr lang="tr-TR" sz="2400" dirty="0" smtClean="0"/>
              <a:t>Sunmakta olduğum </a:t>
            </a:r>
            <a:br>
              <a:rPr lang="tr-TR" sz="2400" dirty="0" smtClean="0"/>
            </a:br>
            <a:r>
              <a:rPr lang="tr-TR" sz="2400" dirty="0" smtClean="0"/>
              <a:t>bu slayda yan tarafdaki QR Code aracılığıyla ulaşabilirsiniz.</a:t>
            </a:r>
            <a:endParaRPr lang="tr-TR" sz="2400" dirty="0"/>
          </a:p>
        </p:txBody>
      </p:sp>
      <p:pic>
        <p:nvPicPr>
          <p:cNvPr id="2051" name="Picture 3" descr="D:\MAGİSTRATURA\M-CRM kongre\Sunum\Mobile_access.png"/>
          <p:cNvPicPr>
            <a:picLocks noChangeAspect="1" noChangeArrowheads="1"/>
          </p:cNvPicPr>
          <p:nvPr/>
        </p:nvPicPr>
        <p:blipFill>
          <a:blip r:embed="rId3" cstate="print"/>
          <a:srcRect/>
          <a:stretch>
            <a:fillRect/>
          </a:stretch>
        </p:blipFill>
        <p:spPr bwMode="auto">
          <a:xfrm>
            <a:off x="7688528" y="2292824"/>
            <a:ext cx="2353297" cy="1869742"/>
          </a:xfrm>
          <a:prstGeom prst="rect">
            <a:avLst/>
          </a:prstGeom>
          <a:noFill/>
        </p:spPr>
      </p:pic>
      <p:pic>
        <p:nvPicPr>
          <p:cNvPr id="1026" name="Picture 2" descr="C:\Users\qaqa\Desktop\Mobil CRM_Bozbay_Huseynli_kongre_ppad.png"/>
          <p:cNvPicPr>
            <a:picLocks noChangeAspect="1" noChangeArrowheads="1"/>
          </p:cNvPicPr>
          <p:nvPr/>
        </p:nvPicPr>
        <p:blipFill>
          <a:blip r:embed="rId4" cstate="print"/>
          <a:srcRect/>
          <a:stretch>
            <a:fillRect/>
          </a:stretch>
        </p:blipFill>
        <p:spPr bwMode="auto">
          <a:xfrm>
            <a:off x="3587650" y="2299080"/>
            <a:ext cx="19050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31"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47" presetClass="entr" presetSubtype="0" fill="hold" grpId="0" nodeType="withEffect">
                                  <p:stCondLst>
                                    <p:cond delay="2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31" presetClass="entr" presetSubtype="0" fill="hold" nodeType="withEffect">
                                  <p:stCondLst>
                                    <p:cond delay="1000"/>
                                  </p:stCondLst>
                                  <p:iterate type="lt">
                                    <p:tmPct val="5000"/>
                                  </p:iterate>
                                  <p:childTnLst>
                                    <p:set>
                                      <p:cBhvr>
                                        <p:cTn id="22" dur="1" fill="hold">
                                          <p:stCondLst>
                                            <p:cond delay="0"/>
                                          </p:stCondLst>
                                        </p:cTn>
                                        <p:tgtEl>
                                          <p:spTgt spid="1026"/>
                                        </p:tgtEl>
                                        <p:attrNameLst>
                                          <p:attrName>style.visibility</p:attrName>
                                        </p:attrNameLst>
                                      </p:cBhvr>
                                      <p:to>
                                        <p:strVal val="visible"/>
                                      </p:to>
                                    </p:set>
                                    <p:anim calcmode="lin" valueType="num">
                                      <p:cBhvr>
                                        <p:cTn id="23" dur="1000" fill="hold"/>
                                        <p:tgtEl>
                                          <p:spTgt spid="1026"/>
                                        </p:tgtEl>
                                        <p:attrNameLst>
                                          <p:attrName>ppt_w</p:attrName>
                                        </p:attrNameLst>
                                      </p:cBhvr>
                                      <p:tavLst>
                                        <p:tav tm="0">
                                          <p:val>
                                            <p:fltVal val="0"/>
                                          </p:val>
                                        </p:tav>
                                        <p:tav tm="100000">
                                          <p:val>
                                            <p:strVal val="#ppt_w"/>
                                          </p:val>
                                        </p:tav>
                                      </p:tavLst>
                                    </p:anim>
                                    <p:anim calcmode="lin" valueType="num">
                                      <p:cBhvr>
                                        <p:cTn id="24" dur="1000" fill="hold"/>
                                        <p:tgtEl>
                                          <p:spTgt spid="1026"/>
                                        </p:tgtEl>
                                        <p:attrNameLst>
                                          <p:attrName>ppt_h</p:attrName>
                                        </p:attrNameLst>
                                      </p:cBhvr>
                                      <p:tavLst>
                                        <p:tav tm="0">
                                          <p:val>
                                            <p:fltVal val="0"/>
                                          </p:val>
                                        </p:tav>
                                        <p:tav tm="100000">
                                          <p:val>
                                            <p:strVal val="#ppt_h"/>
                                          </p:val>
                                        </p:tav>
                                      </p:tavLst>
                                    </p:anim>
                                    <p:anim calcmode="lin" valueType="num">
                                      <p:cBhvr>
                                        <p:cTn id="25" dur="1000" fill="hold"/>
                                        <p:tgtEl>
                                          <p:spTgt spid="1026"/>
                                        </p:tgtEl>
                                        <p:attrNameLst>
                                          <p:attrName>style.rotation</p:attrName>
                                        </p:attrNameLst>
                                      </p:cBhvr>
                                      <p:tavLst>
                                        <p:tav tm="0">
                                          <p:val>
                                            <p:fltVal val="90"/>
                                          </p:val>
                                        </p:tav>
                                        <p:tav tm="100000">
                                          <p:val>
                                            <p:fltVal val="0"/>
                                          </p:val>
                                        </p:tav>
                                      </p:tavLst>
                                    </p:anim>
                                    <p:animEffect transition="in" filter="fade">
                                      <p:cBhvr>
                                        <p:cTn id="26" dur="1000"/>
                                        <p:tgtEl>
                                          <p:spTgt spid="1026"/>
                                        </p:tgtEl>
                                      </p:cBhvr>
                                    </p:animEffect>
                                  </p:childTnLst>
                                </p:cTn>
                              </p:par>
                              <p:par>
                                <p:cTn id="27" presetID="17" presetClass="entr" presetSubtype="10" fill="hold" nodeType="withEffect">
                                  <p:stCondLst>
                                    <p:cond delay="1000"/>
                                  </p:stCondLst>
                                  <p:childTnLst>
                                    <p:set>
                                      <p:cBhvr>
                                        <p:cTn id="28" dur="1" fill="hold">
                                          <p:stCondLst>
                                            <p:cond delay="0"/>
                                          </p:stCondLst>
                                        </p:cTn>
                                        <p:tgtEl>
                                          <p:spTgt spid="2051"/>
                                        </p:tgtEl>
                                        <p:attrNameLst>
                                          <p:attrName>style.visibility</p:attrName>
                                        </p:attrNameLst>
                                      </p:cBhvr>
                                      <p:to>
                                        <p:strVal val="visible"/>
                                      </p:to>
                                    </p:set>
                                    <p:anim calcmode="lin" valueType="num">
                                      <p:cBhvr>
                                        <p:cTn id="29" dur="500" fill="hold"/>
                                        <p:tgtEl>
                                          <p:spTgt spid="2051"/>
                                        </p:tgtEl>
                                        <p:attrNameLst>
                                          <p:attrName>ppt_w</p:attrName>
                                        </p:attrNameLst>
                                      </p:cBhvr>
                                      <p:tavLst>
                                        <p:tav tm="0">
                                          <p:val>
                                            <p:fltVal val="0"/>
                                          </p:val>
                                        </p:tav>
                                        <p:tav tm="100000">
                                          <p:val>
                                            <p:strVal val="#ppt_w"/>
                                          </p:val>
                                        </p:tav>
                                      </p:tavLst>
                                    </p:anim>
                                    <p:anim calcmode="lin" valueType="num">
                                      <p:cBhvr>
                                        <p:cTn id="30" dur="500" fill="hold"/>
                                        <p:tgtEl>
                                          <p:spTgt spid="20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4" name="Title 1"/>
          <p:cNvSpPr txBox="1">
            <a:spLocks/>
          </p:cNvSpPr>
          <p:nvPr/>
        </p:nvSpPr>
        <p:spPr>
          <a:xfrm>
            <a:off x="2982683" y="1143454"/>
            <a:ext cx="7289800" cy="1603375"/>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800" b="1" i="0" u="none" strike="noStrike" kern="1200" cap="none" spc="0" normalizeH="0" baseline="0" noProof="0" dirty="0" smtClean="0">
                <a:ln>
                  <a:noFill/>
                </a:ln>
                <a:solidFill>
                  <a:schemeClr val="tx1"/>
                </a:solidFill>
                <a:effectLst/>
                <a:uLnTx/>
                <a:uFillTx/>
                <a:ea typeface="+mj-ea"/>
                <a:cs typeface="+mj-cs"/>
              </a:rPr>
              <a:t>Dinlediğiniz için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800" b="1" i="0" u="none" strike="noStrike" kern="1200" cap="none" spc="0" normalizeH="0" baseline="0" noProof="0" dirty="0" smtClean="0">
                <a:ln>
                  <a:noFill/>
                </a:ln>
                <a:solidFill>
                  <a:schemeClr val="tx1"/>
                </a:solidFill>
                <a:effectLst/>
                <a:uLnTx/>
                <a:uFillTx/>
                <a:ea typeface="+mj-ea"/>
                <a:cs typeface="+mj-cs"/>
              </a:rPr>
              <a:t>teşekkür ederim..</a:t>
            </a:r>
            <a:endParaRPr kumimoji="0" lang="tr-TR" sz="4800" b="1" i="0" u="none" strike="noStrike" kern="1200" cap="none" spc="0" normalizeH="0" baseline="0" noProof="0" dirty="0">
              <a:ln>
                <a:noFill/>
              </a:ln>
              <a:solidFill>
                <a:schemeClr val="tx1"/>
              </a:solidFill>
              <a:effectLst/>
              <a:uLnTx/>
              <a:uFillTx/>
              <a:ea typeface="+mj-ea"/>
              <a:cs typeface="+mj-cs"/>
            </a:endParaRPr>
          </a:p>
        </p:txBody>
      </p:sp>
      <p:pic>
        <p:nvPicPr>
          <p:cNvPr id="9218" name="Picture 2" descr="D:\MAGİSTRATURA\RESİMLER\NETWORK.jpg"/>
          <p:cNvPicPr>
            <a:picLocks noChangeAspect="1" noChangeArrowheads="1"/>
          </p:cNvPicPr>
          <p:nvPr/>
        </p:nvPicPr>
        <p:blipFill>
          <a:blip r:embed="rId3" cstate="print"/>
          <a:srcRect t="29841" b="21905"/>
          <a:stretch>
            <a:fillRect/>
          </a:stretch>
        </p:blipFill>
        <p:spPr bwMode="auto">
          <a:xfrm>
            <a:off x="2160093" y="2728655"/>
            <a:ext cx="8914307" cy="33092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par>
                                <p:cTn id="8" presetID="47" presetClass="entr" presetSubtype="0"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9" name="Content Placeholder 2"/>
          <p:cNvSpPr txBox="1">
            <a:spLocks/>
          </p:cNvSpPr>
          <p:nvPr/>
        </p:nvSpPr>
        <p:spPr>
          <a:xfrm>
            <a:off x="2237786" y="1741424"/>
            <a:ext cx="4594814" cy="4205164"/>
          </a:xfrm>
          <a:prstGeom prst="rect">
            <a:avLst/>
          </a:prstGeom>
          <a:ln>
            <a:noFill/>
          </a:ln>
        </p:spPr>
        <p:txBody>
          <a:bodyPr/>
          <a:lstStyle/>
          <a:p>
            <a:pPr marL="228600" lvl="0" indent="-228600">
              <a:lnSpc>
                <a:spcPct val="90000"/>
              </a:lnSpc>
              <a:spcBef>
                <a:spcPts val="1000"/>
              </a:spcBef>
              <a:buFont typeface="Wingdings" pitchFamily="2" charset="2"/>
              <a:buChar char="Ø"/>
            </a:pPr>
            <a:r>
              <a:rPr lang="tr-TR" sz="2400" dirty="0" smtClean="0"/>
              <a:t>Mobil uygulamaların en büyük avantajı müşteriler için kişiselleştirilmiş hizmetlerin sunulması ve ulaşım, zaman gibi kısıtlarını ortadan kaldırmasıdır. Mobil uygulamalarının müşteri ilişkileri yönetiminde artan önemi ilk mobil uygulamalardan günümüze gelişimi ortaya koyma gerekliliğini doğurmuştur.</a:t>
            </a:r>
            <a:endParaRPr lang="tr-TR" sz="2400" dirty="0"/>
          </a:p>
        </p:txBody>
      </p:sp>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tr-TR" sz="4000" b="1" dirty="0" smtClean="0"/>
              <a:t>Giriş</a:t>
            </a:r>
            <a:endParaRPr lang="tr-TR" sz="4800" b="1" dirty="0"/>
          </a:p>
        </p:txBody>
      </p:sp>
      <p:graphicFrame>
        <p:nvGraphicFramePr>
          <p:cNvPr id="6" name="Content Placeholder 4"/>
          <p:cNvGraphicFramePr>
            <a:graphicFrameLocks/>
          </p:cNvGraphicFramePr>
          <p:nvPr/>
        </p:nvGraphicFramePr>
        <p:xfrm>
          <a:off x="6858000" y="1828801"/>
          <a:ext cx="4076700" cy="3992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2" fill="hold" grpId="0" nodeType="withEffect">
                                  <p:stCondLst>
                                    <p:cond delay="1000"/>
                                  </p:stCondLst>
                                  <p:childTnLst>
                                    <p:set>
                                      <p:cBhvr>
                                        <p:cTn id="11" dur="1" fill="hold">
                                          <p:stCondLst>
                                            <p:cond delay="0"/>
                                          </p:stCondLst>
                                        </p:cTn>
                                        <p:tgtEl>
                                          <p:spTgt spid="6">
                                            <p:graphicEl>
                                              <a:dgm id="{BD3CA492-775E-46BE-A88E-5E9704B23118}"/>
                                            </p:graphicEl>
                                          </p:spTgt>
                                        </p:tgtEl>
                                        <p:attrNameLst>
                                          <p:attrName>style.visibility</p:attrName>
                                        </p:attrNameLst>
                                      </p:cBhvr>
                                      <p:to>
                                        <p:strVal val="visible"/>
                                      </p:to>
                                    </p:set>
                                    <p:anim calcmode="lin" valueType="num">
                                      <p:cBhvr additive="base">
                                        <p:cTn id="12" dur="500" fill="hold"/>
                                        <p:tgtEl>
                                          <p:spTgt spid="6">
                                            <p:graphicEl>
                                              <a:dgm id="{BD3CA492-775E-46BE-A88E-5E9704B23118}"/>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graphicEl>
                                              <a:dgm id="{BD3CA492-775E-46BE-A88E-5E9704B23118}"/>
                                            </p:graphic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3000"/>
                                  </p:stCondLst>
                                  <p:childTnLst>
                                    <p:set>
                                      <p:cBhvr>
                                        <p:cTn id="15" dur="1" fill="hold">
                                          <p:stCondLst>
                                            <p:cond delay="0"/>
                                          </p:stCondLst>
                                        </p:cTn>
                                        <p:tgtEl>
                                          <p:spTgt spid="6">
                                            <p:graphicEl>
                                              <a:dgm id="{2B44320A-93F0-403E-9E37-803D179EC932}"/>
                                            </p:graphicEl>
                                          </p:spTgt>
                                        </p:tgtEl>
                                        <p:attrNameLst>
                                          <p:attrName>style.visibility</p:attrName>
                                        </p:attrNameLst>
                                      </p:cBhvr>
                                      <p:to>
                                        <p:strVal val="visible"/>
                                      </p:to>
                                    </p:set>
                                    <p:anim calcmode="lin" valueType="num">
                                      <p:cBhvr additive="base">
                                        <p:cTn id="16" dur="500" fill="hold"/>
                                        <p:tgtEl>
                                          <p:spTgt spid="6">
                                            <p:graphicEl>
                                              <a:dgm id="{2B44320A-93F0-403E-9E37-803D179EC932}"/>
                                            </p:graphic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graphicEl>
                                              <a:dgm id="{2B44320A-93F0-403E-9E37-803D179EC932}"/>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0"/>
                                  </p:stCondLst>
                                  <p:childTnLst>
                                    <p:set>
                                      <p:cBhvr>
                                        <p:cTn id="19" dur="1" fill="hold">
                                          <p:stCondLst>
                                            <p:cond delay="0"/>
                                          </p:stCondLst>
                                        </p:cTn>
                                        <p:tgtEl>
                                          <p:spTgt spid="6">
                                            <p:graphicEl>
                                              <a:dgm id="{3F9A2162-F0DA-444E-A191-2447551B8D86}"/>
                                            </p:graphicEl>
                                          </p:spTgt>
                                        </p:tgtEl>
                                        <p:attrNameLst>
                                          <p:attrName>style.visibility</p:attrName>
                                        </p:attrNameLst>
                                      </p:cBhvr>
                                      <p:to>
                                        <p:strVal val="visible"/>
                                      </p:to>
                                    </p:set>
                                    <p:anim calcmode="lin" valueType="num">
                                      <p:cBhvr additive="base">
                                        <p:cTn id="20" dur="500" fill="hold"/>
                                        <p:tgtEl>
                                          <p:spTgt spid="6">
                                            <p:graphicEl>
                                              <a:dgm id="{3F9A2162-F0DA-444E-A191-2447551B8D86}"/>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6">
                                            <p:graphicEl>
                                              <a:dgm id="{3F9A2162-F0DA-444E-A191-2447551B8D86}"/>
                                            </p:graphic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000"/>
                                  </p:stCondLst>
                                  <p:childTnLst>
                                    <p:set>
                                      <p:cBhvr>
                                        <p:cTn id="23" dur="1" fill="hold">
                                          <p:stCondLst>
                                            <p:cond delay="0"/>
                                          </p:stCondLst>
                                        </p:cTn>
                                        <p:tgtEl>
                                          <p:spTgt spid="6">
                                            <p:graphicEl>
                                              <a:dgm id="{4E5E65C1-76A0-4071-B1A1-1A617A60749F}"/>
                                            </p:graphicEl>
                                          </p:spTgt>
                                        </p:tgtEl>
                                        <p:attrNameLst>
                                          <p:attrName>style.visibility</p:attrName>
                                        </p:attrNameLst>
                                      </p:cBhvr>
                                      <p:to>
                                        <p:strVal val="visible"/>
                                      </p:to>
                                    </p:set>
                                    <p:anim calcmode="lin" valueType="num">
                                      <p:cBhvr additive="base">
                                        <p:cTn id="24" dur="500" fill="hold"/>
                                        <p:tgtEl>
                                          <p:spTgt spid="6">
                                            <p:graphicEl>
                                              <a:dgm id="{4E5E65C1-76A0-4071-B1A1-1A617A60749F}"/>
                                            </p:graphic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
                                            <p:graphicEl>
                                              <a:dgm id="{4E5E65C1-76A0-4071-B1A1-1A617A60749F}"/>
                                            </p:graphic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4000"/>
                                  </p:stCondLst>
                                  <p:childTnLst>
                                    <p:set>
                                      <p:cBhvr>
                                        <p:cTn id="27" dur="1" fill="hold">
                                          <p:stCondLst>
                                            <p:cond delay="0"/>
                                          </p:stCondLst>
                                        </p:cTn>
                                        <p:tgtEl>
                                          <p:spTgt spid="6">
                                            <p:graphicEl>
                                              <a:dgm id="{802D3D77-64C6-4233-8393-87293121F15A}"/>
                                            </p:graphicEl>
                                          </p:spTgt>
                                        </p:tgtEl>
                                        <p:attrNameLst>
                                          <p:attrName>style.visibility</p:attrName>
                                        </p:attrNameLst>
                                      </p:cBhvr>
                                      <p:to>
                                        <p:strVal val="visible"/>
                                      </p:to>
                                    </p:set>
                                    <p:anim calcmode="lin" valueType="num">
                                      <p:cBhvr additive="base">
                                        <p:cTn id="28" dur="500" fill="hold"/>
                                        <p:tgtEl>
                                          <p:spTgt spid="6">
                                            <p:graphicEl>
                                              <a:dgm id="{802D3D77-64C6-4233-8393-87293121F15A}"/>
                                            </p:graphic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6">
                                            <p:graphicEl>
                                              <a:dgm id="{802D3D77-64C6-4233-8393-87293121F15A}"/>
                                            </p:graphic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6000"/>
                                  </p:stCondLst>
                                  <p:childTnLst>
                                    <p:set>
                                      <p:cBhvr>
                                        <p:cTn id="31" dur="1" fill="hold">
                                          <p:stCondLst>
                                            <p:cond delay="0"/>
                                          </p:stCondLst>
                                        </p:cTn>
                                        <p:tgtEl>
                                          <p:spTgt spid="6">
                                            <p:graphicEl>
                                              <a:dgm id="{81DD7813-BC9D-4946-9C80-EA4CD57DF065}"/>
                                            </p:graphicEl>
                                          </p:spTgt>
                                        </p:tgtEl>
                                        <p:attrNameLst>
                                          <p:attrName>style.visibility</p:attrName>
                                        </p:attrNameLst>
                                      </p:cBhvr>
                                      <p:to>
                                        <p:strVal val="visible"/>
                                      </p:to>
                                    </p:set>
                                    <p:anim calcmode="lin" valueType="num">
                                      <p:cBhvr additive="base">
                                        <p:cTn id="32" dur="500" fill="hold"/>
                                        <p:tgtEl>
                                          <p:spTgt spid="6">
                                            <p:graphicEl>
                                              <a:dgm id="{81DD7813-BC9D-4946-9C80-EA4CD57DF065}"/>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graphicEl>
                                              <a:dgm id="{81DD7813-BC9D-4946-9C80-EA4CD57DF065}"/>
                                            </p:graphicEl>
                                          </p:spTgt>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70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Graphic spid="6"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algn="ctr">
              <a:lnSpc>
                <a:spcPct val="90000"/>
              </a:lnSpc>
              <a:spcBef>
                <a:spcPct val="0"/>
              </a:spcBef>
              <a:defRPr/>
            </a:pPr>
            <a:r>
              <a:rPr lang="tr-TR" sz="2000" dirty="0" smtClean="0"/>
              <a:t/>
            </a:r>
            <a:br>
              <a:rPr lang="tr-TR" sz="2000" dirty="0" smtClean="0"/>
            </a:br>
            <a:r>
              <a:rPr lang="tr-TR" sz="4000" b="1" dirty="0" smtClean="0"/>
              <a:t>Mobil İstatistik (Türkiye)</a:t>
            </a:r>
          </a:p>
        </p:txBody>
      </p:sp>
      <p:grpSp>
        <p:nvGrpSpPr>
          <p:cNvPr id="7" name="Group 6"/>
          <p:cNvGrpSpPr/>
          <p:nvPr/>
        </p:nvGrpSpPr>
        <p:grpSpPr>
          <a:xfrm>
            <a:off x="6547079" y="1737376"/>
            <a:ext cx="1449463" cy="1442549"/>
            <a:chOff x="2277" y="1180083"/>
            <a:chExt cx="1991171" cy="1991171"/>
          </a:xfrm>
          <a:solidFill>
            <a:srgbClr val="7030A0"/>
          </a:solidFill>
        </p:grpSpPr>
        <p:sp>
          <p:nvSpPr>
            <p:cNvPr id="10" name="Oval 9"/>
            <p:cNvSpPr/>
            <p:nvPr/>
          </p:nvSpPr>
          <p:spPr>
            <a:xfrm>
              <a:off x="2277" y="1180083"/>
              <a:ext cx="1991171" cy="1991171"/>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p:nvPr/>
          </p:nvSpPr>
          <p:spPr>
            <a:xfrm>
              <a:off x="293877" y="1471683"/>
              <a:ext cx="1407971" cy="14079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tr-TR" sz="4400" kern="1200"/>
            </a:p>
          </p:txBody>
        </p:sp>
      </p:grpSp>
      <p:grpSp>
        <p:nvGrpSpPr>
          <p:cNvPr id="12" name="Group 11"/>
          <p:cNvGrpSpPr/>
          <p:nvPr/>
        </p:nvGrpSpPr>
        <p:grpSpPr>
          <a:xfrm>
            <a:off x="8908129" y="1723729"/>
            <a:ext cx="1449463" cy="1442549"/>
            <a:chOff x="2277" y="1180083"/>
            <a:chExt cx="1991171" cy="1991171"/>
          </a:xfrm>
          <a:solidFill>
            <a:schemeClr val="accent2">
              <a:lumMod val="75000"/>
            </a:schemeClr>
          </a:solidFill>
        </p:grpSpPr>
        <p:sp>
          <p:nvSpPr>
            <p:cNvPr id="13" name="Oval 12"/>
            <p:cNvSpPr/>
            <p:nvPr/>
          </p:nvSpPr>
          <p:spPr>
            <a:xfrm>
              <a:off x="2277" y="1180083"/>
              <a:ext cx="1991171" cy="1991171"/>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p:nvPr/>
          </p:nvSpPr>
          <p:spPr>
            <a:xfrm>
              <a:off x="293877" y="1471683"/>
              <a:ext cx="1407971" cy="14079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tr-TR" sz="4400" kern="1200"/>
            </a:p>
          </p:txBody>
        </p:sp>
      </p:grpSp>
      <p:grpSp>
        <p:nvGrpSpPr>
          <p:cNvPr id="15" name="Group 14"/>
          <p:cNvGrpSpPr/>
          <p:nvPr/>
        </p:nvGrpSpPr>
        <p:grpSpPr>
          <a:xfrm>
            <a:off x="6560726" y="4057498"/>
            <a:ext cx="1449463" cy="1442549"/>
            <a:chOff x="2277" y="1180083"/>
            <a:chExt cx="1991171" cy="1991171"/>
          </a:xfrm>
          <a:solidFill>
            <a:schemeClr val="accent4">
              <a:lumMod val="75000"/>
            </a:schemeClr>
          </a:solidFill>
        </p:grpSpPr>
        <p:sp>
          <p:nvSpPr>
            <p:cNvPr id="16" name="Oval 15"/>
            <p:cNvSpPr/>
            <p:nvPr/>
          </p:nvSpPr>
          <p:spPr>
            <a:xfrm>
              <a:off x="2277" y="1180083"/>
              <a:ext cx="1991171" cy="1991171"/>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4"/>
            <p:cNvSpPr/>
            <p:nvPr/>
          </p:nvSpPr>
          <p:spPr>
            <a:xfrm>
              <a:off x="293877" y="1471683"/>
              <a:ext cx="1407971" cy="14079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tr-TR" sz="4400" kern="1200"/>
            </a:p>
          </p:txBody>
        </p:sp>
      </p:grpSp>
      <p:grpSp>
        <p:nvGrpSpPr>
          <p:cNvPr id="18" name="Group 17"/>
          <p:cNvGrpSpPr/>
          <p:nvPr/>
        </p:nvGrpSpPr>
        <p:grpSpPr>
          <a:xfrm>
            <a:off x="8921776" y="4043851"/>
            <a:ext cx="1449463" cy="1442549"/>
            <a:chOff x="2277" y="1180083"/>
            <a:chExt cx="1991171" cy="1991171"/>
          </a:xfrm>
          <a:solidFill>
            <a:srgbClr val="0070C0"/>
          </a:solidFill>
        </p:grpSpPr>
        <p:sp>
          <p:nvSpPr>
            <p:cNvPr id="19" name="Oval 18"/>
            <p:cNvSpPr/>
            <p:nvPr/>
          </p:nvSpPr>
          <p:spPr>
            <a:xfrm>
              <a:off x="2277" y="1180083"/>
              <a:ext cx="1991171" cy="1991171"/>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4"/>
            <p:cNvSpPr/>
            <p:nvPr/>
          </p:nvSpPr>
          <p:spPr>
            <a:xfrm>
              <a:off x="293877" y="1471683"/>
              <a:ext cx="1407971" cy="14079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tr-TR" sz="4400" kern="1200"/>
            </a:p>
          </p:txBody>
        </p:sp>
      </p:grpSp>
      <p:sp>
        <p:nvSpPr>
          <p:cNvPr id="21" name="TextBox 20"/>
          <p:cNvSpPr txBox="1"/>
          <p:nvPr/>
        </p:nvSpPr>
        <p:spPr>
          <a:xfrm>
            <a:off x="2142707" y="4667524"/>
            <a:ext cx="3534770" cy="1015663"/>
          </a:xfrm>
          <a:prstGeom prst="rect">
            <a:avLst/>
          </a:prstGeom>
          <a:noFill/>
        </p:spPr>
        <p:txBody>
          <a:bodyPr wrap="square" rtlCol="0">
            <a:spAutoFit/>
          </a:bodyPr>
          <a:lstStyle/>
          <a:p>
            <a:pPr algn="ctr"/>
            <a:r>
              <a:rPr lang="tr-TR" sz="2000" dirty="0" smtClean="0"/>
              <a:t>Karar vermeye yardımcı olması için hedef gözeterekyapılan mobil aramaların oranı</a:t>
            </a:r>
            <a:endParaRPr lang="tr-TR" sz="2000" dirty="0"/>
          </a:p>
        </p:txBody>
      </p:sp>
      <p:grpSp>
        <p:nvGrpSpPr>
          <p:cNvPr id="22" name="Group 21"/>
          <p:cNvGrpSpPr/>
          <p:nvPr/>
        </p:nvGrpSpPr>
        <p:grpSpPr>
          <a:xfrm>
            <a:off x="2472742" y="1801497"/>
            <a:ext cx="2914025" cy="2866033"/>
            <a:chOff x="641871" y="426"/>
            <a:chExt cx="3179502" cy="3179502"/>
          </a:xfrm>
          <a:solidFill>
            <a:srgbClr val="008200"/>
          </a:solidFill>
        </p:grpSpPr>
        <p:sp>
          <p:nvSpPr>
            <p:cNvPr id="23" name="Oval 22"/>
            <p:cNvSpPr/>
            <p:nvPr/>
          </p:nvSpPr>
          <p:spPr>
            <a:xfrm>
              <a:off x="641871" y="426"/>
              <a:ext cx="3179502" cy="31795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p:cNvSpPr/>
            <p:nvPr/>
          </p:nvSpPr>
          <p:spPr>
            <a:xfrm>
              <a:off x="1107499" y="466053"/>
              <a:ext cx="2248246" cy="22482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kern="1200" dirty="0" smtClean="0"/>
                <a:t>45%</a:t>
              </a:r>
              <a:endParaRPr lang="tr-TR" sz="6500" kern="1200" dirty="0"/>
            </a:p>
          </p:txBody>
        </p:sp>
      </p:grpSp>
      <p:sp>
        <p:nvSpPr>
          <p:cNvPr id="25" name="TextBox 24"/>
          <p:cNvSpPr txBox="1"/>
          <p:nvPr/>
        </p:nvSpPr>
        <p:spPr>
          <a:xfrm>
            <a:off x="6252688" y="3207217"/>
            <a:ext cx="2054217" cy="707886"/>
          </a:xfrm>
          <a:prstGeom prst="rect">
            <a:avLst/>
          </a:prstGeom>
          <a:noFill/>
        </p:spPr>
        <p:txBody>
          <a:bodyPr wrap="none" rtlCol="0">
            <a:spAutoFit/>
          </a:bodyPr>
          <a:lstStyle/>
          <a:p>
            <a:pPr algn="ctr"/>
            <a:r>
              <a:rPr lang="tr-TR" sz="2000" dirty="0" smtClean="0"/>
              <a:t>bir mağazadayken</a:t>
            </a:r>
            <a:br>
              <a:rPr lang="tr-TR" sz="2000" dirty="0" smtClean="0"/>
            </a:br>
            <a:r>
              <a:rPr lang="tr-TR" sz="2000" dirty="0" smtClean="0"/>
              <a:t>(showrooming)</a:t>
            </a:r>
            <a:endParaRPr lang="tr-TR" sz="2000" dirty="0"/>
          </a:p>
        </p:txBody>
      </p:sp>
      <p:sp>
        <p:nvSpPr>
          <p:cNvPr id="26" name="TextBox 25"/>
          <p:cNvSpPr txBox="1"/>
          <p:nvPr/>
        </p:nvSpPr>
        <p:spPr>
          <a:xfrm>
            <a:off x="8519662" y="3179922"/>
            <a:ext cx="2296975" cy="400110"/>
          </a:xfrm>
          <a:prstGeom prst="rect">
            <a:avLst/>
          </a:prstGeom>
          <a:noFill/>
        </p:spPr>
        <p:txBody>
          <a:bodyPr wrap="none" rtlCol="0">
            <a:spAutoFit/>
          </a:bodyPr>
          <a:lstStyle/>
          <a:p>
            <a:pPr algn="ctr"/>
            <a:r>
              <a:rPr lang="tr-TR" sz="2000" dirty="0" smtClean="0"/>
              <a:t>hareket halindeyken</a:t>
            </a:r>
            <a:endParaRPr lang="tr-TR" sz="2000" dirty="0"/>
          </a:p>
        </p:txBody>
      </p:sp>
      <p:sp>
        <p:nvSpPr>
          <p:cNvPr id="27" name="TextBox 26"/>
          <p:cNvSpPr txBox="1"/>
          <p:nvPr/>
        </p:nvSpPr>
        <p:spPr>
          <a:xfrm>
            <a:off x="9081711" y="5513694"/>
            <a:ext cx="1172886" cy="400110"/>
          </a:xfrm>
          <a:prstGeom prst="rect">
            <a:avLst/>
          </a:prstGeom>
          <a:noFill/>
        </p:spPr>
        <p:txBody>
          <a:bodyPr wrap="none" rtlCol="0">
            <a:spAutoFit/>
          </a:bodyPr>
          <a:lstStyle/>
          <a:p>
            <a:pPr algn="ctr"/>
            <a:r>
              <a:rPr lang="tr-TR" sz="2000" dirty="0" smtClean="0"/>
              <a:t>evdeyken</a:t>
            </a:r>
            <a:endParaRPr lang="tr-TR" sz="2000" dirty="0"/>
          </a:p>
        </p:txBody>
      </p:sp>
      <p:sp>
        <p:nvSpPr>
          <p:cNvPr id="28" name="TextBox 27"/>
          <p:cNvSpPr txBox="1"/>
          <p:nvPr/>
        </p:nvSpPr>
        <p:spPr>
          <a:xfrm>
            <a:off x="6774091" y="5527342"/>
            <a:ext cx="1093313" cy="400110"/>
          </a:xfrm>
          <a:prstGeom prst="rect">
            <a:avLst/>
          </a:prstGeom>
          <a:noFill/>
        </p:spPr>
        <p:txBody>
          <a:bodyPr wrap="none" rtlCol="0">
            <a:spAutoFit/>
          </a:bodyPr>
          <a:lstStyle/>
          <a:p>
            <a:pPr algn="ctr"/>
            <a:r>
              <a:rPr lang="tr-TR" sz="2000" dirty="0" smtClean="0"/>
              <a:t>işdeyken</a:t>
            </a:r>
            <a:endParaRPr lang="tr-TR" sz="2000" dirty="0"/>
          </a:p>
        </p:txBody>
      </p:sp>
      <p:sp>
        <p:nvSpPr>
          <p:cNvPr id="29" name="Oval 4"/>
          <p:cNvSpPr/>
          <p:nvPr/>
        </p:nvSpPr>
        <p:spPr>
          <a:xfrm>
            <a:off x="6709503" y="1910686"/>
            <a:ext cx="1147093" cy="11191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4000" kern="1200" dirty="0" smtClean="0"/>
              <a:t>64%</a:t>
            </a:r>
            <a:endParaRPr lang="tr-TR" sz="4000" kern="1200" dirty="0"/>
          </a:p>
        </p:txBody>
      </p:sp>
      <p:sp>
        <p:nvSpPr>
          <p:cNvPr id="34" name="Oval 4"/>
          <p:cNvSpPr/>
          <p:nvPr/>
        </p:nvSpPr>
        <p:spPr>
          <a:xfrm>
            <a:off x="9100137" y="1899312"/>
            <a:ext cx="1147093" cy="11191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4000" kern="1200" dirty="0" smtClean="0"/>
              <a:t>49%</a:t>
            </a:r>
            <a:endParaRPr lang="tr-TR" sz="4000" kern="1200" dirty="0"/>
          </a:p>
        </p:txBody>
      </p:sp>
      <p:sp>
        <p:nvSpPr>
          <p:cNvPr id="35" name="Oval 4"/>
          <p:cNvSpPr/>
          <p:nvPr/>
        </p:nvSpPr>
        <p:spPr>
          <a:xfrm>
            <a:off x="6711775" y="4233118"/>
            <a:ext cx="1147093" cy="11191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4000" kern="1200" dirty="0" smtClean="0"/>
              <a:t>47%</a:t>
            </a:r>
            <a:endParaRPr lang="tr-TR" sz="4000" kern="1200" dirty="0"/>
          </a:p>
        </p:txBody>
      </p:sp>
      <p:sp>
        <p:nvSpPr>
          <p:cNvPr id="36" name="Oval 4"/>
          <p:cNvSpPr/>
          <p:nvPr/>
        </p:nvSpPr>
        <p:spPr>
          <a:xfrm>
            <a:off x="9100142" y="4219433"/>
            <a:ext cx="1147093" cy="11191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4000" kern="1200" dirty="0" smtClean="0"/>
              <a:t>44%</a:t>
            </a:r>
            <a:endParaRPr lang="tr-TR" sz="4000" kern="1200" dirty="0"/>
          </a:p>
        </p:txBody>
      </p:sp>
      <p:sp>
        <p:nvSpPr>
          <p:cNvPr id="37" name="TextBox 36"/>
          <p:cNvSpPr txBox="1"/>
          <p:nvPr/>
        </p:nvSpPr>
        <p:spPr>
          <a:xfrm>
            <a:off x="5431829" y="6346209"/>
            <a:ext cx="5308977" cy="523220"/>
          </a:xfrm>
          <a:prstGeom prst="rect">
            <a:avLst/>
          </a:prstGeom>
          <a:noFill/>
        </p:spPr>
        <p:txBody>
          <a:bodyPr wrap="square" rtlCol="0">
            <a:spAutoFit/>
          </a:bodyPr>
          <a:lstStyle/>
          <a:p>
            <a:r>
              <a:rPr lang="tr-TR" sz="1400" dirty="0" smtClean="0"/>
              <a:t>Google/Nielsen Life360 Mobile Search Moments </a:t>
            </a:r>
            <a:br>
              <a:rPr lang="tr-TR" sz="1400" dirty="0" smtClean="0"/>
            </a:br>
            <a:r>
              <a:rPr lang="tr-TR" sz="1400" dirty="0" smtClean="0"/>
              <a:t>(Mobil Arama Anındaki Anları), 2012’nin 4. Çeyreği</a:t>
            </a:r>
            <a:endParaRPr lang="tr-T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1" presetClass="entr" presetSubtype="1" fill="hold" nodeType="withEffect">
                                  <p:stCondLst>
                                    <p:cond delay="100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par>
                                <p:cTn id="13" presetID="47" presetClass="entr" presetSubtype="0" fill="hold" grpId="0" nodeType="with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21" presetClass="entr" presetSubtype="1" fill="hold" nodeType="withEffect">
                                  <p:stCondLst>
                                    <p:cond delay="300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par>
                                <p:cTn id="21" presetID="47" presetClass="entr" presetSubtype="0" fill="hold" grpId="0" nodeType="withEffect">
                                  <p:stCondLst>
                                    <p:cond delay="4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par>
                                <p:cTn id="26" presetID="21" presetClass="entr" presetSubtype="1" fill="hold" nodeType="withEffect">
                                  <p:stCondLst>
                                    <p:cond delay="500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par>
                                <p:cTn id="29" presetID="47" presetClass="entr" presetSubtype="0" fill="hold" grpId="0" nodeType="withEffect">
                                  <p:stCondLst>
                                    <p:cond delay="6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21" presetClass="entr" presetSubtype="1" fill="hold" nodeType="withEffect">
                                  <p:stCondLst>
                                    <p:cond delay="700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2000"/>
                                        <p:tgtEl>
                                          <p:spTgt spid="15"/>
                                        </p:tgtEl>
                                      </p:cBhvr>
                                    </p:animEffect>
                                  </p:childTnLst>
                                </p:cTn>
                              </p:par>
                              <p:par>
                                <p:cTn id="37" presetID="47" presetClass="entr" presetSubtype="0" fill="hold" grpId="0" nodeType="withEffect">
                                  <p:stCondLst>
                                    <p:cond delay="80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21" presetClass="entr" presetSubtype="1" fill="hold" nodeType="withEffect">
                                  <p:stCondLst>
                                    <p:cond delay="9000"/>
                                  </p:stCondLst>
                                  <p:childTnLst>
                                    <p:set>
                                      <p:cBhvr>
                                        <p:cTn id="43" dur="1" fill="hold">
                                          <p:stCondLst>
                                            <p:cond delay="0"/>
                                          </p:stCondLst>
                                        </p:cTn>
                                        <p:tgtEl>
                                          <p:spTgt spid="18"/>
                                        </p:tgtEl>
                                        <p:attrNameLst>
                                          <p:attrName>style.visibility</p:attrName>
                                        </p:attrNameLst>
                                      </p:cBhvr>
                                      <p:to>
                                        <p:strVal val="visible"/>
                                      </p:to>
                                    </p:set>
                                    <p:animEffect transition="in" filter="wheel(1)">
                                      <p:cBhvr>
                                        <p:cTn id="44" dur="2000"/>
                                        <p:tgtEl>
                                          <p:spTgt spid="18"/>
                                        </p:tgtEl>
                                      </p:cBhvr>
                                    </p:animEffect>
                                  </p:childTnLst>
                                </p:cTn>
                              </p:par>
                              <p:par>
                                <p:cTn id="45" presetID="47" presetClass="entr" presetSubtype="0" fill="hold" grpId="0" nodeType="withEffect">
                                  <p:stCondLst>
                                    <p:cond delay="1000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par>
                                <p:cTn id="50" presetID="1" presetClass="entr" presetSubtype="0" fill="hold" grpId="0" nodeType="withEffect">
                                  <p:stCondLst>
                                    <p:cond delay="11000"/>
                                  </p:stCondLst>
                                  <p:childTnLst>
                                    <p:set>
                                      <p:cBhvr>
                                        <p:cTn id="5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5" grpId="0"/>
      <p:bldP spid="26" grpId="0"/>
      <p:bldP spid="27" grpId="0"/>
      <p:bldP spid="28"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en-US" sz="4000" b="1" dirty="0" smtClean="0"/>
              <a:t>T</a:t>
            </a:r>
            <a:r>
              <a:rPr lang="tr-TR" sz="4000" b="1" dirty="0" smtClean="0"/>
              <a:t>ürkiye’de İnternet ve Akıllı Telefon Kullananlar</a:t>
            </a:r>
            <a:endParaRPr lang="tr-TR" sz="4800" b="1" dirty="0"/>
          </a:p>
        </p:txBody>
      </p:sp>
      <p:graphicFrame>
        <p:nvGraphicFramePr>
          <p:cNvPr id="7" name="Content Placeholder 4"/>
          <p:cNvGraphicFramePr>
            <a:graphicFrameLocks/>
          </p:cNvGraphicFramePr>
          <p:nvPr/>
        </p:nvGraphicFramePr>
        <p:xfrm>
          <a:off x="2265528" y="1825625"/>
          <a:ext cx="4026090" cy="34424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10"/>
          <p:cNvGraphicFramePr>
            <a:graphicFrameLocks/>
          </p:cNvGraphicFramePr>
          <p:nvPr/>
        </p:nvGraphicFramePr>
        <p:xfrm>
          <a:off x="6482686" y="1825625"/>
          <a:ext cx="4462817" cy="34151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456597" y="5268024"/>
            <a:ext cx="3568023" cy="830997"/>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tr-TR" sz="2400" dirty="0" smtClean="0"/>
              <a:t>Günlük olarak internet kullananların oranı</a:t>
            </a:r>
            <a:endParaRPr lang="en-US" sz="2400" dirty="0"/>
          </a:p>
        </p:txBody>
      </p:sp>
      <p:sp>
        <p:nvSpPr>
          <p:cNvPr id="12" name="TextBox 11"/>
          <p:cNvSpPr txBox="1"/>
          <p:nvPr/>
        </p:nvSpPr>
        <p:spPr>
          <a:xfrm>
            <a:off x="7001292" y="5227080"/>
            <a:ext cx="3665231" cy="830997"/>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tr-TR" sz="2400" dirty="0" smtClean="0"/>
              <a:t>Akıllı telefon kullanıcılarının oranı</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1000"/>
                                  </p:stCondLst>
                                  <p:childTnLst>
                                    <p:set>
                                      <p:cBhvr>
                                        <p:cTn id="11"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2" dur="500"/>
                                        <p:tgtEl>
                                          <p:spTgt spid="7">
                                            <p:graphicEl>
                                              <a:chart seriesIdx="-3" categoryIdx="-3" bldStep="gridLegend"/>
                                            </p:graphicEl>
                                          </p:spTgt>
                                        </p:tgtEl>
                                      </p:cBhvr>
                                    </p:animEffect>
                                  </p:childTnLst>
                                </p:cTn>
                              </p:par>
                              <p:par>
                                <p:cTn id="13" presetID="22" presetClass="entr" presetSubtype="4" fill="hold" grpId="0" nodeType="withEffect">
                                  <p:stCondLst>
                                    <p:cond delay="2000"/>
                                  </p:stCondLst>
                                  <p:childTnLst>
                                    <p:set>
                                      <p:cBhvr>
                                        <p:cTn id="14"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15" dur="500"/>
                                        <p:tgtEl>
                                          <p:spTgt spid="7">
                                            <p:graphicEl>
                                              <a:chart seriesIdx="0" categoryIdx="0" bldStep="ptInCategory"/>
                                            </p:graphicEl>
                                          </p:spTgt>
                                        </p:tgtEl>
                                      </p:cBhvr>
                                    </p:animEffect>
                                  </p:childTnLst>
                                </p:cTn>
                              </p:par>
                              <p:par>
                                <p:cTn id="16" presetID="22" presetClass="entr" presetSubtype="4" fill="hold" grpId="0" nodeType="withEffect">
                                  <p:stCondLst>
                                    <p:cond delay="3000"/>
                                  </p:stCondLst>
                                  <p:childTnLst>
                                    <p:set>
                                      <p:cBhvr>
                                        <p:cTn id="17"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18" dur="500"/>
                                        <p:tgtEl>
                                          <p:spTgt spid="7">
                                            <p:graphicEl>
                                              <a:chart seriesIdx="0" categoryIdx="1" bldStep="ptInCategory"/>
                                            </p:graphicEl>
                                          </p:spTgt>
                                        </p:tgtEl>
                                      </p:cBhvr>
                                    </p:animEffect>
                                  </p:childTnLst>
                                </p:cTn>
                              </p:par>
                              <p:par>
                                <p:cTn id="19" presetID="22" presetClass="entr" presetSubtype="4" fill="hold" grpId="0" nodeType="withEffect">
                                  <p:stCondLst>
                                    <p:cond delay="4000"/>
                                  </p:stCondLst>
                                  <p:childTnLst>
                                    <p:set>
                                      <p:cBhvr>
                                        <p:cTn id="20"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21" dur="500"/>
                                        <p:tgtEl>
                                          <p:spTgt spid="7">
                                            <p:graphicEl>
                                              <a:chart seriesIdx="0" categoryIdx="2" bldStep="ptInCategory"/>
                                            </p:graphicEl>
                                          </p:spTgt>
                                        </p:tgtEl>
                                      </p:cBhvr>
                                    </p:animEffect>
                                  </p:childTnLst>
                                </p:cTn>
                              </p:par>
                              <p:par>
                                <p:cTn id="22" presetID="22" presetClass="entr" presetSubtype="4" fill="hold" grpId="0" nodeType="withEffect">
                                  <p:stCondLst>
                                    <p:cond delay="5000"/>
                                  </p:stCondLst>
                                  <p:childTnLst>
                                    <p:set>
                                      <p:cBhvr>
                                        <p:cTn id="23" dur="1" fill="hold">
                                          <p:stCondLst>
                                            <p:cond delay="0"/>
                                          </p:stCondLst>
                                        </p:cTn>
                                        <p:tgtEl>
                                          <p:spTgt spid="7">
                                            <p:graphicEl>
                                              <a:chart seriesIdx="0" categoryIdx="3" bldStep="ptInCategory"/>
                                            </p:graphicEl>
                                          </p:spTgt>
                                        </p:tgtEl>
                                        <p:attrNameLst>
                                          <p:attrName>style.visibility</p:attrName>
                                        </p:attrNameLst>
                                      </p:cBhvr>
                                      <p:to>
                                        <p:strVal val="visible"/>
                                      </p:to>
                                    </p:set>
                                    <p:animEffect transition="in" filter="wipe(down)">
                                      <p:cBhvr>
                                        <p:cTn id="24" dur="500"/>
                                        <p:tgtEl>
                                          <p:spTgt spid="7">
                                            <p:graphicEl>
                                              <a:chart seriesIdx="0" categoryIdx="3" bldStep="ptInCategory"/>
                                            </p:graphicEl>
                                          </p:spTgt>
                                        </p:tgtEl>
                                      </p:cBhvr>
                                    </p:animEffect>
                                  </p:childTnLst>
                                </p:cTn>
                              </p:par>
                              <p:par>
                                <p:cTn id="25" presetID="22" presetClass="entr" presetSubtype="4" fill="hold" grpId="0" nodeType="withEffect">
                                  <p:stCondLst>
                                    <p:cond delay="6000"/>
                                  </p:stCondLst>
                                  <p:childTnLst>
                                    <p:set>
                                      <p:cBhvr>
                                        <p:cTn id="26" dur="1" fill="hold">
                                          <p:stCondLst>
                                            <p:cond delay="0"/>
                                          </p:stCondLst>
                                        </p:cTn>
                                        <p:tgtEl>
                                          <p:spTgt spid="7">
                                            <p:graphicEl>
                                              <a:chart seriesIdx="0" categoryIdx="4" bldStep="ptInCategory"/>
                                            </p:graphicEl>
                                          </p:spTgt>
                                        </p:tgtEl>
                                        <p:attrNameLst>
                                          <p:attrName>style.visibility</p:attrName>
                                        </p:attrNameLst>
                                      </p:cBhvr>
                                      <p:to>
                                        <p:strVal val="visible"/>
                                      </p:to>
                                    </p:set>
                                    <p:animEffect transition="in" filter="wipe(down)">
                                      <p:cBhvr>
                                        <p:cTn id="27" dur="500"/>
                                        <p:tgtEl>
                                          <p:spTgt spid="7">
                                            <p:graphicEl>
                                              <a:chart seriesIdx="0" categoryIdx="4" bldStep="ptInCategory"/>
                                            </p:graphicEl>
                                          </p:spTgt>
                                        </p:tgtEl>
                                      </p:cBhvr>
                                    </p:animEffect>
                                  </p:childTnLst>
                                </p:cTn>
                              </p:par>
                              <p:par>
                                <p:cTn id="28" presetID="53" presetClass="entr" presetSubtype="16" fill="hold" grpId="0" nodeType="withEffect">
                                  <p:stCondLst>
                                    <p:cond delay="10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22" presetClass="entr" presetSubtype="4" fill="hold" grpId="0" nodeType="withEffect">
                                  <p:stCondLst>
                                    <p:cond delay="9000"/>
                                  </p:stCondLst>
                                  <p:childTnLst>
                                    <p:set>
                                      <p:cBhvr>
                                        <p:cTn id="34"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35" dur="500"/>
                                        <p:tgtEl>
                                          <p:spTgt spid="10">
                                            <p:graphicEl>
                                              <a:chart seriesIdx="-3" categoryIdx="-3" bldStep="gridLegend"/>
                                            </p:graphicEl>
                                          </p:spTgt>
                                        </p:tgtEl>
                                      </p:cBhvr>
                                    </p:animEffect>
                                  </p:childTnLst>
                                </p:cTn>
                              </p:par>
                              <p:par>
                                <p:cTn id="36" presetID="22" presetClass="entr" presetSubtype="4" fill="hold" grpId="0" nodeType="withEffect">
                                  <p:stCondLst>
                                    <p:cond delay="10000"/>
                                  </p:stCondLst>
                                  <p:childTnLst>
                                    <p:set>
                                      <p:cBhvr>
                                        <p:cTn id="37" dur="1" fill="hold">
                                          <p:stCondLst>
                                            <p:cond delay="0"/>
                                          </p:stCondLst>
                                        </p:cTn>
                                        <p:tgtEl>
                                          <p:spTgt spid="10">
                                            <p:graphicEl>
                                              <a:chart seriesIdx="0" categoryIdx="0" bldStep="ptInSeries"/>
                                            </p:graphicEl>
                                          </p:spTgt>
                                        </p:tgtEl>
                                        <p:attrNameLst>
                                          <p:attrName>style.visibility</p:attrName>
                                        </p:attrNameLst>
                                      </p:cBhvr>
                                      <p:to>
                                        <p:strVal val="visible"/>
                                      </p:to>
                                    </p:set>
                                    <p:animEffect transition="in" filter="wipe(down)">
                                      <p:cBhvr>
                                        <p:cTn id="38" dur="500"/>
                                        <p:tgtEl>
                                          <p:spTgt spid="10">
                                            <p:graphicEl>
                                              <a:chart seriesIdx="0" categoryIdx="0" bldStep="ptInSeries"/>
                                            </p:graphicEl>
                                          </p:spTgt>
                                        </p:tgtEl>
                                      </p:cBhvr>
                                    </p:animEffect>
                                  </p:childTnLst>
                                </p:cTn>
                              </p:par>
                              <p:par>
                                <p:cTn id="39" presetID="22" presetClass="entr" presetSubtype="4" fill="hold" grpId="0" nodeType="withEffect">
                                  <p:stCondLst>
                                    <p:cond delay="11000"/>
                                  </p:stCondLst>
                                  <p:childTnLst>
                                    <p:set>
                                      <p:cBhvr>
                                        <p:cTn id="40" dur="1" fill="hold">
                                          <p:stCondLst>
                                            <p:cond delay="0"/>
                                          </p:stCondLst>
                                        </p:cTn>
                                        <p:tgtEl>
                                          <p:spTgt spid="10">
                                            <p:graphicEl>
                                              <a:chart seriesIdx="0" categoryIdx="1" bldStep="ptInSeries"/>
                                            </p:graphicEl>
                                          </p:spTgt>
                                        </p:tgtEl>
                                        <p:attrNameLst>
                                          <p:attrName>style.visibility</p:attrName>
                                        </p:attrNameLst>
                                      </p:cBhvr>
                                      <p:to>
                                        <p:strVal val="visible"/>
                                      </p:to>
                                    </p:set>
                                    <p:animEffect transition="in" filter="wipe(down)">
                                      <p:cBhvr>
                                        <p:cTn id="41" dur="500"/>
                                        <p:tgtEl>
                                          <p:spTgt spid="10">
                                            <p:graphicEl>
                                              <a:chart seriesIdx="0" categoryIdx="1" bldStep="ptInSeries"/>
                                            </p:graphicEl>
                                          </p:spTgt>
                                        </p:tgtEl>
                                      </p:cBhvr>
                                    </p:animEffect>
                                  </p:childTnLst>
                                </p:cTn>
                              </p:par>
                              <p:par>
                                <p:cTn id="42" presetID="22" presetClass="entr" presetSubtype="4" fill="hold" grpId="0" nodeType="withEffect">
                                  <p:stCondLst>
                                    <p:cond delay="12000"/>
                                  </p:stCondLst>
                                  <p:childTnLst>
                                    <p:set>
                                      <p:cBhvr>
                                        <p:cTn id="43" dur="1" fill="hold">
                                          <p:stCondLst>
                                            <p:cond delay="0"/>
                                          </p:stCondLst>
                                        </p:cTn>
                                        <p:tgtEl>
                                          <p:spTgt spid="10">
                                            <p:graphicEl>
                                              <a:chart seriesIdx="0" categoryIdx="2" bldStep="ptInSeries"/>
                                            </p:graphicEl>
                                          </p:spTgt>
                                        </p:tgtEl>
                                        <p:attrNameLst>
                                          <p:attrName>style.visibility</p:attrName>
                                        </p:attrNameLst>
                                      </p:cBhvr>
                                      <p:to>
                                        <p:strVal val="visible"/>
                                      </p:to>
                                    </p:set>
                                    <p:animEffect transition="in" filter="wipe(down)">
                                      <p:cBhvr>
                                        <p:cTn id="44" dur="500"/>
                                        <p:tgtEl>
                                          <p:spTgt spid="10">
                                            <p:graphicEl>
                                              <a:chart seriesIdx="0" categoryIdx="2" bldStep="ptInSeries"/>
                                            </p:graphicEl>
                                          </p:spTgt>
                                        </p:tgtEl>
                                      </p:cBhvr>
                                    </p:animEffect>
                                  </p:childTnLst>
                                </p:cTn>
                              </p:par>
                              <p:par>
                                <p:cTn id="45" presetID="22" presetClass="entr" presetSubtype="4" fill="hold" grpId="0" nodeType="withEffect">
                                  <p:stCondLst>
                                    <p:cond delay="13000"/>
                                  </p:stCondLst>
                                  <p:childTnLst>
                                    <p:set>
                                      <p:cBhvr>
                                        <p:cTn id="46" dur="1" fill="hold">
                                          <p:stCondLst>
                                            <p:cond delay="0"/>
                                          </p:stCondLst>
                                        </p:cTn>
                                        <p:tgtEl>
                                          <p:spTgt spid="10">
                                            <p:graphicEl>
                                              <a:chart seriesIdx="0" categoryIdx="3" bldStep="ptInSeries"/>
                                            </p:graphicEl>
                                          </p:spTgt>
                                        </p:tgtEl>
                                        <p:attrNameLst>
                                          <p:attrName>style.visibility</p:attrName>
                                        </p:attrNameLst>
                                      </p:cBhvr>
                                      <p:to>
                                        <p:strVal val="visible"/>
                                      </p:to>
                                    </p:set>
                                    <p:animEffect transition="in" filter="wipe(down)">
                                      <p:cBhvr>
                                        <p:cTn id="47" dur="500"/>
                                        <p:tgtEl>
                                          <p:spTgt spid="10">
                                            <p:graphicEl>
                                              <a:chart seriesIdx="0" categoryIdx="3" bldStep="ptInSeries"/>
                                            </p:graphicEl>
                                          </p:spTgt>
                                        </p:tgtEl>
                                      </p:cBhvr>
                                    </p:animEffect>
                                  </p:childTnLst>
                                </p:cTn>
                              </p:par>
                              <p:par>
                                <p:cTn id="48" presetID="22" presetClass="entr" presetSubtype="4" fill="hold" grpId="0" nodeType="withEffect">
                                  <p:stCondLst>
                                    <p:cond delay="14000"/>
                                  </p:stCondLst>
                                  <p:childTnLst>
                                    <p:set>
                                      <p:cBhvr>
                                        <p:cTn id="49" dur="1" fill="hold">
                                          <p:stCondLst>
                                            <p:cond delay="0"/>
                                          </p:stCondLst>
                                        </p:cTn>
                                        <p:tgtEl>
                                          <p:spTgt spid="10">
                                            <p:graphicEl>
                                              <a:chart seriesIdx="0" categoryIdx="4" bldStep="ptInSeries"/>
                                            </p:graphicEl>
                                          </p:spTgt>
                                        </p:tgtEl>
                                        <p:attrNameLst>
                                          <p:attrName>style.visibility</p:attrName>
                                        </p:attrNameLst>
                                      </p:cBhvr>
                                      <p:to>
                                        <p:strVal val="visible"/>
                                      </p:to>
                                    </p:set>
                                    <p:animEffect transition="in" filter="wipe(down)">
                                      <p:cBhvr>
                                        <p:cTn id="50" dur="500"/>
                                        <p:tgtEl>
                                          <p:spTgt spid="10">
                                            <p:graphicEl>
                                              <a:chart seriesIdx="0" categoryIdx="4" bldStep="ptInSeries"/>
                                            </p:graphicEl>
                                          </p:spTgt>
                                        </p:tgtEl>
                                      </p:cBhvr>
                                    </p:animEffect>
                                  </p:childTnLst>
                                </p:cTn>
                              </p:par>
                              <p:par>
                                <p:cTn id="51" presetID="53" presetClass="entr" presetSubtype="16" fill="hold" grpId="0" nodeType="withEffect">
                                  <p:stCondLst>
                                    <p:cond delay="700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uiExpand="1">
        <p:bldSub>
          <a:bldChart bld="categoryEl"/>
        </p:bldSub>
      </p:bldGraphic>
      <p:bldGraphic spid="10" grpId="0" uiExpand="1">
        <p:bldSub>
          <a:bldChart bld="seriesEl"/>
        </p:bldSub>
      </p:bldGraphic>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en-US" sz="4000" b="1" dirty="0" smtClean="0"/>
              <a:t>T</a:t>
            </a:r>
            <a:r>
              <a:rPr lang="tr-TR" sz="4000" b="1" dirty="0" smtClean="0"/>
              <a:t>ürkiye’nin Online Nüfusu</a:t>
            </a:r>
            <a:endParaRPr lang="tr-TR" sz="4800" b="1" dirty="0"/>
          </a:p>
        </p:txBody>
      </p:sp>
      <p:grpSp>
        <p:nvGrpSpPr>
          <p:cNvPr id="11" name="Group 10"/>
          <p:cNvGrpSpPr/>
          <p:nvPr/>
        </p:nvGrpSpPr>
        <p:grpSpPr>
          <a:xfrm>
            <a:off x="3892108" y="1787859"/>
            <a:ext cx="2153849" cy="2155949"/>
            <a:chOff x="641871" y="426"/>
            <a:chExt cx="3179502" cy="3179502"/>
          </a:xfrm>
          <a:solidFill>
            <a:schemeClr val="accent4">
              <a:lumMod val="75000"/>
            </a:schemeClr>
          </a:solidFill>
        </p:grpSpPr>
        <p:sp>
          <p:nvSpPr>
            <p:cNvPr id="12" name="Oval 11"/>
            <p:cNvSpPr/>
            <p:nvPr/>
          </p:nvSpPr>
          <p:spPr>
            <a:xfrm>
              <a:off x="641871" y="426"/>
              <a:ext cx="3179502" cy="31795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4"/>
            <p:cNvSpPr/>
            <p:nvPr/>
          </p:nvSpPr>
          <p:spPr>
            <a:xfrm>
              <a:off x="1107498" y="486180"/>
              <a:ext cx="2248246" cy="224824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4000" kern="1200" dirty="0" smtClean="0"/>
                <a:t>19%</a:t>
              </a:r>
              <a:endParaRPr lang="tr-TR" sz="4000" kern="1200" dirty="0"/>
            </a:p>
          </p:txBody>
        </p:sp>
      </p:grpSp>
      <p:grpSp>
        <p:nvGrpSpPr>
          <p:cNvPr id="17" name="Group 16"/>
          <p:cNvGrpSpPr/>
          <p:nvPr/>
        </p:nvGrpSpPr>
        <p:grpSpPr>
          <a:xfrm>
            <a:off x="2243005" y="3769057"/>
            <a:ext cx="2153849" cy="2155949"/>
            <a:chOff x="641871" y="426"/>
            <a:chExt cx="3179502" cy="3179502"/>
          </a:xfrm>
          <a:solidFill>
            <a:srgbClr val="0070C0"/>
          </a:solidFill>
        </p:grpSpPr>
        <p:sp>
          <p:nvSpPr>
            <p:cNvPr id="18" name="Oval 17"/>
            <p:cNvSpPr/>
            <p:nvPr/>
          </p:nvSpPr>
          <p:spPr>
            <a:xfrm>
              <a:off x="641871" y="426"/>
              <a:ext cx="3179502" cy="31795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1107498" y="486180"/>
              <a:ext cx="2248246" cy="224824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4000" kern="1200" dirty="0" smtClean="0"/>
                <a:t>51%</a:t>
              </a:r>
              <a:endParaRPr lang="tr-TR" sz="4000" kern="1200" dirty="0"/>
            </a:p>
          </p:txBody>
        </p:sp>
      </p:grpSp>
      <p:grpSp>
        <p:nvGrpSpPr>
          <p:cNvPr id="20" name="Group 19"/>
          <p:cNvGrpSpPr/>
          <p:nvPr/>
        </p:nvGrpSpPr>
        <p:grpSpPr>
          <a:xfrm>
            <a:off x="5502546" y="3780430"/>
            <a:ext cx="2153849" cy="2155949"/>
            <a:chOff x="641871" y="426"/>
            <a:chExt cx="3179502" cy="3179502"/>
          </a:xfrm>
          <a:solidFill>
            <a:srgbClr val="C00000"/>
          </a:solidFill>
        </p:grpSpPr>
        <p:sp>
          <p:nvSpPr>
            <p:cNvPr id="21" name="Oval 20"/>
            <p:cNvSpPr/>
            <p:nvPr/>
          </p:nvSpPr>
          <p:spPr>
            <a:xfrm>
              <a:off x="641871" y="426"/>
              <a:ext cx="3179502" cy="31795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1107499" y="466053"/>
              <a:ext cx="2248246" cy="22482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4000" dirty="0" smtClean="0"/>
                <a:t>60</a:t>
              </a:r>
              <a:r>
                <a:rPr lang="tr-TR" sz="4000" kern="1200" dirty="0" smtClean="0"/>
                <a:t>%</a:t>
              </a:r>
              <a:endParaRPr lang="tr-TR" sz="4000" kern="1200" dirty="0"/>
            </a:p>
          </p:txBody>
        </p:sp>
      </p:grpSp>
      <p:grpSp>
        <p:nvGrpSpPr>
          <p:cNvPr id="23" name="Group 22"/>
          <p:cNvGrpSpPr/>
          <p:nvPr/>
        </p:nvGrpSpPr>
        <p:grpSpPr>
          <a:xfrm>
            <a:off x="7044741" y="1815151"/>
            <a:ext cx="2153849" cy="2155949"/>
            <a:chOff x="641871" y="426"/>
            <a:chExt cx="3179502" cy="3179502"/>
          </a:xfrm>
          <a:solidFill>
            <a:srgbClr val="7030A0"/>
          </a:solidFill>
        </p:grpSpPr>
        <p:sp>
          <p:nvSpPr>
            <p:cNvPr id="24" name="Oval 23"/>
            <p:cNvSpPr/>
            <p:nvPr/>
          </p:nvSpPr>
          <p:spPr>
            <a:xfrm>
              <a:off x="641871" y="426"/>
              <a:ext cx="3179502" cy="31795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1127646" y="466053"/>
              <a:ext cx="2248246" cy="224824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4000" dirty="0" smtClean="0"/>
                <a:t>56</a:t>
              </a:r>
              <a:r>
                <a:rPr lang="tr-TR" sz="4000" kern="1200" dirty="0" smtClean="0"/>
                <a:t>%</a:t>
              </a:r>
              <a:endParaRPr lang="tr-TR" sz="4000" kern="1200" dirty="0"/>
            </a:p>
          </p:txBody>
        </p:sp>
      </p:grpSp>
      <p:grpSp>
        <p:nvGrpSpPr>
          <p:cNvPr id="26" name="Group 25"/>
          <p:cNvGrpSpPr/>
          <p:nvPr/>
        </p:nvGrpSpPr>
        <p:grpSpPr>
          <a:xfrm>
            <a:off x="8696126" y="3766779"/>
            <a:ext cx="2153849" cy="2155949"/>
            <a:chOff x="641871" y="426"/>
            <a:chExt cx="3179502" cy="3179502"/>
          </a:xfrm>
          <a:solidFill>
            <a:srgbClr val="008200"/>
          </a:solidFill>
        </p:grpSpPr>
        <p:sp>
          <p:nvSpPr>
            <p:cNvPr id="27" name="Oval 26"/>
            <p:cNvSpPr/>
            <p:nvPr/>
          </p:nvSpPr>
          <p:spPr>
            <a:xfrm>
              <a:off x="641871" y="426"/>
              <a:ext cx="3179502" cy="31795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1107499" y="466053"/>
              <a:ext cx="2248246" cy="22482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4000" kern="1200" dirty="0" smtClean="0"/>
                <a:t>80%</a:t>
              </a:r>
              <a:endParaRPr lang="tr-TR" sz="4000" kern="1200" dirty="0"/>
            </a:p>
          </p:txBody>
        </p:sp>
      </p:grpSp>
      <p:sp>
        <p:nvSpPr>
          <p:cNvPr id="29" name="TextBox 28"/>
          <p:cNvSpPr txBox="1"/>
          <p:nvPr/>
        </p:nvSpPr>
        <p:spPr>
          <a:xfrm>
            <a:off x="4312694" y="3111690"/>
            <a:ext cx="1310185" cy="707886"/>
          </a:xfrm>
          <a:prstGeom prst="rect">
            <a:avLst/>
          </a:prstGeom>
          <a:noFill/>
        </p:spPr>
        <p:txBody>
          <a:bodyPr wrap="square" rtlCol="0">
            <a:spAutoFit/>
          </a:bodyPr>
          <a:lstStyle/>
          <a:p>
            <a:pPr algn="ctr"/>
            <a:r>
              <a:rPr lang="tr-TR" sz="2000" dirty="0" smtClean="0">
                <a:solidFill>
                  <a:schemeClr val="bg1"/>
                </a:solidFill>
              </a:rPr>
              <a:t>Online alışveriş</a:t>
            </a:r>
            <a:endParaRPr lang="tr-TR" sz="2000" dirty="0">
              <a:solidFill>
                <a:schemeClr val="bg1"/>
              </a:solidFill>
            </a:endParaRPr>
          </a:p>
        </p:txBody>
      </p:sp>
      <p:sp>
        <p:nvSpPr>
          <p:cNvPr id="30" name="TextBox 29"/>
          <p:cNvSpPr txBox="1"/>
          <p:nvPr/>
        </p:nvSpPr>
        <p:spPr>
          <a:xfrm>
            <a:off x="7315199" y="3152633"/>
            <a:ext cx="1610434" cy="707886"/>
          </a:xfrm>
          <a:prstGeom prst="rect">
            <a:avLst/>
          </a:prstGeom>
          <a:noFill/>
        </p:spPr>
        <p:txBody>
          <a:bodyPr wrap="square" rtlCol="0">
            <a:spAutoFit/>
          </a:bodyPr>
          <a:lstStyle/>
          <a:p>
            <a:pPr algn="ctr"/>
            <a:r>
              <a:rPr lang="tr-TR" sz="2000" dirty="0" smtClean="0">
                <a:solidFill>
                  <a:schemeClr val="bg1"/>
                </a:solidFill>
              </a:rPr>
              <a:t>Akıllı Telefon Kullanıcısı</a:t>
            </a:r>
            <a:endParaRPr lang="tr-TR" sz="2000" dirty="0">
              <a:solidFill>
                <a:schemeClr val="bg1"/>
              </a:solidFill>
            </a:endParaRPr>
          </a:p>
        </p:txBody>
      </p:sp>
      <p:sp>
        <p:nvSpPr>
          <p:cNvPr id="34" name="TextBox 33"/>
          <p:cNvSpPr txBox="1"/>
          <p:nvPr/>
        </p:nvSpPr>
        <p:spPr>
          <a:xfrm>
            <a:off x="2661316" y="5104263"/>
            <a:ext cx="1310185" cy="707886"/>
          </a:xfrm>
          <a:prstGeom prst="rect">
            <a:avLst/>
          </a:prstGeom>
          <a:noFill/>
        </p:spPr>
        <p:txBody>
          <a:bodyPr wrap="square" rtlCol="0">
            <a:spAutoFit/>
          </a:bodyPr>
          <a:lstStyle/>
          <a:p>
            <a:pPr algn="ctr"/>
            <a:r>
              <a:rPr lang="tr-TR" sz="2000" dirty="0" smtClean="0">
                <a:solidFill>
                  <a:schemeClr val="bg1"/>
                </a:solidFill>
              </a:rPr>
              <a:t>İnternet Kullanıcısı</a:t>
            </a:r>
            <a:endParaRPr lang="tr-TR" sz="2000" dirty="0">
              <a:solidFill>
                <a:schemeClr val="bg1"/>
              </a:solidFill>
            </a:endParaRPr>
          </a:p>
        </p:txBody>
      </p:sp>
      <p:sp>
        <p:nvSpPr>
          <p:cNvPr id="35" name="TextBox 34"/>
          <p:cNvSpPr txBox="1"/>
          <p:nvPr/>
        </p:nvSpPr>
        <p:spPr>
          <a:xfrm>
            <a:off x="5923131" y="5117912"/>
            <a:ext cx="1310185" cy="707886"/>
          </a:xfrm>
          <a:prstGeom prst="rect">
            <a:avLst/>
          </a:prstGeom>
          <a:noFill/>
        </p:spPr>
        <p:txBody>
          <a:bodyPr wrap="square" rtlCol="0">
            <a:spAutoFit/>
          </a:bodyPr>
          <a:lstStyle/>
          <a:p>
            <a:pPr algn="ctr"/>
            <a:r>
              <a:rPr lang="tr-TR" sz="2000" dirty="0" smtClean="0">
                <a:solidFill>
                  <a:schemeClr val="bg1"/>
                </a:solidFill>
              </a:rPr>
              <a:t>15–54 yaş aralığında</a:t>
            </a:r>
            <a:endParaRPr lang="tr-TR" sz="2000" dirty="0">
              <a:solidFill>
                <a:schemeClr val="bg1"/>
              </a:solidFill>
            </a:endParaRPr>
          </a:p>
        </p:txBody>
      </p:sp>
      <p:sp>
        <p:nvSpPr>
          <p:cNvPr id="36" name="TextBox 35"/>
          <p:cNvSpPr txBox="1"/>
          <p:nvPr/>
        </p:nvSpPr>
        <p:spPr>
          <a:xfrm>
            <a:off x="9130355" y="5117911"/>
            <a:ext cx="1310185" cy="707886"/>
          </a:xfrm>
          <a:prstGeom prst="rect">
            <a:avLst/>
          </a:prstGeom>
          <a:noFill/>
        </p:spPr>
        <p:txBody>
          <a:bodyPr wrap="square" rtlCol="0">
            <a:spAutoFit/>
          </a:bodyPr>
          <a:lstStyle/>
          <a:p>
            <a:pPr algn="ctr"/>
            <a:r>
              <a:rPr lang="tr-TR" sz="2000" dirty="0" smtClean="0">
                <a:solidFill>
                  <a:schemeClr val="bg1"/>
                </a:solidFill>
              </a:rPr>
              <a:t>Android Kullanıcısı</a:t>
            </a:r>
            <a:endParaRPr lang="tr-TR" sz="2000" dirty="0">
              <a:solidFill>
                <a:schemeClr val="bg1"/>
              </a:solidFill>
            </a:endParaRPr>
          </a:p>
        </p:txBody>
      </p:sp>
      <p:sp>
        <p:nvSpPr>
          <p:cNvPr id="37" name="TextBox 36"/>
          <p:cNvSpPr txBox="1"/>
          <p:nvPr/>
        </p:nvSpPr>
        <p:spPr>
          <a:xfrm>
            <a:off x="5431829" y="6346209"/>
            <a:ext cx="4626571" cy="523220"/>
          </a:xfrm>
          <a:prstGeom prst="rect">
            <a:avLst/>
          </a:prstGeom>
          <a:noFill/>
        </p:spPr>
        <p:txBody>
          <a:bodyPr wrap="square" rtlCol="0">
            <a:spAutoFit/>
          </a:bodyPr>
          <a:lstStyle/>
          <a:p>
            <a:r>
              <a:rPr lang="tr-TR" sz="1400" dirty="0" smtClean="0"/>
              <a:t>IMF,  Consumer barometr, CIA, Euromonitor and Statcounter are based on assumptions,2015</a:t>
            </a:r>
            <a:endParaRPr lang="tr-T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1" presetClass="entr" presetSubtype="1" fill="hold" nodeType="withEffect">
                                  <p:stCondLst>
                                    <p:cond delay="100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par>
                                <p:cTn id="13" presetID="21" presetClass="entr" presetSubtype="1" fill="hold" nodeType="withEffect">
                                  <p:stCondLst>
                                    <p:cond delay="250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par>
                                <p:cTn id="16" presetID="21" presetClass="entr" presetSubtype="1" fill="hold" nodeType="withEffect">
                                  <p:stCondLst>
                                    <p:cond delay="400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nodeType="withEffect">
                                  <p:stCondLst>
                                    <p:cond delay="5500"/>
                                  </p:stCondLst>
                                  <p:childTnLst>
                                    <p:set>
                                      <p:cBhvr>
                                        <p:cTn id="20" dur="1" fill="hold">
                                          <p:stCondLst>
                                            <p:cond delay="0"/>
                                          </p:stCondLst>
                                        </p:cTn>
                                        <p:tgtEl>
                                          <p:spTgt spid="23"/>
                                        </p:tgtEl>
                                        <p:attrNameLst>
                                          <p:attrName>style.visibility</p:attrName>
                                        </p:attrNameLst>
                                      </p:cBhvr>
                                      <p:to>
                                        <p:strVal val="visible"/>
                                      </p:to>
                                    </p:set>
                                    <p:animEffect transition="in" filter="wheel(1)">
                                      <p:cBhvr>
                                        <p:cTn id="21" dur="2000"/>
                                        <p:tgtEl>
                                          <p:spTgt spid="23"/>
                                        </p:tgtEl>
                                      </p:cBhvr>
                                    </p:animEffect>
                                  </p:childTnLst>
                                </p:cTn>
                              </p:par>
                              <p:par>
                                <p:cTn id="22" presetID="21" presetClass="entr" presetSubtype="1" fill="hold" nodeType="withEffect">
                                  <p:stCondLst>
                                    <p:cond delay="7000"/>
                                  </p:stCondLst>
                                  <p:childTnLst>
                                    <p:set>
                                      <p:cBhvr>
                                        <p:cTn id="23" dur="1" fill="hold">
                                          <p:stCondLst>
                                            <p:cond delay="0"/>
                                          </p:stCondLst>
                                        </p:cTn>
                                        <p:tgtEl>
                                          <p:spTgt spid="26"/>
                                        </p:tgtEl>
                                        <p:attrNameLst>
                                          <p:attrName>style.visibility</p:attrName>
                                        </p:attrNameLst>
                                      </p:cBhvr>
                                      <p:to>
                                        <p:strVal val="visible"/>
                                      </p:to>
                                    </p:set>
                                    <p:animEffect transition="in" filter="wheel(1)">
                                      <p:cBhvr>
                                        <p:cTn id="24" dur="2000"/>
                                        <p:tgtEl>
                                          <p:spTgt spid="26"/>
                                        </p:tgtEl>
                                      </p:cBhvr>
                                    </p:animEffect>
                                  </p:childTnLst>
                                </p:cTn>
                              </p:par>
                              <p:par>
                                <p:cTn id="25" presetID="1" presetClass="entr" presetSubtype="0" fill="hold" grpId="0" nodeType="withEffect">
                                  <p:stCondLst>
                                    <p:cond delay="750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tr-TR" sz="4000" b="1" dirty="0" smtClean="0"/>
              <a:t>Mobil İstatistik (Türkiye)</a:t>
            </a:r>
            <a:endParaRPr lang="tr-TR" sz="4800" b="1" dirty="0"/>
          </a:p>
        </p:txBody>
      </p:sp>
      <p:sp>
        <p:nvSpPr>
          <p:cNvPr id="37" name="TextBox 36"/>
          <p:cNvSpPr txBox="1"/>
          <p:nvPr/>
        </p:nvSpPr>
        <p:spPr>
          <a:xfrm>
            <a:off x="5431829" y="6346209"/>
            <a:ext cx="4844935" cy="307777"/>
          </a:xfrm>
          <a:prstGeom prst="rect">
            <a:avLst/>
          </a:prstGeom>
          <a:noFill/>
        </p:spPr>
        <p:txBody>
          <a:bodyPr wrap="square" rtlCol="0">
            <a:spAutoFit/>
          </a:bodyPr>
          <a:lstStyle/>
          <a:p>
            <a:r>
              <a:rPr lang="tr-TR" sz="1400" dirty="0" smtClean="0"/>
              <a:t>Ipsos Moments that Matter Research EMEA, June 2015, Turkey</a:t>
            </a:r>
            <a:endParaRPr lang="tr-TR" sz="1400" dirty="0"/>
          </a:p>
        </p:txBody>
      </p:sp>
      <p:sp>
        <p:nvSpPr>
          <p:cNvPr id="45" name="Rectangle 44"/>
          <p:cNvSpPr/>
          <p:nvPr/>
        </p:nvSpPr>
        <p:spPr>
          <a:xfrm>
            <a:off x="2251880" y="1733252"/>
            <a:ext cx="4476466" cy="1856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TextBox 25"/>
          <p:cNvSpPr txBox="1"/>
          <p:nvPr/>
        </p:nvSpPr>
        <p:spPr>
          <a:xfrm>
            <a:off x="3753139" y="1760560"/>
            <a:ext cx="3070745" cy="1631216"/>
          </a:xfrm>
          <a:prstGeom prst="rect">
            <a:avLst/>
          </a:prstGeom>
          <a:noFill/>
        </p:spPr>
        <p:txBody>
          <a:bodyPr wrap="square" rtlCol="0">
            <a:spAutoFit/>
          </a:bodyPr>
          <a:lstStyle/>
          <a:p>
            <a:r>
              <a:rPr lang="tr-TR" sz="2000" dirty="0" smtClean="0">
                <a:solidFill>
                  <a:schemeClr val="bg1"/>
                </a:solidFill>
              </a:rPr>
              <a:t>Akıllı telefon kullanıcıları, mağazada telefondan edindikleri bilgilerin satın alma kararını etkilediğini belirtiyor.</a:t>
            </a:r>
            <a:endParaRPr lang="tr-TR" sz="2000" dirty="0">
              <a:solidFill>
                <a:schemeClr val="bg1"/>
              </a:solidFill>
            </a:endParaRPr>
          </a:p>
        </p:txBody>
      </p:sp>
      <p:sp>
        <p:nvSpPr>
          <p:cNvPr id="31" name="TextBox 30"/>
          <p:cNvSpPr txBox="1"/>
          <p:nvPr/>
        </p:nvSpPr>
        <p:spPr>
          <a:xfrm>
            <a:off x="5131587" y="3835029"/>
            <a:ext cx="2988825" cy="400110"/>
          </a:xfrm>
          <a:prstGeom prst="rect">
            <a:avLst/>
          </a:prstGeom>
          <a:solidFill>
            <a:schemeClr val="accent5">
              <a:lumMod val="40000"/>
              <a:lumOff val="60000"/>
            </a:schemeClr>
          </a:solidFill>
        </p:spPr>
        <p:txBody>
          <a:bodyPr wrap="square" rtlCol="0">
            <a:spAutoFit/>
          </a:bodyPr>
          <a:lstStyle/>
          <a:p>
            <a:r>
              <a:rPr lang="tr-TR" sz="2000" dirty="0" smtClean="0"/>
              <a:t>Fiyatı Araştırmak</a:t>
            </a:r>
            <a:endParaRPr lang="tr-TR" sz="2000" dirty="0"/>
          </a:p>
        </p:txBody>
      </p:sp>
      <p:sp>
        <p:nvSpPr>
          <p:cNvPr id="32" name="TextBox 31"/>
          <p:cNvSpPr txBox="1"/>
          <p:nvPr/>
        </p:nvSpPr>
        <p:spPr>
          <a:xfrm>
            <a:off x="5131588" y="4585660"/>
            <a:ext cx="2988825" cy="400110"/>
          </a:xfrm>
          <a:prstGeom prst="rect">
            <a:avLst/>
          </a:prstGeom>
          <a:solidFill>
            <a:schemeClr val="accent2">
              <a:lumMod val="60000"/>
              <a:lumOff val="40000"/>
            </a:schemeClr>
          </a:solidFill>
        </p:spPr>
        <p:txBody>
          <a:bodyPr wrap="square" rtlCol="0">
            <a:spAutoFit/>
          </a:bodyPr>
          <a:lstStyle/>
          <a:p>
            <a:r>
              <a:rPr lang="tr-TR" sz="2000" dirty="0" smtClean="0"/>
              <a:t>Ürün bilgisi öğrenmek</a:t>
            </a:r>
            <a:endParaRPr lang="tr-TR" sz="2000" dirty="0"/>
          </a:p>
        </p:txBody>
      </p:sp>
      <p:sp>
        <p:nvSpPr>
          <p:cNvPr id="33" name="TextBox 32"/>
          <p:cNvSpPr txBox="1"/>
          <p:nvPr/>
        </p:nvSpPr>
        <p:spPr>
          <a:xfrm>
            <a:off x="5131588" y="5268052"/>
            <a:ext cx="2988825" cy="400110"/>
          </a:xfrm>
          <a:prstGeom prst="rect">
            <a:avLst/>
          </a:prstGeom>
          <a:solidFill>
            <a:schemeClr val="accent6">
              <a:lumMod val="60000"/>
              <a:lumOff val="40000"/>
            </a:schemeClr>
          </a:solidFill>
        </p:spPr>
        <p:txBody>
          <a:bodyPr wrap="square" rtlCol="0">
            <a:spAutoFit/>
          </a:bodyPr>
          <a:lstStyle/>
          <a:p>
            <a:r>
              <a:rPr lang="tr-TR" sz="2000" dirty="0" smtClean="0"/>
              <a:t>Mağaza lokasyonu bulmak</a:t>
            </a:r>
            <a:endParaRPr lang="tr-TR" sz="2000" dirty="0"/>
          </a:p>
        </p:txBody>
      </p:sp>
      <p:sp>
        <p:nvSpPr>
          <p:cNvPr id="38" name="TextBox 37"/>
          <p:cNvSpPr txBox="1"/>
          <p:nvPr/>
        </p:nvSpPr>
        <p:spPr>
          <a:xfrm>
            <a:off x="2265529" y="3712192"/>
            <a:ext cx="1719617" cy="2123658"/>
          </a:xfrm>
          <a:prstGeom prst="rect">
            <a:avLst/>
          </a:prstGeom>
          <a:solidFill>
            <a:srgbClr val="7030A0"/>
          </a:solidFill>
        </p:spPr>
        <p:txBody>
          <a:bodyPr wrap="square" rtlCol="0">
            <a:spAutoFit/>
          </a:bodyPr>
          <a:lstStyle/>
          <a:p>
            <a:pPr algn="r"/>
            <a:r>
              <a:rPr lang="tr-TR" sz="2200" dirty="0" smtClean="0">
                <a:solidFill>
                  <a:schemeClr val="bg1"/>
                </a:solidFill>
              </a:rPr>
              <a:t>Akıllı telefonlar, özellikle bazı sektörlerde çok yoğun kullanılıyor.</a:t>
            </a:r>
            <a:endParaRPr lang="tr-TR" sz="2200" dirty="0">
              <a:solidFill>
                <a:schemeClr val="bg1"/>
              </a:solidFill>
            </a:endParaRPr>
          </a:p>
        </p:txBody>
      </p:sp>
      <p:sp>
        <p:nvSpPr>
          <p:cNvPr id="40" name="TextBox 39"/>
          <p:cNvSpPr txBox="1"/>
          <p:nvPr/>
        </p:nvSpPr>
        <p:spPr>
          <a:xfrm>
            <a:off x="2279171" y="1951621"/>
            <a:ext cx="1624089" cy="1015663"/>
          </a:xfrm>
          <a:prstGeom prst="rect">
            <a:avLst/>
          </a:prstGeom>
          <a:noFill/>
        </p:spPr>
        <p:txBody>
          <a:bodyPr wrap="square" rtlCol="0">
            <a:spAutoFit/>
          </a:bodyPr>
          <a:lstStyle/>
          <a:p>
            <a:r>
              <a:rPr lang="tr-TR" sz="6000" dirty="0" smtClean="0">
                <a:solidFill>
                  <a:schemeClr val="bg1"/>
                </a:solidFill>
              </a:rPr>
              <a:t>%75</a:t>
            </a:r>
            <a:endParaRPr lang="tr-TR" sz="6000" dirty="0">
              <a:solidFill>
                <a:schemeClr val="bg1"/>
              </a:solidFill>
            </a:endParaRPr>
          </a:p>
        </p:txBody>
      </p:sp>
      <p:sp>
        <p:nvSpPr>
          <p:cNvPr id="43" name="TextBox 42"/>
          <p:cNvSpPr txBox="1"/>
          <p:nvPr/>
        </p:nvSpPr>
        <p:spPr>
          <a:xfrm>
            <a:off x="4067028" y="4380925"/>
            <a:ext cx="1296543" cy="707886"/>
          </a:xfrm>
          <a:prstGeom prst="rect">
            <a:avLst/>
          </a:prstGeom>
          <a:noFill/>
        </p:spPr>
        <p:txBody>
          <a:bodyPr wrap="square" rtlCol="0">
            <a:spAutoFit/>
          </a:bodyPr>
          <a:lstStyle/>
          <a:p>
            <a:r>
              <a:rPr lang="tr-TR" sz="4000" b="1" dirty="0" smtClean="0">
                <a:solidFill>
                  <a:srgbClr val="C00000"/>
                </a:solidFill>
              </a:rPr>
              <a:t>%30</a:t>
            </a:r>
            <a:endParaRPr lang="tr-TR" sz="4000" b="1" dirty="0">
              <a:solidFill>
                <a:srgbClr val="C00000"/>
              </a:solidFill>
            </a:endParaRPr>
          </a:p>
        </p:txBody>
      </p:sp>
      <p:sp>
        <p:nvSpPr>
          <p:cNvPr id="44" name="TextBox 43"/>
          <p:cNvSpPr txBox="1"/>
          <p:nvPr/>
        </p:nvSpPr>
        <p:spPr>
          <a:xfrm>
            <a:off x="4067028" y="5104256"/>
            <a:ext cx="1296543" cy="707886"/>
          </a:xfrm>
          <a:prstGeom prst="rect">
            <a:avLst/>
          </a:prstGeom>
          <a:noFill/>
        </p:spPr>
        <p:txBody>
          <a:bodyPr wrap="square" rtlCol="0">
            <a:spAutoFit/>
          </a:bodyPr>
          <a:lstStyle/>
          <a:p>
            <a:r>
              <a:rPr lang="tr-TR" sz="4000" b="1" dirty="0" smtClean="0">
                <a:solidFill>
                  <a:srgbClr val="006600"/>
                </a:solidFill>
              </a:rPr>
              <a:t>%21</a:t>
            </a:r>
            <a:endParaRPr lang="tr-TR" sz="4000" b="1" dirty="0">
              <a:solidFill>
                <a:srgbClr val="006600"/>
              </a:solidFill>
            </a:endParaRPr>
          </a:p>
        </p:txBody>
      </p:sp>
      <p:sp>
        <p:nvSpPr>
          <p:cNvPr id="42" name="TextBox 41"/>
          <p:cNvSpPr txBox="1"/>
          <p:nvPr/>
        </p:nvSpPr>
        <p:spPr>
          <a:xfrm>
            <a:off x="4067028" y="3643947"/>
            <a:ext cx="1296543" cy="707886"/>
          </a:xfrm>
          <a:prstGeom prst="rect">
            <a:avLst/>
          </a:prstGeom>
          <a:noFill/>
        </p:spPr>
        <p:txBody>
          <a:bodyPr wrap="square" rtlCol="0">
            <a:spAutoFit/>
          </a:bodyPr>
          <a:lstStyle/>
          <a:p>
            <a:r>
              <a:rPr lang="tr-TR" sz="4000" b="1" dirty="0" smtClean="0">
                <a:solidFill>
                  <a:srgbClr val="0070C0"/>
                </a:solidFill>
              </a:rPr>
              <a:t>%44</a:t>
            </a:r>
            <a:endParaRPr lang="tr-TR" sz="4000" b="1" dirty="0">
              <a:solidFill>
                <a:srgbClr val="0070C0"/>
              </a:solidFill>
            </a:endParaRPr>
          </a:p>
        </p:txBody>
      </p:sp>
      <p:sp>
        <p:nvSpPr>
          <p:cNvPr id="46" name="Rectangle 45"/>
          <p:cNvSpPr/>
          <p:nvPr/>
        </p:nvSpPr>
        <p:spPr>
          <a:xfrm>
            <a:off x="6851175" y="1733227"/>
            <a:ext cx="4135273" cy="185609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TextBox 38"/>
          <p:cNvSpPr txBox="1"/>
          <p:nvPr/>
        </p:nvSpPr>
        <p:spPr>
          <a:xfrm>
            <a:off x="8325134" y="1842448"/>
            <a:ext cx="2634024" cy="1631216"/>
          </a:xfrm>
          <a:prstGeom prst="rect">
            <a:avLst/>
          </a:prstGeom>
          <a:noFill/>
        </p:spPr>
        <p:txBody>
          <a:bodyPr wrap="square" rtlCol="0">
            <a:spAutoFit/>
          </a:bodyPr>
          <a:lstStyle/>
          <a:p>
            <a:r>
              <a:rPr lang="tr-TR" sz="2000" dirty="0" smtClean="0">
                <a:solidFill>
                  <a:schemeClr val="bg1"/>
                </a:solidFill>
              </a:rPr>
              <a:t>Akıllı telefon kullanıcıları, bir iş yaparken tavsiye için telefonlarına başvuruyor.</a:t>
            </a:r>
            <a:endParaRPr lang="tr-TR" sz="2000" dirty="0">
              <a:solidFill>
                <a:schemeClr val="bg1"/>
              </a:solidFill>
            </a:endParaRPr>
          </a:p>
        </p:txBody>
      </p:sp>
      <p:sp>
        <p:nvSpPr>
          <p:cNvPr id="41" name="TextBox 40"/>
          <p:cNvSpPr txBox="1"/>
          <p:nvPr/>
        </p:nvSpPr>
        <p:spPr>
          <a:xfrm>
            <a:off x="6851176" y="1965269"/>
            <a:ext cx="1651380" cy="1015663"/>
          </a:xfrm>
          <a:prstGeom prst="rect">
            <a:avLst/>
          </a:prstGeom>
          <a:noFill/>
        </p:spPr>
        <p:txBody>
          <a:bodyPr wrap="square" rtlCol="0">
            <a:spAutoFit/>
          </a:bodyPr>
          <a:lstStyle/>
          <a:p>
            <a:r>
              <a:rPr lang="tr-TR" sz="6000" dirty="0" smtClean="0">
                <a:solidFill>
                  <a:schemeClr val="bg1"/>
                </a:solidFill>
              </a:rPr>
              <a:t>%88</a:t>
            </a:r>
            <a:endParaRPr lang="tr-TR" sz="6000" dirty="0">
              <a:solidFill>
                <a:schemeClr val="bg1"/>
              </a:solidFill>
            </a:endParaRPr>
          </a:p>
        </p:txBody>
      </p:sp>
      <p:pic>
        <p:nvPicPr>
          <p:cNvPr id="1026" name="Picture 2" descr="D:\MAGİSTRATURA\M-CRM kongre\Sunum\icon-multi.png"/>
          <p:cNvPicPr>
            <a:picLocks noChangeAspect="1" noChangeArrowheads="1"/>
          </p:cNvPicPr>
          <p:nvPr/>
        </p:nvPicPr>
        <p:blipFill>
          <a:blip r:embed="rId3" cstate="print"/>
          <a:srcRect/>
          <a:stretch>
            <a:fillRect/>
          </a:stretch>
        </p:blipFill>
        <p:spPr bwMode="auto">
          <a:xfrm>
            <a:off x="8324588" y="3642530"/>
            <a:ext cx="2667000" cy="2247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4" presetClass="entr" presetSubtype="5" fill="hold" grpId="0" nodeType="withEffect">
                                  <p:stCondLst>
                                    <p:cond delay="1000"/>
                                  </p:stCondLst>
                                  <p:childTnLst>
                                    <p:set>
                                      <p:cBhvr>
                                        <p:cTn id="11" dur="1" fill="hold">
                                          <p:stCondLst>
                                            <p:cond delay="0"/>
                                          </p:stCondLst>
                                        </p:cTn>
                                        <p:tgtEl>
                                          <p:spTgt spid="40"/>
                                        </p:tgtEl>
                                        <p:attrNameLst>
                                          <p:attrName>style.visibility</p:attrName>
                                        </p:attrNameLst>
                                      </p:cBhvr>
                                      <p:to>
                                        <p:strVal val="visible"/>
                                      </p:to>
                                    </p:set>
                                    <p:animEffect transition="in" filter="randombar(vertical)">
                                      <p:cBhvr>
                                        <p:cTn id="12" dur="500"/>
                                        <p:tgtEl>
                                          <p:spTgt spid="40"/>
                                        </p:tgtEl>
                                      </p:cBhvr>
                                    </p:animEffect>
                                  </p:childTnLst>
                                </p:cTn>
                              </p:par>
                              <p:par>
                                <p:cTn id="13" presetID="14" presetClass="entr" presetSubtype="5" fill="hold" grpId="0" nodeType="with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randombar(vertical)">
                                      <p:cBhvr>
                                        <p:cTn id="15" dur="500"/>
                                        <p:tgtEl>
                                          <p:spTgt spid="26"/>
                                        </p:tgtEl>
                                      </p:cBhvr>
                                    </p:animEffect>
                                  </p:childTnLst>
                                </p:cTn>
                              </p:par>
                              <p:par>
                                <p:cTn id="16" presetID="14" presetClass="entr" presetSubtype="5" fill="hold" grpId="0" nodeType="withEffect">
                                  <p:stCondLst>
                                    <p:cond delay="1000"/>
                                  </p:stCondLst>
                                  <p:childTnLst>
                                    <p:set>
                                      <p:cBhvr>
                                        <p:cTn id="17" dur="1" fill="hold">
                                          <p:stCondLst>
                                            <p:cond delay="0"/>
                                          </p:stCondLst>
                                        </p:cTn>
                                        <p:tgtEl>
                                          <p:spTgt spid="45"/>
                                        </p:tgtEl>
                                        <p:attrNameLst>
                                          <p:attrName>style.visibility</p:attrName>
                                        </p:attrNameLst>
                                      </p:cBhvr>
                                      <p:to>
                                        <p:strVal val="visible"/>
                                      </p:to>
                                    </p:set>
                                    <p:animEffect transition="in" filter="randombar(vertical)">
                                      <p:cBhvr>
                                        <p:cTn id="18" dur="500"/>
                                        <p:tgtEl>
                                          <p:spTgt spid="45"/>
                                        </p:tgtEl>
                                      </p:cBhvr>
                                    </p:animEffect>
                                  </p:childTnLst>
                                </p:cTn>
                              </p:par>
                              <p:par>
                                <p:cTn id="19" presetID="14" presetClass="entr" presetSubtype="5" fill="hold" grpId="0" nodeType="withEffect">
                                  <p:stCondLst>
                                    <p:cond delay="2500"/>
                                  </p:stCondLst>
                                  <p:childTnLst>
                                    <p:set>
                                      <p:cBhvr>
                                        <p:cTn id="20" dur="1" fill="hold">
                                          <p:stCondLst>
                                            <p:cond delay="0"/>
                                          </p:stCondLst>
                                        </p:cTn>
                                        <p:tgtEl>
                                          <p:spTgt spid="41"/>
                                        </p:tgtEl>
                                        <p:attrNameLst>
                                          <p:attrName>style.visibility</p:attrName>
                                        </p:attrNameLst>
                                      </p:cBhvr>
                                      <p:to>
                                        <p:strVal val="visible"/>
                                      </p:to>
                                    </p:set>
                                    <p:animEffect transition="in" filter="randombar(vertical)">
                                      <p:cBhvr>
                                        <p:cTn id="21" dur="500"/>
                                        <p:tgtEl>
                                          <p:spTgt spid="41"/>
                                        </p:tgtEl>
                                      </p:cBhvr>
                                    </p:animEffect>
                                  </p:childTnLst>
                                </p:cTn>
                              </p:par>
                              <p:par>
                                <p:cTn id="22" presetID="14" presetClass="entr" presetSubtype="5" fill="hold" grpId="0" nodeType="withEffect">
                                  <p:stCondLst>
                                    <p:cond delay="2500"/>
                                  </p:stCondLst>
                                  <p:childTnLst>
                                    <p:set>
                                      <p:cBhvr>
                                        <p:cTn id="23" dur="1" fill="hold">
                                          <p:stCondLst>
                                            <p:cond delay="0"/>
                                          </p:stCondLst>
                                        </p:cTn>
                                        <p:tgtEl>
                                          <p:spTgt spid="39"/>
                                        </p:tgtEl>
                                        <p:attrNameLst>
                                          <p:attrName>style.visibility</p:attrName>
                                        </p:attrNameLst>
                                      </p:cBhvr>
                                      <p:to>
                                        <p:strVal val="visible"/>
                                      </p:to>
                                    </p:set>
                                    <p:animEffect transition="in" filter="randombar(vertical)">
                                      <p:cBhvr>
                                        <p:cTn id="24" dur="500"/>
                                        <p:tgtEl>
                                          <p:spTgt spid="39"/>
                                        </p:tgtEl>
                                      </p:cBhvr>
                                    </p:animEffect>
                                  </p:childTnLst>
                                </p:cTn>
                              </p:par>
                              <p:par>
                                <p:cTn id="25" presetID="14" presetClass="entr" presetSubtype="5" fill="hold" grpId="0" nodeType="withEffect">
                                  <p:stCondLst>
                                    <p:cond delay="2500"/>
                                  </p:stCondLst>
                                  <p:childTnLst>
                                    <p:set>
                                      <p:cBhvr>
                                        <p:cTn id="26" dur="1" fill="hold">
                                          <p:stCondLst>
                                            <p:cond delay="0"/>
                                          </p:stCondLst>
                                        </p:cTn>
                                        <p:tgtEl>
                                          <p:spTgt spid="46"/>
                                        </p:tgtEl>
                                        <p:attrNameLst>
                                          <p:attrName>style.visibility</p:attrName>
                                        </p:attrNameLst>
                                      </p:cBhvr>
                                      <p:to>
                                        <p:strVal val="visible"/>
                                      </p:to>
                                    </p:set>
                                    <p:animEffect transition="in" filter="randombar(vertical)">
                                      <p:cBhvr>
                                        <p:cTn id="27" dur="500"/>
                                        <p:tgtEl>
                                          <p:spTgt spid="46"/>
                                        </p:tgtEl>
                                      </p:cBhvr>
                                    </p:animEffect>
                                  </p:childTnLst>
                                </p:cTn>
                              </p:par>
                              <p:par>
                                <p:cTn id="28" presetID="2" presetClass="entr" presetSubtype="2" fill="hold" grpId="0" nodeType="withEffect">
                                  <p:stCondLst>
                                    <p:cond delay="350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350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par>
                                <p:cTn id="37" presetID="22" presetClass="entr" presetSubtype="8" fill="hold" grpId="0" nodeType="withEffect">
                                  <p:stCondLst>
                                    <p:cond delay="500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par>
                                <p:cTn id="40" presetID="53" presetClass="entr" presetSubtype="16" fill="hold" grpId="0" nodeType="withEffect">
                                  <p:stCondLst>
                                    <p:cond delay="60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par>
                                <p:cTn id="45" presetID="22" presetClass="entr" presetSubtype="8" fill="hold" grpId="0" nodeType="withEffect">
                                  <p:stCondLst>
                                    <p:cond delay="700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par>
                                <p:cTn id="48" presetID="53" presetClass="entr" presetSubtype="16" fill="hold" grpId="0" nodeType="withEffect">
                                  <p:stCondLst>
                                    <p:cond delay="8000"/>
                                  </p:stCondLst>
                                  <p:childTnLst>
                                    <p:set>
                                      <p:cBhvr>
                                        <p:cTn id="49" dur="1" fill="hold">
                                          <p:stCondLst>
                                            <p:cond delay="0"/>
                                          </p:stCondLst>
                                        </p:cTn>
                                        <p:tgtEl>
                                          <p:spTgt spid="44"/>
                                        </p:tgtEl>
                                        <p:attrNameLst>
                                          <p:attrName>style.visibility</p:attrName>
                                        </p:attrNameLst>
                                      </p:cBhvr>
                                      <p:to>
                                        <p:strVal val="visible"/>
                                      </p:to>
                                    </p:set>
                                    <p:anim calcmode="lin" valueType="num">
                                      <p:cBhvr>
                                        <p:cTn id="50" dur="500" fill="hold"/>
                                        <p:tgtEl>
                                          <p:spTgt spid="44"/>
                                        </p:tgtEl>
                                        <p:attrNameLst>
                                          <p:attrName>ppt_w</p:attrName>
                                        </p:attrNameLst>
                                      </p:cBhvr>
                                      <p:tavLst>
                                        <p:tav tm="0">
                                          <p:val>
                                            <p:fltVal val="0"/>
                                          </p:val>
                                        </p:tav>
                                        <p:tav tm="100000">
                                          <p:val>
                                            <p:strVal val="#ppt_w"/>
                                          </p:val>
                                        </p:tav>
                                      </p:tavLst>
                                    </p:anim>
                                    <p:anim calcmode="lin" valueType="num">
                                      <p:cBhvr>
                                        <p:cTn id="51" dur="500" fill="hold"/>
                                        <p:tgtEl>
                                          <p:spTgt spid="44"/>
                                        </p:tgtEl>
                                        <p:attrNameLst>
                                          <p:attrName>ppt_h</p:attrName>
                                        </p:attrNameLst>
                                      </p:cBhvr>
                                      <p:tavLst>
                                        <p:tav tm="0">
                                          <p:val>
                                            <p:fltVal val="0"/>
                                          </p:val>
                                        </p:tav>
                                        <p:tav tm="100000">
                                          <p:val>
                                            <p:strVal val="#ppt_h"/>
                                          </p:val>
                                        </p:tav>
                                      </p:tavLst>
                                    </p:anim>
                                    <p:animEffect transition="in" filter="fade">
                                      <p:cBhvr>
                                        <p:cTn id="52" dur="500"/>
                                        <p:tgtEl>
                                          <p:spTgt spid="44"/>
                                        </p:tgtEl>
                                      </p:cBhvr>
                                    </p:animEffect>
                                  </p:childTnLst>
                                </p:cTn>
                              </p:par>
                              <p:par>
                                <p:cTn id="53" presetID="22" presetClass="entr" presetSubtype="8" fill="hold" grpId="0" nodeType="withEffect">
                                  <p:stCondLst>
                                    <p:cond delay="900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par>
                                <p:cTn id="56" presetID="31" presetClass="entr" presetSubtype="0" fill="hold" nodeType="withEffect">
                                  <p:stCondLst>
                                    <p:cond delay="4000"/>
                                  </p:stCondLst>
                                  <p:childTnLst>
                                    <p:set>
                                      <p:cBhvr>
                                        <p:cTn id="57" dur="1" fill="hold">
                                          <p:stCondLst>
                                            <p:cond delay="0"/>
                                          </p:stCondLst>
                                        </p:cTn>
                                        <p:tgtEl>
                                          <p:spTgt spid="1026"/>
                                        </p:tgtEl>
                                        <p:attrNameLst>
                                          <p:attrName>style.visibility</p:attrName>
                                        </p:attrNameLst>
                                      </p:cBhvr>
                                      <p:to>
                                        <p:strVal val="visible"/>
                                      </p:to>
                                    </p:set>
                                    <p:anim calcmode="lin" valueType="num">
                                      <p:cBhvr>
                                        <p:cTn id="58" dur="1000" fill="hold"/>
                                        <p:tgtEl>
                                          <p:spTgt spid="1026"/>
                                        </p:tgtEl>
                                        <p:attrNameLst>
                                          <p:attrName>ppt_w</p:attrName>
                                        </p:attrNameLst>
                                      </p:cBhvr>
                                      <p:tavLst>
                                        <p:tav tm="0">
                                          <p:val>
                                            <p:fltVal val="0"/>
                                          </p:val>
                                        </p:tav>
                                        <p:tav tm="100000">
                                          <p:val>
                                            <p:strVal val="#ppt_w"/>
                                          </p:val>
                                        </p:tav>
                                      </p:tavLst>
                                    </p:anim>
                                    <p:anim calcmode="lin" valueType="num">
                                      <p:cBhvr>
                                        <p:cTn id="59" dur="1000" fill="hold"/>
                                        <p:tgtEl>
                                          <p:spTgt spid="1026"/>
                                        </p:tgtEl>
                                        <p:attrNameLst>
                                          <p:attrName>ppt_h</p:attrName>
                                        </p:attrNameLst>
                                      </p:cBhvr>
                                      <p:tavLst>
                                        <p:tav tm="0">
                                          <p:val>
                                            <p:fltVal val="0"/>
                                          </p:val>
                                        </p:tav>
                                        <p:tav tm="100000">
                                          <p:val>
                                            <p:strVal val="#ppt_h"/>
                                          </p:val>
                                        </p:tav>
                                      </p:tavLst>
                                    </p:anim>
                                    <p:anim calcmode="lin" valueType="num">
                                      <p:cBhvr>
                                        <p:cTn id="60" dur="1000" fill="hold"/>
                                        <p:tgtEl>
                                          <p:spTgt spid="1026"/>
                                        </p:tgtEl>
                                        <p:attrNameLst>
                                          <p:attrName>style.rotation</p:attrName>
                                        </p:attrNameLst>
                                      </p:cBhvr>
                                      <p:tavLst>
                                        <p:tav tm="0">
                                          <p:val>
                                            <p:fltVal val="90"/>
                                          </p:val>
                                        </p:tav>
                                        <p:tav tm="100000">
                                          <p:val>
                                            <p:fltVal val="0"/>
                                          </p:val>
                                        </p:tav>
                                      </p:tavLst>
                                    </p:anim>
                                    <p:animEffect transition="in" filter="fade">
                                      <p:cBhvr>
                                        <p:cTn id="61" dur="1000"/>
                                        <p:tgtEl>
                                          <p:spTgt spid="1026"/>
                                        </p:tgtEl>
                                      </p:cBhvr>
                                    </p:animEffect>
                                  </p:childTnLst>
                                </p:cTn>
                              </p:par>
                              <p:par>
                                <p:cTn id="62" presetID="1" presetClass="entr" presetSubtype="0" fill="hold" grpId="0" nodeType="withEffect">
                                  <p:stCondLst>
                                    <p:cond delay="9500"/>
                                  </p:stCondLst>
                                  <p:childTnLst>
                                    <p:set>
                                      <p:cBhvr>
                                        <p:cTn id="6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 grpId="0"/>
      <p:bldP spid="45" grpId="0" animBg="1"/>
      <p:bldP spid="26" grpId="0"/>
      <p:bldP spid="31" grpId="0" animBg="1"/>
      <p:bldP spid="32" grpId="0" animBg="1"/>
      <p:bldP spid="33" grpId="0" animBg="1"/>
      <p:bldP spid="38" grpId="0" animBg="1"/>
      <p:bldP spid="40" grpId="0"/>
      <p:bldP spid="43" grpId="0"/>
      <p:bldP spid="44" grpId="0"/>
      <p:bldP spid="42" grpId="0"/>
      <p:bldP spid="46" grpId="0" animBg="1"/>
      <p:bldP spid="39"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CRM kongre\Sunum\idea1.png"/>
          <p:cNvPicPr>
            <a:picLocks noChangeAspect="1" noChangeArrowheads="1"/>
          </p:cNvPicPr>
          <p:nvPr/>
        </p:nvPicPr>
        <p:blipFill>
          <a:blip r:embed="rId2" cstate="print"/>
          <a:srcRect/>
          <a:stretch>
            <a:fillRect/>
          </a:stretch>
        </p:blipFill>
        <p:spPr bwMode="auto">
          <a:xfrm>
            <a:off x="0" y="0"/>
            <a:ext cx="12190413" cy="6856413"/>
          </a:xfrm>
          <a:prstGeom prst="rect">
            <a:avLst/>
          </a:prstGeom>
          <a:noFill/>
        </p:spPr>
      </p:pic>
      <p:sp>
        <p:nvSpPr>
          <p:cNvPr id="9" name="Content Placeholder 2"/>
          <p:cNvSpPr txBox="1">
            <a:spLocks/>
          </p:cNvSpPr>
          <p:nvPr/>
        </p:nvSpPr>
        <p:spPr>
          <a:xfrm>
            <a:off x="2237784" y="1623857"/>
            <a:ext cx="7520169" cy="4205164"/>
          </a:xfrm>
          <a:prstGeom prst="rect">
            <a:avLst/>
          </a:prstGeom>
          <a:ln>
            <a:noFill/>
          </a:ln>
        </p:spPr>
        <p:txBody>
          <a:bodyPr/>
          <a:lstStyle/>
          <a:p>
            <a:pPr>
              <a:buFont typeface="Wingdings" pitchFamily="2" charset="2"/>
              <a:buChar char="v"/>
            </a:pPr>
            <a:r>
              <a:rPr lang="tr-TR" sz="2400" dirty="0" smtClean="0"/>
              <a:t>Literatürde müşteri ilişkileri yönetimi stratejik bir süreç olarak açıklanmaktadır. Bu bağlamda müşteri ilişkileri yönetimi süreci müşterileri dinleyerek, onların neyi ne şekilde istediklerini anlamak ile başlar. </a:t>
            </a:r>
            <a:br>
              <a:rPr lang="tr-TR" sz="2400" dirty="0" smtClean="0"/>
            </a:br>
            <a:endParaRPr lang="tr-TR" sz="2400" dirty="0" smtClean="0"/>
          </a:p>
          <a:p>
            <a:pPr>
              <a:buFont typeface="Wingdings" pitchFamily="2" charset="2"/>
              <a:buChar char="v"/>
            </a:pPr>
            <a:r>
              <a:rPr lang="tr-TR" sz="2400" dirty="0" smtClean="0"/>
              <a:t>İşletmeler için karlı olan, karlı olabileceği düşünülen veya karlı olmayacağı düşünülen müşteriler belirlenir. Karlı olmayacağı düşünülen müşterileri rakiplere bırakmak da bir stratejidir. </a:t>
            </a:r>
          </a:p>
          <a:p>
            <a:pPr>
              <a:buFont typeface="Wingdings" pitchFamily="2" charset="2"/>
              <a:buChar char="v"/>
            </a:pPr>
            <a:r>
              <a:rPr lang="tr-TR" sz="2400" dirty="0" smtClean="0"/>
              <a:t>Elde edilen bilgiler, hızlı ve kolay ulaşılabilecek şekilde saklanır. Müşteri ilişkileri yönetiminde müşteriye ilişkin bilgilerin kullanılması büyük önem taşımaktadır.</a:t>
            </a:r>
          </a:p>
        </p:txBody>
      </p:sp>
      <p:sp>
        <p:nvSpPr>
          <p:cNvPr id="8" name="Title 1"/>
          <p:cNvSpPr txBox="1">
            <a:spLocks/>
          </p:cNvSpPr>
          <p:nvPr/>
        </p:nvSpPr>
        <p:spPr>
          <a:xfrm>
            <a:off x="2232212" y="484093"/>
            <a:ext cx="8754035" cy="1210235"/>
          </a:xfrm>
          <a:prstGeom prst="rect">
            <a:avLst/>
          </a:prstGeom>
          <a:solidFill>
            <a:srgbClr val="B8B8D0"/>
          </a:solidFill>
          <a:ln>
            <a:noFill/>
          </a:ln>
        </p:spPr>
        <p:txBody>
          <a:bodyPr/>
          <a:lstStyle/>
          <a:p>
            <a:pPr lvl="0" algn="ctr">
              <a:lnSpc>
                <a:spcPct val="90000"/>
              </a:lnSpc>
              <a:spcBef>
                <a:spcPct val="0"/>
              </a:spcBef>
              <a:defRPr/>
            </a:pPr>
            <a:r>
              <a:rPr lang="tr-TR" sz="2000" dirty="0" smtClean="0"/>
              <a:t/>
            </a:r>
            <a:br>
              <a:rPr lang="tr-TR" sz="2000" dirty="0" smtClean="0"/>
            </a:br>
            <a:r>
              <a:rPr lang="en-US" sz="4000" b="1" dirty="0" smtClean="0"/>
              <a:t>L</a:t>
            </a:r>
            <a:r>
              <a:rPr lang="tr-TR" sz="4000" b="1" dirty="0" smtClean="0"/>
              <a:t>iteratür Özeti</a:t>
            </a:r>
            <a:endParaRPr lang="tr-TR" sz="4800" b="1" dirty="0"/>
          </a:p>
        </p:txBody>
      </p:sp>
      <p:pic>
        <p:nvPicPr>
          <p:cNvPr id="1026" name="Picture 2" descr="D:\M-CRM kongre\Sunum\inventory-conttrol.png"/>
          <p:cNvPicPr>
            <a:picLocks noChangeAspect="1" noChangeArrowheads="1"/>
          </p:cNvPicPr>
          <p:nvPr/>
        </p:nvPicPr>
        <p:blipFill>
          <a:blip r:embed="rId3" cstate="print"/>
          <a:srcRect/>
          <a:stretch>
            <a:fillRect/>
          </a:stretch>
        </p:blipFill>
        <p:spPr bwMode="auto">
          <a:xfrm>
            <a:off x="9107942" y="4194634"/>
            <a:ext cx="1843088" cy="1843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1000"/>
                                        <p:tgtEl>
                                          <p:spTgt spid="9">
                                            <p:txEl>
                                              <p:pRg st="2" end="2"/>
                                            </p:txEl>
                                          </p:spTgt>
                                        </p:tgtEl>
                                      </p:cBhvr>
                                    </p:animEffect>
                                    <p:anim calcmode="lin" valueType="num">
                                      <p:cBhvr>
                                        <p:cTn id="2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175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2021</Words>
  <Application>Microsoft Office PowerPoint</Application>
  <PresentationFormat>Custom</PresentationFormat>
  <Paragraphs>411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sunum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SATIŞ VAKASI</dc:title>
  <dc:creator>Bahman</dc:creator>
  <cp:lastModifiedBy>Qaqash Hüseynli</cp:lastModifiedBy>
  <cp:revision>165</cp:revision>
  <dcterms:created xsi:type="dcterms:W3CDTF">2016-04-29T21:58:38Z</dcterms:created>
  <dcterms:modified xsi:type="dcterms:W3CDTF">2016-10-07T02:22:12Z</dcterms:modified>
</cp:coreProperties>
</file>