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87" r:id="rId9"/>
    <p:sldId id="264" r:id="rId10"/>
    <p:sldId id="283" r:id="rId11"/>
    <p:sldId id="265" r:id="rId12"/>
    <p:sldId id="266" r:id="rId13"/>
    <p:sldId id="268" r:id="rId14"/>
    <p:sldId id="269" r:id="rId15"/>
    <p:sldId id="270" r:id="rId16"/>
    <p:sldId id="271" r:id="rId17"/>
    <p:sldId id="295" r:id="rId18"/>
    <p:sldId id="272" r:id="rId19"/>
    <p:sldId id="273" r:id="rId20"/>
    <p:sldId id="274" r:id="rId21"/>
    <p:sldId id="276" r:id="rId22"/>
    <p:sldId id="277" r:id="rId23"/>
    <p:sldId id="278" r:id="rId24"/>
    <p:sldId id="279" r:id="rId25"/>
    <p:sldId id="296" r:id="rId26"/>
    <p:sldId id="280" r:id="rId27"/>
    <p:sldId id="281" r:id="rId28"/>
    <p:sldId id="282" r:id="rId29"/>
    <p:sldId id="293" r:id="rId30"/>
    <p:sldId id="294" r:id="rId31"/>
    <p:sldId id="284" r:id="rId32"/>
    <p:sldId id="285"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6716" autoAdjust="0"/>
  </p:normalViewPr>
  <p:slideViewPr>
    <p:cSldViewPr snapToGrid="0">
      <p:cViewPr varScale="1">
        <p:scale>
          <a:sx n="59" d="100"/>
          <a:sy n="59" d="100"/>
        </p:scale>
        <p:origin x="11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6E0C35-0664-449A-B7A8-3EBA6D61D096}" type="datetimeFigureOut">
              <a:rPr lang="tr-TR" smtClean="0"/>
              <a:t>7.10.2016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4023D2-6DB6-4FCA-A6BB-9D42E8720B5D}" type="slidenum">
              <a:rPr lang="tr-TR" smtClean="0"/>
              <a:t>‹#›</a:t>
            </a:fld>
            <a:endParaRPr lang="tr-TR"/>
          </a:p>
        </p:txBody>
      </p:sp>
    </p:spTree>
    <p:extLst>
      <p:ext uri="{BB962C8B-B14F-4D97-AF65-F5344CB8AC3E}">
        <p14:creationId xmlns:p14="http://schemas.microsoft.com/office/powerpoint/2010/main" val="2177125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Koza kavramı ilk bakışta</a:t>
            </a:r>
            <a:r>
              <a:rPr lang="tr-TR" baseline="0" dirty="0"/>
              <a:t> </a:t>
            </a:r>
            <a:r>
              <a:rPr lang="tr-TR" dirty="0"/>
              <a:t>bağımlılık gibi algılansa da, bağımlılık kavramı özü itibariyle farklılık göstermektedir.</a:t>
            </a:r>
          </a:p>
        </p:txBody>
      </p:sp>
      <p:sp>
        <p:nvSpPr>
          <p:cNvPr id="4" name="Slayt Numarası Yer Tutucusu 3"/>
          <p:cNvSpPr>
            <a:spLocks noGrp="1"/>
          </p:cNvSpPr>
          <p:nvPr>
            <p:ph type="sldNum" sz="quarter" idx="10"/>
          </p:nvPr>
        </p:nvSpPr>
        <p:spPr/>
        <p:txBody>
          <a:bodyPr/>
          <a:lstStyle/>
          <a:p>
            <a:fld id="{B34023D2-6DB6-4FCA-A6BB-9D42E8720B5D}" type="slidenum">
              <a:rPr lang="tr-TR" smtClean="0"/>
              <a:t>6</a:t>
            </a:fld>
            <a:endParaRPr lang="tr-TR"/>
          </a:p>
        </p:txBody>
      </p:sp>
    </p:spTree>
    <p:extLst>
      <p:ext uri="{BB962C8B-B14F-4D97-AF65-F5344CB8AC3E}">
        <p14:creationId xmlns:p14="http://schemas.microsoft.com/office/powerpoint/2010/main" val="2110132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Bireyin yaşamına olumlu düşünce katma (OD),</a:t>
            </a:r>
          </a:p>
          <a:p>
            <a:r>
              <a:rPr lang="tr-TR" sz="1200" kern="1200" dirty="0">
                <a:solidFill>
                  <a:schemeClr val="tx1"/>
                </a:solidFill>
                <a:effectLst/>
                <a:latin typeface="+mn-lt"/>
                <a:ea typeface="+mn-ea"/>
                <a:cs typeface="+mn-cs"/>
              </a:rPr>
              <a:t>Bireyi Sosyalleştirme (BS), </a:t>
            </a:r>
          </a:p>
          <a:p>
            <a:r>
              <a:rPr lang="tr-TR" sz="1200" kern="1200" dirty="0">
                <a:solidFill>
                  <a:schemeClr val="tx1"/>
                </a:solidFill>
                <a:effectLst/>
                <a:latin typeface="+mn-lt"/>
                <a:ea typeface="+mn-ea"/>
                <a:cs typeface="+mn-cs"/>
              </a:rPr>
              <a:t>Eylemlerini mobil araca yönlendirerek zamanı geçirme (EMA), </a:t>
            </a:r>
          </a:p>
          <a:p>
            <a:r>
              <a:rPr lang="tr-TR" sz="1200" kern="1200" dirty="0">
                <a:solidFill>
                  <a:schemeClr val="tx1"/>
                </a:solidFill>
                <a:effectLst/>
                <a:latin typeface="+mn-lt"/>
                <a:ea typeface="+mn-ea"/>
                <a:cs typeface="+mn-cs"/>
              </a:rPr>
              <a:t>Bireyin kendi içine yönelmesi (BKI), </a:t>
            </a:r>
          </a:p>
          <a:p>
            <a:r>
              <a:rPr lang="tr-TR" sz="1200" kern="1200" dirty="0">
                <a:solidFill>
                  <a:schemeClr val="tx1"/>
                </a:solidFill>
                <a:effectLst/>
                <a:latin typeface="+mn-lt"/>
                <a:ea typeface="+mn-ea"/>
                <a:cs typeface="+mn-cs"/>
              </a:rPr>
              <a:t>Kullanımı sınırlamalarına tepki (KST),</a:t>
            </a:r>
          </a:p>
          <a:p>
            <a:r>
              <a:rPr lang="tr-TR" sz="1200" kern="1200" dirty="0">
                <a:solidFill>
                  <a:schemeClr val="tx1"/>
                </a:solidFill>
                <a:effectLst/>
                <a:latin typeface="+mn-lt"/>
                <a:ea typeface="+mn-ea"/>
                <a:cs typeface="+mn-cs"/>
              </a:rPr>
              <a:t> Mobil aracın içselleştirilmesi (MAI), </a:t>
            </a:r>
          </a:p>
          <a:p>
            <a:r>
              <a:rPr lang="tr-TR" sz="1200" kern="1200" dirty="0">
                <a:solidFill>
                  <a:schemeClr val="tx1"/>
                </a:solidFill>
                <a:effectLst/>
                <a:latin typeface="+mn-lt"/>
                <a:ea typeface="+mn-ea"/>
                <a:cs typeface="+mn-cs"/>
              </a:rPr>
              <a:t>Sorun Çözücü (SC) </a:t>
            </a:r>
          </a:p>
          <a:p>
            <a:r>
              <a:rPr lang="tr-TR" sz="1200" kern="1200" dirty="0">
                <a:solidFill>
                  <a:schemeClr val="tx1"/>
                </a:solidFill>
                <a:effectLst/>
                <a:latin typeface="+mn-lt"/>
                <a:ea typeface="+mn-ea"/>
                <a:cs typeface="+mn-cs"/>
              </a:rPr>
              <a:t> İlgili günceli takip etme (IGT)</a:t>
            </a:r>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26</a:t>
            </a:fld>
            <a:endParaRPr lang="tr-TR"/>
          </a:p>
        </p:txBody>
      </p:sp>
    </p:spTree>
    <p:extLst>
      <p:ext uri="{BB962C8B-B14F-4D97-AF65-F5344CB8AC3E}">
        <p14:creationId xmlns:p14="http://schemas.microsoft.com/office/powerpoint/2010/main" val="3145963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Bireyin yaşamına olumlu düşünce katma (OD), Bireyi Sosyalleştirme (BS), Eylemlerini mobil araca yönlendirerek zamanı geçirme (EMA), Bireyin kendi içine yönelmesi (BKI), Kullanımı sınırlamalarına tepki (KST), Mobil aracın içselleştirilmesi (MAI), Sorun Çözücü (SC) ve İlgili günceli takip etme (IGT) olarak tespit edilmiş fakat mobil kozaların sadece belirli boyutların davranışlarda etkisi olmaktadır. </a:t>
            </a:r>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27</a:t>
            </a:fld>
            <a:endParaRPr lang="tr-TR"/>
          </a:p>
        </p:txBody>
      </p:sp>
    </p:spTree>
    <p:extLst>
      <p:ext uri="{BB962C8B-B14F-4D97-AF65-F5344CB8AC3E}">
        <p14:creationId xmlns:p14="http://schemas.microsoft.com/office/powerpoint/2010/main" val="844278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28</a:t>
            </a:fld>
            <a:endParaRPr lang="tr-TR"/>
          </a:p>
        </p:txBody>
      </p:sp>
    </p:spTree>
    <p:extLst>
      <p:ext uri="{BB962C8B-B14F-4D97-AF65-F5344CB8AC3E}">
        <p14:creationId xmlns:p14="http://schemas.microsoft.com/office/powerpoint/2010/main" val="26600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Literatür incelendiğinde ise; “mobil koza” kavramının tek başına yer aldığı bir çalışmaya</a:t>
            </a:r>
            <a:r>
              <a:rPr lang="tr-TR" baseline="0" dirty="0"/>
              <a:t> </a:t>
            </a:r>
            <a:r>
              <a:rPr lang="tr-TR" dirty="0"/>
              <a:t>rastlanılmamış olup, bağımlılık temelinde mobil cihaz, internet, akıllı telefon ve mobil oyun,</a:t>
            </a:r>
            <a:r>
              <a:rPr lang="tr-TR" baseline="0" dirty="0"/>
              <a:t> </a:t>
            </a:r>
            <a:r>
              <a:rPr lang="tr-TR" dirty="0"/>
              <a:t>gibi konularla ilgili çalışmalar yapıldığı görülmüştür.</a:t>
            </a:r>
          </a:p>
        </p:txBody>
      </p:sp>
      <p:sp>
        <p:nvSpPr>
          <p:cNvPr id="4" name="Slayt Numarası Yer Tutucusu 3"/>
          <p:cNvSpPr>
            <a:spLocks noGrp="1"/>
          </p:cNvSpPr>
          <p:nvPr>
            <p:ph type="sldNum" sz="quarter" idx="10"/>
          </p:nvPr>
        </p:nvSpPr>
        <p:spPr/>
        <p:txBody>
          <a:bodyPr/>
          <a:lstStyle/>
          <a:p>
            <a:fld id="{B34023D2-6DB6-4FCA-A6BB-9D42E8720B5D}" type="slidenum">
              <a:rPr lang="tr-TR" smtClean="0"/>
              <a:t>7</a:t>
            </a:fld>
            <a:endParaRPr lang="tr-TR"/>
          </a:p>
        </p:txBody>
      </p:sp>
    </p:spTree>
    <p:extLst>
      <p:ext uri="{BB962C8B-B14F-4D97-AF65-F5344CB8AC3E}">
        <p14:creationId xmlns:p14="http://schemas.microsoft.com/office/powerpoint/2010/main" val="394609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Literatür incelendiğinde ise; “mobil koza” kavramının tek başına yer aldığı bir çalışmaya</a:t>
            </a:r>
            <a:r>
              <a:rPr lang="tr-TR" baseline="0" dirty="0"/>
              <a:t> </a:t>
            </a:r>
            <a:r>
              <a:rPr lang="tr-TR" dirty="0"/>
              <a:t>rastlanılmamış olup, bağımlılık temelinde mobil cihaz, internet, akıllı telefon ve mobil oyun,</a:t>
            </a:r>
            <a:r>
              <a:rPr lang="tr-TR" baseline="0" dirty="0"/>
              <a:t> </a:t>
            </a:r>
            <a:r>
              <a:rPr lang="tr-TR" dirty="0"/>
              <a:t>gibi konularla ilgili çalışmalar yapıldığı görülmüştür.</a:t>
            </a:r>
          </a:p>
        </p:txBody>
      </p:sp>
      <p:sp>
        <p:nvSpPr>
          <p:cNvPr id="4" name="Slayt Numarası Yer Tutucusu 3"/>
          <p:cNvSpPr>
            <a:spLocks noGrp="1"/>
          </p:cNvSpPr>
          <p:nvPr>
            <p:ph type="sldNum" sz="quarter" idx="10"/>
          </p:nvPr>
        </p:nvSpPr>
        <p:spPr/>
        <p:txBody>
          <a:bodyPr/>
          <a:lstStyle/>
          <a:p>
            <a:fld id="{B34023D2-6DB6-4FCA-A6BB-9D42E8720B5D}" type="slidenum">
              <a:rPr lang="tr-TR" smtClean="0"/>
              <a:t>8</a:t>
            </a:fld>
            <a:endParaRPr lang="tr-TR"/>
          </a:p>
        </p:txBody>
      </p:sp>
    </p:spTree>
    <p:extLst>
      <p:ext uri="{BB962C8B-B14F-4D97-AF65-F5344CB8AC3E}">
        <p14:creationId xmlns:p14="http://schemas.microsoft.com/office/powerpoint/2010/main" val="3949354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18-30 yaş arası 1800 denek üzerinde Türkiye ile birlikte 18 ülke</a:t>
            </a:r>
            <a:r>
              <a:rPr lang="tr-TR" baseline="0" dirty="0"/>
              <a:t> </a:t>
            </a:r>
            <a:r>
              <a:rPr lang="tr-TR" dirty="0"/>
              <a:t>Türkiye’de %97’si ve tüm Dünya’da %90’ı sabah giyinme, diş fırçalama ile birlikte ilk iş olarak mobil cihazlarını, e-postalarını, mesajlarını ve sosyal ağ hesaplarını kontrol etmeyi rutin işleri olarak sıralamaktadır.</a:t>
            </a:r>
          </a:p>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11</a:t>
            </a:fld>
            <a:endParaRPr lang="tr-TR"/>
          </a:p>
        </p:txBody>
      </p:sp>
    </p:spTree>
    <p:extLst>
      <p:ext uri="{BB962C8B-B14F-4D97-AF65-F5344CB8AC3E}">
        <p14:creationId xmlns:p14="http://schemas.microsoft.com/office/powerpoint/2010/main" val="2423409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tx1"/>
                </a:solidFill>
                <a:effectLst/>
                <a:latin typeface="+mn-lt"/>
                <a:ea typeface="+mn-ea"/>
                <a:cs typeface="+mn-cs"/>
              </a:rPr>
              <a:t>Mobil teknolojilerin giderek hayatımızı şekillendirmedeki rolünün artmasına bağlı olarak karşılaştığımız mobil koza olgusu literatürde henüz yeterli düzeyde incelenmemiş bir konudur.</a:t>
            </a:r>
            <a:r>
              <a:rPr lang="tr-TR" dirty="0"/>
              <a:t> Mobil olarak sosyalleşen kullanıcıların, hangi özellikleri taşıyan bir hedef kitle olduğunu anlamak önem kazanmıştır.</a:t>
            </a:r>
          </a:p>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14</a:t>
            </a:fld>
            <a:endParaRPr lang="tr-TR"/>
          </a:p>
        </p:txBody>
      </p:sp>
    </p:spTree>
    <p:extLst>
      <p:ext uri="{BB962C8B-B14F-4D97-AF65-F5344CB8AC3E}">
        <p14:creationId xmlns:p14="http://schemas.microsoft.com/office/powerpoint/2010/main" val="2588067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Ana örneklemin büyüklüğü dikkate alındığında örneklemin temsili açısından 384 öğrenci ile görüşme yapılması %95 güven aralığının sağlanabilmesi için yeterli olacaktır. </a:t>
            </a:r>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16</a:t>
            </a:fld>
            <a:endParaRPr lang="tr-TR"/>
          </a:p>
        </p:txBody>
      </p:sp>
    </p:spTree>
    <p:extLst>
      <p:ext uri="{BB962C8B-B14F-4D97-AF65-F5344CB8AC3E}">
        <p14:creationId xmlns:p14="http://schemas.microsoft.com/office/powerpoint/2010/main" val="1046500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22</a:t>
            </a:fld>
            <a:endParaRPr lang="tr-TR"/>
          </a:p>
        </p:txBody>
      </p:sp>
    </p:spTree>
    <p:extLst>
      <p:ext uri="{BB962C8B-B14F-4D97-AF65-F5344CB8AC3E}">
        <p14:creationId xmlns:p14="http://schemas.microsoft.com/office/powerpoint/2010/main" val="154563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23</a:t>
            </a:fld>
            <a:endParaRPr lang="tr-TR"/>
          </a:p>
        </p:txBody>
      </p:sp>
    </p:spTree>
    <p:extLst>
      <p:ext uri="{BB962C8B-B14F-4D97-AF65-F5344CB8AC3E}">
        <p14:creationId xmlns:p14="http://schemas.microsoft.com/office/powerpoint/2010/main" val="1434655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a:solidFill>
                  <a:schemeClr val="tx1"/>
                </a:solidFill>
                <a:effectLst/>
                <a:latin typeface="+mn-lt"/>
                <a:ea typeface="+mn-ea"/>
                <a:cs typeface="+mn-cs"/>
              </a:rPr>
              <a:t>“eylemlerini mobil araca yönlendirerek zamanı geçirme” ve “sorun çözücü” boyutlara katılma düzeyleri diğer faktörlere oranla daha yüksek çıkmıştır. </a:t>
            </a:r>
            <a:endParaRPr lang="tr-TR" dirty="0"/>
          </a:p>
          <a:p>
            <a:endParaRPr lang="tr-TR" dirty="0"/>
          </a:p>
        </p:txBody>
      </p:sp>
      <p:sp>
        <p:nvSpPr>
          <p:cNvPr id="4" name="Slayt Numarası Yer Tutucusu 3"/>
          <p:cNvSpPr>
            <a:spLocks noGrp="1"/>
          </p:cNvSpPr>
          <p:nvPr>
            <p:ph type="sldNum" sz="quarter" idx="10"/>
          </p:nvPr>
        </p:nvSpPr>
        <p:spPr/>
        <p:txBody>
          <a:bodyPr/>
          <a:lstStyle/>
          <a:p>
            <a:fld id="{B34023D2-6DB6-4FCA-A6BB-9D42E8720B5D}" type="slidenum">
              <a:rPr lang="tr-TR" smtClean="0"/>
              <a:t>24</a:t>
            </a:fld>
            <a:endParaRPr lang="tr-TR"/>
          </a:p>
        </p:txBody>
      </p:sp>
    </p:spTree>
    <p:extLst>
      <p:ext uri="{BB962C8B-B14F-4D97-AF65-F5344CB8AC3E}">
        <p14:creationId xmlns:p14="http://schemas.microsoft.com/office/powerpoint/2010/main" val="1398825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10/7/2016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10/7/2016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79443" y="0"/>
            <a:ext cx="11304241" cy="3260033"/>
          </a:xfrm>
        </p:spPr>
        <p:txBody>
          <a:bodyPr>
            <a:normAutofit fontScale="90000"/>
          </a:bodyPr>
          <a:lstStyle/>
          <a:p>
            <a:pPr algn="ctr"/>
            <a:r>
              <a:rPr lang="tr-TR" b="1" dirty="0"/>
              <a:t>Öğrencilerin Mobil </a:t>
            </a:r>
            <a:r>
              <a:rPr lang="tr-TR" b="1" dirty="0" err="1"/>
              <a:t>Kozalanma</a:t>
            </a:r>
            <a:r>
              <a:rPr lang="tr-TR" b="1" dirty="0"/>
              <a:t> (Mobile </a:t>
            </a:r>
            <a:r>
              <a:rPr lang="tr-TR" b="1" dirty="0" err="1"/>
              <a:t>Cocooning</a:t>
            </a:r>
            <a:r>
              <a:rPr lang="tr-TR" b="1" dirty="0"/>
              <a:t>) Davranışlarının Analizi: İzmir Örneği</a:t>
            </a:r>
          </a:p>
        </p:txBody>
      </p:sp>
      <p:sp>
        <p:nvSpPr>
          <p:cNvPr id="3" name="Alt Başlık 2"/>
          <p:cNvSpPr>
            <a:spLocks noGrp="1"/>
          </p:cNvSpPr>
          <p:nvPr>
            <p:ph type="subTitle" idx="1"/>
          </p:nvPr>
        </p:nvSpPr>
        <p:spPr>
          <a:xfrm>
            <a:off x="8451274" y="3896139"/>
            <a:ext cx="3634709" cy="2769704"/>
          </a:xfrm>
        </p:spPr>
        <p:txBody>
          <a:bodyPr>
            <a:normAutofit/>
          </a:bodyPr>
          <a:lstStyle/>
          <a:p>
            <a:pPr algn="l"/>
            <a:r>
              <a:rPr lang="tr-TR" b="1" dirty="0"/>
              <a:t>Doç. Dr. Aykan Candemir</a:t>
            </a:r>
          </a:p>
          <a:p>
            <a:pPr algn="l"/>
            <a:r>
              <a:rPr lang="tr-TR" b="1" dirty="0"/>
              <a:t>Dr. Ali Erhan </a:t>
            </a:r>
            <a:r>
              <a:rPr lang="tr-TR" b="1" dirty="0" err="1"/>
              <a:t>Zalluhoğlu</a:t>
            </a:r>
            <a:endParaRPr lang="tr-TR" b="1" dirty="0"/>
          </a:p>
          <a:p>
            <a:pPr algn="l"/>
            <a:r>
              <a:rPr lang="tr-TR" b="1" dirty="0"/>
              <a:t>Aslı Diyadin</a:t>
            </a:r>
          </a:p>
          <a:p>
            <a:pPr algn="l"/>
            <a:r>
              <a:rPr lang="tr-TR" b="1" dirty="0" err="1"/>
              <a:t>Araş</a:t>
            </a:r>
            <a:r>
              <a:rPr lang="tr-TR" b="1" dirty="0"/>
              <a:t>. Gör. Cihat Karslı</a:t>
            </a:r>
          </a:p>
          <a:p>
            <a:pPr algn="l"/>
            <a:endParaRPr lang="tr-TR" b="1" dirty="0"/>
          </a:p>
          <a:p>
            <a:pPr algn="l"/>
            <a:r>
              <a:rPr lang="tr-TR" b="1" dirty="0"/>
              <a:t>Ege Üniversitesi İİBF-İşletme</a:t>
            </a:r>
          </a:p>
        </p:txBody>
      </p:sp>
    </p:spTree>
    <p:extLst>
      <p:ext uri="{BB962C8B-B14F-4D97-AF65-F5344CB8AC3E}">
        <p14:creationId xmlns:p14="http://schemas.microsoft.com/office/powerpoint/2010/main" val="2829143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lstStyle/>
          <a:p>
            <a:r>
              <a:rPr lang="tr-TR" dirty="0"/>
              <a:t>Cisco </a:t>
            </a:r>
            <a:r>
              <a:rPr lang="tr-TR" dirty="0" err="1"/>
              <a:t>Connected</a:t>
            </a:r>
            <a:r>
              <a:rPr lang="tr-TR" dirty="0"/>
              <a:t> Dünya Teknoloji Raporu (Cisco </a:t>
            </a:r>
            <a:r>
              <a:rPr lang="tr-TR" dirty="0" err="1"/>
              <a:t>Connected</a:t>
            </a:r>
            <a:r>
              <a:rPr lang="tr-TR" dirty="0"/>
              <a:t> World </a:t>
            </a:r>
            <a:r>
              <a:rPr lang="tr-TR" dirty="0" err="1"/>
              <a:t>Technology</a:t>
            </a:r>
            <a:r>
              <a:rPr lang="tr-TR" dirty="0"/>
              <a:t> Report  (CCWTR)’</a:t>
            </a:r>
            <a:r>
              <a:rPr lang="tr-TR" dirty="0" err="1"/>
              <a:t>nin</a:t>
            </a:r>
            <a:r>
              <a:rPr lang="tr-TR" dirty="0"/>
              <a:t>  (2013) </a:t>
            </a:r>
          </a:p>
          <a:p>
            <a:r>
              <a:rPr lang="tr-TR" dirty="0"/>
              <a:t>Ericsson 2016 </a:t>
            </a:r>
            <a:r>
              <a:rPr lang="tr-TR" dirty="0" err="1"/>
              <a:t>mobilite</a:t>
            </a:r>
            <a:r>
              <a:rPr lang="tr-TR" dirty="0"/>
              <a:t> raporu</a:t>
            </a:r>
          </a:p>
          <a:p>
            <a:r>
              <a:rPr lang="tr-TR" dirty="0"/>
              <a:t>TÜİK (Türkiye İstatistik Kurumu) ‘</a:t>
            </a:r>
            <a:r>
              <a:rPr lang="tr-TR" dirty="0" err="1"/>
              <a:t>nun</a:t>
            </a:r>
            <a:r>
              <a:rPr lang="tr-TR" dirty="0"/>
              <a:t> 2015 yılında yayınlandığı </a:t>
            </a:r>
            <a:r>
              <a:rPr lang="tr-TR" dirty="0" err="1"/>
              <a:t>hanehalkı</a:t>
            </a:r>
            <a:r>
              <a:rPr lang="tr-TR" dirty="0"/>
              <a:t> bilişim teknolojileri kullanım araştırması</a:t>
            </a:r>
          </a:p>
          <a:p>
            <a:endParaRPr lang="tr-TR" dirty="0"/>
          </a:p>
        </p:txBody>
      </p:sp>
    </p:spTree>
    <p:extLst>
      <p:ext uri="{BB962C8B-B14F-4D97-AF65-F5344CB8AC3E}">
        <p14:creationId xmlns:p14="http://schemas.microsoft.com/office/powerpoint/2010/main" val="3780399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lstStyle/>
          <a:p>
            <a:r>
              <a:rPr lang="tr-TR" dirty="0"/>
              <a:t>Cisco </a:t>
            </a:r>
            <a:r>
              <a:rPr lang="tr-TR" dirty="0" err="1"/>
              <a:t>Connected</a:t>
            </a:r>
            <a:r>
              <a:rPr lang="tr-TR" dirty="0"/>
              <a:t> Dünya Teknoloji Raporu (Cisco </a:t>
            </a:r>
            <a:r>
              <a:rPr lang="tr-TR" dirty="0" err="1"/>
              <a:t>Connected</a:t>
            </a:r>
            <a:r>
              <a:rPr lang="tr-TR" dirty="0"/>
              <a:t> World </a:t>
            </a:r>
            <a:r>
              <a:rPr lang="tr-TR" dirty="0" err="1"/>
              <a:t>Technology</a:t>
            </a:r>
            <a:r>
              <a:rPr lang="tr-TR" dirty="0"/>
              <a:t> Report  (CCWTR)’</a:t>
            </a:r>
            <a:r>
              <a:rPr lang="tr-TR" dirty="0" err="1"/>
              <a:t>nin</a:t>
            </a:r>
            <a:r>
              <a:rPr lang="tr-TR" dirty="0"/>
              <a:t>  (2013) </a:t>
            </a:r>
          </a:p>
          <a:p>
            <a:r>
              <a:rPr lang="tr-TR" dirty="0"/>
              <a:t>18-30 yaş arası 1800 denek üzerinde Türkiye ile birlikte 18 ülke</a:t>
            </a:r>
          </a:p>
          <a:p>
            <a:r>
              <a:rPr lang="tr-TR" dirty="0"/>
              <a:t>Türkiye’de %97’si ve tüm Dünya’da %90’ı sabah giyinme, diş fırçalama ile birlikte ilk iş olarak mobil cihazlarını, e-postalarını, mesajlarını ve sosyal ağ hesaplarını kontrol etmeyi rutin işleri olarak sıralamaktadır.</a:t>
            </a:r>
          </a:p>
        </p:txBody>
      </p:sp>
    </p:spTree>
    <p:extLst>
      <p:ext uri="{BB962C8B-B14F-4D97-AF65-F5344CB8AC3E}">
        <p14:creationId xmlns:p14="http://schemas.microsoft.com/office/powerpoint/2010/main" val="623255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normAutofit lnSpcReduction="10000"/>
          </a:bodyPr>
          <a:lstStyle/>
          <a:p>
            <a:r>
              <a:rPr lang="tr-TR" dirty="0"/>
              <a:t>Ericsson 2016 «</a:t>
            </a:r>
            <a:r>
              <a:rPr lang="tr-TR" dirty="0" err="1"/>
              <a:t>mobilite</a:t>
            </a:r>
            <a:r>
              <a:rPr lang="tr-TR" dirty="0"/>
              <a:t> </a:t>
            </a:r>
            <a:r>
              <a:rPr lang="tr-TR" dirty="0" err="1"/>
              <a:t>raporu»na</a:t>
            </a:r>
            <a:r>
              <a:rPr lang="tr-TR" dirty="0"/>
              <a:t> göre, </a:t>
            </a:r>
          </a:p>
          <a:p>
            <a:r>
              <a:rPr lang="tr-TR" dirty="0"/>
              <a:t>2015 ve 2021 yılları arasında, Nesnelerin İnterneti bağlantılı cihazların sayısının yıllık 23 büyümesi </a:t>
            </a:r>
          </a:p>
          <a:p>
            <a:r>
              <a:rPr lang="tr-TR" dirty="0"/>
              <a:t>5G ağlarının bu büyümeye katkı sağlayacağı </a:t>
            </a:r>
          </a:p>
          <a:p>
            <a:r>
              <a:rPr lang="tr-TR" dirty="0"/>
              <a:t>Veri trafiği 2016 yılının ilk çeyreğinde, 2015 yılının ilk çeyreğine göre %60 büyüme göstermiştir. </a:t>
            </a:r>
          </a:p>
          <a:p>
            <a:r>
              <a:rPr lang="tr-TR" dirty="0"/>
              <a:t>Mobil abonelikte, 2016 yılında 5 milyon artış göstermiştir .</a:t>
            </a:r>
          </a:p>
        </p:txBody>
      </p:sp>
      <p:sp>
        <p:nvSpPr>
          <p:cNvPr id="4" name="Metin kutusu 3"/>
          <p:cNvSpPr txBox="1"/>
          <p:nvPr/>
        </p:nvSpPr>
        <p:spPr>
          <a:xfrm>
            <a:off x="8549640" y="6035040"/>
            <a:ext cx="3642360" cy="923330"/>
          </a:xfrm>
          <a:prstGeom prst="rect">
            <a:avLst/>
          </a:prstGeom>
          <a:noFill/>
        </p:spPr>
        <p:txBody>
          <a:bodyPr wrap="square" rtlCol="0">
            <a:spAutoFit/>
          </a:bodyPr>
          <a:lstStyle/>
          <a:p>
            <a:r>
              <a:rPr lang="tr-TR" dirty="0"/>
              <a:t>(www.ericsson.com; Erişim Tarihi: 07.06.2016).</a:t>
            </a:r>
          </a:p>
          <a:p>
            <a:endParaRPr lang="tr-TR" dirty="0"/>
          </a:p>
        </p:txBody>
      </p:sp>
    </p:spTree>
    <p:extLst>
      <p:ext uri="{BB962C8B-B14F-4D97-AF65-F5344CB8AC3E}">
        <p14:creationId xmlns:p14="http://schemas.microsoft.com/office/powerpoint/2010/main" val="836774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a:xfrm>
            <a:off x="1484310" y="1859281"/>
            <a:ext cx="10018713" cy="4998720"/>
          </a:xfrm>
        </p:spPr>
        <p:txBody>
          <a:bodyPr>
            <a:normAutofit lnSpcReduction="10000"/>
          </a:bodyPr>
          <a:lstStyle/>
          <a:p>
            <a:r>
              <a:rPr lang="tr-TR" dirty="0"/>
              <a:t>TÜİK (Türkiye İstatistik Kurumu) ‘</a:t>
            </a:r>
            <a:r>
              <a:rPr lang="tr-TR" dirty="0" err="1"/>
              <a:t>nun</a:t>
            </a:r>
            <a:r>
              <a:rPr lang="tr-TR" dirty="0"/>
              <a:t> 2015 yılında yayınlandığı </a:t>
            </a:r>
            <a:r>
              <a:rPr lang="tr-TR" dirty="0" err="1"/>
              <a:t>hanehalkı</a:t>
            </a:r>
            <a:r>
              <a:rPr lang="tr-TR" dirty="0"/>
              <a:t> bilişim teknolojileri kullanım araştırmasına göre;</a:t>
            </a:r>
          </a:p>
          <a:p>
            <a:pPr lvl="1"/>
            <a:r>
              <a:rPr lang="tr-TR" dirty="0"/>
              <a:t>Türkiye genelinde internet erişim oranı, %69.5’tir,</a:t>
            </a:r>
          </a:p>
          <a:p>
            <a:pPr lvl="1"/>
            <a:r>
              <a:rPr lang="tr-TR" dirty="0"/>
              <a:t>Hanelerin %96,8’inde cep telefonu veya mobil cihazının bulunmaktadır,</a:t>
            </a:r>
          </a:p>
          <a:p>
            <a:pPr lvl="1"/>
            <a:r>
              <a:rPr lang="tr-TR" dirty="0"/>
              <a:t>Hanelerin %25,2’sinde masaüstü bilgisayar mevcuttur, </a:t>
            </a:r>
          </a:p>
          <a:p>
            <a:pPr lvl="1"/>
            <a:r>
              <a:rPr lang="tr-TR" dirty="0"/>
              <a:t>%43,2’sinde taşınabilir bilgisayar vardır,</a:t>
            </a:r>
          </a:p>
          <a:p>
            <a:pPr lvl="1"/>
            <a:r>
              <a:rPr lang="tr-TR" dirty="0"/>
              <a:t>%20,9’unda internete bağlanabilen televizyon bulunmaktadır.</a:t>
            </a:r>
          </a:p>
          <a:p>
            <a:r>
              <a:rPr lang="tr-TR" dirty="0"/>
              <a:t>İnternet kullanım amaçları incelendiğinde;</a:t>
            </a:r>
          </a:p>
          <a:p>
            <a:pPr lvl="1"/>
            <a:r>
              <a:rPr lang="tr-TR" dirty="0"/>
              <a:t>%80,9 ile ilk sırada sosyal medyanın geldiği görülmektedir,</a:t>
            </a:r>
          </a:p>
          <a:p>
            <a:pPr lvl="1"/>
            <a:r>
              <a:rPr lang="tr-TR" dirty="0"/>
              <a:t> Bireylerin %74,4’ü ev ve işyeri dışında internete kablosuz olarak bağlanmak için cep telefonu veya mobil cihaz , %28,9’u taşınabilir bilgisayar (dizüstü, </a:t>
            </a:r>
            <a:r>
              <a:rPr lang="tr-TR" dirty="0" err="1"/>
              <a:t>netbook</a:t>
            </a:r>
            <a:r>
              <a:rPr lang="tr-TR" dirty="0"/>
              <a:t>, tablet vb.) kullanmaktadır.</a:t>
            </a:r>
          </a:p>
        </p:txBody>
      </p:sp>
    </p:spTree>
    <p:extLst>
      <p:ext uri="{BB962C8B-B14F-4D97-AF65-F5344CB8AC3E}">
        <p14:creationId xmlns:p14="http://schemas.microsoft.com/office/powerpoint/2010/main" val="2836473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lstStyle/>
          <a:p>
            <a:pPr algn="just"/>
            <a:r>
              <a:rPr lang="tr-TR" dirty="0"/>
              <a:t>Araştırma yeni bir yaşam tarzının boyutlarını ve oluşumuna neden olan alt faktörleri ortaya koyması ve bu bağlamda araştırmacılara bir başlangıç noktası, işletme yöneticilerine ise pazarlama stratejilerini ne yönde geliştirmelerine yönelik öneriler sunması açısından önemli bir boşluğu doldurmaktadır. </a:t>
            </a:r>
          </a:p>
        </p:txBody>
      </p:sp>
    </p:spTree>
    <p:extLst>
      <p:ext uri="{BB962C8B-B14F-4D97-AF65-F5344CB8AC3E}">
        <p14:creationId xmlns:p14="http://schemas.microsoft.com/office/powerpoint/2010/main" val="1102573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METODOLOJİ</a:t>
            </a:r>
          </a:p>
        </p:txBody>
      </p:sp>
      <p:sp>
        <p:nvSpPr>
          <p:cNvPr id="3" name="İçerik Yer Tutucusu 2"/>
          <p:cNvSpPr>
            <a:spLocks noGrp="1"/>
          </p:cNvSpPr>
          <p:nvPr>
            <p:ph idx="1"/>
          </p:nvPr>
        </p:nvSpPr>
        <p:spPr/>
        <p:txBody>
          <a:bodyPr/>
          <a:lstStyle/>
          <a:p>
            <a:pPr algn="just"/>
            <a:r>
              <a:rPr lang="tr-TR" dirty="0"/>
              <a:t>Araştırma kapsamında mobil kozanın boyutlarının ortaya konabilmesi için mobil bağımlılık araştırmaları temel alınmış, sorular mobil kozaların faktörlerini ortaya çıkaracak şekilde uyumlandırılmıştır.</a:t>
            </a:r>
          </a:p>
          <a:p>
            <a:pPr algn="just"/>
            <a:r>
              <a:rPr lang="tr-TR" dirty="0"/>
              <a:t>Araştırma evrenini İzmir’de okumakta olan lise, </a:t>
            </a:r>
            <a:r>
              <a:rPr lang="tr-TR" dirty="0" err="1"/>
              <a:t>önlisans</a:t>
            </a:r>
            <a:r>
              <a:rPr lang="tr-TR" dirty="0"/>
              <a:t> ve üniversite düzeyinde sadece 16-26 yaş grubunda olan ve öğrenimine devam eden bireyler oluşturmaktadır.</a:t>
            </a:r>
          </a:p>
          <a:p>
            <a:endParaRPr lang="tr-TR" dirty="0"/>
          </a:p>
        </p:txBody>
      </p:sp>
    </p:spTree>
    <p:extLst>
      <p:ext uri="{BB962C8B-B14F-4D97-AF65-F5344CB8AC3E}">
        <p14:creationId xmlns:p14="http://schemas.microsoft.com/office/powerpoint/2010/main" val="49002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METODOLOJİ</a:t>
            </a:r>
          </a:p>
        </p:txBody>
      </p:sp>
      <p:sp>
        <p:nvSpPr>
          <p:cNvPr id="3" name="İçerik Yer Tutucusu 2"/>
          <p:cNvSpPr>
            <a:spLocks noGrp="1"/>
          </p:cNvSpPr>
          <p:nvPr>
            <p:ph idx="1"/>
          </p:nvPr>
        </p:nvSpPr>
        <p:spPr/>
        <p:txBody>
          <a:bodyPr/>
          <a:lstStyle/>
          <a:p>
            <a:pPr lvl="1"/>
            <a:r>
              <a:rPr lang="tr-TR" dirty="0"/>
              <a:t>Ege Üniversitesi, Meslek Yüksek Okulu ve Lise Öğrencileri,</a:t>
            </a:r>
          </a:p>
          <a:p>
            <a:pPr lvl="1"/>
            <a:r>
              <a:rPr lang="tr-TR" dirty="0"/>
              <a:t>543 anket ( 32 Geçersiz anket),</a:t>
            </a:r>
          </a:p>
          <a:p>
            <a:pPr lvl="1"/>
            <a:r>
              <a:rPr lang="tr-TR" dirty="0"/>
              <a:t>IBM SPSS </a:t>
            </a:r>
            <a:r>
              <a:rPr lang="tr-TR" dirty="0" err="1"/>
              <a:t>Statistics</a:t>
            </a:r>
            <a:r>
              <a:rPr lang="tr-TR" dirty="0"/>
              <a:t> 22 programı,</a:t>
            </a:r>
          </a:p>
          <a:p>
            <a:pPr lvl="1"/>
            <a:r>
              <a:rPr lang="tr-TR" dirty="0"/>
              <a:t>5’li </a:t>
            </a:r>
            <a:r>
              <a:rPr lang="tr-TR" dirty="0" err="1"/>
              <a:t>likert</a:t>
            </a:r>
            <a:r>
              <a:rPr lang="tr-TR" dirty="0"/>
              <a:t> ,</a:t>
            </a:r>
          </a:p>
          <a:p>
            <a:pPr lvl="1"/>
            <a:r>
              <a:rPr lang="tr-TR" dirty="0"/>
              <a:t>66 soru ( 129 soru) </a:t>
            </a:r>
          </a:p>
          <a:p>
            <a:pPr lvl="1"/>
            <a:r>
              <a:rPr lang="tr-TR" dirty="0"/>
              <a:t>Frekans, faktör, korelasyon ve farklılık analizleri ( tek </a:t>
            </a:r>
            <a:r>
              <a:rPr lang="tr-TR" dirty="0" err="1"/>
              <a:t>örneklemli</a:t>
            </a:r>
            <a:r>
              <a:rPr lang="tr-TR" dirty="0"/>
              <a:t>, iki </a:t>
            </a:r>
            <a:r>
              <a:rPr lang="tr-TR" dirty="0" err="1"/>
              <a:t>örneklemli</a:t>
            </a:r>
            <a:r>
              <a:rPr lang="tr-TR" dirty="0"/>
              <a:t> ve tek-yönlü </a:t>
            </a:r>
            <a:r>
              <a:rPr lang="tr-TR" dirty="0" err="1"/>
              <a:t>anova</a:t>
            </a:r>
            <a:r>
              <a:rPr lang="tr-TR" dirty="0"/>
              <a:t> testleri) kullanılmıştır.</a:t>
            </a:r>
          </a:p>
        </p:txBody>
      </p:sp>
    </p:spTree>
    <p:extLst>
      <p:ext uri="{BB962C8B-B14F-4D97-AF65-F5344CB8AC3E}">
        <p14:creationId xmlns:p14="http://schemas.microsoft.com/office/powerpoint/2010/main" val="35678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METODOLOJİ</a:t>
            </a:r>
          </a:p>
        </p:txBody>
      </p:sp>
      <p:sp>
        <p:nvSpPr>
          <p:cNvPr id="3" name="İçerik Yer Tutucusu 2"/>
          <p:cNvSpPr>
            <a:spLocks noGrp="1"/>
          </p:cNvSpPr>
          <p:nvPr>
            <p:ph idx="1"/>
          </p:nvPr>
        </p:nvSpPr>
        <p:spPr>
          <a:xfrm>
            <a:off x="1484310" y="1337510"/>
            <a:ext cx="10018713" cy="3124201"/>
          </a:xfrm>
        </p:spPr>
        <p:txBody>
          <a:bodyPr/>
          <a:lstStyle/>
          <a:p>
            <a:r>
              <a:rPr lang="tr-TR" dirty="0"/>
              <a:t>50 kişiye ön test çalışması yapılmıştır.</a:t>
            </a:r>
          </a:p>
          <a:p>
            <a:r>
              <a:rPr lang="tr-TR" dirty="0" err="1"/>
              <a:t>Cronbach’s</a:t>
            </a:r>
            <a:r>
              <a:rPr lang="tr-TR" dirty="0"/>
              <a:t> Alpha 0.85</a:t>
            </a:r>
          </a:p>
        </p:txBody>
      </p:sp>
    </p:spTree>
    <p:extLst>
      <p:ext uri="{BB962C8B-B14F-4D97-AF65-F5344CB8AC3E}">
        <p14:creationId xmlns:p14="http://schemas.microsoft.com/office/powerpoint/2010/main" val="2323305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METODOLOJİ</a:t>
            </a:r>
          </a:p>
        </p:txBody>
      </p:sp>
      <p:sp>
        <p:nvSpPr>
          <p:cNvPr id="3" name="İçerik Yer Tutucusu 2"/>
          <p:cNvSpPr>
            <a:spLocks noGrp="1"/>
          </p:cNvSpPr>
          <p:nvPr>
            <p:ph idx="1"/>
          </p:nvPr>
        </p:nvSpPr>
        <p:spPr/>
        <p:txBody>
          <a:bodyPr/>
          <a:lstStyle/>
          <a:p>
            <a:r>
              <a:rPr lang="tr-TR" dirty="0"/>
              <a:t>Anket ;</a:t>
            </a:r>
          </a:p>
          <a:p>
            <a:pPr marL="457200" indent="-457200">
              <a:buAutoNum type="arabicPeriod"/>
            </a:pPr>
            <a:r>
              <a:rPr lang="tr-TR" dirty="0"/>
              <a:t>Katılımcıların mobil </a:t>
            </a:r>
            <a:r>
              <a:rPr lang="tr-TR" dirty="0" err="1"/>
              <a:t>kozalanmayla</a:t>
            </a:r>
            <a:r>
              <a:rPr lang="tr-TR" dirty="0"/>
              <a:t> ilişkili davranışlarını anlamaya yönelik</a:t>
            </a:r>
          </a:p>
          <a:p>
            <a:pPr marL="457200" indent="-457200">
              <a:buAutoNum type="arabicPeriod"/>
            </a:pPr>
            <a:r>
              <a:rPr lang="tr-TR" dirty="0"/>
              <a:t>Mobil kozaları oluşturan faktörleri tespit etmeye yönelik </a:t>
            </a:r>
          </a:p>
          <a:p>
            <a:pPr marL="457200" indent="-457200">
              <a:buAutoNum type="arabicPeriod"/>
            </a:pPr>
            <a:r>
              <a:rPr lang="tr-TR" dirty="0"/>
              <a:t>Demografik özelliklerini belirlemeye dayalı</a:t>
            </a:r>
          </a:p>
          <a:p>
            <a:pPr marL="0" indent="0">
              <a:buNone/>
            </a:pPr>
            <a:endParaRPr lang="tr-TR" dirty="0"/>
          </a:p>
          <a:p>
            <a:pPr marL="0" indent="0">
              <a:buNone/>
            </a:pPr>
            <a:r>
              <a:rPr lang="tr-TR" dirty="0"/>
              <a:t> 3 bölümden oluşmaktadır.</a:t>
            </a:r>
          </a:p>
        </p:txBody>
      </p:sp>
    </p:spTree>
    <p:extLst>
      <p:ext uri="{BB962C8B-B14F-4D97-AF65-F5344CB8AC3E}">
        <p14:creationId xmlns:p14="http://schemas.microsoft.com/office/powerpoint/2010/main" val="1035152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BULGULAR VE TARTIŞMA</a:t>
            </a:r>
          </a:p>
        </p:txBody>
      </p:sp>
      <p:pic>
        <p:nvPicPr>
          <p:cNvPr id="7" name="İçerik Yer Tutucusu 6" descr="Ekran Kırpma"/>
          <p:cNvPicPr>
            <a:picLocks noGrp="1" noChangeAspect="1"/>
          </p:cNvPicPr>
          <p:nvPr>
            <p:ph idx="1"/>
          </p:nvPr>
        </p:nvPicPr>
        <p:blipFill>
          <a:blip r:embed="rId2"/>
          <a:stretch>
            <a:fillRect/>
          </a:stretch>
        </p:blipFill>
        <p:spPr>
          <a:xfrm>
            <a:off x="1997945" y="2116251"/>
            <a:ext cx="8991444" cy="4208349"/>
          </a:xfrm>
        </p:spPr>
      </p:pic>
    </p:spTree>
    <p:extLst>
      <p:ext uri="{BB962C8B-B14F-4D97-AF65-F5344CB8AC3E}">
        <p14:creationId xmlns:p14="http://schemas.microsoft.com/office/powerpoint/2010/main" val="1160036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SUNUM PLANI</a:t>
            </a:r>
          </a:p>
        </p:txBody>
      </p:sp>
      <p:sp>
        <p:nvSpPr>
          <p:cNvPr id="3" name="İçerik Yer Tutucusu 2"/>
          <p:cNvSpPr>
            <a:spLocks noGrp="1"/>
          </p:cNvSpPr>
          <p:nvPr>
            <p:ph idx="1"/>
          </p:nvPr>
        </p:nvSpPr>
        <p:spPr/>
        <p:txBody>
          <a:bodyPr/>
          <a:lstStyle/>
          <a:p>
            <a:pPr marL="0" indent="0" algn="ctr">
              <a:buNone/>
            </a:pPr>
            <a:r>
              <a:rPr lang="tr-TR" dirty="0"/>
              <a:t>Giriş</a:t>
            </a:r>
          </a:p>
          <a:p>
            <a:pPr marL="0" indent="0" algn="ctr">
              <a:buNone/>
            </a:pPr>
            <a:r>
              <a:rPr lang="tr-TR" dirty="0"/>
              <a:t>Teorik Çerçeve</a:t>
            </a:r>
          </a:p>
          <a:p>
            <a:pPr marL="0" indent="0" algn="ctr">
              <a:buNone/>
            </a:pPr>
            <a:r>
              <a:rPr lang="tr-TR" dirty="0"/>
              <a:t>Metodoloji</a:t>
            </a:r>
          </a:p>
          <a:p>
            <a:pPr marL="0" indent="0" algn="ctr">
              <a:buNone/>
            </a:pPr>
            <a:r>
              <a:rPr lang="tr-TR" dirty="0"/>
              <a:t>Bulgular ve Tartışma</a:t>
            </a:r>
          </a:p>
          <a:p>
            <a:pPr marL="0" indent="0" algn="ctr">
              <a:buNone/>
            </a:pPr>
            <a:r>
              <a:rPr lang="tr-TR" dirty="0"/>
              <a:t>Sonuç ve Öneriler</a:t>
            </a:r>
          </a:p>
          <a:p>
            <a:pPr marL="0" indent="0" algn="ctr">
              <a:buNone/>
            </a:pPr>
            <a:r>
              <a:rPr lang="tr-TR" dirty="0"/>
              <a:t>Kaynakça</a:t>
            </a:r>
          </a:p>
        </p:txBody>
      </p:sp>
    </p:spTree>
    <p:extLst>
      <p:ext uri="{BB962C8B-B14F-4D97-AF65-F5344CB8AC3E}">
        <p14:creationId xmlns:p14="http://schemas.microsoft.com/office/powerpoint/2010/main" val="839368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BULGULAR VE TARTIŞMA</a:t>
            </a:r>
          </a:p>
        </p:txBody>
      </p:sp>
      <p:pic>
        <p:nvPicPr>
          <p:cNvPr id="4" name="İçerik Yer Tutucusu 3" descr="Ekran Kırpma"/>
          <p:cNvPicPr>
            <a:picLocks noGrp="1" noChangeAspect="1"/>
          </p:cNvPicPr>
          <p:nvPr>
            <p:ph idx="1"/>
          </p:nvPr>
        </p:nvPicPr>
        <p:blipFill>
          <a:blip r:embed="rId2"/>
          <a:stretch>
            <a:fillRect/>
          </a:stretch>
        </p:blipFill>
        <p:spPr>
          <a:xfrm>
            <a:off x="2011680" y="2042160"/>
            <a:ext cx="8442960" cy="4190999"/>
          </a:xfrm>
        </p:spPr>
      </p:pic>
      <p:sp>
        <p:nvSpPr>
          <p:cNvPr id="3" name="Dikdörtgen 2"/>
          <p:cNvSpPr/>
          <p:nvPr/>
        </p:nvSpPr>
        <p:spPr>
          <a:xfrm>
            <a:off x="2118360" y="4312920"/>
            <a:ext cx="3810000" cy="19202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01774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BULGULAR VE TARTIŞMA</a:t>
            </a:r>
          </a:p>
        </p:txBody>
      </p:sp>
      <p:pic>
        <p:nvPicPr>
          <p:cNvPr id="4" name="İçerik Yer Tutucusu 3" descr="Ekran Kırpma"/>
          <p:cNvPicPr>
            <a:picLocks noGrp="1" noChangeAspect="1"/>
          </p:cNvPicPr>
          <p:nvPr>
            <p:ph idx="1"/>
          </p:nvPr>
        </p:nvPicPr>
        <p:blipFill>
          <a:blip r:embed="rId2"/>
          <a:stretch>
            <a:fillRect/>
          </a:stretch>
        </p:blipFill>
        <p:spPr>
          <a:xfrm>
            <a:off x="2346960" y="2255520"/>
            <a:ext cx="8107679" cy="4251960"/>
          </a:xfrm>
        </p:spPr>
      </p:pic>
    </p:spTree>
    <p:extLst>
      <p:ext uri="{BB962C8B-B14F-4D97-AF65-F5344CB8AC3E}">
        <p14:creationId xmlns:p14="http://schemas.microsoft.com/office/powerpoint/2010/main" val="1932187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6231" y="1"/>
            <a:ext cx="10018713" cy="1417320"/>
          </a:xfrm>
        </p:spPr>
        <p:txBody>
          <a:bodyPr/>
          <a:lstStyle/>
          <a:p>
            <a:r>
              <a:rPr lang="tr-TR" dirty="0"/>
              <a:t>  BULGULAR VE TARTIŞMA</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27418616"/>
              </p:ext>
            </p:extLst>
          </p:nvPr>
        </p:nvGraphicFramePr>
        <p:xfrm>
          <a:off x="2423160" y="1303995"/>
          <a:ext cx="9342120" cy="5920435"/>
        </p:xfrm>
        <a:graphic>
          <a:graphicData uri="http://schemas.openxmlformats.org/drawingml/2006/table">
            <a:tbl>
              <a:tblPr firstRow="1" firstCol="1" bandRow="1">
                <a:tableStyleId>{5C22544A-7EE6-4342-B048-85BDC9FD1C3A}</a:tableStyleId>
              </a:tblPr>
              <a:tblGrid>
                <a:gridCol w="7325032">
                  <a:extLst>
                    <a:ext uri="{9D8B030D-6E8A-4147-A177-3AD203B41FA5}">
                      <a16:colId xmlns:a16="http://schemas.microsoft.com/office/drawing/2014/main" val="1546422114"/>
                    </a:ext>
                  </a:extLst>
                </a:gridCol>
                <a:gridCol w="2017088">
                  <a:extLst>
                    <a:ext uri="{9D8B030D-6E8A-4147-A177-3AD203B41FA5}">
                      <a16:colId xmlns:a16="http://schemas.microsoft.com/office/drawing/2014/main" val="699356958"/>
                    </a:ext>
                  </a:extLst>
                </a:gridCol>
              </a:tblGrid>
              <a:tr h="411263">
                <a:tc>
                  <a:txBody>
                    <a:bodyPr/>
                    <a:lstStyle/>
                    <a:p>
                      <a:pPr>
                        <a:spcAft>
                          <a:spcPts val="0"/>
                        </a:spcAft>
                      </a:pPr>
                      <a:r>
                        <a:rPr lang="tr-TR" sz="1400" dirty="0">
                          <a:effectLst/>
                        </a:rPr>
                        <a:t>İfadeler</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spcAft>
                          <a:spcPts val="0"/>
                        </a:spcAft>
                      </a:pPr>
                      <a:r>
                        <a:rPr lang="tr-TR" sz="1400">
                          <a:effectLst/>
                        </a:rPr>
                        <a:t>Toplam Puan</a:t>
                      </a:r>
                    </a:p>
                    <a:p>
                      <a:pPr algn="ctr">
                        <a:lnSpc>
                          <a:spcPct val="107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tc>
                <a:extLst>
                  <a:ext uri="{0D108BD9-81ED-4DB2-BD59-A6C34878D82A}">
                    <a16:rowId xmlns:a16="http://schemas.microsoft.com/office/drawing/2014/main" val="3637658991"/>
                  </a:ext>
                </a:extLst>
              </a:tr>
              <a:tr h="207931">
                <a:tc>
                  <a:txBody>
                    <a:bodyPr/>
                    <a:lstStyle/>
                    <a:p>
                      <a:pPr>
                        <a:spcAft>
                          <a:spcPts val="0"/>
                        </a:spcAft>
                      </a:pPr>
                      <a:r>
                        <a:rPr lang="tr-TR" sz="1400">
                          <a:effectLst/>
                        </a:rPr>
                        <a:t>Arkadaşlarımla sohbet etmek için</a:t>
                      </a:r>
                      <a:endParaRPr lang="tr-TR" sz="140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2262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066473513"/>
                  </a:ext>
                </a:extLst>
              </a:tr>
              <a:tr h="207931">
                <a:tc>
                  <a:txBody>
                    <a:bodyPr/>
                    <a:lstStyle/>
                    <a:p>
                      <a:pPr>
                        <a:spcAft>
                          <a:spcPts val="0"/>
                        </a:spcAft>
                      </a:pPr>
                      <a:r>
                        <a:rPr lang="tr-TR" sz="1400">
                          <a:effectLst/>
                        </a:rPr>
                        <a:t>Saati kontrol etmek için</a:t>
                      </a:r>
                      <a:endParaRPr lang="tr-TR" sz="140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2211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143284244"/>
                  </a:ext>
                </a:extLst>
              </a:tr>
              <a:tr h="207931">
                <a:tc>
                  <a:txBody>
                    <a:bodyPr/>
                    <a:lstStyle/>
                    <a:p>
                      <a:pPr>
                        <a:spcAft>
                          <a:spcPts val="0"/>
                        </a:spcAft>
                      </a:pPr>
                      <a:r>
                        <a:rPr lang="tr-TR" sz="1400" dirty="0">
                          <a:effectLst/>
                        </a:rPr>
                        <a:t>Fotoğraf/ video çekmek için </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2183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618044890"/>
                  </a:ext>
                </a:extLst>
              </a:tr>
              <a:tr h="207931">
                <a:tc>
                  <a:txBody>
                    <a:bodyPr/>
                    <a:lstStyle/>
                    <a:p>
                      <a:pPr>
                        <a:spcAft>
                          <a:spcPts val="0"/>
                        </a:spcAft>
                      </a:pPr>
                      <a:r>
                        <a:rPr lang="tr-TR" sz="1400" dirty="0">
                          <a:effectLst/>
                        </a:rPr>
                        <a:t>Sosyal medya hesaplarımı kontrol etmek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2182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769738413"/>
                  </a:ext>
                </a:extLst>
              </a:tr>
              <a:tr h="207931">
                <a:tc>
                  <a:txBody>
                    <a:bodyPr/>
                    <a:lstStyle/>
                    <a:p>
                      <a:pPr>
                        <a:spcAft>
                          <a:spcPts val="0"/>
                        </a:spcAft>
                      </a:pPr>
                      <a:r>
                        <a:rPr lang="tr-TR" sz="1400" dirty="0">
                          <a:effectLst/>
                        </a:rPr>
                        <a:t>Müzik dinlemek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2164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2574561278"/>
                  </a:ext>
                </a:extLst>
              </a:tr>
              <a:tr h="207931">
                <a:tc>
                  <a:txBody>
                    <a:bodyPr/>
                    <a:lstStyle/>
                    <a:p>
                      <a:pPr>
                        <a:spcAft>
                          <a:spcPts val="0"/>
                        </a:spcAft>
                      </a:pPr>
                      <a:r>
                        <a:rPr lang="tr-TR" sz="1400" dirty="0">
                          <a:effectLst/>
                        </a:rPr>
                        <a:t>Bilgi-haber araştırmak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1884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583765659"/>
                  </a:ext>
                </a:extLst>
              </a:tr>
              <a:tr h="207931">
                <a:tc>
                  <a:txBody>
                    <a:bodyPr/>
                    <a:lstStyle/>
                    <a:p>
                      <a:pPr>
                        <a:spcAft>
                          <a:spcPts val="0"/>
                        </a:spcAft>
                      </a:pPr>
                      <a:r>
                        <a:rPr lang="tr-TR" sz="1400" dirty="0">
                          <a:effectLst/>
                        </a:rPr>
                        <a:t>Hava durumunu kontrol etmek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1852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536144525"/>
                  </a:ext>
                </a:extLst>
              </a:tr>
              <a:tr h="207931">
                <a:tc>
                  <a:txBody>
                    <a:bodyPr/>
                    <a:lstStyle/>
                    <a:p>
                      <a:pPr>
                        <a:spcAft>
                          <a:spcPts val="0"/>
                        </a:spcAft>
                      </a:pPr>
                      <a:r>
                        <a:rPr lang="tr-TR" sz="1400" dirty="0">
                          <a:effectLst/>
                        </a:rPr>
                        <a:t>Oyun oynamak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1719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2136211999"/>
                  </a:ext>
                </a:extLst>
              </a:tr>
              <a:tr h="207931">
                <a:tc>
                  <a:txBody>
                    <a:bodyPr/>
                    <a:lstStyle/>
                    <a:p>
                      <a:pPr>
                        <a:spcAft>
                          <a:spcPts val="0"/>
                        </a:spcAft>
                      </a:pPr>
                      <a:r>
                        <a:rPr lang="tr-TR" sz="1400" dirty="0">
                          <a:effectLst/>
                        </a:rPr>
                        <a:t>E-posta okumak/yazmak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1715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674335933"/>
                  </a:ext>
                </a:extLst>
              </a:tr>
              <a:tr h="207931">
                <a:tc>
                  <a:txBody>
                    <a:bodyPr/>
                    <a:lstStyle/>
                    <a:p>
                      <a:pPr>
                        <a:spcAft>
                          <a:spcPts val="0"/>
                        </a:spcAft>
                      </a:pPr>
                      <a:r>
                        <a:rPr lang="tr-TR" sz="1400" dirty="0">
                          <a:effectLst/>
                        </a:rPr>
                        <a:t>Takvim/Ajanda olarak kullanmak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1711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826948592"/>
                  </a:ext>
                </a:extLst>
              </a:tr>
              <a:tr h="207931">
                <a:tc>
                  <a:txBody>
                    <a:bodyPr/>
                    <a:lstStyle/>
                    <a:p>
                      <a:pPr>
                        <a:spcAft>
                          <a:spcPts val="0"/>
                        </a:spcAft>
                      </a:pPr>
                      <a:r>
                        <a:rPr lang="tr-TR" sz="1400" dirty="0">
                          <a:effectLst/>
                        </a:rPr>
                        <a:t>Hesap makinesi vb. fonksiyonunu kullanmak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1708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4214815384"/>
                  </a:ext>
                </a:extLst>
              </a:tr>
              <a:tr h="207931">
                <a:tc>
                  <a:txBody>
                    <a:bodyPr/>
                    <a:lstStyle/>
                    <a:p>
                      <a:pPr>
                        <a:spcAft>
                          <a:spcPts val="0"/>
                        </a:spcAft>
                      </a:pPr>
                      <a:r>
                        <a:rPr lang="tr-TR" sz="1400" dirty="0">
                          <a:effectLst/>
                        </a:rPr>
                        <a:t>Sözlük fonksiyonunu kullanmak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1705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667862998"/>
                  </a:ext>
                </a:extLst>
              </a:tr>
              <a:tr h="207931">
                <a:tc>
                  <a:txBody>
                    <a:bodyPr/>
                    <a:lstStyle/>
                    <a:p>
                      <a:pPr>
                        <a:spcAft>
                          <a:spcPts val="0"/>
                        </a:spcAft>
                      </a:pPr>
                      <a:r>
                        <a:rPr lang="tr-TR" sz="1400" dirty="0">
                          <a:effectLst/>
                        </a:rPr>
                        <a:t>Önemli belgelerime erişebilmek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1661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885000718"/>
                  </a:ext>
                </a:extLst>
              </a:tr>
              <a:tr h="207931">
                <a:tc>
                  <a:txBody>
                    <a:bodyPr/>
                    <a:lstStyle/>
                    <a:p>
                      <a:pPr>
                        <a:spcAft>
                          <a:spcPts val="0"/>
                        </a:spcAft>
                      </a:pPr>
                      <a:r>
                        <a:rPr lang="tr-TR" sz="1400">
                          <a:effectLst/>
                        </a:rPr>
                        <a:t>Kitap/Gazete/Dergi okumak için</a:t>
                      </a:r>
                      <a:endParaRPr lang="tr-TR" sz="140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1525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038833926"/>
                  </a:ext>
                </a:extLst>
              </a:tr>
              <a:tr h="207931">
                <a:tc>
                  <a:txBody>
                    <a:bodyPr/>
                    <a:lstStyle/>
                    <a:p>
                      <a:pPr>
                        <a:spcAft>
                          <a:spcPts val="0"/>
                        </a:spcAft>
                      </a:pPr>
                      <a:r>
                        <a:rPr lang="tr-TR" sz="1400">
                          <a:effectLst/>
                        </a:rPr>
                        <a:t>Navigasyon ile yer bulmak için</a:t>
                      </a:r>
                      <a:endParaRPr lang="tr-TR" sz="140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1466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698553350"/>
                  </a:ext>
                </a:extLst>
              </a:tr>
              <a:tr h="207931">
                <a:tc>
                  <a:txBody>
                    <a:bodyPr/>
                    <a:lstStyle/>
                    <a:p>
                      <a:pPr>
                        <a:spcAft>
                          <a:spcPts val="0"/>
                        </a:spcAft>
                      </a:pPr>
                      <a:r>
                        <a:rPr lang="tr-TR" sz="1400" dirty="0">
                          <a:effectLst/>
                        </a:rPr>
                        <a:t>Sağlık ile ilgili işler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1294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2739516221"/>
                  </a:ext>
                </a:extLst>
              </a:tr>
              <a:tr h="207931">
                <a:tc>
                  <a:txBody>
                    <a:bodyPr/>
                    <a:lstStyle/>
                    <a:p>
                      <a:pPr>
                        <a:spcAft>
                          <a:spcPts val="0"/>
                        </a:spcAft>
                      </a:pPr>
                      <a:r>
                        <a:rPr lang="tr-TR" sz="1400">
                          <a:effectLst/>
                        </a:rPr>
                        <a:t>Alışveriş yapmak için</a:t>
                      </a:r>
                      <a:endParaRPr lang="tr-TR" sz="140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1284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290177295"/>
                  </a:ext>
                </a:extLst>
              </a:tr>
              <a:tr h="207931">
                <a:tc>
                  <a:txBody>
                    <a:bodyPr/>
                    <a:lstStyle/>
                    <a:p>
                      <a:pPr>
                        <a:spcAft>
                          <a:spcPts val="0"/>
                        </a:spcAft>
                      </a:pPr>
                      <a:r>
                        <a:rPr lang="tr-TR" sz="1400" dirty="0">
                          <a:effectLst/>
                        </a:rPr>
                        <a:t>TV izlemek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1214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2001088833"/>
                  </a:ext>
                </a:extLst>
              </a:tr>
              <a:tr h="207931">
                <a:tc>
                  <a:txBody>
                    <a:bodyPr/>
                    <a:lstStyle/>
                    <a:p>
                      <a:pPr>
                        <a:spcAft>
                          <a:spcPts val="0"/>
                        </a:spcAft>
                      </a:pPr>
                      <a:r>
                        <a:rPr lang="tr-TR" sz="1400" dirty="0">
                          <a:effectLst/>
                        </a:rPr>
                        <a:t>Spor yapmak için (yardımcı olarak)</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1197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014502519"/>
                  </a:ext>
                </a:extLst>
              </a:tr>
              <a:tr h="207931">
                <a:tc>
                  <a:txBody>
                    <a:bodyPr/>
                    <a:lstStyle/>
                    <a:p>
                      <a:pPr>
                        <a:spcAft>
                          <a:spcPts val="0"/>
                        </a:spcAft>
                      </a:pPr>
                      <a:r>
                        <a:rPr lang="tr-TR" sz="1400" dirty="0">
                          <a:effectLst/>
                        </a:rPr>
                        <a:t>Devlet işleri için (E-devlet vb.)</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1178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783832133"/>
                  </a:ext>
                </a:extLst>
              </a:tr>
              <a:tr h="207931">
                <a:tc>
                  <a:txBody>
                    <a:bodyPr/>
                    <a:lstStyle/>
                    <a:p>
                      <a:pPr>
                        <a:spcAft>
                          <a:spcPts val="0"/>
                        </a:spcAft>
                      </a:pPr>
                      <a:r>
                        <a:rPr lang="tr-TR" sz="1400" dirty="0">
                          <a:effectLst/>
                        </a:rPr>
                        <a:t>Finansal İşlemler yapmak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1150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3590246876"/>
                  </a:ext>
                </a:extLst>
              </a:tr>
              <a:tr h="207931">
                <a:tc>
                  <a:txBody>
                    <a:bodyPr/>
                    <a:lstStyle/>
                    <a:p>
                      <a:pPr>
                        <a:spcAft>
                          <a:spcPts val="0"/>
                        </a:spcAft>
                      </a:pPr>
                      <a:r>
                        <a:rPr lang="tr-TR" sz="1400" dirty="0">
                          <a:effectLst/>
                        </a:rPr>
                        <a:t>Ev, araç ve iş güvenliği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952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264203280"/>
                  </a:ext>
                </a:extLst>
              </a:tr>
              <a:tr h="207931">
                <a:tc>
                  <a:txBody>
                    <a:bodyPr/>
                    <a:lstStyle/>
                    <a:p>
                      <a:pPr>
                        <a:spcAft>
                          <a:spcPts val="0"/>
                        </a:spcAft>
                      </a:pPr>
                      <a:r>
                        <a:rPr lang="tr-TR" sz="1400" dirty="0">
                          <a:effectLst/>
                        </a:rPr>
                        <a:t>Trafik durumunu kontrol etmek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a:effectLst/>
                        </a:rPr>
                        <a:t>878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623769641"/>
                  </a:ext>
                </a:extLst>
              </a:tr>
              <a:tr h="207931">
                <a:tc>
                  <a:txBody>
                    <a:bodyPr/>
                    <a:lstStyle/>
                    <a:p>
                      <a:pPr>
                        <a:spcAft>
                          <a:spcPts val="0"/>
                        </a:spcAft>
                      </a:pPr>
                      <a:r>
                        <a:rPr lang="tr-TR" sz="1400" dirty="0">
                          <a:effectLst/>
                        </a:rPr>
                        <a:t>İş toplantısı yapmak için</a:t>
                      </a:r>
                      <a:endParaRPr lang="tr-TR" sz="1400" dirty="0">
                        <a:solidFill>
                          <a:srgbClr val="000000"/>
                        </a:solidFill>
                        <a:effectLst/>
                        <a:latin typeface="Times New Roman" panose="02020603050405020304" pitchFamily="18" charset="0"/>
                        <a:ea typeface="Calibri" panose="020F0502020204030204" pitchFamily="34" charset="0"/>
                      </a:endParaRPr>
                    </a:p>
                  </a:txBody>
                  <a:tcPr marL="42214" marR="42214" marT="0" marB="0"/>
                </a:tc>
                <a:tc>
                  <a:txBody>
                    <a:bodyPr/>
                    <a:lstStyle/>
                    <a:p>
                      <a:pPr algn="ctr">
                        <a:lnSpc>
                          <a:spcPct val="107000"/>
                        </a:lnSpc>
                        <a:spcAft>
                          <a:spcPts val="0"/>
                        </a:spcAft>
                      </a:pPr>
                      <a:r>
                        <a:rPr lang="tr-TR" sz="1400" dirty="0">
                          <a:effectLst/>
                        </a:rPr>
                        <a:t>792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214" marR="42214" marT="0" marB="0" anchor="b"/>
                </a:tc>
                <a:extLst>
                  <a:ext uri="{0D108BD9-81ED-4DB2-BD59-A6C34878D82A}">
                    <a16:rowId xmlns:a16="http://schemas.microsoft.com/office/drawing/2014/main" val="1311442127"/>
                  </a:ext>
                </a:extLst>
              </a:tr>
            </a:tbl>
          </a:graphicData>
        </a:graphic>
      </p:graphicFrame>
      <p:sp>
        <p:nvSpPr>
          <p:cNvPr id="5" name="Metin kutusu 4"/>
          <p:cNvSpPr txBox="1"/>
          <p:nvPr/>
        </p:nvSpPr>
        <p:spPr>
          <a:xfrm>
            <a:off x="3215640" y="980829"/>
            <a:ext cx="7437120" cy="646331"/>
          </a:xfrm>
          <a:prstGeom prst="rect">
            <a:avLst/>
          </a:prstGeom>
          <a:noFill/>
        </p:spPr>
        <p:txBody>
          <a:bodyPr wrap="square" rtlCol="0">
            <a:spAutoFit/>
          </a:bodyPr>
          <a:lstStyle/>
          <a:p>
            <a:r>
              <a:rPr lang="tr-TR" b="1" dirty="0"/>
              <a:t>Tablo 5. </a:t>
            </a:r>
            <a:r>
              <a:rPr lang="tr-TR" dirty="0"/>
              <a:t>Mobil Cihazın (Telefon, Tablet Vb.) Kullanıldığı Faaliyetler İstatistiği</a:t>
            </a:r>
          </a:p>
          <a:p>
            <a:endParaRPr lang="tr-TR" dirty="0"/>
          </a:p>
        </p:txBody>
      </p:sp>
      <p:pic>
        <p:nvPicPr>
          <p:cNvPr id="3" name="Resim 2"/>
          <p:cNvPicPr>
            <a:picLocks noChangeAspect="1"/>
          </p:cNvPicPr>
          <p:nvPr/>
        </p:nvPicPr>
        <p:blipFill>
          <a:blip r:embed="rId3"/>
          <a:stretch>
            <a:fillRect/>
          </a:stretch>
        </p:blipFill>
        <p:spPr>
          <a:xfrm>
            <a:off x="1606231" y="1740487"/>
            <a:ext cx="10164719" cy="4395765"/>
          </a:xfrm>
          <a:prstGeom prst="rect">
            <a:avLst/>
          </a:prstGeom>
        </p:spPr>
      </p:pic>
    </p:spTree>
    <p:extLst>
      <p:ext uri="{BB962C8B-B14F-4D97-AF65-F5344CB8AC3E}">
        <p14:creationId xmlns:p14="http://schemas.microsoft.com/office/powerpoint/2010/main" val="344879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8162" y="0"/>
            <a:ext cx="10018713" cy="726347"/>
          </a:xfrm>
        </p:spPr>
        <p:txBody>
          <a:bodyPr/>
          <a:lstStyle/>
          <a:p>
            <a:r>
              <a:rPr lang="tr-TR" dirty="0"/>
              <a:t>BULGULAR VE TARTIŞMA</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07034491"/>
              </p:ext>
            </p:extLst>
          </p:nvPr>
        </p:nvGraphicFramePr>
        <p:xfrm>
          <a:off x="2575560" y="1064753"/>
          <a:ext cx="9098280" cy="5787938"/>
        </p:xfrm>
        <a:graphic>
          <a:graphicData uri="http://schemas.openxmlformats.org/drawingml/2006/table">
            <a:tbl>
              <a:tblPr firstRow="1" firstCol="1" bandRow="1">
                <a:tableStyleId>{5C22544A-7EE6-4342-B048-85BDC9FD1C3A}</a:tableStyleId>
              </a:tblPr>
              <a:tblGrid>
                <a:gridCol w="7253587">
                  <a:extLst>
                    <a:ext uri="{9D8B030D-6E8A-4147-A177-3AD203B41FA5}">
                      <a16:colId xmlns:a16="http://schemas.microsoft.com/office/drawing/2014/main" val="182851699"/>
                    </a:ext>
                  </a:extLst>
                </a:gridCol>
                <a:gridCol w="1844693">
                  <a:extLst>
                    <a:ext uri="{9D8B030D-6E8A-4147-A177-3AD203B41FA5}">
                      <a16:colId xmlns:a16="http://schemas.microsoft.com/office/drawing/2014/main" val="857531825"/>
                    </a:ext>
                  </a:extLst>
                </a:gridCol>
              </a:tblGrid>
              <a:tr h="217737">
                <a:tc>
                  <a:txBody>
                    <a:bodyPr/>
                    <a:lstStyle/>
                    <a:p>
                      <a:pPr>
                        <a:lnSpc>
                          <a:spcPct val="107000"/>
                        </a:lnSpc>
                      </a:pPr>
                      <a:endParaRPr lang="tr-TR" sz="1400">
                        <a:effectLst/>
                        <a:latin typeface="Calibri" panose="020F0502020204030204" pitchFamily="34" charset="0"/>
                      </a:endParaRPr>
                    </a:p>
                  </a:txBody>
                  <a:tcPr marL="22984" marR="22984" marT="0" marB="0" anchor="b"/>
                </a:tc>
                <a:tc>
                  <a:txBody>
                    <a:bodyPr/>
                    <a:lstStyle/>
                    <a:p>
                      <a:pPr>
                        <a:lnSpc>
                          <a:spcPct val="107000"/>
                        </a:lnSpc>
                        <a:spcAft>
                          <a:spcPts val="0"/>
                        </a:spcAft>
                      </a:pPr>
                      <a:r>
                        <a:rPr lang="tr-TR" sz="1400">
                          <a:effectLst/>
                        </a:rPr>
                        <a:t>Ortalama değer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777137582"/>
                  </a:ext>
                </a:extLst>
              </a:tr>
              <a:tr h="217737">
                <a:tc>
                  <a:txBody>
                    <a:bodyPr/>
                    <a:lstStyle/>
                    <a:p>
                      <a:pPr>
                        <a:lnSpc>
                          <a:spcPct val="107000"/>
                        </a:lnSpc>
                        <a:spcAft>
                          <a:spcPts val="0"/>
                        </a:spcAft>
                      </a:pPr>
                      <a:r>
                        <a:rPr lang="tr-TR" sz="1400">
                          <a:effectLst/>
                        </a:rPr>
                        <a:t>Mobil cihazımı (telefon, tablet vb.)  gece uyurken kapatmıyorum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3,71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945717213"/>
                  </a:ext>
                </a:extLst>
              </a:tr>
              <a:tr h="241028">
                <a:tc>
                  <a:txBody>
                    <a:bodyPr/>
                    <a:lstStyle/>
                    <a:p>
                      <a:pPr>
                        <a:lnSpc>
                          <a:spcPct val="107000"/>
                        </a:lnSpc>
                        <a:spcAft>
                          <a:spcPts val="0"/>
                        </a:spcAft>
                      </a:pPr>
                      <a:r>
                        <a:rPr lang="tr-TR" sz="1400" dirty="0">
                          <a:effectLst/>
                        </a:rPr>
                        <a:t>Mobil cihazıma (telefon, tablet vb.)  bildirim/mesaj gelebilir diye sürekli kontrol ediyorum.</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3,46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964770364"/>
                  </a:ext>
                </a:extLst>
              </a:tr>
              <a:tr h="241028">
                <a:tc>
                  <a:txBody>
                    <a:bodyPr/>
                    <a:lstStyle/>
                    <a:p>
                      <a:pPr>
                        <a:lnSpc>
                          <a:spcPct val="107000"/>
                        </a:lnSpc>
                        <a:spcAft>
                          <a:spcPts val="0"/>
                        </a:spcAft>
                      </a:pPr>
                      <a:r>
                        <a:rPr lang="tr-TR" sz="1400">
                          <a:effectLst/>
                        </a:rPr>
                        <a:t>Çevremdekilerle sohbet ederken mobil cihazım (telefon, tablet vb.)  sürekli elimdedir.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2,63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3918908543"/>
                  </a:ext>
                </a:extLst>
              </a:tr>
              <a:tr h="217737">
                <a:tc>
                  <a:txBody>
                    <a:bodyPr/>
                    <a:lstStyle/>
                    <a:p>
                      <a:pPr>
                        <a:lnSpc>
                          <a:spcPct val="107000"/>
                        </a:lnSpc>
                        <a:spcAft>
                          <a:spcPts val="0"/>
                        </a:spcAft>
                      </a:pPr>
                      <a:r>
                        <a:rPr lang="tr-TR" sz="1400">
                          <a:effectLst/>
                        </a:rPr>
                        <a:t>Çevremdekilere mobil cihazımın (telefon, tablet vb.) faydalarını anlatırım.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2,71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080941343"/>
                  </a:ext>
                </a:extLst>
              </a:tr>
              <a:tr h="217737">
                <a:tc>
                  <a:txBody>
                    <a:bodyPr/>
                    <a:lstStyle/>
                    <a:p>
                      <a:pPr>
                        <a:lnSpc>
                          <a:spcPct val="107000"/>
                        </a:lnSpc>
                        <a:spcAft>
                          <a:spcPts val="0"/>
                        </a:spcAft>
                      </a:pPr>
                      <a:r>
                        <a:rPr lang="tr-TR" sz="1400">
                          <a:effectLst/>
                        </a:rPr>
                        <a:t>Tek başıma kaldığım anda aklıma ilk mobil cihazım (telefon, tablet vb.) gelir.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3,44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3498756859"/>
                  </a:ext>
                </a:extLst>
              </a:tr>
              <a:tr h="435471">
                <a:tc>
                  <a:txBody>
                    <a:bodyPr/>
                    <a:lstStyle/>
                    <a:p>
                      <a:pPr>
                        <a:lnSpc>
                          <a:spcPct val="107000"/>
                        </a:lnSpc>
                        <a:spcAft>
                          <a:spcPts val="0"/>
                        </a:spcAft>
                      </a:pPr>
                      <a:r>
                        <a:rPr lang="tr-TR" sz="1400">
                          <a:effectLst/>
                        </a:rPr>
                        <a:t>Mobil cihaz (telefon, tablet vb.)  kullanım süresini her geçen gün artırmaya yönelik isteğim var.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2,20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4195602676"/>
                  </a:ext>
                </a:extLst>
              </a:tr>
              <a:tr h="217737">
                <a:tc>
                  <a:txBody>
                    <a:bodyPr/>
                    <a:lstStyle/>
                    <a:p>
                      <a:pPr>
                        <a:lnSpc>
                          <a:spcPct val="107000"/>
                        </a:lnSpc>
                        <a:spcAft>
                          <a:spcPts val="0"/>
                        </a:spcAft>
                      </a:pPr>
                      <a:r>
                        <a:rPr lang="tr-TR" sz="1400">
                          <a:effectLst/>
                        </a:rPr>
                        <a:t>Kendimi Mobil cihazıma (telefon, tablet vb.) bağımlı olarak görürüm.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2,42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3339612290"/>
                  </a:ext>
                </a:extLst>
              </a:tr>
              <a:tr h="241028">
                <a:tc>
                  <a:txBody>
                    <a:bodyPr/>
                    <a:lstStyle/>
                    <a:p>
                      <a:pPr>
                        <a:lnSpc>
                          <a:spcPct val="107000"/>
                        </a:lnSpc>
                        <a:spcAft>
                          <a:spcPts val="0"/>
                        </a:spcAft>
                      </a:pPr>
                      <a:r>
                        <a:rPr lang="tr-TR" sz="1400">
                          <a:effectLst/>
                        </a:rPr>
                        <a:t>Mobil cihazımla vakit geçirmek için nasıl daha fazla zaman ayırabileceğimi düşünürüm.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2,21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2377827710"/>
                  </a:ext>
                </a:extLst>
              </a:tr>
              <a:tr h="241028">
                <a:tc>
                  <a:txBody>
                    <a:bodyPr/>
                    <a:lstStyle/>
                    <a:p>
                      <a:pPr>
                        <a:lnSpc>
                          <a:spcPct val="107000"/>
                        </a:lnSpc>
                        <a:spcAft>
                          <a:spcPts val="0"/>
                        </a:spcAft>
                      </a:pPr>
                      <a:r>
                        <a:rPr lang="tr-TR" sz="1400">
                          <a:effectLst/>
                        </a:rPr>
                        <a:t>Mobil cihaz (telefon, tablet vb.) /internet izole edilmiş hayatların oluşmasına neden olur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3,26</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2102625900"/>
                  </a:ext>
                </a:extLst>
              </a:tr>
              <a:tr h="241028">
                <a:tc>
                  <a:txBody>
                    <a:bodyPr/>
                    <a:lstStyle/>
                    <a:p>
                      <a:pPr>
                        <a:lnSpc>
                          <a:spcPct val="107000"/>
                        </a:lnSpc>
                        <a:spcAft>
                          <a:spcPts val="0"/>
                        </a:spcAft>
                      </a:pPr>
                      <a:r>
                        <a:rPr lang="tr-TR" sz="1400">
                          <a:effectLst/>
                        </a:rPr>
                        <a:t>Mobil cihazımda (telefon, tablet vb.) her zaman beni güldürebilecek şeyler bulabiliyorum.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3,29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4183707519"/>
                  </a:ext>
                </a:extLst>
              </a:tr>
              <a:tr h="217737">
                <a:tc>
                  <a:txBody>
                    <a:bodyPr/>
                    <a:lstStyle/>
                    <a:p>
                      <a:pPr>
                        <a:lnSpc>
                          <a:spcPct val="107000"/>
                        </a:lnSpc>
                        <a:spcAft>
                          <a:spcPts val="0"/>
                        </a:spcAft>
                      </a:pPr>
                      <a:r>
                        <a:rPr lang="tr-TR" sz="1400">
                          <a:effectLst/>
                        </a:rPr>
                        <a:t>Mobil cihazlar (telefon, tablet vb.) bireyselleşmeyi artırmaktadır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2,82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373161218"/>
                  </a:ext>
                </a:extLst>
              </a:tr>
              <a:tr h="435471">
                <a:tc>
                  <a:txBody>
                    <a:bodyPr/>
                    <a:lstStyle/>
                    <a:p>
                      <a:pPr>
                        <a:lnSpc>
                          <a:spcPct val="107000"/>
                        </a:lnSpc>
                        <a:spcAft>
                          <a:spcPts val="0"/>
                        </a:spcAft>
                      </a:pPr>
                      <a:r>
                        <a:rPr lang="tr-TR" sz="1400">
                          <a:effectLst/>
                        </a:rPr>
                        <a:t>Günlük hayatımı aksatmasına rağmen mobil cihazımı (telefon, tablet vb.) kullanmaktan vazgeçemem.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2,70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944132451"/>
                  </a:ext>
                </a:extLst>
              </a:tr>
              <a:tr h="435471">
                <a:tc>
                  <a:txBody>
                    <a:bodyPr/>
                    <a:lstStyle/>
                    <a:p>
                      <a:pPr>
                        <a:lnSpc>
                          <a:spcPct val="107000"/>
                        </a:lnSpc>
                        <a:spcAft>
                          <a:spcPts val="0"/>
                        </a:spcAft>
                      </a:pPr>
                      <a:r>
                        <a:rPr lang="tr-TR" sz="1400">
                          <a:effectLst/>
                        </a:rPr>
                        <a:t>Mobil cihaz (telefon, tablet vb.)  kullanımımdan dolayı el bileğimde ya da ensemde ağrı hissederim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3,51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568618977"/>
                  </a:ext>
                </a:extLst>
              </a:tr>
              <a:tr h="217737">
                <a:tc>
                  <a:txBody>
                    <a:bodyPr/>
                    <a:lstStyle/>
                    <a:p>
                      <a:pPr>
                        <a:lnSpc>
                          <a:spcPct val="107000"/>
                        </a:lnSpc>
                        <a:spcAft>
                          <a:spcPts val="0"/>
                        </a:spcAft>
                      </a:pPr>
                      <a:r>
                        <a:rPr lang="tr-TR" sz="1400">
                          <a:effectLst/>
                        </a:rPr>
                        <a:t>Mobil cihazımın (telefon, tablet vb.) yanımda olmamasına tahammül edemem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3,27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3665930174"/>
                  </a:ext>
                </a:extLst>
              </a:tr>
              <a:tr h="217737">
                <a:tc>
                  <a:txBody>
                    <a:bodyPr/>
                    <a:lstStyle/>
                    <a:p>
                      <a:pPr>
                        <a:lnSpc>
                          <a:spcPct val="107000"/>
                        </a:lnSpc>
                        <a:spcAft>
                          <a:spcPts val="0"/>
                        </a:spcAft>
                      </a:pPr>
                      <a:r>
                        <a:rPr lang="tr-TR" sz="1400">
                          <a:effectLst/>
                        </a:rPr>
                        <a:t>Mobil cihazımı (telefon, tablet vb.) hedeflediğimden daha uzun süre kullanırım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2,88</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281035660"/>
                  </a:ext>
                </a:extLst>
              </a:tr>
              <a:tr h="217737">
                <a:tc>
                  <a:txBody>
                    <a:bodyPr/>
                    <a:lstStyle/>
                    <a:p>
                      <a:pPr>
                        <a:lnSpc>
                          <a:spcPct val="107000"/>
                        </a:lnSpc>
                        <a:spcAft>
                          <a:spcPts val="0"/>
                        </a:spcAft>
                      </a:pPr>
                      <a:r>
                        <a:rPr lang="tr-TR" sz="1400">
                          <a:effectLst/>
                        </a:rPr>
                        <a:t>Mobil cihazımın (telefon, tablet vb.) modelini sürekli yenilemeye çalışırım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2,49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911382047"/>
                  </a:ext>
                </a:extLst>
              </a:tr>
              <a:tr h="241028">
                <a:tc>
                  <a:txBody>
                    <a:bodyPr/>
                    <a:lstStyle/>
                    <a:p>
                      <a:pPr>
                        <a:lnSpc>
                          <a:spcPct val="107000"/>
                        </a:lnSpc>
                        <a:spcAft>
                          <a:spcPts val="0"/>
                        </a:spcAft>
                      </a:pPr>
                      <a:r>
                        <a:rPr lang="tr-TR" sz="1400">
                          <a:effectLst/>
                        </a:rPr>
                        <a:t>Yalnız kalsam da mobil cihazım (telefon, tablet vb.) yalnızlığımı azaltmaya yardımcı oluyor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3,06</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2277925994"/>
                  </a:ext>
                </a:extLst>
              </a:tr>
              <a:tr h="241028">
                <a:tc>
                  <a:txBody>
                    <a:bodyPr/>
                    <a:lstStyle/>
                    <a:p>
                      <a:pPr>
                        <a:lnSpc>
                          <a:spcPct val="107000"/>
                        </a:lnSpc>
                        <a:spcAft>
                          <a:spcPts val="0"/>
                        </a:spcAft>
                      </a:pPr>
                      <a:r>
                        <a:rPr lang="tr-TR" sz="1400">
                          <a:effectLst/>
                        </a:rPr>
                        <a:t>Bazen kendi kendime “Mobil cihaz (telefon, tablet vb.)  yokken nasıl yaşamışız” diyorum</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a:effectLst/>
                        </a:rPr>
                        <a:t>2,99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364888703"/>
                  </a:ext>
                </a:extLst>
              </a:tr>
              <a:tr h="217737">
                <a:tc>
                  <a:txBody>
                    <a:bodyPr/>
                    <a:lstStyle/>
                    <a:p>
                      <a:pPr>
                        <a:lnSpc>
                          <a:spcPct val="107000"/>
                        </a:lnSpc>
                        <a:spcAft>
                          <a:spcPts val="0"/>
                        </a:spcAft>
                      </a:pPr>
                      <a:r>
                        <a:rPr lang="tr-TR" sz="1400">
                          <a:effectLst/>
                        </a:rPr>
                        <a:t>Eskiden kullandığım kotalar (dakika ve internet) artık bana yetmiyor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2,85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860396668"/>
                  </a:ext>
                </a:extLst>
              </a:tr>
              <a:tr h="241028">
                <a:tc>
                  <a:txBody>
                    <a:bodyPr/>
                    <a:lstStyle/>
                    <a:p>
                      <a:pPr>
                        <a:lnSpc>
                          <a:spcPct val="107000"/>
                        </a:lnSpc>
                        <a:spcAft>
                          <a:spcPts val="0"/>
                        </a:spcAft>
                      </a:pPr>
                      <a:r>
                        <a:rPr lang="tr-TR" sz="1400" dirty="0">
                          <a:effectLst/>
                        </a:rPr>
                        <a:t>Mobil cihazım (telefon, tablet vb.) sayesinde tek başıma yaşamak bana rahatsızlık vermez</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2,62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604911229"/>
                  </a:ext>
                </a:extLst>
              </a:tr>
              <a:tr h="212144">
                <a:tc>
                  <a:txBody>
                    <a:bodyPr/>
                    <a:lstStyle/>
                    <a:p>
                      <a:pPr>
                        <a:lnSpc>
                          <a:spcPct val="107000"/>
                        </a:lnSpc>
                        <a:spcAft>
                          <a:spcPts val="0"/>
                        </a:spcAft>
                      </a:pPr>
                      <a:r>
                        <a:rPr lang="tr-TR" sz="1400" dirty="0">
                          <a:effectLst/>
                        </a:rPr>
                        <a:t>Kendimi sürekli online/çevrimiçi olmak zorunda hissediyorum</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tc>
                  <a:txBody>
                    <a:bodyPr/>
                    <a:lstStyle/>
                    <a:p>
                      <a:pPr algn="ctr">
                        <a:lnSpc>
                          <a:spcPct val="107000"/>
                        </a:lnSpc>
                        <a:spcAft>
                          <a:spcPts val="0"/>
                        </a:spcAft>
                      </a:pPr>
                      <a:r>
                        <a:rPr lang="tr-TR" sz="1400" dirty="0">
                          <a:effectLst/>
                        </a:rPr>
                        <a:t>2,60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984" marR="22984" marT="0" marB="0" anchor="b"/>
                </a:tc>
                <a:extLst>
                  <a:ext uri="{0D108BD9-81ED-4DB2-BD59-A6C34878D82A}">
                    <a16:rowId xmlns:a16="http://schemas.microsoft.com/office/drawing/2014/main" val="1060572207"/>
                  </a:ext>
                </a:extLst>
              </a:tr>
            </a:tbl>
          </a:graphicData>
        </a:graphic>
      </p:graphicFrame>
      <p:sp>
        <p:nvSpPr>
          <p:cNvPr id="5" name="Metin kutusu 4"/>
          <p:cNvSpPr txBox="1"/>
          <p:nvPr/>
        </p:nvSpPr>
        <p:spPr>
          <a:xfrm>
            <a:off x="3810000" y="726347"/>
            <a:ext cx="5593080" cy="646331"/>
          </a:xfrm>
          <a:prstGeom prst="rect">
            <a:avLst/>
          </a:prstGeom>
          <a:noFill/>
        </p:spPr>
        <p:txBody>
          <a:bodyPr wrap="square" rtlCol="0">
            <a:spAutoFit/>
          </a:bodyPr>
          <a:lstStyle/>
          <a:p>
            <a:r>
              <a:rPr lang="tr-TR" b="1" dirty="0"/>
              <a:t>                 Tablo 6.</a:t>
            </a:r>
            <a:r>
              <a:rPr lang="tr-TR" dirty="0"/>
              <a:t> Mobil Cihaz Kullanım İstatistikleri</a:t>
            </a:r>
          </a:p>
          <a:p>
            <a:endParaRPr lang="tr-TR" dirty="0"/>
          </a:p>
        </p:txBody>
      </p:sp>
      <p:sp>
        <p:nvSpPr>
          <p:cNvPr id="6" name="Oval 5"/>
          <p:cNvSpPr/>
          <p:nvPr/>
        </p:nvSpPr>
        <p:spPr>
          <a:xfrm>
            <a:off x="10530840" y="1212658"/>
            <a:ext cx="472440" cy="32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10530840" y="4733915"/>
            <a:ext cx="502920" cy="3155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10530840" y="1522830"/>
            <a:ext cx="502920" cy="3155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val 8"/>
          <p:cNvSpPr/>
          <p:nvPr/>
        </p:nvSpPr>
        <p:spPr>
          <a:xfrm>
            <a:off x="10530840" y="2636520"/>
            <a:ext cx="472440" cy="28956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val 9"/>
          <p:cNvSpPr/>
          <p:nvPr/>
        </p:nvSpPr>
        <p:spPr>
          <a:xfrm>
            <a:off x="10523220" y="5473988"/>
            <a:ext cx="472440" cy="28956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val 10"/>
          <p:cNvSpPr/>
          <p:nvPr/>
        </p:nvSpPr>
        <p:spPr>
          <a:xfrm>
            <a:off x="10546080" y="3098618"/>
            <a:ext cx="472440" cy="28956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0731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BULGULAR VE TARTIŞMA</a:t>
            </a:r>
          </a:p>
        </p:txBody>
      </p:sp>
      <p:sp>
        <p:nvSpPr>
          <p:cNvPr id="3" name="İçerik Yer Tutucusu 2"/>
          <p:cNvSpPr>
            <a:spLocks noGrp="1"/>
          </p:cNvSpPr>
          <p:nvPr>
            <p:ph idx="1"/>
          </p:nvPr>
        </p:nvSpPr>
        <p:spPr>
          <a:xfrm>
            <a:off x="1484310" y="2057401"/>
            <a:ext cx="10018713" cy="3733800"/>
          </a:xfrm>
        </p:spPr>
        <p:txBody>
          <a:bodyPr>
            <a:normAutofit fontScale="92500" lnSpcReduction="10000"/>
          </a:bodyPr>
          <a:lstStyle/>
          <a:p>
            <a:r>
              <a:rPr lang="tr-TR" dirty="0"/>
              <a:t>Mobil </a:t>
            </a:r>
            <a:r>
              <a:rPr lang="tr-TR" dirty="0" err="1"/>
              <a:t>kozalanma</a:t>
            </a:r>
            <a:r>
              <a:rPr lang="tr-TR" dirty="0"/>
              <a:t> için elde edilen sekiz (8) faktör ve değerleri aşağıdaki gibidir;</a:t>
            </a:r>
          </a:p>
          <a:p>
            <a:pPr lvl="1"/>
            <a:r>
              <a:rPr lang="tr-TR" i="1" dirty="0"/>
              <a:t>Bireyin yaşamına olumlu düşünce katma(Faktör 12,076)</a:t>
            </a:r>
            <a:endParaRPr lang="tr-TR" dirty="0"/>
          </a:p>
          <a:p>
            <a:pPr lvl="1"/>
            <a:r>
              <a:rPr lang="tr-TR" i="1" dirty="0"/>
              <a:t>Bireyi Sosyalleştirme (9,261)</a:t>
            </a:r>
            <a:endParaRPr lang="tr-TR" dirty="0"/>
          </a:p>
          <a:p>
            <a:pPr lvl="1"/>
            <a:r>
              <a:rPr lang="tr-TR" i="1" dirty="0"/>
              <a:t>Eylemlerini mobil araca yönlendirerek zamanı geçirme(8,029)</a:t>
            </a:r>
            <a:endParaRPr lang="tr-TR" dirty="0"/>
          </a:p>
          <a:p>
            <a:pPr lvl="1"/>
            <a:r>
              <a:rPr lang="tr-TR" i="1" dirty="0"/>
              <a:t>Bireyin kendi içine yönelmesi (7,855)</a:t>
            </a:r>
            <a:endParaRPr lang="tr-TR" dirty="0"/>
          </a:p>
          <a:p>
            <a:pPr lvl="1"/>
            <a:r>
              <a:rPr lang="tr-TR" i="1" dirty="0"/>
              <a:t>Kullanımı sınırlamalarına tepki (6,261)</a:t>
            </a:r>
            <a:endParaRPr lang="tr-TR" dirty="0"/>
          </a:p>
          <a:p>
            <a:pPr lvl="1"/>
            <a:r>
              <a:rPr lang="tr-TR" i="1" dirty="0"/>
              <a:t>Mobil aracın içselleştirilmesi(6,249)</a:t>
            </a:r>
            <a:endParaRPr lang="tr-TR" dirty="0"/>
          </a:p>
          <a:p>
            <a:pPr lvl="1"/>
            <a:r>
              <a:rPr lang="tr-TR" i="1" dirty="0"/>
              <a:t>Sorun Çözücü (5,750)</a:t>
            </a:r>
            <a:endParaRPr lang="tr-TR" dirty="0"/>
          </a:p>
          <a:p>
            <a:pPr lvl="1"/>
            <a:r>
              <a:rPr lang="tr-TR" i="1" dirty="0"/>
              <a:t>İlgili günceli takip etme (4,582)</a:t>
            </a:r>
            <a:endParaRPr lang="tr-TR" dirty="0"/>
          </a:p>
          <a:p>
            <a:endParaRPr lang="tr-TR" dirty="0"/>
          </a:p>
        </p:txBody>
      </p:sp>
    </p:spTree>
    <p:extLst>
      <p:ext uri="{BB962C8B-B14F-4D97-AF65-F5344CB8AC3E}">
        <p14:creationId xmlns:p14="http://schemas.microsoft.com/office/powerpoint/2010/main" val="3153300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descr="Ekran Kırpma"/>
          <p:cNvPicPr>
            <a:picLocks noChangeAspect="1"/>
          </p:cNvPicPr>
          <p:nvPr/>
        </p:nvPicPr>
        <p:blipFill>
          <a:blip r:embed="rId2"/>
          <a:stretch>
            <a:fillRect/>
          </a:stretch>
        </p:blipFill>
        <p:spPr>
          <a:xfrm>
            <a:off x="1648096" y="2646947"/>
            <a:ext cx="9949460" cy="2566737"/>
          </a:xfrm>
          <a:prstGeom prst="rect">
            <a:avLst/>
          </a:prstGeom>
        </p:spPr>
      </p:pic>
      <p:sp>
        <p:nvSpPr>
          <p:cNvPr id="6" name="Unvan 1"/>
          <p:cNvSpPr>
            <a:spLocks noGrp="1"/>
          </p:cNvSpPr>
          <p:nvPr>
            <p:ph type="title"/>
          </p:nvPr>
        </p:nvSpPr>
        <p:spPr>
          <a:xfrm>
            <a:off x="1484311" y="685800"/>
            <a:ext cx="10018713" cy="1752599"/>
          </a:xfrm>
        </p:spPr>
        <p:txBody>
          <a:bodyPr/>
          <a:lstStyle/>
          <a:p>
            <a:r>
              <a:rPr lang="tr-TR" dirty="0"/>
              <a:t>BULGULAR VE TARTIŞMA</a:t>
            </a:r>
          </a:p>
        </p:txBody>
      </p:sp>
      <p:sp>
        <p:nvSpPr>
          <p:cNvPr id="7" name="Metin kutusu 6"/>
          <p:cNvSpPr txBox="1"/>
          <p:nvPr/>
        </p:nvSpPr>
        <p:spPr>
          <a:xfrm>
            <a:off x="274320" y="5410200"/>
            <a:ext cx="11917680" cy="1200329"/>
          </a:xfrm>
          <a:prstGeom prst="rect">
            <a:avLst/>
          </a:prstGeom>
          <a:noFill/>
        </p:spPr>
        <p:txBody>
          <a:bodyPr wrap="square" rtlCol="0">
            <a:spAutoFit/>
          </a:bodyPr>
          <a:lstStyle/>
          <a:p>
            <a:r>
              <a:rPr lang="tr-TR" b="1" dirty="0"/>
              <a:t>Not:</a:t>
            </a:r>
            <a:r>
              <a:rPr lang="tr-TR" dirty="0"/>
              <a:t> Bireyin yaşamına olumlu düşünce katma (OD),Bireyi Sosyalleştirme (BS), Eylemlerini mobil araca yönlendirerek zamanı geçirme (EMA), Bireyin kendi içine yönelmesi (BKI), Kullanımı sınırlamalarına tepki (KST), Mobil aracın içselleştirilmesi (MAI), Sorun Çözücü (SC) ve İlgili günceli takip etme (IGT)</a:t>
            </a:r>
          </a:p>
          <a:p>
            <a:endParaRPr lang="tr-TR" dirty="0"/>
          </a:p>
        </p:txBody>
      </p:sp>
    </p:spTree>
    <p:extLst>
      <p:ext uri="{BB962C8B-B14F-4D97-AF65-F5344CB8AC3E}">
        <p14:creationId xmlns:p14="http://schemas.microsoft.com/office/powerpoint/2010/main" val="12791590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08015" y="-381000"/>
            <a:ext cx="10018713" cy="1752599"/>
          </a:xfrm>
        </p:spPr>
        <p:txBody>
          <a:bodyPr/>
          <a:lstStyle/>
          <a:p>
            <a:r>
              <a:rPr lang="tr-TR" dirty="0"/>
              <a:t>BULGULAR VE TARTIŞMA</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92891910"/>
              </p:ext>
            </p:extLst>
          </p:nvPr>
        </p:nvGraphicFramePr>
        <p:xfrm>
          <a:off x="2331719" y="1371599"/>
          <a:ext cx="9171303" cy="3927414"/>
        </p:xfrm>
        <a:graphic>
          <a:graphicData uri="http://schemas.openxmlformats.org/drawingml/2006/table">
            <a:tbl>
              <a:tblPr firstRow="1" firstCol="1" bandRow="1">
                <a:tableStyleId>{5C22544A-7EE6-4342-B048-85BDC9FD1C3A}</a:tableStyleId>
              </a:tblPr>
              <a:tblGrid>
                <a:gridCol w="1999806">
                  <a:extLst>
                    <a:ext uri="{9D8B030D-6E8A-4147-A177-3AD203B41FA5}">
                      <a16:colId xmlns:a16="http://schemas.microsoft.com/office/drawing/2014/main" val="4276246761"/>
                    </a:ext>
                  </a:extLst>
                </a:gridCol>
                <a:gridCol w="1999806">
                  <a:extLst>
                    <a:ext uri="{9D8B030D-6E8A-4147-A177-3AD203B41FA5}">
                      <a16:colId xmlns:a16="http://schemas.microsoft.com/office/drawing/2014/main" val="1088867168"/>
                    </a:ext>
                  </a:extLst>
                </a:gridCol>
                <a:gridCol w="652791">
                  <a:extLst>
                    <a:ext uri="{9D8B030D-6E8A-4147-A177-3AD203B41FA5}">
                      <a16:colId xmlns:a16="http://schemas.microsoft.com/office/drawing/2014/main" val="3970993823"/>
                    </a:ext>
                  </a:extLst>
                </a:gridCol>
                <a:gridCol w="651870">
                  <a:extLst>
                    <a:ext uri="{9D8B030D-6E8A-4147-A177-3AD203B41FA5}">
                      <a16:colId xmlns:a16="http://schemas.microsoft.com/office/drawing/2014/main" val="2020642465"/>
                    </a:ext>
                  </a:extLst>
                </a:gridCol>
                <a:gridCol w="644505">
                  <a:extLst>
                    <a:ext uri="{9D8B030D-6E8A-4147-A177-3AD203B41FA5}">
                      <a16:colId xmlns:a16="http://schemas.microsoft.com/office/drawing/2014/main" val="383118983"/>
                    </a:ext>
                  </a:extLst>
                </a:gridCol>
                <a:gridCol w="644505">
                  <a:extLst>
                    <a:ext uri="{9D8B030D-6E8A-4147-A177-3AD203B41FA5}">
                      <a16:colId xmlns:a16="http://schemas.microsoft.com/office/drawing/2014/main" val="2872941569"/>
                    </a:ext>
                  </a:extLst>
                </a:gridCol>
                <a:gridCol w="644505">
                  <a:extLst>
                    <a:ext uri="{9D8B030D-6E8A-4147-A177-3AD203B41FA5}">
                      <a16:colId xmlns:a16="http://schemas.microsoft.com/office/drawing/2014/main" val="4202632215"/>
                    </a:ext>
                  </a:extLst>
                </a:gridCol>
                <a:gridCol w="644505">
                  <a:extLst>
                    <a:ext uri="{9D8B030D-6E8A-4147-A177-3AD203B41FA5}">
                      <a16:colId xmlns:a16="http://schemas.microsoft.com/office/drawing/2014/main" val="4142270247"/>
                    </a:ext>
                  </a:extLst>
                </a:gridCol>
                <a:gridCol w="644505">
                  <a:extLst>
                    <a:ext uri="{9D8B030D-6E8A-4147-A177-3AD203B41FA5}">
                      <a16:colId xmlns:a16="http://schemas.microsoft.com/office/drawing/2014/main" val="2233829950"/>
                    </a:ext>
                  </a:extLst>
                </a:gridCol>
                <a:gridCol w="644505">
                  <a:extLst>
                    <a:ext uri="{9D8B030D-6E8A-4147-A177-3AD203B41FA5}">
                      <a16:colId xmlns:a16="http://schemas.microsoft.com/office/drawing/2014/main" val="413866797"/>
                    </a:ext>
                  </a:extLst>
                </a:gridCol>
              </a:tblGrid>
              <a:tr h="420230">
                <a:tc>
                  <a:txBody>
                    <a:bodyPr/>
                    <a:lstStyle/>
                    <a:p>
                      <a:pPr>
                        <a:lnSpc>
                          <a:spcPct val="107000"/>
                        </a:lnSpc>
                      </a:pPr>
                      <a:endParaRPr lang="tr-TR" sz="1400" dirty="0">
                        <a:effectLst/>
                        <a:latin typeface="Calibri" panose="020F0502020204030204" pitchFamily="34" charset="0"/>
                      </a:endParaRPr>
                    </a:p>
                  </a:txBody>
                  <a:tcPr marL="41855" marR="41855" marT="0" marB="0" anchor="b"/>
                </a:tc>
                <a:tc>
                  <a:txBody>
                    <a:bodyPr/>
                    <a:lstStyle/>
                    <a:p>
                      <a:pPr>
                        <a:lnSpc>
                          <a:spcPct val="107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OD</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BS</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EMA</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BKI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KST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MAI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SC</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IGT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493627762"/>
                  </a:ext>
                </a:extLst>
              </a:tr>
              <a:tr h="420230">
                <a:tc rowSpan="3">
                  <a:txBody>
                    <a:bodyPr/>
                    <a:lstStyle/>
                    <a:p>
                      <a:pPr algn="ctr">
                        <a:lnSpc>
                          <a:spcPct val="107000"/>
                        </a:lnSpc>
                        <a:spcAft>
                          <a:spcPts val="0"/>
                        </a:spcAft>
                      </a:pPr>
                      <a:r>
                        <a:rPr lang="tr-TR" sz="1400" dirty="0">
                          <a:effectLst/>
                        </a:rPr>
                        <a:t>Eğitim düzeyi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Pearson Korelasyon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-0,23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-0,20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2940659727"/>
                  </a:ext>
                </a:extLst>
              </a:tr>
              <a:tr h="223131">
                <a:tc vMerge="1">
                  <a:txBody>
                    <a:bodyPr/>
                    <a:lstStyle/>
                    <a:p>
                      <a:endParaRPr lang="tr-TR"/>
                    </a:p>
                  </a:txBody>
                  <a:tcPr/>
                </a:tc>
                <a:tc>
                  <a:txBody>
                    <a:bodyPr/>
                    <a:lstStyle/>
                    <a:p>
                      <a:pPr>
                        <a:lnSpc>
                          <a:spcPct val="107000"/>
                        </a:lnSpc>
                        <a:spcAft>
                          <a:spcPts val="0"/>
                        </a:spcAft>
                      </a:pPr>
                      <a:r>
                        <a:rPr lang="tr-TR" sz="1400">
                          <a:effectLst/>
                        </a:rPr>
                        <a:t>Güven. (2-yönlü)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0,85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486573318"/>
                  </a:ext>
                </a:extLst>
              </a:tr>
              <a:tr h="223131">
                <a:tc vMerge="1">
                  <a:txBody>
                    <a:bodyPr/>
                    <a:lstStyle/>
                    <a:p>
                      <a:endParaRPr lang="tr-TR"/>
                    </a:p>
                  </a:txBody>
                  <a:tcPr/>
                </a:tc>
                <a:tc>
                  <a:txBody>
                    <a:bodyPr/>
                    <a:lstStyle/>
                    <a:p>
                      <a:pPr>
                        <a:lnSpc>
                          <a:spcPct val="107000"/>
                        </a:lnSpc>
                        <a:spcAft>
                          <a:spcPts val="0"/>
                        </a:spcAft>
                      </a:pPr>
                      <a:r>
                        <a:rPr lang="tr-TR" sz="1400">
                          <a:effectLst/>
                        </a:rPr>
                        <a:t>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505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491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3827344044"/>
                  </a:ext>
                </a:extLst>
              </a:tr>
              <a:tr h="420230">
                <a:tc rowSpan="3">
                  <a:txBody>
                    <a:bodyPr/>
                    <a:lstStyle/>
                    <a:p>
                      <a:pPr algn="ctr">
                        <a:lnSpc>
                          <a:spcPct val="107000"/>
                        </a:lnSpc>
                        <a:spcAft>
                          <a:spcPts val="0"/>
                        </a:spcAft>
                      </a:pPr>
                      <a:r>
                        <a:rPr lang="tr-TR" sz="1400">
                          <a:effectLst/>
                        </a:rPr>
                        <a:t>İnternet kotası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Pearson Korelasyon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0,08</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56196554"/>
                  </a:ext>
                </a:extLst>
              </a:tr>
              <a:tr h="223131">
                <a:tc vMerge="1">
                  <a:txBody>
                    <a:bodyPr/>
                    <a:lstStyle/>
                    <a:p>
                      <a:endParaRPr lang="tr-TR"/>
                    </a:p>
                  </a:txBody>
                  <a:tcPr/>
                </a:tc>
                <a:tc>
                  <a:txBody>
                    <a:bodyPr/>
                    <a:lstStyle/>
                    <a:p>
                      <a:pPr>
                        <a:lnSpc>
                          <a:spcPct val="107000"/>
                        </a:lnSpc>
                        <a:spcAft>
                          <a:spcPts val="0"/>
                        </a:spcAft>
                      </a:pPr>
                      <a:r>
                        <a:rPr lang="tr-TR" sz="1400">
                          <a:effectLst/>
                        </a:rPr>
                        <a:t>Güven. (2-yönlü)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0,28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0,90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0,87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0,90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0,81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0,53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723261508"/>
                  </a:ext>
                </a:extLst>
              </a:tr>
              <a:tr h="223131">
                <a:tc vMerge="1">
                  <a:txBody>
                    <a:bodyPr/>
                    <a:lstStyle/>
                    <a:p>
                      <a:endParaRPr lang="tr-TR"/>
                    </a:p>
                  </a:txBody>
                  <a:tcPr/>
                </a:tc>
                <a:tc>
                  <a:txBody>
                    <a:bodyPr/>
                    <a:lstStyle/>
                    <a:p>
                      <a:pPr>
                        <a:lnSpc>
                          <a:spcPct val="107000"/>
                        </a:lnSpc>
                        <a:spcAft>
                          <a:spcPts val="0"/>
                        </a:spcAft>
                      </a:pPr>
                      <a:r>
                        <a:rPr lang="tr-TR" sz="1400">
                          <a:effectLst/>
                        </a:rPr>
                        <a:t>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495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506</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492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3622478755"/>
                  </a:ext>
                </a:extLst>
              </a:tr>
              <a:tr h="420230">
                <a:tc rowSpan="3">
                  <a:txBody>
                    <a:bodyPr/>
                    <a:lstStyle/>
                    <a:p>
                      <a:pPr algn="ctr">
                        <a:lnSpc>
                          <a:spcPct val="107000"/>
                        </a:lnSpc>
                        <a:spcAft>
                          <a:spcPts val="0"/>
                        </a:spcAft>
                      </a:pPr>
                      <a:r>
                        <a:rPr lang="tr-TR" sz="1400" dirty="0">
                          <a:effectLst/>
                        </a:rPr>
                        <a:t>Mobil cihaza sahiplik süresi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Pearson Korelasyon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-0,15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832667238"/>
                  </a:ext>
                </a:extLst>
              </a:tr>
              <a:tr h="223131">
                <a:tc vMerge="1">
                  <a:txBody>
                    <a:bodyPr/>
                    <a:lstStyle/>
                    <a:p>
                      <a:endParaRPr lang="tr-TR"/>
                    </a:p>
                  </a:txBody>
                  <a:tcPr/>
                </a:tc>
                <a:tc>
                  <a:txBody>
                    <a:bodyPr/>
                    <a:lstStyle/>
                    <a:p>
                      <a:pPr>
                        <a:lnSpc>
                          <a:spcPct val="107000"/>
                        </a:lnSpc>
                        <a:spcAft>
                          <a:spcPts val="0"/>
                        </a:spcAft>
                      </a:pPr>
                      <a:r>
                        <a:rPr lang="tr-TR" sz="1400">
                          <a:effectLst/>
                        </a:rPr>
                        <a:t>Güven. (2-yönlü)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0,39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0,09</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0,52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0,88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583032273"/>
                  </a:ext>
                </a:extLst>
              </a:tr>
              <a:tr h="223131">
                <a:tc vMerge="1">
                  <a:txBody>
                    <a:bodyPr/>
                    <a:lstStyle/>
                    <a:p>
                      <a:endParaRPr lang="tr-TR"/>
                    </a:p>
                  </a:txBody>
                  <a:tcPr/>
                </a:tc>
                <a:tc>
                  <a:txBody>
                    <a:bodyPr/>
                    <a:lstStyle/>
                    <a:p>
                      <a:pPr>
                        <a:lnSpc>
                          <a:spcPct val="107000"/>
                        </a:lnSpc>
                        <a:spcAft>
                          <a:spcPts val="0"/>
                        </a:spcAft>
                      </a:pPr>
                      <a:r>
                        <a:rPr lang="tr-TR" sz="1400">
                          <a:effectLst/>
                        </a:rPr>
                        <a:t>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495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480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518250195"/>
                  </a:ext>
                </a:extLst>
              </a:tr>
              <a:tr h="420230">
                <a:tc rowSpan="3">
                  <a:txBody>
                    <a:bodyPr/>
                    <a:lstStyle/>
                    <a:p>
                      <a:pPr algn="ctr">
                        <a:lnSpc>
                          <a:spcPct val="107000"/>
                        </a:lnSpc>
                        <a:spcAft>
                          <a:spcPts val="0"/>
                        </a:spcAft>
                      </a:pPr>
                      <a:r>
                        <a:rPr lang="tr-TR" sz="1400" dirty="0">
                          <a:effectLst/>
                        </a:rPr>
                        <a:t>Yaşı</a:t>
                      </a:r>
                    </a:p>
                  </a:txBody>
                  <a:tcPr marL="41855" marR="41855" marT="0" marB="0" anchor="b"/>
                </a:tc>
                <a:tc>
                  <a:txBody>
                    <a:bodyPr/>
                    <a:lstStyle/>
                    <a:p>
                      <a:pPr>
                        <a:lnSpc>
                          <a:spcPct val="107000"/>
                        </a:lnSpc>
                        <a:spcAft>
                          <a:spcPts val="0"/>
                        </a:spcAft>
                      </a:pPr>
                      <a:r>
                        <a:rPr lang="tr-TR" sz="1400">
                          <a:effectLst/>
                        </a:rPr>
                        <a:t>Pearson Korelasyon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-0,09</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-0,20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-0,22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-0,22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-0,10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-0,10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-0,01</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2790810902"/>
                  </a:ext>
                </a:extLst>
              </a:tr>
              <a:tr h="223131">
                <a:tc vMerge="1">
                  <a:txBody>
                    <a:bodyPr/>
                    <a:lstStyle/>
                    <a:p>
                      <a:endParaRPr lang="tr-TR"/>
                    </a:p>
                  </a:txBody>
                  <a:tcPr/>
                </a:tc>
                <a:tc>
                  <a:txBody>
                    <a:bodyPr/>
                    <a:lstStyle/>
                    <a:p>
                      <a:pPr>
                        <a:lnSpc>
                          <a:spcPct val="107000"/>
                        </a:lnSpc>
                        <a:spcAft>
                          <a:spcPts val="0"/>
                        </a:spcAft>
                      </a:pPr>
                      <a:r>
                        <a:rPr lang="tr-TR" sz="1400">
                          <a:effectLst/>
                        </a:rPr>
                        <a:t>Güven. (2-yönlü)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0,00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0,03</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0,03</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0,80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521806834"/>
                  </a:ext>
                </a:extLst>
              </a:tr>
              <a:tr h="223131">
                <a:tc vMerge="1">
                  <a:txBody>
                    <a:bodyPr/>
                    <a:lstStyle/>
                    <a:p>
                      <a:endParaRPr lang="tr-TR"/>
                    </a:p>
                  </a:txBody>
                  <a:tcPr/>
                </a:tc>
                <a:tc>
                  <a:txBody>
                    <a:bodyPr/>
                    <a:lstStyle/>
                    <a:p>
                      <a:pPr>
                        <a:lnSpc>
                          <a:spcPct val="107000"/>
                        </a:lnSpc>
                        <a:spcAft>
                          <a:spcPts val="0"/>
                        </a:spcAft>
                      </a:pPr>
                      <a:r>
                        <a:rPr lang="tr-TR" sz="1400">
                          <a:effectLst/>
                        </a:rPr>
                        <a:t>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497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506</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500</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a:effectLst/>
                        </a:rPr>
                        <a:t>505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tc>
                  <a:txBody>
                    <a:bodyPr/>
                    <a:lstStyle/>
                    <a:p>
                      <a:pPr>
                        <a:lnSpc>
                          <a:spcPct val="107000"/>
                        </a:lnSpc>
                        <a:spcAft>
                          <a:spcPts val="0"/>
                        </a:spcAft>
                      </a:pPr>
                      <a:r>
                        <a:rPr lang="tr-TR" sz="1400" dirty="0">
                          <a:effectLst/>
                        </a:rPr>
                        <a:t>492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1855" marR="41855" marT="0" marB="0" anchor="b"/>
                </a:tc>
                <a:extLst>
                  <a:ext uri="{0D108BD9-81ED-4DB2-BD59-A6C34878D82A}">
                    <a16:rowId xmlns:a16="http://schemas.microsoft.com/office/drawing/2014/main" val="1967133179"/>
                  </a:ext>
                </a:extLst>
              </a:tr>
            </a:tbl>
          </a:graphicData>
        </a:graphic>
      </p:graphicFrame>
      <p:sp>
        <p:nvSpPr>
          <p:cNvPr id="5" name="Metin kutusu 4"/>
          <p:cNvSpPr txBox="1"/>
          <p:nvPr/>
        </p:nvSpPr>
        <p:spPr>
          <a:xfrm>
            <a:off x="4448491" y="808991"/>
            <a:ext cx="4937760" cy="646331"/>
          </a:xfrm>
          <a:prstGeom prst="rect">
            <a:avLst/>
          </a:prstGeom>
          <a:noFill/>
        </p:spPr>
        <p:txBody>
          <a:bodyPr wrap="square" rtlCol="0">
            <a:spAutoFit/>
          </a:bodyPr>
          <a:lstStyle/>
          <a:p>
            <a:pPr algn="ctr"/>
            <a:r>
              <a:rPr lang="tr-TR" dirty="0"/>
              <a:t>Tablo 7: İlişki Test İstatistikleri</a:t>
            </a:r>
          </a:p>
          <a:p>
            <a:endParaRPr lang="tr-TR" dirty="0"/>
          </a:p>
        </p:txBody>
      </p:sp>
      <p:sp>
        <p:nvSpPr>
          <p:cNvPr id="3" name="Metin kutusu 2"/>
          <p:cNvSpPr txBox="1"/>
          <p:nvPr/>
        </p:nvSpPr>
        <p:spPr>
          <a:xfrm>
            <a:off x="274320" y="5410200"/>
            <a:ext cx="11917680" cy="1200329"/>
          </a:xfrm>
          <a:prstGeom prst="rect">
            <a:avLst/>
          </a:prstGeom>
          <a:noFill/>
        </p:spPr>
        <p:txBody>
          <a:bodyPr wrap="square" rtlCol="0">
            <a:spAutoFit/>
          </a:bodyPr>
          <a:lstStyle/>
          <a:p>
            <a:r>
              <a:rPr lang="tr-TR" b="1" dirty="0"/>
              <a:t>Not:</a:t>
            </a:r>
            <a:r>
              <a:rPr lang="tr-TR" dirty="0"/>
              <a:t> Bireyin yaşamına olumlu düşünce katma (OD),Bireyi Sosyalleştirme (BS), Eylemlerini mobil araca yönlendirerek zamanı geçirme (EMA), Bireyin kendi içine yönelmesi (BKI), Kullanımı sınırlamalarına tepki (KST), Mobil aracın içselleştirilmesi (MAI), Sorun Çözücü (SC) ve İlgili günceli takip etme (IGT)</a:t>
            </a:r>
          </a:p>
          <a:p>
            <a:endParaRPr lang="tr-TR" dirty="0"/>
          </a:p>
        </p:txBody>
      </p:sp>
    </p:spTree>
    <p:extLst>
      <p:ext uri="{BB962C8B-B14F-4D97-AF65-F5344CB8AC3E}">
        <p14:creationId xmlns:p14="http://schemas.microsoft.com/office/powerpoint/2010/main" val="2659353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VE ÖNERİLER</a:t>
            </a:r>
          </a:p>
        </p:txBody>
      </p:sp>
      <p:sp>
        <p:nvSpPr>
          <p:cNvPr id="3" name="İçerik Yer Tutucusu 2"/>
          <p:cNvSpPr>
            <a:spLocks noGrp="1"/>
          </p:cNvSpPr>
          <p:nvPr>
            <p:ph idx="1"/>
          </p:nvPr>
        </p:nvSpPr>
        <p:spPr/>
        <p:txBody>
          <a:bodyPr>
            <a:normAutofit fontScale="92500"/>
          </a:bodyPr>
          <a:lstStyle/>
          <a:p>
            <a:pPr algn="just"/>
            <a:endParaRPr lang="tr-TR" dirty="0"/>
          </a:p>
          <a:p>
            <a:pPr algn="just"/>
            <a:r>
              <a:rPr lang="tr-TR" dirty="0"/>
              <a:t>Mobil cihazların katılımcıların hayatlarının bir parçası haline gelmeye başladığı,</a:t>
            </a:r>
          </a:p>
          <a:p>
            <a:pPr algn="just"/>
            <a:r>
              <a:rPr lang="tr-TR" dirty="0" err="1"/>
              <a:t>Mobilitenin</a:t>
            </a:r>
            <a:r>
              <a:rPr lang="tr-TR" dirty="0"/>
              <a:t> Türkiye’de halihazırda gelişimine devam ettiği,</a:t>
            </a:r>
          </a:p>
          <a:p>
            <a:pPr algn="just"/>
            <a:r>
              <a:rPr lang="tr-TR" dirty="0"/>
              <a:t>Mobil </a:t>
            </a:r>
            <a:r>
              <a:rPr lang="tr-TR" dirty="0" err="1"/>
              <a:t>kozalanmanın</a:t>
            </a:r>
            <a:r>
              <a:rPr lang="tr-TR" dirty="0"/>
              <a:t> tam olarak görüldüğünü söylemek mümkün olmamakla beraber yaygınlaştığı,</a:t>
            </a:r>
          </a:p>
          <a:p>
            <a:pPr algn="just"/>
            <a:r>
              <a:rPr lang="tr-TR" dirty="0"/>
              <a:t>“Eylemlerini mobil araca yönlendirerek zaman geçirme” ve “sorun çözücü” alt boyutlarının daha ön plana çıktığı ,</a:t>
            </a:r>
          </a:p>
          <a:p>
            <a:pPr marL="0" indent="0">
              <a:buNone/>
            </a:pPr>
            <a:endParaRPr lang="tr-TR" dirty="0"/>
          </a:p>
          <a:p>
            <a:endParaRPr lang="tr-TR" dirty="0"/>
          </a:p>
        </p:txBody>
      </p:sp>
    </p:spTree>
    <p:extLst>
      <p:ext uri="{BB962C8B-B14F-4D97-AF65-F5344CB8AC3E}">
        <p14:creationId xmlns:p14="http://schemas.microsoft.com/office/powerpoint/2010/main" val="717989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VE ÖNERİLER</a:t>
            </a:r>
          </a:p>
        </p:txBody>
      </p:sp>
      <p:sp>
        <p:nvSpPr>
          <p:cNvPr id="3" name="İçerik Yer Tutucusu 2"/>
          <p:cNvSpPr>
            <a:spLocks noGrp="1"/>
          </p:cNvSpPr>
          <p:nvPr>
            <p:ph idx="1"/>
          </p:nvPr>
        </p:nvSpPr>
        <p:spPr/>
        <p:txBody>
          <a:bodyPr>
            <a:normAutofit lnSpcReduction="10000"/>
          </a:bodyPr>
          <a:lstStyle/>
          <a:p>
            <a:pPr algn="just"/>
            <a:r>
              <a:rPr lang="tr-TR" dirty="0"/>
              <a:t>Sadece iki boyutun (“eylemlerini mobil araca yönlendirerek zamanı geçirme” ve “sorun çözücü” ) ön plana çıkmasında kullanıcıların mobil cihaz teknolojilerindeki hızlı değişime zaman zaman ayak uyduramamasının etkili olduğu,</a:t>
            </a:r>
          </a:p>
          <a:p>
            <a:pPr algn="just"/>
            <a:r>
              <a:rPr lang="tr-TR" dirty="0"/>
              <a:t>Mobil </a:t>
            </a:r>
            <a:r>
              <a:rPr lang="tr-TR" dirty="0" err="1"/>
              <a:t>kozalanma</a:t>
            </a:r>
            <a:r>
              <a:rPr lang="tr-TR" dirty="0"/>
              <a:t> eğiliminin özellikle yeni telefon alanlarda, yaşça küçük ve eğitim düzeyi daha düşük olan katılımcılarda daha yüksek olduğu,</a:t>
            </a:r>
          </a:p>
          <a:p>
            <a:pPr algn="just"/>
            <a:r>
              <a:rPr lang="tr-TR" dirty="0"/>
              <a:t>Kadınların mobil </a:t>
            </a:r>
            <a:r>
              <a:rPr lang="tr-TR" dirty="0" err="1"/>
              <a:t>kozalanma</a:t>
            </a:r>
            <a:r>
              <a:rPr lang="tr-TR" dirty="0"/>
              <a:t> düzeyinin erkek katılımcılardan daha yüksek olduğu dikkat çekmektedir.</a:t>
            </a:r>
          </a:p>
          <a:p>
            <a:pPr algn="just"/>
            <a:endParaRPr lang="tr-TR" dirty="0"/>
          </a:p>
        </p:txBody>
      </p:sp>
    </p:spTree>
    <p:extLst>
      <p:ext uri="{BB962C8B-B14F-4D97-AF65-F5344CB8AC3E}">
        <p14:creationId xmlns:p14="http://schemas.microsoft.com/office/powerpoint/2010/main" val="366645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VE ÖNERİLER</a:t>
            </a:r>
          </a:p>
        </p:txBody>
      </p:sp>
      <p:sp>
        <p:nvSpPr>
          <p:cNvPr id="3" name="İçerik Yer Tutucusu 2"/>
          <p:cNvSpPr>
            <a:spLocks noGrp="1"/>
          </p:cNvSpPr>
          <p:nvPr>
            <p:ph idx="1"/>
          </p:nvPr>
        </p:nvSpPr>
        <p:spPr/>
        <p:txBody>
          <a:bodyPr>
            <a:normAutofit lnSpcReduction="10000"/>
          </a:bodyPr>
          <a:lstStyle/>
          <a:p>
            <a:pPr algn="just"/>
            <a:r>
              <a:rPr lang="tr-TR" dirty="0"/>
              <a:t>Mobil teknolojilerinin, işletim sistemi ve uygulamaların artması ve kalitesinin yükselmesiyle birlikte mobil </a:t>
            </a:r>
            <a:r>
              <a:rPr lang="tr-TR" dirty="0" err="1"/>
              <a:t>kozalanma</a:t>
            </a:r>
            <a:r>
              <a:rPr lang="tr-TR" dirty="0"/>
              <a:t> eğiliminin artması işletmelere ciddi fırsatlar sunmaktadır.</a:t>
            </a:r>
          </a:p>
          <a:p>
            <a:pPr algn="just"/>
            <a:r>
              <a:rPr lang="tr-TR" dirty="0"/>
              <a:t>İşletmeler mobil teknolojileri daha yakından takip ederek pazarlama stratejilerini yeniden kurgulamalıdır.</a:t>
            </a:r>
          </a:p>
          <a:p>
            <a:pPr algn="just"/>
            <a:r>
              <a:rPr lang="tr-TR" dirty="0"/>
              <a:t>Pazarlama karmalarının mobil koza konseptine nasıl uyarlanabileceği ve buna uygun olarak katma değerli ürünlerin nasıl sunulabileceği, incelenmesi gereken önemli hususlar olarak öne çıkmaktadır. </a:t>
            </a:r>
          </a:p>
        </p:txBody>
      </p:sp>
    </p:spTree>
    <p:extLst>
      <p:ext uri="{BB962C8B-B14F-4D97-AF65-F5344CB8AC3E}">
        <p14:creationId xmlns:p14="http://schemas.microsoft.com/office/powerpoint/2010/main" val="3755326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a:t>
            </a:r>
          </a:p>
        </p:txBody>
      </p:sp>
      <p:sp>
        <p:nvSpPr>
          <p:cNvPr id="3" name="İçerik Yer Tutucusu 2"/>
          <p:cNvSpPr>
            <a:spLocks noGrp="1"/>
          </p:cNvSpPr>
          <p:nvPr>
            <p:ph idx="1"/>
          </p:nvPr>
        </p:nvSpPr>
        <p:spPr/>
        <p:txBody>
          <a:bodyPr/>
          <a:lstStyle/>
          <a:p>
            <a:r>
              <a:rPr lang="tr-TR" dirty="0"/>
              <a:t>Teknolojinin Gelişmesi</a:t>
            </a:r>
          </a:p>
          <a:p>
            <a:r>
              <a:rPr lang="tr-TR" dirty="0"/>
              <a:t>Bilgiye Ulaşma ve İletişim Kurma İsteği</a:t>
            </a:r>
          </a:p>
          <a:p>
            <a:r>
              <a:rPr lang="tr-TR" dirty="0"/>
              <a:t>Mobil Teknolojiler- Akıllı Cihazlar</a:t>
            </a:r>
          </a:p>
          <a:p>
            <a:r>
              <a:rPr lang="tr-TR" dirty="0"/>
              <a:t>Mobil </a:t>
            </a:r>
            <a:r>
              <a:rPr lang="tr-TR" dirty="0" err="1"/>
              <a:t>Kozalanma</a:t>
            </a:r>
            <a:r>
              <a:rPr lang="tr-TR" dirty="0"/>
              <a:t> ( Mobile </a:t>
            </a:r>
            <a:r>
              <a:rPr lang="tr-TR" dirty="0" err="1"/>
              <a:t>Cacooning</a:t>
            </a:r>
            <a:r>
              <a:rPr lang="tr-TR" dirty="0"/>
              <a:t>)</a:t>
            </a:r>
          </a:p>
          <a:p>
            <a:endParaRPr lang="tr-TR" dirty="0"/>
          </a:p>
        </p:txBody>
      </p:sp>
    </p:spTree>
    <p:extLst>
      <p:ext uri="{BB962C8B-B14F-4D97-AF65-F5344CB8AC3E}">
        <p14:creationId xmlns:p14="http://schemas.microsoft.com/office/powerpoint/2010/main" val="41855408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VE ÖNERİLER</a:t>
            </a:r>
          </a:p>
        </p:txBody>
      </p:sp>
      <p:sp>
        <p:nvSpPr>
          <p:cNvPr id="3" name="İçerik Yer Tutucusu 2"/>
          <p:cNvSpPr>
            <a:spLocks noGrp="1"/>
          </p:cNvSpPr>
          <p:nvPr>
            <p:ph idx="1"/>
          </p:nvPr>
        </p:nvSpPr>
        <p:spPr/>
        <p:txBody>
          <a:bodyPr/>
          <a:lstStyle/>
          <a:p>
            <a:pPr marL="0" indent="0">
              <a:buNone/>
            </a:pPr>
            <a:r>
              <a:rPr lang="tr-TR" dirty="0"/>
              <a:t>Daha sonraki çalışmalarda;</a:t>
            </a:r>
          </a:p>
          <a:p>
            <a:r>
              <a:rPr lang="tr-TR" dirty="0"/>
              <a:t> Örneklem grubunun genişletilmesi, </a:t>
            </a:r>
          </a:p>
          <a:p>
            <a:r>
              <a:rPr lang="tr-TR" dirty="0"/>
              <a:t>Araştırmanın dar kapsamda (örneğin; sadece akıllı telefon) yapılması,</a:t>
            </a:r>
          </a:p>
          <a:p>
            <a:r>
              <a:rPr lang="tr-TR" dirty="0"/>
              <a:t>Nitel araştırma yöntemi kullanarak mobil </a:t>
            </a:r>
            <a:r>
              <a:rPr lang="tr-TR" dirty="0" err="1"/>
              <a:t>kozalanmanın</a:t>
            </a:r>
            <a:r>
              <a:rPr lang="tr-TR" dirty="0"/>
              <a:t>, boyutlarının ve etkilerinin incelenmesi mobil </a:t>
            </a:r>
            <a:r>
              <a:rPr lang="tr-TR" dirty="0" err="1"/>
              <a:t>kozalanma</a:t>
            </a:r>
            <a:r>
              <a:rPr lang="tr-TR" dirty="0"/>
              <a:t> kavramının boyutlarının daha net ortaya koyulmasına imkan sağlayacaktır.</a:t>
            </a:r>
          </a:p>
        </p:txBody>
      </p:sp>
    </p:spTree>
    <p:extLst>
      <p:ext uri="{BB962C8B-B14F-4D97-AF65-F5344CB8AC3E}">
        <p14:creationId xmlns:p14="http://schemas.microsoft.com/office/powerpoint/2010/main" val="878972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sz="4800" b="1" dirty="0"/>
              <a:t>TEŞEKKÜRLER</a:t>
            </a:r>
          </a:p>
        </p:txBody>
      </p:sp>
    </p:spTree>
    <p:extLst>
      <p:ext uri="{BB962C8B-B14F-4D97-AF65-F5344CB8AC3E}">
        <p14:creationId xmlns:p14="http://schemas.microsoft.com/office/powerpoint/2010/main" val="8745480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fontScale="70000" lnSpcReduction="20000"/>
          </a:bodyPr>
          <a:lstStyle/>
          <a:p>
            <a:r>
              <a:rPr lang="tr-TR" dirty="0"/>
              <a:t>Adıgüzel, O., Batur, H. Z., &amp; Ekşili, N. (2014). Kuşakların Değişen Yüzü ve Y Kuşağı İle Ortaya Çıkan Yeni Çalışma Tarzı: Mobil Yakalılar. </a:t>
            </a:r>
            <a:r>
              <a:rPr lang="tr-TR" dirty="0" err="1"/>
              <a:t>Journal</a:t>
            </a:r>
            <a:r>
              <a:rPr lang="tr-TR" dirty="0"/>
              <a:t> of Süleyman Demirel </a:t>
            </a:r>
            <a:r>
              <a:rPr lang="tr-TR" dirty="0" err="1"/>
              <a:t>University</a:t>
            </a:r>
            <a:r>
              <a:rPr lang="tr-TR" dirty="0"/>
              <a:t> </a:t>
            </a:r>
            <a:r>
              <a:rPr lang="tr-TR" dirty="0" err="1"/>
              <a:t>Institute</a:t>
            </a:r>
            <a:r>
              <a:rPr lang="tr-TR" dirty="0"/>
              <a:t> Of </a:t>
            </a:r>
            <a:r>
              <a:rPr lang="tr-TR" dirty="0" err="1"/>
              <a:t>Social</a:t>
            </a:r>
            <a:r>
              <a:rPr lang="tr-TR" dirty="0"/>
              <a:t> </a:t>
            </a:r>
            <a:r>
              <a:rPr lang="tr-TR" dirty="0" err="1"/>
              <a:t>Sciences</a:t>
            </a:r>
            <a:r>
              <a:rPr lang="tr-TR" dirty="0"/>
              <a:t>, 1(19), 165-182.</a:t>
            </a:r>
          </a:p>
          <a:p>
            <a:r>
              <a:rPr lang="tr-TR" dirty="0"/>
              <a:t>Aslan,  C.  (2013). Sosyolojiye Giriş Kavramlar Ve Kullanımları,  Karahan Kitabevi: Adana</a:t>
            </a:r>
          </a:p>
          <a:p>
            <a:r>
              <a:rPr lang="tr-TR" dirty="0"/>
              <a:t>Bayrak, B.,Y.,(2015), Aklı(!) Telefonlara Devretmek: Akıllı Telefonlarla Yaşam Deneyimleri. XX. Türkiye'de İnternet Konferansı. İstanbul Üniversitesi. 1-3 Aralık 2015. İstanbul</a:t>
            </a:r>
          </a:p>
          <a:p>
            <a:r>
              <a:rPr lang="tr-TR" dirty="0"/>
              <a:t>Bozyiğit, S., (2015), Üniversite Öğrencilerinin Tüketim Sürecine Etki Eden Sosyalleşme Aracılarının Öğrencilerin Materyalist Eğilimi ve Marka Bilinci Üzerindeki Etkisine Yönelik Bir Pilot Çalışma, Ç.Ü. Sosyal Bilimler Enstitüsü Dergisi, Cilt:24, Sayı:2. 295-302.</a:t>
            </a:r>
          </a:p>
          <a:p>
            <a:r>
              <a:rPr lang="tr-TR" dirty="0"/>
              <a:t>CCWTR, (2013), </a:t>
            </a:r>
            <a:r>
              <a:rPr lang="tr-TR" dirty="0" err="1"/>
              <a:t>Technology</a:t>
            </a:r>
            <a:r>
              <a:rPr lang="tr-TR" dirty="0"/>
              <a:t> Final Report, www.cisco.com /</a:t>
            </a:r>
            <a:r>
              <a:rPr lang="tr-TR" dirty="0" err="1"/>
              <a:t>connected</a:t>
            </a:r>
            <a:r>
              <a:rPr lang="tr-TR" dirty="0"/>
              <a:t> </a:t>
            </a:r>
            <a:r>
              <a:rPr lang="tr-TR" dirty="0" err="1"/>
              <a:t>world</a:t>
            </a:r>
            <a:r>
              <a:rPr lang="tr-TR" dirty="0"/>
              <a:t> </a:t>
            </a:r>
            <a:r>
              <a:rPr lang="tr-TR" dirty="0" err="1"/>
              <a:t>technology</a:t>
            </a:r>
            <a:r>
              <a:rPr lang="tr-TR" dirty="0"/>
              <a:t> </a:t>
            </a:r>
            <a:r>
              <a:rPr lang="tr-TR" dirty="0" err="1"/>
              <a:t>report</a:t>
            </a:r>
            <a:r>
              <a:rPr lang="tr-TR" dirty="0"/>
              <a:t>, ( Erişim Tarihi: 15.06.2016).</a:t>
            </a:r>
          </a:p>
          <a:p>
            <a:endParaRPr lang="tr-TR" dirty="0"/>
          </a:p>
        </p:txBody>
      </p:sp>
    </p:spTree>
    <p:extLst>
      <p:ext uri="{BB962C8B-B14F-4D97-AF65-F5344CB8AC3E}">
        <p14:creationId xmlns:p14="http://schemas.microsoft.com/office/powerpoint/2010/main" val="2054125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a:xfrm>
            <a:off x="1484310" y="2666999"/>
            <a:ext cx="10018713" cy="3474721"/>
          </a:xfrm>
        </p:spPr>
        <p:txBody>
          <a:bodyPr>
            <a:normAutofit fontScale="77500" lnSpcReduction="20000"/>
          </a:bodyPr>
          <a:lstStyle/>
          <a:p>
            <a:r>
              <a:rPr lang="tr-TR" dirty="0"/>
              <a:t>CCWTR, (2014), </a:t>
            </a:r>
            <a:r>
              <a:rPr lang="tr-TR" dirty="0" err="1"/>
              <a:t>Technology</a:t>
            </a:r>
            <a:r>
              <a:rPr lang="tr-TR" dirty="0"/>
              <a:t> Final Report, www.cisco.com /</a:t>
            </a:r>
            <a:r>
              <a:rPr lang="tr-TR" dirty="0" err="1"/>
              <a:t>connected</a:t>
            </a:r>
            <a:r>
              <a:rPr lang="tr-TR" dirty="0"/>
              <a:t> </a:t>
            </a:r>
            <a:r>
              <a:rPr lang="tr-TR" dirty="0" err="1"/>
              <a:t>world</a:t>
            </a:r>
            <a:r>
              <a:rPr lang="tr-TR" dirty="0"/>
              <a:t> </a:t>
            </a:r>
            <a:r>
              <a:rPr lang="tr-TR" dirty="0" err="1"/>
              <a:t>technology</a:t>
            </a:r>
            <a:r>
              <a:rPr lang="tr-TR" dirty="0"/>
              <a:t> </a:t>
            </a:r>
            <a:r>
              <a:rPr lang="tr-TR" dirty="0" err="1"/>
              <a:t>report</a:t>
            </a:r>
            <a:r>
              <a:rPr lang="tr-TR" dirty="0"/>
              <a:t>, ( Erişim Tarihi: 15.06.2016).</a:t>
            </a:r>
          </a:p>
          <a:p>
            <a:r>
              <a:rPr lang="tr-TR" dirty="0" err="1"/>
              <a:t>Chang</a:t>
            </a:r>
            <a:r>
              <a:rPr lang="tr-TR" dirty="0"/>
              <a:t>, M. K., </a:t>
            </a:r>
            <a:r>
              <a:rPr lang="tr-TR" dirty="0" err="1"/>
              <a:t>and</a:t>
            </a:r>
            <a:r>
              <a:rPr lang="tr-TR" dirty="0"/>
              <a:t> </a:t>
            </a:r>
            <a:r>
              <a:rPr lang="tr-TR" dirty="0" err="1"/>
              <a:t>Law</a:t>
            </a:r>
            <a:r>
              <a:rPr lang="tr-TR" dirty="0"/>
              <a:t>, S. P. M. (2008). </a:t>
            </a:r>
            <a:r>
              <a:rPr lang="tr-TR" dirty="0" err="1"/>
              <a:t>Factor</a:t>
            </a:r>
            <a:r>
              <a:rPr lang="tr-TR" dirty="0"/>
              <a:t> </a:t>
            </a:r>
            <a:r>
              <a:rPr lang="tr-TR" dirty="0" err="1"/>
              <a:t>Structure</a:t>
            </a:r>
            <a:r>
              <a:rPr lang="tr-TR" dirty="0"/>
              <a:t> </a:t>
            </a:r>
            <a:r>
              <a:rPr lang="tr-TR" dirty="0" err="1"/>
              <a:t>For</a:t>
            </a:r>
            <a:r>
              <a:rPr lang="tr-TR" dirty="0"/>
              <a:t> </a:t>
            </a:r>
            <a:r>
              <a:rPr lang="tr-TR" dirty="0" err="1"/>
              <a:t>Young’s</a:t>
            </a:r>
            <a:r>
              <a:rPr lang="tr-TR" dirty="0"/>
              <a:t> Internet </a:t>
            </a:r>
            <a:r>
              <a:rPr lang="tr-TR" dirty="0" err="1"/>
              <a:t>Addiction</a:t>
            </a:r>
            <a:r>
              <a:rPr lang="tr-TR" dirty="0"/>
              <a:t> Test: A </a:t>
            </a:r>
            <a:r>
              <a:rPr lang="tr-TR" dirty="0" err="1"/>
              <a:t>Confirmatory</a:t>
            </a:r>
            <a:r>
              <a:rPr lang="tr-TR" dirty="0"/>
              <a:t> </a:t>
            </a:r>
            <a:r>
              <a:rPr lang="tr-TR" dirty="0" err="1"/>
              <a:t>Study</a:t>
            </a:r>
            <a:r>
              <a:rPr lang="tr-TR" dirty="0"/>
              <a:t>. </a:t>
            </a:r>
            <a:r>
              <a:rPr lang="tr-TR" dirty="0" err="1"/>
              <a:t>Computers</a:t>
            </a:r>
            <a:r>
              <a:rPr lang="tr-TR" dirty="0"/>
              <a:t> </a:t>
            </a:r>
            <a:r>
              <a:rPr lang="tr-TR" dirty="0" err="1"/>
              <a:t>In</a:t>
            </a:r>
            <a:r>
              <a:rPr lang="tr-TR" dirty="0"/>
              <a:t> Human </a:t>
            </a:r>
            <a:r>
              <a:rPr lang="tr-TR" dirty="0" err="1"/>
              <a:t>Behavior</a:t>
            </a:r>
            <a:r>
              <a:rPr lang="tr-TR" dirty="0"/>
              <a:t>, Cilt: 24, Sayı: 6, Sayfa: 2597-2619.</a:t>
            </a:r>
          </a:p>
          <a:p>
            <a:r>
              <a:rPr lang="tr-TR" dirty="0"/>
              <a:t>Demirci, K., Orhan, H., </a:t>
            </a:r>
            <a:r>
              <a:rPr lang="tr-TR" dirty="0" err="1"/>
              <a:t>Demirdas</a:t>
            </a:r>
            <a:r>
              <a:rPr lang="tr-TR" dirty="0"/>
              <a:t>, A., Akpınar, A., &amp;Sert, H. (2014). </a:t>
            </a:r>
            <a:r>
              <a:rPr lang="tr-TR" dirty="0" err="1"/>
              <a:t>Validity</a:t>
            </a:r>
            <a:r>
              <a:rPr lang="tr-TR" dirty="0"/>
              <a:t> </a:t>
            </a:r>
            <a:r>
              <a:rPr lang="tr-TR" dirty="0" err="1"/>
              <a:t>And</a:t>
            </a:r>
            <a:r>
              <a:rPr lang="tr-TR" dirty="0"/>
              <a:t> </a:t>
            </a:r>
            <a:r>
              <a:rPr lang="tr-TR" dirty="0" err="1"/>
              <a:t>Reliability</a:t>
            </a:r>
            <a:r>
              <a:rPr lang="tr-TR" dirty="0"/>
              <a:t> Of </a:t>
            </a:r>
            <a:r>
              <a:rPr lang="tr-TR" dirty="0" err="1"/>
              <a:t>The</a:t>
            </a:r>
            <a:r>
              <a:rPr lang="tr-TR" dirty="0"/>
              <a:t> </a:t>
            </a:r>
            <a:r>
              <a:rPr lang="tr-TR" dirty="0" err="1"/>
              <a:t>Turkish</a:t>
            </a:r>
            <a:r>
              <a:rPr lang="tr-TR" dirty="0"/>
              <a:t> </a:t>
            </a:r>
            <a:r>
              <a:rPr lang="tr-TR" dirty="0" err="1"/>
              <a:t>Version</a:t>
            </a:r>
            <a:r>
              <a:rPr lang="tr-TR" dirty="0"/>
              <a:t> Of </a:t>
            </a:r>
            <a:r>
              <a:rPr lang="tr-TR" dirty="0" err="1"/>
              <a:t>The</a:t>
            </a:r>
            <a:r>
              <a:rPr lang="tr-TR" dirty="0"/>
              <a:t> Smartphone </a:t>
            </a:r>
            <a:r>
              <a:rPr lang="tr-TR" dirty="0" err="1"/>
              <a:t>Addiction</a:t>
            </a:r>
            <a:r>
              <a:rPr lang="tr-TR" dirty="0"/>
              <a:t> </a:t>
            </a:r>
            <a:r>
              <a:rPr lang="tr-TR" dirty="0" err="1"/>
              <a:t>Scale</a:t>
            </a:r>
            <a:r>
              <a:rPr lang="tr-TR" dirty="0"/>
              <a:t> </a:t>
            </a:r>
            <a:r>
              <a:rPr lang="tr-TR" dirty="0" err="1"/>
              <a:t>In</a:t>
            </a:r>
            <a:r>
              <a:rPr lang="tr-TR" dirty="0"/>
              <a:t> A </a:t>
            </a:r>
            <a:r>
              <a:rPr lang="tr-TR" dirty="0" err="1"/>
              <a:t>Younger</a:t>
            </a:r>
            <a:r>
              <a:rPr lang="tr-TR" dirty="0"/>
              <a:t> </a:t>
            </a:r>
            <a:r>
              <a:rPr lang="tr-TR" dirty="0" err="1"/>
              <a:t>Population</a:t>
            </a:r>
            <a:r>
              <a:rPr lang="tr-TR" dirty="0"/>
              <a:t>. </a:t>
            </a:r>
            <a:r>
              <a:rPr lang="tr-TR" dirty="0" err="1"/>
              <a:t>Bulletin</a:t>
            </a:r>
            <a:r>
              <a:rPr lang="tr-TR" dirty="0"/>
              <a:t> Of </a:t>
            </a:r>
            <a:r>
              <a:rPr lang="tr-TR" dirty="0" err="1"/>
              <a:t>Clinical</a:t>
            </a:r>
            <a:r>
              <a:rPr lang="tr-TR" dirty="0"/>
              <a:t> </a:t>
            </a:r>
            <a:r>
              <a:rPr lang="tr-TR" dirty="0" err="1"/>
              <a:t>Psychopharmacology</a:t>
            </a:r>
            <a:r>
              <a:rPr lang="tr-TR" dirty="0"/>
              <a:t>, Cilt: 24, Sayı:3, Sayfa: 226-234. </a:t>
            </a:r>
            <a:r>
              <a:rPr lang="tr-TR" dirty="0" err="1"/>
              <a:t>doi</a:t>
            </a:r>
            <a:r>
              <a:rPr lang="tr-TR" dirty="0"/>
              <a:t>: 10.5455/bcp.20140710040824</a:t>
            </a:r>
          </a:p>
          <a:p>
            <a:r>
              <a:rPr lang="tr-TR" dirty="0"/>
              <a:t>Ericsson </a:t>
            </a:r>
            <a:r>
              <a:rPr lang="tr-TR" dirty="0" err="1"/>
              <a:t>Mobility</a:t>
            </a:r>
            <a:r>
              <a:rPr lang="tr-TR" dirty="0"/>
              <a:t> Report, (2016), https://www.ericsson.com/res/docs/2016/ericsson-mobility-report-2016.pdf, Erişim Tarihi: 07.06.2016.</a:t>
            </a:r>
          </a:p>
          <a:p>
            <a:r>
              <a:rPr lang="tr-TR" dirty="0" err="1"/>
              <a:t>Euromonitor</a:t>
            </a:r>
            <a:r>
              <a:rPr lang="tr-TR" dirty="0"/>
              <a:t>; (2013); “Mobile </a:t>
            </a:r>
            <a:r>
              <a:rPr lang="tr-TR" dirty="0" err="1"/>
              <a:t>Cocooning</a:t>
            </a:r>
            <a:r>
              <a:rPr lang="tr-TR" dirty="0"/>
              <a:t>: How </a:t>
            </a:r>
            <a:r>
              <a:rPr lang="tr-TR" dirty="0" err="1"/>
              <a:t>Growing</a:t>
            </a:r>
            <a:r>
              <a:rPr lang="tr-TR" dirty="0"/>
              <a:t> </a:t>
            </a:r>
            <a:r>
              <a:rPr lang="tr-TR" dirty="0" err="1"/>
              <a:t>Reliance</a:t>
            </a:r>
            <a:r>
              <a:rPr lang="tr-TR" dirty="0"/>
              <a:t> On Smart </a:t>
            </a:r>
            <a:r>
              <a:rPr lang="tr-TR" dirty="0" err="1"/>
              <a:t>Devices</a:t>
            </a:r>
            <a:r>
              <a:rPr lang="tr-TR" dirty="0"/>
              <a:t> Is </a:t>
            </a:r>
            <a:r>
              <a:rPr lang="tr-TR" dirty="0" err="1"/>
              <a:t>Influencing</a:t>
            </a:r>
            <a:r>
              <a:rPr lang="tr-TR" dirty="0"/>
              <a:t> Consumer </a:t>
            </a:r>
            <a:r>
              <a:rPr lang="tr-TR" dirty="0" err="1"/>
              <a:t>Behaviour</a:t>
            </a:r>
            <a:r>
              <a:rPr lang="tr-TR" dirty="0"/>
              <a:t>”, </a:t>
            </a:r>
            <a:r>
              <a:rPr lang="tr-TR" dirty="0" err="1"/>
              <a:t>Strategy</a:t>
            </a:r>
            <a:r>
              <a:rPr lang="tr-TR" dirty="0"/>
              <a:t> </a:t>
            </a:r>
            <a:r>
              <a:rPr lang="tr-TR" dirty="0" err="1"/>
              <a:t>Briefing</a:t>
            </a:r>
            <a:r>
              <a:rPr lang="tr-TR" dirty="0"/>
              <a:t>, sayfa: 1-117.</a:t>
            </a:r>
          </a:p>
          <a:p>
            <a:endParaRPr lang="tr-TR" dirty="0"/>
          </a:p>
        </p:txBody>
      </p:sp>
    </p:spTree>
    <p:extLst>
      <p:ext uri="{BB962C8B-B14F-4D97-AF65-F5344CB8AC3E}">
        <p14:creationId xmlns:p14="http://schemas.microsoft.com/office/powerpoint/2010/main" val="9023273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fontScale="77500" lnSpcReduction="20000"/>
          </a:bodyPr>
          <a:lstStyle/>
          <a:p>
            <a:r>
              <a:rPr lang="tr-TR" dirty="0" err="1"/>
              <a:t>Griffiths</a:t>
            </a:r>
            <a:r>
              <a:rPr lang="tr-TR" dirty="0"/>
              <a:t>, M. (2003). Internet </a:t>
            </a:r>
            <a:r>
              <a:rPr lang="tr-TR" dirty="0" err="1"/>
              <a:t>Gambling</a:t>
            </a:r>
            <a:r>
              <a:rPr lang="tr-TR" dirty="0"/>
              <a:t>: </a:t>
            </a:r>
            <a:r>
              <a:rPr lang="tr-TR" dirty="0" err="1"/>
              <a:t>Issues</a:t>
            </a:r>
            <a:r>
              <a:rPr lang="tr-TR" dirty="0"/>
              <a:t>, </a:t>
            </a:r>
            <a:r>
              <a:rPr lang="tr-TR" dirty="0" err="1"/>
              <a:t>Concerns</a:t>
            </a:r>
            <a:r>
              <a:rPr lang="tr-TR" dirty="0"/>
              <a:t>, </a:t>
            </a:r>
            <a:r>
              <a:rPr lang="tr-TR" dirty="0" err="1"/>
              <a:t>And</a:t>
            </a:r>
            <a:r>
              <a:rPr lang="tr-TR" dirty="0"/>
              <a:t> </a:t>
            </a:r>
            <a:r>
              <a:rPr lang="tr-TR" dirty="0" err="1"/>
              <a:t>Recommendations</a:t>
            </a:r>
            <a:r>
              <a:rPr lang="tr-TR" dirty="0"/>
              <a:t>. </a:t>
            </a:r>
            <a:r>
              <a:rPr lang="tr-TR" dirty="0" err="1"/>
              <a:t>Cyberpsychology</a:t>
            </a:r>
            <a:r>
              <a:rPr lang="tr-TR" dirty="0"/>
              <a:t> &amp; </a:t>
            </a:r>
            <a:r>
              <a:rPr lang="tr-TR" dirty="0" err="1"/>
              <a:t>Behavior</a:t>
            </a:r>
            <a:r>
              <a:rPr lang="tr-TR" dirty="0"/>
              <a:t>, 6(6), 557-568.</a:t>
            </a:r>
          </a:p>
          <a:p>
            <a:r>
              <a:rPr lang="tr-TR" dirty="0" err="1"/>
              <a:t>Janković</a:t>
            </a:r>
            <a:r>
              <a:rPr lang="tr-TR" dirty="0"/>
              <a:t>, B., </a:t>
            </a:r>
            <a:r>
              <a:rPr lang="tr-TR" dirty="0" err="1"/>
              <a:t>Nikolić</a:t>
            </a:r>
            <a:r>
              <a:rPr lang="tr-TR" dirty="0"/>
              <a:t>, M., </a:t>
            </a:r>
            <a:r>
              <a:rPr lang="tr-TR" dirty="0" err="1"/>
              <a:t>Vukonjanski</a:t>
            </a:r>
            <a:r>
              <a:rPr lang="tr-TR" dirty="0"/>
              <a:t>, J., &amp; Terek, E. (2016). </a:t>
            </a:r>
            <a:r>
              <a:rPr lang="tr-TR" dirty="0" err="1"/>
              <a:t>The</a:t>
            </a:r>
            <a:r>
              <a:rPr lang="tr-TR" dirty="0"/>
              <a:t> </a:t>
            </a:r>
            <a:r>
              <a:rPr lang="tr-TR" dirty="0" err="1"/>
              <a:t>impact</a:t>
            </a:r>
            <a:r>
              <a:rPr lang="tr-TR" dirty="0"/>
              <a:t> of Facebook </a:t>
            </a:r>
            <a:r>
              <a:rPr lang="tr-TR" dirty="0" err="1"/>
              <a:t>and</a:t>
            </a:r>
            <a:r>
              <a:rPr lang="tr-TR" dirty="0"/>
              <a:t> Smart Phone </a:t>
            </a:r>
            <a:r>
              <a:rPr lang="tr-TR" dirty="0" err="1"/>
              <a:t>Usage</a:t>
            </a:r>
            <a:r>
              <a:rPr lang="tr-TR" dirty="0"/>
              <a:t> On </a:t>
            </a:r>
            <a:r>
              <a:rPr lang="tr-TR" dirty="0" err="1"/>
              <a:t>The</a:t>
            </a:r>
            <a:r>
              <a:rPr lang="tr-TR" dirty="0"/>
              <a:t> </a:t>
            </a:r>
            <a:r>
              <a:rPr lang="tr-TR" dirty="0" err="1"/>
              <a:t>Leisure</a:t>
            </a:r>
            <a:r>
              <a:rPr lang="tr-TR" dirty="0"/>
              <a:t> </a:t>
            </a:r>
            <a:r>
              <a:rPr lang="tr-TR" dirty="0" err="1"/>
              <a:t>Activities</a:t>
            </a:r>
            <a:r>
              <a:rPr lang="tr-TR" dirty="0"/>
              <a:t> </a:t>
            </a:r>
            <a:r>
              <a:rPr lang="tr-TR" dirty="0" err="1"/>
              <a:t>And</a:t>
            </a:r>
            <a:r>
              <a:rPr lang="tr-TR" dirty="0"/>
              <a:t> </a:t>
            </a:r>
            <a:r>
              <a:rPr lang="tr-TR" dirty="0" err="1"/>
              <a:t>College</a:t>
            </a:r>
            <a:r>
              <a:rPr lang="tr-TR" dirty="0"/>
              <a:t> </a:t>
            </a:r>
            <a:r>
              <a:rPr lang="tr-TR" dirty="0" err="1"/>
              <a:t>Adjustment</a:t>
            </a:r>
            <a:r>
              <a:rPr lang="tr-TR" dirty="0"/>
              <a:t> Of </a:t>
            </a:r>
            <a:r>
              <a:rPr lang="tr-TR" dirty="0" err="1"/>
              <a:t>Students</a:t>
            </a:r>
            <a:r>
              <a:rPr lang="tr-TR" dirty="0"/>
              <a:t> </a:t>
            </a:r>
            <a:r>
              <a:rPr lang="tr-TR" dirty="0" err="1"/>
              <a:t>In</a:t>
            </a:r>
            <a:r>
              <a:rPr lang="tr-TR" dirty="0"/>
              <a:t> </a:t>
            </a:r>
            <a:r>
              <a:rPr lang="tr-TR" dirty="0" err="1"/>
              <a:t>Serbia</a:t>
            </a:r>
            <a:r>
              <a:rPr lang="tr-TR" dirty="0"/>
              <a:t>. </a:t>
            </a:r>
            <a:r>
              <a:rPr lang="tr-TR" dirty="0" err="1"/>
              <a:t>Computers</a:t>
            </a:r>
            <a:r>
              <a:rPr lang="tr-TR" dirty="0"/>
              <a:t> in Human </a:t>
            </a:r>
            <a:r>
              <a:rPr lang="tr-TR" dirty="0" err="1"/>
              <a:t>Behavior</a:t>
            </a:r>
            <a:r>
              <a:rPr lang="tr-TR" dirty="0"/>
              <a:t>, Cilt: 55, Sayfa: 354-363.doi:10.1089/109493103322725333</a:t>
            </a:r>
          </a:p>
          <a:p>
            <a:r>
              <a:rPr lang="tr-TR" dirty="0" err="1"/>
              <a:t>Kır,İ</a:t>
            </a:r>
            <a:r>
              <a:rPr lang="tr-TR" dirty="0"/>
              <a:t>. &amp; Sulak, Ş. (2014). Eğitim Fakültesi Öğrencilerinin İnternet Bağımlılık Düzeylerinin İncelenmesi. Elektronik Sosyal Bilimler Dergisi, 13(51).150-167. </a:t>
            </a:r>
            <a:r>
              <a:rPr lang="tr-TR" dirty="0" err="1"/>
              <a:t>doi</a:t>
            </a:r>
            <a:r>
              <a:rPr lang="tr-TR" dirty="0"/>
              <a:t>: 10.17755/esosder.96255</a:t>
            </a:r>
          </a:p>
          <a:p>
            <a:r>
              <a:rPr lang="tr-TR" dirty="0" err="1"/>
              <a:t>Krieger</a:t>
            </a:r>
            <a:r>
              <a:rPr lang="tr-TR" dirty="0"/>
              <a:t>, T., </a:t>
            </a:r>
            <a:r>
              <a:rPr lang="tr-TR" dirty="0" err="1"/>
              <a:t>Hermann</a:t>
            </a:r>
            <a:r>
              <a:rPr lang="tr-TR" dirty="0"/>
              <a:t>, H., </a:t>
            </a:r>
            <a:r>
              <a:rPr lang="tr-TR" dirty="0" err="1"/>
              <a:t>Zimmermann</a:t>
            </a:r>
            <a:r>
              <a:rPr lang="tr-TR" dirty="0"/>
              <a:t>, J., &amp; </a:t>
            </a:r>
            <a:r>
              <a:rPr lang="tr-TR" dirty="0" err="1"/>
              <a:t>grosse</a:t>
            </a:r>
            <a:r>
              <a:rPr lang="tr-TR" dirty="0"/>
              <a:t> </a:t>
            </a:r>
            <a:r>
              <a:rPr lang="tr-TR" dirty="0" err="1"/>
              <a:t>Holtforth</a:t>
            </a:r>
            <a:r>
              <a:rPr lang="tr-TR" dirty="0"/>
              <a:t>, M. (2015). </a:t>
            </a:r>
            <a:r>
              <a:rPr lang="tr-TR" dirty="0" err="1"/>
              <a:t>Associations</a:t>
            </a:r>
            <a:r>
              <a:rPr lang="tr-TR" dirty="0"/>
              <a:t> Of Self-</a:t>
            </a:r>
            <a:r>
              <a:rPr lang="tr-TR" dirty="0" err="1"/>
              <a:t>Compassion</a:t>
            </a:r>
            <a:r>
              <a:rPr lang="tr-TR" dirty="0"/>
              <a:t> </a:t>
            </a:r>
            <a:r>
              <a:rPr lang="tr-TR" dirty="0" err="1"/>
              <a:t>And</a:t>
            </a:r>
            <a:r>
              <a:rPr lang="tr-TR" dirty="0"/>
              <a:t> Global Self-</a:t>
            </a:r>
            <a:r>
              <a:rPr lang="tr-TR" dirty="0" err="1"/>
              <a:t>esteem</a:t>
            </a:r>
            <a:r>
              <a:rPr lang="tr-TR" dirty="0"/>
              <a:t> </a:t>
            </a:r>
            <a:r>
              <a:rPr lang="tr-TR" dirty="0" err="1"/>
              <a:t>With</a:t>
            </a:r>
            <a:r>
              <a:rPr lang="tr-TR" dirty="0"/>
              <a:t> </a:t>
            </a:r>
            <a:r>
              <a:rPr lang="tr-TR" dirty="0" err="1"/>
              <a:t>Positive</a:t>
            </a:r>
            <a:r>
              <a:rPr lang="tr-TR" dirty="0"/>
              <a:t> </a:t>
            </a:r>
            <a:r>
              <a:rPr lang="tr-TR" dirty="0" err="1"/>
              <a:t>And</a:t>
            </a:r>
            <a:r>
              <a:rPr lang="tr-TR" dirty="0"/>
              <a:t> </a:t>
            </a:r>
            <a:r>
              <a:rPr lang="tr-TR" dirty="0" err="1"/>
              <a:t>Negative</a:t>
            </a:r>
            <a:r>
              <a:rPr lang="tr-TR" dirty="0"/>
              <a:t> </a:t>
            </a:r>
            <a:r>
              <a:rPr lang="tr-TR" dirty="0" err="1"/>
              <a:t>Affect</a:t>
            </a:r>
            <a:r>
              <a:rPr lang="tr-TR" dirty="0"/>
              <a:t> </a:t>
            </a:r>
            <a:r>
              <a:rPr lang="tr-TR" dirty="0" err="1"/>
              <a:t>And</a:t>
            </a:r>
            <a:r>
              <a:rPr lang="tr-TR" dirty="0"/>
              <a:t> </a:t>
            </a:r>
            <a:r>
              <a:rPr lang="tr-TR" dirty="0" err="1"/>
              <a:t>Stress</a:t>
            </a:r>
            <a:r>
              <a:rPr lang="tr-TR" dirty="0"/>
              <a:t> </a:t>
            </a:r>
            <a:r>
              <a:rPr lang="tr-TR" dirty="0" err="1"/>
              <a:t>Reactivity</a:t>
            </a:r>
            <a:r>
              <a:rPr lang="tr-TR" dirty="0"/>
              <a:t> </a:t>
            </a:r>
            <a:r>
              <a:rPr lang="tr-TR" dirty="0" err="1"/>
              <a:t>In</a:t>
            </a:r>
            <a:r>
              <a:rPr lang="tr-TR" dirty="0"/>
              <a:t> Daily Life: </a:t>
            </a:r>
            <a:r>
              <a:rPr lang="tr-TR" dirty="0" err="1"/>
              <a:t>Findings</a:t>
            </a:r>
            <a:r>
              <a:rPr lang="tr-TR" dirty="0"/>
              <a:t> </a:t>
            </a:r>
            <a:r>
              <a:rPr lang="tr-TR" dirty="0" err="1"/>
              <a:t>From</a:t>
            </a:r>
            <a:r>
              <a:rPr lang="tr-TR" dirty="0"/>
              <a:t> A Smart Phone </a:t>
            </a:r>
            <a:r>
              <a:rPr lang="tr-TR" dirty="0" err="1"/>
              <a:t>Study</a:t>
            </a:r>
            <a:r>
              <a:rPr lang="tr-TR" dirty="0"/>
              <a:t>. </a:t>
            </a:r>
            <a:r>
              <a:rPr lang="tr-TR" dirty="0" err="1"/>
              <a:t>Personality</a:t>
            </a:r>
            <a:r>
              <a:rPr lang="tr-TR" dirty="0"/>
              <a:t> </a:t>
            </a:r>
            <a:r>
              <a:rPr lang="tr-TR" dirty="0" err="1"/>
              <a:t>and</a:t>
            </a:r>
            <a:r>
              <a:rPr lang="tr-TR" dirty="0"/>
              <a:t> </a:t>
            </a:r>
            <a:r>
              <a:rPr lang="tr-TR" dirty="0" err="1"/>
              <a:t>Individual</a:t>
            </a:r>
            <a:r>
              <a:rPr lang="tr-TR" dirty="0"/>
              <a:t> </a:t>
            </a:r>
            <a:r>
              <a:rPr lang="tr-TR" dirty="0" err="1"/>
              <a:t>Differences,Cilt</a:t>
            </a:r>
            <a:r>
              <a:rPr lang="tr-TR" dirty="0"/>
              <a:t>: 87, Sayfa: 288-292.doi:10.1016/j.paid.2015.08.009</a:t>
            </a:r>
          </a:p>
          <a:p>
            <a:endParaRPr lang="tr-TR" dirty="0"/>
          </a:p>
        </p:txBody>
      </p:sp>
    </p:spTree>
    <p:extLst>
      <p:ext uri="{BB962C8B-B14F-4D97-AF65-F5344CB8AC3E}">
        <p14:creationId xmlns:p14="http://schemas.microsoft.com/office/powerpoint/2010/main" val="1807163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fontScale="70000" lnSpcReduction="20000"/>
          </a:bodyPr>
          <a:lstStyle/>
          <a:p>
            <a:r>
              <a:rPr lang="tr-TR" dirty="0"/>
              <a:t>Lee, J. I., </a:t>
            </a:r>
            <a:r>
              <a:rPr lang="tr-TR" dirty="0" err="1"/>
              <a:t>Chang</a:t>
            </a:r>
            <a:r>
              <a:rPr lang="tr-TR" dirty="0"/>
              <a:t>, I., </a:t>
            </a:r>
            <a:r>
              <a:rPr lang="tr-TR" dirty="0" err="1"/>
              <a:t>Pradhan</a:t>
            </a:r>
            <a:r>
              <a:rPr lang="tr-TR" dirty="0"/>
              <a:t>, A. S., Kim, J. L., Kim, B. H., &amp; </a:t>
            </a:r>
            <a:r>
              <a:rPr lang="tr-TR" dirty="0" err="1"/>
              <a:t>Chung</a:t>
            </a:r>
            <a:r>
              <a:rPr lang="tr-TR" dirty="0"/>
              <a:t>, K. S. (2015). On </a:t>
            </a:r>
            <a:r>
              <a:rPr lang="tr-TR" dirty="0" err="1"/>
              <a:t>The</a:t>
            </a:r>
            <a:r>
              <a:rPr lang="tr-TR" dirty="0"/>
              <a:t> </a:t>
            </a:r>
            <a:r>
              <a:rPr lang="tr-TR" dirty="0" err="1"/>
              <a:t>Use</a:t>
            </a:r>
            <a:r>
              <a:rPr lang="tr-TR" dirty="0"/>
              <a:t> Of New </a:t>
            </a:r>
            <a:r>
              <a:rPr lang="tr-TR" dirty="0" err="1"/>
              <a:t>Generation</a:t>
            </a:r>
            <a:r>
              <a:rPr lang="tr-TR" dirty="0"/>
              <a:t> Mobile Phone (</a:t>
            </a:r>
            <a:r>
              <a:rPr lang="tr-TR" dirty="0" err="1"/>
              <a:t>smart</a:t>
            </a:r>
            <a:r>
              <a:rPr lang="tr-TR" dirty="0"/>
              <a:t> </a:t>
            </a:r>
            <a:r>
              <a:rPr lang="tr-TR" dirty="0" err="1"/>
              <a:t>phone</a:t>
            </a:r>
            <a:r>
              <a:rPr lang="tr-TR" dirty="0"/>
              <a:t>) </a:t>
            </a:r>
            <a:r>
              <a:rPr lang="tr-TR" dirty="0" err="1"/>
              <a:t>For</a:t>
            </a:r>
            <a:r>
              <a:rPr lang="tr-TR" dirty="0"/>
              <a:t> </a:t>
            </a:r>
            <a:r>
              <a:rPr lang="tr-TR" dirty="0" err="1"/>
              <a:t>Retrospective</a:t>
            </a:r>
            <a:r>
              <a:rPr lang="tr-TR" dirty="0"/>
              <a:t> </a:t>
            </a:r>
            <a:r>
              <a:rPr lang="tr-TR" dirty="0" err="1"/>
              <a:t>Accident</a:t>
            </a:r>
            <a:r>
              <a:rPr lang="tr-TR" dirty="0"/>
              <a:t> </a:t>
            </a:r>
            <a:r>
              <a:rPr lang="tr-TR" dirty="0" err="1"/>
              <a:t>Dosimetry</a:t>
            </a:r>
            <a:r>
              <a:rPr lang="tr-TR" dirty="0"/>
              <a:t>. </a:t>
            </a:r>
            <a:r>
              <a:rPr lang="tr-TR" dirty="0" err="1"/>
              <a:t>Radiation</a:t>
            </a:r>
            <a:r>
              <a:rPr lang="tr-TR" dirty="0"/>
              <a:t> </a:t>
            </a:r>
            <a:r>
              <a:rPr lang="tr-TR" dirty="0" err="1"/>
              <a:t>Physics</a:t>
            </a:r>
            <a:r>
              <a:rPr lang="tr-TR" dirty="0"/>
              <a:t> </a:t>
            </a:r>
            <a:r>
              <a:rPr lang="tr-TR" dirty="0" err="1"/>
              <a:t>and</a:t>
            </a:r>
            <a:r>
              <a:rPr lang="tr-TR" dirty="0"/>
              <a:t> </a:t>
            </a:r>
            <a:r>
              <a:rPr lang="tr-TR" dirty="0" err="1"/>
              <a:t>Chemistry</a:t>
            </a:r>
            <a:r>
              <a:rPr lang="tr-TR" dirty="0"/>
              <a:t>, Cilt: 116, Sayfa: 151-154.doi:10.1016/j.radphyschem.2015.05.004</a:t>
            </a:r>
          </a:p>
          <a:p>
            <a:r>
              <a:rPr lang="tr-TR" dirty="0" err="1"/>
              <a:t>McNabb</a:t>
            </a:r>
            <a:r>
              <a:rPr lang="tr-TR" dirty="0"/>
              <a:t>, J., &amp; </a:t>
            </a:r>
            <a:r>
              <a:rPr lang="tr-TR" dirty="0" err="1"/>
              <a:t>Gray</a:t>
            </a:r>
            <a:r>
              <a:rPr lang="tr-TR" dirty="0"/>
              <a:t>, R. (2016). </a:t>
            </a:r>
            <a:r>
              <a:rPr lang="tr-TR" dirty="0" err="1"/>
              <a:t>Staying</a:t>
            </a:r>
            <a:r>
              <a:rPr lang="tr-TR" dirty="0"/>
              <a:t> </a:t>
            </a:r>
            <a:r>
              <a:rPr lang="tr-TR" dirty="0" err="1"/>
              <a:t>Connected</a:t>
            </a:r>
            <a:r>
              <a:rPr lang="tr-TR" dirty="0"/>
              <a:t> On </a:t>
            </a:r>
            <a:r>
              <a:rPr lang="tr-TR" dirty="0" err="1"/>
              <a:t>The</a:t>
            </a:r>
            <a:r>
              <a:rPr lang="tr-TR" dirty="0"/>
              <a:t> Road: A </a:t>
            </a:r>
            <a:r>
              <a:rPr lang="tr-TR" dirty="0" err="1"/>
              <a:t>Comparison</a:t>
            </a:r>
            <a:r>
              <a:rPr lang="tr-TR" dirty="0"/>
              <a:t> Of </a:t>
            </a:r>
            <a:r>
              <a:rPr lang="tr-TR" dirty="0" err="1"/>
              <a:t>Different</a:t>
            </a:r>
            <a:r>
              <a:rPr lang="tr-TR" dirty="0"/>
              <a:t> </a:t>
            </a:r>
            <a:r>
              <a:rPr lang="tr-TR" dirty="0" err="1"/>
              <a:t>Types</a:t>
            </a:r>
            <a:r>
              <a:rPr lang="tr-TR" dirty="0"/>
              <a:t> Of Smart Phone </a:t>
            </a:r>
            <a:r>
              <a:rPr lang="tr-TR" dirty="0" err="1"/>
              <a:t>Use</a:t>
            </a:r>
            <a:r>
              <a:rPr lang="tr-TR" dirty="0"/>
              <a:t> </a:t>
            </a:r>
            <a:r>
              <a:rPr lang="tr-TR" dirty="0" err="1"/>
              <a:t>In</a:t>
            </a:r>
            <a:r>
              <a:rPr lang="tr-TR" dirty="0"/>
              <a:t> A </a:t>
            </a:r>
            <a:r>
              <a:rPr lang="tr-TR" dirty="0" err="1"/>
              <a:t>Driving</a:t>
            </a:r>
            <a:r>
              <a:rPr lang="tr-TR" dirty="0"/>
              <a:t> Simulator. </a:t>
            </a:r>
            <a:r>
              <a:rPr lang="tr-TR" dirty="0" err="1"/>
              <a:t>PLoS</a:t>
            </a:r>
            <a:r>
              <a:rPr lang="tr-TR" dirty="0"/>
              <a:t> </a:t>
            </a:r>
            <a:r>
              <a:rPr lang="tr-TR" dirty="0" err="1"/>
              <a:t>one</a:t>
            </a:r>
            <a:r>
              <a:rPr lang="tr-TR" dirty="0"/>
              <a:t>, Cilt: 11, Sayı: 2. </a:t>
            </a:r>
            <a:r>
              <a:rPr lang="tr-TR" dirty="0" err="1"/>
              <a:t>doi</a:t>
            </a:r>
            <a:r>
              <a:rPr lang="tr-TR" dirty="0"/>
              <a:t>: 10.1371/journal.pone.0148555</a:t>
            </a:r>
          </a:p>
          <a:p>
            <a:r>
              <a:rPr lang="tr-TR" dirty="0"/>
              <a:t>Noyan, C. O., </a:t>
            </a:r>
            <a:r>
              <a:rPr lang="tr-TR" dirty="0" err="1"/>
              <a:t>Darçın</a:t>
            </a:r>
            <a:r>
              <a:rPr lang="tr-TR" dirty="0"/>
              <a:t>, A. E., </a:t>
            </a:r>
            <a:r>
              <a:rPr lang="tr-TR" dirty="0" err="1"/>
              <a:t>Nurmedov</a:t>
            </a:r>
            <a:r>
              <a:rPr lang="tr-TR" dirty="0"/>
              <a:t>, S., Yılmaz, O., &amp;Dilbaz, N. (2015). Akıllı telefon Bağımlılığı Ölçeğinin Kısa formunun Üniversite Öğrencilerinde Türkçe Geçerlilik ve Güvenilirlik Çalışması. </a:t>
            </a:r>
            <a:r>
              <a:rPr lang="tr-TR" dirty="0" err="1"/>
              <a:t>Anatolian</a:t>
            </a:r>
            <a:r>
              <a:rPr lang="tr-TR" dirty="0"/>
              <a:t> </a:t>
            </a:r>
            <a:r>
              <a:rPr lang="tr-TR" dirty="0" err="1"/>
              <a:t>Journal</a:t>
            </a:r>
            <a:r>
              <a:rPr lang="tr-TR" dirty="0"/>
              <a:t> of </a:t>
            </a:r>
            <a:r>
              <a:rPr lang="tr-TR" dirty="0" err="1"/>
              <a:t>Psychiatry</a:t>
            </a:r>
            <a:r>
              <a:rPr lang="tr-TR" dirty="0"/>
              <a:t>/Anadolu Psikiyatri Dergisi, Cilt: 16, Sayfa: 73-81.doi: 10.5455/apd.176101</a:t>
            </a:r>
          </a:p>
          <a:p>
            <a:r>
              <a:rPr lang="tr-TR" dirty="0"/>
              <a:t>Özkan, P. (2013, May). Sosyal Ağ Kullanıcılarının E-Sosyalleşme Sürecindeki Kimlik Yapılandırma Süreçleri. II. </a:t>
            </a:r>
            <a:r>
              <a:rPr lang="tr-TR" dirty="0" err="1"/>
              <a:t>In</a:t>
            </a:r>
            <a:r>
              <a:rPr lang="tr-TR" dirty="0"/>
              <a:t> International Conference on </a:t>
            </a:r>
            <a:r>
              <a:rPr lang="tr-TR" dirty="0" err="1"/>
              <a:t>Communication</a:t>
            </a:r>
            <a:r>
              <a:rPr lang="tr-TR" dirty="0"/>
              <a:t>, Media, </a:t>
            </a:r>
            <a:r>
              <a:rPr lang="tr-TR" dirty="0" err="1"/>
              <a:t>Technology</a:t>
            </a:r>
            <a:r>
              <a:rPr lang="tr-TR" dirty="0"/>
              <a:t> </a:t>
            </a:r>
            <a:r>
              <a:rPr lang="tr-TR" dirty="0" err="1"/>
              <a:t>and</a:t>
            </a:r>
            <a:r>
              <a:rPr lang="tr-TR" dirty="0"/>
              <a:t> Design, </a:t>
            </a:r>
            <a:r>
              <a:rPr lang="tr-TR" dirty="0" err="1"/>
              <a:t>Famagusta</a:t>
            </a:r>
            <a:r>
              <a:rPr lang="tr-TR" dirty="0"/>
              <a:t>–North </a:t>
            </a:r>
            <a:r>
              <a:rPr lang="tr-TR" dirty="0" err="1"/>
              <a:t>Cyprus</a:t>
            </a:r>
            <a:r>
              <a:rPr lang="tr-TR" dirty="0"/>
              <a:t> , Sayfa: 386</a:t>
            </a:r>
          </a:p>
        </p:txBody>
      </p:sp>
    </p:spTree>
    <p:extLst>
      <p:ext uri="{BB962C8B-B14F-4D97-AF65-F5344CB8AC3E}">
        <p14:creationId xmlns:p14="http://schemas.microsoft.com/office/powerpoint/2010/main" val="24407740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normAutofit fontScale="77500" lnSpcReduction="20000"/>
          </a:bodyPr>
          <a:lstStyle/>
          <a:p>
            <a:r>
              <a:rPr lang="tr-TR" dirty="0" err="1"/>
              <a:t>Popcorn</a:t>
            </a:r>
            <a:r>
              <a:rPr lang="tr-TR" dirty="0"/>
              <a:t> F., A </a:t>
            </a:r>
            <a:r>
              <a:rPr lang="tr-TR" dirty="0" err="1"/>
              <a:t>Brief</a:t>
            </a:r>
            <a:r>
              <a:rPr lang="tr-TR" dirty="0"/>
              <a:t> </a:t>
            </a:r>
            <a:r>
              <a:rPr lang="tr-TR" dirty="0" err="1"/>
              <a:t>History</a:t>
            </a:r>
            <a:r>
              <a:rPr lang="tr-TR" dirty="0"/>
              <a:t> Of </a:t>
            </a:r>
            <a:r>
              <a:rPr lang="tr-TR" dirty="0" err="1"/>
              <a:t>The</a:t>
            </a:r>
            <a:r>
              <a:rPr lang="tr-TR" dirty="0"/>
              <a:t> </a:t>
            </a:r>
            <a:r>
              <a:rPr lang="tr-TR" dirty="0" err="1"/>
              <a:t>Future</a:t>
            </a:r>
            <a:r>
              <a:rPr lang="tr-TR" dirty="0"/>
              <a:t>, http://www.faithpopcorn.com/a-</a:t>
            </a:r>
            <a:r>
              <a:rPr lang="tr-TR" dirty="0" err="1"/>
              <a:t>brief</a:t>
            </a:r>
            <a:r>
              <a:rPr lang="tr-TR" dirty="0"/>
              <a:t>-</a:t>
            </a:r>
            <a:r>
              <a:rPr lang="tr-TR" dirty="0" err="1"/>
              <a:t>history</a:t>
            </a:r>
            <a:r>
              <a:rPr lang="tr-TR" dirty="0"/>
              <a:t>-of-</a:t>
            </a:r>
            <a:r>
              <a:rPr lang="tr-TR" dirty="0" err="1"/>
              <a:t>the</a:t>
            </a:r>
            <a:r>
              <a:rPr lang="tr-TR" dirty="0"/>
              <a:t>-</a:t>
            </a:r>
            <a:r>
              <a:rPr lang="tr-TR" dirty="0" err="1"/>
              <a:t>future</a:t>
            </a:r>
            <a:r>
              <a:rPr lang="tr-TR" dirty="0"/>
              <a:t>/, erişim tarihi: 23.06.2016</a:t>
            </a:r>
          </a:p>
          <a:p>
            <a:r>
              <a:rPr lang="tr-TR" dirty="0" err="1"/>
              <a:t>Rhee</a:t>
            </a:r>
            <a:r>
              <a:rPr lang="tr-TR" dirty="0"/>
              <a:t>, H., &amp; Kim, S. (2016). </a:t>
            </a:r>
            <a:r>
              <a:rPr lang="tr-TR" dirty="0" err="1"/>
              <a:t>Effects</a:t>
            </a:r>
            <a:r>
              <a:rPr lang="tr-TR" dirty="0"/>
              <a:t> of Breaks On </a:t>
            </a:r>
            <a:r>
              <a:rPr lang="tr-TR" dirty="0" err="1"/>
              <a:t>Regaining</a:t>
            </a:r>
            <a:r>
              <a:rPr lang="tr-TR" dirty="0"/>
              <a:t> </a:t>
            </a:r>
            <a:r>
              <a:rPr lang="tr-TR" dirty="0" err="1"/>
              <a:t>Vitality</a:t>
            </a:r>
            <a:r>
              <a:rPr lang="tr-TR" dirty="0"/>
              <a:t> At </a:t>
            </a:r>
            <a:r>
              <a:rPr lang="tr-TR" dirty="0" err="1"/>
              <a:t>Work</a:t>
            </a:r>
            <a:r>
              <a:rPr lang="tr-TR" dirty="0"/>
              <a:t>: An </a:t>
            </a:r>
            <a:r>
              <a:rPr lang="tr-TR" dirty="0" err="1"/>
              <a:t>Empirical</a:t>
            </a:r>
            <a:r>
              <a:rPr lang="tr-TR" dirty="0"/>
              <a:t> </a:t>
            </a:r>
            <a:r>
              <a:rPr lang="tr-TR" dirty="0" err="1"/>
              <a:t>Comparison</a:t>
            </a:r>
            <a:r>
              <a:rPr lang="tr-TR" dirty="0"/>
              <a:t> Of ‘</a:t>
            </a:r>
            <a:r>
              <a:rPr lang="tr-TR" dirty="0" err="1"/>
              <a:t>Conventional’and</a:t>
            </a:r>
            <a:r>
              <a:rPr lang="tr-TR" dirty="0"/>
              <a:t> ‘Smart </a:t>
            </a:r>
            <a:r>
              <a:rPr lang="tr-TR" dirty="0" err="1"/>
              <a:t>Phone’breaks</a:t>
            </a:r>
            <a:r>
              <a:rPr lang="tr-TR" dirty="0"/>
              <a:t>. </a:t>
            </a:r>
            <a:r>
              <a:rPr lang="tr-TR" dirty="0" err="1"/>
              <a:t>Computers</a:t>
            </a:r>
            <a:r>
              <a:rPr lang="tr-TR" dirty="0"/>
              <a:t> in Human </a:t>
            </a:r>
            <a:r>
              <a:rPr lang="tr-TR" dirty="0" err="1"/>
              <a:t>Behavior</a:t>
            </a:r>
            <a:r>
              <a:rPr lang="tr-TR" dirty="0"/>
              <a:t>, Cilt: 57, Sayfa: 160-167.doi:10.1016/j.chb.2015.11.056</a:t>
            </a:r>
          </a:p>
          <a:p>
            <a:r>
              <a:rPr lang="tr-TR" dirty="0"/>
              <a:t>Roberts, J. A., </a:t>
            </a:r>
            <a:r>
              <a:rPr lang="tr-TR" dirty="0" err="1"/>
              <a:t>Pullig</a:t>
            </a:r>
            <a:r>
              <a:rPr lang="tr-TR" dirty="0"/>
              <a:t>, c. </a:t>
            </a:r>
            <a:r>
              <a:rPr lang="tr-TR" dirty="0" err="1"/>
              <a:t>andManolis</a:t>
            </a:r>
            <a:r>
              <a:rPr lang="tr-TR" dirty="0"/>
              <a:t>, C. (2015). I </a:t>
            </a:r>
            <a:r>
              <a:rPr lang="tr-TR" dirty="0" err="1"/>
              <a:t>Need</a:t>
            </a:r>
            <a:r>
              <a:rPr lang="tr-TR" dirty="0"/>
              <a:t> My Smartphone: A </a:t>
            </a:r>
            <a:r>
              <a:rPr lang="tr-TR" dirty="0" err="1"/>
              <a:t>Hierarchical</a:t>
            </a:r>
            <a:r>
              <a:rPr lang="tr-TR" dirty="0"/>
              <a:t> Model Of </a:t>
            </a:r>
            <a:r>
              <a:rPr lang="tr-TR" dirty="0" err="1"/>
              <a:t>Personality</a:t>
            </a:r>
            <a:r>
              <a:rPr lang="tr-TR" dirty="0"/>
              <a:t> </a:t>
            </a:r>
            <a:r>
              <a:rPr lang="tr-TR" dirty="0" err="1"/>
              <a:t>And</a:t>
            </a:r>
            <a:r>
              <a:rPr lang="tr-TR" dirty="0"/>
              <a:t> Cell-Phone </a:t>
            </a:r>
            <a:r>
              <a:rPr lang="tr-TR" dirty="0" err="1"/>
              <a:t>Addiction</a:t>
            </a:r>
            <a:r>
              <a:rPr lang="tr-TR" dirty="0"/>
              <a:t>. </a:t>
            </a:r>
            <a:r>
              <a:rPr lang="tr-TR" dirty="0" err="1"/>
              <a:t>Personality</a:t>
            </a:r>
            <a:r>
              <a:rPr lang="tr-TR" dirty="0"/>
              <a:t> </a:t>
            </a:r>
            <a:r>
              <a:rPr lang="tr-TR" dirty="0" err="1"/>
              <a:t>And</a:t>
            </a:r>
            <a:r>
              <a:rPr lang="tr-TR" dirty="0"/>
              <a:t> </a:t>
            </a:r>
            <a:r>
              <a:rPr lang="tr-TR" dirty="0" err="1"/>
              <a:t>Individual</a:t>
            </a:r>
            <a:r>
              <a:rPr lang="tr-TR" dirty="0"/>
              <a:t> </a:t>
            </a:r>
            <a:r>
              <a:rPr lang="tr-TR" dirty="0" err="1"/>
              <a:t>Differences</a:t>
            </a:r>
            <a:r>
              <a:rPr lang="tr-TR" dirty="0"/>
              <a:t>, Cilt: 79, Sayfa: 13-19.doi:10.1016/j.paid.2015.01.049</a:t>
            </a:r>
          </a:p>
          <a:p>
            <a:r>
              <a:rPr lang="tr-TR" dirty="0" err="1"/>
              <a:t>Rogers</a:t>
            </a:r>
            <a:r>
              <a:rPr lang="tr-TR" dirty="0"/>
              <a:t>, M. M., </a:t>
            </a:r>
            <a:r>
              <a:rPr lang="tr-TR" dirty="0" err="1"/>
              <a:t>Xu</a:t>
            </a:r>
            <a:r>
              <a:rPr lang="tr-TR" dirty="0"/>
              <a:t>, G., Miller, C. J., </a:t>
            </a:r>
            <a:r>
              <a:rPr lang="tr-TR" dirty="0" err="1"/>
              <a:t>McElmurry</a:t>
            </a:r>
            <a:r>
              <a:rPr lang="tr-TR" dirty="0"/>
              <a:t>, S. P., </a:t>
            </a:r>
            <a:r>
              <a:rPr lang="tr-TR" dirty="0" err="1"/>
              <a:t>Shi</a:t>
            </a:r>
            <a:r>
              <a:rPr lang="tr-TR" dirty="0"/>
              <a:t>, W., </a:t>
            </a:r>
            <a:r>
              <a:rPr lang="tr-TR" dirty="0" err="1"/>
              <a:t>Wang</a:t>
            </a:r>
            <a:r>
              <a:rPr lang="tr-TR" dirty="0"/>
              <a:t>, Y., </a:t>
            </a:r>
            <a:r>
              <a:rPr lang="tr-TR" dirty="0" err="1"/>
              <a:t>and</a:t>
            </a:r>
            <a:r>
              <a:rPr lang="tr-TR" dirty="0"/>
              <a:t> </a:t>
            </a:r>
            <a:r>
              <a:rPr lang="tr-TR" dirty="0" err="1"/>
              <a:t>Xu</a:t>
            </a:r>
            <a:r>
              <a:rPr lang="tr-TR" dirty="0"/>
              <a:t>, C. Z. (2015). HERO: A Smart-Phone Application </a:t>
            </a:r>
            <a:r>
              <a:rPr lang="tr-TR" dirty="0" err="1"/>
              <a:t>For</a:t>
            </a:r>
            <a:r>
              <a:rPr lang="tr-TR" dirty="0"/>
              <a:t> </a:t>
            </a:r>
            <a:r>
              <a:rPr lang="tr-TR" dirty="0" err="1"/>
              <a:t>Location</a:t>
            </a:r>
            <a:r>
              <a:rPr lang="tr-TR" dirty="0"/>
              <a:t> </a:t>
            </a:r>
            <a:r>
              <a:rPr lang="tr-TR" dirty="0" err="1"/>
              <a:t>Based</a:t>
            </a:r>
            <a:r>
              <a:rPr lang="tr-TR" dirty="0"/>
              <a:t> </a:t>
            </a:r>
            <a:r>
              <a:rPr lang="tr-TR" dirty="0" err="1"/>
              <a:t>Emissions</a:t>
            </a:r>
            <a:r>
              <a:rPr lang="tr-TR" dirty="0"/>
              <a:t> </a:t>
            </a:r>
            <a:r>
              <a:rPr lang="tr-TR" dirty="0" err="1"/>
              <a:t>Estimates</a:t>
            </a:r>
            <a:r>
              <a:rPr lang="tr-TR" dirty="0"/>
              <a:t>. </a:t>
            </a:r>
            <a:r>
              <a:rPr lang="tr-TR" dirty="0" err="1"/>
              <a:t>Sustainable</a:t>
            </a:r>
            <a:r>
              <a:rPr lang="tr-TR" dirty="0"/>
              <a:t> Computing: </a:t>
            </a:r>
            <a:r>
              <a:rPr lang="tr-TR" dirty="0" err="1"/>
              <a:t>Informatics</a:t>
            </a:r>
            <a:r>
              <a:rPr lang="tr-TR" dirty="0"/>
              <a:t> </a:t>
            </a:r>
            <a:r>
              <a:rPr lang="tr-TR" dirty="0" err="1"/>
              <a:t>and</a:t>
            </a:r>
            <a:r>
              <a:rPr lang="tr-TR" dirty="0"/>
              <a:t> </a:t>
            </a:r>
            <a:r>
              <a:rPr lang="tr-TR" dirty="0" err="1"/>
              <a:t>Systems</a:t>
            </a:r>
            <a:r>
              <a:rPr lang="tr-TR" dirty="0"/>
              <a:t>, Cilt: 8, Sayfa: 3-7.doi:10.1016/j.suscom.2014.09.001</a:t>
            </a:r>
          </a:p>
          <a:p>
            <a:endParaRPr lang="tr-TR" dirty="0"/>
          </a:p>
        </p:txBody>
      </p:sp>
    </p:spTree>
    <p:extLst>
      <p:ext uri="{BB962C8B-B14F-4D97-AF65-F5344CB8AC3E}">
        <p14:creationId xmlns:p14="http://schemas.microsoft.com/office/powerpoint/2010/main" val="3562735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a:xfrm>
            <a:off x="1484310" y="2666999"/>
            <a:ext cx="10018713" cy="3825241"/>
          </a:xfrm>
        </p:spPr>
        <p:txBody>
          <a:bodyPr>
            <a:normAutofit fontScale="70000" lnSpcReduction="20000"/>
          </a:bodyPr>
          <a:lstStyle/>
          <a:p>
            <a:r>
              <a:rPr lang="tr-TR" dirty="0" err="1"/>
              <a:t>Sariyska</a:t>
            </a:r>
            <a:r>
              <a:rPr lang="tr-TR" dirty="0"/>
              <a:t>, R., </a:t>
            </a:r>
            <a:r>
              <a:rPr lang="tr-TR" dirty="0" err="1"/>
              <a:t>Reuter</a:t>
            </a:r>
            <a:r>
              <a:rPr lang="tr-TR" dirty="0"/>
              <a:t>, M., Bey, K., </a:t>
            </a:r>
            <a:r>
              <a:rPr lang="tr-TR" dirty="0" err="1"/>
              <a:t>Sha</a:t>
            </a:r>
            <a:r>
              <a:rPr lang="tr-TR" dirty="0"/>
              <a:t>, P., </a:t>
            </a:r>
            <a:r>
              <a:rPr lang="tr-TR" dirty="0" err="1"/>
              <a:t>Li</a:t>
            </a:r>
            <a:r>
              <a:rPr lang="tr-TR" dirty="0"/>
              <a:t>, M., </a:t>
            </a:r>
            <a:r>
              <a:rPr lang="tr-TR" dirty="0" err="1"/>
              <a:t>Chen</a:t>
            </a:r>
            <a:r>
              <a:rPr lang="tr-TR" dirty="0"/>
              <a:t>, Y. F </a:t>
            </a:r>
            <a:r>
              <a:rPr lang="tr-TR" dirty="0" err="1"/>
              <a:t>and</a:t>
            </a:r>
            <a:r>
              <a:rPr lang="tr-TR" dirty="0"/>
              <a:t> </a:t>
            </a:r>
            <a:r>
              <a:rPr lang="tr-TR" dirty="0" err="1"/>
              <a:t>Feldmann</a:t>
            </a:r>
            <a:r>
              <a:rPr lang="tr-TR" dirty="0"/>
              <a:t>, M. (2014). Self </a:t>
            </a:r>
            <a:r>
              <a:rPr lang="tr-TR" dirty="0" err="1"/>
              <a:t>Esteem</a:t>
            </a:r>
            <a:r>
              <a:rPr lang="tr-TR" dirty="0"/>
              <a:t>, </a:t>
            </a:r>
            <a:r>
              <a:rPr lang="tr-TR" dirty="0" err="1"/>
              <a:t>Personality</a:t>
            </a:r>
            <a:r>
              <a:rPr lang="tr-TR" dirty="0"/>
              <a:t> </a:t>
            </a:r>
            <a:r>
              <a:rPr lang="tr-TR" dirty="0" err="1"/>
              <a:t>And</a:t>
            </a:r>
            <a:r>
              <a:rPr lang="tr-TR" dirty="0"/>
              <a:t> Internet </a:t>
            </a:r>
            <a:r>
              <a:rPr lang="tr-TR" dirty="0" err="1"/>
              <a:t>Addiction</a:t>
            </a:r>
            <a:r>
              <a:rPr lang="tr-TR" dirty="0"/>
              <a:t>: A Cross-</a:t>
            </a:r>
            <a:r>
              <a:rPr lang="tr-TR" dirty="0" err="1"/>
              <a:t>Cultural</a:t>
            </a:r>
            <a:r>
              <a:rPr lang="tr-TR" dirty="0"/>
              <a:t> </a:t>
            </a:r>
            <a:r>
              <a:rPr lang="tr-TR" dirty="0" err="1"/>
              <a:t>Comparison</a:t>
            </a:r>
            <a:r>
              <a:rPr lang="tr-TR" dirty="0"/>
              <a:t> </a:t>
            </a:r>
            <a:r>
              <a:rPr lang="tr-TR" dirty="0" err="1"/>
              <a:t>Study</a:t>
            </a:r>
            <a:r>
              <a:rPr lang="tr-TR" dirty="0"/>
              <a:t>. </a:t>
            </a:r>
            <a:r>
              <a:rPr lang="tr-TR" dirty="0" err="1"/>
              <a:t>Personality</a:t>
            </a:r>
            <a:r>
              <a:rPr lang="tr-TR" dirty="0"/>
              <a:t> </a:t>
            </a:r>
            <a:r>
              <a:rPr lang="tr-TR" dirty="0" err="1"/>
              <a:t>and</a:t>
            </a:r>
            <a:r>
              <a:rPr lang="tr-TR" dirty="0"/>
              <a:t> </a:t>
            </a:r>
            <a:r>
              <a:rPr lang="tr-TR" dirty="0" err="1"/>
              <a:t>ındividual</a:t>
            </a:r>
            <a:r>
              <a:rPr lang="tr-TR" dirty="0"/>
              <a:t> </a:t>
            </a:r>
            <a:r>
              <a:rPr lang="tr-TR" dirty="0" err="1"/>
              <a:t>differences</a:t>
            </a:r>
            <a:r>
              <a:rPr lang="tr-TR" dirty="0"/>
              <a:t>, Cilt: 61, Sayfa: 28-33.doi:10.1016/j.paid.2014.01.001</a:t>
            </a:r>
          </a:p>
          <a:p>
            <a:r>
              <a:rPr lang="tr-TR" dirty="0"/>
              <a:t>Şar, A. H., </a:t>
            </a:r>
            <a:r>
              <a:rPr lang="tr-TR" dirty="0" err="1"/>
              <a:t>Ayas</a:t>
            </a:r>
            <a:r>
              <a:rPr lang="tr-TR" dirty="0"/>
              <a:t>, T., &amp; </a:t>
            </a:r>
            <a:r>
              <a:rPr lang="tr-TR" dirty="0" err="1"/>
              <a:t>Horzum</a:t>
            </a:r>
            <a:r>
              <a:rPr lang="tr-TR" dirty="0"/>
              <a:t>, M. B. (2015). </a:t>
            </a:r>
            <a:r>
              <a:rPr lang="tr-TR" dirty="0" err="1"/>
              <a:t>Developing</a:t>
            </a:r>
            <a:r>
              <a:rPr lang="tr-TR" dirty="0"/>
              <a:t> </a:t>
            </a:r>
            <a:r>
              <a:rPr lang="tr-TR" dirty="0" err="1"/>
              <a:t>The</a:t>
            </a:r>
            <a:r>
              <a:rPr lang="tr-TR" dirty="0"/>
              <a:t> Smart Phone </a:t>
            </a:r>
            <a:r>
              <a:rPr lang="tr-TR" dirty="0" err="1"/>
              <a:t>Addiction</a:t>
            </a:r>
            <a:r>
              <a:rPr lang="tr-TR" dirty="0"/>
              <a:t> </a:t>
            </a:r>
            <a:r>
              <a:rPr lang="tr-TR" dirty="0" err="1"/>
              <a:t>Scale</a:t>
            </a:r>
            <a:r>
              <a:rPr lang="tr-TR" dirty="0"/>
              <a:t> </a:t>
            </a:r>
            <a:r>
              <a:rPr lang="tr-TR" dirty="0" err="1"/>
              <a:t>and</a:t>
            </a:r>
            <a:r>
              <a:rPr lang="tr-TR" dirty="0"/>
              <a:t> </a:t>
            </a:r>
            <a:r>
              <a:rPr lang="tr-TR" dirty="0" err="1"/>
              <a:t>Its</a:t>
            </a:r>
            <a:r>
              <a:rPr lang="tr-TR" dirty="0"/>
              <a:t> </a:t>
            </a:r>
            <a:r>
              <a:rPr lang="tr-TR" dirty="0" err="1"/>
              <a:t>Validity</a:t>
            </a:r>
            <a:r>
              <a:rPr lang="tr-TR" dirty="0"/>
              <a:t> </a:t>
            </a:r>
            <a:r>
              <a:rPr lang="tr-TR" dirty="0" err="1"/>
              <a:t>and</a:t>
            </a:r>
            <a:r>
              <a:rPr lang="tr-TR" dirty="0"/>
              <a:t> </a:t>
            </a:r>
            <a:r>
              <a:rPr lang="tr-TR" dirty="0" err="1"/>
              <a:t>Reliability</a:t>
            </a:r>
            <a:r>
              <a:rPr lang="tr-TR" dirty="0"/>
              <a:t> </a:t>
            </a:r>
            <a:r>
              <a:rPr lang="tr-TR" dirty="0" err="1"/>
              <a:t>Study</a:t>
            </a:r>
            <a:r>
              <a:rPr lang="tr-TR" dirty="0"/>
              <a:t>. Online </a:t>
            </a:r>
            <a:r>
              <a:rPr lang="tr-TR" dirty="0" err="1"/>
              <a:t>Journal</a:t>
            </a:r>
            <a:r>
              <a:rPr lang="tr-TR" dirty="0"/>
              <a:t> of </a:t>
            </a:r>
            <a:r>
              <a:rPr lang="tr-TR" dirty="0" err="1"/>
              <a:t>Technology</a:t>
            </a:r>
            <a:r>
              <a:rPr lang="tr-TR" dirty="0"/>
              <a:t> </a:t>
            </a:r>
            <a:r>
              <a:rPr lang="tr-TR" dirty="0" err="1"/>
              <a:t>Addiction</a:t>
            </a:r>
            <a:r>
              <a:rPr lang="tr-TR" dirty="0"/>
              <a:t> &amp; </a:t>
            </a:r>
            <a:r>
              <a:rPr lang="tr-TR" dirty="0" err="1"/>
              <a:t>Cyberbullying</a:t>
            </a:r>
            <a:r>
              <a:rPr lang="tr-TR" dirty="0"/>
              <a:t>, Cilt:2, Sayı: 3.</a:t>
            </a:r>
          </a:p>
          <a:p>
            <a:r>
              <a:rPr lang="tr-TR" dirty="0" err="1"/>
              <a:t>Şenyuva</a:t>
            </a:r>
            <a:r>
              <a:rPr lang="tr-TR" dirty="0"/>
              <a:t>, D., (2013), Gençler Akıllı Telefon Bağımlısı, 1-2</a:t>
            </a:r>
          </a:p>
          <a:p>
            <a:r>
              <a:rPr lang="tr-TR" dirty="0"/>
              <a:t>Türkiye İstatistik Kurumu, Hane Halkı Bilişim Teknolojileri Kullanım Araştırması, http://www.tuik.gov.tr/</a:t>
            </a:r>
            <a:r>
              <a:rPr lang="tr-TR" dirty="0" err="1"/>
              <a:t>prehaberbultenleri.do?id</a:t>
            </a:r>
            <a:r>
              <a:rPr lang="tr-TR" dirty="0"/>
              <a:t>=18660.</a:t>
            </a:r>
          </a:p>
          <a:p>
            <a:r>
              <a:rPr lang="tr-TR" dirty="0" err="1"/>
              <a:t>Wang</a:t>
            </a:r>
            <a:r>
              <a:rPr lang="tr-TR" dirty="0"/>
              <a:t>, C. H. (2015). A Market-</a:t>
            </a:r>
            <a:r>
              <a:rPr lang="tr-TR" dirty="0" err="1"/>
              <a:t>Oriented</a:t>
            </a:r>
            <a:r>
              <a:rPr lang="tr-TR" dirty="0"/>
              <a:t> </a:t>
            </a:r>
            <a:r>
              <a:rPr lang="tr-TR" dirty="0" err="1"/>
              <a:t>Approach</a:t>
            </a:r>
            <a:r>
              <a:rPr lang="tr-TR" dirty="0"/>
              <a:t> </a:t>
            </a:r>
            <a:r>
              <a:rPr lang="tr-TR" dirty="0" err="1"/>
              <a:t>To</a:t>
            </a:r>
            <a:r>
              <a:rPr lang="tr-TR" dirty="0"/>
              <a:t> </a:t>
            </a:r>
            <a:r>
              <a:rPr lang="tr-TR" dirty="0" err="1"/>
              <a:t>Accomplish</a:t>
            </a:r>
            <a:r>
              <a:rPr lang="tr-TR" dirty="0"/>
              <a:t> Product </a:t>
            </a:r>
            <a:r>
              <a:rPr lang="tr-TR" dirty="0" err="1"/>
              <a:t>Positioning</a:t>
            </a:r>
            <a:r>
              <a:rPr lang="tr-TR" dirty="0"/>
              <a:t> </a:t>
            </a:r>
            <a:r>
              <a:rPr lang="tr-TR" dirty="0" err="1"/>
              <a:t>And</a:t>
            </a:r>
            <a:r>
              <a:rPr lang="tr-TR" dirty="0"/>
              <a:t> Product </a:t>
            </a:r>
            <a:r>
              <a:rPr lang="tr-TR" dirty="0" err="1"/>
              <a:t>Recommendation</a:t>
            </a:r>
            <a:r>
              <a:rPr lang="tr-TR" dirty="0"/>
              <a:t> </a:t>
            </a:r>
            <a:r>
              <a:rPr lang="tr-TR" dirty="0" err="1"/>
              <a:t>For</a:t>
            </a:r>
            <a:r>
              <a:rPr lang="tr-TR" dirty="0"/>
              <a:t> Smart </a:t>
            </a:r>
            <a:r>
              <a:rPr lang="tr-TR" dirty="0" err="1"/>
              <a:t>Phones</a:t>
            </a:r>
            <a:r>
              <a:rPr lang="tr-TR" dirty="0"/>
              <a:t> </a:t>
            </a:r>
            <a:r>
              <a:rPr lang="tr-TR" dirty="0" err="1"/>
              <a:t>And</a:t>
            </a:r>
            <a:r>
              <a:rPr lang="tr-TR" dirty="0"/>
              <a:t> </a:t>
            </a:r>
            <a:r>
              <a:rPr lang="tr-TR" dirty="0" err="1"/>
              <a:t>Wearable</a:t>
            </a:r>
            <a:r>
              <a:rPr lang="tr-TR" dirty="0"/>
              <a:t> </a:t>
            </a:r>
            <a:r>
              <a:rPr lang="tr-TR" dirty="0" err="1"/>
              <a:t>Devices</a:t>
            </a:r>
            <a:r>
              <a:rPr lang="tr-TR" dirty="0"/>
              <a:t>, International </a:t>
            </a:r>
            <a:r>
              <a:rPr lang="tr-TR" dirty="0" err="1"/>
              <a:t>Journal</a:t>
            </a:r>
            <a:r>
              <a:rPr lang="tr-TR" dirty="0"/>
              <a:t> of </a:t>
            </a:r>
            <a:r>
              <a:rPr lang="tr-TR" dirty="0" err="1"/>
              <a:t>Production</a:t>
            </a:r>
            <a:r>
              <a:rPr lang="tr-TR" dirty="0"/>
              <a:t> </a:t>
            </a:r>
            <a:r>
              <a:rPr lang="tr-TR" dirty="0" err="1"/>
              <a:t>Research</a:t>
            </a:r>
            <a:r>
              <a:rPr lang="tr-TR" dirty="0"/>
              <a:t>, Cilt: 53, Sayı: 8, Sayfa: 2542-2553. doi:10.1080/00207543.2014.991046</a:t>
            </a:r>
          </a:p>
          <a:p>
            <a:r>
              <a:rPr lang="tr-TR" dirty="0" err="1"/>
              <a:t>Wei</a:t>
            </a:r>
            <a:r>
              <a:rPr lang="tr-TR" dirty="0"/>
              <a:t>, F. Y. F. (2016). </a:t>
            </a:r>
            <a:r>
              <a:rPr lang="tr-TR" dirty="0" err="1"/>
              <a:t>Creating</a:t>
            </a:r>
            <a:r>
              <a:rPr lang="tr-TR" dirty="0"/>
              <a:t> a </a:t>
            </a:r>
            <a:r>
              <a:rPr lang="tr-TR" dirty="0" err="1"/>
              <a:t>Collaborative</a:t>
            </a:r>
            <a:r>
              <a:rPr lang="tr-TR" dirty="0"/>
              <a:t> “Hot </a:t>
            </a:r>
            <a:r>
              <a:rPr lang="tr-TR" dirty="0" err="1"/>
              <a:t>Clock</a:t>
            </a:r>
            <a:r>
              <a:rPr lang="tr-TR" dirty="0"/>
              <a:t>”: Using Smart </a:t>
            </a:r>
            <a:r>
              <a:rPr lang="tr-TR" dirty="0" err="1"/>
              <a:t>Phones</a:t>
            </a:r>
            <a:r>
              <a:rPr lang="tr-TR" dirty="0"/>
              <a:t> </a:t>
            </a:r>
            <a:r>
              <a:rPr lang="tr-TR" dirty="0" err="1"/>
              <a:t>to</a:t>
            </a:r>
            <a:r>
              <a:rPr lang="tr-TR" dirty="0"/>
              <a:t> </a:t>
            </a:r>
            <a:r>
              <a:rPr lang="tr-TR" dirty="0" err="1"/>
              <a:t>Motivate</a:t>
            </a:r>
            <a:r>
              <a:rPr lang="tr-TR" dirty="0"/>
              <a:t> </a:t>
            </a:r>
            <a:r>
              <a:rPr lang="tr-TR" dirty="0" err="1"/>
              <a:t>Students</a:t>
            </a:r>
            <a:r>
              <a:rPr lang="tr-TR" dirty="0"/>
              <a:t>’ Learning in News </a:t>
            </a:r>
            <a:r>
              <a:rPr lang="tr-TR" dirty="0" err="1"/>
              <a:t>Interviewing</a:t>
            </a:r>
            <a:r>
              <a:rPr lang="tr-TR" dirty="0"/>
              <a:t> </a:t>
            </a:r>
            <a:r>
              <a:rPr lang="tr-TR" dirty="0" err="1"/>
              <a:t>and</a:t>
            </a:r>
            <a:r>
              <a:rPr lang="tr-TR" dirty="0"/>
              <a:t> </a:t>
            </a:r>
            <a:r>
              <a:rPr lang="tr-TR" dirty="0" err="1"/>
              <a:t>Reporting</a:t>
            </a:r>
            <a:r>
              <a:rPr lang="tr-TR" dirty="0"/>
              <a:t>, </a:t>
            </a:r>
            <a:r>
              <a:rPr lang="tr-TR" dirty="0" err="1"/>
              <a:t>Communication</a:t>
            </a:r>
            <a:r>
              <a:rPr lang="tr-TR" dirty="0"/>
              <a:t> </a:t>
            </a:r>
            <a:r>
              <a:rPr lang="tr-TR" dirty="0" err="1"/>
              <a:t>Teacher</a:t>
            </a:r>
            <a:r>
              <a:rPr lang="tr-TR" dirty="0"/>
              <a:t>, Cilt: 30, Sayı: 1, Sayfa: 11-16. Doi:10.1080/17404622.2015.1102305</a:t>
            </a:r>
          </a:p>
          <a:p>
            <a:endParaRPr lang="tr-TR" dirty="0"/>
          </a:p>
        </p:txBody>
      </p:sp>
    </p:spTree>
    <p:extLst>
      <p:ext uri="{BB962C8B-B14F-4D97-AF65-F5344CB8AC3E}">
        <p14:creationId xmlns:p14="http://schemas.microsoft.com/office/powerpoint/2010/main" val="4118170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ARAŞTIRMANIN AMACI</a:t>
            </a:r>
          </a:p>
        </p:txBody>
      </p:sp>
      <p:sp>
        <p:nvSpPr>
          <p:cNvPr id="3" name="İçerik Yer Tutucusu 2"/>
          <p:cNvSpPr>
            <a:spLocks noGrp="1"/>
          </p:cNvSpPr>
          <p:nvPr>
            <p:ph idx="1"/>
          </p:nvPr>
        </p:nvSpPr>
        <p:spPr/>
        <p:txBody>
          <a:bodyPr>
            <a:normAutofit/>
          </a:bodyPr>
          <a:lstStyle/>
          <a:p>
            <a:pPr algn="just"/>
            <a:r>
              <a:rPr lang="tr-TR" dirty="0"/>
              <a:t>Araştırma kapsamında mobil cihazlar açısından, mobil </a:t>
            </a:r>
            <a:r>
              <a:rPr lang="tr-TR" dirty="0" err="1"/>
              <a:t>kozalanmanın</a:t>
            </a:r>
            <a:r>
              <a:rPr lang="tr-TR" dirty="0"/>
              <a:t> boyutlarının incelenmesi amaçlanmaktadır.</a:t>
            </a:r>
          </a:p>
        </p:txBody>
      </p:sp>
    </p:spTree>
    <p:extLst>
      <p:ext uri="{BB962C8B-B14F-4D97-AF65-F5344CB8AC3E}">
        <p14:creationId xmlns:p14="http://schemas.microsoft.com/office/powerpoint/2010/main" val="1607040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normAutofit lnSpcReduction="10000"/>
          </a:bodyPr>
          <a:lstStyle/>
          <a:p>
            <a:pPr algn="just"/>
            <a:r>
              <a:rPr lang="tr-TR" dirty="0"/>
              <a:t>İngilizce literatürde “</a:t>
            </a:r>
            <a:r>
              <a:rPr lang="tr-TR" dirty="0" err="1"/>
              <a:t>cocooning</a:t>
            </a:r>
            <a:r>
              <a:rPr lang="tr-TR" dirty="0"/>
              <a:t>” olarak tanımlanan kavram </a:t>
            </a:r>
            <a:r>
              <a:rPr lang="tr-TR" dirty="0" err="1"/>
              <a:t>Türkçe’de</a:t>
            </a:r>
            <a:r>
              <a:rPr lang="tr-TR" dirty="0"/>
              <a:t> “ koza” ya da “</a:t>
            </a:r>
            <a:r>
              <a:rPr lang="tr-TR" dirty="0" err="1"/>
              <a:t>kozalanma</a:t>
            </a:r>
            <a:r>
              <a:rPr lang="tr-TR" dirty="0"/>
              <a:t>” olarak kullanılabilmekte olup belirli araçları yaşamın merkezi haline getirme ve bu çevreye bağlı koza oluşturma ve bu koza içinde yaşama olgusunu belirtmektedir (</a:t>
            </a:r>
            <a:r>
              <a:rPr lang="tr-TR" dirty="0" err="1"/>
              <a:t>Euromonitor</a:t>
            </a:r>
            <a:r>
              <a:rPr lang="tr-TR" dirty="0"/>
              <a:t>, 2013, s.11- 14).</a:t>
            </a:r>
          </a:p>
          <a:p>
            <a:pPr marL="0" indent="0">
              <a:buNone/>
            </a:pPr>
            <a:endParaRPr lang="tr-TR" dirty="0"/>
          </a:p>
          <a:p>
            <a:pPr algn="just"/>
            <a:r>
              <a:rPr lang="tr-TR" dirty="0" err="1"/>
              <a:t>Cocooning</a:t>
            </a:r>
            <a:r>
              <a:rPr lang="tr-TR" dirty="0"/>
              <a:t>, yani kozaya çekilme, 1980’ </a:t>
            </a:r>
            <a:r>
              <a:rPr lang="tr-TR" dirty="0" err="1"/>
              <a:t>lerde</a:t>
            </a:r>
            <a:r>
              <a:rPr lang="tr-TR" dirty="0"/>
              <a:t> </a:t>
            </a:r>
            <a:r>
              <a:rPr lang="tr-TR" dirty="0" err="1"/>
              <a:t>Faith</a:t>
            </a:r>
            <a:r>
              <a:rPr lang="tr-TR" dirty="0"/>
              <a:t> </a:t>
            </a:r>
            <a:r>
              <a:rPr lang="tr-TR" dirty="0" err="1"/>
              <a:t>Popcorn</a:t>
            </a:r>
            <a:r>
              <a:rPr lang="tr-TR" dirty="0"/>
              <a:t> tarafından ilk kez ortaya atılmış bir sosyal trenddir (</a:t>
            </a:r>
            <a:r>
              <a:rPr lang="en-US" dirty="0"/>
              <a:t>(http://www.faithpopcorn.com/a-</a:t>
            </a:r>
            <a:r>
              <a:rPr lang="tr-TR" dirty="0"/>
              <a:t> </a:t>
            </a:r>
            <a:r>
              <a:rPr lang="en-US" dirty="0"/>
              <a:t>brief-history- of-the- future/, </a:t>
            </a:r>
            <a:r>
              <a:rPr lang="en-US" dirty="0" err="1"/>
              <a:t>erişim</a:t>
            </a:r>
            <a:r>
              <a:rPr lang="en-US" dirty="0"/>
              <a:t> </a:t>
            </a:r>
            <a:r>
              <a:rPr lang="en-US" dirty="0" err="1"/>
              <a:t>tarihi</a:t>
            </a:r>
            <a:r>
              <a:rPr lang="en-US" dirty="0"/>
              <a:t>: 23.06.2016).</a:t>
            </a:r>
            <a:endParaRPr lang="tr-TR" dirty="0"/>
          </a:p>
        </p:txBody>
      </p:sp>
    </p:spTree>
    <p:extLst>
      <p:ext uri="{BB962C8B-B14F-4D97-AF65-F5344CB8AC3E}">
        <p14:creationId xmlns:p14="http://schemas.microsoft.com/office/powerpoint/2010/main" val="10366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p:txBody>
          <a:bodyPr>
            <a:normAutofit/>
          </a:bodyPr>
          <a:lstStyle/>
          <a:p>
            <a:pPr algn="just"/>
            <a:r>
              <a:rPr lang="tr-TR" dirty="0" err="1"/>
              <a:t>Kozalanma</a:t>
            </a:r>
            <a:r>
              <a:rPr lang="tr-TR" dirty="0"/>
              <a:t> kavramı içinde bağımlılığı içermektedir (Kır ve Sulak, 2014: 153).</a:t>
            </a:r>
          </a:p>
          <a:p>
            <a:pPr marL="0" indent="0" algn="just">
              <a:buNone/>
            </a:pPr>
            <a:endParaRPr lang="tr-TR" dirty="0"/>
          </a:p>
          <a:p>
            <a:pPr algn="just"/>
            <a:r>
              <a:rPr lang="tr-TR" dirty="0"/>
              <a:t>Bağımlılık sonucu oluşan bireyselleşmenin aksine koza kavramı hem bireyselleşmeyi hem de sosyalleşmeyi içermekte olup bir bütün olarak ele almaktadır (Aslan, 2013, s.126).</a:t>
            </a:r>
          </a:p>
        </p:txBody>
      </p:sp>
    </p:spTree>
    <p:extLst>
      <p:ext uri="{BB962C8B-B14F-4D97-AF65-F5344CB8AC3E}">
        <p14:creationId xmlns:p14="http://schemas.microsoft.com/office/powerpoint/2010/main" val="342024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a:xfrm>
            <a:off x="1484311" y="2651759"/>
            <a:ext cx="10018713" cy="3566161"/>
          </a:xfrm>
        </p:spPr>
        <p:txBody>
          <a:bodyPr>
            <a:normAutofit/>
          </a:bodyPr>
          <a:lstStyle/>
          <a:p>
            <a:pPr algn="just"/>
            <a:r>
              <a:rPr lang="tr-TR" dirty="0"/>
              <a:t>“Mobil koza” kavramının tek başına yer aldığı bir çalışmaya rastlanılmamış olup, bağımlılık temelinde mobil cihaz, internet, akıllı telefon ve mobil oyun, gibi konularla ilgili çalışmalar yapıldığı görülmüştür.</a:t>
            </a:r>
          </a:p>
          <a:p>
            <a:pPr algn="just"/>
            <a:r>
              <a:rPr lang="tr-TR" dirty="0"/>
              <a:t>Ayrıca bu çalışmalarda internet bağımlılığının, mobil cihaz bağımlılığı için temel oluşturduğu sonucuna ulaşılmıştır (Roberts vd.; 2015, sf. 13-19.; Noyan vd.; 2015, sf. 73-81; Demirci vd.; 2014, sf.226-234; </a:t>
            </a:r>
            <a:r>
              <a:rPr lang="tr-TR" dirty="0" err="1"/>
              <a:t>Hollander</a:t>
            </a:r>
            <a:r>
              <a:rPr lang="tr-TR" dirty="0"/>
              <a:t>; 1993’ten aktaran Şar vd.; 2015, sf.4; </a:t>
            </a:r>
            <a:r>
              <a:rPr lang="tr-TR" dirty="0" err="1"/>
              <a:t>Griffiths</a:t>
            </a:r>
            <a:r>
              <a:rPr lang="tr-TR" dirty="0"/>
              <a:t>; 2003, sf.557-568; </a:t>
            </a:r>
            <a:r>
              <a:rPr lang="tr-TR" dirty="0" err="1"/>
              <a:t>Chang</a:t>
            </a:r>
            <a:r>
              <a:rPr lang="tr-TR" dirty="0"/>
              <a:t>; 2008, sf. 2597-2619.; </a:t>
            </a:r>
            <a:r>
              <a:rPr lang="tr-TR" dirty="0" err="1"/>
              <a:t>Sariyska</a:t>
            </a:r>
            <a:r>
              <a:rPr lang="tr-TR" dirty="0"/>
              <a:t> vd.; 2014, sf. 28-33 )</a:t>
            </a:r>
          </a:p>
          <a:p>
            <a:endParaRPr lang="tr-TR" dirty="0"/>
          </a:p>
        </p:txBody>
      </p:sp>
    </p:spTree>
    <p:extLst>
      <p:ext uri="{BB962C8B-B14F-4D97-AF65-F5344CB8AC3E}">
        <p14:creationId xmlns:p14="http://schemas.microsoft.com/office/powerpoint/2010/main" val="376644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LİTERATÜR ANALİZİ</a:t>
            </a:r>
          </a:p>
        </p:txBody>
      </p:sp>
      <p:sp>
        <p:nvSpPr>
          <p:cNvPr id="3" name="İçerik Yer Tutucusu 2"/>
          <p:cNvSpPr>
            <a:spLocks noGrp="1"/>
          </p:cNvSpPr>
          <p:nvPr>
            <p:ph idx="1"/>
          </p:nvPr>
        </p:nvSpPr>
        <p:spPr>
          <a:xfrm>
            <a:off x="1484311" y="2026919"/>
            <a:ext cx="10018713" cy="4328161"/>
          </a:xfrm>
        </p:spPr>
        <p:txBody>
          <a:bodyPr>
            <a:normAutofit/>
          </a:bodyPr>
          <a:lstStyle/>
          <a:p>
            <a:pPr algn="just"/>
            <a:r>
              <a:rPr lang="tr-TR" dirty="0"/>
              <a:t>Mobil cihazlarla ilgili yapılan çalışmaların ise genellikle psikoloji ve psikiyatri alanında yoğunlaştığı ve çoğunlukla cep telefonu ve akıllı telefon bağlamında uygulandığı dikkat çekmektedir. </a:t>
            </a:r>
          </a:p>
          <a:p>
            <a:pPr algn="just"/>
            <a:r>
              <a:rPr lang="tr-TR" dirty="0"/>
              <a:t>Bu çalışmalarda genel olarak, özellikle gençler arasında cep telefonu kullanımının yaygın olduğu, modanın önemli olduğu, motivasyonu arttırdığı, kişiler için vazgeçilmez oldukları sonucuna ulaşılmıştır (Lee, vd., 2015, sf.151-154; </a:t>
            </a:r>
            <a:r>
              <a:rPr lang="tr-TR" dirty="0" err="1"/>
              <a:t>Rhee</a:t>
            </a:r>
            <a:r>
              <a:rPr lang="tr-TR" dirty="0"/>
              <a:t>, ve Kim, 2016, sf. 160-167; </a:t>
            </a:r>
            <a:r>
              <a:rPr lang="tr-TR" dirty="0" err="1"/>
              <a:t>McNabb</a:t>
            </a:r>
            <a:r>
              <a:rPr lang="tr-TR" dirty="0"/>
              <a:t> ve </a:t>
            </a:r>
            <a:r>
              <a:rPr lang="tr-TR" dirty="0" err="1"/>
              <a:t>Gray</a:t>
            </a:r>
            <a:r>
              <a:rPr lang="tr-TR" dirty="0"/>
              <a:t>, 2016; </a:t>
            </a:r>
            <a:r>
              <a:rPr lang="tr-TR" dirty="0" err="1"/>
              <a:t>Krieger</a:t>
            </a:r>
            <a:r>
              <a:rPr lang="tr-TR" dirty="0"/>
              <a:t> vd., 2015, sf. 288-292; </a:t>
            </a:r>
            <a:r>
              <a:rPr lang="tr-TR" dirty="0" err="1"/>
              <a:t>Wang</a:t>
            </a:r>
            <a:r>
              <a:rPr lang="tr-TR" dirty="0"/>
              <a:t>, 2015, sf. 2542-2553; </a:t>
            </a:r>
            <a:r>
              <a:rPr lang="tr-TR" dirty="0" err="1"/>
              <a:t>Wei</a:t>
            </a:r>
            <a:r>
              <a:rPr lang="tr-TR" dirty="0"/>
              <a:t>, 2016, sf. 11-16; </a:t>
            </a:r>
            <a:r>
              <a:rPr lang="tr-TR" dirty="0" err="1"/>
              <a:t>Janković</a:t>
            </a:r>
            <a:r>
              <a:rPr lang="tr-TR" dirty="0"/>
              <a:t>, vd.; 2016, sf. 354-363; </a:t>
            </a:r>
            <a:r>
              <a:rPr lang="tr-TR" dirty="0" err="1"/>
              <a:t>Rogers</a:t>
            </a:r>
            <a:r>
              <a:rPr lang="tr-TR" dirty="0"/>
              <a:t> vd., 2015, sf.3-7) </a:t>
            </a:r>
          </a:p>
        </p:txBody>
      </p:sp>
    </p:spTree>
    <p:extLst>
      <p:ext uri="{BB962C8B-B14F-4D97-AF65-F5344CB8AC3E}">
        <p14:creationId xmlns:p14="http://schemas.microsoft.com/office/powerpoint/2010/main" val="123608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7" name="Freeform 6"/>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8" name="Freeform 7"/>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9" name="Freeform 8"/>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0" name="Freeform 9"/>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1" name="Freeform 10"/>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2" name="Freeform 11"/>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3" name="Rounded Rectangle 1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3" descr="Ekran Kırpma"/>
          <p:cNvPicPr>
            <a:picLocks noChangeAspect="1"/>
          </p:cNvPicPr>
          <p:nvPr/>
        </p:nvPicPr>
        <p:blipFill>
          <a:blip r:embed="rId2"/>
          <a:stretch>
            <a:fillRect/>
          </a:stretch>
        </p:blipFill>
        <p:spPr>
          <a:xfrm>
            <a:off x="5209281" y="1011765"/>
            <a:ext cx="5870199" cy="4681484"/>
          </a:xfrm>
          <a:prstGeom prst="rect">
            <a:avLst/>
          </a:prstGeom>
        </p:spPr>
      </p:pic>
      <p:sp>
        <p:nvSpPr>
          <p:cNvPr id="2" name="Unvan 1"/>
          <p:cNvSpPr>
            <a:spLocks noGrp="1"/>
          </p:cNvSpPr>
          <p:nvPr>
            <p:ph type="title"/>
          </p:nvPr>
        </p:nvSpPr>
        <p:spPr>
          <a:xfrm>
            <a:off x="1484312" y="685800"/>
            <a:ext cx="2812385" cy="1752599"/>
          </a:xfrm>
        </p:spPr>
        <p:txBody>
          <a:bodyPr>
            <a:normAutofit/>
          </a:bodyPr>
          <a:lstStyle/>
          <a:p>
            <a:r>
              <a:rPr lang="tr-TR" sz="3200" dirty="0"/>
              <a:t>LİTERATÜR ANALİZİ</a:t>
            </a:r>
          </a:p>
        </p:txBody>
      </p:sp>
      <p:sp>
        <p:nvSpPr>
          <p:cNvPr id="3" name="İçerik Yer Tutucusu 2"/>
          <p:cNvSpPr>
            <a:spLocks noGrp="1"/>
          </p:cNvSpPr>
          <p:nvPr>
            <p:ph idx="1"/>
          </p:nvPr>
        </p:nvSpPr>
        <p:spPr>
          <a:xfrm>
            <a:off x="1484310" y="2666999"/>
            <a:ext cx="2812387" cy="3124201"/>
          </a:xfrm>
        </p:spPr>
        <p:txBody>
          <a:bodyPr>
            <a:normAutofit/>
          </a:bodyPr>
          <a:lstStyle/>
          <a:p>
            <a:r>
              <a:rPr lang="tr-TR" sz="1800" dirty="0" err="1"/>
              <a:t>Euromonitor’un</a:t>
            </a:r>
            <a:r>
              <a:rPr lang="tr-TR" sz="1800" dirty="0"/>
              <a:t> 2013 yılında yayınladığı “Mobile </a:t>
            </a:r>
            <a:r>
              <a:rPr lang="tr-TR" sz="1800" dirty="0" err="1"/>
              <a:t>Cocooning</a:t>
            </a:r>
            <a:r>
              <a:rPr lang="tr-TR" sz="1800" dirty="0"/>
              <a:t>: How </a:t>
            </a:r>
            <a:r>
              <a:rPr lang="tr-TR" sz="1800" dirty="0" err="1"/>
              <a:t>Growing</a:t>
            </a:r>
            <a:r>
              <a:rPr lang="tr-TR" sz="1800" dirty="0"/>
              <a:t> </a:t>
            </a:r>
            <a:r>
              <a:rPr lang="tr-TR" sz="1800" dirty="0" err="1"/>
              <a:t>Reliance</a:t>
            </a:r>
            <a:r>
              <a:rPr lang="tr-TR" sz="1800" dirty="0"/>
              <a:t> on Smart </a:t>
            </a:r>
            <a:r>
              <a:rPr lang="tr-TR" sz="1800" dirty="0" err="1"/>
              <a:t>Devices</a:t>
            </a:r>
            <a:r>
              <a:rPr lang="tr-TR" sz="1800" dirty="0"/>
              <a:t> is </a:t>
            </a:r>
            <a:r>
              <a:rPr lang="tr-TR" sz="1800" dirty="0" err="1"/>
              <a:t>Influencing</a:t>
            </a:r>
            <a:r>
              <a:rPr lang="tr-TR" sz="1800" dirty="0"/>
              <a:t> Consumer </a:t>
            </a:r>
            <a:r>
              <a:rPr lang="tr-TR" sz="1800" dirty="0" err="1"/>
              <a:t>Behaviour</a:t>
            </a:r>
            <a:r>
              <a:rPr lang="tr-TR" sz="1800" dirty="0"/>
              <a:t>” adlı raporda “mobil </a:t>
            </a:r>
            <a:r>
              <a:rPr lang="tr-TR" sz="1800" dirty="0" err="1"/>
              <a:t>kozalanma</a:t>
            </a:r>
            <a:r>
              <a:rPr lang="tr-TR" sz="1800" dirty="0"/>
              <a:t>” incelenmiştir.</a:t>
            </a:r>
          </a:p>
        </p:txBody>
      </p:sp>
    </p:spTree>
    <p:extLst>
      <p:ext uri="{BB962C8B-B14F-4D97-AF65-F5344CB8AC3E}">
        <p14:creationId xmlns:p14="http://schemas.microsoft.com/office/powerpoint/2010/main" val="8164601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Paralaks</Template>
  <TotalTime>668</TotalTime>
  <Words>2646</Words>
  <Application>Microsoft Office PowerPoint</Application>
  <PresentationFormat>Geniş ekran</PresentationFormat>
  <Paragraphs>403</Paragraphs>
  <Slides>37</Slides>
  <Notes>12</Notes>
  <HiddenSlides>2</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37</vt:i4>
      </vt:variant>
    </vt:vector>
  </HeadingPairs>
  <TitlesOfParts>
    <vt:vector size="42" baseType="lpstr">
      <vt:lpstr>Arial</vt:lpstr>
      <vt:lpstr>Calibri</vt:lpstr>
      <vt:lpstr>Corbel</vt:lpstr>
      <vt:lpstr>Times New Roman</vt:lpstr>
      <vt:lpstr>Paralaks</vt:lpstr>
      <vt:lpstr>Öğrencilerin Mobil Kozalanma (Mobile Cocooning) Davranışlarının Analizi: İzmir Örneği</vt:lpstr>
      <vt:lpstr>SUNUM PLANI</vt:lpstr>
      <vt:lpstr>GİRİŞ</vt:lpstr>
      <vt:lpstr>ARAŞTIRMANIN AMACI</vt:lpstr>
      <vt:lpstr>LİTERATÜR ANALİZİ</vt:lpstr>
      <vt:lpstr>LİTERATÜR ANALİZİ</vt:lpstr>
      <vt:lpstr>LİTERATÜR ANALİZİ</vt:lpstr>
      <vt:lpstr>LİTERATÜR ANALİZİ</vt:lpstr>
      <vt:lpstr>LİTERATÜR ANALİZİ</vt:lpstr>
      <vt:lpstr>LİTERATÜR ANALİZİ</vt:lpstr>
      <vt:lpstr>LİTERATÜR ANALİZİ</vt:lpstr>
      <vt:lpstr>LİTERATÜR ANALİZİ</vt:lpstr>
      <vt:lpstr>LİTERATÜR ANALİZİ</vt:lpstr>
      <vt:lpstr>LİTERATÜR ANALİZİ</vt:lpstr>
      <vt:lpstr>METODOLOJİ</vt:lpstr>
      <vt:lpstr>METODOLOJİ</vt:lpstr>
      <vt:lpstr>METODOLOJİ</vt:lpstr>
      <vt:lpstr>METODOLOJİ</vt:lpstr>
      <vt:lpstr>BULGULAR VE TARTIŞMA</vt:lpstr>
      <vt:lpstr>BULGULAR VE TARTIŞMA</vt:lpstr>
      <vt:lpstr>BULGULAR VE TARTIŞMA</vt:lpstr>
      <vt:lpstr>  BULGULAR VE TARTIŞMA</vt:lpstr>
      <vt:lpstr>BULGULAR VE TARTIŞMA</vt:lpstr>
      <vt:lpstr>BULGULAR VE TARTIŞMA</vt:lpstr>
      <vt:lpstr>BULGULAR VE TARTIŞMA</vt:lpstr>
      <vt:lpstr>BULGULAR VE TARTIŞMA</vt:lpstr>
      <vt:lpstr>SONUÇ VE ÖNERİLER</vt:lpstr>
      <vt:lpstr>SONUÇ VE ÖNERİLER</vt:lpstr>
      <vt:lpstr>SONUÇ VE ÖNERİLER</vt:lpstr>
      <vt:lpstr>SONUÇ VE ÖNERİLER</vt:lpstr>
      <vt:lpstr>PowerPoint Sunusu</vt:lpstr>
      <vt:lpstr>KAYNAKÇA</vt:lpstr>
      <vt:lpstr>KAYNAKÇA</vt:lpstr>
      <vt:lpstr>KAYNAKÇA</vt:lpstr>
      <vt:lpstr>KAYNAKÇA</vt:lpstr>
      <vt:lpstr>KAYNAKÇA</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Öğrencilerin Mobil Kozalanma (Mobile Cocooning) Davranışlarının Analizi: İzmir Örneği</dc:title>
  <dc:creator>asli diyadin</dc:creator>
  <cp:lastModifiedBy>asli diyadin</cp:lastModifiedBy>
  <cp:revision>46</cp:revision>
  <dcterms:created xsi:type="dcterms:W3CDTF">2016-09-25T15:05:29Z</dcterms:created>
  <dcterms:modified xsi:type="dcterms:W3CDTF">2016-10-07T11:09:45Z</dcterms:modified>
</cp:coreProperties>
</file>