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500" r:id="rId2"/>
    <p:sldId id="501" r:id="rId3"/>
    <p:sldId id="378" r:id="rId4"/>
    <p:sldId id="506" r:id="rId5"/>
    <p:sldId id="375" r:id="rId6"/>
    <p:sldId id="356" r:id="rId7"/>
    <p:sldId id="366" r:id="rId8"/>
    <p:sldId id="367" r:id="rId9"/>
    <p:sldId id="326" r:id="rId10"/>
    <p:sldId id="328" r:id="rId11"/>
    <p:sldId id="329" r:id="rId12"/>
    <p:sldId id="471" r:id="rId13"/>
    <p:sldId id="472" r:id="rId14"/>
    <p:sldId id="331" r:id="rId15"/>
    <p:sldId id="335" r:id="rId16"/>
    <p:sldId id="504" r:id="rId17"/>
    <p:sldId id="505" r:id="rId18"/>
    <p:sldId id="338" r:id="rId19"/>
    <p:sldId id="341" r:id="rId20"/>
    <p:sldId id="342" r:id="rId21"/>
    <p:sldId id="347" r:id="rId22"/>
    <p:sldId id="503" r:id="rId23"/>
    <p:sldId id="422" r:id="rId24"/>
    <p:sldId id="423" r:id="rId25"/>
    <p:sldId id="442" r:id="rId26"/>
    <p:sldId id="468" r:id="rId27"/>
    <p:sldId id="444" r:id="rId28"/>
    <p:sldId id="449" r:id="rId29"/>
    <p:sldId id="469" r:id="rId30"/>
    <p:sldId id="451" r:id="rId31"/>
    <p:sldId id="453" r:id="rId32"/>
    <p:sldId id="446" r:id="rId33"/>
    <p:sldId id="459" r:id="rId34"/>
    <p:sldId id="460" r:id="rId35"/>
    <p:sldId id="507" r:id="rId36"/>
    <p:sldId id="461" r:id="rId37"/>
    <p:sldId id="462" r:id="rId38"/>
    <p:sldId id="32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5D"/>
    <a:srgbClr val="FFFFCC"/>
    <a:srgbClr val="CC0066"/>
    <a:srgbClr val="FEF9F4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9" autoAdjust="0"/>
  </p:normalViewPr>
  <p:slideViewPr>
    <p:cSldViewPr>
      <p:cViewPr>
        <p:scale>
          <a:sx n="70" d="100"/>
          <a:sy n="70" d="100"/>
        </p:scale>
        <p:origin x="-52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330F-AE75-4ED5-BF2D-09A8310D8340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09974-955F-41AB-BF0E-1B2D097B72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81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09974-955F-41AB-BF0E-1B2D097B724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BB5E-7B2E-42FC-8693-6DFB5BAABBE2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434E-A76E-468F-8864-E855E6658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344816" cy="1152128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Araş. Gör. Dr. Aysun KAHRAMAN                        </a:t>
            </a:r>
            <a:r>
              <a:rPr lang="tr-TR" sz="2000" dirty="0" err="1" smtClean="0">
                <a:solidFill>
                  <a:schemeClr val="tx1"/>
                </a:solidFill>
              </a:rPr>
              <a:t>Prof.Dr</a:t>
            </a:r>
            <a:r>
              <a:rPr lang="tr-TR" sz="2000" dirty="0" smtClean="0">
                <a:solidFill>
                  <a:schemeClr val="tx1"/>
                </a:solidFill>
              </a:rPr>
              <a:t>. Canan AY</a:t>
            </a:r>
          </a:p>
          <a:p>
            <a:pPr algn="l"/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Manisa Celal Bayar Üniversitesi İİBF</a:t>
            </a:r>
          </a:p>
          <a:p>
            <a:pPr algn="l"/>
            <a:endParaRPr lang="tr-TR" sz="2000" dirty="0" smtClean="0">
              <a:solidFill>
                <a:schemeClr val="tx1"/>
              </a:solidFill>
            </a:endParaRPr>
          </a:p>
          <a:p>
            <a:pPr algn="l"/>
            <a:endParaRPr lang="tr-TR" sz="2000" dirty="0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683568" y="5949280"/>
            <a:ext cx="7848872" cy="60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21.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Pazarlama Kongresi, 6-8 Ekim, Kütahya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Administrator\Desktop\backgrounds\India-Companies-Act-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7511">
            <a:off x="4781999" y="194739"/>
            <a:ext cx="3672408" cy="2256083"/>
          </a:xfrm>
          <a:prstGeom prst="rect">
            <a:avLst/>
          </a:prstGeom>
          <a:noFill/>
        </p:spPr>
      </p:pic>
      <p:pic>
        <p:nvPicPr>
          <p:cNvPr id="1029" name="Picture 5" descr="http://beta.wparesearch.com/wp-content/uploads/crisis-manage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3662">
            <a:off x="1262766" y="391552"/>
            <a:ext cx="2520280" cy="2062394"/>
          </a:xfrm>
          <a:prstGeom prst="rect">
            <a:avLst/>
          </a:prstGeom>
          <a:noFill/>
        </p:spPr>
      </p:pic>
      <p:sp>
        <p:nvSpPr>
          <p:cNvPr id="10" name="1 Başlık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96944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SOSYAL SORUMLULUĞUN ÜRÜN KRİZİ DÖNEMİNDE MÜŞTERİLERİN ATFETME SÜRECİNE ETKİSİ</a:t>
            </a:r>
            <a:endParaRPr lang="tr-TR" sz="28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ARAŞTIRMA YÖNTEMİ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55679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7030A0"/>
                </a:solidFill>
              </a:rPr>
              <a:t>Anket </a:t>
            </a:r>
            <a:endParaRPr lang="tr-TR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588" y="3461420"/>
            <a:ext cx="7848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70C0"/>
                </a:solidFill>
              </a:rPr>
              <a:t>Senaryoya dayalı anket</a:t>
            </a:r>
          </a:p>
          <a:p>
            <a:pPr algn="ctr"/>
            <a:endParaRPr lang="tr-T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Hatırlama hataları + rasyonelleştirme eğilimi yanlılıkları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Hayali işletme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tr-TR" sz="2200" dirty="0" smtClean="0"/>
              <a:t>Önceki tutumların cevapları yanlı kılmaması için</a:t>
            </a:r>
            <a:endParaRPr lang="tr-TR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8024" y="2276872"/>
            <a:ext cx="0" cy="1152128"/>
          </a:xfrm>
          <a:prstGeom prst="straightConnector1">
            <a:avLst/>
          </a:prstGeom>
          <a:ln w="3492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72400" y="4246830"/>
            <a:ext cx="0" cy="3373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</a:rPr>
              <a:t>Senaryonun İçeriği</a:t>
            </a:r>
            <a:endParaRPr lang="tr-TR" sz="4000" b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1"/>
            <a:ext cx="8085584" cy="309634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tr-TR" sz="2400" b="1" dirty="0">
                <a:solidFill>
                  <a:srgbClr val="0070C0"/>
                </a:solidFill>
              </a:rPr>
              <a:t>KSS faaliyetleri</a:t>
            </a:r>
            <a:r>
              <a:rPr lang="tr-TR" sz="2400" b="1" dirty="0" smtClean="0">
                <a:solidFill>
                  <a:srgbClr val="0070C0"/>
                </a:solidFill>
              </a:rPr>
              <a:t>: </a:t>
            </a:r>
            <a:r>
              <a:rPr lang="tr-TR" sz="2400" dirty="0" smtClean="0"/>
              <a:t>Derinlemesine </a:t>
            </a:r>
            <a:r>
              <a:rPr lang="tr-TR" sz="2400" dirty="0"/>
              <a:t>görüşme bulguları, daha önceki </a:t>
            </a:r>
            <a:r>
              <a:rPr lang="tr-TR" sz="2400" dirty="0" smtClean="0"/>
              <a:t>araştırmalar</a:t>
            </a:r>
          </a:p>
          <a:p>
            <a:pPr algn="just">
              <a:spcAft>
                <a:spcPts val="12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Ürün seçimi: </a:t>
            </a:r>
            <a:r>
              <a:rPr lang="tr-TR" sz="2400" dirty="0" smtClean="0"/>
              <a:t>Derinlemesine görüşme bulguları, daha önceki araştırmalar, sikayetvar.com</a:t>
            </a:r>
          </a:p>
          <a:p>
            <a:pPr algn="just">
              <a:spcAft>
                <a:spcPts val="12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Krizin kapsamı: </a:t>
            </a:r>
            <a:r>
              <a:rPr lang="tr-TR" sz="2400" dirty="0" smtClean="0"/>
              <a:t>Derinlemesine </a:t>
            </a:r>
            <a:r>
              <a:rPr lang="tr-TR" sz="2400" dirty="0"/>
              <a:t>görüşme bulguları, daha önceki araştırmalar, sikayetvar.com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Anket Soruları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7848872" cy="2764904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Daha önce benzer çalışmalarda  kullanılmış, güvenilirlikleri </a:t>
            </a:r>
            <a:r>
              <a:rPr lang="tr-TR" sz="2400" dirty="0"/>
              <a:t>yüksek </a:t>
            </a:r>
            <a:r>
              <a:rPr lang="tr-TR" sz="2400" dirty="0" smtClean="0"/>
              <a:t>ölçekler</a:t>
            </a:r>
          </a:p>
          <a:p>
            <a:pPr algn="just"/>
            <a:r>
              <a:rPr lang="tr-TR" sz="2400" dirty="0" smtClean="0"/>
              <a:t>İngilizce-Türkçe, Türkçe-İngilizce çeviri</a:t>
            </a:r>
          </a:p>
          <a:p>
            <a:pPr algn="just"/>
            <a:r>
              <a:rPr lang="tr-TR" sz="2400" dirty="0" smtClean="0"/>
              <a:t>Uzman değerlendirmesi</a:t>
            </a:r>
          </a:p>
          <a:p>
            <a:pPr algn="just"/>
            <a:r>
              <a:rPr lang="tr-TR" sz="2400" dirty="0" smtClean="0"/>
              <a:t>60 kişi ile pilot test</a:t>
            </a:r>
          </a:p>
          <a:p>
            <a:pPr algn="just"/>
            <a:r>
              <a:rPr lang="tr-TR" sz="2400" dirty="0" smtClean="0"/>
              <a:t>12 soru, 40 ifade</a:t>
            </a:r>
          </a:p>
        </p:txBody>
      </p:sp>
      <p:pic>
        <p:nvPicPr>
          <p:cNvPr id="1028" name="Picture 4" descr="http://yenilikplatformu.com/wp-content/uploads/2014/07/An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207382" cy="29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Anketin İçeriği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KSS ile ilgili senaryo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KSS durumu </a:t>
            </a:r>
            <a:r>
              <a:rPr lang="tr-TR" sz="2400" dirty="0" smtClean="0"/>
              <a:t>(8 madde) </a:t>
            </a:r>
            <a:r>
              <a:rPr lang="tr-TR" sz="2000" dirty="0" smtClean="0"/>
              <a:t>(</a:t>
            </a:r>
            <a:r>
              <a:rPr lang="tr-TR" sz="2000" dirty="0"/>
              <a:t>Brown ve </a:t>
            </a:r>
            <a:r>
              <a:rPr lang="tr-TR" sz="2000" dirty="0" err="1"/>
              <a:t>Dacin</a:t>
            </a:r>
            <a:r>
              <a:rPr lang="tr-TR" sz="2000" dirty="0"/>
              <a:t>, </a:t>
            </a:r>
            <a:r>
              <a:rPr lang="tr-TR" sz="2000" dirty="0" smtClean="0"/>
              <a:t>1997; </a:t>
            </a:r>
            <a:r>
              <a:rPr lang="tr-TR" sz="2000" dirty="0" err="1" smtClean="0"/>
              <a:t>Mennon</a:t>
            </a:r>
            <a:r>
              <a:rPr lang="tr-TR" sz="2000" dirty="0" smtClean="0"/>
              <a:t> </a:t>
            </a:r>
            <a:r>
              <a:rPr lang="tr-TR" sz="2000" dirty="0"/>
              <a:t>ve </a:t>
            </a:r>
            <a:r>
              <a:rPr lang="tr-TR" sz="2000" dirty="0" err="1"/>
              <a:t>Kahn</a:t>
            </a:r>
            <a:r>
              <a:rPr lang="tr-TR" sz="2000" dirty="0"/>
              <a:t>, </a:t>
            </a:r>
            <a:r>
              <a:rPr lang="tr-TR" sz="2000" dirty="0" smtClean="0"/>
              <a:t>2003; </a:t>
            </a:r>
            <a:r>
              <a:rPr lang="tr-TR" sz="2000" dirty="0" err="1"/>
              <a:t>Curra´s-Pe´rez</a:t>
            </a:r>
            <a:r>
              <a:rPr lang="tr-TR" sz="2000" dirty="0"/>
              <a:t> vd., </a:t>
            </a:r>
            <a:r>
              <a:rPr lang="tr-TR" sz="2000" dirty="0" smtClean="0"/>
              <a:t>2009)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Ürün kriziyle ilgili senaryo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Krizin önem derecesi </a:t>
            </a:r>
            <a:r>
              <a:rPr lang="tr-TR" sz="2400" dirty="0" smtClean="0"/>
              <a:t>(1 madde)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Ürün krizi sonrası duygular </a:t>
            </a:r>
            <a:r>
              <a:rPr lang="tr-TR" sz="2400" dirty="0" smtClean="0"/>
              <a:t>(6 madde) </a:t>
            </a:r>
            <a:r>
              <a:rPr lang="tr-TR" sz="2000" dirty="0" smtClean="0"/>
              <a:t>(</a:t>
            </a:r>
            <a:r>
              <a:rPr lang="tr-TR" sz="2000" dirty="0" err="1"/>
              <a:t>Wang</a:t>
            </a:r>
            <a:r>
              <a:rPr lang="tr-TR" sz="2000" dirty="0"/>
              <a:t> </a:t>
            </a:r>
            <a:r>
              <a:rPr lang="tr-TR" sz="2000" dirty="0" smtClean="0"/>
              <a:t>ve </a:t>
            </a:r>
            <a:r>
              <a:rPr lang="tr-TR" sz="2000" dirty="0" err="1"/>
              <a:t>Huff</a:t>
            </a:r>
            <a:r>
              <a:rPr lang="tr-TR" sz="2000" dirty="0"/>
              <a:t>, </a:t>
            </a:r>
            <a:r>
              <a:rPr lang="tr-TR" sz="2000" dirty="0" smtClean="0"/>
              <a:t>2007; Smith ve </a:t>
            </a:r>
            <a:r>
              <a:rPr lang="tr-TR" sz="2000" dirty="0" err="1"/>
              <a:t>Bolton</a:t>
            </a:r>
            <a:r>
              <a:rPr lang="tr-TR" sz="2000" dirty="0"/>
              <a:t>, 2002</a:t>
            </a:r>
            <a:r>
              <a:rPr lang="tr-TR" sz="2000" dirty="0" smtClean="0"/>
              <a:t>)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Atıf boyutları </a:t>
            </a:r>
            <a:r>
              <a:rPr lang="tr-TR" sz="2400" dirty="0" smtClean="0"/>
              <a:t>(3 boyut, 14 madde)</a:t>
            </a:r>
            <a:r>
              <a:rPr lang="tr-TR" sz="2000" dirty="0" smtClean="0"/>
              <a:t> (</a:t>
            </a:r>
            <a:r>
              <a:rPr lang="tr-TR" sz="2000" dirty="0" err="1"/>
              <a:t>Poon</a:t>
            </a:r>
            <a:r>
              <a:rPr lang="tr-TR" sz="2000" dirty="0"/>
              <a:t> vd., </a:t>
            </a:r>
            <a:r>
              <a:rPr lang="tr-TR" sz="2000" dirty="0" smtClean="0"/>
              <a:t>2004; </a:t>
            </a:r>
            <a:r>
              <a:rPr lang="tr-TR" sz="2000" dirty="0"/>
              <a:t>Nikbin vd., </a:t>
            </a:r>
            <a:r>
              <a:rPr lang="tr-TR" sz="2000" dirty="0" smtClean="0"/>
              <a:t>2011; </a:t>
            </a:r>
            <a:r>
              <a:rPr lang="tr-TR" sz="2000" dirty="0" err="1"/>
              <a:t>Klein</a:t>
            </a:r>
            <a:r>
              <a:rPr lang="tr-TR" sz="2000" dirty="0"/>
              <a:t> ve </a:t>
            </a:r>
            <a:r>
              <a:rPr lang="tr-TR" sz="2000" dirty="0" err="1"/>
              <a:t>Dawar</a:t>
            </a:r>
            <a:r>
              <a:rPr lang="tr-TR" sz="2000" dirty="0"/>
              <a:t>, 2004</a:t>
            </a:r>
            <a:r>
              <a:rPr lang="tr-TR" sz="2000" dirty="0" smtClean="0"/>
              <a:t>)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Tekrar satın alma niyeti </a:t>
            </a:r>
            <a:r>
              <a:rPr lang="tr-TR" sz="2400" dirty="0" smtClean="0"/>
              <a:t>(6 madde) </a:t>
            </a:r>
            <a:r>
              <a:rPr lang="tr-TR" sz="2000" dirty="0" smtClean="0"/>
              <a:t>(</a:t>
            </a:r>
            <a:r>
              <a:rPr lang="tr-TR" sz="2000" dirty="0" err="1"/>
              <a:t>Zeithaml</a:t>
            </a:r>
            <a:r>
              <a:rPr lang="tr-TR" sz="2000" dirty="0"/>
              <a:t> vd., </a:t>
            </a:r>
            <a:r>
              <a:rPr lang="tr-TR" sz="2000" dirty="0" smtClean="0"/>
              <a:t>1996; </a:t>
            </a:r>
            <a:r>
              <a:rPr lang="tr-TR" sz="2000" dirty="0" err="1" smtClean="0"/>
              <a:t>Vassilikopoulou</a:t>
            </a:r>
            <a:r>
              <a:rPr lang="tr-TR" sz="2000" dirty="0" smtClean="0"/>
              <a:t> </a:t>
            </a:r>
            <a:r>
              <a:rPr lang="tr-TR" sz="2000" dirty="0"/>
              <a:t>vd., 2011</a:t>
            </a:r>
            <a:r>
              <a:rPr lang="tr-TR" sz="2000" dirty="0" smtClean="0"/>
              <a:t>)</a:t>
            </a:r>
          </a:p>
          <a:p>
            <a:pPr algn="just"/>
            <a:r>
              <a:rPr lang="tr-TR" sz="2200" dirty="0" smtClean="0">
                <a:solidFill>
                  <a:srgbClr val="0070C0"/>
                </a:solidFill>
              </a:rPr>
              <a:t>Demografik değişkenler </a:t>
            </a:r>
            <a:r>
              <a:rPr lang="tr-TR" sz="2200" dirty="0" smtClean="0"/>
              <a:t>(5 madde)</a:t>
            </a: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737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solidFill>
                  <a:srgbClr val="E6005D"/>
                </a:solidFill>
              </a:rPr>
              <a:t>ARAŞTIRMANIN ANALİZ BİRİMİ </a:t>
            </a:r>
            <a:br>
              <a:rPr lang="tr-TR" sz="4000" b="1" dirty="0">
                <a:solidFill>
                  <a:srgbClr val="E6005D"/>
                </a:solidFill>
              </a:rPr>
            </a:br>
            <a:r>
              <a:rPr lang="tr-TR" sz="4000" b="1" dirty="0">
                <a:solidFill>
                  <a:srgbClr val="E6005D"/>
                </a:solidFill>
              </a:rPr>
              <a:t>VE ÖRNEKLEM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17032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Ana kütle: </a:t>
            </a:r>
            <a:r>
              <a:rPr lang="tr-TR" sz="2400" dirty="0"/>
              <a:t>İzmir veya Manisa ilinde ikamet eden 18 yaş üstü tüketiciler </a:t>
            </a:r>
            <a:endParaRPr lang="tr-TR" sz="2400" dirty="0" smtClean="0"/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Örneklem </a:t>
            </a:r>
          </a:p>
          <a:p>
            <a:pPr lvl="1" algn="just"/>
            <a:r>
              <a:rPr lang="tr-TR" sz="2100" dirty="0" smtClean="0"/>
              <a:t>Kolayda örnekleme + internet örneklemesi</a:t>
            </a:r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Katılımcı sayısı</a:t>
            </a:r>
          </a:p>
          <a:p>
            <a:pPr lvl="1" algn="just"/>
            <a:r>
              <a:rPr lang="tr-TR" sz="2100" dirty="0" smtClean="0"/>
              <a:t>1.anket: 606, 2.anket:585</a:t>
            </a:r>
            <a:endParaRPr lang="tr-TR" sz="2100" dirty="0"/>
          </a:p>
          <a:p>
            <a:pPr algn="just"/>
            <a:r>
              <a:rPr lang="tr-TR" sz="2400" dirty="0" smtClean="0">
                <a:solidFill>
                  <a:srgbClr val="0070C0"/>
                </a:solidFill>
              </a:rPr>
              <a:t>Değerlendirilen anket sayısı</a:t>
            </a:r>
          </a:p>
          <a:p>
            <a:pPr lvl="1" algn="just"/>
            <a:r>
              <a:rPr lang="tr-TR" sz="2100" dirty="0" smtClean="0"/>
              <a:t>1.anket: 500, 2.anket:500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5770" y="404664"/>
            <a:ext cx="695462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E6005D"/>
                </a:solidFill>
              </a:rPr>
              <a:t>ARAŞTIRMA MODELİ VE HİPOTEZİ</a:t>
            </a:r>
            <a:endParaRPr lang="tr-TR" sz="3600" dirty="0">
              <a:solidFill>
                <a:srgbClr val="E6005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09438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H</a:t>
            </a:r>
            <a:r>
              <a:rPr lang="tr-TR" sz="2000" b="1" baseline="-25000" dirty="0" smtClean="0"/>
              <a:t>1</a:t>
            </a:r>
            <a:r>
              <a:rPr lang="tr-TR" sz="2000" b="1" dirty="0" smtClean="0"/>
              <a:t>: </a:t>
            </a:r>
            <a:r>
              <a:rPr lang="tr-TR" sz="2000" dirty="0"/>
              <a:t>Ürün krizi sonrasında oluşan atfetme süreci sosyal sorumlu olan işletme ile sosyal sorumlu olmayan işletme arasında farklılık göstermektedir.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7477"/>
            <a:ext cx="6408712" cy="38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E6005D"/>
                </a:solidFill>
              </a:rPr>
              <a:t>ATFETME TEORİLERİ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79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Heider’in Naif Bilim Adamı </a:t>
            </a:r>
            <a:r>
              <a:rPr lang="tr-TR" sz="2200" dirty="0" smtClean="0"/>
              <a:t>Teorisi (1958)</a:t>
            </a:r>
            <a:endParaRPr lang="tr-TR" sz="2200" dirty="0"/>
          </a:p>
          <a:p>
            <a:pPr algn="just"/>
            <a:r>
              <a:rPr lang="tr-TR" sz="2200" dirty="0" smtClean="0"/>
              <a:t>Schachter’in </a:t>
            </a:r>
            <a:r>
              <a:rPr lang="tr-TR" sz="2200" dirty="0"/>
              <a:t>Duygusal Etiketlenebilirlik </a:t>
            </a:r>
            <a:r>
              <a:rPr lang="tr-TR" sz="2200" dirty="0" smtClean="0"/>
              <a:t>Teorisi (1962)</a:t>
            </a:r>
          </a:p>
          <a:p>
            <a:pPr algn="just"/>
            <a:r>
              <a:rPr lang="tr-TR" sz="2200" dirty="0"/>
              <a:t>Jones ve Davis’in Uyuşan Çıkarsamalar Teorisi (1965</a:t>
            </a:r>
            <a:r>
              <a:rPr lang="tr-TR" sz="2200" dirty="0" smtClean="0"/>
              <a:t>)</a:t>
            </a:r>
            <a:endParaRPr lang="tr-TR" sz="2200" dirty="0"/>
          </a:p>
          <a:p>
            <a:pPr algn="just"/>
            <a:r>
              <a:rPr lang="tr-TR" sz="2200" dirty="0"/>
              <a:t>Bem’in Kendini Algılama </a:t>
            </a:r>
            <a:r>
              <a:rPr lang="tr-TR" sz="2200" dirty="0" smtClean="0"/>
              <a:t>Teorisi (1965, 1967, 1972)</a:t>
            </a:r>
          </a:p>
          <a:p>
            <a:pPr algn="just"/>
            <a:r>
              <a:rPr lang="tr-TR" sz="2200" dirty="0"/>
              <a:t>Kelley’in Birlikte Değişim (Kovaryans) Teorisi (1971, 1972</a:t>
            </a:r>
            <a:r>
              <a:rPr lang="tr-TR" sz="2200" dirty="0" smtClean="0"/>
              <a:t>)</a:t>
            </a:r>
          </a:p>
          <a:p>
            <a:pPr algn="just"/>
            <a:r>
              <a:rPr lang="tr-TR" sz="2200" b="1" dirty="0">
                <a:solidFill>
                  <a:srgbClr val="FF0000"/>
                </a:solidFill>
              </a:rPr>
              <a:t>Weiner’in Başarıya Bağlı Atfetme Teorisi (1980</a:t>
            </a:r>
            <a:r>
              <a:rPr lang="tr-TR" sz="2200" b="1" dirty="0" smtClean="0">
                <a:solidFill>
                  <a:srgbClr val="FF0000"/>
                </a:solidFill>
              </a:rPr>
              <a:t>)</a:t>
            </a:r>
            <a:endParaRPr lang="tr-TR" sz="2200" b="1" dirty="0">
              <a:solidFill>
                <a:srgbClr val="FF0000"/>
              </a:solidFill>
            </a:endParaRPr>
          </a:p>
          <a:p>
            <a:pPr algn="just"/>
            <a:r>
              <a:rPr lang="tr-TR" sz="2200" dirty="0"/>
              <a:t>Deschamp, Hewstone ve Jaspar’ın Grupsal İlişkilere Göre Yükleme </a:t>
            </a:r>
            <a:r>
              <a:rPr lang="tr-TR" sz="2200" dirty="0" smtClean="0"/>
              <a:t>Teorisi (1983, 1989, 1982, 1984)</a:t>
            </a:r>
            <a:endParaRPr lang="tr-TR" sz="2200" dirty="0"/>
          </a:p>
        </p:txBody>
      </p:sp>
      <p:pic>
        <p:nvPicPr>
          <p:cNvPr id="123906" name="Picture 2" descr="http://www.permanentculturenow.com/wp-content/uploads/2011/11/theory-word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57405"/>
            <a:ext cx="368074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7030A0"/>
                </a:solidFill>
              </a:rPr>
              <a:t>Weiner’in</a:t>
            </a:r>
            <a:r>
              <a:rPr lang="tr-TR" sz="3200" b="1" dirty="0">
                <a:solidFill>
                  <a:srgbClr val="7030A0"/>
                </a:solidFill>
              </a:rPr>
              <a:t> Başarıya Bağlı Atfetme Teorisi</a:t>
            </a:r>
            <a:endParaRPr lang="tr-TR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69" y="1556792"/>
            <a:ext cx="8229600" cy="3672407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tr-TR" sz="2500" dirty="0" smtClean="0"/>
              <a:t>Başarının/başarısızlığın nedenlerinin </a:t>
            </a:r>
            <a:r>
              <a:rPr lang="tr-TR" sz="2500" dirty="0"/>
              <a:t>birtakım faktörlere </a:t>
            </a:r>
            <a:r>
              <a:rPr lang="tr-TR" sz="2500" dirty="0" smtClean="0"/>
              <a:t>bağlanması</a:t>
            </a:r>
          </a:p>
          <a:p>
            <a:pPr algn="just"/>
            <a:r>
              <a:rPr lang="tr-TR" sz="2500" dirty="0" smtClean="0"/>
              <a:t>3 boyut: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</a:rPr>
              <a:t>Odak noktası: </a:t>
            </a:r>
            <a:r>
              <a:rPr lang="tr-TR" sz="2200" dirty="0" smtClean="0"/>
              <a:t>Atıfın içsel ya da dışsal oluşu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</a:rPr>
              <a:t>Kalıcılık: </a:t>
            </a:r>
            <a:r>
              <a:rPr lang="tr-TR" sz="2200" dirty="0" smtClean="0"/>
              <a:t>Nedenlerin sürekliliği</a:t>
            </a:r>
          </a:p>
          <a:p>
            <a:pPr lvl="1" algn="just">
              <a:spcAft>
                <a:spcPts val="1200"/>
              </a:spcAft>
            </a:pPr>
            <a:r>
              <a:rPr lang="tr-TR" sz="2200" dirty="0" smtClean="0">
                <a:solidFill>
                  <a:srgbClr val="0070C0"/>
                </a:solidFill>
              </a:rPr>
              <a:t>Kontrol edilebilirlik: </a:t>
            </a:r>
            <a:r>
              <a:rPr lang="tr-TR" sz="2200" dirty="0" smtClean="0"/>
              <a:t>Nedenlerin kişi tarafından ne kadar kontrol edilebilir olduğu</a:t>
            </a:r>
          </a:p>
          <a:p>
            <a:pPr algn="just"/>
            <a:r>
              <a:rPr lang="tr-TR" sz="2500" dirty="0" smtClean="0"/>
              <a:t>Boyutlar arası etkileşim</a:t>
            </a:r>
            <a:endParaRPr lang="tr-TR" sz="2500" dirty="0"/>
          </a:p>
          <a:p>
            <a:pPr algn="just"/>
            <a:r>
              <a:rPr lang="tr-TR" sz="2500" dirty="0" smtClean="0"/>
              <a:t>Duyguların etkisi</a:t>
            </a:r>
          </a:p>
          <a:p>
            <a:pPr algn="just"/>
            <a:r>
              <a:rPr lang="tr-TR" sz="2500" dirty="0" smtClean="0"/>
              <a:t>Ürün krizi +kalitesiz hizmet sunumu</a:t>
            </a:r>
            <a:endParaRPr lang="tr-TR" sz="2500" dirty="0"/>
          </a:p>
          <a:p>
            <a:endParaRPr lang="tr-TR" sz="3600" dirty="0"/>
          </a:p>
        </p:txBody>
      </p:sp>
      <p:pic>
        <p:nvPicPr>
          <p:cNvPr id="121860" name="Picture 4" descr="http://www.banaisbul.com/wp-content/uploads/2015/01/basariicinpufnoktalari.jpg-620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3024336" cy="1927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2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37768" y="188640"/>
            <a:ext cx="8106232" cy="1143000"/>
          </a:xfrm>
        </p:spPr>
        <p:txBody>
          <a:bodyPr>
            <a:no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VERİLERİN ANALİZİ VE BULGULARIN DEĞERLENDİRİLMESİ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3224" y="1412777"/>
            <a:ext cx="8229600" cy="648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Veri Analizinde Kullanılan Yöntemler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7545" y="2184131"/>
            <a:ext cx="4126676" cy="429307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SPSS 18.0 Programı:</a:t>
            </a:r>
          </a:p>
          <a:p>
            <a:r>
              <a:rPr lang="tr-TR" sz="2800" dirty="0" smtClean="0"/>
              <a:t>Uç değer analizi</a:t>
            </a:r>
          </a:p>
          <a:p>
            <a:r>
              <a:rPr lang="tr-TR" sz="2800" dirty="0" smtClean="0"/>
              <a:t>Güvenirlik analizi</a:t>
            </a:r>
          </a:p>
          <a:p>
            <a:r>
              <a:rPr lang="tr-TR" sz="2800" dirty="0" smtClean="0"/>
              <a:t>Tanımlayıcı istatistikler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788024" y="2184131"/>
            <a:ext cx="4176464" cy="43067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LISREL </a:t>
            </a:r>
            <a:r>
              <a:rPr lang="tr-TR" sz="3600" b="1" dirty="0">
                <a:solidFill>
                  <a:srgbClr val="0070C0"/>
                </a:solidFill>
              </a:rPr>
              <a:t>8.51 Programı:</a:t>
            </a:r>
          </a:p>
          <a:p>
            <a:pPr>
              <a:spcBef>
                <a:spcPts val="1200"/>
              </a:spcBef>
            </a:pPr>
            <a:r>
              <a:rPr lang="tr-TR" sz="3600" dirty="0"/>
              <a:t>Doğrulayıcı faktör analizi </a:t>
            </a:r>
          </a:p>
          <a:p>
            <a:pPr lvl="1">
              <a:spcAft>
                <a:spcPts val="600"/>
              </a:spcAft>
            </a:pPr>
            <a:r>
              <a:rPr lang="tr-TR" sz="2900" dirty="0" smtClean="0"/>
              <a:t>Modelin verilerle uygunluğunu test etmek</a:t>
            </a:r>
          </a:p>
          <a:p>
            <a:r>
              <a:rPr lang="tr-TR" sz="3600" dirty="0" smtClean="0"/>
              <a:t>Çoklu grup yol analizi</a:t>
            </a:r>
          </a:p>
          <a:p>
            <a:pPr lvl="1"/>
            <a:r>
              <a:rPr lang="tr-TR" sz="2900" dirty="0" smtClean="0"/>
              <a:t>Modeldeki atfetme sürecinin, işletmenin sosyal sorumluluk durumuna göre farklılık gösterip göstermediğini tespit etmek</a:t>
            </a:r>
            <a:endParaRPr lang="tr-T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6787" y="620688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Demografik </a:t>
            </a:r>
            <a:r>
              <a:rPr lang="tr-TR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Değişkenler İçin Bulgular</a:t>
            </a:r>
            <a:endParaRPr lang="tr-TR" sz="4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endParaRPr lang="tr-T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39668"/>
              </p:ext>
            </p:extLst>
          </p:nvPr>
        </p:nvGraphicFramePr>
        <p:xfrm>
          <a:off x="899591" y="1844824"/>
          <a:ext cx="7419684" cy="330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415"/>
                <a:gridCol w="799851"/>
                <a:gridCol w="799851"/>
                <a:gridCol w="945278"/>
                <a:gridCol w="1009739"/>
                <a:gridCol w="1271465"/>
                <a:gridCol w="921085"/>
              </a:tblGrid>
              <a:tr h="50405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Bütün Katılımcıların Demografik Özellikleri</a:t>
                      </a:r>
                      <a:endParaRPr lang="tr-T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9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Cinsiyet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C00000"/>
                          </a:solidFill>
                          <a:effectLst/>
                        </a:rPr>
                        <a:t>Kadın: 576 kişi (%57,6) </a:t>
                      </a:r>
                      <a:r>
                        <a:rPr lang="tr-TR" sz="1600" dirty="0">
                          <a:effectLst/>
                        </a:rPr>
                        <a:t>,  Erkek:424  kişi (%42,4)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97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Yaş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Ortalama yaş: 25,12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Yaş gruplarına göre dağılım: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C00000"/>
                          </a:solidFill>
                          <a:effectLst/>
                        </a:rPr>
                        <a:t>18-29: %77,8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30-39: %17,8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40-49:  %3,3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50-65:  %1,1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39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Eğitim düzeyi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Lisealtı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Lise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Önlisans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Lisans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Yüksek Lisans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Doktora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%0,3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C00000"/>
                          </a:solidFill>
                          <a:effectLst/>
                        </a:rPr>
                        <a:t>%51,5</a:t>
                      </a:r>
                      <a:endParaRPr lang="tr-TR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%2,3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%31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%11,6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%3,3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Aylık hane halkı geliri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Ortalama gelir: 3.501 – 4.000 TL arası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67744" y="260648"/>
            <a:ext cx="3816424" cy="1143000"/>
          </a:xfrm>
        </p:spPr>
        <p:txBody>
          <a:bodyPr>
            <a:normAutofit/>
          </a:bodyPr>
          <a:lstStyle/>
          <a:p>
            <a:pPr algn="l"/>
            <a:r>
              <a:rPr lang="tr-TR" sz="4200" b="1" dirty="0" smtClean="0">
                <a:solidFill>
                  <a:srgbClr val="E6005D"/>
                </a:solidFill>
              </a:rPr>
              <a:t>SUNUM PLANI</a:t>
            </a:r>
            <a:endParaRPr lang="tr-TR" sz="4200" b="1" dirty="0">
              <a:solidFill>
                <a:srgbClr val="E6005D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1628801"/>
            <a:ext cx="7344816" cy="3960440"/>
          </a:xfrm>
        </p:spPr>
        <p:txBody>
          <a:bodyPr>
            <a:normAutofit/>
          </a:bodyPr>
          <a:lstStyle/>
          <a:p>
            <a:pPr algn="just">
              <a:buClr>
                <a:srgbClr val="E6005D"/>
              </a:buClr>
            </a:pPr>
            <a:r>
              <a:rPr lang="tr-TR" sz="2800" dirty="0" smtClean="0"/>
              <a:t>Literatür </a:t>
            </a:r>
          </a:p>
          <a:p>
            <a:pPr algn="just">
              <a:buClr>
                <a:srgbClr val="E6005D"/>
              </a:buClr>
            </a:pPr>
            <a:r>
              <a:rPr lang="tr-TR" sz="2800" dirty="0" smtClean="0"/>
              <a:t>Araştırma</a:t>
            </a:r>
          </a:p>
          <a:p>
            <a:pPr lvl="1" algn="just">
              <a:buClr>
                <a:srgbClr val="E6005D"/>
              </a:buClr>
            </a:pPr>
            <a:r>
              <a:rPr lang="tr-TR" sz="2400" dirty="0" smtClean="0"/>
              <a:t>Araştırmanın amacı</a:t>
            </a:r>
          </a:p>
          <a:p>
            <a:pPr lvl="1" algn="just">
              <a:buClr>
                <a:srgbClr val="E6005D"/>
              </a:buClr>
            </a:pPr>
            <a:r>
              <a:rPr lang="tr-TR" sz="2400" dirty="0" smtClean="0"/>
              <a:t>Araştırmanın önemi</a:t>
            </a:r>
          </a:p>
          <a:p>
            <a:pPr lvl="1" algn="just">
              <a:buClr>
                <a:srgbClr val="E6005D"/>
              </a:buClr>
            </a:pPr>
            <a:r>
              <a:rPr lang="tr-TR" sz="2400" dirty="0" smtClean="0"/>
              <a:t>Araştırma modeli ve hipotezi</a:t>
            </a:r>
          </a:p>
          <a:p>
            <a:pPr lvl="1" algn="just">
              <a:buClr>
                <a:srgbClr val="E6005D"/>
              </a:buClr>
            </a:pPr>
            <a:r>
              <a:rPr lang="tr-TR" sz="2400" dirty="0" smtClean="0"/>
              <a:t>Metodoloji</a:t>
            </a:r>
          </a:p>
          <a:p>
            <a:pPr lvl="1" algn="just">
              <a:buClr>
                <a:srgbClr val="E6005D"/>
              </a:buClr>
            </a:pPr>
            <a:r>
              <a:rPr lang="tr-TR" sz="2400" dirty="0" smtClean="0"/>
              <a:t>Bulgular </a:t>
            </a:r>
          </a:p>
          <a:p>
            <a:pPr algn="just">
              <a:buClr>
                <a:srgbClr val="E6005D"/>
              </a:buClr>
            </a:pPr>
            <a:r>
              <a:rPr lang="tr-TR" sz="2800" dirty="0" smtClean="0"/>
              <a:t>Sonuç ve öneriler</a:t>
            </a:r>
          </a:p>
          <a:p>
            <a:pPr lvl="1" algn="just">
              <a:buClr>
                <a:srgbClr val="E6005D"/>
              </a:buClr>
            </a:pPr>
            <a:endParaRPr lang="tr-TR" dirty="0"/>
          </a:p>
          <a:p>
            <a:pPr>
              <a:buClr>
                <a:srgbClr val="E6005D"/>
              </a:buClr>
            </a:pPr>
            <a:endParaRPr lang="tr-TR" dirty="0"/>
          </a:p>
          <a:p>
            <a:pPr>
              <a:buClr>
                <a:srgbClr val="E6005D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9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85182"/>
              </p:ext>
            </p:extLst>
          </p:nvPr>
        </p:nvGraphicFramePr>
        <p:xfrm>
          <a:off x="755576" y="332656"/>
          <a:ext cx="7632849" cy="2717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386"/>
                <a:gridCol w="839801"/>
                <a:gridCol w="795091"/>
                <a:gridCol w="795091"/>
                <a:gridCol w="1271996"/>
                <a:gridCol w="1271996"/>
                <a:gridCol w="849488"/>
              </a:tblGrid>
              <a:tr h="3600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Sosyal Sorumlu İşletmeye İlişkin Ankete Katılanların Demografik Özellikleri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6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Cinsiyet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Kadın: 282 kişi (%56,4) ,  </a:t>
                      </a:r>
                      <a:r>
                        <a:rPr lang="tr-TR" sz="1400" dirty="0">
                          <a:effectLst/>
                        </a:rPr>
                        <a:t>Erkek: 218 kişi (%43,6)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Yaş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Ortalama yaş: 26,61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Yaş gruplarına göre dağılım: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18-29: %75,6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30-39: %19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40-49:  % 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50-65:  % 1,4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413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Eğitim düzeyi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Lisealtı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Lise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Önlisans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Lisans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Yüksek Lisans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Doktora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%0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%46,8</a:t>
                      </a:r>
                      <a:endParaRPr lang="tr-TR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%2,8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%36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%11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%3,4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Aylık hane halkı geliri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Ortalama gelir: 3.501 – 4.000 TL arası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89990"/>
              </p:ext>
            </p:extLst>
          </p:nvPr>
        </p:nvGraphicFramePr>
        <p:xfrm>
          <a:off x="755577" y="3284985"/>
          <a:ext cx="7632846" cy="280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376"/>
                <a:gridCol w="736903"/>
                <a:gridCol w="624745"/>
                <a:gridCol w="878757"/>
                <a:gridCol w="1347425"/>
                <a:gridCol w="1347425"/>
                <a:gridCol w="914215"/>
              </a:tblGrid>
              <a:tr h="26541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Sosyal Sorumlu Olmayan İşletmeye İlişkin Ankete Katılanların Demografik Özellikleri</a:t>
                      </a:r>
                      <a:endParaRPr lang="tr-TR" sz="1600" dirty="0" smtClean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Cinsiyet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Kadın: 293 kişi (%58,6) ,  </a:t>
                      </a:r>
                      <a:r>
                        <a:rPr lang="tr-TR" sz="1400" dirty="0">
                          <a:effectLst/>
                        </a:rPr>
                        <a:t>Erkek: 207 kişi (%41,4)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83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Yaş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Ortalama yaş: 24,63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Yaş gruplarına göre dağılım: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18-29: %80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30-39: %16,6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40-49:  %2,6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50-65:  %0,8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130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Eğitim düzeyi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Lisealtı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Lise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Önlisans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Lisans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Yüksek Lisans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Doktora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%0,6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%56,2</a:t>
                      </a:r>
                      <a:endParaRPr lang="tr-TR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%1,8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%26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%12,2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%3,2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Aylık hane halkı geliri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Ortalama gelir: 3.501 – 4.000 TL arası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87369"/>
              </p:ext>
            </p:extLst>
          </p:nvPr>
        </p:nvGraphicFramePr>
        <p:xfrm>
          <a:off x="179512" y="908720"/>
          <a:ext cx="5904656" cy="256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8564"/>
                <a:gridCol w="2396092"/>
              </a:tblGrid>
              <a:tr h="4445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Sosyal Sorumlu İşletme İçin Güvenilirlik Analizi Sonuçları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Ölçeğin Adı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Cronbach’s Alfa Değeri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Kurumsal sosyal sorumluluk </a:t>
                      </a:r>
                      <a:r>
                        <a:rPr lang="tr-TR" sz="1400" dirty="0" smtClean="0">
                          <a:effectLst/>
                        </a:rPr>
                        <a:t> durumu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0,853 (Çok güvenilir)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Duygular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0,871 (Çok güvenilir)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Atıf-Kontrol boyutu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0,867 (Çok güvenilir)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Atıf-Kalıcılık boyutu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0,826 (Çok</a:t>
                      </a:r>
                      <a:r>
                        <a:rPr lang="tr-TR" sz="1400" baseline="0" dirty="0" smtClean="0">
                          <a:effectLst/>
                        </a:rPr>
                        <a:t> g</a:t>
                      </a:r>
                      <a:r>
                        <a:rPr lang="tr-TR" sz="1400" dirty="0" smtClean="0">
                          <a:effectLst/>
                        </a:rPr>
                        <a:t>üvenilir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Atıf-Odak noktası boyutu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0,426 (Nispeten güvenilir)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Satın alma niyeti boyutu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0,929 </a:t>
                      </a:r>
                      <a:r>
                        <a:rPr lang="tr-TR" sz="1400" dirty="0">
                          <a:effectLst/>
                        </a:rPr>
                        <a:t>(Çok güvenilir)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Güvenirlik Analizi</a:t>
            </a: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01576"/>
              </p:ext>
            </p:extLst>
          </p:nvPr>
        </p:nvGraphicFramePr>
        <p:xfrm>
          <a:off x="2627784" y="3645024"/>
          <a:ext cx="5976664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457"/>
                <a:gridCol w="2764207"/>
              </a:tblGrid>
              <a:tr h="478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Sosyal Sorumlu Olmayan İşletme İçin Güvenilirlik Analizi Sonuçları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Ölçeğin Adı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Cronbach’s Alpha Değeri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Kurumsal sosyal sorumluluk </a:t>
                      </a:r>
                      <a:r>
                        <a:rPr lang="tr-TR" sz="1400" dirty="0" smtClean="0">
                          <a:effectLst/>
                        </a:rPr>
                        <a:t> durumu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0,848 </a:t>
                      </a:r>
                      <a:r>
                        <a:rPr lang="tr-TR" sz="1400" dirty="0" smtClean="0">
                          <a:effectLst/>
                        </a:rPr>
                        <a:t>(Çok</a:t>
                      </a:r>
                      <a:r>
                        <a:rPr lang="tr-TR" sz="1400" baseline="0" dirty="0" smtClean="0">
                          <a:effectLst/>
                        </a:rPr>
                        <a:t>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Duygular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0,834 </a:t>
                      </a:r>
                      <a:r>
                        <a:rPr lang="tr-TR" sz="1400" dirty="0" smtClean="0">
                          <a:effectLst/>
                        </a:rPr>
                        <a:t>(Çok</a:t>
                      </a:r>
                      <a:r>
                        <a:rPr lang="tr-TR" sz="1400" baseline="0" dirty="0" smtClean="0">
                          <a:effectLst/>
                        </a:rPr>
                        <a:t>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Atıf-Kontrol boyutu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0,857 </a:t>
                      </a:r>
                      <a:r>
                        <a:rPr lang="tr-TR" sz="1400" dirty="0" smtClean="0">
                          <a:effectLst/>
                        </a:rPr>
                        <a:t>(Çok</a:t>
                      </a:r>
                      <a:r>
                        <a:rPr lang="tr-TR" sz="1400" baseline="0" dirty="0" smtClean="0">
                          <a:effectLst/>
                        </a:rPr>
                        <a:t>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Atıf-Kalıcılık boyutu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0,879</a:t>
                      </a:r>
                      <a:r>
                        <a:rPr lang="tr-TR" sz="1400" baseline="0" dirty="0" smtClean="0">
                          <a:effectLst/>
                        </a:rPr>
                        <a:t> </a:t>
                      </a:r>
                      <a:r>
                        <a:rPr lang="tr-TR" sz="1400" smtClean="0">
                          <a:effectLst/>
                        </a:rPr>
                        <a:t>(Çok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Atıf-Odak noktası boyutu</a:t>
                      </a:r>
                      <a:endParaRPr lang="tr-TR" sz="1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0,427 </a:t>
                      </a:r>
                      <a:r>
                        <a:rPr lang="tr-TR" sz="1400" dirty="0" smtClean="0">
                          <a:effectLst/>
                        </a:rPr>
                        <a:t>(Nispeten</a:t>
                      </a:r>
                      <a:r>
                        <a:rPr lang="tr-TR" sz="1400" baseline="0" dirty="0" smtClean="0">
                          <a:effectLst/>
                        </a:rPr>
                        <a:t>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Satın alma niyeti boyutu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smtClean="0">
                          <a:effectLst/>
                        </a:rPr>
                        <a:t>0,891 </a:t>
                      </a:r>
                      <a:r>
                        <a:rPr lang="tr-TR" sz="1400" dirty="0" smtClean="0">
                          <a:effectLst/>
                        </a:rPr>
                        <a:t>(Çok</a:t>
                      </a:r>
                      <a:r>
                        <a:rPr lang="tr-TR" sz="1400" baseline="0" dirty="0" smtClean="0">
                          <a:effectLst/>
                        </a:rPr>
                        <a:t> güvenilir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endParaRPr lang="tr-TR" sz="1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</a:rPr>
              <a:t>Analiz Edilen Model</a:t>
            </a:r>
            <a:endParaRPr lang="tr-TR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21896" cy="41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70609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7030A0"/>
                </a:solidFill>
              </a:rPr>
              <a:t>Gizil Değişkenler İçin Çoklu Grup Yol Analizi</a:t>
            </a:r>
          </a:p>
        </p:txBody>
      </p:sp>
      <p:pic>
        <p:nvPicPr>
          <p:cNvPr id="54274" name="Picture 2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1592"/>
            <a:ext cx="54260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1888144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dirty="0"/>
              <a:t>Faktör </a:t>
            </a:r>
            <a:r>
              <a:rPr lang="tr-TR" dirty="0" smtClean="0"/>
              <a:t>yükleri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Faktörler </a:t>
            </a:r>
            <a:r>
              <a:rPr lang="tr-TR" dirty="0"/>
              <a:t>arası </a:t>
            </a:r>
            <a:r>
              <a:rPr lang="tr-TR" dirty="0" smtClean="0"/>
              <a:t>korelasyon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Hata </a:t>
            </a:r>
            <a:r>
              <a:rPr lang="tr-TR" dirty="0" err="1" smtClean="0"/>
              <a:t>varyansları</a:t>
            </a:r>
            <a:endParaRPr lang="tr-TR" dirty="0" smtClean="0"/>
          </a:p>
          <a:p>
            <a:pPr algn="just"/>
            <a:endParaRPr lang="tr-TR" dirty="0" smtClean="0">
              <a:solidFill>
                <a:srgbClr val="C00000"/>
              </a:solidFill>
            </a:endParaRPr>
          </a:p>
          <a:p>
            <a:pPr algn="just"/>
            <a:endParaRPr lang="tr-TR" dirty="0" smtClean="0">
              <a:solidFill>
                <a:srgbClr val="C00000"/>
              </a:solidFill>
            </a:endParaRPr>
          </a:p>
          <a:p>
            <a:pPr algn="ctr"/>
            <a:r>
              <a:rPr lang="tr-TR" dirty="0" smtClean="0">
                <a:solidFill>
                  <a:srgbClr val="C00000"/>
                </a:solidFill>
              </a:rPr>
              <a:t>Gruplar </a:t>
            </a:r>
            <a:r>
              <a:rPr lang="tr-TR" dirty="0">
                <a:solidFill>
                  <a:srgbClr val="C00000"/>
                </a:solidFill>
              </a:rPr>
              <a:t>arasında farklılık </a:t>
            </a:r>
            <a:r>
              <a:rPr lang="tr-TR" dirty="0" smtClean="0">
                <a:solidFill>
                  <a:srgbClr val="C00000"/>
                </a:solidFill>
              </a:rPr>
              <a:t>olmamalı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5373216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b="1" dirty="0" smtClean="0"/>
              <a:t>Standartlaştırılmamış Değerler </a:t>
            </a:r>
            <a:endParaRPr lang="tr-TR" b="1" dirty="0"/>
          </a:p>
        </p:txBody>
      </p:sp>
      <p:sp>
        <p:nvSpPr>
          <p:cNvPr id="7" name="6 Sağ Ayraç"/>
          <p:cNvSpPr/>
          <p:nvPr/>
        </p:nvSpPr>
        <p:spPr>
          <a:xfrm rot="5400000">
            <a:off x="6912260" y="1808820"/>
            <a:ext cx="360040" cy="2448272"/>
          </a:xfrm>
          <a:prstGeom prst="rightBrace">
            <a:avLst>
              <a:gd name="adj1" fmla="val 833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27640"/>
              </p:ext>
            </p:extLst>
          </p:nvPr>
        </p:nvGraphicFramePr>
        <p:xfrm>
          <a:off x="1115616" y="1196752"/>
          <a:ext cx="7272808" cy="298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9476"/>
                <a:gridCol w="2001643"/>
                <a:gridCol w="1771689"/>
              </a:tblGrid>
              <a:tr h="457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Ölçüm (Uyum istatistiği)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Modeldeki değer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Uyum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Genel model uyumu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sym typeface="Symbol"/>
                        </a:rPr>
                        <a:t></a:t>
                      </a:r>
                      <a:r>
                        <a:rPr lang="tr-TR" sz="1600" baseline="30000" dirty="0">
                          <a:effectLst/>
                        </a:rPr>
                        <a:t>2  </a:t>
                      </a:r>
                      <a:r>
                        <a:rPr lang="tr-TR" sz="1600" dirty="0">
                          <a:effectLst/>
                        </a:rPr>
                        <a:t>Uyum testi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sym typeface="Symbol"/>
                        </a:rPr>
                        <a:t></a:t>
                      </a:r>
                      <a:r>
                        <a:rPr lang="tr-TR" sz="1600" baseline="30000" dirty="0">
                          <a:effectLst/>
                        </a:rPr>
                        <a:t>2  </a:t>
                      </a:r>
                      <a:r>
                        <a:rPr lang="tr-TR" sz="1600" dirty="0">
                          <a:effectLst/>
                        </a:rPr>
                        <a:t>/ sd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1197,26 1197,26/300=3,99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Anlamlı değil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İyi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Karşılaştırmalı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CFI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RMSEA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0,92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0,077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İyi 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Mutlak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0,88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Orta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44371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dirty="0" smtClean="0">
                <a:solidFill>
                  <a:srgbClr val="00B0F0"/>
                </a:solidFill>
              </a:rPr>
              <a:t>Faktör </a:t>
            </a:r>
            <a:r>
              <a:rPr lang="tr-TR" dirty="0">
                <a:solidFill>
                  <a:srgbClr val="00B0F0"/>
                </a:solidFill>
              </a:rPr>
              <a:t>yükleri, faktörler arası korelasyon </a:t>
            </a:r>
            <a:r>
              <a:rPr lang="tr-TR" dirty="0"/>
              <a:t>ve</a:t>
            </a:r>
            <a:r>
              <a:rPr lang="tr-TR" dirty="0">
                <a:solidFill>
                  <a:srgbClr val="00B0F0"/>
                </a:solidFill>
              </a:rPr>
              <a:t> hata </a:t>
            </a:r>
            <a:r>
              <a:rPr lang="tr-TR" dirty="0" err="1">
                <a:solidFill>
                  <a:srgbClr val="00B0F0"/>
                </a:solidFill>
              </a:rPr>
              <a:t>varyansları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smtClean="0"/>
              <a:t>farklılık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 smtClean="0"/>
              <a:t>İki </a:t>
            </a:r>
            <a:r>
              <a:rPr lang="tr-TR" dirty="0"/>
              <a:t>grup için ölçüm modelinde farklılık </a:t>
            </a:r>
            <a:r>
              <a:rPr lang="tr-TR" dirty="0" smtClean="0"/>
              <a:t>yok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 smtClean="0"/>
              <a:t>Ölçüm  modelinde </a:t>
            </a:r>
            <a:r>
              <a:rPr lang="tr-TR" dirty="0"/>
              <a:t>herhangi bir düzeltme yapmadan gizil değişkenler için çoklu grup yol analizi </a:t>
            </a:r>
            <a:r>
              <a:rPr lang="tr-TR" dirty="0" smtClean="0"/>
              <a:t>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" y="740519"/>
            <a:ext cx="4290156" cy="50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68" y="1484784"/>
            <a:ext cx="4577410" cy="52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46205" y="1628800"/>
            <a:ext cx="302433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b="1" dirty="0" smtClean="0"/>
              <a:t>Standartlaştırılmış Değerler</a:t>
            </a:r>
            <a:endParaRPr lang="tr-T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403648" y="5826750"/>
            <a:ext cx="164209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b="1" dirty="0" smtClean="0"/>
              <a:t>T Değerleri</a:t>
            </a:r>
            <a:endParaRPr lang="tr-T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208466" y="6165304"/>
            <a:ext cx="223224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/>
                <a:ea typeface="SimSun"/>
              </a:rPr>
              <a:t>“Satin </a:t>
            </a:r>
            <a:r>
              <a:rPr lang="tr-TR" dirty="0" smtClean="0">
                <a:solidFill>
                  <a:srgbClr val="C00000"/>
                </a:solidFill>
                <a:latin typeface="Times New Roman"/>
                <a:ea typeface="SimSun"/>
              </a:rPr>
              <a:t>→ </a:t>
            </a:r>
            <a:r>
              <a:rPr lang="tr-TR" dirty="0" smtClean="0">
                <a:latin typeface="Times New Roman"/>
                <a:ea typeface="SimSun"/>
              </a:rPr>
              <a:t>Duygu”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868" y="272467"/>
            <a:ext cx="8229600" cy="93610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>
                <a:solidFill>
                  <a:srgbClr val="7030A0"/>
                </a:solidFill>
              </a:rPr>
              <a:t>İşletmenin </a:t>
            </a:r>
            <a:r>
              <a:rPr lang="tr-TR" sz="3200" b="1" dirty="0">
                <a:solidFill>
                  <a:srgbClr val="7030A0"/>
                </a:solidFill>
              </a:rPr>
              <a:t>Sosyal Sorumlu Olduğu Durum İçin Atfetme Süreci Yol Analizi</a:t>
            </a:r>
            <a:r>
              <a:rPr lang="tr-TR" sz="3200" dirty="0">
                <a:solidFill>
                  <a:srgbClr val="7030A0"/>
                </a:solidFill>
              </a:rPr>
              <a:t/>
            </a:r>
            <a:br>
              <a:rPr lang="tr-TR" sz="3200" dirty="0">
                <a:solidFill>
                  <a:srgbClr val="7030A0"/>
                </a:solidFill>
              </a:rPr>
            </a:br>
            <a:r>
              <a:rPr lang="tr-TR" sz="3200" dirty="0">
                <a:solidFill>
                  <a:srgbClr val="7030A0"/>
                </a:solidFill>
              </a:rPr>
              <a:t/>
            </a:r>
            <a:br>
              <a:rPr lang="tr-TR" sz="3200" dirty="0">
                <a:solidFill>
                  <a:srgbClr val="7030A0"/>
                </a:solidFill>
              </a:rPr>
            </a:br>
            <a:endParaRPr lang="tr-T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4731"/>
              </p:ext>
            </p:extLst>
          </p:nvPr>
        </p:nvGraphicFramePr>
        <p:xfrm>
          <a:off x="611560" y="1700808"/>
          <a:ext cx="7992889" cy="34297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23745"/>
                <a:gridCol w="999111"/>
                <a:gridCol w="1570033"/>
              </a:tblGrid>
              <a:tr h="64414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Değişkenler Arası</a:t>
                      </a:r>
                      <a:r>
                        <a:rPr lang="tr-TR" sz="1600" baseline="0" dirty="0" smtClean="0"/>
                        <a:t> Etki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Etkinin Derecesi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Yorum</a:t>
                      </a:r>
                      <a:endParaRPr lang="tr-TR" sz="1600" b="1" dirty="0"/>
                    </a:p>
                  </a:txBody>
                  <a:tcPr/>
                </a:tc>
              </a:tr>
              <a:tr h="412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Atıf-kontrol boyutu</a:t>
                      </a:r>
                      <a:r>
                        <a:rPr lang="tr-TR" sz="1400" baseline="0" dirty="0" smtClean="0">
                          <a:solidFill>
                            <a:srgbClr val="E6005D"/>
                          </a:solidFill>
                        </a:rPr>
                        <a:t> </a:t>
                      </a:r>
                      <a:r>
                        <a:rPr lang="tr-TR" sz="1800" baseline="0" dirty="0" smtClean="0">
                          <a:solidFill>
                            <a:srgbClr val="E6005D"/>
                          </a:solidFill>
                        </a:rPr>
                        <a:t> </a:t>
                      </a:r>
                      <a:r>
                        <a:rPr lang="tr-TR" sz="1800" dirty="0" smtClean="0">
                          <a:solidFill>
                            <a:srgbClr val="E6005D"/>
                          </a:solidFill>
                        </a:rPr>
                        <a:t>→ </a:t>
                      </a: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ürün krizi sonrasında hissedilen duygular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(0,58) 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yüksek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</a:tr>
              <a:tr h="576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Atıf-kontrol boyutu</a:t>
                      </a:r>
                      <a:r>
                        <a:rPr lang="tr-T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→ 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tekrar satın alma niyetleri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YOK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YOK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Atıf-kalıcılık boyutu</a:t>
                      </a:r>
                      <a:r>
                        <a:rPr lang="tr-TR" sz="1400" baseline="0" dirty="0" smtClean="0"/>
                        <a:t>  </a:t>
                      </a:r>
                      <a:r>
                        <a:rPr lang="tr-TR" sz="1800" dirty="0" smtClean="0"/>
                        <a:t>→ 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aseline="0" dirty="0" smtClean="0"/>
                        <a:t>ürün</a:t>
                      </a:r>
                      <a:r>
                        <a:rPr lang="tr-TR" sz="1400" dirty="0" smtClean="0"/>
                        <a:t> krizi sonrasında hissedilen duygular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(0,19)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düşük sayılabilecek</a:t>
                      </a:r>
                      <a:endParaRPr lang="tr-TR" sz="1400" dirty="0"/>
                    </a:p>
                  </a:txBody>
                  <a:tcPr/>
                </a:tc>
              </a:tr>
              <a:tr h="576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Atıf-kalıcılık boyutu</a:t>
                      </a:r>
                      <a:r>
                        <a:rPr lang="tr-TR" sz="1400" baseline="0" dirty="0" smtClean="0">
                          <a:solidFill>
                            <a:srgbClr val="E6005D"/>
                          </a:solidFill>
                        </a:rPr>
                        <a:t> </a:t>
                      </a:r>
                      <a:r>
                        <a:rPr lang="tr-TR" sz="1800" dirty="0" smtClean="0">
                          <a:solidFill>
                            <a:srgbClr val="E6005D"/>
                          </a:solidFill>
                        </a:rPr>
                        <a:t>→ </a:t>
                      </a: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tekrar satın alma niyetleri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(-0,43) 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yükseğe yakın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</a:tr>
              <a:tr h="644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Ürün krizi sonrasında hissedilen duygular</a:t>
                      </a:r>
                      <a:r>
                        <a:rPr lang="tr-TR" sz="1400" baseline="0" dirty="0" smtClean="0"/>
                        <a:t>  </a:t>
                      </a:r>
                      <a:r>
                        <a:rPr lang="tr-TR" sz="1800" dirty="0" smtClean="0"/>
                        <a:t>→ </a:t>
                      </a:r>
                      <a:r>
                        <a:rPr lang="tr-TR" sz="1400" dirty="0" smtClean="0"/>
                        <a:t>tekrar satın alma niyetleri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(-0,20)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ortaya yakın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2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66082"/>
              </p:ext>
            </p:extLst>
          </p:nvPr>
        </p:nvGraphicFramePr>
        <p:xfrm>
          <a:off x="827584" y="1340768"/>
          <a:ext cx="7488833" cy="387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2088232"/>
                <a:gridCol w="2016225"/>
              </a:tblGrid>
              <a:tr h="57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Ölçüm (Uyum istatistiği)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Modeldeki değer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Modelin </a:t>
                      </a:r>
                      <a:r>
                        <a:rPr lang="tr-TR" sz="2000" dirty="0">
                          <a:effectLst/>
                        </a:rPr>
                        <a:t>Uyumun Yorumu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Genel model uyumu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sym typeface="Symbol"/>
                        </a:rPr>
                        <a:t></a:t>
                      </a:r>
                      <a:r>
                        <a:rPr lang="tr-TR" sz="2000" baseline="30000">
                          <a:effectLst/>
                        </a:rPr>
                        <a:t>2  </a:t>
                      </a:r>
                      <a:r>
                        <a:rPr lang="tr-TR" sz="2000">
                          <a:effectLst/>
                        </a:rPr>
                        <a:t>Uyum testi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sym typeface="Symbol"/>
                        </a:rPr>
                        <a:t></a:t>
                      </a:r>
                      <a:r>
                        <a:rPr lang="tr-TR" sz="2000" baseline="30000">
                          <a:effectLst/>
                        </a:rPr>
                        <a:t>2  </a:t>
                      </a:r>
                      <a:r>
                        <a:rPr lang="tr-TR" sz="2000">
                          <a:effectLst/>
                        </a:rPr>
                        <a:t>/ sd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358,96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358,96/129=2,78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Anlamlı değil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Mükemmel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Karşılaştırmalı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CFI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RMSEA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0,96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0,060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Mükemmel 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İyi 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Mutlak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GFI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AGFI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0,93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0,90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İyi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" y="980728"/>
            <a:ext cx="4222481" cy="506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66" y="1700808"/>
            <a:ext cx="4536504" cy="506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6612" y="1387639"/>
            <a:ext cx="26642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b="1" dirty="0" smtClean="0"/>
              <a:t>Standartlaştırılmış Değerler</a:t>
            </a:r>
            <a:endParaRPr lang="tr-T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194520" y="6042773"/>
            <a:ext cx="15121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b="1" dirty="0" smtClean="0"/>
              <a:t>T Değerleri</a:t>
            </a:r>
            <a:endParaRPr lang="tr-TR" sz="1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266" y="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>
                <a:solidFill>
                  <a:srgbClr val="7030A0"/>
                </a:solidFill>
              </a:rPr>
              <a:t>İşletmenin </a:t>
            </a:r>
            <a:r>
              <a:rPr lang="tr-TR" sz="3200" b="1" dirty="0">
                <a:solidFill>
                  <a:srgbClr val="7030A0"/>
                </a:solidFill>
              </a:rPr>
              <a:t>Sosyal Sorumlu Olmadığı Durum İçin Atfetme Süreci Yol Analizi</a:t>
            </a:r>
            <a:r>
              <a:rPr lang="tr-TR" sz="3200" dirty="0">
                <a:solidFill>
                  <a:srgbClr val="7030A0"/>
                </a:solidFill>
              </a:rPr>
              <a:t/>
            </a:r>
            <a:br>
              <a:rPr lang="tr-TR" sz="3200" dirty="0">
                <a:solidFill>
                  <a:srgbClr val="7030A0"/>
                </a:solidFill>
              </a:rPr>
            </a:br>
            <a:endParaRPr lang="tr-T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98591"/>
              </p:ext>
            </p:extLst>
          </p:nvPr>
        </p:nvGraphicFramePr>
        <p:xfrm>
          <a:off x="683568" y="1412776"/>
          <a:ext cx="7848872" cy="316060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377931"/>
                <a:gridCol w="1090121"/>
                <a:gridCol w="1380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Değişkenler Arası</a:t>
                      </a:r>
                      <a:r>
                        <a:rPr lang="tr-TR" sz="1600" baseline="0" dirty="0" smtClean="0"/>
                        <a:t> Etki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Etkinin Derecesi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Yorum</a:t>
                      </a:r>
                      <a:endParaRPr lang="tr-TR" sz="1600" b="1" dirty="0"/>
                    </a:p>
                  </a:txBody>
                  <a:tcPr/>
                </a:tc>
              </a:tr>
              <a:tr h="50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Atıf-kontrol boyutu</a:t>
                      </a:r>
                      <a:r>
                        <a:rPr lang="tr-TR" sz="1800" dirty="0" smtClean="0">
                          <a:solidFill>
                            <a:srgbClr val="E6005D"/>
                          </a:solidFill>
                        </a:rPr>
                        <a:t> → </a:t>
                      </a: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ürün krizi sonrasında hissedilen duygular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(0,27)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orta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Atıf-kontrol boyutu</a:t>
                      </a:r>
                      <a:r>
                        <a:rPr lang="tr-TR" sz="1800" dirty="0" smtClean="0"/>
                        <a:t> → </a:t>
                      </a:r>
                      <a:r>
                        <a:rPr lang="tr-TR" sz="1400" dirty="0" smtClean="0"/>
                        <a:t>tekrar satın alma niyeti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(-0,21)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ortaya</a:t>
                      </a:r>
                      <a:r>
                        <a:rPr lang="tr-TR" sz="1400" baseline="0" dirty="0" smtClean="0"/>
                        <a:t> yakın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tr-TR" sz="1400" dirty="0" smtClean="0"/>
                        <a:t>Atıf-kalıcılık boyutu </a:t>
                      </a:r>
                      <a:r>
                        <a:rPr lang="tr-TR" sz="1800" dirty="0" smtClean="0"/>
                        <a:t>→ </a:t>
                      </a:r>
                      <a:r>
                        <a:rPr lang="tr-TR" sz="1400" dirty="0" smtClean="0"/>
                        <a:t>ürün krizi sonrasında hissedilen duygular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(0,20)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ortaya yakın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</a:tr>
              <a:tr h="479152">
                <a:tc>
                  <a:txBody>
                    <a:bodyPr/>
                    <a:lstStyle/>
                    <a:p>
                      <a:pPr lvl="0" algn="just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Atıf-kalıcılık boyutu</a:t>
                      </a:r>
                      <a:r>
                        <a:rPr lang="tr-TR" sz="1800" dirty="0" smtClean="0">
                          <a:solidFill>
                            <a:srgbClr val="E6005D"/>
                          </a:solidFill>
                        </a:rPr>
                        <a:t> → </a:t>
                      </a:r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tekrar satın alma niyetleri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(-0,41) 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E6005D"/>
                          </a:solidFill>
                        </a:rPr>
                        <a:t>yükseğe yakın</a:t>
                      </a:r>
                      <a:endParaRPr lang="tr-TR" sz="1400" dirty="0">
                        <a:solidFill>
                          <a:srgbClr val="E6005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Ürün krizi sonrasında hissedilen duygular</a:t>
                      </a:r>
                      <a:r>
                        <a:rPr lang="tr-TR" sz="1800" dirty="0" smtClean="0"/>
                        <a:t> → </a:t>
                      </a:r>
                      <a:r>
                        <a:rPr lang="tr-TR" sz="1400" dirty="0" smtClean="0"/>
                        <a:t>tekrar satın alma niyetleri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(-0,14)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düşük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E6005D"/>
                </a:solidFill>
              </a:rPr>
              <a:t>ATFETME KAVRAMI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3744416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</a:pPr>
            <a:r>
              <a:rPr lang="tr-TR" sz="2400" dirty="0" smtClean="0"/>
              <a:t>İnsanlar, kendilerinin/diğer kişilerin davranışlarının, karşılaştıkları olayların nedenlerini anlamak ister </a:t>
            </a:r>
            <a:r>
              <a:rPr lang="tr-TR" sz="2400" dirty="0" smtClean="0">
                <a:solidFill>
                  <a:srgbClr val="7030A0"/>
                </a:solidFill>
              </a:rPr>
              <a:t>: Atfetme </a:t>
            </a:r>
          </a:p>
          <a:p>
            <a:pPr algn="just">
              <a:spcBef>
                <a:spcPts val="800"/>
              </a:spcBef>
            </a:pPr>
            <a:r>
              <a:rPr lang="tr-TR" sz="2400" dirty="0" smtClean="0"/>
              <a:t>Davranışların </a:t>
            </a:r>
            <a:r>
              <a:rPr lang="tr-TR" sz="2400" dirty="0"/>
              <a:t>ve </a:t>
            </a:r>
            <a:r>
              <a:rPr lang="tr-TR" sz="2400" dirty="0" smtClean="0"/>
              <a:t>olayların </a:t>
            </a:r>
            <a:r>
              <a:rPr lang="tr-TR" sz="2400" dirty="0"/>
              <a:t>nedenleri açıklanarak </a:t>
            </a:r>
            <a:r>
              <a:rPr lang="tr-TR" sz="2400" dirty="0" smtClean="0"/>
              <a:t>ulaşılan yargılar </a:t>
            </a:r>
            <a:r>
              <a:rPr lang="tr-TR" sz="2400" dirty="0" smtClean="0">
                <a:solidFill>
                  <a:srgbClr val="7030A0"/>
                </a:solidFill>
              </a:rPr>
              <a:t>: Atıf</a:t>
            </a:r>
          </a:p>
          <a:p>
            <a:pPr algn="just">
              <a:spcBef>
                <a:spcPts val="800"/>
              </a:spcBef>
            </a:pPr>
            <a:r>
              <a:rPr lang="tr-TR" sz="2400" dirty="0" smtClean="0"/>
              <a:t>Atfetme             düşünce, duygu, davranış</a:t>
            </a:r>
          </a:p>
          <a:p>
            <a:pPr algn="just">
              <a:spcBef>
                <a:spcPts val="800"/>
              </a:spcBef>
            </a:pPr>
            <a:r>
              <a:rPr lang="tr-TR" sz="2400" dirty="0" smtClean="0"/>
              <a:t>Olumsuz durumlarda daha ciddi sorgulama</a:t>
            </a:r>
          </a:p>
          <a:p>
            <a:pPr algn="just">
              <a:spcBef>
                <a:spcPts val="800"/>
              </a:spcBef>
            </a:pPr>
            <a:r>
              <a:rPr lang="tr-TR" sz="2400" dirty="0" smtClean="0"/>
              <a:t>Tüketici satın alma sürecinde olumsuz tecrübeler</a:t>
            </a:r>
          </a:p>
          <a:p>
            <a:pPr marL="0" indent="0" algn="just">
              <a:buNone/>
            </a:pPr>
            <a:endParaRPr lang="tr-TR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560297" cy="18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2206023" y="3284984"/>
            <a:ext cx="648072" cy="0"/>
          </a:xfrm>
          <a:prstGeom prst="straightConnector1">
            <a:avLst/>
          </a:prstGeom>
          <a:ln w="25400">
            <a:solidFill>
              <a:srgbClr val="E600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44004"/>
              </p:ext>
            </p:extLst>
          </p:nvPr>
        </p:nvGraphicFramePr>
        <p:xfrm>
          <a:off x="827584" y="1412776"/>
          <a:ext cx="7632848" cy="385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2010459"/>
                <a:gridCol w="2238013"/>
              </a:tblGrid>
              <a:tr h="65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Ölçüm (Uyum istatistiği)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Modeldeki değer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 </a:t>
                      </a:r>
                      <a:r>
                        <a:rPr lang="tr-TR" sz="2000" dirty="0">
                          <a:effectLst/>
                        </a:rPr>
                        <a:t>Modelin Uyumun Yorumu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Genel model uyumu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sym typeface="Symbol"/>
                        </a:rPr>
                        <a:t></a:t>
                      </a:r>
                      <a:r>
                        <a:rPr lang="tr-TR" sz="2000" baseline="30000">
                          <a:effectLst/>
                        </a:rPr>
                        <a:t>2  </a:t>
                      </a:r>
                      <a:r>
                        <a:rPr lang="tr-TR" sz="2000">
                          <a:effectLst/>
                        </a:rPr>
                        <a:t>Uyum testi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sym typeface="Symbol"/>
                        </a:rPr>
                        <a:t></a:t>
                      </a:r>
                      <a:r>
                        <a:rPr lang="tr-TR" sz="2000" baseline="30000">
                          <a:effectLst/>
                        </a:rPr>
                        <a:t>2  </a:t>
                      </a:r>
                      <a:r>
                        <a:rPr lang="tr-TR" sz="2000">
                          <a:effectLst/>
                        </a:rPr>
                        <a:t>/ sd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292,22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292,22/129= 2,26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Anlamlı değil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Mükemmel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Karşılaştırmalı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CFI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RMSEA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0,97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0,050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Mükemmel </a:t>
                      </a:r>
                      <a:endParaRPr lang="tr-T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Mükemmel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Mutlak uyum indeksleri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GFI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AGFI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0,94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0,92</a:t>
                      </a:r>
                      <a:endParaRPr lang="tr-TR" sz="20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İyi</a:t>
                      </a:r>
                      <a:endParaRPr lang="tr-TR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7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7030A0"/>
                </a:solidFill>
              </a:rPr>
              <a:t>Gruplar Arası Farklılık Analizi </a:t>
            </a:r>
            <a:endParaRPr lang="tr-TR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9398"/>
              </p:ext>
            </p:extLst>
          </p:nvPr>
        </p:nvGraphicFramePr>
        <p:xfrm>
          <a:off x="395536" y="908720"/>
          <a:ext cx="72008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1220"/>
                <a:gridCol w="937304"/>
                <a:gridCol w="1862276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Gruplar Arası  Farklılık İçin Ki-Kare ve Serbestlik Derecesi Değerleri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Ki-kare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Serbestlik Derecesi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Yolları sabit tutulan model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1147,20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295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İşletmenin</a:t>
                      </a:r>
                      <a:r>
                        <a:rPr lang="tr-TR" sz="1600" baseline="0" dirty="0" smtClean="0">
                          <a:effectLst/>
                        </a:rPr>
                        <a:t> sosyal sorumlu olmadığı durum için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Kontrol → Duygu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1179,81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296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Kontrol → Satin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1153,82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296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Kalici → Duygu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1147,72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296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Kalici</a:t>
                      </a:r>
                      <a:r>
                        <a:rPr lang="tr-TR" sz="1600" dirty="0">
                          <a:effectLst/>
                        </a:rPr>
                        <a:t> → </a:t>
                      </a:r>
                      <a:r>
                        <a:rPr lang="tr-TR" sz="1600" dirty="0" err="1">
                          <a:effectLst/>
                        </a:rPr>
                        <a:t>Satin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1157,18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296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Duygu → Satin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1148,47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296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31170"/>
              </p:ext>
            </p:extLst>
          </p:nvPr>
        </p:nvGraphicFramePr>
        <p:xfrm>
          <a:off x="1691680" y="3789040"/>
          <a:ext cx="6984776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938"/>
                <a:gridCol w="1352279"/>
                <a:gridCol w="1131286"/>
                <a:gridCol w="1243776"/>
                <a:gridCol w="909497"/>
              </a:tblGrid>
              <a:tr h="29703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Gruplar Arası  Farklılık İçin Ki-Kare ve Serbestlik Dereceleri Farkları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İşletmeyi sosyal sorumlu </a:t>
                      </a:r>
                      <a:r>
                        <a:rPr lang="tr-TR" sz="1600" dirty="0" smtClean="0">
                          <a:effectLst/>
                        </a:rPr>
                        <a:t>olmadığı durum için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Serbestlik Derecesi Farkı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Ki-kare Farkı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Tablodaki Kritik Değer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Yorum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Kontrol → Duygu</a:t>
                      </a:r>
                      <a:endParaRPr lang="tr-TR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32,61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3,84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E6005D"/>
                          </a:solidFill>
                          <a:effectLst/>
                        </a:rPr>
                        <a:t>Fark var</a:t>
                      </a:r>
                      <a:endParaRPr lang="tr-TR" sz="1600" dirty="0">
                        <a:solidFill>
                          <a:srgbClr val="E6005D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Kontrol → </a:t>
                      </a:r>
                      <a:r>
                        <a:rPr lang="tr-TR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Satin</a:t>
                      </a:r>
                      <a:endParaRPr lang="tr-TR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6,62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3,84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E6005D"/>
                          </a:solidFill>
                          <a:effectLst/>
                        </a:rPr>
                        <a:t>Fark var</a:t>
                      </a:r>
                      <a:endParaRPr lang="tr-TR" sz="1600" dirty="0">
                        <a:solidFill>
                          <a:srgbClr val="E6005D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Kalici</a:t>
                      </a:r>
                      <a:r>
                        <a:rPr lang="tr-TR" sz="1600" dirty="0">
                          <a:effectLst/>
                        </a:rPr>
                        <a:t> → Duygu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0,52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3,84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Fark yok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Kalici</a:t>
                      </a:r>
                      <a:r>
                        <a:rPr lang="tr-TR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→ </a:t>
                      </a:r>
                      <a:r>
                        <a:rPr lang="tr-TR" sz="16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Satin</a:t>
                      </a:r>
                      <a:endParaRPr lang="tr-TR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9,98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3,84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E6005D"/>
                          </a:solidFill>
                          <a:effectLst/>
                        </a:rPr>
                        <a:t>Fark var</a:t>
                      </a:r>
                      <a:endParaRPr lang="tr-TR" sz="1600" dirty="0">
                        <a:solidFill>
                          <a:srgbClr val="E6005D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Duygu → Satin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1,27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3,84</a:t>
                      </a:r>
                      <a:endParaRPr lang="tr-TR" sz="16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Fark yok</a:t>
                      </a:r>
                      <a:endParaRPr lang="tr-TR" sz="16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24744"/>
            <a:ext cx="718562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6238" y="473872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</a:t>
            </a:r>
            <a:r>
              <a:rPr lang="tr-TR" baseline="-25000" dirty="0" smtClean="0"/>
              <a:t>1 </a:t>
            </a:r>
            <a:r>
              <a:rPr lang="tr-TR" dirty="0" smtClean="0"/>
              <a:t> kısmen desteklenmiştir.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E6005D"/>
                </a:solidFill>
              </a:rPr>
              <a:t>SONUÇLAR-1</a:t>
            </a:r>
            <a:endParaRPr lang="tr-TR" b="1" dirty="0">
              <a:solidFill>
                <a:srgbClr val="E600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6044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tr-TR" sz="2600" dirty="0" smtClean="0"/>
              <a:t>Etik </a:t>
            </a:r>
            <a:r>
              <a:rPr lang="tr-TR" sz="2600" dirty="0"/>
              <a:t>davranış ve sosyal sorumluluk gereklilik halini </a:t>
            </a:r>
            <a:r>
              <a:rPr lang="tr-TR" sz="2600" dirty="0" smtClean="0"/>
              <a:t>almıştır.</a:t>
            </a:r>
          </a:p>
          <a:p>
            <a:pPr algn="just">
              <a:spcAft>
                <a:spcPts val="600"/>
              </a:spcAft>
            </a:pPr>
            <a:r>
              <a:rPr lang="tr-TR" sz="2600" dirty="0" smtClean="0"/>
              <a:t>Kriz </a:t>
            </a:r>
            <a:r>
              <a:rPr lang="tr-TR" sz="2600" dirty="0" smtClean="0"/>
              <a:t>dönemlerinde sigorta gibidir.</a:t>
            </a:r>
          </a:p>
          <a:p>
            <a:pPr lvl="1" algn="just">
              <a:spcAft>
                <a:spcPts val="600"/>
              </a:spcAft>
            </a:pPr>
            <a:r>
              <a:rPr lang="tr-TR" sz="2200" dirty="0" smtClean="0"/>
              <a:t>Atfetme </a:t>
            </a:r>
            <a:r>
              <a:rPr lang="tr-TR" sz="2200" dirty="0" smtClean="0"/>
              <a:t>sürecine etki</a:t>
            </a:r>
            <a:endParaRPr lang="tr-TR" sz="2200" dirty="0" smtClean="0"/>
          </a:p>
          <a:p>
            <a:pPr algn="just">
              <a:spcAft>
                <a:spcPts val="600"/>
              </a:spcAft>
            </a:pPr>
            <a:r>
              <a:rPr lang="tr-TR" sz="2600" dirty="0" smtClean="0"/>
              <a:t>Çalışmada kurumsal </a:t>
            </a:r>
            <a:r>
              <a:rPr lang="tr-TR" sz="2600" dirty="0"/>
              <a:t>sosyal sorumluluk faaliyetlerinin, ürüne ilişkin kriz döneminde tüketicilerin tepkilerini nasıl </a:t>
            </a:r>
            <a:r>
              <a:rPr lang="tr-TR" sz="2600" dirty="0" smtClean="0"/>
              <a:t>etkileyebileceği atfetme </a:t>
            </a:r>
            <a:r>
              <a:rPr lang="tr-TR" sz="2600" dirty="0"/>
              <a:t>teorisi kapsamında ortaya </a:t>
            </a:r>
            <a:r>
              <a:rPr lang="tr-TR" sz="2600" dirty="0" smtClean="0"/>
              <a:t>konmuştur.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0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E6005D"/>
                </a:solidFill>
              </a:rPr>
              <a:t>SONUÇLAR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525963"/>
          </a:xfrm>
        </p:spPr>
        <p:txBody>
          <a:bodyPr/>
          <a:lstStyle/>
          <a:p>
            <a:pPr algn="just"/>
            <a:r>
              <a:rPr lang="tr-TR" sz="2400" dirty="0"/>
              <a:t>Atfetme süreci = bilişsel + duygusal </a:t>
            </a:r>
            <a:r>
              <a:rPr lang="tr-TR" sz="2400" dirty="0" smtClean="0"/>
              <a:t>unsurlar</a:t>
            </a:r>
          </a:p>
          <a:p>
            <a:pPr algn="just"/>
            <a:r>
              <a:rPr lang="tr-TR" sz="2400" dirty="0" smtClean="0"/>
              <a:t>Süreçte farklılıklar vardır:</a:t>
            </a:r>
          </a:p>
          <a:p>
            <a:pPr lvl="1" algn="just"/>
            <a:r>
              <a:rPr lang="tr-TR" sz="2100" dirty="0" smtClean="0">
                <a:solidFill>
                  <a:srgbClr val="00B0F0"/>
                </a:solidFill>
              </a:rPr>
              <a:t>*Sosyal </a:t>
            </a:r>
            <a:r>
              <a:rPr lang="tr-TR" sz="2100" dirty="0">
                <a:solidFill>
                  <a:srgbClr val="00B0F0"/>
                </a:solidFill>
              </a:rPr>
              <a:t>sorumlu </a:t>
            </a:r>
            <a:r>
              <a:rPr lang="tr-TR" sz="2100" dirty="0" smtClean="0">
                <a:solidFill>
                  <a:srgbClr val="00B0F0"/>
                </a:solidFill>
              </a:rPr>
              <a:t>işletme: </a:t>
            </a:r>
            <a:r>
              <a:rPr lang="tr-TR" sz="2100" dirty="0" smtClean="0"/>
              <a:t>kontrol       duygu</a:t>
            </a:r>
          </a:p>
          <a:p>
            <a:pPr lvl="1" algn="just"/>
            <a:r>
              <a:rPr lang="tr-TR" sz="2100" dirty="0" smtClean="0">
                <a:solidFill>
                  <a:srgbClr val="00B0F0"/>
                </a:solidFill>
              </a:rPr>
              <a:t>Sosyal sorumlu  işletme: </a:t>
            </a:r>
            <a:r>
              <a:rPr lang="tr-TR" sz="2100" dirty="0" smtClean="0"/>
              <a:t>kontrol       tekrar satın alma / etki </a:t>
            </a:r>
            <a:r>
              <a:rPr lang="tr-TR" sz="2100" dirty="0" smtClean="0"/>
              <a:t>yok</a:t>
            </a:r>
          </a:p>
          <a:p>
            <a:pPr marL="457200" lvl="1" indent="0" algn="just">
              <a:buNone/>
            </a:pPr>
            <a:endParaRPr lang="tr-TR" sz="2100" dirty="0" smtClean="0"/>
          </a:p>
          <a:p>
            <a:pPr marL="457200" lvl="1" indent="0" algn="ctr">
              <a:spcBef>
                <a:spcPts val="0"/>
              </a:spcBef>
              <a:buNone/>
            </a:pPr>
            <a:r>
              <a:rPr lang="tr-TR" sz="2100" dirty="0" smtClean="0"/>
              <a:t>                                 duygunun aracı etkisi</a:t>
            </a:r>
            <a:endParaRPr lang="tr-TR" sz="2100" dirty="0"/>
          </a:p>
          <a:p>
            <a:pPr lvl="1" algn="just"/>
            <a:r>
              <a:rPr lang="tr-TR" sz="2100" dirty="0" smtClean="0">
                <a:solidFill>
                  <a:srgbClr val="00B0F0"/>
                </a:solidFill>
              </a:rPr>
              <a:t>Sosyal </a:t>
            </a:r>
            <a:r>
              <a:rPr lang="tr-TR" sz="2100" dirty="0">
                <a:solidFill>
                  <a:srgbClr val="00B0F0"/>
                </a:solidFill>
              </a:rPr>
              <a:t>sorumlu olmayan işletme: </a:t>
            </a:r>
            <a:r>
              <a:rPr lang="tr-TR" sz="2100" dirty="0"/>
              <a:t>kontrol      tekrar satın </a:t>
            </a:r>
            <a:r>
              <a:rPr lang="tr-TR" sz="2100" dirty="0" smtClean="0"/>
              <a:t>alma   + direkt</a:t>
            </a:r>
            <a:endParaRPr lang="tr-TR" sz="2100" dirty="0"/>
          </a:p>
          <a:p>
            <a:pPr lvl="1" algn="just"/>
            <a:r>
              <a:rPr lang="tr-TR" sz="2100" dirty="0" smtClean="0">
                <a:solidFill>
                  <a:srgbClr val="00B0F0"/>
                </a:solidFill>
              </a:rPr>
              <a:t>*Sosyal sorumlu işletme: </a:t>
            </a:r>
            <a:r>
              <a:rPr lang="tr-TR" sz="2100" dirty="0" smtClean="0"/>
              <a:t>kalıcılık        tekrar </a:t>
            </a:r>
            <a:r>
              <a:rPr lang="tr-TR" sz="2100" dirty="0"/>
              <a:t>satın </a:t>
            </a:r>
            <a:r>
              <a:rPr lang="tr-TR" sz="2100" dirty="0" smtClean="0"/>
              <a:t>alma</a:t>
            </a:r>
          </a:p>
          <a:p>
            <a:pPr algn="just"/>
            <a:endParaRPr lang="tr-TR" sz="2400" dirty="0" smtClean="0"/>
          </a:p>
          <a:p>
            <a:pPr marL="0" indent="0" algn="ctr">
              <a:buNone/>
            </a:pPr>
            <a:r>
              <a:rPr lang="tr-TR" sz="2400" dirty="0" smtClean="0"/>
              <a:t>İşletme </a:t>
            </a:r>
            <a:r>
              <a:rPr lang="tr-TR" sz="2400" dirty="0"/>
              <a:t>sosyal sorumluysa kriz döneminde müşterilerinin tepkileri daha </a:t>
            </a:r>
            <a:r>
              <a:rPr lang="tr-TR" sz="2400" dirty="0" smtClean="0"/>
              <a:t>yumuşak.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2636912"/>
            <a:ext cx="296416" cy="0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3068960"/>
            <a:ext cx="296416" cy="0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92280" y="4293096"/>
            <a:ext cx="0" cy="288032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08104" y="4145364"/>
            <a:ext cx="296416" cy="0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04520" y="2420888"/>
            <a:ext cx="0" cy="288032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0208" y="4465997"/>
            <a:ext cx="296416" cy="0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40352" y="3893827"/>
            <a:ext cx="0" cy="288032"/>
          </a:xfrm>
          <a:prstGeom prst="straightConnector1">
            <a:avLst/>
          </a:prstGeom>
          <a:ln w="317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ağ Ayraç 3"/>
          <p:cNvSpPr/>
          <p:nvPr/>
        </p:nvSpPr>
        <p:spPr>
          <a:xfrm rot="16200000" flipH="1">
            <a:off x="5602614" y="1390274"/>
            <a:ext cx="315035" cy="3960440"/>
          </a:xfrm>
          <a:prstGeom prst="rightBrace">
            <a:avLst>
              <a:gd name="adj1" fmla="val 8333"/>
              <a:gd name="adj2" fmla="val 47343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4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ARAŞTIRMANIN KISITLARI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r>
              <a:rPr lang="tr-TR" sz="2800" dirty="0" smtClean="0"/>
              <a:t>İzmir ya da Manisa’da ikamet edenler</a:t>
            </a:r>
          </a:p>
          <a:p>
            <a:r>
              <a:rPr lang="tr-TR" sz="2800" dirty="0" smtClean="0"/>
              <a:t>Kolayda </a:t>
            </a:r>
            <a:r>
              <a:rPr lang="tr-TR" sz="2800" dirty="0"/>
              <a:t>örnekleme ve internet örneklemesi </a:t>
            </a:r>
            <a:endParaRPr lang="tr-TR" sz="2800" dirty="0" smtClean="0"/>
          </a:p>
          <a:p>
            <a:r>
              <a:rPr lang="tr-TR" sz="2800" dirty="0" smtClean="0"/>
              <a:t>Sonuçlar genellenememekte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E6005D"/>
                </a:solidFill>
              </a:rPr>
              <a:t>İŞLETMELER İÇİN ÖNERİLER</a:t>
            </a:r>
            <a:endParaRPr lang="tr-TR" b="1" dirty="0">
              <a:solidFill>
                <a:srgbClr val="E600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Sosyal sorumluluk beklentiyi yükseltiyor daha titiz olunmalı </a:t>
            </a:r>
          </a:p>
          <a:p>
            <a:pPr lvl="1" algn="just"/>
            <a:r>
              <a:rPr lang="tr-TR" sz="2000" dirty="0" smtClean="0"/>
              <a:t>Proaktif </a:t>
            </a:r>
            <a:r>
              <a:rPr lang="tr-TR" sz="2000" dirty="0"/>
              <a:t>kurumsal sosyal sorumluluk faaliyetleri </a:t>
            </a:r>
            <a:r>
              <a:rPr lang="tr-TR" sz="2000" dirty="0" smtClean="0"/>
              <a:t>yürütülmeli</a:t>
            </a:r>
            <a:endParaRPr lang="tr-TR" sz="2400" dirty="0" smtClean="0"/>
          </a:p>
          <a:p>
            <a:pPr algn="just"/>
            <a:r>
              <a:rPr lang="tr-TR" sz="2400" dirty="0" smtClean="0"/>
              <a:t>İşletme </a:t>
            </a:r>
            <a:r>
              <a:rPr lang="tr-TR" sz="2400" dirty="0" smtClean="0"/>
              <a:t>sosyal sorumlu ise duygulara önem vermeli</a:t>
            </a:r>
          </a:p>
          <a:p>
            <a:pPr lvl="1" algn="just"/>
            <a:r>
              <a:rPr lang="tr-TR" sz="2400" dirty="0" smtClean="0"/>
              <a:t>Olumsuzluk derecesini azalt ya da olumlu duyguları hatırlat</a:t>
            </a:r>
          </a:p>
          <a:p>
            <a:pPr lvl="1" algn="just"/>
            <a:r>
              <a:rPr lang="tr-TR" sz="2400" dirty="0" smtClean="0"/>
              <a:t>Tedirginliği azalt</a:t>
            </a:r>
          </a:p>
          <a:p>
            <a:pPr algn="just"/>
            <a:r>
              <a:rPr lang="tr-TR" sz="2400" dirty="0" smtClean="0"/>
              <a:t>Pazarlama iletişimi faaliyetleri etkin kullanılmalı</a:t>
            </a:r>
          </a:p>
          <a:p>
            <a:pPr lvl="1" algn="just"/>
            <a:endParaRPr lang="tr-TR" sz="2400" dirty="0" smtClean="0"/>
          </a:p>
          <a:p>
            <a:pPr lvl="1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36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E6005D"/>
                </a:solidFill>
              </a:rPr>
              <a:t>GELECEK ÇALIŞMALAR İÇİN ÖNERİLER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672408"/>
          </a:xfrm>
        </p:spPr>
        <p:txBody>
          <a:bodyPr>
            <a:normAutofit/>
          </a:bodyPr>
          <a:lstStyle/>
          <a:p>
            <a:r>
              <a:rPr lang="tr-TR" sz="2500" dirty="0" smtClean="0"/>
              <a:t>Farklı bir ürün ya da hizmet işletmesi</a:t>
            </a:r>
          </a:p>
          <a:p>
            <a:r>
              <a:rPr lang="tr-TR" sz="2500" dirty="0" smtClean="0"/>
              <a:t>Gerçek bir işletme</a:t>
            </a:r>
          </a:p>
          <a:p>
            <a:r>
              <a:rPr lang="tr-TR" sz="2500" dirty="0" smtClean="0"/>
              <a:t>İtibarın diğer boyutları</a:t>
            </a:r>
          </a:p>
          <a:p>
            <a:r>
              <a:rPr lang="tr-TR" sz="2500" dirty="0" smtClean="0"/>
              <a:t>Yeni </a:t>
            </a:r>
            <a:r>
              <a:rPr lang="tr-TR" sz="2500" dirty="0" smtClean="0"/>
              <a:t>aracı </a:t>
            </a:r>
            <a:r>
              <a:rPr lang="tr-TR" sz="2500" dirty="0" smtClean="0"/>
              <a:t>değişkenler</a:t>
            </a:r>
          </a:p>
          <a:p>
            <a:r>
              <a:rPr lang="tr-TR" sz="2500" dirty="0" smtClean="0"/>
              <a:t>Yeni </a:t>
            </a:r>
            <a:r>
              <a:rPr lang="tr-TR" sz="2500" smtClean="0"/>
              <a:t>bağımlı </a:t>
            </a:r>
            <a:r>
              <a:rPr lang="tr-TR" sz="2500" smtClean="0"/>
              <a:t>değişkenler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24449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5328592" cy="1143000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ÜRÜN KRİZİ VE </a:t>
            </a:r>
            <a:r>
              <a:rPr lang="tr-TR" sz="4200" b="1" dirty="0" smtClean="0">
                <a:solidFill>
                  <a:srgbClr val="E6005D"/>
                </a:solidFill>
              </a:rPr>
              <a:t/>
            </a:r>
            <a:br>
              <a:rPr lang="tr-TR" sz="4200" b="1" dirty="0" smtClean="0">
                <a:solidFill>
                  <a:srgbClr val="E6005D"/>
                </a:solidFill>
              </a:rPr>
            </a:br>
            <a:r>
              <a:rPr lang="tr-TR" sz="4200" b="1" dirty="0" smtClean="0">
                <a:solidFill>
                  <a:srgbClr val="E6005D"/>
                </a:solidFill>
              </a:rPr>
              <a:t>KRİZ </a:t>
            </a:r>
            <a:r>
              <a:rPr lang="tr-TR" sz="4200" b="1" dirty="0">
                <a:solidFill>
                  <a:srgbClr val="E6005D"/>
                </a:solidFill>
              </a:rPr>
              <a:t>ÖNCESİ FAALİYETLER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4458" y="4005064"/>
            <a:ext cx="7632848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solidFill>
                  <a:srgbClr val="7030A0"/>
                </a:solidFill>
              </a:rPr>
              <a:t>Kriz öncesi dönem </a:t>
            </a:r>
            <a:r>
              <a:rPr lang="tr-TR" sz="2800" b="1" dirty="0" smtClean="0">
                <a:solidFill>
                  <a:srgbClr val="7030A0"/>
                </a:solidFill>
              </a:rPr>
              <a:t>faaliyetlerinin </a:t>
            </a:r>
            <a:r>
              <a:rPr lang="tr-TR" sz="2800" b="1" dirty="0">
                <a:solidFill>
                  <a:srgbClr val="7030A0"/>
                </a:solidFill>
              </a:rPr>
              <a:t>koruyucu </a:t>
            </a:r>
            <a:r>
              <a:rPr lang="tr-TR" sz="2800" b="1" dirty="0" smtClean="0">
                <a:solidFill>
                  <a:srgbClr val="7030A0"/>
                </a:solidFill>
              </a:rPr>
              <a:t>etkisi</a:t>
            </a:r>
            <a:endParaRPr lang="tr-TR" sz="2800" b="1" dirty="0">
              <a:solidFill>
                <a:srgbClr val="7030A0"/>
              </a:solidFill>
            </a:endParaRPr>
          </a:p>
          <a:p>
            <a:pPr algn="ctr"/>
            <a:r>
              <a:rPr lang="tr-TR" sz="2800" dirty="0" smtClean="0"/>
              <a:t>Kriz planı ve erken uyarı sistemi</a:t>
            </a:r>
          </a:p>
          <a:p>
            <a:pPr algn="ctr"/>
            <a:r>
              <a:rPr lang="tr-TR" sz="2800" dirty="0" smtClean="0"/>
              <a:t>İtibar geliştirme çalışmaları</a:t>
            </a:r>
          </a:p>
          <a:p>
            <a:pPr lvl="1" algn="ctr"/>
            <a:r>
              <a:rPr lang="tr-TR" sz="2400" dirty="0" smtClean="0"/>
              <a:t>Kurumsal sosyal sorumluluk faaliyetleri</a:t>
            </a:r>
            <a:endParaRPr lang="tr-TR" sz="2400" dirty="0"/>
          </a:p>
        </p:txBody>
      </p:sp>
      <p:sp>
        <p:nvSpPr>
          <p:cNvPr id="4" name="5 Dikdörtgen"/>
          <p:cNvSpPr/>
          <p:nvPr/>
        </p:nvSpPr>
        <p:spPr>
          <a:xfrm>
            <a:off x="539552" y="170080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b="1" dirty="0" smtClean="0">
                <a:solidFill>
                  <a:srgbClr val="7030A0"/>
                </a:solidFill>
              </a:rPr>
              <a:t>Ürün Krizi</a:t>
            </a:r>
          </a:p>
          <a:p>
            <a:pPr algn="ctr">
              <a:buNone/>
            </a:pPr>
            <a:r>
              <a:rPr lang="tr-TR" sz="2800" dirty="0" smtClean="0"/>
              <a:t>Üretilen ürünün </a:t>
            </a:r>
            <a:r>
              <a:rPr lang="tr-TR" sz="2800" dirty="0" smtClean="0">
                <a:solidFill>
                  <a:srgbClr val="E6005D"/>
                </a:solidFill>
              </a:rPr>
              <a:t>zararlı, hatalı, tehlikeli </a:t>
            </a:r>
            <a:r>
              <a:rPr lang="tr-TR" sz="2800" dirty="0" smtClean="0"/>
              <a:t>olarak algılandığı, kamuoyunun ve medyanın </a:t>
            </a:r>
            <a:r>
              <a:rPr lang="tr-TR" sz="2800" dirty="0" smtClean="0">
                <a:solidFill>
                  <a:srgbClr val="E6005D"/>
                </a:solidFill>
              </a:rPr>
              <a:t>gündemine oturan </a:t>
            </a:r>
            <a:r>
              <a:rPr lang="tr-TR" sz="2800" dirty="0" smtClean="0"/>
              <a:t>karmaşık olaylar</a:t>
            </a:r>
          </a:p>
        </p:txBody>
      </p:sp>
    </p:spTree>
    <p:extLst>
      <p:ext uri="{BB962C8B-B14F-4D97-AF65-F5344CB8AC3E}">
        <p14:creationId xmlns:p14="http://schemas.microsoft.com/office/powerpoint/2010/main" val="22358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E6005D"/>
                </a:solidFill>
              </a:rPr>
              <a:t>KURUMSAL </a:t>
            </a:r>
            <a:r>
              <a:rPr lang="tr-TR" sz="4000" b="1" dirty="0">
                <a:solidFill>
                  <a:srgbClr val="E6005D"/>
                </a:solidFill>
              </a:rPr>
              <a:t>SOSYAL</a:t>
            </a:r>
            <a:r>
              <a:rPr lang="tr-TR" sz="4000" b="1" dirty="0" smtClean="0">
                <a:solidFill>
                  <a:srgbClr val="E6005D"/>
                </a:solidFill>
              </a:rPr>
              <a:t> SORUMLULUK (KSS) KAVRAMI</a:t>
            </a:r>
            <a:endParaRPr lang="tr-TR" sz="4000" b="1" dirty="0">
              <a:solidFill>
                <a:srgbClr val="E6005D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/>
              <a:t>Toplumun beklediği ekonomik, yasal, etik, sosyal ve çevresel  faaliyetlerin işletmeler tarafından belirli bir zaman diliminde gönüllü olarak yürütülmesi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906095" y="3383215"/>
            <a:ext cx="2674640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C006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Gönüllülük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Tüm paydaşlar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Tüm faaliyetler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Aldığını geri verme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Etik değerler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Kârlılık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3383930"/>
            <a:ext cx="457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7030A0"/>
                </a:solidFill>
              </a:rPr>
              <a:t>İki yönlü </a:t>
            </a:r>
            <a:r>
              <a:rPr lang="tr-TR" sz="2000" b="1" dirty="0" smtClean="0">
                <a:solidFill>
                  <a:srgbClr val="7030A0"/>
                </a:solidFill>
              </a:rPr>
              <a:t>kazanç</a:t>
            </a:r>
          </a:p>
          <a:p>
            <a:pPr algn="ctr"/>
            <a:r>
              <a:rPr lang="tr-TR" sz="2000" dirty="0" smtClean="0"/>
              <a:t>Toplumsal </a:t>
            </a:r>
            <a:r>
              <a:rPr lang="tr-TR" sz="2000" dirty="0"/>
              <a:t>doyum + güçlü kurumsal itibar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018" y="4844125"/>
            <a:ext cx="3690665" cy="707886"/>
          </a:xfrm>
          <a:prstGeom prst="rect">
            <a:avLst/>
          </a:prstGeom>
          <a:solidFill>
            <a:srgbClr val="FFFFCC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</a:rPr>
              <a:t>Proaktif KSS </a:t>
            </a:r>
            <a:endParaRPr lang="tr-T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2000" dirty="0" smtClean="0"/>
              <a:t>Kriz döneminde koruyucu </a:t>
            </a:r>
            <a:r>
              <a:rPr lang="tr-TR" sz="2000" dirty="0"/>
              <a:t>etki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7020272" y="4091816"/>
            <a:ext cx="0" cy="7523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264696" cy="3096344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b="1" dirty="0">
                <a:solidFill>
                  <a:srgbClr val="E6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Sosyal Sorumluluk Uygulamalarının Ürüne İlişkin Kriz Döneminde Tüketicilerin Tepkilerine Etkisi Üzerine Bir Araştırma</a:t>
            </a:r>
            <a:br>
              <a:rPr lang="tr-TR" b="1" dirty="0">
                <a:solidFill>
                  <a:srgbClr val="E6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ARAŞTIRMANIN AMACI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tr-TR" sz="2300" dirty="0" smtClean="0"/>
              <a:t>Ürettiği </a:t>
            </a:r>
            <a:r>
              <a:rPr lang="tr-TR" sz="2300" dirty="0">
                <a:solidFill>
                  <a:srgbClr val="00B0F0"/>
                </a:solidFill>
              </a:rPr>
              <a:t>ürünlerdeki sorun </a:t>
            </a:r>
            <a:r>
              <a:rPr lang="tr-TR" sz="2300" dirty="0"/>
              <a:t>nedeniyle bir işletmenin kriz yaşaması durumunda, krizi yaşayan işletmenin </a:t>
            </a:r>
            <a:r>
              <a:rPr lang="tr-TR" sz="2300" dirty="0">
                <a:solidFill>
                  <a:srgbClr val="00B0F0"/>
                </a:solidFill>
              </a:rPr>
              <a:t>kurumsal sosyal sorumluluk uygulamaları</a:t>
            </a:r>
            <a:r>
              <a:rPr lang="tr-TR" sz="2300" dirty="0"/>
              <a:t>nın </a:t>
            </a:r>
            <a:r>
              <a:rPr lang="tr-TR" sz="2300" dirty="0" smtClean="0"/>
              <a:t>müşterilerin </a:t>
            </a:r>
            <a:r>
              <a:rPr lang="tr-TR" sz="2300" dirty="0" smtClean="0">
                <a:solidFill>
                  <a:srgbClr val="00B0F0"/>
                </a:solidFill>
              </a:rPr>
              <a:t>atfetme süreçleri</a:t>
            </a:r>
            <a:r>
              <a:rPr lang="tr-TR" sz="2300" dirty="0" smtClean="0"/>
              <a:t> üzerinde etkisinin olup olmadığını </a:t>
            </a:r>
            <a:r>
              <a:rPr lang="tr-TR" sz="2300" dirty="0"/>
              <a:t>ortaya </a:t>
            </a:r>
            <a:r>
              <a:rPr lang="tr-TR" sz="2300" dirty="0" smtClean="0"/>
              <a:t>koymak.</a:t>
            </a:r>
          </a:p>
        </p:txBody>
      </p:sp>
      <p:pic>
        <p:nvPicPr>
          <p:cNvPr id="104450" name="Picture 2" descr="http://resim.beyince.net/yazi/amac-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2736304" cy="228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ARAŞTIRMANIN </a:t>
            </a:r>
            <a:r>
              <a:rPr lang="tr-TR" sz="4200" b="1" dirty="0" smtClean="0">
                <a:solidFill>
                  <a:srgbClr val="E6005D"/>
                </a:solidFill>
              </a:rPr>
              <a:t>ÖNEMİ-1</a:t>
            </a:r>
            <a:endParaRPr lang="tr-TR" sz="4200" dirty="0">
              <a:solidFill>
                <a:srgbClr val="E6005D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tr-TR" sz="2400" dirty="0" smtClean="0"/>
              <a:t>Benzer </a:t>
            </a:r>
            <a:r>
              <a:rPr lang="tr-TR" sz="2400" dirty="0"/>
              <a:t>çalışmalar arasında ilk </a:t>
            </a:r>
            <a:r>
              <a:rPr lang="tr-TR" sz="2400" dirty="0" smtClean="0"/>
              <a:t>olma</a:t>
            </a:r>
          </a:p>
          <a:p>
            <a:pPr algn="just"/>
            <a:r>
              <a:rPr lang="tr-TR" sz="2400" dirty="0" smtClean="0"/>
              <a:t>Kurumsal </a:t>
            </a:r>
            <a:r>
              <a:rPr lang="tr-TR" sz="2400" dirty="0"/>
              <a:t>sosyal sorumluluk faaliyetlerinin </a:t>
            </a:r>
            <a:r>
              <a:rPr lang="tr-TR" sz="2400" dirty="0" smtClean="0"/>
              <a:t>kriz dönemlerinde tüketicilerin </a:t>
            </a:r>
            <a:r>
              <a:rPr lang="tr-TR" sz="2400" dirty="0"/>
              <a:t>tepkilerine etkisiyle ilgili </a:t>
            </a:r>
            <a:r>
              <a:rPr lang="tr-TR" sz="2400" dirty="0" smtClean="0"/>
              <a:t>çalışmalar,</a:t>
            </a:r>
          </a:p>
          <a:p>
            <a:pPr lvl="1" algn="just"/>
            <a:r>
              <a:rPr lang="tr-TR" sz="2200" dirty="0" smtClean="0"/>
              <a:t>Uluslararası literatürde mevcut</a:t>
            </a:r>
          </a:p>
          <a:p>
            <a:pPr lvl="1" algn="just"/>
            <a:r>
              <a:rPr lang="tr-TR" sz="2200" dirty="0" smtClean="0"/>
              <a:t>Ülkemizde son </a:t>
            </a:r>
            <a:r>
              <a:rPr lang="tr-TR" sz="2200" dirty="0"/>
              <a:t>derece </a:t>
            </a:r>
            <a:r>
              <a:rPr lang="tr-TR" sz="2200" dirty="0" smtClean="0"/>
              <a:t>kısıtlı</a:t>
            </a:r>
          </a:p>
          <a:p>
            <a:pPr lvl="2" algn="just"/>
            <a:r>
              <a:rPr lang="tr-TR" sz="2000" dirty="0"/>
              <a:t>Akdağ, M. ve Arklan, Ü. (2011), “Kriz Yönetimi ve Kurumsal Sosyal Sorumluluk: Kurumsal Sosyal Sorumluluğun Kriz Yönetimi Sürecine Etkisi/Katkısı”, e-Journal of New World Sciences Academy, Vol.6, No.4, ss. 768-784. </a:t>
            </a:r>
            <a:endParaRPr lang="tr-TR" sz="2000" dirty="0" smtClean="0"/>
          </a:p>
          <a:p>
            <a:pPr lvl="1" algn="just"/>
            <a:endParaRPr lang="tr-TR" sz="2400" dirty="0"/>
          </a:p>
          <a:p>
            <a:pPr lvl="2"/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E6005D"/>
                </a:solidFill>
              </a:rPr>
              <a:t>ARAŞTIRMANIN </a:t>
            </a:r>
            <a:r>
              <a:rPr lang="tr-TR" sz="4200" b="1" dirty="0" smtClean="0">
                <a:solidFill>
                  <a:srgbClr val="E6005D"/>
                </a:solidFill>
              </a:rPr>
              <a:t>ÖNEMİ-2</a:t>
            </a:r>
            <a:endParaRPr lang="tr-TR" sz="4200" b="1" dirty="0">
              <a:solidFill>
                <a:srgbClr val="E6005D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4536504"/>
          </a:xfrm>
        </p:spPr>
        <p:txBody>
          <a:bodyPr>
            <a:noAutofit/>
          </a:bodyPr>
          <a:lstStyle/>
          <a:p>
            <a:pPr algn="just"/>
            <a:r>
              <a:rPr lang="tr-TR" sz="2200" dirty="0" smtClean="0"/>
              <a:t>Ülkemizde </a:t>
            </a:r>
            <a:r>
              <a:rPr lang="tr-TR" sz="2200" dirty="0"/>
              <a:t>atfetme </a:t>
            </a:r>
            <a:r>
              <a:rPr lang="tr-TR" sz="2200" dirty="0" smtClean="0"/>
              <a:t>teorisiyle ilgili çalışmalar son </a:t>
            </a:r>
            <a:r>
              <a:rPr lang="tr-TR" sz="2200" dirty="0"/>
              <a:t>birkaç yılda </a:t>
            </a:r>
            <a:r>
              <a:rPr lang="tr-TR" sz="2200" dirty="0" smtClean="0"/>
              <a:t>yoğun</a:t>
            </a:r>
          </a:p>
          <a:p>
            <a:pPr algn="just"/>
            <a:r>
              <a:rPr lang="tr-TR" sz="2200" dirty="0" smtClean="0"/>
              <a:t>Pazarlama açısından kısıtlı </a:t>
            </a:r>
          </a:p>
          <a:p>
            <a:pPr lvl="1" algn="just"/>
            <a:r>
              <a:rPr lang="tr-TR" sz="2000" dirty="0"/>
              <a:t>Ay, C. ve Kahraman, A. (2014). “Atfetme (Nedensellik Yükleme) Kuramı”, Pazarlama Teorileri, Editörler: Mehmet İsmail Yağcı ve  Serap Çabuk, Mediacat Yayıncılık</a:t>
            </a:r>
            <a:r>
              <a:rPr lang="tr-TR" sz="2000" dirty="0" smtClean="0"/>
              <a:t>.</a:t>
            </a:r>
          </a:p>
          <a:p>
            <a:pPr lvl="1" algn="just"/>
            <a:r>
              <a:rPr lang="tr-TR" sz="2000" dirty="0" smtClean="0"/>
              <a:t>Kahraman, A. (2016). </a:t>
            </a:r>
            <a:r>
              <a:rPr lang="tr-TR" sz="2000" dirty="0"/>
              <a:t>“ Ürüne </a:t>
            </a:r>
            <a:r>
              <a:rPr lang="tr-TR" sz="2000" dirty="0" smtClean="0"/>
              <a:t>İlişkin Kriz Dönemlerinde Kurumsal Sosyal Sorumluluk Faaliyetlerinin Tüketicilerin Satın Almaya Yönelik Davranışları Üzerindeki </a:t>
            </a:r>
            <a:r>
              <a:rPr lang="tr-TR" sz="2000" dirty="0"/>
              <a:t>Etkisi”, </a:t>
            </a:r>
            <a:r>
              <a:rPr lang="tr-TR" sz="2000" dirty="0" smtClean="0"/>
              <a:t>Yayımlanmamış Doktora Tezi, Manisa Celal Bayar Üniversitesi, Sosyal Bilimler Enstitüsü, Manisa.</a:t>
            </a:r>
            <a:endParaRPr lang="tr-TR" sz="2000" dirty="0"/>
          </a:p>
          <a:p>
            <a:pPr algn="just">
              <a:spcBef>
                <a:spcPts val="800"/>
              </a:spcBef>
            </a:pPr>
            <a:r>
              <a:rPr lang="tr-TR" sz="2200" dirty="0" smtClean="0"/>
              <a:t>Tüketici </a:t>
            </a:r>
            <a:r>
              <a:rPr lang="tr-TR" sz="2200" dirty="0"/>
              <a:t>davranışlarını </a:t>
            </a:r>
            <a:r>
              <a:rPr lang="tr-TR" sz="2200" dirty="0" smtClean="0"/>
              <a:t>açıklamak için uygun</a:t>
            </a:r>
          </a:p>
          <a:p>
            <a:pPr algn="just"/>
            <a:r>
              <a:rPr lang="tr-TR" sz="2200" dirty="0" smtClean="0"/>
              <a:t>Duyguların rolü</a:t>
            </a:r>
          </a:p>
          <a:p>
            <a:pPr algn="just"/>
            <a:r>
              <a:rPr lang="tr-TR" sz="2200" dirty="0" smtClean="0"/>
              <a:t>Modelin test edildiği çalışmalar kısıtlı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461330" cy="16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1783</Words>
  <Application>Microsoft Office PowerPoint</Application>
  <PresentationFormat>Ekran Gösterisi (4:3)</PresentationFormat>
  <Paragraphs>467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KURUMSAL SOSYAL SORUMLULUĞUN ÜRÜN KRİZİ DÖNEMİNDE MÜŞTERİLERİN ATFETME SÜRECİNE ETKİSİ</vt:lpstr>
      <vt:lpstr>SUNUM PLANI</vt:lpstr>
      <vt:lpstr>ATFETME KAVRAMI </vt:lpstr>
      <vt:lpstr>ÜRÜN KRİZİ VE  KRİZ ÖNCESİ FAALİYETLER</vt:lpstr>
      <vt:lpstr>KURUMSAL SOSYAL SORUMLULUK (KSS) KAVRAMI</vt:lpstr>
      <vt:lpstr>  Kurumsal Sosyal Sorumluluk Uygulamalarının Ürüne İlişkin Kriz Döneminde Tüketicilerin Tepkilerine Etkisi Üzerine Bir Araştırma  </vt:lpstr>
      <vt:lpstr>ARAŞTIRMANIN AMACI</vt:lpstr>
      <vt:lpstr>ARAŞTIRMANIN ÖNEMİ-1</vt:lpstr>
      <vt:lpstr>ARAŞTIRMANIN ÖNEMİ-2</vt:lpstr>
      <vt:lpstr>ARAŞTIRMA YÖNTEMİ </vt:lpstr>
      <vt:lpstr>Senaryonun İçeriği</vt:lpstr>
      <vt:lpstr>Anket Soruları</vt:lpstr>
      <vt:lpstr>Anketin İçeriği</vt:lpstr>
      <vt:lpstr>ARAŞTIRMANIN ANALİZ BİRİMİ  VE ÖRNEKLEM</vt:lpstr>
      <vt:lpstr>PowerPoint Sunusu</vt:lpstr>
      <vt:lpstr>ATFETME TEORİLERİ</vt:lpstr>
      <vt:lpstr>Weiner’in Başarıya Bağlı Atfetme Teorisi</vt:lpstr>
      <vt:lpstr>VERİLERİN ANALİZİ VE BULGULARIN DEĞERLENDİRİLMESİ</vt:lpstr>
      <vt:lpstr>PowerPoint Sunusu</vt:lpstr>
      <vt:lpstr>PowerPoint Sunusu</vt:lpstr>
      <vt:lpstr>Güvenirlik Analizi</vt:lpstr>
      <vt:lpstr>Analiz Edilen Model</vt:lpstr>
      <vt:lpstr>Gizil Değişkenler İçin Çoklu Grup Yol Analizi</vt:lpstr>
      <vt:lpstr>PowerPoint Sunusu</vt:lpstr>
      <vt:lpstr> İşletmenin Sosyal Sorumlu Olduğu Durum İçin Atfetme Süreci Yol Analizi  </vt:lpstr>
      <vt:lpstr>PowerPoint Sunusu</vt:lpstr>
      <vt:lpstr>PowerPoint Sunusu</vt:lpstr>
      <vt:lpstr> İşletmenin Sosyal Sorumlu Olmadığı Durum İçin Atfetme Süreci Yol Analizi </vt:lpstr>
      <vt:lpstr>PowerPoint Sunusu</vt:lpstr>
      <vt:lpstr>PowerPoint Sunusu</vt:lpstr>
      <vt:lpstr>Gruplar Arası Farklılık Analizi </vt:lpstr>
      <vt:lpstr>PowerPoint Sunusu</vt:lpstr>
      <vt:lpstr>SONUÇLAR-1</vt:lpstr>
      <vt:lpstr>SONUÇLAR</vt:lpstr>
      <vt:lpstr>ARAŞTIRMANIN KISITLARI</vt:lpstr>
      <vt:lpstr>İŞLETMELER İÇİN ÖNERİLER</vt:lpstr>
      <vt:lpstr>GELECEK ÇALIŞMALAR İÇİN ÖNERİLER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KURUMSAL SOSYAL SORUMLULUK FAALİYETLERİNİN ÜRÜNE İLİŞKİN KRİZ DÖNEMLERİNDE TÜKETİCİLERİN SATIN ALMAYA YÖNELİK DAVRANIŞLARINA ETKİSİ: ATFETME TEORİSİNE YÖNELİK BİR UYGULAMA</dc:title>
  <dc:creator>user</dc:creator>
  <cp:lastModifiedBy>Aysun</cp:lastModifiedBy>
  <cp:revision>273</cp:revision>
  <dcterms:created xsi:type="dcterms:W3CDTF">2016-06-10T05:47:49Z</dcterms:created>
  <dcterms:modified xsi:type="dcterms:W3CDTF">2016-10-07T07:43:44Z</dcterms:modified>
</cp:coreProperties>
</file>