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56" r:id="rId3"/>
    <p:sldId id="259" r:id="rId4"/>
    <p:sldId id="275" r:id="rId5"/>
    <p:sldId id="260" r:id="rId6"/>
    <p:sldId id="261" r:id="rId7"/>
    <p:sldId id="262" r:id="rId8"/>
    <p:sldId id="272" r:id="rId9"/>
    <p:sldId id="263" r:id="rId10"/>
    <p:sldId id="273" r:id="rId11"/>
    <p:sldId id="264" r:id="rId12"/>
    <p:sldId id="276" r:id="rId13"/>
    <p:sldId id="265" r:id="rId14"/>
    <p:sldId id="270" r:id="rId15"/>
    <p:sldId id="277" r:id="rId16"/>
    <p:sldId id="269" r:id="rId17"/>
    <p:sldId id="266" r:id="rId18"/>
    <p:sldId id="267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252"/>
    <a:srgbClr val="E6E6E6"/>
    <a:srgbClr val="ED1C24"/>
    <a:srgbClr val="F1592A"/>
    <a:srgbClr val="1976D2"/>
    <a:srgbClr val="B2DFDB"/>
    <a:srgbClr val="00796B"/>
    <a:srgbClr val="009688"/>
    <a:srgbClr val="C40000"/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67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AD3E4-1F4F-4FFD-8D5E-E29D4ADD145D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9470C-805A-46CC-BD91-0E85AF681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F136-309C-49F6-809C-C369F1114B7F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E97-D99E-48AC-8026-70C2F7A16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3356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F136-309C-49F6-809C-C369F1114B7F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E97-D99E-48AC-8026-70C2F7A16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11869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F136-309C-49F6-809C-C369F1114B7F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E97-D99E-48AC-8026-70C2F7A16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218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F136-309C-49F6-809C-C369F1114B7F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E97-D99E-48AC-8026-70C2F7A16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63840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F136-309C-49F6-809C-C369F1114B7F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E97-D99E-48AC-8026-70C2F7A16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27005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F136-309C-49F6-809C-C369F1114B7F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E97-D99E-48AC-8026-70C2F7A16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67877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F136-309C-49F6-809C-C369F1114B7F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E97-D99E-48AC-8026-70C2F7A16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1791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F136-309C-49F6-809C-C369F1114B7F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E97-D99E-48AC-8026-70C2F7A16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89175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F136-309C-49F6-809C-C369F1114B7F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E97-D99E-48AC-8026-70C2F7A16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61865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F136-309C-49F6-809C-C369F1114B7F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E97-D99E-48AC-8026-70C2F7A16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2508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F136-309C-49F6-809C-C369F1114B7F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E97-D99E-48AC-8026-70C2F7A16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0706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F136-309C-49F6-809C-C369F1114B7F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D4E97-D99E-48AC-8026-70C2F7A16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05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595" y="521927"/>
            <a:ext cx="288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75000"/>
                  </a:schemeClr>
                </a:solidFill>
              </a:rPr>
              <a:t>21</a:t>
            </a:r>
            <a:r>
              <a:rPr lang="tr-TR" b="1" baseline="30000" dirty="0">
                <a:solidFill>
                  <a:schemeClr val="bg1">
                    <a:lumMod val="75000"/>
                  </a:schemeClr>
                </a:solidFill>
              </a:rPr>
              <a:t>ST</a:t>
            </a:r>
            <a:r>
              <a:rPr lang="tr-TR" b="1" dirty="0">
                <a:solidFill>
                  <a:schemeClr val="bg1">
                    <a:lumMod val="75000"/>
                  </a:schemeClr>
                </a:solidFill>
              </a:rPr>
              <a:t> MARKETING CONGRESS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8676" y="2521059"/>
            <a:ext cx="5708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IMPACTS OF GAMIFICATION ON LOGISTICS AND SUPPLY CHAIN EDUCATION:</a:t>
            </a:r>
          </a:p>
          <a:p>
            <a:r>
              <a:rPr lang="tr-TR" sz="28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Chip Supply Case Study</a:t>
            </a:r>
            <a:endParaRPr lang="en-GB" sz="2800" dirty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9525" y="4985787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Erhan DEMİRBAŞ</a:t>
            </a:r>
          </a:p>
          <a:p>
            <a:pPr algn="ctr"/>
            <a:r>
              <a:rPr lang="tr-T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&amp;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tr-T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Gamze ARABELEN </a:t>
            </a:r>
          </a:p>
        </p:txBody>
      </p:sp>
      <p:sp>
        <p:nvSpPr>
          <p:cNvPr id="6" name="Rectangle 5"/>
          <p:cNvSpPr/>
          <p:nvPr/>
        </p:nvSpPr>
        <p:spPr>
          <a:xfrm>
            <a:off x="-136477" y="6557963"/>
            <a:ext cx="9430602" cy="416043"/>
          </a:xfrm>
          <a:prstGeom prst="rect">
            <a:avLst/>
          </a:prstGeom>
          <a:solidFill>
            <a:srgbClr val="C40000"/>
          </a:solidFill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07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67543"/>
          </a:xfrm>
          <a:prstGeom prst="rect">
            <a:avLst/>
          </a:prstGeom>
          <a:solidFill>
            <a:srgbClr val="1976D2"/>
          </a:solidFill>
          <a:ln>
            <a:noFill/>
          </a:ln>
          <a:effectLst>
            <a:outerShdw blurRad="381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287" y="566856"/>
            <a:ext cx="8297032" cy="431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GB" sz="3200" dirty="0"/>
              <a:t>Game </a:t>
            </a:r>
            <a:r>
              <a:rPr lang="tr-TR" sz="3200" dirty="0"/>
              <a:t>Elements of Chip Supply Game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0" y="6557963"/>
            <a:ext cx="9144000" cy="300037"/>
          </a:xfrm>
          <a:prstGeom prst="rect">
            <a:avLst/>
          </a:prstGeom>
          <a:solidFill>
            <a:srgbClr val="197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7" y="1705905"/>
            <a:ext cx="7665707" cy="4713696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7735391" y="1138768"/>
            <a:ext cx="851928" cy="851928"/>
          </a:xfrm>
          <a:prstGeom prst="ellipse">
            <a:avLst/>
          </a:prstGeom>
          <a:solidFill>
            <a:srgbClr val="FF5252"/>
          </a:solidFill>
          <a:ln>
            <a:noFill/>
          </a:ln>
          <a:effectLst>
            <a:outerShdw blurRad="38100" dist="381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694662" y="1402864"/>
            <a:ext cx="712561" cy="323735"/>
          </a:xfrm>
        </p:spPr>
        <p:txBody>
          <a:bodyPr/>
          <a:lstStyle/>
          <a:p>
            <a:fld id="{76FD4E97-D99E-48AC-8026-70C2F7A163F7}" type="slidenum">
              <a:rPr lang="en-GB" sz="2400" b="1" smtClean="0">
                <a:solidFill>
                  <a:schemeClr val="bg1"/>
                </a:solidFill>
              </a:rPr>
              <a:t>10</a:t>
            </a:fld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1518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1230" y="1842830"/>
            <a:ext cx="7647327" cy="35144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1319" y="1906481"/>
            <a:ext cx="724407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411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latin typeface="Roboto Light"/>
                <a:cs typeface="Segoe UI Semibold" panose="020B0702040204020203" pitchFamily="34" charset="0"/>
              </a:rPr>
              <a:t> To understand importance of information sharing</a:t>
            </a:r>
          </a:p>
          <a:p>
            <a:pPr marL="285750" indent="-285750">
              <a:lnSpc>
                <a:spcPts val="4110"/>
              </a:lnSpc>
              <a:buFont typeface="Wingdings" panose="05000000000000000000" pitchFamily="2" charset="2"/>
              <a:buChar char="ü"/>
            </a:pPr>
            <a:r>
              <a:rPr lang="en-GB" sz="2400" dirty="0">
                <a:latin typeface="Roboto Light"/>
                <a:cs typeface="Segoe UI Semibold" panose="020B0702040204020203" pitchFamily="34" charset="0"/>
              </a:rPr>
              <a:t> </a:t>
            </a:r>
            <a:r>
              <a:rPr lang="tr-TR" sz="2400" dirty="0">
                <a:latin typeface="Roboto Light"/>
                <a:cs typeface="Segoe UI Semibold" panose="020B0702040204020203" pitchFamily="34" charset="0"/>
              </a:rPr>
              <a:t>To understand how systematic thinking differs from individual thinking</a:t>
            </a:r>
          </a:p>
          <a:p>
            <a:pPr marL="285750" indent="-285750">
              <a:lnSpc>
                <a:spcPts val="411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latin typeface="Roboto Light"/>
                <a:cs typeface="Segoe UI Semibold" panose="020B0702040204020203" pitchFamily="34" charset="0"/>
              </a:rPr>
              <a:t> To see how parties affect each other</a:t>
            </a:r>
          </a:p>
          <a:p>
            <a:pPr marL="285750" indent="-285750">
              <a:lnSpc>
                <a:spcPts val="411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latin typeface="Roboto Light"/>
                <a:cs typeface="Segoe UI Semibold" panose="020B0702040204020203" pitchFamily="34" charset="0"/>
              </a:rPr>
              <a:t> To see the results of bullwhip effect</a:t>
            </a:r>
          </a:p>
          <a:p>
            <a:pPr marL="285750" indent="-285750">
              <a:lnSpc>
                <a:spcPts val="411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latin typeface="Roboto Light"/>
                <a:cs typeface="Segoe UI Semibold" panose="020B0702040204020203" pitchFamily="34" charset="0"/>
              </a:rPr>
              <a:t> To deal with quantity of inventory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67543"/>
          </a:xfrm>
          <a:prstGeom prst="rect">
            <a:avLst/>
          </a:prstGeom>
          <a:solidFill>
            <a:srgbClr val="1976D2"/>
          </a:solidFill>
          <a:ln>
            <a:noFill/>
          </a:ln>
          <a:effectLst>
            <a:outerShdw blurRad="381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287" y="566856"/>
            <a:ext cx="8297032" cy="431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GB" sz="3200" dirty="0"/>
              <a:t>Expected Output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7735391" y="1138768"/>
            <a:ext cx="851928" cy="851928"/>
          </a:xfrm>
          <a:prstGeom prst="ellipse">
            <a:avLst/>
          </a:prstGeom>
          <a:solidFill>
            <a:srgbClr val="FF5252"/>
          </a:solidFill>
          <a:ln>
            <a:noFill/>
          </a:ln>
          <a:effectLst>
            <a:outerShdw blurRad="38100" dist="381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557963"/>
            <a:ext cx="9144000" cy="300037"/>
          </a:xfrm>
          <a:prstGeom prst="rect">
            <a:avLst/>
          </a:prstGeom>
          <a:solidFill>
            <a:srgbClr val="197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902055" y="1382170"/>
            <a:ext cx="510337" cy="365125"/>
          </a:xfrm>
        </p:spPr>
        <p:txBody>
          <a:bodyPr/>
          <a:lstStyle/>
          <a:p>
            <a:fld id="{76FD4E97-D99E-48AC-8026-70C2F7A163F7}" type="slidenum">
              <a:rPr lang="en-GB" sz="2400" b="1" smtClean="0">
                <a:solidFill>
                  <a:schemeClr val="bg1"/>
                </a:solidFill>
              </a:rPr>
              <a:t>11</a:t>
            </a:fld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600" y="4825073"/>
            <a:ext cx="3506224" cy="161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106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90287" y="1724186"/>
            <a:ext cx="7647327" cy="2412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0376" y="1787836"/>
            <a:ext cx="7244072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411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latin typeface="Roboto Light"/>
                <a:cs typeface="Segoe UI Semibold" panose="020B0702040204020203" pitchFamily="34" charset="0"/>
              </a:rPr>
              <a:t> 30 participants</a:t>
            </a:r>
          </a:p>
          <a:p>
            <a:pPr marL="285750" indent="-285750">
              <a:lnSpc>
                <a:spcPts val="411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latin typeface="Roboto Light"/>
                <a:cs typeface="Segoe UI Semibold" panose="020B0702040204020203" pitchFamily="34" charset="0"/>
              </a:rPr>
              <a:t> One week time period</a:t>
            </a:r>
          </a:p>
          <a:p>
            <a:pPr marL="285750" indent="-285750">
              <a:lnSpc>
                <a:spcPts val="411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latin typeface="Roboto Light"/>
                <a:cs typeface="Segoe UI Semibold" panose="020B0702040204020203" pitchFamily="34" charset="0"/>
              </a:rPr>
              <a:t> 15 rounds, each round representing one week of material flow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67543"/>
          </a:xfrm>
          <a:prstGeom prst="rect">
            <a:avLst/>
          </a:prstGeom>
          <a:solidFill>
            <a:srgbClr val="1976D2"/>
          </a:solidFill>
          <a:ln>
            <a:noFill/>
          </a:ln>
          <a:effectLst>
            <a:outerShdw blurRad="381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287" y="566856"/>
            <a:ext cx="8297032" cy="431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tr-TR" sz="3200" dirty="0"/>
              <a:t>Implementation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7735391" y="1138768"/>
            <a:ext cx="851928" cy="851928"/>
          </a:xfrm>
          <a:prstGeom prst="ellipse">
            <a:avLst/>
          </a:prstGeom>
          <a:solidFill>
            <a:srgbClr val="FF5252"/>
          </a:solidFill>
          <a:ln>
            <a:noFill/>
          </a:ln>
          <a:effectLst>
            <a:outerShdw blurRad="38100" dist="381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557963"/>
            <a:ext cx="9144000" cy="300037"/>
          </a:xfrm>
          <a:prstGeom prst="rect">
            <a:avLst/>
          </a:prstGeom>
          <a:solidFill>
            <a:srgbClr val="197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906180" y="1402656"/>
            <a:ext cx="510349" cy="365125"/>
          </a:xfrm>
        </p:spPr>
        <p:txBody>
          <a:bodyPr/>
          <a:lstStyle/>
          <a:p>
            <a:fld id="{76FD4E97-D99E-48AC-8026-70C2F7A163F7}" type="slidenum">
              <a:rPr lang="en-GB" sz="2400" b="1" smtClean="0">
                <a:solidFill>
                  <a:schemeClr val="bg1"/>
                </a:solidFill>
              </a:rPr>
              <a:t>12</a:t>
            </a:fld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7" y="4255004"/>
            <a:ext cx="7270573" cy="2114884"/>
          </a:xfrm>
          <a:prstGeom prst="rect">
            <a:avLst/>
          </a:prstGeom>
          <a:effectLst>
            <a:outerShdw blurRad="38100" dist="25400" dir="5400000" algn="ctr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939840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6" r="23822"/>
          <a:stretch/>
        </p:blipFill>
        <p:spPr>
          <a:xfrm>
            <a:off x="0" y="1382170"/>
            <a:ext cx="9144000" cy="54186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567543"/>
          </a:xfrm>
          <a:prstGeom prst="rect">
            <a:avLst/>
          </a:prstGeom>
          <a:solidFill>
            <a:srgbClr val="1976D2"/>
          </a:solidFill>
          <a:ln>
            <a:noFill/>
          </a:ln>
          <a:effectLst>
            <a:outerShdw blurRad="381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287" y="566856"/>
            <a:ext cx="8297032" cy="431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GB" sz="3200" dirty="0"/>
              <a:t>Game-Play Process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7735391" y="1138768"/>
            <a:ext cx="851928" cy="851928"/>
          </a:xfrm>
          <a:prstGeom prst="ellipse">
            <a:avLst/>
          </a:prstGeom>
          <a:solidFill>
            <a:srgbClr val="FF5252"/>
          </a:solidFill>
          <a:ln>
            <a:noFill/>
          </a:ln>
          <a:effectLst>
            <a:outerShdw blurRad="38100" dist="381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557963"/>
            <a:ext cx="9144000" cy="3000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856974" y="1382170"/>
            <a:ext cx="608761" cy="365125"/>
          </a:xfrm>
        </p:spPr>
        <p:txBody>
          <a:bodyPr/>
          <a:lstStyle/>
          <a:p>
            <a:fld id="{76FD4E97-D99E-48AC-8026-70C2F7A163F7}" type="slidenum">
              <a:rPr lang="en-GB" sz="2400" b="1" smtClean="0">
                <a:solidFill>
                  <a:schemeClr val="bg1"/>
                </a:solidFill>
              </a:rPr>
              <a:t>13</a:t>
            </a:fld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072" y="3998793"/>
            <a:ext cx="608354" cy="9181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839072" y="4650014"/>
            <a:ext cx="608354" cy="918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862" y="3998792"/>
            <a:ext cx="608354" cy="918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1843" y="4595422"/>
            <a:ext cx="602894" cy="912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631" y="4595422"/>
            <a:ext cx="602894" cy="9120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50" y="4494900"/>
            <a:ext cx="602894" cy="912070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2407442" y="1919017"/>
            <a:ext cx="1493046" cy="921231"/>
          </a:xfrm>
          <a:prstGeom prst="roundRect">
            <a:avLst>
              <a:gd name="adj" fmla="val 27642"/>
            </a:avLst>
          </a:prstGeom>
          <a:solidFill>
            <a:srgbClr val="F15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ORDER INCOMING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2417514" y="1919016"/>
            <a:ext cx="1493046" cy="921231"/>
          </a:xfrm>
          <a:prstGeom prst="roundRect">
            <a:avLst>
              <a:gd name="adj" fmla="val 27642"/>
            </a:avLst>
          </a:prstGeom>
          <a:solidFill>
            <a:srgbClr val="F15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5 BLUE CHIPS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4656" y="5876925"/>
            <a:ext cx="2882520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Record your inventory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5608214" y="6926615"/>
            <a:ext cx="1493046" cy="921231"/>
          </a:xfrm>
          <a:prstGeom prst="roundRect">
            <a:avLst>
              <a:gd name="adj" fmla="val 27642"/>
            </a:avLst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YOUR ORDER</a:t>
            </a:r>
          </a:p>
        </p:txBody>
      </p:sp>
    </p:spTree>
    <p:extLst>
      <p:ext uri="{BB962C8B-B14F-4D97-AF65-F5344CB8AC3E}">
        <p14:creationId xmlns:p14="http://schemas.microsoft.com/office/powerpoint/2010/main" val="2125594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0833 L -0.19427 -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0833 L -0.1625 -0.089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-40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0833 L -0.18472 -0.01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L -0.24792 0.0634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15191 -0.730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-3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1397" y="1843813"/>
            <a:ext cx="8701205" cy="38354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675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381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287" y="566856"/>
            <a:ext cx="8297032" cy="431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GB" sz="3200" dirty="0"/>
              <a:t>Findings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7735391" y="1138768"/>
            <a:ext cx="851928" cy="851928"/>
          </a:xfrm>
          <a:prstGeom prst="ellipse">
            <a:avLst/>
          </a:prstGeom>
          <a:solidFill>
            <a:srgbClr val="FF5252"/>
          </a:solidFill>
          <a:ln>
            <a:noFill/>
          </a:ln>
          <a:effectLst>
            <a:outerShdw blurRad="38100" dist="381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557963"/>
            <a:ext cx="9144000" cy="3000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833815" y="1382170"/>
            <a:ext cx="559558" cy="365125"/>
          </a:xfrm>
        </p:spPr>
        <p:txBody>
          <a:bodyPr/>
          <a:lstStyle/>
          <a:p>
            <a:fld id="{76FD4E97-D99E-48AC-8026-70C2F7A163F7}" type="slidenum">
              <a:rPr lang="en-GB" sz="2400" b="1" smtClean="0">
                <a:solidFill>
                  <a:schemeClr val="bg1"/>
                </a:solidFill>
              </a:rPr>
              <a:t>14</a:t>
            </a:fld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90287" y="1071125"/>
            <a:ext cx="8297032" cy="431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GB" dirty="0"/>
              <a:t>Game Insight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1318" y="1906481"/>
            <a:ext cx="8431283" cy="3772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11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Roboto Light"/>
                <a:cs typeface="Segoe UI Semibold" panose="020B0702040204020203" pitchFamily="34" charset="0"/>
              </a:rPr>
              <a:t>Difficult handicap, to decide on amount of order</a:t>
            </a:r>
          </a:p>
          <a:p>
            <a:pPr marL="342900" indent="-342900">
              <a:lnSpc>
                <a:spcPts val="411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Roboto Light"/>
                <a:cs typeface="Segoe UI Semibold" panose="020B0702040204020203" pitchFamily="34" charset="0"/>
              </a:rPr>
              <a:t>During the game-play, unfilled backorders have occurred. Due to that situation, orders remained unfilled and the participants had to increase the amount in order to </a:t>
            </a:r>
            <a:r>
              <a:rPr lang="en-GB" sz="2400" dirty="0" err="1">
                <a:latin typeface="Roboto Light"/>
                <a:cs typeface="Segoe UI Semibold" panose="020B0702040204020203" pitchFamily="34" charset="0"/>
              </a:rPr>
              <a:t>fulfill</a:t>
            </a:r>
            <a:endParaRPr lang="en-GB" sz="2400" dirty="0">
              <a:latin typeface="Roboto Light"/>
              <a:cs typeface="Segoe UI Semibold" panose="020B0702040204020203" pitchFamily="34" charset="0"/>
            </a:endParaRPr>
          </a:p>
          <a:p>
            <a:pPr marL="342900" indent="-342900">
              <a:lnSpc>
                <a:spcPts val="411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Roboto Light"/>
                <a:cs typeface="Segoe UI Semibold" panose="020B0702040204020203" pitchFamily="34" charset="0"/>
              </a:rPr>
              <a:t>the backorder. </a:t>
            </a:r>
          </a:p>
          <a:p>
            <a:pPr marL="342900" indent="-342900">
              <a:lnSpc>
                <a:spcPts val="411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Roboto Light"/>
                <a:cs typeface="Segoe UI Semibold" panose="020B0702040204020203" pitchFamily="34" charset="0"/>
              </a:rPr>
              <a:t>Participants also stated that lack of information sharing makes difficult to determine the order. </a:t>
            </a:r>
          </a:p>
        </p:txBody>
      </p:sp>
    </p:spTree>
    <p:extLst>
      <p:ext uri="{BB962C8B-B14F-4D97-AF65-F5344CB8AC3E}">
        <p14:creationId xmlns:p14="http://schemas.microsoft.com/office/powerpoint/2010/main" val="77867641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8400" y="2657222"/>
            <a:ext cx="8701205" cy="31703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675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381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287" y="566856"/>
            <a:ext cx="8297032" cy="431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GB" sz="3200" dirty="0"/>
              <a:t>Findings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7735391" y="1138768"/>
            <a:ext cx="851928" cy="851928"/>
          </a:xfrm>
          <a:prstGeom prst="ellipse">
            <a:avLst/>
          </a:prstGeom>
          <a:solidFill>
            <a:srgbClr val="FF5252"/>
          </a:solidFill>
          <a:ln>
            <a:noFill/>
          </a:ln>
          <a:effectLst>
            <a:outerShdw blurRad="38100" dist="381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557963"/>
            <a:ext cx="9144000" cy="3000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833815" y="1382170"/>
            <a:ext cx="559558" cy="365125"/>
          </a:xfrm>
        </p:spPr>
        <p:txBody>
          <a:bodyPr/>
          <a:lstStyle/>
          <a:p>
            <a:fld id="{76FD4E97-D99E-48AC-8026-70C2F7A163F7}" type="slidenum">
              <a:rPr lang="en-GB" sz="2400" b="1" smtClean="0">
                <a:solidFill>
                  <a:schemeClr val="bg1"/>
                </a:solidFill>
              </a:rPr>
              <a:t>15</a:t>
            </a:fld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90287" y="1071125"/>
            <a:ext cx="8297032" cy="431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GB" dirty="0"/>
              <a:t>Game Learning Environment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24986" r="3406" b="2666"/>
          <a:stretch/>
        </p:blipFill>
        <p:spPr>
          <a:xfrm>
            <a:off x="290288" y="2784143"/>
            <a:ext cx="8457928" cy="2902853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5214945" y="2119353"/>
            <a:ext cx="1314450" cy="509617"/>
          </a:xfrm>
          <a:prstGeom prst="roundRect">
            <a:avLst/>
          </a:prstGeom>
          <a:solidFill>
            <a:srgbClr val="00796B"/>
          </a:solidFill>
          <a:ln>
            <a:noFill/>
          </a:ln>
          <a:effectLst>
            <a:outerShdw blurRad="38100" dist="381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MEAN = 30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6639086" y="2108645"/>
            <a:ext cx="2390622" cy="509617"/>
          </a:xfrm>
          <a:prstGeom prst="roundRect">
            <a:avLst/>
          </a:prstGeom>
          <a:solidFill>
            <a:srgbClr val="00796B"/>
          </a:solidFill>
          <a:ln>
            <a:noFill/>
          </a:ln>
          <a:effectLst>
            <a:outerShdw blurRad="38100" dist="381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STANDART DEVIATION</a:t>
            </a:r>
          </a:p>
        </p:txBody>
      </p:sp>
    </p:spTree>
    <p:extLst>
      <p:ext uri="{BB962C8B-B14F-4D97-AF65-F5344CB8AC3E}">
        <p14:creationId xmlns:p14="http://schemas.microsoft.com/office/powerpoint/2010/main" val="22989123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9182" y="2657222"/>
            <a:ext cx="8939284" cy="3722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675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381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287" y="566856"/>
            <a:ext cx="8297032" cy="431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GB" sz="3200" dirty="0"/>
              <a:t>Findings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7735391" y="1138768"/>
            <a:ext cx="851928" cy="851928"/>
          </a:xfrm>
          <a:prstGeom prst="ellipse">
            <a:avLst/>
          </a:prstGeom>
          <a:solidFill>
            <a:srgbClr val="FF5252"/>
          </a:solidFill>
          <a:ln>
            <a:noFill/>
          </a:ln>
          <a:effectLst>
            <a:outerShdw blurRad="38100" dist="381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557963"/>
            <a:ext cx="9144000" cy="30003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833815" y="1382170"/>
            <a:ext cx="559558" cy="365125"/>
          </a:xfrm>
        </p:spPr>
        <p:txBody>
          <a:bodyPr/>
          <a:lstStyle/>
          <a:p>
            <a:fld id="{76FD4E97-D99E-48AC-8026-70C2F7A163F7}" type="slidenum">
              <a:rPr lang="en-GB" sz="2400" b="1" smtClean="0">
                <a:solidFill>
                  <a:schemeClr val="bg1"/>
                </a:solidFill>
              </a:rPr>
              <a:t>16</a:t>
            </a:fld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90287" y="1071125"/>
            <a:ext cx="8297032" cy="431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GB" dirty="0"/>
              <a:t>Game Learning Objectives 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25522" r="1411" b="3047"/>
          <a:stretch/>
        </p:blipFill>
        <p:spPr>
          <a:xfrm>
            <a:off x="208400" y="3021711"/>
            <a:ext cx="8701205" cy="2805884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5072066" y="2333665"/>
            <a:ext cx="1314450" cy="509617"/>
          </a:xfrm>
          <a:prstGeom prst="roundRect">
            <a:avLst/>
          </a:prstGeom>
          <a:solidFill>
            <a:srgbClr val="00796B"/>
          </a:solidFill>
          <a:ln>
            <a:noFill/>
          </a:ln>
          <a:effectLst>
            <a:outerShdw blurRad="38100" dist="381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MEAN = 30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6496207" y="2322957"/>
            <a:ext cx="2390622" cy="509617"/>
          </a:xfrm>
          <a:prstGeom prst="roundRect">
            <a:avLst/>
          </a:prstGeom>
          <a:solidFill>
            <a:srgbClr val="00796B"/>
          </a:solidFill>
          <a:ln>
            <a:noFill/>
          </a:ln>
          <a:effectLst>
            <a:outerShdw blurRad="38100" dist="381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STANDART DEVIATION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625" y="3609404"/>
            <a:ext cx="4757741" cy="398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helped me understand bullwhip effect</a:t>
            </a:r>
          </a:p>
        </p:txBody>
      </p:sp>
    </p:spTree>
    <p:extLst>
      <p:ext uri="{BB962C8B-B14F-4D97-AF65-F5344CB8AC3E}">
        <p14:creationId xmlns:p14="http://schemas.microsoft.com/office/powerpoint/2010/main" val="414124356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1230" y="1842830"/>
            <a:ext cx="7647327" cy="31249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1319" y="1906481"/>
            <a:ext cx="7244072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>
                <a:latin typeface="Roboto Light"/>
                <a:cs typeface="Calibri" panose="020F0502020204030204" pitchFamily="34" charset="0"/>
              </a:rPr>
              <a:t> </a:t>
            </a:r>
            <a:r>
              <a:rPr lang="tr-TR" sz="2400" dirty="0">
                <a:latin typeface="Roboto Light"/>
                <a:cs typeface="Calibri" panose="020F0502020204030204" pitchFamily="34" charset="0"/>
              </a:rPr>
              <a:t>Exploratory research</a:t>
            </a:r>
            <a:endParaRPr lang="en-GB" sz="2400" dirty="0">
              <a:latin typeface="Roboto Light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>
                <a:latin typeface="Roboto Light"/>
                <a:cs typeface="Calibri" panose="020F0502020204030204" pitchFamily="34" charset="0"/>
              </a:rPr>
              <a:t> To get insight from participants</a:t>
            </a:r>
            <a:endParaRPr lang="tr-TR" sz="2400" dirty="0">
              <a:latin typeface="Roboto Light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latin typeface="Roboto Light"/>
                <a:cs typeface="Calibri" panose="020F0502020204030204" pitchFamily="34" charset="0"/>
              </a:rPr>
              <a:t> Small sample size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latin typeface="Roboto Light"/>
                <a:cs typeface="Calibri" panose="020F0502020204030204" pitchFamily="34" charset="0"/>
              </a:rPr>
              <a:t> Focus group study after the implementation</a:t>
            </a:r>
            <a:endParaRPr lang="en-GB" sz="2400" dirty="0">
              <a:latin typeface="Roboto Light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>
                <a:latin typeface="Roboto Light"/>
                <a:cs typeface="Calibri" panose="020F0502020204030204" pitchFamily="34" charset="0"/>
              </a:rPr>
              <a:t> More tools will enrich future studies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675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381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287" y="566856"/>
            <a:ext cx="8297032" cy="431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GB" sz="3200" dirty="0"/>
              <a:t>Limitations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7735391" y="1138768"/>
            <a:ext cx="851928" cy="851928"/>
          </a:xfrm>
          <a:prstGeom prst="ellipse">
            <a:avLst/>
          </a:prstGeom>
          <a:solidFill>
            <a:srgbClr val="FF5252"/>
          </a:solidFill>
          <a:ln>
            <a:noFill/>
          </a:ln>
          <a:effectLst>
            <a:outerShdw blurRad="38100" dist="381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557963"/>
            <a:ext cx="9144000" cy="3000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906180" y="1377577"/>
            <a:ext cx="510349" cy="365125"/>
          </a:xfrm>
        </p:spPr>
        <p:txBody>
          <a:bodyPr/>
          <a:lstStyle/>
          <a:p>
            <a:fld id="{76FD4E97-D99E-48AC-8026-70C2F7A163F7}" type="slidenum">
              <a:rPr lang="en-GB" sz="2400" b="1" smtClean="0">
                <a:solidFill>
                  <a:schemeClr val="bg1"/>
                </a:solidFill>
              </a:rPr>
              <a:t>17</a:t>
            </a:fld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7264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1230" y="1842829"/>
            <a:ext cx="8471575" cy="41454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7670" y="1974721"/>
            <a:ext cx="83114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>
                <a:latin typeface="Roboto Light"/>
                <a:cs typeface="Calibri" panose="020F0502020204030204" pitchFamily="34" charset="0"/>
              </a:rPr>
              <a:t>Traditional learning environment, problem of engagement and motivation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>
                <a:latin typeface="Roboto Light"/>
                <a:cs typeface="Calibri" panose="020F0502020204030204" pitchFamily="34" charset="0"/>
              </a:rPr>
              <a:t>Exploratory research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>
                <a:latin typeface="Roboto Light"/>
                <a:cs typeface="Calibri" panose="020F0502020204030204" pitchFamily="34" charset="0"/>
              </a:rPr>
              <a:t>Gamification as an alternative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>
                <a:latin typeface="Roboto Light"/>
                <a:cs typeface="Calibri" panose="020F0502020204030204" pitchFamily="34" charset="0"/>
              </a:rPr>
              <a:t>Aim is to show whether gamification motivates students to content in more engaging way or not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>
                <a:latin typeface="Roboto Light"/>
                <a:cs typeface="Calibri" panose="020F0502020204030204" pitchFamily="34" charset="0"/>
              </a:rPr>
              <a:t>Participants stated that game has motivated and engaged them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>
                <a:latin typeface="Roboto Light"/>
                <a:cs typeface="Calibri" panose="020F0502020204030204" pitchFamily="34" charset="0"/>
              </a:rPr>
              <a:t>Researchers should consider exploring more on impacts of gamification in L&amp;SC education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6754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381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287" y="566856"/>
            <a:ext cx="8297032" cy="431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GB" sz="3200" dirty="0"/>
              <a:t>Conclusions and Further Research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7735391" y="1138768"/>
            <a:ext cx="851928" cy="851928"/>
          </a:xfrm>
          <a:prstGeom prst="ellipse">
            <a:avLst/>
          </a:prstGeom>
          <a:solidFill>
            <a:srgbClr val="FF5252"/>
          </a:solidFill>
          <a:ln>
            <a:noFill/>
          </a:ln>
          <a:effectLst>
            <a:outerShdw blurRad="38100" dist="381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557963"/>
            <a:ext cx="9144000" cy="3000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906180" y="1377577"/>
            <a:ext cx="510349" cy="365125"/>
          </a:xfrm>
        </p:spPr>
        <p:txBody>
          <a:bodyPr/>
          <a:lstStyle/>
          <a:p>
            <a:fld id="{76FD4E97-D99E-48AC-8026-70C2F7A163F7}" type="slidenum">
              <a:rPr lang="en-GB" sz="2400" b="1" smtClean="0">
                <a:solidFill>
                  <a:schemeClr val="bg1"/>
                </a:solidFill>
              </a:rPr>
              <a:t>18</a:t>
            </a:fld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6897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1230" y="1842829"/>
            <a:ext cx="8471575" cy="46535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Roboto Light"/>
            </a:endParaRPr>
          </a:p>
          <a:p>
            <a:pPr algn="ctr"/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Roboto Light"/>
            </a:endParaRPr>
          </a:p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Light"/>
              </a:rPr>
              <a:t>THANK YOU FOR LISTENING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6754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381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906" y="328723"/>
            <a:ext cx="3298222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289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2370" y="1910687"/>
            <a:ext cx="8060378" cy="4353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229" y="2039122"/>
            <a:ext cx="7702659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Introduction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Gamification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Methodology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Game Information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Game-Play Process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Expected Outputs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Findings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Limitations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Conclusion &amp; Further Research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67543"/>
          </a:xfrm>
          <a:prstGeom prst="rect">
            <a:avLst/>
          </a:prstGeom>
          <a:solidFill>
            <a:srgbClr val="C40000"/>
          </a:solidFill>
          <a:ln>
            <a:noFill/>
          </a:ln>
          <a:effectLst>
            <a:outerShdw blurRad="381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287" y="566856"/>
            <a:ext cx="8297032" cy="431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tr-TR" sz="3200" dirty="0"/>
              <a:t>AGENDA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0" y="6557963"/>
            <a:ext cx="9144000" cy="300037"/>
          </a:xfrm>
          <a:prstGeom prst="rect">
            <a:avLst/>
          </a:prstGeom>
          <a:solidFill>
            <a:srgbClr val="197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9141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90287" y="1747295"/>
            <a:ext cx="7201937" cy="43669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0287" y="2560356"/>
            <a:ext cx="8297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Growing importance of supply chain managers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Importance of education programs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Major problems: Motivation &amp; engagement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Lecturing is the most used way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Boring experience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Gamification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821" y="1923662"/>
            <a:ext cx="638788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r-TR" sz="2800" dirty="0">
                <a:latin typeface="Roboto Light" charset="0"/>
                <a:ea typeface="Roboto Light" charset="0"/>
                <a:cs typeface="Roboto Light" charset="0"/>
              </a:rPr>
              <a:t>Logistics and Supply Chain Education;</a:t>
            </a:r>
            <a:endParaRPr lang="en-US" sz="24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67543"/>
          </a:xfrm>
          <a:prstGeom prst="rect">
            <a:avLst/>
          </a:prstGeom>
          <a:solidFill>
            <a:srgbClr val="1976D2"/>
          </a:solidFill>
          <a:ln>
            <a:noFill/>
          </a:ln>
          <a:effectLst>
            <a:outerShdw blurRad="381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287" y="566856"/>
            <a:ext cx="8297032" cy="431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GB" sz="3200" dirty="0"/>
              <a:t>Introduction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7735391" y="1138768"/>
            <a:ext cx="851928" cy="851928"/>
          </a:xfrm>
          <a:prstGeom prst="ellipse">
            <a:avLst/>
          </a:prstGeom>
          <a:solidFill>
            <a:srgbClr val="FF5252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557963"/>
            <a:ext cx="9144000" cy="30003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978558" y="1382170"/>
            <a:ext cx="365594" cy="365125"/>
          </a:xfrm>
        </p:spPr>
        <p:txBody>
          <a:bodyPr/>
          <a:lstStyle/>
          <a:p>
            <a:fld id="{76FD4E97-D99E-48AC-8026-70C2F7A163F7}" type="slidenum">
              <a:rPr lang="en-GB" sz="2400" b="1" smtClean="0">
                <a:solidFill>
                  <a:schemeClr val="bg1"/>
                </a:solidFill>
              </a:rPr>
              <a:t>3</a:t>
            </a:fld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091" y="4323989"/>
            <a:ext cx="3677808" cy="2099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254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697269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675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381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287" y="566856"/>
            <a:ext cx="8297032" cy="431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tr-TR" sz="3200" dirty="0"/>
              <a:t>Purpose and Motivation of the Study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0" y="6557963"/>
            <a:ext cx="9144000" cy="300037"/>
          </a:xfrm>
          <a:prstGeom prst="rect">
            <a:avLst/>
          </a:prstGeom>
          <a:solidFill>
            <a:srgbClr val="197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84791" y="1811845"/>
            <a:ext cx="8457928" cy="141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35391" y="1138768"/>
            <a:ext cx="851928" cy="851928"/>
          </a:xfrm>
          <a:prstGeom prst="ellipse">
            <a:avLst/>
          </a:prstGeom>
          <a:solidFill>
            <a:srgbClr val="FF5252"/>
          </a:solidFill>
          <a:ln>
            <a:noFill/>
          </a:ln>
          <a:effectLst>
            <a:outerShdw blurRad="38100" dist="381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90287" y="1843669"/>
            <a:ext cx="819153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en-GB" sz="2400" dirty="0">
                <a:latin typeface="Roboto Light" charset="0"/>
                <a:ea typeface="Roboto Light" charset="0"/>
                <a:cs typeface="Roboto Light" charset="0"/>
              </a:rPr>
              <a:t>The purpose of this study is to present which impacts concept of gamification reveals on </a:t>
            </a:r>
            <a:r>
              <a:rPr lang="tr-TR" sz="2400" dirty="0">
                <a:latin typeface="Roboto Light" charset="0"/>
                <a:ea typeface="Roboto Light" charset="0"/>
                <a:cs typeface="Roboto Light" charset="0"/>
              </a:rPr>
              <a:t>logistics and supply chain management</a:t>
            </a:r>
            <a:endParaRPr lang="en-GB" sz="24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797397" y="1384980"/>
            <a:ext cx="510349" cy="365125"/>
          </a:xfrm>
        </p:spPr>
        <p:txBody>
          <a:bodyPr/>
          <a:lstStyle/>
          <a:p>
            <a:fld id="{76FD4E97-D99E-48AC-8026-70C2F7A163F7}" type="slidenum">
              <a:rPr lang="en-GB" sz="2400" b="1" smtClean="0">
                <a:solidFill>
                  <a:schemeClr val="bg1"/>
                </a:solidFill>
              </a:rPr>
              <a:t>4</a:t>
            </a:fld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3447493"/>
            <a:ext cx="8816454" cy="2763491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22993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1231" y="1842832"/>
            <a:ext cx="8457928" cy="141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1231" y="1906481"/>
            <a:ext cx="8297032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>
                <a:latin typeface="Roboto Light" charset="0"/>
                <a:ea typeface="Roboto Light" charset="0"/>
                <a:cs typeface="Roboto Light" charset="0"/>
              </a:rPr>
              <a:t>«Gamification is basically the use of game design elements in non-game contents.»</a:t>
            </a:r>
          </a:p>
          <a:p>
            <a:pPr algn="ctr">
              <a:lnSpc>
                <a:spcPct val="120000"/>
              </a:lnSpc>
            </a:pPr>
            <a:r>
              <a:rPr lang="en-GB" dirty="0">
                <a:latin typeface="Roboto Light" charset="0"/>
                <a:ea typeface="Roboto Light" charset="0"/>
                <a:cs typeface="Roboto Light" charset="0"/>
              </a:rPr>
              <a:t>(Deterding, et al., 2011)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67543"/>
          </a:xfrm>
          <a:prstGeom prst="rect">
            <a:avLst/>
          </a:prstGeom>
          <a:solidFill>
            <a:srgbClr val="1976D2"/>
          </a:solidFill>
          <a:ln>
            <a:noFill/>
          </a:ln>
          <a:effectLst>
            <a:outerShdw blurRad="381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287" y="566856"/>
            <a:ext cx="8297032" cy="431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tr-TR" sz="3200" dirty="0"/>
              <a:t>Gamification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7735391" y="1138768"/>
            <a:ext cx="851928" cy="851928"/>
          </a:xfrm>
          <a:prstGeom prst="ellipse">
            <a:avLst/>
          </a:prstGeom>
          <a:solidFill>
            <a:srgbClr val="FF5252"/>
          </a:solidFill>
          <a:ln>
            <a:noFill/>
          </a:ln>
          <a:effectLst>
            <a:outerShdw blurRad="38100" dist="381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557963"/>
            <a:ext cx="9144000" cy="300037"/>
          </a:xfrm>
          <a:prstGeom prst="rect">
            <a:avLst/>
          </a:prstGeom>
          <a:solidFill>
            <a:srgbClr val="197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978558" y="1382170"/>
            <a:ext cx="365594" cy="365125"/>
          </a:xfrm>
        </p:spPr>
        <p:txBody>
          <a:bodyPr/>
          <a:lstStyle/>
          <a:p>
            <a:fld id="{76FD4E97-D99E-48AC-8026-70C2F7A163F7}" type="slidenum">
              <a:rPr lang="en-GB" sz="2400" b="1" smtClean="0">
                <a:solidFill>
                  <a:schemeClr val="bg1"/>
                </a:solidFill>
              </a:rPr>
              <a:t>5</a:t>
            </a:fld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1231" y="3350079"/>
            <a:ext cx="4636554" cy="141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6727" y="3514057"/>
            <a:ext cx="453105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Roboto Light" charset="0"/>
                <a:ea typeface="Roboto Light" charset="0"/>
                <a:cs typeface="Roboto Light" charset="0"/>
              </a:rPr>
              <a:t>Game elements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Roboto Light" charset="0"/>
                <a:ea typeface="Roboto Light" charset="0"/>
                <a:cs typeface="Roboto Light" charset="0"/>
              </a:rPr>
              <a:t>Motivation and engagement</a:t>
            </a:r>
            <a:endParaRPr lang="en-GB" sz="24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19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8" r="20875"/>
          <a:stretch/>
        </p:blipFill>
        <p:spPr>
          <a:xfrm>
            <a:off x="6650884" y="2525127"/>
            <a:ext cx="1479149" cy="1516376"/>
          </a:xfrm>
          <a:prstGeom prst="rect">
            <a:avLst/>
          </a:prstGeom>
          <a:effectLst>
            <a:outerShdw blurRad="38100" dist="50800" dir="54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383977" y="4929524"/>
            <a:ext cx="8405181" cy="141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6727" y="4944805"/>
            <a:ext cx="8352431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200" dirty="0">
                <a:latin typeface="Roboto Light" charset="0"/>
                <a:ea typeface="Roboto Light" charset="0"/>
                <a:cs typeface="Roboto Light" charset="0"/>
              </a:rPr>
              <a:t>According to Lee and Hummer (2011), gamification can provide an opportunity to help educators in order to solve motivational problems and improve student engagement.</a:t>
            </a:r>
            <a:endParaRPr lang="tr-TR" sz="220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224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1231" y="1842831"/>
            <a:ext cx="7256924" cy="28151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1319" y="1906481"/>
            <a:ext cx="813694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latin typeface="Roboto Light" charset="0"/>
                <a:ea typeface="Roboto Light" charset="0"/>
                <a:cs typeface="Roboto Light" charset="0"/>
              </a:rPr>
              <a:t>Gamification is adopted in many sectors including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Roboto Light" charset="0"/>
                <a:ea typeface="Roboto Light" charset="0"/>
                <a:cs typeface="Roboto Light" charset="0"/>
              </a:rPr>
              <a:t>Organization management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Roboto Light" charset="0"/>
                <a:ea typeface="Roboto Light" charset="0"/>
                <a:cs typeface="Roboto Light" charset="0"/>
              </a:rPr>
              <a:t>Service training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Roboto Light" charset="0"/>
                <a:ea typeface="Roboto Light" charset="0"/>
                <a:cs typeface="Roboto Light" charset="0"/>
              </a:rPr>
              <a:t>Health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Roboto Light" charset="0"/>
                <a:ea typeface="Roboto Light" charset="0"/>
                <a:cs typeface="Roboto Light" charset="0"/>
              </a:rPr>
              <a:t>Marketing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Roboto Light" charset="0"/>
                <a:ea typeface="Roboto Light" charset="0"/>
                <a:cs typeface="Roboto Light" charset="0"/>
              </a:rPr>
              <a:t>Education etc.</a:t>
            </a:r>
            <a:endParaRPr lang="tr-TR" sz="24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67543"/>
          </a:xfrm>
          <a:prstGeom prst="rect">
            <a:avLst/>
          </a:prstGeom>
          <a:solidFill>
            <a:srgbClr val="1976D2"/>
          </a:solidFill>
          <a:ln>
            <a:noFill/>
          </a:ln>
          <a:effectLst>
            <a:outerShdw blurRad="381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287" y="566856"/>
            <a:ext cx="8297032" cy="431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tr-TR" sz="3200" dirty="0"/>
              <a:t>Gamification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7735391" y="1138768"/>
            <a:ext cx="851928" cy="851928"/>
          </a:xfrm>
          <a:prstGeom prst="ellipse">
            <a:avLst/>
          </a:prstGeom>
          <a:solidFill>
            <a:srgbClr val="FF5252"/>
          </a:solidFill>
          <a:ln>
            <a:noFill/>
          </a:ln>
          <a:effectLst>
            <a:outerShdw blurRad="38100" dist="381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557963"/>
            <a:ext cx="9144000" cy="300037"/>
          </a:xfrm>
          <a:prstGeom prst="rect">
            <a:avLst/>
          </a:prstGeom>
          <a:solidFill>
            <a:srgbClr val="197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978558" y="1382170"/>
            <a:ext cx="365594" cy="365125"/>
          </a:xfrm>
        </p:spPr>
        <p:txBody>
          <a:bodyPr/>
          <a:lstStyle/>
          <a:p>
            <a:fld id="{76FD4E97-D99E-48AC-8026-70C2F7A163F7}" type="slidenum">
              <a:rPr lang="en-GB" sz="2400" b="1" smtClean="0">
                <a:solidFill>
                  <a:schemeClr val="bg1"/>
                </a:solidFill>
              </a:rPr>
              <a:t>6</a:t>
            </a:fld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986" y="3750872"/>
            <a:ext cx="4243184" cy="2682472"/>
          </a:xfrm>
          <a:prstGeom prst="rect">
            <a:avLst/>
          </a:prstGeom>
          <a:effectLst>
            <a:outerShdw blurRad="38100" dist="25400" dir="54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54"/>
          <a:stretch/>
        </p:blipFill>
        <p:spPr>
          <a:xfrm>
            <a:off x="1781199" y="5665208"/>
            <a:ext cx="3404529" cy="525918"/>
          </a:xfrm>
          <a:prstGeom prst="rect">
            <a:avLst/>
          </a:prstGeom>
          <a:effectLst>
            <a:outerShdw blurRad="38100" dist="38100" dir="54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21" b="29454"/>
          <a:stretch/>
        </p:blipFill>
        <p:spPr>
          <a:xfrm>
            <a:off x="3159886" y="4084821"/>
            <a:ext cx="1155983" cy="1580387"/>
          </a:xfrm>
          <a:prstGeom prst="rect">
            <a:avLst/>
          </a:prstGeom>
          <a:effectLst>
            <a:outerShdw blurRad="38100" dist="38100" dir="5400000" algn="ctr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376442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0" y="219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26511" y="1842831"/>
            <a:ext cx="6521244" cy="29611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6599" y="1906481"/>
            <a:ext cx="6361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Roboto Light" charset="0"/>
                <a:ea typeface="Roboto Light" charset="0"/>
                <a:cs typeface="Roboto Light" charset="0"/>
              </a:rPr>
              <a:t>Exploratory research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Roboto Light" charset="0"/>
                <a:ea typeface="Roboto Light" charset="0"/>
                <a:cs typeface="Roboto Light" charset="0"/>
              </a:rPr>
              <a:t>Judgmental sampling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Roboto Light" charset="0"/>
                <a:ea typeface="Roboto Light" charset="0"/>
                <a:cs typeface="Roboto Light" charset="0"/>
              </a:rPr>
              <a:t>Small sample size</a:t>
            </a:r>
            <a:r>
              <a:rPr lang="tr-TR" sz="2400" dirty="0">
                <a:latin typeface="Roboto Light" charset="0"/>
                <a:ea typeface="Roboto Light" charset="0"/>
                <a:cs typeface="Roboto Light" charset="0"/>
              </a:rPr>
              <a:t>, 30 participants</a:t>
            </a:r>
            <a:endParaRPr lang="en-GB" sz="2400" dirty="0">
              <a:latin typeface="Roboto Light" charset="0"/>
              <a:ea typeface="Roboto Light" charset="0"/>
              <a:cs typeface="Roboto Light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Roboto Light" charset="0"/>
                <a:ea typeface="Roboto Light" charset="0"/>
                <a:cs typeface="Roboto Light" charset="0"/>
              </a:rPr>
              <a:t>“Chip Supply Game” has been developed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Roboto Light" charset="0"/>
                <a:ea typeface="Roboto Light" charset="0"/>
                <a:cs typeface="Roboto Light" charset="0"/>
              </a:rPr>
              <a:t>Survey implemented after game-play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67543"/>
          </a:xfrm>
          <a:prstGeom prst="rect">
            <a:avLst/>
          </a:prstGeom>
          <a:solidFill>
            <a:srgbClr val="1976D2"/>
          </a:solidFill>
          <a:ln>
            <a:noFill/>
          </a:ln>
          <a:effectLst>
            <a:outerShdw blurRad="381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287" y="566856"/>
            <a:ext cx="8297032" cy="431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GB" sz="3200" dirty="0"/>
              <a:t>Methodology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7735391" y="1138768"/>
            <a:ext cx="851928" cy="851928"/>
          </a:xfrm>
          <a:prstGeom prst="ellipse">
            <a:avLst/>
          </a:prstGeom>
          <a:solidFill>
            <a:srgbClr val="FF5252"/>
          </a:solidFill>
          <a:ln>
            <a:noFill/>
          </a:ln>
          <a:effectLst>
            <a:outerShdw blurRad="38100" dist="381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557963"/>
            <a:ext cx="9144000" cy="30003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978558" y="1382170"/>
            <a:ext cx="365594" cy="365125"/>
          </a:xfrm>
        </p:spPr>
        <p:txBody>
          <a:bodyPr/>
          <a:lstStyle/>
          <a:p>
            <a:fld id="{76FD4E97-D99E-48AC-8026-70C2F7A163F7}" type="slidenum">
              <a:rPr lang="en-GB" sz="2400" b="1" smtClean="0">
                <a:solidFill>
                  <a:schemeClr val="bg1"/>
                </a:solidFill>
              </a:rPr>
              <a:t>7</a:t>
            </a:fld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069" y="3826534"/>
            <a:ext cx="2517160" cy="25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6368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675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381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287" y="566856"/>
            <a:ext cx="8297032" cy="431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tr-TR" sz="3200" dirty="0"/>
              <a:t>Research Model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7735391" y="1138768"/>
            <a:ext cx="851928" cy="851928"/>
          </a:xfrm>
          <a:prstGeom prst="ellipse">
            <a:avLst/>
          </a:prstGeom>
          <a:solidFill>
            <a:srgbClr val="FF5252"/>
          </a:solidFill>
          <a:ln>
            <a:noFill/>
          </a:ln>
          <a:effectLst>
            <a:outerShdw blurRad="38100" dist="381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557963"/>
            <a:ext cx="9144000" cy="300037"/>
          </a:xfrm>
          <a:prstGeom prst="rect">
            <a:avLst/>
          </a:prstGeom>
          <a:solidFill>
            <a:srgbClr val="197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906180" y="1377577"/>
            <a:ext cx="391659" cy="365125"/>
          </a:xfrm>
        </p:spPr>
        <p:txBody>
          <a:bodyPr/>
          <a:lstStyle/>
          <a:p>
            <a:fld id="{76FD4E97-D99E-48AC-8026-70C2F7A163F7}" type="slidenum">
              <a:rPr lang="en-GB" sz="2400" b="1" smtClean="0">
                <a:solidFill>
                  <a:schemeClr val="bg1"/>
                </a:solidFill>
              </a:rPr>
              <a:t>8</a:t>
            </a:fld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r="1045"/>
          <a:stretch/>
        </p:blipFill>
        <p:spPr>
          <a:xfrm>
            <a:off x="37831" y="4285397"/>
            <a:ext cx="9049587" cy="21404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6511" y="1842832"/>
            <a:ext cx="6521244" cy="23243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6599" y="1824593"/>
            <a:ext cx="6361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Roboto Light" charset="0"/>
                <a:ea typeface="Roboto Light" charset="0"/>
                <a:cs typeface="Roboto Light" charset="0"/>
              </a:rPr>
              <a:t>Gamification process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Roboto Light" charset="0"/>
                <a:ea typeface="Roboto Light" charset="0"/>
                <a:cs typeface="Roboto Light" charset="0"/>
              </a:rPr>
              <a:t>Implementation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Roboto Light" charset="0"/>
                <a:ea typeface="Roboto Light" charset="0"/>
                <a:cs typeface="Roboto Light" charset="0"/>
              </a:rPr>
              <a:t>Analysis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Roboto Light" charset="0"/>
                <a:ea typeface="Roboto Light" charset="0"/>
                <a:cs typeface="Roboto Light" charset="0"/>
              </a:rPr>
              <a:t>Findings</a:t>
            </a:r>
            <a:endParaRPr lang="en-GB" sz="240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1149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1230" y="1665409"/>
            <a:ext cx="7647327" cy="3424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1319" y="1729059"/>
            <a:ext cx="72440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Roboto Light"/>
                <a:cs typeface="Segoe UI Semibold" panose="020B0702040204020203" pitchFamily="34" charset="0"/>
              </a:rPr>
              <a:t>Representation of a supply chain</a:t>
            </a:r>
            <a:endParaRPr lang="en-GB" sz="2400" dirty="0">
              <a:latin typeface="Roboto Light"/>
              <a:cs typeface="Segoe UI Semibold" panose="020B07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Roboto Light"/>
                <a:cs typeface="Segoe UI Semibold" panose="020B0702040204020203" pitchFamily="34" charset="0"/>
              </a:rPr>
              <a:t>Bullwhip effect</a:t>
            </a:r>
            <a:endParaRPr lang="tr-TR" sz="2400" dirty="0">
              <a:latin typeface="Roboto Light"/>
              <a:cs typeface="Segoe UI Semibold" panose="020B07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Roboto Light"/>
                <a:cs typeface="Segoe UI Semibold" panose="020B0702040204020203" pitchFamily="34" charset="0"/>
              </a:rPr>
              <a:t>Manufacturing CPUs for computer manufacturers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Roboto Light"/>
                <a:cs typeface="Segoe UI Semibold" panose="020B0702040204020203" pitchFamily="34" charset="0"/>
              </a:rPr>
              <a:t>Must meet customer order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Roboto Light"/>
                <a:cs typeface="Segoe UI Semibold" panose="020B0702040204020203" pitchFamily="34" charset="0"/>
              </a:rPr>
              <a:t>Minimize holding inventory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Roboto Light"/>
                <a:cs typeface="Segoe UI Semibold" panose="020B0702040204020203" pitchFamily="34" charset="0"/>
              </a:rPr>
              <a:t>Do not run out!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67543"/>
          </a:xfrm>
          <a:prstGeom prst="rect">
            <a:avLst/>
          </a:prstGeom>
          <a:solidFill>
            <a:srgbClr val="1976D2"/>
          </a:solidFill>
          <a:ln>
            <a:noFill/>
          </a:ln>
          <a:effectLst>
            <a:outerShdw blurRad="381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287" y="566856"/>
            <a:ext cx="8297032" cy="431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GB" sz="3200" dirty="0"/>
              <a:t>Game Information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7735391" y="1138768"/>
            <a:ext cx="851928" cy="851928"/>
          </a:xfrm>
          <a:prstGeom prst="ellipse">
            <a:avLst/>
          </a:prstGeom>
          <a:solidFill>
            <a:srgbClr val="FF5252"/>
          </a:solidFill>
          <a:ln>
            <a:noFill/>
          </a:ln>
          <a:effectLst>
            <a:outerShdw blurRad="38100" dist="381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557963"/>
            <a:ext cx="9144000" cy="300037"/>
          </a:xfrm>
          <a:prstGeom prst="rect">
            <a:avLst/>
          </a:prstGeom>
          <a:solidFill>
            <a:srgbClr val="197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978558" y="1382170"/>
            <a:ext cx="365594" cy="365125"/>
          </a:xfrm>
        </p:spPr>
        <p:txBody>
          <a:bodyPr/>
          <a:lstStyle/>
          <a:p>
            <a:fld id="{76FD4E97-D99E-48AC-8026-70C2F7A163F7}" type="slidenum">
              <a:rPr lang="en-GB" sz="2400" b="1" smtClean="0">
                <a:solidFill>
                  <a:schemeClr val="bg1"/>
                </a:solidFill>
              </a:rPr>
              <a:t>9</a:t>
            </a:fld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r="1637"/>
          <a:stretch/>
        </p:blipFill>
        <p:spPr>
          <a:xfrm>
            <a:off x="191069" y="5238035"/>
            <a:ext cx="8720919" cy="1171739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94078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</TotalTime>
  <Words>502</Words>
  <Application>Microsoft Office PowerPoint</Application>
  <PresentationFormat>On-screen Show (4:3)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Roboto Light</vt:lpstr>
      <vt:lpstr>Roboto Medium</vt:lpstr>
      <vt:lpstr>Segoe UI</vt:lpstr>
      <vt:lpstr>Segoe UI Semibold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Erhan Demirbaş</dc:creator>
  <cp:lastModifiedBy>Erhan Demirbaş</cp:lastModifiedBy>
  <cp:revision>46</cp:revision>
  <dcterms:created xsi:type="dcterms:W3CDTF">2016-10-02T16:11:31Z</dcterms:created>
  <dcterms:modified xsi:type="dcterms:W3CDTF">2016-10-07T06:26:11Z</dcterms:modified>
</cp:coreProperties>
</file>