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1" r:id="rId6"/>
    <p:sldId id="263" r:id="rId7"/>
    <p:sldId id="264" r:id="rId8"/>
    <p:sldId id="265" r:id="rId9"/>
    <p:sldId id="266" r:id="rId10"/>
    <p:sldId id="267" r:id="rId11"/>
    <p:sldId id="268" r:id="rId12"/>
    <p:sldId id="270" r:id="rId13"/>
    <p:sldId id="269" r:id="rId14"/>
    <p:sldId id="271" r:id="rId15"/>
    <p:sldId id="272" r:id="rId16"/>
    <p:sldId id="273" r:id="rId17"/>
    <p:sldId id="276" r:id="rId18"/>
    <p:sldId id="274" r:id="rId19"/>
    <p:sldId id="275" r:id="rId20"/>
    <p:sldId id="277" r:id="rId21"/>
    <p:sldId id="278" r:id="rId22"/>
    <p:sldId id="279" r:id="rId23"/>
    <p:sldId id="280"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43" autoAdjust="0"/>
    <p:restoredTop sz="76062" autoAdjust="0"/>
  </p:normalViewPr>
  <p:slideViewPr>
    <p:cSldViewPr>
      <p:cViewPr varScale="1">
        <p:scale>
          <a:sx n="52" d="100"/>
          <a:sy n="52" d="100"/>
        </p:scale>
        <p:origin x="-1648"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1E994E-BEF7-461B-A9E9-B7C32B98FF99}" type="datetimeFigureOut">
              <a:rPr lang="tr-TR" smtClean="0"/>
              <a:pPr/>
              <a:t>6.10.2016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A4D925-320B-4533-BE59-6E7E2E345086}"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Firma ve paydaş arasında gerçekleşen ve bir iletişim türü </a:t>
            </a:r>
            <a:endParaRPr lang="tr-TR" dirty="0"/>
          </a:p>
        </p:txBody>
      </p:sp>
      <p:sp>
        <p:nvSpPr>
          <p:cNvPr id="4" name="3 Slayt Numarası Yer Tutucusu"/>
          <p:cNvSpPr>
            <a:spLocks noGrp="1"/>
          </p:cNvSpPr>
          <p:nvPr>
            <p:ph type="sldNum" sz="quarter" idx="10"/>
          </p:nvPr>
        </p:nvSpPr>
        <p:spPr/>
        <p:txBody>
          <a:bodyPr/>
          <a:lstStyle/>
          <a:p>
            <a:fld id="{B0A4D925-320B-4533-BE59-6E7E2E345086}" type="slidenum">
              <a:rPr lang="tr-TR" smtClean="0"/>
              <a:pPr/>
              <a:t>2</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Finansal kararlarında yüksek risk algılayan tüketiciler açısından, pazarlama yatırımlarının marka </a:t>
            </a:r>
            <a:r>
              <a:rPr lang="tr-TR" sz="1200" kern="1200" dirty="0" err="1" smtClean="0">
                <a:solidFill>
                  <a:schemeClr val="tx1"/>
                </a:solidFill>
                <a:latin typeface="+mn-lt"/>
                <a:ea typeface="+mn-ea"/>
                <a:cs typeface="+mn-cs"/>
              </a:rPr>
              <a:t>farkındalığı</a:t>
            </a:r>
            <a:r>
              <a:rPr lang="tr-TR" sz="1200" kern="1200" dirty="0" smtClean="0">
                <a:solidFill>
                  <a:schemeClr val="tx1"/>
                </a:solidFill>
                <a:latin typeface="+mn-lt"/>
                <a:ea typeface="+mn-ea"/>
                <a:cs typeface="+mn-cs"/>
              </a:rPr>
              <a:t>, marka güveni, marka itibarı gibi değişkenler üzerinde olumlu etki etmek suretiyle algılanan riski azaltıcı etkide bulunduğu üstünde sıklıkla durulan bir konudur</a:t>
            </a:r>
            <a:endParaRPr lang="tr-TR" dirty="0"/>
          </a:p>
        </p:txBody>
      </p:sp>
      <p:sp>
        <p:nvSpPr>
          <p:cNvPr id="4" name="3 Slayt Numarası Yer Tutucusu"/>
          <p:cNvSpPr>
            <a:spLocks noGrp="1"/>
          </p:cNvSpPr>
          <p:nvPr>
            <p:ph type="sldNum" sz="quarter" idx="10"/>
          </p:nvPr>
        </p:nvSpPr>
        <p:spPr/>
        <p:txBody>
          <a:bodyPr/>
          <a:lstStyle/>
          <a:p>
            <a:fld id="{B0A4D925-320B-4533-BE59-6E7E2E345086}" type="slidenum">
              <a:rPr lang="tr-TR" smtClean="0"/>
              <a:pPr/>
              <a:t>18</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(gıda, içki, giyim, mobilya, basım, kimya, demir çelik vb.), </a:t>
            </a:r>
            <a:endParaRPr lang="tr-TR" dirty="0"/>
          </a:p>
        </p:txBody>
      </p:sp>
      <p:sp>
        <p:nvSpPr>
          <p:cNvPr id="4" name="3 Slayt Numarası Yer Tutucusu"/>
          <p:cNvSpPr>
            <a:spLocks noGrp="1"/>
          </p:cNvSpPr>
          <p:nvPr>
            <p:ph type="sldNum" sz="quarter" idx="10"/>
          </p:nvPr>
        </p:nvSpPr>
        <p:spPr/>
        <p:txBody>
          <a:bodyPr/>
          <a:lstStyle/>
          <a:p>
            <a:fld id="{B0A4D925-320B-4533-BE59-6E7E2E345086}" type="slidenum">
              <a:rPr lang="tr-TR" smtClean="0"/>
              <a:pPr/>
              <a:t>21</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0A4D925-320B-4533-BE59-6E7E2E345086}" type="slidenum">
              <a:rPr lang="tr-TR" smtClean="0"/>
              <a:pPr/>
              <a:t>23</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bu yatırımlarda maksimizasyon değil optimizasyon sağlamak, yani ürün/hizmet özellikleri ve sektöre göre uyarlanmış en uygun yatırım miktarları ile, ulaşılabilecek en yüksek getiriyi elde etmektir (</a:t>
            </a:r>
            <a:r>
              <a:rPr lang="tr-TR" sz="1200" kern="1200" dirty="0" err="1" smtClean="0">
                <a:solidFill>
                  <a:schemeClr val="tx1"/>
                </a:solidFill>
                <a:latin typeface="+mn-lt"/>
                <a:ea typeface="+mn-ea"/>
                <a:cs typeface="+mn-cs"/>
              </a:rPr>
              <a:t>Streukens</a:t>
            </a:r>
            <a:r>
              <a:rPr lang="tr-TR" sz="1200" kern="1200" dirty="0" smtClean="0">
                <a:solidFill>
                  <a:schemeClr val="tx1"/>
                </a:solidFill>
                <a:latin typeface="+mn-lt"/>
                <a:ea typeface="+mn-ea"/>
                <a:cs typeface="+mn-cs"/>
              </a:rPr>
              <a:t> ve diğerleri, 2011, s.155). </a:t>
            </a:r>
          </a:p>
        </p:txBody>
      </p:sp>
      <p:sp>
        <p:nvSpPr>
          <p:cNvPr id="4" name="3 Slayt Numarası Yer Tutucusu"/>
          <p:cNvSpPr>
            <a:spLocks noGrp="1"/>
          </p:cNvSpPr>
          <p:nvPr>
            <p:ph type="sldNum" sz="quarter" idx="10"/>
          </p:nvPr>
        </p:nvSpPr>
        <p:spPr/>
        <p:txBody>
          <a:bodyPr/>
          <a:lstStyle/>
          <a:p>
            <a:fld id="{B0A4D925-320B-4533-BE59-6E7E2E345086}" type="slidenum">
              <a:rPr lang="tr-TR" smtClean="0"/>
              <a:pPr/>
              <a:t>4</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Pazarlama yatırımlarının firma performansı üzeri</a:t>
            </a:r>
          </a:p>
          <a:p>
            <a:r>
              <a:rPr lang="tr-TR" sz="1200" kern="1200" dirty="0" smtClean="0">
                <a:solidFill>
                  <a:schemeClr val="tx1"/>
                </a:solidFill>
                <a:latin typeface="+mn-lt"/>
                <a:ea typeface="+mn-ea"/>
                <a:cs typeface="+mn-cs"/>
              </a:rPr>
              <a:t>ne etkileri finans, muhasebe ve pazarlama ara yüzünde sıklıkla incelenen bir konudur. </a:t>
            </a:r>
          </a:p>
          <a:p>
            <a:endParaRPr lang="tr-TR" sz="1200" kern="1200" dirty="0" smtClean="0">
              <a:solidFill>
                <a:schemeClr val="tx1"/>
              </a:solidFill>
              <a:latin typeface="+mn-lt"/>
              <a:ea typeface="+mn-ea"/>
              <a:cs typeface="+mn-cs"/>
            </a:endParaRPr>
          </a:p>
          <a:p>
            <a:pPr>
              <a:buFontTx/>
              <a:buChar char="-"/>
            </a:pPr>
            <a:r>
              <a:rPr lang="tr-TR" sz="1200" dirty="0" smtClean="0"/>
              <a:t>pazarlama yatırımları - firma değeri</a:t>
            </a:r>
          </a:p>
          <a:p>
            <a:pPr>
              <a:buFontTx/>
              <a:buChar char="-"/>
            </a:pPr>
            <a:r>
              <a:rPr lang="tr-TR" sz="1200" dirty="0" smtClean="0"/>
              <a:t>pazarlama yatırımları - piyasa değeri</a:t>
            </a:r>
          </a:p>
          <a:p>
            <a:pPr>
              <a:buFontTx/>
              <a:buChar char="-"/>
            </a:pPr>
            <a:r>
              <a:rPr lang="tr-TR" sz="1200" dirty="0" smtClean="0"/>
              <a:t>pazarlama yatırımları - firma performansı</a:t>
            </a:r>
          </a:p>
          <a:p>
            <a:pPr>
              <a:buFontTx/>
              <a:buChar char="-"/>
            </a:pPr>
            <a:r>
              <a:rPr lang="tr-TR" sz="1200" dirty="0" smtClean="0"/>
              <a:t>pazarlama yatırımları - satış</a:t>
            </a:r>
          </a:p>
          <a:p>
            <a:pPr>
              <a:buFontTx/>
              <a:buChar char="-"/>
            </a:pPr>
            <a:r>
              <a:rPr lang="tr-TR" sz="1200" dirty="0" smtClean="0"/>
              <a:t>pazarlama yatırımları - karlılık</a:t>
            </a:r>
          </a:p>
          <a:p>
            <a:endParaRPr lang="tr-TR" dirty="0"/>
          </a:p>
        </p:txBody>
      </p:sp>
      <p:sp>
        <p:nvSpPr>
          <p:cNvPr id="4" name="3 Slayt Numarası Yer Tutucusu"/>
          <p:cNvSpPr>
            <a:spLocks noGrp="1"/>
          </p:cNvSpPr>
          <p:nvPr>
            <p:ph type="sldNum" sz="quarter" idx="10"/>
          </p:nvPr>
        </p:nvSpPr>
        <p:spPr/>
        <p:txBody>
          <a:bodyPr/>
          <a:lstStyle/>
          <a:p>
            <a:fld id="{B0A4D925-320B-4533-BE59-6E7E2E345086}" type="slidenum">
              <a:rPr lang="tr-TR" smtClean="0"/>
              <a:pPr/>
              <a:t>5</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None/>
            </a:pPr>
            <a:r>
              <a:rPr lang="tr-TR" dirty="0" smtClean="0"/>
              <a:t>Mevcut çalışmalarda tespit edilen eksikler;</a:t>
            </a:r>
          </a:p>
          <a:p>
            <a:pPr>
              <a:buNone/>
            </a:pPr>
            <a:r>
              <a:rPr lang="tr-TR" dirty="0" smtClean="0"/>
              <a:t>- Pazarlama harcamaları – finansal değişkenler üzerinde </a:t>
            </a:r>
            <a:r>
              <a:rPr lang="tr-TR" i="1" dirty="0" smtClean="0"/>
              <a:t>doğrudan</a:t>
            </a:r>
            <a:r>
              <a:rPr lang="tr-TR" dirty="0" smtClean="0"/>
              <a:t> etkili</a:t>
            </a:r>
          </a:p>
          <a:p>
            <a:pPr>
              <a:buNone/>
            </a:pPr>
            <a:r>
              <a:rPr lang="tr-TR" dirty="0" smtClean="0"/>
              <a:t>- Ancak etki düzeyi ve bu etki düzeyinin </a:t>
            </a:r>
            <a:r>
              <a:rPr lang="tr-TR" dirty="0" err="1" smtClean="0"/>
              <a:t>sektörel</a:t>
            </a:r>
            <a:r>
              <a:rPr lang="tr-TR" dirty="0" smtClean="0"/>
              <a:t> olarak karşılaştırmalı analizi</a:t>
            </a:r>
          </a:p>
          <a:p>
            <a:endParaRPr lang="tr-TR"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t>Pazarlama yatırımlarının etki oranının tespitinin, bu yatırımların etkinliği konusunda yol gösterici olacağına inanılmaktadır. </a:t>
            </a:r>
          </a:p>
          <a:p>
            <a:endParaRPr lang="tr-TR" dirty="0"/>
          </a:p>
        </p:txBody>
      </p:sp>
      <p:sp>
        <p:nvSpPr>
          <p:cNvPr id="4" name="3 Slayt Numarası Yer Tutucusu"/>
          <p:cNvSpPr>
            <a:spLocks noGrp="1"/>
          </p:cNvSpPr>
          <p:nvPr>
            <p:ph type="sldNum" sz="quarter" idx="10"/>
          </p:nvPr>
        </p:nvSpPr>
        <p:spPr/>
        <p:txBody>
          <a:bodyPr/>
          <a:lstStyle/>
          <a:p>
            <a:fld id="{B0A4D925-320B-4533-BE59-6E7E2E345086}" type="slidenum">
              <a:rPr lang="tr-TR" smtClean="0"/>
              <a:pPr/>
              <a:t>6</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Kar veya Zarar ve Diğer Kapsamlı Gelir Tablosu </a:t>
            </a:r>
          </a:p>
          <a:p>
            <a:r>
              <a:rPr lang="tr-TR" sz="1200" kern="1200" dirty="0" smtClean="0">
                <a:solidFill>
                  <a:schemeClr val="tx1"/>
                </a:solidFill>
                <a:latin typeface="+mn-lt"/>
                <a:ea typeface="+mn-ea"/>
                <a:cs typeface="+mn-cs"/>
              </a:rPr>
              <a:t>şirketlere ait pazarlama yatırımlarının satışlar ve karlılık üzerindeki etkisinin hemen ortaya çıkmayıp daha sonraki dönemlere yansımasının olacağıdır. </a:t>
            </a:r>
            <a:endParaRPr lang="tr-TR" dirty="0"/>
          </a:p>
        </p:txBody>
      </p:sp>
      <p:sp>
        <p:nvSpPr>
          <p:cNvPr id="4" name="3 Slayt Numarası Yer Tutucusu"/>
          <p:cNvSpPr>
            <a:spLocks noGrp="1"/>
          </p:cNvSpPr>
          <p:nvPr>
            <p:ph type="sldNum" sz="quarter" idx="10"/>
          </p:nvPr>
        </p:nvSpPr>
        <p:spPr/>
        <p:txBody>
          <a:bodyPr/>
          <a:lstStyle/>
          <a:p>
            <a:fld id="{B0A4D925-320B-4533-BE59-6E7E2E345086}" type="slidenum">
              <a:rPr lang="tr-TR" smtClean="0"/>
              <a:pPr/>
              <a:t>9</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Kar veya Zarar ve Diğer Kapsamlı Gelir Tablosu’nda ifade edildiği şekliyle kullanılmış, içerdiği alt kalemler özelinde incelenmemiştir</a:t>
            </a:r>
          </a:p>
          <a:p>
            <a:r>
              <a:rPr lang="tr-TR" sz="1200" kern="1200" dirty="0" smtClean="0">
                <a:solidFill>
                  <a:schemeClr val="tx1"/>
                </a:solidFill>
                <a:latin typeface="+mn-lt"/>
                <a:ea typeface="+mn-ea"/>
                <a:cs typeface="+mn-cs"/>
              </a:rPr>
              <a:t>Bu bütüncül terimin kullanılmasının nedeni, şirketlere ait finansal tablolarda pazarlama yatırımları alt kalemlerinin ayrıntılı gösteriminde bir standardın bulunmayışıdır. </a:t>
            </a:r>
          </a:p>
          <a:p>
            <a:r>
              <a:rPr lang="tr-TR" sz="1200" kern="1200" dirty="0" smtClean="0">
                <a:solidFill>
                  <a:schemeClr val="tx1"/>
                </a:solidFill>
                <a:latin typeface="+mn-lt"/>
                <a:ea typeface="+mn-ea"/>
                <a:cs typeface="+mn-cs"/>
              </a:rPr>
              <a:t>Dolayısıyla araştırmada kullanılan pazarlama yatırımları değişkeninin içeriğinin her firma için aynı kalem ya da kalemleri yansıtacağını düşünmek yanlış olacaktır.</a:t>
            </a:r>
            <a:endParaRPr lang="tr-TR" dirty="0"/>
          </a:p>
        </p:txBody>
      </p:sp>
      <p:sp>
        <p:nvSpPr>
          <p:cNvPr id="4" name="3 Slayt Numarası Yer Tutucusu"/>
          <p:cNvSpPr>
            <a:spLocks noGrp="1"/>
          </p:cNvSpPr>
          <p:nvPr>
            <p:ph type="sldNum" sz="quarter" idx="10"/>
          </p:nvPr>
        </p:nvSpPr>
        <p:spPr/>
        <p:txBody>
          <a:bodyPr/>
          <a:lstStyle/>
          <a:p>
            <a:fld id="{B0A4D925-320B-4533-BE59-6E7E2E345086}" type="slidenum">
              <a:rPr lang="tr-TR" smtClean="0"/>
              <a:pPr/>
              <a:t>10</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Hiyerarşik </a:t>
            </a:r>
            <a:r>
              <a:rPr lang="tr-TR" dirty="0" err="1" smtClean="0"/>
              <a:t>Reg</a:t>
            </a:r>
            <a:r>
              <a:rPr lang="tr-TR" dirty="0" smtClean="0"/>
              <a:t>.</a:t>
            </a:r>
            <a:endParaRPr lang="tr-TR" dirty="0"/>
          </a:p>
        </p:txBody>
      </p:sp>
      <p:sp>
        <p:nvSpPr>
          <p:cNvPr id="4" name="3 Slayt Numarası Yer Tutucusu"/>
          <p:cNvSpPr>
            <a:spLocks noGrp="1"/>
          </p:cNvSpPr>
          <p:nvPr>
            <p:ph type="sldNum" sz="quarter" idx="10"/>
          </p:nvPr>
        </p:nvSpPr>
        <p:spPr/>
        <p:txBody>
          <a:bodyPr/>
          <a:lstStyle/>
          <a:p>
            <a:fld id="{B0A4D925-320B-4533-BE59-6E7E2E345086}" type="slidenum">
              <a:rPr lang="tr-TR" smtClean="0"/>
              <a:pPr/>
              <a:t>11</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0A4D925-320B-4533-BE59-6E7E2E345086}" type="slidenum">
              <a:rPr lang="tr-TR" smtClean="0"/>
              <a:pPr/>
              <a:t>13</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err="1" smtClean="0">
                <a:solidFill>
                  <a:schemeClr val="tx1"/>
                </a:solidFill>
                <a:latin typeface="+mn-lt"/>
                <a:ea typeface="+mn-ea"/>
                <a:cs typeface="+mn-cs"/>
              </a:rPr>
              <a:t>BIST’e</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kote</a:t>
            </a:r>
            <a:r>
              <a:rPr lang="tr-TR" sz="1200" kern="1200" dirty="0" smtClean="0">
                <a:solidFill>
                  <a:schemeClr val="tx1"/>
                </a:solidFill>
                <a:latin typeface="+mn-lt"/>
                <a:ea typeface="+mn-ea"/>
                <a:cs typeface="+mn-cs"/>
              </a:rPr>
              <a:t> şirketlerin 2014 yılsonu verilerine bakıldığında en yüksek pazarlama yatırımına sahip sektörün, Toptan Perakende Ticaret sektörü olduğu görülmektedir. Bunu İmalat sektörü takip etmektedir. En az pazarlama yatırımı yapan sektör ise (Diğer grubu hariç) Teknoloji sektörüdür.</a:t>
            </a:r>
          </a:p>
          <a:p>
            <a:endParaRPr lang="tr-TR" dirty="0"/>
          </a:p>
        </p:txBody>
      </p:sp>
      <p:sp>
        <p:nvSpPr>
          <p:cNvPr id="4" name="3 Slayt Numarası Yer Tutucusu"/>
          <p:cNvSpPr>
            <a:spLocks noGrp="1"/>
          </p:cNvSpPr>
          <p:nvPr>
            <p:ph type="sldNum" sz="quarter" idx="10"/>
          </p:nvPr>
        </p:nvSpPr>
        <p:spPr/>
        <p:txBody>
          <a:bodyPr/>
          <a:lstStyle/>
          <a:p>
            <a:fld id="{B0A4D925-320B-4533-BE59-6E7E2E345086}" type="slidenum">
              <a:rPr lang="tr-TR" smtClean="0"/>
              <a:pPr/>
              <a:t>14</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26B25209-4D7C-480A-9031-4DBC84205231}" type="datetimeFigureOut">
              <a:rPr lang="tr-TR" smtClean="0"/>
              <a:pPr/>
              <a:t>6.10.2016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8C717B9-7792-4638-833A-D7F7AC40ACE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6B25209-4D7C-480A-9031-4DBC84205231}" type="datetimeFigureOut">
              <a:rPr lang="tr-TR" smtClean="0"/>
              <a:pPr/>
              <a:t>6.10.2016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8C717B9-7792-4638-833A-D7F7AC40ACE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6B25209-4D7C-480A-9031-4DBC84205231}" type="datetimeFigureOut">
              <a:rPr lang="tr-TR" smtClean="0"/>
              <a:pPr/>
              <a:t>6.10.2016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8C717B9-7792-4638-833A-D7F7AC40ACE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6B25209-4D7C-480A-9031-4DBC84205231}" type="datetimeFigureOut">
              <a:rPr lang="tr-TR" smtClean="0"/>
              <a:pPr/>
              <a:t>6.10.2016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8C717B9-7792-4638-833A-D7F7AC40ACE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26B25209-4D7C-480A-9031-4DBC84205231}" type="datetimeFigureOut">
              <a:rPr lang="tr-TR" smtClean="0"/>
              <a:pPr/>
              <a:t>6.10.2016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8C717B9-7792-4638-833A-D7F7AC40ACE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26B25209-4D7C-480A-9031-4DBC84205231}" type="datetimeFigureOut">
              <a:rPr lang="tr-TR" smtClean="0"/>
              <a:pPr/>
              <a:t>6.10.2016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8C717B9-7792-4638-833A-D7F7AC40ACE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26B25209-4D7C-480A-9031-4DBC84205231}" type="datetimeFigureOut">
              <a:rPr lang="tr-TR" smtClean="0"/>
              <a:pPr/>
              <a:t>6.10.2016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C8C717B9-7792-4638-833A-D7F7AC40ACE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26B25209-4D7C-480A-9031-4DBC84205231}" type="datetimeFigureOut">
              <a:rPr lang="tr-TR" smtClean="0"/>
              <a:pPr/>
              <a:t>6.10.2016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C8C717B9-7792-4638-833A-D7F7AC40ACE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6B25209-4D7C-480A-9031-4DBC84205231}" type="datetimeFigureOut">
              <a:rPr lang="tr-TR" smtClean="0"/>
              <a:pPr/>
              <a:t>6.10.2016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C8C717B9-7792-4638-833A-D7F7AC40ACE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6B25209-4D7C-480A-9031-4DBC84205231}" type="datetimeFigureOut">
              <a:rPr lang="tr-TR" smtClean="0"/>
              <a:pPr/>
              <a:t>6.10.2016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8C717B9-7792-4638-833A-D7F7AC40ACE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6B25209-4D7C-480A-9031-4DBC84205231}" type="datetimeFigureOut">
              <a:rPr lang="tr-TR" smtClean="0"/>
              <a:pPr/>
              <a:t>6.10.2016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8C717B9-7792-4638-833A-D7F7AC40ACE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B25209-4D7C-480A-9031-4DBC84205231}" type="datetimeFigureOut">
              <a:rPr lang="tr-TR" smtClean="0"/>
              <a:pPr/>
              <a:t>6.10.2016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C717B9-7792-4638-833A-D7F7AC40ACE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85786" y="1142984"/>
            <a:ext cx="7772400" cy="1470025"/>
          </a:xfrm>
        </p:spPr>
        <p:txBody>
          <a:bodyPr>
            <a:normAutofit/>
          </a:bodyPr>
          <a:lstStyle/>
          <a:p>
            <a:r>
              <a:rPr lang="tr-TR" sz="3200" b="1" dirty="0" smtClean="0"/>
              <a:t>Pazarlama Yatırımlarının Verimliliğinin </a:t>
            </a:r>
            <a:r>
              <a:rPr lang="tr-TR" sz="3200" b="1" dirty="0" err="1" smtClean="0"/>
              <a:t>Sektörel</a:t>
            </a:r>
            <a:r>
              <a:rPr lang="tr-TR" sz="3200" b="1" dirty="0" smtClean="0"/>
              <a:t> Bazda İncelenmesi: BIST Örneği</a:t>
            </a:r>
            <a:endParaRPr lang="tr-TR" sz="3200" b="1" dirty="0"/>
          </a:p>
        </p:txBody>
      </p:sp>
      <p:sp>
        <p:nvSpPr>
          <p:cNvPr id="3" name="2 Alt Başlık"/>
          <p:cNvSpPr>
            <a:spLocks noGrp="1"/>
          </p:cNvSpPr>
          <p:nvPr>
            <p:ph type="subTitle" idx="1"/>
          </p:nvPr>
        </p:nvSpPr>
        <p:spPr>
          <a:xfrm>
            <a:off x="1357290" y="3786190"/>
            <a:ext cx="6400800" cy="1752600"/>
          </a:xfrm>
        </p:spPr>
        <p:txBody>
          <a:bodyPr>
            <a:normAutofit/>
          </a:bodyPr>
          <a:lstStyle/>
          <a:p>
            <a:r>
              <a:rPr lang="tr-TR" sz="2800" dirty="0" smtClean="0">
                <a:solidFill>
                  <a:schemeClr val="tx1"/>
                </a:solidFill>
              </a:rPr>
              <a:t>Arş. Gör. Dr. Betül Çal</a:t>
            </a:r>
          </a:p>
          <a:p>
            <a:r>
              <a:rPr lang="tr-TR" sz="2800" dirty="0" smtClean="0">
                <a:solidFill>
                  <a:schemeClr val="tx1"/>
                </a:solidFill>
              </a:rPr>
              <a:t>Giresun Üniversitesi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dirty="0" smtClean="0">
                <a:solidFill>
                  <a:srgbClr val="C00000"/>
                </a:solidFill>
              </a:rPr>
              <a:t>“Pazarlama Harcamaları”</a:t>
            </a:r>
            <a:endParaRPr lang="tr-TR" sz="3200" b="1" dirty="0">
              <a:solidFill>
                <a:srgbClr val="C00000"/>
              </a:solidFill>
            </a:endParaRPr>
          </a:p>
        </p:txBody>
      </p:sp>
      <p:sp>
        <p:nvSpPr>
          <p:cNvPr id="3" name="2 İçerik Yer Tutucusu"/>
          <p:cNvSpPr>
            <a:spLocks noGrp="1"/>
          </p:cNvSpPr>
          <p:nvPr>
            <p:ph idx="1"/>
          </p:nvPr>
        </p:nvSpPr>
        <p:spPr/>
        <p:txBody>
          <a:bodyPr>
            <a:normAutofit/>
          </a:bodyPr>
          <a:lstStyle/>
          <a:p>
            <a:pPr indent="0">
              <a:buNone/>
            </a:pPr>
            <a:r>
              <a:rPr lang="tr-TR" sz="2800" dirty="0" smtClean="0"/>
              <a:t>Kamu Gözetimi Kurumu:</a:t>
            </a:r>
          </a:p>
          <a:p>
            <a:pPr indent="0">
              <a:buNone/>
            </a:pPr>
            <a:r>
              <a:rPr lang="tr-TR" sz="2800" dirty="0" smtClean="0"/>
              <a:t>“Gider çeşitleri açıklamasında, asgari olarak, amortisman giderleri ve itfa payları ile çalışanlara sağlanan faydalar kapsamındaki giderler gösterilip bunlar dışındaki kalemlerin gösterimi şirketlerin inisiyatifine bırakılmıştır”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dirty="0" smtClean="0">
                <a:solidFill>
                  <a:srgbClr val="C00000"/>
                </a:solidFill>
              </a:rPr>
              <a:t>Verilerin Analizi ve Bulgular</a:t>
            </a:r>
            <a:br>
              <a:rPr lang="tr-TR" sz="3200" b="1" dirty="0" smtClean="0">
                <a:solidFill>
                  <a:srgbClr val="C00000"/>
                </a:solidFill>
              </a:rPr>
            </a:br>
            <a:r>
              <a:rPr lang="tr-TR" sz="3200" b="1" dirty="0" smtClean="0">
                <a:solidFill>
                  <a:srgbClr val="C00000"/>
                </a:solidFill>
              </a:rPr>
              <a:t>(Tanımlayıcı İstatistikler)</a:t>
            </a:r>
            <a:endParaRPr lang="tr-TR" sz="3200" b="1" dirty="0">
              <a:solidFill>
                <a:srgbClr val="C00000"/>
              </a:solidFill>
            </a:endParaRPr>
          </a:p>
        </p:txBody>
      </p:sp>
      <p:pic>
        <p:nvPicPr>
          <p:cNvPr id="7" name="Picture 3"/>
          <p:cNvPicPr>
            <a:picLocks noGrp="1" noChangeAspect="1" noChangeArrowheads="1"/>
          </p:cNvPicPr>
          <p:nvPr>
            <p:ph idx="1"/>
          </p:nvPr>
        </p:nvPicPr>
        <p:blipFill>
          <a:blip r:embed="rId3"/>
          <a:srcRect l="23633" t="34375" r="23633" b="28125"/>
          <a:stretch>
            <a:fillRect/>
          </a:stretch>
        </p:blipFill>
        <p:spPr bwMode="auto">
          <a:xfrm>
            <a:off x="571472" y="1428736"/>
            <a:ext cx="8215311" cy="3571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dirty="0" smtClean="0">
                <a:solidFill>
                  <a:srgbClr val="C00000"/>
                </a:solidFill>
              </a:rPr>
              <a:t>Hasılat Değerlerinin </a:t>
            </a:r>
            <a:r>
              <a:rPr lang="tr-TR" sz="3200" b="1" dirty="0" err="1" smtClean="0">
                <a:solidFill>
                  <a:srgbClr val="C00000"/>
                </a:solidFill>
              </a:rPr>
              <a:t>Sektörel</a:t>
            </a:r>
            <a:r>
              <a:rPr lang="tr-TR" sz="3200" b="1" dirty="0" smtClean="0">
                <a:solidFill>
                  <a:srgbClr val="C00000"/>
                </a:solidFill>
              </a:rPr>
              <a:t> Dağılımı </a:t>
            </a:r>
            <a:endParaRPr lang="tr-TR" sz="3200" dirty="0">
              <a:solidFill>
                <a:srgbClr val="C00000"/>
              </a:solidFill>
            </a:endParaRPr>
          </a:p>
        </p:txBody>
      </p:sp>
      <p:pic>
        <p:nvPicPr>
          <p:cNvPr id="4" name="3 İçerik Yer Tutucusu"/>
          <p:cNvPicPr>
            <a:picLocks noGrp="1"/>
          </p:cNvPicPr>
          <p:nvPr>
            <p:ph idx="1"/>
          </p:nvPr>
        </p:nvPicPr>
        <p:blipFill>
          <a:blip r:embed="rId2"/>
          <a:srcRect/>
          <a:stretch>
            <a:fillRect/>
          </a:stretch>
        </p:blipFill>
        <p:spPr bwMode="auto">
          <a:xfrm>
            <a:off x="1142976" y="1571612"/>
            <a:ext cx="7143800" cy="3997009"/>
          </a:xfrm>
          <a:prstGeom prst="rect">
            <a:avLst/>
          </a:prstGeom>
          <a:noFill/>
          <a:ln w="9525">
            <a:noFill/>
            <a:miter lim="800000"/>
            <a:headEnd/>
            <a:tailEnd/>
          </a:ln>
        </p:spPr>
      </p:pic>
      <p:sp>
        <p:nvSpPr>
          <p:cNvPr id="5" name="4 Oval"/>
          <p:cNvSpPr/>
          <p:nvPr/>
        </p:nvSpPr>
        <p:spPr>
          <a:xfrm>
            <a:off x="7215206" y="3143248"/>
            <a:ext cx="857256" cy="28575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noFill/>
            </a:endParaRPr>
          </a:p>
        </p:txBody>
      </p:sp>
      <p:sp>
        <p:nvSpPr>
          <p:cNvPr id="6" name="5 Oval"/>
          <p:cNvSpPr/>
          <p:nvPr/>
        </p:nvSpPr>
        <p:spPr>
          <a:xfrm>
            <a:off x="7215206" y="3714752"/>
            <a:ext cx="857256" cy="28575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no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082660"/>
          </a:xfrm>
        </p:spPr>
        <p:txBody>
          <a:bodyPr>
            <a:normAutofit/>
          </a:bodyPr>
          <a:lstStyle/>
          <a:p>
            <a:r>
              <a:rPr lang="tr-TR" sz="3200" b="1" dirty="0" smtClean="0">
                <a:solidFill>
                  <a:srgbClr val="C00000"/>
                </a:solidFill>
              </a:rPr>
              <a:t>Dönem Sonu Karının </a:t>
            </a:r>
            <a:r>
              <a:rPr lang="tr-TR" sz="3200" b="1" dirty="0" err="1" smtClean="0">
                <a:solidFill>
                  <a:srgbClr val="C00000"/>
                </a:solidFill>
              </a:rPr>
              <a:t>Sektörel</a:t>
            </a:r>
            <a:r>
              <a:rPr lang="tr-TR" sz="3200" b="1" dirty="0" smtClean="0">
                <a:solidFill>
                  <a:srgbClr val="C00000"/>
                </a:solidFill>
              </a:rPr>
              <a:t> Dağılımı </a:t>
            </a:r>
            <a:endParaRPr lang="tr-TR" sz="3200" b="1" dirty="0">
              <a:solidFill>
                <a:srgbClr val="C00000"/>
              </a:solidFill>
            </a:endParaRPr>
          </a:p>
        </p:txBody>
      </p:sp>
      <p:pic>
        <p:nvPicPr>
          <p:cNvPr id="4" name="3 İçerik Yer Tutucusu"/>
          <p:cNvPicPr>
            <a:picLocks noGrp="1"/>
          </p:cNvPicPr>
          <p:nvPr>
            <p:ph idx="1"/>
          </p:nvPr>
        </p:nvPicPr>
        <p:blipFill>
          <a:blip r:embed="rId3"/>
          <a:srcRect/>
          <a:stretch>
            <a:fillRect/>
          </a:stretch>
        </p:blipFill>
        <p:spPr bwMode="auto">
          <a:xfrm>
            <a:off x="1357290" y="1500174"/>
            <a:ext cx="6929486" cy="3929090"/>
          </a:xfrm>
          <a:prstGeom prst="rect">
            <a:avLst/>
          </a:prstGeom>
          <a:noFill/>
          <a:ln w="9525">
            <a:noFill/>
            <a:miter lim="800000"/>
            <a:headEnd/>
            <a:tailEnd/>
          </a:ln>
        </p:spPr>
      </p:pic>
      <p:sp>
        <p:nvSpPr>
          <p:cNvPr id="5" name="4 Oval"/>
          <p:cNvSpPr/>
          <p:nvPr/>
        </p:nvSpPr>
        <p:spPr>
          <a:xfrm>
            <a:off x="7143768" y="3000372"/>
            <a:ext cx="857256" cy="28575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noFill/>
            </a:endParaRPr>
          </a:p>
        </p:txBody>
      </p:sp>
      <p:sp>
        <p:nvSpPr>
          <p:cNvPr id="6" name="5 Oval"/>
          <p:cNvSpPr/>
          <p:nvPr/>
        </p:nvSpPr>
        <p:spPr>
          <a:xfrm>
            <a:off x="7143768" y="3286124"/>
            <a:ext cx="857256" cy="28575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no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dirty="0" smtClean="0">
                <a:solidFill>
                  <a:srgbClr val="C00000"/>
                </a:solidFill>
              </a:rPr>
              <a:t>Pazarlama Yatırımlarının </a:t>
            </a:r>
            <a:r>
              <a:rPr lang="tr-TR" sz="3200" b="1" dirty="0" err="1" smtClean="0">
                <a:solidFill>
                  <a:srgbClr val="C00000"/>
                </a:solidFill>
              </a:rPr>
              <a:t>Sektörel</a:t>
            </a:r>
            <a:r>
              <a:rPr lang="tr-TR" sz="3200" b="1" dirty="0" smtClean="0">
                <a:solidFill>
                  <a:srgbClr val="C00000"/>
                </a:solidFill>
              </a:rPr>
              <a:t> Dağılımı </a:t>
            </a:r>
            <a:endParaRPr lang="tr-TR" sz="3200" dirty="0"/>
          </a:p>
        </p:txBody>
      </p:sp>
      <p:pic>
        <p:nvPicPr>
          <p:cNvPr id="4" name="3 İçerik Yer Tutucusu"/>
          <p:cNvPicPr>
            <a:picLocks noGrp="1"/>
          </p:cNvPicPr>
          <p:nvPr>
            <p:ph idx="1"/>
          </p:nvPr>
        </p:nvPicPr>
        <p:blipFill>
          <a:blip r:embed="rId3"/>
          <a:srcRect/>
          <a:stretch>
            <a:fillRect/>
          </a:stretch>
        </p:blipFill>
        <p:spPr bwMode="auto">
          <a:xfrm>
            <a:off x="1214414" y="1785926"/>
            <a:ext cx="7215238" cy="3821966"/>
          </a:xfrm>
          <a:prstGeom prst="rect">
            <a:avLst/>
          </a:prstGeom>
          <a:noFill/>
          <a:ln w="9525">
            <a:noFill/>
            <a:miter lim="800000"/>
            <a:headEnd/>
            <a:tailEnd/>
          </a:ln>
        </p:spPr>
      </p:pic>
      <p:sp>
        <p:nvSpPr>
          <p:cNvPr id="5" name="4 Oval"/>
          <p:cNvSpPr/>
          <p:nvPr/>
        </p:nvSpPr>
        <p:spPr>
          <a:xfrm>
            <a:off x="7358082" y="3786190"/>
            <a:ext cx="857256" cy="28575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noFill/>
            </a:endParaRPr>
          </a:p>
        </p:txBody>
      </p:sp>
      <p:sp>
        <p:nvSpPr>
          <p:cNvPr id="6" name="5 Oval"/>
          <p:cNvSpPr/>
          <p:nvPr/>
        </p:nvSpPr>
        <p:spPr>
          <a:xfrm>
            <a:off x="7358082" y="4071942"/>
            <a:ext cx="857256" cy="28575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no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457200" y="274638"/>
            <a:ext cx="8229600" cy="939784"/>
          </a:xfrm>
        </p:spPr>
        <p:txBody>
          <a:bodyPr>
            <a:normAutofit/>
          </a:bodyPr>
          <a:lstStyle/>
          <a:p>
            <a:r>
              <a:rPr lang="tr-TR" sz="2800" b="1" dirty="0" smtClean="0">
                <a:solidFill>
                  <a:srgbClr val="C00000"/>
                </a:solidFill>
              </a:rPr>
              <a:t>Hiyerarşik Regresyon Analizi Bulguları</a:t>
            </a:r>
            <a:endParaRPr lang="tr-TR" sz="2800" dirty="0">
              <a:solidFill>
                <a:srgbClr val="C00000"/>
              </a:solidFill>
            </a:endParaRPr>
          </a:p>
        </p:txBody>
      </p:sp>
      <p:pic>
        <p:nvPicPr>
          <p:cNvPr id="8" name="Picture 3"/>
          <p:cNvPicPr>
            <a:picLocks noGrp="1" noChangeAspect="1" noChangeArrowheads="1"/>
          </p:cNvPicPr>
          <p:nvPr>
            <p:ph idx="1"/>
          </p:nvPr>
        </p:nvPicPr>
        <p:blipFill>
          <a:blip r:embed="rId2"/>
          <a:srcRect l="13672" t="27083" r="12500" b="10416"/>
          <a:stretch>
            <a:fillRect/>
          </a:stretch>
        </p:blipFill>
        <p:spPr bwMode="auto">
          <a:xfrm>
            <a:off x="292990" y="1428736"/>
            <a:ext cx="8851010" cy="4357718"/>
          </a:xfrm>
          <a:prstGeom prst="rect">
            <a:avLst/>
          </a:prstGeom>
          <a:noFill/>
          <a:ln w="9525">
            <a:noFill/>
            <a:miter lim="800000"/>
            <a:headEnd/>
            <a:tailEnd/>
          </a:ln>
          <a:effectLst/>
        </p:spPr>
      </p:pic>
      <p:sp>
        <p:nvSpPr>
          <p:cNvPr id="9" name="8 Oval"/>
          <p:cNvSpPr/>
          <p:nvPr/>
        </p:nvSpPr>
        <p:spPr>
          <a:xfrm>
            <a:off x="6286512" y="4572008"/>
            <a:ext cx="785818" cy="21431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noFill/>
            </a:endParaRPr>
          </a:p>
        </p:txBody>
      </p:sp>
      <p:sp>
        <p:nvSpPr>
          <p:cNvPr id="10" name="9 Oval"/>
          <p:cNvSpPr/>
          <p:nvPr/>
        </p:nvSpPr>
        <p:spPr>
          <a:xfrm>
            <a:off x="6286512" y="4929198"/>
            <a:ext cx="785818" cy="35719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noFill/>
            </a:endParaRPr>
          </a:p>
        </p:txBody>
      </p:sp>
      <p:sp>
        <p:nvSpPr>
          <p:cNvPr id="11" name="10 Oval"/>
          <p:cNvSpPr/>
          <p:nvPr/>
        </p:nvSpPr>
        <p:spPr>
          <a:xfrm>
            <a:off x="1785918" y="2214554"/>
            <a:ext cx="785818" cy="35719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noFill/>
            </a:endParaRPr>
          </a:p>
        </p:txBody>
      </p:sp>
      <p:sp>
        <p:nvSpPr>
          <p:cNvPr id="13" name="12 Oval"/>
          <p:cNvSpPr/>
          <p:nvPr/>
        </p:nvSpPr>
        <p:spPr>
          <a:xfrm>
            <a:off x="8358182" y="4500570"/>
            <a:ext cx="785818" cy="85725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no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939784"/>
          </a:xfrm>
        </p:spPr>
        <p:txBody>
          <a:bodyPr>
            <a:normAutofit/>
          </a:bodyPr>
          <a:lstStyle/>
          <a:p>
            <a:r>
              <a:rPr lang="tr-TR" sz="3200" b="1" dirty="0" err="1" smtClean="0">
                <a:solidFill>
                  <a:srgbClr val="C00000"/>
                </a:solidFill>
              </a:rPr>
              <a:t>Moderatör</a:t>
            </a:r>
            <a:r>
              <a:rPr lang="tr-TR" sz="3200" b="1" dirty="0" smtClean="0">
                <a:solidFill>
                  <a:srgbClr val="C00000"/>
                </a:solidFill>
              </a:rPr>
              <a:t> Etkinin Sektörlere Göre Değişimi</a:t>
            </a:r>
            <a:endParaRPr lang="tr-TR" sz="3200" dirty="0">
              <a:solidFill>
                <a:srgbClr val="C00000"/>
              </a:solidFill>
            </a:endParaRPr>
          </a:p>
        </p:txBody>
      </p:sp>
      <p:pic>
        <p:nvPicPr>
          <p:cNvPr id="4098" name="Picture 2"/>
          <p:cNvPicPr>
            <a:picLocks noGrp="1" noChangeAspect="1" noChangeArrowheads="1"/>
          </p:cNvPicPr>
          <p:nvPr>
            <p:ph idx="1"/>
          </p:nvPr>
        </p:nvPicPr>
        <p:blipFill>
          <a:blip r:embed="rId2"/>
          <a:srcRect l="17014" t="21878" r="17014" b="9688"/>
          <a:stretch>
            <a:fillRect/>
          </a:stretch>
        </p:blipFill>
        <p:spPr bwMode="auto">
          <a:xfrm>
            <a:off x="500034" y="1428736"/>
            <a:ext cx="8286808" cy="4835224"/>
          </a:xfrm>
          <a:prstGeom prst="rect">
            <a:avLst/>
          </a:prstGeom>
          <a:noFill/>
          <a:ln w="9525">
            <a:noFill/>
            <a:miter lim="800000"/>
            <a:headEnd/>
            <a:tailEnd/>
          </a:ln>
          <a:effectLst/>
        </p:spPr>
      </p:pic>
      <p:sp>
        <p:nvSpPr>
          <p:cNvPr id="5" name="4 Oval"/>
          <p:cNvSpPr/>
          <p:nvPr/>
        </p:nvSpPr>
        <p:spPr>
          <a:xfrm>
            <a:off x="3214678" y="2214554"/>
            <a:ext cx="714380" cy="28575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noFill/>
            </a:endParaRPr>
          </a:p>
        </p:txBody>
      </p:sp>
      <p:sp>
        <p:nvSpPr>
          <p:cNvPr id="7" name="6 Oval"/>
          <p:cNvSpPr/>
          <p:nvPr/>
        </p:nvSpPr>
        <p:spPr>
          <a:xfrm>
            <a:off x="5715008" y="3857628"/>
            <a:ext cx="714380" cy="192882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noFill/>
            </a:endParaRPr>
          </a:p>
        </p:txBody>
      </p:sp>
      <p:sp>
        <p:nvSpPr>
          <p:cNvPr id="8" name="7 Oval"/>
          <p:cNvSpPr/>
          <p:nvPr/>
        </p:nvSpPr>
        <p:spPr>
          <a:xfrm>
            <a:off x="6572264" y="2071678"/>
            <a:ext cx="714380" cy="57150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no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dirty="0" smtClean="0">
                <a:solidFill>
                  <a:srgbClr val="C00000"/>
                </a:solidFill>
              </a:rPr>
              <a:t>Değişim Oranları Karşılaştırması</a:t>
            </a:r>
            <a:endParaRPr lang="tr-TR" sz="3200" b="1" dirty="0">
              <a:solidFill>
                <a:srgbClr val="C00000"/>
              </a:solidFill>
            </a:endParaRPr>
          </a:p>
        </p:txBody>
      </p:sp>
      <p:pic>
        <p:nvPicPr>
          <p:cNvPr id="6146" name="Picture 2"/>
          <p:cNvPicPr>
            <a:picLocks noGrp="1" noChangeAspect="1" noChangeArrowheads="1"/>
          </p:cNvPicPr>
          <p:nvPr>
            <p:ph idx="1"/>
          </p:nvPr>
        </p:nvPicPr>
        <p:blipFill>
          <a:blip r:embed="rId2"/>
          <a:srcRect l="29579" t="35672" r="31355" b="28303"/>
          <a:stretch>
            <a:fillRect/>
          </a:stretch>
        </p:blipFill>
        <p:spPr bwMode="auto">
          <a:xfrm>
            <a:off x="1357290" y="1785926"/>
            <a:ext cx="6429420" cy="35004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25470"/>
          </a:xfrm>
        </p:spPr>
        <p:txBody>
          <a:bodyPr>
            <a:normAutofit/>
          </a:bodyPr>
          <a:lstStyle/>
          <a:p>
            <a:r>
              <a:rPr lang="tr-TR" sz="3200" b="1" dirty="0" smtClean="0">
                <a:solidFill>
                  <a:srgbClr val="C00000"/>
                </a:solidFill>
              </a:rPr>
              <a:t>Tartışma ve Sonuç</a:t>
            </a:r>
            <a:endParaRPr lang="tr-TR" sz="3200" b="1" dirty="0">
              <a:solidFill>
                <a:srgbClr val="C00000"/>
              </a:solidFill>
            </a:endParaRPr>
          </a:p>
        </p:txBody>
      </p:sp>
      <p:sp>
        <p:nvSpPr>
          <p:cNvPr id="3" name="2 İçerik Yer Tutucusu"/>
          <p:cNvSpPr>
            <a:spLocks noGrp="1"/>
          </p:cNvSpPr>
          <p:nvPr>
            <p:ph idx="1"/>
          </p:nvPr>
        </p:nvSpPr>
        <p:spPr>
          <a:xfrm>
            <a:off x="457200" y="1285860"/>
            <a:ext cx="8229600" cy="4840303"/>
          </a:xfrm>
        </p:spPr>
        <p:txBody>
          <a:bodyPr>
            <a:normAutofit/>
          </a:bodyPr>
          <a:lstStyle/>
          <a:p>
            <a:pPr indent="0">
              <a:buNone/>
            </a:pPr>
            <a:r>
              <a:rPr lang="tr-TR" sz="2800" dirty="0" smtClean="0"/>
              <a:t>Pazarlama yatırımlarında en yüksek verimliliğin sağlandığı sektör </a:t>
            </a:r>
            <a:r>
              <a:rPr lang="tr-TR" sz="2800" dirty="0" smtClean="0">
                <a:sym typeface="Wingdings" pitchFamily="2" charset="2"/>
              </a:rPr>
              <a:t> Mali Sektör (</a:t>
            </a:r>
            <a:r>
              <a:rPr lang="tr-TR" sz="2800" dirty="0" smtClean="0"/>
              <a:t>bankalar, finans kuruşları, yatırım ortaklıkları, sigorta, emeklilik şirketleri vb.)</a:t>
            </a:r>
          </a:p>
          <a:p>
            <a:pPr indent="0">
              <a:buNone/>
            </a:pPr>
            <a:endParaRPr lang="tr-TR" sz="2800" dirty="0" smtClean="0"/>
          </a:p>
          <a:p>
            <a:pPr>
              <a:buFont typeface="Wingdings" pitchFamily="2" charset="2"/>
              <a:buChar char="ü"/>
            </a:pPr>
            <a:r>
              <a:rPr lang="tr-TR" sz="2800" dirty="0" smtClean="0">
                <a:sym typeface="Wingdings" pitchFamily="2" charset="2"/>
              </a:rPr>
              <a:t> Pazarlama harcamasında en düşük 2. (%13) </a:t>
            </a:r>
          </a:p>
          <a:p>
            <a:pPr>
              <a:buNone/>
            </a:pPr>
            <a:endParaRPr lang="tr-TR" sz="2800" dirty="0" smtClean="0">
              <a:sym typeface="Wingdings" pitchFamily="2" charset="2"/>
            </a:endParaRPr>
          </a:p>
          <a:p>
            <a:pPr>
              <a:buFont typeface="Wingdings" pitchFamily="2" charset="2"/>
              <a:buChar char="ü"/>
            </a:pPr>
            <a:r>
              <a:rPr lang="tr-TR" sz="2800" dirty="0" smtClean="0">
                <a:solidFill>
                  <a:srgbClr val="FF0000"/>
                </a:solidFill>
              </a:rPr>
              <a:t>Pazarlama yatırımları, finansal kararların içerdiği yüksek riskin azaltılmasında etkili</a:t>
            </a:r>
            <a:endParaRPr lang="tr-TR" sz="2800" dirty="0" smtClean="0">
              <a:solidFill>
                <a:srgbClr val="FF0000"/>
              </a:solidFill>
              <a:sym typeface="Wingdings" pitchFamily="2" charset="2"/>
            </a:endParaRPr>
          </a:p>
          <a:p>
            <a:pPr>
              <a:buNone/>
            </a:pPr>
            <a:endParaRPr lang="tr-TR" sz="2800" dirty="0" smtClean="0">
              <a:sym typeface="Wingdings" pitchFamily="2" charset="2"/>
            </a:endParaRPr>
          </a:p>
          <a:p>
            <a:pPr>
              <a:buNone/>
            </a:pPr>
            <a:endParaRPr lang="tr-TR"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939784"/>
          </a:xfrm>
        </p:spPr>
        <p:txBody>
          <a:bodyPr>
            <a:normAutofit/>
          </a:bodyPr>
          <a:lstStyle/>
          <a:p>
            <a:r>
              <a:rPr lang="tr-TR" sz="3200" b="1" dirty="0" smtClean="0">
                <a:solidFill>
                  <a:srgbClr val="C00000"/>
                </a:solidFill>
              </a:rPr>
              <a:t>Tartışma ve Sonuç (</a:t>
            </a:r>
            <a:r>
              <a:rPr lang="tr-TR" sz="3200" b="1" dirty="0" err="1" smtClean="0">
                <a:solidFill>
                  <a:srgbClr val="C00000"/>
                </a:solidFill>
              </a:rPr>
              <a:t>dvm</a:t>
            </a:r>
            <a:r>
              <a:rPr lang="tr-TR" sz="3200" b="1" dirty="0" smtClean="0">
                <a:solidFill>
                  <a:srgbClr val="C00000"/>
                </a:solidFill>
              </a:rPr>
              <a:t>)</a:t>
            </a:r>
            <a:endParaRPr lang="tr-TR" sz="3200" dirty="0"/>
          </a:p>
        </p:txBody>
      </p:sp>
      <p:sp>
        <p:nvSpPr>
          <p:cNvPr id="3" name="2 İçerik Yer Tutucusu"/>
          <p:cNvSpPr>
            <a:spLocks noGrp="1"/>
          </p:cNvSpPr>
          <p:nvPr>
            <p:ph idx="1"/>
          </p:nvPr>
        </p:nvSpPr>
        <p:spPr>
          <a:xfrm>
            <a:off x="457200" y="1428736"/>
            <a:ext cx="8229600" cy="4697427"/>
          </a:xfrm>
        </p:spPr>
        <p:txBody>
          <a:bodyPr>
            <a:normAutofit lnSpcReduction="10000"/>
          </a:bodyPr>
          <a:lstStyle/>
          <a:p>
            <a:pPr indent="0">
              <a:buNone/>
            </a:pPr>
            <a:r>
              <a:rPr lang="tr-TR" sz="2800" dirty="0" smtClean="0"/>
              <a:t>Pazarlama yatırımlarında en düşük verimliliğin sağlandığı sektör </a:t>
            </a:r>
            <a:r>
              <a:rPr lang="tr-TR" sz="2800" dirty="0" smtClean="0">
                <a:sym typeface="Wingdings" pitchFamily="2" charset="2"/>
              </a:rPr>
              <a:t> Toptan ve Perakende Tic. </a:t>
            </a:r>
            <a:r>
              <a:rPr lang="tr-TR" sz="2800" dirty="0" smtClean="0"/>
              <a:t>(otomotiv, büyük mağazalar vb.) </a:t>
            </a:r>
            <a:endParaRPr lang="tr-TR" sz="2800" dirty="0" smtClean="0">
              <a:sym typeface="Wingdings" pitchFamily="2" charset="2"/>
            </a:endParaRPr>
          </a:p>
          <a:p>
            <a:pPr indent="0">
              <a:buNone/>
            </a:pPr>
            <a:endParaRPr lang="tr-TR" sz="2800" dirty="0" smtClean="0">
              <a:sym typeface="Wingdings" pitchFamily="2" charset="2"/>
            </a:endParaRPr>
          </a:p>
          <a:p>
            <a:pPr>
              <a:buFont typeface="Wingdings" pitchFamily="2" charset="2"/>
              <a:buChar char="ü"/>
            </a:pPr>
            <a:r>
              <a:rPr lang="tr-TR" sz="2800" dirty="0" smtClean="0"/>
              <a:t>BIST sektörleri arasında en yüksek pazarlama yatırımı oranı (%39)</a:t>
            </a:r>
          </a:p>
          <a:p>
            <a:pPr>
              <a:buNone/>
            </a:pPr>
            <a:endParaRPr lang="tr-TR" sz="2800" dirty="0" smtClean="0"/>
          </a:p>
          <a:p>
            <a:pPr>
              <a:buFont typeface="Wingdings" pitchFamily="2" charset="2"/>
              <a:buChar char="ü"/>
            </a:pPr>
            <a:r>
              <a:rPr lang="tr-TR" sz="2800" dirty="0" smtClean="0">
                <a:solidFill>
                  <a:srgbClr val="FF0000"/>
                </a:solidFill>
              </a:rPr>
              <a:t>Sektörün özellikle otomotiv, mağazacılık, gıda gibi alt gruplarında temel belirleyici faktör, </a:t>
            </a:r>
            <a:r>
              <a:rPr lang="tr-TR" sz="2800" i="1" dirty="0" smtClean="0">
                <a:solidFill>
                  <a:srgbClr val="FF0000"/>
                </a:solidFill>
              </a:rPr>
              <a:t>ürün fiyatı, </a:t>
            </a:r>
            <a:r>
              <a:rPr lang="tr-TR" sz="2800" dirty="0" smtClean="0">
                <a:solidFill>
                  <a:srgbClr val="FF0000"/>
                </a:solidFill>
              </a:rPr>
              <a:t>dolayısıyla pazarlama yatırımlarının daha az etkili kalmakta</a:t>
            </a:r>
            <a:endParaRPr lang="tr-TR" sz="2800"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428604"/>
            <a:ext cx="8229600" cy="1011222"/>
          </a:xfrm>
        </p:spPr>
        <p:txBody>
          <a:bodyPr>
            <a:normAutofit/>
          </a:bodyPr>
          <a:lstStyle/>
          <a:p>
            <a:r>
              <a:rPr lang="tr-TR" sz="3200" b="1" dirty="0" smtClean="0">
                <a:solidFill>
                  <a:srgbClr val="C00000"/>
                </a:solidFill>
              </a:rPr>
              <a:t>Pazarlama Yatırımları/Harcamaları</a:t>
            </a:r>
            <a:endParaRPr lang="tr-TR" sz="3200" b="1" dirty="0">
              <a:solidFill>
                <a:srgbClr val="C00000"/>
              </a:solidFill>
            </a:endParaRPr>
          </a:p>
        </p:txBody>
      </p:sp>
      <p:sp>
        <p:nvSpPr>
          <p:cNvPr id="3" name="2 İçerik Yer Tutucusu"/>
          <p:cNvSpPr>
            <a:spLocks noGrp="1"/>
          </p:cNvSpPr>
          <p:nvPr>
            <p:ph idx="1"/>
          </p:nvPr>
        </p:nvSpPr>
        <p:spPr>
          <a:xfrm>
            <a:off x="457200" y="1785926"/>
            <a:ext cx="8229600" cy="4340237"/>
          </a:xfrm>
        </p:spPr>
        <p:txBody>
          <a:bodyPr>
            <a:normAutofit fontScale="92500" lnSpcReduction="10000"/>
          </a:bodyPr>
          <a:lstStyle/>
          <a:p>
            <a:pPr marL="0">
              <a:buNone/>
            </a:pPr>
            <a:r>
              <a:rPr lang="tr-TR" sz="2800" dirty="0" smtClean="0"/>
              <a:t>Pazarlama disiplini </a:t>
            </a:r>
            <a:r>
              <a:rPr lang="tr-TR" sz="2800" dirty="0" smtClean="0">
                <a:sym typeface="Wingdings" pitchFamily="2" charset="2"/>
              </a:rPr>
              <a:t> </a:t>
            </a:r>
            <a:r>
              <a:rPr lang="tr-TR" sz="2800" dirty="0" smtClean="0"/>
              <a:t>işletmelere maddi olan ve/veya maddi olmayan duran varlık yaratılmasında önemli bir gelir unsuru</a:t>
            </a:r>
          </a:p>
          <a:p>
            <a:pPr marL="0">
              <a:buNone/>
            </a:pPr>
            <a:endParaRPr lang="tr-TR" sz="2800" dirty="0" smtClean="0"/>
          </a:p>
          <a:p>
            <a:pPr marL="0">
              <a:buNone/>
            </a:pPr>
            <a:r>
              <a:rPr lang="tr-TR" sz="2800" dirty="0" smtClean="0"/>
              <a:t>Muhasebe disiplini </a:t>
            </a:r>
            <a:r>
              <a:rPr lang="tr-TR" sz="2800" dirty="0" smtClean="0">
                <a:sym typeface="Wingdings" pitchFamily="2" charset="2"/>
              </a:rPr>
              <a:t> </a:t>
            </a:r>
            <a:r>
              <a:rPr lang="tr-TR" sz="2800" dirty="0" smtClean="0"/>
              <a:t>işletmelerin gelir tablolarında bir gider kalemi ve karlılık üzerinde rakamsal negatif etki</a:t>
            </a:r>
          </a:p>
          <a:p>
            <a:pPr marL="0">
              <a:buNone/>
            </a:pPr>
            <a:r>
              <a:rPr lang="tr-TR" sz="2800" dirty="0" smtClean="0"/>
              <a:t>(genel yönetim giderleri ve araştırma-geliştirme giderleri ile birlikte faaliyet gideri )</a:t>
            </a:r>
          </a:p>
          <a:p>
            <a:pPr marL="0">
              <a:buNone/>
            </a:pPr>
            <a:endParaRPr lang="tr-TR" sz="2800" dirty="0" smtClean="0"/>
          </a:p>
          <a:p>
            <a:pPr>
              <a:buNone/>
            </a:pPr>
            <a:r>
              <a:rPr lang="tr-TR" dirty="0" smtClean="0"/>
              <a:t>                              </a:t>
            </a:r>
          </a:p>
          <a:p>
            <a:pPr>
              <a:buNone/>
            </a:pP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939784"/>
          </a:xfrm>
        </p:spPr>
        <p:txBody>
          <a:bodyPr>
            <a:normAutofit/>
          </a:bodyPr>
          <a:lstStyle/>
          <a:p>
            <a:r>
              <a:rPr lang="tr-TR" sz="3200" b="1" dirty="0" smtClean="0">
                <a:solidFill>
                  <a:srgbClr val="C00000"/>
                </a:solidFill>
              </a:rPr>
              <a:t>Tartışma ve Sonuç (</a:t>
            </a:r>
            <a:r>
              <a:rPr lang="tr-TR" sz="3200" b="1" dirty="0" err="1" smtClean="0">
                <a:solidFill>
                  <a:srgbClr val="C00000"/>
                </a:solidFill>
              </a:rPr>
              <a:t>dvm</a:t>
            </a:r>
            <a:r>
              <a:rPr lang="tr-TR" sz="3200" b="1" dirty="0" smtClean="0">
                <a:solidFill>
                  <a:srgbClr val="C00000"/>
                </a:solidFill>
              </a:rPr>
              <a:t>)</a:t>
            </a:r>
            <a:endParaRPr lang="tr-TR" sz="3200" dirty="0"/>
          </a:p>
        </p:txBody>
      </p:sp>
      <p:sp>
        <p:nvSpPr>
          <p:cNvPr id="3" name="2 İçerik Yer Tutucusu"/>
          <p:cNvSpPr>
            <a:spLocks noGrp="1"/>
          </p:cNvSpPr>
          <p:nvPr>
            <p:ph idx="1"/>
          </p:nvPr>
        </p:nvSpPr>
        <p:spPr/>
        <p:txBody>
          <a:bodyPr>
            <a:normAutofit/>
          </a:bodyPr>
          <a:lstStyle/>
          <a:p>
            <a:pPr indent="0">
              <a:buNone/>
            </a:pPr>
            <a:r>
              <a:rPr lang="tr-TR" sz="2800" dirty="0" smtClean="0"/>
              <a:t>Teknoloji Sektörü </a:t>
            </a:r>
            <a:r>
              <a:rPr lang="tr-TR" sz="2800" dirty="0" smtClean="0">
                <a:sym typeface="Wingdings" pitchFamily="2" charset="2"/>
              </a:rPr>
              <a:t> </a:t>
            </a:r>
            <a:r>
              <a:rPr lang="tr-TR" sz="2800" dirty="0" smtClean="0"/>
              <a:t>Pazarlama yatırımlarından en fazla verimliliğin sağlandığı 2. sektör (%29) (telekomünikasyon, bilgisayar, yazılım vb.) </a:t>
            </a:r>
          </a:p>
          <a:p>
            <a:pPr indent="0">
              <a:buNone/>
            </a:pPr>
            <a:endParaRPr lang="tr-TR" sz="2800" dirty="0" smtClean="0"/>
          </a:p>
          <a:p>
            <a:pPr>
              <a:buFont typeface="Wingdings" pitchFamily="2" charset="2"/>
              <a:buChar char="ü"/>
            </a:pPr>
            <a:r>
              <a:rPr lang="tr-TR" sz="2800" dirty="0" smtClean="0"/>
              <a:t>En düşük pazarlama yatırım oranına (%9) </a:t>
            </a:r>
          </a:p>
          <a:p>
            <a:pPr>
              <a:buFont typeface="Wingdings" pitchFamily="2" charset="2"/>
              <a:buChar char="ü"/>
            </a:pPr>
            <a:endParaRPr lang="tr-TR" sz="2800" dirty="0" smtClean="0"/>
          </a:p>
          <a:p>
            <a:pPr>
              <a:buFont typeface="Wingdings" pitchFamily="2" charset="2"/>
              <a:buChar char="ü"/>
            </a:pPr>
            <a:r>
              <a:rPr lang="tr-TR" sz="2800" dirty="0" smtClean="0">
                <a:solidFill>
                  <a:srgbClr val="FF0000"/>
                </a:solidFill>
              </a:rPr>
              <a:t>Özellikle Ar-</a:t>
            </a:r>
            <a:r>
              <a:rPr lang="tr-TR" sz="2800" dirty="0" err="1" smtClean="0">
                <a:solidFill>
                  <a:srgbClr val="FF0000"/>
                </a:solidFill>
              </a:rPr>
              <a:t>Ge</a:t>
            </a:r>
            <a:r>
              <a:rPr lang="tr-TR" sz="2800" dirty="0" smtClean="0">
                <a:solidFill>
                  <a:srgbClr val="FF0000"/>
                </a:solidFill>
              </a:rPr>
              <a:t> yatırımlarının karlılığının/geri dönüş oranının yüksek olması</a:t>
            </a:r>
          </a:p>
          <a:p>
            <a:endParaRPr lang="tr-TR"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011222"/>
          </a:xfrm>
        </p:spPr>
        <p:txBody>
          <a:bodyPr>
            <a:normAutofit/>
          </a:bodyPr>
          <a:lstStyle/>
          <a:p>
            <a:r>
              <a:rPr lang="tr-TR" sz="3200" b="1" dirty="0" smtClean="0">
                <a:solidFill>
                  <a:srgbClr val="C00000"/>
                </a:solidFill>
              </a:rPr>
              <a:t>Tartışma ve Sonuç (</a:t>
            </a:r>
            <a:r>
              <a:rPr lang="tr-TR" sz="3200" b="1" dirty="0" err="1" smtClean="0">
                <a:solidFill>
                  <a:srgbClr val="C00000"/>
                </a:solidFill>
              </a:rPr>
              <a:t>dvm</a:t>
            </a:r>
            <a:r>
              <a:rPr lang="tr-TR" sz="3200" b="1" dirty="0" smtClean="0">
                <a:solidFill>
                  <a:srgbClr val="C00000"/>
                </a:solidFill>
              </a:rPr>
              <a:t>)</a:t>
            </a:r>
            <a:endParaRPr lang="tr-TR" sz="3200" dirty="0"/>
          </a:p>
        </p:txBody>
      </p:sp>
      <p:sp>
        <p:nvSpPr>
          <p:cNvPr id="3" name="2 İçerik Yer Tutucusu"/>
          <p:cNvSpPr>
            <a:spLocks noGrp="1"/>
          </p:cNvSpPr>
          <p:nvPr>
            <p:ph idx="1"/>
          </p:nvPr>
        </p:nvSpPr>
        <p:spPr/>
        <p:txBody>
          <a:bodyPr>
            <a:normAutofit/>
          </a:bodyPr>
          <a:lstStyle/>
          <a:p>
            <a:pPr>
              <a:buFont typeface="Wingdings" pitchFamily="2" charset="2"/>
              <a:buChar char="ü"/>
            </a:pPr>
            <a:r>
              <a:rPr lang="tr-TR" sz="2800" dirty="0" smtClean="0"/>
              <a:t>İmalat Sektörü </a:t>
            </a:r>
            <a:r>
              <a:rPr lang="tr-TR" sz="2800" dirty="0" smtClean="0">
                <a:sym typeface="Wingdings" pitchFamily="2" charset="2"/>
              </a:rPr>
              <a:t> Pazarlama yatırımlarından en az verimliliğin sağlandığı 2. sektör (</a:t>
            </a:r>
            <a:r>
              <a:rPr lang="tr-TR" sz="2800" dirty="0" smtClean="0"/>
              <a:t>gıda, içki, giyim, mobilya, basım, kimya, demir çelik vb.)</a:t>
            </a:r>
          </a:p>
          <a:p>
            <a:pPr>
              <a:buFont typeface="Wingdings" pitchFamily="2" charset="2"/>
              <a:buChar char="ü"/>
            </a:pPr>
            <a:endParaRPr lang="tr-TR" sz="2800" dirty="0" smtClean="0">
              <a:sym typeface="Wingdings" pitchFamily="2" charset="2"/>
            </a:endParaRPr>
          </a:p>
          <a:p>
            <a:pPr>
              <a:buFont typeface="Wingdings" pitchFamily="2" charset="2"/>
              <a:buChar char="ü"/>
            </a:pPr>
            <a:r>
              <a:rPr lang="tr-TR" sz="2800" smtClean="0"/>
              <a:t>2</a:t>
            </a:r>
            <a:r>
              <a:rPr lang="tr-TR" sz="2800" dirty="0" smtClean="0"/>
              <a:t>. en yüksek pazarlama yatırım oranı (%36)</a:t>
            </a:r>
          </a:p>
          <a:p>
            <a:pPr>
              <a:buFont typeface="Wingdings" pitchFamily="2" charset="2"/>
              <a:buChar char="ü"/>
            </a:pPr>
            <a:endParaRPr lang="tr-TR" sz="2800" dirty="0" smtClean="0"/>
          </a:p>
          <a:p>
            <a:pPr>
              <a:buFont typeface="Wingdings" pitchFamily="2" charset="2"/>
              <a:buChar char="ü"/>
            </a:pPr>
            <a:r>
              <a:rPr lang="tr-TR" sz="2800" dirty="0" smtClean="0">
                <a:solidFill>
                  <a:srgbClr val="FF0000"/>
                </a:solidFill>
              </a:rPr>
              <a:t>Muhtemel neden, imalat giderlerinin fazlalığı</a:t>
            </a:r>
            <a:endParaRPr lang="tr-TR" sz="2800"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868346"/>
          </a:xfrm>
        </p:spPr>
        <p:txBody>
          <a:bodyPr>
            <a:normAutofit/>
          </a:bodyPr>
          <a:lstStyle/>
          <a:p>
            <a:r>
              <a:rPr lang="tr-TR" sz="3200" b="1" dirty="0" smtClean="0">
                <a:solidFill>
                  <a:srgbClr val="C00000"/>
                </a:solidFill>
              </a:rPr>
              <a:t>Çalışmanın Kısıtları ve Öneriler</a:t>
            </a:r>
            <a:endParaRPr lang="tr-TR" sz="3200" b="1" dirty="0">
              <a:solidFill>
                <a:srgbClr val="C00000"/>
              </a:solidFill>
            </a:endParaRPr>
          </a:p>
        </p:txBody>
      </p:sp>
      <p:sp>
        <p:nvSpPr>
          <p:cNvPr id="3" name="2 İçerik Yer Tutucusu"/>
          <p:cNvSpPr>
            <a:spLocks noGrp="1"/>
          </p:cNvSpPr>
          <p:nvPr>
            <p:ph idx="1"/>
          </p:nvPr>
        </p:nvSpPr>
        <p:spPr>
          <a:xfrm>
            <a:off x="457200" y="1357298"/>
            <a:ext cx="8229600" cy="4768865"/>
          </a:xfrm>
        </p:spPr>
        <p:txBody>
          <a:bodyPr>
            <a:noAutofit/>
          </a:bodyPr>
          <a:lstStyle/>
          <a:p>
            <a:pPr>
              <a:buFont typeface="Wingdings" pitchFamily="2" charset="2"/>
              <a:buChar char="ü"/>
            </a:pPr>
            <a:r>
              <a:rPr lang="tr-TR" sz="2800" dirty="0" smtClean="0"/>
              <a:t>Kesitsel veri kullanımı ve genellenmesindeki güçlük</a:t>
            </a:r>
          </a:p>
          <a:p>
            <a:pPr>
              <a:buFont typeface="Wingdings" pitchFamily="2" charset="2"/>
              <a:buChar char="ü"/>
            </a:pPr>
            <a:r>
              <a:rPr lang="tr-TR" sz="2800" dirty="0" smtClean="0"/>
              <a:t>Sadece </a:t>
            </a:r>
            <a:r>
              <a:rPr lang="tr-TR" sz="2800" dirty="0" err="1" smtClean="0"/>
              <a:t>BIST’e</a:t>
            </a:r>
            <a:r>
              <a:rPr lang="tr-TR" sz="2800" dirty="0" smtClean="0"/>
              <a:t> </a:t>
            </a:r>
            <a:r>
              <a:rPr lang="tr-TR" sz="2800" dirty="0" err="1" smtClean="0"/>
              <a:t>kote</a:t>
            </a:r>
            <a:r>
              <a:rPr lang="tr-TR" sz="2800" dirty="0" smtClean="0"/>
              <a:t> olan ve dolayısıyla finansal göstergelerini kamuoyu ile paylaşan şirketler dahil</a:t>
            </a:r>
          </a:p>
          <a:p>
            <a:pPr>
              <a:buFont typeface="Wingdings" pitchFamily="2" charset="2"/>
              <a:buChar char="ü"/>
            </a:pPr>
            <a:r>
              <a:rPr lang="tr-TR" sz="2800" dirty="0" smtClean="0"/>
              <a:t>Her bir sektörün geniş şirketler grubunu kapsaması, dolayısıyla sektör ayrımının muğlak olması</a:t>
            </a:r>
          </a:p>
          <a:p>
            <a:pPr>
              <a:buFont typeface="Wingdings" pitchFamily="2" charset="2"/>
              <a:buChar char="ü"/>
            </a:pPr>
            <a:r>
              <a:rPr lang="tr-TR" sz="2800" dirty="0" smtClean="0"/>
              <a:t>Sektör - firma büyüklüğü, çalışan sayısı gibi faktörlerin analize dahil edilmemesi</a:t>
            </a:r>
          </a:p>
          <a:p>
            <a:pPr>
              <a:buFont typeface="Wingdings" pitchFamily="2" charset="2"/>
              <a:buChar char="ü"/>
            </a:pPr>
            <a:r>
              <a:rPr lang="tr-TR" sz="2800" dirty="0" smtClean="0"/>
              <a:t>Pazarlama yatırımlarının tek ve toplu bir değişken olarak incelenmesi ve sponsorluk, reklam, personel gibi alt grup ayrımlarına gidilmemesi</a:t>
            </a:r>
          </a:p>
          <a:p>
            <a:pPr>
              <a:buFont typeface="Wingdings" pitchFamily="2" charset="2"/>
              <a:buChar char="ü"/>
            </a:pPr>
            <a:endParaRPr lang="tr-TR" sz="2800" dirty="0" smtClean="0"/>
          </a:p>
          <a:p>
            <a:pPr>
              <a:buFont typeface="Wingdings" pitchFamily="2" charset="2"/>
              <a:buChar char="ü"/>
            </a:pPr>
            <a:endParaRPr lang="tr-TR"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1357298"/>
            <a:ext cx="8229600" cy="4525963"/>
          </a:xfrm>
        </p:spPr>
        <p:txBody>
          <a:bodyPr/>
          <a:lstStyle/>
          <a:p>
            <a:pPr algn="ctr">
              <a:buNone/>
            </a:pPr>
            <a:endParaRPr lang="tr-TR" b="1" dirty="0" smtClean="0"/>
          </a:p>
          <a:p>
            <a:pPr algn="ctr">
              <a:buNone/>
            </a:pPr>
            <a:endParaRPr lang="tr-TR" b="1" dirty="0" smtClean="0"/>
          </a:p>
          <a:p>
            <a:pPr algn="ctr">
              <a:buNone/>
            </a:pPr>
            <a:endParaRPr lang="tr-TR" b="1" dirty="0" smtClean="0"/>
          </a:p>
          <a:p>
            <a:pPr algn="ctr">
              <a:buNone/>
            </a:pPr>
            <a:r>
              <a:rPr lang="tr-TR" b="1" dirty="0" smtClean="0"/>
              <a:t>TEŞEKKÜRLER…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85728"/>
            <a:ext cx="8229600" cy="917596"/>
          </a:xfrm>
        </p:spPr>
        <p:txBody>
          <a:bodyPr>
            <a:normAutofit/>
          </a:bodyPr>
          <a:lstStyle/>
          <a:p>
            <a:r>
              <a:rPr lang="tr-TR" sz="3200" b="1" dirty="0" smtClean="0">
                <a:solidFill>
                  <a:srgbClr val="C00000"/>
                </a:solidFill>
              </a:rPr>
              <a:t>Pazarlama Yatırımlarının İşlevleri</a:t>
            </a:r>
            <a:endParaRPr lang="tr-TR" sz="3200" b="1" dirty="0">
              <a:solidFill>
                <a:srgbClr val="C00000"/>
              </a:solidFill>
            </a:endParaRPr>
          </a:p>
        </p:txBody>
      </p:sp>
      <p:sp>
        <p:nvSpPr>
          <p:cNvPr id="3" name="2 İçerik Yer Tutucusu"/>
          <p:cNvSpPr>
            <a:spLocks noGrp="1"/>
          </p:cNvSpPr>
          <p:nvPr>
            <p:ph idx="1"/>
          </p:nvPr>
        </p:nvSpPr>
        <p:spPr>
          <a:xfrm>
            <a:off x="457200" y="1214422"/>
            <a:ext cx="8229600" cy="5072098"/>
          </a:xfrm>
        </p:spPr>
        <p:txBody>
          <a:bodyPr>
            <a:noAutofit/>
          </a:bodyPr>
          <a:lstStyle/>
          <a:p>
            <a:pPr>
              <a:buNone/>
            </a:pPr>
            <a:r>
              <a:rPr lang="tr-TR" sz="2400" u="sng" dirty="0" smtClean="0"/>
              <a:t>Tüketici Piyasaları açısından;</a:t>
            </a:r>
          </a:p>
          <a:p>
            <a:pPr>
              <a:buFontTx/>
              <a:buChar char="-"/>
            </a:pPr>
            <a:r>
              <a:rPr lang="tr-TR" sz="2400" dirty="0" smtClean="0"/>
              <a:t>Marka </a:t>
            </a:r>
            <a:r>
              <a:rPr lang="tr-TR" sz="2400" dirty="0" err="1" smtClean="0"/>
              <a:t>farkındalığı</a:t>
            </a:r>
            <a:r>
              <a:rPr lang="tr-TR" sz="2400" dirty="0" smtClean="0"/>
              <a:t>, marka güveni, müşteri memnuniyeti, marka sadakati gibi öncül değişkenler yaratmak</a:t>
            </a:r>
          </a:p>
          <a:p>
            <a:pPr>
              <a:buFontTx/>
              <a:buChar char="-"/>
            </a:pPr>
            <a:r>
              <a:rPr lang="tr-TR" sz="2400" dirty="0" smtClean="0"/>
              <a:t>Mevcut müşterileri korumak ve yeni müşteri kazandırmak</a:t>
            </a:r>
          </a:p>
          <a:p>
            <a:pPr>
              <a:buFontTx/>
              <a:buChar char="-"/>
            </a:pPr>
            <a:r>
              <a:rPr lang="tr-TR" sz="2400" dirty="0" smtClean="0"/>
              <a:t>Nakit akışını artırmak</a:t>
            </a:r>
          </a:p>
          <a:p>
            <a:pPr>
              <a:buFontTx/>
              <a:buChar char="-"/>
            </a:pPr>
            <a:r>
              <a:rPr lang="tr-TR" sz="2400" dirty="0" smtClean="0"/>
              <a:t>Rakiplerin paydaşları ile olan ilişkilerinde olumsuz etki etmek</a:t>
            </a:r>
          </a:p>
          <a:p>
            <a:pPr>
              <a:buFontTx/>
              <a:buChar char="-"/>
            </a:pPr>
            <a:endParaRPr lang="tr-TR" sz="2400" dirty="0" smtClean="0"/>
          </a:p>
          <a:p>
            <a:pPr>
              <a:buNone/>
            </a:pPr>
            <a:r>
              <a:rPr lang="tr-TR" sz="2400" u="sng" dirty="0" smtClean="0"/>
              <a:t>Sermaye Piyasaları açısından;</a:t>
            </a:r>
          </a:p>
          <a:p>
            <a:pPr>
              <a:buFontTx/>
              <a:buChar char="-"/>
            </a:pPr>
            <a:r>
              <a:rPr lang="tr-TR" sz="2400" dirty="0" smtClean="0"/>
              <a:t>İşletmenin finansal marka değerini artırmak</a:t>
            </a:r>
          </a:p>
          <a:p>
            <a:pPr>
              <a:buFontTx/>
              <a:buChar char="-"/>
            </a:pPr>
            <a:r>
              <a:rPr lang="tr-TR" sz="2400" dirty="0" smtClean="0"/>
              <a:t>Uzun dönemli piyasaya değerini artırmak</a:t>
            </a:r>
          </a:p>
          <a:p>
            <a:pPr>
              <a:buFontTx/>
              <a:buChar char="-"/>
            </a:pPr>
            <a:r>
              <a:rPr lang="tr-TR" sz="2400" dirty="0" smtClean="0"/>
              <a:t>Şirket performansını artırmak</a:t>
            </a:r>
          </a:p>
          <a:p>
            <a:pPr>
              <a:buFontTx/>
              <a:buChar char="-"/>
            </a:pPr>
            <a:r>
              <a:rPr lang="tr-TR" sz="2400" dirty="0" smtClean="0"/>
              <a:t>Hisse senedi getirisine olumlu katkı sağlamak</a:t>
            </a:r>
            <a:endParaRPr lang="tr-TR"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200" b="1" dirty="0" smtClean="0">
                <a:solidFill>
                  <a:srgbClr val="C00000"/>
                </a:solidFill>
              </a:rPr>
              <a:t>Pazarlama Yatırım Getirisi – Pazarlama Yatırımlarının Geri Dönüşü (ROM, ROMI)</a:t>
            </a:r>
            <a:endParaRPr lang="tr-TR" sz="3200" b="1" dirty="0">
              <a:solidFill>
                <a:srgbClr val="C00000"/>
              </a:solidFill>
            </a:endParaRPr>
          </a:p>
        </p:txBody>
      </p:sp>
      <p:sp>
        <p:nvSpPr>
          <p:cNvPr id="3" name="2 İçerik Yer Tutucusu"/>
          <p:cNvSpPr>
            <a:spLocks noGrp="1"/>
          </p:cNvSpPr>
          <p:nvPr>
            <p:ph idx="1"/>
          </p:nvPr>
        </p:nvSpPr>
        <p:spPr/>
        <p:txBody>
          <a:bodyPr>
            <a:noAutofit/>
          </a:bodyPr>
          <a:lstStyle/>
          <a:p>
            <a:pPr marL="0">
              <a:buNone/>
            </a:pPr>
            <a:r>
              <a:rPr lang="tr-TR" sz="2400" dirty="0" smtClean="0"/>
              <a:t> -Firmaların gerçekleştirdikleri pazarlama yatırımlarının, gerek firma gerekse paydaş açısından da yarar sağlaması</a:t>
            </a:r>
          </a:p>
          <a:p>
            <a:pPr marL="0">
              <a:buNone/>
            </a:pPr>
            <a:endParaRPr lang="tr-TR" sz="2400" dirty="0" smtClean="0"/>
          </a:p>
          <a:p>
            <a:pPr marL="0">
              <a:buNone/>
            </a:pPr>
            <a:r>
              <a:rPr lang="tr-TR" sz="2400" dirty="0" smtClean="0">
                <a:sym typeface="Wingdings" pitchFamily="2" charset="2"/>
              </a:rPr>
              <a:t></a:t>
            </a:r>
            <a:r>
              <a:rPr lang="tr-TR" sz="2400" dirty="0" smtClean="0"/>
              <a:t>Maksimizasyon mu, Optimizasyon mu?</a:t>
            </a:r>
          </a:p>
          <a:p>
            <a:pPr marL="0">
              <a:buNone/>
            </a:pPr>
            <a:endParaRPr lang="tr-TR" sz="2400" dirty="0" smtClean="0"/>
          </a:p>
          <a:p>
            <a:pPr marL="0">
              <a:buNone/>
            </a:pPr>
            <a:r>
              <a:rPr lang="tr-TR" sz="2400" dirty="0" smtClean="0">
                <a:sym typeface="Wingdings" pitchFamily="2" charset="2"/>
              </a:rPr>
              <a:t></a:t>
            </a:r>
            <a:r>
              <a:rPr lang="tr-TR" sz="2400" dirty="0" smtClean="0"/>
              <a:t>Pazarlama yatırımlarındaki artışa karşın marka sadakati ve müşteri memnuniyeti gibi beklenen öncü getirilerdeki düşüş (</a:t>
            </a:r>
            <a:r>
              <a:rPr lang="tr-TR" sz="2400" dirty="0" err="1" smtClean="0"/>
              <a:t>Sheth</a:t>
            </a:r>
            <a:r>
              <a:rPr lang="tr-TR" sz="2400" dirty="0" smtClean="0"/>
              <a:t> ve </a:t>
            </a:r>
            <a:r>
              <a:rPr lang="tr-TR" sz="2400" dirty="0" err="1" smtClean="0"/>
              <a:t>Sharma</a:t>
            </a:r>
            <a:r>
              <a:rPr lang="tr-TR" sz="2400" dirty="0" smtClean="0"/>
              <a:t>, 2001)</a:t>
            </a:r>
          </a:p>
          <a:p>
            <a:pPr marL="0">
              <a:buNone/>
            </a:pPr>
            <a:endParaRPr lang="tr-TR"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17523"/>
            <a:ext cx="8229600" cy="5626121"/>
          </a:xfrm>
        </p:spPr>
        <p:txBody>
          <a:bodyPr>
            <a:normAutofit/>
          </a:bodyPr>
          <a:lstStyle/>
          <a:p>
            <a:pPr algn="ctr">
              <a:buNone/>
            </a:pPr>
            <a:r>
              <a:rPr lang="tr-TR" sz="3600" b="1" dirty="0" smtClean="0">
                <a:solidFill>
                  <a:srgbClr val="C00000"/>
                </a:solidFill>
              </a:rPr>
              <a:t>Pazarlama Yatırımlarının Geri Dönüşünde Sektör Etkisi</a:t>
            </a:r>
            <a:endParaRPr lang="tr-TR" sz="3600" dirty="0" smtClean="0"/>
          </a:p>
          <a:p>
            <a:pPr>
              <a:buFontTx/>
              <a:buChar char="-"/>
            </a:pPr>
            <a:endParaRPr lang="tr-TR" sz="2800" dirty="0" smtClean="0"/>
          </a:p>
          <a:p>
            <a:pPr>
              <a:buNone/>
            </a:pPr>
            <a:r>
              <a:rPr lang="tr-TR" sz="2800" dirty="0" smtClean="0"/>
              <a:t>Pazarlama yatırımlarında verimlilikte 3 temel faktör;</a:t>
            </a:r>
          </a:p>
          <a:p>
            <a:pPr>
              <a:buNone/>
            </a:pPr>
            <a:endParaRPr lang="tr-TR" sz="2800" dirty="0" smtClean="0"/>
          </a:p>
          <a:p>
            <a:pPr>
              <a:buFont typeface="Wingdings" pitchFamily="2" charset="2"/>
              <a:buChar char="ü"/>
            </a:pPr>
            <a:r>
              <a:rPr lang="tr-TR" sz="2800" dirty="0" smtClean="0"/>
              <a:t>Söz konusu firmanın ürün/hizmet özellikleri </a:t>
            </a:r>
          </a:p>
          <a:p>
            <a:pPr>
              <a:buFont typeface="Wingdings" pitchFamily="2" charset="2"/>
              <a:buChar char="ü"/>
            </a:pPr>
            <a:r>
              <a:rPr lang="tr-TR" sz="2800" dirty="0" smtClean="0"/>
              <a:t>Firma büyüklüğü</a:t>
            </a:r>
          </a:p>
          <a:p>
            <a:pPr>
              <a:buFont typeface="Wingdings" pitchFamily="2" charset="2"/>
              <a:buChar char="ü"/>
            </a:pPr>
            <a:r>
              <a:rPr lang="tr-TR" sz="2800" dirty="0" smtClean="0"/>
              <a:t>Bulunduğu sektör şartları</a:t>
            </a:r>
          </a:p>
          <a:p>
            <a:pPr>
              <a:buFontTx/>
              <a:buChar char="-"/>
            </a:pPr>
            <a:endParaRPr lang="tr-TR" sz="2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dirty="0" smtClean="0">
                <a:solidFill>
                  <a:srgbClr val="C00000"/>
                </a:solidFill>
              </a:rPr>
              <a:t>Araştırmanın Yöntemi</a:t>
            </a:r>
            <a:endParaRPr lang="tr-TR" sz="3200" b="1" dirty="0">
              <a:solidFill>
                <a:srgbClr val="C00000"/>
              </a:solidFill>
            </a:endParaRPr>
          </a:p>
        </p:txBody>
      </p:sp>
      <p:sp>
        <p:nvSpPr>
          <p:cNvPr id="3" name="2 İçerik Yer Tutucusu"/>
          <p:cNvSpPr>
            <a:spLocks noGrp="1"/>
          </p:cNvSpPr>
          <p:nvPr>
            <p:ph idx="1"/>
          </p:nvPr>
        </p:nvSpPr>
        <p:spPr>
          <a:xfrm>
            <a:off x="457200" y="1357298"/>
            <a:ext cx="8229600" cy="4768865"/>
          </a:xfrm>
        </p:spPr>
        <p:txBody>
          <a:bodyPr>
            <a:normAutofit/>
          </a:bodyPr>
          <a:lstStyle/>
          <a:p>
            <a:pPr>
              <a:buNone/>
            </a:pPr>
            <a:r>
              <a:rPr lang="tr-TR" sz="2800" b="1" u="sng" dirty="0" smtClean="0"/>
              <a:t>Araştırmanın Amacı:</a:t>
            </a:r>
          </a:p>
          <a:p>
            <a:pPr marL="0">
              <a:buNone/>
            </a:pPr>
            <a:endParaRPr lang="tr-TR" sz="2800" dirty="0" smtClean="0"/>
          </a:p>
          <a:p>
            <a:pPr marL="0">
              <a:buNone/>
            </a:pPr>
            <a:r>
              <a:rPr lang="tr-TR" sz="2800" dirty="0" smtClean="0"/>
              <a:t>1. Firmaların hasılat değerleri ile dönem sonu karlılıkları arasındaki ilişkide pazarlama yatırımlarının düzenleyici etkisini araştırmak</a:t>
            </a:r>
          </a:p>
          <a:p>
            <a:pPr marL="0">
              <a:buNone/>
            </a:pPr>
            <a:r>
              <a:rPr lang="tr-TR" sz="2800" dirty="0" smtClean="0"/>
              <a:t>2. Bu etkinin </a:t>
            </a:r>
            <a:r>
              <a:rPr lang="tr-TR" sz="2800" dirty="0" err="1" smtClean="0"/>
              <a:t>sektörel</a:t>
            </a:r>
            <a:r>
              <a:rPr lang="tr-TR" sz="2800" dirty="0" smtClean="0"/>
              <a:t> olarak değişimini tespit etmek</a:t>
            </a:r>
          </a:p>
          <a:p>
            <a:pPr marL="0">
              <a:buNone/>
            </a:pPr>
            <a:endParaRPr lang="tr-TR" sz="2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dirty="0" smtClean="0">
                <a:solidFill>
                  <a:srgbClr val="C00000"/>
                </a:solidFill>
              </a:rPr>
              <a:t>Araştırma Hipotezleri</a:t>
            </a:r>
            <a:endParaRPr lang="tr-TR" sz="3200" dirty="0">
              <a:solidFill>
                <a:srgbClr val="C00000"/>
              </a:solidFill>
            </a:endParaRPr>
          </a:p>
        </p:txBody>
      </p:sp>
      <p:sp>
        <p:nvSpPr>
          <p:cNvPr id="3" name="2 İçerik Yer Tutucusu"/>
          <p:cNvSpPr>
            <a:spLocks noGrp="1"/>
          </p:cNvSpPr>
          <p:nvPr>
            <p:ph idx="1"/>
          </p:nvPr>
        </p:nvSpPr>
        <p:spPr/>
        <p:txBody>
          <a:bodyPr>
            <a:normAutofit fontScale="85000" lnSpcReduction="10000"/>
          </a:bodyPr>
          <a:lstStyle/>
          <a:p>
            <a:pPr indent="0">
              <a:buNone/>
            </a:pPr>
            <a:r>
              <a:rPr lang="tr-TR" b="1" dirty="0" smtClean="0"/>
              <a:t>H</a:t>
            </a:r>
            <a:r>
              <a:rPr lang="tr-TR" b="1" baseline="-25000" dirty="0" smtClean="0"/>
              <a:t>1</a:t>
            </a:r>
            <a:r>
              <a:rPr lang="tr-TR" b="1" dirty="0" smtClean="0"/>
              <a:t>:</a:t>
            </a:r>
            <a:r>
              <a:rPr lang="tr-TR" dirty="0" smtClean="0"/>
              <a:t> </a:t>
            </a:r>
            <a:r>
              <a:rPr lang="tr-TR" dirty="0" err="1" smtClean="0"/>
              <a:t>BİST’te</a:t>
            </a:r>
            <a:r>
              <a:rPr lang="tr-TR" dirty="0" smtClean="0"/>
              <a:t> işlem gören şirketlerin 2015 sonu hasılat değerleri, şirketlerin aynı dönem karına istatistiksel olarak olumlu ve anlamlı katkı yapmaktadır.</a:t>
            </a:r>
          </a:p>
          <a:p>
            <a:pPr indent="0">
              <a:buNone/>
            </a:pPr>
            <a:endParaRPr lang="tr-TR" dirty="0" smtClean="0"/>
          </a:p>
          <a:p>
            <a:pPr indent="0">
              <a:buNone/>
            </a:pPr>
            <a:r>
              <a:rPr lang="tr-TR" b="1" dirty="0" smtClean="0"/>
              <a:t>H</a:t>
            </a:r>
            <a:r>
              <a:rPr lang="tr-TR" b="1" baseline="-25000" dirty="0" smtClean="0"/>
              <a:t>2</a:t>
            </a:r>
            <a:r>
              <a:rPr lang="tr-TR" b="1" dirty="0" smtClean="0"/>
              <a:t>:</a:t>
            </a:r>
            <a:r>
              <a:rPr lang="tr-TR" dirty="0" smtClean="0"/>
              <a:t> </a:t>
            </a:r>
            <a:r>
              <a:rPr lang="tr-TR" dirty="0" err="1" smtClean="0"/>
              <a:t>BIST’te</a:t>
            </a:r>
            <a:r>
              <a:rPr lang="tr-TR" dirty="0" smtClean="0"/>
              <a:t> işlem gören şirketlerin 2014 yıl sonu pazarlama yatırımları, şirketlerin 2015 yıl sonu hasılat-dönem sonu karı ilişkisinde </a:t>
            </a:r>
            <a:r>
              <a:rPr lang="tr-TR" dirty="0" err="1" smtClean="0"/>
              <a:t>moderatör</a:t>
            </a:r>
            <a:r>
              <a:rPr lang="tr-TR" dirty="0" smtClean="0"/>
              <a:t> etkiye sahiptir.</a:t>
            </a:r>
          </a:p>
          <a:p>
            <a:pPr indent="0">
              <a:buNone/>
            </a:pPr>
            <a:endParaRPr lang="tr-TR" dirty="0" smtClean="0"/>
          </a:p>
          <a:p>
            <a:pPr indent="0">
              <a:buNone/>
            </a:pPr>
            <a:r>
              <a:rPr lang="tr-TR" b="1" dirty="0" smtClean="0"/>
              <a:t>H</a:t>
            </a:r>
            <a:r>
              <a:rPr lang="tr-TR" b="1" baseline="-25000" dirty="0" smtClean="0"/>
              <a:t>3</a:t>
            </a:r>
            <a:r>
              <a:rPr lang="tr-TR" b="1" dirty="0" smtClean="0"/>
              <a:t>:</a:t>
            </a:r>
            <a:r>
              <a:rPr lang="tr-TR" dirty="0" smtClean="0"/>
              <a:t> Şirketlerin hasılatları ve dönem sonu karı arasındaki pazarlama yatırımlarının </a:t>
            </a:r>
            <a:r>
              <a:rPr lang="tr-TR" dirty="0" err="1" smtClean="0"/>
              <a:t>moderatör</a:t>
            </a:r>
            <a:r>
              <a:rPr lang="tr-TR" dirty="0" smtClean="0"/>
              <a:t> etkisi şirketlerin faaliyet gösterdiği sektörlere göre farklılaşmaktadır. </a:t>
            </a:r>
          </a:p>
          <a:p>
            <a:pPr indent="0">
              <a:buNone/>
            </a:pPr>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dirty="0" smtClean="0">
                <a:solidFill>
                  <a:srgbClr val="C00000"/>
                </a:solidFill>
              </a:rPr>
              <a:t>Araştırma Modeli</a:t>
            </a:r>
            <a:endParaRPr lang="tr-TR" sz="3200" dirty="0"/>
          </a:p>
        </p:txBody>
      </p:sp>
      <p:pic>
        <p:nvPicPr>
          <p:cNvPr id="1027" name="Picture 3"/>
          <p:cNvPicPr>
            <a:picLocks noGrp="1" noChangeAspect="1" noChangeArrowheads="1"/>
          </p:cNvPicPr>
          <p:nvPr>
            <p:ph idx="1"/>
          </p:nvPr>
        </p:nvPicPr>
        <p:blipFill>
          <a:blip r:embed="rId2"/>
          <a:srcRect l="31075" t="37250" r="28692" b="28025"/>
          <a:stretch>
            <a:fillRect/>
          </a:stretch>
        </p:blipFill>
        <p:spPr bwMode="auto">
          <a:xfrm>
            <a:off x="1500166" y="1785926"/>
            <a:ext cx="6474520" cy="3143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96908"/>
          </a:xfrm>
        </p:spPr>
        <p:txBody>
          <a:bodyPr>
            <a:normAutofit/>
          </a:bodyPr>
          <a:lstStyle/>
          <a:p>
            <a:r>
              <a:rPr lang="tr-TR" sz="3200" b="1" dirty="0" smtClean="0">
                <a:solidFill>
                  <a:srgbClr val="C00000"/>
                </a:solidFill>
              </a:rPr>
              <a:t>Veri Toplama</a:t>
            </a:r>
            <a:endParaRPr lang="tr-TR" sz="3200" b="1" dirty="0">
              <a:solidFill>
                <a:srgbClr val="C00000"/>
              </a:solidFill>
            </a:endParaRPr>
          </a:p>
        </p:txBody>
      </p:sp>
      <p:sp>
        <p:nvSpPr>
          <p:cNvPr id="3" name="2 İçerik Yer Tutucusu"/>
          <p:cNvSpPr>
            <a:spLocks noGrp="1"/>
          </p:cNvSpPr>
          <p:nvPr>
            <p:ph idx="1"/>
          </p:nvPr>
        </p:nvSpPr>
        <p:spPr>
          <a:xfrm>
            <a:off x="457200" y="1214422"/>
            <a:ext cx="8229600" cy="4911741"/>
          </a:xfrm>
        </p:spPr>
        <p:txBody>
          <a:bodyPr>
            <a:normAutofit/>
          </a:bodyPr>
          <a:lstStyle/>
          <a:p>
            <a:pPr indent="0">
              <a:buNone/>
            </a:pPr>
            <a:r>
              <a:rPr lang="tr-TR" sz="2800" b="1" dirty="0" smtClean="0"/>
              <a:t>Ana Kütle: </a:t>
            </a:r>
            <a:r>
              <a:rPr lang="tr-TR" sz="2800" dirty="0" smtClean="0"/>
              <a:t>2015 Aralık ayı itibariyle Borsa İstanbul’da (BIST) işlem gören 428 şirket</a:t>
            </a:r>
          </a:p>
          <a:p>
            <a:pPr indent="0">
              <a:buNone/>
            </a:pPr>
            <a:r>
              <a:rPr lang="tr-TR" sz="2800" b="1" dirty="0" smtClean="0"/>
              <a:t>Örneklem: </a:t>
            </a:r>
            <a:r>
              <a:rPr lang="tr-TR" sz="2800" dirty="0" smtClean="0"/>
              <a:t>369 şirket </a:t>
            </a:r>
          </a:p>
          <a:p>
            <a:pPr indent="0">
              <a:buNone/>
            </a:pPr>
            <a:r>
              <a:rPr lang="tr-TR" sz="2800" b="1" dirty="0" smtClean="0"/>
              <a:t>Veri Türü:  </a:t>
            </a:r>
            <a:r>
              <a:rPr lang="tr-TR" sz="2800" dirty="0" smtClean="0"/>
              <a:t>Elektronik ikincil veri (KAP)</a:t>
            </a:r>
          </a:p>
          <a:p>
            <a:pPr indent="0">
              <a:buNone/>
            </a:pPr>
            <a:endParaRPr lang="tr-TR" sz="2800" b="1" dirty="0" smtClean="0"/>
          </a:p>
          <a:p>
            <a:pPr indent="0">
              <a:buNone/>
            </a:pPr>
            <a:r>
              <a:rPr lang="tr-TR" sz="2800" dirty="0" smtClean="0"/>
              <a:t>Hasılat ve Dönem Sonu Karı </a:t>
            </a:r>
            <a:r>
              <a:rPr lang="tr-TR" sz="2800" dirty="0" smtClean="0">
                <a:sym typeface="Wingdings" pitchFamily="2" charset="2"/>
              </a:rPr>
              <a:t> </a:t>
            </a:r>
            <a:r>
              <a:rPr lang="tr-TR" sz="2800" dirty="0" smtClean="0"/>
              <a:t>01.01.2015 - 31.12.2015 cari dönemi konsolide verileri </a:t>
            </a:r>
          </a:p>
          <a:p>
            <a:pPr indent="0">
              <a:buNone/>
            </a:pPr>
            <a:endParaRPr lang="tr-TR" sz="2800" dirty="0" smtClean="0"/>
          </a:p>
          <a:p>
            <a:pPr indent="0">
              <a:buNone/>
            </a:pPr>
            <a:r>
              <a:rPr lang="tr-TR" sz="2800" dirty="0" smtClean="0"/>
              <a:t>Pazarlama Harcamaları </a:t>
            </a:r>
            <a:r>
              <a:rPr lang="tr-TR" sz="2800" dirty="0" smtClean="0">
                <a:sym typeface="Wingdings" pitchFamily="2" charset="2"/>
              </a:rPr>
              <a:t> </a:t>
            </a:r>
            <a:r>
              <a:rPr lang="tr-TR" sz="2800" dirty="0" smtClean="0"/>
              <a:t>01.01.2014 - 31.12.2014 cari dönemi konsolide verileri (gecikmiş etki)</a:t>
            </a:r>
          </a:p>
          <a:p>
            <a:pPr indent="0"/>
            <a:endParaRPr lang="tr-TR"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TotalTime>
  <Words>1028</Words>
  <Application>Microsoft Office PowerPoint</Application>
  <PresentationFormat>Ekran Gösterisi (4:3)</PresentationFormat>
  <Paragraphs>135</Paragraphs>
  <Slides>23</Slides>
  <Notes>12</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Ofis Teması</vt:lpstr>
      <vt:lpstr>Pazarlama Yatırımlarının Verimliliğinin Sektörel Bazda İncelenmesi: BIST Örneği</vt:lpstr>
      <vt:lpstr>Pazarlama Yatırımları/Harcamaları</vt:lpstr>
      <vt:lpstr>Pazarlama Yatırımlarının İşlevleri</vt:lpstr>
      <vt:lpstr>Pazarlama Yatırım Getirisi – Pazarlama Yatırımlarının Geri Dönüşü (ROM, ROMI)</vt:lpstr>
      <vt:lpstr>Slayt 5</vt:lpstr>
      <vt:lpstr>Araştırmanın Yöntemi</vt:lpstr>
      <vt:lpstr>Araştırma Hipotezleri</vt:lpstr>
      <vt:lpstr>Araştırma Modeli</vt:lpstr>
      <vt:lpstr>Veri Toplama</vt:lpstr>
      <vt:lpstr>“Pazarlama Harcamaları”</vt:lpstr>
      <vt:lpstr>Verilerin Analizi ve Bulgular (Tanımlayıcı İstatistikler)</vt:lpstr>
      <vt:lpstr>Hasılat Değerlerinin Sektörel Dağılımı </vt:lpstr>
      <vt:lpstr>Dönem Sonu Karının Sektörel Dağılımı </vt:lpstr>
      <vt:lpstr>Pazarlama Yatırımlarının Sektörel Dağılımı </vt:lpstr>
      <vt:lpstr>Hiyerarşik Regresyon Analizi Bulguları</vt:lpstr>
      <vt:lpstr>Moderatör Etkinin Sektörlere Göre Değişimi</vt:lpstr>
      <vt:lpstr>Değişim Oranları Karşılaştırması</vt:lpstr>
      <vt:lpstr>Tartışma ve Sonuç</vt:lpstr>
      <vt:lpstr>Tartışma ve Sonuç (dvm)</vt:lpstr>
      <vt:lpstr>Tartışma ve Sonuç (dvm)</vt:lpstr>
      <vt:lpstr>Tartışma ve Sonuç (dvm)</vt:lpstr>
      <vt:lpstr>Çalışmanın Kısıtları ve Öneriler</vt:lpstr>
      <vt:lpstr>Slayt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BETÜL</dc:creator>
  <cp:lastModifiedBy>BETÜL</cp:lastModifiedBy>
  <cp:revision>40</cp:revision>
  <dcterms:created xsi:type="dcterms:W3CDTF">2016-10-01T11:04:51Z</dcterms:created>
  <dcterms:modified xsi:type="dcterms:W3CDTF">2016-10-06T16:08:41Z</dcterms:modified>
</cp:coreProperties>
</file>